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4" r:id="rId2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62D163-AD34-4E4C-866E-A785B6C3ACCB}">
          <p14:sldIdLst>
            <p14:sldId id="256"/>
            <p14:sldId id="258"/>
            <p14:sldId id="275"/>
          </p14:sldIdLst>
        </p14:section>
        <p14:section name="Раздел без заголовка" id="{91BE647B-0FE9-4D85-B049-94A59F7A7EED}">
          <p14:sldIdLst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41" autoAdjust="0"/>
  </p:normalViewPr>
  <p:slideViewPr>
    <p:cSldViewPr snapToGrid="0" snapToObjects="1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30.03.2024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30.03.2024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8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2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3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8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9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79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1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7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9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5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2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1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D05881-E268-4858-B78D-B33984B254C5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38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02211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F037D2-0595-4316-AE6C-7072C108D198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377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B1558-9646-4A23-9775-8BBFAB3F173C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8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D4D917-35DA-4BED-B3A7-8A3163C0AA32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7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75533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252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2AEB38-7064-4DDA-A0B1-3ACB4459D355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6673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E4C558-0B9A-4639-AFB8-A7352334CC2A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61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0C9481-8FC4-47B7-A3E3-75EF16199800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126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233BFC-8063-40D9-ACA4-B9FC6D08CAAA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9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068321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D0744F-F4FD-4F94-9584-19B3ACF6B677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24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3D8A4C-A50F-442F-AE56-916345D8E8D0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821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296913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370006-E2FC-4766-A7E1-5F779DBE0517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5805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7969C3-6696-41A6-A4FB-6F19D5FF6035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30.03.2024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545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983" y="2218273"/>
            <a:ext cx="7202142" cy="2421464"/>
          </a:xfrm>
        </p:spPr>
        <p:txBody>
          <a:bodyPr rtlCol="0">
            <a:normAutofit/>
          </a:bodyPr>
          <a:lstStyle/>
          <a:p>
            <a:r>
              <a:rPr lang="ru-RU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ru-RU" sz="5000" b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-технологии: </a:t>
            </a:r>
            <a:br>
              <a:rPr lang="ru-RU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применение в информационных </a:t>
            </a:r>
            <a:br>
              <a:rPr lang="en-US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sz="5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системах."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328" y="4802990"/>
            <a:ext cx="7197726" cy="140546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sz="2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Выполнил студент 2-курса</a:t>
            </a:r>
          </a:p>
          <a:p>
            <a:pPr rtl="0"/>
            <a:r>
              <a:rPr lang="ru-RU" sz="2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Направления «Программная </a:t>
            </a:r>
            <a:r>
              <a:rPr lang="ru-RU" sz="25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инжинерия</a:t>
            </a:r>
            <a:r>
              <a:rPr lang="ru-RU" sz="2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»</a:t>
            </a:r>
          </a:p>
          <a:p>
            <a:pPr rtl="0"/>
            <a:r>
              <a:rPr lang="ru-RU" sz="3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Халиляев</a:t>
            </a:r>
            <a:r>
              <a:rPr lang="ru-RU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Ленур</a:t>
            </a:r>
            <a:endParaRPr lang="ru-RU" sz="3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6388100" y="838220"/>
            <a:ext cx="5127625" cy="1071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b="1" dirty="0">
                <a:solidFill>
                  <a:srgbClr val="FFFF00"/>
                </a:solidFill>
                <a:latin typeface="AGRESSIVE" panose="02000800000000000000" pitchFamily="2" charset="0"/>
              </a:rPr>
              <a:t>Доклад</a:t>
            </a:r>
          </a:p>
          <a:p>
            <a:r>
              <a:rPr lang="ru-RU" sz="2000" b="1" dirty="0">
                <a:solidFill>
                  <a:srgbClr val="FFFF00"/>
                </a:solidFill>
                <a:latin typeface="AGRESSIVE" panose="02000800000000000000" pitchFamily="2" charset="0"/>
              </a:rPr>
              <a:t>На тему: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23" y="271347"/>
            <a:ext cx="1688719" cy="1688719"/>
          </a:xfrm>
          <a:prstGeom prst="rect">
            <a:avLst/>
          </a:prstGeom>
        </p:spPr>
      </p:pic>
      <p:sp>
        <p:nvSpPr>
          <p:cNvPr id="9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 txBox="1">
            <a:spLocks/>
          </p:cNvSpPr>
          <p:nvPr/>
        </p:nvSpPr>
        <p:spPr>
          <a:xfrm>
            <a:off x="313083" y="1852672"/>
            <a:ext cx="4292600" cy="846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КАЗАНСКИЙ ФЕДЕРАЛЬНЫЙ УНИВЕРСИТЕТ</a:t>
            </a:r>
          </a:p>
          <a:p>
            <a:pPr algn="ctr"/>
            <a:r>
              <a:rPr lang="ru-RU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ДЖИЗАКСКИЙ ФИЛИАЛ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5" y="4153666"/>
            <a:ext cx="3660555" cy="21963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 txBox="1">
            <a:spLocks/>
          </p:cNvSpPr>
          <p:nvPr/>
        </p:nvSpPr>
        <p:spPr>
          <a:xfrm>
            <a:off x="3690591" y="5841996"/>
            <a:ext cx="4292600" cy="846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b="1" dirty="0">
                <a:solidFill>
                  <a:schemeClr val="tx1"/>
                </a:solidFill>
              </a:rPr>
              <a:t>Джизак – 2024 год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32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Где применяется 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062567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b="1" u="sng" dirty="0">
                <a:solidFill>
                  <a:schemeClr val="tx2">
                    <a:lumMod val="75000"/>
                  </a:schemeClr>
                </a:solidFill>
              </a:rPr>
              <a:t>NFT</a:t>
            </a:r>
            <a:br>
              <a:rPr lang="ru-RU" sz="1900" b="1" dirty="0"/>
            </a:br>
            <a:br>
              <a:rPr lang="ru-RU" sz="1900" b="1" dirty="0"/>
            </a:br>
            <a:r>
              <a:rPr lang="ru-RU" sz="1900" b="1" dirty="0" err="1"/>
              <a:t>NFT</a:t>
            </a:r>
            <a:r>
              <a:rPr lang="ru-RU" sz="1900" b="1" dirty="0"/>
              <a:t> — вид </a:t>
            </a:r>
            <a:r>
              <a:rPr lang="ru-RU" sz="1900" b="1" dirty="0" err="1"/>
              <a:t>токенов</a:t>
            </a:r>
            <a:r>
              <a:rPr lang="ru-RU" sz="1900" b="1" dirty="0"/>
              <a:t>, где каждый экземпляр уникален, его нельзя заместить или обменять на другой </a:t>
            </a:r>
            <a:r>
              <a:rPr lang="ru-RU" sz="1900" b="1" dirty="0" err="1"/>
              <a:t>токен</a:t>
            </a:r>
            <a:r>
              <a:rPr lang="ru-RU" sz="1900" b="1" dirty="0"/>
              <a:t>. NFT свидетельствует о праве владения каким-либо активом в </a:t>
            </a:r>
            <a:r>
              <a:rPr lang="ru-RU" sz="1900" b="1" dirty="0" err="1"/>
              <a:t>блокчейне</a:t>
            </a:r>
            <a:r>
              <a:rPr lang="ru-RU" sz="1900" b="1" dirty="0"/>
              <a:t> и позволяет продавать и покупать виртуальные объекты: музыку, фотографии, картины, рисунки. Согласно статистике аналитического портала </a:t>
            </a:r>
            <a:r>
              <a:rPr lang="ru-RU" sz="1900" b="1" dirty="0" err="1"/>
              <a:t>NFTgo</a:t>
            </a:r>
            <a:r>
              <a:rPr lang="ru-RU" sz="1900" b="1" dirty="0"/>
              <a:t>, капитализация NFT-рынка составляет почти $22 млрд.</a:t>
            </a:r>
            <a:br>
              <a:rPr lang="ru-RU" sz="1900" b="1" dirty="0"/>
            </a:br>
            <a:br>
              <a:rPr lang="ru-RU" sz="1900" b="1" dirty="0"/>
            </a:br>
            <a:r>
              <a:rPr lang="ru-RU" sz="1900" b="1" u="sng" dirty="0">
                <a:solidFill>
                  <a:schemeClr val="tx2">
                    <a:lumMod val="75000"/>
                  </a:schemeClr>
                </a:solidFill>
              </a:rPr>
              <a:t>Игровая индустрия</a:t>
            </a:r>
            <a:br>
              <a:rPr lang="ru-RU" sz="1900" b="1" dirty="0"/>
            </a:br>
            <a:br>
              <a:rPr lang="ru-RU" sz="1900" b="1" dirty="0"/>
            </a:br>
            <a:r>
              <a:rPr lang="ru-RU" sz="1900" b="1" dirty="0"/>
              <a:t>Еще одной сферой применения </a:t>
            </a:r>
            <a:r>
              <a:rPr lang="ru-RU" sz="1900" b="1" dirty="0" err="1"/>
              <a:t>блокчейна</a:t>
            </a:r>
            <a:r>
              <a:rPr lang="ru-RU" sz="1900" b="1" dirty="0"/>
              <a:t> является игровая индустрия. На основе </a:t>
            </a:r>
            <a:r>
              <a:rPr lang="ru-RU" sz="1900" b="1" dirty="0" err="1"/>
              <a:t>криптовалютных</a:t>
            </a:r>
            <a:r>
              <a:rPr lang="ru-RU" sz="1900" b="1" dirty="0"/>
              <a:t> технологий реализуются </a:t>
            </a:r>
            <a:r>
              <a:rPr lang="ru-RU" sz="1900" b="1" dirty="0" err="1"/>
              <a:t>GameFi</a:t>
            </a:r>
            <a:r>
              <a:rPr lang="ru-RU" sz="1900" b="1" dirty="0"/>
              <a:t>-проекты (от англ. </a:t>
            </a:r>
            <a:r>
              <a:rPr lang="ru-RU" sz="1900" b="1" dirty="0" err="1"/>
              <a:t>game</a:t>
            </a:r>
            <a:r>
              <a:rPr lang="ru-RU" sz="1900" b="1" dirty="0"/>
              <a:t> — «игра» и </a:t>
            </a:r>
            <a:r>
              <a:rPr lang="ru-RU" sz="1900" b="1" dirty="0" err="1"/>
              <a:t>finance</a:t>
            </a:r>
            <a:r>
              <a:rPr lang="ru-RU" sz="1900" b="1" dirty="0"/>
              <a:t> — «финансы»), сочетающие в себе игровую механику и NFT. Это онлайн-игры, которые записывают все происходящее в игре в транзакции на </a:t>
            </a:r>
            <a:r>
              <a:rPr lang="ru-RU" sz="1900" b="1" dirty="0" err="1"/>
              <a:t>блокчейн</a:t>
            </a:r>
            <a:r>
              <a:rPr lang="ru-RU" sz="1900" b="1" dirty="0"/>
              <a:t> и позволяют зарабатывать игрокам реальные деньги. С помощью </a:t>
            </a:r>
            <a:r>
              <a:rPr lang="ru-RU" sz="1900" b="1" dirty="0" err="1"/>
              <a:t>блокчейна</a:t>
            </a:r>
            <a:r>
              <a:rPr lang="ru-RU" sz="1900" b="1" dirty="0"/>
              <a:t> можно приобретать и продавать виртуальных персонажей и артефакты.</a:t>
            </a:r>
          </a:p>
          <a:p>
            <a:pPr marL="0" indent="0">
              <a:buNone/>
            </a:pPr>
            <a:r>
              <a:rPr lang="ru-RU" sz="1900" b="1" u="sng" dirty="0" err="1">
                <a:solidFill>
                  <a:schemeClr val="tx2">
                    <a:lumMod val="75000"/>
                  </a:schemeClr>
                </a:solidFill>
              </a:rPr>
              <a:t>DeFi</a:t>
            </a:r>
            <a:r>
              <a:rPr lang="ru-RU" sz="1900" b="1" u="sng" dirty="0">
                <a:solidFill>
                  <a:schemeClr val="tx2">
                    <a:lumMod val="75000"/>
                  </a:schemeClr>
                </a:solidFill>
              </a:rPr>
              <a:t> и другое</a:t>
            </a:r>
            <a:br>
              <a:rPr lang="ru-RU" sz="1900" b="1" dirty="0"/>
            </a:br>
            <a:br>
              <a:rPr lang="ru-RU" sz="1900" b="1" dirty="0"/>
            </a:br>
            <a:r>
              <a:rPr lang="ru-RU" sz="1900" b="1" dirty="0"/>
              <a:t>Технология </a:t>
            </a:r>
            <a:r>
              <a:rPr lang="ru-RU" sz="1900" b="1" dirty="0" err="1"/>
              <a:t>блокчейна</a:t>
            </a:r>
            <a:r>
              <a:rPr lang="ru-RU" sz="1900" b="1" dirty="0"/>
              <a:t> применяется в развивающемся рынке децентрализованных финансов (</a:t>
            </a:r>
            <a:r>
              <a:rPr lang="ru-RU" sz="1900" b="1" dirty="0" err="1"/>
              <a:t>DeFi</a:t>
            </a:r>
            <a:r>
              <a:rPr lang="ru-RU" sz="1900" b="1" dirty="0"/>
              <a:t>). Инвесторы также начинают вкладывать средства в новые виды цифровых активов, такие как аналоги ценных бумаг (</a:t>
            </a:r>
            <a:r>
              <a:rPr lang="ru-RU" sz="1900" b="1" dirty="0" err="1"/>
              <a:t>security</a:t>
            </a:r>
            <a:r>
              <a:rPr lang="ru-RU" sz="1900" b="1" dirty="0"/>
              <a:t> </a:t>
            </a:r>
            <a:r>
              <a:rPr lang="ru-RU" sz="1900" b="1" dirty="0" err="1"/>
              <a:t>tokens</a:t>
            </a:r>
            <a:r>
              <a:rPr lang="ru-RU" sz="1900" b="1" dirty="0"/>
              <a:t>).</a:t>
            </a:r>
            <a:br>
              <a:rPr lang="ru-RU" sz="1900" b="1" dirty="0"/>
            </a:br>
            <a:br>
              <a:rPr lang="ru-RU" sz="1900" b="1" dirty="0"/>
            </a:br>
            <a:endParaRPr lang="ru-RU" sz="19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71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32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Кто такие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майнеры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795867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Блоки в сеть </a:t>
            </a:r>
            <a:r>
              <a:rPr lang="ru-RU" sz="2200" b="1" dirty="0" err="1"/>
              <a:t>блокчейна</a:t>
            </a:r>
            <a:r>
              <a:rPr lang="ru-RU" sz="2200" b="1" dirty="0"/>
              <a:t>, например, при выпуске </a:t>
            </a:r>
            <a:r>
              <a:rPr lang="ru-RU" sz="2200" b="1" dirty="0" err="1"/>
              <a:t>криптовалют</a:t>
            </a:r>
            <a:r>
              <a:rPr lang="ru-RU" sz="2200" b="1" dirty="0"/>
              <a:t>, добавляются с помощью процедуры </a:t>
            </a:r>
            <a:r>
              <a:rPr lang="ru-RU" sz="2200" b="1" dirty="0" err="1"/>
              <a:t>майнинга</a:t>
            </a:r>
            <a:r>
              <a:rPr lang="ru-RU" sz="2200" b="1" dirty="0"/>
              <a:t> (от англ. </a:t>
            </a:r>
            <a:r>
              <a:rPr lang="ru-RU" sz="2200" b="1" dirty="0" err="1"/>
              <a:t>mining</a:t>
            </a:r>
            <a:r>
              <a:rPr lang="ru-RU" sz="2200" b="1" dirty="0"/>
              <a:t> — «добыча полезных ископаемых») — сбора и обработки информации о проводимых транзакциях.</a:t>
            </a:r>
            <a:br>
              <a:rPr lang="ru-RU" sz="2200" b="1" dirty="0"/>
            </a:br>
            <a:br>
              <a:rPr lang="ru-RU" sz="2200" b="1" dirty="0"/>
            </a:br>
            <a:r>
              <a:rPr lang="ru-RU" sz="2200" b="1" dirty="0"/>
              <a:t>В крупных </a:t>
            </a:r>
            <a:r>
              <a:rPr lang="ru-RU" sz="2200" b="1" dirty="0" err="1"/>
              <a:t>блокчейн</a:t>
            </a:r>
            <a:r>
              <a:rPr lang="ru-RU" sz="2200" b="1" dirty="0"/>
              <a:t>-сетях для этого нужны значительные вычислительные мощности, поэтому созданием блоков в них занимаются специальные лица — </a:t>
            </a:r>
            <a:r>
              <a:rPr lang="ru-RU" sz="2200" b="1" dirty="0" err="1"/>
              <a:t>майнеры</a:t>
            </a:r>
            <a:r>
              <a:rPr lang="ru-RU" sz="2200" b="1" dirty="0"/>
              <a:t>.</a:t>
            </a:r>
            <a:br>
              <a:rPr lang="ru-RU" sz="2200" dirty="0"/>
            </a:br>
            <a:endParaRPr lang="ru-RU" sz="22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685801" y="3124200"/>
            <a:ext cx="9169399" cy="592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Что такое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-кошелёк: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3591" y="3716867"/>
            <a:ext cx="11174209" cy="82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u="sng" dirty="0" err="1">
                <a:solidFill>
                  <a:schemeClr val="tx2">
                    <a:lumMod val="75000"/>
                  </a:schemeClr>
                </a:solidFill>
              </a:rPr>
              <a:t>Блокчейн</a:t>
            </a:r>
            <a:r>
              <a:rPr lang="ru-RU" sz="2200" b="1" u="sng" dirty="0">
                <a:solidFill>
                  <a:schemeClr val="tx2">
                    <a:lumMod val="75000"/>
                  </a:schemeClr>
                </a:solidFill>
              </a:rPr>
              <a:t>-кошелек</a:t>
            </a:r>
            <a:r>
              <a:rPr lang="ru-RU" sz="2200" b="1" dirty="0"/>
              <a:t> — это специальная программа, которая позволяет учитывать, хранить и совершать иные действия с </a:t>
            </a:r>
            <a:r>
              <a:rPr lang="ru-RU" sz="2200" b="1" dirty="0" err="1"/>
              <a:t>диджитал</a:t>
            </a:r>
            <a:r>
              <a:rPr lang="ru-RU" sz="2200" b="1" dirty="0"/>
              <a:t>-активами, в частности, с </a:t>
            </a:r>
            <a:r>
              <a:rPr lang="ru-RU" sz="2200" b="1" dirty="0" err="1"/>
              <a:t>криптовалютой</a:t>
            </a:r>
            <a:r>
              <a:rPr lang="ru-RU" sz="2200" b="1" dirty="0"/>
              <a:t>. При регистрации кошелька человек получает к нему доступ в виде открытого (публичного) и закрытого (приватного) ключа — криптографического кода. В кошельке хранятся записи о состоянии счета его владельца и вся история транзакций. В то же время </a:t>
            </a:r>
            <a:r>
              <a:rPr lang="ru-RU" sz="2200" b="1" dirty="0" err="1"/>
              <a:t>криптовалюта</a:t>
            </a:r>
            <a:r>
              <a:rPr lang="ru-RU" sz="2200" b="1" dirty="0"/>
              <a:t> не хранится непосредственно в кошельке, он содержит лишь информацию о публичных и приватных ключах, а сами монеты хранятся в </a:t>
            </a:r>
            <a:r>
              <a:rPr lang="ru-RU" sz="2200" b="1" dirty="0" err="1"/>
              <a:t>блокчейне</a:t>
            </a:r>
            <a:r>
              <a:rPr lang="ru-RU" sz="2200" b="1" dirty="0"/>
              <a:t>. Чаще всего </a:t>
            </a:r>
            <a:r>
              <a:rPr lang="ru-RU" sz="2200" b="1" dirty="0" err="1"/>
              <a:t>блокчейн</a:t>
            </a:r>
            <a:r>
              <a:rPr lang="ru-RU" sz="2200" b="1" dirty="0"/>
              <a:t>-кошельки анонимны.</a:t>
            </a:r>
            <a:br>
              <a:rPr lang="ru-RU" sz="2000" b="1" dirty="0"/>
            </a:br>
            <a:br>
              <a:rPr lang="ru-RU" sz="2000" b="1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33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4284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Децентрализация и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распределённость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430867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Децентрализация и </a:t>
            </a:r>
            <a:r>
              <a:rPr lang="ru-RU" sz="2200" b="1" dirty="0" err="1"/>
              <a:t>распределенность</a:t>
            </a:r>
            <a:r>
              <a:rPr lang="ru-RU" sz="2200" b="1" dirty="0"/>
              <a:t> являются одновременно преимуществом и недостатком технологии </a:t>
            </a:r>
            <a:r>
              <a:rPr lang="ru-RU" sz="2200" b="1" dirty="0" err="1"/>
              <a:t>блокчейн</a:t>
            </a:r>
            <a:r>
              <a:rPr lang="ru-RU" sz="2200" b="1" dirty="0"/>
              <a:t>. Информация хранится одновременно на всех устройствах сети, единый центр управления данными и их хранения отсутствует. Изменения данных на каждом отдельном устройстве происходят независимо, но фиксируются остальными участниками системы.</a:t>
            </a:r>
            <a:br>
              <a:rPr lang="ru-RU" sz="2200" b="1" dirty="0"/>
            </a:br>
            <a:br>
              <a:rPr lang="ru-RU" sz="2200" b="1" dirty="0"/>
            </a:br>
            <a:r>
              <a:rPr lang="ru-RU" sz="2200" b="1" dirty="0"/>
              <a:t>Все транзакции проходят практически мгновенно, но на их подтверждение может потребоваться определенное время, которое зависит от алгоритма </a:t>
            </a:r>
            <a:r>
              <a:rPr lang="ru-RU" sz="2200" b="1" dirty="0" err="1"/>
              <a:t>блокчейн</a:t>
            </a:r>
            <a:r>
              <a:rPr lang="ru-RU" sz="2200" b="1" dirty="0"/>
              <a:t>-сети. Все сделки с активами конфиденциальны, указывается лишь номер кошелька, а комиссии минимальны, так как вместо централизованных посредников транзакции регистрируют </a:t>
            </a:r>
            <a:r>
              <a:rPr lang="ru-RU" sz="2200" b="1" dirty="0" err="1"/>
              <a:t>майнеры</a:t>
            </a:r>
            <a:r>
              <a:rPr lang="ru-RU" sz="2200" b="1" dirty="0"/>
              <a:t>.</a:t>
            </a:r>
            <a:br>
              <a:rPr lang="ru-RU" sz="2200" b="1" dirty="0"/>
            </a:br>
            <a:br>
              <a:rPr lang="ru-RU" sz="2200" b="1" dirty="0"/>
            </a:br>
            <a:r>
              <a:rPr lang="ru-RU" sz="2200" b="1" u="sng" dirty="0">
                <a:solidFill>
                  <a:schemeClr val="tx2">
                    <a:lumMod val="75000"/>
                  </a:schemeClr>
                </a:solidFill>
              </a:rPr>
              <a:t>Минусы децентрализации </a:t>
            </a:r>
            <a:r>
              <a:rPr lang="ru-RU" sz="2200" b="1" dirty="0"/>
              <a:t>— необходимость наличия множества участников сети для поддержания ее целостности и устойчивости, а также </a:t>
            </a:r>
            <a:r>
              <a:rPr lang="ru-RU" sz="2200" b="1" dirty="0" err="1"/>
              <a:t>затратность</a:t>
            </a:r>
            <a:r>
              <a:rPr lang="ru-RU" sz="2200" b="1" dirty="0"/>
              <a:t> с точки зрения вычислительной мощности.</a:t>
            </a:r>
            <a:br>
              <a:rPr lang="ru-RU" sz="2200" b="1" dirty="0"/>
            </a:br>
            <a:endParaRPr lang="ru-RU" sz="22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8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4284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Надёжна ли технология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блокчейна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241494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Технология </a:t>
            </a:r>
            <a:r>
              <a:rPr lang="ru-RU" sz="2000" b="1" dirty="0" err="1"/>
              <a:t>блокчейна</a:t>
            </a:r>
            <a:r>
              <a:rPr lang="ru-RU" sz="2000" b="1" dirty="0"/>
              <a:t> относительно надежна, но не лишена уязвимостей. Несмотря на децентрализацию и </a:t>
            </a:r>
            <a:r>
              <a:rPr lang="ru-RU" sz="2000" b="1" dirty="0" err="1"/>
              <a:t>распределенность</a:t>
            </a:r>
            <a:r>
              <a:rPr lang="ru-RU" sz="2000" b="1" dirty="0"/>
              <a:t>, существует риск хакерских атак. Есть также вероятность сговора пользователей с большими вычислительными мощностями с целью внесения изменений в </a:t>
            </a:r>
            <a:r>
              <a:rPr lang="ru-RU" sz="2000" b="1" dirty="0" err="1"/>
              <a:t>блокчейн</a:t>
            </a:r>
            <a:r>
              <a:rPr lang="ru-RU" sz="2000" b="1" dirty="0"/>
              <a:t>. Кроме того, существует риск утраты активов из-за интернет-мошенничества. А утрата приватного </a:t>
            </a:r>
            <a:r>
              <a:rPr lang="ru-RU" sz="2000" b="1" dirty="0" err="1"/>
              <a:t>хеш</a:t>
            </a:r>
            <a:r>
              <a:rPr lang="ru-RU" sz="2000" b="1" dirty="0"/>
              <a:t>-ключа для доступа к </a:t>
            </a:r>
            <a:r>
              <a:rPr lang="ru-RU" sz="2000" b="1" dirty="0" err="1"/>
              <a:t>блокчейн</a:t>
            </a:r>
            <a:r>
              <a:rPr lang="ru-RU" sz="2000" b="1" dirty="0"/>
              <a:t>-кошельку фактически приводит к утрате активов, то есть прямой потере средств.</a:t>
            </a:r>
            <a:br>
              <a:rPr lang="ru-RU" sz="2000" b="1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5" y="3137037"/>
            <a:ext cx="10693400" cy="3278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007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4284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Преимущества и недостатки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блокчейна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241494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Основные преимущества </a:t>
            </a:r>
            <a:r>
              <a:rPr lang="ru-RU" sz="1800" b="1" dirty="0" err="1"/>
              <a:t>блокчейна</a:t>
            </a:r>
            <a:r>
              <a:rPr lang="ru-RU" sz="1800" b="1" dirty="0"/>
              <a:t> — обусловленные децентрализацией и </a:t>
            </a:r>
            <a:r>
              <a:rPr lang="ru-RU" sz="1800" b="1" dirty="0" err="1"/>
              <a:t>распределенностью</a:t>
            </a:r>
            <a:r>
              <a:rPr lang="ru-RU" sz="1800" b="1" dirty="0"/>
              <a:t> прозрачность технологии и невозможность изменения или уничтожения информации внутри блоков.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b="1" dirty="0"/>
              <a:t>К недостаткам </a:t>
            </a:r>
            <a:r>
              <a:rPr lang="ru-RU" sz="1800" b="1" dirty="0" err="1"/>
              <a:t>блокчейна</a:t>
            </a:r>
            <a:r>
              <a:rPr lang="ru-RU" sz="1800" b="1" dirty="0"/>
              <a:t> можно отнести слабо проработанную нормативно-законодательную базу в абсолютном большинстве государств мира. Это приводит к попыткам регуляторов контролировать операции в </a:t>
            </a:r>
            <a:r>
              <a:rPr lang="ru-RU" sz="1800" b="1" dirty="0" err="1"/>
              <a:t>блокчейне</a:t>
            </a:r>
            <a:r>
              <a:rPr lang="ru-RU" sz="1800" b="1" dirty="0"/>
              <a:t> вплоть до запрета оборота </a:t>
            </a:r>
            <a:r>
              <a:rPr lang="ru-RU" sz="1800" b="1" dirty="0" err="1"/>
              <a:t>криптовалют</a:t>
            </a:r>
            <a:r>
              <a:rPr lang="ru-RU" sz="1800" b="1" dirty="0"/>
              <a:t> (так, например, поступили власти Китая). Регуляторы, как правило, объясняют свои действия риском возникновения мошеннических схем при обмене цифровых активов на реальные деньги из-за анонимности сделок. При этом еще одним недостатком </a:t>
            </a:r>
            <a:r>
              <a:rPr lang="ru-RU" sz="1800" b="1" dirty="0" err="1"/>
              <a:t>блокчейна</a:t>
            </a:r>
            <a:r>
              <a:rPr lang="ru-RU" sz="1800" b="1" dirty="0"/>
              <a:t> является необратимость транзакций.</a:t>
            </a:r>
            <a:br>
              <a:rPr lang="ru-RU" sz="1800" b="1" dirty="0"/>
            </a:br>
            <a:r>
              <a:rPr lang="ru-RU" sz="1800" b="1" dirty="0" err="1"/>
              <a:t>Диджитал</a:t>
            </a:r>
            <a:r>
              <a:rPr lang="ru-RU" sz="1800" b="1" dirty="0"/>
              <a:t>-активы, особенно </a:t>
            </a:r>
            <a:r>
              <a:rPr lang="ru-RU" sz="1800" b="1" dirty="0" err="1"/>
              <a:t>криптовалюты</a:t>
            </a:r>
            <a:r>
              <a:rPr lang="ru-RU" sz="1800" b="1" dirty="0"/>
              <a:t>, также обладают высокой волатильностью, что может грозить полной потерей средств.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b="1" dirty="0" err="1"/>
              <a:t>Сооснователь</a:t>
            </a:r>
            <a:r>
              <a:rPr lang="ru-RU" sz="1800" b="1" dirty="0"/>
              <a:t> </a:t>
            </a:r>
            <a:r>
              <a:rPr lang="ru-RU" sz="1800" b="1" dirty="0" err="1"/>
              <a:t>Berezka</a:t>
            </a:r>
            <a:r>
              <a:rPr lang="ru-RU" sz="1800" b="1" dirty="0"/>
              <a:t> DAO и </a:t>
            </a:r>
            <a:r>
              <a:rPr lang="ru-RU" sz="1800" b="1" dirty="0" err="1"/>
              <a:t>Weezi</a:t>
            </a:r>
            <a:r>
              <a:rPr lang="ru-RU" sz="1800" b="1" dirty="0"/>
              <a:t> Роман Кауфман отмечает, что технология блоков, последовательно соединенных особой меткой (хеш-функцией), подобно ДНК в организме человека, является очень устойчивой конструкцией, которая позволяет исключить изменение кода задним числом. Преимущества современных </a:t>
            </a:r>
            <a:r>
              <a:rPr lang="ru-RU" sz="1800" b="1" dirty="0" err="1"/>
              <a:t>блокчейнов</a:t>
            </a:r>
            <a:r>
              <a:rPr lang="ru-RU" sz="1800" b="1" dirty="0"/>
              <a:t>, по его словам, в их стабильности, а недостатки — в скорости транзакций.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b="1" dirty="0"/>
              <a:t>Основатель </a:t>
            </a:r>
            <a:r>
              <a:rPr lang="ru-RU" sz="1800" b="1" dirty="0" err="1"/>
              <a:t>TerraCrypto</a:t>
            </a:r>
            <a:r>
              <a:rPr lang="ru-RU" sz="1800" b="1" dirty="0"/>
              <a:t> Никита </a:t>
            </a:r>
            <a:r>
              <a:rPr lang="ru-RU" sz="1800" b="1" dirty="0" err="1"/>
              <a:t>Вассёв</a:t>
            </a:r>
            <a:r>
              <a:rPr lang="ru-RU" sz="1800" b="1" dirty="0"/>
              <a:t> считает недостатком </a:t>
            </a:r>
            <a:r>
              <a:rPr lang="ru-RU" sz="1800" b="1" dirty="0" err="1"/>
              <a:t>блокчейна</a:t>
            </a:r>
            <a:r>
              <a:rPr lang="ru-RU" sz="1800" b="1" dirty="0"/>
              <a:t> необходимость высоких затрат на обеспечение подтверждающих транзакции узлов и записывающих в </a:t>
            </a:r>
            <a:r>
              <a:rPr lang="ru-RU" sz="1800" b="1" dirty="0" err="1"/>
              <a:t>блокчейн</a:t>
            </a:r>
            <a:r>
              <a:rPr lang="ru-RU" sz="1800" b="1" dirty="0"/>
              <a:t> </a:t>
            </a:r>
            <a:r>
              <a:rPr lang="ru-RU" sz="1800" b="1" dirty="0" err="1"/>
              <a:t>майнеров</a:t>
            </a:r>
            <a:r>
              <a:rPr lang="ru-RU" sz="1800" b="1" dirty="0"/>
              <a:t>. По его мнению, это наиболее характерно для сети </a:t>
            </a:r>
            <a:r>
              <a:rPr lang="ru-RU" sz="1800" b="1" dirty="0" err="1"/>
              <a:t>биткоина</a:t>
            </a:r>
            <a:r>
              <a:rPr lang="ru-RU" sz="1800" b="1" dirty="0"/>
              <a:t>, которая сейчас является наиболее устойчивой </a:t>
            </a:r>
            <a:r>
              <a:rPr lang="ru-RU" sz="1800" b="1" dirty="0" err="1"/>
              <a:t>блокчейн</a:t>
            </a:r>
            <a:r>
              <a:rPr lang="ru-RU" sz="1800" b="1" dirty="0"/>
              <a:t>-сетью.</a:t>
            </a:r>
            <a:br>
              <a:rPr lang="ru-RU" sz="1800" b="1" dirty="0"/>
            </a:br>
            <a:endParaRPr lang="ru-RU" sz="18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42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6851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Какие перспективы у технологии: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812802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/>
              <a:t>Вассёв</a:t>
            </a:r>
            <a:r>
              <a:rPr lang="ru-RU" sz="2000" b="1" dirty="0"/>
              <a:t> считает, что у технологии </a:t>
            </a:r>
            <a:r>
              <a:rPr lang="ru-RU" sz="2000" b="1" dirty="0" err="1"/>
              <a:t>блокчейна</a:t>
            </a:r>
            <a:r>
              <a:rPr lang="ru-RU" sz="2000" b="1" dirty="0"/>
              <a:t> есть значительные перспективы. По его мнению, </a:t>
            </a:r>
            <a:r>
              <a:rPr lang="ru-RU" sz="2000" b="1" dirty="0" err="1"/>
              <a:t>блокчейн</a:t>
            </a:r>
            <a:r>
              <a:rPr lang="ru-RU" sz="2000" b="1" dirty="0"/>
              <a:t> дает возможность сформировать новые схемы работы во многих сферах. С помощью </a:t>
            </a:r>
            <a:r>
              <a:rPr lang="ru-RU" sz="2000" b="1" dirty="0" err="1"/>
              <a:t>блокчейна</a:t>
            </a:r>
            <a:r>
              <a:rPr lang="ru-RU" sz="2000" b="1" dirty="0"/>
              <a:t>, по его словам, технически возможно также выполнять сделки по переходу права собственности через смарт-контракт.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b="1" dirty="0"/>
              <a:t>Кауфман добавляет, что перспективы развития технологии </a:t>
            </a:r>
            <a:r>
              <a:rPr lang="ru-RU" sz="2000" b="1" dirty="0" err="1"/>
              <a:t>блокчейна</a:t>
            </a:r>
            <a:r>
              <a:rPr lang="ru-RU" sz="2000" b="1" dirty="0"/>
              <a:t> значительны в России. «В России много талантливых инженеров и программистов, которые выступают основателями крупнейших мировых </a:t>
            </a:r>
            <a:r>
              <a:rPr lang="ru-RU" sz="2000" b="1" dirty="0" err="1"/>
              <a:t>блокчейнов</a:t>
            </a:r>
            <a:r>
              <a:rPr lang="ru-RU" sz="2000" b="1" dirty="0"/>
              <a:t>, тот же Виталик </a:t>
            </a:r>
            <a:r>
              <a:rPr lang="ru-RU" sz="2000" b="1" dirty="0" err="1"/>
              <a:t>Бутерин</a:t>
            </a:r>
            <a:r>
              <a:rPr lang="ru-RU" sz="2000" b="1" dirty="0"/>
              <a:t> (основатель </a:t>
            </a:r>
            <a:r>
              <a:rPr lang="ru-RU" sz="2000" b="1" dirty="0" err="1"/>
              <a:t>Ethereum</a:t>
            </a:r>
            <a:r>
              <a:rPr lang="ru-RU" sz="2000" b="1" dirty="0"/>
              <a:t>), основатели NEAR и другие», — поясняет он. При этом эксперт обращает внимание на то, что это инновационное поле, которое еще требует доработки в сфере регулирования.</a:t>
            </a:r>
            <a:br>
              <a:rPr lang="ru-RU" sz="2000" b="1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3699934"/>
            <a:ext cx="10629899" cy="296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583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6484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Заключение: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009651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u="sng" dirty="0" err="1">
                <a:solidFill>
                  <a:schemeClr val="tx2">
                    <a:lumMod val="75000"/>
                  </a:schemeClr>
                </a:solidFill>
              </a:rPr>
              <a:t>Блокчейн</a:t>
            </a:r>
            <a:r>
              <a:rPr lang="ru-RU" sz="2000" b="1" dirty="0"/>
              <a:t> — технология шифрования и хранения данных, распределенных по множеству компьютеров, объединенных в общую сеть. Записи в </a:t>
            </a:r>
            <a:r>
              <a:rPr lang="ru-RU" sz="2000" b="1" dirty="0" err="1"/>
              <a:t>блокчейне</a:t>
            </a:r>
            <a:r>
              <a:rPr lang="ru-RU" sz="2000" b="1" dirty="0"/>
              <a:t> представлены в виде блоков, связанных между собой специальными ключами.</a:t>
            </a:r>
            <a:br>
              <a:rPr lang="ru-RU" sz="2000" b="1" dirty="0"/>
            </a:br>
            <a:r>
              <a:rPr lang="ru-RU" sz="2000" b="1" dirty="0"/>
              <a:t>Технология применяется для хранения и передачи цифровых активов и может работать как в публичной сети, так и в частной. </a:t>
            </a:r>
            <a:r>
              <a:rPr lang="ru-RU" sz="2000" b="1" dirty="0" err="1"/>
              <a:t>Блокчейн</a:t>
            </a:r>
            <a:r>
              <a:rPr lang="ru-RU" sz="2000" b="1" dirty="0"/>
              <a:t> может применяться во многих сферах, где необходима быстрота передачи информации с высокой степенью ее защиты. На основе технологии </a:t>
            </a:r>
            <a:r>
              <a:rPr lang="ru-RU" sz="2000" b="1" dirty="0" err="1"/>
              <a:t>блокчейна</a:t>
            </a:r>
            <a:r>
              <a:rPr lang="ru-RU" sz="2000" b="1" dirty="0"/>
              <a:t> функционирует любая </a:t>
            </a:r>
            <a:r>
              <a:rPr lang="ru-RU" sz="2000" b="1" dirty="0" err="1"/>
              <a:t>криптовалюта</a:t>
            </a:r>
            <a:r>
              <a:rPr lang="ru-RU" sz="2000" b="1" dirty="0"/>
              <a:t>. </a:t>
            </a:r>
            <a:r>
              <a:rPr lang="ru-RU" sz="2000" b="1" dirty="0" err="1"/>
              <a:t>Блокчейн</a:t>
            </a:r>
            <a:r>
              <a:rPr lang="ru-RU" sz="2000" b="1" dirty="0"/>
              <a:t> также позволяет заключать смарт-контракты и выпускать NFT.</a:t>
            </a:r>
            <a:br>
              <a:rPr lang="ru-RU" sz="2000" b="1" dirty="0"/>
            </a:br>
            <a:r>
              <a:rPr lang="ru-RU" sz="2000" b="1" dirty="0"/>
              <a:t>Блоки в </a:t>
            </a:r>
            <a:r>
              <a:rPr lang="ru-RU" sz="2000" b="1" dirty="0" err="1"/>
              <a:t>блокчейне</a:t>
            </a:r>
            <a:r>
              <a:rPr lang="ru-RU" sz="2000" b="1" dirty="0"/>
              <a:t>, например при выпуске </a:t>
            </a:r>
            <a:r>
              <a:rPr lang="ru-RU" sz="2000" b="1" dirty="0" err="1"/>
              <a:t>криптовалют</a:t>
            </a:r>
            <a:r>
              <a:rPr lang="ru-RU" sz="2000" b="1" dirty="0"/>
              <a:t>, создаются с помощью процедуры </a:t>
            </a:r>
            <a:r>
              <a:rPr lang="ru-RU" sz="2000" b="1" dirty="0" err="1"/>
              <a:t>майнинга</a:t>
            </a:r>
            <a:r>
              <a:rPr lang="ru-RU" sz="2000" b="1" dirty="0"/>
              <a:t>. Созданием блоков в крупных сетях занимаются специальные лица — </a:t>
            </a:r>
            <a:r>
              <a:rPr lang="ru-RU" sz="2000" b="1" dirty="0" err="1"/>
              <a:t>майнеры</a:t>
            </a:r>
            <a:r>
              <a:rPr lang="ru-RU" sz="2000" b="1" dirty="0"/>
              <a:t>.</a:t>
            </a:r>
            <a:br>
              <a:rPr lang="ru-RU" sz="2000" b="1" dirty="0"/>
            </a:br>
            <a:r>
              <a:rPr lang="ru-RU" sz="2000" b="1" dirty="0"/>
              <a:t>Для учета, хранения и иных действий с цифровыми активами используется </a:t>
            </a:r>
            <a:r>
              <a:rPr lang="ru-RU" sz="2000" b="1" dirty="0" err="1"/>
              <a:t>блокчейн</a:t>
            </a:r>
            <a:r>
              <a:rPr lang="ru-RU" sz="2000" b="1" dirty="0"/>
              <a:t>-кошелек — специальная программа, которая хранит записи о состоянии счета его владельца и всю историю транзакций.</a:t>
            </a:r>
            <a:br>
              <a:rPr lang="ru-RU" sz="2000" b="1" dirty="0"/>
            </a:br>
            <a:r>
              <a:rPr lang="ru-RU" sz="2000" b="1" dirty="0"/>
              <a:t>Особенностями </a:t>
            </a:r>
            <a:r>
              <a:rPr lang="ru-RU" sz="2000" b="1" dirty="0" err="1"/>
              <a:t>блокчейна</a:t>
            </a:r>
            <a:r>
              <a:rPr lang="ru-RU" sz="2000" b="1" dirty="0"/>
              <a:t> являются децентрализация и </a:t>
            </a:r>
            <a:r>
              <a:rPr lang="ru-RU" sz="2000" b="1" dirty="0" err="1"/>
              <a:t>распределенность</a:t>
            </a:r>
            <a:r>
              <a:rPr lang="ru-RU" sz="2000" b="1" dirty="0"/>
              <a:t>: информация хранится одновременно на всех устройствах сети, единый центр управления данными отсутствует. Но для поддержания целостности и устойчивости сети необходимо наличие множества участников. В целом технология </a:t>
            </a:r>
            <a:r>
              <a:rPr lang="ru-RU" sz="2000" b="1" dirty="0" err="1"/>
              <a:t>блокчейна</a:t>
            </a:r>
            <a:r>
              <a:rPr lang="ru-RU" sz="2000" b="1" dirty="0"/>
              <a:t> не лишена уязвимостей, таких как существует риск утраты доступа к активам из-за мошеннических действий. При инвестициях в цифровые активы также нужно помнить об их высокой волатильности.</a:t>
            </a:r>
            <a:br>
              <a:rPr lang="ru-RU" sz="2000" b="1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799" y="2569634"/>
            <a:ext cx="7197726" cy="242146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Спасибо </a:t>
            </a:r>
            <a:br>
              <a:rPr lang="ru-RU" b="1" dirty="0"/>
            </a:br>
            <a:r>
              <a:rPr lang="ru-RU" b="1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26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Что такое </a:t>
            </a:r>
            <a:r>
              <a:rPr lang="ru-RU" sz="35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5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591" y="1570567"/>
            <a:ext cx="11377409" cy="49953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200" b="1" u="sng" dirty="0" err="1"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(от англ.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blockchain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— «цепочка блоков») — технология шифрования и хранения данных (реестра), которые распределены по множеству компьютеров, объединенных в общую сеть.</a:t>
            </a: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200" b="1" u="sng" dirty="0" err="1"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— это цифровая база данных информации, которая отражает все совершенные транзакции. Все записи в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блокчейне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представлены в виде блоков, которые связаны между собой специальными ключами. При этом каждый новый блок содержит данные о предыдущем.</a:t>
            </a: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применяется для хранения и передачи цифровых данных. Это могут быть как финансовые, так и нефинансовые активы (например, изображения или объекты индустрии видеоигр). Технология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позволяет присвоить активу уникальную информацию о его принадлежности конкретному лицу. При этом такую информацию невозможно подделать, удалить или незаметно изменить.</a:t>
            </a: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26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Как и когда появился </a:t>
            </a:r>
            <a:r>
              <a:rPr lang="ru-RU" sz="35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5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591" y="1570567"/>
            <a:ext cx="11377409" cy="4995333"/>
          </a:xfrm>
        </p:spPr>
        <p:txBody>
          <a:bodyPr>
            <a:noAutofit/>
          </a:bodyPr>
          <a:lstStyle/>
          <a:p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Основные принципы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распределенность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и объединение данных о подлинности документа в блоки) были разработаны еще в начале 1990-х годов на основе еще более ранних математических концепций. В 1991–1992 годах американские ученые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Уэйкфилд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Скотт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Сторнетта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Стюарт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Хабер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и Дэйв Байер описали технологию последовательного создания блоков данных, в которых с помощью криптографических алгоритмов и дерева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хешей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фиксируются сертификат подлинности и информация о дате генерации. Но технической возможности для практической реализации данной идеи тогда еще не было.</a:t>
            </a: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В 2004 году американский программист Гарольд Томас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Финни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II разработал систему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RPoW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которая считается прототипом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криптовалюты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 В октябре 2008 года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Сатоси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Накамото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         (это псевдоним человека или группы людей) в научной статье, посвященной первой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криптовалюте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биткоину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предложил использовать технологию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для создания децентрализованной и независимой платежной системы с ограниченным предложением активов. Разработка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биткоина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началась в 2007 году и завершилась в 2009 году.</a:t>
            </a: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Технология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стала актуальной тогда, когда появилась необходимость быстрой и надежной передачи цифровых данных.</a:t>
            </a: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59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Как работает </a:t>
            </a:r>
            <a:r>
              <a:rPr lang="ru-RU" sz="35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5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691" y="783167"/>
            <a:ext cx="11377409" cy="2239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позволяет каждому участнику сети иметь доступ к распределенной базе данных. При этом в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блокчейне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хранятся не сами данные, а записи о событиях (транзакциях) в их хронологической последовательности. Все новые записи проверяются на подлинность — для занесения в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их должны подтвердить большинство участников сети. Записи группируются в блоки, которые объединяются в цепочки. Данные, попавшие в </a:t>
            </a:r>
            <a:r>
              <a:rPr lang="ru-RU" sz="20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нельзя изменить или удалить, не нарушив целостность цепи блоков.</a:t>
            </a:r>
            <a:br>
              <a:rPr lang="ru-RU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714" y="2705100"/>
            <a:ext cx="9905561" cy="3884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8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59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Виды  </a:t>
            </a:r>
            <a:r>
              <a:rPr lang="ru-RU" sz="35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блокчейна</a:t>
            </a:r>
            <a:r>
              <a:rPr lang="ru-RU" sz="35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5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691" y="1043242"/>
            <a:ext cx="11377409" cy="2239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может работать как в публичной (открытой) сети, к которой имеет доступ любой пользователь, так и в частной (закрытой), например, в корпоративной сети в случае использования конфиденциальных данных. В частных версиях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могут быть предусмотрены разные уровни доступа для пользователей и разная сложность шифрования информации. Самый известный пример публичного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блокчейна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—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биткоин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и другие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криптовалюты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 Корпорации используют </a:t>
            </a:r>
            <a:r>
              <a:rPr lang="ru-RU" sz="22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блокчейн</a:t>
            </a: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не только в финансовой сфере, но и в других секторах, например, в индустрии развлечений (при выпуске билетов) и здравоохранения (для защиты данных пациентов).</a:t>
            </a: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Бывают также гибридные сети, которые сочетают в себе свойства как открытых, так и закрытых сетей.</a:t>
            </a:r>
            <a:br>
              <a:rPr lang="ru-RU" sz="2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2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1" y="4741334"/>
            <a:ext cx="10909299" cy="1527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14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10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Классификация 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блокчейна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 по различным  признакам: 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491" y="1435100"/>
            <a:ext cx="11174209" cy="49149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200" b="1" u="sng" dirty="0"/>
              <a:t>По объектам транзакций:</a:t>
            </a:r>
            <a:br>
              <a:rPr lang="ru-RU" sz="2200" b="1" dirty="0"/>
            </a:br>
            <a:r>
              <a:rPr lang="ru-RU" sz="2200" b="1" i="1" dirty="0"/>
              <a:t>– информация;</a:t>
            </a:r>
            <a:br>
              <a:rPr lang="ru-RU" sz="2200" b="1" i="1" dirty="0"/>
            </a:br>
            <a:r>
              <a:rPr lang="ru-RU" sz="2200" b="1" i="1" dirty="0"/>
              <a:t>– виртуальная ценность (ценность, аналог которой отсутствует в «реальном мире» — например, </a:t>
            </a:r>
            <a:r>
              <a:rPr lang="ru-RU" sz="2200" b="1" i="1" dirty="0" err="1"/>
              <a:t>bitcoin</a:t>
            </a:r>
            <a:r>
              <a:rPr lang="ru-RU" sz="2200" b="1" i="1" dirty="0"/>
              <a:t>);</a:t>
            </a:r>
            <a:br>
              <a:rPr lang="ru-RU" sz="2200" b="1" i="1" dirty="0"/>
            </a:br>
            <a:endParaRPr lang="ru-RU" sz="2200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200" b="1" u="sng" dirty="0"/>
              <a:t>По типу доступа к сети:</a:t>
            </a:r>
            <a:br>
              <a:rPr lang="ru-RU" sz="2200" b="1" dirty="0"/>
            </a:br>
            <a:r>
              <a:rPr lang="ru-RU" sz="2200" b="1" i="1" dirty="0"/>
              <a:t>– неограниченный (сети, в которых участникам позволено осуществлять любую деятельность);</a:t>
            </a:r>
            <a:br>
              <a:rPr lang="ru-RU" sz="2200" b="1" i="1" dirty="0"/>
            </a:br>
            <a:r>
              <a:rPr lang="ru-RU" sz="2200" b="1" i="1" dirty="0"/>
              <a:t>– ограниченный (сети, которые ограничивают виды деятельности участников);</a:t>
            </a:r>
            <a:br>
              <a:rPr lang="ru-RU" sz="2200" b="1" dirty="0"/>
            </a:br>
            <a:endParaRPr lang="ru-RU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200" b="1" u="sng" dirty="0"/>
              <a:t>По требованиям к прохождению идентификации:</a:t>
            </a:r>
            <a:br>
              <a:rPr lang="ru-RU" sz="2200" b="1" dirty="0"/>
            </a:br>
            <a:r>
              <a:rPr lang="ru-RU" sz="2200" b="1" i="1" dirty="0"/>
              <a:t>– анонимная;</a:t>
            </a:r>
            <a:br>
              <a:rPr lang="ru-RU" sz="2200" b="1" i="1" dirty="0"/>
            </a:br>
            <a:r>
              <a:rPr lang="ru-RU" sz="2200" b="1" i="1" dirty="0"/>
              <a:t>– </a:t>
            </a:r>
            <a:r>
              <a:rPr lang="ru-RU" sz="2200" b="1" i="1" dirty="0" err="1"/>
              <a:t>псевдоанонимная</a:t>
            </a:r>
            <a:r>
              <a:rPr lang="ru-RU" sz="2200" b="1" i="1" dirty="0"/>
              <a:t>;</a:t>
            </a:r>
            <a:br>
              <a:rPr lang="ru-RU" sz="2200" b="1" i="1" dirty="0"/>
            </a:br>
            <a:r>
              <a:rPr lang="ru-RU" sz="2200" b="1" i="1" dirty="0"/>
              <a:t>– полная идентификация;</a:t>
            </a:r>
            <a:br>
              <a:rPr lang="ru-RU" sz="2200" b="1" i="1" dirty="0"/>
            </a:br>
            <a:endParaRPr lang="ru-RU" sz="22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0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10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Классификация 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блокчейна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 по различным  признакам: 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1206500"/>
            <a:ext cx="11174209" cy="825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1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 применяемому протоколу достижения консенсуса сети:</a:t>
            </a:r>
          </a:p>
          <a:p>
            <a:pPr marL="0" indent="0">
              <a:buNone/>
            </a:pPr>
            <a:r>
              <a:rPr lang="ru-RU" sz="2100" b="1" dirty="0"/>
              <a:t>– </a:t>
            </a:r>
            <a:r>
              <a:rPr lang="ru-RU" sz="2100" b="1" dirty="0" err="1"/>
              <a:t>PoW</a:t>
            </a:r>
            <a:r>
              <a:rPr lang="ru-RU" sz="2100" b="1" dirty="0"/>
              <a:t> (</a:t>
            </a:r>
            <a:r>
              <a:rPr lang="ru-RU" sz="2100" b="1" dirty="0" err="1"/>
              <a:t>Proof-of-work</a:t>
            </a:r>
            <a:r>
              <a:rPr lang="ru-RU" sz="2100" b="1" dirty="0"/>
              <a:t>) — право удостоверения блока дается участнику на основании выполнения им некоторой достаточно сложной работы, которая удовлетворяет заранее определенным критериям.</a:t>
            </a:r>
            <a:br>
              <a:rPr lang="ru-RU" sz="2100" b="1" dirty="0"/>
            </a:br>
            <a:r>
              <a:rPr lang="ru-RU" sz="2100" b="1" dirty="0"/>
              <a:t>– </a:t>
            </a:r>
            <a:r>
              <a:rPr lang="ru-RU" sz="2100" b="1" dirty="0" err="1"/>
              <a:t>PoS</a:t>
            </a:r>
            <a:r>
              <a:rPr lang="ru-RU" sz="2100" b="1" dirty="0"/>
              <a:t> (</a:t>
            </a:r>
            <a:r>
              <a:rPr lang="ru-RU" sz="2100" b="1" dirty="0" err="1"/>
              <a:t>Proof-of-stake</a:t>
            </a:r>
            <a:r>
              <a:rPr lang="ru-RU" sz="2100" b="1" dirty="0"/>
              <a:t>) — право удостоверения блока дается держателю счета, когда количество его средств и срок владения ими соответствуют заданным критериям. Формулы расчета критериев могут незначительно различаться.</a:t>
            </a:r>
            <a:br>
              <a:rPr lang="ru-RU" sz="2100" b="1" dirty="0"/>
            </a:br>
            <a:r>
              <a:rPr lang="ru-RU" sz="2100" b="1" dirty="0"/>
              <a:t>– </a:t>
            </a:r>
            <a:r>
              <a:rPr lang="ru-RU" sz="2100" b="1" dirty="0" err="1"/>
              <a:t>PoS</a:t>
            </a:r>
            <a:r>
              <a:rPr lang="ru-RU" sz="2100" b="1" dirty="0"/>
              <a:t> + </a:t>
            </a:r>
            <a:r>
              <a:rPr lang="ru-RU" sz="2100" b="1" dirty="0" err="1"/>
              <a:t>PoW</a:t>
            </a:r>
            <a:r>
              <a:rPr lang="ru-RU" sz="2100" b="1" dirty="0"/>
              <a:t> — гибрид </a:t>
            </a:r>
            <a:r>
              <a:rPr lang="ru-RU" sz="2100" b="1" dirty="0" err="1"/>
              <a:t>PoW</a:t>
            </a:r>
            <a:r>
              <a:rPr lang="ru-RU" sz="2100" b="1" dirty="0"/>
              <a:t> и </a:t>
            </a:r>
            <a:r>
              <a:rPr lang="ru-RU" sz="2100" b="1" dirty="0" err="1"/>
              <a:t>PoS</a:t>
            </a:r>
            <a:r>
              <a:rPr lang="ru-RU" sz="2100" b="1" dirty="0"/>
              <a:t>, когда блоки могут удостоверяться как через вычисляемые критерии </a:t>
            </a:r>
            <a:r>
              <a:rPr lang="ru-RU" sz="2100" b="1" dirty="0" err="1"/>
              <a:t>PoS</a:t>
            </a:r>
            <a:r>
              <a:rPr lang="ru-RU" sz="2100" b="1" dirty="0"/>
              <a:t>, так и </a:t>
            </a:r>
            <a:r>
              <a:rPr lang="ru-RU" sz="2100" b="1" dirty="0" err="1"/>
              <a:t>PoW</a:t>
            </a:r>
            <a:r>
              <a:rPr lang="ru-RU" sz="2100" b="1" dirty="0"/>
              <a:t>-перебором. Цель такого подхода — усложнить пересчет всей цепочки (с самого первого блока), возможный в случае использования </a:t>
            </a:r>
            <a:r>
              <a:rPr lang="ru-RU" sz="2100" b="1" dirty="0" err="1"/>
              <a:t>PoS</a:t>
            </a:r>
            <a:r>
              <a:rPr lang="ru-RU" sz="2100" b="1" dirty="0"/>
              <a:t> в чистом виде.</a:t>
            </a:r>
            <a:br>
              <a:rPr lang="ru-RU" sz="2100" b="1" dirty="0"/>
            </a:br>
            <a:r>
              <a:rPr lang="ru-RU" sz="2100" b="1" dirty="0"/>
              <a:t>– PBFT (</a:t>
            </a:r>
            <a:r>
              <a:rPr lang="ru-RU" sz="2100" b="1" dirty="0" err="1"/>
              <a:t>Practical</a:t>
            </a:r>
            <a:r>
              <a:rPr lang="ru-RU" sz="2100" b="1" dirty="0"/>
              <a:t> </a:t>
            </a:r>
            <a:r>
              <a:rPr lang="ru-RU" sz="2100" b="1" dirty="0" err="1"/>
              <a:t>Byzantine</a:t>
            </a:r>
            <a:r>
              <a:rPr lang="ru-RU" sz="2100" b="1" dirty="0"/>
              <a:t> </a:t>
            </a:r>
            <a:r>
              <a:rPr lang="ru-RU" sz="2100" b="1" dirty="0" err="1"/>
              <a:t>Fault</a:t>
            </a:r>
            <a:r>
              <a:rPr lang="ru-RU" sz="2100" b="1" dirty="0"/>
              <a:t> </a:t>
            </a:r>
            <a:r>
              <a:rPr lang="ru-RU" sz="2100" b="1" dirty="0" err="1"/>
              <a:t>Tolerance</a:t>
            </a:r>
            <a:r>
              <a:rPr lang="ru-RU" sz="2100" b="1" dirty="0"/>
              <a:t>), </a:t>
            </a:r>
            <a:r>
              <a:rPr lang="ru-RU" sz="2100" b="1" dirty="0" err="1"/>
              <a:t>Paxos</a:t>
            </a:r>
            <a:r>
              <a:rPr lang="ru-RU" sz="2100" b="1" dirty="0"/>
              <a:t>, RAFT — алгоритмы многоэтапного установления консенсуса сети. Алгоритмы данной группы позволяют </a:t>
            </a:r>
            <a:r>
              <a:rPr lang="ru-RU" sz="2100" b="1" dirty="0" err="1"/>
              <a:t>блокчейну</a:t>
            </a:r>
            <a:r>
              <a:rPr lang="ru-RU" sz="2100" b="1" dirty="0"/>
              <a:t> функционировать с небольшими затратами и имеют значительную пропускную способность, но слабоустойчивы к увеличению количества участников.</a:t>
            </a:r>
            <a:br>
              <a:rPr lang="ru-RU" sz="2100" b="1" dirty="0"/>
            </a:br>
            <a:r>
              <a:rPr lang="ru-RU" sz="2100" b="1" dirty="0"/>
              <a:t>– </a:t>
            </a:r>
            <a:r>
              <a:rPr lang="ru-RU" sz="2100" b="1" dirty="0" err="1"/>
              <a:t>Non</a:t>
            </a:r>
            <a:r>
              <a:rPr lang="ru-RU" sz="2100" b="1" dirty="0"/>
              <a:t>-BFT (</a:t>
            </a:r>
            <a:r>
              <a:rPr lang="ru-RU" sz="2100" b="1" dirty="0" err="1"/>
              <a:t>Non</a:t>
            </a:r>
            <a:r>
              <a:rPr lang="ru-RU" sz="2100" b="1" dirty="0"/>
              <a:t> </a:t>
            </a:r>
            <a:r>
              <a:rPr lang="ru-RU" sz="2100" b="1" dirty="0" err="1"/>
              <a:t>Byzantine</a:t>
            </a:r>
            <a:r>
              <a:rPr lang="ru-RU" sz="2100" b="1" dirty="0"/>
              <a:t> </a:t>
            </a:r>
            <a:r>
              <a:rPr lang="ru-RU" sz="2100" b="1" dirty="0" err="1"/>
              <a:t>Fault</a:t>
            </a:r>
            <a:r>
              <a:rPr lang="ru-RU" sz="2100" b="1" dirty="0"/>
              <a:t> </a:t>
            </a:r>
            <a:r>
              <a:rPr lang="ru-RU" sz="2100" b="1" dirty="0" err="1"/>
              <a:t>Tolerance</a:t>
            </a:r>
            <a:r>
              <a:rPr lang="ru-RU" sz="2100" b="1" dirty="0"/>
              <a:t>) — алгоритмы консенсуса, неустойчивые к поведению, при котором часть участников начинают работать против сети. Такие алгоритмы применимы в закрытых сетях с полной идентификацией.</a:t>
            </a:r>
            <a:br>
              <a:rPr lang="ru-RU" sz="2100" dirty="0"/>
            </a:br>
            <a:endParaRPr lang="ru-RU" sz="21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2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94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Где применяется 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948267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/>
              <a:t>Блокчейн</a:t>
            </a:r>
            <a:r>
              <a:rPr lang="ru-RU" sz="2000" b="1" dirty="0"/>
              <a:t> применяется во всех сферах, где необходима быстрота передачи информации с высокой степенью ее защиты. Технология используется для запуска и работы </a:t>
            </a:r>
            <a:r>
              <a:rPr lang="ru-RU" sz="2000" b="1" dirty="0" err="1"/>
              <a:t>криптовалют</a:t>
            </a:r>
            <a:r>
              <a:rPr lang="ru-RU" sz="2000" b="1" dirty="0"/>
              <a:t> и цифровых валют, при заключении смарт-контрактов на поставку товаров, при генерации невзаимозаменяемых </a:t>
            </a:r>
            <a:r>
              <a:rPr lang="ru-RU" sz="2000" b="1" dirty="0" err="1"/>
              <a:t>токенов</a:t>
            </a:r>
            <a:r>
              <a:rPr lang="ru-RU" sz="2000" b="1" dirty="0"/>
              <a:t> (</a:t>
            </a:r>
            <a:r>
              <a:rPr lang="ru-RU" sz="2000" b="1" dirty="0" err="1"/>
              <a:t>non-fungible</a:t>
            </a:r>
            <a:r>
              <a:rPr lang="ru-RU" sz="2000" b="1" dirty="0"/>
              <a:t> </a:t>
            </a:r>
            <a:r>
              <a:rPr lang="ru-RU" sz="2000" b="1" dirty="0" err="1"/>
              <a:t>tokens</a:t>
            </a:r>
            <a:r>
              <a:rPr lang="ru-RU" sz="2000" b="1" dirty="0"/>
              <a:t>, NFT), в банковской и правовой сферах, при администрировании сетей и в игровой индустрии. Технологии </a:t>
            </a:r>
            <a:r>
              <a:rPr lang="ru-RU" sz="2000" b="1" dirty="0" err="1"/>
              <a:t>блокчейна</a:t>
            </a:r>
            <a:r>
              <a:rPr lang="ru-RU" sz="2000" b="1" dirty="0"/>
              <a:t> находят применение в работе органов государственной власти (например, при проведении и обработке результатов референдумов и голосований), в деятельности публичных и непубличных корпораций, общественных организаций и частных лиц.</a:t>
            </a:r>
            <a:br>
              <a:rPr lang="ru-RU" sz="2000" b="1" dirty="0"/>
            </a:br>
            <a:endParaRPr lang="ru-RU" sz="2000" b="1" dirty="0"/>
          </a:p>
          <a:p>
            <a:pPr marL="0" indent="0">
              <a:buNone/>
            </a:pPr>
            <a:r>
              <a:rPr lang="ru-RU" sz="2000" b="1" u="sng" dirty="0" err="1">
                <a:solidFill>
                  <a:schemeClr val="tx2">
                    <a:lumMod val="75000"/>
                  </a:schemeClr>
                </a:solidFill>
              </a:rPr>
              <a:t>Криптовалюта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/>
              <a:t>На основе технологии </a:t>
            </a:r>
            <a:r>
              <a:rPr lang="ru-RU" sz="2000" b="1" dirty="0" err="1"/>
              <a:t>блокчейн</a:t>
            </a:r>
            <a:r>
              <a:rPr lang="ru-RU" sz="2000" b="1" dirty="0"/>
              <a:t> функционирует любая </a:t>
            </a:r>
            <a:r>
              <a:rPr lang="ru-RU" sz="2000" b="1" dirty="0" err="1"/>
              <a:t>криптовалюта</a:t>
            </a:r>
            <a:r>
              <a:rPr lang="ru-RU" sz="2000" b="1" dirty="0"/>
              <a:t>. Технология применяется как при эмиссии (выпуске) новых </a:t>
            </a:r>
            <a:r>
              <a:rPr lang="ru-RU" sz="2000" b="1" dirty="0" err="1"/>
              <a:t>криптовалют</a:t>
            </a:r>
            <a:r>
              <a:rPr lang="ru-RU" sz="2000" b="1" dirty="0"/>
              <a:t> и генерации новых </a:t>
            </a:r>
            <a:r>
              <a:rPr lang="ru-RU" sz="2000" b="1" dirty="0" err="1"/>
              <a:t>токенов</a:t>
            </a:r>
            <a:r>
              <a:rPr lang="ru-RU" sz="2000" b="1" dirty="0"/>
              <a:t> (монет), так и при расчетах уже существующими. Сейчас в мире насчитывается более 300 </a:t>
            </a:r>
            <a:r>
              <a:rPr lang="ru-RU" sz="2000" b="1" dirty="0" err="1"/>
              <a:t>криптовалютных</a:t>
            </a:r>
            <a:r>
              <a:rPr lang="ru-RU" sz="2000" b="1" dirty="0"/>
              <a:t> проектов. Самые популярные помимо </a:t>
            </a:r>
            <a:r>
              <a:rPr lang="ru-RU" sz="2000" b="1" dirty="0" err="1"/>
              <a:t>биткоина</a:t>
            </a:r>
            <a:r>
              <a:rPr lang="ru-RU" sz="2000" b="1" dirty="0"/>
              <a:t> — </a:t>
            </a:r>
            <a:r>
              <a:rPr lang="ru-RU" sz="2000" b="1" dirty="0" err="1"/>
              <a:t>Ethereum</a:t>
            </a:r>
            <a:r>
              <a:rPr lang="ru-RU" sz="2000" b="1" dirty="0"/>
              <a:t>, </a:t>
            </a:r>
            <a:r>
              <a:rPr lang="ru-RU" sz="2000" b="1" dirty="0" err="1"/>
              <a:t>Ripple</a:t>
            </a:r>
            <a:r>
              <a:rPr lang="ru-RU" sz="2000" b="1" dirty="0"/>
              <a:t>, </a:t>
            </a:r>
            <a:r>
              <a:rPr lang="ru-RU" sz="2000" b="1" dirty="0" err="1"/>
              <a:t>Tether</a:t>
            </a:r>
            <a:r>
              <a:rPr lang="ru-RU" sz="2000" b="1" dirty="0"/>
              <a:t>, </a:t>
            </a:r>
            <a:r>
              <a:rPr lang="ru-RU" sz="2000" b="1" dirty="0" err="1"/>
              <a:t>Litecoin</a:t>
            </a:r>
            <a:r>
              <a:rPr lang="ru-RU" sz="2000" b="1" dirty="0"/>
              <a:t> и </a:t>
            </a:r>
            <a:r>
              <a:rPr lang="ru-RU" sz="2000" b="1" dirty="0" err="1"/>
              <a:t>Dogecoin</a:t>
            </a:r>
            <a:r>
              <a:rPr lang="ru-RU" sz="2000" b="1" dirty="0"/>
              <a:t>.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b="1" dirty="0"/>
              <a:t>Расчеты в </a:t>
            </a:r>
            <a:r>
              <a:rPr lang="ru-RU" sz="2000" b="1" dirty="0" err="1"/>
              <a:t>криптовалютах</a:t>
            </a:r>
            <a:r>
              <a:rPr lang="ru-RU" sz="2000" b="1" dirty="0"/>
              <a:t> применяют платежные системы </a:t>
            </a:r>
            <a:r>
              <a:rPr lang="ru-RU" sz="2000" b="1" dirty="0" err="1"/>
              <a:t>PayPal</a:t>
            </a:r>
            <a:r>
              <a:rPr lang="ru-RU" sz="2000" b="1" dirty="0"/>
              <a:t> и </a:t>
            </a:r>
            <a:r>
              <a:rPr lang="ru-RU" sz="2000" b="1" dirty="0" err="1"/>
              <a:t>Square</a:t>
            </a:r>
            <a:r>
              <a:rPr lang="ru-RU" sz="2000" b="1" dirty="0"/>
              <a:t> и один из крупнейших международных банков JP </a:t>
            </a:r>
            <a:r>
              <a:rPr lang="ru-RU" sz="2000" b="1" dirty="0" err="1"/>
              <a:t>Morgan</a:t>
            </a:r>
            <a:r>
              <a:rPr lang="ru-RU" sz="2000" b="1" dirty="0"/>
              <a:t>. </a:t>
            </a:r>
            <a:r>
              <a:rPr lang="ru-RU" sz="2000" b="1" dirty="0" err="1"/>
              <a:t>Криптовалюты</a:t>
            </a:r>
            <a:r>
              <a:rPr lang="ru-RU" sz="2000" b="1" dirty="0"/>
              <a:t>, как правило, имеют высокую волатильность. Для инвестиций в </a:t>
            </a:r>
            <a:r>
              <a:rPr lang="ru-RU" sz="2000" b="1" dirty="0" err="1"/>
              <a:t>криптовалюты</a:t>
            </a:r>
            <a:r>
              <a:rPr lang="ru-RU" sz="2000" b="1" dirty="0"/>
              <a:t> существуют специализированные </a:t>
            </a:r>
            <a:r>
              <a:rPr lang="ru-RU" sz="2000" b="1" dirty="0" err="1"/>
              <a:t>криптовалютные</a:t>
            </a:r>
            <a:r>
              <a:rPr lang="ru-RU" sz="2000" b="1" dirty="0"/>
              <a:t> биржи.</a:t>
            </a:r>
            <a:br>
              <a:rPr lang="ru-RU" sz="2000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8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3200"/>
            <a:ext cx="9169399" cy="592667"/>
          </a:xfrm>
        </p:spPr>
        <p:txBody>
          <a:bodyPr rtlCol="0">
            <a:noAutofit/>
          </a:bodyPr>
          <a:lstStyle/>
          <a:p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Где применяется  </a:t>
            </a:r>
            <a:r>
              <a:rPr lang="ru-RU" sz="3000" b="1" dirty="0" err="1">
                <a:solidFill>
                  <a:srgbClr val="FFFF00"/>
                </a:solidFill>
                <a:latin typeface="AGRESSIVE" panose="02000800000000000000" pitchFamily="2" charset="0"/>
              </a:rPr>
              <a:t>блокчейн</a:t>
            </a:r>
            <a:r>
              <a:rPr lang="ru-RU" sz="3000" b="1" dirty="0">
                <a:solidFill>
                  <a:srgbClr val="FFFF00"/>
                </a:solidFill>
                <a:latin typeface="AGRESSIVE" panose="02000800000000000000" pitchFamily="2" charset="0"/>
              </a:rPr>
              <a:t>: </a:t>
            </a:r>
            <a:endParaRPr lang="ru-RU" sz="3000" dirty="0">
              <a:solidFill>
                <a:srgbClr val="FFFF00"/>
              </a:solidFill>
              <a:latin typeface="AGRESSIVE" panose="020008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591" y="935567"/>
            <a:ext cx="11174209" cy="82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u="sng" dirty="0">
                <a:solidFill>
                  <a:schemeClr val="tx2">
                    <a:lumMod val="75000"/>
                  </a:schemeClr>
                </a:solidFill>
              </a:rPr>
              <a:t>Цифровая валюта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b="1" dirty="0"/>
              <a:t>Некоторые страны мира запускают пилотные проекты по созданию национальных цифровых валют, работающих на технологии </a:t>
            </a:r>
            <a:r>
              <a:rPr lang="ru-RU" sz="2000" b="1" dirty="0" err="1"/>
              <a:t>блокчейн</a:t>
            </a:r>
            <a:r>
              <a:rPr lang="ru-RU" sz="2000" b="1" dirty="0"/>
              <a:t>. Высоких результатов в этом отношении достиг Китай — цифровой юань стал первой цифровой валютой, принятой в крупной мировой экономике.</a:t>
            </a:r>
            <a:br>
              <a:rPr lang="ru-RU" sz="2000" b="1" dirty="0"/>
            </a:br>
            <a:r>
              <a:rPr lang="ru-RU" sz="2000" b="1" dirty="0"/>
              <a:t> Цифровые валюты Центрального банка (</a:t>
            </a:r>
            <a:r>
              <a:rPr lang="ru-RU" sz="2000" b="1" dirty="0" err="1"/>
              <a:t>Central</a:t>
            </a:r>
            <a:r>
              <a:rPr lang="ru-RU" sz="2000" b="1" dirty="0"/>
              <a:t> </a:t>
            </a:r>
            <a:r>
              <a:rPr lang="ru-RU" sz="2000" b="1" dirty="0" err="1"/>
              <a:t>bank</a:t>
            </a:r>
            <a:r>
              <a:rPr lang="ru-RU" sz="2000" b="1" dirty="0"/>
              <a:t> </a:t>
            </a:r>
            <a:r>
              <a:rPr lang="ru-RU" sz="2000" b="1" dirty="0" err="1"/>
              <a:t>digital</a:t>
            </a:r>
            <a:r>
              <a:rPr lang="ru-RU" sz="2000" b="1" dirty="0"/>
              <a:t> </a:t>
            </a:r>
            <a:r>
              <a:rPr lang="ru-RU" sz="2000" b="1" dirty="0" err="1"/>
              <a:t>currency</a:t>
            </a:r>
            <a:r>
              <a:rPr lang="ru-RU" sz="2000" b="1" dirty="0"/>
              <a:t>, CBDC) запустили также Центральный банк Багамских Островов (</a:t>
            </a:r>
            <a:r>
              <a:rPr lang="ru-RU" sz="2000" b="1" dirty="0" err="1"/>
              <a:t>sand</a:t>
            </a:r>
            <a:r>
              <a:rPr lang="ru-RU" sz="2000" b="1" dirty="0"/>
              <a:t> </a:t>
            </a:r>
            <a:r>
              <a:rPr lang="ru-RU" sz="2000" b="1" dirty="0" err="1"/>
              <a:t>dollar</a:t>
            </a:r>
            <a:r>
              <a:rPr lang="ru-RU" sz="2000" b="1" dirty="0"/>
              <a:t>), Восточно-Карибский </a:t>
            </a:r>
            <a:r>
              <a:rPr lang="ru-RU" sz="2000" b="1" dirty="0" err="1"/>
              <a:t>центробанк</a:t>
            </a:r>
            <a:r>
              <a:rPr lang="ru-RU" sz="2000" b="1" dirty="0"/>
              <a:t> (</a:t>
            </a:r>
            <a:r>
              <a:rPr lang="ru-RU" sz="2000" b="1" dirty="0" err="1"/>
              <a:t>DCash</a:t>
            </a:r>
            <a:r>
              <a:rPr lang="ru-RU" sz="2000" b="1" dirty="0"/>
              <a:t>) и ЦБ Нигерии (e-</a:t>
            </a:r>
            <a:r>
              <a:rPr lang="ru-RU" sz="2000" b="1" dirty="0" err="1"/>
              <a:t>naira</a:t>
            </a:r>
            <a:r>
              <a:rPr lang="ru-RU" sz="2000" b="1" dirty="0"/>
              <a:t>). О планах по выпуску своих национальных цифровых валют заявляли правительства (или Центробанки) Нидерландов, Японии, России, Казахстана и Эквадора.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u="sng" dirty="0">
                <a:solidFill>
                  <a:schemeClr val="tx2">
                    <a:lumMod val="75000"/>
                  </a:schemeClr>
                </a:solidFill>
              </a:rPr>
              <a:t>Смарт-контракты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b="1" dirty="0"/>
              <a:t>Технология </a:t>
            </a:r>
            <a:r>
              <a:rPr lang="ru-RU" sz="2000" b="1" dirty="0" err="1"/>
              <a:t>блокчейна</a:t>
            </a:r>
            <a:r>
              <a:rPr lang="ru-RU" sz="2000" b="1" dirty="0"/>
              <a:t> позволяет заключать смарт-контракты. Смарт-контракты — полностью цифровые контакты, информация о которых защищена шифрованием. Их ключевым отличием является автоматический контроль и выполнение пунктов договора. При выполнении условий контракт завершается автоматически, без совершения дополнительных действий и участия юристов. Смарт-контракты позволяют отслеживать всю цепочку поставок, что снижает или полностью исключает возможность подделки продукции или незаконных действий с ней.</a:t>
            </a:r>
            <a:br>
              <a:rPr lang="ru-RU" sz="2000" b="1" dirty="0"/>
            </a:br>
            <a:br>
              <a:rPr lang="ru-RU" sz="2000" b="1" dirty="0"/>
            </a:br>
            <a:br>
              <a:rPr lang="ru-RU" sz="2000" b="1" dirty="0"/>
            </a:br>
            <a:endParaRPr lang="ru-RU" sz="2000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95477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0</TotalTime>
  <Words>2318</Words>
  <Application>Microsoft Office PowerPoint</Application>
  <PresentationFormat>Широкоэкранный</PresentationFormat>
  <Paragraphs>68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AGRESSIVE</vt:lpstr>
      <vt:lpstr>Arial</vt:lpstr>
      <vt:lpstr>Calibri</vt:lpstr>
      <vt:lpstr>Corbel</vt:lpstr>
      <vt:lpstr>Wingdings</vt:lpstr>
      <vt:lpstr>Глубина</vt:lpstr>
      <vt:lpstr>"Блокчейн-технологии:  применение в информационных  системах."</vt:lpstr>
      <vt:lpstr>Что такое блокчейн: </vt:lpstr>
      <vt:lpstr>Как и когда появился блокчейн: </vt:lpstr>
      <vt:lpstr>Как работает блокчейн: </vt:lpstr>
      <vt:lpstr>Виды  блокчейна: </vt:lpstr>
      <vt:lpstr>Классификация  блокчейна по различным  признакам: </vt:lpstr>
      <vt:lpstr>Классификация  блокчейна по различным  признакам: </vt:lpstr>
      <vt:lpstr>Где применяется  блокчейн: </vt:lpstr>
      <vt:lpstr>Где применяется  блокчейн: </vt:lpstr>
      <vt:lpstr>Где применяется  блокчейн: </vt:lpstr>
      <vt:lpstr>Кто такие майнеры:</vt:lpstr>
      <vt:lpstr>Децентрализация и распределённость:</vt:lpstr>
      <vt:lpstr>Надёжна ли технология блокчейна:</vt:lpstr>
      <vt:lpstr>Преимущества и недостатки блокчейна:</vt:lpstr>
      <vt:lpstr>Какие перспективы у технологии:</vt:lpstr>
      <vt:lpstr>Заключение:</vt:lpstr>
      <vt:lpstr>Спасибо 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2024-03-29T12:55:14Z</dcterms:created>
  <dcterms:modified xsi:type="dcterms:W3CDTF">2024-03-30T03:56:05Z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