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5143500" cx="9144000"/>
  <p:notesSz cx="6858000" cy="9144000"/>
  <p:embeddedFontLst>
    <p:embeddedFont>
      <p:font typeface="Amatic SC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AmaticSC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maticSC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bbe72fd4d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bbe72fd4d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bbe72fd4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bbe72fd4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bbe72fd4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bbe72fd4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bbe72fd4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bbe72fd4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bbe72fd4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abbe72fd4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bbe72fd4d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bbe72fd4d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abbe72fd4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abbe72fd4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abbe72fd4d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abbe72fd4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abbe72fd4d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abbe72fd4d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bbe72fd4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abbe72fd4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bbe72fd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bbe72fd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abbe72fd4d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abbe72fd4d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abbe72fd4d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abbe72fd4d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abe1c437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abe1c437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abe1c437a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abe1c437a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abe1c437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abe1c437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be1c437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be1c437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abe1c437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abe1c437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abe1c437a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abe1c437a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abe1c437a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abe1c437a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abe1c437a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abe1c437a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be72fd4d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bbe72fd4d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abe1c437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abe1c437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abe1c437a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2abe1c437a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abe1c437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abe1c437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abe1c437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abe1c437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abe1c437a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abe1c437a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2abe1c437ad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2abe1c437ad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abe1c437a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abe1c437a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abe1c437a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abe1c437a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abe1c437ad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abe1c437ad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2abe1c437ad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2abe1c437ad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bbe72fd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bbe72fd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2abe1c437ad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2abe1c437ad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abe1c437ad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abe1c437ad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2abe1c437ad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2abe1c437ad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2abe1c437ad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2abe1c437ad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2abe1c437ad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2abe1c437ad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abe1c437ad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abe1c437ad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2abe1c437ad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2abe1c437ad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abe1c437ad_0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abe1c437ad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2abe1c437ad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2abe1c437ad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6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2abe1c437ad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2abe1c437ad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bbe72fd4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bbe72fd4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2abe1c437ad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2abe1c437ad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2abe1c437ad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2abe1c437ad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2abe1c437ad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2abe1c437ad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2abe1c437ad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2" name="Google Shape;1892;g2abe1c437ad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2abe1c437ad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2abe1c437ad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2abe1c437ad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2abe1c437ad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2abe1c437ad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2abe1c437ad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2ac3fb5fe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2ac3fb5fe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2ac4b3528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2ac4b3528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2ac4b3528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2ac4b3528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bbe72fd4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bbe72fd4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2ac4b3528b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2ac4b3528b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ac954865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2ac954865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ac9548652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ac9548652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bbe72fd4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bbe72fd4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bbe72fd4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bbe72fd4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bbe72fd4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bbe72fd4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Relationship Id="rId11" Type="http://schemas.openxmlformats.org/officeDocument/2006/relationships/image" Target="../media/image3.png"/><Relationship Id="rId10" Type="http://schemas.openxmlformats.org/officeDocument/2006/relationships/image" Target="../media/image7.png"/><Relationship Id="rId12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23.png"/><Relationship Id="rId5" Type="http://schemas.openxmlformats.org/officeDocument/2006/relationships/image" Target="../media/image38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38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38.png"/><Relationship Id="rId7" Type="http://schemas.openxmlformats.org/officeDocument/2006/relationships/image" Target="../media/image33.png"/><Relationship Id="rId8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33.png"/><Relationship Id="rId5" Type="http://schemas.openxmlformats.org/officeDocument/2006/relationships/image" Target="../media/image23.png"/><Relationship Id="rId6" Type="http://schemas.openxmlformats.org/officeDocument/2006/relationships/image" Target="../media/image38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38.png"/><Relationship Id="rId7" Type="http://schemas.openxmlformats.org/officeDocument/2006/relationships/image" Target="../media/image27.png"/><Relationship Id="rId8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43.png"/><Relationship Id="rId5" Type="http://schemas.openxmlformats.org/officeDocument/2006/relationships/image" Target="../media/image6.png"/><Relationship Id="rId6" Type="http://schemas.openxmlformats.org/officeDocument/2006/relationships/image" Target="../media/image54.png"/><Relationship Id="rId7" Type="http://schemas.openxmlformats.org/officeDocument/2006/relationships/image" Target="../media/image53.png"/><Relationship Id="rId8" Type="http://schemas.openxmlformats.org/officeDocument/2006/relationships/image" Target="../media/image4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43.png"/><Relationship Id="rId6" Type="http://schemas.openxmlformats.org/officeDocument/2006/relationships/image" Target="../media/image54.png"/><Relationship Id="rId7" Type="http://schemas.openxmlformats.org/officeDocument/2006/relationships/image" Target="../media/image53.png"/><Relationship Id="rId8" Type="http://schemas.openxmlformats.org/officeDocument/2006/relationships/image" Target="../media/image4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Relationship Id="rId4" Type="http://schemas.openxmlformats.org/officeDocument/2006/relationships/image" Target="../media/image54.png"/><Relationship Id="rId5" Type="http://schemas.openxmlformats.org/officeDocument/2006/relationships/image" Target="../media/image43.png"/><Relationship Id="rId6" Type="http://schemas.openxmlformats.org/officeDocument/2006/relationships/image" Target="../media/image6.png"/><Relationship Id="rId7" Type="http://schemas.openxmlformats.org/officeDocument/2006/relationships/image" Target="../media/image53.png"/><Relationship Id="rId8" Type="http://schemas.openxmlformats.org/officeDocument/2006/relationships/image" Target="../media/image4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Relationship Id="rId4" Type="http://schemas.openxmlformats.org/officeDocument/2006/relationships/image" Target="../media/image53.png"/><Relationship Id="rId5" Type="http://schemas.openxmlformats.org/officeDocument/2006/relationships/image" Target="../media/image43.png"/><Relationship Id="rId6" Type="http://schemas.openxmlformats.org/officeDocument/2006/relationships/image" Target="../media/image6.png"/><Relationship Id="rId7" Type="http://schemas.openxmlformats.org/officeDocument/2006/relationships/image" Target="../media/image54.png"/><Relationship Id="rId8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47.png"/><Relationship Id="rId5" Type="http://schemas.openxmlformats.org/officeDocument/2006/relationships/image" Target="../media/image43.png"/><Relationship Id="rId6" Type="http://schemas.openxmlformats.org/officeDocument/2006/relationships/image" Target="../media/image6.png"/><Relationship Id="rId7" Type="http://schemas.openxmlformats.org/officeDocument/2006/relationships/image" Target="../media/image54.png"/><Relationship Id="rId8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6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Relationship Id="rId4" Type="http://schemas.openxmlformats.org/officeDocument/2006/relationships/image" Target="../media/image59.png"/><Relationship Id="rId5" Type="http://schemas.openxmlformats.org/officeDocument/2006/relationships/image" Target="../media/image56.png"/><Relationship Id="rId6" Type="http://schemas.openxmlformats.org/officeDocument/2006/relationships/image" Target="../media/image61.png"/><Relationship Id="rId7" Type="http://schemas.openxmlformats.org/officeDocument/2006/relationships/image" Target="../media/image68.png"/><Relationship Id="rId8" Type="http://schemas.openxmlformats.org/officeDocument/2006/relationships/image" Target="../media/image5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56.png"/><Relationship Id="rId5" Type="http://schemas.openxmlformats.org/officeDocument/2006/relationships/image" Target="../media/image59.png"/><Relationship Id="rId6" Type="http://schemas.openxmlformats.org/officeDocument/2006/relationships/image" Target="../media/image61.png"/><Relationship Id="rId7" Type="http://schemas.openxmlformats.org/officeDocument/2006/relationships/image" Target="../media/image68.png"/><Relationship Id="rId8" Type="http://schemas.openxmlformats.org/officeDocument/2006/relationships/image" Target="../media/image5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Relationship Id="rId4" Type="http://schemas.openxmlformats.org/officeDocument/2006/relationships/image" Target="../media/image61.png"/><Relationship Id="rId5" Type="http://schemas.openxmlformats.org/officeDocument/2006/relationships/image" Target="../media/image59.png"/><Relationship Id="rId6" Type="http://schemas.openxmlformats.org/officeDocument/2006/relationships/image" Target="../media/image56.png"/><Relationship Id="rId7" Type="http://schemas.openxmlformats.org/officeDocument/2006/relationships/image" Target="../media/image68.png"/><Relationship Id="rId8" Type="http://schemas.openxmlformats.org/officeDocument/2006/relationships/image" Target="../media/image5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Relationship Id="rId4" Type="http://schemas.openxmlformats.org/officeDocument/2006/relationships/image" Target="../media/image68.png"/><Relationship Id="rId5" Type="http://schemas.openxmlformats.org/officeDocument/2006/relationships/image" Target="../media/image59.png"/><Relationship Id="rId6" Type="http://schemas.openxmlformats.org/officeDocument/2006/relationships/image" Target="../media/image56.png"/><Relationship Id="rId7" Type="http://schemas.openxmlformats.org/officeDocument/2006/relationships/image" Target="../media/image61.png"/><Relationship Id="rId8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Relationship Id="rId4" Type="http://schemas.openxmlformats.org/officeDocument/2006/relationships/image" Target="../media/image57.png"/><Relationship Id="rId5" Type="http://schemas.openxmlformats.org/officeDocument/2006/relationships/image" Target="../media/image59.png"/><Relationship Id="rId6" Type="http://schemas.openxmlformats.org/officeDocument/2006/relationships/image" Target="../media/image56.png"/><Relationship Id="rId7" Type="http://schemas.openxmlformats.org/officeDocument/2006/relationships/image" Target="../media/image61.png"/><Relationship Id="rId8" Type="http://schemas.openxmlformats.org/officeDocument/2006/relationships/image" Target="../media/image6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6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jpg"/><Relationship Id="rId4" Type="http://schemas.openxmlformats.org/officeDocument/2006/relationships/image" Target="../media/image59.png"/><Relationship Id="rId9" Type="http://schemas.openxmlformats.org/officeDocument/2006/relationships/image" Target="../media/image83.png"/><Relationship Id="rId5" Type="http://schemas.openxmlformats.org/officeDocument/2006/relationships/image" Target="../media/image71.png"/><Relationship Id="rId6" Type="http://schemas.openxmlformats.org/officeDocument/2006/relationships/image" Target="../media/image73.png"/><Relationship Id="rId7" Type="http://schemas.openxmlformats.org/officeDocument/2006/relationships/image" Target="../media/image80.png"/><Relationship Id="rId8" Type="http://schemas.openxmlformats.org/officeDocument/2006/relationships/image" Target="../media/image7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g"/><Relationship Id="rId4" Type="http://schemas.openxmlformats.org/officeDocument/2006/relationships/image" Target="../media/image71.png"/><Relationship Id="rId9" Type="http://schemas.openxmlformats.org/officeDocument/2006/relationships/image" Target="../media/image83.png"/><Relationship Id="rId5" Type="http://schemas.openxmlformats.org/officeDocument/2006/relationships/image" Target="../media/image59.png"/><Relationship Id="rId6" Type="http://schemas.openxmlformats.org/officeDocument/2006/relationships/image" Target="../media/image73.png"/><Relationship Id="rId7" Type="http://schemas.openxmlformats.org/officeDocument/2006/relationships/image" Target="../media/image80.png"/><Relationship Id="rId8" Type="http://schemas.openxmlformats.org/officeDocument/2006/relationships/image" Target="../media/image7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jp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5" Type="http://schemas.openxmlformats.org/officeDocument/2006/relationships/image" Target="../media/image59.png"/><Relationship Id="rId6" Type="http://schemas.openxmlformats.org/officeDocument/2006/relationships/image" Target="../media/image71.png"/><Relationship Id="rId7" Type="http://schemas.openxmlformats.org/officeDocument/2006/relationships/image" Target="../media/image80.png"/><Relationship Id="rId8" Type="http://schemas.openxmlformats.org/officeDocument/2006/relationships/image" Target="../media/image7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jpg"/><Relationship Id="rId4" Type="http://schemas.openxmlformats.org/officeDocument/2006/relationships/image" Target="../media/image80.png"/><Relationship Id="rId9" Type="http://schemas.openxmlformats.org/officeDocument/2006/relationships/image" Target="../media/image83.png"/><Relationship Id="rId5" Type="http://schemas.openxmlformats.org/officeDocument/2006/relationships/image" Target="../media/image59.png"/><Relationship Id="rId6" Type="http://schemas.openxmlformats.org/officeDocument/2006/relationships/image" Target="../media/image71.png"/><Relationship Id="rId7" Type="http://schemas.openxmlformats.org/officeDocument/2006/relationships/image" Target="../media/image73.png"/><Relationship Id="rId8" Type="http://schemas.openxmlformats.org/officeDocument/2006/relationships/image" Target="../media/image7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Relationship Id="rId4" Type="http://schemas.openxmlformats.org/officeDocument/2006/relationships/image" Target="../media/image76.png"/><Relationship Id="rId9" Type="http://schemas.openxmlformats.org/officeDocument/2006/relationships/image" Target="../media/image83.png"/><Relationship Id="rId5" Type="http://schemas.openxmlformats.org/officeDocument/2006/relationships/image" Target="../media/image59.png"/><Relationship Id="rId6" Type="http://schemas.openxmlformats.org/officeDocument/2006/relationships/image" Target="../media/image71.png"/><Relationship Id="rId7" Type="http://schemas.openxmlformats.org/officeDocument/2006/relationships/image" Target="../media/image73.png"/><Relationship Id="rId8" Type="http://schemas.openxmlformats.org/officeDocument/2006/relationships/image" Target="../media/image8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jpg"/><Relationship Id="rId4" Type="http://schemas.openxmlformats.org/officeDocument/2006/relationships/image" Target="../media/image83.png"/><Relationship Id="rId9" Type="http://schemas.openxmlformats.org/officeDocument/2006/relationships/image" Target="../media/image76.png"/><Relationship Id="rId5" Type="http://schemas.openxmlformats.org/officeDocument/2006/relationships/image" Target="../media/image59.png"/><Relationship Id="rId6" Type="http://schemas.openxmlformats.org/officeDocument/2006/relationships/image" Target="../media/image71.png"/><Relationship Id="rId7" Type="http://schemas.openxmlformats.org/officeDocument/2006/relationships/image" Target="../media/image73.png"/><Relationship Id="rId8" Type="http://schemas.openxmlformats.org/officeDocument/2006/relationships/image" Target="../media/image8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9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Relationship Id="rId4" Type="http://schemas.openxmlformats.org/officeDocument/2006/relationships/image" Target="../media/image86.png"/><Relationship Id="rId9" Type="http://schemas.openxmlformats.org/officeDocument/2006/relationships/image" Target="../media/image82.png"/><Relationship Id="rId5" Type="http://schemas.openxmlformats.org/officeDocument/2006/relationships/image" Target="../media/image91.png"/><Relationship Id="rId6" Type="http://schemas.openxmlformats.org/officeDocument/2006/relationships/image" Target="../media/image88.png"/><Relationship Id="rId7" Type="http://schemas.openxmlformats.org/officeDocument/2006/relationships/image" Target="../media/image90.png"/><Relationship Id="rId8" Type="http://schemas.openxmlformats.org/officeDocument/2006/relationships/image" Target="../media/image9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jpg"/><Relationship Id="rId4" Type="http://schemas.openxmlformats.org/officeDocument/2006/relationships/image" Target="../media/image91.png"/><Relationship Id="rId9" Type="http://schemas.openxmlformats.org/officeDocument/2006/relationships/image" Target="../media/image82.png"/><Relationship Id="rId5" Type="http://schemas.openxmlformats.org/officeDocument/2006/relationships/image" Target="../media/image86.png"/><Relationship Id="rId6" Type="http://schemas.openxmlformats.org/officeDocument/2006/relationships/image" Target="../media/image88.png"/><Relationship Id="rId7" Type="http://schemas.openxmlformats.org/officeDocument/2006/relationships/image" Target="../media/image90.png"/><Relationship Id="rId8" Type="http://schemas.openxmlformats.org/officeDocument/2006/relationships/image" Target="../media/image9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jpg"/><Relationship Id="rId4" Type="http://schemas.openxmlformats.org/officeDocument/2006/relationships/image" Target="../media/image88.png"/><Relationship Id="rId9" Type="http://schemas.openxmlformats.org/officeDocument/2006/relationships/image" Target="../media/image82.png"/><Relationship Id="rId5" Type="http://schemas.openxmlformats.org/officeDocument/2006/relationships/image" Target="../media/image86.png"/><Relationship Id="rId6" Type="http://schemas.openxmlformats.org/officeDocument/2006/relationships/image" Target="../media/image91.png"/><Relationship Id="rId7" Type="http://schemas.openxmlformats.org/officeDocument/2006/relationships/image" Target="../media/image90.png"/><Relationship Id="rId8" Type="http://schemas.openxmlformats.org/officeDocument/2006/relationships/image" Target="../media/image9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jpg"/><Relationship Id="rId4" Type="http://schemas.openxmlformats.org/officeDocument/2006/relationships/image" Target="../media/image90.png"/><Relationship Id="rId9" Type="http://schemas.openxmlformats.org/officeDocument/2006/relationships/image" Target="../media/image82.png"/><Relationship Id="rId5" Type="http://schemas.openxmlformats.org/officeDocument/2006/relationships/image" Target="../media/image86.png"/><Relationship Id="rId6" Type="http://schemas.openxmlformats.org/officeDocument/2006/relationships/image" Target="../media/image91.png"/><Relationship Id="rId7" Type="http://schemas.openxmlformats.org/officeDocument/2006/relationships/image" Target="../media/image88.png"/><Relationship Id="rId8" Type="http://schemas.openxmlformats.org/officeDocument/2006/relationships/image" Target="../media/image9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jpg"/><Relationship Id="rId4" Type="http://schemas.openxmlformats.org/officeDocument/2006/relationships/image" Target="../media/image98.png"/><Relationship Id="rId9" Type="http://schemas.openxmlformats.org/officeDocument/2006/relationships/image" Target="../media/image82.png"/><Relationship Id="rId5" Type="http://schemas.openxmlformats.org/officeDocument/2006/relationships/image" Target="../media/image86.png"/><Relationship Id="rId6" Type="http://schemas.openxmlformats.org/officeDocument/2006/relationships/image" Target="../media/image91.png"/><Relationship Id="rId7" Type="http://schemas.openxmlformats.org/officeDocument/2006/relationships/image" Target="../media/image88.png"/><Relationship Id="rId8" Type="http://schemas.openxmlformats.org/officeDocument/2006/relationships/image" Target="../media/image9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jpg"/><Relationship Id="rId4" Type="http://schemas.openxmlformats.org/officeDocument/2006/relationships/image" Target="../media/image82.png"/><Relationship Id="rId9" Type="http://schemas.openxmlformats.org/officeDocument/2006/relationships/image" Target="../media/image98.png"/><Relationship Id="rId5" Type="http://schemas.openxmlformats.org/officeDocument/2006/relationships/image" Target="../media/image86.png"/><Relationship Id="rId6" Type="http://schemas.openxmlformats.org/officeDocument/2006/relationships/image" Target="../media/image91.png"/><Relationship Id="rId7" Type="http://schemas.openxmlformats.org/officeDocument/2006/relationships/image" Target="../media/image88.png"/><Relationship Id="rId8" Type="http://schemas.openxmlformats.org/officeDocument/2006/relationships/image" Target="../media/image9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1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jpg"/><Relationship Id="rId4" Type="http://schemas.openxmlformats.org/officeDocument/2006/relationships/image" Target="../media/image141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9.png"/><Relationship Id="rId8" Type="http://schemas.openxmlformats.org/officeDocument/2006/relationships/image" Target="../media/image10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jpg"/><Relationship Id="rId4" Type="http://schemas.openxmlformats.org/officeDocument/2006/relationships/image" Target="../media/image105.png"/><Relationship Id="rId5" Type="http://schemas.openxmlformats.org/officeDocument/2006/relationships/image" Target="../media/image141.png"/><Relationship Id="rId6" Type="http://schemas.openxmlformats.org/officeDocument/2006/relationships/image" Target="../media/image106.png"/><Relationship Id="rId7" Type="http://schemas.openxmlformats.org/officeDocument/2006/relationships/image" Target="../media/image109.png"/><Relationship Id="rId8" Type="http://schemas.openxmlformats.org/officeDocument/2006/relationships/image" Target="../media/image10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jpg"/><Relationship Id="rId4" Type="http://schemas.openxmlformats.org/officeDocument/2006/relationships/image" Target="../media/image106.png"/><Relationship Id="rId5" Type="http://schemas.openxmlformats.org/officeDocument/2006/relationships/image" Target="../media/image141.png"/><Relationship Id="rId6" Type="http://schemas.openxmlformats.org/officeDocument/2006/relationships/image" Target="../media/image105.png"/><Relationship Id="rId7" Type="http://schemas.openxmlformats.org/officeDocument/2006/relationships/image" Target="../media/image109.png"/><Relationship Id="rId8" Type="http://schemas.openxmlformats.org/officeDocument/2006/relationships/image" Target="../media/image10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jpg"/><Relationship Id="rId4" Type="http://schemas.openxmlformats.org/officeDocument/2006/relationships/image" Target="../media/image109.png"/><Relationship Id="rId5" Type="http://schemas.openxmlformats.org/officeDocument/2006/relationships/image" Target="../media/image141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jpg"/><Relationship Id="rId4" Type="http://schemas.openxmlformats.org/officeDocument/2006/relationships/image" Target="../media/image103.png"/><Relationship Id="rId5" Type="http://schemas.openxmlformats.org/officeDocument/2006/relationships/image" Target="../media/image141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12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jpg"/><Relationship Id="rId4" Type="http://schemas.openxmlformats.org/officeDocument/2006/relationships/image" Target="../media/image129.png"/><Relationship Id="rId5" Type="http://schemas.openxmlformats.org/officeDocument/2006/relationships/image" Target="../media/image117.png"/><Relationship Id="rId6" Type="http://schemas.openxmlformats.org/officeDocument/2006/relationships/image" Target="../media/image1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jpg"/><Relationship Id="rId4" Type="http://schemas.openxmlformats.org/officeDocument/2006/relationships/image" Target="../media/image117.png"/><Relationship Id="rId5" Type="http://schemas.openxmlformats.org/officeDocument/2006/relationships/image" Target="../media/image129.png"/><Relationship Id="rId6" Type="http://schemas.openxmlformats.org/officeDocument/2006/relationships/image" Target="../media/image1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jpg"/><Relationship Id="rId4" Type="http://schemas.openxmlformats.org/officeDocument/2006/relationships/image" Target="../media/image122.png"/><Relationship Id="rId5" Type="http://schemas.openxmlformats.org/officeDocument/2006/relationships/image" Target="../media/image129.png"/><Relationship Id="rId6" Type="http://schemas.openxmlformats.org/officeDocument/2006/relationships/image" Target="../media/image1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jpg"/><Relationship Id="rId4" Type="http://schemas.openxmlformats.org/officeDocument/2006/relationships/image" Target="../media/image6.png"/><Relationship Id="rId5" Type="http://schemas.openxmlformats.org/officeDocument/2006/relationships/image" Target="../media/image12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jpg"/><Relationship Id="rId4" Type="http://schemas.openxmlformats.org/officeDocument/2006/relationships/image" Target="../media/image123.png"/><Relationship Id="rId5" Type="http://schemas.openxmlformats.org/officeDocument/2006/relationships/image" Target="../media/image125.png"/><Relationship Id="rId6" Type="http://schemas.openxmlformats.org/officeDocument/2006/relationships/image" Target="../media/image1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jpg"/><Relationship Id="rId4" Type="http://schemas.openxmlformats.org/officeDocument/2006/relationships/image" Target="../media/image125.png"/><Relationship Id="rId5" Type="http://schemas.openxmlformats.org/officeDocument/2006/relationships/image" Target="../media/image123.png"/><Relationship Id="rId6" Type="http://schemas.openxmlformats.org/officeDocument/2006/relationships/image" Target="../media/image1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jpg"/><Relationship Id="rId4" Type="http://schemas.openxmlformats.org/officeDocument/2006/relationships/image" Target="../media/image116.png"/><Relationship Id="rId5" Type="http://schemas.openxmlformats.org/officeDocument/2006/relationships/image" Target="../media/image123.png"/><Relationship Id="rId6" Type="http://schemas.openxmlformats.org/officeDocument/2006/relationships/image" Target="../media/image12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jpg"/><Relationship Id="rId4" Type="http://schemas.openxmlformats.org/officeDocument/2006/relationships/image" Target="../media/image1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jpg"/><Relationship Id="rId4" Type="http://schemas.openxmlformats.org/officeDocument/2006/relationships/image" Target="../media/image136.png"/><Relationship Id="rId5" Type="http://schemas.openxmlformats.org/officeDocument/2006/relationships/image" Target="../media/image6.png"/><Relationship Id="rId6" Type="http://schemas.openxmlformats.org/officeDocument/2006/relationships/image" Target="../media/image1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jpg"/><Relationship Id="rId4" Type="http://schemas.openxmlformats.org/officeDocument/2006/relationships/image" Target="../media/image1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jpg"/><Relationship Id="rId4" Type="http://schemas.openxmlformats.org/officeDocument/2006/relationships/image" Target="../media/image142.png"/><Relationship Id="rId5" Type="http://schemas.openxmlformats.org/officeDocument/2006/relationships/image" Target="../media/image139.png"/><Relationship Id="rId6" Type="http://schemas.openxmlformats.org/officeDocument/2006/relationships/image" Target="../media/image13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jpg"/><Relationship Id="rId4" Type="http://schemas.openxmlformats.org/officeDocument/2006/relationships/image" Target="../media/image138.png"/><Relationship Id="rId5" Type="http://schemas.openxmlformats.org/officeDocument/2006/relationships/image" Target="../media/image14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jpg"/><Relationship Id="rId4" Type="http://schemas.openxmlformats.org/officeDocument/2006/relationships/image" Target="../media/image1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9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20.png"/><Relationship Id="rId9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3635400" cy="36216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 rot="-2693483">
            <a:off x="-223241" y="855903"/>
            <a:ext cx="2573803" cy="40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Lesson 1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8" name="Google Shape;58;p13"/>
          <p:cNvSpPr/>
          <p:nvPr/>
        </p:nvSpPr>
        <p:spPr>
          <a:xfrm rot="10800000">
            <a:off x="899431" y="875570"/>
            <a:ext cx="767700" cy="764700"/>
          </a:xfrm>
          <a:prstGeom prst="diagStrip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 rot="-2693558">
            <a:off x="-462281" y="1419322"/>
            <a:ext cx="4188554" cy="40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Game engines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510611" y="1146585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298" y="1286840"/>
            <a:ext cx="1333833" cy="63190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3"/>
          <p:cNvSpPr/>
          <p:nvPr/>
        </p:nvSpPr>
        <p:spPr>
          <a:xfrm>
            <a:off x="5373596" y="1146585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236582" y="1146585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596" y="1174250"/>
            <a:ext cx="1566730" cy="840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0145" y="1408426"/>
            <a:ext cx="1499605" cy="3887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6" name="Google Shape;66;p13"/>
          <p:cNvSpPr/>
          <p:nvPr/>
        </p:nvSpPr>
        <p:spPr>
          <a:xfrm>
            <a:off x="3510611" y="2276280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5299" y="2336679"/>
            <a:ext cx="1333832" cy="7474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" name="Google Shape;68;p13"/>
          <p:cNvSpPr/>
          <p:nvPr/>
        </p:nvSpPr>
        <p:spPr>
          <a:xfrm>
            <a:off x="5373596" y="2276280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88028" y="2290106"/>
            <a:ext cx="737856" cy="8405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0" name="Google Shape;70;p13"/>
          <p:cNvSpPr/>
          <p:nvPr/>
        </p:nvSpPr>
        <p:spPr>
          <a:xfrm>
            <a:off x="7236582" y="2276280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3032" y="2515511"/>
            <a:ext cx="1333833" cy="38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/>
          <p:nvPr/>
        </p:nvSpPr>
        <p:spPr>
          <a:xfrm>
            <a:off x="3510611" y="3405974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19927" y="3457757"/>
            <a:ext cx="1364573" cy="7646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4" name="Google Shape;74;p13"/>
          <p:cNvSpPr/>
          <p:nvPr/>
        </p:nvSpPr>
        <p:spPr>
          <a:xfrm>
            <a:off x="5373596" y="3405974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11">
            <a:alphaModFix/>
          </a:blip>
          <a:srcRect b="1427" l="0" r="0" t="1437"/>
          <a:stretch/>
        </p:blipFill>
        <p:spPr>
          <a:xfrm>
            <a:off x="5639311" y="3490000"/>
            <a:ext cx="1068750" cy="691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" name="Google Shape;76;p13"/>
          <p:cNvSpPr/>
          <p:nvPr/>
        </p:nvSpPr>
        <p:spPr>
          <a:xfrm>
            <a:off x="7236582" y="3405974"/>
            <a:ext cx="1566600" cy="868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3"/>
          <p:cNvPicPr preferRelativeResize="0"/>
          <p:nvPr/>
        </p:nvPicPr>
        <p:blipFill rotWithShape="1">
          <a:blip r:embed="rId12">
            <a:alphaModFix/>
          </a:blip>
          <a:srcRect b="855" l="0" r="0" t="855"/>
          <a:stretch/>
        </p:blipFill>
        <p:spPr>
          <a:xfrm>
            <a:off x="7270145" y="3611597"/>
            <a:ext cx="1533168" cy="44802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409900" y="4243850"/>
            <a:ext cx="1903200" cy="6492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 rot="15918">
            <a:off x="409890" y="4299300"/>
            <a:ext cx="187892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Amatic SC"/>
                <a:ea typeface="Amatic SC"/>
                <a:cs typeface="Amatic SC"/>
                <a:sym typeface="Amatic SC"/>
              </a:rPr>
              <a:t>Nicolas Serf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" name="Google Shape;80;p13"/>
          <p:cNvSpPr txBox="1"/>
          <p:nvPr/>
        </p:nvSpPr>
        <p:spPr>
          <a:xfrm rot="15918">
            <a:off x="409890" y="4604100"/>
            <a:ext cx="1878920" cy="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Amatic SC"/>
                <a:ea typeface="Amatic SC"/>
                <a:cs typeface="Amatic SC"/>
                <a:sym typeface="Amatic SC"/>
              </a:rPr>
              <a:t>serf.nicolas@gmail.com</a:t>
            </a:r>
            <a:endParaRPr b="1" sz="1800"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68" name="Google Shape;3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2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AI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71" name="Google Shape;371;p22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4" name="Google Shape;384;p2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5" name="Google Shape;385;p2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7" name="Google Shape;387;p2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8" name="Google Shape;388;p23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89" name="Google Shape;389;p23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90" name="Google Shape;390;p2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Pathfinding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96" name="Google Shape;3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98" name="Google Shape;39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3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Perception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00" name="Google Shape;40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3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02" name="Google Shape;402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901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3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to do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04" name="Google Shape;40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Pathfinding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key element for every games with AIs. It allows agents to navigate in the level by looking for a possible and optimal path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Implementation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implementation may differ from engine to engine, but generally speaking, they are using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custom A*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triangulation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level based 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4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19" name="Google Shape;419;p24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4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2" name="Google Shape;422;p24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5" name="Google Shape;425;p24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7" name="Google Shape;427;p24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8" name="Google Shape;428;p24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29" name="Google Shape;429;p24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35" name="Google Shape;43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4"/>
          <p:cNvSpPr txBox="1"/>
          <p:nvPr/>
        </p:nvSpPr>
        <p:spPr>
          <a:xfrm>
            <a:off x="53722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Pathfinding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37" name="Google Shape;43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24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Perception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39" name="Google Shape;439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4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41" name="Google Shape;44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901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4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to do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43" name="Google Shape;443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4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Techniques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agent has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a game, from simple idle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not interacting at all with the world, to complexe behavior with multiple interaction layer. Behaviors drives the agent actions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many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techniques known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create behaviors like state tree, behavior tree, FSM, etc… But some engine are lighter on the subject, and do not offer than much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4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Unreal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offers various tools to create behaviors, from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 tree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blackboard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while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that much, except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Animation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AnimationBehavior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can be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hijack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to create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FSM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5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1" name="Google Shape;461;p25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5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3" name="Google Shape;463;p25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6" name="Google Shape;466;p25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7" name="Google Shape;467;p25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8" name="Google Shape;468;p25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69" name="Google Shape;469;p25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71" name="Google Shape;471;p25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5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5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Perception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77" name="Google Shape;4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5"/>
          <p:cNvSpPr txBox="1"/>
          <p:nvPr/>
        </p:nvSpPr>
        <p:spPr>
          <a:xfrm>
            <a:off x="53722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Pathfinding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79" name="Google Shape;47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5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81" name="Google Shape;48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072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25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901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5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to do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485" name="Google Shape;485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5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you want to have agent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the world, and more specifically with other agent or players, they need to be aware of the world, through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senses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perception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 could think of various techniques to perceive the world, the 2 most obvious being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sight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hearing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They can be simulated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/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shapecast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a bit of logic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5" name="Google Shape;505;p2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6" name="Google Shape;506;p2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6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16" name="Google Shape;5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6"/>
          <p:cNvSpPr txBox="1"/>
          <p:nvPr/>
        </p:nvSpPr>
        <p:spPr>
          <a:xfrm>
            <a:off x="53722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Pathfinding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18" name="Google Shape;51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6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20" name="Google Shape;52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072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6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Perception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22" name="Google Shape;52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901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6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to do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24" name="Google Shape;524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8" name="Google Shape;528;p26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9" name="Google Shape;529;p26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another important factor for an agent. If you want your AIs to be aware of the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like a place to hide, a better spot to fire, etc… This is tied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awareness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One of the most known technique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EQS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stand for “Environment Query System”. Some engines like Unreal offers to support out of the box from the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2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39" name="Google Shape;539;p2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1" name="Google Shape;541;p2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2" name="Google Shape;542;p2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3" name="Google Shape;543;p2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4" name="Google Shape;544;p2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5" name="Google Shape;545;p2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6" name="Google Shape;546;p2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7" name="Google Shape;547;p27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8" name="Google Shape;548;p27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 txBox="1"/>
          <p:nvPr/>
        </p:nvSpPr>
        <p:spPr>
          <a:xfrm>
            <a:off x="3835300" y="580900"/>
            <a:ext cx="11811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to do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5" name="Google Shape;5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925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7"/>
          <p:cNvSpPr txBox="1"/>
          <p:nvPr/>
        </p:nvSpPr>
        <p:spPr>
          <a:xfrm>
            <a:off x="53722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Pathfinding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7" name="Google Shape;55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7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Behaviors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59" name="Google Shape;55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072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7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Perception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1" name="Google Shape;561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901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27"/>
          <p:cNvSpPr txBox="1"/>
          <p:nvPr/>
        </p:nvSpPr>
        <p:spPr>
          <a:xfrm>
            <a:off x="5327338" y="1259150"/>
            <a:ext cx="793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Environment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3" name="Google Shape;563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2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Globally speaking, AIs subject are kind of tied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gameplay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mechanics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project specificities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so there is always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to do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on a project regarding AIs if you want smart interaction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9" name="Google Shape;569;p27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Faction system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World behavior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developing complexe logic of transition and interaction from behavior state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78" name="Google Shape;5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28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Input / output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81" name="Google Shape;581;p28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3579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0" name="Google Shape;590;p2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2" name="Google Shape;592;p2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4" name="Google Shape;594;p2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5" name="Google Shape;595;p2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6" name="Google Shape;596;p2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7" name="Google Shape;597;p2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99" name="Google Shape;599;p29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00" name="Google Shape;600;p2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9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9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9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Audio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06" name="Google Shape;6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9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08" name="Google Shape;6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9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M&amp;K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10" name="Google Shape;61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29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12" name="Google Shape;61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87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9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14" name="Google Shape;61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2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17" name="Google Shape;617;p29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Audio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by essence, even more now, a critical part of any games which bring as much as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artists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gameplay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It is responsible for bringing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life visual elements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feedbacks, and more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0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0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8" name="Google Shape;628;p30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9" name="Google Shape;629;p30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0" name="Google Shape;630;p30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1" name="Google Shape;631;p30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36" name="Google Shape;636;p30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0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0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0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0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0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2" name="Google Shape;6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0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Audio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4" name="Google Shape;64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0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M&amp;K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6" name="Google Shape;64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30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48" name="Google Shape;648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87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0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50" name="Google Shape;65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0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0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0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4" name="Google Shape;654;p30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Implication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3751950" y="24992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Nowadays, a vast majority of games support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because they’ll either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multi-platform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games, or because a lot of players wants to play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Support them is nearly not an option.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6" name="Google Shape;656;p30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Supporting controllers has a lot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implication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can be seen in games. There is way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less keys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and way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the world, kind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simplifying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gameplay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7" name="Google Shape;657;p30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0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Support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59" name="Google Shape;659;p30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Even if it simplify the gameplay,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supporting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controllers may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challenging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But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nowadays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engines tend to understand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challenge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and offers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great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tools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around that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68" name="Google Shape;668;p31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1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0" name="Google Shape;670;p31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1" name="Google Shape;671;p31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2" name="Google Shape;672;p31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3" name="Google Shape;673;p31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4" name="Google Shape;674;p31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5" name="Google Shape;675;p31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6" name="Google Shape;676;p31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7" name="Google Shape;677;p31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1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1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1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1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1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M&amp;K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84" name="Google Shape;68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1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Audio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86" name="Google Shape;68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31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88" name="Google Shape;68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1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90" name="Google Shape;69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87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31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692" name="Google Shape;69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1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1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1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6" name="Google Shape;696;p31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Implication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7" name="Google Shape;697;p31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bit like controller, if you target a game for computer, you’ll need to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support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mouse &amp; keyboard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98" name="Google Shape;698;p31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Mouse &amp; keyboard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actually even more complicated to manage than controller because you need to take into account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keyboard localization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will be different if you target international market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7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7" name="Google Shape;707;p32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2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09" name="Google Shape;709;p32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0" name="Google Shape;710;p32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1" name="Google Shape;711;p32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2" name="Google Shape;712;p32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3" name="Google Shape;713;p32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4" name="Google Shape;714;p32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5" name="Google Shape;715;p32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6" name="Google Shape;716;p32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17" name="Google Shape;717;p32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2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2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Files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3" name="Google Shape;72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32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Audio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5" name="Google Shape;72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2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7" name="Google Shape;72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2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M&amp;K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29" name="Google Shape;729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87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32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31" name="Google Shape;731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2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2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2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5" name="Google Shape;735;p32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Implication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6" name="Google Shape;736;p32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This is obviously part of the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input /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output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implication, you’ll need to read / write files for a game. They are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predominant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for various things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save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configuration files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37" name="Google Shape;737;p32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a lot of implication regarding files management, being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dependant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encoding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You’ll either have to manage it, or use tools provided by libraries in the engines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3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3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8" name="Google Shape;748;p3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9" name="Google Shape;749;p3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0" name="Google Shape;750;p3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1" name="Google Shape;751;p3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2" name="Google Shape;752;p3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3" name="Google Shape;753;p3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4" name="Google Shape;754;p33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5" name="Google Shape;755;p33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56" name="Google Shape;756;p3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3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3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62" name="Google Shape;7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3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Audio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64" name="Google Shape;764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3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66" name="Google Shape;76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33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M&amp;K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68" name="Google Shape;768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87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33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Files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70" name="Google Shape;770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1750" y="1460450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3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3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4" name="Google Shape;774;p33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Inputs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5" name="Google Shape;775;p3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hidden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most game engine, and you’ll not need to worry about it, but game engine and executable produced will be depend of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machine obviously.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76" name="Google Shape;776;p33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Mouse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speakers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headset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are all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hardware components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are connected to the console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sending input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receiving output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One of the purpose of a game engine is to properly connect to that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3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4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85" name="Google Shape;78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34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4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Physics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788" name="Google Shape;788;p34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3579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" name="Google Shape;7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3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5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5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99" name="Google Shape;799;p35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0" name="Google Shape;800;p35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1" name="Google Shape;801;p35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2" name="Google Shape;802;p35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3" name="Google Shape;803;p35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4" name="Google Shape;804;p35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5" name="Google Shape;805;p35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5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5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5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5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5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13" name="Google Shape;81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35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15" name="Google Shape;81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35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17" name="Google Shape;81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35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19" name="Google Shape;819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35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Primitives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21" name="Google Shape;82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35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5"/>
          <p:cNvSpPr/>
          <p:nvPr/>
        </p:nvSpPr>
        <p:spPr>
          <a:xfrm>
            <a:off x="3694475" y="44613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5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5" name="Google Shape;825;p35"/>
          <p:cNvSpPr txBox="1"/>
          <p:nvPr/>
        </p:nvSpPr>
        <p:spPr>
          <a:xfrm>
            <a:off x="3694475" y="42284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6" name="Google Shape;826;p35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a distinction between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 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and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physic 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They are 2 things completely different. A game engine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containing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most of the time a custom or commercial physic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7" name="Google Shape;827;p35"/>
          <p:cNvSpPr txBox="1"/>
          <p:nvPr/>
        </p:nvSpPr>
        <p:spPr>
          <a:xfrm>
            <a:off x="3751950" y="44654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Some commercial game engine now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embedded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custom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made physic engine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Chaos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Unreal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but some other, like Unity, uses commercial solution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PhysX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made 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NVIDIA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28" name="Google Shape;828;p35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5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Role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0" name="Google Shape;830;p35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role of the physic engine is to simulate a world, and provide the physical logic of every element,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computing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forces, managing collisions,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1" name="Google Shape;841;p3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2" name="Google Shape;842;p3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3" name="Google Shape;843;p3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4" name="Google Shape;844;p3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5" name="Google Shape;845;p3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6" name="Google Shape;846;p3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7" name="Google Shape;847;p36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8" name="Google Shape;848;p36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49" name="Google Shape;849;p3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6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6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55" name="Google Shape;8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36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57" name="Google Shape;85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6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59" name="Google Shape;859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36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61" name="Google Shape;861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36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Primitives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63" name="Google Shape;863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3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6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Granularity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one of the most important subject when it comes to physics. It is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mechanism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made sure 2 objets will not pass through each others if they are supposed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collide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69" name="Google Shape;869;p36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We’ll not go into details, but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can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expensive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and for the majority of object, collisions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perfect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but uses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primitives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which physic engine can compute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much faster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6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Matrix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2" name="Google Shape;872;p36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Often, engine offers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matrix collision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allows to define which type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should collide with others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3" name="Google Shape;883;p3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4" name="Google Shape;884;p3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5" name="Google Shape;885;p3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6" name="Google Shape;886;p3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7" name="Google Shape;887;p3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8" name="Google Shape;888;p3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89" name="Google Shape;889;p37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0" name="Google Shape;890;p37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91" name="Google Shape;891;p3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7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97" name="Google Shape;8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37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899" name="Google Shape;89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37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01" name="Google Shape;90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37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03" name="Google Shape;90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37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Primitives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05" name="Google Shape;905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3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09" name="Google Shape;909;p37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0" name="Google Shape;910;p37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probably the most basic operation for a physic engine. it consist of firing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point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to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direction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to determine if that ray hit something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are used in a lot of situation,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checking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if an object is in front,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testing interaction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between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mouse and an object, by doing a raycast,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2" name="Google Shape;912;p37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Multi vs single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14" name="Google Shape;914;p37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All engines offers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possibility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a ray to not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stopped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an object, so you can know every object that get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pass through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3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8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8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3" name="Google Shape;923;p38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8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5" name="Google Shape;925;p38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6" name="Google Shape;926;p38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7" name="Google Shape;927;p38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8" name="Google Shape;928;p38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29" name="Google Shape;929;p38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0" name="Google Shape;930;p38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1" name="Google Shape;931;p38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2" name="Google Shape;932;p38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33" name="Google Shape;933;p38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8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8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39" name="Google Shape;93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8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41" name="Google Shape;94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38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43" name="Google Shape;94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38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45" name="Google Shape;945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4" cy="32437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38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Primitives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47" name="Google Shape;947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38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8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1" name="Google Shape;951;p38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Mass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2" name="Google Shape;952;p38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another important element when it comes to physics. There is at any time of simulation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get applied to object like gravity for example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3" name="Google Shape;953;p38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Physic engine and forces are complexe, and tries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simulate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 close as possible real physics, so you’ll be given a lot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variables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are implied in force computation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mass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drag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4" name="Google Shape;954;p38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8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Add forces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56" name="Google Shape;956;p38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generated by environment (like gravity)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the only forces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can affect an object obviously. You can manually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add a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an object, to make it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move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or when it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bounces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example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3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5" name="Google Shape;965;p3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8" name="Google Shape;968;p3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69" name="Google Shape;969;p3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0" name="Google Shape;970;p3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1" name="Google Shape;971;p3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3" name="Google Shape;973;p39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4" name="Google Shape;974;p39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75" name="Google Shape;975;p3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9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9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9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Primitives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1" name="Google Shape;98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39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3" name="Google Shape;98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39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Collisions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5" name="Google Shape;98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39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Raycasts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7" name="Google Shape;987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4" cy="324374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9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Forces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9" name="Google Shape;989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3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9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3" name="Google Shape;993;p39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4" name="Google Shape;994;p39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Like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explained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 bit earlier, it is better to use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primitive shapes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which are way easier to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computer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for physic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5" name="Google Shape;995;p39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4 shapes that are commonly used : Cube, Sphere, Capsule and plane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6" name="Google Shape;996;p39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9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Complex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998" name="Google Shape;998;p39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If you really want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precise collision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you can build an object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multiple collider shapes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like a sphere for the head, cube for the torso, etc… or use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complex collision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will match the mesh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4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0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0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07" name="Google Shape;10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0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0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Rendering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10" name="Google Shape;1010;p40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3579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4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19" name="Google Shape;1019;p41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1" name="Google Shape;1021;p41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2" name="Google Shape;1022;p41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3" name="Google Shape;1023;p41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4" name="Google Shape;1024;p41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5" name="Google Shape;1025;p41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6" name="Google Shape;1026;p41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8" name="Google Shape;1028;p41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29" name="Google Shape;1029;p41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1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1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1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1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1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35" name="Google Shape;103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41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37" name="Google Shape;1037;p41"/>
          <p:cNvPicPr preferRelativeResize="0"/>
          <p:nvPr/>
        </p:nvPicPr>
        <p:blipFill rotWithShape="1">
          <a:blip r:embed="rId5">
            <a:alphaModFix/>
          </a:blip>
          <a:srcRect b="189" l="0" r="0" t="199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41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39" name="Google Shape;103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41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41" name="Google Shape;1041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41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43" name="Google Shape;1043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41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1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1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7" name="Google Shape;1047;p41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2D / 3D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8" name="Google Shape;1048;p41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Rendering is also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itself, way more tied to engine most likely but still. Rendering engine are wrapper around rendering libraries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DirectX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OpenGL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49" name="Google Shape;1049;p41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Some engine are doing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rendering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support directly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2D and 3D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wrapping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2D with 3D. Some others take the decision to do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2 different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rendering engine like Unity.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0" name="Google Shape;1050;p41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1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52" name="Google Shape;1052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41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41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Role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55" name="Google Shape;1055;p41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role of rendering engine is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compute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objects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 the scene to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fitted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camera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It includes a lot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processing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computation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are invisible for developers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Toolbox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6627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Google Shape;10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4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2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6" name="Google Shape;1066;p42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7" name="Google Shape;1067;p42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8" name="Google Shape;1068;p42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1" name="Google Shape;1071;p42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2" name="Google Shape;1072;p42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3" name="Google Shape;1073;p42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74" name="Google Shape;1074;p42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2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2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2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2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2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80" name="Google Shape;1080;p42"/>
          <p:cNvPicPr preferRelativeResize="0"/>
          <p:nvPr/>
        </p:nvPicPr>
        <p:blipFill rotWithShape="1">
          <a:blip r:embed="rId4">
            <a:alphaModFix/>
          </a:blip>
          <a:srcRect b="189" l="0" r="0" t="199"/>
          <a:stretch/>
        </p:blipFill>
        <p:spPr>
          <a:xfrm>
            <a:off x="4059902" y="817900"/>
            <a:ext cx="764400" cy="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42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82" name="Google Shape;1082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42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84" name="Google Shape;108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42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86" name="Google Shape;1086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42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88" name="Google Shape;1088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42"/>
          <p:cNvSpPr/>
          <p:nvPr/>
        </p:nvSpPr>
        <p:spPr>
          <a:xfrm>
            <a:off x="3694475" y="2499225"/>
            <a:ext cx="5182200" cy="744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2"/>
          <p:cNvSpPr/>
          <p:nvPr/>
        </p:nvSpPr>
        <p:spPr>
          <a:xfrm>
            <a:off x="3694475" y="3546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2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3694475" y="3314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Execution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93" name="Google Shape;1093;p42"/>
          <p:cNvSpPr txBox="1"/>
          <p:nvPr/>
        </p:nvSpPr>
        <p:spPr>
          <a:xfrm>
            <a:off x="3751950" y="2499225"/>
            <a:ext cx="50364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tiny piece of code which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like standard c++ code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which directly manipulate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pixel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fragment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3D models.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Fragment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chunk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pixels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have a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variety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of usable, like altering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position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saturation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any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vertex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94" name="Google Shape;1094;p42"/>
          <p:cNvSpPr txBox="1"/>
          <p:nvPr/>
        </p:nvSpPr>
        <p:spPr>
          <a:xfrm>
            <a:off x="3751950" y="35510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important because they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parallel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GPU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allowing to do the heavy stuff for rendering that couldn’t be made 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CPU. Shaders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responsible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making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works basically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2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097" name="Google Shape;1097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42"/>
          <p:cNvSpPr/>
          <p:nvPr/>
        </p:nvSpPr>
        <p:spPr>
          <a:xfrm>
            <a:off x="3694475" y="44613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2"/>
          <p:cNvSpPr txBox="1"/>
          <p:nvPr/>
        </p:nvSpPr>
        <p:spPr>
          <a:xfrm>
            <a:off x="3694475" y="42284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Languages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00" name="Google Shape;1100;p42"/>
          <p:cNvSpPr txBox="1"/>
          <p:nvPr/>
        </p:nvSpPr>
        <p:spPr>
          <a:xfrm>
            <a:off x="3751950" y="44654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associated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shading language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GLSL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HLSL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Google Shape;11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4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09" name="Google Shape;1109;p4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1" name="Google Shape;1111;p4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2" name="Google Shape;1112;p4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3" name="Google Shape;1113;p4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4" name="Google Shape;1114;p4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5" name="Google Shape;1115;p4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6" name="Google Shape;1116;p4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7" name="Google Shape;1117;p43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8" name="Google Shape;1118;p43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19" name="Google Shape;1119;p4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3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3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25" name="Google Shape;112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43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27" name="Google Shape;112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43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29" name="Google Shape;1129;p43"/>
          <p:cNvPicPr preferRelativeResize="0"/>
          <p:nvPr/>
        </p:nvPicPr>
        <p:blipFill rotWithShape="1">
          <a:blip r:embed="rId6">
            <a:alphaModFix/>
          </a:blip>
          <a:srcRect b="189" l="0" r="0" t="199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Google Shape;1130;p43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31" name="Google Shape;1131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2" name="Google Shape;1132;p43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33" name="Google Shape;1133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4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3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7" name="Google Shape;1137;p43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Reason for culling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8" name="Google Shape;1138;p4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a rendering technique more than important in order to have a proper framerate. It consist of a simple thing : Do not render a pixel which will not be visible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9" name="Google Shape;1139;p43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a lot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reason for culling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: part of the mesh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hidden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another mesh, mesh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outside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camera view, etc…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0" name="Google Shape;1140;p43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3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42" name="Google Shape;1142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43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3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Distinction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5" name="Google Shape;1145;p43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While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the process of not visually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computing some meshes / vertices, it should not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confounded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deletion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culled mesh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will still be logically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present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regarding collision,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0" name="Google Shape;11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4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4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44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4" name="Google Shape;1154;p44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4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6" name="Google Shape;1156;p44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7" name="Google Shape;1157;p44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8" name="Google Shape;1158;p44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9" name="Google Shape;1159;p44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0" name="Google Shape;1160;p44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1" name="Google Shape;1161;p44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2" name="Google Shape;1162;p44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3" name="Google Shape;1163;p44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4" name="Google Shape;1164;p44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4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4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4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4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4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70" name="Google Shape;117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44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72" name="Google Shape;117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44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74" name="Google Shape;1174;p44"/>
          <p:cNvPicPr preferRelativeResize="0"/>
          <p:nvPr/>
        </p:nvPicPr>
        <p:blipFill rotWithShape="1">
          <a:blip r:embed="rId6">
            <a:alphaModFix/>
          </a:blip>
          <a:srcRect b="189" l="0" r="0" t="199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44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76" name="Google Shape;1176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4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78" name="Google Shape;117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44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4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4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2" name="Google Shape;1182;p44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Textures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3" name="Google Shape;1183;p44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are as important as meshes. They are basically an instance of a shader, the application of the code into a mesh in order to give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color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to define how the mesh reflect light, etc…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4" name="Google Shape;1184;p44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Textures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different from materials, but works in duo with them.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Textures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wrapped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around a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mesh using its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UVs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The logical computation of a texture is made with shaders through materials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5" name="Google Shape;1185;p44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4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187" name="Google Shape;118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44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4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Optimization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90" name="Google Shape;1190;p44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being omnipresent in game, there is a bunch of techniques in order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optimize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them like doing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instances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batching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them into 1 draw call,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reduce shader complexity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5" name="Google Shape;11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4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5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5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99" name="Google Shape;1199;p45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5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1" name="Google Shape;1201;p45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2" name="Google Shape;1202;p45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3" name="Google Shape;1203;p45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4" name="Google Shape;1204;p45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5" name="Google Shape;1205;p45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6" name="Google Shape;1206;p45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7" name="Google Shape;1207;p45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8" name="Google Shape;1208;p45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9" name="Google Shape;1209;p45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5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5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5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5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5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15" name="Google Shape;121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Google Shape;1216;p45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17" name="Google Shape;121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8" name="Google Shape;1218;p45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19" name="Google Shape;1219;p45"/>
          <p:cNvPicPr preferRelativeResize="0"/>
          <p:nvPr/>
        </p:nvPicPr>
        <p:blipFill rotWithShape="1">
          <a:blip r:embed="rId6">
            <a:alphaModFix/>
          </a:blip>
          <a:srcRect b="189" l="0" r="0" t="199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0" name="Google Shape;1220;p45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21" name="Google Shape;1221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45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23" name="Google Shape;1223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45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5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5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7" name="Google Shape;1227;p45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Type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8" name="Google Shape;1228;p45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game without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will be completely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black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From this statement, it is easy to see how important lighting is. it will bring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atmosphere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visibility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ambiance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into the game.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29" name="Google Shape;1229;p45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They is various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type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from simple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point light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directional light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you’ll be bringing life to a scene by simulating the sun, the moon, lanterns, lamp post, etc… thanks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0" name="Google Shape;1230;p45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5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32" name="Google Shape;1232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45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5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Critical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35" name="Google Shape;1235;p45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 important as they are, lighting is also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critical performance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wise.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Shadows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comes from lighting,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ambient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occlusion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comes from lighting, etc… and all this can cost a lot and quickly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escalate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0" name="Google Shape;12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4" name="Google Shape;1244;p4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6" name="Google Shape;1246;p4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7" name="Google Shape;1247;p4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8" name="Google Shape;1248;p4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49" name="Google Shape;1249;p4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50" name="Google Shape;1250;p4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51" name="Google Shape;1251;p4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52" name="Google Shape;1252;p46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53" name="Google Shape;1253;p46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54" name="Google Shape;1254;p4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6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6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60" name="Google Shape;126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1" name="Google Shape;1261;p46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62" name="Google Shape;1262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46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64" name="Google Shape;1264;p46"/>
          <p:cNvPicPr preferRelativeResize="0"/>
          <p:nvPr/>
        </p:nvPicPr>
        <p:blipFill rotWithShape="1">
          <a:blip r:embed="rId6">
            <a:alphaModFix/>
          </a:blip>
          <a:srcRect b="189" l="0" r="0" t="199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46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Culling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66" name="Google Shape;1266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7" name="Google Shape;1267;p46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68" name="Google Shape;1268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086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9" name="Google Shape;1269;p4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6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2" name="Google Shape;1272;p46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3" name="Google Shape;1273;p46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important to any game that want to bring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immersion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g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ameplay feedbacks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visual fidelity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graphical element, using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shaders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materials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create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visual effects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4" name="Google Shape;1274;p46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explosion followed by a smoke cloud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blood spraying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from a wound, 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floor indicator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showing a spell will be casted,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75" name="Google Shape;1275;p46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6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77" name="Google Shape;1277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46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6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Optimization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80" name="Google Shape;1280;p46"/>
          <p:cNvSpPr txBox="1"/>
          <p:nvPr/>
        </p:nvSpPr>
        <p:spPr>
          <a:xfrm>
            <a:off x="3751950" y="3489825"/>
            <a:ext cx="51003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a bit blurry on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optimization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side. They typically runs 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CPU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logically interaction like collision is needed. Otherwise they can use GPU and be really effective and display millions of vertices.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5" name="Google Shape;128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4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7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7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89" name="Google Shape;1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47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7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UI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92" name="Google Shape;1292;p47"/>
          <p:cNvPicPr preferRelativeResize="0"/>
          <p:nvPr/>
        </p:nvPicPr>
        <p:blipFill rotWithShape="1">
          <a:blip r:embed="rId5">
            <a:alphaModFix/>
          </a:blip>
          <a:srcRect b="2830" l="0" r="0" t="2821"/>
          <a:stretch/>
        </p:blipFill>
        <p:spPr>
          <a:xfrm>
            <a:off x="3815100" y="3147050"/>
            <a:ext cx="550650" cy="5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7" name="Google Shape;1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4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8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8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1" name="Google Shape;1301;p48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8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3" name="Google Shape;1303;p48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4" name="Google Shape;1304;p48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5" name="Google Shape;1305;p48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6" name="Google Shape;1306;p48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7" name="Google Shape;1307;p48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8" name="Google Shape;1308;p48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09" name="Google Shape;1309;p48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0" name="Google Shape;1310;p48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1" name="Google Shape;1311;p48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8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8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8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8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8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17" name="Google Shape;131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8" name="Google Shape;1318;p48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Anchors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19" name="Google Shape;131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0" name="Google Shape;1320;p48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Feedbacks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21" name="Google Shape;132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48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Localization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23" name="Google Shape;1323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48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Layout &amp; 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25" name="Google Shape;1325;p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48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8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8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29" name="Google Shape;1329;p48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interface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30" name="Google Shape;1330;p48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stands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Head-up-display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it can be seen as an overlay which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stays permanently (or nearly permanently) which you are playing a game.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31" name="Google Shape;1331;p48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should not be mistaken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interfaces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are different. Interface can be interactable, like an option menu, an inventory, etc… HUD is really just a displayer, like the name suggest.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32" name="Google Shape;1332;p48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8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34" name="Google Shape;1334;p4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48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8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37" name="Google Shape;1337;p48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Health bar, ammo feedbacks, shaking screen,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etc…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4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6" name="Google Shape;1346;p4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4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8" name="Google Shape;1348;p4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49" name="Google Shape;1349;p4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0" name="Google Shape;1350;p4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1" name="Google Shape;1351;p4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2" name="Google Shape;1352;p4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3" name="Google Shape;1353;p4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4" name="Google Shape;1354;p49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5" name="Google Shape;1355;p49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56" name="Google Shape;1356;p4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9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9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9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9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Anchors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62" name="Google Shape;136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3" name="Google Shape;1363;p49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64" name="Google Shape;136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49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Feedbacks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66" name="Google Shape;1366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49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Localization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68" name="Google Shape;1368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9" name="Google Shape;1369;p49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Layout &amp; 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70" name="Google Shape;1370;p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4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9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4" name="Google Shape;1374;p49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Responsiveness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5" name="Google Shape;1375;p49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We’ll not dive right now into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anchors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but it is an important concept existing everywhere. In order to have your game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responsible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based 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screen resolution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etc… developers uses anchors.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6" name="Google Shape;1376;p49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Responsiveness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important in game where there is multiple potential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resolutions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Anchors ensure that whatever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width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screen is, a element will always take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full width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example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77" name="Google Shape;1377;p49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9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79" name="Google Shape;1379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49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9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Update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82" name="Google Shape;1382;p49"/>
          <p:cNvSpPr txBox="1"/>
          <p:nvPr/>
        </p:nvSpPr>
        <p:spPr>
          <a:xfrm>
            <a:off x="3751950" y="4313025"/>
            <a:ext cx="50760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addition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responsiveness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using anchors is primordial even if you target only 1 resolution. If an artist decides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update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width of an UI, anchors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ensure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everything still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works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properly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" name="Google Shape;13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5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50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0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1" name="Google Shape;1391;p50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50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3" name="Google Shape;1393;p50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4" name="Google Shape;1394;p50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5" name="Google Shape;1395;p50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6" name="Google Shape;1396;p50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7" name="Google Shape;1397;p50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8" name="Google Shape;1398;p50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99" name="Google Shape;1399;p50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00" name="Google Shape;1400;p50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01" name="Google Shape;1401;p50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50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50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50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50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Feedbacks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07" name="Google Shape;140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50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09" name="Google Shape;140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50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Anchors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11" name="Google Shape;1411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50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Localization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13" name="Google Shape;1413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p50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Layout &amp; 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15" name="Google Shape;1415;p5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6" name="Google Shape;1416;p50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50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50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19" name="Google Shape;1419;p50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0" name="Google Shape;1420;p50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UI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the main element when it comes to give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feedback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a player when he does some actions. UX will be responsible for defining all the feedbacks, and developer will ensure that everything is in place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1" name="Google Shape;1421;p50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notification box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a message is sent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screen shaking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taking damage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ammo indicator flashing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reload is needed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2" name="Google Shape;1422;p50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50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24" name="Google Shape;1424;p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6" cy="36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1"/>
          <p:cNvSpPr/>
          <p:nvPr/>
        </p:nvSpPr>
        <p:spPr>
          <a:xfrm>
            <a:off x="0" y="1950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5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5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3" name="Google Shape;1433;p51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51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5" name="Google Shape;1435;p51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6" name="Google Shape;1436;p51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7" name="Google Shape;1437;p51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8" name="Google Shape;1438;p51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9" name="Google Shape;1439;p51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0" name="Google Shape;1440;p51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1" name="Google Shape;1441;p51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2" name="Google Shape;1442;p51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43" name="Google Shape;1443;p51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51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51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51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51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51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Localization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49" name="Google Shape;144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51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51" name="Google Shape;145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51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Anchors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53" name="Google Shape;1453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4" name="Google Shape;1454;p51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Feedbacks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55" name="Google Shape;1455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51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Layout &amp; 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57" name="Google Shape;1457;p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51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51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51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1" name="Google Shape;1461;p51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2" name="Google Shape;1462;p51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Nowadays, nearly every game is sell on international market, in order to optimize sells. Given that, localization of UIs, which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display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text is a key element which is well known by engines.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3" name="Google Shape;1463;p51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of engine now provides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native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solutions in order to simplify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localization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texts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4" name="Google Shape;1464;p51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51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66" name="Google Shape;1466;p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51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51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Implication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69" name="Google Shape;1469;p51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Traduction is often made by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offshore company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which are not working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engine but excel or json for example. It forces developers to have a solution to easily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import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file.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LIbraries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465" y="916250"/>
            <a:ext cx="6401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 / Close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Libraries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concept is not only tied to game development and game engine, but a general concept of doing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reusable piece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of code encapsulated into an external library not tied to a specific project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Physics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Mathematics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Rendering,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Etc…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" name="Google Shape;14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5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78" name="Google Shape;1478;p52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2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0" name="Google Shape;1480;p52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1" name="Google Shape;1481;p52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2" name="Google Shape;1482;p52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3" name="Google Shape;1483;p52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4" name="Google Shape;1484;p52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5" name="Google Shape;1485;p52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6" name="Google Shape;1486;p52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7" name="Google Shape;1487;p52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88" name="Google Shape;1488;p52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52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52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52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52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Layout &amp; Hierarchy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94" name="Google Shape;149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51" y="973425"/>
            <a:ext cx="599100" cy="5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5" name="Google Shape;1495;p52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96" name="Google Shape;149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52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Anchors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498" name="Google Shape;1498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9" name="Google Shape;1499;p52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Feedbacks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00" name="Google Shape;1500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52"/>
          <p:cNvSpPr txBox="1"/>
          <p:nvPr/>
        </p:nvSpPr>
        <p:spPr>
          <a:xfrm>
            <a:off x="5372350" y="1250750"/>
            <a:ext cx="736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Localization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02" name="Google Shape;1502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1753" y="1398568"/>
            <a:ext cx="324375" cy="3243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p52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52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52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6" name="Google Shape;1506;p52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Layout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7" name="Google Shape;1507;p52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Hierarchy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not a concept tied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UI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but it is central in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UI development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Every element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child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parent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another one, giving the possibility to dictate position, visibility, etc… at different level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8" name="Google Shape;1508;p52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Layout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uses the logic of hierarchy by ensuring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placement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children based on a set of property defined in the layout. There is various layout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vertical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horizontal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grid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9" name="Google Shape;1509;p52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52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Interactions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11" name="Google Shape;1511;p5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6" cy="36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6" name="Google Shape;15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7" name="Google Shape;1517;p5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5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5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0" name="Google Shape;1520;p5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5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2" name="Google Shape;1522;p5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3" name="Google Shape;1523;p5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4" name="Google Shape;1524;p5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5" name="Google Shape;1525;p5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6" name="Google Shape;1526;p5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7" name="Google Shape;1527;p5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8" name="Google Shape;1528;p53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9" name="Google Shape;1529;p53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0" name="Google Shape;1530;p5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5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53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5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53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5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Interactions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36" name="Google Shape;153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551" y="973425"/>
            <a:ext cx="599100" cy="5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7" name="Google Shape;1537;p53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HUD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38" name="Google Shape;1538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9" name="Google Shape;1539;p53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Anchors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40" name="Google Shape;1540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53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Feedbacks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42" name="Google Shape;1542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3" name="Google Shape;1543;p53"/>
          <p:cNvSpPr txBox="1"/>
          <p:nvPr/>
        </p:nvSpPr>
        <p:spPr>
          <a:xfrm>
            <a:off x="5372350" y="1250750"/>
            <a:ext cx="736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Localization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44" name="Google Shape;1544;p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1753" y="1398568"/>
            <a:ext cx="324375" cy="32434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5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53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5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48" name="Google Shape;1548;p53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Differentiating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49" name="Google Shape;1549;p5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Interactions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obviously an important aspect of UIs. It is the way a player can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interact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various system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options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inventory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0" name="Google Shape;1550;p53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always a more or less strict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distinction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between UI and game inputs. In order to avoid to receive input action at gameplay tag, but integration of that differs from engine to engine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1" name="Google Shape;1551;p53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53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Layout &amp; Hierarchy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53" name="Google Shape;1553;p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06213" y="1520575"/>
            <a:ext cx="264250" cy="2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8" name="Google Shape;15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9" name="Google Shape;1559;p5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54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62" name="Google Shape;15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3" name="Google Shape;1563;p54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54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Network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65" name="Google Shape;1565;p54"/>
          <p:cNvPicPr preferRelativeResize="0"/>
          <p:nvPr/>
        </p:nvPicPr>
        <p:blipFill rotWithShape="1">
          <a:blip r:embed="rId5">
            <a:alphaModFix/>
          </a:blip>
          <a:srcRect b="0" l="0" r="0" t="-2827"/>
          <a:stretch/>
        </p:blipFill>
        <p:spPr>
          <a:xfrm>
            <a:off x="3685400" y="3158275"/>
            <a:ext cx="503549" cy="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0" name="Google Shape;157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1" name="Google Shape;1571;p5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55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55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4" name="Google Shape;1574;p55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55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6" name="Google Shape;1576;p55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7" name="Google Shape;1577;p55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8" name="Google Shape;1578;p55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9" name="Google Shape;1579;p55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0" name="Google Shape;1580;p55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1" name="Google Shape;1581;p55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2" name="Google Shape;1582;p55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3" name="Google Shape;1583;p55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4" name="Google Shape;1584;p55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55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55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5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5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55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90" name="Google Shape;159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55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92" name="Google Shape;159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3" name="Google Shape;1593;p55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94" name="Google Shape;1594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55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96" name="Google Shape;1596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55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External tools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598" name="Google Shape;1598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55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55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55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2" name="Google Shape;1602;p55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open code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3" name="Google Shape;1603;p55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Networking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a complex subject, even more in video game where it creates a lot of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complication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on the development side. Engine tends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abstract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hide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 much as possible when it comes to network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4" name="Google Shape;1604;p55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Having access to source code when it comes to networking is really important to understand what is going on, how calls are made,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5" name="Google Shape;1605;p55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55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7" name="Google Shape;1607;p55"/>
          <p:cNvSpPr txBox="1"/>
          <p:nvPr/>
        </p:nvSpPr>
        <p:spPr>
          <a:xfrm>
            <a:off x="3751950" y="4313025"/>
            <a:ext cx="51822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Some engine,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are bad when it comes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multiplayer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even if they promised a new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networking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environment. Some others,like Unreal, do better but all in all,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 lot of works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needs to be done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2" name="Google Shape;16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3" name="Google Shape;1613;p5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5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5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6" name="Google Shape;1616;p5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5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8" name="Google Shape;1618;p5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9" name="Google Shape;1619;p5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0" name="Google Shape;1620;p5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1" name="Google Shape;1621;p5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2" name="Google Shape;1622;p5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3" name="Google Shape;1623;p5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4" name="Google Shape;1624;p56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5" name="Google Shape;1625;p56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6" name="Google Shape;1626;p5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5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56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5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6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5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32" name="Google Shape;163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33" name="Google Shape;1633;p56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34" name="Google Shape;163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5" name="Google Shape;1635;p56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36" name="Google Shape;1636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6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38" name="Google Shape;1638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9" name="Google Shape;1639;p56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External tools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40" name="Google Shape;1640;p5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1" name="Google Shape;1641;p5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56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44" name="Google Shape;1644;p56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Server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45" name="Google Shape;1645;p56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concept is quite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straightforward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a network environment, it consists of ensuring that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everyone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up to date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everyone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else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46" name="Google Shape;1646;p56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Server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a key component in networking and replication. Basically, the server is responsible for being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will be dispatched into every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clients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(Or not)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47" name="Google Shape;1647;p56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56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Techniques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49" name="Google Shape;1649;p56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Reliable, non-reliable, rpc, property replication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prediction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there is a lot of concepts and techniques around which will not be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covered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in details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4" name="Google Shape;16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5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5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5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58" name="Google Shape;1658;p5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5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0" name="Google Shape;1660;p5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1" name="Google Shape;1661;p5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2" name="Google Shape;1662;p5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3" name="Google Shape;1663;p5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4" name="Google Shape;1664;p5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5" name="Google Shape;1665;p5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6" name="Google Shape;1666;p57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7" name="Google Shape;1667;p57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68" name="Google Shape;1668;p5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5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57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57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57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57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74" name="Google Shape;167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5" name="Google Shape;1675;p57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76" name="Google Shape;167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7" name="Google Shape;1677;p57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78" name="Google Shape;1678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57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80" name="Google Shape;1680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57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External tools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82" name="Google Shape;1682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3" name="Google Shape;1683;p5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5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85" name="Google Shape;1685;p57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the name given to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message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that passes on the network and contains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informations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It is also this concept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is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properly analyze when there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 loss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performance issue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0" name="Google Shape;169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1" name="Google Shape;1691;p5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58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58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4" name="Google Shape;1694;p58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58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6" name="Google Shape;1696;p58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7" name="Google Shape;1697;p58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8" name="Google Shape;1698;p58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99" name="Google Shape;1699;p58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00" name="Google Shape;1700;p58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01" name="Google Shape;1701;p58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02" name="Google Shape;1702;p58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03" name="Google Shape;1703;p58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04" name="Google Shape;1704;p58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58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58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58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58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58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0" name="Google Shape;171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1" name="Google Shape;1711;p58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2" name="Google Shape;1712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58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4" name="Google Shape;1714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p58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6" name="Google Shape;1716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7" name="Google Shape;1717;p58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External tools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8" name="Google Shape;1718;p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5425" y="1547825"/>
            <a:ext cx="237000" cy="2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58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58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58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2" name="Google Shape;1722;p58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3" name="Google Shape;1723;p58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concept is primordial in a network environment. it will dictate if there is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validation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check before setting some variable, if setting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variable must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done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server,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4" name="Google Shape;1724;p58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Basically, given every actor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spawned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server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when server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authoritative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every actor has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server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side. But for example,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vfx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spawned on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client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has client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5" name="Google Shape;1725;p58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58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netmode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27" name="Google Shape;1727;p58"/>
          <p:cNvSpPr txBox="1"/>
          <p:nvPr/>
        </p:nvSpPr>
        <p:spPr>
          <a:xfrm>
            <a:off x="3751950" y="34898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multiplayer game will always be associated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netmode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which indicate how authority and other stuff like ownership is driven.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2" name="Google Shape;17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3" name="Google Shape;1733;p5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5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5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36" name="Google Shape;1736;p5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5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38" name="Google Shape;1738;p5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39" name="Google Shape;1739;p5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0" name="Google Shape;1740;p5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1" name="Google Shape;1741;p5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2" name="Google Shape;1742;p5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3" name="Google Shape;1743;p5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4" name="Google Shape;1744;p59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5" name="Google Shape;1745;p59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46" name="Google Shape;1746;p5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5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59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59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59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59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External tools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52" name="Google Shape;175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3" name="Google Shape;1753;p59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54" name="Google Shape;175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59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56" name="Google Shape;1756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7" name="Google Shape;1757;p59"/>
          <p:cNvSpPr txBox="1"/>
          <p:nvPr/>
        </p:nvSpPr>
        <p:spPr>
          <a:xfrm>
            <a:off x="7171475" y="412550"/>
            <a:ext cx="7644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Packets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58" name="Google Shape;1758;p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99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9" name="Google Shape;1759;p59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Authority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60" name="Google Shape;1760;p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3250" y="1460450"/>
            <a:ext cx="301375" cy="3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1" name="Google Shape;1761;p5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5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63" name="Google Shape;1763;p59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When it comes to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professional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development for a multiplayer game, it will always requires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externals tools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Gamelift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or similar, which will be responsible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storing datas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connection checking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...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6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60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60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72" name="Google Shape;17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3" name="Google Shape;1773;p60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60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Building &amp; Shipping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75" name="Google Shape;1775;p60"/>
          <p:cNvPicPr preferRelativeResize="0"/>
          <p:nvPr/>
        </p:nvPicPr>
        <p:blipFill rotWithShape="1">
          <a:blip r:embed="rId5">
            <a:alphaModFix/>
          </a:blip>
          <a:srcRect b="0" l="1371" r="1380" t="0"/>
          <a:stretch/>
        </p:blipFill>
        <p:spPr>
          <a:xfrm>
            <a:off x="3228200" y="3158275"/>
            <a:ext cx="503549" cy="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0" name="Google Shape;178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1" name="Google Shape;1781;p6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6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6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84" name="Google Shape;1784;p61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61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86" name="Google Shape;1786;p61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87" name="Google Shape;1787;p61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88" name="Google Shape;1788;p61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89" name="Google Shape;1789;p61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90" name="Google Shape;1790;p61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91" name="Google Shape;1791;p61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92" name="Google Shape;1792;p61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93" name="Google Shape;1793;p61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794" name="Google Shape;1794;p61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61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61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61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Cooking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98" name="Google Shape;179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9" name="Google Shape;1799;p61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Transparent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00" name="Google Shape;180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1" name="Google Shape;1801;p61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Executable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02" name="Google Shape;1802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6163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p61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61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61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6" name="Google Shape;1806;p61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Goal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7" name="Google Shape;1807;p61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the action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converting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assets like textures, audio files, etc… which have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specific format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JPEG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WAV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into a comprehensive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formatted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format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targeted platform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8" name="Google Shape;1808;p61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part of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building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process, which aims to create a file / bunch of file that will be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executable on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targeted platform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9" name="Google Shape;1809;p61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61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Exclusion &amp; process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11" name="Google Shape;1811;p61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Generally speaking,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cooking process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will only include assets that are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implicitly references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scenes. Everything else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be added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leading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errors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/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pink texture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example.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2027" y="910700"/>
            <a:ext cx="6401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Libraries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 / Close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79" name="Google Shape;179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751950" y="2499225"/>
            <a:ext cx="5124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 kind of the key definition of a game engine, every features made by game engine developers are focused 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without any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project dependency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3751950" y="3398624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Pathfinding, Rendering pipeline, Occlusion culling, etc…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6" name="Google Shape;18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6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6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6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0" name="Google Shape;1820;p62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62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2" name="Google Shape;1822;p62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3" name="Google Shape;1823;p62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4" name="Google Shape;1824;p62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5" name="Google Shape;1825;p62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6" name="Google Shape;1826;p62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7" name="Google Shape;1827;p62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8" name="Google Shape;1828;p62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29" name="Google Shape;1829;p62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30" name="Google Shape;1830;p62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62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62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62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Transparent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34" name="Google Shape;1834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5" name="Google Shape;1835;p62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36" name="Google Shape;1836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62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Executable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38" name="Google Shape;1838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6163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Google Shape;1839;p62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62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62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42" name="Google Shape;1842;p62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DLC &amp; Updates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43" name="Google Shape;1843;p62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Building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process should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transparent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nearly transparent. The processus is driven by the platform you are building on, and engine are processing everything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under the hood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44" name="Google Shape;1844;p62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can become a complexe subject, but when you want to deploy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update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DLC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for a game, the idea is to only cooks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modified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new asset in order to have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light update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Engine tries to handle that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9" name="Google Shape;184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0" name="Google Shape;1850;p6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6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6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3" name="Google Shape;1853;p63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63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5" name="Google Shape;1855;p63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6" name="Google Shape;1856;p63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7" name="Google Shape;1857;p63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8" name="Google Shape;1858;p63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59" name="Google Shape;1859;p63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0" name="Google Shape;1860;p63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1" name="Google Shape;1861;p63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2" name="Google Shape;1862;p63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3" name="Google Shape;1863;p63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63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63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63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Executable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67" name="Google Shape;186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8" name="Google Shape;1868;p63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Cooking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69" name="Google Shape;1869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p63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Transparent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71" name="Google Shape;1871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6163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2" name="Google Shape;1872;p63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63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63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75" name="Google Shape;1875;p63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Testing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76" name="Google Shape;1876;p63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final result of a build will be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executable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Either a .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.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pkg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based on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platform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but the final issue is similar. The executable will be able to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launched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the platform in order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play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77" name="Google Shape;1877;p63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Executables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will be given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QA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manufacturer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 for the game to be tested. it is the only product that is awaited.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p6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6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64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86" name="Google Shape;188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500" y="2084100"/>
            <a:ext cx="550650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p64"/>
          <p:cNvSpPr/>
          <p:nvPr/>
        </p:nvSpPr>
        <p:spPr>
          <a:xfrm>
            <a:off x="-34150" y="3107775"/>
            <a:ext cx="9178200" cy="633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64"/>
          <p:cNvSpPr txBox="1"/>
          <p:nvPr/>
        </p:nvSpPr>
        <p:spPr>
          <a:xfrm rot="12067">
            <a:off x="4847" y="3120650"/>
            <a:ext cx="9145256" cy="6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latin typeface="Amatic SC"/>
                <a:ea typeface="Amatic SC"/>
                <a:cs typeface="Amatic SC"/>
                <a:sym typeface="Amatic SC"/>
              </a:rPr>
              <a:t>Multi-platform</a:t>
            </a:r>
            <a:endParaRPr b="1" sz="20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889" name="Google Shape;1889;p64"/>
          <p:cNvPicPr preferRelativeResize="0"/>
          <p:nvPr/>
        </p:nvPicPr>
        <p:blipFill rotWithShape="1">
          <a:blip r:embed="rId5">
            <a:alphaModFix/>
          </a:blip>
          <a:srcRect b="0" l="1371" r="1380" t="0"/>
          <a:stretch/>
        </p:blipFill>
        <p:spPr>
          <a:xfrm>
            <a:off x="3228200" y="3158275"/>
            <a:ext cx="503550" cy="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" name="Google Shape;18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Google Shape;1895;p65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65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65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98" name="Google Shape;1898;p65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65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0" name="Google Shape;1900;p65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1" name="Google Shape;1901;p65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2" name="Google Shape;1902;p65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3" name="Google Shape;1903;p65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4" name="Google Shape;1904;p65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5" name="Google Shape;1905;p65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6" name="Google Shape;1906;p65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7" name="Google Shape;1907;p65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08" name="Google Shape;1908;p65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5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65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65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TRC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12" name="Google Shape;1912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65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API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14" name="Google Shape;191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65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Specificities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16" name="Google Shape;1916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6163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65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65"/>
          <p:cNvSpPr/>
          <p:nvPr/>
        </p:nvSpPr>
        <p:spPr>
          <a:xfrm>
            <a:off x="3694475" y="43089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65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0" name="Google Shape;1920;p65"/>
          <p:cNvSpPr txBox="1"/>
          <p:nvPr/>
        </p:nvSpPr>
        <p:spPr>
          <a:xfrm>
            <a:off x="3694475" y="40760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1" name="Google Shape;1921;p65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TRC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stands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Technical Requirement Checklists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This is a list of features that needs to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implemented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a platform.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2" name="Google Shape;1922;p65"/>
          <p:cNvSpPr txBox="1"/>
          <p:nvPr/>
        </p:nvSpPr>
        <p:spPr>
          <a:xfrm>
            <a:off x="3751950" y="43130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Save corruption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achievements unlock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controller support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compatibility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3" name="Google Shape;1923;p65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65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Validation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5" name="Google Shape;1925;p65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TRC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important to handle because your game will be refused 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manufacturer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if you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can’t pas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checklist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It also means during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development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 need to be careful about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0" name="Google Shape;19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p66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66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66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4" name="Google Shape;1934;p66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66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6" name="Google Shape;1936;p66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7" name="Google Shape;1937;p66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8" name="Google Shape;1938;p66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39" name="Google Shape;1939;p66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0" name="Google Shape;1940;p66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1" name="Google Shape;1941;p66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2" name="Google Shape;1942;p66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3" name="Google Shape;1943;p66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4" name="Google Shape;1944;p66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66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66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6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API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48" name="Google Shape;1948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9" name="Google Shape;1949;p66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TRC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50" name="Google Shape;1950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1" name="Google Shape;1951;p66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Specificities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52" name="Google Shape;1952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6163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66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66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66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56" name="Google Shape;1956;p66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Wrapper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57" name="Google Shape;1957;p66"/>
          <p:cNvSpPr txBox="1"/>
          <p:nvPr/>
        </p:nvSpPr>
        <p:spPr>
          <a:xfrm>
            <a:off x="3751950" y="2499225"/>
            <a:ext cx="5124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Obviously, if there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TRC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it means you need to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writes code that is specific for that engine. in order to achieve that, every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console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comes with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API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provided by the manufacturer exposing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console’s features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58" name="Google Shape;1958;p66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APIs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nearly always written in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C++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(or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console language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), you’ll then have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wrapper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encapsulate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in order to be used in your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for example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C#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3" name="Google Shape;196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4" name="Google Shape;1964;p67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67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67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67" name="Google Shape;1967;p67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67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69" name="Google Shape;1969;p67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0" name="Google Shape;1970;p67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1" name="Google Shape;1971;p67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2" name="Google Shape;1972;p67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3" name="Google Shape;1973;p67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4" name="Google Shape;1974;p67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5" name="Google Shape;1975;p67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6" name="Google Shape;1976;p67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7" name="Google Shape;1977;p67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67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67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67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Specificities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81" name="Google Shape;198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9902" y="817900"/>
            <a:ext cx="764400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2" name="Google Shape;1982;p67"/>
          <p:cNvSpPr txBox="1"/>
          <p:nvPr/>
        </p:nvSpPr>
        <p:spPr>
          <a:xfrm>
            <a:off x="537235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TRC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83" name="Google Shape;1983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4" name="Google Shape;1984;p67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API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1985" name="Google Shape;1985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6163" y="601575"/>
            <a:ext cx="324375" cy="3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6" name="Google Shape;1986;p67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67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67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89" name="Google Shape;1989;p67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Abstraction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90" name="Google Shape;1990;p67"/>
          <p:cNvSpPr txBox="1"/>
          <p:nvPr/>
        </p:nvSpPr>
        <p:spPr>
          <a:xfrm>
            <a:off x="3751950" y="2499225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engine is different when it comes to what they offer. For example, PS4 offers achievements while switch doesn’t. The way to implement things is different,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91" name="Google Shape;1991;p67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Each engine is different, it lead to develop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properly abstraction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about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features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your game. Develop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way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unlock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achievements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regardless of the platform, and simply have a proper implementation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" name="Google Shape;19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7" name="Google Shape;1997;p6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68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68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Pros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00" name="Google Shape;200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2700" y="2084100"/>
            <a:ext cx="550649" cy="5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p6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6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6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Pros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09" name="Google Shape;2009;p69"/>
          <p:cNvSpPr/>
          <p:nvPr/>
        </p:nvSpPr>
        <p:spPr>
          <a:xfrm>
            <a:off x="30597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69"/>
          <p:cNvSpPr txBox="1"/>
          <p:nvPr/>
        </p:nvSpPr>
        <p:spPr>
          <a:xfrm>
            <a:off x="3077850" y="2279600"/>
            <a:ext cx="15885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Even if a game engine can look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terrifying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/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over complicated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at first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because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of everything that is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already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done and present, it is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false impression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You’ll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lose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way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more time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develop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own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 instead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learning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fundamentals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and basics of an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11" name="Google Shape;2011;p69"/>
          <p:cNvSpPr/>
          <p:nvPr/>
        </p:nvSpPr>
        <p:spPr>
          <a:xfrm>
            <a:off x="31209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69"/>
          <p:cNvSpPr txBox="1"/>
          <p:nvPr/>
        </p:nvSpPr>
        <p:spPr>
          <a:xfrm>
            <a:off x="33346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13" name="Google Shape;201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902" y="1155150"/>
            <a:ext cx="764402" cy="7644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4" name="Google Shape;2014;p69"/>
          <p:cNvSpPr/>
          <p:nvPr/>
        </p:nvSpPr>
        <p:spPr>
          <a:xfrm>
            <a:off x="51171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69"/>
          <p:cNvSpPr txBox="1"/>
          <p:nvPr/>
        </p:nvSpPr>
        <p:spPr>
          <a:xfrm>
            <a:off x="51352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lot of big companies runs an i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n-house 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because they have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workforce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it.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Make no mistake, developing an engine needs a lot of developers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fully focus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on developing and improving the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small teams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cannot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afford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that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16" name="Google Shape;2016;p69"/>
          <p:cNvSpPr/>
          <p:nvPr/>
        </p:nvSpPr>
        <p:spPr>
          <a:xfrm>
            <a:off x="71745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69"/>
          <p:cNvSpPr txBox="1"/>
          <p:nvPr/>
        </p:nvSpPr>
        <p:spPr>
          <a:xfrm>
            <a:off x="71926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goes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independent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in the long run, even if there is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apply by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commercial 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it is way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cheaper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creating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 new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There is no secret why even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big companies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blizzard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CD Projekt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use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commercial engine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some games, or completely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abandoned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in-house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18" name="Google Shape;2018;p69"/>
          <p:cNvSpPr/>
          <p:nvPr/>
        </p:nvSpPr>
        <p:spPr>
          <a:xfrm>
            <a:off x="51783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69"/>
          <p:cNvSpPr txBox="1"/>
          <p:nvPr/>
        </p:nvSpPr>
        <p:spPr>
          <a:xfrm>
            <a:off x="53920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small team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20" name="Google Shape;2020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7302" y="1155150"/>
            <a:ext cx="764400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1" name="Google Shape;2021;p69"/>
          <p:cNvSpPr/>
          <p:nvPr/>
        </p:nvSpPr>
        <p:spPr>
          <a:xfrm>
            <a:off x="72357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69"/>
          <p:cNvSpPr txBox="1"/>
          <p:nvPr/>
        </p:nvSpPr>
        <p:spPr>
          <a:xfrm>
            <a:off x="74494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Cheap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23" name="Google Shape;2023;p6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702" y="1155150"/>
            <a:ext cx="764401" cy="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8" name="Google Shape;202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9" name="Google Shape;2029;p7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70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70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Pros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32" name="Google Shape;2032;p70"/>
          <p:cNvSpPr/>
          <p:nvPr/>
        </p:nvSpPr>
        <p:spPr>
          <a:xfrm>
            <a:off x="30597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70"/>
          <p:cNvSpPr txBox="1"/>
          <p:nvPr/>
        </p:nvSpPr>
        <p:spPr>
          <a:xfrm>
            <a:off x="30778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That’s also one of the most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important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factor about using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commercial 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will always be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up-to-date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standards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even if engine are completely differents, a lot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companies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are using them, so they need to stay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competitive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regarding other commercial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34" name="Google Shape;2034;p70"/>
          <p:cNvSpPr/>
          <p:nvPr/>
        </p:nvSpPr>
        <p:spPr>
          <a:xfrm>
            <a:off x="31209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70"/>
          <p:cNvSpPr txBox="1"/>
          <p:nvPr/>
        </p:nvSpPr>
        <p:spPr>
          <a:xfrm>
            <a:off x="33346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Up-to-date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36" name="Google Shape;203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902" y="115515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70"/>
          <p:cNvSpPr/>
          <p:nvPr/>
        </p:nvSpPr>
        <p:spPr>
          <a:xfrm>
            <a:off x="51171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70"/>
          <p:cNvSpPr txBox="1"/>
          <p:nvPr/>
        </p:nvSpPr>
        <p:spPr>
          <a:xfrm>
            <a:off x="51352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As a game company, you want to deliver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something related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gameplay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A game engine is just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tool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deliver a game, but it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the delivered product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Having more time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focus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gameplay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mechanics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game will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increase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final quality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game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39" name="Google Shape;2039;p70"/>
          <p:cNvSpPr/>
          <p:nvPr/>
        </p:nvSpPr>
        <p:spPr>
          <a:xfrm>
            <a:off x="71745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70"/>
          <p:cNvSpPr txBox="1"/>
          <p:nvPr/>
        </p:nvSpPr>
        <p:spPr>
          <a:xfrm>
            <a:off x="71926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General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knowledge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issues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logically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thinking,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techniques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video games, etc… will be obviously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transferable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any engine.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BUT having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knowledge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a commercial engine will be fully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transferable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if you leave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another company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 is using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same one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41" name="Google Shape;2041;p70"/>
          <p:cNvSpPr/>
          <p:nvPr/>
        </p:nvSpPr>
        <p:spPr>
          <a:xfrm>
            <a:off x="51783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70"/>
          <p:cNvSpPr txBox="1"/>
          <p:nvPr/>
        </p:nvSpPr>
        <p:spPr>
          <a:xfrm>
            <a:off x="53920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Gameplay focus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43" name="Google Shape;2043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7302" y="1155150"/>
            <a:ext cx="764401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70"/>
          <p:cNvSpPr/>
          <p:nvPr/>
        </p:nvSpPr>
        <p:spPr>
          <a:xfrm>
            <a:off x="72357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70"/>
          <p:cNvSpPr txBox="1"/>
          <p:nvPr/>
        </p:nvSpPr>
        <p:spPr>
          <a:xfrm>
            <a:off x="74494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Transferable knowledge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46" name="Google Shape;2046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90900" y="1296675"/>
            <a:ext cx="601650" cy="6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Google Shape;205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2" name="Google Shape;2052;p7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71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71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Cons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55" name="Google Shape;205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3662700" y="2084100"/>
            <a:ext cx="550649" cy="5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2027" y="910700"/>
            <a:ext cx="6401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Libraries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 / Close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8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751950" y="2499225"/>
            <a:ext cx="5124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 important part of a game engine is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engine. It differs from engine to engine, but it is important to be usable by a developer but also non-developers for some parts.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Languages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3751950" y="3489825"/>
            <a:ext cx="5124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This is not the only factor determining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but coding language used in engine are important in that subject. Each game engine is associated with 1+ coding languages.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Google Shape;206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p72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72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72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Cons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64" name="Google Shape;2064;p72"/>
          <p:cNvSpPr/>
          <p:nvPr/>
        </p:nvSpPr>
        <p:spPr>
          <a:xfrm>
            <a:off x="30597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72"/>
          <p:cNvSpPr txBox="1"/>
          <p:nvPr/>
        </p:nvSpPr>
        <p:spPr>
          <a:xfrm>
            <a:off x="3077850" y="2279600"/>
            <a:ext cx="15885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That’s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reality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every game engine you’ll be using. There is always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learning cuve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which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related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to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complexity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 the engine.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learning curve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can seems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big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obstacle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for some profile / team, which could lead to bad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decisions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fail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the project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66" name="Google Shape;2066;p72"/>
          <p:cNvSpPr/>
          <p:nvPr/>
        </p:nvSpPr>
        <p:spPr>
          <a:xfrm>
            <a:off x="31209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72"/>
          <p:cNvSpPr txBox="1"/>
          <p:nvPr/>
        </p:nvSpPr>
        <p:spPr>
          <a:xfrm>
            <a:off x="33346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Learning curve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68" name="Google Shape;206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902" y="1155150"/>
            <a:ext cx="764402" cy="764402"/>
          </a:xfrm>
          <a:prstGeom prst="rect">
            <a:avLst/>
          </a:prstGeom>
          <a:noFill/>
          <a:ln>
            <a:noFill/>
          </a:ln>
        </p:spPr>
      </p:pic>
      <p:sp>
        <p:nvSpPr>
          <p:cNvPr id="2069" name="Google Shape;2069;p72"/>
          <p:cNvSpPr/>
          <p:nvPr/>
        </p:nvSpPr>
        <p:spPr>
          <a:xfrm>
            <a:off x="51171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72"/>
          <p:cNvSpPr txBox="1"/>
          <p:nvPr/>
        </p:nvSpPr>
        <p:spPr>
          <a:xfrm>
            <a:off x="51352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is kind of linked to the learning curve, but every engine comes with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base class foundation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In unreal unity this one is massive and explain for example the huge learning curve. 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Anyway, this base will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inevitable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it can be seen as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for a team liking an engine except the foundation.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71" name="Google Shape;2071;p72"/>
          <p:cNvSpPr/>
          <p:nvPr/>
        </p:nvSpPr>
        <p:spPr>
          <a:xfrm>
            <a:off x="71745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72"/>
          <p:cNvSpPr txBox="1"/>
          <p:nvPr/>
        </p:nvSpPr>
        <p:spPr>
          <a:xfrm>
            <a:off x="71926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Even if engine ensure to stay up to date regarding features, there is still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bugs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lacks in areas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that situation, you’ll be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dependant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from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 developers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you’ll need to wait for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patches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development if you encounter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issue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the engine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not open source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73" name="Google Shape;2073;p72"/>
          <p:cNvSpPr/>
          <p:nvPr/>
        </p:nvSpPr>
        <p:spPr>
          <a:xfrm>
            <a:off x="51783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72"/>
          <p:cNvSpPr txBox="1"/>
          <p:nvPr/>
        </p:nvSpPr>
        <p:spPr>
          <a:xfrm>
            <a:off x="53920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Foundation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75" name="Google Shape;2075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7302" y="1155150"/>
            <a:ext cx="764400" cy="7644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6" name="Google Shape;2076;p72"/>
          <p:cNvSpPr/>
          <p:nvPr/>
        </p:nvSpPr>
        <p:spPr>
          <a:xfrm>
            <a:off x="72357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72"/>
          <p:cNvSpPr txBox="1"/>
          <p:nvPr/>
        </p:nvSpPr>
        <p:spPr>
          <a:xfrm>
            <a:off x="74494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Dependant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78" name="Google Shape;2078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04702" y="1155150"/>
            <a:ext cx="764401" cy="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3" name="Google Shape;208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4" name="Google Shape;2084;p73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73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73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Cons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87" name="Google Shape;2087;p73"/>
          <p:cNvSpPr/>
          <p:nvPr/>
        </p:nvSpPr>
        <p:spPr>
          <a:xfrm>
            <a:off x="30597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73"/>
          <p:cNvSpPr txBox="1"/>
          <p:nvPr/>
        </p:nvSpPr>
        <p:spPr>
          <a:xfrm>
            <a:off x="3077850" y="2279600"/>
            <a:ext cx="1588500" cy="26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engine was not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designed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specifically for your game, so it may be less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efficient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than code you write specifically for your game.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It also comes with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implication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on network code for example which cannot be as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optimize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and specific as you would want. For example,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MMORPG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more than often completely rewrite network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89" name="Google Shape;2089;p73"/>
          <p:cNvSpPr/>
          <p:nvPr/>
        </p:nvSpPr>
        <p:spPr>
          <a:xfrm>
            <a:off x="31209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73"/>
          <p:cNvSpPr txBox="1"/>
          <p:nvPr/>
        </p:nvSpPr>
        <p:spPr>
          <a:xfrm>
            <a:off x="33346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Efficience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91" name="Google Shape;209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902" y="1155150"/>
            <a:ext cx="764402" cy="7644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2" name="Google Shape;2092;p73"/>
          <p:cNvSpPr/>
          <p:nvPr/>
        </p:nvSpPr>
        <p:spPr>
          <a:xfrm>
            <a:off x="5117125" y="2279600"/>
            <a:ext cx="1634400" cy="26883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73"/>
          <p:cNvSpPr txBox="1"/>
          <p:nvPr/>
        </p:nvSpPr>
        <p:spPr>
          <a:xfrm>
            <a:off x="5135253" y="2279600"/>
            <a:ext cx="15885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theory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there is documentation in any game engine which document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code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features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etc…, and globally how to use any component provided by the engine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In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reality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documentation is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sometimes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completely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absent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often incomplete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unclear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This can leads to a lot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time lost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or needing to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read source code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094" name="Google Shape;2094;p73"/>
          <p:cNvSpPr/>
          <p:nvPr/>
        </p:nvSpPr>
        <p:spPr>
          <a:xfrm>
            <a:off x="5178300" y="64697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73"/>
          <p:cNvSpPr txBox="1"/>
          <p:nvPr/>
        </p:nvSpPr>
        <p:spPr>
          <a:xfrm>
            <a:off x="5392025" y="91815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Documentation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096" name="Google Shape;2096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7302" y="1155150"/>
            <a:ext cx="764401" cy="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1" name="Google Shape;210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2" name="Google Shape;2102;p74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74"/>
          <p:cNvSpPr/>
          <p:nvPr/>
        </p:nvSpPr>
        <p:spPr>
          <a:xfrm>
            <a:off x="-34150" y="1888575"/>
            <a:ext cx="9218400" cy="9417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74"/>
          <p:cNvSpPr txBox="1"/>
          <p:nvPr/>
        </p:nvSpPr>
        <p:spPr>
          <a:xfrm rot="12067">
            <a:off x="4847" y="1888575"/>
            <a:ext cx="9145256" cy="9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Questions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105" name="Google Shape;210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7900" y="2084100"/>
            <a:ext cx="550649" cy="5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 / Close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3" name="Google Shape;2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2027" y="910700"/>
            <a:ext cx="6401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Libraries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5" name="Google Shape;25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7" name="Google Shape;25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9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 txBox="1"/>
          <p:nvPr/>
        </p:nvSpPr>
        <p:spPr>
          <a:xfrm>
            <a:off x="5403850" y="12507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790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63" name="Google Shape;263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3751950" y="2499225"/>
            <a:ext cx="5124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This is determining for a lot of companies. Some game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engines have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source code open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some others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don’t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Having access to source code, and possibility to build and modify the engine can be essential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3694475" y="33945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3694475" y="31616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3751950" y="33986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Unreal engine is not open source, but source code is accessible, Unity is closed, Godot is open source,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3904625" y="580900"/>
            <a:ext cx="10680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015" y="896075"/>
            <a:ext cx="6401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Libraries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97" name="Google Shape;29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0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299" name="Google Shape;29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01" name="Google Shape;30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 txBox="1"/>
          <p:nvPr/>
        </p:nvSpPr>
        <p:spPr>
          <a:xfrm>
            <a:off x="53722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 / Close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03" name="Google Shape;303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0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Core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05" name="Google Shape;305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54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3751950" y="2499225"/>
            <a:ext cx="5124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can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have different name based on the engine, but the concept is similar, it is a bit like an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evolved library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which can contains code, assets, external dependencies, etc… and are always optional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09" name="Google Shape;309;p20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Unreal engine have plugins, Unity have packages,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Provenance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751950" y="3489825"/>
            <a:ext cx="5124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comes either from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 developers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which should ensure to be fully integrated and polished into the engine, or from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marketplace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private github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made by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community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free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or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profitable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31" cy="51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/>
          <p:nvPr/>
        </p:nvSpPr>
        <p:spPr>
          <a:xfrm>
            <a:off x="0" y="0"/>
            <a:ext cx="9144000" cy="5124000"/>
          </a:xfrm>
          <a:prstGeom prst="rect">
            <a:avLst/>
          </a:prstGeom>
          <a:solidFill>
            <a:srgbClr val="000000">
              <a:alpha val="8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9450" y="6800"/>
            <a:ext cx="3626100" cy="3614700"/>
          </a:xfrm>
          <a:prstGeom prst="diagStrip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 txBox="1"/>
          <p:nvPr/>
        </p:nvSpPr>
        <p:spPr>
          <a:xfrm rot="-2693483">
            <a:off x="84538" y="728135"/>
            <a:ext cx="2573803" cy="1271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latin typeface="Amatic SC"/>
                <a:ea typeface="Amatic SC"/>
                <a:cs typeface="Amatic SC"/>
                <a:sym typeface="Amatic SC"/>
              </a:rPr>
              <a:t>What is a game engine ?</a:t>
            </a:r>
            <a:endParaRPr b="1" sz="2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1412375" y="2227700"/>
            <a:ext cx="1542900" cy="2896200"/>
          </a:xfrm>
          <a:prstGeom prst="snip2SameRect">
            <a:avLst>
              <a:gd fmla="val 16356" name="adj1"/>
              <a:gd fmla="val 0" name="adj2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 txBox="1"/>
          <p:nvPr/>
        </p:nvSpPr>
        <p:spPr>
          <a:xfrm>
            <a:off x="1478800" y="2557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1. Toolbox</a:t>
            </a:r>
            <a:endParaRPr b="1"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1478800" y="2786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2. AI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1478800" y="3015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3. Input / output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1478800" y="3243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4. Physics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1478800" y="34722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5. Rendering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1478800" y="37008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6. UI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1478800" y="39294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7. Network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1478800" y="41580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8. Building &amp; Shipping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1478800" y="4386600"/>
            <a:ext cx="13803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9. Multi-platform</a:t>
            </a:r>
            <a:endParaRPr b="1" sz="13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3690900" y="309725"/>
            <a:ext cx="1502400" cy="15024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3722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53722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62866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6286600" y="11479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7201000" y="309725"/>
            <a:ext cx="703500" cy="703500"/>
          </a:xfrm>
          <a:prstGeom prst="ellipse">
            <a:avLst/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3904625" y="580900"/>
            <a:ext cx="11118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Core</a:t>
            </a:r>
            <a:endParaRPr b="1" sz="15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40" name="Google Shape;3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2027" y="894100"/>
            <a:ext cx="640125" cy="6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1"/>
          <p:cNvSpPr txBox="1"/>
          <p:nvPr/>
        </p:nvSpPr>
        <p:spPr>
          <a:xfrm>
            <a:off x="5403850" y="412550"/>
            <a:ext cx="6402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Libraries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42" name="Google Shape;34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10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1"/>
          <p:cNvSpPr txBox="1"/>
          <p:nvPr/>
        </p:nvSpPr>
        <p:spPr>
          <a:xfrm>
            <a:off x="6286600" y="4125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Reusability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5476" y="580900"/>
            <a:ext cx="365726" cy="36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1"/>
          <p:cNvSpPr txBox="1"/>
          <p:nvPr/>
        </p:nvSpPr>
        <p:spPr>
          <a:xfrm>
            <a:off x="7201000" y="412550"/>
            <a:ext cx="7350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Accessibility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69876" y="5809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1"/>
          <p:cNvSpPr txBox="1"/>
          <p:nvPr/>
        </p:nvSpPr>
        <p:spPr>
          <a:xfrm>
            <a:off x="53722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Open / Close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48" name="Google Shape;348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41076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1"/>
          <p:cNvSpPr txBox="1"/>
          <p:nvPr/>
        </p:nvSpPr>
        <p:spPr>
          <a:xfrm>
            <a:off x="6286600" y="1250750"/>
            <a:ext cx="703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Plugin</a:t>
            </a:r>
            <a:endParaRPr b="1" sz="11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50" name="Google Shape;350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3351" y="1419100"/>
            <a:ext cx="365725" cy="3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3694475" y="24992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3694475" y="21989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Definition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3751950" y="2499225"/>
            <a:ext cx="51246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 engine has a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core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foundations base classes which give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base hierarchy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to access the main framework of the engine, like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replication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reflection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, etc…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3694475" y="438517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3694475" y="41522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Examples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3751950" y="4389223"/>
            <a:ext cx="50364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Unity offers a really light base hierarchy, while unreal’s game framework is massive, explaining the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difficulty to learn the engine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3694475" y="3489825"/>
            <a:ext cx="5182200" cy="599100"/>
          </a:xfrm>
          <a:prstGeom prst="roundRect">
            <a:avLst>
              <a:gd fmla="val 16667" name="adj"/>
            </a:avLst>
          </a:prstGeom>
          <a:solidFill>
            <a:srgbClr val="FFFFFF">
              <a:alpha val="4000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3694475" y="3189525"/>
            <a:ext cx="1542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B7B7B7"/>
                </a:solidFill>
                <a:latin typeface="Amatic SC"/>
                <a:ea typeface="Amatic SC"/>
                <a:cs typeface="Amatic SC"/>
                <a:sym typeface="Amatic SC"/>
              </a:rPr>
              <a:t>Set in stone</a:t>
            </a:r>
            <a:endParaRPr b="1" sz="1500">
              <a:solidFill>
                <a:srgbClr val="B7B7B7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3751950" y="3489825"/>
            <a:ext cx="5124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The core foundation of every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is kind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set in stone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. By that, I mean that if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you don’t like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and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don’t want to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works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with it,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change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engine instead of </a:t>
            </a:r>
            <a:r>
              <a:rPr b="1"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rewriting </a:t>
            </a:r>
            <a:r>
              <a:rPr lang="fr" sz="13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everything or trying to avoid it.</a:t>
            </a:r>
            <a:endParaRPr sz="1300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