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Amatic SC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maticSC-bold.fntdata"/><Relationship Id="rId25" Type="http://schemas.openxmlformats.org/officeDocument/2006/relationships/slide" Target="slides/slide20.xml"/><Relationship Id="rId47" Type="http://schemas.openxmlformats.org/officeDocument/2006/relationships/font" Target="fonts/AmaticSC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caaf644d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caaf644d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caaf644d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caaf644d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c93eea8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c93eea8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bbe72fd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bbe72fd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c93eea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c93eea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ce2fa15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ce2fa15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ce2fa15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ce2fa15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ace2fa159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ace2fa159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ace2fa159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ace2fa159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ace2fa159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ace2fa159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bbe72fd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bbe72fd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ce2fa159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ace2fa159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ce2fa159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ce2fa159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ce2fa159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ce2fa159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ce2fa159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ce2fa159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ce2fa159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ace2fa159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ace2fa159e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ace2fa159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ace2fa159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ace2fa159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ad4fa62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ad4fa62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d4fa629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ad4fa629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d4fa629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d4fa629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be72fd4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bbe72fd4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ad4fa629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ad4fa629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ad4fa629a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ad4fa629a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ad4fa629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ad4fa629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be1c437ad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be1c437ad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ad4fa629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ad4fa629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d4fa629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d4fa629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d4fa629a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d4fa629a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ad4fa629a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ad4fa629a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ad4fa629a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ad4fa629a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ad4fa629a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ad4fa629a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aaf644d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caaf644d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ace2fa159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ace2fa159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ac954865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ac954865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2fa1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2fa1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aaf644d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aaf644d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caaf64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caaf64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caaf644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caaf64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caaf644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caaf644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48.png"/><Relationship Id="rId5" Type="http://schemas.openxmlformats.org/officeDocument/2006/relationships/image" Target="../media/image57.png"/><Relationship Id="rId6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57.png"/><Relationship Id="rId5" Type="http://schemas.openxmlformats.org/officeDocument/2006/relationships/image" Target="../media/image12.png"/><Relationship Id="rId6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1.png"/><Relationship Id="rId5" Type="http://schemas.openxmlformats.org/officeDocument/2006/relationships/image" Target="../media/image6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65.png"/><Relationship Id="rId5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70.png"/><Relationship Id="rId5" Type="http://schemas.openxmlformats.org/officeDocument/2006/relationships/image" Target="../media/image60.png"/><Relationship Id="rId6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56.png"/><Relationship Id="rId5" Type="http://schemas.openxmlformats.org/officeDocument/2006/relationships/image" Target="../media/image60.png"/><Relationship Id="rId6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7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6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6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7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7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7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8.png"/><Relationship Id="rId5" Type="http://schemas.openxmlformats.org/officeDocument/2006/relationships/image" Target="../media/image74.png"/><Relationship Id="rId6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7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3635400" cy="36216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-2693483">
            <a:off x="-223241" y="855903"/>
            <a:ext cx="2573803" cy="40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Lesson 2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693558">
            <a:off x="-462281" y="1419322"/>
            <a:ext cx="4188554" cy="40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Basis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09900" y="4243850"/>
            <a:ext cx="1903200" cy="649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15918">
            <a:off x="409890" y="4299300"/>
            <a:ext cx="187892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matic SC"/>
                <a:ea typeface="Amatic SC"/>
                <a:cs typeface="Amatic SC"/>
                <a:sym typeface="Amatic SC"/>
              </a:rPr>
              <a:t>Nicolas Serf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15918">
            <a:off x="409890" y="4604100"/>
            <a:ext cx="187892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matic SC"/>
                <a:ea typeface="Amatic SC"/>
                <a:cs typeface="Amatic SC"/>
                <a:sym typeface="Amatic SC"/>
              </a:rPr>
              <a:t>serf.nicolas@gmail.com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499" y="956426"/>
            <a:ext cx="5670000" cy="33942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Others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you are designing levels within the world, you have access to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variety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offers options to modify the object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moving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scaling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rotating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the most common one.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 widget is not the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only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one and this will be dependant on the engine, but you can for example find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grid size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rotation scale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snapping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gizmos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27" name="Google Shape;32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29" name="Google Shape;32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you’re working in the world, engines also offers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various options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alter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looks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scene. Like showing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depth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wireframe view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showing navmesh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changing resolution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Object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5" name="Google Shape;37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7" name="Google Shape;37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 txBox="1"/>
          <p:nvPr/>
        </p:nvSpPr>
        <p:spPr>
          <a:xfrm>
            <a:off x="537235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238" y="1404475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An empty box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have different names based on engine :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Gameobject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actor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but the concept stays the same. They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placeable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a level.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You’ll understand it in the next slides, but an object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basically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empty box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on which you’ll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connecting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of things in order to give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functionalities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08" name="Google Shape;4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6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10" name="Google Shape;41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12" name="Google Shape;41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14" name="Google Shape;41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XXX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16" name="Google Shape;41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6"/>
          <p:cNvSpPr/>
          <p:nvPr/>
        </p:nvSpPr>
        <p:spPr>
          <a:xfrm>
            <a:off x="3694475" y="2499225"/>
            <a:ext cx="5182200" cy="12375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3751950" y="2499225"/>
            <a:ext cx="50364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If objects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placeable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means they have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A transform is a set of 3 property :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Rotation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Scale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vector3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representing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x,y,z position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Rotation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vector3 representing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Pitch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yaw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Roll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Scale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vector3 representing x,y,z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scaling on axis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3694475" y="4080375"/>
            <a:ext cx="5182200" cy="5859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3694475" y="38474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World vs local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3751950" y="4084425"/>
            <a:ext cx="503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Related to hierarchy,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 transform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shouldn’t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confused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transform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A local transform will always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relative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parent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while world transform will be relative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0, 0, 0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Container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45" name="Google Shape;4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48" name="Google Shape;4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7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537235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2" name="Google Shape;45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1238" y="1404475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explained a bit earlier, an object 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itself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nothing but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empty thing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 level. It comes to life when you bring element to it.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as many element that you can add, as your imagination comes with. Anything can be added to an object,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mesh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have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representation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sound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player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have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sound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9" name="Google Shape;45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84" name="Google Shape;484;p28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8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7" name="Google Shape;48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8"/>
          <p:cNvSpPr txBox="1"/>
          <p:nvPr/>
        </p:nvSpPr>
        <p:spPr>
          <a:xfrm>
            <a:off x="537235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9" name="Google Shape;48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1238" y="1404475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8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Root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4" name="Google Shape;494;p28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Another really important point about objects 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 system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Every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another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This hierarchy explains the local / world difference and have also some implication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must be seen as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graph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for any graph there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root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This means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top level object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a level are actually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root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level, which is invisible in the editor.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96" name="Google Shape;496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8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an object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moving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rotating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moving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will directly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affect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children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because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natural hierarchy inheritance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property. Thankfully, there is a way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avoid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in every engine.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2" name="Google Shape;5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5" name="Google Shape;5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7" name="Google Shape;52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9"/>
          <p:cNvSpPr txBox="1"/>
          <p:nvPr/>
        </p:nvSpPr>
        <p:spPr>
          <a:xfrm>
            <a:off x="537235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1238" y="1404475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3" name="Google Shape;533;p29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Engine’s components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4" name="Google Shape;534;p2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component 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basically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encapsulated logic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can be connected to an object in order to gives it new functionalities. There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graphical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logical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engine comes with a set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already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defined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implemented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Takes for example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skeletal mesh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 player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All of this are components provided by engine.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36" name="Google Shape;53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1" name="Google Shape;541;p2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2" name="Google Shape;542;p2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</a:t>
            </a: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Custom</a:t>
            </a: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 components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ways to develops new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features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one is to bring a new feature through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Imagine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inventory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if you want our actor to have an inventory, simply add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5" name="Google Shape;5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0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Details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8" name="Google Shape;558;p30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Selection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2" name="Google Shape;5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1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Multi-selection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3751950" y="2499225"/>
            <a:ext cx="5096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Details allows to have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more information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about something as the name suggests. In engine, when you select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the details panel will update with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informations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3751950" y="33986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Multi-selection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thing in some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When you are selecting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same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containing same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 may be able to edit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multiples instance’s properties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at the same time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82" name="Google Shape;58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9" name="Google Shape;589;p3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 rot="12080">
            <a:off x="4847" y="1888575"/>
            <a:ext cx="91353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03" name="Google Shape;6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2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selection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06" name="Google Shape;60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0" name="Google Shape;610;p32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Exposing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1" name="Google Shape;611;p3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anything contains within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differ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based on which engine you use, but the logic stays the same. Features you develop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exposes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designers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tweak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developer’s job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expose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some key variables of the feature to be tweakable. They will appears 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detail panel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when you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select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entity / component. 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3" name="Google Shape;61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5" name="Google Shape;615;p3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8" name="Google Shape;618;p3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9" name="Google Shape;619;p3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0" name="Google Shape;620;p32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2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Runtime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Changing properties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runtime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may be something you want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maintains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designers to easily tweaks properties to try things, but it is not always as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straightforward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that if there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side effects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Customization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7" name="Google Shape;6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3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Selection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0" name="Google Shape;64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The good, the bad, the ugly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can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customize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display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details. It can be more or less difficult, based on the engine and the tools they offers but it is always possible.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Doing editor modification should always be considered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because you may completely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messed-up things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But when used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properly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powerful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way to increase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productivity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7" name="Google Shape;64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1" name="Google Shape;651;p3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2" name="Google Shape;652;p3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3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Tab creation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6" name="Google Shape;656;p33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can even create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complete new tab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window to be used in the editor, but it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be covered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this lesson.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66" name="Google Shape;6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4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4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Finder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69" name="Google Shape;669;p34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3" name="Google Shape;6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5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5" name="Google Shape;685;p35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6" name="Google Shape;68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0" name="Google Shape;690;p35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Root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1" name="Google Shape;691;p3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Finder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like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windows explorer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your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project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location. it is the place where every assets is located.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2" name="Google Shape;692;p35"/>
          <p:cNvSpPr txBox="1"/>
          <p:nvPr/>
        </p:nvSpPr>
        <p:spPr>
          <a:xfrm>
            <a:off x="3751950" y="33986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always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root folder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which is something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shown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every assets needs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it. The assets here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translated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comprehensive format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engine, and able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cooked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93" name="Google Shape;69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5" name="Google Shape;695;p3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6" name="Google Shape;696;p3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7" name="Google Shape;697;p3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8" name="Google Shape;698;p3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9" name="Google Shape;699;p3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0" name="Google Shape;700;p35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Moving stuff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2" name="Google Shape;702;p35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you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move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stuff in and out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content folder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be careful to do it f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rom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never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windows explorer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You may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messed-up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things, because engine will not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transform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assets sometimes.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3" name="Google Shape;703;p3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2" name="Google Shape;712;p3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17" name="Google Shape;7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6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9" name="Google Shape;719;p36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0" name="Google Shape;72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4" name="Google Shape;724;p36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5" name="Google Shape;725;p3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finders comes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 featur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 that allows to show only some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 of assets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 by name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6" name="Google Shape;726;p3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is specific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project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companies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having a f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ilter options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can be impacting how you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architecture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 folder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7" name="Google Shape;72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9" name="Google Shape;729;p3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0" name="Google Shape;730;p3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1" name="Google Shape;731;p3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2" name="Google Shape;732;p3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4" name="Google Shape;734;p3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48" name="Google Shape;7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7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0" name="Google Shape;750;p37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51" name="Google Shape;75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Naming convention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6" name="Google Shape;756;p3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Obviously, being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finder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will offer the possibility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 from it. You’ll most likely have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right click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it, and choose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 of asset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you want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7" name="Google Shape;757;p37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Naming convention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really important to stay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organized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regarding file hierarchy. If you choose to start every material with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M_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be sure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stick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rule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entire project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58" name="Google Shape;75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2" name="Google Shape;762;p3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4" name="Google Shape;764;p3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5" name="Google Shape;765;p3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8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8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74" name="Google Shape;7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8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Console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77" name="Google Shape;777;p38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6" name="Google Shape;786;p3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9"/>
          <p:cNvSpPr txBox="1"/>
          <p:nvPr/>
        </p:nvSpPr>
        <p:spPr>
          <a:xfrm>
            <a:off x="3873025" y="580900"/>
            <a:ext cx="1119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Debug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90" name="Google Shape;7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39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Logging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9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5" name="Google Shape;795;p39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Warning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engine comes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console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allows to see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debug message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errors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warning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That’s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primary tool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breakpoint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that’ll allows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track issues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3751950" y="33986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Whatever engine you use,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do not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ignore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warning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in the short term, they could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nothing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in the long run, they may be issue regarding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performance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unknown bug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98" name="Google Shape;79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0" name="Google Shape;800;p3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5" name="Google Shape;805;p3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4" name="Google Shape;814;p40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0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0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0"/>
          <p:cNvSpPr txBox="1"/>
          <p:nvPr/>
        </p:nvSpPr>
        <p:spPr>
          <a:xfrm>
            <a:off x="3873025" y="580900"/>
            <a:ext cx="1119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Logging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8" name="Google Shape;81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0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Debug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0" name="Google Shape;820;p40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0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0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3" name="Google Shape;823;p40"/>
          <p:cNvSpPr txBox="1"/>
          <p:nvPr/>
        </p:nvSpPr>
        <p:spPr>
          <a:xfrm>
            <a:off x="3694475" y="41522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Filters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Logging process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primordial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development. it is what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fills debug console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messages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You’ll most likely log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category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some log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generated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an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error occurred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3751950" y="43892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it comes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error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warning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info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some categories that are common to every engine. But given you can create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new logging category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 may be able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filter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the custom categories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26" name="Google Shape;82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0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8" name="Google Shape;828;p40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9" name="Google Shape;829;p40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1" name="Google Shape;831;p40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3" name="Google Shape;833;p40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4" name="Google Shape;834;p40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0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Creation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6" name="Google Shape;836;p40"/>
          <p:cNvSpPr txBox="1"/>
          <p:nvPr/>
        </p:nvSpPr>
        <p:spPr>
          <a:xfrm>
            <a:off x="3751950" y="34898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will depends of the engine used, but most of them allows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new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logging categories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either 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visual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code side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will allows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develop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features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independent with a proper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logging category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1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1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45" name="Google Shape;8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1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Template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48" name="Google Shape;848;p41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Assets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57" name="Google Shape;857;p4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Pattern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2" name="Google Shape;86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42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Operation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4" name="Google Shape;864;p42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5" name="Google Shape;86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4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9" name="Google Shape;869;p42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Cake example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0" name="Google Shape;870;p4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pattern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like the name suggest, something that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similar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followed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everything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starts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it.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Take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cake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an example. You’ll be using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mould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make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foundations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Then, you can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decorate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cake as you liked, they may all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different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end, but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common base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immutable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all.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72" name="Google Shape;87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4" name="Google Shape;874;p4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5" name="Google Shape;875;p4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6" name="Google Shape;876;p4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7" name="Google Shape;877;p4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9" name="Google Shape;879;p4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8" name="Google Shape;888;p4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Operation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93" name="Google Shape;89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3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Pattern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5" name="Google Shape;895;p43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96" name="Google Shape;89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4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0" name="Google Shape;900;p43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Inheritance logic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operation made by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quite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simple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making sure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instance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coming from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up to date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the template;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2" name="Google Shape;902;p4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can take 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comparison standard inheritance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class system. When you do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modification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implicitly affecting child class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Template have the same logic.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03" name="Google Shape;90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4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6" name="Google Shape;906;p4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7" name="Google Shape;907;p4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8" name="Google Shape;908;p4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0" name="Google Shape;910;p4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1" name="Google Shape;911;p43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3"/>
          <p:cNvSpPr txBox="1"/>
          <p:nvPr/>
        </p:nvSpPr>
        <p:spPr>
          <a:xfrm>
            <a:off x="3694475" y="40760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Overridden</a:t>
            </a: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 properties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3" name="Google Shape;913;p43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you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modify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(like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position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variable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component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etc…) of a template, it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may not affect children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if they have modifies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Children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priority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that case.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4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4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2" name="Google Shape;922;p44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4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4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4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4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27" name="Google Shape;9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4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Pattern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9" name="Google Shape;929;p44"/>
          <p:cNvSpPr txBox="1"/>
          <p:nvPr/>
        </p:nvSpPr>
        <p:spPr>
          <a:xfrm>
            <a:off x="6203038" y="412550"/>
            <a:ext cx="88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Operation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30" name="Google Shape;93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44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4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4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4" name="Google Shape;934;p44"/>
          <p:cNvSpPr txBox="1"/>
          <p:nvPr/>
        </p:nvSpPr>
        <p:spPr>
          <a:xfrm>
            <a:off x="3694475" y="3161625"/>
            <a:ext cx="2068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Instance vs child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5" name="Google Shape;935;p44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template which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on which you’ll be able to modify properties, and which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affected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changes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6" name="Google Shape;936;p44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still remains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 can create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one being more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the higher one, but it is still not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 difference is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37" name="Google Shape;93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1113" y="580900"/>
            <a:ext cx="365724" cy="3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44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9" name="Google Shape;939;p44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0" name="Google Shape;940;p44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1" name="Google Shape;941;p44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2" name="Google Shape;942;p44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3" name="Google Shape;943;p44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4" name="Google Shape;944;p44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5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53" name="Google Shape;9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27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4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 &amp; Finder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2" name="Google Shape;962;p46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3" name="Google Shape;963;p46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75" y="1956851"/>
            <a:ext cx="5148900" cy="187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4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3" name="Google Shape;973;p47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4" name="Google Shape;974;p47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5" name="Google Shape;9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300" y="1469476"/>
            <a:ext cx="5587298" cy="2953999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4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4" name="Google Shape;984;p48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5" name="Google Shape;985;p48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6" name="Google Shape;9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625" y="368620"/>
            <a:ext cx="2173925" cy="451788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Google Shape;9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4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Details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5" name="Google Shape;995;p49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6" name="Google Shape;996;p49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7" name="Google Shape;9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100" y="536800"/>
            <a:ext cx="1446100" cy="4338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Google Shape;10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5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5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Console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6" name="Google Shape;1006;p50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7" name="Google Shape;1007;p50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8" name="Google Shape;10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548" y="1805600"/>
            <a:ext cx="4940699" cy="22139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Google Shape;10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5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Template</a:t>
            </a:r>
            <a:endParaRPr b="1"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7" name="Google Shape;1017;p51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Edition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8" name="Google Shape;1018;p51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575" y="1090725"/>
            <a:ext cx="5470900" cy="16083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0" name="Google Shape;10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24" y="3318275"/>
            <a:ext cx="3572676" cy="125065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1" name="Google Shape;102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949" y="3330834"/>
            <a:ext cx="4116025" cy="1225528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Content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every game engine and every project. These are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elements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you’ll find in your explorer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constitute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your project.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script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texture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image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all of this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 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your game. Everything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when it comes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engine will be using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your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project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packaged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Import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assets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the engine, some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imported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For most cases, you can simply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drag &amp; drop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 file 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windows’s explorer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explorer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import it.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</a:t>
            </a: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5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2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2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Live demonstration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0" name="Google Shape;10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6900" y="2084100"/>
            <a:ext cx="550650" cy="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5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3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3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Questions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9" name="Google Shape;103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900" y="2084100"/>
            <a:ext cx="550649" cy="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694475" y="3394575"/>
            <a:ext cx="5182200" cy="7485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Transformation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 of assets depends on the engine you’re using but the idea is that every asset has a type which goes from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image type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(jpg, png, etc…)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sound type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(Wav, mp3, etc…)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751950" y="3398625"/>
            <a:ext cx="5036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is also important to notice that an asset is not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mandatory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which you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imported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There is some format that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proprietary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not suits to the engine, which convert them into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internal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format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 rot="12063">
            <a:off x="2122" y="1888550"/>
            <a:ext cx="91479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Editor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 rot="12077">
            <a:off x="12822" y="3120675"/>
            <a:ext cx="91371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World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world is composed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multiples levels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 name can vary but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principle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exactly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same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A level is where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 designers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will be working to create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where the player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play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Asset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level is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like everything, and it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all information about every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you’ve placed in it.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Transition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Levels are the main elements when it comes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loading a map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having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loading screen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Left hand vs right hand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3751950" y="24992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not a concept tied to world directly, but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central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it. A location will always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related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0, 0, 0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 world offers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 system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reference point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every objects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3751950" y="34136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is something you really need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take care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Some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take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left hand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when others take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right hand.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leads to having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X axis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inverted between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forward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backward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Y vs Z up vector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3751950" y="43280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Also important, we are used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being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upper vector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because of 2D, but for most game engine,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Z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upper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vector will Y is the left vector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Basis game development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465" y="916250"/>
            <a:ext cx="640124" cy="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Coordinate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Widget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Artistic task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751950" y="2499225"/>
            <a:ext cx="51822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is what manage the levels underneath when you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loading levels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 are actually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adding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 design process has to take that into consideration because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multiple level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level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artistic task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developers are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usually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involved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but you must be aware of world design feature like for example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world partition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 UE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Asset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World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Object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Details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Finder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Console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Template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