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9102F2-ADB1-4E9B-A94C-2C1E586EB134}" v="101" dt="2022-09-16T05:45:42.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0" d="100"/>
          <a:sy n="50" d="100"/>
        </p:scale>
        <p:origin x="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1064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0019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271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2579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6315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4770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2766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98968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4716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943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7984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6851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1261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44622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8089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9581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0175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351775778"/>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Colored pencils inside a pencil holder which is on top of a wood table">
            <a:extLst>
              <a:ext uri="{FF2B5EF4-FFF2-40B4-BE49-F238E27FC236}">
                <a16:creationId xmlns:a16="http://schemas.microsoft.com/office/drawing/2014/main" id="{48FAF7B1-1A03-AEFE-9663-4F3173336AEB}"/>
              </a:ext>
            </a:extLst>
          </p:cNvPr>
          <p:cNvPicPr>
            <a:picLocks noChangeAspect="1"/>
          </p:cNvPicPr>
          <p:nvPr/>
        </p:nvPicPr>
        <p:blipFill rotWithShape="1">
          <a:blip r:embed="rId2"/>
          <a:srcRect l="11200" r="-3" b="-3"/>
          <a:stretch/>
        </p:blipFill>
        <p:spPr>
          <a:xfrm>
            <a:off x="-229624" y="31325"/>
            <a:ext cx="9137156" cy="6857989"/>
          </a:xfrm>
          <a:prstGeom prst="rect">
            <a:avLst/>
          </a:prstGeom>
        </p:spPr>
      </p:pic>
      <p:sp>
        <p:nvSpPr>
          <p:cNvPr id="2" name="Title 1"/>
          <p:cNvSpPr>
            <a:spLocks noGrp="1"/>
          </p:cNvSpPr>
          <p:nvPr>
            <p:ph type="ctrTitle"/>
          </p:nvPr>
        </p:nvSpPr>
        <p:spPr>
          <a:xfrm>
            <a:off x="822251" y="1574655"/>
            <a:ext cx="8132814" cy="1659577"/>
          </a:xfrm>
        </p:spPr>
        <p:txBody>
          <a:bodyPr>
            <a:normAutofit fontScale="90000"/>
          </a:bodyPr>
          <a:lstStyle/>
          <a:p>
            <a:pPr algn="just"/>
            <a:r>
              <a:rPr lang="en-US" sz="6000" i="0" dirty="0">
                <a:solidFill>
                  <a:schemeClr val="bg1"/>
                </a:solidFill>
              </a:rPr>
              <a:t>K-Nearest Neighbor(KNN)</a:t>
            </a:r>
            <a:r>
              <a:rPr lang="en-US" i="0" dirty="0"/>
              <a:t> </a:t>
            </a:r>
            <a:endParaRPr lang="en-US" dirty="0"/>
          </a:p>
          <a:p>
            <a:pPr algn="r"/>
            <a:endParaRPr lang="en-US" sz="44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F931-0EB2-34D1-ACFA-1FFA36F2353D}"/>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6E382E3F-E80F-57C9-FCD0-CA689BD8EE44}"/>
              </a:ext>
            </a:extLst>
          </p:cNvPr>
          <p:cNvSpPr>
            <a:spLocks noGrp="1"/>
          </p:cNvSpPr>
          <p:nvPr>
            <p:ph idx="1"/>
          </p:nvPr>
        </p:nvSpPr>
        <p:spPr/>
        <p:txBody>
          <a:bodyPr vert="horz" lIns="91440" tIns="45720" rIns="91440" bIns="45720" rtlCol="0" anchor="t">
            <a:normAutofit/>
          </a:bodyPr>
          <a:lstStyle/>
          <a:p>
            <a:pPr algn="just"/>
            <a:r>
              <a:rPr lang="en-US" dirty="0">
                <a:ea typeface="+mj-lt"/>
                <a:cs typeface="+mj-lt"/>
              </a:rPr>
              <a:t>It is simple to implement.</a:t>
            </a:r>
            <a:endParaRPr lang="en-US" dirty="0"/>
          </a:p>
          <a:p>
            <a:pPr algn="just">
              <a:buClr>
                <a:srgbClr val="8AD0D6"/>
              </a:buClr>
            </a:pPr>
            <a:r>
              <a:rPr lang="en-US" dirty="0">
                <a:ea typeface="+mj-lt"/>
                <a:cs typeface="+mj-lt"/>
              </a:rPr>
              <a:t>It is robust to the noisy training data</a:t>
            </a:r>
            <a:endParaRPr lang="en-US" dirty="0"/>
          </a:p>
          <a:p>
            <a:pPr algn="just">
              <a:buClr>
                <a:srgbClr val="8AD0D6"/>
              </a:buClr>
            </a:pPr>
            <a:r>
              <a:rPr lang="en-US" dirty="0">
                <a:ea typeface="+mj-lt"/>
                <a:cs typeface="+mj-lt"/>
              </a:rPr>
              <a:t>It can be more effective if the training data is large.</a:t>
            </a:r>
            <a:endParaRPr lang="en-US" dirty="0"/>
          </a:p>
          <a:p>
            <a:pPr>
              <a:buClr>
                <a:srgbClr val="8AD0D6"/>
              </a:buClr>
            </a:pPr>
            <a:endParaRPr lang="en-US" dirty="0"/>
          </a:p>
        </p:txBody>
      </p:sp>
    </p:spTree>
    <p:extLst>
      <p:ext uri="{BB962C8B-B14F-4D97-AF65-F5344CB8AC3E}">
        <p14:creationId xmlns:p14="http://schemas.microsoft.com/office/powerpoint/2010/main" val="366347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6512-5FAD-7619-E5A4-2F50EA33C3E7}"/>
              </a:ext>
            </a:extLst>
          </p:cNvPr>
          <p:cNvSpPr>
            <a:spLocks noGrp="1"/>
          </p:cNvSpPr>
          <p:nvPr>
            <p:ph type="title"/>
          </p:nvPr>
        </p:nvSpPr>
        <p:spPr/>
        <p:txBody>
          <a:bodyPr/>
          <a:lstStyle/>
          <a:p>
            <a:r>
              <a:rPr lang="en-US" dirty="0" err="1"/>
              <a:t>Disadvanatges</a:t>
            </a:r>
          </a:p>
        </p:txBody>
      </p:sp>
      <p:sp>
        <p:nvSpPr>
          <p:cNvPr id="3" name="Content Placeholder 2">
            <a:extLst>
              <a:ext uri="{FF2B5EF4-FFF2-40B4-BE49-F238E27FC236}">
                <a16:creationId xmlns:a16="http://schemas.microsoft.com/office/drawing/2014/main" id="{A11CFB7C-84D1-2EFE-618B-617CE95B4AA6}"/>
              </a:ext>
            </a:extLst>
          </p:cNvPr>
          <p:cNvSpPr>
            <a:spLocks noGrp="1"/>
          </p:cNvSpPr>
          <p:nvPr>
            <p:ph idx="1"/>
          </p:nvPr>
        </p:nvSpPr>
        <p:spPr/>
        <p:txBody>
          <a:bodyPr vert="horz" lIns="91440" tIns="45720" rIns="91440" bIns="45720" rtlCol="0" anchor="t">
            <a:normAutofit/>
          </a:bodyPr>
          <a:lstStyle/>
          <a:p>
            <a:pPr algn="just"/>
            <a:r>
              <a:rPr lang="en-US" dirty="0">
                <a:ea typeface="+mj-lt"/>
                <a:cs typeface="+mj-lt"/>
              </a:rPr>
              <a:t>Always needs to determine the value of K which may be complex some time.</a:t>
            </a:r>
            <a:endParaRPr lang="en-US" dirty="0"/>
          </a:p>
          <a:p>
            <a:pPr algn="just">
              <a:buClr>
                <a:srgbClr val="8AD0D6"/>
              </a:buClr>
            </a:pPr>
            <a:r>
              <a:rPr lang="en-US" dirty="0">
                <a:ea typeface="+mj-lt"/>
                <a:cs typeface="+mj-lt"/>
              </a:rPr>
              <a:t>The computation cost is high because of calculating the distance between the data points for all the training samples.</a:t>
            </a:r>
            <a:endParaRPr lang="en-US" dirty="0"/>
          </a:p>
          <a:p>
            <a:pPr>
              <a:buClr>
                <a:srgbClr val="8AD0D6"/>
              </a:buClr>
            </a:pPr>
            <a:endParaRPr lang="en-US" dirty="0"/>
          </a:p>
        </p:txBody>
      </p:sp>
    </p:spTree>
    <p:extLst>
      <p:ext uri="{BB962C8B-B14F-4D97-AF65-F5344CB8AC3E}">
        <p14:creationId xmlns:p14="http://schemas.microsoft.com/office/powerpoint/2010/main" val="237972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57D9-D1EB-7245-B57F-561716956052}"/>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ECDE78D6-2C14-511B-B1D4-CECC57D55132}"/>
              </a:ext>
            </a:extLst>
          </p:cNvPr>
          <p:cNvSpPr>
            <a:spLocks noGrp="1"/>
          </p:cNvSpPr>
          <p:nvPr>
            <p:ph idx="1"/>
          </p:nvPr>
        </p:nvSpPr>
        <p:spPr/>
        <p:txBody>
          <a:bodyPr/>
          <a:lstStyle/>
          <a:p>
            <a:r>
              <a:rPr lang="en-US" dirty="0"/>
              <a:t>From </a:t>
            </a:r>
            <a:r>
              <a:rPr lang="en-US" dirty="0" err="1"/>
              <a:t>sklearn.datasets</a:t>
            </a:r>
            <a:r>
              <a:rPr lang="en-US" dirty="0"/>
              <a:t> load digits dataset and do following </a:t>
            </a:r>
          </a:p>
          <a:p>
            <a:r>
              <a:rPr lang="en-US" dirty="0"/>
              <a:t>1. Classify digits (0 to 9) using KNN classifier. You can use different values for k neighbors and need to figure out a value of K that gives you a maximum score. </a:t>
            </a:r>
          </a:p>
          <a:p>
            <a:r>
              <a:rPr lang="en-US" dirty="0"/>
              <a:t>1. Plot confusion matrix </a:t>
            </a:r>
          </a:p>
          <a:p>
            <a:r>
              <a:rPr lang="en-US" dirty="0"/>
              <a:t>1. Plot classification report</a:t>
            </a:r>
            <a:endParaRPr lang="en-IN" dirty="0"/>
          </a:p>
        </p:txBody>
      </p:sp>
    </p:spTree>
    <p:extLst>
      <p:ext uri="{BB962C8B-B14F-4D97-AF65-F5344CB8AC3E}">
        <p14:creationId xmlns:p14="http://schemas.microsoft.com/office/powerpoint/2010/main" val="1625796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21763-B6F3-CCE9-6605-D995DC995E1B}"/>
              </a:ext>
            </a:extLst>
          </p:cNvPr>
          <p:cNvSpPr>
            <a:spLocks noGrp="1"/>
          </p:cNvSpPr>
          <p:nvPr>
            <p:ph type="title"/>
          </p:nvPr>
        </p:nvSpPr>
        <p:spPr>
          <a:xfrm>
            <a:off x="7585348" y="1284553"/>
            <a:ext cx="5025898"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Classification Report</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994B4D61-E69A-66BB-EE47-3DEA20875991}"/>
              </a:ext>
            </a:extLst>
          </p:cNvPr>
          <p:cNvGraphicFramePr>
            <a:graphicFrameLocks noGrp="1"/>
          </p:cNvGraphicFramePr>
          <p:nvPr>
            <p:ph idx="1"/>
            <p:extLst>
              <p:ext uri="{D42A27DB-BD31-4B8C-83A1-F6EECF244321}">
                <p14:modId xmlns:p14="http://schemas.microsoft.com/office/powerpoint/2010/main" val="1453254821"/>
              </p:ext>
            </p:extLst>
          </p:nvPr>
        </p:nvGraphicFramePr>
        <p:xfrm>
          <a:off x="643853" y="1169374"/>
          <a:ext cx="6900371" cy="5688625"/>
        </p:xfrm>
        <a:graphic>
          <a:graphicData uri="http://schemas.openxmlformats.org/drawingml/2006/table">
            <a:tbl>
              <a:tblPr/>
              <a:tblGrid>
                <a:gridCol w="3125617">
                  <a:extLst>
                    <a:ext uri="{9D8B030D-6E8A-4147-A177-3AD203B41FA5}">
                      <a16:colId xmlns:a16="http://schemas.microsoft.com/office/drawing/2014/main" val="4097476826"/>
                    </a:ext>
                  </a:extLst>
                </a:gridCol>
                <a:gridCol w="3774754">
                  <a:extLst>
                    <a:ext uri="{9D8B030D-6E8A-4147-A177-3AD203B41FA5}">
                      <a16:colId xmlns:a16="http://schemas.microsoft.com/office/drawing/2014/main" val="405233606"/>
                    </a:ext>
                  </a:extLst>
                </a:gridCol>
              </a:tblGrid>
              <a:tr h="431551">
                <a:tc>
                  <a:txBody>
                    <a:bodyPr/>
                    <a:lstStyle/>
                    <a:p>
                      <a:pPr algn="l" fontAlgn="ctr">
                        <a:spcBef>
                          <a:spcPts val="0"/>
                        </a:spcBef>
                        <a:spcAft>
                          <a:spcPts val="0"/>
                        </a:spcAft>
                      </a:pPr>
                      <a:r>
                        <a:rPr lang="en-IN" sz="1500" b="1" i="0" u="none" strike="noStrike">
                          <a:effectLst/>
                          <a:latin typeface="Arial" panose="020B0604020202020204" pitchFamily="34" charset="0"/>
                        </a:rPr>
                        <a:t>Metrics</a:t>
                      </a:r>
                      <a:endParaRPr lang="en-IN" sz="1500" b="0" i="0" u="none" strike="noStrike">
                        <a:effectLst/>
                        <a:latin typeface="Arial" panose="020B0604020202020204" pitchFamily="34" charset="0"/>
                      </a:endParaRPr>
                    </a:p>
                  </a:txBody>
                  <a:tcPr marL="77910" marR="77910" marT="38955" marB="38955" anchor="ctr">
                    <a:lnL>
                      <a:noFill/>
                    </a:lnL>
                    <a:lnR>
                      <a:noFill/>
                    </a:lnR>
                    <a:lnT>
                      <a:noFill/>
                    </a:lnT>
                    <a:lnB>
                      <a:noFill/>
                    </a:lnB>
                    <a:solidFill>
                      <a:srgbClr val="E4E2FF"/>
                    </a:solidFill>
                  </a:tcPr>
                </a:tc>
                <a:tc>
                  <a:txBody>
                    <a:bodyPr/>
                    <a:lstStyle/>
                    <a:p>
                      <a:pPr algn="l" fontAlgn="ctr">
                        <a:spcBef>
                          <a:spcPts val="0"/>
                        </a:spcBef>
                        <a:spcAft>
                          <a:spcPts val="0"/>
                        </a:spcAft>
                      </a:pPr>
                      <a:r>
                        <a:rPr lang="en-IN" sz="1500" b="1" i="0" u="none" strike="noStrike">
                          <a:effectLst/>
                          <a:latin typeface="Arial" panose="020B0604020202020204" pitchFamily="34" charset="0"/>
                        </a:rPr>
                        <a:t>Definition</a:t>
                      </a:r>
                      <a:endParaRPr lang="en-IN" sz="1500" b="0" i="0" u="none" strike="noStrike">
                        <a:effectLst/>
                        <a:latin typeface="Arial" panose="020B0604020202020204" pitchFamily="34" charset="0"/>
                      </a:endParaRPr>
                    </a:p>
                  </a:txBody>
                  <a:tcPr marL="77910" marR="77910" marT="38955" marB="38955" anchor="ctr">
                    <a:lnL>
                      <a:noFill/>
                    </a:lnL>
                    <a:lnR>
                      <a:noFill/>
                    </a:lnR>
                    <a:lnT>
                      <a:noFill/>
                    </a:lnT>
                    <a:lnB>
                      <a:noFill/>
                    </a:lnB>
                    <a:solidFill>
                      <a:srgbClr val="E4E2FF"/>
                    </a:solidFill>
                  </a:tcPr>
                </a:tc>
                <a:extLst>
                  <a:ext uri="{0D108BD9-81ED-4DB2-BD59-A6C34878D82A}">
                    <a16:rowId xmlns:a16="http://schemas.microsoft.com/office/drawing/2014/main" val="905801530"/>
                  </a:ext>
                </a:extLst>
              </a:tr>
              <a:tr h="1020030">
                <a:tc>
                  <a:txBody>
                    <a:bodyPr/>
                    <a:lstStyle/>
                    <a:p>
                      <a:pPr algn="l" fontAlgn="ctr">
                        <a:spcBef>
                          <a:spcPts val="0"/>
                        </a:spcBef>
                        <a:spcAft>
                          <a:spcPts val="0"/>
                        </a:spcAft>
                      </a:pPr>
                      <a:r>
                        <a:rPr lang="en-IN" sz="1500" b="1" i="0" u="none" strike="noStrike">
                          <a:effectLst/>
                          <a:latin typeface="Arial" panose="020B0604020202020204" pitchFamily="34" charset="0"/>
                        </a:rPr>
                        <a:t>Precision</a:t>
                      </a:r>
                      <a:endParaRPr lang="en-IN" sz="1500" b="0" i="0" u="none" strike="noStrike">
                        <a:effectLst/>
                        <a:latin typeface="Arial" panose="020B0604020202020204" pitchFamily="34" charset="0"/>
                      </a:endParaRPr>
                    </a:p>
                  </a:txBody>
                  <a:tcPr marL="77910" marR="77910" marT="38955" marB="38955" anchor="ctr">
                    <a:lnL>
                      <a:noFill/>
                    </a:lnL>
                    <a:lnR>
                      <a:noFill/>
                    </a:lnR>
                    <a:lnT>
                      <a:noFill/>
                    </a:lnT>
                    <a:lnB>
                      <a:noFill/>
                    </a:lnB>
                    <a:solidFill>
                      <a:srgbClr val="F0F0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Precision is defined as the ratio of true positives to the sum of true and false positives.</a:t>
                      </a:r>
                    </a:p>
                  </a:txBody>
                  <a:tcPr marL="77910" marR="77910" marT="38955" marB="38955" anchor="ctr">
                    <a:lnL>
                      <a:noFill/>
                    </a:lnL>
                    <a:lnR>
                      <a:noFill/>
                    </a:lnR>
                    <a:lnT>
                      <a:noFill/>
                    </a:lnT>
                    <a:lnB>
                      <a:noFill/>
                    </a:lnB>
                    <a:solidFill>
                      <a:srgbClr val="F0F0F0"/>
                    </a:solidFill>
                  </a:tcPr>
                </a:tc>
                <a:extLst>
                  <a:ext uri="{0D108BD9-81ED-4DB2-BD59-A6C34878D82A}">
                    <a16:rowId xmlns:a16="http://schemas.microsoft.com/office/drawing/2014/main" val="2953583371"/>
                  </a:ext>
                </a:extLst>
              </a:tr>
              <a:tr h="1020030">
                <a:tc>
                  <a:txBody>
                    <a:bodyPr/>
                    <a:lstStyle/>
                    <a:p>
                      <a:pPr algn="l" fontAlgn="ctr">
                        <a:spcBef>
                          <a:spcPts val="0"/>
                        </a:spcBef>
                        <a:spcAft>
                          <a:spcPts val="0"/>
                        </a:spcAft>
                      </a:pPr>
                      <a:r>
                        <a:rPr lang="en-IN" sz="1500" b="1" i="0" u="none" strike="noStrike">
                          <a:effectLst/>
                          <a:latin typeface="Arial" panose="020B0604020202020204" pitchFamily="34" charset="0"/>
                        </a:rPr>
                        <a:t>Recall</a:t>
                      </a:r>
                      <a:endParaRPr lang="en-IN" sz="1500" b="0" i="0" u="none" strike="noStrike">
                        <a:effectLst/>
                        <a:latin typeface="Arial" panose="020B0604020202020204" pitchFamily="34" charset="0"/>
                      </a:endParaRPr>
                    </a:p>
                  </a:txBody>
                  <a:tcPr marL="77910" marR="77910" marT="38955" marB="38955" anchor="ctr">
                    <a:lnL>
                      <a:noFill/>
                    </a:lnL>
                    <a:lnR>
                      <a:noFill/>
                    </a:lnR>
                    <a:lnT>
                      <a:noFill/>
                    </a:lnT>
                    <a:lnB>
                      <a:noFill/>
                    </a:lnB>
                    <a:solidFill>
                      <a:srgbClr val="E4E2FF"/>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Recall is defined as the ratio of true positives to the sum of true positives and false negatives.</a:t>
                      </a:r>
                    </a:p>
                  </a:txBody>
                  <a:tcPr marL="77910" marR="77910" marT="38955" marB="38955" anchor="ctr">
                    <a:lnL>
                      <a:noFill/>
                    </a:lnL>
                    <a:lnR>
                      <a:noFill/>
                    </a:lnR>
                    <a:lnT>
                      <a:noFill/>
                    </a:lnT>
                    <a:lnB>
                      <a:noFill/>
                    </a:lnB>
                    <a:solidFill>
                      <a:srgbClr val="E4E2FF"/>
                    </a:solidFill>
                  </a:tcPr>
                </a:tc>
                <a:extLst>
                  <a:ext uri="{0D108BD9-81ED-4DB2-BD59-A6C34878D82A}">
                    <a16:rowId xmlns:a16="http://schemas.microsoft.com/office/drawing/2014/main" val="313822043"/>
                  </a:ext>
                </a:extLst>
              </a:tr>
              <a:tr h="1608507">
                <a:tc>
                  <a:txBody>
                    <a:bodyPr/>
                    <a:lstStyle/>
                    <a:p>
                      <a:pPr algn="l" fontAlgn="ctr">
                        <a:spcBef>
                          <a:spcPts val="0"/>
                        </a:spcBef>
                        <a:spcAft>
                          <a:spcPts val="0"/>
                        </a:spcAft>
                      </a:pPr>
                      <a:r>
                        <a:rPr lang="en-IN" sz="1500" b="1" i="0" u="none" strike="noStrike">
                          <a:effectLst/>
                          <a:latin typeface="Arial" panose="020B0604020202020204" pitchFamily="34" charset="0"/>
                        </a:rPr>
                        <a:t>F1 Score</a:t>
                      </a:r>
                      <a:endParaRPr lang="en-IN" sz="1500" b="0" i="0" u="none" strike="noStrike">
                        <a:effectLst/>
                        <a:latin typeface="Arial" panose="020B0604020202020204" pitchFamily="34" charset="0"/>
                      </a:endParaRPr>
                    </a:p>
                  </a:txBody>
                  <a:tcPr marL="77910" marR="77910" marT="38955" marB="38955" anchor="ctr">
                    <a:lnL>
                      <a:noFill/>
                    </a:lnL>
                    <a:lnR>
                      <a:noFill/>
                    </a:lnR>
                    <a:lnT>
                      <a:noFill/>
                    </a:lnT>
                    <a:lnB>
                      <a:noFill/>
                    </a:lnB>
                    <a:solidFill>
                      <a:srgbClr val="F0F0F0"/>
                    </a:solidFill>
                  </a:tcPr>
                </a:tc>
                <a:tc>
                  <a:txBody>
                    <a:bodyPr/>
                    <a:lstStyle/>
                    <a:p>
                      <a:pPr algn="l" fontAlgn="ctr">
                        <a:spcBef>
                          <a:spcPts val="0"/>
                        </a:spcBef>
                        <a:spcAft>
                          <a:spcPts val="0"/>
                        </a:spcAft>
                      </a:pPr>
                      <a:r>
                        <a:rPr lang="en-US" sz="1500" b="0" i="0" u="none" strike="noStrike">
                          <a:effectLst/>
                          <a:latin typeface="Arial" panose="020B0604020202020204" pitchFamily="34" charset="0"/>
                        </a:rPr>
                        <a:t>The F1 is the weighted harmonic mean of precision and recall. The closer the value of the F1 score is to 1.0, the better the expected performance of the model is.</a:t>
                      </a:r>
                    </a:p>
                  </a:txBody>
                  <a:tcPr marL="77910" marR="77910" marT="38955" marB="38955" anchor="ctr">
                    <a:lnL>
                      <a:noFill/>
                    </a:lnL>
                    <a:lnR>
                      <a:noFill/>
                    </a:lnR>
                    <a:lnT>
                      <a:noFill/>
                    </a:lnT>
                    <a:lnB>
                      <a:noFill/>
                    </a:lnB>
                    <a:solidFill>
                      <a:srgbClr val="F0F0F0"/>
                    </a:solidFill>
                  </a:tcPr>
                </a:tc>
                <a:extLst>
                  <a:ext uri="{0D108BD9-81ED-4DB2-BD59-A6C34878D82A}">
                    <a16:rowId xmlns:a16="http://schemas.microsoft.com/office/drawing/2014/main" val="3043370139"/>
                  </a:ext>
                </a:extLst>
              </a:tr>
              <a:tr h="1608507">
                <a:tc>
                  <a:txBody>
                    <a:bodyPr/>
                    <a:lstStyle/>
                    <a:p>
                      <a:pPr algn="l" fontAlgn="ctr">
                        <a:spcBef>
                          <a:spcPts val="0"/>
                        </a:spcBef>
                        <a:spcAft>
                          <a:spcPts val="0"/>
                        </a:spcAft>
                      </a:pPr>
                      <a:r>
                        <a:rPr lang="en-IN" sz="1500" b="1" i="0" u="none" strike="noStrike">
                          <a:effectLst/>
                          <a:latin typeface="Arial" panose="020B0604020202020204" pitchFamily="34" charset="0"/>
                        </a:rPr>
                        <a:t>Support</a:t>
                      </a:r>
                      <a:endParaRPr lang="en-IN" sz="1500" b="0" i="0" u="none" strike="noStrike">
                        <a:effectLst/>
                        <a:latin typeface="Arial" panose="020B0604020202020204" pitchFamily="34" charset="0"/>
                      </a:endParaRPr>
                    </a:p>
                  </a:txBody>
                  <a:tcPr marL="77910" marR="77910" marT="38955" marB="38955" anchor="ctr">
                    <a:lnL>
                      <a:noFill/>
                    </a:lnL>
                    <a:lnR>
                      <a:noFill/>
                    </a:lnR>
                    <a:lnT>
                      <a:noFill/>
                    </a:lnT>
                    <a:lnB>
                      <a:noFill/>
                    </a:lnB>
                    <a:solidFill>
                      <a:srgbClr val="E4E2FF"/>
                    </a:solidFill>
                  </a:tcPr>
                </a:tc>
                <a:tc>
                  <a:txBody>
                    <a:bodyPr/>
                    <a:lstStyle/>
                    <a:p>
                      <a:pPr algn="l" fontAlgn="ctr">
                        <a:spcBef>
                          <a:spcPts val="0"/>
                        </a:spcBef>
                        <a:spcAft>
                          <a:spcPts val="0"/>
                        </a:spcAft>
                      </a:pPr>
                      <a:r>
                        <a:rPr lang="en-US" sz="1500" b="0" i="0" u="none" strike="noStrike" dirty="0">
                          <a:effectLst/>
                          <a:latin typeface="Arial" panose="020B0604020202020204" pitchFamily="34" charset="0"/>
                        </a:rPr>
                        <a:t>Support is the number of actual occurrences of the class in the dataset. It doesn’t vary between models, it just diagnoses the performance evaluation process.</a:t>
                      </a:r>
                    </a:p>
                  </a:txBody>
                  <a:tcPr marL="77910" marR="77910" marT="38955" marB="38955" anchor="ctr">
                    <a:lnL>
                      <a:noFill/>
                    </a:lnL>
                    <a:lnR>
                      <a:noFill/>
                    </a:lnR>
                    <a:lnT>
                      <a:noFill/>
                    </a:lnT>
                    <a:lnB>
                      <a:noFill/>
                    </a:lnB>
                    <a:solidFill>
                      <a:srgbClr val="E4E2FF"/>
                    </a:solidFill>
                  </a:tcPr>
                </a:tc>
                <a:extLst>
                  <a:ext uri="{0D108BD9-81ED-4DB2-BD59-A6C34878D82A}">
                    <a16:rowId xmlns:a16="http://schemas.microsoft.com/office/drawing/2014/main" val="955131499"/>
                  </a:ext>
                </a:extLst>
              </a:tr>
            </a:tbl>
          </a:graphicData>
        </a:graphic>
      </p:graphicFrame>
    </p:spTree>
    <p:extLst>
      <p:ext uri="{BB962C8B-B14F-4D97-AF65-F5344CB8AC3E}">
        <p14:creationId xmlns:p14="http://schemas.microsoft.com/office/powerpoint/2010/main" val="337326276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7657-2C91-940D-D592-8B9CA56049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BE3E7A-EBF0-E12B-C2F7-A2CAC53258AE}"/>
              </a:ext>
            </a:extLst>
          </p:cNvPr>
          <p:cNvSpPr>
            <a:spLocks noGrp="1"/>
          </p:cNvSpPr>
          <p:nvPr>
            <p:ph idx="1"/>
          </p:nvPr>
        </p:nvSpPr>
        <p:spPr/>
        <p:txBody>
          <a:bodyPr vert="horz" lIns="91440" tIns="45720" rIns="91440" bIns="45720" rtlCol="0" anchor="t">
            <a:normAutofit lnSpcReduction="10000"/>
          </a:bodyPr>
          <a:lstStyle/>
          <a:p>
            <a:r>
              <a:rPr lang="en-US" dirty="0">
                <a:ea typeface="+mj-lt"/>
                <a:cs typeface="+mj-lt"/>
              </a:rPr>
              <a:t>K-Nearest Neighbour is one of the simplest Machine Learning algorithms based on Supervised Learning technique.</a:t>
            </a:r>
          </a:p>
          <a:p>
            <a:pPr>
              <a:buClr>
                <a:srgbClr val="8AD0D6"/>
              </a:buClr>
            </a:pPr>
            <a:r>
              <a:rPr lang="en-US" dirty="0">
                <a:ea typeface="+mj-lt"/>
                <a:cs typeface="+mj-lt"/>
              </a:rPr>
              <a:t>-NN algorithm assumes the similarity between the new case/data and available cases and put the new case into the category that is most similar to the available categories.</a:t>
            </a:r>
          </a:p>
          <a:p>
            <a:pPr>
              <a:buClr>
                <a:srgbClr val="8AD0D6"/>
              </a:buClr>
            </a:pPr>
            <a:r>
              <a:rPr lang="en-US" dirty="0">
                <a:ea typeface="+mj-lt"/>
                <a:cs typeface="+mj-lt"/>
              </a:rPr>
              <a:t>K-NN algorithm stores all the available data and classifies a new data point based on the similarity. </a:t>
            </a:r>
          </a:p>
          <a:p>
            <a:pPr>
              <a:buClr>
                <a:srgbClr val="8AD0D6"/>
              </a:buClr>
            </a:pPr>
            <a:r>
              <a:rPr lang="en-US" dirty="0">
                <a:ea typeface="+mj-lt"/>
                <a:cs typeface="+mj-lt"/>
              </a:rPr>
              <a:t>This means when new data appears then it can be easily classified into a well suite category by using K- NN algorithm.</a:t>
            </a:r>
            <a:endParaRPr lang="en-US" dirty="0"/>
          </a:p>
          <a:p>
            <a:pPr>
              <a:buClr>
                <a:srgbClr val="8AD0D6"/>
              </a:buClr>
            </a:pPr>
            <a:r>
              <a:rPr lang="en-US" dirty="0">
                <a:ea typeface="+mj-lt"/>
                <a:cs typeface="+mj-lt"/>
              </a:rPr>
              <a:t>It is also called a </a:t>
            </a:r>
            <a:r>
              <a:rPr lang="en-US" b="1" dirty="0">
                <a:ea typeface="+mj-lt"/>
                <a:cs typeface="+mj-lt"/>
              </a:rPr>
              <a:t>lazy learner algorithm</a:t>
            </a:r>
            <a:r>
              <a:rPr lang="en-US" dirty="0">
                <a:ea typeface="+mj-lt"/>
                <a:cs typeface="+mj-lt"/>
              </a:rPr>
              <a:t> because it does not learn from the training set immediately instead it stores the dataset and at the time of classification, it performs an action on the dataset.</a:t>
            </a:r>
          </a:p>
          <a:p>
            <a:pPr>
              <a:buClr>
                <a:srgbClr val="8AD0D6"/>
              </a:buClr>
            </a:pPr>
            <a:endParaRPr lang="en-US" dirty="0"/>
          </a:p>
          <a:p>
            <a:pPr>
              <a:buClr>
                <a:srgbClr val="8AD0D6"/>
              </a:buClr>
            </a:pPr>
            <a:endParaRPr lang="en-US" dirty="0"/>
          </a:p>
        </p:txBody>
      </p:sp>
    </p:spTree>
    <p:extLst>
      <p:ext uri="{BB962C8B-B14F-4D97-AF65-F5344CB8AC3E}">
        <p14:creationId xmlns:p14="http://schemas.microsoft.com/office/powerpoint/2010/main" val="81314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FB82-F8DF-DE88-4471-5E746E1C50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2ACB64-4BE1-2680-872F-C61A71C82B80}"/>
              </a:ext>
            </a:extLst>
          </p:cNvPr>
          <p:cNvSpPr>
            <a:spLocks noGrp="1"/>
          </p:cNvSpPr>
          <p:nvPr>
            <p:ph idx="1"/>
          </p:nvPr>
        </p:nvSpPr>
        <p:spPr/>
        <p:txBody>
          <a:bodyPr vert="horz" lIns="91440" tIns="45720" rIns="91440" bIns="45720" rtlCol="0" anchor="t">
            <a:normAutofit/>
          </a:bodyPr>
          <a:lstStyle/>
          <a:p>
            <a:r>
              <a:rPr lang="en-US" dirty="0">
                <a:ea typeface="+mj-lt"/>
                <a:cs typeface="+mj-lt"/>
              </a:rPr>
              <a:t>KNN algorithm at the training phase just stores the dataset and when it gets new data, then it classifies that data into a category that is much similar to the new data.</a:t>
            </a:r>
            <a:endParaRPr lang="en-US" dirty="0"/>
          </a:p>
          <a:p>
            <a:pPr>
              <a:buClr>
                <a:srgbClr val="8AD0D6"/>
              </a:buClr>
            </a:pPr>
            <a:r>
              <a:rPr lang="en-US" dirty="0">
                <a:ea typeface="+mj-lt"/>
                <a:cs typeface="+mj-lt"/>
              </a:rPr>
              <a:t>Suppose there are two categories, i.e., Category A and Category B, and we have a new data point x1, so this data point will lie in which of these categories. </a:t>
            </a:r>
          </a:p>
          <a:p>
            <a:pPr>
              <a:buClr>
                <a:srgbClr val="8AD0D6"/>
              </a:buClr>
            </a:pPr>
            <a:r>
              <a:rPr lang="en-US" dirty="0">
                <a:ea typeface="+mj-lt"/>
                <a:cs typeface="+mj-lt"/>
              </a:rPr>
              <a:t>To solve this type of problem, we need a K-NN algorithm. With the help of K-NN, we can easily identify the category or class of a particular dataset. </a:t>
            </a:r>
          </a:p>
          <a:p>
            <a:pPr marL="0" indent="0">
              <a:buClr>
                <a:srgbClr val="8AD0D6"/>
              </a:buClr>
              <a:buNone/>
            </a:pPr>
            <a:endParaRPr lang="en-US" dirty="0"/>
          </a:p>
        </p:txBody>
      </p:sp>
    </p:spTree>
    <p:extLst>
      <p:ext uri="{BB962C8B-B14F-4D97-AF65-F5344CB8AC3E}">
        <p14:creationId xmlns:p14="http://schemas.microsoft.com/office/powerpoint/2010/main" val="15189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7" descr="Diagram&#10;&#10;Description automatically generated">
            <a:extLst>
              <a:ext uri="{FF2B5EF4-FFF2-40B4-BE49-F238E27FC236}">
                <a16:creationId xmlns:a16="http://schemas.microsoft.com/office/drawing/2014/main" id="{1DC2139C-77AD-F9C8-8A67-26616B79CE07}"/>
              </a:ext>
            </a:extLst>
          </p:cNvPr>
          <p:cNvPicPr>
            <a:picLocks noGrp="1" noChangeAspect="1"/>
          </p:cNvPicPr>
          <p:nvPr>
            <p:ph idx="1"/>
          </p:nvPr>
        </p:nvPicPr>
        <p:blipFill>
          <a:blip r:embed="rId7"/>
          <a:stretch>
            <a:fillRect/>
          </a:stretch>
        </p:blipFill>
        <p:spPr>
          <a:xfrm>
            <a:off x="643467" y="702733"/>
            <a:ext cx="10905066" cy="5452533"/>
          </a:xfrm>
          <a:prstGeom prst="rect">
            <a:avLst/>
          </a:prstGeom>
        </p:spPr>
      </p:pic>
      <p:sp>
        <p:nvSpPr>
          <p:cNvPr id="26" name="Rectangle 25">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561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4FE0-DA73-D541-417A-B447B99436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5A8A5E-F2A4-0C9C-C6C4-C4E5D2879B98}"/>
              </a:ext>
            </a:extLst>
          </p:cNvPr>
          <p:cNvSpPr>
            <a:spLocks noGrp="1"/>
          </p:cNvSpPr>
          <p:nvPr>
            <p:ph idx="1"/>
          </p:nvPr>
        </p:nvSpPr>
        <p:spPr/>
        <p:txBody>
          <a:bodyPr vert="horz" lIns="91440" tIns="45720" rIns="91440" bIns="45720" rtlCol="0" anchor="t">
            <a:normAutofit/>
          </a:bodyPr>
          <a:lstStyle/>
          <a:p>
            <a:r>
              <a:rPr lang="en-US" b="1" dirty="0">
                <a:ea typeface="+mj-lt"/>
                <a:cs typeface="+mj-lt"/>
              </a:rPr>
              <a:t>Step-1:</a:t>
            </a:r>
            <a:r>
              <a:rPr lang="en-US" dirty="0">
                <a:ea typeface="+mj-lt"/>
                <a:cs typeface="+mj-lt"/>
              </a:rPr>
              <a:t> Select the number K of the neighbors</a:t>
            </a:r>
            <a:endParaRPr lang="en-US" dirty="0"/>
          </a:p>
          <a:p>
            <a:pPr>
              <a:buClr>
                <a:srgbClr val="8AD0D6"/>
              </a:buClr>
            </a:pPr>
            <a:r>
              <a:rPr lang="en-US" b="1" dirty="0">
                <a:ea typeface="+mj-lt"/>
                <a:cs typeface="+mj-lt"/>
              </a:rPr>
              <a:t>Step-2:</a:t>
            </a:r>
            <a:r>
              <a:rPr lang="en-US" dirty="0">
                <a:ea typeface="+mj-lt"/>
                <a:cs typeface="+mj-lt"/>
              </a:rPr>
              <a:t> Calculate the Euclidean distance of </a:t>
            </a:r>
            <a:r>
              <a:rPr lang="en-US" b="1" dirty="0">
                <a:ea typeface="+mj-lt"/>
                <a:cs typeface="+mj-lt"/>
              </a:rPr>
              <a:t>K number of neighbors</a:t>
            </a:r>
            <a:endParaRPr lang="en-US" dirty="0"/>
          </a:p>
          <a:p>
            <a:pPr algn="just">
              <a:buClr>
                <a:srgbClr val="8AD0D6"/>
              </a:buClr>
            </a:pPr>
            <a:r>
              <a:rPr lang="en-US" b="1" dirty="0">
                <a:ea typeface="+mj-lt"/>
                <a:cs typeface="+mj-lt"/>
              </a:rPr>
              <a:t>Step-3:</a:t>
            </a:r>
            <a:r>
              <a:rPr lang="en-US" dirty="0">
                <a:ea typeface="+mj-lt"/>
                <a:cs typeface="+mj-lt"/>
              </a:rPr>
              <a:t> Take the K nearest neighbors as per the calculated Euclidean distance.</a:t>
            </a:r>
            <a:endParaRPr lang="en-US" dirty="0"/>
          </a:p>
          <a:p>
            <a:pPr algn="just">
              <a:buClr>
                <a:srgbClr val="8AD0D6"/>
              </a:buClr>
            </a:pPr>
            <a:r>
              <a:rPr lang="en-US" b="1" dirty="0">
                <a:ea typeface="+mj-lt"/>
                <a:cs typeface="+mj-lt"/>
              </a:rPr>
              <a:t>Step-4:</a:t>
            </a:r>
            <a:r>
              <a:rPr lang="en-US" dirty="0">
                <a:ea typeface="+mj-lt"/>
                <a:cs typeface="+mj-lt"/>
              </a:rPr>
              <a:t> Among these k neighbors, count the number of the data points in each category.</a:t>
            </a:r>
            <a:endParaRPr lang="en-US" dirty="0"/>
          </a:p>
          <a:p>
            <a:pPr algn="just">
              <a:buClr>
                <a:srgbClr val="8AD0D6"/>
              </a:buClr>
            </a:pPr>
            <a:r>
              <a:rPr lang="en-US" b="1" dirty="0">
                <a:ea typeface="+mj-lt"/>
                <a:cs typeface="+mj-lt"/>
              </a:rPr>
              <a:t>Step-5:</a:t>
            </a:r>
            <a:r>
              <a:rPr lang="en-US" dirty="0">
                <a:ea typeface="+mj-lt"/>
                <a:cs typeface="+mj-lt"/>
              </a:rPr>
              <a:t> Assign the new data points to that category for which the number of the neighbor is maximum.</a:t>
            </a:r>
            <a:endParaRPr lang="en-US" dirty="0"/>
          </a:p>
          <a:p>
            <a:pPr algn="just">
              <a:buClr>
                <a:srgbClr val="8AD0D6"/>
              </a:buClr>
            </a:pPr>
            <a:r>
              <a:rPr lang="en-US" b="1" dirty="0">
                <a:ea typeface="+mj-lt"/>
                <a:cs typeface="+mj-lt"/>
              </a:rPr>
              <a:t>Step-6:</a:t>
            </a:r>
            <a:r>
              <a:rPr lang="en-US" dirty="0">
                <a:ea typeface="+mj-lt"/>
                <a:cs typeface="+mj-lt"/>
              </a:rPr>
              <a:t> Our model is ready.</a:t>
            </a:r>
            <a:endParaRPr lang="en-US" dirty="0"/>
          </a:p>
          <a:p>
            <a:pPr>
              <a:buClr>
                <a:srgbClr val="8AD0D6"/>
              </a:buClr>
            </a:pPr>
            <a:endParaRPr lang="en-US" dirty="0"/>
          </a:p>
        </p:txBody>
      </p:sp>
    </p:spTree>
    <p:extLst>
      <p:ext uri="{BB962C8B-B14F-4D97-AF65-F5344CB8AC3E}">
        <p14:creationId xmlns:p14="http://schemas.microsoft.com/office/powerpoint/2010/main" val="367747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E5170-20DF-1C81-8296-2E9521EA0EDD}"/>
              </a:ext>
            </a:extLst>
          </p:cNvPr>
          <p:cNvSpPr>
            <a:spLocks noGrp="1"/>
          </p:cNvSpPr>
          <p:nvPr>
            <p:ph type="title"/>
          </p:nvPr>
        </p:nvSpPr>
        <p:spPr>
          <a:xfrm>
            <a:off x="648931" y="629266"/>
            <a:ext cx="4166510" cy="1622321"/>
          </a:xfrm>
        </p:spPr>
        <p:txBody>
          <a:bodyPr>
            <a:normAutofit/>
          </a:bodyPr>
          <a:lstStyle/>
          <a:p>
            <a:endParaRPr lang="en-US">
              <a:solidFill>
                <a:srgbClr val="EBEBEB"/>
              </a:solidFill>
            </a:endParaRP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Diagram&#10;&#10;Description automatically generated">
            <a:extLst>
              <a:ext uri="{FF2B5EF4-FFF2-40B4-BE49-F238E27FC236}">
                <a16:creationId xmlns:a16="http://schemas.microsoft.com/office/drawing/2014/main" id="{FBE35DF6-8272-C3AF-A0F7-A1520FC3344E}"/>
              </a:ext>
            </a:extLst>
          </p:cNvPr>
          <p:cNvPicPr>
            <a:picLocks noChangeAspect="1"/>
          </p:cNvPicPr>
          <p:nvPr/>
        </p:nvPicPr>
        <p:blipFill>
          <a:blip r:embed="rId2"/>
          <a:stretch>
            <a:fillRect/>
          </a:stretch>
        </p:blipFill>
        <p:spPr>
          <a:xfrm>
            <a:off x="6093992" y="1249043"/>
            <a:ext cx="5449889" cy="4359911"/>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D37484-7296-5744-9394-C9AF71863497}"/>
              </a:ext>
            </a:extLst>
          </p:cNvPr>
          <p:cNvSpPr>
            <a:spLocks noGrp="1"/>
          </p:cNvSpPr>
          <p:nvPr>
            <p:ph idx="1"/>
          </p:nvPr>
        </p:nvSpPr>
        <p:spPr>
          <a:xfrm>
            <a:off x="648931" y="2438400"/>
            <a:ext cx="4166509" cy="3785419"/>
          </a:xfrm>
        </p:spPr>
        <p:txBody>
          <a:bodyPr vert="horz" lIns="91440" tIns="45720" rIns="91440" bIns="45720" rtlCol="0" anchor="t">
            <a:normAutofit/>
          </a:bodyPr>
          <a:lstStyle/>
          <a:p>
            <a:r>
              <a:rPr lang="en-US" dirty="0">
                <a:solidFill>
                  <a:srgbClr val="EBEBEB"/>
                </a:solidFill>
                <a:ea typeface="+mj-lt"/>
                <a:cs typeface="+mj-lt"/>
              </a:rPr>
              <a:t>Suppose we have a new data point and we need to put it in the required category. </a:t>
            </a:r>
            <a:endParaRPr lang="en-US" dirty="0">
              <a:solidFill>
                <a:srgbClr val="EBEBEB"/>
              </a:solidFill>
            </a:endParaRPr>
          </a:p>
        </p:txBody>
      </p:sp>
    </p:spTree>
    <p:extLst>
      <p:ext uri="{BB962C8B-B14F-4D97-AF65-F5344CB8AC3E}">
        <p14:creationId xmlns:p14="http://schemas.microsoft.com/office/powerpoint/2010/main" val="15268694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B035-2F0F-368C-A869-E35A09846D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3E4457-9328-B04F-E907-962DE3B98BDF}"/>
              </a:ext>
            </a:extLst>
          </p:cNvPr>
          <p:cNvSpPr>
            <a:spLocks noGrp="1"/>
          </p:cNvSpPr>
          <p:nvPr>
            <p:ph idx="1"/>
          </p:nvPr>
        </p:nvSpPr>
        <p:spPr/>
        <p:txBody>
          <a:bodyPr vert="horz" lIns="91440" tIns="45720" rIns="91440" bIns="45720" rtlCol="0" anchor="t">
            <a:normAutofit/>
          </a:bodyPr>
          <a:lstStyle/>
          <a:p>
            <a:r>
              <a:rPr lang="en-US" dirty="0">
                <a:ea typeface="+mj-lt"/>
                <a:cs typeface="+mj-lt"/>
              </a:rPr>
              <a:t>Firstly, we will choose the number of neighbors, so we will choose the k=5.</a:t>
            </a:r>
            <a:endParaRPr lang="en-US"/>
          </a:p>
          <a:p>
            <a:pPr>
              <a:buClr>
                <a:srgbClr val="8AD0D6"/>
              </a:buClr>
            </a:pPr>
            <a:r>
              <a:rPr lang="en-US" dirty="0">
                <a:ea typeface="+mj-lt"/>
                <a:cs typeface="+mj-lt"/>
              </a:rPr>
              <a:t>Next, we will calculate the </a:t>
            </a:r>
            <a:r>
              <a:rPr lang="en-US" b="1" dirty="0">
                <a:ea typeface="+mj-lt"/>
                <a:cs typeface="+mj-lt"/>
              </a:rPr>
              <a:t>Euclidean distance</a:t>
            </a:r>
            <a:r>
              <a:rPr lang="en-US" dirty="0">
                <a:ea typeface="+mj-lt"/>
                <a:cs typeface="+mj-lt"/>
              </a:rPr>
              <a:t> between the data points. </a:t>
            </a:r>
          </a:p>
          <a:p>
            <a:pPr>
              <a:buClr>
                <a:srgbClr val="8AD0D6"/>
              </a:buClr>
            </a:pPr>
            <a:r>
              <a:rPr lang="en-US" dirty="0">
                <a:ea typeface="+mj-lt"/>
                <a:cs typeface="+mj-lt"/>
              </a:rPr>
              <a:t>The Euclidean distance is the distance between two points, which we have already studied in geometry. </a:t>
            </a:r>
            <a:endParaRPr lang="en-US"/>
          </a:p>
          <a:p>
            <a:pPr>
              <a:buClr>
                <a:srgbClr val="8AD0D6"/>
              </a:buClr>
            </a:pPr>
            <a:r>
              <a:rPr lang="en-US" dirty="0">
                <a:ea typeface="+mj-lt"/>
                <a:cs typeface="+mj-lt"/>
              </a:rPr>
              <a:t>It can be calculated as:</a:t>
            </a:r>
            <a:endParaRPr lang="en-US" dirty="0"/>
          </a:p>
          <a:p>
            <a:pPr>
              <a:buClr>
                <a:srgbClr val="8AD0D6"/>
              </a:buClr>
            </a:pPr>
            <a:endParaRPr lang="en-US" dirty="0"/>
          </a:p>
        </p:txBody>
      </p:sp>
    </p:spTree>
    <p:extLst>
      <p:ext uri="{BB962C8B-B14F-4D97-AF65-F5344CB8AC3E}">
        <p14:creationId xmlns:p14="http://schemas.microsoft.com/office/powerpoint/2010/main" val="1666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A picture containing chart&#10;&#10;Description automatically generated">
            <a:extLst>
              <a:ext uri="{FF2B5EF4-FFF2-40B4-BE49-F238E27FC236}">
                <a16:creationId xmlns:a16="http://schemas.microsoft.com/office/drawing/2014/main" id="{C7367080-2324-F623-9032-E28BBC64B6EC}"/>
              </a:ext>
            </a:extLst>
          </p:cNvPr>
          <p:cNvPicPr>
            <a:picLocks noGrp="1" noChangeAspect="1"/>
          </p:cNvPicPr>
          <p:nvPr>
            <p:ph idx="1"/>
          </p:nvPr>
        </p:nvPicPr>
        <p:blipFill>
          <a:blip r:embed="rId7"/>
          <a:stretch>
            <a:fillRect/>
          </a:stretch>
        </p:blipFill>
        <p:spPr>
          <a:xfrm>
            <a:off x="2614084" y="643467"/>
            <a:ext cx="6963832" cy="5571066"/>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3246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C97B-80CC-AF32-2A4F-7B52467411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9E0A3D-BB19-9A5F-8B20-22FFF7646322}"/>
              </a:ext>
            </a:extLst>
          </p:cNvPr>
          <p:cNvSpPr>
            <a:spLocks noGrp="1"/>
          </p:cNvSpPr>
          <p:nvPr>
            <p:ph idx="1"/>
          </p:nvPr>
        </p:nvSpPr>
        <p:spPr/>
        <p:txBody>
          <a:bodyPr vert="horz" lIns="91440" tIns="45720" rIns="91440" bIns="45720" rtlCol="0" anchor="t">
            <a:normAutofit/>
          </a:bodyPr>
          <a:lstStyle/>
          <a:p>
            <a:r>
              <a:rPr lang="en-US" dirty="0">
                <a:ea typeface="+mj-lt"/>
                <a:cs typeface="+mj-lt"/>
              </a:rPr>
              <a:t>As we can see the 3 nearest neighbors are from category A, hence this new data point must belong to category A.</a:t>
            </a:r>
            <a:endParaRPr lang="en-US" dirty="0"/>
          </a:p>
          <a:p>
            <a:pPr>
              <a:buClr>
                <a:srgbClr val="8AD0D6"/>
              </a:buClr>
            </a:pPr>
            <a:endParaRPr lang="en-US" dirty="0"/>
          </a:p>
        </p:txBody>
      </p:sp>
    </p:spTree>
    <p:extLst>
      <p:ext uri="{BB962C8B-B14F-4D97-AF65-F5344CB8AC3E}">
        <p14:creationId xmlns:p14="http://schemas.microsoft.com/office/powerpoint/2010/main" val="99958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3</TotalTime>
  <Words>641</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K-Nearest Neighbor(KNN)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Disadvanatges</vt:lpstr>
      <vt:lpstr>Exercise</vt:lpstr>
      <vt:lpstr>Classification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vineela</dc:creator>
  <cp:lastModifiedBy>Vineela Chandra  Dodda</cp:lastModifiedBy>
  <cp:revision>51</cp:revision>
  <dcterms:created xsi:type="dcterms:W3CDTF">2022-09-16T05:27:14Z</dcterms:created>
  <dcterms:modified xsi:type="dcterms:W3CDTF">2022-09-16T06:20:37Z</dcterms:modified>
</cp:coreProperties>
</file>