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F31ACF-1BEB-4C4C-BFF2-8B491ECC0F5D}" type="datetimeFigureOut">
              <a:rPr lang="en-IN" smtClean="0"/>
              <a:t>13-10-2022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1F1362E-36BF-4CA4-96C5-ADA18ABD9B5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2620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31ACF-1BEB-4C4C-BFF2-8B491ECC0F5D}"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F1362E-36BF-4CA4-96C5-ADA18ABD9B5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87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31ACF-1BEB-4C4C-BFF2-8B491ECC0F5D}"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F1362E-36BF-4CA4-96C5-ADA18ABD9B5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15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31ACF-1BEB-4C4C-BFF2-8B491ECC0F5D}"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F1362E-36BF-4CA4-96C5-ADA18ABD9B5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750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31ACF-1BEB-4C4C-BFF2-8B491ECC0F5D}"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F1362E-36BF-4CA4-96C5-ADA18ABD9B5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9103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F31ACF-1BEB-4C4C-BFF2-8B491ECC0F5D}"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F1362E-36BF-4CA4-96C5-ADA18ABD9B5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5502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F31ACF-1BEB-4C4C-BFF2-8B491ECC0F5D}" type="datetimeFigureOut">
              <a:rPr lang="en-IN" smtClean="0"/>
              <a:t>13-10-2022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F1362E-36BF-4CA4-96C5-ADA18ABD9B5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1318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F31ACF-1BEB-4C4C-BFF2-8B491ECC0F5D}" type="datetimeFigureOut">
              <a:rPr lang="en-IN" smtClean="0"/>
              <a:t>13-10-2022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F1362E-36BF-4CA4-96C5-ADA18ABD9B5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0878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31ACF-1BEB-4C4C-BFF2-8B491ECC0F5D}" type="datetimeFigureOut">
              <a:rPr lang="en-IN" smtClean="0"/>
              <a:t>13-10-2022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F1362E-36BF-4CA4-96C5-ADA18ABD9B5E}" type="slidenum">
              <a:rPr lang="en-IN" smtClean="0"/>
              <a:t>‹#›</a:t>
            </a:fld>
            <a:endParaRPr lang="en-IN"/>
          </a:p>
        </p:txBody>
      </p:sp>
    </p:spTree>
    <p:extLst>
      <p:ext uri="{BB962C8B-B14F-4D97-AF65-F5344CB8AC3E}">
        <p14:creationId xmlns:p14="http://schemas.microsoft.com/office/powerpoint/2010/main" val="2774999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F31ACF-1BEB-4C4C-BFF2-8B491ECC0F5D}"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F1362E-36BF-4CA4-96C5-ADA18ABD9B5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881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4F31ACF-1BEB-4C4C-BFF2-8B491ECC0F5D}" type="datetimeFigureOut">
              <a:rPr lang="en-IN" smtClean="0"/>
              <a:t>13-10-2022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1F1362E-36BF-4CA4-96C5-ADA18ABD9B5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1715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4F31ACF-1BEB-4C4C-BFF2-8B491ECC0F5D}" type="datetimeFigureOut">
              <a:rPr lang="en-IN" smtClean="0"/>
              <a:t>13-10-2022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1F1362E-36BF-4CA4-96C5-ADA18ABD9B5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1969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avatpoint.com/clustering-in-machine-lear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2F0A-6BF3-347F-A391-FC565149EC9F}"/>
              </a:ext>
            </a:extLst>
          </p:cNvPr>
          <p:cNvSpPr>
            <a:spLocks noGrp="1"/>
          </p:cNvSpPr>
          <p:nvPr>
            <p:ph type="ctrTitle"/>
          </p:nvPr>
        </p:nvSpPr>
        <p:spPr>
          <a:xfrm>
            <a:off x="1533525" y="1122363"/>
            <a:ext cx="9144000" cy="2387600"/>
          </a:xfrm>
        </p:spPr>
        <p:txBody>
          <a:bodyPr/>
          <a:lstStyle/>
          <a:p>
            <a:r>
              <a:rPr lang="en-US" dirty="0"/>
              <a:t>K-Means Algorithm</a:t>
            </a:r>
            <a:endParaRPr lang="en-IN" dirty="0"/>
          </a:p>
        </p:txBody>
      </p:sp>
      <p:sp>
        <p:nvSpPr>
          <p:cNvPr id="3" name="Subtitle 2">
            <a:extLst>
              <a:ext uri="{FF2B5EF4-FFF2-40B4-BE49-F238E27FC236}">
                <a16:creationId xmlns:a16="http://schemas.microsoft.com/office/drawing/2014/main" id="{C7D16303-07E5-A2F3-B684-9E3313D1B37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79103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84482-F27E-71FA-507E-61717C59BD18}"/>
              </a:ext>
            </a:extLst>
          </p:cNvPr>
          <p:cNvSpPr>
            <a:spLocks noGrp="1"/>
          </p:cNvSpPr>
          <p:nvPr>
            <p:ph type="title"/>
          </p:nvPr>
        </p:nvSpPr>
        <p:spPr>
          <a:xfrm>
            <a:off x="589560" y="856180"/>
            <a:ext cx="4560584" cy="1128068"/>
          </a:xfrm>
        </p:spPr>
        <p:txBody>
          <a:bodyPr anchor="ctr">
            <a:normAutofit/>
          </a:bodyPr>
          <a:lstStyle/>
          <a:p>
            <a:endParaRPr lang="en-IN" sz="4000"/>
          </a:p>
        </p:txBody>
      </p:sp>
      <p:sp>
        <p:nvSpPr>
          <p:cNvPr id="3" name="Content Placeholder 2">
            <a:extLst>
              <a:ext uri="{FF2B5EF4-FFF2-40B4-BE49-F238E27FC236}">
                <a16:creationId xmlns:a16="http://schemas.microsoft.com/office/drawing/2014/main" id="{17321648-7D16-56A6-7529-BADD9603FB7B}"/>
              </a:ext>
            </a:extLst>
          </p:cNvPr>
          <p:cNvSpPr>
            <a:spLocks noGrp="1"/>
          </p:cNvSpPr>
          <p:nvPr>
            <p:ph idx="1"/>
          </p:nvPr>
        </p:nvSpPr>
        <p:spPr>
          <a:xfrm>
            <a:off x="590719" y="2330505"/>
            <a:ext cx="4559425" cy="3979585"/>
          </a:xfrm>
        </p:spPr>
        <p:txBody>
          <a:bodyPr anchor="ctr">
            <a:normAutofit/>
          </a:bodyPr>
          <a:lstStyle/>
          <a:p>
            <a:r>
              <a:rPr lang="en-US" sz="2000" b="0" i="0" dirty="0">
                <a:effectLst/>
                <a:latin typeface="inter-regular"/>
              </a:rPr>
              <a:t>Now we will assign each data point of the scatter plot to its closest K-point or centroid. </a:t>
            </a:r>
          </a:p>
          <a:p>
            <a:r>
              <a:rPr lang="en-US" sz="2000" b="0" i="0" dirty="0">
                <a:effectLst/>
                <a:latin typeface="inter-regular"/>
              </a:rPr>
              <a:t>We will compute it by applying some mathematics that we have studied to calculate the distance between two points. </a:t>
            </a:r>
          </a:p>
          <a:p>
            <a:r>
              <a:rPr lang="en-US" sz="2000" b="0" i="0" dirty="0">
                <a:effectLst/>
                <a:latin typeface="inter-regular"/>
              </a:rPr>
              <a:t>So, we will draw a median between both the centroids. </a:t>
            </a:r>
          </a:p>
        </p:txBody>
      </p:sp>
      <p:pic>
        <p:nvPicPr>
          <p:cNvPr id="4098" name="Picture 2" descr="K-Means Clustering Algorithm">
            <a:extLst>
              <a:ext uri="{FF2B5EF4-FFF2-40B4-BE49-F238E27FC236}">
                <a16:creationId xmlns:a16="http://schemas.microsoft.com/office/drawing/2014/main" id="{68CAE3A9-DF6C-10AC-47A5-AFE5FFF718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35" r="3" b="3"/>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169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13E4-031E-68B4-FF55-BA5581BC2725}"/>
              </a:ext>
            </a:extLst>
          </p:cNvPr>
          <p:cNvSpPr>
            <a:spLocks noGrp="1"/>
          </p:cNvSpPr>
          <p:nvPr>
            <p:ph type="title"/>
          </p:nvPr>
        </p:nvSpPr>
        <p:spPr>
          <a:xfrm>
            <a:off x="589560" y="856180"/>
            <a:ext cx="4560584" cy="1128068"/>
          </a:xfrm>
        </p:spPr>
        <p:txBody>
          <a:bodyPr anchor="ctr">
            <a:normAutofit/>
          </a:bodyPr>
          <a:lstStyle/>
          <a:p>
            <a:endParaRPr lang="en-IN" sz="4000"/>
          </a:p>
        </p:txBody>
      </p:sp>
      <p:sp>
        <p:nvSpPr>
          <p:cNvPr id="3" name="Content Placeholder 2">
            <a:extLst>
              <a:ext uri="{FF2B5EF4-FFF2-40B4-BE49-F238E27FC236}">
                <a16:creationId xmlns:a16="http://schemas.microsoft.com/office/drawing/2014/main" id="{AC9D2751-640F-B9AE-B006-7FC60C6D06C6}"/>
              </a:ext>
            </a:extLst>
          </p:cNvPr>
          <p:cNvSpPr>
            <a:spLocks noGrp="1"/>
          </p:cNvSpPr>
          <p:nvPr>
            <p:ph idx="1"/>
          </p:nvPr>
        </p:nvSpPr>
        <p:spPr>
          <a:xfrm>
            <a:off x="590719" y="2330505"/>
            <a:ext cx="4559425" cy="3979585"/>
          </a:xfrm>
        </p:spPr>
        <p:txBody>
          <a:bodyPr anchor="ctr">
            <a:normAutofit/>
          </a:bodyPr>
          <a:lstStyle/>
          <a:p>
            <a:r>
              <a:rPr lang="en-US" sz="2000" b="0" i="0">
                <a:effectLst/>
                <a:latin typeface="inter-regular"/>
              </a:rPr>
              <a:t>From the above image, it is clear that points left side of the line is near to the K1 or blue centroid, and points to the right of the line are close to the yellow centroid.</a:t>
            </a:r>
          </a:p>
          <a:p>
            <a:r>
              <a:rPr lang="en-US" sz="2000" b="0" i="0">
                <a:effectLst/>
                <a:latin typeface="inter-regular"/>
              </a:rPr>
              <a:t> Let's color them as blue and yellow for clear visualization.</a:t>
            </a:r>
          </a:p>
          <a:p>
            <a:endParaRPr lang="en-IN" sz="2000"/>
          </a:p>
        </p:txBody>
      </p:sp>
      <p:pic>
        <p:nvPicPr>
          <p:cNvPr id="5122" name="Picture 2" descr="K-Means Clustering Algorithm">
            <a:extLst>
              <a:ext uri="{FF2B5EF4-FFF2-40B4-BE49-F238E27FC236}">
                <a16:creationId xmlns:a16="http://schemas.microsoft.com/office/drawing/2014/main" id="{E3DA2F4B-C1D0-5387-D230-CE03B06CD9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35" r="3" b="3"/>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606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E90B-ACA8-6D7F-1215-2D5E4EBFDE18}"/>
              </a:ext>
            </a:extLst>
          </p:cNvPr>
          <p:cNvSpPr>
            <a:spLocks noGrp="1"/>
          </p:cNvSpPr>
          <p:nvPr>
            <p:ph type="title"/>
          </p:nvPr>
        </p:nvSpPr>
        <p:spPr>
          <a:xfrm>
            <a:off x="589560" y="856180"/>
            <a:ext cx="4560584" cy="1128068"/>
          </a:xfrm>
        </p:spPr>
        <p:txBody>
          <a:bodyPr anchor="ctr">
            <a:normAutofit/>
          </a:bodyPr>
          <a:lstStyle/>
          <a:p>
            <a:endParaRPr lang="en-IN" sz="4000"/>
          </a:p>
        </p:txBody>
      </p:sp>
      <p:sp>
        <p:nvSpPr>
          <p:cNvPr id="3" name="Content Placeholder 2">
            <a:extLst>
              <a:ext uri="{FF2B5EF4-FFF2-40B4-BE49-F238E27FC236}">
                <a16:creationId xmlns:a16="http://schemas.microsoft.com/office/drawing/2014/main" id="{2DD2D270-6613-2F53-C0AF-CD49610066DB}"/>
              </a:ext>
            </a:extLst>
          </p:cNvPr>
          <p:cNvSpPr>
            <a:spLocks noGrp="1"/>
          </p:cNvSpPr>
          <p:nvPr>
            <p:ph idx="1"/>
          </p:nvPr>
        </p:nvSpPr>
        <p:spPr>
          <a:xfrm>
            <a:off x="590719" y="2330505"/>
            <a:ext cx="4559425" cy="3979585"/>
          </a:xfrm>
        </p:spPr>
        <p:txBody>
          <a:bodyPr anchor="ctr">
            <a:normAutofit/>
          </a:bodyPr>
          <a:lstStyle/>
          <a:p>
            <a:r>
              <a:rPr lang="en-US" sz="2000" b="0" i="0" dirty="0">
                <a:effectLst/>
                <a:latin typeface="inter-regular"/>
              </a:rPr>
              <a:t>As we need to find the closest cluster, so we will repeat the process by choosing </a:t>
            </a:r>
            <a:r>
              <a:rPr lang="en-US" sz="2000" b="1" i="0" dirty="0">
                <a:effectLst/>
                <a:latin typeface="inter-bold"/>
              </a:rPr>
              <a:t>a new centroid</a:t>
            </a:r>
            <a:r>
              <a:rPr lang="en-US" sz="2000" b="0" i="0" dirty="0">
                <a:effectLst/>
                <a:latin typeface="inter-regular"/>
              </a:rPr>
              <a:t>.</a:t>
            </a:r>
          </a:p>
          <a:p>
            <a:r>
              <a:rPr lang="en-US" sz="2000" b="0" i="0" dirty="0">
                <a:effectLst/>
                <a:latin typeface="inter-regular"/>
              </a:rPr>
              <a:t> To choose the new centroids, we will compute the center of gravity of these centroids, and will find new centroids as below:</a:t>
            </a:r>
            <a:endParaRPr lang="en-IN" sz="2000" dirty="0"/>
          </a:p>
        </p:txBody>
      </p:sp>
      <p:pic>
        <p:nvPicPr>
          <p:cNvPr id="6146" name="Picture 2" descr="K-Means Clustering Algorithm">
            <a:extLst>
              <a:ext uri="{FF2B5EF4-FFF2-40B4-BE49-F238E27FC236}">
                <a16:creationId xmlns:a16="http://schemas.microsoft.com/office/drawing/2014/main" id="{71B07621-EA31-9644-4F87-B10053DCBD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35" r="3" b="3"/>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002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02E01-9EFE-47F4-AA04-79FA08E35329}"/>
              </a:ext>
            </a:extLst>
          </p:cNvPr>
          <p:cNvSpPr>
            <a:spLocks noGrp="1"/>
          </p:cNvSpPr>
          <p:nvPr>
            <p:ph type="title"/>
          </p:nvPr>
        </p:nvSpPr>
        <p:spPr>
          <a:xfrm>
            <a:off x="589560" y="856180"/>
            <a:ext cx="4560584" cy="1128068"/>
          </a:xfrm>
        </p:spPr>
        <p:txBody>
          <a:bodyPr anchor="ctr">
            <a:normAutofit/>
          </a:bodyPr>
          <a:lstStyle/>
          <a:p>
            <a:endParaRPr lang="en-IN" sz="4000"/>
          </a:p>
        </p:txBody>
      </p:sp>
      <p:sp>
        <p:nvSpPr>
          <p:cNvPr id="3" name="Content Placeholder 2">
            <a:extLst>
              <a:ext uri="{FF2B5EF4-FFF2-40B4-BE49-F238E27FC236}">
                <a16:creationId xmlns:a16="http://schemas.microsoft.com/office/drawing/2014/main" id="{F8E4764A-0AB8-3EAD-BD3C-F95CECC0702F}"/>
              </a:ext>
            </a:extLst>
          </p:cNvPr>
          <p:cNvSpPr>
            <a:spLocks noGrp="1"/>
          </p:cNvSpPr>
          <p:nvPr>
            <p:ph idx="1"/>
          </p:nvPr>
        </p:nvSpPr>
        <p:spPr>
          <a:xfrm>
            <a:off x="590719" y="2330505"/>
            <a:ext cx="4559425" cy="3979585"/>
          </a:xfrm>
        </p:spPr>
        <p:txBody>
          <a:bodyPr anchor="ctr">
            <a:normAutofit/>
          </a:bodyPr>
          <a:lstStyle/>
          <a:p>
            <a:r>
              <a:rPr lang="en-US" sz="2000" b="0" i="0" dirty="0">
                <a:effectLst/>
                <a:latin typeface="inter-regular"/>
              </a:rPr>
              <a:t>Next, we will reassign each datapoint to the new centroid.</a:t>
            </a:r>
          </a:p>
          <a:p>
            <a:r>
              <a:rPr lang="en-US" sz="2000" b="0" i="0" dirty="0">
                <a:effectLst/>
                <a:latin typeface="inter-regular"/>
              </a:rPr>
              <a:t> For this, we will repeat the same process of finding a median line. </a:t>
            </a:r>
          </a:p>
          <a:p>
            <a:r>
              <a:rPr lang="en-US" sz="2000" b="0" i="0" dirty="0">
                <a:effectLst/>
                <a:latin typeface="inter-regular"/>
              </a:rPr>
              <a:t>The median will be like below image:</a:t>
            </a:r>
          </a:p>
          <a:p>
            <a:endParaRPr lang="en-US" sz="2000" dirty="0">
              <a:latin typeface="inter-regular"/>
            </a:endParaRPr>
          </a:p>
          <a:p>
            <a:endParaRPr lang="en-IN" sz="2000" dirty="0"/>
          </a:p>
        </p:txBody>
      </p:sp>
      <p:pic>
        <p:nvPicPr>
          <p:cNvPr id="7170" name="Picture 2" descr="K-Means Clustering Algorithm">
            <a:extLst>
              <a:ext uri="{FF2B5EF4-FFF2-40B4-BE49-F238E27FC236}">
                <a16:creationId xmlns:a16="http://schemas.microsoft.com/office/drawing/2014/main" id="{DD7ECE72-9495-A454-94EF-053D2BFF3E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35" r="3" b="3"/>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766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1CCA-152C-1842-40BB-556ECE3F0036}"/>
              </a:ext>
            </a:extLst>
          </p:cNvPr>
          <p:cNvSpPr>
            <a:spLocks noGrp="1"/>
          </p:cNvSpPr>
          <p:nvPr>
            <p:ph type="title"/>
          </p:nvPr>
        </p:nvSpPr>
        <p:spPr>
          <a:xfrm>
            <a:off x="589560" y="856180"/>
            <a:ext cx="4560584" cy="1128068"/>
          </a:xfrm>
        </p:spPr>
        <p:txBody>
          <a:bodyPr anchor="ctr">
            <a:normAutofit/>
          </a:bodyPr>
          <a:lstStyle/>
          <a:p>
            <a:endParaRPr lang="en-IN" sz="4000"/>
          </a:p>
        </p:txBody>
      </p:sp>
      <p:sp>
        <p:nvSpPr>
          <p:cNvPr id="3" name="Content Placeholder 2">
            <a:extLst>
              <a:ext uri="{FF2B5EF4-FFF2-40B4-BE49-F238E27FC236}">
                <a16:creationId xmlns:a16="http://schemas.microsoft.com/office/drawing/2014/main" id="{3EB0E109-9208-7B84-1A07-67162A3D8D50}"/>
              </a:ext>
            </a:extLst>
          </p:cNvPr>
          <p:cNvSpPr>
            <a:spLocks noGrp="1"/>
          </p:cNvSpPr>
          <p:nvPr>
            <p:ph idx="1"/>
          </p:nvPr>
        </p:nvSpPr>
        <p:spPr>
          <a:xfrm>
            <a:off x="590719" y="2330505"/>
            <a:ext cx="4559425" cy="3979585"/>
          </a:xfrm>
        </p:spPr>
        <p:txBody>
          <a:bodyPr anchor="ctr">
            <a:normAutofit/>
          </a:bodyPr>
          <a:lstStyle/>
          <a:p>
            <a:r>
              <a:rPr lang="en-US" sz="2000" b="0" i="0" dirty="0">
                <a:effectLst/>
                <a:latin typeface="inter-regular"/>
              </a:rPr>
              <a:t>From the above image, we can see, one yellow point is on the left side of the line, and two blue points are right to the line.</a:t>
            </a:r>
          </a:p>
          <a:p>
            <a:r>
              <a:rPr lang="en-US" sz="2000" b="0" i="0" dirty="0">
                <a:effectLst/>
                <a:latin typeface="inter-regular"/>
              </a:rPr>
              <a:t> So, these three points will be assigned to new centroids.</a:t>
            </a:r>
            <a:endParaRPr lang="en-IN" sz="2000" dirty="0"/>
          </a:p>
        </p:txBody>
      </p:sp>
      <p:pic>
        <p:nvPicPr>
          <p:cNvPr id="8194" name="Picture 2" descr="K-Means Clustering Algorithm">
            <a:extLst>
              <a:ext uri="{FF2B5EF4-FFF2-40B4-BE49-F238E27FC236}">
                <a16:creationId xmlns:a16="http://schemas.microsoft.com/office/drawing/2014/main" id="{9A270002-2D54-2F6E-19A4-94AE270F43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35" r="3" b="3"/>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130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7199-5B06-ACA1-0C89-F6A05132F6ED}"/>
              </a:ext>
            </a:extLst>
          </p:cNvPr>
          <p:cNvSpPr>
            <a:spLocks noGrp="1"/>
          </p:cNvSpPr>
          <p:nvPr>
            <p:ph type="title"/>
          </p:nvPr>
        </p:nvSpPr>
        <p:spPr>
          <a:xfrm>
            <a:off x="589560" y="856180"/>
            <a:ext cx="4560584" cy="1128068"/>
          </a:xfrm>
        </p:spPr>
        <p:txBody>
          <a:bodyPr anchor="ctr">
            <a:normAutofit/>
          </a:bodyPr>
          <a:lstStyle/>
          <a:p>
            <a:endParaRPr lang="en-IN" sz="4000"/>
          </a:p>
        </p:txBody>
      </p:sp>
      <p:sp>
        <p:nvSpPr>
          <p:cNvPr id="3" name="Content Placeholder 2">
            <a:extLst>
              <a:ext uri="{FF2B5EF4-FFF2-40B4-BE49-F238E27FC236}">
                <a16:creationId xmlns:a16="http://schemas.microsoft.com/office/drawing/2014/main" id="{0D7D7E1F-2367-6942-899F-D8A65E810655}"/>
              </a:ext>
            </a:extLst>
          </p:cNvPr>
          <p:cNvSpPr>
            <a:spLocks noGrp="1"/>
          </p:cNvSpPr>
          <p:nvPr>
            <p:ph idx="1"/>
          </p:nvPr>
        </p:nvSpPr>
        <p:spPr>
          <a:xfrm>
            <a:off x="590719" y="2330505"/>
            <a:ext cx="4559425" cy="3979585"/>
          </a:xfrm>
        </p:spPr>
        <p:txBody>
          <a:bodyPr anchor="ctr">
            <a:normAutofit/>
          </a:bodyPr>
          <a:lstStyle/>
          <a:p>
            <a:r>
              <a:rPr lang="en-US" sz="2000" b="0" i="0">
                <a:effectLst/>
                <a:latin typeface="inter-regular"/>
              </a:rPr>
              <a:t>As reassignment has taken place, so we will again go to the step-4, which is finding new centroids or K-points.</a:t>
            </a:r>
          </a:p>
          <a:p>
            <a:pPr>
              <a:buFont typeface="Arial" panose="020B0604020202020204" pitchFamily="34" charset="0"/>
              <a:buChar char="•"/>
            </a:pPr>
            <a:r>
              <a:rPr lang="en-US" sz="2000" b="0" i="0">
                <a:effectLst/>
                <a:latin typeface="inter-regular"/>
              </a:rPr>
              <a:t>We will repeat the process by finding the center of gravity of centroids, so the new centroids will be as shown in the below image:</a:t>
            </a:r>
          </a:p>
          <a:p>
            <a:endParaRPr lang="en-IN" sz="2000"/>
          </a:p>
        </p:txBody>
      </p:sp>
      <p:pic>
        <p:nvPicPr>
          <p:cNvPr id="9218" name="Picture 2" descr="K-Means Clustering Algorithm">
            <a:extLst>
              <a:ext uri="{FF2B5EF4-FFF2-40B4-BE49-F238E27FC236}">
                <a16:creationId xmlns:a16="http://schemas.microsoft.com/office/drawing/2014/main" id="{E9620328-F45B-CAD7-79A3-A84B0B484F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35" r="3" b="3"/>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575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1C94-9333-C987-55C5-A89D4C4C0FAC}"/>
              </a:ext>
            </a:extLst>
          </p:cNvPr>
          <p:cNvSpPr>
            <a:spLocks noGrp="1"/>
          </p:cNvSpPr>
          <p:nvPr>
            <p:ph type="title"/>
          </p:nvPr>
        </p:nvSpPr>
        <p:spPr>
          <a:xfrm>
            <a:off x="589560" y="856180"/>
            <a:ext cx="4560584" cy="1128068"/>
          </a:xfrm>
        </p:spPr>
        <p:txBody>
          <a:bodyPr anchor="ctr">
            <a:normAutofit/>
          </a:bodyPr>
          <a:lstStyle/>
          <a:p>
            <a:endParaRPr lang="en-IN" sz="4000"/>
          </a:p>
        </p:txBody>
      </p:sp>
      <p:sp>
        <p:nvSpPr>
          <p:cNvPr id="3" name="Content Placeholder 2">
            <a:extLst>
              <a:ext uri="{FF2B5EF4-FFF2-40B4-BE49-F238E27FC236}">
                <a16:creationId xmlns:a16="http://schemas.microsoft.com/office/drawing/2014/main" id="{C65AE498-26FE-182A-DB1A-ABFBFE0BBAFD}"/>
              </a:ext>
            </a:extLst>
          </p:cNvPr>
          <p:cNvSpPr>
            <a:spLocks noGrp="1"/>
          </p:cNvSpPr>
          <p:nvPr>
            <p:ph idx="1"/>
          </p:nvPr>
        </p:nvSpPr>
        <p:spPr>
          <a:xfrm>
            <a:off x="590719" y="2330505"/>
            <a:ext cx="4559425" cy="3979585"/>
          </a:xfrm>
        </p:spPr>
        <p:txBody>
          <a:bodyPr anchor="ctr">
            <a:normAutofit/>
          </a:bodyPr>
          <a:lstStyle/>
          <a:p>
            <a:r>
              <a:rPr lang="en-US" sz="2000" b="0" i="0">
                <a:effectLst/>
                <a:latin typeface="inter-regular"/>
              </a:rPr>
              <a:t>As we got the new centroids so again will draw the median line and reassign the data points. So, the image will be:</a:t>
            </a:r>
            <a:endParaRPr lang="en-IN" sz="2000"/>
          </a:p>
        </p:txBody>
      </p:sp>
      <p:pic>
        <p:nvPicPr>
          <p:cNvPr id="10242" name="Picture 2" descr="K-Means Clustering Algorithm">
            <a:extLst>
              <a:ext uri="{FF2B5EF4-FFF2-40B4-BE49-F238E27FC236}">
                <a16:creationId xmlns:a16="http://schemas.microsoft.com/office/drawing/2014/main" id="{D89F9F23-C0AC-E133-E333-CB3D7EE179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35" r="3" b="3"/>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093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FDB0-0884-07AE-2741-2A39B314EA40}"/>
              </a:ext>
            </a:extLst>
          </p:cNvPr>
          <p:cNvSpPr>
            <a:spLocks noGrp="1"/>
          </p:cNvSpPr>
          <p:nvPr>
            <p:ph type="title"/>
          </p:nvPr>
        </p:nvSpPr>
        <p:spPr>
          <a:xfrm>
            <a:off x="589560" y="856180"/>
            <a:ext cx="4560584" cy="1128068"/>
          </a:xfrm>
        </p:spPr>
        <p:txBody>
          <a:bodyPr anchor="ctr">
            <a:normAutofit/>
          </a:bodyPr>
          <a:lstStyle/>
          <a:p>
            <a:endParaRPr lang="en-IN" sz="4000"/>
          </a:p>
        </p:txBody>
      </p:sp>
      <p:sp>
        <p:nvSpPr>
          <p:cNvPr id="3" name="Content Placeholder 2">
            <a:extLst>
              <a:ext uri="{FF2B5EF4-FFF2-40B4-BE49-F238E27FC236}">
                <a16:creationId xmlns:a16="http://schemas.microsoft.com/office/drawing/2014/main" id="{7D9EDBE9-5050-449A-8DD0-73F2F656FBB8}"/>
              </a:ext>
            </a:extLst>
          </p:cNvPr>
          <p:cNvSpPr>
            <a:spLocks noGrp="1"/>
          </p:cNvSpPr>
          <p:nvPr>
            <p:ph idx="1"/>
          </p:nvPr>
        </p:nvSpPr>
        <p:spPr>
          <a:xfrm>
            <a:off x="590719" y="2330505"/>
            <a:ext cx="4559425" cy="3979585"/>
          </a:xfrm>
        </p:spPr>
        <p:txBody>
          <a:bodyPr anchor="ctr">
            <a:normAutofit/>
          </a:bodyPr>
          <a:lstStyle/>
          <a:p>
            <a:r>
              <a:rPr lang="en-US" sz="2000" b="0" i="0" dirty="0">
                <a:effectLst/>
                <a:latin typeface="inter-regular"/>
              </a:rPr>
              <a:t>We can see in the above image; there are no dissimilar data points on either side of the line, which means our model is formed. </a:t>
            </a:r>
          </a:p>
          <a:p>
            <a:r>
              <a:rPr lang="en-US" sz="2000" dirty="0">
                <a:latin typeface="inter-regular"/>
              </a:rPr>
              <a:t>Stopping Criterion:</a:t>
            </a:r>
            <a:endParaRPr lang="en-US" sz="2000" b="0" i="0" dirty="0">
              <a:effectLst/>
              <a:latin typeface="inter-regular"/>
            </a:endParaRPr>
          </a:p>
          <a:p>
            <a:pPr algn="l">
              <a:buFont typeface="+mj-lt"/>
              <a:buAutoNum type="arabicPeriod"/>
            </a:pPr>
            <a:r>
              <a:rPr lang="en-US" sz="1400" b="1" i="0" dirty="0">
                <a:effectLst/>
                <a:latin typeface="Lato" panose="020F0502020204030203" pitchFamily="34" charset="0"/>
              </a:rPr>
              <a:t>Centroids of newly formed clusters do not change</a:t>
            </a:r>
          </a:p>
          <a:p>
            <a:pPr algn="l">
              <a:buFont typeface="+mj-lt"/>
              <a:buAutoNum type="arabicPeriod"/>
            </a:pPr>
            <a:r>
              <a:rPr lang="en-US" sz="1400" b="1" i="0" dirty="0">
                <a:effectLst/>
                <a:latin typeface="Lato" panose="020F0502020204030203" pitchFamily="34" charset="0"/>
              </a:rPr>
              <a:t>Points remain in the same cluster</a:t>
            </a:r>
          </a:p>
          <a:p>
            <a:pPr algn="l">
              <a:buFont typeface="+mj-lt"/>
              <a:buAutoNum type="arabicPeriod"/>
            </a:pPr>
            <a:r>
              <a:rPr lang="en-US" sz="1400" b="1" i="0" dirty="0">
                <a:effectLst/>
                <a:latin typeface="Lato" panose="020F0502020204030203" pitchFamily="34" charset="0"/>
              </a:rPr>
              <a:t>Maximum number of iterations are reached</a:t>
            </a:r>
          </a:p>
          <a:p>
            <a:endParaRPr lang="en-IN" sz="2000" dirty="0"/>
          </a:p>
        </p:txBody>
      </p:sp>
      <p:pic>
        <p:nvPicPr>
          <p:cNvPr id="11266" name="Picture 2" descr="K-Means Clustering Algorithm">
            <a:extLst>
              <a:ext uri="{FF2B5EF4-FFF2-40B4-BE49-F238E27FC236}">
                <a16:creationId xmlns:a16="http://schemas.microsoft.com/office/drawing/2014/main" id="{6C1C27CA-8D9A-39E0-4770-E8E7F40C24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024" b="-2"/>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180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76DC-04EA-6C99-542E-CF2F5DF7FDF1}"/>
              </a:ext>
            </a:extLst>
          </p:cNvPr>
          <p:cNvSpPr>
            <a:spLocks noGrp="1"/>
          </p:cNvSpPr>
          <p:nvPr>
            <p:ph type="title"/>
          </p:nvPr>
        </p:nvSpPr>
        <p:spPr>
          <a:xfrm>
            <a:off x="589560" y="856180"/>
            <a:ext cx="4560584" cy="1128068"/>
          </a:xfrm>
        </p:spPr>
        <p:txBody>
          <a:bodyPr anchor="ctr">
            <a:normAutofit/>
          </a:bodyPr>
          <a:lstStyle/>
          <a:p>
            <a:endParaRPr lang="en-IN" sz="4000"/>
          </a:p>
        </p:txBody>
      </p:sp>
      <p:sp>
        <p:nvSpPr>
          <p:cNvPr id="3" name="Content Placeholder 2">
            <a:extLst>
              <a:ext uri="{FF2B5EF4-FFF2-40B4-BE49-F238E27FC236}">
                <a16:creationId xmlns:a16="http://schemas.microsoft.com/office/drawing/2014/main" id="{B98B0326-469E-2E10-DDCF-453BF47F923A}"/>
              </a:ext>
            </a:extLst>
          </p:cNvPr>
          <p:cNvSpPr>
            <a:spLocks noGrp="1"/>
          </p:cNvSpPr>
          <p:nvPr>
            <p:ph idx="1"/>
          </p:nvPr>
        </p:nvSpPr>
        <p:spPr>
          <a:xfrm>
            <a:off x="590719" y="2330505"/>
            <a:ext cx="4559425" cy="3979585"/>
          </a:xfrm>
        </p:spPr>
        <p:txBody>
          <a:bodyPr anchor="ctr">
            <a:normAutofit/>
          </a:bodyPr>
          <a:lstStyle/>
          <a:p>
            <a:r>
              <a:rPr lang="en-US" sz="2000" b="0" i="0">
                <a:effectLst/>
                <a:latin typeface="inter-regular"/>
              </a:rPr>
              <a:t>As our model is ready, so we can now remove the assumed centroids, and the two final clusters will be as shown in the below image:</a:t>
            </a:r>
            <a:endParaRPr lang="en-IN" sz="2000"/>
          </a:p>
        </p:txBody>
      </p:sp>
      <p:pic>
        <p:nvPicPr>
          <p:cNvPr id="12290" name="Picture 2" descr="K-Means Clustering Algorithm">
            <a:extLst>
              <a:ext uri="{FF2B5EF4-FFF2-40B4-BE49-F238E27FC236}">
                <a16:creationId xmlns:a16="http://schemas.microsoft.com/office/drawing/2014/main" id="{C29F20CB-975E-378A-47BD-3E499D9065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36" r="8088" b="-2"/>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541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AB596-6300-961A-B14E-7FCEAC943E98}"/>
              </a:ext>
            </a:extLst>
          </p:cNvPr>
          <p:cNvSpPr>
            <a:spLocks noGrp="1"/>
          </p:cNvSpPr>
          <p:nvPr>
            <p:ph type="title"/>
          </p:nvPr>
        </p:nvSpPr>
        <p:spPr/>
        <p:txBody>
          <a:bodyPr/>
          <a:lstStyle/>
          <a:p>
            <a:r>
              <a:rPr lang="en-US" dirty="0"/>
              <a:t>Exercise 1</a:t>
            </a:r>
            <a:endParaRPr lang="en-IN" dirty="0"/>
          </a:p>
        </p:txBody>
      </p:sp>
      <p:sp>
        <p:nvSpPr>
          <p:cNvPr id="3" name="Content Placeholder 2">
            <a:extLst>
              <a:ext uri="{FF2B5EF4-FFF2-40B4-BE49-F238E27FC236}">
                <a16:creationId xmlns:a16="http://schemas.microsoft.com/office/drawing/2014/main" id="{C26D007E-BD63-4C27-AE1F-DB039F5D570B}"/>
              </a:ext>
            </a:extLst>
          </p:cNvPr>
          <p:cNvSpPr>
            <a:spLocks noGrp="1"/>
          </p:cNvSpPr>
          <p:nvPr>
            <p:ph idx="1"/>
          </p:nvPr>
        </p:nvSpPr>
        <p:spPr/>
        <p:txBody>
          <a:bodyPr/>
          <a:lstStyle/>
          <a:p>
            <a:r>
              <a:rPr lang="en-US" dirty="0"/>
              <a:t>Use salaries dataset and perform clustering using k-means. </a:t>
            </a:r>
            <a:endParaRPr lang="en-IN" dirty="0"/>
          </a:p>
        </p:txBody>
      </p:sp>
    </p:spTree>
    <p:extLst>
      <p:ext uri="{BB962C8B-B14F-4D97-AF65-F5344CB8AC3E}">
        <p14:creationId xmlns:p14="http://schemas.microsoft.com/office/powerpoint/2010/main" val="284200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9D0B-98E5-9CC0-A89D-812D71001E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D4BA58-952C-0416-C0A6-8ECC575AD851}"/>
              </a:ext>
            </a:extLst>
          </p:cNvPr>
          <p:cNvSpPr>
            <a:spLocks noGrp="1"/>
          </p:cNvSpPr>
          <p:nvPr>
            <p:ph idx="1"/>
          </p:nvPr>
        </p:nvSpPr>
        <p:spPr/>
        <p:txBody>
          <a:bodyPr/>
          <a:lstStyle/>
          <a:p>
            <a:r>
              <a:rPr lang="en-US" b="0" i="0" dirty="0">
                <a:solidFill>
                  <a:srgbClr val="333333"/>
                </a:solidFill>
                <a:effectLst/>
                <a:latin typeface="inter-regular"/>
              </a:rPr>
              <a:t>K-Means Clustering is an unsupervised learning algorithm that is used to solve the clustering problems in machine learning or data science.</a:t>
            </a:r>
          </a:p>
          <a:p>
            <a:r>
              <a:rPr lang="en-US" b="0" i="0" dirty="0">
                <a:solidFill>
                  <a:srgbClr val="333333"/>
                </a:solidFill>
                <a:effectLst/>
                <a:latin typeface="inter-regular"/>
              </a:rPr>
              <a:t>K-Means Clustering is an </a:t>
            </a:r>
            <a:r>
              <a:rPr lang="en-US" dirty="0">
                <a:latin typeface="inter-regular"/>
              </a:rPr>
              <a:t>Unsupervised Learning algorithm</a:t>
            </a:r>
            <a:r>
              <a:rPr lang="en-US" b="0" i="0" dirty="0">
                <a:solidFill>
                  <a:srgbClr val="333333"/>
                </a:solidFill>
                <a:effectLst/>
                <a:latin typeface="inter-regular"/>
              </a:rPr>
              <a:t>, which groups the unlabeled dataset into different clusters. </a:t>
            </a:r>
          </a:p>
          <a:p>
            <a:r>
              <a:rPr lang="en-US" b="0" i="0" dirty="0">
                <a:solidFill>
                  <a:srgbClr val="333333"/>
                </a:solidFill>
                <a:effectLst/>
                <a:latin typeface="inter-regular"/>
              </a:rPr>
              <a:t>Here K defines the number of pre-defined clusters that need to be created in the process, as if K=2, there will be two clusters, and for K=3, there will be three clusters, and so on.</a:t>
            </a:r>
          </a:p>
        </p:txBody>
      </p:sp>
    </p:spTree>
    <p:extLst>
      <p:ext uri="{BB962C8B-B14F-4D97-AF65-F5344CB8AC3E}">
        <p14:creationId xmlns:p14="http://schemas.microsoft.com/office/powerpoint/2010/main" val="4127411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77DAE-41B3-0F69-F090-48528C4FE0BB}"/>
              </a:ext>
            </a:extLst>
          </p:cNvPr>
          <p:cNvSpPr>
            <a:spLocks noGrp="1"/>
          </p:cNvSpPr>
          <p:nvPr>
            <p:ph type="title" idx="4294967295"/>
          </p:nvPr>
        </p:nvSpPr>
        <p:spPr>
          <a:xfrm>
            <a:off x="0" y="365125"/>
            <a:ext cx="10515600" cy="1325563"/>
          </a:xfrm>
        </p:spPr>
        <p:txBody>
          <a:bodyPr/>
          <a:lstStyle/>
          <a:p>
            <a:r>
              <a:rPr lang="en-US" dirty="0"/>
              <a:t>Exercise 2</a:t>
            </a:r>
            <a:endParaRPr lang="en-IN" dirty="0"/>
          </a:p>
        </p:txBody>
      </p:sp>
      <p:sp>
        <p:nvSpPr>
          <p:cNvPr id="5" name="TextBox 4">
            <a:extLst>
              <a:ext uri="{FF2B5EF4-FFF2-40B4-BE49-F238E27FC236}">
                <a16:creationId xmlns:a16="http://schemas.microsoft.com/office/drawing/2014/main" id="{5E5F4686-ABB5-210D-1635-5075EF0365EC}"/>
              </a:ext>
            </a:extLst>
          </p:cNvPr>
          <p:cNvSpPr txBox="1"/>
          <p:nvPr/>
        </p:nvSpPr>
        <p:spPr>
          <a:xfrm>
            <a:off x="838200" y="1825626"/>
            <a:ext cx="8305800" cy="1200329"/>
          </a:xfrm>
          <a:prstGeom prst="rect">
            <a:avLst/>
          </a:prstGeom>
          <a:noFill/>
        </p:spPr>
        <p:txBody>
          <a:bodyPr wrap="square">
            <a:spAutoFit/>
          </a:bodyPr>
          <a:lstStyle/>
          <a:p>
            <a:pPr algn="l">
              <a:buFont typeface="+mj-lt"/>
              <a:buAutoNum type="arabicPeriod"/>
            </a:pPr>
            <a:r>
              <a:rPr lang="en-US" b="0" i="0" dirty="0">
                <a:solidFill>
                  <a:srgbClr val="000000"/>
                </a:solidFill>
                <a:effectLst/>
                <a:latin typeface="Helvetica Neue"/>
              </a:rPr>
              <a:t>Use iris flower dataset from </a:t>
            </a:r>
            <a:r>
              <a:rPr lang="en-US" b="0" i="0" dirty="0" err="1">
                <a:solidFill>
                  <a:srgbClr val="000000"/>
                </a:solidFill>
                <a:effectLst/>
                <a:latin typeface="Helvetica Neue"/>
              </a:rPr>
              <a:t>sklearn</a:t>
            </a:r>
            <a:r>
              <a:rPr lang="en-US" b="0" i="0" dirty="0">
                <a:solidFill>
                  <a:srgbClr val="000000"/>
                </a:solidFill>
                <a:effectLst/>
                <a:latin typeface="Helvetica Neue"/>
              </a:rPr>
              <a:t> library and try to form clusters of flowers using petal width and length features. Drop other two features for simplicity.</a:t>
            </a:r>
          </a:p>
          <a:p>
            <a:pPr algn="l">
              <a:buFont typeface="+mj-lt"/>
              <a:buAutoNum type="arabicPeriod"/>
            </a:pPr>
            <a:r>
              <a:rPr lang="en-US" b="0" i="0" dirty="0">
                <a:solidFill>
                  <a:srgbClr val="000000"/>
                </a:solidFill>
                <a:effectLst/>
                <a:latin typeface="Helvetica Neue"/>
              </a:rPr>
              <a:t>Figure out if any preprocessing such as scaling would help here</a:t>
            </a:r>
          </a:p>
          <a:p>
            <a:pPr algn="l">
              <a:buFont typeface="+mj-lt"/>
              <a:buAutoNum type="arabicPeriod"/>
            </a:pPr>
            <a:r>
              <a:rPr lang="en-US" b="0" i="0" dirty="0">
                <a:solidFill>
                  <a:srgbClr val="000000"/>
                </a:solidFill>
                <a:effectLst/>
                <a:latin typeface="Helvetica Neue"/>
              </a:rPr>
              <a:t>Draw elbow plot and from that figure out optimal value of k</a:t>
            </a:r>
          </a:p>
        </p:txBody>
      </p:sp>
    </p:spTree>
    <p:extLst>
      <p:ext uri="{BB962C8B-B14F-4D97-AF65-F5344CB8AC3E}">
        <p14:creationId xmlns:p14="http://schemas.microsoft.com/office/powerpoint/2010/main" val="1422441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B3C9A-AD3B-7241-4D54-D7A5D8C67D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A4870F-4DFD-0E8F-091D-CC795F3ECF3A}"/>
              </a:ext>
            </a:extLst>
          </p:cNvPr>
          <p:cNvSpPr>
            <a:spLocks noGrp="1"/>
          </p:cNvSpPr>
          <p:nvPr>
            <p:ph idx="1"/>
          </p:nvPr>
        </p:nvSpPr>
        <p:spPr/>
        <p:txBody>
          <a:bodyPr>
            <a:normAutofit fontScale="92500"/>
          </a:bodyPr>
          <a:lstStyle/>
          <a:p>
            <a:r>
              <a:rPr lang="en-US" b="0" i="0" dirty="0">
                <a:solidFill>
                  <a:srgbClr val="333333"/>
                </a:solidFill>
                <a:effectLst/>
                <a:latin typeface="inter-regular"/>
              </a:rPr>
              <a:t>It allows us to cluster the data into different groups and a convenient way to discover the categories of groups in the unlabeled dataset on its own without the need for any training.</a:t>
            </a:r>
          </a:p>
          <a:p>
            <a:r>
              <a:rPr lang="en-US" b="0" i="0" dirty="0">
                <a:solidFill>
                  <a:srgbClr val="333333"/>
                </a:solidFill>
                <a:effectLst/>
                <a:latin typeface="inter-regular"/>
              </a:rPr>
              <a:t>It is a centroid-based algorithm, where each cluster is associated with a centroid. </a:t>
            </a:r>
          </a:p>
          <a:p>
            <a:r>
              <a:rPr lang="en-US" b="0" i="0" dirty="0">
                <a:solidFill>
                  <a:srgbClr val="333333"/>
                </a:solidFill>
                <a:effectLst/>
                <a:latin typeface="inter-regular"/>
              </a:rPr>
              <a:t>The main aim of this algorithm is to minimize the sum of distances between the data point and their corresponding clusters.</a:t>
            </a:r>
          </a:p>
          <a:p>
            <a:r>
              <a:rPr lang="en-US" b="0" i="0" dirty="0">
                <a:solidFill>
                  <a:srgbClr val="333333"/>
                </a:solidFill>
                <a:effectLst/>
                <a:latin typeface="inter-regular"/>
              </a:rPr>
              <a:t>The algorithm takes the unlabeled dataset as input, divides the dataset into k-number of clusters, and repeats the process until it does not find the best clusters. </a:t>
            </a:r>
          </a:p>
          <a:p>
            <a:r>
              <a:rPr lang="en-US" b="0" i="0" dirty="0">
                <a:solidFill>
                  <a:srgbClr val="333333"/>
                </a:solidFill>
                <a:effectLst/>
                <a:latin typeface="inter-regular"/>
              </a:rPr>
              <a:t>The value of k should be predetermined in this algorithm.</a:t>
            </a:r>
            <a:endParaRPr lang="en-US" dirty="0">
              <a:solidFill>
                <a:srgbClr val="333333"/>
              </a:solidFill>
              <a:latin typeface="inter-regular"/>
            </a:endParaRPr>
          </a:p>
          <a:p>
            <a:endParaRPr lang="en-IN" dirty="0"/>
          </a:p>
        </p:txBody>
      </p:sp>
    </p:spTree>
    <p:extLst>
      <p:ext uri="{BB962C8B-B14F-4D97-AF65-F5344CB8AC3E}">
        <p14:creationId xmlns:p14="http://schemas.microsoft.com/office/powerpoint/2010/main" val="2897093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2FF95-EE3C-0738-9DBC-C3B0AC029F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BC51F9-F34C-CB95-B552-BEF85D9D6D2D}"/>
              </a:ext>
            </a:extLst>
          </p:cNvPr>
          <p:cNvSpPr>
            <a:spLocks noGrp="1"/>
          </p:cNvSpPr>
          <p:nvPr>
            <p:ph idx="1"/>
          </p:nvPr>
        </p:nvSpPr>
        <p:spPr/>
        <p:txBody>
          <a:bodyPr>
            <a:normAutofit/>
          </a:bodyPr>
          <a:lstStyle/>
          <a:p>
            <a:pPr algn="just"/>
            <a:r>
              <a:rPr lang="en-US" b="0" i="0" dirty="0">
                <a:solidFill>
                  <a:srgbClr val="333333"/>
                </a:solidFill>
                <a:effectLst/>
                <a:latin typeface="inter-regular"/>
              </a:rPr>
              <a:t>The k-means </a:t>
            </a:r>
            <a:r>
              <a:rPr lang="en-US" b="0" i="0" u="none" strike="noStrike" dirty="0">
                <a:solidFill>
                  <a:srgbClr val="008000"/>
                </a:solidFill>
                <a:effectLst/>
                <a:latin typeface="inter-regular"/>
                <a:hlinkClick r:id="rId2"/>
              </a:rPr>
              <a:t>clustering</a:t>
            </a:r>
            <a:r>
              <a:rPr lang="en-US" b="0" i="0" dirty="0">
                <a:solidFill>
                  <a:srgbClr val="333333"/>
                </a:solidFill>
                <a:effectLst/>
                <a:latin typeface="inter-regular"/>
              </a:rPr>
              <a:t> algorithm mainly performs two tasks:</a:t>
            </a:r>
          </a:p>
          <a:p>
            <a:pPr algn="just">
              <a:buFont typeface="Arial" panose="020B0604020202020204" pitchFamily="34" charset="0"/>
              <a:buChar char="•"/>
            </a:pPr>
            <a:r>
              <a:rPr lang="en-US" b="0" i="0" dirty="0">
                <a:solidFill>
                  <a:srgbClr val="000000"/>
                </a:solidFill>
                <a:effectLst/>
                <a:latin typeface="inter-regular"/>
              </a:rPr>
              <a:t>Determines the best value for K center points or centroids by an iterative process.</a:t>
            </a:r>
          </a:p>
          <a:p>
            <a:pPr algn="just">
              <a:buFont typeface="Arial" panose="020B0604020202020204" pitchFamily="34" charset="0"/>
              <a:buChar char="•"/>
            </a:pPr>
            <a:r>
              <a:rPr lang="en-US" b="0" i="0" dirty="0">
                <a:solidFill>
                  <a:srgbClr val="000000"/>
                </a:solidFill>
                <a:effectLst/>
                <a:latin typeface="inter-regular"/>
              </a:rPr>
              <a:t>Assigns each data point to its closest k-center. </a:t>
            </a:r>
          </a:p>
          <a:p>
            <a:pPr algn="just">
              <a:buFont typeface="Arial" panose="020B0604020202020204" pitchFamily="34" charset="0"/>
              <a:buChar char="•"/>
            </a:pPr>
            <a:r>
              <a:rPr lang="en-US" b="0" i="0" dirty="0">
                <a:solidFill>
                  <a:srgbClr val="000000"/>
                </a:solidFill>
                <a:effectLst/>
                <a:latin typeface="inter-regular"/>
              </a:rPr>
              <a:t>Those data points which are near to the particular k-center, create a cluster.</a:t>
            </a:r>
          </a:p>
          <a:p>
            <a:pPr algn="just"/>
            <a:r>
              <a:rPr lang="en-US" b="0" i="0" dirty="0">
                <a:solidFill>
                  <a:srgbClr val="333333"/>
                </a:solidFill>
                <a:effectLst/>
                <a:latin typeface="inter-regular"/>
              </a:rPr>
              <a:t>Hence each cluster has datapoints with some commonalities, and it is away from other clusters.</a:t>
            </a:r>
          </a:p>
          <a:p>
            <a:pPr algn="just"/>
            <a:r>
              <a:rPr lang="en-US" b="0" i="0" dirty="0">
                <a:solidFill>
                  <a:srgbClr val="333333"/>
                </a:solidFill>
                <a:effectLst/>
                <a:latin typeface="inter-regular"/>
              </a:rPr>
              <a:t>The below diagram explains the working of the K-means Clustering Algorithm:</a:t>
            </a:r>
          </a:p>
          <a:p>
            <a:pPr algn="just">
              <a:buFont typeface="Arial" panose="020B0604020202020204" pitchFamily="34" charset="0"/>
              <a:buChar char="•"/>
            </a:pP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3183842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K-Means Clustering Algorithm">
            <a:extLst>
              <a:ext uri="{FF2B5EF4-FFF2-40B4-BE49-F238E27FC236}">
                <a16:creationId xmlns:a16="http://schemas.microsoft.com/office/drawing/2014/main" id="{42155B07-C780-C535-3E1D-BC4B302AC3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678435"/>
            <a:ext cx="10905066" cy="5501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014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54F8-99C3-122C-3A07-5920C400A933}"/>
              </a:ext>
            </a:extLst>
          </p:cNvPr>
          <p:cNvSpPr>
            <a:spLocks noGrp="1"/>
          </p:cNvSpPr>
          <p:nvPr>
            <p:ph type="title"/>
          </p:nvPr>
        </p:nvSpPr>
        <p:spPr/>
        <p:txBody>
          <a:bodyPr/>
          <a:lstStyle/>
          <a:p>
            <a:r>
              <a:rPr lang="en-US" dirty="0"/>
              <a:t>Working</a:t>
            </a:r>
            <a:endParaRPr lang="en-IN" dirty="0"/>
          </a:p>
        </p:txBody>
      </p:sp>
      <p:sp>
        <p:nvSpPr>
          <p:cNvPr id="3" name="Content Placeholder 2">
            <a:extLst>
              <a:ext uri="{FF2B5EF4-FFF2-40B4-BE49-F238E27FC236}">
                <a16:creationId xmlns:a16="http://schemas.microsoft.com/office/drawing/2014/main" id="{8C6712AB-F138-D74D-4D65-D293FCFD7746}"/>
              </a:ext>
            </a:extLst>
          </p:cNvPr>
          <p:cNvSpPr>
            <a:spLocks noGrp="1"/>
          </p:cNvSpPr>
          <p:nvPr>
            <p:ph idx="1"/>
          </p:nvPr>
        </p:nvSpPr>
        <p:spPr/>
        <p:txBody>
          <a:bodyPr>
            <a:normAutofit fontScale="85000" lnSpcReduction="20000"/>
          </a:bodyPr>
          <a:lstStyle/>
          <a:p>
            <a:pPr algn="just"/>
            <a:r>
              <a:rPr lang="en-US" b="0" i="0" dirty="0">
                <a:solidFill>
                  <a:srgbClr val="333333"/>
                </a:solidFill>
                <a:effectLst/>
                <a:latin typeface="inter-regular"/>
              </a:rPr>
              <a:t>The working of the K-Means algorithm is explained in the below steps:</a:t>
            </a:r>
          </a:p>
          <a:p>
            <a:pPr algn="just"/>
            <a:r>
              <a:rPr lang="en-US" b="1" i="0" dirty="0">
                <a:solidFill>
                  <a:srgbClr val="333333"/>
                </a:solidFill>
                <a:effectLst/>
                <a:latin typeface="inter-bold"/>
              </a:rPr>
              <a:t>Step-1:</a:t>
            </a:r>
            <a:r>
              <a:rPr lang="en-US" b="0" i="0" dirty="0">
                <a:solidFill>
                  <a:srgbClr val="333333"/>
                </a:solidFill>
                <a:effectLst/>
                <a:latin typeface="inter-regular"/>
              </a:rPr>
              <a:t> Select the number K to decide the number of clusters.</a:t>
            </a:r>
          </a:p>
          <a:p>
            <a:pPr algn="just"/>
            <a:r>
              <a:rPr lang="en-US" b="1" i="0" dirty="0">
                <a:solidFill>
                  <a:srgbClr val="333333"/>
                </a:solidFill>
                <a:effectLst/>
                <a:latin typeface="inter-bold"/>
              </a:rPr>
              <a:t>Step-2:</a:t>
            </a:r>
            <a:r>
              <a:rPr lang="en-US" b="0" i="0" dirty="0">
                <a:solidFill>
                  <a:srgbClr val="333333"/>
                </a:solidFill>
                <a:effectLst/>
                <a:latin typeface="inter-regular"/>
              </a:rPr>
              <a:t> Select random K points or centroids. (It can be other from the input dataset).</a:t>
            </a:r>
          </a:p>
          <a:p>
            <a:pPr algn="just"/>
            <a:r>
              <a:rPr lang="en-US" b="1" i="0" dirty="0">
                <a:solidFill>
                  <a:srgbClr val="333333"/>
                </a:solidFill>
                <a:effectLst/>
                <a:latin typeface="inter-bold"/>
              </a:rPr>
              <a:t>Step-3:</a:t>
            </a:r>
            <a:r>
              <a:rPr lang="en-US" b="0" i="0" dirty="0">
                <a:solidFill>
                  <a:srgbClr val="333333"/>
                </a:solidFill>
                <a:effectLst/>
                <a:latin typeface="inter-regular"/>
              </a:rPr>
              <a:t> Assign each data point to their closest centroid, which will form the predefined K clusters.</a:t>
            </a:r>
          </a:p>
          <a:p>
            <a:pPr algn="just"/>
            <a:r>
              <a:rPr lang="en-US" b="1" i="0" dirty="0">
                <a:solidFill>
                  <a:srgbClr val="333333"/>
                </a:solidFill>
                <a:effectLst/>
                <a:latin typeface="inter-bold"/>
              </a:rPr>
              <a:t>Step-4:</a:t>
            </a:r>
            <a:r>
              <a:rPr lang="en-US" b="0" i="0" dirty="0">
                <a:solidFill>
                  <a:srgbClr val="333333"/>
                </a:solidFill>
                <a:effectLst/>
                <a:latin typeface="inter-regular"/>
              </a:rPr>
              <a:t> Calculate the variance and place a new centroid of each cluster.</a:t>
            </a:r>
          </a:p>
          <a:p>
            <a:pPr algn="just"/>
            <a:r>
              <a:rPr lang="en-US" b="1" i="0" dirty="0">
                <a:solidFill>
                  <a:srgbClr val="333333"/>
                </a:solidFill>
                <a:effectLst/>
                <a:latin typeface="inter-bold"/>
              </a:rPr>
              <a:t>Step-5:</a:t>
            </a:r>
            <a:r>
              <a:rPr lang="en-US" b="0" i="0" dirty="0">
                <a:solidFill>
                  <a:srgbClr val="333333"/>
                </a:solidFill>
                <a:effectLst/>
                <a:latin typeface="inter-regular"/>
              </a:rPr>
              <a:t> Repeat the third steps, which means reassign each datapoint to the new closest centroid of each cluster.</a:t>
            </a:r>
          </a:p>
          <a:p>
            <a:pPr algn="just"/>
            <a:r>
              <a:rPr lang="en-US" b="1" i="0" dirty="0">
                <a:solidFill>
                  <a:srgbClr val="333333"/>
                </a:solidFill>
                <a:effectLst/>
                <a:latin typeface="inter-bold"/>
              </a:rPr>
              <a:t>Step-6:</a:t>
            </a:r>
            <a:r>
              <a:rPr lang="en-US" b="0" i="0" dirty="0">
                <a:solidFill>
                  <a:srgbClr val="333333"/>
                </a:solidFill>
                <a:effectLst/>
                <a:latin typeface="inter-regular"/>
              </a:rPr>
              <a:t> If any reassignment occurs, then go to step-4 else go to FINISH.</a:t>
            </a:r>
          </a:p>
          <a:p>
            <a:pPr algn="just"/>
            <a:r>
              <a:rPr lang="en-US" b="1" i="0" dirty="0">
                <a:solidFill>
                  <a:srgbClr val="333333"/>
                </a:solidFill>
                <a:effectLst/>
                <a:latin typeface="inter-bold"/>
              </a:rPr>
              <a:t>Step-7</a:t>
            </a:r>
            <a:r>
              <a:rPr lang="en-US" b="0" i="0" dirty="0">
                <a:solidFill>
                  <a:srgbClr val="333333"/>
                </a:solidFill>
                <a:effectLst/>
                <a:latin typeface="inter-regular"/>
              </a:rPr>
              <a:t>: The model is ready.</a:t>
            </a:r>
          </a:p>
          <a:p>
            <a:endParaRPr lang="en-IN" dirty="0"/>
          </a:p>
        </p:txBody>
      </p:sp>
    </p:spTree>
    <p:extLst>
      <p:ext uri="{BB962C8B-B14F-4D97-AF65-F5344CB8AC3E}">
        <p14:creationId xmlns:p14="http://schemas.microsoft.com/office/powerpoint/2010/main" val="644177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1B34-A78C-5BF0-3724-A6698806339D}"/>
              </a:ext>
            </a:extLst>
          </p:cNvPr>
          <p:cNvSpPr>
            <a:spLocks noGrp="1"/>
          </p:cNvSpPr>
          <p:nvPr>
            <p:ph type="title"/>
          </p:nvPr>
        </p:nvSpPr>
        <p:spPr>
          <a:xfrm>
            <a:off x="589560" y="856180"/>
            <a:ext cx="4560584" cy="1128068"/>
          </a:xfrm>
        </p:spPr>
        <p:txBody>
          <a:bodyPr anchor="ctr">
            <a:normAutofit/>
          </a:bodyPr>
          <a:lstStyle/>
          <a:p>
            <a:endParaRPr lang="en-IN" sz="4000"/>
          </a:p>
        </p:txBody>
      </p:sp>
      <p:sp>
        <p:nvSpPr>
          <p:cNvPr id="3" name="Content Placeholder 2">
            <a:extLst>
              <a:ext uri="{FF2B5EF4-FFF2-40B4-BE49-F238E27FC236}">
                <a16:creationId xmlns:a16="http://schemas.microsoft.com/office/drawing/2014/main" id="{AF9FAF06-35A4-2186-9D65-D350D4F30E4D}"/>
              </a:ext>
            </a:extLst>
          </p:cNvPr>
          <p:cNvSpPr>
            <a:spLocks noGrp="1"/>
          </p:cNvSpPr>
          <p:nvPr>
            <p:ph idx="1"/>
          </p:nvPr>
        </p:nvSpPr>
        <p:spPr>
          <a:xfrm>
            <a:off x="590719" y="2330505"/>
            <a:ext cx="4559425" cy="3979585"/>
          </a:xfrm>
        </p:spPr>
        <p:txBody>
          <a:bodyPr anchor="ctr">
            <a:normAutofit/>
          </a:bodyPr>
          <a:lstStyle/>
          <a:p>
            <a:r>
              <a:rPr lang="en-US" sz="2000" b="0" i="0">
                <a:effectLst/>
                <a:latin typeface="inter-regular"/>
              </a:rPr>
              <a:t>Suppose we have two variables M1 and M2. The x-y axis scatter plot of these two variables is given below:</a:t>
            </a:r>
          </a:p>
          <a:p>
            <a:endParaRPr lang="en-US" sz="2000">
              <a:latin typeface="inter-regular"/>
            </a:endParaRPr>
          </a:p>
          <a:p>
            <a:endParaRPr lang="en-IN" sz="2000"/>
          </a:p>
        </p:txBody>
      </p:sp>
      <p:pic>
        <p:nvPicPr>
          <p:cNvPr id="4" name="Picture 3">
            <a:extLst>
              <a:ext uri="{FF2B5EF4-FFF2-40B4-BE49-F238E27FC236}">
                <a16:creationId xmlns:a16="http://schemas.microsoft.com/office/drawing/2014/main" id="{F665FEF1-1663-A560-A1C7-0CBD7048853E}"/>
              </a:ext>
            </a:extLst>
          </p:cNvPr>
          <p:cNvPicPr>
            <a:picLocks noChangeAspect="1"/>
          </p:cNvPicPr>
          <p:nvPr/>
        </p:nvPicPr>
        <p:blipFill rotWithShape="1">
          <a:blip r:embed="rId2"/>
          <a:srcRect t="2335" r="3" b="3"/>
          <a:stretch/>
        </p:blipFill>
        <p:spPr>
          <a:xfrm>
            <a:off x="5498431" y="1193459"/>
            <a:ext cx="5063887" cy="4908842"/>
          </a:xfrm>
          <a:prstGeom prst="rect">
            <a:avLst/>
          </a:prstGeom>
        </p:spPr>
      </p:pic>
    </p:spTree>
    <p:extLst>
      <p:ext uri="{BB962C8B-B14F-4D97-AF65-F5344CB8AC3E}">
        <p14:creationId xmlns:p14="http://schemas.microsoft.com/office/powerpoint/2010/main" val="346697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91B8-0577-FDDD-4934-D1797486AB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D3B9E5-B3DB-36BA-1329-50EC903B590C}"/>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inter-regular"/>
              </a:rPr>
              <a:t>Let's take number k of clusters, i.e., K=2, to identify the dataset and to put them into different clusters. </a:t>
            </a:r>
          </a:p>
          <a:p>
            <a:pPr algn="just">
              <a:buFont typeface="Arial" panose="020B0604020202020204" pitchFamily="34" charset="0"/>
              <a:buChar char="•"/>
            </a:pPr>
            <a:r>
              <a:rPr lang="en-US" b="0" i="0" dirty="0">
                <a:solidFill>
                  <a:srgbClr val="000000"/>
                </a:solidFill>
                <a:effectLst/>
                <a:latin typeface="inter-regular"/>
              </a:rPr>
              <a:t>It means here we will try to group these datasets into two different clusters.</a:t>
            </a:r>
          </a:p>
          <a:p>
            <a:pPr algn="just">
              <a:buFont typeface="Arial" panose="020B0604020202020204" pitchFamily="34" charset="0"/>
              <a:buChar char="•"/>
            </a:pPr>
            <a:r>
              <a:rPr lang="en-US" b="0" i="0" dirty="0">
                <a:solidFill>
                  <a:srgbClr val="000000"/>
                </a:solidFill>
                <a:effectLst/>
                <a:latin typeface="inter-regular"/>
              </a:rPr>
              <a:t>We need to choose some random k points or centroid to form the cluster. </a:t>
            </a:r>
          </a:p>
          <a:p>
            <a:pPr algn="just">
              <a:buFont typeface="Arial" panose="020B0604020202020204" pitchFamily="34" charset="0"/>
              <a:buChar char="•"/>
            </a:pPr>
            <a:r>
              <a:rPr lang="en-US" b="0" i="0" dirty="0">
                <a:solidFill>
                  <a:srgbClr val="000000"/>
                </a:solidFill>
                <a:effectLst/>
                <a:latin typeface="inter-regular"/>
              </a:rPr>
              <a:t>These points can be either the points from the dataset or any other point. </a:t>
            </a:r>
          </a:p>
          <a:p>
            <a:pPr algn="just">
              <a:buFont typeface="Arial" panose="020B0604020202020204" pitchFamily="34" charset="0"/>
              <a:buChar char="•"/>
            </a:pPr>
            <a:r>
              <a:rPr lang="en-US" b="0" i="0" dirty="0">
                <a:solidFill>
                  <a:srgbClr val="000000"/>
                </a:solidFill>
                <a:effectLst/>
                <a:latin typeface="inter-regular"/>
              </a:rPr>
              <a:t>So, here we are selecting the below two points as k points, which are not the part of our dataset. </a:t>
            </a:r>
            <a:endParaRPr lang="en-IN" dirty="0"/>
          </a:p>
        </p:txBody>
      </p:sp>
    </p:spTree>
    <p:extLst>
      <p:ext uri="{BB962C8B-B14F-4D97-AF65-F5344CB8AC3E}">
        <p14:creationId xmlns:p14="http://schemas.microsoft.com/office/powerpoint/2010/main" val="3119768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5C10D-7DEB-0B37-99AF-4FA7EF5EFCB1}"/>
              </a:ext>
            </a:extLst>
          </p:cNvPr>
          <p:cNvSpPr>
            <a:spLocks noGrp="1"/>
          </p:cNvSpPr>
          <p:nvPr>
            <p:ph type="title"/>
          </p:nvPr>
        </p:nvSpPr>
        <p:spPr/>
        <p:txBody>
          <a:bodyPr/>
          <a:lstStyle/>
          <a:p>
            <a:endParaRPr lang="en-IN"/>
          </a:p>
        </p:txBody>
      </p:sp>
      <p:pic>
        <p:nvPicPr>
          <p:cNvPr id="3074" name="Picture 2" descr="K-Means Clustering Algorithm">
            <a:extLst>
              <a:ext uri="{FF2B5EF4-FFF2-40B4-BE49-F238E27FC236}">
                <a16:creationId xmlns:a16="http://schemas.microsoft.com/office/drawing/2014/main" id="{3C1DBF86-98E5-BCF6-0C97-28C5383563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15407" y="2016125"/>
            <a:ext cx="3475510"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27505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79</TotalTime>
  <Words>963</Words>
  <Application>Microsoft Office PowerPoint</Application>
  <PresentationFormat>Widescreen</PresentationFormat>
  <Paragraphs>57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Gill Sans MT</vt:lpstr>
      <vt:lpstr>Helvetica Neue</vt:lpstr>
      <vt:lpstr>inter-bold</vt:lpstr>
      <vt:lpstr>inter-regular</vt:lpstr>
      <vt:lpstr>Lato</vt:lpstr>
      <vt:lpstr>Gallery</vt:lpstr>
      <vt:lpstr>K-Means Algorithm</vt:lpstr>
      <vt:lpstr>PowerPoint Presentation</vt:lpstr>
      <vt:lpstr>PowerPoint Presentation</vt:lpstr>
      <vt:lpstr>PowerPoint Presentation</vt:lpstr>
      <vt:lpstr>PowerPoint Presentation</vt:lpstr>
      <vt:lpstr>Working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 1</vt:lpstr>
      <vt:lpstr>Exercise 2</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Algorithm</dc:title>
  <dc:creator>Vineela Chandra  Dodda</dc:creator>
  <cp:lastModifiedBy>Vineela Chandra  Dodda</cp:lastModifiedBy>
  <cp:revision>5</cp:revision>
  <dcterms:created xsi:type="dcterms:W3CDTF">2022-10-13T05:26:46Z</dcterms:created>
  <dcterms:modified xsi:type="dcterms:W3CDTF">2022-10-13T06:45:57Z</dcterms:modified>
</cp:coreProperties>
</file>