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3" r:id="rId16"/>
    <p:sldId id="274" r:id="rId17"/>
    <p:sldId id="275" r:id="rId18"/>
    <p:sldId id="276" r:id="rId19"/>
    <p:sldId id="271" r:id="rId20"/>
    <p:sldId id="272"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4" autoAdjust="0"/>
    <p:restoredTop sz="82323" autoAdjust="0"/>
  </p:normalViewPr>
  <p:slideViewPr>
    <p:cSldViewPr snapToGrid="0">
      <p:cViewPr varScale="1">
        <p:scale>
          <a:sx n="69" d="100"/>
          <a:sy n="69" d="100"/>
        </p:scale>
        <p:origin x="100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161645-6CA6-4A4D-801B-C809F490C513}" type="datetimeFigureOut">
              <a:rPr lang="en-IN" smtClean="0"/>
              <a:t>23-09-2022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D01094-E426-4CE9-963B-34F09A1831AB}" type="slidenum">
              <a:rPr lang="en-IN" smtClean="0"/>
              <a:t>‹#›</a:t>
            </a:fld>
            <a:endParaRPr lang="en-IN"/>
          </a:p>
        </p:txBody>
      </p:sp>
    </p:spTree>
    <p:extLst>
      <p:ext uri="{BB962C8B-B14F-4D97-AF65-F5344CB8AC3E}">
        <p14:creationId xmlns:p14="http://schemas.microsoft.com/office/powerpoint/2010/main" val="1299994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D01094-E426-4CE9-963B-34F09A1831AB}" type="slidenum">
              <a:rPr lang="en-IN" smtClean="0"/>
              <a:t>3</a:t>
            </a:fld>
            <a:endParaRPr lang="en-IN"/>
          </a:p>
        </p:txBody>
      </p:sp>
    </p:spTree>
    <p:extLst>
      <p:ext uri="{BB962C8B-B14F-4D97-AF65-F5344CB8AC3E}">
        <p14:creationId xmlns:p14="http://schemas.microsoft.com/office/powerpoint/2010/main" val="293172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73239"/>
                </a:solidFill>
                <a:effectLst/>
                <a:latin typeface="urw-din"/>
              </a:rPr>
              <a:t>With relation to our dataset, this concept can be understood as:</a:t>
            </a:r>
          </a:p>
          <a:p>
            <a:pPr algn="l" fontAlgn="base">
              <a:buFont typeface="Arial" panose="020B0604020202020204" pitchFamily="34" charset="0"/>
              <a:buChar char="•"/>
            </a:pPr>
            <a:r>
              <a:rPr lang="en-US" b="0" i="0" dirty="0">
                <a:solidFill>
                  <a:srgbClr val="273239"/>
                </a:solidFill>
                <a:effectLst/>
                <a:latin typeface="urw-din"/>
              </a:rPr>
              <a:t>We assume that no pair of features are dependent. For example, the temperature being ‘Hot’ has nothing to do with the humidity or the outlook being ‘Rainy’ has no effect on the winds. Hence, the features are assumed to be </a:t>
            </a:r>
            <a:r>
              <a:rPr lang="en-US" b="1" i="0" dirty="0">
                <a:solidFill>
                  <a:srgbClr val="273239"/>
                </a:solidFill>
                <a:effectLst/>
                <a:latin typeface="urw-din"/>
              </a:rPr>
              <a:t>independent</a:t>
            </a:r>
            <a:r>
              <a:rPr lang="en-US" b="0" i="0" dirty="0">
                <a:solidFill>
                  <a:srgbClr val="273239"/>
                </a:solidFill>
                <a:effectLst/>
                <a:latin typeface="urw-din"/>
              </a:rPr>
              <a:t>.</a:t>
            </a:r>
          </a:p>
          <a:p>
            <a:pPr algn="l" fontAlgn="base">
              <a:buFont typeface="Arial" panose="020B0604020202020204" pitchFamily="34" charset="0"/>
              <a:buChar char="•"/>
            </a:pPr>
            <a:r>
              <a:rPr lang="en-US" b="0" i="0" dirty="0">
                <a:solidFill>
                  <a:srgbClr val="273239"/>
                </a:solidFill>
                <a:effectLst/>
                <a:latin typeface="urw-din"/>
              </a:rPr>
              <a:t>Secondly, each feature is given the same weight(or importance). For example, knowing only temperature and humidity alone can’t predict the outcome accurately. None of the attributes is irrelevant and assumed to be contributing </a:t>
            </a:r>
            <a:r>
              <a:rPr lang="en-US" b="1" i="0" dirty="0">
                <a:solidFill>
                  <a:srgbClr val="273239"/>
                </a:solidFill>
                <a:effectLst/>
                <a:latin typeface="urw-din"/>
              </a:rPr>
              <a:t>equally</a:t>
            </a:r>
            <a:r>
              <a:rPr lang="en-US" b="0" i="0" dirty="0">
                <a:solidFill>
                  <a:srgbClr val="273239"/>
                </a:solidFill>
                <a:effectLst/>
                <a:latin typeface="urw-din"/>
              </a:rPr>
              <a:t> to the outcome.</a:t>
            </a:r>
          </a:p>
          <a:p>
            <a:pPr algn="l" fontAlgn="base">
              <a:buFont typeface="Arial" panose="020B0604020202020204" pitchFamily="34" charset="0"/>
              <a:buChar char="•"/>
            </a:pP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22222"/>
                </a:solidFill>
                <a:effectLst/>
                <a:latin typeface="Lato" panose="020F0502020204030203" pitchFamily="34" charset="0"/>
              </a:rPr>
              <a:t>all of these properties independently contribute to the probability that this fruit is an apple and that is why it is known as ‘Naive’.</a:t>
            </a:r>
            <a:endParaRPr lang="en-US" b="0" i="0" dirty="0">
              <a:solidFill>
                <a:srgbClr val="273239"/>
              </a:solidFill>
              <a:effectLst/>
              <a:latin typeface="urw-din"/>
            </a:endParaRPr>
          </a:p>
          <a:p>
            <a:endParaRPr lang="en-IN" dirty="0"/>
          </a:p>
        </p:txBody>
      </p:sp>
      <p:sp>
        <p:nvSpPr>
          <p:cNvPr id="4" name="Slide Number Placeholder 3"/>
          <p:cNvSpPr>
            <a:spLocks noGrp="1"/>
          </p:cNvSpPr>
          <p:nvPr>
            <p:ph type="sldNum" sz="quarter" idx="5"/>
          </p:nvPr>
        </p:nvSpPr>
        <p:spPr/>
        <p:txBody>
          <a:bodyPr/>
          <a:lstStyle/>
          <a:p>
            <a:fld id="{FDD01094-E426-4CE9-963B-34F09A1831AB}" type="slidenum">
              <a:rPr lang="en-IN" smtClean="0"/>
              <a:t>4</a:t>
            </a:fld>
            <a:endParaRPr lang="en-IN"/>
          </a:p>
        </p:txBody>
      </p:sp>
    </p:spTree>
    <p:extLst>
      <p:ext uri="{BB962C8B-B14F-4D97-AF65-F5344CB8AC3E}">
        <p14:creationId xmlns:p14="http://schemas.microsoft.com/office/powerpoint/2010/main" val="309980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9/23/2022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Naïve Bayes Classifier</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2262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91B4B-C918-3F01-959F-E07C98FF0E0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C9EE30B-A68C-2117-0A07-C50C9CFA895D}"/>
              </a:ext>
            </a:extLst>
          </p:cNvPr>
          <p:cNvPicPr>
            <a:picLocks noGrp="1" noChangeAspect="1"/>
          </p:cNvPicPr>
          <p:nvPr>
            <p:ph idx="1"/>
          </p:nvPr>
        </p:nvPicPr>
        <p:blipFill>
          <a:blip r:embed="rId2"/>
          <a:stretch>
            <a:fillRect/>
          </a:stretch>
        </p:blipFill>
        <p:spPr>
          <a:xfrm>
            <a:off x="3138616" y="1013254"/>
            <a:ext cx="6631460" cy="4898596"/>
          </a:xfrm>
        </p:spPr>
      </p:pic>
    </p:spTree>
    <p:extLst>
      <p:ext uri="{BB962C8B-B14F-4D97-AF65-F5344CB8AC3E}">
        <p14:creationId xmlns:p14="http://schemas.microsoft.com/office/powerpoint/2010/main" val="3298547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39B16-049E-FC9E-635B-165502FE1D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81F252B-E476-CCD5-5054-4EA336A5E4C0}"/>
              </a:ext>
            </a:extLst>
          </p:cNvPr>
          <p:cNvSpPr>
            <a:spLocks noGrp="1"/>
          </p:cNvSpPr>
          <p:nvPr>
            <p:ph idx="1"/>
          </p:nvPr>
        </p:nvSpPr>
        <p:spPr/>
        <p:txBody>
          <a:bodyPr/>
          <a:lstStyle/>
          <a:p>
            <a:r>
              <a:rPr lang="en-US" b="0" i="0" dirty="0">
                <a:solidFill>
                  <a:srgbClr val="273239"/>
                </a:solidFill>
                <a:effectLst/>
                <a:latin typeface="urw-din"/>
              </a:rPr>
              <a:t>So, in the figure above, we have calculated P(x</a:t>
            </a:r>
            <a:r>
              <a:rPr lang="en-US" b="0" i="0" baseline="-25000" dirty="0">
                <a:solidFill>
                  <a:srgbClr val="273239"/>
                </a:solidFill>
                <a:effectLst/>
                <a:latin typeface="urw-din"/>
              </a:rPr>
              <a:t>i</a:t>
            </a:r>
            <a:r>
              <a:rPr lang="en-US" b="0" i="0" dirty="0">
                <a:solidFill>
                  <a:srgbClr val="273239"/>
                </a:solidFill>
                <a:effectLst/>
                <a:latin typeface="urw-din"/>
              </a:rPr>
              <a:t> | </a:t>
            </a:r>
            <a:r>
              <a:rPr lang="en-US" b="0" i="0" dirty="0" err="1">
                <a:solidFill>
                  <a:srgbClr val="273239"/>
                </a:solidFill>
                <a:effectLst/>
                <a:latin typeface="urw-din"/>
              </a:rPr>
              <a:t>y</a:t>
            </a:r>
            <a:r>
              <a:rPr lang="en-US" b="0" i="0" baseline="-25000" dirty="0" err="1">
                <a:solidFill>
                  <a:srgbClr val="273239"/>
                </a:solidFill>
                <a:effectLst/>
                <a:latin typeface="urw-din"/>
              </a:rPr>
              <a:t>j</a:t>
            </a:r>
            <a:r>
              <a:rPr lang="en-US" b="0" i="0" dirty="0">
                <a:solidFill>
                  <a:srgbClr val="273239"/>
                </a:solidFill>
                <a:effectLst/>
                <a:latin typeface="urw-din"/>
              </a:rPr>
              <a:t>) for each x</a:t>
            </a:r>
            <a:r>
              <a:rPr lang="en-US" b="0" i="0" baseline="-25000" dirty="0">
                <a:solidFill>
                  <a:srgbClr val="273239"/>
                </a:solidFill>
                <a:effectLst/>
                <a:latin typeface="urw-din"/>
              </a:rPr>
              <a:t>i</a:t>
            </a:r>
            <a:r>
              <a:rPr lang="en-US" b="0" i="0" dirty="0">
                <a:solidFill>
                  <a:srgbClr val="273239"/>
                </a:solidFill>
                <a:effectLst/>
                <a:latin typeface="urw-din"/>
              </a:rPr>
              <a:t> in X and </a:t>
            </a:r>
            <a:r>
              <a:rPr lang="en-US" b="0" i="0" dirty="0" err="1">
                <a:solidFill>
                  <a:srgbClr val="273239"/>
                </a:solidFill>
                <a:effectLst/>
                <a:latin typeface="urw-din"/>
              </a:rPr>
              <a:t>y</a:t>
            </a:r>
            <a:r>
              <a:rPr lang="en-US" b="0" i="0" baseline="-25000" dirty="0" err="1">
                <a:solidFill>
                  <a:srgbClr val="273239"/>
                </a:solidFill>
                <a:effectLst/>
                <a:latin typeface="urw-din"/>
              </a:rPr>
              <a:t>j</a:t>
            </a:r>
            <a:r>
              <a:rPr lang="en-US" b="0" i="0" dirty="0">
                <a:solidFill>
                  <a:srgbClr val="273239"/>
                </a:solidFill>
                <a:effectLst/>
                <a:latin typeface="urw-din"/>
              </a:rPr>
              <a:t> in y manually in the tables 1-4. For example, probability of playing golf given that the temperature is cool, </a:t>
            </a:r>
            <a:r>
              <a:rPr lang="en-US" b="0" i="0" dirty="0" err="1">
                <a:solidFill>
                  <a:srgbClr val="273239"/>
                </a:solidFill>
                <a:effectLst/>
                <a:latin typeface="urw-din"/>
              </a:rPr>
              <a:t>i.e</a:t>
            </a:r>
            <a:r>
              <a:rPr lang="en-US" b="0" i="0" dirty="0">
                <a:solidFill>
                  <a:srgbClr val="273239"/>
                </a:solidFill>
                <a:effectLst/>
                <a:latin typeface="urw-din"/>
              </a:rPr>
              <a:t> P(temp. = cool | play golf = Yes) = 3/9.</a:t>
            </a:r>
          </a:p>
          <a:p>
            <a:pPr algn="l" fontAlgn="base"/>
            <a:r>
              <a:rPr lang="en-US" b="0" i="0" dirty="0">
                <a:solidFill>
                  <a:srgbClr val="273239"/>
                </a:solidFill>
                <a:effectLst/>
                <a:latin typeface="urw-din"/>
              </a:rPr>
              <a:t>Also, we need to find class probabilities (P(y)) which has been calculated in the table 5. For example, P(play golf = Yes) = 9/14.</a:t>
            </a:r>
          </a:p>
          <a:p>
            <a:pPr algn="l" fontAlgn="base"/>
            <a:r>
              <a:rPr lang="en-US" b="0" i="0" dirty="0">
                <a:solidFill>
                  <a:srgbClr val="273239"/>
                </a:solidFill>
                <a:effectLst/>
                <a:latin typeface="urw-din"/>
              </a:rPr>
              <a:t>So now, we are done with our pre-computations and the classifier is ready!</a:t>
            </a:r>
          </a:p>
          <a:p>
            <a:r>
              <a:rPr lang="en-US" b="0" i="0" dirty="0">
                <a:solidFill>
                  <a:srgbClr val="273239"/>
                </a:solidFill>
                <a:effectLst/>
                <a:latin typeface="urw-din"/>
              </a:rPr>
              <a:t>Let us test it on a new set of features</a:t>
            </a:r>
            <a:endParaRPr lang="en-US" dirty="0">
              <a:solidFill>
                <a:srgbClr val="273239"/>
              </a:solidFill>
              <a:latin typeface="urw-din"/>
            </a:endParaRPr>
          </a:p>
          <a:p>
            <a:r>
              <a:rPr lang="en-US" dirty="0"/>
              <a:t>today = (Sunny, Hot, Normal, False)</a:t>
            </a:r>
            <a:endParaRPr lang="en-IN" dirty="0"/>
          </a:p>
        </p:txBody>
      </p:sp>
    </p:spTree>
    <p:extLst>
      <p:ext uri="{BB962C8B-B14F-4D97-AF65-F5344CB8AC3E}">
        <p14:creationId xmlns:p14="http://schemas.microsoft.com/office/powerpoint/2010/main" val="2755815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ACAD-F2AE-4445-3C1A-77A3656A05DF}"/>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65E91109-3B86-35D3-703D-E039A6202659}"/>
              </a:ext>
            </a:extLst>
          </p:cNvPr>
          <p:cNvPicPr>
            <a:picLocks noGrp="1" noChangeAspect="1"/>
          </p:cNvPicPr>
          <p:nvPr>
            <p:ph idx="1"/>
          </p:nvPr>
        </p:nvPicPr>
        <p:blipFill>
          <a:blip r:embed="rId2"/>
          <a:stretch>
            <a:fillRect/>
          </a:stretch>
        </p:blipFill>
        <p:spPr>
          <a:xfrm>
            <a:off x="2589212" y="2065059"/>
            <a:ext cx="8915400" cy="2564326"/>
          </a:xfrm>
        </p:spPr>
      </p:pic>
    </p:spTree>
    <p:extLst>
      <p:ext uri="{BB962C8B-B14F-4D97-AF65-F5344CB8AC3E}">
        <p14:creationId xmlns:p14="http://schemas.microsoft.com/office/powerpoint/2010/main" val="3669575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27F53-4576-B019-830B-392279B1ACAA}"/>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1E5DDD5B-107D-9AD7-EB3A-0ED4068D44CE}"/>
              </a:ext>
            </a:extLst>
          </p:cNvPr>
          <p:cNvPicPr>
            <a:picLocks noGrp="1" noChangeAspect="1"/>
          </p:cNvPicPr>
          <p:nvPr>
            <p:ph idx="1"/>
          </p:nvPr>
        </p:nvPicPr>
        <p:blipFill>
          <a:blip r:embed="rId2"/>
          <a:stretch>
            <a:fillRect/>
          </a:stretch>
        </p:blipFill>
        <p:spPr>
          <a:xfrm>
            <a:off x="2693917" y="2133600"/>
            <a:ext cx="8705992" cy="3778250"/>
          </a:xfrm>
        </p:spPr>
      </p:pic>
    </p:spTree>
    <p:extLst>
      <p:ext uri="{BB962C8B-B14F-4D97-AF65-F5344CB8AC3E}">
        <p14:creationId xmlns:p14="http://schemas.microsoft.com/office/powerpoint/2010/main" val="4263632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D462-C6C9-4237-A27D-A60E370C95D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3DEB4BF-D067-1EF2-24E2-A1A11BECC9B8}"/>
              </a:ext>
            </a:extLst>
          </p:cNvPr>
          <p:cNvPicPr>
            <a:picLocks noGrp="1" noChangeAspect="1"/>
          </p:cNvPicPr>
          <p:nvPr>
            <p:ph idx="1"/>
          </p:nvPr>
        </p:nvPicPr>
        <p:blipFill>
          <a:blip r:embed="rId2"/>
          <a:stretch>
            <a:fillRect/>
          </a:stretch>
        </p:blipFill>
        <p:spPr>
          <a:xfrm>
            <a:off x="2592925" y="2026508"/>
            <a:ext cx="7978142" cy="3778250"/>
          </a:xfrm>
        </p:spPr>
      </p:pic>
      <p:sp>
        <p:nvSpPr>
          <p:cNvPr id="6" name="TextBox 5">
            <a:extLst>
              <a:ext uri="{FF2B5EF4-FFF2-40B4-BE49-F238E27FC236}">
                <a16:creationId xmlns:a16="http://schemas.microsoft.com/office/drawing/2014/main" id="{E088DD7C-68F5-0F42-0F03-00EFA5FEE1E4}"/>
              </a:ext>
            </a:extLst>
          </p:cNvPr>
          <p:cNvSpPr txBox="1"/>
          <p:nvPr/>
        </p:nvSpPr>
        <p:spPr>
          <a:xfrm>
            <a:off x="271849" y="6614984"/>
            <a:ext cx="4572000" cy="246221"/>
          </a:xfrm>
          <a:prstGeom prst="rect">
            <a:avLst/>
          </a:prstGeom>
          <a:noFill/>
        </p:spPr>
        <p:txBody>
          <a:bodyPr wrap="square" rtlCol="0">
            <a:spAutoFit/>
          </a:bodyPr>
          <a:lstStyle/>
          <a:p>
            <a:r>
              <a:rPr lang="en-IN" sz="1000" dirty="0"/>
              <a:t>https://www.geeksforgeeks.org/naive-bayes-classifiers/</a:t>
            </a:r>
          </a:p>
        </p:txBody>
      </p:sp>
    </p:spTree>
    <p:extLst>
      <p:ext uri="{BB962C8B-B14F-4D97-AF65-F5344CB8AC3E}">
        <p14:creationId xmlns:p14="http://schemas.microsoft.com/office/powerpoint/2010/main" val="102405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247B-9DF6-3510-8421-163BF8078D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8F5D09-EB73-9400-462A-6DF2E02B1F9C}"/>
              </a:ext>
            </a:extLst>
          </p:cNvPr>
          <p:cNvSpPr>
            <a:spLocks noGrp="1"/>
          </p:cNvSpPr>
          <p:nvPr>
            <p:ph idx="1"/>
          </p:nvPr>
        </p:nvSpPr>
        <p:spPr/>
        <p:txBody>
          <a:bodyPr/>
          <a:lstStyle/>
          <a:p>
            <a:pPr algn="l"/>
            <a:r>
              <a:rPr lang="en-US" b="0" i="0" dirty="0">
                <a:solidFill>
                  <a:srgbClr val="05192D"/>
                </a:solidFill>
                <a:effectLst/>
                <a:latin typeface="Studio-Feixen-Sans"/>
              </a:rPr>
              <a:t>Naive Bayes classifier calculates the probability of an event in the following steps:</a:t>
            </a:r>
          </a:p>
          <a:p>
            <a:pPr algn="l">
              <a:buFont typeface="Arial" panose="020B0604020202020204" pitchFamily="34" charset="0"/>
              <a:buChar char="•"/>
            </a:pPr>
            <a:r>
              <a:rPr lang="en-US" b="0" i="0" dirty="0">
                <a:solidFill>
                  <a:srgbClr val="05192D"/>
                </a:solidFill>
                <a:effectLst/>
                <a:latin typeface="Studio-Feixen-Sans"/>
              </a:rPr>
              <a:t>Step 1: Calculate the prior probability for given class labels</a:t>
            </a:r>
          </a:p>
          <a:p>
            <a:pPr algn="l">
              <a:buFont typeface="Arial" panose="020B0604020202020204" pitchFamily="34" charset="0"/>
              <a:buChar char="•"/>
            </a:pPr>
            <a:r>
              <a:rPr lang="en-US" b="0" i="0" dirty="0">
                <a:solidFill>
                  <a:srgbClr val="05192D"/>
                </a:solidFill>
                <a:effectLst/>
                <a:latin typeface="Studio-Feixen-Sans"/>
              </a:rPr>
              <a:t>Step 2: Find Likelihood probability with each attribute for each class</a:t>
            </a:r>
          </a:p>
          <a:p>
            <a:pPr algn="l">
              <a:buFont typeface="Arial" panose="020B0604020202020204" pitchFamily="34" charset="0"/>
              <a:buChar char="•"/>
            </a:pPr>
            <a:r>
              <a:rPr lang="en-US" b="0" i="0" dirty="0">
                <a:solidFill>
                  <a:srgbClr val="05192D"/>
                </a:solidFill>
                <a:effectLst/>
                <a:latin typeface="Studio-Feixen-Sans"/>
              </a:rPr>
              <a:t>Step 3: Put these value in Bayes Formula and calculate posterior probability.</a:t>
            </a:r>
          </a:p>
          <a:p>
            <a:pPr algn="l">
              <a:buFont typeface="Arial" panose="020B0604020202020204" pitchFamily="34" charset="0"/>
              <a:buChar char="•"/>
            </a:pPr>
            <a:r>
              <a:rPr lang="en-US" b="0" i="0" dirty="0">
                <a:solidFill>
                  <a:srgbClr val="05192D"/>
                </a:solidFill>
                <a:effectLst/>
                <a:latin typeface="Studio-Feixen-Sans"/>
              </a:rPr>
              <a:t>Step 4: See which class has a higher probability, given the input belongs to the higher probability class.</a:t>
            </a:r>
          </a:p>
          <a:p>
            <a:pPr marL="0" indent="0">
              <a:buNone/>
            </a:pPr>
            <a:endParaRPr lang="en-IN" dirty="0"/>
          </a:p>
        </p:txBody>
      </p:sp>
    </p:spTree>
    <p:extLst>
      <p:ext uri="{BB962C8B-B14F-4D97-AF65-F5344CB8AC3E}">
        <p14:creationId xmlns:p14="http://schemas.microsoft.com/office/powerpoint/2010/main" val="3352181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3615-98EC-8A00-0914-5AD86B3C3AC1}"/>
              </a:ext>
            </a:extLst>
          </p:cNvPr>
          <p:cNvSpPr>
            <a:spLocks noGrp="1"/>
          </p:cNvSpPr>
          <p:nvPr>
            <p:ph type="title"/>
          </p:nvPr>
        </p:nvSpPr>
        <p:spPr/>
        <p:txBody>
          <a:bodyPr/>
          <a:lstStyle/>
          <a:p>
            <a:endParaRPr lang="en-IN" dirty="0"/>
          </a:p>
        </p:txBody>
      </p:sp>
      <p:pic>
        <p:nvPicPr>
          <p:cNvPr id="9218" name="Picture 2" descr="Table-Naive-Bayes-Tutorial">
            <a:extLst>
              <a:ext uri="{FF2B5EF4-FFF2-40B4-BE49-F238E27FC236}">
                <a16:creationId xmlns:a16="http://schemas.microsoft.com/office/drawing/2014/main" id="{61B7E62F-E24F-D823-AC16-1180A00EBA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3300" y="1775460"/>
            <a:ext cx="5090159" cy="4709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425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FA4C5-FA21-97B6-683F-CFC4CF79D4B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FFF95E5-664B-8CBB-3D6A-E5FBDD767FCB}"/>
              </a:ext>
            </a:extLst>
          </p:cNvPr>
          <p:cNvPicPr>
            <a:picLocks noGrp="1" noChangeAspect="1"/>
          </p:cNvPicPr>
          <p:nvPr>
            <p:ph idx="1"/>
          </p:nvPr>
        </p:nvPicPr>
        <p:blipFill>
          <a:blip r:embed="rId2"/>
          <a:stretch>
            <a:fillRect/>
          </a:stretch>
        </p:blipFill>
        <p:spPr>
          <a:xfrm>
            <a:off x="3911212" y="2133600"/>
            <a:ext cx="3800228" cy="4373880"/>
          </a:xfrm>
        </p:spPr>
      </p:pic>
    </p:spTree>
    <p:extLst>
      <p:ext uri="{BB962C8B-B14F-4D97-AF65-F5344CB8AC3E}">
        <p14:creationId xmlns:p14="http://schemas.microsoft.com/office/powerpoint/2010/main" val="2135809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D8832-989B-FAA4-B005-ACD71A2DB13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F5801B0-E7A4-3A89-EA6F-499E5E5E6025}"/>
              </a:ext>
            </a:extLst>
          </p:cNvPr>
          <p:cNvPicPr>
            <a:picLocks noGrp="1" noChangeAspect="1"/>
          </p:cNvPicPr>
          <p:nvPr>
            <p:ph idx="1"/>
          </p:nvPr>
        </p:nvPicPr>
        <p:blipFill>
          <a:blip r:embed="rId2"/>
          <a:stretch>
            <a:fillRect/>
          </a:stretch>
        </p:blipFill>
        <p:spPr>
          <a:xfrm>
            <a:off x="2592925" y="1116330"/>
            <a:ext cx="6813216" cy="4625340"/>
          </a:xfrm>
        </p:spPr>
      </p:pic>
    </p:spTree>
    <p:extLst>
      <p:ext uri="{BB962C8B-B14F-4D97-AF65-F5344CB8AC3E}">
        <p14:creationId xmlns:p14="http://schemas.microsoft.com/office/powerpoint/2010/main" val="3702091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98FDB-43F8-40EE-5004-C2327D6ED89F}"/>
              </a:ext>
            </a:extLst>
          </p:cNvPr>
          <p:cNvSpPr>
            <a:spLocks noGrp="1"/>
          </p:cNvSpPr>
          <p:nvPr>
            <p:ph type="title"/>
          </p:nvPr>
        </p:nvSpPr>
        <p:spPr/>
        <p:txBody>
          <a:bodyPr/>
          <a:lstStyle/>
          <a:p>
            <a:r>
              <a:rPr lang="en-US" dirty="0"/>
              <a:t>Code</a:t>
            </a:r>
            <a:endParaRPr lang="en-IN" dirty="0"/>
          </a:p>
        </p:txBody>
      </p:sp>
      <p:sp>
        <p:nvSpPr>
          <p:cNvPr id="4" name="Rectangle 2">
            <a:extLst>
              <a:ext uri="{FF2B5EF4-FFF2-40B4-BE49-F238E27FC236}">
                <a16:creationId xmlns:a16="http://schemas.microsoft.com/office/drawing/2014/main" id="{B0BF6391-31AA-E8B2-4DA6-A7D5D4A62013}"/>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load the iris dataset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Consolas" panose="020B0609020204030204" pitchFamily="49" charset="0"/>
              </a:rPr>
              <a:t>from</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sklearn.datasets</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import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load_iris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iris </a:t>
            </a:r>
            <a:r>
              <a:rPr kumimoji="0" lang="en-US" altLang="en-US" sz="1100" b="1" i="0" u="none" strike="noStrike" cap="none" normalizeH="0" baseline="0" dirty="0">
                <a:ln>
                  <a:noFill/>
                </a:ln>
                <a:solidFill>
                  <a:srgbClr val="006699"/>
                </a:solidFill>
                <a:effectLst/>
                <a:latin typeface="Consolas" panose="020B0609020204030204" pitchFamily="49" charset="0"/>
              </a:rPr>
              <a: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load_iris</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store the feature matrix (X) and response vector (y)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X </a:t>
            </a:r>
            <a:r>
              <a:rPr kumimoji="0" lang="en-US" altLang="en-US" sz="1100" b="1" i="0" u="none" strike="noStrike" cap="none" normalizeH="0" baseline="0" dirty="0">
                <a:ln>
                  <a:noFill/>
                </a:ln>
                <a:solidFill>
                  <a:srgbClr val="006699"/>
                </a:solidFill>
                <a:effectLst/>
                <a:latin typeface="Consolas" panose="020B0609020204030204" pitchFamily="49" charset="0"/>
              </a:rPr>
              <a: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iris.data</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y </a:t>
            </a:r>
            <a:r>
              <a:rPr kumimoji="0" lang="en-US" altLang="en-US" sz="1100" b="1" i="0" u="none" strike="noStrike" cap="none" normalizeH="0" baseline="0" dirty="0">
                <a:ln>
                  <a:noFill/>
                </a:ln>
                <a:solidFill>
                  <a:srgbClr val="006699"/>
                </a:solidFill>
                <a:effectLst/>
                <a:latin typeface="Consolas" panose="020B0609020204030204" pitchFamily="49" charset="0"/>
              </a:rPr>
              <a: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iris.target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splitting X and y into training and testing sets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Consolas" panose="020B0609020204030204" pitchFamily="49" charset="0"/>
              </a:rPr>
              <a:t>from</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sklearn.model_selection</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import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train_test_split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Consolas" panose="020B0609020204030204" pitchFamily="49" charset="0"/>
              </a:rPr>
              <a:t>X_train</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X_test</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y_train</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y_test</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train_test_split</a:t>
            </a:r>
            <a:r>
              <a:rPr kumimoji="0" lang="en-US" altLang="en-US" sz="1100" b="0" i="0" u="none" strike="noStrike" cap="none" normalizeH="0" baseline="0" dirty="0">
                <a:ln>
                  <a:noFill/>
                </a:ln>
                <a:solidFill>
                  <a:srgbClr val="000000"/>
                </a:solidFill>
                <a:effectLst/>
                <a:latin typeface="Consolas" panose="020B0609020204030204" pitchFamily="49" charset="0"/>
              </a:rPr>
              <a:t>(X, y, </a:t>
            </a:r>
            <a:r>
              <a:rPr kumimoji="0" lang="en-US" altLang="en-US" sz="1100" b="0" i="0" u="none" strike="noStrike" cap="none" normalizeH="0" baseline="0" dirty="0" err="1">
                <a:ln>
                  <a:noFill/>
                </a:ln>
                <a:solidFill>
                  <a:srgbClr val="000000"/>
                </a:solidFill>
                <a:effectLst/>
                <a:latin typeface="Consolas" panose="020B0609020204030204" pitchFamily="49" charset="0"/>
              </a:rPr>
              <a:t>test_size</a:t>
            </a:r>
            <a:r>
              <a:rPr kumimoji="0" lang="en-US" altLang="en-US" sz="1100" b="1" i="0" u="none" strike="noStrike" cap="none" normalizeH="0" baseline="0" dirty="0">
                <a:ln>
                  <a:noFill/>
                </a:ln>
                <a:solidFill>
                  <a:srgbClr val="006699"/>
                </a:solidFill>
                <a:effectLst/>
                <a:latin typeface="Consolas" panose="020B0609020204030204" pitchFamily="49" charset="0"/>
              </a:rPr>
              <a:t>=</a:t>
            </a:r>
            <a:r>
              <a:rPr kumimoji="0" lang="en-US" altLang="en-US" sz="1100" b="0" i="0" u="none" strike="noStrike" cap="none" normalizeH="0" baseline="0" dirty="0">
                <a:ln>
                  <a:noFill/>
                </a:ln>
                <a:solidFill>
                  <a:srgbClr val="009900"/>
                </a:solidFill>
                <a:effectLst/>
                <a:latin typeface="Consolas" panose="020B0609020204030204" pitchFamily="49" charset="0"/>
              </a:rPr>
              <a:t>0.4</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random_state</a:t>
            </a:r>
            <a:r>
              <a:rPr kumimoji="0" lang="en-US" altLang="en-US" sz="1100" b="1" i="0" u="none" strike="noStrike" cap="none" normalizeH="0" baseline="0" dirty="0">
                <a:ln>
                  <a:noFill/>
                </a:ln>
                <a:solidFill>
                  <a:srgbClr val="006699"/>
                </a:solidFill>
                <a:effectLst/>
                <a:latin typeface="Consolas" panose="020B0609020204030204" pitchFamily="49" charset="0"/>
              </a:rPr>
              <a:t>=</a:t>
            </a:r>
            <a:r>
              <a:rPr kumimoji="0" lang="en-US" altLang="en-US" sz="1100" b="0" i="0" u="none" strike="noStrike" cap="none" normalizeH="0" baseline="0" dirty="0">
                <a:ln>
                  <a:noFill/>
                </a:ln>
                <a:solidFill>
                  <a:srgbClr val="009900"/>
                </a:solidFill>
                <a:effectLst/>
                <a:latin typeface="Consolas" panose="020B0609020204030204" pitchFamily="49" charset="0"/>
              </a:rPr>
              <a:t>1</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training the model on training set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Consolas" panose="020B0609020204030204" pitchFamily="49" charset="0"/>
              </a:rPr>
              <a:t>from</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sklearn.naive_bayes</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import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GaussianNB</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Consolas" panose="020B0609020204030204" pitchFamily="49" charset="0"/>
              </a:rPr>
              <a:t>gnb</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GaussianNB</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Consolas" panose="020B0609020204030204" pitchFamily="49" charset="0"/>
              </a:rPr>
              <a:t>gnb.fit</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X_train</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y_train</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making predictions on the testing set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Consolas" panose="020B0609020204030204" pitchFamily="49" charset="0"/>
              </a:rPr>
              <a:t>y_pred</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gnb.predict</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X_test</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comparing actual response values (</a:t>
            </a:r>
            <a:r>
              <a:rPr kumimoji="0" lang="en-US" altLang="en-US" sz="1100" b="0" i="0" u="none" strike="noStrike" cap="none" normalizeH="0" baseline="0" dirty="0" err="1">
                <a:ln>
                  <a:noFill/>
                </a:ln>
                <a:solidFill>
                  <a:srgbClr val="008200"/>
                </a:solidFill>
                <a:effectLst/>
                <a:latin typeface="Consolas" panose="020B0609020204030204" pitchFamily="49" charset="0"/>
              </a:rPr>
              <a:t>y_test</a:t>
            </a:r>
            <a:r>
              <a:rPr kumimoji="0" lang="en-US" altLang="en-US" sz="1100" b="0" i="0" u="none" strike="noStrike" cap="none" normalizeH="0" baseline="0" dirty="0">
                <a:ln>
                  <a:noFill/>
                </a:ln>
                <a:solidFill>
                  <a:srgbClr val="008200"/>
                </a:solidFill>
                <a:effectLst/>
                <a:latin typeface="Consolas" panose="020B0609020204030204" pitchFamily="49" charset="0"/>
              </a:rPr>
              <a:t>) with predicted response values (</a:t>
            </a:r>
            <a:r>
              <a:rPr kumimoji="0" lang="en-US" altLang="en-US" sz="1100" b="0" i="0" u="none" strike="noStrike" cap="none" normalizeH="0" baseline="0" dirty="0" err="1">
                <a:ln>
                  <a:noFill/>
                </a:ln>
                <a:solidFill>
                  <a:srgbClr val="008200"/>
                </a:solidFill>
                <a:effectLst/>
                <a:latin typeface="Consolas" panose="020B0609020204030204" pitchFamily="49" charset="0"/>
              </a:rPr>
              <a:t>y_pred</a:t>
            </a:r>
            <a:r>
              <a:rPr kumimoji="0" lang="en-US" altLang="en-US" sz="1100" b="0" i="0" u="none" strike="noStrike" cap="none" normalizeH="0" baseline="0" dirty="0">
                <a:ln>
                  <a:noFill/>
                </a:ln>
                <a:solidFill>
                  <a:srgbClr val="0082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Consolas" panose="020B0609020204030204" pitchFamily="49" charset="0"/>
              </a:rPr>
              <a:t>from</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sklearn</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import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metrics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Consolas" panose="020B0609020204030204" pitchFamily="49" charset="0"/>
              </a:rPr>
              <a:t>print</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FF"/>
                </a:solidFill>
                <a:effectLst/>
                <a:latin typeface="Consolas" panose="020B0609020204030204" pitchFamily="49" charset="0"/>
              </a:rPr>
              <a:t>"Gaussian Naive Bayes model accuracy(in %):"</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metrics.accuracy_score</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y_test</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y_pred</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1" i="0" u="none" strike="noStrike" cap="none" normalizeH="0" baseline="0" dirty="0">
                <a:ln>
                  <a:noFill/>
                </a:ln>
                <a:solidFill>
                  <a:srgbClr val="006699"/>
                </a:solidFill>
                <a:effectLst/>
                <a:latin typeface="Consolas" panose="020B0609020204030204" pitchFamily="49" charset="0"/>
              </a:rPr>
              <a:t>*</a:t>
            </a:r>
            <a:r>
              <a:rPr kumimoji="0" lang="en-US" altLang="en-US" sz="1100" b="0" i="0" u="none" strike="noStrike" cap="none" normalizeH="0" baseline="0" dirty="0">
                <a:ln>
                  <a:noFill/>
                </a:ln>
                <a:solidFill>
                  <a:srgbClr val="009900"/>
                </a:solidFill>
                <a:effectLst/>
                <a:latin typeface="Consolas" panose="020B0609020204030204" pitchFamily="49" charset="0"/>
              </a:rPr>
              <a:t>100</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8866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0E03-3450-23AC-6920-B4BA199D9A9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72B482-DD69-96CB-39F1-0F7CF017EBE1}"/>
              </a:ext>
            </a:extLst>
          </p:cNvPr>
          <p:cNvSpPr>
            <a:spLocks noGrp="1"/>
          </p:cNvSpPr>
          <p:nvPr>
            <p:ph idx="1"/>
          </p:nvPr>
        </p:nvSpPr>
        <p:spPr/>
        <p:txBody>
          <a:bodyPr/>
          <a:lstStyle/>
          <a:p>
            <a:r>
              <a:rPr lang="en-US" b="0" i="0" dirty="0">
                <a:solidFill>
                  <a:srgbClr val="273239"/>
                </a:solidFill>
                <a:effectLst/>
                <a:latin typeface="urw-din"/>
              </a:rPr>
              <a:t>Naive Bayes classifiers are a collection of classification algorithms based on </a:t>
            </a:r>
            <a:r>
              <a:rPr lang="en-US" b="1" i="0" dirty="0">
                <a:solidFill>
                  <a:srgbClr val="273239"/>
                </a:solidFill>
                <a:effectLst/>
                <a:latin typeface="urw-din"/>
              </a:rPr>
              <a:t>Bayes’ Theorem</a:t>
            </a:r>
            <a:r>
              <a:rPr lang="en-US" b="0" i="0" dirty="0">
                <a:solidFill>
                  <a:srgbClr val="273239"/>
                </a:solidFill>
                <a:effectLst/>
                <a:latin typeface="urw-din"/>
              </a:rPr>
              <a:t>.</a:t>
            </a:r>
          </a:p>
          <a:p>
            <a:r>
              <a:rPr lang="en-US" b="0" i="0" dirty="0">
                <a:solidFill>
                  <a:srgbClr val="273239"/>
                </a:solidFill>
                <a:effectLst/>
                <a:latin typeface="urw-din"/>
              </a:rPr>
              <a:t>Consider a fictional dataset that describes the weather conditions for playing a game of golf. Given the weather conditions, each tuple classifies the conditions as fit(“Yes”) or unfit(“No”) for playing golf.</a:t>
            </a:r>
          </a:p>
          <a:p>
            <a:pPr marL="0" indent="0">
              <a:buNone/>
            </a:pPr>
            <a:endParaRPr lang="en-IN" dirty="0"/>
          </a:p>
        </p:txBody>
      </p:sp>
    </p:spTree>
    <p:extLst>
      <p:ext uri="{BB962C8B-B14F-4D97-AF65-F5344CB8AC3E}">
        <p14:creationId xmlns:p14="http://schemas.microsoft.com/office/powerpoint/2010/main" val="2202715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1B970-1197-EE2C-38EE-19EEAEF3B269}"/>
              </a:ext>
            </a:extLst>
          </p:cNvPr>
          <p:cNvSpPr>
            <a:spLocks noGrp="1"/>
          </p:cNvSpPr>
          <p:nvPr>
            <p:ph type="title"/>
          </p:nvPr>
        </p:nvSpPr>
        <p:spPr/>
        <p:txBody>
          <a:bodyPr/>
          <a:lstStyle/>
          <a:p>
            <a:r>
              <a:rPr lang="en-US" dirty="0"/>
              <a:t>Output</a:t>
            </a:r>
            <a:endParaRPr lang="en-IN" dirty="0"/>
          </a:p>
        </p:txBody>
      </p:sp>
      <p:sp>
        <p:nvSpPr>
          <p:cNvPr id="6" name="TextBox 5">
            <a:extLst>
              <a:ext uri="{FF2B5EF4-FFF2-40B4-BE49-F238E27FC236}">
                <a16:creationId xmlns:a16="http://schemas.microsoft.com/office/drawing/2014/main" id="{BED785B4-8605-4978-1A66-8FFFA24B0119}"/>
              </a:ext>
            </a:extLst>
          </p:cNvPr>
          <p:cNvSpPr txBox="1"/>
          <p:nvPr/>
        </p:nvSpPr>
        <p:spPr>
          <a:xfrm>
            <a:off x="2463165" y="2280404"/>
            <a:ext cx="609981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Gaussian Naive Bayes model accuracy(in %): 95.0</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0315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75789-0A4E-7CAA-E72F-72EE1FF81D5E}"/>
              </a:ext>
            </a:extLst>
          </p:cNvPr>
          <p:cNvSpPr>
            <a:spLocks noGrp="1"/>
          </p:cNvSpPr>
          <p:nvPr>
            <p:ph type="title"/>
          </p:nvPr>
        </p:nvSpPr>
        <p:spPr/>
        <p:txBody>
          <a:bodyPr/>
          <a:lstStyle/>
          <a:p>
            <a:r>
              <a:rPr lang="en-US"/>
              <a:t>Exercise</a:t>
            </a:r>
            <a:endParaRPr lang="en-IN"/>
          </a:p>
        </p:txBody>
      </p:sp>
      <p:sp>
        <p:nvSpPr>
          <p:cNvPr id="3" name="Content Placeholder 2">
            <a:extLst>
              <a:ext uri="{FF2B5EF4-FFF2-40B4-BE49-F238E27FC236}">
                <a16:creationId xmlns:a16="http://schemas.microsoft.com/office/drawing/2014/main" id="{23E533AE-3A07-8DDF-51CA-990D1BB6FF35}"/>
              </a:ext>
            </a:extLst>
          </p:cNvPr>
          <p:cNvSpPr>
            <a:spLocks noGrp="1"/>
          </p:cNvSpPr>
          <p:nvPr>
            <p:ph idx="1"/>
          </p:nvPr>
        </p:nvSpPr>
        <p:spPr/>
        <p:txBody>
          <a:bodyPr/>
          <a:lstStyle/>
          <a:p>
            <a:r>
              <a:rPr lang="en-US" b="0" i="0" dirty="0">
                <a:solidFill>
                  <a:srgbClr val="222222"/>
                </a:solidFill>
                <a:effectLst/>
                <a:latin typeface="Arial" panose="020B0604020202020204" pitchFamily="34" charset="0"/>
              </a:rPr>
              <a:t>Use wine dataset from </a:t>
            </a:r>
            <a:r>
              <a:rPr lang="en-US" b="0" i="0" dirty="0" err="1">
                <a:solidFill>
                  <a:srgbClr val="222222"/>
                </a:solidFill>
                <a:effectLst/>
                <a:latin typeface="Arial" panose="020B0604020202020204" pitchFamily="34" charset="0"/>
              </a:rPr>
              <a:t>sklearn.datasets</a:t>
            </a:r>
            <a:r>
              <a:rPr lang="en-US" b="0" i="0" dirty="0">
                <a:solidFill>
                  <a:srgbClr val="222222"/>
                </a:solidFill>
                <a:effectLst/>
                <a:latin typeface="Arial" panose="020B0604020202020204" pitchFamily="34" charset="0"/>
              </a:rPr>
              <a:t> to classify wines into 3 categories. Load the dataset and split it into test and train. After that train the model using Gaussian and Multinominal classifier and post which model performs better. Use the trained model to perform some predictions on test data.</a:t>
            </a:r>
            <a:endParaRPr lang="en-IN" dirty="0"/>
          </a:p>
        </p:txBody>
      </p:sp>
    </p:spTree>
    <p:extLst>
      <p:ext uri="{BB962C8B-B14F-4D97-AF65-F5344CB8AC3E}">
        <p14:creationId xmlns:p14="http://schemas.microsoft.com/office/powerpoint/2010/main" val="3168072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3732-A35B-97F1-FFC2-7A9ADE0744D7}"/>
              </a:ext>
            </a:extLst>
          </p:cNvPr>
          <p:cNvSpPr>
            <a:spLocks noGrp="1"/>
          </p:cNvSpPr>
          <p:nvPr>
            <p:ph type="title"/>
          </p:nvPr>
        </p:nvSpPr>
        <p:spPr/>
        <p:txBody>
          <a:bodyPr/>
          <a:lstStyle/>
          <a:p>
            <a:endParaRPr lang="en-IN" dirty="0"/>
          </a:p>
        </p:txBody>
      </p:sp>
      <p:graphicFrame>
        <p:nvGraphicFramePr>
          <p:cNvPr id="4" name="Table 4">
            <a:extLst>
              <a:ext uri="{FF2B5EF4-FFF2-40B4-BE49-F238E27FC236}">
                <a16:creationId xmlns:a16="http://schemas.microsoft.com/office/drawing/2014/main" id="{5BA14F6A-1DC7-4E7A-830D-D0F367DB1E32}"/>
              </a:ext>
            </a:extLst>
          </p:cNvPr>
          <p:cNvGraphicFramePr>
            <a:graphicFrameLocks noGrp="1"/>
          </p:cNvGraphicFramePr>
          <p:nvPr>
            <p:ph idx="1"/>
            <p:extLst>
              <p:ext uri="{D42A27DB-BD31-4B8C-83A1-F6EECF244321}">
                <p14:modId xmlns:p14="http://schemas.microsoft.com/office/powerpoint/2010/main" val="1556828483"/>
              </p:ext>
            </p:extLst>
          </p:nvPr>
        </p:nvGraphicFramePr>
        <p:xfrm>
          <a:off x="1528586" y="115775"/>
          <a:ext cx="9976026" cy="6294120"/>
        </p:xfrm>
        <a:graphic>
          <a:graphicData uri="http://schemas.openxmlformats.org/drawingml/2006/table">
            <a:tbl>
              <a:tblPr firstRow="1" bandRow="1">
                <a:tableStyleId>{5C22544A-7EE6-4342-B048-85BDC9FD1C3A}</a:tableStyleId>
              </a:tblPr>
              <a:tblGrid>
                <a:gridCol w="1662671">
                  <a:extLst>
                    <a:ext uri="{9D8B030D-6E8A-4147-A177-3AD203B41FA5}">
                      <a16:colId xmlns:a16="http://schemas.microsoft.com/office/drawing/2014/main" val="4291919796"/>
                    </a:ext>
                  </a:extLst>
                </a:gridCol>
                <a:gridCol w="1662671">
                  <a:extLst>
                    <a:ext uri="{9D8B030D-6E8A-4147-A177-3AD203B41FA5}">
                      <a16:colId xmlns:a16="http://schemas.microsoft.com/office/drawing/2014/main" val="762136942"/>
                    </a:ext>
                  </a:extLst>
                </a:gridCol>
                <a:gridCol w="1662671">
                  <a:extLst>
                    <a:ext uri="{9D8B030D-6E8A-4147-A177-3AD203B41FA5}">
                      <a16:colId xmlns:a16="http://schemas.microsoft.com/office/drawing/2014/main" val="723010780"/>
                    </a:ext>
                  </a:extLst>
                </a:gridCol>
                <a:gridCol w="1662671">
                  <a:extLst>
                    <a:ext uri="{9D8B030D-6E8A-4147-A177-3AD203B41FA5}">
                      <a16:colId xmlns:a16="http://schemas.microsoft.com/office/drawing/2014/main" val="2648598013"/>
                    </a:ext>
                  </a:extLst>
                </a:gridCol>
                <a:gridCol w="1662671">
                  <a:extLst>
                    <a:ext uri="{9D8B030D-6E8A-4147-A177-3AD203B41FA5}">
                      <a16:colId xmlns:a16="http://schemas.microsoft.com/office/drawing/2014/main" val="3393244089"/>
                    </a:ext>
                  </a:extLst>
                </a:gridCol>
                <a:gridCol w="1662671">
                  <a:extLst>
                    <a:ext uri="{9D8B030D-6E8A-4147-A177-3AD203B41FA5}">
                      <a16:colId xmlns:a16="http://schemas.microsoft.com/office/drawing/2014/main" val="604524827"/>
                    </a:ext>
                  </a:extLst>
                </a:gridCol>
              </a:tblGrid>
              <a:tr h="402879">
                <a:tc>
                  <a:txBody>
                    <a:bodyPr/>
                    <a:lstStyle/>
                    <a:p>
                      <a:pPr algn="ctr" fontAlgn="base"/>
                      <a:endParaRPr lang="en-IN" sz="1400" b="0" dirty="0">
                        <a:effectLst/>
                      </a:endParaRPr>
                    </a:p>
                  </a:txBody>
                  <a:tcPr marL="60960" marR="60960" marT="60960" marB="60960" anchor="ctr"/>
                </a:tc>
                <a:tc>
                  <a:txBody>
                    <a:bodyPr/>
                    <a:lstStyle/>
                    <a:p>
                      <a:pPr marL="0" marR="0" lvl="0" indent="0" algn="ctr" defTabSz="457200" rtl="0" eaLnBrk="1" fontAlgn="base" latinLnBrk="0" hangingPunct="1">
                        <a:lnSpc>
                          <a:spcPct val="100000"/>
                        </a:lnSpc>
                        <a:spcBef>
                          <a:spcPts val="0"/>
                        </a:spcBef>
                        <a:spcAft>
                          <a:spcPts val="0"/>
                        </a:spcAft>
                        <a:buClrTx/>
                        <a:buSzTx/>
                        <a:buFontTx/>
                        <a:buNone/>
                        <a:tabLst/>
                        <a:defRPr/>
                      </a:pPr>
                      <a:r>
                        <a:rPr lang="en-IN" sz="1400" b="0" dirty="0">
                          <a:effectLst/>
                        </a:rPr>
                        <a:t>Outlook</a:t>
                      </a:r>
                    </a:p>
                    <a:p>
                      <a:pPr algn="ctr" fontAlgn="base"/>
                      <a:endParaRPr lang="en-IN" sz="1400" b="0" dirty="0">
                        <a:effectLst/>
                      </a:endParaRPr>
                    </a:p>
                  </a:txBody>
                  <a:tcPr marL="60960" marR="60960" marT="60960" marB="60960" anchor="ctr"/>
                </a:tc>
                <a:tc>
                  <a:txBody>
                    <a:bodyPr/>
                    <a:lstStyle/>
                    <a:p>
                      <a:pPr marL="0" marR="0" lvl="0" indent="0" algn="ctr" defTabSz="457200" rtl="0" eaLnBrk="1" fontAlgn="base" latinLnBrk="0" hangingPunct="1">
                        <a:lnSpc>
                          <a:spcPct val="100000"/>
                        </a:lnSpc>
                        <a:spcBef>
                          <a:spcPts val="0"/>
                        </a:spcBef>
                        <a:spcAft>
                          <a:spcPts val="0"/>
                        </a:spcAft>
                        <a:buClrTx/>
                        <a:buSzTx/>
                        <a:buFontTx/>
                        <a:buNone/>
                        <a:tabLst/>
                        <a:defRPr/>
                      </a:pPr>
                      <a:r>
                        <a:rPr lang="en-IN" sz="1400" b="0" dirty="0">
                          <a:effectLst/>
                        </a:rPr>
                        <a:t>Temperature</a:t>
                      </a:r>
                    </a:p>
                    <a:p>
                      <a:pPr algn="ctr" fontAlgn="base"/>
                      <a:endParaRPr lang="en-IN" sz="1400" b="0" dirty="0">
                        <a:effectLst/>
                      </a:endParaRPr>
                    </a:p>
                  </a:txBody>
                  <a:tcPr marL="60960" marR="60960" marT="60960" marB="60960" anchor="ctr"/>
                </a:tc>
                <a:tc>
                  <a:txBody>
                    <a:bodyPr/>
                    <a:lstStyle/>
                    <a:p>
                      <a:pPr marL="0" marR="0" lvl="0" indent="0" algn="ctr" defTabSz="457200" rtl="0" eaLnBrk="1" fontAlgn="base" latinLnBrk="0" hangingPunct="1">
                        <a:lnSpc>
                          <a:spcPct val="100000"/>
                        </a:lnSpc>
                        <a:spcBef>
                          <a:spcPts val="0"/>
                        </a:spcBef>
                        <a:spcAft>
                          <a:spcPts val="0"/>
                        </a:spcAft>
                        <a:buClrTx/>
                        <a:buSzTx/>
                        <a:buFontTx/>
                        <a:buNone/>
                        <a:tabLst/>
                        <a:defRPr/>
                      </a:pPr>
                      <a:r>
                        <a:rPr lang="en-IN" sz="1400" b="0" dirty="0">
                          <a:effectLst/>
                        </a:rPr>
                        <a:t>Humidity</a:t>
                      </a:r>
                    </a:p>
                    <a:p>
                      <a:pPr algn="ctr" fontAlgn="base"/>
                      <a:endParaRPr lang="en-IN" sz="1400" b="0" dirty="0">
                        <a:effectLst/>
                      </a:endParaRPr>
                    </a:p>
                  </a:txBody>
                  <a:tcPr marL="60960" marR="60960" marT="60960" marB="60960" anchor="ctr"/>
                </a:tc>
                <a:tc>
                  <a:txBody>
                    <a:bodyPr/>
                    <a:lstStyle/>
                    <a:p>
                      <a:pPr marL="0" marR="0" lvl="0" indent="0" algn="ctr" defTabSz="457200" rtl="0" eaLnBrk="1" fontAlgn="base" latinLnBrk="0" hangingPunct="1">
                        <a:lnSpc>
                          <a:spcPct val="100000"/>
                        </a:lnSpc>
                        <a:spcBef>
                          <a:spcPts val="0"/>
                        </a:spcBef>
                        <a:spcAft>
                          <a:spcPts val="0"/>
                        </a:spcAft>
                        <a:buClrTx/>
                        <a:buSzTx/>
                        <a:buFontTx/>
                        <a:buNone/>
                        <a:tabLst/>
                        <a:defRPr/>
                      </a:pPr>
                      <a:r>
                        <a:rPr lang="en-IN" sz="1400" b="0" dirty="0">
                          <a:effectLst/>
                        </a:rPr>
                        <a:t>Windy</a:t>
                      </a:r>
                    </a:p>
                    <a:p>
                      <a:pPr algn="ctr" fontAlgn="base"/>
                      <a:endParaRPr lang="en-IN" sz="1400" b="0" dirty="0">
                        <a:effectLst/>
                      </a:endParaRPr>
                    </a:p>
                  </a:txBody>
                  <a:tcPr marL="60960" marR="60960" marT="60960" marB="6096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dirty="0">
                          <a:effectLst/>
                        </a:rPr>
                        <a:t>Play Golf</a:t>
                      </a:r>
                    </a:p>
                    <a:p>
                      <a:endParaRPr lang="en-IN" dirty="0"/>
                    </a:p>
                  </a:txBody>
                  <a:tcPr/>
                </a:tc>
                <a:extLst>
                  <a:ext uri="{0D108BD9-81ED-4DB2-BD59-A6C34878D82A}">
                    <a16:rowId xmlns:a16="http://schemas.microsoft.com/office/drawing/2014/main" val="2529953452"/>
                  </a:ext>
                </a:extLst>
              </a:tr>
              <a:tr h="0">
                <a:tc>
                  <a:txBody>
                    <a:bodyPr/>
                    <a:lstStyle/>
                    <a:p>
                      <a:pPr algn="ctr" fontAlgn="base"/>
                      <a:r>
                        <a:rPr lang="en-IN" sz="1250" b="0" dirty="0">
                          <a:effectLst/>
                        </a:rPr>
                        <a:t>0</a:t>
                      </a:r>
                    </a:p>
                  </a:txBody>
                  <a:tcPr marL="76200" marR="76200" marT="106680" marB="106680" anchor="ctr"/>
                </a:tc>
                <a:tc>
                  <a:txBody>
                    <a:bodyPr/>
                    <a:lstStyle/>
                    <a:p>
                      <a:pPr algn="ctr" fontAlgn="base"/>
                      <a:r>
                        <a:rPr lang="en-IN" sz="1250" b="0">
                          <a:effectLst/>
                        </a:rPr>
                        <a:t>Rainy</a:t>
                      </a:r>
                    </a:p>
                  </a:txBody>
                  <a:tcPr marL="76200" marR="76200" marT="106680" marB="106680" anchor="ctr"/>
                </a:tc>
                <a:tc>
                  <a:txBody>
                    <a:bodyPr/>
                    <a:lstStyle/>
                    <a:p>
                      <a:pPr algn="ctr" fontAlgn="base"/>
                      <a:r>
                        <a:rPr lang="en-IN" sz="1250" b="0">
                          <a:effectLst/>
                        </a:rPr>
                        <a:t>Hot</a:t>
                      </a:r>
                    </a:p>
                  </a:txBody>
                  <a:tcPr marL="76200" marR="76200" marT="106680" marB="106680" anchor="ctr"/>
                </a:tc>
                <a:tc>
                  <a:txBody>
                    <a:bodyPr/>
                    <a:lstStyle/>
                    <a:p>
                      <a:pPr algn="ctr" fontAlgn="base"/>
                      <a:r>
                        <a:rPr lang="en-IN" sz="1250" b="0">
                          <a:effectLst/>
                        </a:rPr>
                        <a:t>High</a:t>
                      </a:r>
                    </a:p>
                  </a:txBody>
                  <a:tcPr marL="76200" marR="76200" marT="106680" marB="106680" anchor="ctr"/>
                </a:tc>
                <a:tc>
                  <a:txBody>
                    <a:bodyPr/>
                    <a:lstStyle/>
                    <a:p>
                      <a:pPr algn="ctr" fontAlgn="base"/>
                      <a:r>
                        <a:rPr lang="en-IN" sz="1250" b="0">
                          <a:effectLst/>
                        </a:rPr>
                        <a:t>False</a:t>
                      </a:r>
                    </a:p>
                  </a:txBody>
                  <a:tcPr marL="76200" marR="76200" marT="106680" marB="106680" anchor="ctr"/>
                </a:tc>
                <a:tc>
                  <a:txBody>
                    <a:bodyPr/>
                    <a:lstStyle/>
                    <a:p>
                      <a:pPr algn="ctr" fontAlgn="base"/>
                      <a:r>
                        <a:rPr lang="en-IN" sz="1250" b="0">
                          <a:effectLst/>
                        </a:rPr>
                        <a:t>No</a:t>
                      </a:r>
                    </a:p>
                  </a:txBody>
                  <a:tcPr marL="76200" marR="76200" marT="106680" marB="106680" anchor="ctr"/>
                </a:tc>
                <a:extLst>
                  <a:ext uri="{0D108BD9-81ED-4DB2-BD59-A6C34878D82A}">
                    <a16:rowId xmlns:a16="http://schemas.microsoft.com/office/drawing/2014/main" val="1738301534"/>
                  </a:ext>
                </a:extLst>
              </a:tr>
              <a:tr h="0">
                <a:tc>
                  <a:txBody>
                    <a:bodyPr/>
                    <a:lstStyle/>
                    <a:p>
                      <a:pPr algn="l" fontAlgn="base"/>
                      <a:r>
                        <a:rPr lang="en-IN" sz="1250" b="0" dirty="0">
                          <a:effectLst/>
                        </a:rPr>
                        <a:t>1</a:t>
                      </a:r>
                    </a:p>
                  </a:txBody>
                  <a:tcPr marL="76200" marR="76200" marT="106680" marB="106680" anchor="ctr"/>
                </a:tc>
                <a:tc>
                  <a:txBody>
                    <a:bodyPr/>
                    <a:lstStyle/>
                    <a:p>
                      <a:pPr algn="l" fontAlgn="base"/>
                      <a:r>
                        <a:rPr lang="en-IN" sz="1250" b="0">
                          <a:effectLst/>
                        </a:rPr>
                        <a:t>Rainy</a:t>
                      </a:r>
                    </a:p>
                  </a:txBody>
                  <a:tcPr marL="76200" marR="76200" marT="106680" marB="106680" anchor="ctr"/>
                </a:tc>
                <a:tc>
                  <a:txBody>
                    <a:bodyPr/>
                    <a:lstStyle/>
                    <a:p>
                      <a:pPr algn="l" fontAlgn="base"/>
                      <a:r>
                        <a:rPr lang="en-IN" sz="1250" b="0">
                          <a:effectLst/>
                        </a:rPr>
                        <a:t>Hot</a:t>
                      </a:r>
                    </a:p>
                  </a:txBody>
                  <a:tcPr marL="76200" marR="76200" marT="106680" marB="106680" anchor="ctr"/>
                </a:tc>
                <a:tc>
                  <a:txBody>
                    <a:bodyPr/>
                    <a:lstStyle/>
                    <a:p>
                      <a:pPr algn="l" fontAlgn="base"/>
                      <a:r>
                        <a:rPr lang="en-IN" sz="1250" b="0">
                          <a:effectLst/>
                        </a:rPr>
                        <a:t>High</a:t>
                      </a:r>
                    </a:p>
                  </a:txBody>
                  <a:tcPr marL="76200" marR="76200" marT="106680" marB="106680" anchor="ctr"/>
                </a:tc>
                <a:tc>
                  <a:txBody>
                    <a:bodyPr/>
                    <a:lstStyle/>
                    <a:p>
                      <a:pPr algn="l" fontAlgn="base"/>
                      <a:r>
                        <a:rPr lang="en-IN" sz="1250" b="0">
                          <a:effectLst/>
                        </a:rPr>
                        <a:t>True</a:t>
                      </a:r>
                    </a:p>
                  </a:txBody>
                  <a:tcPr marL="76200" marR="76200" marT="106680" marB="106680" anchor="ctr"/>
                </a:tc>
                <a:tc>
                  <a:txBody>
                    <a:bodyPr/>
                    <a:lstStyle/>
                    <a:p>
                      <a:pPr algn="l" fontAlgn="base"/>
                      <a:r>
                        <a:rPr lang="en-IN" sz="1250" b="0" dirty="0">
                          <a:effectLst/>
                        </a:rPr>
                        <a:t>No</a:t>
                      </a:r>
                    </a:p>
                  </a:txBody>
                  <a:tcPr marL="76200" marR="76200" marT="106680" marB="106680" anchor="ctr"/>
                </a:tc>
                <a:extLst>
                  <a:ext uri="{0D108BD9-81ED-4DB2-BD59-A6C34878D82A}">
                    <a16:rowId xmlns:a16="http://schemas.microsoft.com/office/drawing/2014/main" val="2439415515"/>
                  </a:ext>
                </a:extLst>
              </a:tr>
              <a:tr h="314246">
                <a:tc>
                  <a:txBody>
                    <a:bodyPr/>
                    <a:lstStyle/>
                    <a:p>
                      <a:pPr algn="ctr" fontAlgn="base"/>
                      <a:r>
                        <a:rPr lang="en-IN" sz="1250" b="0" dirty="0">
                          <a:effectLst/>
                        </a:rPr>
                        <a:t>2</a:t>
                      </a:r>
                    </a:p>
                  </a:txBody>
                  <a:tcPr marL="76200" marR="76200" marT="106680" marB="106680" anchor="ctr"/>
                </a:tc>
                <a:tc>
                  <a:txBody>
                    <a:bodyPr/>
                    <a:lstStyle/>
                    <a:p>
                      <a:pPr algn="ctr" fontAlgn="base"/>
                      <a:r>
                        <a:rPr lang="en-IN" sz="1250" b="0">
                          <a:effectLst/>
                        </a:rPr>
                        <a:t>Overcast</a:t>
                      </a:r>
                    </a:p>
                  </a:txBody>
                  <a:tcPr marL="76200" marR="76200" marT="106680" marB="106680" anchor="ctr"/>
                </a:tc>
                <a:tc>
                  <a:txBody>
                    <a:bodyPr/>
                    <a:lstStyle/>
                    <a:p>
                      <a:pPr algn="ctr" fontAlgn="base"/>
                      <a:r>
                        <a:rPr lang="en-IN" sz="1250" b="0">
                          <a:effectLst/>
                        </a:rPr>
                        <a:t>Hot</a:t>
                      </a:r>
                    </a:p>
                  </a:txBody>
                  <a:tcPr marL="76200" marR="76200" marT="106680" marB="106680" anchor="ctr"/>
                </a:tc>
                <a:tc>
                  <a:txBody>
                    <a:bodyPr/>
                    <a:lstStyle/>
                    <a:p>
                      <a:pPr algn="ctr" fontAlgn="base"/>
                      <a:r>
                        <a:rPr lang="en-IN" sz="1250" b="0">
                          <a:effectLst/>
                        </a:rPr>
                        <a:t>High</a:t>
                      </a:r>
                    </a:p>
                  </a:txBody>
                  <a:tcPr marL="76200" marR="76200" marT="106680" marB="106680" anchor="ctr"/>
                </a:tc>
                <a:tc>
                  <a:txBody>
                    <a:bodyPr/>
                    <a:lstStyle/>
                    <a:p>
                      <a:pPr algn="ctr" fontAlgn="base"/>
                      <a:r>
                        <a:rPr lang="en-IN" sz="1250" b="0" dirty="0">
                          <a:effectLst/>
                        </a:rPr>
                        <a:t>False</a:t>
                      </a:r>
                    </a:p>
                  </a:txBody>
                  <a:tcPr marL="76200" marR="76200" marT="106680" marB="106680" anchor="ctr"/>
                </a:tc>
                <a:tc>
                  <a:txBody>
                    <a:bodyPr/>
                    <a:lstStyle/>
                    <a:p>
                      <a:pPr algn="ctr" fontAlgn="base"/>
                      <a:r>
                        <a:rPr lang="en-IN" sz="1250" b="0" dirty="0">
                          <a:effectLst/>
                        </a:rPr>
                        <a:t>Yes</a:t>
                      </a:r>
                    </a:p>
                  </a:txBody>
                  <a:tcPr marL="76200" marR="76200" marT="106680" marB="106680" anchor="ctr"/>
                </a:tc>
                <a:extLst>
                  <a:ext uri="{0D108BD9-81ED-4DB2-BD59-A6C34878D82A}">
                    <a16:rowId xmlns:a16="http://schemas.microsoft.com/office/drawing/2014/main" val="848636961"/>
                  </a:ext>
                </a:extLst>
              </a:tr>
              <a:tr h="314246">
                <a:tc>
                  <a:txBody>
                    <a:bodyPr/>
                    <a:lstStyle/>
                    <a:p>
                      <a:pPr algn="l" fontAlgn="base"/>
                      <a:r>
                        <a:rPr lang="en-IN" sz="1250" b="0" dirty="0">
                          <a:effectLst/>
                        </a:rPr>
                        <a:t>3</a:t>
                      </a:r>
                    </a:p>
                  </a:txBody>
                  <a:tcPr marL="76200" marR="76200" marT="106680" marB="106680" anchor="ctr"/>
                </a:tc>
                <a:tc>
                  <a:txBody>
                    <a:bodyPr/>
                    <a:lstStyle/>
                    <a:p>
                      <a:pPr algn="l" fontAlgn="base"/>
                      <a:r>
                        <a:rPr lang="en-IN" sz="1250" b="0">
                          <a:effectLst/>
                        </a:rPr>
                        <a:t>Sunny</a:t>
                      </a:r>
                    </a:p>
                  </a:txBody>
                  <a:tcPr marL="76200" marR="76200" marT="106680" marB="106680" anchor="ctr"/>
                </a:tc>
                <a:tc>
                  <a:txBody>
                    <a:bodyPr/>
                    <a:lstStyle/>
                    <a:p>
                      <a:pPr algn="l" fontAlgn="base"/>
                      <a:r>
                        <a:rPr lang="en-IN" sz="1250" b="0">
                          <a:effectLst/>
                        </a:rPr>
                        <a:t>Mild</a:t>
                      </a:r>
                    </a:p>
                  </a:txBody>
                  <a:tcPr marL="76200" marR="76200" marT="106680" marB="106680" anchor="ctr"/>
                </a:tc>
                <a:tc>
                  <a:txBody>
                    <a:bodyPr/>
                    <a:lstStyle/>
                    <a:p>
                      <a:pPr algn="l" fontAlgn="base"/>
                      <a:r>
                        <a:rPr lang="en-IN" sz="1250" b="0">
                          <a:effectLst/>
                        </a:rPr>
                        <a:t>High</a:t>
                      </a:r>
                    </a:p>
                  </a:txBody>
                  <a:tcPr marL="76200" marR="76200" marT="106680" marB="106680" anchor="ctr"/>
                </a:tc>
                <a:tc>
                  <a:txBody>
                    <a:bodyPr/>
                    <a:lstStyle/>
                    <a:p>
                      <a:pPr algn="l" fontAlgn="base"/>
                      <a:r>
                        <a:rPr lang="en-IN" sz="1250" b="0">
                          <a:effectLst/>
                        </a:rPr>
                        <a:t>False</a:t>
                      </a:r>
                    </a:p>
                  </a:txBody>
                  <a:tcPr marL="76200" marR="76200" marT="106680" marB="106680" anchor="ctr"/>
                </a:tc>
                <a:tc>
                  <a:txBody>
                    <a:bodyPr/>
                    <a:lstStyle/>
                    <a:p>
                      <a:pPr algn="l" fontAlgn="base"/>
                      <a:r>
                        <a:rPr lang="en-IN" sz="1250" b="0">
                          <a:effectLst/>
                        </a:rPr>
                        <a:t>Yes</a:t>
                      </a:r>
                    </a:p>
                  </a:txBody>
                  <a:tcPr marL="76200" marR="76200" marT="106680" marB="106680" anchor="ctr"/>
                </a:tc>
                <a:extLst>
                  <a:ext uri="{0D108BD9-81ED-4DB2-BD59-A6C34878D82A}">
                    <a16:rowId xmlns:a16="http://schemas.microsoft.com/office/drawing/2014/main" val="3520666945"/>
                  </a:ext>
                </a:extLst>
              </a:tr>
              <a:tr h="314246">
                <a:tc>
                  <a:txBody>
                    <a:bodyPr/>
                    <a:lstStyle/>
                    <a:p>
                      <a:pPr algn="ctr" fontAlgn="base"/>
                      <a:r>
                        <a:rPr lang="en-IN" sz="1250" b="0" dirty="0">
                          <a:effectLst/>
                        </a:rPr>
                        <a:t>4</a:t>
                      </a:r>
                    </a:p>
                  </a:txBody>
                  <a:tcPr marL="76200" marR="76200" marT="106680" marB="106680" anchor="ctr"/>
                </a:tc>
                <a:tc>
                  <a:txBody>
                    <a:bodyPr/>
                    <a:lstStyle/>
                    <a:p>
                      <a:pPr algn="ctr" fontAlgn="base"/>
                      <a:r>
                        <a:rPr lang="en-IN" sz="1250" b="0">
                          <a:effectLst/>
                        </a:rPr>
                        <a:t>Sunny</a:t>
                      </a:r>
                    </a:p>
                  </a:txBody>
                  <a:tcPr marL="76200" marR="76200" marT="106680" marB="106680" anchor="ctr"/>
                </a:tc>
                <a:tc>
                  <a:txBody>
                    <a:bodyPr/>
                    <a:lstStyle/>
                    <a:p>
                      <a:pPr algn="ctr" fontAlgn="base"/>
                      <a:r>
                        <a:rPr lang="en-IN" sz="1250" b="0">
                          <a:effectLst/>
                        </a:rPr>
                        <a:t>Cool</a:t>
                      </a:r>
                    </a:p>
                  </a:txBody>
                  <a:tcPr marL="76200" marR="76200" marT="106680" marB="106680" anchor="ctr"/>
                </a:tc>
                <a:tc>
                  <a:txBody>
                    <a:bodyPr/>
                    <a:lstStyle/>
                    <a:p>
                      <a:pPr algn="ctr" fontAlgn="base"/>
                      <a:r>
                        <a:rPr lang="en-IN" sz="1250" b="0">
                          <a:effectLst/>
                        </a:rPr>
                        <a:t>Normal</a:t>
                      </a:r>
                    </a:p>
                  </a:txBody>
                  <a:tcPr marL="76200" marR="76200" marT="106680" marB="106680" anchor="ctr"/>
                </a:tc>
                <a:tc>
                  <a:txBody>
                    <a:bodyPr/>
                    <a:lstStyle/>
                    <a:p>
                      <a:pPr algn="ctr" fontAlgn="base"/>
                      <a:r>
                        <a:rPr lang="en-IN" sz="1250" b="0">
                          <a:effectLst/>
                        </a:rPr>
                        <a:t>False</a:t>
                      </a:r>
                    </a:p>
                  </a:txBody>
                  <a:tcPr marL="76200" marR="76200" marT="106680" marB="106680" anchor="ctr"/>
                </a:tc>
                <a:tc>
                  <a:txBody>
                    <a:bodyPr/>
                    <a:lstStyle/>
                    <a:p>
                      <a:pPr algn="ctr" fontAlgn="base"/>
                      <a:r>
                        <a:rPr lang="en-IN" sz="1250" b="0">
                          <a:effectLst/>
                        </a:rPr>
                        <a:t>Yes</a:t>
                      </a:r>
                    </a:p>
                  </a:txBody>
                  <a:tcPr marL="76200" marR="76200" marT="106680" marB="106680" anchor="ctr"/>
                </a:tc>
                <a:extLst>
                  <a:ext uri="{0D108BD9-81ED-4DB2-BD59-A6C34878D82A}">
                    <a16:rowId xmlns:a16="http://schemas.microsoft.com/office/drawing/2014/main" val="2053976902"/>
                  </a:ext>
                </a:extLst>
              </a:tr>
              <a:tr h="314246">
                <a:tc>
                  <a:txBody>
                    <a:bodyPr/>
                    <a:lstStyle/>
                    <a:p>
                      <a:pPr algn="l" fontAlgn="base"/>
                      <a:r>
                        <a:rPr lang="en-IN" sz="1250" b="0" dirty="0">
                          <a:effectLst/>
                        </a:rPr>
                        <a:t>5</a:t>
                      </a:r>
                    </a:p>
                  </a:txBody>
                  <a:tcPr marL="76200" marR="76200" marT="106680" marB="106680" anchor="ctr"/>
                </a:tc>
                <a:tc>
                  <a:txBody>
                    <a:bodyPr/>
                    <a:lstStyle/>
                    <a:p>
                      <a:pPr algn="l" fontAlgn="base"/>
                      <a:r>
                        <a:rPr lang="en-IN" sz="1250" b="0">
                          <a:effectLst/>
                        </a:rPr>
                        <a:t>Sunny</a:t>
                      </a:r>
                    </a:p>
                  </a:txBody>
                  <a:tcPr marL="76200" marR="76200" marT="106680" marB="106680" anchor="ctr"/>
                </a:tc>
                <a:tc>
                  <a:txBody>
                    <a:bodyPr/>
                    <a:lstStyle/>
                    <a:p>
                      <a:pPr algn="l" fontAlgn="base"/>
                      <a:r>
                        <a:rPr lang="en-IN" sz="1250" b="0">
                          <a:effectLst/>
                        </a:rPr>
                        <a:t>Cool</a:t>
                      </a:r>
                    </a:p>
                  </a:txBody>
                  <a:tcPr marL="76200" marR="76200" marT="106680" marB="106680" anchor="ctr"/>
                </a:tc>
                <a:tc>
                  <a:txBody>
                    <a:bodyPr/>
                    <a:lstStyle/>
                    <a:p>
                      <a:pPr algn="l" fontAlgn="base"/>
                      <a:r>
                        <a:rPr lang="en-IN" sz="1250" b="0">
                          <a:effectLst/>
                        </a:rPr>
                        <a:t>Normal</a:t>
                      </a:r>
                    </a:p>
                  </a:txBody>
                  <a:tcPr marL="76200" marR="76200" marT="106680" marB="106680" anchor="ctr"/>
                </a:tc>
                <a:tc>
                  <a:txBody>
                    <a:bodyPr/>
                    <a:lstStyle/>
                    <a:p>
                      <a:pPr algn="l" fontAlgn="base"/>
                      <a:r>
                        <a:rPr lang="en-IN" sz="1250" b="0">
                          <a:effectLst/>
                        </a:rPr>
                        <a:t>True</a:t>
                      </a:r>
                    </a:p>
                  </a:txBody>
                  <a:tcPr marL="76200" marR="76200" marT="106680" marB="106680" anchor="ctr"/>
                </a:tc>
                <a:tc>
                  <a:txBody>
                    <a:bodyPr/>
                    <a:lstStyle/>
                    <a:p>
                      <a:pPr algn="l" fontAlgn="base"/>
                      <a:r>
                        <a:rPr lang="en-IN" sz="1250" b="0">
                          <a:effectLst/>
                        </a:rPr>
                        <a:t>No</a:t>
                      </a:r>
                    </a:p>
                  </a:txBody>
                  <a:tcPr marL="76200" marR="76200" marT="106680" marB="106680" anchor="ctr"/>
                </a:tc>
                <a:extLst>
                  <a:ext uri="{0D108BD9-81ED-4DB2-BD59-A6C34878D82A}">
                    <a16:rowId xmlns:a16="http://schemas.microsoft.com/office/drawing/2014/main" val="1422441977"/>
                  </a:ext>
                </a:extLst>
              </a:tr>
              <a:tr h="314246">
                <a:tc>
                  <a:txBody>
                    <a:bodyPr/>
                    <a:lstStyle/>
                    <a:p>
                      <a:pPr algn="ctr" fontAlgn="base"/>
                      <a:r>
                        <a:rPr lang="en-IN" sz="1250" b="0" dirty="0">
                          <a:effectLst/>
                        </a:rPr>
                        <a:t>6</a:t>
                      </a:r>
                    </a:p>
                  </a:txBody>
                  <a:tcPr marL="76200" marR="76200" marT="106680" marB="106680" anchor="ctr"/>
                </a:tc>
                <a:tc>
                  <a:txBody>
                    <a:bodyPr/>
                    <a:lstStyle/>
                    <a:p>
                      <a:pPr algn="ctr" fontAlgn="base"/>
                      <a:r>
                        <a:rPr lang="en-IN" sz="1250" b="0">
                          <a:effectLst/>
                        </a:rPr>
                        <a:t>Overcast</a:t>
                      </a:r>
                    </a:p>
                  </a:txBody>
                  <a:tcPr marL="76200" marR="76200" marT="106680" marB="106680" anchor="ctr"/>
                </a:tc>
                <a:tc>
                  <a:txBody>
                    <a:bodyPr/>
                    <a:lstStyle/>
                    <a:p>
                      <a:pPr algn="ctr" fontAlgn="base"/>
                      <a:r>
                        <a:rPr lang="en-IN" sz="1250" b="0">
                          <a:effectLst/>
                        </a:rPr>
                        <a:t>Cool</a:t>
                      </a:r>
                    </a:p>
                  </a:txBody>
                  <a:tcPr marL="76200" marR="76200" marT="106680" marB="106680" anchor="ctr"/>
                </a:tc>
                <a:tc>
                  <a:txBody>
                    <a:bodyPr/>
                    <a:lstStyle/>
                    <a:p>
                      <a:pPr algn="ctr" fontAlgn="base"/>
                      <a:r>
                        <a:rPr lang="en-IN" sz="1250" b="0">
                          <a:effectLst/>
                        </a:rPr>
                        <a:t>Normal</a:t>
                      </a:r>
                    </a:p>
                  </a:txBody>
                  <a:tcPr marL="76200" marR="76200" marT="106680" marB="106680" anchor="ctr"/>
                </a:tc>
                <a:tc>
                  <a:txBody>
                    <a:bodyPr/>
                    <a:lstStyle/>
                    <a:p>
                      <a:pPr algn="ctr" fontAlgn="base"/>
                      <a:r>
                        <a:rPr lang="en-IN" sz="1250" b="0">
                          <a:effectLst/>
                        </a:rPr>
                        <a:t>True</a:t>
                      </a:r>
                    </a:p>
                  </a:txBody>
                  <a:tcPr marL="76200" marR="76200" marT="106680" marB="106680" anchor="ctr"/>
                </a:tc>
                <a:tc>
                  <a:txBody>
                    <a:bodyPr/>
                    <a:lstStyle/>
                    <a:p>
                      <a:pPr algn="ctr" fontAlgn="base"/>
                      <a:r>
                        <a:rPr lang="en-IN" sz="1250" b="0">
                          <a:effectLst/>
                        </a:rPr>
                        <a:t>Yes</a:t>
                      </a:r>
                    </a:p>
                  </a:txBody>
                  <a:tcPr marL="76200" marR="76200" marT="106680" marB="106680" anchor="ctr"/>
                </a:tc>
                <a:extLst>
                  <a:ext uri="{0D108BD9-81ED-4DB2-BD59-A6C34878D82A}">
                    <a16:rowId xmlns:a16="http://schemas.microsoft.com/office/drawing/2014/main" val="2798340395"/>
                  </a:ext>
                </a:extLst>
              </a:tr>
              <a:tr h="0">
                <a:tc>
                  <a:txBody>
                    <a:bodyPr/>
                    <a:lstStyle/>
                    <a:p>
                      <a:pPr algn="l" fontAlgn="base"/>
                      <a:r>
                        <a:rPr lang="en-IN" sz="1250" b="0" dirty="0">
                          <a:effectLst/>
                        </a:rPr>
                        <a:t>7</a:t>
                      </a:r>
                    </a:p>
                  </a:txBody>
                  <a:tcPr marL="76200" marR="76200" marT="106680" marB="106680" anchor="ctr"/>
                </a:tc>
                <a:tc>
                  <a:txBody>
                    <a:bodyPr/>
                    <a:lstStyle/>
                    <a:p>
                      <a:pPr algn="l" fontAlgn="base"/>
                      <a:r>
                        <a:rPr lang="en-IN" sz="1250" b="0">
                          <a:effectLst/>
                        </a:rPr>
                        <a:t>Rainy</a:t>
                      </a:r>
                    </a:p>
                  </a:txBody>
                  <a:tcPr marL="76200" marR="76200" marT="106680" marB="106680" anchor="ctr"/>
                </a:tc>
                <a:tc>
                  <a:txBody>
                    <a:bodyPr/>
                    <a:lstStyle/>
                    <a:p>
                      <a:pPr algn="l" fontAlgn="base"/>
                      <a:r>
                        <a:rPr lang="en-IN" sz="1250" b="0">
                          <a:effectLst/>
                        </a:rPr>
                        <a:t>Mild</a:t>
                      </a:r>
                    </a:p>
                  </a:txBody>
                  <a:tcPr marL="76200" marR="76200" marT="106680" marB="106680" anchor="ctr"/>
                </a:tc>
                <a:tc>
                  <a:txBody>
                    <a:bodyPr/>
                    <a:lstStyle/>
                    <a:p>
                      <a:pPr algn="l" fontAlgn="base"/>
                      <a:r>
                        <a:rPr lang="en-IN" sz="1250" b="0">
                          <a:effectLst/>
                        </a:rPr>
                        <a:t>High</a:t>
                      </a:r>
                    </a:p>
                  </a:txBody>
                  <a:tcPr marL="76200" marR="76200" marT="106680" marB="106680" anchor="ctr"/>
                </a:tc>
                <a:tc>
                  <a:txBody>
                    <a:bodyPr/>
                    <a:lstStyle/>
                    <a:p>
                      <a:pPr algn="l" fontAlgn="base"/>
                      <a:r>
                        <a:rPr lang="en-IN" sz="1250" b="0">
                          <a:effectLst/>
                        </a:rPr>
                        <a:t>False</a:t>
                      </a:r>
                    </a:p>
                  </a:txBody>
                  <a:tcPr marL="76200" marR="76200" marT="106680" marB="106680" anchor="ctr"/>
                </a:tc>
                <a:tc>
                  <a:txBody>
                    <a:bodyPr/>
                    <a:lstStyle/>
                    <a:p>
                      <a:pPr algn="l" fontAlgn="base"/>
                      <a:r>
                        <a:rPr lang="en-IN" sz="1250" b="0">
                          <a:effectLst/>
                        </a:rPr>
                        <a:t>No</a:t>
                      </a:r>
                    </a:p>
                  </a:txBody>
                  <a:tcPr marL="76200" marR="76200" marT="106680" marB="106680" anchor="ctr"/>
                </a:tc>
                <a:extLst>
                  <a:ext uri="{0D108BD9-81ED-4DB2-BD59-A6C34878D82A}">
                    <a16:rowId xmlns:a16="http://schemas.microsoft.com/office/drawing/2014/main" val="2714623794"/>
                  </a:ext>
                </a:extLst>
              </a:tr>
              <a:tr h="314246">
                <a:tc>
                  <a:txBody>
                    <a:bodyPr/>
                    <a:lstStyle/>
                    <a:p>
                      <a:pPr algn="ctr" fontAlgn="base"/>
                      <a:r>
                        <a:rPr lang="en-IN" sz="1250" b="0" dirty="0">
                          <a:effectLst/>
                        </a:rPr>
                        <a:t>8</a:t>
                      </a:r>
                    </a:p>
                  </a:txBody>
                  <a:tcPr marL="76200" marR="76200" marT="106680" marB="106680" anchor="ctr"/>
                </a:tc>
                <a:tc>
                  <a:txBody>
                    <a:bodyPr/>
                    <a:lstStyle/>
                    <a:p>
                      <a:pPr algn="ctr" fontAlgn="base"/>
                      <a:r>
                        <a:rPr lang="en-IN" sz="1250" b="0">
                          <a:effectLst/>
                        </a:rPr>
                        <a:t>Rainy</a:t>
                      </a:r>
                    </a:p>
                  </a:txBody>
                  <a:tcPr marL="76200" marR="76200" marT="106680" marB="106680" anchor="ctr"/>
                </a:tc>
                <a:tc>
                  <a:txBody>
                    <a:bodyPr/>
                    <a:lstStyle/>
                    <a:p>
                      <a:pPr algn="ctr" fontAlgn="base"/>
                      <a:r>
                        <a:rPr lang="en-IN" sz="1250" b="0">
                          <a:effectLst/>
                        </a:rPr>
                        <a:t>Cool</a:t>
                      </a:r>
                    </a:p>
                  </a:txBody>
                  <a:tcPr marL="76200" marR="76200" marT="106680" marB="106680" anchor="ctr"/>
                </a:tc>
                <a:tc>
                  <a:txBody>
                    <a:bodyPr/>
                    <a:lstStyle/>
                    <a:p>
                      <a:pPr algn="ctr" fontAlgn="base"/>
                      <a:r>
                        <a:rPr lang="en-IN" sz="1250" b="0">
                          <a:effectLst/>
                        </a:rPr>
                        <a:t>Normal</a:t>
                      </a:r>
                    </a:p>
                  </a:txBody>
                  <a:tcPr marL="76200" marR="76200" marT="106680" marB="106680" anchor="ctr"/>
                </a:tc>
                <a:tc>
                  <a:txBody>
                    <a:bodyPr/>
                    <a:lstStyle/>
                    <a:p>
                      <a:pPr algn="ctr" fontAlgn="base"/>
                      <a:r>
                        <a:rPr lang="en-IN" sz="1250" b="0">
                          <a:effectLst/>
                        </a:rPr>
                        <a:t>False</a:t>
                      </a:r>
                    </a:p>
                  </a:txBody>
                  <a:tcPr marL="76200" marR="76200" marT="106680" marB="106680" anchor="ctr"/>
                </a:tc>
                <a:tc>
                  <a:txBody>
                    <a:bodyPr/>
                    <a:lstStyle/>
                    <a:p>
                      <a:pPr algn="ctr" fontAlgn="base"/>
                      <a:r>
                        <a:rPr lang="en-IN" sz="1250" b="0">
                          <a:effectLst/>
                        </a:rPr>
                        <a:t>Yes</a:t>
                      </a:r>
                    </a:p>
                  </a:txBody>
                  <a:tcPr marL="76200" marR="76200" marT="106680" marB="106680" anchor="ctr"/>
                </a:tc>
                <a:extLst>
                  <a:ext uri="{0D108BD9-81ED-4DB2-BD59-A6C34878D82A}">
                    <a16:rowId xmlns:a16="http://schemas.microsoft.com/office/drawing/2014/main" val="3338500926"/>
                  </a:ext>
                </a:extLst>
              </a:tr>
              <a:tr h="314246">
                <a:tc>
                  <a:txBody>
                    <a:bodyPr/>
                    <a:lstStyle/>
                    <a:p>
                      <a:pPr algn="l" fontAlgn="base"/>
                      <a:r>
                        <a:rPr lang="en-IN" sz="1250" b="0" dirty="0">
                          <a:effectLst/>
                        </a:rPr>
                        <a:t>9</a:t>
                      </a:r>
                    </a:p>
                  </a:txBody>
                  <a:tcPr marL="76200" marR="76200" marT="106680" marB="106680" anchor="ctr"/>
                </a:tc>
                <a:tc>
                  <a:txBody>
                    <a:bodyPr/>
                    <a:lstStyle/>
                    <a:p>
                      <a:pPr algn="l" fontAlgn="base"/>
                      <a:r>
                        <a:rPr lang="en-IN" sz="1250" b="0">
                          <a:effectLst/>
                        </a:rPr>
                        <a:t>Sunny</a:t>
                      </a:r>
                    </a:p>
                  </a:txBody>
                  <a:tcPr marL="76200" marR="76200" marT="106680" marB="106680" anchor="ctr"/>
                </a:tc>
                <a:tc>
                  <a:txBody>
                    <a:bodyPr/>
                    <a:lstStyle/>
                    <a:p>
                      <a:pPr algn="l" fontAlgn="base"/>
                      <a:r>
                        <a:rPr lang="en-IN" sz="1250" b="0">
                          <a:effectLst/>
                        </a:rPr>
                        <a:t>Mild</a:t>
                      </a:r>
                    </a:p>
                  </a:txBody>
                  <a:tcPr marL="76200" marR="76200" marT="106680" marB="106680" anchor="ctr"/>
                </a:tc>
                <a:tc>
                  <a:txBody>
                    <a:bodyPr/>
                    <a:lstStyle/>
                    <a:p>
                      <a:pPr algn="l" fontAlgn="base"/>
                      <a:r>
                        <a:rPr lang="en-IN" sz="1250" b="0">
                          <a:effectLst/>
                        </a:rPr>
                        <a:t>Normal</a:t>
                      </a:r>
                    </a:p>
                  </a:txBody>
                  <a:tcPr marL="76200" marR="76200" marT="106680" marB="106680" anchor="ctr"/>
                </a:tc>
                <a:tc>
                  <a:txBody>
                    <a:bodyPr/>
                    <a:lstStyle/>
                    <a:p>
                      <a:pPr algn="l" fontAlgn="base"/>
                      <a:r>
                        <a:rPr lang="en-IN" sz="1250" b="0">
                          <a:effectLst/>
                        </a:rPr>
                        <a:t>False</a:t>
                      </a:r>
                    </a:p>
                  </a:txBody>
                  <a:tcPr marL="76200" marR="76200" marT="106680" marB="106680" anchor="ctr"/>
                </a:tc>
                <a:tc>
                  <a:txBody>
                    <a:bodyPr/>
                    <a:lstStyle/>
                    <a:p>
                      <a:pPr algn="l" fontAlgn="base"/>
                      <a:r>
                        <a:rPr lang="en-IN" sz="1250" b="0">
                          <a:effectLst/>
                        </a:rPr>
                        <a:t>Yes</a:t>
                      </a:r>
                    </a:p>
                  </a:txBody>
                  <a:tcPr marL="76200" marR="76200" marT="106680" marB="106680" anchor="ctr"/>
                </a:tc>
                <a:extLst>
                  <a:ext uri="{0D108BD9-81ED-4DB2-BD59-A6C34878D82A}">
                    <a16:rowId xmlns:a16="http://schemas.microsoft.com/office/drawing/2014/main" val="861725825"/>
                  </a:ext>
                </a:extLst>
              </a:tr>
              <a:tr h="314246">
                <a:tc>
                  <a:txBody>
                    <a:bodyPr/>
                    <a:lstStyle/>
                    <a:p>
                      <a:pPr algn="ctr" fontAlgn="base"/>
                      <a:r>
                        <a:rPr lang="en-IN" sz="1250" b="0" dirty="0">
                          <a:effectLst/>
                        </a:rPr>
                        <a:t>10</a:t>
                      </a:r>
                    </a:p>
                  </a:txBody>
                  <a:tcPr marL="76200" marR="76200" marT="106680" marB="106680" anchor="ctr"/>
                </a:tc>
                <a:tc>
                  <a:txBody>
                    <a:bodyPr/>
                    <a:lstStyle/>
                    <a:p>
                      <a:pPr algn="ctr" fontAlgn="base"/>
                      <a:r>
                        <a:rPr lang="en-IN" sz="1250" b="0">
                          <a:effectLst/>
                        </a:rPr>
                        <a:t>Rainy</a:t>
                      </a:r>
                    </a:p>
                  </a:txBody>
                  <a:tcPr marL="76200" marR="76200" marT="106680" marB="106680" anchor="ctr"/>
                </a:tc>
                <a:tc>
                  <a:txBody>
                    <a:bodyPr/>
                    <a:lstStyle/>
                    <a:p>
                      <a:pPr algn="ctr" fontAlgn="base"/>
                      <a:r>
                        <a:rPr lang="en-IN" sz="1250" b="0">
                          <a:effectLst/>
                        </a:rPr>
                        <a:t>Mild</a:t>
                      </a:r>
                    </a:p>
                  </a:txBody>
                  <a:tcPr marL="76200" marR="76200" marT="106680" marB="106680" anchor="ctr"/>
                </a:tc>
                <a:tc>
                  <a:txBody>
                    <a:bodyPr/>
                    <a:lstStyle/>
                    <a:p>
                      <a:pPr algn="ctr" fontAlgn="base"/>
                      <a:r>
                        <a:rPr lang="en-IN" sz="1250" b="0">
                          <a:effectLst/>
                        </a:rPr>
                        <a:t>Normal</a:t>
                      </a:r>
                    </a:p>
                  </a:txBody>
                  <a:tcPr marL="76200" marR="76200" marT="106680" marB="106680" anchor="ctr"/>
                </a:tc>
                <a:tc>
                  <a:txBody>
                    <a:bodyPr/>
                    <a:lstStyle/>
                    <a:p>
                      <a:pPr algn="ctr" fontAlgn="base"/>
                      <a:r>
                        <a:rPr lang="en-IN" sz="1250" b="0">
                          <a:effectLst/>
                        </a:rPr>
                        <a:t>True</a:t>
                      </a:r>
                    </a:p>
                  </a:txBody>
                  <a:tcPr marL="76200" marR="76200" marT="106680" marB="106680" anchor="ctr"/>
                </a:tc>
                <a:tc>
                  <a:txBody>
                    <a:bodyPr/>
                    <a:lstStyle/>
                    <a:p>
                      <a:pPr algn="ctr" fontAlgn="base"/>
                      <a:r>
                        <a:rPr lang="en-IN" sz="1250" b="0">
                          <a:effectLst/>
                        </a:rPr>
                        <a:t>Yes</a:t>
                      </a:r>
                    </a:p>
                  </a:txBody>
                  <a:tcPr marL="76200" marR="76200" marT="106680" marB="106680" anchor="ctr"/>
                </a:tc>
                <a:extLst>
                  <a:ext uri="{0D108BD9-81ED-4DB2-BD59-A6C34878D82A}">
                    <a16:rowId xmlns:a16="http://schemas.microsoft.com/office/drawing/2014/main" val="254883217"/>
                  </a:ext>
                </a:extLst>
              </a:tr>
              <a:tr h="314246">
                <a:tc>
                  <a:txBody>
                    <a:bodyPr/>
                    <a:lstStyle/>
                    <a:p>
                      <a:pPr algn="l" fontAlgn="base"/>
                      <a:r>
                        <a:rPr lang="en-IN" sz="1250" b="0">
                          <a:effectLst/>
                        </a:rPr>
                        <a:t>11</a:t>
                      </a:r>
                    </a:p>
                  </a:txBody>
                  <a:tcPr marL="76200" marR="76200" marT="106680" marB="106680" anchor="ctr"/>
                </a:tc>
                <a:tc>
                  <a:txBody>
                    <a:bodyPr/>
                    <a:lstStyle/>
                    <a:p>
                      <a:pPr algn="l" fontAlgn="base"/>
                      <a:r>
                        <a:rPr lang="en-IN" sz="1250" b="0">
                          <a:effectLst/>
                        </a:rPr>
                        <a:t>Overcast</a:t>
                      </a:r>
                    </a:p>
                  </a:txBody>
                  <a:tcPr marL="76200" marR="76200" marT="106680" marB="106680" anchor="ctr"/>
                </a:tc>
                <a:tc>
                  <a:txBody>
                    <a:bodyPr/>
                    <a:lstStyle/>
                    <a:p>
                      <a:pPr algn="l" fontAlgn="base"/>
                      <a:r>
                        <a:rPr lang="en-IN" sz="1250" b="0">
                          <a:effectLst/>
                        </a:rPr>
                        <a:t>Mild</a:t>
                      </a:r>
                    </a:p>
                  </a:txBody>
                  <a:tcPr marL="76200" marR="76200" marT="106680" marB="106680" anchor="ctr"/>
                </a:tc>
                <a:tc>
                  <a:txBody>
                    <a:bodyPr/>
                    <a:lstStyle/>
                    <a:p>
                      <a:pPr algn="l" fontAlgn="base"/>
                      <a:r>
                        <a:rPr lang="en-IN" sz="1250" b="0">
                          <a:effectLst/>
                        </a:rPr>
                        <a:t>High</a:t>
                      </a:r>
                    </a:p>
                  </a:txBody>
                  <a:tcPr marL="76200" marR="76200" marT="106680" marB="106680" anchor="ctr"/>
                </a:tc>
                <a:tc>
                  <a:txBody>
                    <a:bodyPr/>
                    <a:lstStyle/>
                    <a:p>
                      <a:pPr algn="l" fontAlgn="base"/>
                      <a:r>
                        <a:rPr lang="en-IN" sz="1250" b="0">
                          <a:effectLst/>
                        </a:rPr>
                        <a:t>True</a:t>
                      </a:r>
                    </a:p>
                  </a:txBody>
                  <a:tcPr marL="76200" marR="76200" marT="106680" marB="106680" anchor="ctr"/>
                </a:tc>
                <a:tc>
                  <a:txBody>
                    <a:bodyPr/>
                    <a:lstStyle/>
                    <a:p>
                      <a:pPr algn="l" fontAlgn="base"/>
                      <a:r>
                        <a:rPr lang="en-IN" sz="1250" b="0">
                          <a:effectLst/>
                        </a:rPr>
                        <a:t>Yes</a:t>
                      </a:r>
                    </a:p>
                  </a:txBody>
                  <a:tcPr marL="76200" marR="76200" marT="106680" marB="106680" anchor="ctr"/>
                </a:tc>
                <a:extLst>
                  <a:ext uri="{0D108BD9-81ED-4DB2-BD59-A6C34878D82A}">
                    <a16:rowId xmlns:a16="http://schemas.microsoft.com/office/drawing/2014/main" val="2148522210"/>
                  </a:ext>
                </a:extLst>
              </a:tr>
              <a:tr h="314246">
                <a:tc>
                  <a:txBody>
                    <a:bodyPr/>
                    <a:lstStyle/>
                    <a:p>
                      <a:pPr algn="ctr" fontAlgn="base"/>
                      <a:r>
                        <a:rPr lang="en-IN" sz="1250" b="0">
                          <a:effectLst/>
                        </a:rPr>
                        <a:t>12</a:t>
                      </a:r>
                    </a:p>
                  </a:txBody>
                  <a:tcPr marL="76200" marR="76200" marT="106680" marB="106680" anchor="ctr"/>
                </a:tc>
                <a:tc>
                  <a:txBody>
                    <a:bodyPr/>
                    <a:lstStyle/>
                    <a:p>
                      <a:pPr algn="ctr" fontAlgn="base"/>
                      <a:r>
                        <a:rPr lang="en-IN" sz="1250" b="0">
                          <a:effectLst/>
                        </a:rPr>
                        <a:t>Overcast</a:t>
                      </a:r>
                    </a:p>
                  </a:txBody>
                  <a:tcPr marL="76200" marR="76200" marT="106680" marB="106680" anchor="ctr"/>
                </a:tc>
                <a:tc>
                  <a:txBody>
                    <a:bodyPr/>
                    <a:lstStyle/>
                    <a:p>
                      <a:pPr algn="ctr" fontAlgn="base"/>
                      <a:r>
                        <a:rPr lang="en-IN" sz="1250" b="0">
                          <a:effectLst/>
                        </a:rPr>
                        <a:t>Hot</a:t>
                      </a:r>
                    </a:p>
                  </a:txBody>
                  <a:tcPr marL="76200" marR="76200" marT="106680" marB="106680" anchor="ctr"/>
                </a:tc>
                <a:tc>
                  <a:txBody>
                    <a:bodyPr/>
                    <a:lstStyle/>
                    <a:p>
                      <a:pPr algn="ctr" fontAlgn="base"/>
                      <a:r>
                        <a:rPr lang="en-IN" sz="1250" b="0">
                          <a:effectLst/>
                        </a:rPr>
                        <a:t>Normal</a:t>
                      </a:r>
                    </a:p>
                  </a:txBody>
                  <a:tcPr marL="76200" marR="76200" marT="106680" marB="106680" anchor="ctr"/>
                </a:tc>
                <a:tc>
                  <a:txBody>
                    <a:bodyPr/>
                    <a:lstStyle/>
                    <a:p>
                      <a:pPr algn="ctr" fontAlgn="base"/>
                      <a:r>
                        <a:rPr lang="en-IN" sz="1250" b="0">
                          <a:effectLst/>
                        </a:rPr>
                        <a:t>False</a:t>
                      </a:r>
                    </a:p>
                  </a:txBody>
                  <a:tcPr marL="76200" marR="76200" marT="106680" marB="106680" anchor="ctr"/>
                </a:tc>
                <a:tc>
                  <a:txBody>
                    <a:bodyPr/>
                    <a:lstStyle/>
                    <a:p>
                      <a:pPr algn="ctr" fontAlgn="base"/>
                      <a:r>
                        <a:rPr lang="en-IN" sz="1250" b="0">
                          <a:effectLst/>
                        </a:rPr>
                        <a:t>Yes</a:t>
                      </a:r>
                    </a:p>
                  </a:txBody>
                  <a:tcPr marL="76200" marR="76200" marT="106680" marB="106680" anchor="ctr"/>
                </a:tc>
                <a:extLst>
                  <a:ext uri="{0D108BD9-81ED-4DB2-BD59-A6C34878D82A}">
                    <a16:rowId xmlns:a16="http://schemas.microsoft.com/office/drawing/2014/main" val="1338542941"/>
                  </a:ext>
                </a:extLst>
              </a:tr>
              <a:tr h="314246">
                <a:tc>
                  <a:txBody>
                    <a:bodyPr/>
                    <a:lstStyle/>
                    <a:p>
                      <a:pPr algn="l" fontAlgn="base"/>
                      <a:r>
                        <a:rPr lang="en-IN" sz="1250" b="0">
                          <a:effectLst/>
                        </a:rPr>
                        <a:t>13</a:t>
                      </a:r>
                    </a:p>
                  </a:txBody>
                  <a:tcPr marL="76200" marR="76200" marT="106680" marB="106680" anchor="ctr"/>
                </a:tc>
                <a:tc>
                  <a:txBody>
                    <a:bodyPr/>
                    <a:lstStyle/>
                    <a:p>
                      <a:pPr algn="l" fontAlgn="base"/>
                      <a:r>
                        <a:rPr lang="en-IN" sz="1250" b="0">
                          <a:effectLst/>
                        </a:rPr>
                        <a:t>Sunny</a:t>
                      </a:r>
                    </a:p>
                  </a:txBody>
                  <a:tcPr marL="76200" marR="76200" marT="106680" marB="106680" anchor="ctr"/>
                </a:tc>
                <a:tc>
                  <a:txBody>
                    <a:bodyPr/>
                    <a:lstStyle/>
                    <a:p>
                      <a:pPr algn="l" fontAlgn="base"/>
                      <a:r>
                        <a:rPr lang="en-IN" sz="1250" b="0">
                          <a:effectLst/>
                        </a:rPr>
                        <a:t>Mild</a:t>
                      </a:r>
                    </a:p>
                  </a:txBody>
                  <a:tcPr marL="76200" marR="76200" marT="106680" marB="106680" anchor="ctr"/>
                </a:tc>
                <a:tc>
                  <a:txBody>
                    <a:bodyPr/>
                    <a:lstStyle/>
                    <a:p>
                      <a:pPr algn="l" fontAlgn="base"/>
                      <a:r>
                        <a:rPr lang="en-IN" sz="1250" b="0">
                          <a:effectLst/>
                        </a:rPr>
                        <a:t>High</a:t>
                      </a:r>
                    </a:p>
                  </a:txBody>
                  <a:tcPr marL="76200" marR="76200" marT="106680" marB="106680" anchor="ctr"/>
                </a:tc>
                <a:tc>
                  <a:txBody>
                    <a:bodyPr/>
                    <a:lstStyle/>
                    <a:p>
                      <a:pPr algn="l" fontAlgn="base"/>
                      <a:r>
                        <a:rPr lang="en-IN" sz="1250" b="0">
                          <a:effectLst/>
                        </a:rPr>
                        <a:t>True</a:t>
                      </a:r>
                    </a:p>
                  </a:txBody>
                  <a:tcPr marL="76200" marR="76200" marT="106680" marB="106680" anchor="ctr"/>
                </a:tc>
                <a:tc>
                  <a:txBody>
                    <a:bodyPr/>
                    <a:lstStyle/>
                    <a:p>
                      <a:pPr algn="l" fontAlgn="base"/>
                      <a:r>
                        <a:rPr lang="en-IN" sz="1250" b="0" dirty="0">
                          <a:effectLst/>
                        </a:rPr>
                        <a:t>No</a:t>
                      </a:r>
                    </a:p>
                  </a:txBody>
                  <a:tcPr marL="76200" marR="76200" marT="106680" marB="106680" anchor="ctr"/>
                </a:tc>
                <a:extLst>
                  <a:ext uri="{0D108BD9-81ED-4DB2-BD59-A6C34878D82A}">
                    <a16:rowId xmlns:a16="http://schemas.microsoft.com/office/drawing/2014/main" val="2415190044"/>
                  </a:ext>
                </a:extLst>
              </a:tr>
            </a:tbl>
          </a:graphicData>
        </a:graphic>
      </p:graphicFrame>
    </p:spTree>
    <p:extLst>
      <p:ext uri="{BB962C8B-B14F-4D97-AF65-F5344CB8AC3E}">
        <p14:creationId xmlns:p14="http://schemas.microsoft.com/office/powerpoint/2010/main" val="3859002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41273-1C26-FD3C-5315-9EB94C5966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EC6C50-99AD-D833-00C2-8CE3F1EB33C7}"/>
              </a:ext>
            </a:extLst>
          </p:cNvPr>
          <p:cNvSpPr>
            <a:spLocks noGrp="1"/>
          </p:cNvSpPr>
          <p:nvPr>
            <p:ph idx="1"/>
          </p:nvPr>
        </p:nvSpPr>
        <p:spPr/>
        <p:txBody>
          <a:bodyPr/>
          <a:lstStyle/>
          <a:p>
            <a:pPr algn="l" fontAlgn="base"/>
            <a:r>
              <a:rPr lang="en-US" b="0" i="0" dirty="0">
                <a:solidFill>
                  <a:srgbClr val="273239"/>
                </a:solidFill>
                <a:effectLst/>
                <a:latin typeface="urw-din"/>
              </a:rPr>
              <a:t>The dataset is divided into two parts, namely, </a:t>
            </a:r>
            <a:r>
              <a:rPr lang="en-US" b="1" i="0" dirty="0">
                <a:solidFill>
                  <a:srgbClr val="273239"/>
                </a:solidFill>
                <a:effectLst/>
                <a:latin typeface="urw-din"/>
              </a:rPr>
              <a:t>feature matrix</a:t>
            </a:r>
            <a:r>
              <a:rPr lang="en-US" b="0" i="0" dirty="0">
                <a:solidFill>
                  <a:srgbClr val="273239"/>
                </a:solidFill>
                <a:effectLst/>
                <a:latin typeface="urw-din"/>
              </a:rPr>
              <a:t> and the </a:t>
            </a:r>
            <a:r>
              <a:rPr lang="en-US" b="1" i="0" dirty="0">
                <a:solidFill>
                  <a:srgbClr val="273239"/>
                </a:solidFill>
                <a:effectLst/>
                <a:latin typeface="urw-din"/>
              </a:rPr>
              <a:t>response vector</a:t>
            </a:r>
            <a:r>
              <a:rPr lang="en-US" b="0" i="0" dirty="0">
                <a:solidFill>
                  <a:srgbClr val="273239"/>
                </a:solidFill>
                <a:effectLst/>
                <a:latin typeface="urw-din"/>
              </a:rPr>
              <a:t>.</a:t>
            </a:r>
          </a:p>
          <a:p>
            <a:pPr algn="l" fontAlgn="base">
              <a:buFont typeface="Arial" panose="020B0604020202020204" pitchFamily="34" charset="0"/>
              <a:buChar char="•"/>
            </a:pPr>
            <a:r>
              <a:rPr lang="en-US" b="0" i="0" dirty="0">
                <a:solidFill>
                  <a:srgbClr val="273239"/>
                </a:solidFill>
                <a:effectLst/>
                <a:latin typeface="urw-din"/>
              </a:rPr>
              <a:t>Feature matrix contains all the vectors(rows) of dataset in which each vector consists of the value of </a:t>
            </a:r>
            <a:r>
              <a:rPr lang="en-US" b="1" i="0" dirty="0">
                <a:solidFill>
                  <a:srgbClr val="273239"/>
                </a:solidFill>
                <a:effectLst/>
                <a:latin typeface="urw-din"/>
              </a:rPr>
              <a:t>dependent features</a:t>
            </a:r>
            <a:r>
              <a:rPr lang="en-US" b="0" i="0" dirty="0">
                <a:solidFill>
                  <a:srgbClr val="273239"/>
                </a:solidFill>
                <a:effectLst/>
                <a:latin typeface="urw-din"/>
              </a:rPr>
              <a:t>. In above dataset, features are ‘Outlook’, ‘Temperature’, ‘Humidity’ and ‘Windy’.</a:t>
            </a:r>
          </a:p>
          <a:p>
            <a:pPr algn="l" fontAlgn="base">
              <a:buFont typeface="Arial" panose="020B0604020202020204" pitchFamily="34" charset="0"/>
              <a:buChar char="•"/>
            </a:pPr>
            <a:r>
              <a:rPr lang="en-US" b="0" i="0" dirty="0">
                <a:solidFill>
                  <a:srgbClr val="273239"/>
                </a:solidFill>
                <a:effectLst/>
                <a:latin typeface="urw-din"/>
              </a:rPr>
              <a:t>Response vector contains the value of </a:t>
            </a:r>
            <a:r>
              <a:rPr lang="en-US" b="1" i="0" dirty="0">
                <a:solidFill>
                  <a:srgbClr val="273239"/>
                </a:solidFill>
                <a:effectLst/>
                <a:latin typeface="urw-din"/>
              </a:rPr>
              <a:t>class variable</a:t>
            </a:r>
            <a:r>
              <a:rPr lang="en-US" b="0" i="0" dirty="0">
                <a:solidFill>
                  <a:srgbClr val="273239"/>
                </a:solidFill>
                <a:effectLst/>
                <a:latin typeface="urw-din"/>
              </a:rPr>
              <a:t>(prediction or output) for each row of feature matrix. In above dataset, the class variable name is ‘Play golf’.</a:t>
            </a:r>
          </a:p>
          <a:p>
            <a:pPr algn="l" fontAlgn="base"/>
            <a:r>
              <a:rPr lang="en-US" b="0" i="0" dirty="0">
                <a:solidFill>
                  <a:srgbClr val="273239"/>
                </a:solidFill>
                <a:effectLst/>
                <a:latin typeface="urw-din"/>
              </a:rPr>
              <a:t>The fundamental Naive Bayes assumption is that each feature makes an:</a:t>
            </a:r>
          </a:p>
          <a:p>
            <a:pPr algn="l" fontAlgn="base">
              <a:buFont typeface="Arial" panose="020B0604020202020204" pitchFamily="34" charset="0"/>
              <a:buChar char="•"/>
            </a:pPr>
            <a:r>
              <a:rPr lang="en-US" b="0" i="0" dirty="0">
                <a:solidFill>
                  <a:srgbClr val="273239"/>
                </a:solidFill>
                <a:effectLst/>
                <a:latin typeface="urw-din"/>
              </a:rPr>
              <a:t>Independent, equal contribution to the outcome.</a:t>
            </a:r>
          </a:p>
          <a:p>
            <a:endParaRPr lang="en-IN" dirty="0"/>
          </a:p>
        </p:txBody>
      </p:sp>
    </p:spTree>
    <p:extLst>
      <p:ext uri="{BB962C8B-B14F-4D97-AF65-F5344CB8AC3E}">
        <p14:creationId xmlns:p14="http://schemas.microsoft.com/office/powerpoint/2010/main" val="983562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B69BF-7601-2F51-CF81-5359F63388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46735C-21A6-5B8F-BF77-EF3DCE0A3944}"/>
              </a:ext>
            </a:extLst>
          </p:cNvPr>
          <p:cNvSpPr>
            <a:spLocks noGrp="1"/>
          </p:cNvSpPr>
          <p:nvPr>
            <p:ph idx="1"/>
          </p:nvPr>
        </p:nvSpPr>
        <p:spPr/>
        <p:txBody>
          <a:bodyPr>
            <a:normAutofit fontScale="85000" lnSpcReduction="20000"/>
          </a:bodyPr>
          <a:lstStyle/>
          <a:p>
            <a:r>
              <a:rPr lang="en-US" dirty="0"/>
              <a:t>Bayes’ Theorem finds the probability of an event occurring given the probability of another event that has already occurred. Bayes’ theorem is stated mathematically as the following equation:</a:t>
            </a:r>
          </a:p>
          <a:p>
            <a:endParaRPr lang="en-US" dirty="0"/>
          </a:p>
          <a:p>
            <a:r>
              <a:rPr lang="en-US" dirty="0"/>
              <a:t> P(A|B) = P(B|A) P(A)/ P(B) </a:t>
            </a:r>
          </a:p>
          <a:p>
            <a:endParaRPr lang="en-US" dirty="0"/>
          </a:p>
          <a:p>
            <a:r>
              <a:rPr lang="en-US" dirty="0"/>
              <a:t>where A and B are events and P(B) ≠ 0.</a:t>
            </a:r>
          </a:p>
          <a:p>
            <a:endParaRPr lang="en-US" dirty="0"/>
          </a:p>
          <a:p>
            <a:r>
              <a:rPr lang="en-US" dirty="0"/>
              <a:t>Basically, we are trying to find probability of event A, given the event B is true. Event B is also termed as evidence.</a:t>
            </a:r>
          </a:p>
          <a:p>
            <a:r>
              <a:rPr lang="en-US" dirty="0"/>
              <a:t>P(A) is the priori of A (the prior probability, i.e. Probability of event before evidence is seen). The evidence is an attribute value of an unknown instance(here, it is event B).</a:t>
            </a:r>
          </a:p>
          <a:p>
            <a:r>
              <a:rPr lang="en-US" dirty="0"/>
              <a:t>P(A|B) is a posteriori probability of B, i.e. probability of event after evidence is seen.</a:t>
            </a:r>
            <a:endParaRPr lang="en-IN" dirty="0"/>
          </a:p>
        </p:txBody>
      </p:sp>
    </p:spTree>
    <p:extLst>
      <p:ext uri="{BB962C8B-B14F-4D97-AF65-F5344CB8AC3E}">
        <p14:creationId xmlns:p14="http://schemas.microsoft.com/office/powerpoint/2010/main" val="291456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90469-0404-3888-14D9-94706B672A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842563-BDDA-7695-E4BE-1A3AC36DAEB9}"/>
              </a:ext>
            </a:extLst>
          </p:cNvPr>
          <p:cNvSpPr>
            <a:spLocks noGrp="1"/>
          </p:cNvSpPr>
          <p:nvPr>
            <p:ph idx="1"/>
          </p:nvPr>
        </p:nvSpPr>
        <p:spPr/>
        <p:txBody>
          <a:bodyPr>
            <a:normAutofit fontScale="85000" lnSpcReduction="20000"/>
          </a:bodyPr>
          <a:lstStyle/>
          <a:p>
            <a:r>
              <a:rPr lang="en-US" dirty="0"/>
              <a:t>Now, with regards to our dataset, we can apply Bayes’ theorem in following way:</a:t>
            </a:r>
          </a:p>
          <a:p>
            <a:endParaRPr lang="en-US" dirty="0"/>
          </a:p>
          <a:p>
            <a:r>
              <a:rPr lang="en-US" dirty="0"/>
              <a:t> P(</a:t>
            </a:r>
            <a:r>
              <a:rPr lang="en-US" dirty="0" err="1"/>
              <a:t>y|X</a:t>
            </a:r>
            <a:r>
              <a:rPr lang="en-US" dirty="0"/>
              <a:t>) = P(</a:t>
            </a:r>
            <a:r>
              <a:rPr lang="en-US" dirty="0" err="1"/>
              <a:t>X|y</a:t>
            </a:r>
            <a:r>
              <a:rPr lang="en-US" dirty="0"/>
              <a:t>) P(y)/ P(X)</a:t>
            </a:r>
          </a:p>
          <a:p>
            <a:endParaRPr lang="en-US" dirty="0"/>
          </a:p>
          <a:p>
            <a:r>
              <a:rPr lang="en-US" dirty="0"/>
              <a:t>where, y is class variable and X is a dependent feature vector (of size n) where:</a:t>
            </a:r>
          </a:p>
          <a:p>
            <a:endParaRPr lang="en-US" dirty="0"/>
          </a:p>
          <a:p>
            <a:r>
              <a:rPr lang="en-US" dirty="0"/>
              <a:t> X = (x1,x2,x3,.....,</a:t>
            </a:r>
            <a:r>
              <a:rPr lang="en-US" dirty="0" err="1"/>
              <a:t>xn</a:t>
            </a:r>
            <a:r>
              <a:rPr lang="en-US" dirty="0"/>
              <a:t>) </a:t>
            </a:r>
          </a:p>
          <a:p>
            <a:endParaRPr lang="en-US" dirty="0"/>
          </a:p>
          <a:p>
            <a:r>
              <a:rPr lang="en-US" dirty="0"/>
              <a:t>Just to clear, an example of a feature vector and corresponding class variable can be: (refer 1st row of dataset) </a:t>
            </a:r>
          </a:p>
          <a:p>
            <a:r>
              <a:rPr lang="en-US" dirty="0"/>
              <a:t>X = (Rainy, Hot, High, False)</a:t>
            </a:r>
          </a:p>
          <a:p>
            <a:r>
              <a:rPr lang="en-US" dirty="0"/>
              <a:t>y = No</a:t>
            </a:r>
          </a:p>
          <a:p>
            <a:endParaRPr lang="en-IN" dirty="0"/>
          </a:p>
        </p:txBody>
      </p:sp>
    </p:spTree>
    <p:extLst>
      <p:ext uri="{BB962C8B-B14F-4D97-AF65-F5344CB8AC3E}">
        <p14:creationId xmlns:p14="http://schemas.microsoft.com/office/powerpoint/2010/main" val="2743011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E65-A2A5-816B-2644-9EF0D1F642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BCD92B-1D7A-2616-FB9F-5E3AE87B6F7E}"/>
              </a:ext>
            </a:extLst>
          </p:cNvPr>
          <p:cNvSpPr>
            <a:spLocks noGrp="1"/>
          </p:cNvSpPr>
          <p:nvPr>
            <p:ph idx="1"/>
          </p:nvPr>
        </p:nvSpPr>
        <p:spPr/>
        <p:txBody>
          <a:bodyPr/>
          <a:lstStyle/>
          <a:p>
            <a:pPr algn="l" fontAlgn="base"/>
            <a:r>
              <a:rPr lang="en-US" b="0" i="0" dirty="0">
                <a:solidFill>
                  <a:srgbClr val="273239"/>
                </a:solidFill>
                <a:effectLst/>
                <a:latin typeface="urw-din"/>
              </a:rPr>
              <a:t>Now, its time to put a naive assumption to the Bayes’ theorem, which is, </a:t>
            </a:r>
            <a:r>
              <a:rPr lang="en-US" b="1" i="0" dirty="0">
                <a:solidFill>
                  <a:srgbClr val="273239"/>
                </a:solidFill>
                <a:effectLst/>
                <a:latin typeface="urw-din"/>
              </a:rPr>
              <a:t>independence</a:t>
            </a:r>
            <a:r>
              <a:rPr lang="en-US" b="0" i="0" dirty="0">
                <a:solidFill>
                  <a:srgbClr val="273239"/>
                </a:solidFill>
                <a:effectLst/>
                <a:latin typeface="urw-din"/>
              </a:rPr>
              <a:t> among the features. </a:t>
            </a:r>
          </a:p>
          <a:p>
            <a:pPr algn="l" fontAlgn="base"/>
            <a:r>
              <a:rPr lang="en-US" b="0" i="0" dirty="0">
                <a:solidFill>
                  <a:srgbClr val="273239"/>
                </a:solidFill>
                <a:effectLst/>
                <a:latin typeface="urw-din"/>
              </a:rPr>
              <a:t>So now, we split </a:t>
            </a:r>
            <a:r>
              <a:rPr lang="en-US" b="1" i="0" dirty="0">
                <a:solidFill>
                  <a:srgbClr val="273239"/>
                </a:solidFill>
                <a:effectLst/>
                <a:latin typeface="urw-din"/>
              </a:rPr>
              <a:t>evidence</a:t>
            </a:r>
            <a:r>
              <a:rPr lang="en-US" b="0" i="0" dirty="0">
                <a:solidFill>
                  <a:srgbClr val="273239"/>
                </a:solidFill>
                <a:effectLst/>
                <a:latin typeface="urw-din"/>
              </a:rPr>
              <a:t> into the independent parts.</a:t>
            </a:r>
          </a:p>
          <a:p>
            <a:pPr algn="l" fontAlgn="base"/>
            <a:r>
              <a:rPr lang="en-US" b="0" i="0" dirty="0">
                <a:solidFill>
                  <a:srgbClr val="273239"/>
                </a:solidFill>
                <a:effectLst/>
                <a:latin typeface="urw-din"/>
              </a:rPr>
              <a:t>Now, if any two events A and B are independent, then,</a:t>
            </a:r>
          </a:p>
          <a:p>
            <a:r>
              <a:rPr lang="en-IN" dirty="0"/>
              <a:t>P(A/B) = P(A)P(B)</a:t>
            </a:r>
          </a:p>
        </p:txBody>
      </p:sp>
    </p:spTree>
    <p:extLst>
      <p:ext uri="{BB962C8B-B14F-4D97-AF65-F5344CB8AC3E}">
        <p14:creationId xmlns:p14="http://schemas.microsoft.com/office/powerpoint/2010/main" val="826011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5BEB-7E29-164D-C7BC-B965C23BEA2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123F95B-4FB5-A34F-DF6D-51E9276921D6}"/>
              </a:ext>
            </a:extLst>
          </p:cNvPr>
          <p:cNvSpPr>
            <a:spLocks noGrp="1"/>
          </p:cNvSpPr>
          <p:nvPr>
            <p:ph idx="1"/>
          </p:nvPr>
        </p:nvSpPr>
        <p:spPr/>
        <p:txBody>
          <a:bodyPr>
            <a:normAutofit/>
          </a:bodyPr>
          <a:lstStyle/>
          <a:p>
            <a:endParaRPr lang="en-US" dirty="0"/>
          </a:p>
          <a:p>
            <a:endParaRPr lang="en-US" dirty="0"/>
          </a:p>
        </p:txBody>
      </p:sp>
      <p:pic>
        <p:nvPicPr>
          <p:cNvPr id="10" name="Picture 9">
            <a:extLst>
              <a:ext uri="{FF2B5EF4-FFF2-40B4-BE49-F238E27FC236}">
                <a16:creationId xmlns:a16="http://schemas.microsoft.com/office/drawing/2014/main" id="{45F1E9C5-494F-D9B8-4007-95C3AF5C8B5C}"/>
              </a:ext>
            </a:extLst>
          </p:cNvPr>
          <p:cNvPicPr>
            <a:picLocks noChangeAspect="1"/>
          </p:cNvPicPr>
          <p:nvPr/>
        </p:nvPicPr>
        <p:blipFill>
          <a:blip r:embed="rId2"/>
          <a:stretch>
            <a:fillRect/>
          </a:stretch>
        </p:blipFill>
        <p:spPr>
          <a:xfrm>
            <a:off x="2589212" y="2133600"/>
            <a:ext cx="8353425" cy="2962275"/>
          </a:xfrm>
          <a:prstGeom prst="rect">
            <a:avLst/>
          </a:prstGeom>
        </p:spPr>
      </p:pic>
      <p:pic>
        <p:nvPicPr>
          <p:cNvPr id="12" name="Picture 11">
            <a:extLst>
              <a:ext uri="{FF2B5EF4-FFF2-40B4-BE49-F238E27FC236}">
                <a16:creationId xmlns:a16="http://schemas.microsoft.com/office/drawing/2014/main" id="{7B2A85D4-7D70-674E-3562-BEE8E17B7AC0}"/>
              </a:ext>
            </a:extLst>
          </p:cNvPr>
          <p:cNvPicPr>
            <a:picLocks noChangeAspect="1"/>
          </p:cNvPicPr>
          <p:nvPr/>
        </p:nvPicPr>
        <p:blipFill>
          <a:blip r:embed="rId3"/>
          <a:stretch>
            <a:fillRect/>
          </a:stretch>
        </p:blipFill>
        <p:spPr>
          <a:xfrm>
            <a:off x="2589212" y="5324475"/>
            <a:ext cx="2800350" cy="542925"/>
          </a:xfrm>
          <a:prstGeom prst="rect">
            <a:avLst/>
          </a:prstGeom>
        </p:spPr>
      </p:pic>
    </p:spTree>
    <p:extLst>
      <p:ext uri="{BB962C8B-B14F-4D97-AF65-F5344CB8AC3E}">
        <p14:creationId xmlns:p14="http://schemas.microsoft.com/office/powerpoint/2010/main" val="3759780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6427-5641-048A-FC1B-E40DDE97B0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152952-1CAE-129C-55B9-7398A5CA1A99}"/>
              </a:ext>
            </a:extLst>
          </p:cNvPr>
          <p:cNvSpPr>
            <a:spLocks noGrp="1"/>
          </p:cNvSpPr>
          <p:nvPr>
            <p:ph idx="1"/>
          </p:nvPr>
        </p:nvSpPr>
        <p:spPr/>
        <p:txBody>
          <a:bodyPr/>
          <a:lstStyle/>
          <a:p>
            <a:pPr algn="l" fontAlgn="base"/>
            <a:r>
              <a:rPr lang="en-US" b="0" i="0" dirty="0">
                <a:solidFill>
                  <a:srgbClr val="273239"/>
                </a:solidFill>
                <a:effectLst/>
                <a:latin typeface="urw-din"/>
              </a:rPr>
              <a:t>So, finally, we are left with the task of calculating P(y) and P(x</a:t>
            </a:r>
            <a:r>
              <a:rPr lang="en-US" b="0" i="0" baseline="-25000" dirty="0">
                <a:solidFill>
                  <a:srgbClr val="273239"/>
                </a:solidFill>
                <a:effectLst/>
                <a:latin typeface="urw-din"/>
              </a:rPr>
              <a:t>i</a:t>
            </a:r>
            <a:r>
              <a:rPr lang="en-US" b="0" i="0" dirty="0">
                <a:solidFill>
                  <a:srgbClr val="273239"/>
                </a:solidFill>
                <a:effectLst/>
                <a:latin typeface="urw-din"/>
              </a:rPr>
              <a:t> | y).</a:t>
            </a:r>
          </a:p>
          <a:p>
            <a:pPr algn="l" fontAlgn="base"/>
            <a:r>
              <a:rPr lang="en-US" b="0" i="0" dirty="0">
                <a:solidFill>
                  <a:srgbClr val="273239"/>
                </a:solidFill>
                <a:effectLst/>
                <a:latin typeface="urw-din"/>
              </a:rPr>
              <a:t>Please note that P(y) is also called </a:t>
            </a:r>
            <a:r>
              <a:rPr lang="en-US" b="1" i="0" dirty="0">
                <a:solidFill>
                  <a:srgbClr val="273239"/>
                </a:solidFill>
                <a:effectLst/>
                <a:latin typeface="urw-din"/>
              </a:rPr>
              <a:t>class probability</a:t>
            </a:r>
            <a:r>
              <a:rPr lang="en-US" b="0" i="0" dirty="0">
                <a:solidFill>
                  <a:srgbClr val="273239"/>
                </a:solidFill>
                <a:effectLst/>
                <a:latin typeface="urw-din"/>
              </a:rPr>
              <a:t> and P(x</a:t>
            </a:r>
            <a:r>
              <a:rPr lang="en-US" b="0" i="0" baseline="-25000" dirty="0">
                <a:solidFill>
                  <a:srgbClr val="273239"/>
                </a:solidFill>
                <a:effectLst/>
                <a:latin typeface="urw-din"/>
              </a:rPr>
              <a:t>i</a:t>
            </a:r>
            <a:r>
              <a:rPr lang="en-US" b="0" i="0" dirty="0">
                <a:solidFill>
                  <a:srgbClr val="273239"/>
                </a:solidFill>
                <a:effectLst/>
                <a:latin typeface="urw-din"/>
              </a:rPr>
              <a:t> | y) is called </a:t>
            </a:r>
            <a:r>
              <a:rPr lang="en-US" b="1" i="0" dirty="0">
                <a:solidFill>
                  <a:srgbClr val="273239"/>
                </a:solidFill>
                <a:effectLst/>
                <a:latin typeface="urw-din"/>
              </a:rPr>
              <a:t>conditional probability</a:t>
            </a:r>
            <a:r>
              <a:rPr lang="en-US" b="0" i="0" dirty="0">
                <a:solidFill>
                  <a:srgbClr val="273239"/>
                </a:solidFill>
                <a:effectLst/>
                <a:latin typeface="urw-din"/>
              </a:rPr>
              <a:t>.</a:t>
            </a:r>
          </a:p>
          <a:p>
            <a:pPr algn="l" fontAlgn="base"/>
            <a:r>
              <a:rPr lang="en-US" b="0" i="0" dirty="0">
                <a:solidFill>
                  <a:srgbClr val="273239"/>
                </a:solidFill>
                <a:effectLst/>
                <a:latin typeface="urw-din"/>
              </a:rPr>
              <a:t>The different naive Bayes classifiers differ mainly by the assumptions they make regarding the distribution of P(x</a:t>
            </a:r>
            <a:r>
              <a:rPr lang="en-US" b="0" i="0" baseline="-25000" dirty="0">
                <a:solidFill>
                  <a:srgbClr val="273239"/>
                </a:solidFill>
                <a:effectLst/>
                <a:latin typeface="urw-din"/>
              </a:rPr>
              <a:t>i</a:t>
            </a:r>
            <a:r>
              <a:rPr lang="en-US" b="0" i="0" dirty="0">
                <a:solidFill>
                  <a:srgbClr val="273239"/>
                </a:solidFill>
                <a:effectLst/>
                <a:latin typeface="urw-din"/>
              </a:rPr>
              <a:t> | y).</a:t>
            </a:r>
          </a:p>
          <a:p>
            <a:pPr algn="l" fontAlgn="base"/>
            <a:r>
              <a:rPr lang="en-US" b="0" i="0" dirty="0">
                <a:solidFill>
                  <a:srgbClr val="273239"/>
                </a:solidFill>
                <a:effectLst/>
                <a:latin typeface="urw-din"/>
              </a:rPr>
              <a:t>Let us try to apply the above formula manually on our weather dataset. For this, we need to do some precomputations on our dataset.</a:t>
            </a:r>
          </a:p>
          <a:p>
            <a:pPr algn="l" fontAlgn="base"/>
            <a:r>
              <a:rPr lang="en-US" b="0" i="0" dirty="0">
                <a:solidFill>
                  <a:srgbClr val="273239"/>
                </a:solidFill>
                <a:effectLst/>
                <a:latin typeface="urw-din"/>
              </a:rPr>
              <a:t>We need to find P(x</a:t>
            </a:r>
            <a:r>
              <a:rPr lang="en-US" b="0" i="0" baseline="-25000" dirty="0">
                <a:solidFill>
                  <a:srgbClr val="273239"/>
                </a:solidFill>
                <a:effectLst/>
                <a:latin typeface="urw-din"/>
              </a:rPr>
              <a:t>i</a:t>
            </a:r>
            <a:r>
              <a:rPr lang="en-US" b="0" i="0" dirty="0">
                <a:solidFill>
                  <a:srgbClr val="273239"/>
                </a:solidFill>
                <a:effectLst/>
                <a:latin typeface="urw-din"/>
              </a:rPr>
              <a:t> | </a:t>
            </a:r>
            <a:r>
              <a:rPr lang="en-US" b="0" i="0" dirty="0" err="1">
                <a:solidFill>
                  <a:srgbClr val="273239"/>
                </a:solidFill>
                <a:effectLst/>
                <a:latin typeface="urw-din"/>
              </a:rPr>
              <a:t>y</a:t>
            </a:r>
            <a:r>
              <a:rPr lang="en-US" b="0" i="0" baseline="-25000" dirty="0" err="1">
                <a:solidFill>
                  <a:srgbClr val="273239"/>
                </a:solidFill>
                <a:effectLst/>
                <a:latin typeface="urw-din"/>
              </a:rPr>
              <a:t>j</a:t>
            </a:r>
            <a:r>
              <a:rPr lang="en-US" b="0" i="0" dirty="0">
                <a:solidFill>
                  <a:srgbClr val="273239"/>
                </a:solidFill>
                <a:effectLst/>
                <a:latin typeface="urw-din"/>
              </a:rPr>
              <a:t>) for each x</a:t>
            </a:r>
            <a:r>
              <a:rPr lang="en-US" b="0" i="0" baseline="-25000" dirty="0">
                <a:solidFill>
                  <a:srgbClr val="273239"/>
                </a:solidFill>
                <a:effectLst/>
                <a:latin typeface="urw-din"/>
              </a:rPr>
              <a:t>i</a:t>
            </a:r>
            <a:r>
              <a:rPr lang="en-US" b="0" i="0" dirty="0">
                <a:solidFill>
                  <a:srgbClr val="273239"/>
                </a:solidFill>
                <a:effectLst/>
                <a:latin typeface="urw-din"/>
              </a:rPr>
              <a:t> in X and </a:t>
            </a:r>
            <a:r>
              <a:rPr lang="en-US" b="0" i="0" dirty="0" err="1">
                <a:solidFill>
                  <a:srgbClr val="273239"/>
                </a:solidFill>
                <a:effectLst/>
                <a:latin typeface="urw-din"/>
              </a:rPr>
              <a:t>y</a:t>
            </a:r>
            <a:r>
              <a:rPr lang="en-US" b="0" i="0" baseline="-25000" dirty="0" err="1">
                <a:solidFill>
                  <a:srgbClr val="273239"/>
                </a:solidFill>
                <a:effectLst/>
                <a:latin typeface="urw-din"/>
              </a:rPr>
              <a:t>j</a:t>
            </a:r>
            <a:r>
              <a:rPr lang="en-US" b="0" i="0" dirty="0">
                <a:solidFill>
                  <a:srgbClr val="273239"/>
                </a:solidFill>
                <a:effectLst/>
                <a:latin typeface="urw-din"/>
              </a:rPr>
              <a:t> in y. All these calculations have been demonstrated in the tables below:</a:t>
            </a:r>
          </a:p>
          <a:p>
            <a:endParaRPr lang="en-IN" dirty="0"/>
          </a:p>
        </p:txBody>
      </p:sp>
    </p:spTree>
    <p:extLst>
      <p:ext uri="{BB962C8B-B14F-4D97-AF65-F5344CB8AC3E}">
        <p14:creationId xmlns:p14="http://schemas.microsoft.com/office/powerpoint/2010/main" val="171125421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tf00001235_wac</Template>
  <TotalTime>10300</TotalTime>
  <Words>1348</Words>
  <Application>Microsoft Office PowerPoint</Application>
  <PresentationFormat>Widescreen</PresentationFormat>
  <Paragraphs>172</Paragraphs>
  <Slides>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Century Gothic</vt:lpstr>
      <vt:lpstr>Consolas</vt:lpstr>
      <vt:lpstr>Lato</vt:lpstr>
      <vt:lpstr>Studio-Feixen-Sans</vt:lpstr>
      <vt:lpstr>urw-din</vt:lpstr>
      <vt:lpstr>Wingdings 3</vt:lpstr>
      <vt:lpstr>Wisp</vt:lpstr>
      <vt:lpstr>Naïve Bayes Classifier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vt:lpstr>
      <vt:lpstr>Output</vt:lpstr>
      <vt:lpstr>Exercise</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Naïve Bayes Classifier</dc:title>
  <dc:creator>Vineela Chandra  Dodda</dc:creator>
  <cp:lastModifiedBy>Vineela Chandra  Dodda</cp:lastModifiedBy>
  <cp:revision>9</cp:revision>
  <dcterms:created xsi:type="dcterms:W3CDTF">2022-08-23T08:07:46Z</dcterms:created>
  <dcterms:modified xsi:type="dcterms:W3CDTF">2022-09-23T10:13:13Z</dcterms:modified>
</cp:coreProperties>
</file>