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8" r:id="rId4"/>
    <p:sldId id="266" r:id="rId5"/>
    <p:sldId id="265" r:id="rId6"/>
    <p:sldId id="263" r:id="rId7"/>
    <p:sldId id="260" r:id="rId8"/>
    <p:sldId id="262" r:id="rId9"/>
    <p:sldId id="269" r:id="rId10"/>
    <p:sldId id="267" r:id="rId11"/>
    <p:sldId id="270" r:id="rId12"/>
    <p:sldId id="273" r:id="rId13"/>
    <p:sldId id="271" r:id="rId14"/>
    <p:sldId id="272" r:id="rId15"/>
    <p:sldId id="268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January 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eanor_caves@ucsb.edu" TargetMode="External"/><Relationship Id="rId2" Type="http://schemas.openxmlformats.org/officeDocument/2006/relationships/hyperlink" Target="mailto:landeregg@ucs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fortherestofus.com/2021/02/how-to-use-git-github-with-r/" TargetMode="External"/><Relationship Id="rId2" Type="http://schemas.openxmlformats.org/officeDocument/2006/relationships/hyperlink" Target="https://cfss.uchicago.edu/setu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eanor_caves@ucsb.edu" TargetMode="External"/><Relationship Id="rId2" Type="http://schemas.openxmlformats.org/officeDocument/2006/relationships/hyperlink" Target="mailto:landeregg@ucs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SB-RSeminar-Win22" TargetMode="External"/><Relationship Id="rId2" Type="http://schemas.openxmlformats.org/officeDocument/2006/relationships/hyperlink" Target="https://docs.google.com/spreadsheets/d/1qT8d15lUdDRsCYuoDvtLiX6k0yRfYSody_3x51BYPI8/edit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csb.zoom.us/j/89987313659?pwd=TTF3V2RnYWs3Y05Hc1JDOHpKbTFHZz09" TargetMode="External"/><Relationship Id="rId4" Type="http://schemas.openxmlformats.org/officeDocument/2006/relationships/hyperlink" Target="mailto:landeregg@ucsb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R-Seminar Win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66906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EEMB 595R</a:t>
            </a:r>
          </a:p>
          <a:p>
            <a:r>
              <a:rPr lang="en-US" dirty="0"/>
              <a:t>2022</a:t>
            </a:r>
          </a:p>
          <a:p>
            <a:endParaRPr lang="en-US" dirty="0"/>
          </a:p>
          <a:p>
            <a:r>
              <a:rPr lang="en-US" dirty="0"/>
              <a:t>Leander Anderegg      &amp;   Eleanor Caves</a:t>
            </a:r>
          </a:p>
          <a:p>
            <a:r>
              <a:rPr lang="en-US" dirty="0">
                <a:hlinkClick r:id="rId2"/>
              </a:rPr>
              <a:t>landeregg@ucsb.edu</a:t>
            </a:r>
            <a:r>
              <a:rPr lang="en-US" dirty="0"/>
              <a:t> 	      </a:t>
            </a:r>
            <a:r>
              <a:rPr lang="en-US" dirty="0">
                <a:hlinkClick r:id="rId3"/>
              </a:rPr>
              <a:t>eleanor_caves@ucsb.edu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27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64" y="1991924"/>
            <a:ext cx="3589733" cy="35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7" y="1604366"/>
            <a:ext cx="948368" cy="94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08F-C957-D447-9094-63C1D6D2D51F}"/>
              </a:ext>
            </a:extLst>
          </p:cNvPr>
          <p:cNvSpPr txBox="1"/>
          <p:nvPr/>
        </p:nvSpPr>
        <p:spPr>
          <a:xfrm>
            <a:off x="510639" y="12350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195D8-FDA5-A545-AB19-8BEB340B1952}"/>
              </a:ext>
            </a:extLst>
          </p:cNvPr>
          <p:cNvCxnSpPr/>
          <p:nvPr/>
        </p:nvCxnSpPr>
        <p:spPr>
          <a:xfrm>
            <a:off x="1389413" y="255273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6CDBA-8A07-1445-B074-183974FB141B}"/>
              </a:ext>
            </a:extLst>
          </p:cNvPr>
          <p:cNvSpPr txBox="1"/>
          <p:nvPr/>
        </p:nvSpPr>
        <p:spPr>
          <a:xfrm>
            <a:off x="154379" y="3206338"/>
            <a:ext cx="167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 to local machine </a:t>
            </a:r>
          </a:p>
          <a:p>
            <a:r>
              <a:rPr lang="en-US" dirty="0"/>
              <a:t>(or ‘pull’ most recent version)</a:t>
            </a:r>
          </a:p>
          <a:p>
            <a:endParaRPr lang="en-US" dirty="0"/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FAD5296-222E-084F-87F8-5557B2C9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825" y="3426031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E60B99-7F21-0949-9DA6-8686D57205CE}"/>
              </a:ext>
            </a:extLst>
          </p:cNvPr>
          <p:cNvCxnSpPr>
            <a:cxnSpLocks/>
          </p:cNvCxnSpPr>
          <p:nvPr/>
        </p:nvCxnSpPr>
        <p:spPr>
          <a:xfrm flipV="1">
            <a:off x="3002478" y="3902298"/>
            <a:ext cx="10470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A4BB6F85-BD07-DA4A-9749-DE711945E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3865" y="347058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BE9E1A-72B8-7C43-BA70-4CBAC9DB79DA}"/>
              </a:ext>
            </a:extLst>
          </p:cNvPr>
          <p:cNvSpPr txBox="1"/>
          <p:nvPr/>
        </p:nvSpPr>
        <p:spPr>
          <a:xfrm>
            <a:off x="3040084" y="4286992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project, commit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C9744-4378-C94E-8E26-D865CD746CAD}"/>
              </a:ext>
            </a:extLst>
          </p:cNvPr>
          <p:cNvSpPr txBox="1"/>
          <p:nvPr/>
        </p:nvSpPr>
        <p:spPr>
          <a:xfrm>
            <a:off x="5834996" y="3274185"/>
            <a:ext cx="1270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‘push’ commits to the main version in the cloud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75715-0AA4-7C40-8CB4-F8D0BDFC53FD}"/>
              </a:ext>
            </a:extLst>
          </p:cNvPr>
          <p:cNvCxnSpPr>
            <a:cxnSpLocks/>
          </p:cNvCxnSpPr>
          <p:nvPr/>
        </p:nvCxnSpPr>
        <p:spPr>
          <a:xfrm flipV="1">
            <a:off x="5118265" y="2220686"/>
            <a:ext cx="748145" cy="165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46301-31F1-FF4F-80BD-6CFB30E2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08" y="1565346"/>
            <a:ext cx="948368" cy="9483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33D812-20EC-F44E-B8B1-4941DD777B62}"/>
              </a:ext>
            </a:extLst>
          </p:cNvPr>
          <p:cNvSpPr txBox="1"/>
          <p:nvPr/>
        </p:nvSpPr>
        <p:spPr>
          <a:xfrm>
            <a:off x="3004457" y="32300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‘local’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A7BF33-5BF0-3842-9B00-02D3014066E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760399" y="2039530"/>
            <a:ext cx="45157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C8FC3-3D86-3140-9B05-7E8C47EAE82A}"/>
              </a:ext>
            </a:extLst>
          </p:cNvPr>
          <p:cNvSpPr txBox="1"/>
          <p:nvPr/>
        </p:nvSpPr>
        <p:spPr>
          <a:xfrm>
            <a:off x="2850078" y="162691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‘main’ 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386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Your own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61194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7" y="1604366"/>
            <a:ext cx="948368" cy="94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08F-C957-D447-9094-63C1D6D2D51F}"/>
              </a:ext>
            </a:extLst>
          </p:cNvPr>
          <p:cNvSpPr txBox="1"/>
          <p:nvPr/>
        </p:nvSpPr>
        <p:spPr>
          <a:xfrm>
            <a:off x="510639" y="12350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195D8-FDA5-A545-AB19-8BEB340B1952}"/>
              </a:ext>
            </a:extLst>
          </p:cNvPr>
          <p:cNvCxnSpPr/>
          <p:nvPr/>
        </p:nvCxnSpPr>
        <p:spPr>
          <a:xfrm>
            <a:off x="1389413" y="255273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6CDBA-8A07-1445-B074-183974FB141B}"/>
              </a:ext>
            </a:extLst>
          </p:cNvPr>
          <p:cNvSpPr txBox="1"/>
          <p:nvPr/>
        </p:nvSpPr>
        <p:spPr>
          <a:xfrm>
            <a:off x="154379" y="3206338"/>
            <a:ext cx="167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 to local machine </a:t>
            </a:r>
          </a:p>
          <a:p>
            <a:r>
              <a:rPr lang="en-US" dirty="0"/>
              <a:t>(or ‘pull’ most recent version)</a:t>
            </a:r>
          </a:p>
          <a:p>
            <a:endParaRPr lang="en-US" dirty="0"/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FAD5296-222E-084F-87F8-5557B2C9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825" y="3426031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E60B99-7F21-0949-9DA6-8686D57205CE}"/>
              </a:ext>
            </a:extLst>
          </p:cNvPr>
          <p:cNvCxnSpPr>
            <a:cxnSpLocks/>
          </p:cNvCxnSpPr>
          <p:nvPr/>
        </p:nvCxnSpPr>
        <p:spPr>
          <a:xfrm flipV="1">
            <a:off x="3002478" y="3902298"/>
            <a:ext cx="10470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A4BB6F85-BD07-DA4A-9749-DE711945E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3865" y="347058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BE9E1A-72B8-7C43-BA70-4CBAC9DB79DA}"/>
              </a:ext>
            </a:extLst>
          </p:cNvPr>
          <p:cNvSpPr txBox="1"/>
          <p:nvPr/>
        </p:nvSpPr>
        <p:spPr>
          <a:xfrm>
            <a:off x="3040084" y="4286992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project, commit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C9744-4378-C94E-8E26-D865CD746CAD}"/>
              </a:ext>
            </a:extLst>
          </p:cNvPr>
          <p:cNvSpPr txBox="1"/>
          <p:nvPr/>
        </p:nvSpPr>
        <p:spPr>
          <a:xfrm>
            <a:off x="5834996" y="3274185"/>
            <a:ext cx="1270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‘push’ commits to the main version in the cloud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75715-0AA4-7C40-8CB4-F8D0BDFC53FD}"/>
              </a:ext>
            </a:extLst>
          </p:cNvPr>
          <p:cNvCxnSpPr>
            <a:cxnSpLocks/>
          </p:cNvCxnSpPr>
          <p:nvPr/>
        </p:nvCxnSpPr>
        <p:spPr>
          <a:xfrm flipV="1">
            <a:off x="5118265" y="2220686"/>
            <a:ext cx="748145" cy="165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46301-31F1-FF4F-80BD-6CFB30E2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08" y="1565346"/>
            <a:ext cx="948368" cy="9483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33D812-20EC-F44E-B8B1-4941DD777B62}"/>
              </a:ext>
            </a:extLst>
          </p:cNvPr>
          <p:cNvSpPr txBox="1"/>
          <p:nvPr/>
        </p:nvSpPr>
        <p:spPr>
          <a:xfrm>
            <a:off x="3004457" y="32300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‘local’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A7BF33-5BF0-3842-9B00-02D3014066E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760399" y="2039530"/>
            <a:ext cx="45157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C8FC3-3D86-3140-9B05-7E8C47EAE82A}"/>
              </a:ext>
            </a:extLst>
          </p:cNvPr>
          <p:cNvSpPr txBox="1"/>
          <p:nvPr/>
        </p:nvSpPr>
        <p:spPr>
          <a:xfrm>
            <a:off x="2850078" y="162691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‘main’ 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386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Your own version control</a:t>
            </a:r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FBDD119-36AB-4240-8372-D6670BC30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62" y="2452288"/>
            <a:ext cx="9338853" cy="39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7" y="1604366"/>
            <a:ext cx="948368" cy="94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08F-C957-D447-9094-63C1D6D2D51F}"/>
              </a:ext>
            </a:extLst>
          </p:cNvPr>
          <p:cNvSpPr txBox="1"/>
          <p:nvPr/>
        </p:nvSpPr>
        <p:spPr>
          <a:xfrm>
            <a:off x="510639" y="12350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195D8-FDA5-A545-AB19-8BEB340B1952}"/>
              </a:ext>
            </a:extLst>
          </p:cNvPr>
          <p:cNvCxnSpPr/>
          <p:nvPr/>
        </p:nvCxnSpPr>
        <p:spPr>
          <a:xfrm>
            <a:off x="1389413" y="255273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6CDBA-8A07-1445-B074-183974FB141B}"/>
              </a:ext>
            </a:extLst>
          </p:cNvPr>
          <p:cNvSpPr txBox="1"/>
          <p:nvPr/>
        </p:nvSpPr>
        <p:spPr>
          <a:xfrm>
            <a:off x="154379" y="3206338"/>
            <a:ext cx="167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‘fork’ main branch to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endParaRPr lang="en-US" dirty="0"/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FAD5296-222E-084F-87F8-5557B2C9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2681" y="491446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E60B99-7F21-0949-9DA6-8686D57205CE}"/>
              </a:ext>
            </a:extLst>
          </p:cNvPr>
          <p:cNvCxnSpPr>
            <a:cxnSpLocks/>
          </p:cNvCxnSpPr>
          <p:nvPr/>
        </p:nvCxnSpPr>
        <p:spPr>
          <a:xfrm flipV="1">
            <a:off x="3002478" y="3902300"/>
            <a:ext cx="24101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BE9E1A-72B8-7C43-BA70-4CBAC9DB79DA}"/>
              </a:ext>
            </a:extLst>
          </p:cNvPr>
          <p:cNvSpPr txBox="1"/>
          <p:nvPr/>
        </p:nvSpPr>
        <p:spPr>
          <a:xfrm>
            <a:off x="1533847" y="4483857"/>
            <a:ext cx="127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Clone/pull to local machine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C9744-4378-C94E-8E26-D865CD746CAD}"/>
              </a:ext>
            </a:extLst>
          </p:cNvPr>
          <p:cNvSpPr txBox="1"/>
          <p:nvPr/>
        </p:nvSpPr>
        <p:spPr>
          <a:xfrm>
            <a:off x="5893243" y="4528138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‘push’ commits to your branch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75715-0AA4-7C40-8CB4-F8D0BDFC53FD}"/>
              </a:ext>
            </a:extLst>
          </p:cNvPr>
          <p:cNvCxnSpPr>
            <a:cxnSpLocks/>
          </p:cNvCxnSpPr>
          <p:nvPr/>
        </p:nvCxnSpPr>
        <p:spPr>
          <a:xfrm flipV="1">
            <a:off x="6056416" y="2190634"/>
            <a:ext cx="939808" cy="1168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46301-31F1-FF4F-80BD-6CFB30E2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403" y="1604366"/>
            <a:ext cx="948368" cy="94836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A7BF33-5BF0-3842-9B00-02D3014066E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679885" y="2078550"/>
            <a:ext cx="56005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C8FC3-3D86-3140-9B05-7E8C47EAE82A}"/>
              </a:ext>
            </a:extLst>
          </p:cNvPr>
          <p:cNvSpPr txBox="1"/>
          <p:nvPr/>
        </p:nvSpPr>
        <p:spPr>
          <a:xfrm>
            <a:off x="2850078" y="1626919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‘main’ 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Collaborating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C72F9B-4389-F94E-82B8-293CBF2451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42117" y="3125236"/>
            <a:ext cx="948368" cy="94836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16FF56-46E5-D84C-87CF-0B97094FF7BF}"/>
              </a:ext>
            </a:extLst>
          </p:cNvPr>
          <p:cNvCxnSpPr/>
          <p:nvPr/>
        </p:nvCxnSpPr>
        <p:spPr>
          <a:xfrm>
            <a:off x="2653087" y="404572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16F72F-5232-2E4E-8E70-E5524E671361}"/>
              </a:ext>
            </a:extLst>
          </p:cNvPr>
          <p:cNvCxnSpPr>
            <a:cxnSpLocks/>
          </p:cNvCxnSpPr>
          <p:nvPr/>
        </p:nvCxnSpPr>
        <p:spPr>
          <a:xfrm flipV="1">
            <a:off x="3802794" y="5337269"/>
            <a:ext cx="10470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77FC8C8B-475C-7043-ABE2-F70E10AC1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0887" y="4901935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198B04-B84F-A949-8996-E7DAF8C469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61381" y="3287322"/>
            <a:ext cx="948368" cy="9483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DAD55C-6784-9C47-A9EA-8985D7BFF6E8}"/>
              </a:ext>
            </a:extLst>
          </p:cNvPr>
          <p:cNvSpPr txBox="1"/>
          <p:nvPr/>
        </p:nvSpPr>
        <p:spPr>
          <a:xfrm>
            <a:off x="3802794" y="5407187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project, commit changes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BC44D2-FF0F-DE48-BB40-4E6AE0A781ED}"/>
              </a:ext>
            </a:extLst>
          </p:cNvPr>
          <p:cNvCxnSpPr>
            <a:cxnSpLocks/>
          </p:cNvCxnSpPr>
          <p:nvPr/>
        </p:nvCxnSpPr>
        <p:spPr>
          <a:xfrm flipV="1">
            <a:off x="5148804" y="4110755"/>
            <a:ext cx="116686" cy="83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3CC4EB-2DC2-9547-A259-C90F4F910CAF}"/>
              </a:ext>
            </a:extLst>
          </p:cNvPr>
          <p:cNvSpPr txBox="1"/>
          <p:nvPr/>
        </p:nvSpPr>
        <p:spPr>
          <a:xfrm>
            <a:off x="6814788" y="2659387"/>
            <a:ext cx="2137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your branch with the master branch for official update using a ‘pull request’</a:t>
            </a:r>
          </a:p>
        </p:txBody>
      </p:sp>
    </p:spTree>
    <p:extLst>
      <p:ext uri="{BB962C8B-B14F-4D97-AF65-F5344CB8AC3E}">
        <p14:creationId xmlns:p14="http://schemas.microsoft.com/office/powerpoint/2010/main" val="18419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Collaborating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EE3DCCC-80E9-604A-963A-E89F46066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2" y="1766630"/>
            <a:ext cx="8490716" cy="36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to latest versions of R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the laptop you will bring to seminar.</a:t>
            </a:r>
          </a:p>
          <a:p>
            <a:endParaRPr lang="en-US" dirty="0"/>
          </a:p>
          <a:p>
            <a:r>
              <a:rPr lang="en-US" dirty="0"/>
              <a:t>Test the connection between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See the great tutorial here:</a:t>
            </a:r>
          </a:p>
          <a:p>
            <a:pPr lvl="1"/>
            <a:r>
              <a:rPr lang="en-US" dirty="0">
                <a:hlinkClick r:id="rId2"/>
              </a:rPr>
              <a:t>https://cfss.uchicago.edu/setup/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https://rfortherestofus.com/2021/02/how-to-use-git-github-with-r/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Session: Intro to R</a:t>
            </a:r>
          </a:p>
        </p:txBody>
      </p:sp>
    </p:spTree>
    <p:extLst>
      <p:ext uri="{BB962C8B-B14F-4D97-AF65-F5344CB8AC3E}">
        <p14:creationId xmlns:p14="http://schemas.microsoft.com/office/powerpoint/2010/main" val="33126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Us: </a:t>
            </a:r>
          </a:p>
          <a:p>
            <a:pPr lvl="1"/>
            <a:r>
              <a:rPr lang="en-US" dirty="0"/>
              <a:t>Lee Anderegg – </a:t>
            </a:r>
            <a:r>
              <a:rPr lang="en-US" dirty="0">
                <a:hlinkClick r:id="rId2"/>
              </a:rPr>
              <a:t>landeregg@ucsb.edu</a:t>
            </a:r>
            <a:r>
              <a:rPr lang="en-US" dirty="0"/>
              <a:t>, @</a:t>
            </a:r>
            <a:r>
              <a:rPr lang="en-US" dirty="0" err="1"/>
              <a:t>leanderegg</a:t>
            </a:r>
            <a:endParaRPr lang="en-US" dirty="0"/>
          </a:p>
          <a:p>
            <a:pPr lvl="1"/>
            <a:r>
              <a:rPr lang="en-US" dirty="0"/>
              <a:t>Eleanor Caves – </a:t>
            </a:r>
            <a:r>
              <a:rPr lang="en-US" dirty="0">
                <a:hlinkClick r:id="rId3"/>
              </a:rPr>
              <a:t>Eleanor_caves@ucsb.edu</a:t>
            </a:r>
            <a:r>
              <a:rPr lang="en-US" dirty="0"/>
              <a:t>, @</a:t>
            </a:r>
          </a:p>
        </p:txBody>
      </p:sp>
    </p:spTree>
    <p:extLst>
      <p:ext uri="{BB962C8B-B14F-4D97-AF65-F5344CB8AC3E}">
        <p14:creationId xmlns:p14="http://schemas.microsoft.com/office/powerpoint/2010/main" val="356031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</p:spTree>
    <p:extLst>
      <p:ext uri="{BB962C8B-B14F-4D97-AF65-F5344CB8AC3E}">
        <p14:creationId xmlns:p14="http://schemas.microsoft.com/office/powerpoint/2010/main" val="14111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3412"/>
            <a:ext cx="8217647" cy="50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4" y="1757961"/>
            <a:ext cx="8045474" cy="45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Keeping track of the Schedule </a:t>
            </a:r>
            <a:r>
              <a:rPr lang="en-US" dirty="0"/>
              <a:t>– </a:t>
            </a:r>
            <a:r>
              <a:rPr lang="en-US" dirty="0">
                <a:hlinkClick r:id="rId2"/>
              </a:rPr>
              <a:t>https://docs.google.com/spreadsheets/d/1qT8d15lUdDRsCYuoDvtLiX6k0yRfYSody_3x51BYPI8/edit?usp=sharing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Sharing / Collaborating on Files </a:t>
            </a:r>
            <a:r>
              <a:rPr lang="en-US" dirty="0"/>
              <a:t>– GitHub Organization:</a:t>
            </a:r>
          </a:p>
          <a:p>
            <a:r>
              <a:rPr lang="en-US" dirty="0">
                <a:hlinkClick r:id="rId3"/>
              </a:rPr>
              <a:t>https://github.com/UCSB-RSeminar-Win22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Listserv </a:t>
            </a:r>
            <a:r>
              <a:rPr lang="en-US" dirty="0"/>
              <a:t>– </a:t>
            </a:r>
            <a:r>
              <a:rPr lang="en-US" dirty="0" err="1"/>
              <a:t>rstats@eemb.ucsb.edu</a:t>
            </a:r>
            <a:endParaRPr lang="en-US" dirty="0"/>
          </a:p>
          <a:p>
            <a:r>
              <a:rPr lang="en-US" dirty="0"/>
              <a:t>Subscribe: (anyone know if people can auto-subscribe to Google Groups???)</a:t>
            </a:r>
          </a:p>
          <a:p>
            <a:pPr lvl="1"/>
            <a:r>
              <a:rPr lang="en-US" dirty="0"/>
              <a:t>Sign up in the ‘email’ column of the schedule</a:t>
            </a:r>
          </a:p>
          <a:p>
            <a:pPr lvl="1"/>
            <a:r>
              <a:rPr lang="en-US" dirty="0"/>
              <a:t>Email </a:t>
            </a:r>
            <a:r>
              <a:rPr lang="en-US" dirty="0">
                <a:hlinkClick r:id="rId4"/>
              </a:rPr>
              <a:t>landeregg@ucsb.edu</a:t>
            </a:r>
            <a:r>
              <a:rPr lang="en-US" dirty="0"/>
              <a:t> and I’ll add you</a:t>
            </a:r>
          </a:p>
          <a:p>
            <a:endParaRPr lang="en-US" dirty="0"/>
          </a:p>
          <a:p>
            <a:r>
              <a:rPr lang="en-US" b="1" dirty="0"/>
              <a:t>Zoom: </a:t>
            </a:r>
            <a:r>
              <a:rPr lang="en-US" dirty="0">
                <a:hlinkClick r:id="rId5"/>
              </a:rPr>
              <a:t>https://ucsb.zoom.us/j/89987313659?pwd=TTF3V2RnYWs3Y05Hc1JDOHpKbTFHZz09</a:t>
            </a:r>
            <a:endParaRPr lang="en-US" dirty="0"/>
          </a:p>
          <a:p>
            <a:r>
              <a:rPr lang="en-US" dirty="0"/>
              <a:t>Meeting ID: 899 8731 3659</a:t>
            </a:r>
          </a:p>
          <a:p>
            <a:r>
              <a:rPr lang="en-US" dirty="0"/>
              <a:t>Passcode: 024436</a:t>
            </a:r>
          </a:p>
        </p:txBody>
      </p:sp>
    </p:spTree>
    <p:extLst>
      <p:ext uri="{BB962C8B-B14F-4D97-AF65-F5344CB8AC3E}">
        <p14:creationId xmlns:p14="http://schemas.microsoft.com/office/powerpoint/2010/main" val="17880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16"/>
            <a:ext cx="8229600" cy="99060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4118"/>
              </p:ext>
            </p:extLst>
          </p:nvPr>
        </p:nvGraphicFramePr>
        <p:xfrm>
          <a:off x="291745" y="1402401"/>
          <a:ext cx="859861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7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Move Slow</a:t>
            </a:r>
            <a:r>
              <a:rPr lang="en-US" dirty="0"/>
              <a:t>—You know your code, data and approach better than your audience.</a:t>
            </a:r>
          </a:p>
          <a:p>
            <a:endParaRPr lang="en-US" dirty="0"/>
          </a:p>
          <a:p>
            <a:r>
              <a:rPr lang="en-US" b="1" dirty="0"/>
              <a:t>Make it Interactive</a:t>
            </a:r>
            <a:r>
              <a:rPr lang="en-US" dirty="0"/>
              <a:t>—Include a simple exercise to give people a chance to play with the code.</a:t>
            </a:r>
          </a:p>
          <a:p>
            <a:endParaRPr lang="en-US" dirty="0"/>
          </a:p>
          <a:p>
            <a:r>
              <a:rPr lang="en-US" b="1" dirty="0"/>
              <a:t>Upload scripts and data at least 24hr in advance</a:t>
            </a:r>
            <a:r>
              <a:rPr lang="en-US" dirty="0"/>
              <a:t>—Allows folks to install packages, work out any platform-specific kinks.</a:t>
            </a:r>
          </a:p>
          <a:p>
            <a:endParaRPr lang="en-US" dirty="0"/>
          </a:p>
          <a:p>
            <a:r>
              <a:rPr lang="en-US" b="1" dirty="0"/>
              <a:t>Ground in Science</a:t>
            </a:r>
            <a:r>
              <a:rPr lang="en-US" dirty="0"/>
              <a:t>—We are scientists, not programmers.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Fork the repository in </a:t>
            </a:r>
            <a:r>
              <a:rPr lang="en-US" b="1" dirty="0" err="1"/>
              <a:t>GitHub</a:t>
            </a:r>
            <a:r>
              <a:rPr lang="en-US" b="1" dirty="0"/>
              <a:t>—</a:t>
            </a:r>
            <a:r>
              <a:rPr lang="en-US" dirty="0"/>
              <a:t>This way we won’t have to worry about folks changing the original version of the code.</a:t>
            </a:r>
          </a:p>
          <a:p>
            <a:endParaRPr lang="en-US" dirty="0"/>
          </a:p>
          <a:p>
            <a:r>
              <a:rPr lang="en-US" b="1" dirty="0"/>
              <a:t>Try the code before the seminar—</a:t>
            </a:r>
            <a:r>
              <a:rPr lang="en-US" dirty="0"/>
              <a:t>This will give you a chance to install packages and iron out any issues with file paths, etc.</a:t>
            </a:r>
          </a:p>
          <a:p>
            <a:endParaRPr lang="en-US" dirty="0"/>
          </a:p>
          <a:p>
            <a:r>
              <a:rPr lang="en-US" b="1" dirty="0"/>
              <a:t>Learn by doing</a:t>
            </a:r>
            <a:r>
              <a:rPr lang="en-US" dirty="0"/>
              <a:t>—Follow along with the presenter by running the code yourself.</a:t>
            </a:r>
          </a:p>
        </p:txBody>
      </p:sp>
    </p:spTree>
    <p:extLst>
      <p:ext uri="{BB962C8B-B14F-4D97-AF65-F5344CB8AC3E}">
        <p14:creationId xmlns:p14="http://schemas.microsoft.com/office/powerpoint/2010/main" val="233195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9204</TotalTime>
  <Words>520</Words>
  <Application>Microsoft Macintosh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Clarity</vt:lpstr>
      <vt:lpstr>R-Seminar Win 2022</vt:lpstr>
      <vt:lpstr>Introductions</vt:lpstr>
      <vt:lpstr>What is R-Seminar?</vt:lpstr>
      <vt:lpstr>What is R-Seminar?</vt:lpstr>
      <vt:lpstr>What is R-Seminar?</vt:lpstr>
      <vt:lpstr>Seminar Logistics</vt:lpstr>
      <vt:lpstr>Topics</vt:lpstr>
      <vt:lpstr>Guidelines for Presenters</vt:lpstr>
      <vt:lpstr>Guidelines for Participants</vt:lpstr>
      <vt:lpstr>GitHub Demo</vt:lpstr>
      <vt:lpstr>PowerPoint Presentation</vt:lpstr>
      <vt:lpstr>PowerPoint Presentation</vt:lpstr>
      <vt:lpstr>PowerPoint Presentation</vt:lpstr>
      <vt:lpstr>PowerPoint Presentation</vt:lpstr>
      <vt:lpstr>Prep for Next Week</vt:lpstr>
      <vt:lpstr>Special Session: Intro to R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R-Seminar Fall 2013</dc:title>
  <dc:creator>Ian Breckheimer</dc:creator>
  <cp:lastModifiedBy>Leander Anderegg</cp:lastModifiedBy>
  <cp:revision>25</cp:revision>
  <dcterms:created xsi:type="dcterms:W3CDTF">2013-10-01T20:55:03Z</dcterms:created>
  <dcterms:modified xsi:type="dcterms:W3CDTF">2022-01-05T01:02:06Z</dcterms:modified>
</cp:coreProperties>
</file>