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Playfair Displ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Dhruv Mada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layfairDisplay-italic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5T05:38:38.127">
    <p:pos x="261" y="727"/>
    <p:text>+jessica.c.kam@berkeley.edu
_Assigned to JESSICA CUI HUA KAM_</p:text>
  </p:cm>
  <p:cm authorId="0" idx="2" dt="2017-12-05T05:38:38.127">
    <p:pos x="261" y="827"/>
    <p:text>Please add what would be the future steps you foresee. Thanks.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900" lvl="0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1pPr>
            <a:lvl2pPr indent="88900" lvl="1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2pPr>
            <a:lvl3pPr indent="88900" lvl="2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3pPr>
            <a:lvl4pPr indent="88900" lvl="3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4pPr>
            <a:lvl5pPr indent="88900" lvl="4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5pPr>
            <a:lvl6pPr indent="88900" lvl="5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6pPr>
            <a:lvl7pPr indent="88900" lvl="6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7pPr>
            <a:lvl8pPr indent="88900" lvl="7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8pPr>
            <a:lvl9pPr indent="88900" lvl="8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Red Brick Pizza: pizza, pineapple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one of their pizzas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Funky Food Shack: sandwich, ham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one of the sandwiches</a:t>
            </a: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Coney Island Grill: beef, cheese</a:t>
            </a: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one of their burgers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Scrape web for menu of restaurants algorithm:Search menu items in reviews Run NLP to figure out if good or bad Rank dishes based on sentiment.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Input: Restaurant Name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Filter: Restaurant Name  User Preferences.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Output : Table of dishes person should get</a:t>
            </a:r>
          </a:p>
          <a:p>
            <a:pPr indent="-69850" lvl="0" marL="0" rtl="0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065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065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065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065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065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065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065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2065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06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06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06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06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06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06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06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206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06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016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16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06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016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16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016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16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016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06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06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06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06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06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06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06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206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06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06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06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06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06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06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06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206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06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06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06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06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206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06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06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206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25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2278" l="1180" r="59846" t="2800"/>
          <a:stretch/>
        </p:blipFill>
        <p:spPr>
          <a:xfrm>
            <a:off x="8467049" y="860726"/>
            <a:ext cx="2780075" cy="27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652525" y="1767560"/>
            <a:ext cx="8887200" cy="4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952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EatEasy  |  Data-X</a:t>
            </a:r>
          </a:p>
          <a:p>
            <a:pPr indent="-952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4000">
              <a:latin typeface="Cambria"/>
              <a:ea typeface="Cambria"/>
              <a:cs typeface="Cambria"/>
              <a:sym typeface="Cambria"/>
            </a:endParaRPr>
          </a:p>
          <a:p>
            <a:pPr indent="-952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4000">
              <a:latin typeface="Cambria"/>
              <a:ea typeface="Cambria"/>
              <a:cs typeface="Cambria"/>
              <a:sym typeface="Cambria"/>
            </a:endParaRPr>
          </a:p>
          <a:p>
            <a:pPr indent="-952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4000">
              <a:latin typeface="Cambria"/>
              <a:ea typeface="Cambria"/>
              <a:cs typeface="Cambria"/>
              <a:sym typeface="Cambri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Dhruv Madaan</a:t>
            </a:r>
          </a:p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Playfair Display"/>
                <a:ea typeface="Playfair Display"/>
                <a:cs typeface="Playfair Display"/>
                <a:sym typeface="Playfair Display"/>
              </a:rPr>
              <a:t>Jessica Kam</a:t>
            </a:r>
          </a:p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Playfair Display"/>
                <a:ea typeface="Playfair Display"/>
                <a:cs typeface="Playfair Display"/>
                <a:sym typeface="Playfair Display"/>
              </a:rPr>
              <a:t>Jennifer Chen</a:t>
            </a:r>
          </a:p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Playfair Display"/>
                <a:ea typeface="Playfair Display"/>
                <a:cs typeface="Playfair Display"/>
                <a:sym typeface="Playfair Display"/>
              </a:rPr>
              <a:t>Pouriya Bagheri</a:t>
            </a:r>
          </a:p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69850" lvl="0" marL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Playfair Display"/>
                <a:ea typeface="Playfair Display"/>
                <a:cs typeface="Playfair Display"/>
                <a:sym typeface="Playfair Display"/>
              </a:rPr>
              <a:t>December 5, 2017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6491133"/>
            <a:ext cx="121920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121920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0" y="366800"/>
            <a:ext cx="12192000" cy="885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0" y="6402733"/>
            <a:ext cx="12192000" cy="885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248200" y="464120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0" y="464125"/>
            <a:ext cx="22482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-76200" y="464125"/>
            <a:ext cx="4963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0" y="6375600"/>
            <a:ext cx="15357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6375600"/>
            <a:ext cx="31215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840625" y="4436825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854675" y="6312900"/>
            <a:ext cx="344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407525" y="6312900"/>
            <a:ext cx="320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451425" y="6312900"/>
            <a:ext cx="2969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61750" y="6132775"/>
            <a:ext cx="3209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4979" l="0" r="0" t="0"/>
          <a:stretch/>
        </p:blipFill>
        <p:spPr>
          <a:xfrm>
            <a:off x="-38100" y="0"/>
            <a:ext cx="12230099" cy="637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2248200" y="464120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464125"/>
            <a:ext cx="22482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-76200" y="464125"/>
            <a:ext cx="4963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6375600"/>
            <a:ext cx="15357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6375600"/>
            <a:ext cx="31215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840625" y="4436825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854675" y="6312900"/>
            <a:ext cx="344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407525" y="6312900"/>
            <a:ext cx="320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9451425" y="6312900"/>
            <a:ext cx="2969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61750" y="6132775"/>
            <a:ext cx="3209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8075"/>
            <a:ext cx="12261276" cy="61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679900" y="3089550"/>
            <a:ext cx="713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444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440054" y="1998607"/>
            <a:ext cx="7173300" cy="25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7200">
                <a:solidFill>
                  <a:srgbClr val="4A86E8"/>
                </a:solidFill>
              </a:rPr>
              <a:t>Demo!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1425600" y="464133"/>
            <a:ext cx="152100" cy="366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0" y="464125"/>
            <a:ext cx="14670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" y="378225"/>
            <a:ext cx="146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1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222" name="Shape 222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860050" y="6375600"/>
            <a:ext cx="37992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963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952300" y="6312900"/>
            <a:ext cx="3799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APPROACH TO PROBLEM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331325" y="6312900"/>
            <a:ext cx="3272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299025" y="6312900"/>
            <a:ext cx="2969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1448"/>
            <a:ext cx="2241858" cy="121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530" y="1424071"/>
            <a:ext cx="2451894" cy="138552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2665141" y="1424123"/>
            <a:ext cx="1467000" cy="1385400"/>
          </a:xfrm>
          <a:prstGeom prst="mathPlus">
            <a:avLst>
              <a:gd fmla="val 23520" name="adj1"/>
            </a:avLst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961454" y="1424134"/>
            <a:ext cx="1467000" cy="1385400"/>
          </a:xfrm>
          <a:prstGeom prst="mathPlus">
            <a:avLst>
              <a:gd fmla="val 23520" name="adj1"/>
            </a:avLst>
          </a:prstGeom>
          <a:solidFill>
            <a:srgbClr val="073763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8475" y="1243238"/>
            <a:ext cx="3087150" cy="17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4566073" y="3308267"/>
            <a:ext cx="1918800" cy="1210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73763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938829" y="4027832"/>
            <a:ext cx="7173300" cy="25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7200">
                <a:solidFill>
                  <a:srgbClr val="4A86E8"/>
                </a:solidFill>
              </a:rPr>
              <a:t>Eat Easy</a:t>
            </a:r>
          </a:p>
        </p:txBody>
      </p:sp>
      <p:sp>
        <p:nvSpPr>
          <p:cNvPr id="235" name="Shape 235"/>
          <p:cNvSpPr/>
          <p:nvPr/>
        </p:nvSpPr>
        <p:spPr>
          <a:xfrm>
            <a:off x="816000" y="464133"/>
            <a:ext cx="152100" cy="366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0" y="464125"/>
            <a:ext cx="8160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0" y="378225"/>
            <a:ext cx="1001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1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  <p:sp>
        <p:nvSpPr>
          <p:cNvPr id="238" name="Shape 238"/>
          <p:cNvSpPr/>
          <p:nvPr/>
        </p:nvSpPr>
        <p:spPr>
          <a:xfrm>
            <a:off x="1806600" y="464121"/>
            <a:ext cx="2928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0" y="464125"/>
            <a:ext cx="18066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76200" y="454425"/>
            <a:ext cx="1918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2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050200" y="464121"/>
            <a:ext cx="152100" cy="5565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464125"/>
            <a:ext cx="5050200" cy="556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3600" y="469525"/>
            <a:ext cx="4839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Different Stages of the Project</a:t>
            </a:r>
          </a:p>
        </p:txBody>
      </p:sp>
      <p:sp>
        <p:nvSpPr>
          <p:cNvPr id="249" name="Shape 249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69023" y="1735150"/>
            <a:ext cx="3184500" cy="83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Scrape All Menus</a:t>
            </a:r>
          </a:p>
        </p:txBody>
      </p:sp>
      <p:sp>
        <p:nvSpPr>
          <p:cNvPr id="256" name="Shape 256"/>
          <p:cNvSpPr/>
          <p:nvPr/>
        </p:nvSpPr>
        <p:spPr>
          <a:xfrm>
            <a:off x="768900" y="2848404"/>
            <a:ext cx="3184500" cy="83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Clean Yelp Dataset</a:t>
            </a:r>
          </a:p>
        </p:txBody>
      </p:sp>
      <p:sp>
        <p:nvSpPr>
          <p:cNvPr id="257" name="Shape 257"/>
          <p:cNvSpPr/>
          <p:nvPr/>
        </p:nvSpPr>
        <p:spPr>
          <a:xfrm>
            <a:off x="769023" y="3961645"/>
            <a:ext cx="3184500" cy="83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Research Methods for NLP</a:t>
            </a:r>
          </a:p>
        </p:txBody>
      </p:sp>
      <p:cxnSp>
        <p:nvCxnSpPr>
          <p:cNvPr id="258" name="Shape 258"/>
          <p:cNvCxnSpPr>
            <a:stCxn id="255" idx="3"/>
            <a:endCxn id="259" idx="1"/>
          </p:cNvCxnSpPr>
          <p:nvPr/>
        </p:nvCxnSpPr>
        <p:spPr>
          <a:xfrm>
            <a:off x="3953523" y="2153800"/>
            <a:ext cx="757500" cy="11136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59" name="Shape 259"/>
          <p:cNvSpPr/>
          <p:nvPr/>
        </p:nvSpPr>
        <p:spPr>
          <a:xfrm>
            <a:off x="4711140" y="2848739"/>
            <a:ext cx="3184500" cy="83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Algorithm Development</a:t>
            </a:r>
          </a:p>
        </p:txBody>
      </p:sp>
      <p:cxnSp>
        <p:nvCxnSpPr>
          <p:cNvPr id="260" name="Shape 260"/>
          <p:cNvCxnSpPr>
            <a:stCxn id="256" idx="3"/>
            <a:endCxn id="259" idx="1"/>
          </p:cNvCxnSpPr>
          <p:nvPr/>
        </p:nvCxnSpPr>
        <p:spPr>
          <a:xfrm>
            <a:off x="3953400" y="3267054"/>
            <a:ext cx="7578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1" name="Shape 261"/>
          <p:cNvCxnSpPr>
            <a:stCxn id="257" idx="3"/>
            <a:endCxn id="259" idx="1"/>
          </p:cNvCxnSpPr>
          <p:nvPr/>
        </p:nvCxnSpPr>
        <p:spPr>
          <a:xfrm flipH="1" rot="10800000">
            <a:off x="3953523" y="3267295"/>
            <a:ext cx="757500" cy="11130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2" name="Shape 262"/>
          <p:cNvSpPr/>
          <p:nvPr/>
        </p:nvSpPr>
        <p:spPr>
          <a:xfrm>
            <a:off x="769023" y="5074886"/>
            <a:ext cx="3184500" cy="83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Real Time Hosting</a:t>
            </a:r>
          </a:p>
        </p:txBody>
      </p:sp>
      <p:cxnSp>
        <p:nvCxnSpPr>
          <p:cNvPr id="263" name="Shape 263"/>
          <p:cNvCxnSpPr>
            <a:stCxn id="262" idx="3"/>
            <a:endCxn id="259" idx="1"/>
          </p:cNvCxnSpPr>
          <p:nvPr/>
        </p:nvCxnSpPr>
        <p:spPr>
          <a:xfrm flipH="1" rot="10800000">
            <a:off x="3953523" y="3267536"/>
            <a:ext cx="757500" cy="22260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4" name="Shape 264"/>
          <p:cNvSpPr/>
          <p:nvPr/>
        </p:nvSpPr>
        <p:spPr>
          <a:xfrm>
            <a:off x="4711140" y="3961645"/>
            <a:ext cx="3184500" cy="83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Front End Development</a:t>
            </a:r>
          </a:p>
        </p:txBody>
      </p:sp>
      <p:cxnSp>
        <p:nvCxnSpPr>
          <p:cNvPr id="265" name="Shape 265"/>
          <p:cNvCxnSpPr>
            <a:stCxn id="262" idx="3"/>
            <a:endCxn id="264" idx="1"/>
          </p:cNvCxnSpPr>
          <p:nvPr/>
        </p:nvCxnSpPr>
        <p:spPr>
          <a:xfrm flipH="1" rot="10800000">
            <a:off x="3953523" y="4380236"/>
            <a:ext cx="757500" cy="11133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6" name="Shape 266"/>
          <p:cNvCxnSpPr>
            <a:stCxn id="259" idx="3"/>
            <a:endCxn id="267" idx="1"/>
          </p:cNvCxnSpPr>
          <p:nvPr/>
        </p:nvCxnSpPr>
        <p:spPr>
          <a:xfrm>
            <a:off x="7895640" y="3267389"/>
            <a:ext cx="729300" cy="5565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68" name="Shape 268"/>
          <p:cNvCxnSpPr>
            <a:stCxn id="264" idx="3"/>
            <a:endCxn id="267" idx="1"/>
          </p:cNvCxnSpPr>
          <p:nvPr/>
        </p:nvCxnSpPr>
        <p:spPr>
          <a:xfrm flipH="1" rot="10800000">
            <a:off x="7895640" y="3823795"/>
            <a:ext cx="729300" cy="5565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67" name="Shape 267"/>
          <p:cNvSpPr/>
          <p:nvPr/>
        </p:nvSpPr>
        <p:spPr>
          <a:xfrm>
            <a:off x="8625079" y="3405192"/>
            <a:ext cx="2605200" cy="83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Final Solution</a:t>
            </a: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4212000" y="464120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0" y="464125"/>
            <a:ext cx="41892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138600" y="444050"/>
            <a:ext cx="4189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 of Solution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768900" y="3428668"/>
            <a:ext cx="1826100" cy="79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Input</a:t>
            </a:r>
          </a:p>
        </p:txBody>
      </p:sp>
      <p:sp>
        <p:nvSpPr>
          <p:cNvPr id="284" name="Shape 284"/>
          <p:cNvSpPr/>
          <p:nvPr/>
        </p:nvSpPr>
        <p:spPr>
          <a:xfrm>
            <a:off x="3919646" y="3428668"/>
            <a:ext cx="2759100" cy="79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Filtering</a:t>
            </a:r>
          </a:p>
        </p:txBody>
      </p:sp>
      <p:sp>
        <p:nvSpPr>
          <p:cNvPr id="285" name="Shape 285"/>
          <p:cNvSpPr/>
          <p:nvPr/>
        </p:nvSpPr>
        <p:spPr>
          <a:xfrm>
            <a:off x="7960378" y="3428668"/>
            <a:ext cx="2086500" cy="79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Output</a:t>
            </a:r>
          </a:p>
        </p:txBody>
      </p:sp>
      <p:cxnSp>
        <p:nvCxnSpPr>
          <p:cNvPr id="286" name="Shape 286"/>
          <p:cNvCxnSpPr>
            <a:stCxn id="283" idx="3"/>
            <a:endCxn id="284" idx="1"/>
          </p:cNvCxnSpPr>
          <p:nvPr/>
        </p:nvCxnSpPr>
        <p:spPr>
          <a:xfrm>
            <a:off x="2595000" y="3826918"/>
            <a:ext cx="1324500" cy="0"/>
          </a:xfrm>
          <a:prstGeom prst="straightConnector1">
            <a:avLst/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87" name="Shape 287"/>
          <p:cNvCxnSpPr>
            <a:stCxn id="284" idx="3"/>
            <a:endCxn id="285" idx="1"/>
          </p:cNvCxnSpPr>
          <p:nvPr/>
        </p:nvCxnSpPr>
        <p:spPr>
          <a:xfrm>
            <a:off x="6678746" y="3826918"/>
            <a:ext cx="1281600" cy="0"/>
          </a:xfrm>
          <a:prstGeom prst="straightConnector1">
            <a:avLst/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88" name="Shape 288"/>
          <p:cNvSpPr/>
          <p:nvPr/>
        </p:nvSpPr>
        <p:spPr>
          <a:xfrm>
            <a:off x="3919638" y="1933898"/>
            <a:ext cx="2759100" cy="79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Algorithm</a:t>
            </a:r>
          </a:p>
        </p:txBody>
      </p:sp>
      <p:cxnSp>
        <p:nvCxnSpPr>
          <p:cNvPr id="289" name="Shape 289"/>
          <p:cNvCxnSpPr>
            <a:stCxn id="288" idx="2"/>
            <a:endCxn id="284" idx="0"/>
          </p:cNvCxnSpPr>
          <p:nvPr/>
        </p:nvCxnSpPr>
        <p:spPr>
          <a:xfrm>
            <a:off x="5299188" y="2730398"/>
            <a:ext cx="0" cy="698400"/>
          </a:xfrm>
          <a:prstGeom prst="straightConnector1">
            <a:avLst/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90" name="Shape 290"/>
          <p:cNvSpPr/>
          <p:nvPr/>
        </p:nvSpPr>
        <p:spPr>
          <a:xfrm>
            <a:off x="9636778" y="1933893"/>
            <a:ext cx="2086500" cy="79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Feedback</a:t>
            </a:r>
          </a:p>
        </p:txBody>
      </p:sp>
      <p:cxnSp>
        <p:nvCxnSpPr>
          <p:cNvPr id="291" name="Shape 291"/>
          <p:cNvCxnSpPr>
            <a:stCxn id="290" idx="0"/>
            <a:endCxn id="288" idx="0"/>
          </p:cNvCxnSpPr>
          <p:nvPr/>
        </p:nvCxnSpPr>
        <p:spPr>
          <a:xfrm rot="5400000">
            <a:off x="7989328" y="-756207"/>
            <a:ext cx="600" cy="5380800"/>
          </a:xfrm>
          <a:prstGeom prst="curvedConnector3">
            <a:avLst>
              <a:gd fmla="val -58578023" name="adj1"/>
            </a:avLst>
          </a:prstGeom>
          <a:noFill/>
          <a:ln cap="flat" cmpd="sng" w="38100">
            <a:solidFill>
              <a:srgbClr val="5E696C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292" name="Shape 292"/>
          <p:cNvCxnSpPr>
            <a:endCxn id="290" idx="2"/>
          </p:cNvCxnSpPr>
          <p:nvPr/>
        </p:nvCxnSpPr>
        <p:spPr>
          <a:xfrm rot="10800000">
            <a:off x="10680028" y="2730393"/>
            <a:ext cx="13500" cy="1087200"/>
          </a:xfrm>
          <a:prstGeom prst="straightConnector1">
            <a:avLst/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93" name="Shape 293"/>
          <p:cNvCxnSpPr>
            <a:stCxn id="285" idx="3"/>
          </p:cNvCxnSpPr>
          <p:nvPr/>
        </p:nvCxnSpPr>
        <p:spPr>
          <a:xfrm>
            <a:off x="10046878" y="3826918"/>
            <a:ext cx="1560900" cy="6000"/>
          </a:xfrm>
          <a:prstGeom prst="straightConnector1">
            <a:avLst/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94" name="Shape 2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Scraping AllMenus</a:t>
            </a:r>
          </a:p>
        </p:txBody>
      </p:sp>
      <p:sp>
        <p:nvSpPr>
          <p:cNvPr id="302" name="Shape 302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175" y="0"/>
            <a:ext cx="12296250" cy="7053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4171475" y="2550475"/>
            <a:ext cx="453300" cy="3060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311" name="Shape 311"/>
          <p:cNvSpPr/>
          <p:nvPr/>
        </p:nvSpPr>
        <p:spPr>
          <a:xfrm>
            <a:off x="3774750" y="1942675"/>
            <a:ext cx="3699300" cy="607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128600" y="4352850"/>
            <a:ext cx="11901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968225" y="4896950"/>
            <a:ext cx="1655100" cy="39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Scraping AllMenus</a:t>
            </a:r>
          </a:p>
        </p:txBody>
      </p:sp>
      <p:sp>
        <p:nvSpPr>
          <p:cNvPr id="322" name="Shape 322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-76200"/>
            <a:ext cx="12253725" cy="70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4273475" y="1201575"/>
            <a:ext cx="1983600" cy="702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020200" y="6200550"/>
            <a:ext cx="3355200" cy="544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Scraping AllMenus</a:t>
            </a:r>
          </a:p>
        </p:txBody>
      </p:sp>
      <p:sp>
        <p:nvSpPr>
          <p:cNvPr id="340" name="Shape 340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75" y="-76200"/>
            <a:ext cx="12245875" cy="698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>
            <a:off x="691475" y="3582025"/>
            <a:ext cx="1700400" cy="34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612125" y="3874025"/>
            <a:ext cx="35478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876750" y="3553675"/>
            <a:ext cx="7020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Scraping AllMenus</a:t>
            </a:r>
          </a:p>
        </p:txBody>
      </p:sp>
      <p:sp>
        <p:nvSpPr>
          <p:cNvPr id="359" name="Shape 359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75" y="-76200"/>
            <a:ext cx="12245875" cy="698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691475" y="3582025"/>
            <a:ext cx="1700400" cy="34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12125" y="3874025"/>
            <a:ext cx="35478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3876750" y="3553675"/>
            <a:ext cx="7020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53200" y="4267325"/>
            <a:ext cx="1700400" cy="34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816150" y="4545550"/>
            <a:ext cx="3495300" cy="482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876750" y="4240775"/>
            <a:ext cx="7020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797575" y="3555475"/>
            <a:ext cx="7020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7797575" y="5919600"/>
            <a:ext cx="7020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3778200" y="5919600"/>
            <a:ext cx="7020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578750" y="3580225"/>
            <a:ext cx="1700400" cy="34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53200" y="5946150"/>
            <a:ext cx="1700400" cy="34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708025" y="5972700"/>
            <a:ext cx="1700400" cy="34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816150" y="6556525"/>
            <a:ext cx="1700400" cy="34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15600" y="6225525"/>
            <a:ext cx="35478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578725" y="3847475"/>
            <a:ext cx="35478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578725" y="6225525"/>
            <a:ext cx="35478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828575" y="6618825"/>
            <a:ext cx="7020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2679900" y="3089550"/>
            <a:ext cx="713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444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68000" y="1202967"/>
            <a:ext cx="113607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68000" y="2298633"/>
            <a:ext cx="113607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E696C"/>
                </a:solidFill>
              </a:rPr>
              <a:t>Problem Statement</a:t>
            </a:r>
          </a:p>
          <a:p>
            <a:pPr indent="-6985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E696C"/>
                </a:solidFill>
              </a:rPr>
              <a:t>Intended User Interface </a:t>
            </a:r>
          </a:p>
          <a:p>
            <a:pPr indent="-6985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E696C"/>
                </a:solidFill>
              </a:rPr>
              <a:t>Approach to Problem </a:t>
            </a:r>
          </a:p>
          <a:p>
            <a:pPr indent="-6985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E696C"/>
                </a:solidFill>
              </a:rPr>
              <a:t>Architecture of Solution </a:t>
            </a:r>
          </a:p>
          <a:p>
            <a:pPr indent="-6985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5E696C"/>
                </a:solidFill>
              </a:rPr>
              <a:t>Learning Path 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Cleaning Yelp Dataset</a:t>
            </a:r>
          </a:p>
        </p:txBody>
      </p:sp>
      <p:sp>
        <p:nvSpPr>
          <p:cNvPr id="392" name="Shape 392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65852" y="1635984"/>
            <a:ext cx="2203800" cy="1342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6 GB</a:t>
            </a:r>
          </a:p>
        </p:txBody>
      </p:sp>
      <p:sp>
        <p:nvSpPr>
          <p:cNvPr id="399" name="Shape 399"/>
          <p:cNvSpPr/>
          <p:nvPr/>
        </p:nvSpPr>
        <p:spPr>
          <a:xfrm>
            <a:off x="465852" y="3113895"/>
            <a:ext cx="2203800" cy="1342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4,546 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494505" y="1635984"/>
            <a:ext cx="42327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Data File Size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2669510" y="3265189"/>
            <a:ext cx="42327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Number of food establishments in Phoenix, AZ</a:t>
            </a:r>
          </a:p>
        </p:txBody>
      </p:sp>
      <p:sp>
        <p:nvSpPr>
          <p:cNvPr id="402" name="Shape 402"/>
          <p:cNvSpPr/>
          <p:nvPr/>
        </p:nvSpPr>
        <p:spPr>
          <a:xfrm>
            <a:off x="465852" y="4591806"/>
            <a:ext cx="2203800" cy="1342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328,901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2494505" y="4894424"/>
            <a:ext cx="42327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Number of Reviews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487" y="2080912"/>
            <a:ext cx="5510913" cy="3289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2307000" y="464133"/>
            <a:ext cx="152100" cy="366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0" y="464125"/>
            <a:ext cx="23070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-10050" y="354488"/>
            <a:ext cx="2479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1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ANALYTIC MODELS</a:t>
            </a:r>
          </a:p>
        </p:txBody>
      </p:sp>
      <p:sp>
        <p:nvSpPr>
          <p:cNvPr id="413" name="Shape 413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19" name="Shape 419"/>
          <p:cNvGrpSpPr/>
          <p:nvPr/>
        </p:nvGrpSpPr>
        <p:grpSpPr>
          <a:xfrm>
            <a:off x="469942" y="1461209"/>
            <a:ext cx="11252116" cy="4087982"/>
            <a:chOff x="376349" y="1602446"/>
            <a:chExt cx="11252116" cy="4087982"/>
          </a:xfrm>
        </p:grpSpPr>
        <p:sp>
          <p:nvSpPr>
            <p:cNvPr id="420" name="Shape 420"/>
            <p:cNvSpPr/>
            <p:nvPr/>
          </p:nvSpPr>
          <p:spPr>
            <a:xfrm>
              <a:off x="376349" y="1602446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Business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3663537" y="1602446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Hours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3663537" y="3680353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Category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3663537" y="4719328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Attribute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3663537" y="2641407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Review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377146" y="3147848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Check-in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6793553" y="3043503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User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9281266" y="1602446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Friend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9376064" y="4014502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Elite Years</a:t>
              </a:r>
            </a:p>
          </p:txBody>
        </p:sp>
        <p:cxnSp>
          <p:nvCxnSpPr>
            <p:cNvPr id="429" name="Shape 429"/>
            <p:cNvCxnSpPr>
              <a:stCxn id="421" idx="1"/>
              <a:endCxn id="420" idx="3"/>
            </p:cNvCxnSpPr>
            <p:nvPr/>
          </p:nvCxnSpPr>
          <p:spPr>
            <a:xfrm flipH="1">
              <a:off x="2628837" y="2087996"/>
              <a:ext cx="1034700" cy="600"/>
            </a:xfrm>
            <a:prstGeom prst="bentConnector3">
              <a:avLst>
                <a:gd fmla="val 49998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30" name="Shape 430"/>
            <p:cNvCxnSpPr>
              <a:stCxn id="424" idx="1"/>
              <a:endCxn id="420" idx="3"/>
            </p:cNvCxnSpPr>
            <p:nvPr/>
          </p:nvCxnSpPr>
          <p:spPr>
            <a:xfrm rot="10800000">
              <a:off x="2628837" y="2088057"/>
              <a:ext cx="1034700" cy="1038900"/>
            </a:xfrm>
            <a:prstGeom prst="bentConnector3">
              <a:avLst>
                <a:gd fmla="val 49998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31" name="Shape 431"/>
            <p:cNvCxnSpPr>
              <a:stCxn id="422" idx="1"/>
              <a:endCxn id="420" idx="3"/>
            </p:cNvCxnSpPr>
            <p:nvPr/>
          </p:nvCxnSpPr>
          <p:spPr>
            <a:xfrm rot="10800000">
              <a:off x="2628837" y="2088103"/>
              <a:ext cx="1034700" cy="2077800"/>
            </a:xfrm>
            <a:prstGeom prst="bentConnector3">
              <a:avLst>
                <a:gd fmla="val 49998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32" name="Shape 432"/>
            <p:cNvCxnSpPr>
              <a:stCxn id="423" idx="1"/>
              <a:endCxn id="420" idx="3"/>
            </p:cNvCxnSpPr>
            <p:nvPr/>
          </p:nvCxnSpPr>
          <p:spPr>
            <a:xfrm rot="10800000">
              <a:off x="2628837" y="2087878"/>
              <a:ext cx="1034700" cy="3117000"/>
            </a:xfrm>
            <a:prstGeom prst="bentConnector3">
              <a:avLst>
                <a:gd fmla="val 49998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33" name="Shape 433"/>
            <p:cNvCxnSpPr>
              <a:stCxn id="425" idx="0"/>
              <a:endCxn id="420" idx="2"/>
            </p:cNvCxnSpPr>
            <p:nvPr/>
          </p:nvCxnSpPr>
          <p:spPr>
            <a:xfrm flipH="1" rot="5400000">
              <a:off x="1215796" y="2860298"/>
              <a:ext cx="574200" cy="900"/>
            </a:xfrm>
            <a:prstGeom prst="bentConnector3">
              <a:avLst>
                <a:gd fmla="val 49990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34" name="Shape 434"/>
            <p:cNvSpPr/>
            <p:nvPr/>
          </p:nvSpPr>
          <p:spPr>
            <a:xfrm>
              <a:off x="376747" y="4693249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Photo</a:t>
              </a:r>
            </a:p>
          </p:txBody>
        </p:sp>
        <p:cxnSp>
          <p:nvCxnSpPr>
            <p:cNvPr id="435" name="Shape 435"/>
            <p:cNvCxnSpPr>
              <a:stCxn id="434" idx="0"/>
              <a:endCxn id="425" idx="2"/>
            </p:cNvCxnSpPr>
            <p:nvPr/>
          </p:nvCxnSpPr>
          <p:spPr>
            <a:xfrm rot="-5400000">
              <a:off x="1216147" y="4405849"/>
              <a:ext cx="574200" cy="600"/>
            </a:xfrm>
            <a:prstGeom prst="bentConnector3">
              <a:avLst>
                <a:gd fmla="val 49990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36" name="Shape 436"/>
            <p:cNvCxnSpPr>
              <a:stCxn id="424" idx="3"/>
              <a:endCxn id="426" idx="1"/>
            </p:cNvCxnSpPr>
            <p:nvPr/>
          </p:nvCxnSpPr>
          <p:spPr>
            <a:xfrm>
              <a:off x="5915937" y="3126957"/>
              <a:ext cx="877500" cy="402000"/>
            </a:xfrm>
            <a:prstGeom prst="bentConnector3">
              <a:avLst>
                <a:gd fmla="val 50010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37" name="Shape 437"/>
            <p:cNvSpPr/>
            <p:nvPr/>
          </p:nvSpPr>
          <p:spPr>
            <a:xfrm>
              <a:off x="6793553" y="4719328"/>
              <a:ext cx="2252400" cy="971100"/>
            </a:xfrm>
            <a:prstGeom prst="rect">
              <a:avLst/>
            </a:prstGeom>
            <a:solidFill>
              <a:srgbClr val="BFC7CA"/>
            </a:solidFill>
            <a:ln cap="flat" cmpd="sng" w="9525">
              <a:solidFill>
                <a:srgbClr val="5E696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-US" sz="2200"/>
                <a:t>Tip</a:t>
              </a:r>
            </a:p>
          </p:txBody>
        </p:sp>
        <p:cxnSp>
          <p:nvCxnSpPr>
            <p:cNvPr id="438" name="Shape 438"/>
            <p:cNvCxnSpPr>
              <a:stCxn id="437" idx="1"/>
              <a:endCxn id="423" idx="3"/>
            </p:cNvCxnSpPr>
            <p:nvPr/>
          </p:nvCxnSpPr>
          <p:spPr>
            <a:xfrm flipH="1">
              <a:off x="5916053" y="5204878"/>
              <a:ext cx="877500" cy="600"/>
            </a:xfrm>
            <a:prstGeom prst="bentConnector3">
              <a:avLst>
                <a:gd fmla="val 50010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39" name="Shape 439"/>
            <p:cNvCxnSpPr>
              <a:stCxn id="437" idx="0"/>
              <a:endCxn id="426" idx="2"/>
            </p:cNvCxnSpPr>
            <p:nvPr/>
          </p:nvCxnSpPr>
          <p:spPr>
            <a:xfrm rot="-5400000">
              <a:off x="7567703" y="4366678"/>
              <a:ext cx="704700" cy="600"/>
            </a:xfrm>
            <a:prstGeom prst="bentConnector3">
              <a:avLst>
                <a:gd fmla="val 50002" name="adj1"/>
              </a:avLst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40" name="Shape 440"/>
            <p:cNvCxnSpPr>
              <a:stCxn id="428" idx="0"/>
              <a:endCxn id="426" idx="3"/>
            </p:cNvCxnSpPr>
            <p:nvPr/>
          </p:nvCxnSpPr>
          <p:spPr>
            <a:xfrm flipH="1" rot="5400000">
              <a:off x="9531464" y="3043702"/>
              <a:ext cx="485400" cy="1456200"/>
            </a:xfrm>
            <a:prstGeom prst="bentConnector2">
              <a:avLst/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441" name="Shape 441"/>
            <p:cNvCxnSpPr>
              <a:stCxn id="427" idx="1"/>
              <a:endCxn id="426" idx="0"/>
            </p:cNvCxnSpPr>
            <p:nvPr/>
          </p:nvCxnSpPr>
          <p:spPr>
            <a:xfrm flipH="1">
              <a:off x="7919866" y="2087996"/>
              <a:ext cx="1361400" cy="955500"/>
            </a:xfrm>
            <a:prstGeom prst="bentConnector2">
              <a:avLst/>
            </a:prstGeom>
            <a:noFill/>
            <a:ln cap="flat" cmpd="sng" w="38100">
              <a:solidFill>
                <a:srgbClr val="5E696C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442" name="Shape 442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Cleaning Yelp Dataset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2307000" y="464133"/>
            <a:ext cx="152100" cy="366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0" y="464125"/>
            <a:ext cx="23070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-10050" y="354488"/>
            <a:ext cx="2479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1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ANALYTIC MODELS</a:t>
            </a:r>
          </a:p>
        </p:txBody>
      </p:sp>
      <p:sp>
        <p:nvSpPr>
          <p:cNvPr id="453" name="Shape 453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69949" y="1461209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Business</a:t>
            </a:r>
          </a:p>
        </p:txBody>
      </p:sp>
      <p:sp>
        <p:nvSpPr>
          <p:cNvPr id="460" name="Shape 460"/>
          <p:cNvSpPr/>
          <p:nvPr/>
        </p:nvSpPr>
        <p:spPr>
          <a:xfrm>
            <a:off x="3757137" y="1461209"/>
            <a:ext cx="2252400" cy="971100"/>
          </a:xfrm>
          <a:prstGeom prst="rect">
            <a:avLst/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Hours</a:t>
            </a:r>
          </a:p>
        </p:txBody>
      </p:sp>
      <p:sp>
        <p:nvSpPr>
          <p:cNvPr id="461" name="Shape 461"/>
          <p:cNvSpPr/>
          <p:nvPr/>
        </p:nvSpPr>
        <p:spPr>
          <a:xfrm>
            <a:off x="3757137" y="3539115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Category</a:t>
            </a:r>
          </a:p>
        </p:txBody>
      </p:sp>
      <p:sp>
        <p:nvSpPr>
          <p:cNvPr id="462" name="Shape 462"/>
          <p:cNvSpPr/>
          <p:nvPr/>
        </p:nvSpPr>
        <p:spPr>
          <a:xfrm>
            <a:off x="3757137" y="4578090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Attribute</a:t>
            </a:r>
          </a:p>
        </p:txBody>
      </p:sp>
      <p:sp>
        <p:nvSpPr>
          <p:cNvPr id="463" name="Shape 463"/>
          <p:cNvSpPr/>
          <p:nvPr/>
        </p:nvSpPr>
        <p:spPr>
          <a:xfrm>
            <a:off x="3757137" y="2500169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Review</a:t>
            </a:r>
          </a:p>
        </p:txBody>
      </p:sp>
      <p:sp>
        <p:nvSpPr>
          <p:cNvPr id="464" name="Shape 464"/>
          <p:cNvSpPr/>
          <p:nvPr/>
        </p:nvSpPr>
        <p:spPr>
          <a:xfrm>
            <a:off x="470746" y="3006610"/>
            <a:ext cx="2252400" cy="971100"/>
          </a:xfrm>
          <a:prstGeom prst="rect">
            <a:avLst/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Check-in</a:t>
            </a:r>
          </a:p>
        </p:txBody>
      </p:sp>
      <p:sp>
        <p:nvSpPr>
          <p:cNvPr id="465" name="Shape 465"/>
          <p:cNvSpPr/>
          <p:nvPr/>
        </p:nvSpPr>
        <p:spPr>
          <a:xfrm>
            <a:off x="6887153" y="2902266"/>
            <a:ext cx="2252400" cy="971100"/>
          </a:xfrm>
          <a:prstGeom prst="rect">
            <a:avLst/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User</a:t>
            </a:r>
          </a:p>
        </p:txBody>
      </p:sp>
      <p:sp>
        <p:nvSpPr>
          <p:cNvPr id="466" name="Shape 466"/>
          <p:cNvSpPr/>
          <p:nvPr/>
        </p:nvSpPr>
        <p:spPr>
          <a:xfrm>
            <a:off x="9374866" y="1461209"/>
            <a:ext cx="2252400" cy="971100"/>
          </a:xfrm>
          <a:prstGeom prst="rect">
            <a:avLst/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Friend</a:t>
            </a:r>
          </a:p>
        </p:txBody>
      </p:sp>
      <p:sp>
        <p:nvSpPr>
          <p:cNvPr id="467" name="Shape 467"/>
          <p:cNvSpPr/>
          <p:nvPr/>
        </p:nvSpPr>
        <p:spPr>
          <a:xfrm>
            <a:off x="9469664" y="3873264"/>
            <a:ext cx="2252400" cy="971100"/>
          </a:xfrm>
          <a:prstGeom prst="rect">
            <a:avLst/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Elite Years</a:t>
            </a:r>
          </a:p>
        </p:txBody>
      </p:sp>
      <p:cxnSp>
        <p:nvCxnSpPr>
          <p:cNvPr id="468" name="Shape 468"/>
          <p:cNvCxnSpPr>
            <a:stCxn id="460" idx="1"/>
            <a:endCxn id="459" idx="3"/>
          </p:cNvCxnSpPr>
          <p:nvPr/>
        </p:nvCxnSpPr>
        <p:spPr>
          <a:xfrm flipH="1">
            <a:off x="2722437" y="1946759"/>
            <a:ext cx="1034700" cy="6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9" name="Shape 469"/>
          <p:cNvCxnSpPr>
            <a:stCxn id="463" idx="1"/>
            <a:endCxn id="459" idx="3"/>
          </p:cNvCxnSpPr>
          <p:nvPr/>
        </p:nvCxnSpPr>
        <p:spPr>
          <a:xfrm rot="10800000">
            <a:off x="2722437" y="1946819"/>
            <a:ext cx="1034700" cy="10389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0" name="Shape 470"/>
          <p:cNvCxnSpPr>
            <a:stCxn id="461" idx="1"/>
            <a:endCxn id="459" idx="3"/>
          </p:cNvCxnSpPr>
          <p:nvPr/>
        </p:nvCxnSpPr>
        <p:spPr>
          <a:xfrm rot="10800000">
            <a:off x="2722437" y="1946865"/>
            <a:ext cx="1034700" cy="20778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1" name="Shape 471"/>
          <p:cNvCxnSpPr>
            <a:stCxn id="462" idx="1"/>
            <a:endCxn id="459" idx="3"/>
          </p:cNvCxnSpPr>
          <p:nvPr/>
        </p:nvCxnSpPr>
        <p:spPr>
          <a:xfrm rot="10800000">
            <a:off x="2722437" y="1946640"/>
            <a:ext cx="1034700" cy="31170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>
            <a:stCxn id="464" idx="0"/>
            <a:endCxn id="459" idx="2"/>
          </p:cNvCxnSpPr>
          <p:nvPr/>
        </p:nvCxnSpPr>
        <p:spPr>
          <a:xfrm flipH="1" rot="5400000">
            <a:off x="1309396" y="2719060"/>
            <a:ext cx="574200" cy="900"/>
          </a:xfrm>
          <a:prstGeom prst="bentConnector3">
            <a:avLst>
              <a:gd fmla="val 50009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3" name="Shape 473"/>
          <p:cNvSpPr/>
          <p:nvPr/>
        </p:nvSpPr>
        <p:spPr>
          <a:xfrm>
            <a:off x="470347" y="4552012"/>
            <a:ext cx="2252400" cy="971100"/>
          </a:xfrm>
          <a:prstGeom prst="rect">
            <a:avLst/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Photo</a:t>
            </a:r>
          </a:p>
        </p:txBody>
      </p:sp>
      <p:cxnSp>
        <p:nvCxnSpPr>
          <p:cNvPr id="474" name="Shape 474"/>
          <p:cNvCxnSpPr>
            <a:stCxn id="473" idx="0"/>
            <a:endCxn id="464" idx="2"/>
          </p:cNvCxnSpPr>
          <p:nvPr/>
        </p:nvCxnSpPr>
        <p:spPr>
          <a:xfrm rot="-5400000">
            <a:off x="1309747" y="4264612"/>
            <a:ext cx="574200" cy="600"/>
          </a:xfrm>
          <a:prstGeom prst="bentConnector3">
            <a:avLst>
              <a:gd fmla="val 50009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>
            <a:stCxn id="463" idx="3"/>
            <a:endCxn id="465" idx="1"/>
          </p:cNvCxnSpPr>
          <p:nvPr/>
        </p:nvCxnSpPr>
        <p:spPr>
          <a:xfrm>
            <a:off x="6009537" y="2985719"/>
            <a:ext cx="877500" cy="4020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6" name="Shape 476"/>
          <p:cNvSpPr/>
          <p:nvPr/>
        </p:nvSpPr>
        <p:spPr>
          <a:xfrm>
            <a:off x="6887153" y="4578090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Tip</a:t>
            </a:r>
          </a:p>
        </p:txBody>
      </p:sp>
      <p:cxnSp>
        <p:nvCxnSpPr>
          <p:cNvPr id="477" name="Shape 477"/>
          <p:cNvCxnSpPr>
            <a:stCxn id="476" idx="1"/>
            <a:endCxn id="462" idx="3"/>
          </p:cNvCxnSpPr>
          <p:nvPr/>
        </p:nvCxnSpPr>
        <p:spPr>
          <a:xfrm flipH="1">
            <a:off x="6009653" y="5063640"/>
            <a:ext cx="877500" cy="6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>
            <a:stCxn id="476" idx="0"/>
            <a:endCxn id="465" idx="2"/>
          </p:cNvCxnSpPr>
          <p:nvPr/>
        </p:nvCxnSpPr>
        <p:spPr>
          <a:xfrm rot="-5400000">
            <a:off x="7661303" y="4225440"/>
            <a:ext cx="704700" cy="6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9" name="Shape 479"/>
          <p:cNvCxnSpPr>
            <a:stCxn id="467" idx="0"/>
            <a:endCxn id="465" idx="3"/>
          </p:cNvCxnSpPr>
          <p:nvPr/>
        </p:nvCxnSpPr>
        <p:spPr>
          <a:xfrm flipH="1" rot="5400000">
            <a:off x="9625064" y="2902464"/>
            <a:ext cx="485400" cy="1456200"/>
          </a:xfrm>
          <a:prstGeom prst="bentConnector2">
            <a:avLst/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0" name="Shape 480"/>
          <p:cNvCxnSpPr>
            <a:stCxn id="466" idx="1"/>
            <a:endCxn id="465" idx="0"/>
          </p:cNvCxnSpPr>
          <p:nvPr/>
        </p:nvCxnSpPr>
        <p:spPr>
          <a:xfrm flipH="1">
            <a:off x="8013466" y="1946759"/>
            <a:ext cx="1361400" cy="955500"/>
          </a:xfrm>
          <a:prstGeom prst="bentConnector2">
            <a:avLst/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1" name="Shape 481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Cleaning Yelp Dataset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2307000" y="464133"/>
            <a:ext cx="152100" cy="366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0" y="464125"/>
            <a:ext cx="23070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-10050" y="354488"/>
            <a:ext cx="2479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1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ANALYTIC MODELS</a:t>
            </a:r>
          </a:p>
        </p:txBody>
      </p:sp>
      <p:sp>
        <p:nvSpPr>
          <p:cNvPr id="492" name="Shape 492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1761236" y="3206859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Business</a:t>
            </a:r>
          </a:p>
        </p:txBody>
      </p:sp>
      <p:sp>
        <p:nvSpPr>
          <p:cNvPr id="499" name="Shape 499"/>
          <p:cNvSpPr/>
          <p:nvPr/>
        </p:nvSpPr>
        <p:spPr>
          <a:xfrm>
            <a:off x="5048350" y="3206840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Category</a:t>
            </a:r>
          </a:p>
        </p:txBody>
      </p:sp>
      <p:sp>
        <p:nvSpPr>
          <p:cNvPr id="500" name="Shape 500"/>
          <p:cNvSpPr/>
          <p:nvPr/>
        </p:nvSpPr>
        <p:spPr>
          <a:xfrm>
            <a:off x="5048350" y="4245815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Attribute</a:t>
            </a:r>
          </a:p>
        </p:txBody>
      </p:sp>
      <p:sp>
        <p:nvSpPr>
          <p:cNvPr id="501" name="Shape 501"/>
          <p:cNvSpPr/>
          <p:nvPr/>
        </p:nvSpPr>
        <p:spPr>
          <a:xfrm>
            <a:off x="5048350" y="2167894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Review</a:t>
            </a:r>
          </a:p>
        </p:txBody>
      </p:sp>
      <p:cxnSp>
        <p:nvCxnSpPr>
          <p:cNvPr id="502" name="Shape 502"/>
          <p:cNvCxnSpPr>
            <a:stCxn id="503" idx="1"/>
            <a:endCxn id="498" idx="3"/>
          </p:cNvCxnSpPr>
          <p:nvPr/>
        </p:nvCxnSpPr>
        <p:spPr>
          <a:xfrm flipH="1">
            <a:off x="4013636" y="3691809"/>
            <a:ext cx="10347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4" name="Shape 504"/>
          <p:cNvCxnSpPr>
            <a:stCxn id="501" idx="1"/>
            <a:endCxn id="498" idx="3"/>
          </p:cNvCxnSpPr>
          <p:nvPr/>
        </p:nvCxnSpPr>
        <p:spPr>
          <a:xfrm flipH="1">
            <a:off x="4013650" y="2653444"/>
            <a:ext cx="1034700" cy="1038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5" name="Shape 505"/>
          <p:cNvCxnSpPr>
            <a:stCxn id="499" idx="1"/>
            <a:endCxn id="498" idx="3"/>
          </p:cNvCxnSpPr>
          <p:nvPr/>
        </p:nvCxnSpPr>
        <p:spPr>
          <a:xfrm flipH="1">
            <a:off x="4013650" y="3692390"/>
            <a:ext cx="1034700" cy="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6" name="Shape 506"/>
          <p:cNvCxnSpPr>
            <a:stCxn id="500" idx="1"/>
            <a:endCxn id="498" idx="3"/>
          </p:cNvCxnSpPr>
          <p:nvPr/>
        </p:nvCxnSpPr>
        <p:spPr>
          <a:xfrm rot="10800000">
            <a:off x="4013650" y="3692465"/>
            <a:ext cx="1034700" cy="1038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7" name="Shape 507"/>
          <p:cNvSpPr/>
          <p:nvPr/>
        </p:nvSpPr>
        <p:spPr>
          <a:xfrm>
            <a:off x="8178366" y="4245815"/>
            <a:ext cx="2252400" cy="97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Tip</a:t>
            </a:r>
          </a:p>
        </p:txBody>
      </p:sp>
      <p:cxnSp>
        <p:nvCxnSpPr>
          <p:cNvPr id="508" name="Shape 508"/>
          <p:cNvCxnSpPr>
            <a:stCxn id="507" idx="1"/>
            <a:endCxn id="500" idx="3"/>
          </p:cNvCxnSpPr>
          <p:nvPr/>
        </p:nvCxnSpPr>
        <p:spPr>
          <a:xfrm flipH="1">
            <a:off x="7300866" y="4731365"/>
            <a:ext cx="877500" cy="600"/>
          </a:xfrm>
          <a:prstGeom prst="bentConnector3">
            <a:avLst>
              <a:gd fmla="val 50007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9" name="Shape 509"/>
          <p:cNvSpPr/>
          <p:nvPr/>
        </p:nvSpPr>
        <p:spPr>
          <a:xfrm>
            <a:off x="3447400" y="464125"/>
            <a:ext cx="202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0" y="464125"/>
            <a:ext cx="34473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-53875" y="418975"/>
            <a:ext cx="369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Cleaning Yelp Dataset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4656179" y="464133"/>
            <a:ext cx="275400" cy="3669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69760" y="464125"/>
            <a:ext cx="4586400" cy="36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-86250" y="354500"/>
            <a:ext cx="4829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19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Scrapping All Menus</a:t>
            </a:r>
          </a:p>
        </p:txBody>
      </p:sp>
      <p:sp>
        <p:nvSpPr>
          <p:cNvPr id="520" name="Shape 520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3428407" y="3500293"/>
            <a:ext cx="2231100" cy="929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Business</a:t>
            </a:r>
          </a:p>
        </p:txBody>
      </p:sp>
      <p:sp>
        <p:nvSpPr>
          <p:cNvPr id="527" name="Shape 527"/>
          <p:cNvSpPr/>
          <p:nvPr/>
        </p:nvSpPr>
        <p:spPr>
          <a:xfrm>
            <a:off x="6748517" y="3500279"/>
            <a:ext cx="2231100" cy="92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Category</a:t>
            </a:r>
          </a:p>
        </p:txBody>
      </p:sp>
      <p:sp>
        <p:nvSpPr>
          <p:cNvPr id="528" name="Shape 528"/>
          <p:cNvSpPr/>
          <p:nvPr/>
        </p:nvSpPr>
        <p:spPr>
          <a:xfrm>
            <a:off x="6748517" y="4495193"/>
            <a:ext cx="2231100" cy="92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Attribute</a:t>
            </a:r>
          </a:p>
        </p:txBody>
      </p:sp>
      <p:sp>
        <p:nvSpPr>
          <p:cNvPr id="529" name="Shape 529"/>
          <p:cNvSpPr/>
          <p:nvPr/>
        </p:nvSpPr>
        <p:spPr>
          <a:xfrm>
            <a:off x="6748517" y="2505392"/>
            <a:ext cx="2231100" cy="92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Review</a:t>
            </a:r>
          </a:p>
        </p:txBody>
      </p:sp>
      <p:cxnSp>
        <p:nvCxnSpPr>
          <p:cNvPr id="530" name="Shape 530"/>
          <p:cNvCxnSpPr>
            <a:stCxn id="529" idx="1"/>
            <a:endCxn id="526" idx="3"/>
          </p:cNvCxnSpPr>
          <p:nvPr/>
        </p:nvCxnSpPr>
        <p:spPr>
          <a:xfrm flipH="1">
            <a:off x="5659517" y="2970242"/>
            <a:ext cx="1089000" cy="9948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1" name="Shape 531"/>
          <p:cNvCxnSpPr>
            <a:stCxn id="527" idx="1"/>
            <a:endCxn id="526" idx="3"/>
          </p:cNvCxnSpPr>
          <p:nvPr/>
        </p:nvCxnSpPr>
        <p:spPr>
          <a:xfrm flipH="1">
            <a:off x="5659517" y="3965129"/>
            <a:ext cx="1089000" cy="6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2" name="Shape 532"/>
          <p:cNvCxnSpPr>
            <a:stCxn id="528" idx="1"/>
            <a:endCxn id="526" idx="3"/>
          </p:cNvCxnSpPr>
          <p:nvPr/>
        </p:nvCxnSpPr>
        <p:spPr>
          <a:xfrm rot="10800000">
            <a:off x="5659517" y="3965243"/>
            <a:ext cx="1089000" cy="9948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3" name="Shape 533"/>
          <p:cNvSpPr/>
          <p:nvPr/>
        </p:nvSpPr>
        <p:spPr>
          <a:xfrm>
            <a:off x="9577235" y="4495193"/>
            <a:ext cx="2231100" cy="929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Tip</a:t>
            </a:r>
          </a:p>
        </p:txBody>
      </p:sp>
      <p:cxnSp>
        <p:nvCxnSpPr>
          <p:cNvPr id="534" name="Shape 534"/>
          <p:cNvCxnSpPr>
            <a:stCxn id="533" idx="1"/>
            <a:endCxn id="528" idx="3"/>
          </p:cNvCxnSpPr>
          <p:nvPr/>
        </p:nvCxnSpPr>
        <p:spPr>
          <a:xfrm flipH="1">
            <a:off x="8979635" y="4960043"/>
            <a:ext cx="597600" cy="6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5" name="Shape 535"/>
          <p:cNvCxnSpPr>
            <a:stCxn id="536" idx="3"/>
            <a:endCxn id="526" idx="1"/>
          </p:cNvCxnSpPr>
          <p:nvPr/>
        </p:nvCxnSpPr>
        <p:spPr>
          <a:xfrm>
            <a:off x="2494900" y="3965477"/>
            <a:ext cx="933600" cy="6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5E696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6" name="Shape 536"/>
          <p:cNvSpPr/>
          <p:nvPr/>
        </p:nvSpPr>
        <p:spPr>
          <a:xfrm>
            <a:off x="263800" y="3500627"/>
            <a:ext cx="2231100" cy="92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200"/>
              <a:t>Menu</a:t>
            </a:r>
          </a:p>
        </p:txBody>
      </p:sp>
      <p:sp>
        <p:nvSpPr>
          <p:cNvPr id="537" name="Shape 537"/>
          <p:cNvSpPr/>
          <p:nvPr/>
        </p:nvSpPr>
        <p:spPr>
          <a:xfrm>
            <a:off x="6305453" y="464125"/>
            <a:ext cx="3657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69760" y="464125"/>
            <a:ext cx="62355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-27690" y="418975"/>
            <a:ext cx="6691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Combining</a:t>
            </a: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Yelp Dataset with Allmenus</a:t>
            </a:r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541" name="Shape 541"/>
          <p:cNvCxnSpPr/>
          <p:nvPr/>
        </p:nvCxnSpPr>
        <p:spPr>
          <a:xfrm>
            <a:off x="2868825" y="1962675"/>
            <a:ext cx="0" cy="40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pic>
        <p:nvPicPr>
          <p:cNvPr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525" y="1229460"/>
            <a:ext cx="2241858" cy="121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00" y="1393470"/>
            <a:ext cx="2231099" cy="126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2383200" y="464125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0" y="464125"/>
            <a:ext cx="24012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218550" y="430700"/>
            <a:ext cx="2182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Tools Used</a:t>
            </a:r>
          </a:p>
        </p:txBody>
      </p:sp>
      <p:sp>
        <p:nvSpPr>
          <p:cNvPr id="551" name="Shape 551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480200" y="6375600"/>
            <a:ext cx="46638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6713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192660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4578725" y="6312900"/>
            <a:ext cx="6501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ARCHITECTURE OF SOLUTION 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9427750" y="6312900"/>
            <a:ext cx="266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50" y="1582888"/>
            <a:ext cx="3868668" cy="242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808" y="1561081"/>
            <a:ext cx="3484288" cy="284336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/>
          <p:nvPr/>
        </p:nvSpPr>
        <p:spPr>
          <a:xfrm>
            <a:off x="753751" y="4673727"/>
            <a:ext cx="3067200" cy="96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Data Loading and Filtering</a:t>
            </a:r>
          </a:p>
        </p:txBody>
      </p:sp>
      <p:sp>
        <p:nvSpPr>
          <p:cNvPr id="560" name="Shape 560"/>
          <p:cNvSpPr/>
          <p:nvPr/>
        </p:nvSpPr>
        <p:spPr>
          <a:xfrm>
            <a:off x="4694553" y="4673727"/>
            <a:ext cx="3067200" cy="96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Scraping + </a:t>
            </a:r>
            <a:r>
              <a:rPr lang="en-US" sz="1800"/>
              <a:t>Computation </a:t>
            </a:r>
          </a:p>
        </p:txBody>
      </p:sp>
      <p:sp>
        <p:nvSpPr>
          <p:cNvPr id="561" name="Shape 561"/>
          <p:cNvSpPr/>
          <p:nvPr/>
        </p:nvSpPr>
        <p:spPr>
          <a:xfrm>
            <a:off x="8266178" y="4673727"/>
            <a:ext cx="3067200" cy="96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Hosting </a:t>
            </a:r>
          </a:p>
        </p:txBody>
      </p:sp>
      <p:pic>
        <p:nvPicPr>
          <p:cNvPr id="562" name="Shape 5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0575" y="1877063"/>
            <a:ext cx="417195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8952116" y="464125"/>
            <a:ext cx="1818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100" y="464129"/>
            <a:ext cx="89499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-29950" y="421225"/>
            <a:ext cx="87618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Random forest was ineffective, used Textblob instead </a:t>
            </a:r>
          </a:p>
        </p:txBody>
      </p:sp>
      <p:sp>
        <p:nvSpPr>
          <p:cNvPr id="571" name="Shape 571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9133800" y="6375600"/>
            <a:ext cx="30582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9797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284555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5797925" y="6312900"/>
            <a:ext cx="30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9380475" y="6312900"/>
            <a:ext cx="33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1711177" y="2679750"/>
            <a:ext cx="37602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Took 50 mins to train each time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343900" y="1577650"/>
            <a:ext cx="4838700" cy="693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-US" sz="2400"/>
              <a:t>Random Forest </a:t>
            </a:r>
          </a:p>
        </p:txBody>
      </p:sp>
      <p:sp>
        <p:nvSpPr>
          <p:cNvPr id="579" name="Shape 579"/>
          <p:cNvSpPr/>
          <p:nvPr/>
        </p:nvSpPr>
        <p:spPr>
          <a:xfrm>
            <a:off x="5688873" y="1501500"/>
            <a:ext cx="4838700" cy="693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-US" sz="2400"/>
              <a:t>Textblob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6449284" y="2581800"/>
            <a:ext cx="46782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Textblob API was used instead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343900" y="2466300"/>
            <a:ext cx="1167900" cy="1120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343900" y="3731825"/>
            <a:ext cx="1167900" cy="1120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1711177" y="3945275"/>
            <a:ext cx="3359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56% Max Accuracy Attained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5670587" y="2466300"/>
            <a:ext cx="10470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6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✔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6449273" y="3614075"/>
            <a:ext cx="40782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trained on IMDB movie review dataset. Outputs a score between -1 and 1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5670587" y="3814925"/>
            <a:ext cx="10470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60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✔</a:t>
            </a:r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7499400" y="464121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0" y="464125"/>
            <a:ext cx="74994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0" y="378225"/>
            <a:ext cx="7662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Merging menu items and reviews was tricky</a:t>
            </a:r>
          </a:p>
        </p:txBody>
      </p:sp>
      <p:sp>
        <p:nvSpPr>
          <p:cNvPr id="595" name="Shape 595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9133800" y="6375600"/>
            <a:ext cx="30582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9797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284555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5797925" y="6312900"/>
            <a:ext cx="30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9380475" y="6312900"/>
            <a:ext cx="33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979775" y="1493850"/>
            <a:ext cx="5623500" cy="4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121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>
                <a:solidFill>
                  <a:srgbClr val="008000"/>
                </a:solidFill>
              </a:rPr>
              <a:t>def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review_contains_item</a:t>
            </a:r>
            <a:r>
              <a:rPr lang="en-US" sz="1800">
                <a:solidFill>
                  <a:srgbClr val="333333"/>
                </a:solidFill>
              </a:rPr>
              <a:t>(item_name, review, weight):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</a:t>
            </a:r>
            <a:r>
              <a:rPr lang="en-US" sz="1800">
                <a:solidFill>
                  <a:srgbClr val="008000"/>
                </a:solidFill>
              </a:rPr>
              <a:t>if</a:t>
            </a:r>
            <a:r>
              <a:rPr lang="en-US" sz="1800">
                <a:solidFill>
                  <a:srgbClr val="333333"/>
                </a:solidFill>
              </a:rPr>
              <a:t> item_name </a:t>
            </a:r>
            <a:r>
              <a:rPr lang="en-US" sz="1800">
                <a:solidFill>
                  <a:srgbClr val="666666"/>
                </a:solidFill>
              </a:rPr>
              <a:t>==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008000"/>
                </a:solidFill>
              </a:rPr>
              <a:t>None</a:t>
            </a:r>
            <a:r>
              <a:rPr lang="en-US" sz="1800">
                <a:solidFill>
                  <a:srgbClr val="333333"/>
                </a:solidFill>
              </a:rPr>
              <a:t>: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    </a:t>
            </a:r>
            <a:r>
              <a:rPr lang="en-US" sz="1800">
                <a:solidFill>
                  <a:srgbClr val="008000"/>
                </a:solidFill>
              </a:rPr>
              <a:t>return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666666"/>
                </a:solidFill>
              </a:rPr>
              <a:t>-1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</a:t>
            </a:r>
            <a:r>
              <a:rPr lang="en-US" sz="1800">
                <a:solidFill>
                  <a:srgbClr val="008000"/>
                </a:solidFill>
              </a:rPr>
              <a:t>if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008000"/>
                </a:solidFill>
              </a:rPr>
              <a:t>type</a:t>
            </a:r>
            <a:r>
              <a:rPr lang="en-US" sz="1800">
                <a:solidFill>
                  <a:srgbClr val="333333"/>
                </a:solidFill>
              </a:rPr>
              <a:t>(item_name) </a:t>
            </a:r>
            <a:r>
              <a:rPr lang="en-US" sz="1800">
                <a:solidFill>
                  <a:srgbClr val="666666"/>
                </a:solidFill>
              </a:rPr>
              <a:t>!=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008000"/>
                </a:solidFill>
              </a:rPr>
              <a:t>type</a:t>
            </a:r>
            <a:r>
              <a:rPr lang="en-US" sz="1800">
                <a:solidFill>
                  <a:srgbClr val="333333"/>
                </a:solidFill>
              </a:rPr>
              <a:t>(</a:t>
            </a:r>
            <a:r>
              <a:rPr lang="en-US" sz="1800">
                <a:solidFill>
                  <a:srgbClr val="BA2121"/>
                </a:solidFill>
              </a:rPr>
              <a:t>"hello"</a:t>
            </a:r>
            <a:r>
              <a:rPr lang="en-US" sz="1800">
                <a:solidFill>
                  <a:srgbClr val="333333"/>
                </a:solidFill>
              </a:rPr>
              <a:t>):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    </a:t>
            </a:r>
            <a:r>
              <a:rPr lang="en-US" sz="1800">
                <a:solidFill>
                  <a:srgbClr val="008000"/>
                </a:solidFill>
              </a:rPr>
              <a:t>return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666666"/>
                </a:solidFill>
              </a:rPr>
              <a:t>-1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</a:t>
            </a:r>
            <a:r>
              <a:rPr lang="en-US" sz="1800">
                <a:solidFill>
                  <a:srgbClr val="008000"/>
                </a:solidFill>
              </a:rPr>
              <a:t>if</a:t>
            </a:r>
            <a:r>
              <a:rPr lang="en-US" sz="1800">
                <a:solidFill>
                  <a:srgbClr val="333333"/>
                </a:solidFill>
              </a:rPr>
              <a:t> item_name</a:t>
            </a:r>
            <a:r>
              <a:rPr lang="en-US" sz="1800">
                <a:solidFill>
                  <a:srgbClr val="666666"/>
                </a:solidFill>
              </a:rPr>
              <a:t>.</a:t>
            </a:r>
            <a:r>
              <a:rPr lang="en-US" sz="1800">
                <a:solidFill>
                  <a:srgbClr val="333333"/>
                </a:solidFill>
              </a:rPr>
              <a:t>lower() </a:t>
            </a:r>
            <a:r>
              <a:rPr lang="en-US" sz="1800">
                <a:solidFill>
                  <a:srgbClr val="AA22FF"/>
                </a:solidFill>
              </a:rPr>
              <a:t>in</a:t>
            </a:r>
            <a:r>
              <a:rPr lang="en-US" sz="1800">
                <a:solidFill>
                  <a:srgbClr val="333333"/>
                </a:solidFill>
              </a:rPr>
              <a:t> review</a:t>
            </a:r>
            <a:r>
              <a:rPr lang="en-US" sz="1800">
                <a:solidFill>
                  <a:srgbClr val="666666"/>
                </a:solidFill>
              </a:rPr>
              <a:t>.</a:t>
            </a:r>
            <a:r>
              <a:rPr lang="en-US" sz="1800">
                <a:solidFill>
                  <a:srgbClr val="333333"/>
                </a:solidFill>
              </a:rPr>
              <a:t>lower():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    </a:t>
            </a:r>
            <a:r>
              <a:rPr lang="en-US" sz="1800">
                <a:solidFill>
                  <a:srgbClr val="008000"/>
                </a:solidFill>
              </a:rPr>
              <a:t>return</a:t>
            </a:r>
            <a:r>
              <a:rPr lang="en-US" sz="1800">
                <a:solidFill>
                  <a:srgbClr val="333333"/>
                </a:solidFill>
              </a:rPr>
              <a:t> weight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</a:t>
            </a:r>
            <a:r>
              <a:rPr lang="en-US" sz="1800">
                <a:solidFill>
                  <a:srgbClr val="008000"/>
                </a:solidFill>
              </a:rPr>
              <a:t>for</a:t>
            </a:r>
            <a:r>
              <a:rPr lang="en-US" sz="1800">
                <a:solidFill>
                  <a:srgbClr val="333333"/>
                </a:solidFill>
              </a:rPr>
              <a:t> word </a:t>
            </a:r>
            <a:r>
              <a:rPr lang="en-US" sz="1800">
                <a:solidFill>
                  <a:srgbClr val="AA22FF"/>
                </a:solidFill>
              </a:rPr>
              <a:t>in</a:t>
            </a:r>
            <a:r>
              <a:rPr lang="en-US" sz="1800">
                <a:solidFill>
                  <a:srgbClr val="333333"/>
                </a:solidFill>
              </a:rPr>
              <a:t> item_name</a:t>
            </a:r>
            <a:r>
              <a:rPr lang="en-US" sz="1800">
                <a:solidFill>
                  <a:srgbClr val="666666"/>
                </a:solidFill>
              </a:rPr>
              <a:t>.</a:t>
            </a:r>
            <a:r>
              <a:rPr lang="en-US" sz="1800">
                <a:solidFill>
                  <a:srgbClr val="333333"/>
                </a:solidFill>
              </a:rPr>
              <a:t>split(</a:t>
            </a:r>
            <a:r>
              <a:rPr lang="en-US" sz="1800">
                <a:solidFill>
                  <a:srgbClr val="BA2121"/>
                </a:solidFill>
              </a:rPr>
              <a:t>" "</a:t>
            </a:r>
            <a:r>
              <a:rPr lang="en-US" sz="1800">
                <a:solidFill>
                  <a:srgbClr val="333333"/>
                </a:solidFill>
              </a:rPr>
              <a:t>):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    </a:t>
            </a:r>
            <a:r>
              <a:rPr lang="en-US" sz="1800">
                <a:solidFill>
                  <a:srgbClr val="008000"/>
                </a:solidFill>
              </a:rPr>
              <a:t>if</a:t>
            </a:r>
            <a:r>
              <a:rPr lang="en-US" sz="1800">
                <a:solidFill>
                  <a:srgbClr val="333333"/>
                </a:solidFill>
              </a:rPr>
              <a:t> word</a:t>
            </a:r>
            <a:r>
              <a:rPr lang="en-US" sz="1800">
                <a:solidFill>
                  <a:srgbClr val="666666"/>
                </a:solidFill>
              </a:rPr>
              <a:t>.</a:t>
            </a:r>
            <a:r>
              <a:rPr lang="en-US" sz="1800">
                <a:solidFill>
                  <a:srgbClr val="333333"/>
                </a:solidFill>
              </a:rPr>
              <a:t>lower() </a:t>
            </a:r>
            <a:r>
              <a:rPr lang="en-US" sz="1800">
                <a:solidFill>
                  <a:srgbClr val="AA22FF"/>
                </a:solidFill>
              </a:rPr>
              <a:t>in</a:t>
            </a:r>
            <a:r>
              <a:rPr lang="en-US" sz="1800">
                <a:solidFill>
                  <a:srgbClr val="333333"/>
                </a:solidFill>
              </a:rPr>
              <a:t> review</a:t>
            </a:r>
            <a:r>
              <a:rPr lang="en-US" sz="1800">
                <a:solidFill>
                  <a:srgbClr val="666666"/>
                </a:solidFill>
              </a:rPr>
              <a:t>.</a:t>
            </a:r>
            <a:r>
              <a:rPr lang="en-US" sz="1800">
                <a:solidFill>
                  <a:srgbClr val="333333"/>
                </a:solidFill>
              </a:rPr>
              <a:t>lower():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        </a:t>
            </a:r>
            <a:r>
              <a:rPr lang="en-US" sz="1800">
                <a:solidFill>
                  <a:srgbClr val="008000"/>
                </a:solidFill>
              </a:rPr>
              <a:t>return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666666"/>
                </a:solidFill>
              </a:rPr>
              <a:t>1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</a:t>
            </a:r>
            <a:r>
              <a:rPr lang="en-US" sz="1800">
                <a:solidFill>
                  <a:srgbClr val="008000"/>
                </a:solidFill>
              </a:rPr>
              <a:t>return</a:t>
            </a:r>
            <a:r>
              <a:rPr lang="en-US" sz="1800">
                <a:solidFill>
                  <a:srgbClr val="333333"/>
                </a:solidFill>
              </a:rPr>
              <a:t> </a:t>
            </a:r>
            <a:r>
              <a:rPr lang="en-US" sz="1800">
                <a:solidFill>
                  <a:srgbClr val="666666"/>
                </a:solidFill>
              </a:rPr>
              <a:t>-1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6467575" y="1759775"/>
            <a:ext cx="5126400" cy="3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code returns false(-1) if there is no match 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Returns Weight value which is greater than 0, when the exact match appears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-US" sz="2400"/>
              <a:t>Returns 1 when part of the item_name is the review</a:t>
            </a:r>
          </a:p>
        </p:txBody>
      </p:sp>
      <p:sp>
        <p:nvSpPr>
          <p:cNvPr id="603" name="Shape 6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7499400" y="464121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0" y="464125"/>
            <a:ext cx="74994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0" y="378225"/>
            <a:ext cx="766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Assigning different weights to improve accuracy</a:t>
            </a:r>
          </a:p>
        </p:txBody>
      </p:sp>
      <p:sp>
        <p:nvSpPr>
          <p:cNvPr id="611" name="Shape 611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9133800" y="6375600"/>
            <a:ext cx="30582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9797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284555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5797925" y="6312900"/>
            <a:ext cx="30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9380475" y="6312900"/>
            <a:ext cx="33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768900" y="2307475"/>
            <a:ext cx="113244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-US" sz="2400">
                <a:latin typeface="Lato"/>
                <a:ea typeface="Lato"/>
                <a:cs typeface="Lato"/>
                <a:sym typeface="Lato"/>
              </a:rPr>
              <a:t>Ranking Score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-US" sz="2400">
                <a:latin typeface="Lato"/>
                <a:ea typeface="Lato"/>
                <a:cs typeface="Lato"/>
                <a:sym typeface="Lato"/>
              </a:rPr>
              <a:t>of Dish 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= </a:t>
            </a: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∑((5 x </a:t>
            </a:r>
            <a:r>
              <a:rPr b="1" i="1" lang="en-US" sz="2400">
                <a:latin typeface="Lato"/>
                <a:ea typeface="Lato"/>
                <a:cs typeface="Lato"/>
                <a:sym typeface="Lato"/>
              </a:rPr>
              <a:t>Sentiment Score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x </a:t>
            </a:r>
            <a:r>
              <a:rPr b="1" i="1" lang="en-US" sz="24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i="1" lang="en-US" sz="24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) + (</a:t>
            </a:r>
            <a:r>
              <a:rPr b="1" i="1" lang="en-US" sz="2400">
                <a:latin typeface="Lato"/>
                <a:ea typeface="Lato"/>
                <a:cs typeface="Lato"/>
                <a:sym typeface="Lato"/>
              </a:rPr>
              <a:t>Star Rating of Review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x  </a:t>
            </a:r>
            <a:r>
              <a:rPr b="1" i="1" lang="en-US" sz="24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-US" sz="24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 ) ) x </a:t>
            </a:r>
            <a:r>
              <a:rPr b="1" i="1" lang="en-US" sz="2400">
                <a:latin typeface="Lato"/>
                <a:ea typeface="Lato"/>
                <a:cs typeface="Lato"/>
                <a:sym typeface="Lato"/>
              </a:rPr>
              <a:t>M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Where 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Sentiment Score is output from TextBlob between -1(negative and 1(positive).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</a:t>
            </a:r>
            <a:r>
              <a:rPr baseline="-25000" lang="en-US" sz="1800"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is the weight of the sentiment score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W</a:t>
            </a:r>
            <a:r>
              <a:rPr baseline="-25000" lang="en-US" sz="1800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is the weight of the star rating given by the reviewer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 equals 1.25 if there is an exact match for dish in the review. Equals 1 if there isn’t an exact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match but part of the word exists. Equals 0 if there is no match. </a:t>
            </a:r>
          </a:p>
        </p:txBody>
      </p:sp>
      <p:sp>
        <p:nvSpPr>
          <p:cNvPr id="618" name="Shape 6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2350243" y="464121"/>
            <a:ext cx="477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0" y="464125"/>
            <a:ext cx="23502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0" y="378225"/>
            <a:ext cx="2401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Future Steps</a:t>
            </a:r>
          </a:p>
        </p:txBody>
      </p:sp>
      <p:sp>
        <p:nvSpPr>
          <p:cNvPr id="626" name="Shape 626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9133800" y="6375600"/>
            <a:ext cx="30582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9797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284555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5797925" y="6312900"/>
            <a:ext cx="30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9380475" y="6312900"/>
            <a:ext cx="33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415600" y="1155624"/>
            <a:ext cx="11360700" cy="515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152400" lvl="0" marL="0">
              <a:spcBef>
                <a:spcPts val="0"/>
              </a:spcBef>
              <a:buNone/>
            </a:pPr>
            <a:r>
              <a:rPr b="1" lang="en-US"/>
              <a:t>Algorithm:</a:t>
            </a:r>
          </a:p>
          <a:p>
            <a:pPr indent="152400" lvl="0" marL="0">
              <a:spcBef>
                <a:spcPts val="0"/>
              </a:spcBef>
              <a:buNone/>
            </a:pPr>
            <a:r>
              <a:rPr lang="en-US"/>
              <a:t>Figure out how to better assign weights and multiplication factor</a:t>
            </a:r>
          </a:p>
          <a:p>
            <a:pPr indent="152400" lvl="0" marL="0">
              <a:spcBef>
                <a:spcPts val="0"/>
              </a:spcBef>
              <a:buNone/>
            </a:pPr>
            <a:r>
              <a:rPr lang="en-US"/>
              <a:t>Feedback loop to take into account what users say</a:t>
            </a:r>
          </a:p>
          <a:p>
            <a:pPr indent="152400" lvl="0" marL="0">
              <a:spcBef>
                <a:spcPts val="0"/>
              </a:spcBef>
              <a:buNone/>
            </a:pPr>
            <a:r>
              <a:rPr lang="en-US"/>
              <a:t>Run more tests to improve accuracy of our results. </a:t>
            </a:r>
          </a:p>
          <a:p>
            <a:pPr indent="152400" lvl="0" marL="0">
              <a:spcBef>
                <a:spcPts val="0"/>
              </a:spcBef>
              <a:buNone/>
            </a:pPr>
            <a:r>
              <a:rPr b="1" lang="en-US"/>
              <a:t>User Interface:</a:t>
            </a:r>
          </a:p>
          <a:p>
            <a:pPr indent="152400" lvl="0" marL="0" rtl="0">
              <a:spcBef>
                <a:spcPts val="0"/>
              </a:spcBef>
              <a:buNone/>
            </a:pPr>
            <a:r>
              <a:rPr lang="en-US"/>
              <a:t>Implement user profile to assist with filtering</a:t>
            </a:r>
          </a:p>
          <a:p>
            <a:pPr indent="152400" lvl="0" marL="0">
              <a:spcBef>
                <a:spcPts val="0"/>
              </a:spcBef>
              <a:buNone/>
            </a:pPr>
            <a:r>
              <a:rPr lang="en-US"/>
              <a:t>Add ranking options to the results page</a:t>
            </a:r>
          </a:p>
          <a:p>
            <a:pPr indent="15240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75" y="1892650"/>
            <a:ext cx="6116266" cy="402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8183134" y="1265800"/>
            <a:ext cx="3465000" cy="2132100"/>
          </a:xfrm>
          <a:prstGeom prst="wedgeEllipseCallout">
            <a:avLst>
              <a:gd fmla="val -52440" name="adj1"/>
              <a:gd fmla="val 57841" name="adj2"/>
            </a:avLst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What is the best dish you have here? 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15600" y="745767"/>
            <a:ext cx="113607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3200">
                <a:latin typeface="Playfair Display"/>
                <a:ea typeface="Playfair Display"/>
                <a:cs typeface="Playfair Display"/>
                <a:sym typeface="Playfair Display"/>
              </a:rPr>
              <a:t>What is the problem?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/>
        </p:nvSpPr>
        <p:spPr>
          <a:xfrm>
            <a:off x="2527500" y="2784750"/>
            <a:ext cx="713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444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Cambria"/>
              <a:buNone/>
            </a:pPr>
            <a:r>
              <a:rPr b="1" i="0" lang="en-US" sz="7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r>
              <a:rPr b="1" i="0" lang="en-US" sz="6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sp>
        <p:nvSpPr>
          <p:cNvPr id="639" name="Shape 639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69725" y="5480700"/>
            <a:ext cx="8985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1800"/>
              <a:t>Link to github repo: </a:t>
            </a:r>
            <a:r>
              <a:rPr b="1" lang="en-US" sz="1800"/>
              <a:t>https://github.com/jenchen/eat-easy</a:t>
            </a:r>
          </a:p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3605453" y="464121"/>
            <a:ext cx="732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0" y="464125"/>
            <a:ext cx="36054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0" y="378225"/>
            <a:ext cx="368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Outcomes</a:t>
            </a:r>
          </a:p>
        </p:txBody>
      </p:sp>
      <p:sp>
        <p:nvSpPr>
          <p:cNvPr id="652" name="Shape 652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9133800" y="6375600"/>
            <a:ext cx="30582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979775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2845550" y="6312900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5797925" y="6312900"/>
            <a:ext cx="30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9380475" y="6312900"/>
            <a:ext cx="335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415600" y="1155624"/>
            <a:ext cx="11360700" cy="515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152400" lvl="0" marL="0">
              <a:spcBef>
                <a:spcPts val="0"/>
              </a:spcBef>
              <a:buNone/>
            </a:pPr>
            <a:r>
              <a:rPr b="1" lang="en-US"/>
              <a:t>Cleaning data is very important</a:t>
            </a:r>
          </a:p>
          <a:p>
            <a:pPr indent="152400" lvl="0" marL="0">
              <a:spcBef>
                <a:spcPts val="0"/>
              </a:spcBef>
              <a:buNone/>
            </a:pPr>
            <a:r>
              <a:rPr b="1" lang="en-US"/>
              <a:t>Utilizing different tools for different parts of the project can save time</a:t>
            </a:r>
          </a:p>
          <a:p>
            <a:pPr indent="152400" lvl="0" marL="0">
              <a:spcBef>
                <a:spcPts val="0"/>
              </a:spcBef>
              <a:buNone/>
            </a:pPr>
            <a:r>
              <a:rPr b="1" lang="en-US"/>
              <a:t>Important to understand the various models behind different API’s, cannot blindly use API’s </a:t>
            </a:r>
          </a:p>
          <a:p>
            <a:pPr indent="15240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775" y="1892650"/>
            <a:ext cx="6116266" cy="40281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2673700" y="1578175"/>
            <a:ext cx="3022200" cy="1909200"/>
          </a:xfrm>
          <a:prstGeom prst="wedgeEllipseCallout">
            <a:avLst>
              <a:gd fmla="val 94205" name="adj1"/>
              <a:gd fmla="val -11577" name="adj2"/>
            </a:avLst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Everything is good here! 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415600" y="745767"/>
            <a:ext cx="113607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200">
                <a:latin typeface="Playfair Display"/>
                <a:ea typeface="Playfair Display"/>
                <a:cs typeface="Playfair Display"/>
                <a:sym typeface="Playfair Display"/>
              </a:rPr>
              <a:t>What is the problem?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75" y="1892650"/>
            <a:ext cx="6116266" cy="402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8313100" y="1468150"/>
            <a:ext cx="3463200" cy="1353000"/>
          </a:xfrm>
          <a:prstGeom prst="wedgeEllipseCallout">
            <a:avLst>
              <a:gd fmla="val -52411" name="adj1"/>
              <a:gd fmla="val 120865" name="adj2"/>
            </a:avLst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Well that is not helpful. 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15600" y="745767"/>
            <a:ext cx="113607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200">
                <a:latin typeface="Playfair Display"/>
                <a:ea typeface="Playfair Display"/>
                <a:cs typeface="Playfair Display"/>
                <a:sym typeface="Playfair Display"/>
              </a:rPr>
              <a:t>What is the problem?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75" y="1892650"/>
            <a:ext cx="6116266" cy="402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7360750" y="959475"/>
            <a:ext cx="4305600" cy="2501100"/>
          </a:xfrm>
          <a:prstGeom prst="cloudCallout">
            <a:avLst>
              <a:gd fmla="val -38794" name="adj1"/>
              <a:gd fmla="val 58135" name="adj2"/>
            </a:avLst>
          </a:prstGeom>
          <a:solidFill>
            <a:srgbClr val="BFC7CA"/>
          </a:solidFill>
          <a:ln cap="flat" cmpd="sng" w="9525">
            <a:solidFill>
              <a:srgbClr val="5E696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/>
              <a:t>I wish there was something to tell me what is actually good her</a:t>
            </a:r>
            <a:r>
              <a:rPr lang="en-US" sz="2400"/>
              <a:t>e...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15600" y="745767"/>
            <a:ext cx="113607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200">
                <a:latin typeface="Playfair Display"/>
                <a:ea typeface="Playfair Display"/>
                <a:cs typeface="Playfair Display"/>
                <a:sym typeface="Playfair Display"/>
              </a:rPr>
              <a:t>What is the problem?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12192000" cy="482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481950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0" y="6157266"/>
            <a:ext cx="12192000" cy="19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0" y="6350475"/>
            <a:ext cx="12192000" cy="606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200">
                <a:latin typeface="Playfair Display"/>
                <a:ea typeface="Playfair Display"/>
                <a:cs typeface="Playfair Display"/>
                <a:sym typeface="Playfair Display"/>
              </a:rPr>
              <a:t>Project Overview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15600" y="1536631"/>
            <a:ext cx="11360700" cy="103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Suggest what food item a user should get at a particular establishment based on their preferences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15650" y="2477242"/>
            <a:ext cx="113607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200">
                <a:latin typeface="Playfair Display"/>
                <a:ea typeface="Playfair Display"/>
                <a:cs typeface="Playfair Display"/>
                <a:sym typeface="Playfair Display"/>
              </a:rPr>
              <a:t>Competitors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425" y="3436098"/>
            <a:ext cx="2241858" cy="121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154" y="3334251"/>
            <a:ext cx="5003128" cy="1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248200" y="464120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0" y="464125"/>
            <a:ext cx="22482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-76200" y="464125"/>
            <a:ext cx="4963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0" y="6375600"/>
            <a:ext cx="15357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979775" y="1586150"/>
            <a:ext cx="101229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t/>
            </a:r>
            <a:endParaRPr sz="3000"/>
          </a:p>
        </p:txBody>
      </p:sp>
      <p:sp>
        <p:nvSpPr>
          <p:cNvPr id="144" name="Shape 144"/>
          <p:cNvSpPr/>
          <p:nvPr/>
        </p:nvSpPr>
        <p:spPr>
          <a:xfrm>
            <a:off x="0" y="6375600"/>
            <a:ext cx="31215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840625" y="4436825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854675" y="6312900"/>
            <a:ext cx="344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407525" y="6312900"/>
            <a:ext cx="320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451425" y="6312900"/>
            <a:ext cx="2969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61750" y="6132775"/>
            <a:ext cx="3209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248200" y="464120"/>
            <a:ext cx="152100" cy="607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0" y="464125"/>
            <a:ext cx="2248200" cy="607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-76200" y="464125"/>
            <a:ext cx="4963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>
            <a:noAutofit/>
          </a:bodyPr>
          <a:lstStyle/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rPr b="1" lang="en-US" sz="2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mbria"/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0" y="6375600"/>
            <a:ext cx="12192000" cy="482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0" y="6375600"/>
            <a:ext cx="15357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979775" y="1586150"/>
            <a:ext cx="101229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t/>
            </a:r>
            <a:endParaRPr sz="3000"/>
          </a:p>
        </p:txBody>
      </p:sp>
      <p:sp>
        <p:nvSpPr>
          <p:cNvPr id="162" name="Shape 162"/>
          <p:cNvSpPr/>
          <p:nvPr/>
        </p:nvSpPr>
        <p:spPr>
          <a:xfrm>
            <a:off x="0" y="6375600"/>
            <a:ext cx="3121500" cy="482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840625" y="4436825"/>
            <a:ext cx="240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854675" y="6312900"/>
            <a:ext cx="344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407525" y="6312900"/>
            <a:ext cx="320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ARCHITECTURE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451425" y="6312900"/>
            <a:ext cx="2969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 PATH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61750" y="6132775"/>
            <a:ext cx="3209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USER INTERFACE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3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