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Dosis"/>
      <p:regular r:id="rId47"/>
      <p:bold r:id="rId48"/>
    </p:embeddedFont>
    <p:embeddedFont>
      <p:font typeface="Roboto"/>
      <p:regular r:id="rId49"/>
      <p:bold r:id="rId50"/>
      <p:italic r:id="rId51"/>
      <p:boldItalic r:id="rId52"/>
    </p:embeddedFont>
    <p:embeddedFont>
      <p:font typeface="Average"/>
      <p:regular r:id="rId53"/>
    </p:embeddedFont>
    <p:embeddedFont>
      <p:font typeface="Oswald"/>
      <p:regular r:id="rId54"/>
      <p:bold r:id="rId55"/>
    </p:embeddedFont>
    <p:embeddedFont>
      <p:font typeface="Source Sans Pr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734D61-07C0-42BA-9E52-3A9DFBF1D35D}">
  <a:tblStyle styleId="{F4734D61-07C0-42BA-9E52-3A9DFBF1D35D}"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DBF322A-26CC-4685-8611-698412F40F74}" styleName="Table_1">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osis-bold.fntdata"/><Relationship Id="rId47" Type="http://schemas.openxmlformats.org/officeDocument/2006/relationships/font" Target="fonts/Dosis-regular.fntdata"/><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4.xml"/><Relationship Id="rId63"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Average-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57" Type="http://schemas.openxmlformats.org/officeDocument/2006/relationships/font" Target="fonts/SourceSansPro-bold.fntdata"/><Relationship Id="rId12" Type="http://schemas.openxmlformats.org/officeDocument/2006/relationships/slide" Target="slides/slide6.xml"/><Relationship Id="rId56" Type="http://schemas.openxmlformats.org/officeDocument/2006/relationships/font" Target="fonts/SourceSansPro-regular.fntdata"/><Relationship Id="rId15" Type="http://schemas.openxmlformats.org/officeDocument/2006/relationships/slide" Target="slides/slide9.xml"/><Relationship Id="rId59" Type="http://schemas.openxmlformats.org/officeDocument/2006/relationships/font" Target="fonts/SourceSansPro-boldItalic.fntdata"/><Relationship Id="rId14" Type="http://schemas.openxmlformats.org/officeDocument/2006/relationships/slide" Target="slides/slide8.xml"/><Relationship Id="rId58"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ukehealth.org/blog/vicious-cycle-insomnia-anxiety-and-depression" TargetMode="External"/><Relationship Id="rId3" Type="http://schemas.openxmlformats.org/officeDocument/2006/relationships/hyperlink" Target="http://www.abc.net.au/news/2017-05-12/sleep-problems-anxiety-and-depression-link-goes-both-ways/852158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b="1" lang="en" sz="900">
                <a:solidFill>
                  <a:schemeClr val="dk1"/>
                </a:solidFill>
                <a:latin typeface="Source Sans Pro"/>
                <a:ea typeface="Source Sans Pro"/>
                <a:cs typeface="Source Sans Pro"/>
                <a:sym typeface="Source Sans Pro"/>
              </a:rPr>
              <a:t>Main idea: </a:t>
            </a:r>
          </a:p>
          <a:p>
            <a:pPr indent="-285750" lvl="0" marL="457200" rtl="0">
              <a:lnSpc>
                <a:spcPct val="115000"/>
              </a:lnSpc>
              <a:spcBef>
                <a:spcPts val="0"/>
              </a:spcBef>
              <a:buClr>
                <a:schemeClr val="dk1"/>
              </a:buClr>
              <a:buSzPts val="900"/>
              <a:buFont typeface="Source Sans Pro"/>
              <a:buChar char="-"/>
            </a:pPr>
            <a:r>
              <a:rPr lang="en" sz="900">
                <a:solidFill>
                  <a:schemeClr val="dk1"/>
                </a:solidFill>
                <a:latin typeface="Source Sans Pro"/>
                <a:ea typeface="Source Sans Pro"/>
                <a:cs typeface="Source Sans Pro"/>
                <a:sym typeface="Source Sans Pro"/>
              </a:rPr>
              <a:t>Chronic anxiety could cause insomnia (prevents from falling asleep)</a:t>
            </a:r>
          </a:p>
          <a:p>
            <a:pPr indent="-285750" lvl="0" marL="457200" rtl="0">
              <a:lnSpc>
                <a:spcPct val="115000"/>
              </a:lnSpc>
              <a:spcBef>
                <a:spcPts val="0"/>
              </a:spcBef>
              <a:buClr>
                <a:schemeClr val="dk1"/>
              </a:buClr>
              <a:buSzPts val="900"/>
              <a:buFont typeface="Source Sans Pro"/>
              <a:buChar char="-"/>
            </a:pPr>
            <a:r>
              <a:rPr lang="en" sz="900">
                <a:solidFill>
                  <a:schemeClr val="dk1"/>
                </a:solidFill>
                <a:latin typeface="Source Sans Pro"/>
                <a:ea typeface="Source Sans Pro"/>
                <a:cs typeface="Source Sans Pro"/>
                <a:sym typeface="Source Sans Pro"/>
              </a:rPr>
              <a:t>Insomnia &lt;---predispose----&gt; depression &amp; anxiety</a:t>
            </a:r>
          </a:p>
          <a:p>
            <a:pPr indent="-69850" lvl="0" marL="0" rtl="0">
              <a:lnSpc>
                <a:spcPct val="115000"/>
              </a:lnSpc>
              <a:spcBef>
                <a:spcPts val="0"/>
              </a:spcBef>
              <a:buClr>
                <a:schemeClr val="dk1"/>
              </a:buClr>
              <a:buSzPts val="1100"/>
              <a:buFont typeface="Arial"/>
              <a:buNone/>
            </a:pPr>
            <a:r>
              <a:t/>
            </a:r>
            <a:endParaRPr sz="900">
              <a:solidFill>
                <a:schemeClr val="dk1"/>
              </a:solidFill>
              <a:latin typeface="Source Sans Pro"/>
              <a:ea typeface="Source Sans Pro"/>
              <a:cs typeface="Source Sans Pro"/>
              <a:sym typeface="Source Sans Pro"/>
            </a:endParaRPr>
          </a:p>
          <a:p>
            <a:pPr indent="-69850" lvl="0" marL="0" rtl="0">
              <a:lnSpc>
                <a:spcPct val="115000"/>
              </a:lnSpc>
              <a:spcBef>
                <a:spcPts val="0"/>
              </a:spcBef>
              <a:buClr>
                <a:schemeClr val="dk1"/>
              </a:buClr>
              <a:buSzPts val="1100"/>
              <a:buFont typeface="Arial"/>
              <a:buNone/>
            </a:pPr>
            <a:r>
              <a:rPr lang="en" sz="900">
                <a:solidFill>
                  <a:schemeClr val="dk1"/>
                </a:solidFill>
                <a:latin typeface="Source Sans Pro"/>
                <a:ea typeface="Source Sans Pro"/>
                <a:cs typeface="Source Sans Pro"/>
                <a:sym typeface="Source Sans Pro"/>
              </a:rPr>
              <a:t>Basically, the relationships among depression, insomnia &amp; anxiety are </a:t>
            </a:r>
            <a:r>
              <a:rPr b="1" lang="en" sz="900">
                <a:solidFill>
                  <a:schemeClr val="dk1"/>
                </a:solidFill>
                <a:latin typeface="Source Sans Pro"/>
                <a:ea typeface="Source Sans Pro"/>
                <a:cs typeface="Source Sans Pro"/>
                <a:sym typeface="Source Sans Pro"/>
              </a:rPr>
              <a:t>multi-directional</a:t>
            </a:r>
            <a:r>
              <a:rPr lang="en" sz="900">
                <a:solidFill>
                  <a:schemeClr val="dk1"/>
                </a:solidFill>
                <a:latin typeface="Source Sans Pro"/>
                <a:ea typeface="Source Sans Pro"/>
                <a:cs typeface="Source Sans Pro"/>
                <a:sym typeface="Source Sans Pro"/>
              </a:rPr>
              <a:t>. </a:t>
            </a:r>
          </a:p>
          <a:p>
            <a:pPr indent="-69850" lvl="0" marL="0" rtl="0">
              <a:lnSpc>
                <a:spcPct val="115000"/>
              </a:lnSpc>
              <a:spcBef>
                <a:spcPts val="0"/>
              </a:spcBef>
              <a:buClr>
                <a:schemeClr val="dk1"/>
              </a:buClr>
              <a:buSzPts val="1100"/>
              <a:buFont typeface="Arial"/>
              <a:buNone/>
            </a:pPr>
            <a:r>
              <a:t/>
            </a:r>
            <a:endParaRPr sz="900">
              <a:solidFill>
                <a:schemeClr val="dk1"/>
              </a:solidFill>
              <a:latin typeface="Source Sans Pro"/>
              <a:ea typeface="Source Sans Pro"/>
              <a:cs typeface="Source Sans Pro"/>
              <a:sym typeface="Source Sans Pro"/>
            </a:endParaRPr>
          </a:p>
          <a:p>
            <a:pPr indent="0" lvl="0" marL="0" rtl="0">
              <a:lnSpc>
                <a:spcPct val="115000"/>
              </a:lnSpc>
              <a:spcBef>
                <a:spcPts val="0"/>
              </a:spcBef>
              <a:buNone/>
            </a:pPr>
            <a:r>
              <a:rPr lang="en" sz="900">
                <a:solidFill>
                  <a:schemeClr val="dk1"/>
                </a:solidFill>
                <a:latin typeface="Source Sans Pro"/>
                <a:ea typeface="Source Sans Pro"/>
                <a:cs typeface="Source Sans Pro"/>
                <a:sym typeface="Source Sans Pro"/>
              </a:rPr>
              <a:t>Any of the three could be a trigger to the other two</a:t>
            </a:r>
          </a:p>
          <a:p>
            <a:pPr indent="0" lvl="0" marL="0" rtl="0">
              <a:lnSpc>
                <a:spcPct val="115000"/>
              </a:lnSpc>
              <a:spcBef>
                <a:spcPts val="0"/>
              </a:spcBef>
              <a:buNone/>
            </a:pPr>
            <a:r>
              <a:t/>
            </a:r>
            <a:endParaRPr sz="900">
              <a:solidFill>
                <a:schemeClr val="dk1"/>
              </a:solidFill>
              <a:latin typeface="Source Sans Pro"/>
              <a:ea typeface="Source Sans Pro"/>
              <a:cs typeface="Source Sans Pro"/>
              <a:sym typeface="Source Sans Pro"/>
            </a:endParaRPr>
          </a:p>
          <a:p>
            <a:pPr indent="-298450" lvl="0" marL="457200" rtl="0">
              <a:lnSpc>
                <a:spcPct val="115000"/>
              </a:lnSpc>
              <a:spcBef>
                <a:spcPts val="0"/>
              </a:spcBef>
              <a:buClr>
                <a:srgbClr val="3D85C6"/>
              </a:buClr>
              <a:buSzPts val="1100"/>
              <a:buFont typeface="Source Sans Pro"/>
              <a:buAutoNum type="arabicPeriod"/>
            </a:pPr>
            <a:r>
              <a:rPr lang="en" u="sng">
                <a:solidFill>
                  <a:srgbClr val="3D85C6"/>
                </a:solidFill>
                <a:latin typeface="Source Sans Pro"/>
                <a:ea typeface="Source Sans Pro"/>
                <a:cs typeface="Source Sans Pro"/>
                <a:sym typeface="Source Sans Pro"/>
                <a:hlinkClick r:id="rId2"/>
              </a:rPr>
              <a:t>https://www.dukehealth.org/blog/vicious-cycle-insomnia-anxiety-and-depression</a:t>
            </a:r>
          </a:p>
          <a:p>
            <a:pPr indent="-381000" lvl="0" marL="457200" rtl="0">
              <a:lnSpc>
                <a:spcPct val="115000"/>
              </a:lnSpc>
              <a:spcBef>
                <a:spcPts val="0"/>
              </a:spcBef>
              <a:buClr>
                <a:srgbClr val="0DB7C4"/>
              </a:buClr>
              <a:buSzPts val="2400"/>
              <a:buFont typeface="Source Sans Pro"/>
              <a:buAutoNum type="arabicPeriod"/>
            </a:pPr>
            <a:r>
              <a:rPr lang="en" u="sng">
                <a:solidFill>
                  <a:srgbClr val="4F81BD"/>
                </a:solidFill>
                <a:latin typeface="Source Sans Pro"/>
                <a:ea typeface="Source Sans Pro"/>
                <a:cs typeface="Source Sans Pro"/>
                <a:sym typeface="Source Sans Pro"/>
                <a:hlinkClick r:id="rId3"/>
              </a:rPr>
              <a:t>http://www.abc.net.au/news/2017-05-12/sleep-problems-anxiety-and-depression-link-goes-both-ways/8521582</a:t>
            </a:r>
          </a:p>
          <a:p>
            <a:pPr indent="-69850" lvl="0" marL="0" rtl="0">
              <a:lnSpc>
                <a:spcPct val="115000"/>
              </a:lnSpc>
              <a:spcBef>
                <a:spcPts val="0"/>
              </a:spcBef>
              <a:buClr>
                <a:schemeClr val="dk1"/>
              </a:buClr>
              <a:buSzPts val="1100"/>
              <a:buFont typeface="Arial"/>
              <a:buNone/>
            </a:pPr>
            <a:r>
              <a:t/>
            </a:r>
            <a:endParaRPr sz="9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Black / hispanic(bipolar) - more likely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Black / hispanic(bipolar) - more likely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500"/>
              </a:spcAft>
              <a:buClr>
                <a:schemeClr val="dk1"/>
              </a:buClr>
              <a:buSzPts val="1100"/>
              <a:buFont typeface="Arial"/>
              <a:buNone/>
            </a:pPr>
            <a:r>
              <a:rPr lang="en" sz="1200">
                <a:solidFill>
                  <a:srgbClr val="333333"/>
                </a:solidFill>
              </a:rPr>
              <a:t>Depression and anxiety disorders are different, but people with depression often experience symptoms similar to those of an anxiety disorder, such as nervousness, irritability, and problems sleeping and concentrating. But each disorder has its own causes and its own emotional and behavioral symptoms.</a:t>
            </a:r>
          </a:p>
          <a:p>
            <a:pPr indent="-69850" lvl="0" marL="0" rtl="0">
              <a:lnSpc>
                <a:spcPct val="115000"/>
              </a:lnSpc>
              <a:spcBef>
                <a:spcPts val="0"/>
              </a:spcBef>
              <a:spcAft>
                <a:spcPts val="1500"/>
              </a:spcAft>
              <a:buClr>
                <a:schemeClr val="dk1"/>
              </a:buClr>
              <a:buSzPts val="1100"/>
              <a:buFont typeface="Arial"/>
              <a:buNone/>
            </a:pPr>
            <a:r>
              <a:rPr lang="en" sz="1200">
                <a:solidFill>
                  <a:srgbClr val="333333"/>
                </a:solidFill>
              </a:rPr>
              <a:t>Many people who develop depression have a history of an anxiety disorder earlier in life. There is no evidence one disorder causes the other, but there is clear evidence that many people suffer from both disorders.</a:t>
            </a:r>
          </a:p>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9" name="Shape 9"/>
        <p:cNvGrpSpPr/>
        <p:nvPr/>
      </p:nvGrpSpPr>
      <p:grpSpPr>
        <a:xfrm>
          <a:off x="0" y="0"/>
          <a:ext cx="0" cy="0"/>
          <a:chOff x="0" y="0"/>
          <a:chExt cx="0" cy="0"/>
        </a:xfrm>
      </p:grpSpPr>
      <p:sp>
        <p:nvSpPr>
          <p:cNvPr id="10" name="Shape 10"/>
          <p:cNvSpPr/>
          <p:nvPr/>
        </p:nvSpPr>
        <p:spPr>
          <a:xfrm rot="10800000">
            <a:off x="-150" y="4156675"/>
            <a:ext cx="9144000" cy="2766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150" y="0"/>
            <a:ext cx="9144000" cy="41568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685800" y="2525225"/>
            <a:ext cx="5309700" cy="1159800"/>
          </a:xfrm>
          <a:prstGeom prst="rect">
            <a:avLst/>
          </a:prstGeom>
        </p:spPr>
        <p:txBody>
          <a:bodyPr anchorCtr="0" anchor="b" bIns="91425" lIns="91425" rIns="91425" wrap="square" tIns="91425"/>
          <a:lstStyle>
            <a:lvl1pPr lvl="0">
              <a:spcBef>
                <a:spcPts val="0"/>
              </a:spcBef>
              <a:buClr>
                <a:srgbClr val="FFFFFF"/>
              </a:buClr>
              <a:buSzPts val="6000"/>
              <a:buNone/>
              <a:defRPr sz="6000">
                <a:solidFill>
                  <a:srgbClr val="FFFFFF"/>
                </a:solidFill>
              </a:defRPr>
            </a:lvl1pPr>
            <a:lvl2pPr lvl="1">
              <a:spcBef>
                <a:spcPts val="0"/>
              </a:spcBef>
              <a:buClr>
                <a:srgbClr val="FFFFFF"/>
              </a:buClr>
              <a:buSzPts val="6000"/>
              <a:buNone/>
              <a:defRPr sz="6000">
                <a:solidFill>
                  <a:srgbClr val="FFFFFF"/>
                </a:solidFill>
              </a:defRPr>
            </a:lvl2pPr>
            <a:lvl3pPr lvl="2">
              <a:spcBef>
                <a:spcPts val="0"/>
              </a:spcBef>
              <a:buClr>
                <a:srgbClr val="FFFFFF"/>
              </a:buClr>
              <a:buSzPts val="6000"/>
              <a:buNone/>
              <a:defRPr sz="6000">
                <a:solidFill>
                  <a:srgbClr val="FFFFFF"/>
                </a:solidFill>
              </a:defRPr>
            </a:lvl3pPr>
            <a:lvl4pPr lvl="3">
              <a:spcBef>
                <a:spcPts val="0"/>
              </a:spcBef>
              <a:buClr>
                <a:srgbClr val="FFFFFF"/>
              </a:buClr>
              <a:buSzPts val="6000"/>
              <a:buNone/>
              <a:defRPr sz="6000">
                <a:solidFill>
                  <a:srgbClr val="FFFFFF"/>
                </a:solidFill>
              </a:defRPr>
            </a:lvl4pPr>
            <a:lvl5pPr lvl="4">
              <a:spcBef>
                <a:spcPts val="0"/>
              </a:spcBef>
              <a:buClr>
                <a:srgbClr val="FFFFFF"/>
              </a:buClr>
              <a:buSzPts val="6000"/>
              <a:buNone/>
              <a:defRPr sz="6000">
                <a:solidFill>
                  <a:srgbClr val="FFFFFF"/>
                </a:solidFill>
              </a:defRPr>
            </a:lvl5pPr>
            <a:lvl6pPr lvl="5">
              <a:spcBef>
                <a:spcPts val="0"/>
              </a:spcBef>
              <a:buClr>
                <a:srgbClr val="FFFFFF"/>
              </a:buClr>
              <a:buSzPts val="6000"/>
              <a:buNone/>
              <a:defRPr sz="6000">
                <a:solidFill>
                  <a:srgbClr val="FFFFFF"/>
                </a:solidFill>
              </a:defRPr>
            </a:lvl6pPr>
            <a:lvl7pPr lvl="6">
              <a:spcBef>
                <a:spcPts val="0"/>
              </a:spcBef>
              <a:buClr>
                <a:srgbClr val="FFFFFF"/>
              </a:buClr>
              <a:buSzPts val="6000"/>
              <a:buNone/>
              <a:defRPr sz="6000">
                <a:solidFill>
                  <a:srgbClr val="FFFFFF"/>
                </a:solidFill>
              </a:defRPr>
            </a:lvl7pPr>
            <a:lvl8pPr lvl="7">
              <a:spcBef>
                <a:spcPts val="0"/>
              </a:spcBef>
              <a:buClr>
                <a:srgbClr val="FFFFFF"/>
              </a:buClr>
              <a:buSzPts val="6000"/>
              <a:buNone/>
              <a:defRPr sz="6000">
                <a:solidFill>
                  <a:srgbClr val="FFFFFF"/>
                </a:solidFill>
              </a:defRPr>
            </a:lvl8pPr>
            <a:lvl9pPr lvl="8">
              <a:spcBef>
                <a:spcPts val="0"/>
              </a:spcBef>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1" name="Shape 61"/>
        <p:cNvGrpSpPr/>
        <p:nvPr/>
      </p:nvGrpSpPr>
      <p:grpSpPr>
        <a:xfrm>
          <a:off x="0" y="0"/>
          <a:ext cx="0" cy="0"/>
          <a:chOff x="0" y="0"/>
          <a:chExt cx="0" cy="0"/>
        </a:xfrm>
      </p:grpSpPr>
      <p:sp>
        <p:nvSpPr>
          <p:cNvPr id="62" name="Shape 62"/>
          <p:cNvSpPr/>
          <p:nvPr/>
        </p:nvSpPr>
        <p:spPr>
          <a:xfrm flipH="1">
            <a:off x="-75" y="0"/>
            <a:ext cx="669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3" name="Shape 63"/>
          <p:cNvSpPr/>
          <p:nvPr/>
        </p:nvSpPr>
        <p:spPr>
          <a:xfrm flipH="1">
            <a:off x="-75" y="0"/>
            <a:ext cx="669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64" name="Shape 64"/>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9" name="Shape 69"/>
        <p:cNvGrpSpPr/>
        <p:nvPr/>
      </p:nvGrpSpPr>
      <p:grpSpPr>
        <a:xfrm>
          <a:off x="0" y="0"/>
          <a:ext cx="0" cy="0"/>
          <a:chOff x="0" y="0"/>
          <a:chExt cx="0" cy="0"/>
        </a:xfrm>
      </p:grpSpPr>
      <p:grpSp>
        <p:nvGrpSpPr>
          <p:cNvPr id="70" name="Shape 70"/>
          <p:cNvGrpSpPr/>
          <p:nvPr/>
        </p:nvGrpSpPr>
        <p:grpSpPr>
          <a:xfrm>
            <a:off x="4350279" y="2855377"/>
            <a:ext cx="443589" cy="105632"/>
            <a:chOff x="4137525" y="2915950"/>
            <a:chExt cx="869100" cy="207000"/>
          </a:xfrm>
        </p:grpSpPr>
        <p:sp>
          <p:nvSpPr>
            <p:cNvPr id="71" name="Shape 7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4" name="Shape 74"/>
          <p:cNvSpPr txBox="1"/>
          <p:nvPr>
            <p:ph type="ctrTitle"/>
          </p:nvPr>
        </p:nvSpPr>
        <p:spPr>
          <a:xfrm>
            <a:off x="671258" y="990800"/>
            <a:ext cx="7801500" cy="1730100"/>
          </a:xfrm>
          <a:prstGeom prst="rect">
            <a:avLst/>
          </a:prstGeom>
        </p:spPr>
        <p:txBody>
          <a:bodyPr anchorCtr="0" anchor="b" bIns="91425" lIns="91425" rIns="91425" wrap="square" tIns="91425"/>
          <a:lstStyle>
            <a:lvl1pPr lvl="0" rtl="0" algn="ctr">
              <a:spcBef>
                <a:spcPts val="0"/>
              </a:spcBef>
              <a:buSzPts val="4800"/>
              <a:buNone/>
              <a:defRPr sz="4800"/>
            </a:lvl1pPr>
            <a:lvl2pPr lvl="1" rtl="0" algn="ctr">
              <a:spcBef>
                <a:spcPts val="0"/>
              </a:spcBef>
              <a:buSzPts val="4800"/>
              <a:buNone/>
              <a:defRPr sz="4800"/>
            </a:lvl2pPr>
            <a:lvl3pPr lvl="2" rtl="0" algn="ctr">
              <a:spcBef>
                <a:spcPts val="0"/>
              </a:spcBef>
              <a:buSzPts val="4800"/>
              <a:buNone/>
              <a:defRPr sz="4800"/>
            </a:lvl3pPr>
            <a:lvl4pPr lvl="3" rtl="0" algn="ctr">
              <a:spcBef>
                <a:spcPts val="0"/>
              </a:spcBef>
              <a:buSzPts val="4800"/>
              <a:buNone/>
              <a:defRPr sz="4800"/>
            </a:lvl4pPr>
            <a:lvl5pPr lvl="4" rtl="0" algn="ctr">
              <a:spcBef>
                <a:spcPts val="0"/>
              </a:spcBef>
              <a:buSzPts val="4800"/>
              <a:buNone/>
              <a:defRPr sz="4800"/>
            </a:lvl5pPr>
            <a:lvl6pPr lvl="5" rtl="0" algn="ctr">
              <a:spcBef>
                <a:spcPts val="0"/>
              </a:spcBef>
              <a:buSzPts val="4800"/>
              <a:buNone/>
              <a:defRPr sz="4800"/>
            </a:lvl6pPr>
            <a:lvl7pPr lvl="6" rtl="0" algn="ctr">
              <a:spcBef>
                <a:spcPts val="0"/>
              </a:spcBef>
              <a:buSzPts val="4800"/>
              <a:buNone/>
              <a:defRPr sz="4800"/>
            </a:lvl7pPr>
            <a:lvl8pPr lvl="7" rtl="0" algn="ctr">
              <a:spcBef>
                <a:spcPts val="0"/>
              </a:spcBef>
              <a:buSzPts val="4800"/>
              <a:buNone/>
              <a:defRPr sz="4800"/>
            </a:lvl8pPr>
            <a:lvl9pPr lvl="8" rtl="0" algn="ctr">
              <a:spcBef>
                <a:spcPts val="0"/>
              </a:spcBef>
              <a:buSzPts val="4800"/>
              <a:buNone/>
              <a:defRPr sz="4800"/>
            </a:lvl9pPr>
          </a:lstStyle>
          <a:p/>
        </p:txBody>
      </p:sp>
      <p:sp>
        <p:nvSpPr>
          <p:cNvPr id="75" name="Shape 75"/>
          <p:cNvSpPr txBox="1"/>
          <p:nvPr>
            <p:ph idx="1" type="subTitle"/>
          </p:nvPr>
        </p:nvSpPr>
        <p:spPr>
          <a:xfrm>
            <a:off x="671250" y="3174876"/>
            <a:ext cx="78015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Shape 7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7" name="Shape 77"/>
        <p:cNvGrpSpPr/>
        <p:nvPr/>
      </p:nvGrpSpPr>
      <p:grpSpPr>
        <a:xfrm>
          <a:off x="0" y="0"/>
          <a:ext cx="0" cy="0"/>
          <a:chOff x="0" y="0"/>
          <a:chExt cx="0" cy="0"/>
        </a:xfrm>
      </p:grpSpPr>
      <p:sp>
        <p:nvSpPr>
          <p:cNvPr id="78" name="Shape 78"/>
          <p:cNvSpPr txBox="1"/>
          <p:nvPr>
            <p:ph type="title"/>
          </p:nvPr>
        </p:nvSpPr>
        <p:spPr>
          <a:xfrm>
            <a:off x="671250" y="2141250"/>
            <a:ext cx="7852200" cy="8610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79" name="Shape 7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82" name="Shape 82"/>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83" name="Shape 8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86" name="Shape 86"/>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87" name="Shape 87"/>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88" name="Shape 8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3000"/>
              <a:buNone/>
              <a:defRPr/>
            </a:lvl1pPr>
            <a:lvl2pPr lvl="1" rtl="0">
              <a:spcBef>
                <a:spcPts val="0"/>
              </a:spcBef>
              <a:buSzPts val="3000"/>
              <a:buNone/>
              <a:defRPr/>
            </a:lvl2pPr>
            <a:lvl3pPr lvl="2" rtl="0">
              <a:spcBef>
                <a:spcPts val="0"/>
              </a:spcBef>
              <a:buSzPts val="3000"/>
              <a:buNone/>
              <a:defRPr/>
            </a:lvl3pPr>
            <a:lvl4pPr lvl="3" rtl="0">
              <a:spcBef>
                <a:spcPts val="0"/>
              </a:spcBef>
              <a:buSzPts val="3000"/>
              <a:buNone/>
              <a:defRPr/>
            </a:lvl4pPr>
            <a:lvl5pPr lvl="4" rtl="0">
              <a:spcBef>
                <a:spcPts val="0"/>
              </a:spcBef>
              <a:buSzPts val="3000"/>
              <a:buNone/>
              <a:defRPr/>
            </a:lvl5pPr>
            <a:lvl6pPr lvl="5" rtl="0">
              <a:spcBef>
                <a:spcPts val="0"/>
              </a:spcBef>
              <a:buSzPts val="3000"/>
              <a:buNone/>
              <a:defRPr/>
            </a:lvl6pPr>
            <a:lvl7pPr lvl="6" rtl="0">
              <a:spcBef>
                <a:spcPts val="0"/>
              </a:spcBef>
              <a:buSzPts val="3000"/>
              <a:buNone/>
              <a:defRPr/>
            </a:lvl7pPr>
            <a:lvl8pPr lvl="7" rtl="0">
              <a:spcBef>
                <a:spcPts val="0"/>
              </a:spcBef>
              <a:buSzPts val="3000"/>
              <a:buNone/>
              <a:defRPr/>
            </a:lvl8pPr>
            <a:lvl9pPr lvl="8" rtl="0">
              <a:spcBef>
                <a:spcPts val="0"/>
              </a:spcBef>
              <a:buSzPts val="3000"/>
              <a:buNone/>
              <a:defRPr/>
            </a:lvl9pPr>
          </a:lstStyle>
          <a:p/>
        </p:txBody>
      </p:sp>
      <p:sp>
        <p:nvSpPr>
          <p:cNvPr id="91" name="Shape 9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92" name="Shape 92"/>
        <p:cNvGrpSpPr/>
        <p:nvPr/>
      </p:nvGrpSpPr>
      <p:grpSpPr>
        <a:xfrm>
          <a:off x="0" y="0"/>
          <a:ext cx="0" cy="0"/>
          <a:chOff x="0" y="0"/>
          <a:chExt cx="0" cy="0"/>
        </a:xfrm>
      </p:grpSpPr>
      <p:sp>
        <p:nvSpPr>
          <p:cNvPr id="93" name="Shape 93"/>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94" name="Shape 94"/>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95" name="Shape 9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490250" y="526350"/>
            <a:ext cx="6227100" cy="4090800"/>
          </a:xfrm>
          <a:prstGeom prst="rect">
            <a:avLst/>
          </a:prstGeom>
        </p:spPr>
        <p:txBody>
          <a:bodyPr anchorCtr="0" anchor="ctr" bIns="91425" lIns="91425" rIns="91425" wrap="square" tIns="91425"/>
          <a:lstStyle>
            <a:lvl1pPr lvl="0" rtl="0">
              <a:spcBef>
                <a:spcPts val="0"/>
              </a:spcBef>
              <a:buClr>
                <a:schemeClr val="lt1"/>
              </a:buClr>
              <a:buSzPts val="4800"/>
              <a:buNone/>
              <a:defRPr sz="4800">
                <a:solidFill>
                  <a:schemeClr val="lt1"/>
                </a:solidFill>
              </a:defRPr>
            </a:lvl1pPr>
            <a:lvl2pPr lvl="1" rtl="0">
              <a:spcBef>
                <a:spcPts val="0"/>
              </a:spcBef>
              <a:buClr>
                <a:schemeClr val="lt1"/>
              </a:buClr>
              <a:buSzPts val="4800"/>
              <a:buNone/>
              <a:defRPr sz="4800">
                <a:solidFill>
                  <a:schemeClr val="lt1"/>
                </a:solidFill>
              </a:defRPr>
            </a:lvl2pPr>
            <a:lvl3pPr lvl="2" rtl="0">
              <a:spcBef>
                <a:spcPts val="0"/>
              </a:spcBef>
              <a:buClr>
                <a:schemeClr val="lt1"/>
              </a:buClr>
              <a:buSzPts val="4800"/>
              <a:buNone/>
              <a:defRPr sz="4800">
                <a:solidFill>
                  <a:schemeClr val="lt1"/>
                </a:solidFill>
              </a:defRPr>
            </a:lvl3pPr>
            <a:lvl4pPr lvl="3" rtl="0">
              <a:spcBef>
                <a:spcPts val="0"/>
              </a:spcBef>
              <a:buClr>
                <a:schemeClr val="lt1"/>
              </a:buClr>
              <a:buSzPts val="4800"/>
              <a:buNone/>
              <a:defRPr sz="4800">
                <a:solidFill>
                  <a:schemeClr val="lt1"/>
                </a:solidFill>
              </a:defRPr>
            </a:lvl4pPr>
            <a:lvl5pPr lvl="4" rtl="0">
              <a:spcBef>
                <a:spcPts val="0"/>
              </a:spcBef>
              <a:buClr>
                <a:schemeClr val="lt1"/>
              </a:buClr>
              <a:buSzPts val="4800"/>
              <a:buNone/>
              <a:defRPr sz="4800">
                <a:solidFill>
                  <a:schemeClr val="lt1"/>
                </a:solidFill>
              </a:defRPr>
            </a:lvl5pPr>
            <a:lvl6pPr lvl="5" rtl="0">
              <a:spcBef>
                <a:spcPts val="0"/>
              </a:spcBef>
              <a:buClr>
                <a:schemeClr val="lt1"/>
              </a:buClr>
              <a:buSzPts val="4800"/>
              <a:buNone/>
              <a:defRPr sz="4800">
                <a:solidFill>
                  <a:schemeClr val="lt1"/>
                </a:solidFill>
              </a:defRPr>
            </a:lvl6pPr>
            <a:lvl7pPr lvl="6" rtl="0">
              <a:spcBef>
                <a:spcPts val="0"/>
              </a:spcBef>
              <a:buClr>
                <a:schemeClr val="lt1"/>
              </a:buClr>
              <a:buSzPts val="4800"/>
              <a:buNone/>
              <a:defRPr sz="4800">
                <a:solidFill>
                  <a:schemeClr val="lt1"/>
                </a:solidFill>
              </a:defRPr>
            </a:lvl7pPr>
            <a:lvl8pPr lvl="7" rtl="0">
              <a:spcBef>
                <a:spcPts val="0"/>
              </a:spcBef>
              <a:buClr>
                <a:schemeClr val="lt1"/>
              </a:buClr>
              <a:buSzPts val="4800"/>
              <a:buNone/>
              <a:defRPr sz="4800">
                <a:solidFill>
                  <a:schemeClr val="lt1"/>
                </a:solidFill>
              </a:defRPr>
            </a:lvl8pPr>
            <a:lvl9pPr lvl="8" rtl="0">
              <a:spcBef>
                <a:spcPts val="0"/>
              </a:spcBef>
              <a:buClr>
                <a:schemeClr val="lt1"/>
              </a:buClr>
              <a:buSzPts val="4800"/>
              <a:buNone/>
              <a:defRPr sz="4800">
                <a:solidFill>
                  <a:schemeClr val="lt1"/>
                </a:solidFill>
              </a:defRPr>
            </a:lvl9pPr>
          </a:lstStyle>
          <a:p/>
        </p:txBody>
      </p:sp>
      <p:sp>
        <p:nvSpPr>
          <p:cNvPr id="98" name="Shape 9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9" name="Shape 99"/>
        <p:cNvGrpSpPr/>
        <p:nvPr/>
      </p:nvGrpSpPr>
      <p:grpSpPr>
        <a:xfrm>
          <a:off x="0" y="0"/>
          <a:ext cx="0" cy="0"/>
          <a:chOff x="0" y="0"/>
          <a:chExt cx="0" cy="0"/>
        </a:xfrm>
      </p:grpSpPr>
      <p:sp>
        <p:nvSpPr>
          <p:cNvPr id="100" name="Shape 10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01" name="Shape 10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102" name="Shape 102"/>
          <p:cNvSpPr txBox="1"/>
          <p:nvPr>
            <p:ph type="title"/>
          </p:nvPr>
        </p:nvSpPr>
        <p:spPr>
          <a:xfrm>
            <a:off x="265500" y="1081400"/>
            <a:ext cx="4045200" cy="1710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103" name="Shape 103"/>
          <p:cNvSpPr txBox="1"/>
          <p:nvPr>
            <p:ph idx="1" type="subTitle"/>
          </p:nvPr>
        </p:nvSpPr>
        <p:spPr>
          <a:xfrm>
            <a:off x="265500" y="284520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04" name="Shape 104"/>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buSzPts val="1800"/>
              <a:buChar char="●"/>
              <a:defRPr>
                <a:solidFill>
                  <a:schemeClr val="lt1"/>
                </a:solidFill>
              </a:defRPr>
            </a:lvl1pPr>
            <a:lvl2pPr lvl="1" rtl="0">
              <a:spcBef>
                <a:spcPts val="0"/>
              </a:spcBef>
              <a:buClr>
                <a:schemeClr val="lt1"/>
              </a:buClr>
              <a:buSzPts val="1400"/>
              <a:buChar char="○"/>
              <a:defRPr>
                <a:solidFill>
                  <a:schemeClr val="lt1"/>
                </a:solidFill>
              </a:defRPr>
            </a:lvl2pPr>
            <a:lvl3pPr lvl="2" rtl="0">
              <a:spcBef>
                <a:spcPts val="0"/>
              </a:spcBef>
              <a:buClr>
                <a:schemeClr val="lt1"/>
              </a:buClr>
              <a:buSzPts val="1400"/>
              <a:buChar char="■"/>
              <a:defRPr>
                <a:solidFill>
                  <a:schemeClr val="lt1"/>
                </a:solidFill>
              </a:defRPr>
            </a:lvl3pPr>
            <a:lvl4pPr lvl="3" rtl="0">
              <a:spcBef>
                <a:spcPts val="0"/>
              </a:spcBef>
              <a:buClr>
                <a:schemeClr val="lt1"/>
              </a:buClr>
              <a:buSzPts val="1400"/>
              <a:buChar char="●"/>
              <a:defRPr>
                <a:solidFill>
                  <a:schemeClr val="lt1"/>
                </a:solidFill>
              </a:defRPr>
            </a:lvl4pPr>
            <a:lvl5pPr lvl="4" rtl="0">
              <a:spcBef>
                <a:spcPts val="0"/>
              </a:spcBef>
              <a:buClr>
                <a:schemeClr val="lt1"/>
              </a:buClr>
              <a:buSzPts val="1400"/>
              <a:buChar char="○"/>
              <a:defRPr>
                <a:solidFill>
                  <a:schemeClr val="lt1"/>
                </a:solidFill>
              </a:defRPr>
            </a:lvl5pPr>
            <a:lvl6pPr lvl="5" rtl="0">
              <a:spcBef>
                <a:spcPts val="0"/>
              </a:spcBef>
              <a:buClr>
                <a:schemeClr val="lt1"/>
              </a:buClr>
              <a:buSzPts val="1400"/>
              <a:buChar char="■"/>
              <a:defRPr>
                <a:solidFill>
                  <a:schemeClr val="lt1"/>
                </a:solidFill>
              </a:defRPr>
            </a:lvl6pPr>
            <a:lvl7pPr lvl="6" rtl="0">
              <a:spcBef>
                <a:spcPts val="0"/>
              </a:spcBef>
              <a:buClr>
                <a:schemeClr val="lt1"/>
              </a:buClr>
              <a:buSzPts val="1400"/>
              <a:buChar char="●"/>
              <a:defRPr>
                <a:solidFill>
                  <a:schemeClr val="lt1"/>
                </a:solidFill>
              </a:defRPr>
            </a:lvl7pPr>
            <a:lvl8pPr lvl="7" rtl="0">
              <a:spcBef>
                <a:spcPts val="0"/>
              </a:spcBef>
              <a:buClr>
                <a:schemeClr val="lt1"/>
              </a:buClr>
              <a:buSzPts val="1400"/>
              <a:buChar char="○"/>
              <a:defRPr>
                <a:solidFill>
                  <a:schemeClr val="lt1"/>
                </a:solidFill>
              </a:defRPr>
            </a:lvl8pPr>
            <a:lvl9pPr lvl="8" rtl="0">
              <a:spcBef>
                <a:spcPts val="0"/>
              </a:spcBef>
              <a:buClr>
                <a:schemeClr val="lt1"/>
              </a:buClr>
              <a:buSzPts val="1400"/>
              <a:buChar char="■"/>
              <a:defRPr>
                <a:solidFill>
                  <a:schemeClr val="lt1"/>
                </a:solidFill>
              </a:defRPr>
            </a:lvl9pPr>
          </a:lstStyle>
          <a:p/>
        </p:txBody>
      </p:sp>
      <p:sp>
        <p:nvSpPr>
          <p:cNvPr id="105" name="Shape 10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08" name="Shape 10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3" name="Shape 13"/>
        <p:cNvGrpSpPr/>
        <p:nvPr/>
      </p:nvGrpSpPr>
      <p:grpSpPr>
        <a:xfrm>
          <a:off x="0" y="0"/>
          <a:ext cx="0" cy="0"/>
          <a:chOff x="0" y="0"/>
          <a:chExt cx="0" cy="0"/>
        </a:xfrm>
      </p:grpSpPr>
      <p:sp>
        <p:nvSpPr>
          <p:cNvPr id="14" name="Shape 14"/>
          <p:cNvSpPr/>
          <p:nvPr/>
        </p:nvSpPr>
        <p:spPr>
          <a:xfrm rot="10800000">
            <a:off x="-150" y="3082200"/>
            <a:ext cx="9144000" cy="6876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150" y="0"/>
            <a:ext cx="9144000" cy="30822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txBox="1"/>
          <p:nvPr>
            <p:ph type="ctrTitle"/>
          </p:nvPr>
        </p:nvSpPr>
        <p:spPr>
          <a:xfrm>
            <a:off x="685800" y="1907659"/>
            <a:ext cx="5008200" cy="1045200"/>
          </a:xfrm>
          <a:prstGeom prst="rect">
            <a:avLst/>
          </a:prstGeom>
        </p:spPr>
        <p:txBody>
          <a:bodyPr anchorCtr="0" anchor="b" bIns="91425" lIns="91425" rIns="91425" wrap="square" tIns="91425"/>
          <a:lstStyle>
            <a:lvl1pPr lvl="0" rtl="0">
              <a:spcBef>
                <a:spcPts val="0"/>
              </a:spcBef>
              <a:buClr>
                <a:srgbClr val="FFFFFF"/>
              </a:buClr>
              <a:buSzPts val="4800"/>
              <a:buNone/>
              <a:defRPr sz="4800">
                <a:solidFill>
                  <a:srgbClr val="FFFFFF"/>
                </a:solidFill>
              </a:defRPr>
            </a:lvl1pPr>
            <a:lvl2pPr lvl="1" rtl="0">
              <a:spcBef>
                <a:spcPts val="0"/>
              </a:spcBef>
              <a:buClr>
                <a:srgbClr val="FFFFFF"/>
              </a:buClr>
              <a:buSzPts val="4800"/>
              <a:buNone/>
              <a:defRPr sz="4800">
                <a:solidFill>
                  <a:srgbClr val="FFFFFF"/>
                </a:solidFill>
              </a:defRPr>
            </a:lvl2pPr>
            <a:lvl3pPr lvl="2" rtl="0">
              <a:spcBef>
                <a:spcPts val="0"/>
              </a:spcBef>
              <a:buClr>
                <a:srgbClr val="FFFFFF"/>
              </a:buClr>
              <a:buSzPts val="4800"/>
              <a:buNone/>
              <a:defRPr sz="4800">
                <a:solidFill>
                  <a:srgbClr val="FFFFFF"/>
                </a:solidFill>
              </a:defRPr>
            </a:lvl3pPr>
            <a:lvl4pPr lvl="3" rtl="0">
              <a:spcBef>
                <a:spcPts val="0"/>
              </a:spcBef>
              <a:buClr>
                <a:srgbClr val="FFFFFF"/>
              </a:buClr>
              <a:buSzPts val="4800"/>
              <a:buNone/>
              <a:defRPr sz="4800">
                <a:solidFill>
                  <a:srgbClr val="FFFFFF"/>
                </a:solidFill>
              </a:defRPr>
            </a:lvl4pPr>
            <a:lvl5pPr lvl="4" rtl="0">
              <a:spcBef>
                <a:spcPts val="0"/>
              </a:spcBef>
              <a:buClr>
                <a:srgbClr val="FFFFFF"/>
              </a:buClr>
              <a:buSzPts val="4800"/>
              <a:buNone/>
              <a:defRPr sz="4800">
                <a:solidFill>
                  <a:srgbClr val="FFFFFF"/>
                </a:solidFill>
              </a:defRPr>
            </a:lvl5pPr>
            <a:lvl6pPr lvl="5" rtl="0">
              <a:spcBef>
                <a:spcPts val="0"/>
              </a:spcBef>
              <a:buClr>
                <a:srgbClr val="FFFFFF"/>
              </a:buClr>
              <a:buSzPts val="4800"/>
              <a:buNone/>
              <a:defRPr sz="4800">
                <a:solidFill>
                  <a:srgbClr val="FFFFFF"/>
                </a:solidFill>
              </a:defRPr>
            </a:lvl6pPr>
            <a:lvl7pPr lvl="6" rtl="0">
              <a:spcBef>
                <a:spcPts val="0"/>
              </a:spcBef>
              <a:buClr>
                <a:srgbClr val="FFFFFF"/>
              </a:buClr>
              <a:buSzPts val="4800"/>
              <a:buNone/>
              <a:defRPr sz="4800">
                <a:solidFill>
                  <a:srgbClr val="FFFFFF"/>
                </a:solidFill>
              </a:defRPr>
            </a:lvl7pPr>
            <a:lvl8pPr lvl="7" rtl="0">
              <a:spcBef>
                <a:spcPts val="0"/>
              </a:spcBef>
              <a:buClr>
                <a:srgbClr val="FFFFFF"/>
              </a:buClr>
              <a:buSzPts val="4800"/>
              <a:buNone/>
              <a:defRPr sz="4800">
                <a:solidFill>
                  <a:srgbClr val="FFFFFF"/>
                </a:solidFill>
              </a:defRPr>
            </a:lvl8pPr>
            <a:lvl9pPr lvl="8" rtl="0">
              <a:spcBef>
                <a:spcPts val="0"/>
              </a:spcBef>
              <a:buClr>
                <a:srgbClr val="FFFFFF"/>
              </a:buClr>
              <a:buSzPts val="4800"/>
              <a:buNone/>
              <a:defRPr sz="4800">
                <a:solidFill>
                  <a:srgbClr val="FFFFFF"/>
                </a:solidFill>
              </a:defRPr>
            </a:lvl9pPr>
          </a:lstStyle>
          <a:p/>
        </p:txBody>
      </p:sp>
      <p:sp>
        <p:nvSpPr>
          <p:cNvPr id="17" name="Shape 17"/>
          <p:cNvSpPr txBox="1"/>
          <p:nvPr>
            <p:ph idx="1" type="subTitle"/>
          </p:nvPr>
        </p:nvSpPr>
        <p:spPr>
          <a:xfrm>
            <a:off x="685800" y="3082250"/>
            <a:ext cx="5008200" cy="687600"/>
          </a:xfrm>
          <a:prstGeom prst="rect">
            <a:avLst/>
          </a:prstGeom>
        </p:spPr>
        <p:txBody>
          <a:bodyPr anchorCtr="0" anchor="ctr" bIns="91425" lIns="91425" rIns="91425" wrap="square" tIns="91425"/>
          <a:lstStyle>
            <a:lvl1pPr lvl="0" rtl="0">
              <a:spcBef>
                <a:spcPts val="0"/>
              </a:spcBef>
              <a:buClr>
                <a:srgbClr val="415665"/>
              </a:buClr>
              <a:buSzPts val="1800"/>
              <a:buNone/>
              <a:defRPr sz="1800"/>
            </a:lvl1pPr>
            <a:lvl2pPr lvl="1" rtl="0">
              <a:spcBef>
                <a:spcPts val="0"/>
              </a:spcBef>
              <a:buClr>
                <a:srgbClr val="415665"/>
              </a:buClr>
              <a:buSzPts val="1800"/>
              <a:buNone/>
              <a:defRPr sz="1800"/>
            </a:lvl2pPr>
            <a:lvl3pPr lvl="2" rtl="0">
              <a:spcBef>
                <a:spcPts val="0"/>
              </a:spcBef>
              <a:buClr>
                <a:srgbClr val="415665"/>
              </a:buClr>
              <a:buSzPts val="1800"/>
              <a:buNone/>
              <a:defRPr sz="1800"/>
            </a:lvl3pPr>
            <a:lvl4pPr lvl="3" rtl="0">
              <a:spcBef>
                <a:spcPts val="0"/>
              </a:spcBef>
              <a:buClr>
                <a:srgbClr val="415665"/>
              </a:buClr>
              <a:buSzPts val="1800"/>
              <a:buNone/>
              <a:defRPr/>
            </a:lvl4pPr>
            <a:lvl5pPr lvl="4" rtl="0">
              <a:spcBef>
                <a:spcPts val="0"/>
              </a:spcBef>
              <a:buClr>
                <a:srgbClr val="415665"/>
              </a:buClr>
              <a:buSzPts val="1800"/>
              <a:buNone/>
              <a:defRPr/>
            </a:lvl5pPr>
            <a:lvl6pPr lvl="5" rtl="0">
              <a:spcBef>
                <a:spcPts val="0"/>
              </a:spcBef>
              <a:buClr>
                <a:srgbClr val="415665"/>
              </a:buClr>
              <a:buSzPts val="1800"/>
              <a:buNone/>
              <a:defRPr/>
            </a:lvl6pPr>
            <a:lvl7pPr lvl="6" rtl="0">
              <a:spcBef>
                <a:spcPts val="0"/>
              </a:spcBef>
              <a:buClr>
                <a:srgbClr val="415665"/>
              </a:buClr>
              <a:buSzPts val="1800"/>
              <a:buNone/>
              <a:defRPr/>
            </a:lvl7pPr>
            <a:lvl8pPr lvl="7" rtl="0">
              <a:spcBef>
                <a:spcPts val="0"/>
              </a:spcBef>
              <a:buClr>
                <a:srgbClr val="415665"/>
              </a:buClr>
              <a:buSzPts val="1800"/>
              <a:buNone/>
              <a:defRPr/>
            </a:lvl8pPr>
            <a:lvl9pPr lvl="8" rtl="0">
              <a:spcBef>
                <a:spcPts val="0"/>
              </a:spcBef>
              <a:buClr>
                <a:srgbClr val="415665"/>
              </a:buClr>
              <a:buSzPts val="1800"/>
              <a:buNone/>
              <a:defRPr/>
            </a:lvl9pPr>
          </a:lstStyle>
          <a:p/>
        </p:txBody>
      </p:sp>
      <p:sp>
        <p:nvSpPr>
          <p:cNvPr id="18" name="Shape 18"/>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solidFill>
                  <a:srgbClr val="0DB7C4"/>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9" name="Shape 109"/>
        <p:cNvGrpSpPr/>
        <p:nvPr/>
      </p:nvGrpSpPr>
      <p:grpSpPr>
        <a:xfrm>
          <a:off x="0" y="0"/>
          <a:ext cx="0" cy="0"/>
          <a:chOff x="0" y="0"/>
          <a:chExt cx="0" cy="0"/>
        </a:xfrm>
      </p:grpSpPr>
      <p:sp>
        <p:nvSpPr>
          <p:cNvPr id="110" name="Shape 110"/>
          <p:cNvSpPr txBox="1"/>
          <p:nvPr>
            <p:ph type="title"/>
          </p:nvPr>
        </p:nvSpPr>
        <p:spPr>
          <a:xfrm>
            <a:off x="311700" y="1255275"/>
            <a:ext cx="8520600" cy="18906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111" name="Shape 111"/>
          <p:cNvSpPr txBox="1"/>
          <p:nvPr>
            <p:ph idx="1" type="body"/>
          </p:nvPr>
        </p:nvSpPr>
        <p:spPr>
          <a:xfrm>
            <a:off x="311700" y="32284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112" name="Shape 11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3" name="Shape 113"/>
        <p:cNvGrpSpPr/>
        <p:nvPr/>
      </p:nvGrpSpPr>
      <p:grpSpPr>
        <a:xfrm>
          <a:off x="0" y="0"/>
          <a:ext cx="0" cy="0"/>
          <a:chOff x="0" y="0"/>
          <a:chExt cx="0" cy="0"/>
        </a:xfrm>
      </p:grpSpPr>
      <p:sp>
        <p:nvSpPr>
          <p:cNvPr id="114" name="Shape 11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9" name="Shape 19"/>
        <p:cNvGrpSpPr/>
        <p:nvPr/>
      </p:nvGrpSpPr>
      <p:grpSpPr>
        <a:xfrm>
          <a:off x="0" y="0"/>
          <a:ext cx="0" cy="0"/>
          <a:chOff x="0" y="0"/>
          <a:chExt cx="0" cy="0"/>
        </a:xfrm>
      </p:grpSpPr>
      <p:sp>
        <p:nvSpPr>
          <p:cNvPr id="20" name="Shape 20"/>
          <p:cNvSpPr/>
          <p:nvPr/>
        </p:nvSpPr>
        <p:spPr>
          <a:xfrm rot="10800000">
            <a:off x="-150" y="3769825"/>
            <a:ext cx="9144000" cy="6876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flipH="1">
            <a:off x="-150" y="0"/>
            <a:ext cx="9144000" cy="37698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idx="1" type="body"/>
          </p:nvPr>
        </p:nvSpPr>
        <p:spPr>
          <a:xfrm>
            <a:off x="1616475" y="0"/>
            <a:ext cx="5910900" cy="3769800"/>
          </a:xfrm>
          <a:prstGeom prst="rect">
            <a:avLst/>
          </a:prstGeom>
        </p:spPr>
        <p:txBody>
          <a:bodyPr anchorCtr="0" anchor="ctr" bIns="91425" lIns="91425" rIns="91425" wrap="square" tIns="91425"/>
          <a:lstStyle>
            <a:lvl1pPr lvl="0" rtl="0" algn="ctr">
              <a:spcBef>
                <a:spcPts val="0"/>
              </a:spcBef>
              <a:buClr>
                <a:srgbClr val="FFFFFF"/>
              </a:buClr>
              <a:buSzPts val="3000"/>
              <a:buChar char="▹"/>
              <a:defRPr i="1">
                <a:solidFill>
                  <a:srgbClr val="FFFFFF"/>
                </a:solidFill>
              </a:defRPr>
            </a:lvl1pPr>
            <a:lvl2pPr lvl="1" rtl="0" algn="ctr">
              <a:spcBef>
                <a:spcPts val="0"/>
              </a:spcBef>
              <a:buClr>
                <a:srgbClr val="FFFFFF"/>
              </a:buClr>
              <a:buSzPts val="2400"/>
              <a:buChar char="▸"/>
              <a:defRPr i="1">
                <a:solidFill>
                  <a:srgbClr val="FFFFFF"/>
                </a:solidFill>
              </a:defRPr>
            </a:lvl2pPr>
            <a:lvl3pPr lvl="2" rtl="0" algn="ctr">
              <a:spcBef>
                <a:spcPts val="0"/>
              </a:spcBef>
              <a:buClr>
                <a:srgbClr val="FFFFFF"/>
              </a:buClr>
              <a:buSzPts val="2400"/>
              <a:buChar char="⬩"/>
              <a:defRPr i="1">
                <a:solidFill>
                  <a:srgbClr val="FFFFFF"/>
                </a:solidFill>
              </a:defRPr>
            </a:lvl3pPr>
            <a:lvl4pPr lvl="3" rtl="0" algn="ctr">
              <a:spcBef>
                <a:spcPts val="0"/>
              </a:spcBef>
              <a:buClr>
                <a:srgbClr val="FFFFFF"/>
              </a:buClr>
              <a:buSzPts val="1800"/>
              <a:buChar char="⬞"/>
              <a:defRPr i="1">
                <a:solidFill>
                  <a:srgbClr val="FFFFFF"/>
                </a:solidFill>
              </a:defRPr>
            </a:lvl4pPr>
            <a:lvl5pPr lvl="4" rtl="0" algn="ctr">
              <a:spcBef>
                <a:spcPts val="0"/>
              </a:spcBef>
              <a:buClr>
                <a:srgbClr val="FFFFFF"/>
              </a:buClr>
              <a:buSzPts val="1800"/>
              <a:buChar char="○"/>
              <a:defRPr i="1">
                <a:solidFill>
                  <a:srgbClr val="FFFFFF"/>
                </a:solidFill>
              </a:defRPr>
            </a:lvl5pPr>
            <a:lvl6pPr lvl="5" rtl="0" algn="ctr">
              <a:spcBef>
                <a:spcPts val="0"/>
              </a:spcBef>
              <a:buClr>
                <a:srgbClr val="FFFFFF"/>
              </a:buClr>
              <a:buSzPts val="1800"/>
              <a:buChar char="■"/>
              <a:defRPr i="1">
                <a:solidFill>
                  <a:srgbClr val="FFFFFF"/>
                </a:solidFill>
              </a:defRPr>
            </a:lvl6pPr>
            <a:lvl7pPr lvl="6" rtl="0" algn="ctr">
              <a:spcBef>
                <a:spcPts val="0"/>
              </a:spcBef>
              <a:buClr>
                <a:srgbClr val="FFFFFF"/>
              </a:buClr>
              <a:buSzPts val="1800"/>
              <a:buChar char="●"/>
              <a:defRPr i="1">
                <a:solidFill>
                  <a:srgbClr val="FFFFFF"/>
                </a:solidFill>
              </a:defRPr>
            </a:lvl7pPr>
            <a:lvl8pPr lvl="7" rtl="0" algn="ctr">
              <a:spcBef>
                <a:spcPts val="0"/>
              </a:spcBef>
              <a:buClr>
                <a:srgbClr val="FFFFFF"/>
              </a:buClr>
              <a:buSzPts val="1800"/>
              <a:buChar char="○"/>
              <a:defRPr i="1">
                <a:solidFill>
                  <a:srgbClr val="FFFFFF"/>
                </a:solidFill>
              </a:defRPr>
            </a:lvl8pPr>
            <a:lvl9pPr lvl="8" algn="ctr">
              <a:spcBef>
                <a:spcPts val="0"/>
              </a:spcBef>
              <a:buClr>
                <a:srgbClr val="FFFFFF"/>
              </a:buClr>
              <a:buSzPts val="1800"/>
              <a:buChar char="■"/>
              <a:defRPr i="1">
                <a:solidFill>
                  <a:srgbClr val="FFFFFF"/>
                </a:solidFill>
              </a:defRPr>
            </a:lvl9pPr>
          </a:lstStyle>
          <a:p/>
        </p:txBody>
      </p:sp>
      <p:sp>
        <p:nvSpPr>
          <p:cNvPr id="23" name="Shape 23"/>
          <p:cNvSpPr txBox="1"/>
          <p:nvPr/>
        </p:nvSpPr>
        <p:spPr>
          <a:xfrm>
            <a:off x="3593400" y="3670520"/>
            <a:ext cx="1957200" cy="6537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 sz="7200">
                <a:solidFill>
                  <a:srgbClr val="0DB7C4"/>
                </a:solidFill>
              </a:rPr>
              <a:t>”</a:t>
            </a:r>
          </a:p>
        </p:txBody>
      </p:sp>
      <p:sp>
        <p:nvSpPr>
          <p:cNvPr id="24" name="Shape 24"/>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solidFill>
                  <a:srgbClr val="0DB7C4"/>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5" name="Shape 25"/>
        <p:cNvGrpSpPr/>
        <p:nvPr/>
      </p:nvGrpSpPr>
      <p:grpSpPr>
        <a:xfrm>
          <a:off x="0" y="0"/>
          <a:ext cx="0" cy="0"/>
          <a:chOff x="0" y="0"/>
          <a:chExt cx="0" cy="0"/>
        </a:xfrm>
      </p:grpSpPr>
      <p:sp>
        <p:nvSpPr>
          <p:cNvPr id="26" name="Shape 26"/>
          <p:cNvSpPr/>
          <p:nvPr/>
        </p:nvSpPr>
        <p:spPr>
          <a:xfrm flipH="1">
            <a:off x="-75" y="0"/>
            <a:ext cx="669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flipH="1">
            <a:off x="-75" y="0"/>
            <a:ext cx="669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txBox="1"/>
          <p:nvPr>
            <p:ph type="title"/>
          </p:nvPr>
        </p:nvSpPr>
        <p:spPr>
          <a:xfrm>
            <a:off x="844425" y="5598"/>
            <a:ext cx="3552600" cy="11400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29" name="Shape 29"/>
          <p:cNvSpPr txBox="1"/>
          <p:nvPr>
            <p:ph idx="1" type="body"/>
          </p:nvPr>
        </p:nvSpPr>
        <p:spPr>
          <a:xfrm>
            <a:off x="844425" y="1538075"/>
            <a:ext cx="5169000" cy="3387900"/>
          </a:xfrm>
          <a:prstGeom prst="rect">
            <a:avLst/>
          </a:prstGeom>
        </p:spPr>
        <p:txBody>
          <a:bodyPr anchorCtr="0" anchor="t" bIns="91425" lIns="91425" rIns="91425" wrap="square" tIns="91425"/>
          <a:lstStyle>
            <a:lvl1pPr lvl="0">
              <a:spcBef>
                <a:spcPts val="0"/>
              </a:spcBef>
              <a:buSzPts val="2400"/>
              <a:buChar char="▹"/>
              <a:defRPr sz="2400"/>
            </a:lvl1pPr>
            <a:lvl2pPr lvl="1">
              <a:spcBef>
                <a:spcPts val="0"/>
              </a:spcBef>
              <a:buSzPts val="2400"/>
              <a:buChar char="▸"/>
              <a:defRPr/>
            </a:lvl2pPr>
            <a:lvl3pPr lvl="2">
              <a:spcBef>
                <a:spcPts val="0"/>
              </a:spcBef>
              <a:buSzPts val="2400"/>
              <a:buChar char="⬩"/>
              <a:defRPr/>
            </a:lvl3pPr>
            <a:lvl4pPr lvl="3">
              <a:spcBef>
                <a:spcPts val="0"/>
              </a:spcBef>
              <a:buSzPts val="2400"/>
              <a:buChar char="⬞"/>
              <a:defRPr sz="2400"/>
            </a:lvl4pPr>
            <a:lvl5pPr lvl="4">
              <a:spcBef>
                <a:spcPts val="0"/>
              </a:spcBef>
              <a:buSzPts val="2400"/>
              <a:buChar char="○"/>
              <a:defRPr sz="2400"/>
            </a:lvl5pPr>
            <a:lvl6pPr lvl="5">
              <a:spcBef>
                <a:spcPts val="0"/>
              </a:spcBef>
              <a:buSzPts val="2400"/>
              <a:buChar char="■"/>
              <a:defRPr sz="2400"/>
            </a:lvl6pPr>
            <a:lvl7pPr lvl="6">
              <a:spcBef>
                <a:spcPts val="0"/>
              </a:spcBef>
              <a:buSzPts val="2400"/>
              <a:buChar char="●"/>
              <a:defRPr sz="2400"/>
            </a:lvl7pPr>
            <a:lvl8pPr lvl="7">
              <a:spcBef>
                <a:spcPts val="0"/>
              </a:spcBef>
              <a:buSzPts val="2400"/>
              <a:buChar char="○"/>
              <a:defRPr sz="2400"/>
            </a:lvl8pPr>
            <a:lvl9pPr lvl="8">
              <a:spcBef>
                <a:spcPts val="0"/>
              </a:spcBef>
              <a:buSzPts val="2400"/>
              <a:buChar char="■"/>
              <a:defRPr sz="2400"/>
            </a:lvl9pPr>
          </a:lstStyle>
          <a:p/>
        </p:txBody>
      </p:sp>
      <p:sp>
        <p:nvSpPr>
          <p:cNvPr id="30" name="Shape 3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1" name="Shape 31"/>
        <p:cNvGrpSpPr/>
        <p:nvPr/>
      </p:nvGrpSpPr>
      <p:grpSpPr>
        <a:xfrm>
          <a:off x="0" y="0"/>
          <a:ext cx="0" cy="0"/>
          <a:chOff x="0" y="0"/>
          <a:chExt cx="0" cy="0"/>
        </a:xfrm>
      </p:grpSpPr>
      <p:sp>
        <p:nvSpPr>
          <p:cNvPr id="32" name="Shape 32"/>
          <p:cNvSpPr/>
          <p:nvPr/>
        </p:nvSpPr>
        <p:spPr>
          <a:xfrm flipH="1">
            <a:off x="-75" y="0"/>
            <a:ext cx="669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5" y="0"/>
            <a:ext cx="669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844425" y="5598"/>
            <a:ext cx="3552600" cy="11400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35" name="Shape 35"/>
          <p:cNvSpPr txBox="1"/>
          <p:nvPr>
            <p:ph idx="1" type="body"/>
          </p:nvPr>
        </p:nvSpPr>
        <p:spPr>
          <a:xfrm>
            <a:off x="844425" y="1534257"/>
            <a:ext cx="2804700" cy="3321600"/>
          </a:xfrm>
          <a:prstGeom prst="rect">
            <a:avLst/>
          </a:prstGeom>
        </p:spPr>
        <p:txBody>
          <a:bodyPr anchorCtr="0" anchor="t" bIns="91425" lIns="91425" rIns="91425" wrap="square" tIns="91425"/>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p:txBody>
      </p:sp>
      <p:sp>
        <p:nvSpPr>
          <p:cNvPr id="36" name="Shape 36"/>
          <p:cNvSpPr txBox="1"/>
          <p:nvPr>
            <p:ph idx="2" type="body"/>
          </p:nvPr>
        </p:nvSpPr>
        <p:spPr>
          <a:xfrm>
            <a:off x="3818123" y="1534257"/>
            <a:ext cx="2804700" cy="3321600"/>
          </a:xfrm>
          <a:prstGeom prst="rect">
            <a:avLst/>
          </a:prstGeom>
        </p:spPr>
        <p:txBody>
          <a:bodyPr anchorCtr="0" anchor="t" bIns="91425" lIns="91425" rIns="91425" wrap="square" tIns="91425"/>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p:txBody>
      </p:sp>
      <p:sp>
        <p:nvSpPr>
          <p:cNvPr id="37" name="Shape 37"/>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sz="2400"/>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8" name="Shape 38"/>
        <p:cNvGrpSpPr/>
        <p:nvPr/>
      </p:nvGrpSpPr>
      <p:grpSpPr>
        <a:xfrm>
          <a:off x="0" y="0"/>
          <a:ext cx="0" cy="0"/>
          <a:chOff x="0" y="0"/>
          <a:chExt cx="0" cy="0"/>
        </a:xfrm>
      </p:grpSpPr>
      <p:sp>
        <p:nvSpPr>
          <p:cNvPr id="39" name="Shape 39"/>
          <p:cNvSpPr/>
          <p:nvPr/>
        </p:nvSpPr>
        <p:spPr>
          <a:xfrm flipH="1">
            <a:off x="-75" y="0"/>
            <a:ext cx="669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0" name="Shape 40"/>
          <p:cNvSpPr/>
          <p:nvPr/>
        </p:nvSpPr>
        <p:spPr>
          <a:xfrm flipH="1">
            <a:off x="-75" y="0"/>
            <a:ext cx="669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txBox="1"/>
          <p:nvPr>
            <p:ph type="title"/>
          </p:nvPr>
        </p:nvSpPr>
        <p:spPr>
          <a:xfrm>
            <a:off x="844425" y="5598"/>
            <a:ext cx="3552600" cy="1140000"/>
          </a:xfrm>
          <a:prstGeom prst="rect">
            <a:avLst/>
          </a:prstGeom>
        </p:spPr>
        <p:txBody>
          <a:bodyPr anchorCtr="0" anchor="b" bIns="91425" lIns="91425" rIns="91425" wrap="square" tIns="91425"/>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p:txBody>
      </p:sp>
      <p:sp>
        <p:nvSpPr>
          <p:cNvPr id="42" name="Shape 42"/>
          <p:cNvSpPr txBox="1"/>
          <p:nvPr>
            <p:ph idx="1" type="body"/>
          </p:nvPr>
        </p:nvSpPr>
        <p:spPr>
          <a:xfrm>
            <a:off x="844425" y="1548525"/>
            <a:ext cx="1918800" cy="3225000"/>
          </a:xfrm>
          <a:prstGeom prst="rect">
            <a:avLst/>
          </a:prstGeom>
        </p:spPr>
        <p:txBody>
          <a:bodyPr anchorCtr="0" anchor="t" bIns="91425" lIns="91425" rIns="91425" wrap="square" tIns="91425"/>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43" name="Shape 43"/>
          <p:cNvSpPr txBox="1"/>
          <p:nvPr>
            <p:ph idx="2" type="body"/>
          </p:nvPr>
        </p:nvSpPr>
        <p:spPr>
          <a:xfrm>
            <a:off x="2861613" y="1548525"/>
            <a:ext cx="1918800" cy="3225000"/>
          </a:xfrm>
          <a:prstGeom prst="rect">
            <a:avLst/>
          </a:prstGeom>
        </p:spPr>
        <p:txBody>
          <a:bodyPr anchorCtr="0" anchor="t" bIns="91425" lIns="91425" rIns="91425" wrap="square" tIns="91425"/>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44" name="Shape 44"/>
          <p:cNvSpPr txBox="1"/>
          <p:nvPr>
            <p:ph idx="3" type="body"/>
          </p:nvPr>
        </p:nvSpPr>
        <p:spPr>
          <a:xfrm>
            <a:off x="4878801" y="1548525"/>
            <a:ext cx="1918800" cy="3225000"/>
          </a:xfrm>
          <a:prstGeom prst="rect">
            <a:avLst/>
          </a:prstGeom>
        </p:spPr>
        <p:txBody>
          <a:bodyPr anchorCtr="0" anchor="t" bIns="91425" lIns="91425" rIns="91425" wrap="square" tIns="91425"/>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45" name="Shape 45"/>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p:nvPr/>
        </p:nvSpPr>
        <p:spPr>
          <a:xfrm flipH="1">
            <a:off x="-75" y="0"/>
            <a:ext cx="669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p:nvPr/>
        </p:nvSpPr>
        <p:spPr>
          <a:xfrm flipH="1">
            <a:off x="-75" y="0"/>
            <a:ext cx="669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49" name="Shape 49"/>
          <p:cNvSpPr txBox="1"/>
          <p:nvPr>
            <p:ph type="title"/>
          </p:nvPr>
        </p:nvSpPr>
        <p:spPr>
          <a:xfrm>
            <a:off x="844425" y="5598"/>
            <a:ext cx="3552600" cy="11400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50" name="Shape 5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image background">
    <p:spTree>
      <p:nvGrpSpPr>
        <p:cNvPr id="51" name="Shape 51"/>
        <p:cNvGrpSpPr/>
        <p:nvPr/>
      </p:nvGrpSpPr>
      <p:grpSpPr>
        <a:xfrm>
          <a:off x="0" y="0"/>
          <a:ext cx="0" cy="0"/>
          <a:chOff x="0" y="0"/>
          <a:chExt cx="0" cy="0"/>
        </a:xfrm>
      </p:grpSpPr>
      <p:sp>
        <p:nvSpPr>
          <p:cNvPr id="52" name="Shape 52"/>
          <p:cNvSpPr/>
          <p:nvPr/>
        </p:nvSpPr>
        <p:spPr>
          <a:xfrm flipH="1">
            <a:off x="-75" y="0"/>
            <a:ext cx="1851600" cy="5143500"/>
          </a:xfrm>
          <a:prstGeom prst="rect">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flipH="1">
            <a:off x="-75" y="0"/>
            <a:ext cx="1851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txBox="1"/>
          <p:nvPr>
            <p:ph type="title"/>
          </p:nvPr>
        </p:nvSpPr>
        <p:spPr>
          <a:xfrm>
            <a:off x="235225" y="1292400"/>
            <a:ext cx="1381200" cy="1140000"/>
          </a:xfrm>
          <a:prstGeom prst="rect">
            <a:avLst/>
          </a:prstGeom>
        </p:spPr>
        <p:txBody>
          <a:bodyPr anchorCtr="0" anchor="t" bIns="91425" lIns="91425" rIns="91425" wrap="square" tIns="91425"/>
          <a:lstStyle>
            <a:lvl1pPr lvl="0" rtl="0">
              <a:spcBef>
                <a:spcPts val="0"/>
              </a:spcBef>
              <a:buClr>
                <a:srgbClr val="FFFFFF"/>
              </a:buClr>
              <a:buSzPts val="1800"/>
              <a:buNone/>
              <a:defRPr sz="1800">
                <a:solidFill>
                  <a:srgbClr val="FFFFFF"/>
                </a:solidFill>
              </a:defRPr>
            </a:lvl1pPr>
            <a:lvl2pPr lvl="1" rtl="0">
              <a:spcBef>
                <a:spcPts val="0"/>
              </a:spcBef>
              <a:buClr>
                <a:srgbClr val="FFFFFF"/>
              </a:buClr>
              <a:buSzPts val="1800"/>
              <a:buNone/>
              <a:defRPr sz="1800">
                <a:solidFill>
                  <a:srgbClr val="FFFFFF"/>
                </a:solidFill>
              </a:defRPr>
            </a:lvl2pPr>
            <a:lvl3pPr lvl="2" rtl="0">
              <a:spcBef>
                <a:spcPts val="0"/>
              </a:spcBef>
              <a:buClr>
                <a:srgbClr val="FFFFFF"/>
              </a:buClr>
              <a:buSzPts val="1800"/>
              <a:buNone/>
              <a:defRPr sz="1800">
                <a:solidFill>
                  <a:srgbClr val="FFFFFF"/>
                </a:solidFill>
              </a:defRPr>
            </a:lvl3pPr>
            <a:lvl4pPr lvl="3" rtl="0">
              <a:spcBef>
                <a:spcPts val="0"/>
              </a:spcBef>
              <a:buClr>
                <a:srgbClr val="FFFFFF"/>
              </a:buClr>
              <a:buSzPts val="1800"/>
              <a:buNone/>
              <a:defRPr sz="1800">
                <a:solidFill>
                  <a:srgbClr val="FFFFFF"/>
                </a:solidFill>
              </a:defRPr>
            </a:lvl4pPr>
            <a:lvl5pPr lvl="4" rtl="0">
              <a:spcBef>
                <a:spcPts val="0"/>
              </a:spcBef>
              <a:buClr>
                <a:srgbClr val="FFFFFF"/>
              </a:buClr>
              <a:buSzPts val="1800"/>
              <a:buNone/>
              <a:defRPr sz="1800">
                <a:solidFill>
                  <a:srgbClr val="FFFFFF"/>
                </a:solidFill>
              </a:defRPr>
            </a:lvl5pPr>
            <a:lvl6pPr lvl="5" rtl="0">
              <a:spcBef>
                <a:spcPts val="0"/>
              </a:spcBef>
              <a:buClr>
                <a:srgbClr val="FFFFFF"/>
              </a:buClr>
              <a:buSzPts val="1800"/>
              <a:buNone/>
              <a:defRPr sz="1800">
                <a:solidFill>
                  <a:srgbClr val="FFFFFF"/>
                </a:solidFill>
              </a:defRPr>
            </a:lvl6pPr>
            <a:lvl7pPr lvl="6" rtl="0">
              <a:spcBef>
                <a:spcPts val="0"/>
              </a:spcBef>
              <a:buClr>
                <a:srgbClr val="FFFFFF"/>
              </a:buClr>
              <a:buSzPts val="1800"/>
              <a:buNone/>
              <a:defRPr sz="1800">
                <a:solidFill>
                  <a:srgbClr val="FFFFFF"/>
                </a:solidFill>
              </a:defRPr>
            </a:lvl7pPr>
            <a:lvl8pPr lvl="7" rtl="0">
              <a:spcBef>
                <a:spcPts val="0"/>
              </a:spcBef>
              <a:buClr>
                <a:srgbClr val="FFFFFF"/>
              </a:buClr>
              <a:buSzPts val="1800"/>
              <a:buNone/>
              <a:defRPr sz="1800">
                <a:solidFill>
                  <a:srgbClr val="FFFFFF"/>
                </a:solidFill>
              </a:defRPr>
            </a:lvl8pPr>
            <a:lvl9pPr lvl="8" rtl="0">
              <a:spcBef>
                <a:spcPts val="0"/>
              </a:spcBef>
              <a:buClr>
                <a:srgbClr val="FFFFFF"/>
              </a:buClr>
              <a:buSzPts val="1800"/>
              <a:buNone/>
              <a:defRPr sz="1800">
                <a:solidFill>
                  <a:srgbClr val="FFFFFF"/>
                </a:solidFill>
              </a:defRPr>
            </a:lvl9pPr>
          </a:lstStyle>
          <a:p/>
        </p:txBody>
      </p:sp>
      <p:sp>
        <p:nvSpPr>
          <p:cNvPr id="55" name="Shape 55"/>
          <p:cNvSpPr txBox="1"/>
          <p:nvPr>
            <p:ph idx="12" type="sldNum"/>
          </p:nvPr>
        </p:nvSpPr>
        <p:spPr>
          <a:xfrm>
            <a:off x="-75" y="0"/>
            <a:ext cx="1851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6" name="Shape 56"/>
        <p:cNvGrpSpPr/>
        <p:nvPr/>
      </p:nvGrpSpPr>
      <p:grpSpPr>
        <a:xfrm>
          <a:off x="0" y="0"/>
          <a:ext cx="0" cy="0"/>
          <a:chOff x="0" y="0"/>
          <a:chExt cx="0" cy="0"/>
        </a:xfrm>
      </p:grpSpPr>
      <p:sp>
        <p:nvSpPr>
          <p:cNvPr id="57" name="Shape 57"/>
          <p:cNvSpPr/>
          <p:nvPr/>
        </p:nvSpPr>
        <p:spPr>
          <a:xfrm flipH="1">
            <a:off x="-75" y="0"/>
            <a:ext cx="1851600" cy="5143500"/>
          </a:xfrm>
          <a:prstGeom prst="rect">
            <a:avLst/>
          </a:prstGeom>
          <a:solidFill>
            <a:srgbClr val="000000">
              <a:alpha val="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flipH="1">
            <a:off x="-75" y="0"/>
            <a:ext cx="1851600" cy="1140000"/>
          </a:xfrm>
          <a:prstGeom prst="rect">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txBox="1"/>
          <p:nvPr>
            <p:ph idx="12" type="sldNum"/>
          </p:nvPr>
        </p:nvSpPr>
        <p:spPr>
          <a:xfrm>
            <a:off x="-75" y="0"/>
            <a:ext cx="1851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60" name="Shape 60"/>
          <p:cNvSpPr txBox="1"/>
          <p:nvPr>
            <p:ph idx="1" type="body"/>
          </p:nvPr>
        </p:nvSpPr>
        <p:spPr>
          <a:xfrm>
            <a:off x="223150" y="1284100"/>
            <a:ext cx="1393200" cy="1932900"/>
          </a:xfrm>
          <a:prstGeom prst="rect">
            <a:avLst/>
          </a:prstGeom>
        </p:spPr>
        <p:txBody>
          <a:bodyPr anchorCtr="0" anchor="t" bIns="91425" lIns="91425" rIns="91425" wrap="square" tIns="91425"/>
          <a:lstStyle>
            <a:lvl1pPr lvl="0">
              <a:spcBef>
                <a:spcPts val="360"/>
              </a:spcBef>
              <a:buClr>
                <a:srgbClr val="415665"/>
              </a:buClr>
              <a:buSzPts val="1200"/>
              <a:buNone/>
              <a:defRPr sz="12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44425" y="5598"/>
            <a:ext cx="3552600" cy="1140000"/>
          </a:xfrm>
          <a:prstGeom prst="rect">
            <a:avLst/>
          </a:prstGeom>
          <a:noFill/>
          <a:ln>
            <a:noFill/>
          </a:ln>
        </p:spPr>
        <p:txBody>
          <a:bodyPr anchorCtr="0" anchor="b" bIns="91425" lIns="91425" rIns="91425" wrap="square" tIns="91425"/>
          <a:lstStyle>
            <a:lvl1pPr lvl="0">
              <a:spcBef>
                <a:spcPts val="0"/>
              </a:spcBef>
              <a:buClr>
                <a:srgbClr val="0DB7C4"/>
              </a:buClr>
              <a:buSzPts val="2400"/>
              <a:buFont typeface="Dosis"/>
              <a:buNone/>
              <a:defRPr sz="2400">
                <a:solidFill>
                  <a:srgbClr val="0DB7C4"/>
                </a:solidFill>
                <a:latin typeface="Dosis"/>
                <a:ea typeface="Dosis"/>
                <a:cs typeface="Dosis"/>
                <a:sym typeface="Dosis"/>
              </a:defRPr>
            </a:lvl1pPr>
            <a:lvl2pPr lvl="1">
              <a:spcBef>
                <a:spcPts val="0"/>
              </a:spcBef>
              <a:buClr>
                <a:srgbClr val="0DB7C4"/>
              </a:buClr>
              <a:buSzPts val="2400"/>
              <a:buFont typeface="Dosis"/>
              <a:buNone/>
              <a:defRPr sz="2400">
                <a:solidFill>
                  <a:srgbClr val="0DB7C4"/>
                </a:solidFill>
                <a:latin typeface="Dosis"/>
                <a:ea typeface="Dosis"/>
                <a:cs typeface="Dosis"/>
                <a:sym typeface="Dosis"/>
              </a:defRPr>
            </a:lvl2pPr>
            <a:lvl3pPr lvl="2">
              <a:spcBef>
                <a:spcPts val="0"/>
              </a:spcBef>
              <a:buClr>
                <a:srgbClr val="0DB7C4"/>
              </a:buClr>
              <a:buSzPts val="2400"/>
              <a:buFont typeface="Dosis"/>
              <a:buNone/>
              <a:defRPr sz="2400">
                <a:solidFill>
                  <a:srgbClr val="0DB7C4"/>
                </a:solidFill>
                <a:latin typeface="Dosis"/>
                <a:ea typeface="Dosis"/>
                <a:cs typeface="Dosis"/>
                <a:sym typeface="Dosis"/>
              </a:defRPr>
            </a:lvl3pPr>
            <a:lvl4pPr lvl="3">
              <a:spcBef>
                <a:spcPts val="0"/>
              </a:spcBef>
              <a:buClr>
                <a:srgbClr val="0DB7C4"/>
              </a:buClr>
              <a:buSzPts val="2400"/>
              <a:buFont typeface="Dosis"/>
              <a:buNone/>
              <a:defRPr sz="2400">
                <a:solidFill>
                  <a:srgbClr val="0DB7C4"/>
                </a:solidFill>
                <a:latin typeface="Dosis"/>
                <a:ea typeface="Dosis"/>
                <a:cs typeface="Dosis"/>
                <a:sym typeface="Dosis"/>
              </a:defRPr>
            </a:lvl4pPr>
            <a:lvl5pPr lvl="4">
              <a:spcBef>
                <a:spcPts val="0"/>
              </a:spcBef>
              <a:buClr>
                <a:srgbClr val="0DB7C4"/>
              </a:buClr>
              <a:buSzPts val="2400"/>
              <a:buFont typeface="Dosis"/>
              <a:buNone/>
              <a:defRPr sz="2400">
                <a:solidFill>
                  <a:srgbClr val="0DB7C4"/>
                </a:solidFill>
                <a:latin typeface="Dosis"/>
                <a:ea typeface="Dosis"/>
                <a:cs typeface="Dosis"/>
                <a:sym typeface="Dosis"/>
              </a:defRPr>
            </a:lvl5pPr>
            <a:lvl6pPr lvl="5">
              <a:spcBef>
                <a:spcPts val="0"/>
              </a:spcBef>
              <a:buClr>
                <a:srgbClr val="0DB7C4"/>
              </a:buClr>
              <a:buSzPts val="2400"/>
              <a:buFont typeface="Dosis"/>
              <a:buNone/>
              <a:defRPr sz="2400">
                <a:solidFill>
                  <a:srgbClr val="0DB7C4"/>
                </a:solidFill>
                <a:latin typeface="Dosis"/>
                <a:ea typeface="Dosis"/>
                <a:cs typeface="Dosis"/>
                <a:sym typeface="Dosis"/>
              </a:defRPr>
            </a:lvl6pPr>
            <a:lvl7pPr lvl="6">
              <a:spcBef>
                <a:spcPts val="0"/>
              </a:spcBef>
              <a:buClr>
                <a:srgbClr val="0DB7C4"/>
              </a:buClr>
              <a:buSzPts val="2400"/>
              <a:buFont typeface="Dosis"/>
              <a:buNone/>
              <a:defRPr sz="2400">
                <a:solidFill>
                  <a:srgbClr val="0DB7C4"/>
                </a:solidFill>
                <a:latin typeface="Dosis"/>
                <a:ea typeface="Dosis"/>
                <a:cs typeface="Dosis"/>
                <a:sym typeface="Dosis"/>
              </a:defRPr>
            </a:lvl7pPr>
            <a:lvl8pPr lvl="7">
              <a:spcBef>
                <a:spcPts val="0"/>
              </a:spcBef>
              <a:buClr>
                <a:srgbClr val="0DB7C4"/>
              </a:buClr>
              <a:buSzPts val="2400"/>
              <a:buFont typeface="Dosis"/>
              <a:buNone/>
              <a:defRPr sz="2400">
                <a:solidFill>
                  <a:srgbClr val="0DB7C4"/>
                </a:solidFill>
                <a:latin typeface="Dosis"/>
                <a:ea typeface="Dosis"/>
                <a:cs typeface="Dosis"/>
                <a:sym typeface="Dosis"/>
              </a:defRPr>
            </a:lvl8pPr>
            <a:lvl9pPr lvl="8">
              <a:spcBef>
                <a:spcPts val="0"/>
              </a:spcBef>
              <a:buClr>
                <a:srgbClr val="0DB7C4"/>
              </a:buClr>
              <a:buSzPts val="2400"/>
              <a:buFont typeface="Dosis"/>
              <a:buNone/>
              <a:defRPr sz="2400">
                <a:solidFill>
                  <a:srgbClr val="0DB7C4"/>
                </a:solidFill>
                <a:latin typeface="Dosis"/>
                <a:ea typeface="Dosis"/>
                <a:cs typeface="Dosis"/>
                <a:sym typeface="Dosis"/>
              </a:defRPr>
            </a:lvl9pPr>
          </a:lstStyle>
          <a:p/>
        </p:txBody>
      </p:sp>
      <p:sp>
        <p:nvSpPr>
          <p:cNvPr id="7" name="Shape 7"/>
          <p:cNvSpPr txBox="1"/>
          <p:nvPr>
            <p:ph idx="1" type="body"/>
          </p:nvPr>
        </p:nvSpPr>
        <p:spPr>
          <a:xfrm>
            <a:off x="844425" y="1538075"/>
            <a:ext cx="5169000" cy="3387900"/>
          </a:xfrm>
          <a:prstGeom prst="rect">
            <a:avLst/>
          </a:prstGeom>
          <a:noFill/>
          <a:ln>
            <a:noFill/>
          </a:ln>
        </p:spPr>
        <p:txBody>
          <a:bodyPr anchorCtr="0" anchor="t" bIns="91425" lIns="91425" rIns="91425" wrap="square" tIns="91425"/>
          <a:lstStyle>
            <a:lvl1pPr lvl="0">
              <a:spcBef>
                <a:spcPts val="600"/>
              </a:spcBef>
              <a:buClr>
                <a:srgbClr val="0DB7C4"/>
              </a:buClr>
              <a:buSzPts val="3000"/>
              <a:buFont typeface="Source Sans Pro"/>
              <a:buChar char="▹"/>
              <a:defRPr sz="3000">
                <a:solidFill>
                  <a:srgbClr val="415665"/>
                </a:solidFill>
                <a:latin typeface="Source Sans Pro"/>
                <a:ea typeface="Source Sans Pro"/>
                <a:cs typeface="Source Sans Pro"/>
                <a:sym typeface="Source Sans Pro"/>
              </a:defRPr>
            </a:lvl1pPr>
            <a:lvl2pPr lvl="1">
              <a:spcBef>
                <a:spcPts val="480"/>
              </a:spcBef>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2pPr>
            <a:lvl3pPr lvl="2">
              <a:spcBef>
                <a:spcPts val="480"/>
              </a:spcBef>
              <a:buClr>
                <a:srgbClr val="0DB7C4"/>
              </a:buClr>
              <a:buSzPts val="2400"/>
              <a:buFont typeface="Source Sans Pro"/>
              <a:buChar char="⬩"/>
              <a:defRPr sz="2400">
                <a:solidFill>
                  <a:srgbClr val="415665"/>
                </a:solidFill>
                <a:latin typeface="Source Sans Pro"/>
                <a:ea typeface="Source Sans Pro"/>
                <a:cs typeface="Source Sans Pro"/>
                <a:sym typeface="Source Sans Pro"/>
              </a:defRPr>
            </a:lvl3pPr>
            <a:lvl4pPr lvl="3">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4pPr>
            <a:lvl5pPr lvl="4">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5pPr>
            <a:lvl6pPr lvl="5">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6pPr>
            <a:lvl7pPr lvl="6">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7pPr>
            <a:lvl8pPr lvl="7">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8pPr>
            <a:lvl9pPr lvl="8">
              <a:spcBef>
                <a:spcPts val="360"/>
              </a:spcBef>
              <a:buClr>
                <a:srgbClr val="0DB7C4"/>
              </a:buClr>
              <a:buSzPts val="1800"/>
              <a:buFont typeface="Source Sans Pro"/>
              <a:buChar char="■"/>
              <a:defRPr sz="1800">
                <a:solidFill>
                  <a:srgbClr val="415665"/>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75" y="0"/>
            <a:ext cx="669600" cy="1140000"/>
          </a:xfrm>
          <a:prstGeom prst="rect">
            <a:avLst/>
          </a:prstGeom>
          <a:noFill/>
          <a:ln>
            <a:noFill/>
          </a:ln>
        </p:spPr>
        <p:txBody>
          <a:bodyPr anchorCtr="0" anchor="b" bIns="91425" lIns="91425" rIns="91425" wrap="square" tIns="91425">
            <a:noAutofit/>
          </a:bodyPr>
          <a:lstStyle/>
          <a:p>
            <a:pPr indent="0" lvl="0" marL="0" rtl="0" algn="ctr">
              <a:spcBef>
                <a:spcPts val="0"/>
              </a:spcBef>
              <a:buNone/>
            </a:pPr>
            <a:fld id="{00000000-1234-1234-1234-123412341234}" type="slidenum">
              <a:rPr lang="en" sz="2400">
                <a:solidFill>
                  <a:srgbClr val="FFFFFF"/>
                </a:solidFill>
                <a:latin typeface="Dosis"/>
                <a:ea typeface="Dosis"/>
                <a:cs typeface="Dosis"/>
                <a:sym typeface="Dosi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buClr>
                <a:schemeClr val="dk1"/>
              </a:buClr>
              <a:buSzPts val="3000"/>
              <a:buFont typeface="Oswald"/>
              <a:buNone/>
              <a:defRPr sz="3000">
                <a:solidFill>
                  <a:schemeClr val="dk1"/>
                </a:solidFill>
                <a:latin typeface="Oswald"/>
                <a:ea typeface="Oswald"/>
                <a:cs typeface="Oswald"/>
                <a:sym typeface="Oswald"/>
              </a:defRPr>
            </a:lvl9pPr>
          </a:lstStyle>
          <a:p/>
        </p:txBody>
      </p:sp>
      <p:sp>
        <p:nvSpPr>
          <p:cNvPr id="67" name="Shape 6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accent3"/>
              </a:buClr>
              <a:buSzPts val="1800"/>
              <a:buFont typeface="Average"/>
              <a:buChar char="●"/>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68" name="Shape 6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hyperlink" Target="https://www.dukehealth.org/blog/vicious-cycle-insomnia-anxiety-and-depres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hyperlink" Target="https://www.dukehealth.org/blog/vicious-cycle-insomnia-anxiety-and-depress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hyperlink" Target="http://www.mdpi.com/2077-1444/3/1/1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slide=id.g2abc7f96ca_0_64" TargetMode="External"/><Relationship Id="rId4" Type="http://schemas.openxmlformats.org/officeDocument/2006/relationships/hyperlink" Target="#slide=id.g2a2af3e481_0_459" TargetMode="External"/><Relationship Id="rId5" Type="http://schemas.openxmlformats.org/officeDocument/2006/relationships/hyperlink" Target="#slide=id.g2ae22d175f_0_2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hyperlink" Target="http://www.odbms.org/2015/11/what-is-data-blending/" TargetMode="External"/><Relationship Id="rId4" Type="http://schemas.openxmlformats.org/officeDocument/2006/relationships/hyperlink" Target="http://www.odbms.org/2017/08/predicting-mood-disorder-risk-a-data-blending-and-machine-learning-approach/" TargetMode="External"/><Relationship Id="rId9" Type="http://schemas.openxmlformats.org/officeDocument/2006/relationships/hyperlink" Target="http://www.odbms.org/2015/10/unicorns-live-in-venn-diagrams-what-to-expect-from-data-science-for-healthcare-and-what-is-missed-when-too-much-is-expected/" TargetMode="External"/><Relationship Id="rId5" Type="http://schemas.openxmlformats.org/officeDocument/2006/relationships/hyperlink" Target="http://www.odbms.org/2017/08/predicting-mood-disorder-risk-a-data-blending-and-machine-learning-approach/" TargetMode="External"/><Relationship Id="rId6" Type="http://schemas.openxmlformats.org/officeDocument/2006/relationships/hyperlink" Target="http://www.odbms.org/2015/10/unicorns-live-in-venn-diagrams-what-to-expect-from-data-science-for-healthcare-and-what-is-missed-when-too-much-is-expected/" TargetMode="External"/><Relationship Id="rId7" Type="http://schemas.openxmlformats.org/officeDocument/2006/relationships/hyperlink" Target="http://www.odbms.org/2015/10/unicorns-live-in-venn-diagrams-what-to-expect-from-data-science-for-healthcare-and-what-is-missed-when-too-much-is-expected/" TargetMode="External"/><Relationship Id="rId8" Type="http://schemas.openxmlformats.org/officeDocument/2006/relationships/hyperlink" Target="http://www.odbms.org/2015/10/unicorns-live-in-venn-diagrams-what-to-expect-from-data-science-for-healthcare-and-what-is-missed-when-too-much-is-expecte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23.jpg"/><Relationship Id="rId5" Type="http://schemas.openxmlformats.org/officeDocument/2006/relationships/image" Target="../media/image26.jpg"/><Relationship Id="rId6"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grpSp>
        <p:nvGrpSpPr>
          <p:cNvPr id="119" name="Shape 119"/>
          <p:cNvGrpSpPr/>
          <p:nvPr/>
        </p:nvGrpSpPr>
        <p:grpSpPr>
          <a:xfrm>
            <a:off x="6533474" y="417731"/>
            <a:ext cx="2120985" cy="4361089"/>
            <a:chOff x="5160100" y="1609475"/>
            <a:chExt cx="975300" cy="2005375"/>
          </a:xfrm>
        </p:grpSpPr>
        <p:sp>
          <p:nvSpPr>
            <p:cNvPr id="120" name="Shape 120"/>
            <p:cNvSpPr/>
            <p:nvPr/>
          </p:nvSpPr>
          <p:spPr>
            <a:xfrm>
              <a:off x="5160100" y="1609475"/>
              <a:ext cx="975300" cy="2005375"/>
            </a:xfrm>
            <a:custGeom>
              <a:pathLst>
                <a:path extrusionOk="0" h="80215" w="39012">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a:off x="5160100" y="1609475"/>
              <a:ext cx="975300" cy="2005375"/>
            </a:xfrm>
            <a:custGeom>
              <a:pathLst>
                <a:path extrusionOk="0" h="80215" w="39012">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2" name="Shape 122"/>
          <p:cNvSpPr txBox="1"/>
          <p:nvPr>
            <p:ph type="ctrTitle"/>
          </p:nvPr>
        </p:nvSpPr>
        <p:spPr>
          <a:xfrm>
            <a:off x="685800" y="2525225"/>
            <a:ext cx="5309700" cy="1159800"/>
          </a:xfrm>
          <a:prstGeom prst="rect">
            <a:avLst/>
          </a:prstGeom>
        </p:spPr>
        <p:txBody>
          <a:bodyPr anchorCtr="0" anchor="b" bIns="91425" lIns="91425" rIns="91425" wrap="square" tIns="91425">
            <a:noAutofit/>
          </a:bodyPr>
          <a:lstStyle/>
          <a:p>
            <a:pPr indent="0" lvl="0" marL="0">
              <a:spcBef>
                <a:spcPts val="0"/>
              </a:spcBef>
              <a:buNone/>
            </a:pPr>
            <a:r>
              <a:rPr lang="en" sz="3600">
                <a:solidFill>
                  <a:srgbClr val="434343"/>
                </a:solidFill>
              </a:rPr>
              <a:t>Final Presentation</a:t>
            </a:r>
          </a:p>
          <a:p>
            <a:pPr indent="0" lvl="0" marL="0">
              <a:spcBef>
                <a:spcPts val="0"/>
              </a:spcBef>
              <a:buNone/>
            </a:pPr>
            <a:r>
              <a:rPr lang="en" sz="3600"/>
              <a:t>Data-X Project 18 Group 2: Predicting Mood Disorders</a:t>
            </a:r>
          </a:p>
        </p:txBody>
      </p:sp>
      <p:grpSp>
        <p:nvGrpSpPr>
          <p:cNvPr id="123" name="Shape 123"/>
          <p:cNvGrpSpPr/>
          <p:nvPr/>
        </p:nvGrpSpPr>
        <p:grpSpPr>
          <a:xfrm>
            <a:off x="7506377" y="329811"/>
            <a:ext cx="433800" cy="433800"/>
            <a:chOff x="5382800" y="412975"/>
            <a:chExt cx="433800" cy="433800"/>
          </a:xfrm>
        </p:grpSpPr>
        <p:sp>
          <p:nvSpPr>
            <p:cNvPr id="124" name="Shape 124"/>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5" name="Shape 125"/>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6" name="Shape 126"/>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7" name="Shape 127"/>
          <p:cNvSpPr txBox="1"/>
          <p:nvPr>
            <p:ph idx="4294967295" type="subTitle"/>
          </p:nvPr>
        </p:nvSpPr>
        <p:spPr>
          <a:xfrm>
            <a:off x="685800" y="4485750"/>
            <a:ext cx="5309700" cy="558300"/>
          </a:xfrm>
          <a:prstGeom prst="rect">
            <a:avLst/>
          </a:prstGeom>
        </p:spPr>
        <p:txBody>
          <a:bodyPr anchorCtr="0" anchor="t" bIns="91425" lIns="91425" rIns="91425" wrap="square" tIns="91425">
            <a:noAutofit/>
          </a:bodyPr>
          <a:lstStyle/>
          <a:p>
            <a:pPr indent="0" lvl="0" marL="0" rtl="0">
              <a:spcBef>
                <a:spcPts val="0"/>
              </a:spcBef>
              <a:buNone/>
            </a:pPr>
            <a:r>
              <a:rPr lang="en" sz="1400"/>
              <a:t>Jillian Chan, Yin Zhang, Yuyang Pan, Simarjeev Singh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4294967295" type="ctrTitle"/>
          </p:nvPr>
        </p:nvSpPr>
        <p:spPr>
          <a:xfrm>
            <a:off x="844425" y="1888150"/>
            <a:ext cx="5178600" cy="1159800"/>
          </a:xfrm>
          <a:prstGeom prst="rect">
            <a:avLst/>
          </a:prstGeom>
        </p:spPr>
        <p:txBody>
          <a:bodyPr anchorCtr="0" anchor="b" bIns="91425" lIns="91425" rIns="91425" wrap="square" tIns="91425">
            <a:noAutofit/>
          </a:bodyPr>
          <a:lstStyle/>
          <a:p>
            <a:pPr indent="0" lvl="0" marL="0" rtl="0">
              <a:spcBef>
                <a:spcPts val="0"/>
              </a:spcBef>
              <a:buNone/>
            </a:pPr>
            <a:r>
              <a:rPr lang="en" sz="3600"/>
              <a:t>ANXIETY</a:t>
            </a:r>
          </a:p>
        </p:txBody>
      </p:sp>
      <p:sp>
        <p:nvSpPr>
          <p:cNvPr id="286" name="Shape 286"/>
          <p:cNvSpPr txBox="1"/>
          <p:nvPr>
            <p:ph idx="4294967295" type="subTitle"/>
          </p:nvPr>
        </p:nvSpPr>
        <p:spPr>
          <a:xfrm>
            <a:off x="844425" y="3030551"/>
            <a:ext cx="5178600" cy="784800"/>
          </a:xfrm>
          <a:prstGeom prst="rect">
            <a:avLst/>
          </a:prstGeom>
        </p:spPr>
        <p:txBody>
          <a:bodyPr anchorCtr="0" anchor="t" bIns="91425" lIns="91425" rIns="91425" wrap="square" tIns="91425">
            <a:noAutofit/>
          </a:bodyPr>
          <a:lstStyle/>
          <a:p>
            <a:pPr indent="0" lvl="0" marL="0" rtl="0">
              <a:spcBef>
                <a:spcPts val="0"/>
              </a:spcBef>
              <a:buNone/>
            </a:pPr>
            <a:r>
              <a:rPr lang="en"/>
              <a:t>Any of the three could be a trigger to the other two</a:t>
            </a:r>
          </a:p>
        </p:txBody>
      </p:sp>
      <p:sp>
        <p:nvSpPr>
          <p:cNvPr id="287" name="Shape 287"/>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grpSp>
        <p:nvGrpSpPr>
          <p:cNvPr id="288" name="Shape 288"/>
          <p:cNvGrpSpPr/>
          <p:nvPr/>
        </p:nvGrpSpPr>
        <p:grpSpPr>
          <a:xfrm>
            <a:off x="6228674" y="417731"/>
            <a:ext cx="2120985" cy="4361089"/>
            <a:chOff x="5160100" y="1609475"/>
            <a:chExt cx="975300" cy="2005375"/>
          </a:xfrm>
        </p:grpSpPr>
        <p:sp>
          <p:nvSpPr>
            <p:cNvPr id="289" name="Shape 289"/>
            <p:cNvSpPr/>
            <p:nvPr/>
          </p:nvSpPr>
          <p:spPr>
            <a:xfrm>
              <a:off x="5160100" y="1609475"/>
              <a:ext cx="975300" cy="2005375"/>
            </a:xfrm>
            <a:custGeom>
              <a:pathLst>
                <a:path extrusionOk="0" h="80215" w="39012">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290" name="Shape 290"/>
            <p:cNvSpPr/>
            <p:nvPr/>
          </p:nvSpPr>
          <p:spPr>
            <a:xfrm>
              <a:off x="5160100" y="1609475"/>
              <a:ext cx="975300" cy="2005375"/>
            </a:xfrm>
            <a:custGeom>
              <a:pathLst>
                <a:path extrusionOk="0" h="80215" w="39012">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B3B3B3"/>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91" name="Shape 291"/>
          <p:cNvSpPr/>
          <p:nvPr/>
        </p:nvSpPr>
        <p:spPr>
          <a:xfrm rot="4499367">
            <a:off x="7747457" y="360028"/>
            <a:ext cx="881478" cy="864587"/>
          </a:xfrm>
          <a:prstGeom prst="wedgeEllipseCallout">
            <a:avLst>
              <a:gd fmla="val -20833" name="adj1"/>
              <a:gd fmla="val 62500" name="adj2"/>
            </a:avLst>
          </a:prstGeom>
          <a:solidFill>
            <a:srgbClr val="A9D039"/>
          </a:solidFill>
          <a:ln>
            <a:noFill/>
          </a:ln>
        </p:spPr>
        <p:txBody>
          <a:bodyPr anchorCtr="0" anchor="ctr" bIns="91425" lIns="91425" rIns="91425" wrap="square" tIns="91425">
            <a:noAutofit/>
          </a:bodyPr>
          <a:lstStyle/>
          <a:p>
            <a:pPr indent="0" lvl="0" marL="0">
              <a:spcBef>
                <a:spcPts val="0"/>
              </a:spcBef>
              <a:buNone/>
            </a:pPr>
            <a:r>
              <a:t/>
            </a:r>
            <a:endParaRPr/>
          </a:p>
        </p:txBody>
      </p:sp>
      <p:sp>
        <p:nvSpPr>
          <p:cNvPr id="292" name="Shape 292"/>
          <p:cNvSpPr/>
          <p:nvPr/>
        </p:nvSpPr>
        <p:spPr>
          <a:xfrm rot="2700000">
            <a:off x="5960306" y="1072527"/>
            <a:ext cx="669489" cy="669489"/>
          </a:xfrm>
          <a:prstGeom prst="teardrop">
            <a:avLst>
              <a:gd fmla="val 100000" name="adj"/>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293" name="Shape 293"/>
          <p:cNvSpPr/>
          <p:nvPr/>
        </p:nvSpPr>
        <p:spPr>
          <a:xfrm flipH="1" rot="-2700000">
            <a:off x="7667081" y="3007202"/>
            <a:ext cx="669489" cy="669489"/>
          </a:xfrm>
          <a:prstGeom prst="teardrop">
            <a:avLst>
              <a:gd fmla="val 100000" name="adj"/>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94" name="Shape 294"/>
          <p:cNvGrpSpPr/>
          <p:nvPr/>
        </p:nvGrpSpPr>
        <p:grpSpPr>
          <a:xfrm>
            <a:off x="7841620" y="3181753"/>
            <a:ext cx="320399" cy="320378"/>
            <a:chOff x="1951075" y="2333250"/>
            <a:chExt cx="381200" cy="381175"/>
          </a:xfrm>
        </p:grpSpPr>
        <p:sp>
          <p:nvSpPr>
            <p:cNvPr id="295" name="Shape 295"/>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296" name="Shape 296"/>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297" name="Shape 297"/>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298" name="Shape 298"/>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grpSp>
        <p:nvGrpSpPr>
          <p:cNvPr id="299" name="Shape 299"/>
          <p:cNvGrpSpPr/>
          <p:nvPr/>
        </p:nvGrpSpPr>
        <p:grpSpPr>
          <a:xfrm>
            <a:off x="6134870" y="1247078"/>
            <a:ext cx="320378" cy="320378"/>
            <a:chOff x="1278900" y="2333250"/>
            <a:chExt cx="381175" cy="381175"/>
          </a:xfrm>
        </p:grpSpPr>
        <p:sp>
          <p:nvSpPr>
            <p:cNvPr id="300" name="Shape 300"/>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1" name="Shape 301"/>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2" name="Shape 302"/>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3" name="Shape 303"/>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304" name="Shape 304"/>
          <p:cNvGrpSpPr/>
          <p:nvPr/>
        </p:nvGrpSpPr>
        <p:grpSpPr>
          <a:xfrm>
            <a:off x="7905968" y="636609"/>
            <a:ext cx="563866" cy="311792"/>
            <a:chOff x="531800" y="5071350"/>
            <a:chExt cx="529750" cy="292900"/>
          </a:xfrm>
        </p:grpSpPr>
        <p:sp>
          <p:nvSpPr>
            <p:cNvPr id="305" name="Shape 305"/>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6" name="Shape 306"/>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7" name="Shape 307"/>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8" name="Shape 308"/>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09" name="Shape 309"/>
            <p:cNvSpPr/>
            <p:nvPr/>
          </p:nvSpPr>
          <p:spPr>
            <a:xfrm>
              <a:off x="676100" y="5071350"/>
              <a:ext cx="86500" cy="7325"/>
            </a:xfrm>
            <a:custGeom>
              <a:pathLst>
                <a:path extrusionOk="0" fill="none" h="293" w="3460">
                  <a:moveTo>
                    <a:pt x="1" y="1"/>
                  </a:moveTo>
                  <a:lnTo>
                    <a:pt x="3459" y="293"/>
                  </a:lnTo>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10" name="Shape 310"/>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11" name="Shape 311"/>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9050">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312" name="Shape 312"/>
          <p:cNvSpPr/>
          <p:nvPr/>
        </p:nvSpPr>
        <p:spPr>
          <a:xfrm>
            <a:off x="7390350" y="1536450"/>
            <a:ext cx="176100" cy="154200"/>
          </a:xfrm>
          <a:prstGeom prst="heart">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3" name="Shape 313"/>
          <p:cNvSpPr txBox="1"/>
          <p:nvPr>
            <p:ph idx="4294967295" type="ctrTitle"/>
          </p:nvPr>
        </p:nvSpPr>
        <p:spPr>
          <a:xfrm>
            <a:off x="1794888" y="226325"/>
            <a:ext cx="4985700" cy="1159800"/>
          </a:xfrm>
          <a:prstGeom prst="rect">
            <a:avLst/>
          </a:prstGeom>
        </p:spPr>
        <p:txBody>
          <a:bodyPr anchorCtr="0" anchor="b" bIns="91425" lIns="91425" rIns="91425" wrap="square" tIns="91425">
            <a:noAutofit/>
          </a:bodyPr>
          <a:lstStyle/>
          <a:p>
            <a:pPr indent="0" lvl="0" marL="0" rtl="0">
              <a:spcBef>
                <a:spcPts val="0"/>
              </a:spcBef>
              <a:buNone/>
            </a:pPr>
            <a:r>
              <a:rPr lang="en" sz="3600"/>
              <a:t>DEPRESSION</a:t>
            </a:r>
          </a:p>
        </p:txBody>
      </p:sp>
      <p:sp>
        <p:nvSpPr>
          <p:cNvPr id="314" name="Shape 314"/>
          <p:cNvSpPr txBox="1"/>
          <p:nvPr>
            <p:ph idx="4294967295" type="ctrTitle"/>
          </p:nvPr>
        </p:nvSpPr>
        <p:spPr>
          <a:xfrm>
            <a:off x="3759525" y="1888150"/>
            <a:ext cx="4082100" cy="1159800"/>
          </a:xfrm>
          <a:prstGeom prst="rect">
            <a:avLst/>
          </a:prstGeom>
        </p:spPr>
        <p:txBody>
          <a:bodyPr anchorCtr="0" anchor="b" bIns="91425" lIns="91425" rIns="91425" wrap="square" tIns="91425">
            <a:noAutofit/>
          </a:bodyPr>
          <a:lstStyle/>
          <a:p>
            <a:pPr indent="0" lvl="0" marL="0" rtl="0">
              <a:spcBef>
                <a:spcPts val="0"/>
              </a:spcBef>
              <a:buNone/>
            </a:pPr>
            <a:r>
              <a:rPr lang="en" sz="3600"/>
              <a:t>INSOMNIA</a:t>
            </a:r>
          </a:p>
        </p:txBody>
      </p:sp>
      <p:cxnSp>
        <p:nvCxnSpPr>
          <p:cNvPr id="315" name="Shape 315"/>
          <p:cNvCxnSpPr/>
          <p:nvPr/>
        </p:nvCxnSpPr>
        <p:spPr>
          <a:xfrm flipH="1">
            <a:off x="1904850" y="1348150"/>
            <a:ext cx="806100" cy="996600"/>
          </a:xfrm>
          <a:prstGeom prst="straightConnector1">
            <a:avLst/>
          </a:prstGeom>
          <a:noFill/>
          <a:ln cap="flat" cmpd="sng" w="28575">
            <a:solidFill>
              <a:schemeClr val="dk2"/>
            </a:solidFill>
            <a:prstDash val="solid"/>
            <a:round/>
            <a:headEnd len="lg" w="lg" type="triangle"/>
            <a:tailEnd len="lg" w="lg" type="triangle"/>
          </a:ln>
        </p:spPr>
      </p:cxnSp>
      <p:cxnSp>
        <p:nvCxnSpPr>
          <p:cNvPr id="316" name="Shape 316"/>
          <p:cNvCxnSpPr/>
          <p:nvPr/>
        </p:nvCxnSpPr>
        <p:spPr>
          <a:xfrm rot="10800000">
            <a:off x="2740275" y="2687563"/>
            <a:ext cx="644700" cy="14700"/>
          </a:xfrm>
          <a:prstGeom prst="straightConnector1">
            <a:avLst/>
          </a:prstGeom>
          <a:noFill/>
          <a:ln cap="flat" cmpd="sng" w="28575">
            <a:solidFill>
              <a:schemeClr val="dk2"/>
            </a:solidFill>
            <a:prstDash val="solid"/>
            <a:round/>
            <a:headEnd len="lg" w="lg" type="triangle"/>
            <a:tailEnd len="lg" w="lg" type="triangle"/>
          </a:ln>
        </p:spPr>
      </p:cxnSp>
      <p:cxnSp>
        <p:nvCxnSpPr>
          <p:cNvPr id="317" name="Shape 317"/>
          <p:cNvCxnSpPr/>
          <p:nvPr/>
        </p:nvCxnSpPr>
        <p:spPr>
          <a:xfrm>
            <a:off x="3297125" y="1362800"/>
            <a:ext cx="688800" cy="996300"/>
          </a:xfrm>
          <a:prstGeom prst="straightConnector1">
            <a:avLst/>
          </a:prstGeom>
          <a:noFill/>
          <a:ln cap="flat" cmpd="sng" w="28575">
            <a:solidFill>
              <a:schemeClr val="dk2"/>
            </a:solidFill>
            <a:prstDash val="solid"/>
            <a:round/>
            <a:headEnd len="lg" w="lg" type="triangle"/>
            <a:tailEnd len="lg" w="lg" type="triangle"/>
          </a:ln>
        </p:spPr>
      </p:cxnSp>
      <p:sp>
        <p:nvSpPr>
          <p:cNvPr id="318" name="Shape 318"/>
          <p:cNvSpPr/>
          <p:nvPr/>
        </p:nvSpPr>
        <p:spPr>
          <a:xfrm>
            <a:off x="146550" y="1457075"/>
            <a:ext cx="1648200" cy="784800"/>
          </a:xfrm>
          <a:prstGeom prst="wedgeEllipseCallout">
            <a:avLst>
              <a:gd fmla="val 38646" name="adj1"/>
              <a:gd fmla="val 68693" name="adj2"/>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latin typeface="Source Sans Pro"/>
                <a:ea typeface="Source Sans Pro"/>
                <a:cs typeface="Source Sans Pro"/>
                <a:sym typeface="Source Sans Pro"/>
              </a:rPr>
              <a:t>Prof. Cristina &amp; team</a:t>
            </a:r>
          </a:p>
        </p:txBody>
      </p:sp>
      <p:sp>
        <p:nvSpPr>
          <p:cNvPr id="319" name="Shape 319"/>
          <p:cNvSpPr/>
          <p:nvPr/>
        </p:nvSpPr>
        <p:spPr>
          <a:xfrm>
            <a:off x="4181125" y="636600"/>
            <a:ext cx="1758300" cy="1370400"/>
          </a:xfrm>
          <a:prstGeom prst="cloudCallout">
            <a:avLst>
              <a:gd fmla="val -71107" name="adj1"/>
              <a:gd fmla="val 41488" name="adj2"/>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latin typeface="Source Sans Pro"/>
                <a:ea typeface="Source Sans Pro"/>
                <a:cs typeface="Source Sans Pro"/>
                <a:sym typeface="Source Sans Pro"/>
              </a:rPr>
              <a:t>Initial research by Prof Ohayon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325" name="Shape 325"/>
          <p:cNvSpPr/>
          <p:nvPr/>
        </p:nvSpPr>
        <p:spPr>
          <a:xfrm>
            <a:off x="1692425" y="449375"/>
            <a:ext cx="1063200" cy="719700"/>
          </a:xfrm>
          <a:prstGeom prst="roundRect">
            <a:avLst>
              <a:gd fmla="val 16667" name="adj"/>
            </a:avLst>
          </a:prstGeom>
          <a:solidFill>
            <a:srgbClr val="0DB7C4">
              <a:alpha val="3654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Insomnia/Sleep Disorders</a:t>
            </a:r>
          </a:p>
        </p:txBody>
      </p:sp>
      <p:sp>
        <p:nvSpPr>
          <p:cNvPr id="326" name="Shape 326"/>
          <p:cNvSpPr/>
          <p:nvPr/>
        </p:nvSpPr>
        <p:spPr>
          <a:xfrm>
            <a:off x="2725763" y="4085450"/>
            <a:ext cx="2158500" cy="657600"/>
          </a:xfrm>
          <a:prstGeom prst="roundRect">
            <a:avLst>
              <a:gd fmla="val 16667" name="adj"/>
            </a:avLst>
          </a:prstGeom>
          <a:solidFill>
            <a:srgbClr val="0A95B0"/>
          </a:solidFill>
          <a:ln>
            <a:noFill/>
          </a:ln>
        </p:spPr>
        <p:txBody>
          <a:bodyPr anchorCtr="0" anchor="ctr" bIns="91425" lIns="91425" rIns="91425" wrap="square" tIns="91425">
            <a:noAutofit/>
          </a:bodyPr>
          <a:lstStyle/>
          <a:p>
            <a:pPr indent="0" lvl="0" marL="0" rtl="0" algn="ctr">
              <a:spcBef>
                <a:spcPts val="0"/>
              </a:spcBef>
              <a:buNone/>
            </a:pPr>
            <a:r>
              <a:rPr b="1" lang="en" sz="2400">
                <a:solidFill>
                  <a:srgbClr val="FFFFFF"/>
                </a:solidFill>
                <a:latin typeface="Source Sans Pro"/>
                <a:ea typeface="Source Sans Pro"/>
                <a:cs typeface="Source Sans Pro"/>
                <a:sym typeface="Source Sans Pro"/>
              </a:rPr>
              <a:t>Depression</a:t>
            </a:r>
          </a:p>
        </p:txBody>
      </p:sp>
      <p:sp>
        <p:nvSpPr>
          <p:cNvPr id="327" name="Shape 327"/>
          <p:cNvSpPr/>
          <p:nvPr/>
        </p:nvSpPr>
        <p:spPr>
          <a:xfrm>
            <a:off x="5672125" y="572225"/>
            <a:ext cx="1063200" cy="474000"/>
          </a:xfrm>
          <a:prstGeom prst="roundRect">
            <a:avLst>
              <a:gd fmla="val 16667" name="adj"/>
            </a:avLst>
          </a:prstGeom>
          <a:solidFill>
            <a:srgbClr val="FFE599"/>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Gender</a:t>
            </a:r>
          </a:p>
        </p:txBody>
      </p:sp>
      <p:sp>
        <p:nvSpPr>
          <p:cNvPr id="328" name="Shape 328"/>
          <p:cNvSpPr/>
          <p:nvPr/>
        </p:nvSpPr>
        <p:spPr>
          <a:xfrm>
            <a:off x="4345548" y="572213"/>
            <a:ext cx="1063200" cy="474000"/>
          </a:xfrm>
          <a:prstGeom prst="roundRect">
            <a:avLst>
              <a:gd fmla="val 16667" name="adj"/>
            </a:avLst>
          </a:prstGeom>
          <a:solidFill>
            <a:srgbClr val="FFE599"/>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Age</a:t>
            </a:r>
          </a:p>
        </p:txBody>
      </p:sp>
      <p:sp>
        <p:nvSpPr>
          <p:cNvPr id="329" name="Shape 329"/>
          <p:cNvSpPr/>
          <p:nvPr/>
        </p:nvSpPr>
        <p:spPr>
          <a:xfrm>
            <a:off x="6998707" y="572225"/>
            <a:ext cx="1063200" cy="474000"/>
          </a:xfrm>
          <a:prstGeom prst="roundRect">
            <a:avLst>
              <a:gd fmla="val 16667" name="adj"/>
            </a:avLst>
          </a:prstGeom>
          <a:solidFill>
            <a:srgbClr val="FFE599"/>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Ethnicity</a:t>
            </a:r>
          </a:p>
        </p:txBody>
      </p:sp>
      <p:sp>
        <p:nvSpPr>
          <p:cNvPr id="330" name="Shape 330"/>
          <p:cNvSpPr/>
          <p:nvPr/>
        </p:nvSpPr>
        <p:spPr>
          <a:xfrm>
            <a:off x="3018963" y="473225"/>
            <a:ext cx="1063200" cy="672000"/>
          </a:xfrm>
          <a:prstGeom prst="roundRect">
            <a:avLst>
              <a:gd fmla="val 16667" name="adj"/>
            </a:avLst>
          </a:prstGeom>
          <a:solidFill>
            <a:srgbClr val="0DB7C4">
              <a:alpha val="3654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Anxiety</a:t>
            </a:r>
          </a:p>
        </p:txBody>
      </p:sp>
      <p:cxnSp>
        <p:nvCxnSpPr>
          <p:cNvPr id="331" name="Shape 331"/>
          <p:cNvCxnSpPr/>
          <p:nvPr/>
        </p:nvCxnSpPr>
        <p:spPr>
          <a:xfrm>
            <a:off x="4436763" y="3344150"/>
            <a:ext cx="6300" cy="536400"/>
          </a:xfrm>
          <a:prstGeom prst="straightConnector1">
            <a:avLst/>
          </a:prstGeom>
          <a:noFill/>
          <a:ln cap="flat" cmpd="sng" w="38100">
            <a:solidFill>
              <a:schemeClr val="dk2"/>
            </a:solidFill>
            <a:prstDash val="solid"/>
            <a:round/>
            <a:headEnd len="lg" w="lg" type="none"/>
            <a:tailEnd len="lg" w="lg" type="triangle"/>
          </a:ln>
        </p:spPr>
      </p:cxnSp>
      <p:grpSp>
        <p:nvGrpSpPr>
          <p:cNvPr id="332" name="Shape 332"/>
          <p:cNvGrpSpPr/>
          <p:nvPr/>
        </p:nvGrpSpPr>
        <p:grpSpPr>
          <a:xfrm>
            <a:off x="1829050" y="1366402"/>
            <a:ext cx="789944" cy="463775"/>
            <a:chOff x="3269900" y="3064500"/>
            <a:chExt cx="432325" cy="263075"/>
          </a:xfrm>
        </p:grpSpPr>
        <p:sp>
          <p:nvSpPr>
            <p:cNvPr id="333" name="Shape 333"/>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4" name="Shape 334"/>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5" name="Shape 335"/>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336" name="Shape 336"/>
          <p:cNvGrpSpPr/>
          <p:nvPr/>
        </p:nvGrpSpPr>
        <p:grpSpPr>
          <a:xfrm>
            <a:off x="5087427" y="3880546"/>
            <a:ext cx="1066654" cy="996917"/>
            <a:chOff x="826079" y="3015279"/>
            <a:chExt cx="824180" cy="718550"/>
          </a:xfrm>
        </p:grpSpPr>
        <p:grpSp>
          <p:nvGrpSpPr>
            <p:cNvPr id="337" name="Shape 337"/>
            <p:cNvGrpSpPr/>
            <p:nvPr/>
          </p:nvGrpSpPr>
          <p:grpSpPr>
            <a:xfrm>
              <a:off x="953731" y="3061856"/>
              <a:ext cx="696529" cy="671973"/>
              <a:chOff x="1951075" y="2333250"/>
              <a:chExt cx="381200" cy="381175"/>
            </a:xfrm>
          </p:grpSpPr>
          <p:sp>
            <p:nvSpPr>
              <p:cNvPr id="338" name="Shape 338"/>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9" name="Shape 339"/>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0" name="Shape 340"/>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1" name="Shape 341"/>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342" name="Shape 342"/>
            <p:cNvGrpSpPr/>
            <p:nvPr/>
          </p:nvGrpSpPr>
          <p:grpSpPr>
            <a:xfrm>
              <a:off x="826079" y="3015279"/>
              <a:ext cx="317281" cy="338624"/>
              <a:chOff x="5382800" y="412975"/>
              <a:chExt cx="433800" cy="433800"/>
            </a:xfrm>
          </p:grpSpPr>
          <p:sp>
            <p:nvSpPr>
              <p:cNvPr id="343" name="Shape 343"/>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4" name="Shape 344"/>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5" name="Shape 345"/>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346" name="Shape 346"/>
          <p:cNvSpPr/>
          <p:nvPr/>
        </p:nvSpPr>
        <p:spPr>
          <a:xfrm>
            <a:off x="2792938" y="70437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47" name="Shape 347"/>
          <p:cNvSpPr/>
          <p:nvPr/>
        </p:nvSpPr>
        <p:spPr>
          <a:xfrm>
            <a:off x="6772663" y="70437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48" name="Shape 348"/>
          <p:cNvSpPr/>
          <p:nvPr/>
        </p:nvSpPr>
        <p:spPr>
          <a:xfrm>
            <a:off x="5446088" y="70437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49" name="Shape 349"/>
          <p:cNvSpPr/>
          <p:nvPr/>
        </p:nvSpPr>
        <p:spPr>
          <a:xfrm>
            <a:off x="4119513" y="70437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50" name="Shape 350"/>
          <p:cNvGrpSpPr/>
          <p:nvPr/>
        </p:nvGrpSpPr>
        <p:grpSpPr>
          <a:xfrm>
            <a:off x="3368028" y="1238500"/>
            <a:ext cx="365078" cy="719590"/>
            <a:chOff x="4254428" y="3114225"/>
            <a:chExt cx="365078" cy="719590"/>
          </a:xfrm>
        </p:grpSpPr>
        <p:grpSp>
          <p:nvGrpSpPr>
            <p:cNvPr id="351" name="Shape 351"/>
            <p:cNvGrpSpPr/>
            <p:nvPr/>
          </p:nvGrpSpPr>
          <p:grpSpPr>
            <a:xfrm>
              <a:off x="4319867" y="3114225"/>
              <a:ext cx="124934" cy="110445"/>
              <a:chOff x="5444475" y="717525"/>
              <a:chExt cx="433800" cy="433800"/>
            </a:xfrm>
          </p:grpSpPr>
          <p:sp>
            <p:nvSpPr>
              <p:cNvPr id="352" name="Shape 352"/>
              <p:cNvSpPr/>
              <p:nvPr/>
            </p:nvSpPr>
            <p:spPr>
              <a:xfrm>
                <a:off x="5444475" y="71752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3" name="Shape 353"/>
              <p:cNvSpPr/>
              <p:nvPr/>
            </p:nvSpPr>
            <p:spPr>
              <a:xfrm>
                <a:off x="5557157" y="83020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4" name="Shape 354"/>
              <p:cNvSpPr/>
              <p:nvPr/>
            </p:nvSpPr>
            <p:spPr>
              <a:xfrm>
                <a:off x="5606248" y="87929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55" name="Shape 355"/>
            <p:cNvGrpSpPr/>
            <p:nvPr/>
          </p:nvGrpSpPr>
          <p:grpSpPr>
            <a:xfrm>
              <a:off x="4444816" y="3373945"/>
              <a:ext cx="124934" cy="110445"/>
              <a:chOff x="5382800" y="412975"/>
              <a:chExt cx="433800" cy="433800"/>
            </a:xfrm>
          </p:grpSpPr>
          <p:sp>
            <p:nvSpPr>
              <p:cNvPr id="356" name="Shape 356"/>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7" name="Shape 357"/>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8" name="Shape 358"/>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59" name="Shape 359"/>
            <p:cNvGrpSpPr/>
            <p:nvPr/>
          </p:nvGrpSpPr>
          <p:grpSpPr>
            <a:xfrm>
              <a:off x="4254428" y="3123724"/>
              <a:ext cx="365078" cy="710092"/>
              <a:chOff x="3384375" y="2267500"/>
              <a:chExt cx="203375" cy="507825"/>
            </a:xfrm>
          </p:grpSpPr>
          <p:sp>
            <p:nvSpPr>
              <p:cNvPr id="360" name="Shape 360"/>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1" name="Shape 361"/>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grpSp>
        <p:nvGrpSpPr>
          <p:cNvPr id="362" name="Shape 362"/>
          <p:cNvGrpSpPr/>
          <p:nvPr/>
        </p:nvGrpSpPr>
        <p:grpSpPr>
          <a:xfrm>
            <a:off x="7355742" y="1310450"/>
            <a:ext cx="349101" cy="349101"/>
            <a:chOff x="5941025" y="3634400"/>
            <a:chExt cx="467650" cy="467650"/>
          </a:xfrm>
        </p:grpSpPr>
        <p:sp>
          <p:nvSpPr>
            <p:cNvPr id="363" name="Shape 363"/>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4" name="Shape 364"/>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5" name="Shape 365"/>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6" name="Shape 366"/>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7" name="Shape 367"/>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8" name="Shape 368"/>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369" name="Shape 369"/>
          <p:cNvGrpSpPr/>
          <p:nvPr/>
        </p:nvGrpSpPr>
        <p:grpSpPr>
          <a:xfrm>
            <a:off x="5979535" y="1247992"/>
            <a:ext cx="466746" cy="474004"/>
            <a:chOff x="6865935" y="3123717"/>
            <a:chExt cx="466746" cy="474004"/>
          </a:xfrm>
        </p:grpSpPr>
        <p:grpSp>
          <p:nvGrpSpPr>
            <p:cNvPr id="370" name="Shape 370"/>
            <p:cNvGrpSpPr/>
            <p:nvPr/>
          </p:nvGrpSpPr>
          <p:grpSpPr>
            <a:xfrm>
              <a:off x="6865935" y="3126012"/>
              <a:ext cx="171300" cy="469454"/>
              <a:chOff x="4071800" y="2269925"/>
              <a:chExt cx="172925" cy="502950"/>
            </a:xfrm>
          </p:grpSpPr>
          <p:sp>
            <p:nvSpPr>
              <p:cNvPr id="371" name="Shape 371"/>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2" name="Shape 372"/>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373" name="Shape 373"/>
            <p:cNvGrpSpPr/>
            <p:nvPr/>
          </p:nvGrpSpPr>
          <p:grpSpPr>
            <a:xfrm>
              <a:off x="7131218" y="3123717"/>
              <a:ext cx="201463" cy="474004"/>
              <a:chOff x="3384375" y="2267500"/>
              <a:chExt cx="203375" cy="507825"/>
            </a:xfrm>
          </p:grpSpPr>
          <p:sp>
            <p:nvSpPr>
              <p:cNvPr id="374" name="Shape 374"/>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5" name="Shape 375"/>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grpSp>
        <p:nvGrpSpPr>
          <p:cNvPr id="376" name="Shape 376"/>
          <p:cNvGrpSpPr/>
          <p:nvPr/>
        </p:nvGrpSpPr>
        <p:grpSpPr>
          <a:xfrm>
            <a:off x="4657681" y="1267076"/>
            <a:ext cx="397278" cy="388605"/>
            <a:chOff x="5973900" y="318475"/>
            <a:chExt cx="401900" cy="380575"/>
          </a:xfrm>
        </p:grpSpPr>
        <p:sp>
          <p:nvSpPr>
            <p:cNvPr id="377" name="Shape 377"/>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8" name="Shape 378"/>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9" name="Shape 379"/>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0" name="Shape 380"/>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1" name="Shape 381"/>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2" name="Shape 382"/>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3" name="Shape 383"/>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4" name="Shape 384"/>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5" name="Shape 385"/>
            <p:cNvSpPr/>
            <p:nvPr/>
          </p:nvSpPr>
          <p:spPr>
            <a:xfrm>
              <a:off x="6024450" y="573000"/>
              <a:ext cx="300800" cy="25"/>
            </a:xfrm>
            <a:custGeom>
              <a:pathLst>
                <a:path extrusionOk="0" fill="none" h="1" w="12032">
                  <a:moveTo>
                    <a:pt x="0" y="0"/>
                  </a:moveTo>
                  <a:lnTo>
                    <a:pt x="12032"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6" name="Shape 386"/>
            <p:cNvSpPr/>
            <p:nvPr/>
          </p:nvSpPr>
          <p:spPr>
            <a:xfrm>
              <a:off x="6024450" y="514550"/>
              <a:ext cx="300800" cy="25"/>
            </a:xfrm>
            <a:custGeom>
              <a:pathLst>
                <a:path extrusionOk="0" fill="none" h="1" w="12032">
                  <a:moveTo>
                    <a:pt x="0" y="0"/>
                  </a:moveTo>
                  <a:lnTo>
                    <a:pt x="12032"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7" name="Shape 387"/>
            <p:cNvSpPr/>
            <p:nvPr/>
          </p:nvSpPr>
          <p:spPr>
            <a:xfrm>
              <a:off x="6264950" y="456100"/>
              <a:ext cx="25" cy="175375"/>
            </a:xfrm>
            <a:custGeom>
              <a:pathLst>
                <a:path extrusionOk="0" fill="none" h="7015" w="1">
                  <a:moveTo>
                    <a:pt x="1" y="0"/>
                  </a:moveTo>
                  <a:lnTo>
                    <a:pt x="1" y="701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8" name="Shape 388"/>
            <p:cNvSpPr/>
            <p:nvPr/>
          </p:nvSpPr>
          <p:spPr>
            <a:xfrm>
              <a:off x="6204675" y="456100"/>
              <a:ext cx="25" cy="175375"/>
            </a:xfrm>
            <a:custGeom>
              <a:pathLst>
                <a:path extrusionOk="0" fill="none" h="7015" w="1">
                  <a:moveTo>
                    <a:pt x="0" y="0"/>
                  </a:moveTo>
                  <a:lnTo>
                    <a:pt x="0" y="701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9" name="Shape 389"/>
            <p:cNvSpPr/>
            <p:nvPr/>
          </p:nvSpPr>
          <p:spPr>
            <a:xfrm>
              <a:off x="6145000" y="456100"/>
              <a:ext cx="25" cy="175375"/>
            </a:xfrm>
            <a:custGeom>
              <a:pathLst>
                <a:path extrusionOk="0" fill="none" h="7015" w="1">
                  <a:moveTo>
                    <a:pt x="1" y="0"/>
                  </a:moveTo>
                  <a:lnTo>
                    <a:pt x="1" y="701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90" name="Shape 390"/>
            <p:cNvSpPr/>
            <p:nvPr/>
          </p:nvSpPr>
          <p:spPr>
            <a:xfrm>
              <a:off x="6084725" y="456100"/>
              <a:ext cx="25" cy="175375"/>
            </a:xfrm>
            <a:custGeom>
              <a:pathLst>
                <a:path extrusionOk="0" fill="none" h="7015" w="1">
                  <a:moveTo>
                    <a:pt x="1" y="0"/>
                  </a:moveTo>
                  <a:lnTo>
                    <a:pt x="1" y="701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391" name="Shape 391"/>
          <p:cNvSpPr/>
          <p:nvPr/>
        </p:nvSpPr>
        <p:spPr>
          <a:xfrm>
            <a:off x="3490144" y="2072073"/>
            <a:ext cx="1063200" cy="474000"/>
          </a:xfrm>
          <a:prstGeom prst="roundRect">
            <a:avLst>
              <a:gd fmla="val 16667" name="adj"/>
            </a:avLst>
          </a:prstGeom>
          <a:solidFill>
            <a:srgbClr val="FFE599"/>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Drug Use</a:t>
            </a:r>
          </a:p>
        </p:txBody>
      </p:sp>
      <p:sp>
        <p:nvSpPr>
          <p:cNvPr id="392" name="Shape 392"/>
          <p:cNvSpPr/>
          <p:nvPr/>
        </p:nvSpPr>
        <p:spPr>
          <a:xfrm>
            <a:off x="4816713" y="1973075"/>
            <a:ext cx="1063200" cy="672000"/>
          </a:xfrm>
          <a:prstGeom prst="roundRect">
            <a:avLst>
              <a:gd fmla="val 16667" name="adj"/>
            </a:avLst>
          </a:prstGeom>
          <a:solidFill>
            <a:srgbClr val="FFE599"/>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Smoking Status</a:t>
            </a:r>
          </a:p>
        </p:txBody>
      </p:sp>
      <p:sp>
        <p:nvSpPr>
          <p:cNvPr id="393" name="Shape 393"/>
          <p:cNvSpPr/>
          <p:nvPr/>
        </p:nvSpPr>
        <p:spPr>
          <a:xfrm>
            <a:off x="4590688" y="220422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4" name="Shape 394"/>
          <p:cNvSpPr/>
          <p:nvPr/>
        </p:nvSpPr>
        <p:spPr>
          <a:xfrm>
            <a:off x="3264088" y="2204225"/>
            <a:ext cx="188700" cy="209700"/>
          </a:xfrm>
          <a:prstGeom prst="mathPlus">
            <a:avLst>
              <a:gd fmla="val 23520" name="adj1"/>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95" name="Shape 395"/>
          <p:cNvGrpSpPr/>
          <p:nvPr/>
        </p:nvGrpSpPr>
        <p:grpSpPr>
          <a:xfrm>
            <a:off x="3783437" y="2724062"/>
            <a:ext cx="454621" cy="442201"/>
            <a:chOff x="616425" y="2329600"/>
            <a:chExt cx="361700" cy="388475"/>
          </a:xfrm>
        </p:grpSpPr>
        <p:sp>
          <p:nvSpPr>
            <p:cNvPr id="396" name="Shape 39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97" name="Shape 397"/>
            <p:cNvSpPr/>
            <p:nvPr/>
          </p:nvSpPr>
          <p:spPr>
            <a:xfrm>
              <a:off x="704725" y="2545750"/>
              <a:ext cx="185125" cy="25"/>
            </a:xfrm>
            <a:custGeom>
              <a:pathLst>
                <a:path extrusionOk="0" fill="none" h="1" w="7405">
                  <a:moveTo>
                    <a:pt x="7404" y="0"/>
                  </a:moveTo>
                  <a:lnTo>
                    <a:pt x="0"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98" name="Shape 39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99" name="Shape 39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0" name="Shape 40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1" name="Shape 40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2" name="Shape 402"/>
            <p:cNvSpPr/>
            <p:nvPr/>
          </p:nvSpPr>
          <p:spPr>
            <a:xfrm>
              <a:off x="766825" y="2388050"/>
              <a:ext cx="60925" cy="25"/>
            </a:xfrm>
            <a:custGeom>
              <a:pathLst>
                <a:path extrusionOk="0" fill="none" h="1" w="2437">
                  <a:moveTo>
                    <a:pt x="2436" y="0"/>
                  </a:moveTo>
                  <a:lnTo>
                    <a:pt x="1" y="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3" name="Shape 40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404" name="Shape 404"/>
          <p:cNvSpPr/>
          <p:nvPr/>
        </p:nvSpPr>
        <p:spPr>
          <a:xfrm>
            <a:off x="5331055" y="2738348"/>
            <a:ext cx="20166" cy="123209"/>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5" name="Shape 405"/>
          <p:cNvSpPr/>
          <p:nvPr/>
        </p:nvSpPr>
        <p:spPr>
          <a:xfrm>
            <a:off x="5279268" y="2738348"/>
            <a:ext cx="20166" cy="123209"/>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6" name="Shape 406"/>
          <p:cNvSpPr/>
          <p:nvPr/>
        </p:nvSpPr>
        <p:spPr>
          <a:xfrm>
            <a:off x="5382812" y="2738348"/>
            <a:ext cx="19457" cy="123209"/>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407" name="Shape 407"/>
          <p:cNvSpPr/>
          <p:nvPr/>
        </p:nvSpPr>
        <p:spPr>
          <a:xfrm>
            <a:off x="5189780" y="2954834"/>
            <a:ext cx="302724" cy="302743"/>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ctrTitle"/>
          </p:nvPr>
        </p:nvSpPr>
        <p:spPr>
          <a:xfrm>
            <a:off x="685800" y="1907650"/>
            <a:ext cx="6250500" cy="1045200"/>
          </a:xfrm>
          <a:prstGeom prst="rect">
            <a:avLst/>
          </a:prstGeom>
        </p:spPr>
        <p:txBody>
          <a:bodyPr anchorCtr="0" anchor="b" bIns="91425" lIns="91425" rIns="91425" wrap="square" tIns="91425">
            <a:noAutofit/>
          </a:bodyPr>
          <a:lstStyle/>
          <a:p>
            <a:pPr indent="0" lvl="0" marL="0" rtl="0">
              <a:spcBef>
                <a:spcPts val="0"/>
              </a:spcBef>
              <a:buNone/>
            </a:pPr>
            <a:r>
              <a:rPr lang="en"/>
              <a:t>3. Data Cleaning</a:t>
            </a:r>
          </a:p>
        </p:txBody>
      </p:sp>
      <p:sp>
        <p:nvSpPr>
          <p:cNvPr id="413" name="Shape 413"/>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rtl="0">
              <a:spcBef>
                <a:spcPts val="0"/>
              </a:spcBef>
              <a:buNone/>
            </a:pPr>
            <a:r>
              <a:t/>
            </a:r>
            <a:endParaRPr/>
          </a:p>
        </p:txBody>
      </p:sp>
      <p:sp>
        <p:nvSpPr>
          <p:cNvPr id="414" name="Shape 414"/>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844425" y="5598"/>
            <a:ext cx="3552600" cy="1140000"/>
          </a:xfrm>
          <a:prstGeom prst="rect">
            <a:avLst/>
          </a:prstGeom>
        </p:spPr>
        <p:txBody>
          <a:bodyPr anchorCtr="0" anchor="b" bIns="91425" lIns="91425" rIns="91425" wrap="square" tIns="91425">
            <a:noAutofit/>
          </a:bodyPr>
          <a:lstStyle/>
          <a:p>
            <a:pPr indent="0" lvl="0" marL="0" rtl="0">
              <a:spcBef>
                <a:spcPts val="0"/>
              </a:spcBef>
              <a:buNone/>
            </a:pPr>
            <a:r>
              <a:rPr lang="en"/>
              <a:t>DATA RECEIVED (all .csv)</a:t>
            </a:r>
          </a:p>
        </p:txBody>
      </p:sp>
      <p:sp>
        <p:nvSpPr>
          <p:cNvPr id="420" name="Shape 42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421" name="Shape 421"/>
          <p:cNvSpPr/>
          <p:nvPr/>
        </p:nvSpPr>
        <p:spPr>
          <a:xfrm>
            <a:off x="5065400" y="2849750"/>
            <a:ext cx="1334700" cy="750300"/>
          </a:xfrm>
          <a:prstGeom prst="roundRect">
            <a:avLst>
              <a:gd fmla="val 16667" name="adj"/>
            </a:avLst>
          </a:prstGeom>
          <a:solidFill>
            <a:srgbClr val="0DB7C4">
              <a:alpha val="3654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Procedure/</a:t>
            </a:r>
          </a:p>
          <a:p>
            <a:pPr indent="0" lvl="0" marL="0" rtl="0" algn="ctr">
              <a:spcBef>
                <a:spcPts val="0"/>
              </a:spcBef>
              <a:buNone/>
            </a:pPr>
            <a:r>
              <a:rPr lang="en">
                <a:latin typeface="Source Sans Pro"/>
                <a:ea typeface="Source Sans Pro"/>
                <a:cs typeface="Source Sans Pro"/>
                <a:sym typeface="Source Sans Pro"/>
              </a:rPr>
              <a:t>Surgery History</a:t>
            </a:r>
          </a:p>
        </p:txBody>
      </p:sp>
      <p:sp>
        <p:nvSpPr>
          <p:cNvPr id="422" name="Shape 422"/>
          <p:cNvSpPr/>
          <p:nvPr/>
        </p:nvSpPr>
        <p:spPr>
          <a:xfrm>
            <a:off x="5070845" y="3944377"/>
            <a:ext cx="1334700" cy="750300"/>
          </a:xfrm>
          <a:prstGeom prst="roundRect">
            <a:avLst>
              <a:gd fmla="val 16667" name="adj"/>
            </a:avLst>
          </a:prstGeom>
          <a:solidFill>
            <a:srgbClr val="0DB7C4">
              <a:alpha val="3654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Labs</a:t>
            </a:r>
          </a:p>
        </p:txBody>
      </p:sp>
      <p:sp>
        <p:nvSpPr>
          <p:cNvPr id="423" name="Shape 423"/>
          <p:cNvSpPr/>
          <p:nvPr/>
        </p:nvSpPr>
        <p:spPr>
          <a:xfrm>
            <a:off x="1359575" y="1253150"/>
            <a:ext cx="5040600" cy="219600"/>
          </a:xfrm>
          <a:prstGeom prst="roundRect">
            <a:avLst>
              <a:gd fmla="val 16667" name="adj"/>
            </a:avLst>
          </a:prstGeom>
          <a:solidFill>
            <a:srgbClr val="000000">
              <a:alpha val="346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Data Library</a:t>
            </a:r>
          </a:p>
        </p:txBody>
      </p:sp>
      <p:sp>
        <p:nvSpPr>
          <p:cNvPr id="424" name="Shape 424"/>
          <p:cNvSpPr/>
          <p:nvPr/>
        </p:nvSpPr>
        <p:spPr>
          <a:xfrm>
            <a:off x="3185525" y="3477400"/>
            <a:ext cx="1515600" cy="750300"/>
          </a:xfrm>
          <a:prstGeom prst="roundRect">
            <a:avLst>
              <a:gd fmla="val 16667" name="adj"/>
            </a:avLst>
          </a:prstGeom>
          <a:solidFill>
            <a:srgbClr val="0A95B0"/>
          </a:solidFill>
          <a:ln cap="flat" cmpd="sng" w="38100">
            <a:solidFill>
              <a:srgbClr val="0A95B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solidFill>
                  <a:srgbClr val="FFFFFF"/>
                </a:solidFill>
                <a:latin typeface="Source Sans Pro"/>
                <a:ea typeface="Source Sans Pro"/>
                <a:cs typeface="Source Sans Pro"/>
                <a:sym typeface="Source Sans Pro"/>
              </a:rPr>
              <a:t>Encounters (Chronological)</a:t>
            </a:r>
          </a:p>
        </p:txBody>
      </p:sp>
      <p:sp>
        <p:nvSpPr>
          <p:cNvPr id="425" name="Shape 425"/>
          <p:cNvSpPr/>
          <p:nvPr/>
        </p:nvSpPr>
        <p:spPr>
          <a:xfrm>
            <a:off x="5070835" y="1755125"/>
            <a:ext cx="1334700" cy="750300"/>
          </a:xfrm>
          <a:prstGeom prst="roundRect">
            <a:avLst>
              <a:gd fmla="val 16667" name="adj"/>
            </a:avLst>
          </a:prstGeom>
          <a:solidFill>
            <a:srgbClr val="0DB7C4">
              <a:alpha val="36540"/>
            </a:srgbClr>
          </a:solidFill>
          <a:ln>
            <a:noFill/>
          </a:ln>
        </p:spPr>
        <p:txBody>
          <a:bodyPr anchorCtr="0" anchor="ctr" bIns="91425" lIns="91425" rIns="91425" wrap="square" tIns="91425">
            <a:noAutofit/>
          </a:bodyPr>
          <a:lstStyle/>
          <a:p>
            <a:pPr indent="0" lvl="0" marL="0" rtl="0" algn="ctr">
              <a:spcBef>
                <a:spcPts val="0"/>
              </a:spcBef>
              <a:buNone/>
            </a:pPr>
            <a:r>
              <a:rPr lang="en">
                <a:latin typeface="Source Sans Pro"/>
                <a:ea typeface="Source Sans Pro"/>
                <a:cs typeface="Source Sans Pro"/>
                <a:sym typeface="Source Sans Pro"/>
              </a:rPr>
              <a:t>Medication Orders/Admin</a:t>
            </a:r>
          </a:p>
        </p:txBody>
      </p:sp>
      <p:sp>
        <p:nvSpPr>
          <p:cNvPr id="426" name="Shape 426"/>
          <p:cNvSpPr/>
          <p:nvPr/>
        </p:nvSpPr>
        <p:spPr>
          <a:xfrm>
            <a:off x="1330450" y="2258200"/>
            <a:ext cx="1438800" cy="750300"/>
          </a:xfrm>
          <a:prstGeom prst="roundRect">
            <a:avLst>
              <a:gd fmla="val 16667" name="adj"/>
            </a:avLst>
          </a:prstGeom>
          <a:solidFill>
            <a:srgbClr val="FFE599"/>
          </a:solidFill>
          <a:ln cap="flat" cmpd="sng" w="28575">
            <a:solidFill>
              <a:srgbClr val="7F7F7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latin typeface="Source Sans Pro"/>
                <a:ea typeface="Source Sans Pro"/>
                <a:cs typeface="Source Sans Pro"/>
                <a:sym typeface="Source Sans Pro"/>
              </a:rPr>
              <a:t>Demographics</a:t>
            </a:r>
          </a:p>
        </p:txBody>
      </p:sp>
      <p:sp>
        <p:nvSpPr>
          <p:cNvPr id="427" name="Shape 427"/>
          <p:cNvSpPr/>
          <p:nvPr/>
        </p:nvSpPr>
        <p:spPr>
          <a:xfrm>
            <a:off x="3275985" y="2222100"/>
            <a:ext cx="1334700" cy="750300"/>
          </a:xfrm>
          <a:prstGeom prst="roundRect">
            <a:avLst>
              <a:gd fmla="val 16667" name="adj"/>
            </a:avLst>
          </a:prstGeom>
          <a:solidFill>
            <a:srgbClr val="0A95B0"/>
          </a:solidFill>
          <a:ln cap="flat" cmpd="sng" w="38100">
            <a:solidFill>
              <a:srgbClr val="7F7F7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solidFill>
                  <a:srgbClr val="FFFFFF"/>
                </a:solidFill>
                <a:latin typeface="Source Sans Pro"/>
                <a:ea typeface="Source Sans Pro"/>
                <a:cs typeface="Source Sans Pro"/>
                <a:sym typeface="Source Sans Pro"/>
              </a:rPr>
              <a:t>Problem List</a:t>
            </a:r>
          </a:p>
        </p:txBody>
      </p:sp>
      <p:sp>
        <p:nvSpPr>
          <p:cNvPr id="428" name="Shape 428"/>
          <p:cNvSpPr/>
          <p:nvPr/>
        </p:nvSpPr>
        <p:spPr>
          <a:xfrm>
            <a:off x="1382505" y="3441298"/>
            <a:ext cx="1334700" cy="750300"/>
          </a:xfrm>
          <a:prstGeom prst="roundRect">
            <a:avLst>
              <a:gd fmla="val 16667" name="adj"/>
            </a:avLst>
          </a:prstGeom>
          <a:solidFill>
            <a:srgbClr val="FFE599"/>
          </a:solidFill>
          <a:ln cap="flat" cmpd="sng" w="28575">
            <a:solidFill>
              <a:srgbClr val="7F7F7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latin typeface="Source Sans Pro"/>
                <a:ea typeface="Source Sans Pro"/>
                <a:cs typeface="Source Sans Pro"/>
                <a:sym typeface="Source Sans Pro"/>
              </a:rPr>
              <a:t>Social History</a:t>
            </a:r>
          </a:p>
        </p:txBody>
      </p:sp>
      <p:sp>
        <p:nvSpPr>
          <p:cNvPr id="429" name="Shape 429"/>
          <p:cNvSpPr/>
          <p:nvPr/>
        </p:nvSpPr>
        <p:spPr>
          <a:xfrm>
            <a:off x="3188663" y="1801800"/>
            <a:ext cx="381300" cy="325500"/>
          </a:xfrm>
          <a:prstGeom prst="star5">
            <a:avLst>
              <a:gd fmla="val 19098" name="adj"/>
              <a:gd fmla="val 105146" name="hf"/>
              <a:gd fmla="val 110557" name="vf"/>
            </a:avLst>
          </a:prstGeom>
          <a:solidFill>
            <a:srgbClr val="FFE599"/>
          </a:solidFill>
          <a:ln>
            <a:noFill/>
          </a:ln>
        </p:spPr>
        <p:txBody>
          <a:bodyPr anchorCtr="0" anchor="ctr" bIns="91425" lIns="91425" rIns="91425" wrap="square" tIns="91425">
            <a:noAutofit/>
          </a:bodyPr>
          <a:lstStyle/>
          <a:p>
            <a:pPr indent="0" lvl="0" marL="0">
              <a:spcBef>
                <a:spcPts val="0"/>
              </a:spcBef>
              <a:buNone/>
            </a:pPr>
            <a:r>
              <a:t/>
            </a:r>
            <a:endParaRPr/>
          </a:p>
        </p:txBody>
      </p:sp>
      <p:sp>
        <p:nvSpPr>
          <p:cNvPr id="430" name="Shape 430"/>
          <p:cNvSpPr/>
          <p:nvPr/>
        </p:nvSpPr>
        <p:spPr>
          <a:xfrm>
            <a:off x="1312600" y="1789575"/>
            <a:ext cx="381300" cy="325500"/>
          </a:xfrm>
          <a:prstGeom prst="star5">
            <a:avLst>
              <a:gd fmla="val 19098" name="adj"/>
              <a:gd fmla="val 105146" name="hf"/>
              <a:gd fmla="val 110557" name="vf"/>
            </a:avLst>
          </a:prstGeom>
          <a:solidFill>
            <a:srgbClr val="FFE599"/>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31" name="Shape 431"/>
          <p:cNvGrpSpPr/>
          <p:nvPr/>
        </p:nvGrpSpPr>
        <p:grpSpPr>
          <a:xfrm>
            <a:off x="6853598" y="570123"/>
            <a:ext cx="1922109" cy="4205380"/>
            <a:chOff x="6310600" y="1679550"/>
            <a:chExt cx="883850" cy="1933775"/>
          </a:xfrm>
        </p:grpSpPr>
        <p:sp>
          <p:nvSpPr>
            <p:cNvPr id="432" name="Shape 432"/>
            <p:cNvSpPr/>
            <p:nvPr/>
          </p:nvSpPr>
          <p:spPr>
            <a:xfrm>
              <a:off x="6310600" y="1679550"/>
              <a:ext cx="883850" cy="1933775"/>
            </a:xfrm>
            <a:custGeom>
              <a:pathLst>
                <a:path extrusionOk="0" h="77351" w="35354">
                  <a:moveTo>
                    <a:pt x="17860" y="37487"/>
                  </a:moveTo>
                  <a:lnTo>
                    <a:pt x="17799" y="39376"/>
                  </a:lnTo>
                  <a:lnTo>
                    <a:pt x="17738" y="41327"/>
                  </a:lnTo>
                  <a:lnTo>
                    <a:pt x="17738" y="41815"/>
                  </a:lnTo>
                  <a:lnTo>
                    <a:pt x="17738" y="41876"/>
                  </a:lnTo>
                  <a:lnTo>
                    <a:pt x="17677" y="42302"/>
                  </a:lnTo>
                  <a:lnTo>
                    <a:pt x="17616" y="39925"/>
                  </a:lnTo>
                  <a:lnTo>
                    <a:pt x="17555" y="3748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433" name="Shape 433"/>
            <p:cNvSpPr/>
            <p:nvPr/>
          </p:nvSpPr>
          <p:spPr>
            <a:xfrm>
              <a:off x="6310600" y="1679550"/>
              <a:ext cx="883850" cy="1933775"/>
            </a:xfrm>
            <a:custGeom>
              <a:pathLst>
                <a:path extrusionOk="0" h="77351" w="35354">
                  <a:moveTo>
                    <a:pt x="17433" y="367"/>
                  </a:moveTo>
                  <a:lnTo>
                    <a:pt x="18165" y="428"/>
                  </a:lnTo>
                  <a:lnTo>
                    <a:pt x="18896" y="549"/>
                  </a:lnTo>
                  <a:lnTo>
                    <a:pt x="19201" y="671"/>
                  </a:lnTo>
                  <a:lnTo>
                    <a:pt x="19567" y="854"/>
                  </a:lnTo>
                  <a:lnTo>
                    <a:pt x="19872" y="1037"/>
                  </a:lnTo>
                  <a:lnTo>
                    <a:pt x="20115" y="1281"/>
                  </a:lnTo>
                  <a:lnTo>
                    <a:pt x="20359" y="1525"/>
                  </a:lnTo>
                  <a:lnTo>
                    <a:pt x="20542" y="1768"/>
                  </a:lnTo>
                  <a:lnTo>
                    <a:pt x="20847" y="2378"/>
                  </a:lnTo>
                  <a:lnTo>
                    <a:pt x="21091" y="3048"/>
                  </a:lnTo>
                  <a:lnTo>
                    <a:pt x="21213" y="3719"/>
                  </a:lnTo>
                  <a:lnTo>
                    <a:pt x="21273" y="4389"/>
                  </a:lnTo>
                  <a:lnTo>
                    <a:pt x="21273" y="5121"/>
                  </a:lnTo>
                  <a:lnTo>
                    <a:pt x="21273" y="5852"/>
                  </a:lnTo>
                  <a:lnTo>
                    <a:pt x="21152" y="6584"/>
                  </a:lnTo>
                  <a:lnTo>
                    <a:pt x="21030" y="7315"/>
                  </a:lnTo>
                  <a:lnTo>
                    <a:pt x="20786" y="7986"/>
                  </a:lnTo>
                  <a:lnTo>
                    <a:pt x="20481" y="8656"/>
                  </a:lnTo>
                  <a:lnTo>
                    <a:pt x="20115" y="9266"/>
                  </a:lnTo>
                  <a:lnTo>
                    <a:pt x="19628" y="9814"/>
                  </a:lnTo>
                  <a:lnTo>
                    <a:pt x="19018" y="10302"/>
                  </a:lnTo>
                  <a:lnTo>
                    <a:pt x="18470" y="10607"/>
                  </a:lnTo>
                  <a:lnTo>
                    <a:pt x="18104" y="10729"/>
                  </a:lnTo>
                  <a:lnTo>
                    <a:pt x="17799" y="10790"/>
                  </a:lnTo>
                  <a:lnTo>
                    <a:pt x="17251" y="10668"/>
                  </a:lnTo>
                  <a:lnTo>
                    <a:pt x="16946" y="10607"/>
                  </a:lnTo>
                  <a:lnTo>
                    <a:pt x="16702" y="10485"/>
                  </a:lnTo>
                  <a:lnTo>
                    <a:pt x="16336" y="10302"/>
                  </a:lnTo>
                  <a:lnTo>
                    <a:pt x="16031" y="10058"/>
                  </a:lnTo>
                  <a:lnTo>
                    <a:pt x="15483" y="9570"/>
                  </a:lnTo>
                  <a:lnTo>
                    <a:pt x="15056" y="8961"/>
                  </a:lnTo>
                  <a:lnTo>
                    <a:pt x="14751" y="8351"/>
                  </a:lnTo>
                  <a:lnTo>
                    <a:pt x="14508" y="7742"/>
                  </a:lnTo>
                  <a:lnTo>
                    <a:pt x="14325" y="7071"/>
                  </a:lnTo>
                  <a:lnTo>
                    <a:pt x="14142" y="6340"/>
                  </a:lnTo>
                  <a:lnTo>
                    <a:pt x="14081" y="5548"/>
                  </a:lnTo>
                  <a:lnTo>
                    <a:pt x="14081" y="4816"/>
                  </a:lnTo>
                  <a:lnTo>
                    <a:pt x="14081" y="4085"/>
                  </a:lnTo>
                  <a:lnTo>
                    <a:pt x="14203" y="3414"/>
                  </a:lnTo>
                  <a:lnTo>
                    <a:pt x="14386" y="2744"/>
                  </a:lnTo>
                  <a:lnTo>
                    <a:pt x="14630" y="2134"/>
                  </a:lnTo>
                  <a:lnTo>
                    <a:pt x="14812" y="1829"/>
                  </a:lnTo>
                  <a:lnTo>
                    <a:pt x="14995" y="1525"/>
                  </a:lnTo>
                  <a:lnTo>
                    <a:pt x="15239" y="1281"/>
                  </a:lnTo>
                  <a:lnTo>
                    <a:pt x="15483" y="1037"/>
                  </a:lnTo>
                  <a:lnTo>
                    <a:pt x="15788" y="854"/>
                  </a:lnTo>
                  <a:lnTo>
                    <a:pt x="16092" y="671"/>
                  </a:lnTo>
                  <a:lnTo>
                    <a:pt x="16763" y="488"/>
                  </a:lnTo>
                  <a:lnTo>
                    <a:pt x="17433" y="367"/>
                  </a:lnTo>
                  <a:close/>
                  <a:moveTo>
                    <a:pt x="17494" y="29197"/>
                  </a:moveTo>
                  <a:lnTo>
                    <a:pt x="17372" y="29319"/>
                  </a:lnTo>
                  <a:lnTo>
                    <a:pt x="17311" y="29502"/>
                  </a:lnTo>
                  <a:lnTo>
                    <a:pt x="17311" y="29685"/>
                  </a:lnTo>
                  <a:lnTo>
                    <a:pt x="17311" y="29807"/>
                  </a:lnTo>
                  <a:lnTo>
                    <a:pt x="17433" y="29929"/>
                  </a:lnTo>
                  <a:lnTo>
                    <a:pt x="17738" y="29929"/>
                  </a:lnTo>
                  <a:lnTo>
                    <a:pt x="17799" y="29807"/>
                  </a:lnTo>
                  <a:lnTo>
                    <a:pt x="17799" y="29746"/>
                  </a:lnTo>
                  <a:lnTo>
                    <a:pt x="17799" y="29563"/>
                  </a:lnTo>
                  <a:lnTo>
                    <a:pt x="17677" y="29746"/>
                  </a:lnTo>
                  <a:lnTo>
                    <a:pt x="17555" y="29746"/>
                  </a:lnTo>
                  <a:lnTo>
                    <a:pt x="17494" y="29563"/>
                  </a:lnTo>
                  <a:lnTo>
                    <a:pt x="17494" y="29380"/>
                  </a:lnTo>
                  <a:lnTo>
                    <a:pt x="17555" y="29319"/>
                  </a:lnTo>
                  <a:lnTo>
                    <a:pt x="17616" y="29258"/>
                  </a:lnTo>
                  <a:lnTo>
                    <a:pt x="17555" y="29197"/>
                  </a:lnTo>
                  <a:close/>
                  <a:moveTo>
                    <a:pt x="30599" y="35963"/>
                  </a:moveTo>
                  <a:lnTo>
                    <a:pt x="30599" y="35963"/>
                  </a:lnTo>
                  <a:lnTo>
                    <a:pt x="30599" y="35963"/>
                  </a:lnTo>
                  <a:close/>
                  <a:moveTo>
                    <a:pt x="4755" y="35963"/>
                  </a:moveTo>
                  <a:lnTo>
                    <a:pt x="4511" y="36268"/>
                  </a:lnTo>
                  <a:lnTo>
                    <a:pt x="4206" y="36695"/>
                  </a:lnTo>
                  <a:lnTo>
                    <a:pt x="3841" y="37121"/>
                  </a:lnTo>
                  <a:lnTo>
                    <a:pt x="3414" y="37426"/>
                  </a:lnTo>
                  <a:lnTo>
                    <a:pt x="3170" y="37548"/>
                  </a:lnTo>
                  <a:lnTo>
                    <a:pt x="2926" y="37670"/>
                  </a:lnTo>
                  <a:lnTo>
                    <a:pt x="3292" y="37670"/>
                  </a:lnTo>
                  <a:lnTo>
                    <a:pt x="3597" y="37609"/>
                  </a:lnTo>
                  <a:lnTo>
                    <a:pt x="3902" y="37426"/>
                  </a:lnTo>
                  <a:lnTo>
                    <a:pt x="4146" y="37182"/>
                  </a:lnTo>
                  <a:lnTo>
                    <a:pt x="4328" y="36877"/>
                  </a:lnTo>
                  <a:lnTo>
                    <a:pt x="4511" y="36573"/>
                  </a:lnTo>
                  <a:lnTo>
                    <a:pt x="4633" y="36268"/>
                  </a:lnTo>
                  <a:lnTo>
                    <a:pt x="4755" y="35963"/>
                  </a:lnTo>
                  <a:close/>
                  <a:moveTo>
                    <a:pt x="30599" y="35963"/>
                  </a:moveTo>
                  <a:lnTo>
                    <a:pt x="30721" y="36268"/>
                  </a:lnTo>
                  <a:lnTo>
                    <a:pt x="30843" y="36573"/>
                  </a:lnTo>
                  <a:lnTo>
                    <a:pt x="31026" y="36877"/>
                  </a:lnTo>
                  <a:lnTo>
                    <a:pt x="31209" y="37182"/>
                  </a:lnTo>
                  <a:lnTo>
                    <a:pt x="31453" y="37365"/>
                  </a:lnTo>
                  <a:lnTo>
                    <a:pt x="31757" y="37548"/>
                  </a:lnTo>
                  <a:lnTo>
                    <a:pt x="32123" y="37670"/>
                  </a:lnTo>
                  <a:lnTo>
                    <a:pt x="32428" y="37670"/>
                  </a:lnTo>
                  <a:lnTo>
                    <a:pt x="32123" y="37548"/>
                  </a:lnTo>
                  <a:lnTo>
                    <a:pt x="31879" y="37426"/>
                  </a:lnTo>
                  <a:lnTo>
                    <a:pt x="31514" y="37121"/>
                  </a:lnTo>
                  <a:lnTo>
                    <a:pt x="31209" y="36755"/>
                  </a:lnTo>
                  <a:lnTo>
                    <a:pt x="30599" y="35963"/>
                  </a:lnTo>
                  <a:close/>
                  <a:moveTo>
                    <a:pt x="17860" y="37487"/>
                  </a:moveTo>
                  <a:lnTo>
                    <a:pt x="17799" y="39681"/>
                  </a:lnTo>
                  <a:lnTo>
                    <a:pt x="17738" y="41815"/>
                  </a:lnTo>
                  <a:lnTo>
                    <a:pt x="17738" y="41876"/>
                  </a:lnTo>
                  <a:lnTo>
                    <a:pt x="17677" y="42302"/>
                  </a:lnTo>
                  <a:lnTo>
                    <a:pt x="17616" y="39925"/>
                  </a:lnTo>
                  <a:lnTo>
                    <a:pt x="17555" y="37487"/>
                  </a:lnTo>
                  <a:close/>
                  <a:moveTo>
                    <a:pt x="18774" y="54980"/>
                  </a:moveTo>
                  <a:lnTo>
                    <a:pt x="18774" y="54980"/>
                  </a:lnTo>
                  <a:lnTo>
                    <a:pt x="18774" y="54980"/>
                  </a:lnTo>
                  <a:close/>
                  <a:moveTo>
                    <a:pt x="13959" y="53457"/>
                  </a:moveTo>
                  <a:lnTo>
                    <a:pt x="13898" y="53761"/>
                  </a:lnTo>
                  <a:lnTo>
                    <a:pt x="13837" y="54066"/>
                  </a:lnTo>
                  <a:lnTo>
                    <a:pt x="13837" y="54432"/>
                  </a:lnTo>
                  <a:lnTo>
                    <a:pt x="13898" y="54737"/>
                  </a:lnTo>
                  <a:lnTo>
                    <a:pt x="14020" y="55041"/>
                  </a:lnTo>
                  <a:lnTo>
                    <a:pt x="14142" y="55346"/>
                  </a:lnTo>
                  <a:lnTo>
                    <a:pt x="14386" y="55590"/>
                  </a:lnTo>
                  <a:lnTo>
                    <a:pt x="14690" y="55712"/>
                  </a:lnTo>
                  <a:lnTo>
                    <a:pt x="14934" y="55834"/>
                  </a:lnTo>
                  <a:lnTo>
                    <a:pt x="15483" y="55834"/>
                  </a:lnTo>
                  <a:lnTo>
                    <a:pt x="15788" y="55773"/>
                  </a:lnTo>
                  <a:lnTo>
                    <a:pt x="16092" y="55651"/>
                  </a:lnTo>
                  <a:lnTo>
                    <a:pt x="16336" y="55468"/>
                  </a:lnTo>
                  <a:lnTo>
                    <a:pt x="16458" y="55285"/>
                  </a:lnTo>
                  <a:lnTo>
                    <a:pt x="16580" y="54980"/>
                  </a:lnTo>
                  <a:lnTo>
                    <a:pt x="16458" y="55163"/>
                  </a:lnTo>
                  <a:lnTo>
                    <a:pt x="16336" y="55285"/>
                  </a:lnTo>
                  <a:lnTo>
                    <a:pt x="16092" y="55468"/>
                  </a:lnTo>
                  <a:lnTo>
                    <a:pt x="15849" y="55590"/>
                  </a:lnTo>
                  <a:lnTo>
                    <a:pt x="14934" y="55590"/>
                  </a:lnTo>
                  <a:lnTo>
                    <a:pt x="14690" y="55468"/>
                  </a:lnTo>
                  <a:lnTo>
                    <a:pt x="14508" y="55346"/>
                  </a:lnTo>
                  <a:lnTo>
                    <a:pt x="14325" y="55163"/>
                  </a:lnTo>
                  <a:lnTo>
                    <a:pt x="14142" y="54798"/>
                  </a:lnTo>
                  <a:lnTo>
                    <a:pt x="14020" y="54371"/>
                  </a:lnTo>
                  <a:lnTo>
                    <a:pt x="13959" y="53883"/>
                  </a:lnTo>
                  <a:lnTo>
                    <a:pt x="13959" y="53457"/>
                  </a:lnTo>
                  <a:close/>
                  <a:moveTo>
                    <a:pt x="21395" y="53457"/>
                  </a:moveTo>
                  <a:lnTo>
                    <a:pt x="21395" y="54005"/>
                  </a:lnTo>
                  <a:lnTo>
                    <a:pt x="21334" y="54554"/>
                  </a:lnTo>
                  <a:lnTo>
                    <a:pt x="21213" y="54798"/>
                  </a:lnTo>
                  <a:lnTo>
                    <a:pt x="21091" y="55041"/>
                  </a:lnTo>
                  <a:lnTo>
                    <a:pt x="20908" y="55285"/>
                  </a:lnTo>
                  <a:lnTo>
                    <a:pt x="20725" y="55468"/>
                  </a:lnTo>
                  <a:lnTo>
                    <a:pt x="20481" y="55529"/>
                  </a:lnTo>
                  <a:lnTo>
                    <a:pt x="20237" y="55590"/>
                  </a:lnTo>
                  <a:lnTo>
                    <a:pt x="19933" y="55651"/>
                  </a:lnTo>
                  <a:lnTo>
                    <a:pt x="19628" y="55590"/>
                  </a:lnTo>
                  <a:lnTo>
                    <a:pt x="19384" y="55529"/>
                  </a:lnTo>
                  <a:lnTo>
                    <a:pt x="19140" y="55407"/>
                  </a:lnTo>
                  <a:lnTo>
                    <a:pt x="18957" y="55224"/>
                  </a:lnTo>
                  <a:lnTo>
                    <a:pt x="18774" y="54980"/>
                  </a:lnTo>
                  <a:lnTo>
                    <a:pt x="18896" y="55285"/>
                  </a:lnTo>
                  <a:lnTo>
                    <a:pt x="19079" y="55468"/>
                  </a:lnTo>
                  <a:lnTo>
                    <a:pt x="19262" y="55651"/>
                  </a:lnTo>
                  <a:lnTo>
                    <a:pt x="19567" y="55773"/>
                  </a:lnTo>
                  <a:lnTo>
                    <a:pt x="19872" y="55834"/>
                  </a:lnTo>
                  <a:lnTo>
                    <a:pt x="20420" y="55834"/>
                  </a:lnTo>
                  <a:lnTo>
                    <a:pt x="20725" y="55712"/>
                  </a:lnTo>
                  <a:lnTo>
                    <a:pt x="20969" y="55590"/>
                  </a:lnTo>
                  <a:lnTo>
                    <a:pt x="21213" y="55346"/>
                  </a:lnTo>
                  <a:lnTo>
                    <a:pt x="21334" y="55041"/>
                  </a:lnTo>
                  <a:lnTo>
                    <a:pt x="21456" y="54737"/>
                  </a:lnTo>
                  <a:lnTo>
                    <a:pt x="21517" y="54432"/>
                  </a:lnTo>
                  <a:lnTo>
                    <a:pt x="21517" y="54066"/>
                  </a:lnTo>
                  <a:lnTo>
                    <a:pt x="21456" y="53761"/>
                  </a:lnTo>
                  <a:lnTo>
                    <a:pt x="21395" y="53457"/>
                  </a:lnTo>
                  <a:close/>
                  <a:moveTo>
                    <a:pt x="17677" y="44436"/>
                  </a:moveTo>
                  <a:lnTo>
                    <a:pt x="17738" y="45837"/>
                  </a:lnTo>
                  <a:lnTo>
                    <a:pt x="17799" y="47178"/>
                  </a:lnTo>
                  <a:lnTo>
                    <a:pt x="17799" y="48641"/>
                  </a:lnTo>
                  <a:lnTo>
                    <a:pt x="17738" y="50043"/>
                  </a:lnTo>
                  <a:lnTo>
                    <a:pt x="17738" y="51628"/>
                  </a:lnTo>
                  <a:lnTo>
                    <a:pt x="17799" y="53213"/>
                  </a:lnTo>
                  <a:lnTo>
                    <a:pt x="17982" y="54737"/>
                  </a:lnTo>
                  <a:lnTo>
                    <a:pt x="18043" y="55102"/>
                  </a:lnTo>
                  <a:lnTo>
                    <a:pt x="17982" y="55529"/>
                  </a:lnTo>
                  <a:lnTo>
                    <a:pt x="17921" y="56321"/>
                  </a:lnTo>
                  <a:lnTo>
                    <a:pt x="17799" y="57967"/>
                  </a:lnTo>
                  <a:lnTo>
                    <a:pt x="17738" y="59552"/>
                  </a:lnTo>
                  <a:lnTo>
                    <a:pt x="17677" y="61198"/>
                  </a:lnTo>
                  <a:lnTo>
                    <a:pt x="17738" y="62782"/>
                  </a:lnTo>
                  <a:lnTo>
                    <a:pt x="17860" y="64306"/>
                  </a:lnTo>
                  <a:lnTo>
                    <a:pt x="17982" y="65891"/>
                  </a:lnTo>
                  <a:lnTo>
                    <a:pt x="18104" y="67476"/>
                  </a:lnTo>
                  <a:lnTo>
                    <a:pt x="18165" y="69061"/>
                  </a:lnTo>
                  <a:lnTo>
                    <a:pt x="18104" y="70828"/>
                  </a:lnTo>
                  <a:lnTo>
                    <a:pt x="18104" y="71438"/>
                  </a:lnTo>
                  <a:lnTo>
                    <a:pt x="18104" y="71743"/>
                  </a:lnTo>
                  <a:lnTo>
                    <a:pt x="18043" y="71986"/>
                  </a:lnTo>
                  <a:lnTo>
                    <a:pt x="17677" y="72535"/>
                  </a:lnTo>
                  <a:lnTo>
                    <a:pt x="17616" y="72474"/>
                  </a:lnTo>
                  <a:lnTo>
                    <a:pt x="17555" y="72352"/>
                  </a:lnTo>
                  <a:lnTo>
                    <a:pt x="17433" y="72108"/>
                  </a:lnTo>
                  <a:lnTo>
                    <a:pt x="17311" y="71864"/>
                  </a:lnTo>
                  <a:lnTo>
                    <a:pt x="17251" y="71743"/>
                  </a:lnTo>
                  <a:lnTo>
                    <a:pt x="17251" y="71499"/>
                  </a:lnTo>
                  <a:lnTo>
                    <a:pt x="17251" y="71133"/>
                  </a:lnTo>
                  <a:lnTo>
                    <a:pt x="17251" y="69792"/>
                  </a:lnTo>
                  <a:lnTo>
                    <a:pt x="17251" y="68329"/>
                  </a:lnTo>
                  <a:lnTo>
                    <a:pt x="17311" y="66805"/>
                  </a:lnTo>
                  <a:lnTo>
                    <a:pt x="17433" y="65221"/>
                  </a:lnTo>
                  <a:lnTo>
                    <a:pt x="17616" y="63636"/>
                  </a:lnTo>
                  <a:lnTo>
                    <a:pt x="17677" y="62051"/>
                  </a:lnTo>
                  <a:lnTo>
                    <a:pt x="17677" y="60405"/>
                  </a:lnTo>
                  <a:lnTo>
                    <a:pt x="17616" y="58820"/>
                  </a:lnTo>
                  <a:lnTo>
                    <a:pt x="17494" y="57175"/>
                  </a:lnTo>
                  <a:lnTo>
                    <a:pt x="17372" y="55529"/>
                  </a:lnTo>
                  <a:lnTo>
                    <a:pt x="17311" y="55163"/>
                  </a:lnTo>
                  <a:lnTo>
                    <a:pt x="17372" y="54798"/>
                  </a:lnTo>
                  <a:lnTo>
                    <a:pt x="17433" y="54066"/>
                  </a:lnTo>
                  <a:lnTo>
                    <a:pt x="17616" y="52481"/>
                  </a:lnTo>
                  <a:lnTo>
                    <a:pt x="17677" y="50897"/>
                  </a:lnTo>
                  <a:lnTo>
                    <a:pt x="17616" y="49129"/>
                  </a:lnTo>
                  <a:lnTo>
                    <a:pt x="17555" y="48215"/>
                  </a:lnTo>
                  <a:lnTo>
                    <a:pt x="17555" y="47300"/>
                  </a:lnTo>
                  <a:lnTo>
                    <a:pt x="17616" y="45898"/>
                  </a:lnTo>
                  <a:lnTo>
                    <a:pt x="17677" y="44436"/>
                  </a:lnTo>
                  <a:close/>
                  <a:moveTo>
                    <a:pt x="15788" y="10180"/>
                  </a:moveTo>
                  <a:lnTo>
                    <a:pt x="16214" y="10485"/>
                  </a:lnTo>
                  <a:lnTo>
                    <a:pt x="16702" y="10729"/>
                  </a:lnTo>
                  <a:lnTo>
                    <a:pt x="17190" y="10911"/>
                  </a:lnTo>
                  <a:lnTo>
                    <a:pt x="17677" y="10972"/>
                  </a:lnTo>
                  <a:lnTo>
                    <a:pt x="18165" y="10911"/>
                  </a:lnTo>
                  <a:lnTo>
                    <a:pt x="18652" y="10790"/>
                  </a:lnTo>
                  <a:lnTo>
                    <a:pt x="19079" y="10546"/>
                  </a:lnTo>
                  <a:lnTo>
                    <a:pt x="19506" y="10241"/>
                  </a:lnTo>
                  <a:lnTo>
                    <a:pt x="19506" y="11033"/>
                  </a:lnTo>
                  <a:lnTo>
                    <a:pt x="19567" y="11399"/>
                  </a:lnTo>
                  <a:lnTo>
                    <a:pt x="19750" y="11765"/>
                  </a:lnTo>
                  <a:lnTo>
                    <a:pt x="19993" y="12070"/>
                  </a:lnTo>
                  <a:lnTo>
                    <a:pt x="20298" y="12313"/>
                  </a:lnTo>
                  <a:lnTo>
                    <a:pt x="20664" y="12496"/>
                  </a:lnTo>
                  <a:lnTo>
                    <a:pt x="21030" y="12557"/>
                  </a:lnTo>
                  <a:lnTo>
                    <a:pt x="21883" y="12801"/>
                  </a:lnTo>
                  <a:lnTo>
                    <a:pt x="22736" y="13106"/>
                  </a:lnTo>
                  <a:lnTo>
                    <a:pt x="23468" y="13410"/>
                  </a:lnTo>
                  <a:lnTo>
                    <a:pt x="24138" y="13837"/>
                  </a:lnTo>
                  <a:lnTo>
                    <a:pt x="24748" y="14325"/>
                  </a:lnTo>
                  <a:lnTo>
                    <a:pt x="24992" y="14630"/>
                  </a:lnTo>
                  <a:lnTo>
                    <a:pt x="25235" y="14934"/>
                  </a:lnTo>
                  <a:lnTo>
                    <a:pt x="25479" y="15300"/>
                  </a:lnTo>
                  <a:lnTo>
                    <a:pt x="25601" y="15605"/>
                  </a:lnTo>
                  <a:lnTo>
                    <a:pt x="25723" y="15971"/>
                  </a:lnTo>
                  <a:lnTo>
                    <a:pt x="25845" y="16336"/>
                  </a:lnTo>
                  <a:lnTo>
                    <a:pt x="25906" y="16946"/>
                  </a:lnTo>
                  <a:lnTo>
                    <a:pt x="25906" y="17555"/>
                  </a:lnTo>
                  <a:lnTo>
                    <a:pt x="26028" y="18957"/>
                  </a:lnTo>
                  <a:lnTo>
                    <a:pt x="26272" y="20298"/>
                  </a:lnTo>
                  <a:lnTo>
                    <a:pt x="26820" y="22980"/>
                  </a:lnTo>
                  <a:lnTo>
                    <a:pt x="27186" y="24870"/>
                  </a:lnTo>
                  <a:lnTo>
                    <a:pt x="27308" y="25418"/>
                  </a:lnTo>
                  <a:lnTo>
                    <a:pt x="27491" y="25967"/>
                  </a:lnTo>
                  <a:lnTo>
                    <a:pt x="27735" y="26454"/>
                  </a:lnTo>
                  <a:lnTo>
                    <a:pt x="28039" y="26881"/>
                  </a:lnTo>
                  <a:lnTo>
                    <a:pt x="28405" y="27308"/>
                  </a:lnTo>
                  <a:lnTo>
                    <a:pt x="28649" y="27795"/>
                  </a:lnTo>
                  <a:lnTo>
                    <a:pt x="29076" y="28710"/>
                  </a:lnTo>
                  <a:lnTo>
                    <a:pt x="29441" y="29624"/>
                  </a:lnTo>
                  <a:lnTo>
                    <a:pt x="29685" y="30599"/>
                  </a:lnTo>
                  <a:lnTo>
                    <a:pt x="29929" y="31574"/>
                  </a:lnTo>
                  <a:lnTo>
                    <a:pt x="30477" y="33586"/>
                  </a:lnTo>
                  <a:lnTo>
                    <a:pt x="30782" y="34439"/>
                  </a:lnTo>
                  <a:lnTo>
                    <a:pt x="30965" y="34805"/>
                  </a:lnTo>
                  <a:lnTo>
                    <a:pt x="31148" y="35171"/>
                  </a:lnTo>
                  <a:lnTo>
                    <a:pt x="30843" y="35293"/>
                  </a:lnTo>
                  <a:lnTo>
                    <a:pt x="30721" y="35415"/>
                  </a:lnTo>
                  <a:lnTo>
                    <a:pt x="30660" y="35475"/>
                  </a:lnTo>
                  <a:lnTo>
                    <a:pt x="30660" y="35536"/>
                  </a:lnTo>
                  <a:lnTo>
                    <a:pt x="30721" y="35658"/>
                  </a:lnTo>
                  <a:lnTo>
                    <a:pt x="30782" y="35658"/>
                  </a:lnTo>
                  <a:lnTo>
                    <a:pt x="30965" y="35536"/>
                  </a:lnTo>
                  <a:lnTo>
                    <a:pt x="31209" y="35354"/>
                  </a:lnTo>
                  <a:lnTo>
                    <a:pt x="31514" y="35354"/>
                  </a:lnTo>
                  <a:lnTo>
                    <a:pt x="31818" y="35415"/>
                  </a:lnTo>
                  <a:lnTo>
                    <a:pt x="32123" y="35475"/>
                  </a:lnTo>
                  <a:lnTo>
                    <a:pt x="32550" y="35780"/>
                  </a:lnTo>
                  <a:lnTo>
                    <a:pt x="32977" y="36146"/>
                  </a:lnTo>
                  <a:lnTo>
                    <a:pt x="33708" y="36877"/>
                  </a:lnTo>
                  <a:lnTo>
                    <a:pt x="34013" y="37243"/>
                  </a:lnTo>
                  <a:lnTo>
                    <a:pt x="34378" y="37548"/>
                  </a:lnTo>
                  <a:lnTo>
                    <a:pt x="34805" y="37914"/>
                  </a:lnTo>
                  <a:lnTo>
                    <a:pt x="34988" y="37975"/>
                  </a:lnTo>
                  <a:lnTo>
                    <a:pt x="35110" y="38096"/>
                  </a:lnTo>
                  <a:lnTo>
                    <a:pt x="35110" y="38157"/>
                  </a:lnTo>
                  <a:lnTo>
                    <a:pt x="34988" y="38279"/>
                  </a:lnTo>
                  <a:lnTo>
                    <a:pt x="34805" y="38279"/>
                  </a:lnTo>
                  <a:lnTo>
                    <a:pt x="34500" y="38218"/>
                  </a:lnTo>
                  <a:lnTo>
                    <a:pt x="34257" y="38157"/>
                  </a:lnTo>
                  <a:lnTo>
                    <a:pt x="34013" y="38036"/>
                  </a:lnTo>
                  <a:lnTo>
                    <a:pt x="33708" y="37670"/>
                  </a:lnTo>
                  <a:lnTo>
                    <a:pt x="33525" y="37548"/>
                  </a:lnTo>
                  <a:lnTo>
                    <a:pt x="33342" y="37548"/>
                  </a:lnTo>
                  <a:lnTo>
                    <a:pt x="33220" y="37609"/>
                  </a:lnTo>
                  <a:lnTo>
                    <a:pt x="33159" y="37670"/>
                  </a:lnTo>
                  <a:lnTo>
                    <a:pt x="33159" y="37731"/>
                  </a:lnTo>
                  <a:lnTo>
                    <a:pt x="33220" y="38036"/>
                  </a:lnTo>
                  <a:lnTo>
                    <a:pt x="33281" y="38218"/>
                  </a:lnTo>
                  <a:lnTo>
                    <a:pt x="33647" y="38950"/>
                  </a:lnTo>
                  <a:lnTo>
                    <a:pt x="34074" y="39681"/>
                  </a:lnTo>
                  <a:lnTo>
                    <a:pt x="34439" y="40291"/>
                  </a:lnTo>
                  <a:lnTo>
                    <a:pt x="34683" y="40596"/>
                  </a:lnTo>
                  <a:lnTo>
                    <a:pt x="34805" y="40778"/>
                  </a:lnTo>
                  <a:lnTo>
                    <a:pt x="34805" y="40961"/>
                  </a:lnTo>
                  <a:lnTo>
                    <a:pt x="34805" y="41022"/>
                  </a:lnTo>
                  <a:lnTo>
                    <a:pt x="34744" y="41022"/>
                  </a:lnTo>
                  <a:lnTo>
                    <a:pt x="34683" y="40961"/>
                  </a:lnTo>
                  <a:lnTo>
                    <a:pt x="34500" y="40778"/>
                  </a:lnTo>
                  <a:lnTo>
                    <a:pt x="33830" y="39864"/>
                  </a:lnTo>
                  <a:lnTo>
                    <a:pt x="33464" y="39316"/>
                  </a:lnTo>
                  <a:lnTo>
                    <a:pt x="33342" y="39194"/>
                  </a:lnTo>
                  <a:lnTo>
                    <a:pt x="33220" y="39072"/>
                  </a:lnTo>
                  <a:lnTo>
                    <a:pt x="33098" y="39072"/>
                  </a:lnTo>
                  <a:lnTo>
                    <a:pt x="32977" y="39133"/>
                  </a:lnTo>
                  <a:lnTo>
                    <a:pt x="32977" y="39255"/>
                  </a:lnTo>
                  <a:lnTo>
                    <a:pt x="32977" y="39376"/>
                  </a:lnTo>
                  <a:lnTo>
                    <a:pt x="33038" y="39620"/>
                  </a:lnTo>
                  <a:lnTo>
                    <a:pt x="33281" y="40047"/>
                  </a:lnTo>
                  <a:lnTo>
                    <a:pt x="33708" y="40839"/>
                  </a:lnTo>
                  <a:lnTo>
                    <a:pt x="33891" y="41266"/>
                  </a:lnTo>
                  <a:lnTo>
                    <a:pt x="34013" y="41693"/>
                  </a:lnTo>
                  <a:lnTo>
                    <a:pt x="34074" y="41936"/>
                  </a:lnTo>
                  <a:lnTo>
                    <a:pt x="34013" y="41997"/>
                  </a:lnTo>
                  <a:lnTo>
                    <a:pt x="33891" y="41936"/>
                  </a:lnTo>
                  <a:lnTo>
                    <a:pt x="33769" y="41815"/>
                  </a:lnTo>
                  <a:lnTo>
                    <a:pt x="33647" y="41632"/>
                  </a:lnTo>
                  <a:lnTo>
                    <a:pt x="33525" y="41266"/>
                  </a:lnTo>
                  <a:lnTo>
                    <a:pt x="33098" y="40413"/>
                  </a:lnTo>
                  <a:lnTo>
                    <a:pt x="32916" y="39986"/>
                  </a:lnTo>
                  <a:lnTo>
                    <a:pt x="32672" y="39559"/>
                  </a:lnTo>
                  <a:lnTo>
                    <a:pt x="32489" y="39376"/>
                  </a:lnTo>
                  <a:lnTo>
                    <a:pt x="32367" y="39316"/>
                  </a:lnTo>
                  <a:lnTo>
                    <a:pt x="32245" y="39376"/>
                  </a:lnTo>
                  <a:lnTo>
                    <a:pt x="32184" y="39498"/>
                  </a:lnTo>
                  <a:lnTo>
                    <a:pt x="32184" y="39681"/>
                  </a:lnTo>
                  <a:lnTo>
                    <a:pt x="32245" y="40108"/>
                  </a:lnTo>
                  <a:lnTo>
                    <a:pt x="32428" y="40535"/>
                  </a:lnTo>
                  <a:lnTo>
                    <a:pt x="32794" y="41388"/>
                  </a:lnTo>
                  <a:lnTo>
                    <a:pt x="32916" y="41693"/>
                  </a:lnTo>
                  <a:lnTo>
                    <a:pt x="32977" y="41876"/>
                  </a:lnTo>
                  <a:lnTo>
                    <a:pt x="32977" y="42058"/>
                  </a:lnTo>
                  <a:lnTo>
                    <a:pt x="32916" y="42119"/>
                  </a:lnTo>
                  <a:lnTo>
                    <a:pt x="32855" y="42119"/>
                  </a:lnTo>
                  <a:lnTo>
                    <a:pt x="32733" y="42058"/>
                  </a:lnTo>
                  <a:lnTo>
                    <a:pt x="32611" y="41876"/>
                  </a:lnTo>
                  <a:lnTo>
                    <a:pt x="32489" y="41632"/>
                  </a:lnTo>
                  <a:lnTo>
                    <a:pt x="32367" y="41205"/>
                  </a:lnTo>
                  <a:lnTo>
                    <a:pt x="31940" y="40291"/>
                  </a:lnTo>
                  <a:lnTo>
                    <a:pt x="31757" y="39864"/>
                  </a:lnTo>
                  <a:lnTo>
                    <a:pt x="31697" y="39681"/>
                  </a:lnTo>
                  <a:lnTo>
                    <a:pt x="31514" y="39620"/>
                  </a:lnTo>
                  <a:lnTo>
                    <a:pt x="31392" y="39620"/>
                  </a:lnTo>
                  <a:lnTo>
                    <a:pt x="31331" y="39681"/>
                  </a:lnTo>
                  <a:lnTo>
                    <a:pt x="31331" y="39803"/>
                  </a:lnTo>
                  <a:lnTo>
                    <a:pt x="31331" y="39925"/>
                  </a:lnTo>
                  <a:lnTo>
                    <a:pt x="31453" y="40474"/>
                  </a:lnTo>
                  <a:lnTo>
                    <a:pt x="31514" y="40839"/>
                  </a:lnTo>
                  <a:lnTo>
                    <a:pt x="31575" y="41266"/>
                  </a:lnTo>
                  <a:lnTo>
                    <a:pt x="31575" y="41510"/>
                  </a:lnTo>
                  <a:lnTo>
                    <a:pt x="31514" y="41510"/>
                  </a:lnTo>
                  <a:lnTo>
                    <a:pt x="31453" y="41449"/>
                  </a:lnTo>
                  <a:lnTo>
                    <a:pt x="31209" y="40961"/>
                  </a:lnTo>
                  <a:lnTo>
                    <a:pt x="31087" y="40413"/>
                  </a:lnTo>
                  <a:lnTo>
                    <a:pt x="30965" y="39925"/>
                  </a:lnTo>
                  <a:lnTo>
                    <a:pt x="30782" y="39437"/>
                  </a:lnTo>
                  <a:lnTo>
                    <a:pt x="30417" y="38706"/>
                  </a:lnTo>
                  <a:lnTo>
                    <a:pt x="30051" y="38036"/>
                  </a:lnTo>
                  <a:lnTo>
                    <a:pt x="29807" y="37304"/>
                  </a:lnTo>
                  <a:lnTo>
                    <a:pt x="29746" y="36877"/>
                  </a:lnTo>
                  <a:lnTo>
                    <a:pt x="29746" y="36512"/>
                  </a:lnTo>
                  <a:lnTo>
                    <a:pt x="29868" y="36390"/>
                  </a:lnTo>
                  <a:lnTo>
                    <a:pt x="29990" y="36268"/>
                  </a:lnTo>
                  <a:lnTo>
                    <a:pt x="29990" y="36146"/>
                  </a:lnTo>
                  <a:lnTo>
                    <a:pt x="29990" y="36024"/>
                  </a:lnTo>
                  <a:lnTo>
                    <a:pt x="29807" y="36024"/>
                  </a:lnTo>
                  <a:lnTo>
                    <a:pt x="29685" y="36146"/>
                  </a:lnTo>
                  <a:lnTo>
                    <a:pt x="27978" y="33220"/>
                  </a:lnTo>
                  <a:lnTo>
                    <a:pt x="26820" y="31270"/>
                  </a:lnTo>
                  <a:lnTo>
                    <a:pt x="26333" y="30294"/>
                  </a:lnTo>
                  <a:lnTo>
                    <a:pt x="25906" y="29258"/>
                  </a:lnTo>
                  <a:lnTo>
                    <a:pt x="25723" y="28771"/>
                  </a:lnTo>
                  <a:lnTo>
                    <a:pt x="25601" y="28283"/>
                  </a:lnTo>
                  <a:lnTo>
                    <a:pt x="25479" y="27795"/>
                  </a:lnTo>
                  <a:lnTo>
                    <a:pt x="25357" y="27308"/>
                  </a:lnTo>
                  <a:lnTo>
                    <a:pt x="25114" y="26820"/>
                  </a:lnTo>
                  <a:lnTo>
                    <a:pt x="24870" y="26393"/>
                  </a:lnTo>
                  <a:lnTo>
                    <a:pt x="24626" y="25906"/>
                  </a:lnTo>
                  <a:lnTo>
                    <a:pt x="24382" y="25479"/>
                  </a:lnTo>
                  <a:lnTo>
                    <a:pt x="23955" y="24504"/>
                  </a:lnTo>
                  <a:lnTo>
                    <a:pt x="23590" y="23590"/>
                  </a:lnTo>
                  <a:lnTo>
                    <a:pt x="23346" y="22919"/>
                  </a:lnTo>
                  <a:lnTo>
                    <a:pt x="23285" y="22736"/>
                  </a:lnTo>
                  <a:lnTo>
                    <a:pt x="23224" y="22553"/>
                  </a:lnTo>
                  <a:lnTo>
                    <a:pt x="23224" y="22310"/>
                  </a:lnTo>
                  <a:lnTo>
                    <a:pt x="23285" y="22005"/>
                  </a:lnTo>
                  <a:lnTo>
                    <a:pt x="23346" y="21761"/>
                  </a:lnTo>
                  <a:lnTo>
                    <a:pt x="23407" y="21517"/>
                  </a:lnTo>
                  <a:lnTo>
                    <a:pt x="23651" y="20969"/>
                  </a:lnTo>
                  <a:lnTo>
                    <a:pt x="23773" y="20664"/>
                  </a:lnTo>
                  <a:lnTo>
                    <a:pt x="23834" y="20359"/>
                  </a:lnTo>
                  <a:lnTo>
                    <a:pt x="23834" y="19811"/>
                  </a:lnTo>
                  <a:lnTo>
                    <a:pt x="23773" y="19262"/>
                  </a:lnTo>
                  <a:lnTo>
                    <a:pt x="23651" y="18957"/>
                  </a:lnTo>
                  <a:lnTo>
                    <a:pt x="23590" y="18652"/>
                  </a:lnTo>
                  <a:lnTo>
                    <a:pt x="23651" y="18348"/>
                  </a:lnTo>
                  <a:lnTo>
                    <a:pt x="23712" y="18104"/>
                  </a:lnTo>
                  <a:lnTo>
                    <a:pt x="23529" y="18652"/>
                  </a:lnTo>
                  <a:lnTo>
                    <a:pt x="23468" y="18774"/>
                  </a:lnTo>
                  <a:lnTo>
                    <a:pt x="23529" y="18957"/>
                  </a:lnTo>
                  <a:lnTo>
                    <a:pt x="23590" y="19506"/>
                  </a:lnTo>
                  <a:lnTo>
                    <a:pt x="23590" y="20054"/>
                  </a:lnTo>
                  <a:lnTo>
                    <a:pt x="23468" y="20542"/>
                  </a:lnTo>
                  <a:lnTo>
                    <a:pt x="23285" y="21030"/>
                  </a:lnTo>
                  <a:lnTo>
                    <a:pt x="22980" y="21456"/>
                  </a:lnTo>
                  <a:lnTo>
                    <a:pt x="22675" y="21822"/>
                  </a:lnTo>
                  <a:lnTo>
                    <a:pt x="22249" y="22127"/>
                  </a:lnTo>
                  <a:lnTo>
                    <a:pt x="21883" y="22310"/>
                  </a:lnTo>
                  <a:lnTo>
                    <a:pt x="21395" y="22371"/>
                  </a:lnTo>
                  <a:lnTo>
                    <a:pt x="20969" y="22432"/>
                  </a:lnTo>
                  <a:lnTo>
                    <a:pt x="20664" y="22371"/>
                  </a:lnTo>
                  <a:lnTo>
                    <a:pt x="20359" y="22310"/>
                  </a:lnTo>
                  <a:lnTo>
                    <a:pt x="20054" y="22188"/>
                  </a:lnTo>
                  <a:lnTo>
                    <a:pt x="19811" y="22066"/>
                  </a:lnTo>
                  <a:lnTo>
                    <a:pt x="19323" y="21700"/>
                  </a:lnTo>
                  <a:lnTo>
                    <a:pt x="18896" y="21212"/>
                  </a:lnTo>
                  <a:lnTo>
                    <a:pt x="19079" y="21517"/>
                  </a:lnTo>
                  <a:lnTo>
                    <a:pt x="19262" y="21822"/>
                  </a:lnTo>
                  <a:lnTo>
                    <a:pt x="19445" y="22066"/>
                  </a:lnTo>
                  <a:lnTo>
                    <a:pt x="19689" y="22249"/>
                  </a:lnTo>
                  <a:lnTo>
                    <a:pt x="19993" y="22432"/>
                  </a:lnTo>
                  <a:lnTo>
                    <a:pt x="20237" y="22553"/>
                  </a:lnTo>
                  <a:lnTo>
                    <a:pt x="20542" y="22614"/>
                  </a:lnTo>
                  <a:lnTo>
                    <a:pt x="20847" y="22675"/>
                  </a:lnTo>
                  <a:lnTo>
                    <a:pt x="21456" y="22736"/>
                  </a:lnTo>
                  <a:lnTo>
                    <a:pt x="21761" y="22675"/>
                  </a:lnTo>
                  <a:lnTo>
                    <a:pt x="22066" y="22553"/>
                  </a:lnTo>
                  <a:lnTo>
                    <a:pt x="22310" y="22492"/>
                  </a:lnTo>
                  <a:lnTo>
                    <a:pt x="22614" y="22310"/>
                  </a:lnTo>
                  <a:lnTo>
                    <a:pt x="22858" y="22127"/>
                  </a:lnTo>
                  <a:lnTo>
                    <a:pt x="23102" y="21883"/>
                  </a:lnTo>
                  <a:lnTo>
                    <a:pt x="22858" y="23285"/>
                  </a:lnTo>
                  <a:lnTo>
                    <a:pt x="22493" y="24626"/>
                  </a:lnTo>
                  <a:lnTo>
                    <a:pt x="22310" y="25357"/>
                  </a:lnTo>
                  <a:lnTo>
                    <a:pt x="22188" y="26089"/>
                  </a:lnTo>
                  <a:lnTo>
                    <a:pt x="22188" y="26820"/>
                  </a:lnTo>
                  <a:lnTo>
                    <a:pt x="22310" y="27613"/>
                  </a:lnTo>
                  <a:lnTo>
                    <a:pt x="22432" y="28344"/>
                  </a:lnTo>
                  <a:lnTo>
                    <a:pt x="22675" y="29014"/>
                  </a:lnTo>
                  <a:lnTo>
                    <a:pt x="22980" y="29746"/>
                  </a:lnTo>
                  <a:lnTo>
                    <a:pt x="23224" y="30416"/>
                  </a:lnTo>
                  <a:lnTo>
                    <a:pt x="23834" y="31818"/>
                  </a:lnTo>
                  <a:lnTo>
                    <a:pt x="24260" y="33281"/>
                  </a:lnTo>
                  <a:lnTo>
                    <a:pt x="24626" y="34744"/>
                  </a:lnTo>
                  <a:lnTo>
                    <a:pt x="24748" y="35475"/>
                  </a:lnTo>
                  <a:lnTo>
                    <a:pt x="24809" y="36207"/>
                  </a:lnTo>
                  <a:lnTo>
                    <a:pt x="24870" y="36999"/>
                  </a:lnTo>
                  <a:lnTo>
                    <a:pt x="24870" y="37731"/>
                  </a:lnTo>
                  <a:lnTo>
                    <a:pt x="24748" y="39316"/>
                  </a:lnTo>
                  <a:lnTo>
                    <a:pt x="24504" y="40839"/>
                  </a:lnTo>
                  <a:lnTo>
                    <a:pt x="24199" y="42363"/>
                  </a:lnTo>
                  <a:lnTo>
                    <a:pt x="23773" y="43887"/>
                  </a:lnTo>
                  <a:lnTo>
                    <a:pt x="22980" y="46874"/>
                  </a:lnTo>
                  <a:lnTo>
                    <a:pt x="22554" y="48398"/>
                  </a:lnTo>
                  <a:lnTo>
                    <a:pt x="22249" y="49921"/>
                  </a:lnTo>
                  <a:lnTo>
                    <a:pt x="22005" y="51384"/>
                  </a:lnTo>
                  <a:lnTo>
                    <a:pt x="21944" y="52908"/>
                  </a:lnTo>
                  <a:lnTo>
                    <a:pt x="21944" y="54432"/>
                  </a:lnTo>
                  <a:lnTo>
                    <a:pt x="22066" y="55956"/>
                  </a:lnTo>
                  <a:lnTo>
                    <a:pt x="22310" y="57540"/>
                  </a:lnTo>
                  <a:lnTo>
                    <a:pt x="22371" y="58333"/>
                  </a:lnTo>
                  <a:lnTo>
                    <a:pt x="22432" y="59125"/>
                  </a:lnTo>
                  <a:lnTo>
                    <a:pt x="22432" y="59918"/>
                  </a:lnTo>
                  <a:lnTo>
                    <a:pt x="22371" y="60649"/>
                  </a:lnTo>
                  <a:lnTo>
                    <a:pt x="22127" y="62234"/>
                  </a:lnTo>
                  <a:lnTo>
                    <a:pt x="21395" y="65342"/>
                  </a:lnTo>
                  <a:lnTo>
                    <a:pt x="20725" y="68390"/>
                  </a:lnTo>
                  <a:lnTo>
                    <a:pt x="20359" y="69853"/>
                  </a:lnTo>
                  <a:lnTo>
                    <a:pt x="20115" y="71377"/>
                  </a:lnTo>
                  <a:lnTo>
                    <a:pt x="19993" y="72047"/>
                  </a:lnTo>
                  <a:lnTo>
                    <a:pt x="19993" y="72413"/>
                  </a:lnTo>
                  <a:lnTo>
                    <a:pt x="19993" y="72779"/>
                  </a:lnTo>
                  <a:lnTo>
                    <a:pt x="20054" y="73083"/>
                  </a:lnTo>
                  <a:lnTo>
                    <a:pt x="20176" y="73449"/>
                  </a:lnTo>
                  <a:lnTo>
                    <a:pt x="20420" y="74120"/>
                  </a:lnTo>
                  <a:lnTo>
                    <a:pt x="20725" y="74729"/>
                  </a:lnTo>
                  <a:lnTo>
                    <a:pt x="21030" y="75339"/>
                  </a:lnTo>
                  <a:lnTo>
                    <a:pt x="21273" y="75644"/>
                  </a:lnTo>
                  <a:lnTo>
                    <a:pt x="21456" y="75887"/>
                  </a:lnTo>
                  <a:lnTo>
                    <a:pt x="21639" y="76009"/>
                  </a:lnTo>
                  <a:lnTo>
                    <a:pt x="21822" y="76131"/>
                  </a:lnTo>
                  <a:lnTo>
                    <a:pt x="21883" y="76192"/>
                  </a:lnTo>
                  <a:lnTo>
                    <a:pt x="21883" y="76253"/>
                  </a:lnTo>
                  <a:lnTo>
                    <a:pt x="21822" y="76436"/>
                  </a:lnTo>
                  <a:lnTo>
                    <a:pt x="21700" y="76558"/>
                  </a:lnTo>
                  <a:lnTo>
                    <a:pt x="21517" y="76619"/>
                  </a:lnTo>
                  <a:lnTo>
                    <a:pt x="21091" y="76619"/>
                  </a:lnTo>
                  <a:lnTo>
                    <a:pt x="20908" y="76680"/>
                  </a:lnTo>
                  <a:lnTo>
                    <a:pt x="20725" y="76802"/>
                  </a:lnTo>
                  <a:lnTo>
                    <a:pt x="20359" y="76924"/>
                  </a:lnTo>
                  <a:lnTo>
                    <a:pt x="20054" y="76924"/>
                  </a:lnTo>
                  <a:lnTo>
                    <a:pt x="19689" y="76984"/>
                  </a:lnTo>
                  <a:lnTo>
                    <a:pt x="19384" y="76924"/>
                  </a:lnTo>
                  <a:lnTo>
                    <a:pt x="19384" y="76741"/>
                  </a:lnTo>
                  <a:lnTo>
                    <a:pt x="19384" y="76558"/>
                  </a:lnTo>
                  <a:lnTo>
                    <a:pt x="19384" y="76375"/>
                  </a:lnTo>
                  <a:lnTo>
                    <a:pt x="19323" y="76192"/>
                  </a:lnTo>
                  <a:lnTo>
                    <a:pt x="19201" y="76131"/>
                  </a:lnTo>
                  <a:lnTo>
                    <a:pt x="19140" y="76131"/>
                  </a:lnTo>
                  <a:lnTo>
                    <a:pt x="19079" y="76253"/>
                  </a:lnTo>
                  <a:lnTo>
                    <a:pt x="19140" y="76314"/>
                  </a:lnTo>
                  <a:lnTo>
                    <a:pt x="19201" y="76436"/>
                  </a:lnTo>
                  <a:lnTo>
                    <a:pt x="19201" y="76680"/>
                  </a:lnTo>
                  <a:lnTo>
                    <a:pt x="19140" y="76863"/>
                  </a:lnTo>
                  <a:lnTo>
                    <a:pt x="19018" y="76984"/>
                  </a:lnTo>
                  <a:lnTo>
                    <a:pt x="18774" y="77106"/>
                  </a:lnTo>
                  <a:lnTo>
                    <a:pt x="18226" y="77106"/>
                  </a:lnTo>
                  <a:lnTo>
                    <a:pt x="18104" y="77045"/>
                  </a:lnTo>
                  <a:lnTo>
                    <a:pt x="18043" y="76863"/>
                  </a:lnTo>
                  <a:lnTo>
                    <a:pt x="17982" y="76619"/>
                  </a:lnTo>
                  <a:lnTo>
                    <a:pt x="17982" y="76009"/>
                  </a:lnTo>
                  <a:lnTo>
                    <a:pt x="17921" y="74790"/>
                  </a:lnTo>
                  <a:lnTo>
                    <a:pt x="17921" y="73510"/>
                  </a:lnTo>
                  <a:lnTo>
                    <a:pt x="17921" y="73083"/>
                  </a:lnTo>
                  <a:lnTo>
                    <a:pt x="17921" y="72840"/>
                  </a:lnTo>
                  <a:lnTo>
                    <a:pt x="17982" y="72596"/>
                  </a:lnTo>
                  <a:lnTo>
                    <a:pt x="18287" y="72108"/>
                  </a:lnTo>
                  <a:lnTo>
                    <a:pt x="18348" y="71925"/>
                  </a:lnTo>
                  <a:lnTo>
                    <a:pt x="18348" y="71682"/>
                  </a:lnTo>
                  <a:lnTo>
                    <a:pt x="18409" y="70341"/>
                  </a:lnTo>
                  <a:lnTo>
                    <a:pt x="18409" y="68268"/>
                  </a:lnTo>
                  <a:lnTo>
                    <a:pt x="18348" y="66257"/>
                  </a:lnTo>
                  <a:lnTo>
                    <a:pt x="18104" y="63819"/>
                  </a:lnTo>
                  <a:lnTo>
                    <a:pt x="18043" y="62539"/>
                  </a:lnTo>
                  <a:lnTo>
                    <a:pt x="18043" y="61259"/>
                  </a:lnTo>
                  <a:lnTo>
                    <a:pt x="18104" y="58760"/>
                  </a:lnTo>
                  <a:lnTo>
                    <a:pt x="18287" y="56260"/>
                  </a:lnTo>
                  <a:lnTo>
                    <a:pt x="18348" y="55590"/>
                  </a:lnTo>
                  <a:lnTo>
                    <a:pt x="18409" y="54980"/>
                  </a:lnTo>
                  <a:lnTo>
                    <a:pt x="18348" y="54554"/>
                  </a:lnTo>
                  <a:lnTo>
                    <a:pt x="18287" y="54127"/>
                  </a:lnTo>
                  <a:lnTo>
                    <a:pt x="18165" y="52908"/>
                  </a:lnTo>
                  <a:lnTo>
                    <a:pt x="18043" y="51628"/>
                  </a:lnTo>
                  <a:lnTo>
                    <a:pt x="18043" y="50531"/>
                  </a:lnTo>
                  <a:lnTo>
                    <a:pt x="18104" y="49373"/>
                  </a:lnTo>
                  <a:lnTo>
                    <a:pt x="18104" y="48215"/>
                  </a:lnTo>
                  <a:lnTo>
                    <a:pt x="18104" y="47118"/>
                  </a:lnTo>
                  <a:lnTo>
                    <a:pt x="17982" y="44862"/>
                  </a:lnTo>
                  <a:lnTo>
                    <a:pt x="17982" y="42424"/>
                  </a:lnTo>
                  <a:lnTo>
                    <a:pt x="17982" y="39864"/>
                  </a:lnTo>
                  <a:lnTo>
                    <a:pt x="17982" y="38645"/>
                  </a:lnTo>
                  <a:lnTo>
                    <a:pt x="18043" y="38036"/>
                  </a:lnTo>
                  <a:lnTo>
                    <a:pt x="18043" y="37731"/>
                  </a:lnTo>
                  <a:lnTo>
                    <a:pt x="18043" y="37548"/>
                  </a:lnTo>
                  <a:lnTo>
                    <a:pt x="18043" y="37426"/>
                  </a:lnTo>
                  <a:lnTo>
                    <a:pt x="18226" y="37365"/>
                  </a:lnTo>
                  <a:lnTo>
                    <a:pt x="18409" y="37243"/>
                  </a:lnTo>
                  <a:lnTo>
                    <a:pt x="18652" y="36999"/>
                  </a:lnTo>
                  <a:lnTo>
                    <a:pt x="18165" y="37121"/>
                  </a:lnTo>
                  <a:lnTo>
                    <a:pt x="17677" y="37121"/>
                  </a:lnTo>
                  <a:lnTo>
                    <a:pt x="17129" y="37060"/>
                  </a:lnTo>
                  <a:lnTo>
                    <a:pt x="16641" y="36999"/>
                  </a:lnTo>
                  <a:lnTo>
                    <a:pt x="16885" y="37243"/>
                  </a:lnTo>
                  <a:lnTo>
                    <a:pt x="17068" y="37304"/>
                  </a:lnTo>
                  <a:lnTo>
                    <a:pt x="17251" y="37426"/>
                  </a:lnTo>
                  <a:lnTo>
                    <a:pt x="17311" y="37548"/>
                  </a:lnTo>
                  <a:lnTo>
                    <a:pt x="17311" y="37670"/>
                  </a:lnTo>
                  <a:lnTo>
                    <a:pt x="17311" y="37914"/>
                  </a:lnTo>
                  <a:lnTo>
                    <a:pt x="17372" y="38584"/>
                  </a:lnTo>
                  <a:lnTo>
                    <a:pt x="17372" y="41083"/>
                  </a:lnTo>
                  <a:lnTo>
                    <a:pt x="17433" y="43582"/>
                  </a:lnTo>
                  <a:lnTo>
                    <a:pt x="17311" y="46081"/>
                  </a:lnTo>
                  <a:lnTo>
                    <a:pt x="17251" y="46996"/>
                  </a:lnTo>
                  <a:lnTo>
                    <a:pt x="17251" y="47849"/>
                  </a:lnTo>
                  <a:lnTo>
                    <a:pt x="17311" y="49129"/>
                  </a:lnTo>
                  <a:lnTo>
                    <a:pt x="17311" y="50348"/>
                  </a:lnTo>
                  <a:lnTo>
                    <a:pt x="17311" y="51628"/>
                  </a:lnTo>
                  <a:lnTo>
                    <a:pt x="17251" y="52908"/>
                  </a:lnTo>
                  <a:lnTo>
                    <a:pt x="17129" y="54066"/>
                  </a:lnTo>
                  <a:lnTo>
                    <a:pt x="17007" y="54493"/>
                  </a:lnTo>
                  <a:lnTo>
                    <a:pt x="16946" y="54980"/>
                  </a:lnTo>
                  <a:lnTo>
                    <a:pt x="17007" y="55590"/>
                  </a:lnTo>
                  <a:lnTo>
                    <a:pt x="17068" y="56199"/>
                  </a:lnTo>
                  <a:lnTo>
                    <a:pt x="17190" y="57419"/>
                  </a:lnTo>
                  <a:lnTo>
                    <a:pt x="17311" y="59979"/>
                  </a:lnTo>
                  <a:lnTo>
                    <a:pt x="17311" y="61259"/>
                  </a:lnTo>
                  <a:lnTo>
                    <a:pt x="17311" y="62478"/>
                  </a:lnTo>
                  <a:lnTo>
                    <a:pt x="17251" y="63697"/>
                  </a:lnTo>
                  <a:lnTo>
                    <a:pt x="17129" y="64977"/>
                  </a:lnTo>
                  <a:lnTo>
                    <a:pt x="17007" y="66135"/>
                  </a:lnTo>
                  <a:lnTo>
                    <a:pt x="16946" y="67354"/>
                  </a:lnTo>
                  <a:lnTo>
                    <a:pt x="16946" y="68634"/>
                  </a:lnTo>
                  <a:lnTo>
                    <a:pt x="16946" y="69853"/>
                  </a:lnTo>
                  <a:lnTo>
                    <a:pt x="16946" y="70828"/>
                  </a:lnTo>
                  <a:lnTo>
                    <a:pt x="17007" y="71682"/>
                  </a:lnTo>
                  <a:lnTo>
                    <a:pt x="17007" y="71925"/>
                  </a:lnTo>
                  <a:lnTo>
                    <a:pt x="17068" y="72108"/>
                  </a:lnTo>
                  <a:lnTo>
                    <a:pt x="17372" y="72596"/>
                  </a:lnTo>
                  <a:lnTo>
                    <a:pt x="17433" y="72779"/>
                  </a:lnTo>
                  <a:lnTo>
                    <a:pt x="17433" y="73023"/>
                  </a:lnTo>
                  <a:lnTo>
                    <a:pt x="17433" y="73510"/>
                  </a:lnTo>
                  <a:lnTo>
                    <a:pt x="17433" y="74729"/>
                  </a:lnTo>
                  <a:lnTo>
                    <a:pt x="17433" y="76009"/>
                  </a:lnTo>
                  <a:lnTo>
                    <a:pt x="17372" y="76619"/>
                  </a:lnTo>
                  <a:lnTo>
                    <a:pt x="17311" y="76802"/>
                  </a:lnTo>
                  <a:lnTo>
                    <a:pt x="17251" y="77045"/>
                  </a:lnTo>
                  <a:lnTo>
                    <a:pt x="17129" y="77106"/>
                  </a:lnTo>
                  <a:lnTo>
                    <a:pt x="16580" y="77106"/>
                  </a:lnTo>
                  <a:lnTo>
                    <a:pt x="16336" y="76984"/>
                  </a:lnTo>
                  <a:lnTo>
                    <a:pt x="16214" y="76863"/>
                  </a:lnTo>
                  <a:lnTo>
                    <a:pt x="16153" y="76680"/>
                  </a:lnTo>
                  <a:lnTo>
                    <a:pt x="16214" y="76436"/>
                  </a:lnTo>
                  <a:lnTo>
                    <a:pt x="16275" y="76253"/>
                  </a:lnTo>
                  <a:lnTo>
                    <a:pt x="16214" y="76192"/>
                  </a:lnTo>
                  <a:lnTo>
                    <a:pt x="16214" y="76131"/>
                  </a:lnTo>
                  <a:lnTo>
                    <a:pt x="16153" y="76131"/>
                  </a:lnTo>
                  <a:lnTo>
                    <a:pt x="16092" y="76192"/>
                  </a:lnTo>
                  <a:lnTo>
                    <a:pt x="15971" y="76375"/>
                  </a:lnTo>
                  <a:lnTo>
                    <a:pt x="15971" y="76558"/>
                  </a:lnTo>
                  <a:lnTo>
                    <a:pt x="15971" y="76741"/>
                  </a:lnTo>
                  <a:lnTo>
                    <a:pt x="15971" y="76924"/>
                  </a:lnTo>
                  <a:lnTo>
                    <a:pt x="15666" y="76984"/>
                  </a:lnTo>
                  <a:lnTo>
                    <a:pt x="15300" y="76924"/>
                  </a:lnTo>
                  <a:lnTo>
                    <a:pt x="14934" y="76863"/>
                  </a:lnTo>
                  <a:lnTo>
                    <a:pt x="14630" y="76802"/>
                  </a:lnTo>
                  <a:lnTo>
                    <a:pt x="14447" y="76680"/>
                  </a:lnTo>
                  <a:lnTo>
                    <a:pt x="14264" y="76619"/>
                  </a:lnTo>
                  <a:lnTo>
                    <a:pt x="13837" y="76619"/>
                  </a:lnTo>
                  <a:lnTo>
                    <a:pt x="13715" y="76558"/>
                  </a:lnTo>
                  <a:lnTo>
                    <a:pt x="13532" y="76436"/>
                  </a:lnTo>
                  <a:lnTo>
                    <a:pt x="13471" y="76253"/>
                  </a:lnTo>
                  <a:lnTo>
                    <a:pt x="13532" y="76192"/>
                  </a:lnTo>
                  <a:lnTo>
                    <a:pt x="13532" y="76131"/>
                  </a:lnTo>
                  <a:lnTo>
                    <a:pt x="13837" y="75887"/>
                  </a:lnTo>
                  <a:lnTo>
                    <a:pt x="14142" y="75644"/>
                  </a:lnTo>
                  <a:lnTo>
                    <a:pt x="14325" y="75339"/>
                  </a:lnTo>
                  <a:lnTo>
                    <a:pt x="14690" y="74729"/>
                  </a:lnTo>
                  <a:lnTo>
                    <a:pt x="14934" y="74120"/>
                  </a:lnTo>
                  <a:lnTo>
                    <a:pt x="15239" y="73449"/>
                  </a:lnTo>
                  <a:lnTo>
                    <a:pt x="15300" y="73083"/>
                  </a:lnTo>
                  <a:lnTo>
                    <a:pt x="15361" y="72779"/>
                  </a:lnTo>
                  <a:lnTo>
                    <a:pt x="15422" y="72413"/>
                  </a:lnTo>
                  <a:lnTo>
                    <a:pt x="15361" y="72047"/>
                  </a:lnTo>
                  <a:lnTo>
                    <a:pt x="15239" y="71377"/>
                  </a:lnTo>
                  <a:lnTo>
                    <a:pt x="14995" y="69853"/>
                  </a:lnTo>
                  <a:lnTo>
                    <a:pt x="14325" y="66805"/>
                  </a:lnTo>
                  <a:lnTo>
                    <a:pt x="13593" y="63758"/>
                  </a:lnTo>
                  <a:lnTo>
                    <a:pt x="13228" y="62173"/>
                  </a:lnTo>
                  <a:lnTo>
                    <a:pt x="12984" y="60649"/>
                  </a:lnTo>
                  <a:lnTo>
                    <a:pt x="12923" y="59857"/>
                  </a:lnTo>
                  <a:lnTo>
                    <a:pt x="12923" y="59064"/>
                  </a:lnTo>
                  <a:lnTo>
                    <a:pt x="12984" y="58272"/>
                  </a:lnTo>
                  <a:lnTo>
                    <a:pt x="13106" y="57480"/>
                  </a:lnTo>
                  <a:lnTo>
                    <a:pt x="13289" y="55956"/>
                  </a:lnTo>
                  <a:lnTo>
                    <a:pt x="13410" y="54432"/>
                  </a:lnTo>
                  <a:lnTo>
                    <a:pt x="13471" y="52908"/>
                  </a:lnTo>
                  <a:lnTo>
                    <a:pt x="13410" y="52116"/>
                  </a:lnTo>
                  <a:lnTo>
                    <a:pt x="13350" y="51384"/>
                  </a:lnTo>
                  <a:lnTo>
                    <a:pt x="13106" y="49860"/>
                  </a:lnTo>
                  <a:lnTo>
                    <a:pt x="12801" y="48337"/>
                  </a:lnTo>
                  <a:lnTo>
                    <a:pt x="11948" y="45350"/>
                  </a:lnTo>
                  <a:lnTo>
                    <a:pt x="11582" y="43887"/>
                  </a:lnTo>
                  <a:lnTo>
                    <a:pt x="11155" y="42363"/>
                  </a:lnTo>
                  <a:lnTo>
                    <a:pt x="10850" y="40778"/>
                  </a:lnTo>
                  <a:lnTo>
                    <a:pt x="10607" y="39255"/>
                  </a:lnTo>
                  <a:lnTo>
                    <a:pt x="10546" y="37731"/>
                  </a:lnTo>
                  <a:lnTo>
                    <a:pt x="10546" y="36207"/>
                  </a:lnTo>
                  <a:lnTo>
                    <a:pt x="10668" y="35475"/>
                  </a:lnTo>
                  <a:lnTo>
                    <a:pt x="10789" y="34683"/>
                  </a:lnTo>
                  <a:lnTo>
                    <a:pt x="10911" y="33952"/>
                  </a:lnTo>
                  <a:lnTo>
                    <a:pt x="11094" y="33220"/>
                  </a:lnTo>
                  <a:lnTo>
                    <a:pt x="11521" y="31818"/>
                  </a:lnTo>
                  <a:lnTo>
                    <a:pt x="12130" y="30416"/>
                  </a:lnTo>
                  <a:lnTo>
                    <a:pt x="12435" y="29746"/>
                  </a:lnTo>
                  <a:lnTo>
                    <a:pt x="12679" y="29014"/>
                  </a:lnTo>
                  <a:lnTo>
                    <a:pt x="12923" y="28283"/>
                  </a:lnTo>
                  <a:lnTo>
                    <a:pt x="13045" y="27552"/>
                  </a:lnTo>
                  <a:lnTo>
                    <a:pt x="13167" y="26942"/>
                  </a:lnTo>
                  <a:lnTo>
                    <a:pt x="13167" y="26333"/>
                  </a:lnTo>
                  <a:lnTo>
                    <a:pt x="13106" y="25723"/>
                  </a:lnTo>
                  <a:lnTo>
                    <a:pt x="12984" y="25113"/>
                  </a:lnTo>
                  <a:lnTo>
                    <a:pt x="12557" y="23346"/>
                  </a:lnTo>
                  <a:lnTo>
                    <a:pt x="12252" y="21883"/>
                  </a:lnTo>
                  <a:lnTo>
                    <a:pt x="12496" y="22127"/>
                  </a:lnTo>
                  <a:lnTo>
                    <a:pt x="12740" y="22310"/>
                  </a:lnTo>
                  <a:lnTo>
                    <a:pt x="13045" y="22492"/>
                  </a:lnTo>
                  <a:lnTo>
                    <a:pt x="13289" y="22553"/>
                  </a:lnTo>
                  <a:lnTo>
                    <a:pt x="13593" y="22675"/>
                  </a:lnTo>
                  <a:lnTo>
                    <a:pt x="13898" y="22736"/>
                  </a:lnTo>
                  <a:lnTo>
                    <a:pt x="14508" y="22675"/>
                  </a:lnTo>
                  <a:lnTo>
                    <a:pt x="14812" y="22614"/>
                  </a:lnTo>
                  <a:lnTo>
                    <a:pt x="15117" y="22553"/>
                  </a:lnTo>
                  <a:lnTo>
                    <a:pt x="15422" y="22432"/>
                  </a:lnTo>
                  <a:lnTo>
                    <a:pt x="15666" y="22249"/>
                  </a:lnTo>
                  <a:lnTo>
                    <a:pt x="15910" y="22066"/>
                  </a:lnTo>
                  <a:lnTo>
                    <a:pt x="16092" y="21822"/>
                  </a:lnTo>
                  <a:lnTo>
                    <a:pt x="16275" y="21517"/>
                  </a:lnTo>
                  <a:lnTo>
                    <a:pt x="16458" y="21212"/>
                  </a:lnTo>
                  <a:lnTo>
                    <a:pt x="16153" y="21517"/>
                  </a:lnTo>
                  <a:lnTo>
                    <a:pt x="15910" y="21822"/>
                  </a:lnTo>
                  <a:lnTo>
                    <a:pt x="15544" y="22066"/>
                  </a:lnTo>
                  <a:lnTo>
                    <a:pt x="15178" y="22249"/>
                  </a:lnTo>
                  <a:lnTo>
                    <a:pt x="14812" y="22371"/>
                  </a:lnTo>
                  <a:lnTo>
                    <a:pt x="14386" y="22432"/>
                  </a:lnTo>
                  <a:lnTo>
                    <a:pt x="14020" y="22432"/>
                  </a:lnTo>
                  <a:lnTo>
                    <a:pt x="13593" y="22310"/>
                  </a:lnTo>
                  <a:lnTo>
                    <a:pt x="13289" y="22188"/>
                  </a:lnTo>
                  <a:lnTo>
                    <a:pt x="12984" y="22005"/>
                  </a:lnTo>
                  <a:lnTo>
                    <a:pt x="12679" y="21822"/>
                  </a:lnTo>
                  <a:lnTo>
                    <a:pt x="12435" y="21578"/>
                  </a:lnTo>
                  <a:lnTo>
                    <a:pt x="12252" y="21273"/>
                  </a:lnTo>
                  <a:lnTo>
                    <a:pt x="12069" y="20969"/>
                  </a:lnTo>
                  <a:lnTo>
                    <a:pt x="11948" y="20664"/>
                  </a:lnTo>
                  <a:lnTo>
                    <a:pt x="11826" y="20359"/>
                  </a:lnTo>
                  <a:lnTo>
                    <a:pt x="11765" y="19750"/>
                  </a:lnTo>
                  <a:lnTo>
                    <a:pt x="11826" y="19140"/>
                  </a:lnTo>
                  <a:lnTo>
                    <a:pt x="11887" y="18957"/>
                  </a:lnTo>
                  <a:lnTo>
                    <a:pt x="11887" y="18774"/>
                  </a:lnTo>
                  <a:lnTo>
                    <a:pt x="11887" y="18592"/>
                  </a:lnTo>
                  <a:lnTo>
                    <a:pt x="11826" y="18409"/>
                  </a:lnTo>
                  <a:lnTo>
                    <a:pt x="11643" y="18104"/>
                  </a:lnTo>
                  <a:lnTo>
                    <a:pt x="11765" y="18592"/>
                  </a:lnTo>
                  <a:lnTo>
                    <a:pt x="11765" y="18713"/>
                  </a:lnTo>
                  <a:lnTo>
                    <a:pt x="11765" y="18835"/>
                  </a:lnTo>
                  <a:lnTo>
                    <a:pt x="11643" y="19079"/>
                  </a:lnTo>
                  <a:lnTo>
                    <a:pt x="11521" y="19567"/>
                  </a:lnTo>
                  <a:lnTo>
                    <a:pt x="11521" y="20115"/>
                  </a:lnTo>
                  <a:lnTo>
                    <a:pt x="11582" y="20603"/>
                  </a:lnTo>
                  <a:lnTo>
                    <a:pt x="11765" y="21091"/>
                  </a:lnTo>
                  <a:lnTo>
                    <a:pt x="12009" y="21578"/>
                  </a:lnTo>
                  <a:lnTo>
                    <a:pt x="12069" y="21822"/>
                  </a:lnTo>
                  <a:lnTo>
                    <a:pt x="12069" y="22127"/>
                  </a:lnTo>
                  <a:lnTo>
                    <a:pt x="12130" y="22371"/>
                  </a:lnTo>
                  <a:lnTo>
                    <a:pt x="12130" y="22553"/>
                  </a:lnTo>
                  <a:lnTo>
                    <a:pt x="12130" y="22675"/>
                  </a:lnTo>
                  <a:lnTo>
                    <a:pt x="11887" y="23163"/>
                  </a:lnTo>
                  <a:lnTo>
                    <a:pt x="11216" y="24992"/>
                  </a:lnTo>
                  <a:lnTo>
                    <a:pt x="10729" y="25906"/>
                  </a:lnTo>
                  <a:lnTo>
                    <a:pt x="10241" y="26820"/>
                  </a:lnTo>
                  <a:lnTo>
                    <a:pt x="10058" y="27308"/>
                  </a:lnTo>
                  <a:lnTo>
                    <a:pt x="9875" y="27795"/>
                  </a:lnTo>
                  <a:lnTo>
                    <a:pt x="9631" y="28771"/>
                  </a:lnTo>
                  <a:lnTo>
                    <a:pt x="9448" y="29319"/>
                  </a:lnTo>
                  <a:lnTo>
                    <a:pt x="9266" y="29807"/>
                  </a:lnTo>
                  <a:lnTo>
                    <a:pt x="8778" y="30843"/>
                  </a:lnTo>
                  <a:lnTo>
                    <a:pt x="7681" y="32733"/>
                  </a:lnTo>
                  <a:lnTo>
                    <a:pt x="5669" y="36146"/>
                  </a:lnTo>
                  <a:lnTo>
                    <a:pt x="5487" y="36024"/>
                  </a:lnTo>
                  <a:lnTo>
                    <a:pt x="5426" y="36085"/>
                  </a:lnTo>
                  <a:lnTo>
                    <a:pt x="5365" y="36146"/>
                  </a:lnTo>
                  <a:lnTo>
                    <a:pt x="5426" y="36268"/>
                  </a:lnTo>
                  <a:lnTo>
                    <a:pt x="5547" y="36451"/>
                  </a:lnTo>
                  <a:lnTo>
                    <a:pt x="5608" y="36634"/>
                  </a:lnTo>
                  <a:lnTo>
                    <a:pt x="5608" y="36816"/>
                  </a:lnTo>
                  <a:lnTo>
                    <a:pt x="5608" y="37060"/>
                  </a:lnTo>
                  <a:lnTo>
                    <a:pt x="5487" y="37487"/>
                  </a:lnTo>
                  <a:lnTo>
                    <a:pt x="5121" y="38401"/>
                  </a:lnTo>
                  <a:lnTo>
                    <a:pt x="4633" y="39316"/>
                  </a:lnTo>
                  <a:lnTo>
                    <a:pt x="4511" y="39559"/>
                  </a:lnTo>
                  <a:lnTo>
                    <a:pt x="4450" y="39864"/>
                  </a:lnTo>
                  <a:lnTo>
                    <a:pt x="4267" y="40413"/>
                  </a:lnTo>
                  <a:lnTo>
                    <a:pt x="4085" y="41022"/>
                  </a:lnTo>
                  <a:lnTo>
                    <a:pt x="4024" y="41266"/>
                  </a:lnTo>
                  <a:lnTo>
                    <a:pt x="3902" y="41510"/>
                  </a:lnTo>
                  <a:lnTo>
                    <a:pt x="3841" y="41571"/>
                  </a:lnTo>
                  <a:lnTo>
                    <a:pt x="3780" y="41510"/>
                  </a:lnTo>
                  <a:lnTo>
                    <a:pt x="3780" y="41388"/>
                  </a:lnTo>
                  <a:lnTo>
                    <a:pt x="3780" y="41022"/>
                  </a:lnTo>
                  <a:lnTo>
                    <a:pt x="4024" y="39986"/>
                  </a:lnTo>
                  <a:lnTo>
                    <a:pt x="4024" y="39742"/>
                  </a:lnTo>
                  <a:lnTo>
                    <a:pt x="4024" y="39620"/>
                  </a:lnTo>
                  <a:lnTo>
                    <a:pt x="3902" y="39559"/>
                  </a:lnTo>
                  <a:lnTo>
                    <a:pt x="3780" y="39620"/>
                  </a:lnTo>
                  <a:lnTo>
                    <a:pt x="3719" y="39742"/>
                  </a:lnTo>
                  <a:lnTo>
                    <a:pt x="3536" y="39986"/>
                  </a:lnTo>
                  <a:lnTo>
                    <a:pt x="3414" y="40291"/>
                  </a:lnTo>
                  <a:lnTo>
                    <a:pt x="2926" y="41449"/>
                  </a:lnTo>
                  <a:lnTo>
                    <a:pt x="2744" y="41876"/>
                  </a:lnTo>
                  <a:lnTo>
                    <a:pt x="2622" y="42119"/>
                  </a:lnTo>
                  <a:lnTo>
                    <a:pt x="2439" y="42119"/>
                  </a:lnTo>
                  <a:lnTo>
                    <a:pt x="2378" y="42058"/>
                  </a:lnTo>
                  <a:lnTo>
                    <a:pt x="2378" y="41997"/>
                  </a:lnTo>
                  <a:lnTo>
                    <a:pt x="2439" y="41815"/>
                  </a:lnTo>
                  <a:lnTo>
                    <a:pt x="2622" y="41266"/>
                  </a:lnTo>
                  <a:lnTo>
                    <a:pt x="2866" y="40778"/>
                  </a:lnTo>
                  <a:lnTo>
                    <a:pt x="3048" y="40230"/>
                  </a:lnTo>
                  <a:lnTo>
                    <a:pt x="3170" y="39681"/>
                  </a:lnTo>
                  <a:lnTo>
                    <a:pt x="3170" y="39498"/>
                  </a:lnTo>
                  <a:lnTo>
                    <a:pt x="3109" y="39437"/>
                  </a:lnTo>
                  <a:lnTo>
                    <a:pt x="3048" y="39376"/>
                  </a:lnTo>
                  <a:lnTo>
                    <a:pt x="2987" y="39316"/>
                  </a:lnTo>
                  <a:lnTo>
                    <a:pt x="2926" y="39376"/>
                  </a:lnTo>
                  <a:lnTo>
                    <a:pt x="2744" y="39437"/>
                  </a:lnTo>
                  <a:lnTo>
                    <a:pt x="2561" y="39742"/>
                  </a:lnTo>
                  <a:lnTo>
                    <a:pt x="2317" y="40291"/>
                  </a:lnTo>
                  <a:lnTo>
                    <a:pt x="2073" y="40778"/>
                  </a:lnTo>
                  <a:lnTo>
                    <a:pt x="1829" y="41327"/>
                  </a:lnTo>
                  <a:lnTo>
                    <a:pt x="1585" y="41815"/>
                  </a:lnTo>
                  <a:lnTo>
                    <a:pt x="1403" y="41997"/>
                  </a:lnTo>
                  <a:lnTo>
                    <a:pt x="1281" y="41936"/>
                  </a:lnTo>
                  <a:lnTo>
                    <a:pt x="1281" y="41815"/>
                  </a:lnTo>
                  <a:lnTo>
                    <a:pt x="1342" y="41571"/>
                  </a:lnTo>
                  <a:lnTo>
                    <a:pt x="1403" y="41388"/>
                  </a:lnTo>
                  <a:lnTo>
                    <a:pt x="1646" y="40961"/>
                  </a:lnTo>
                  <a:lnTo>
                    <a:pt x="2195" y="39864"/>
                  </a:lnTo>
                  <a:lnTo>
                    <a:pt x="2317" y="39559"/>
                  </a:lnTo>
                  <a:lnTo>
                    <a:pt x="2378" y="39255"/>
                  </a:lnTo>
                  <a:lnTo>
                    <a:pt x="2378" y="39133"/>
                  </a:lnTo>
                  <a:lnTo>
                    <a:pt x="2195" y="39072"/>
                  </a:lnTo>
                  <a:lnTo>
                    <a:pt x="2134" y="39072"/>
                  </a:lnTo>
                  <a:lnTo>
                    <a:pt x="2012" y="39133"/>
                  </a:lnTo>
                  <a:lnTo>
                    <a:pt x="1890" y="39316"/>
                  </a:lnTo>
                  <a:lnTo>
                    <a:pt x="1646" y="39742"/>
                  </a:lnTo>
                  <a:lnTo>
                    <a:pt x="915" y="40717"/>
                  </a:lnTo>
                  <a:lnTo>
                    <a:pt x="671" y="40961"/>
                  </a:lnTo>
                  <a:lnTo>
                    <a:pt x="549" y="41022"/>
                  </a:lnTo>
                  <a:lnTo>
                    <a:pt x="549" y="40961"/>
                  </a:lnTo>
                  <a:lnTo>
                    <a:pt x="549" y="40839"/>
                  </a:lnTo>
                  <a:lnTo>
                    <a:pt x="671" y="40656"/>
                  </a:lnTo>
                  <a:lnTo>
                    <a:pt x="732" y="40474"/>
                  </a:lnTo>
                  <a:lnTo>
                    <a:pt x="976" y="40169"/>
                  </a:lnTo>
                  <a:lnTo>
                    <a:pt x="1464" y="39376"/>
                  </a:lnTo>
                  <a:lnTo>
                    <a:pt x="1890" y="38645"/>
                  </a:lnTo>
                  <a:lnTo>
                    <a:pt x="2073" y="38218"/>
                  </a:lnTo>
                  <a:lnTo>
                    <a:pt x="2195" y="37853"/>
                  </a:lnTo>
                  <a:lnTo>
                    <a:pt x="2195" y="37670"/>
                  </a:lnTo>
                  <a:lnTo>
                    <a:pt x="2073" y="37548"/>
                  </a:lnTo>
                  <a:lnTo>
                    <a:pt x="1890" y="37548"/>
                  </a:lnTo>
                  <a:lnTo>
                    <a:pt x="1707" y="37670"/>
                  </a:lnTo>
                  <a:lnTo>
                    <a:pt x="1342" y="37975"/>
                  </a:lnTo>
                  <a:lnTo>
                    <a:pt x="1037" y="38157"/>
                  </a:lnTo>
                  <a:lnTo>
                    <a:pt x="732" y="38279"/>
                  </a:lnTo>
                  <a:lnTo>
                    <a:pt x="549" y="38279"/>
                  </a:lnTo>
                  <a:lnTo>
                    <a:pt x="366" y="38218"/>
                  </a:lnTo>
                  <a:lnTo>
                    <a:pt x="305" y="38218"/>
                  </a:lnTo>
                  <a:lnTo>
                    <a:pt x="245" y="38157"/>
                  </a:lnTo>
                  <a:lnTo>
                    <a:pt x="305" y="38096"/>
                  </a:lnTo>
                  <a:lnTo>
                    <a:pt x="366" y="37975"/>
                  </a:lnTo>
                  <a:lnTo>
                    <a:pt x="976" y="37609"/>
                  </a:lnTo>
                  <a:lnTo>
                    <a:pt x="1403" y="37182"/>
                  </a:lnTo>
                  <a:lnTo>
                    <a:pt x="2317" y="36207"/>
                  </a:lnTo>
                  <a:lnTo>
                    <a:pt x="2805" y="35780"/>
                  </a:lnTo>
                  <a:lnTo>
                    <a:pt x="3048" y="35597"/>
                  </a:lnTo>
                  <a:lnTo>
                    <a:pt x="3353" y="35415"/>
                  </a:lnTo>
                  <a:lnTo>
                    <a:pt x="3780" y="35354"/>
                  </a:lnTo>
                  <a:lnTo>
                    <a:pt x="4024" y="35354"/>
                  </a:lnTo>
                  <a:lnTo>
                    <a:pt x="4206" y="35415"/>
                  </a:lnTo>
                  <a:lnTo>
                    <a:pt x="4389" y="35536"/>
                  </a:lnTo>
                  <a:lnTo>
                    <a:pt x="4511" y="35658"/>
                  </a:lnTo>
                  <a:lnTo>
                    <a:pt x="4633" y="35658"/>
                  </a:lnTo>
                  <a:lnTo>
                    <a:pt x="4694" y="35597"/>
                  </a:lnTo>
                  <a:lnTo>
                    <a:pt x="4694" y="35475"/>
                  </a:lnTo>
                  <a:lnTo>
                    <a:pt x="4633" y="35415"/>
                  </a:lnTo>
                  <a:lnTo>
                    <a:pt x="4450" y="35232"/>
                  </a:lnTo>
                  <a:lnTo>
                    <a:pt x="4206" y="35171"/>
                  </a:lnTo>
                  <a:lnTo>
                    <a:pt x="4389" y="34866"/>
                  </a:lnTo>
                  <a:lnTo>
                    <a:pt x="4511" y="34500"/>
                  </a:lnTo>
                  <a:lnTo>
                    <a:pt x="4755" y="33830"/>
                  </a:lnTo>
                  <a:lnTo>
                    <a:pt x="5060" y="32915"/>
                  </a:lnTo>
                  <a:lnTo>
                    <a:pt x="5304" y="32001"/>
                  </a:lnTo>
                  <a:lnTo>
                    <a:pt x="5730" y="30294"/>
                  </a:lnTo>
                  <a:lnTo>
                    <a:pt x="5974" y="29380"/>
                  </a:lnTo>
                  <a:lnTo>
                    <a:pt x="6340" y="28588"/>
                  </a:lnTo>
                  <a:lnTo>
                    <a:pt x="6584" y="27978"/>
                  </a:lnTo>
                  <a:lnTo>
                    <a:pt x="6949" y="27369"/>
                  </a:lnTo>
                  <a:lnTo>
                    <a:pt x="7498" y="26637"/>
                  </a:lnTo>
                  <a:lnTo>
                    <a:pt x="7742" y="26333"/>
                  </a:lnTo>
                  <a:lnTo>
                    <a:pt x="7864" y="25967"/>
                  </a:lnTo>
                  <a:lnTo>
                    <a:pt x="8108" y="25296"/>
                  </a:lnTo>
                  <a:lnTo>
                    <a:pt x="8351" y="23833"/>
                  </a:lnTo>
                  <a:lnTo>
                    <a:pt x="9144" y="20054"/>
                  </a:lnTo>
                  <a:lnTo>
                    <a:pt x="9327" y="18957"/>
                  </a:lnTo>
                  <a:lnTo>
                    <a:pt x="9448" y="17799"/>
                  </a:lnTo>
                  <a:lnTo>
                    <a:pt x="9448" y="17007"/>
                  </a:lnTo>
                  <a:lnTo>
                    <a:pt x="9570" y="16275"/>
                  </a:lnTo>
                  <a:lnTo>
                    <a:pt x="9631" y="15910"/>
                  </a:lnTo>
                  <a:lnTo>
                    <a:pt x="9753" y="15544"/>
                  </a:lnTo>
                  <a:lnTo>
                    <a:pt x="9936" y="15178"/>
                  </a:lnTo>
                  <a:lnTo>
                    <a:pt x="10180" y="14873"/>
                  </a:lnTo>
                  <a:lnTo>
                    <a:pt x="10424" y="14569"/>
                  </a:lnTo>
                  <a:lnTo>
                    <a:pt x="10668" y="14264"/>
                  </a:lnTo>
                  <a:lnTo>
                    <a:pt x="11338" y="13776"/>
                  </a:lnTo>
                  <a:lnTo>
                    <a:pt x="12009" y="13350"/>
                  </a:lnTo>
                  <a:lnTo>
                    <a:pt x="12862" y="12984"/>
                  </a:lnTo>
                  <a:lnTo>
                    <a:pt x="13776" y="12679"/>
                  </a:lnTo>
                  <a:lnTo>
                    <a:pt x="14690" y="12496"/>
                  </a:lnTo>
                  <a:lnTo>
                    <a:pt x="15117" y="12313"/>
                  </a:lnTo>
                  <a:lnTo>
                    <a:pt x="15300" y="12130"/>
                  </a:lnTo>
                  <a:lnTo>
                    <a:pt x="15483" y="11948"/>
                  </a:lnTo>
                  <a:lnTo>
                    <a:pt x="15605" y="11765"/>
                  </a:lnTo>
                  <a:lnTo>
                    <a:pt x="15727" y="11521"/>
                  </a:lnTo>
                  <a:lnTo>
                    <a:pt x="15788" y="11094"/>
                  </a:lnTo>
                  <a:lnTo>
                    <a:pt x="15849" y="10668"/>
                  </a:lnTo>
                  <a:lnTo>
                    <a:pt x="15788" y="10180"/>
                  </a:lnTo>
                  <a:close/>
                  <a:moveTo>
                    <a:pt x="17555" y="1"/>
                  </a:moveTo>
                  <a:lnTo>
                    <a:pt x="16824" y="123"/>
                  </a:lnTo>
                  <a:lnTo>
                    <a:pt x="16214" y="245"/>
                  </a:lnTo>
                  <a:lnTo>
                    <a:pt x="15666" y="488"/>
                  </a:lnTo>
                  <a:lnTo>
                    <a:pt x="15178" y="854"/>
                  </a:lnTo>
                  <a:lnTo>
                    <a:pt x="14751" y="1281"/>
                  </a:lnTo>
                  <a:lnTo>
                    <a:pt x="14508" y="1586"/>
                  </a:lnTo>
                  <a:lnTo>
                    <a:pt x="14325" y="1951"/>
                  </a:lnTo>
                  <a:lnTo>
                    <a:pt x="14020" y="2683"/>
                  </a:lnTo>
                  <a:lnTo>
                    <a:pt x="13837" y="3475"/>
                  </a:lnTo>
                  <a:lnTo>
                    <a:pt x="13776" y="4268"/>
                  </a:lnTo>
                  <a:lnTo>
                    <a:pt x="13776" y="5060"/>
                  </a:lnTo>
                  <a:lnTo>
                    <a:pt x="13837" y="5852"/>
                  </a:lnTo>
                  <a:lnTo>
                    <a:pt x="13959" y="6645"/>
                  </a:lnTo>
                  <a:lnTo>
                    <a:pt x="14142" y="7376"/>
                  </a:lnTo>
                  <a:lnTo>
                    <a:pt x="14386" y="8108"/>
                  </a:lnTo>
                  <a:lnTo>
                    <a:pt x="14751" y="8839"/>
                  </a:lnTo>
                  <a:lnTo>
                    <a:pt x="15056" y="9388"/>
                  </a:lnTo>
                  <a:lnTo>
                    <a:pt x="15300" y="9631"/>
                  </a:lnTo>
                  <a:lnTo>
                    <a:pt x="15544" y="9875"/>
                  </a:lnTo>
                  <a:lnTo>
                    <a:pt x="15605" y="9997"/>
                  </a:lnTo>
                  <a:lnTo>
                    <a:pt x="15605" y="10119"/>
                  </a:lnTo>
                  <a:lnTo>
                    <a:pt x="15605" y="10424"/>
                  </a:lnTo>
                  <a:lnTo>
                    <a:pt x="15605" y="11155"/>
                  </a:lnTo>
                  <a:lnTo>
                    <a:pt x="15544" y="11399"/>
                  </a:lnTo>
                  <a:lnTo>
                    <a:pt x="15422" y="11643"/>
                  </a:lnTo>
                  <a:lnTo>
                    <a:pt x="15239" y="11887"/>
                  </a:lnTo>
                  <a:lnTo>
                    <a:pt x="15056" y="12070"/>
                  </a:lnTo>
                  <a:lnTo>
                    <a:pt x="14690" y="12252"/>
                  </a:lnTo>
                  <a:lnTo>
                    <a:pt x="14325" y="12313"/>
                  </a:lnTo>
                  <a:lnTo>
                    <a:pt x="13532" y="12496"/>
                  </a:lnTo>
                  <a:lnTo>
                    <a:pt x="12801" y="12740"/>
                  </a:lnTo>
                  <a:lnTo>
                    <a:pt x="12069" y="12984"/>
                  </a:lnTo>
                  <a:lnTo>
                    <a:pt x="11399" y="13350"/>
                  </a:lnTo>
                  <a:lnTo>
                    <a:pt x="10729" y="13776"/>
                  </a:lnTo>
                  <a:lnTo>
                    <a:pt x="10180" y="14325"/>
                  </a:lnTo>
                  <a:lnTo>
                    <a:pt x="9753" y="14873"/>
                  </a:lnTo>
                  <a:lnTo>
                    <a:pt x="9570" y="15239"/>
                  </a:lnTo>
                  <a:lnTo>
                    <a:pt x="9388" y="15544"/>
                  </a:lnTo>
                  <a:lnTo>
                    <a:pt x="9266" y="15971"/>
                  </a:lnTo>
                  <a:lnTo>
                    <a:pt x="9205" y="16336"/>
                  </a:lnTo>
                  <a:lnTo>
                    <a:pt x="9144" y="16946"/>
                  </a:lnTo>
                  <a:lnTo>
                    <a:pt x="9083" y="17555"/>
                  </a:lnTo>
                  <a:lnTo>
                    <a:pt x="9022" y="18348"/>
                  </a:lnTo>
                  <a:lnTo>
                    <a:pt x="8961" y="19140"/>
                  </a:lnTo>
                  <a:lnTo>
                    <a:pt x="8778" y="19932"/>
                  </a:lnTo>
                  <a:lnTo>
                    <a:pt x="8108" y="23102"/>
                  </a:lnTo>
                  <a:lnTo>
                    <a:pt x="7803" y="24687"/>
                  </a:lnTo>
                  <a:lnTo>
                    <a:pt x="7742" y="25235"/>
                  </a:lnTo>
                  <a:lnTo>
                    <a:pt x="7559" y="25784"/>
                  </a:lnTo>
                  <a:lnTo>
                    <a:pt x="7376" y="26211"/>
                  </a:lnTo>
                  <a:lnTo>
                    <a:pt x="7071" y="26637"/>
                  </a:lnTo>
                  <a:lnTo>
                    <a:pt x="6767" y="27003"/>
                  </a:lnTo>
                  <a:lnTo>
                    <a:pt x="6523" y="27430"/>
                  </a:lnTo>
                  <a:lnTo>
                    <a:pt x="6218" y="27917"/>
                  </a:lnTo>
                  <a:lnTo>
                    <a:pt x="5974" y="28405"/>
                  </a:lnTo>
                  <a:lnTo>
                    <a:pt x="5608" y="29502"/>
                  </a:lnTo>
                  <a:lnTo>
                    <a:pt x="5304" y="30599"/>
                  </a:lnTo>
                  <a:lnTo>
                    <a:pt x="5060" y="31696"/>
                  </a:lnTo>
                  <a:lnTo>
                    <a:pt x="4755" y="33037"/>
                  </a:lnTo>
                  <a:lnTo>
                    <a:pt x="4572" y="33647"/>
                  </a:lnTo>
                  <a:lnTo>
                    <a:pt x="4389" y="34256"/>
                  </a:lnTo>
                  <a:lnTo>
                    <a:pt x="4267" y="34561"/>
                  </a:lnTo>
                  <a:lnTo>
                    <a:pt x="4085" y="34927"/>
                  </a:lnTo>
                  <a:lnTo>
                    <a:pt x="4024" y="35049"/>
                  </a:lnTo>
                  <a:lnTo>
                    <a:pt x="3902" y="35110"/>
                  </a:lnTo>
                  <a:lnTo>
                    <a:pt x="3597" y="35110"/>
                  </a:lnTo>
                  <a:lnTo>
                    <a:pt x="3292" y="35232"/>
                  </a:lnTo>
                  <a:lnTo>
                    <a:pt x="2987" y="35354"/>
                  </a:lnTo>
                  <a:lnTo>
                    <a:pt x="2683" y="35536"/>
                  </a:lnTo>
                  <a:lnTo>
                    <a:pt x="2439" y="35719"/>
                  </a:lnTo>
                  <a:lnTo>
                    <a:pt x="1890" y="36268"/>
                  </a:lnTo>
                  <a:lnTo>
                    <a:pt x="1464" y="36755"/>
                  </a:lnTo>
                  <a:lnTo>
                    <a:pt x="1037" y="37243"/>
                  </a:lnTo>
                  <a:lnTo>
                    <a:pt x="793" y="37426"/>
                  </a:lnTo>
                  <a:lnTo>
                    <a:pt x="488" y="37609"/>
                  </a:lnTo>
                  <a:lnTo>
                    <a:pt x="245" y="37792"/>
                  </a:lnTo>
                  <a:lnTo>
                    <a:pt x="123" y="37914"/>
                  </a:lnTo>
                  <a:lnTo>
                    <a:pt x="1" y="38036"/>
                  </a:lnTo>
                  <a:lnTo>
                    <a:pt x="1" y="38218"/>
                  </a:lnTo>
                  <a:lnTo>
                    <a:pt x="123" y="38401"/>
                  </a:lnTo>
                  <a:lnTo>
                    <a:pt x="366" y="38523"/>
                  </a:lnTo>
                  <a:lnTo>
                    <a:pt x="671" y="38523"/>
                  </a:lnTo>
                  <a:lnTo>
                    <a:pt x="976" y="38462"/>
                  </a:lnTo>
                  <a:lnTo>
                    <a:pt x="1220" y="38401"/>
                  </a:lnTo>
                  <a:lnTo>
                    <a:pt x="1464" y="38218"/>
                  </a:lnTo>
                  <a:lnTo>
                    <a:pt x="1646" y="38036"/>
                  </a:lnTo>
                  <a:lnTo>
                    <a:pt x="1829" y="37853"/>
                  </a:lnTo>
                  <a:lnTo>
                    <a:pt x="1890" y="37792"/>
                  </a:lnTo>
                  <a:lnTo>
                    <a:pt x="1951" y="37792"/>
                  </a:lnTo>
                  <a:lnTo>
                    <a:pt x="1890" y="38036"/>
                  </a:lnTo>
                  <a:lnTo>
                    <a:pt x="1829" y="38218"/>
                  </a:lnTo>
                  <a:lnTo>
                    <a:pt x="1403" y="39011"/>
                  </a:lnTo>
                  <a:lnTo>
                    <a:pt x="915" y="39803"/>
                  </a:lnTo>
                  <a:lnTo>
                    <a:pt x="427" y="40596"/>
                  </a:lnTo>
                  <a:lnTo>
                    <a:pt x="366" y="40778"/>
                  </a:lnTo>
                  <a:lnTo>
                    <a:pt x="305" y="40961"/>
                  </a:lnTo>
                  <a:lnTo>
                    <a:pt x="366" y="41144"/>
                  </a:lnTo>
                  <a:lnTo>
                    <a:pt x="488" y="41266"/>
                  </a:lnTo>
                  <a:lnTo>
                    <a:pt x="671" y="41266"/>
                  </a:lnTo>
                  <a:lnTo>
                    <a:pt x="854" y="41144"/>
                  </a:lnTo>
                  <a:lnTo>
                    <a:pt x="1098" y="40900"/>
                  </a:lnTo>
                  <a:lnTo>
                    <a:pt x="2012" y="39620"/>
                  </a:lnTo>
                  <a:lnTo>
                    <a:pt x="1281" y="41083"/>
                  </a:lnTo>
                  <a:lnTo>
                    <a:pt x="1098" y="41510"/>
                  </a:lnTo>
                  <a:lnTo>
                    <a:pt x="1037" y="41754"/>
                  </a:lnTo>
                  <a:lnTo>
                    <a:pt x="1037" y="41997"/>
                  </a:lnTo>
                  <a:lnTo>
                    <a:pt x="1098" y="42119"/>
                  </a:lnTo>
                  <a:lnTo>
                    <a:pt x="1220" y="42241"/>
                  </a:lnTo>
                  <a:lnTo>
                    <a:pt x="1403" y="42241"/>
                  </a:lnTo>
                  <a:lnTo>
                    <a:pt x="1525" y="42180"/>
                  </a:lnTo>
                  <a:lnTo>
                    <a:pt x="1707" y="42058"/>
                  </a:lnTo>
                  <a:lnTo>
                    <a:pt x="1829" y="41936"/>
                  </a:lnTo>
                  <a:lnTo>
                    <a:pt x="2012" y="41571"/>
                  </a:lnTo>
                  <a:lnTo>
                    <a:pt x="2317" y="40839"/>
                  </a:lnTo>
                  <a:lnTo>
                    <a:pt x="2561" y="40230"/>
                  </a:lnTo>
                  <a:lnTo>
                    <a:pt x="2744" y="39925"/>
                  </a:lnTo>
                  <a:lnTo>
                    <a:pt x="2926" y="39620"/>
                  </a:lnTo>
                  <a:lnTo>
                    <a:pt x="2866" y="39925"/>
                  </a:lnTo>
                  <a:lnTo>
                    <a:pt x="2805" y="40230"/>
                  </a:lnTo>
                  <a:lnTo>
                    <a:pt x="2561" y="40778"/>
                  </a:lnTo>
                  <a:lnTo>
                    <a:pt x="2256" y="41571"/>
                  </a:lnTo>
                  <a:lnTo>
                    <a:pt x="2134" y="41876"/>
                  </a:lnTo>
                  <a:lnTo>
                    <a:pt x="2134" y="42058"/>
                  </a:lnTo>
                  <a:lnTo>
                    <a:pt x="2195" y="42241"/>
                  </a:lnTo>
                  <a:lnTo>
                    <a:pt x="2317" y="42363"/>
                  </a:lnTo>
                  <a:lnTo>
                    <a:pt x="2622" y="42363"/>
                  </a:lnTo>
                  <a:lnTo>
                    <a:pt x="2744" y="42241"/>
                  </a:lnTo>
                  <a:lnTo>
                    <a:pt x="2926" y="41997"/>
                  </a:lnTo>
                  <a:lnTo>
                    <a:pt x="3109" y="41693"/>
                  </a:lnTo>
                  <a:lnTo>
                    <a:pt x="3414" y="40900"/>
                  </a:lnTo>
                  <a:lnTo>
                    <a:pt x="3719" y="40108"/>
                  </a:lnTo>
                  <a:lnTo>
                    <a:pt x="3597" y="40717"/>
                  </a:lnTo>
                  <a:lnTo>
                    <a:pt x="3536" y="41022"/>
                  </a:lnTo>
                  <a:lnTo>
                    <a:pt x="3536" y="41388"/>
                  </a:lnTo>
                  <a:lnTo>
                    <a:pt x="3536" y="41571"/>
                  </a:lnTo>
                  <a:lnTo>
                    <a:pt x="3597" y="41754"/>
                  </a:lnTo>
                  <a:lnTo>
                    <a:pt x="3780" y="41815"/>
                  </a:lnTo>
                  <a:lnTo>
                    <a:pt x="3902" y="41815"/>
                  </a:lnTo>
                  <a:lnTo>
                    <a:pt x="3963" y="41754"/>
                  </a:lnTo>
                  <a:lnTo>
                    <a:pt x="4085" y="41632"/>
                  </a:lnTo>
                  <a:lnTo>
                    <a:pt x="4206" y="41449"/>
                  </a:lnTo>
                  <a:lnTo>
                    <a:pt x="4328" y="41144"/>
                  </a:lnTo>
                  <a:lnTo>
                    <a:pt x="4694" y="39864"/>
                  </a:lnTo>
                  <a:lnTo>
                    <a:pt x="4938" y="39316"/>
                  </a:lnTo>
                  <a:lnTo>
                    <a:pt x="5243" y="38767"/>
                  </a:lnTo>
                  <a:lnTo>
                    <a:pt x="5547" y="37975"/>
                  </a:lnTo>
                  <a:lnTo>
                    <a:pt x="5730" y="37548"/>
                  </a:lnTo>
                  <a:lnTo>
                    <a:pt x="5852" y="37121"/>
                  </a:lnTo>
                  <a:lnTo>
                    <a:pt x="5852" y="36755"/>
                  </a:lnTo>
                  <a:lnTo>
                    <a:pt x="5852" y="36390"/>
                  </a:lnTo>
                  <a:lnTo>
                    <a:pt x="5791" y="36329"/>
                  </a:lnTo>
                  <a:lnTo>
                    <a:pt x="5791" y="36268"/>
                  </a:lnTo>
                  <a:lnTo>
                    <a:pt x="5913" y="36085"/>
                  </a:lnTo>
                  <a:lnTo>
                    <a:pt x="6218" y="35597"/>
                  </a:lnTo>
                  <a:lnTo>
                    <a:pt x="7620" y="33464"/>
                  </a:lnTo>
                  <a:lnTo>
                    <a:pt x="8351" y="32245"/>
                  </a:lnTo>
                  <a:lnTo>
                    <a:pt x="9083" y="30965"/>
                  </a:lnTo>
                  <a:lnTo>
                    <a:pt x="9388" y="30355"/>
                  </a:lnTo>
                  <a:lnTo>
                    <a:pt x="9692" y="29746"/>
                  </a:lnTo>
                  <a:lnTo>
                    <a:pt x="9936" y="29075"/>
                  </a:lnTo>
                  <a:lnTo>
                    <a:pt x="10119" y="28405"/>
                  </a:lnTo>
                  <a:lnTo>
                    <a:pt x="10241" y="27673"/>
                  </a:lnTo>
                  <a:lnTo>
                    <a:pt x="10363" y="27369"/>
                  </a:lnTo>
                  <a:lnTo>
                    <a:pt x="10546" y="27003"/>
                  </a:lnTo>
                  <a:lnTo>
                    <a:pt x="10911" y="26333"/>
                  </a:lnTo>
                  <a:lnTo>
                    <a:pt x="11277" y="25601"/>
                  </a:lnTo>
                  <a:lnTo>
                    <a:pt x="11765" y="24321"/>
                  </a:lnTo>
                  <a:lnTo>
                    <a:pt x="12252" y="22980"/>
                  </a:lnTo>
                  <a:lnTo>
                    <a:pt x="12496" y="24016"/>
                  </a:lnTo>
                  <a:lnTo>
                    <a:pt x="12740" y="25113"/>
                  </a:lnTo>
                  <a:lnTo>
                    <a:pt x="12862" y="25662"/>
                  </a:lnTo>
                  <a:lnTo>
                    <a:pt x="12923" y="26272"/>
                  </a:lnTo>
                  <a:lnTo>
                    <a:pt x="12923" y="26881"/>
                  </a:lnTo>
                  <a:lnTo>
                    <a:pt x="12801" y="27430"/>
                  </a:lnTo>
                  <a:lnTo>
                    <a:pt x="12618" y="28222"/>
                  </a:lnTo>
                  <a:lnTo>
                    <a:pt x="12374" y="29014"/>
                  </a:lnTo>
                  <a:lnTo>
                    <a:pt x="11765" y="30477"/>
                  </a:lnTo>
                  <a:lnTo>
                    <a:pt x="11155" y="32001"/>
                  </a:lnTo>
                  <a:lnTo>
                    <a:pt x="10729" y="33525"/>
                  </a:lnTo>
                  <a:lnTo>
                    <a:pt x="10546" y="34317"/>
                  </a:lnTo>
                  <a:lnTo>
                    <a:pt x="10363" y="35171"/>
                  </a:lnTo>
                  <a:lnTo>
                    <a:pt x="10302" y="35963"/>
                  </a:lnTo>
                  <a:lnTo>
                    <a:pt x="10241" y="36755"/>
                  </a:lnTo>
                  <a:lnTo>
                    <a:pt x="10180" y="37609"/>
                  </a:lnTo>
                  <a:lnTo>
                    <a:pt x="10241" y="38401"/>
                  </a:lnTo>
                  <a:lnTo>
                    <a:pt x="10302" y="39255"/>
                  </a:lnTo>
                  <a:lnTo>
                    <a:pt x="10424" y="40047"/>
                  </a:lnTo>
                  <a:lnTo>
                    <a:pt x="10668" y="41693"/>
                  </a:lnTo>
                  <a:lnTo>
                    <a:pt x="11033" y="43338"/>
                  </a:lnTo>
                  <a:lnTo>
                    <a:pt x="11948" y="46508"/>
                  </a:lnTo>
                  <a:lnTo>
                    <a:pt x="12374" y="48093"/>
                  </a:lnTo>
                  <a:lnTo>
                    <a:pt x="12740" y="49678"/>
                  </a:lnTo>
                  <a:lnTo>
                    <a:pt x="12984" y="51323"/>
                  </a:lnTo>
                  <a:lnTo>
                    <a:pt x="13045" y="52116"/>
                  </a:lnTo>
                  <a:lnTo>
                    <a:pt x="13106" y="52908"/>
                  </a:lnTo>
                  <a:lnTo>
                    <a:pt x="13045" y="54249"/>
                  </a:lnTo>
                  <a:lnTo>
                    <a:pt x="12984" y="55529"/>
                  </a:lnTo>
                  <a:lnTo>
                    <a:pt x="12801" y="57175"/>
                  </a:lnTo>
                  <a:lnTo>
                    <a:pt x="12679" y="58028"/>
                  </a:lnTo>
                  <a:lnTo>
                    <a:pt x="12618" y="58820"/>
                  </a:lnTo>
                  <a:lnTo>
                    <a:pt x="12618" y="59674"/>
                  </a:lnTo>
                  <a:lnTo>
                    <a:pt x="12679" y="60527"/>
                  </a:lnTo>
                  <a:lnTo>
                    <a:pt x="12801" y="61320"/>
                  </a:lnTo>
                  <a:lnTo>
                    <a:pt x="12923" y="62173"/>
                  </a:lnTo>
                  <a:lnTo>
                    <a:pt x="13289" y="63819"/>
                  </a:lnTo>
                  <a:lnTo>
                    <a:pt x="13654" y="65464"/>
                  </a:lnTo>
                  <a:lnTo>
                    <a:pt x="14447" y="68756"/>
                  </a:lnTo>
                  <a:lnTo>
                    <a:pt x="14812" y="70402"/>
                  </a:lnTo>
                  <a:lnTo>
                    <a:pt x="14934" y="71255"/>
                  </a:lnTo>
                  <a:lnTo>
                    <a:pt x="15056" y="72047"/>
                  </a:lnTo>
                  <a:lnTo>
                    <a:pt x="15117" y="72474"/>
                  </a:lnTo>
                  <a:lnTo>
                    <a:pt x="15056" y="72840"/>
                  </a:lnTo>
                  <a:lnTo>
                    <a:pt x="14873" y="73632"/>
                  </a:lnTo>
                  <a:lnTo>
                    <a:pt x="14569" y="74363"/>
                  </a:lnTo>
                  <a:lnTo>
                    <a:pt x="14203" y="75034"/>
                  </a:lnTo>
                  <a:lnTo>
                    <a:pt x="13837" y="75522"/>
                  </a:lnTo>
                  <a:lnTo>
                    <a:pt x="13410" y="75887"/>
                  </a:lnTo>
                  <a:lnTo>
                    <a:pt x="13289" y="76070"/>
                  </a:lnTo>
                  <a:lnTo>
                    <a:pt x="13289" y="76253"/>
                  </a:lnTo>
                  <a:lnTo>
                    <a:pt x="13289" y="76497"/>
                  </a:lnTo>
                  <a:lnTo>
                    <a:pt x="13410" y="76619"/>
                  </a:lnTo>
                  <a:lnTo>
                    <a:pt x="13593" y="76741"/>
                  </a:lnTo>
                  <a:lnTo>
                    <a:pt x="13776" y="76802"/>
                  </a:lnTo>
                  <a:lnTo>
                    <a:pt x="14264" y="76802"/>
                  </a:lnTo>
                  <a:lnTo>
                    <a:pt x="14508" y="76984"/>
                  </a:lnTo>
                  <a:lnTo>
                    <a:pt x="14812" y="77045"/>
                  </a:lnTo>
                  <a:lnTo>
                    <a:pt x="15239" y="77167"/>
                  </a:lnTo>
                  <a:lnTo>
                    <a:pt x="15605" y="77167"/>
                  </a:lnTo>
                  <a:lnTo>
                    <a:pt x="15971" y="77106"/>
                  </a:lnTo>
                  <a:lnTo>
                    <a:pt x="16092" y="77106"/>
                  </a:lnTo>
                  <a:lnTo>
                    <a:pt x="16214" y="77167"/>
                  </a:lnTo>
                  <a:lnTo>
                    <a:pt x="16397" y="77289"/>
                  </a:lnTo>
                  <a:lnTo>
                    <a:pt x="16580" y="77289"/>
                  </a:lnTo>
                  <a:lnTo>
                    <a:pt x="16946" y="77350"/>
                  </a:lnTo>
                  <a:lnTo>
                    <a:pt x="17311" y="77289"/>
                  </a:lnTo>
                  <a:lnTo>
                    <a:pt x="17433" y="77228"/>
                  </a:lnTo>
                  <a:lnTo>
                    <a:pt x="17494" y="77106"/>
                  </a:lnTo>
                  <a:lnTo>
                    <a:pt x="17555" y="76863"/>
                  </a:lnTo>
                  <a:lnTo>
                    <a:pt x="17677" y="76131"/>
                  </a:lnTo>
                  <a:lnTo>
                    <a:pt x="17677" y="75339"/>
                  </a:lnTo>
                  <a:lnTo>
                    <a:pt x="17738" y="76131"/>
                  </a:lnTo>
                  <a:lnTo>
                    <a:pt x="17799" y="76924"/>
                  </a:lnTo>
                  <a:lnTo>
                    <a:pt x="17860" y="77106"/>
                  </a:lnTo>
                  <a:lnTo>
                    <a:pt x="17921" y="77228"/>
                  </a:lnTo>
                  <a:lnTo>
                    <a:pt x="18043" y="77289"/>
                  </a:lnTo>
                  <a:lnTo>
                    <a:pt x="18226" y="77350"/>
                  </a:lnTo>
                  <a:lnTo>
                    <a:pt x="18470" y="77350"/>
                  </a:lnTo>
                  <a:lnTo>
                    <a:pt x="18835" y="77289"/>
                  </a:lnTo>
                  <a:lnTo>
                    <a:pt x="19140" y="77167"/>
                  </a:lnTo>
                  <a:lnTo>
                    <a:pt x="19262" y="77106"/>
                  </a:lnTo>
                  <a:lnTo>
                    <a:pt x="19384" y="77106"/>
                  </a:lnTo>
                  <a:lnTo>
                    <a:pt x="19750" y="77167"/>
                  </a:lnTo>
                  <a:lnTo>
                    <a:pt x="20176" y="77167"/>
                  </a:lnTo>
                  <a:lnTo>
                    <a:pt x="20542" y="77106"/>
                  </a:lnTo>
                  <a:lnTo>
                    <a:pt x="20847" y="76924"/>
                  </a:lnTo>
                  <a:lnTo>
                    <a:pt x="21152" y="76802"/>
                  </a:lnTo>
                  <a:lnTo>
                    <a:pt x="21578" y="76802"/>
                  </a:lnTo>
                  <a:lnTo>
                    <a:pt x="21761" y="76741"/>
                  </a:lnTo>
                  <a:lnTo>
                    <a:pt x="21944" y="76619"/>
                  </a:lnTo>
                  <a:lnTo>
                    <a:pt x="22066" y="76436"/>
                  </a:lnTo>
                  <a:lnTo>
                    <a:pt x="22127" y="76253"/>
                  </a:lnTo>
                  <a:lnTo>
                    <a:pt x="22066" y="76070"/>
                  </a:lnTo>
                  <a:lnTo>
                    <a:pt x="21883" y="75887"/>
                  </a:lnTo>
                  <a:lnTo>
                    <a:pt x="21639" y="75704"/>
                  </a:lnTo>
                  <a:lnTo>
                    <a:pt x="21395" y="75461"/>
                  </a:lnTo>
                  <a:lnTo>
                    <a:pt x="21030" y="74851"/>
                  </a:lnTo>
                  <a:lnTo>
                    <a:pt x="20725" y="74242"/>
                  </a:lnTo>
                  <a:lnTo>
                    <a:pt x="20481" y="73571"/>
                  </a:lnTo>
                  <a:lnTo>
                    <a:pt x="20298" y="72901"/>
                  </a:lnTo>
                  <a:lnTo>
                    <a:pt x="20237" y="72718"/>
                  </a:lnTo>
                  <a:lnTo>
                    <a:pt x="20237" y="72474"/>
                  </a:lnTo>
                  <a:lnTo>
                    <a:pt x="20298" y="72047"/>
                  </a:lnTo>
                  <a:lnTo>
                    <a:pt x="20420" y="71194"/>
                  </a:lnTo>
                  <a:lnTo>
                    <a:pt x="20603" y="70402"/>
                  </a:lnTo>
                  <a:lnTo>
                    <a:pt x="20908" y="68756"/>
                  </a:lnTo>
                  <a:lnTo>
                    <a:pt x="21334" y="67110"/>
                  </a:lnTo>
                  <a:lnTo>
                    <a:pt x="22127" y="63819"/>
                  </a:lnTo>
                  <a:lnTo>
                    <a:pt x="22432" y="62173"/>
                  </a:lnTo>
                  <a:lnTo>
                    <a:pt x="22736" y="60527"/>
                  </a:lnTo>
                  <a:lnTo>
                    <a:pt x="22736" y="59674"/>
                  </a:lnTo>
                  <a:lnTo>
                    <a:pt x="22736" y="58820"/>
                  </a:lnTo>
                  <a:lnTo>
                    <a:pt x="22675" y="57967"/>
                  </a:lnTo>
                  <a:lnTo>
                    <a:pt x="22554" y="57114"/>
                  </a:lnTo>
                  <a:lnTo>
                    <a:pt x="22371" y="55468"/>
                  </a:lnTo>
                  <a:lnTo>
                    <a:pt x="22310" y="53822"/>
                  </a:lnTo>
                  <a:lnTo>
                    <a:pt x="22310" y="52359"/>
                  </a:lnTo>
                  <a:lnTo>
                    <a:pt x="22432" y="50958"/>
                  </a:lnTo>
                  <a:lnTo>
                    <a:pt x="22675" y="49556"/>
                  </a:lnTo>
                  <a:lnTo>
                    <a:pt x="22980" y="48154"/>
                  </a:lnTo>
                  <a:lnTo>
                    <a:pt x="23894" y="44923"/>
                  </a:lnTo>
                  <a:lnTo>
                    <a:pt x="24321" y="43338"/>
                  </a:lnTo>
                  <a:lnTo>
                    <a:pt x="24687" y="41693"/>
                  </a:lnTo>
                  <a:lnTo>
                    <a:pt x="24931" y="40047"/>
                  </a:lnTo>
                  <a:lnTo>
                    <a:pt x="25114" y="38401"/>
                  </a:lnTo>
                  <a:lnTo>
                    <a:pt x="25175" y="37609"/>
                  </a:lnTo>
                  <a:lnTo>
                    <a:pt x="25175" y="36755"/>
                  </a:lnTo>
                  <a:lnTo>
                    <a:pt x="25114" y="35902"/>
                  </a:lnTo>
                  <a:lnTo>
                    <a:pt x="24992" y="35049"/>
                  </a:lnTo>
                  <a:lnTo>
                    <a:pt x="24870" y="34256"/>
                  </a:lnTo>
                  <a:lnTo>
                    <a:pt x="24626" y="33464"/>
                  </a:lnTo>
                  <a:lnTo>
                    <a:pt x="24199" y="31940"/>
                  </a:lnTo>
                  <a:lnTo>
                    <a:pt x="23894" y="31209"/>
                  </a:lnTo>
                  <a:lnTo>
                    <a:pt x="23590" y="30477"/>
                  </a:lnTo>
                  <a:lnTo>
                    <a:pt x="23285" y="29746"/>
                  </a:lnTo>
                  <a:lnTo>
                    <a:pt x="22980" y="29014"/>
                  </a:lnTo>
                  <a:lnTo>
                    <a:pt x="22736" y="28222"/>
                  </a:lnTo>
                  <a:lnTo>
                    <a:pt x="22554" y="27430"/>
                  </a:lnTo>
                  <a:lnTo>
                    <a:pt x="22432" y="26576"/>
                  </a:lnTo>
                  <a:lnTo>
                    <a:pt x="22493" y="25784"/>
                  </a:lnTo>
                  <a:lnTo>
                    <a:pt x="22614" y="25174"/>
                  </a:lnTo>
                  <a:lnTo>
                    <a:pt x="22736" y="24565"/>
                  </a:lnTo>
                  <a:lnTo>
                    <a:pt x="23163" y="22980"/>
                  </a:lnTo>
                  <a:lnTo>
                    <a:pt x="23529" y="24138"/>
                  </a:lnTo>
                  <a:lnTo>
                    <a:pt x="23955" y="25296"/>
                  </a:lnTo>
                  <a:lnTo>
                    <a:pt x="24260" y="25967"/>
                  </a:lnTo>
                  <a:lnTo>
                    <a:pt x="24565" y="26576"/>
                  </a:lnTo>
                  <a:lnTo>
                    <a:pt x="24870" y="27125"/>
                  </a:lnTo>
                  <a:lnTo>
                    <a:pt x="25114" y="27734"/>
                  </a:lnTo>
                  <a:lnTo>
                    <a:pt x="25418" y="29075"/>
                  </a:lnTo>
                  <a:lnTo>
                    <a:pt x="25662" y="29685"/>
                  </a:lnTo>
                  <a:lnTo>
                    <a:pt x="25967" y="30355"/>
                  </a:lnTo>
                  <a:lnTo>
                    <a:pt x="26637" y="31635"/>
                  </a:lnTo>
                  <a:lnTo>
                    <a:pt x="27369" y="32855"/>
                  </a:lnTo>
                  <a:lnTo>
                    <a:pt x="28832" y="35171"/>
                  </a:lnTo>
                  <a:lnTo>
                    <a:pt x="29441" y="36085"/>
                  </a:lnTo>
                  <a:lnTo>
                    <a:pt x="29563" y="36207"/>
                  </a:lnTo>
                  <a:lnTo>
                    <a:pt x="29563" y="36329"/>
                  </a:lnTo>
                  <a:lnTo>
                    <a:pt x="29502" y="36390"/>
                  </a:lnTo>
                  <a:lnTo>
                    <a:pt x="29502" y="36755"/>
                  </a:lnTo>
                  <a:lnTo>
                    <a:pt x="29502" y="37121"/>
                  </a:lnTo>
                  <a:lnTo>
                    <a:pt x="29624" y="37487"/>
                  </a:lnTo>
                  <a:lnTo>
                    <a:pt x="29868" y="38157"/>
                  </a:lnTo>
                  <a:lnTo>
                    <a:pt x="30538" y="39498"/>
                  </a:lnTo>
                  <a:lnTo>
                    <a:pt x="30660" y="39803"/>
                  </a:lnTo>
                  <a:lnTo>
                    <a:pt x="30721" y="40108"/>
                  </a:lnTo>
                  <a:lnTo>
                    <a:pt x="30904" y="40717"/>
                  </a:lnTo>
                  <a:lnTo>
                    <a:pt x="31026" y="41205"/>
                  </a:lnTo>
                  <a:lnTo>
                    <a:pt x="31148" y="41449"/>
                  </a:lnTo>
                  <a:lnTo>
                    <a:pt x="31270" y="41632"/>
                  </a:lnTo>
                  <a:lnTo>
                    <a:pt x="31453" y="41754"/>
                  </a:lnTo>
                  <a:lnTo>
                    <a:pt x="31636" y="41815"/>
                  </a:lnTo>
                  <a:lnTo>
                    <a:pt x="31757" y="41693"/>
                  </a:lnTo>
                  <a:lnTo>
                    <a:pt x="31879" y="41449"/>
                  </a:lnTo>
                  <a:lnTo>
                    <a:pt x="31818" y="41144"/>
                  </a:lnTo>
                  <a:lnTo>
                    <a:pt x="31757" y="40778"/>
                  </a:lnTo>
                  <a:lnTo>
                    <a:pt x="31636" y="40108"/>
                  </a:lnTo>
                  <a:lnTo>
                    <a:pt x="31940" y="40900"/>
                  </a:lnTo>
                  <a:lnTo>
                    <a:pt x="32245" y="41632"/>
                  </a:lnTo>
                  <a:lnTo>
                    <a:pt x="32428" y="41997"/>
                  </a:lnTo>
                  <a:lnTo>
                    <a:pt x="32611" y="42241"/>
                  </a:lnTo>
                  <a:lnTo>
                    <a:pt x="32733" y="42363"/>
                  </a:lnTo>
                  <a:lnTo>
                    <a:pt x="33038" y="42363"/>
                  </a:lnTo>
                  <a:lnTo>
                    <a:pt x="33159" y="42241"/>
                  </a:lnTo>
                  <a:lnTo>
                    <a:pt x="33220" y="42058"/>
                  </a:lnTo>
                  <a:lnTo>
                    <a:pt x="33220" y="41876"/>
                  </a:lnTo>
                  <a:lnTo>
                    <a:pt x="33098" y="41571"/>
                  </a:lnTo>
                  <a:lnTo>
                    <a:pt x="32794" y="40778"/>
                  </a:lnTo>
                  <a:lnTo>
                    <a:pt x="32550" y="40230"/>
                  </a:lnTo>
                  <a:lnTo>
                    <a:pt x="32489" y="39925"/>
                  </a:lnTo>
                  <a:lnTo>
                    <a:pt x="32428" y="39620"/>
                  </a:lnTo>
                  <a:lnTo>
                    <a:pt x="32611" y="39925"/>
                  </a:lnTo>
                  <a:lnTo>
                    <a:pt x="32794" y="40230"/>
                  </a:lnTo>
                  <a:lnTo>
                    <a:pt x="33098" y="40900"/>
                  </a:lnTo>
                  <a:lnTo>
                    <a:pt x="33403" y="41632"/>
                  </a:lnTo>
                  <a:lnTo>
                    <a:pt x="33586" y="41936"/>
                  </a:lnTo>
                  <a:lnTo>
                    <a:pt x="33708" y="42119"/>
                  </a:lnTo>
                  <a:lnTo>
                    <a:pt x="33830" y="42180"/>
                  </a:lnTo>
                  <a:lnTo>
                    <a:pt x="34013" y="42241"/>
                  </a:lnTo>
                  <a:lnTo>
                    <a:pt x="34135" y="42180"/>
                  </a:lnTo>
                  <a:lnTo>
                    <a:pt x="34257" y="42119"/>
                  </a:lnTo>
                  <a:lnTo>
                    <a:pt x="34318" y="41936"/>
                  </a:lnTo>
                  <a:lnTo>
                    <a:pt x="34318" y="41754"/>
                  </a:lnTo>
                  <a:lnTo>
                    <a:pt x="34257" y="41510"/>
                  </a:lnTo>
                  <a:lnTo>
                    <a:pt x="34074" y="41083"/>
                  </a:lnTo>
                  <a:lnTo>
                    <a:pt x="33342" y="39620"/>
                  </a:lnTo>
                  <a:lnTo>
                    <a:pt x="34257" y="40839"/>
                  </a:lnTo>
                  <a:lnTo>
                    <a:pt x="34500" y="41144"/>
                  </a:lnTo>
                  <a:lnTo>
                    <a:pt x="34683" y="41266"/>
                  </a:lnTo>
                  <a:lnTo>
                    <a:pt x="34866" y="41266"/>
                  </a:lnTo>
                  <a:lnTo>
                    <a:pt x="34927" y="41205"/>
                  </a:lnTo>
                  <a:lnTo>
                    <a:pt x="34988" y="41144"/>
                  </a:lnTo>
                  <a:lnTo>
                    <a:pt x="35049" y="40961"/>
                  </a:lnTo>
                  <a:lnTo>
                    <a:pt x="34988" y="40778"/>
                  </a:lnTo>
                  <a:lnTo>
                    <a:pt x="34927" y="40596"/>
                  </a:lnTo>
                  <a:lnTo>
                    <a:pt x="34439" y="39803"/>
                  </a:lnTo>
                  <a:lnTo>
                    <a:pt x="34013" y="39011"/>
                  </a:lnTo>
                  <a:lnTo>
                    <a:pt x="33586" y="38218"/>
                  </a:lnTo>
                  <a:lnTo>
                    <a:pt x="33464" y="38036"/>
                  </a:lnTo>
                  <a:lnTo>
                    <a:pt x="33403" y="37792"/>
                  </a:lnTo>
                  <a:lnTo>
                    <a:pt x="33525" y="37792"/>
                  </a:lnTo>
                  <a:lnTo>
                    <a:pt x="33647" y="37914"/>
                  </a:lnTo>
                  <a:lnTo>
                    <a:pt x="33830" y="38218"/>
                  </a:lnTo>
                  <a:lnTo>
                    <a:pt x="34074" y="38340"/>
                  </a:lnTo>
                  <a:lnTo>
                    <a:pt x="34257" y="38401"/>
                  </a:lnTo>
                  <a:lnTo>
                    <a:pt x="34744" y="38523"/>
                  </a:lnTo>
                  <a:lnTo>
                    <a:pt x="35049" y="38523"/>
                  </a:lnTo>
                  <a:lnTo>
                    <a:pt x="35171" y="38462"/>
                  </a:lnTo>
                  <a:lnTo>
                    <a:pt x="35293" y="38340"/>
                  </a:lnTo>
                  <a:lnTo>
                    <a:pt x="35354" y="38157"/>
                  </a:lnTo>
                  <a:lnTo>
                    <a:pt x="35293" y="38036"/>
                  </a:lnTo>
                  <a:lnTo>
                    <a:pt x="35232" y="37853"/>
                  </a:lnTo>
                  <a:lnTo>
                    <a:pt x="35049" y="37731"/>
                  </a:lnTo>
                  <a:lnTo>
                    <a:pt x="34744" y="37548"/>
                  </a:lnTo>
                  <a:lnTo>
                    <a:pt x="34500" y="37365"/>
                  </a:lnTo>
                  <a:lnTo>
                    <a:pt x="34013" y="36877"/>
                  </a:lnTo>
                  <a:lnTo>
                    <a:pt x="33586" y="36390"/>
                  </a:lnTo>
                  <a:lnTo>
                    <a:pt x="33098" y="35902"/>
                  </a:lnTo>
                  <a:lnTo>
                    <a:pt x="32550" y="35415"/>
                  </a:lnTo>
                  <a:lnTo>
                    <a:pt x="32184" y="35293"/>
                  </a:lnTo>
                  <a:lnTo>
                    <a:pt x="31879" y="35110"/>
                  </a:lnTo>
                  <a:lnTo>
                    <a:pt x="31392" y="35110"/>
                  </a:lnTo>
                  <a:lnTo>
                    <a:pt x="31270" y="34988"/>
                  </a:lnTo>
                  <a:lnTo>
                    <a:pt x="31148" y="34805"/>
                  </a:lnTo>
                  <a:lnTo>
                    <a:pt x="31026" y="34439"/>
                  </a:lnTo>
                  <a:lnTo>
                    <a:pt x="30721" y="33647"/>
                  </a:lnTo>
                  <a:lnTo>
                    <a:pt x="30538" y="32794"/>
                  </a:lnTo>
                  <a:lnTo>
                    <a:pt x="30112" y="31026"/>
                  </a:lnTo>
                  <a:lnTo>
                    <a:pt x="29868" y="29990"/>
                  </a:lnTo>
                  <a:lnTo>
                    <a:pt x="29563" y="28954"/>
                  </a:lnTo>
                  <a:lnTo>
                    <a:pt x="29380" y="28405"/>
                  </a:lnTo>
                  <a:lnTo>
                    <a:pt x="29136" y="27917"/>
                  </a:lnTo>
                  <a:lnTo>
                    <a:pt x="28893" y="27430"/>
                  </a:lnTo>
                  <a:lnTo>
                    <a:pt x="28588" y="27003"/>
                  </a:lnTo>
                  <a:lnTo>
                    <a:pt x="28222" y="26515"/>
                  </a:lnTo>
                  <a:lnTo>
                    <a:pt x="28039" y="26272"/>
                  </a:lnTo>
                  <a:lnTo>
                    <a:pt x="27856" y="25967"/>
                  </a:lnTo>
                  <a:lnTo>
                    <a:pt x="27674" y="25479"/>
                  </a:lnTo>
                  <a:lnTo>
                    <a:pt x="27552" y="24931"/>
                  </a:lnTo>
                  <a:lnTo>
                    <a:pt x="27308" y="23468"/>
                  </a:lnTo>
                  <a:lnTo>
                    <a:pt x="27003" y="22066"/>
                  </a:lnTo>
                  <a:lnTo>
                    <a:pt x="26698" y="20664"/>
                  </a:lnTo>
                  <a:lnTo>
                    <a:pt x="26455" y="19262"/>
                  </a:lnTo>
                  <a:lnTo>
                    <a:pt x="26333" y="18470"/>
                  </a:lnTo>
                  <a:lnTo>
                    <a:pt x="26272" y="17616"/>
                  </a:lnTo>
                  <a:lnTo>
                    <a:pt x="26211" y="17129"/>
                  </a:lnTo>
                  <a:lnTo>
                    <a:pt x="26211" y="16580"/>
                  </a:lnTo>
                  <a:lnTo>
                    <a:pt x="26028" y="15849"/>
                  </a:lnTo>
                  <a:lnTo>
                    <a:pt x="25906" y="15483"/>
                  </a:lnTo>
                  <a:lnTo>
                    <a:pt x="25784" y="15178"/>
                  </a:lnTo>
                  <a:lnTo>
                    <a:pt x="25540" y="14812"/>
                  </a:lnTo>
                  <a:lnTo>
                    <a:pt x="25357" y="14508"/>
                  </a:lnTo>
                  <a:lnTo>
                    <a:pt x="24809" y="13959"/>
                  </a:lnTo>
                  <a:lnTo>
                    <a:pt x="24199" y="13471"/>
                  </a:lnTo>
                  <a:lnTo>
                    <a:pt x="23468" y="13106"/>
                  </a:lnTo>
                  <a:lnTo>
                    <a:pt x="22797" y="12801"/>
                  </a:lnTo>
                  <a:lnTo>
                    <a:pt x="22005" y="12557"/>
                  </a:lnTo>
                  <a:lnTo>
                    <a:pt x="21273" y="12374"/>
                  </a:lnTo>
                  <a:lnTo>
                    <a:pt x="20908" y="12313"/>
                  </a:lnTo>
                  <a:lnTo>
                    <a:pt x="20542" y="12191"/>
                  </a:lnTo>
                  <a:lnTo>
                    <a:pt x="20237" y="12009"/>
                  </a:lnTo>
                  <a:lnTo>
                    <a:pt x="19993" y="11765"/>
                  </a:lnTo>
                  <a:lnTo>
                    <a:pt x="19811" y="11521"/>
                  </a:lnTo>
                  <a:lnTo>
                    <a:pt x="19750" y="11155"/>
                  </a:lnTo>
                  <a:lnTo>
                    <a:pt x="19689" y="10850"/>
                  </a:lnTo>
                  <a:lnTo>
                    <a:pt x="19689" y="10485"/>
                  </a:lnTo>
                  <a:lnTo>
                    <a:pt x="19689" y="10119"/>
                  </a:lnTo>
                  <a:lnTo>
                    <a:pt x="19750" y="9997"/>
                  </a:lnTo>
                  <a:lnTo>
                    <a:pt x="19872" y="9875"/>
                  </a:lnTo>
                  <a:lnTo>
                    <a:pt x="20359" y="9327"/>
                  </a:lnTo>
                  <a:lnTo>
                    <a:pt x="20664" y="8717"/>
                  </a:lnTo>
                  <a:lnTo>
                    <a:pt x="21030" y="8047"/>
                  </a:lnTo>
                  <a:lnTo>
                    <a:pt x="21273" y="7315"/>
                  </a:lnTo>
                  <a:lnTo>
                    <a:pt x="21395" y="6523"/>
                  </a:lnTo>
                  <a:lnTo>
                    <a:pt x="21517" y="5730"/>
                  </a:lnTo>
                  <a:lnTo>
                    <a:pt x="21578" y="4938"/>
                  </a:lnTo>
                  <a:lnTo>
                    <a:pt x="21578" y="4085"/>
                  </a:lnTo>
                  <a:lnTo>
                    <a:pt x="21456" y="3292"/>
                  </a:lnTo>
                  <a:lnTo>
                    <a:pt x="21273" y="2500"/>
                  </a:lnTo>
                  <a:lnTo>
                    <a:pt x="21030" y="1951"/>
                  </a:lnTo>
                  <a:lnTo>
                    <a:pt x="20725" y="1403"/>
                  </a:lnTo>
                  <a:lnTo>
                    <a:pt x="20298" y="976"/>
                  </a:lnTo>
                  <a:lnTo>
                    <a:pt x="19811" y="610"/>
                  </a:lnTo>
                  <a:lnTo>
                    <a:pt x="19506" y="428"/>
                  </a:lnTo>
                  <a:lnTo>
                    <a:pt x="19140" y="245"/>
                  </a:lnTo>
                  <a:lnTo>
                    <a:pt x="18774" y="123"/>
                  </a:lnTo>
                  <a:lnTo>
                    <a:pt x="18348" y="62"/>
                  </a:lnTo>
                  <a:lnTo>
                    <a:pt x="17555" y="1"/>
                  </a:lnTo>
                  <a:close/>
                </a:path>
              </a:pathLst>
            </a:custGeom>
            <a:solidFill>
              <a:srgbClr val="B3B3B3"/>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434" name="Shape 434"/>
          <p:cNvGrpSpPr/>
          <p:nvPr/>
        </p:nvGrpSpPr>
        <p:grpSpPr>
          <a:xfrm>
            <a:off x="8341889" y="2276000"/>
            <a:ext cx="433800" cy="433800"/>
            <a:chOff x="5382800" y="412975"/>
            <a:chExt cx="433800" cy="433800"/>
          </a:xfrm>
        </p:grpSpPr>
        <p:sp>
          <p:nvSpPr>
            <p:cNvPr id="435" name="Shape 435"/>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6" name="Shape 436"/>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7" name="Shape 437"/>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438" name="Shape 438"/>
          <p:cNvGrpSpPr/>
          <p:nvPr/>
        </p:nvGrpSpPr>
        <p:grpSpPr>
          <a:xfrm>
            <a:off x="7429251" y="3727838"/>
            <a:ext cx="273901" cy="273901"/>
            <a:chOff x="5382800" y="412975"/>
            <a:chExt cx="433800" cy="433800"/>
          </a:xfrm>
        </p:grpSpPr>
        <p:sp>
          <p:nvSpPr>
            <p:cNvPr id="439" name="Shape 439"/>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40" name="Shape 440"/>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41" name="Shape 441"/>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42" name="Shape 442"/>
          <p:cNvSpPr/>
          <p:nvPr/>
        </p:nvSpPr>
        <p:spPr>
          <a:xfrm flipH="1" rot="-2678421">
            <a:off x="8003458" y="507758"/>
            <a:ext cx="439334" cy="439334"/>
          </a:xfrm>
          <a:prstGeom prst="teardrop">
            <a:avLst>
              <a:gd fmla="val 100000" name="adj"/>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43" name="Shape 443"/>
          <p:cNvGrpSpPr/>
          <p:nvPr/>
        </p:nvGrpSpPr>
        <p:grpSpPr>
          <a:xfrm>
            <a:off x="8117329" y="622912"/>
            <a:ext cx="211604" cy="208808"/>
            <a:chOff x="1951075" y="2333250"/>
            <a:chExt cx="381200" cy="381175"/>
          </a:xfrm>
        </p:grpSpPr>
        <p:sp>
          <p:nvSpPr>
            <p:cNvPr id="444" name="Shape 444"/>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45" name="Shape 445"/>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46" name="Shape 446"/>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sp>
          <p:nvSpPr>
            <p:cNvPr id="447" name="Shape 447"/>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FFFF"/>
                </a:solidFill>
              </a:endParaRPr>
            </a:p>
          </p:txBody>
        </p:sp>
      </p:grpSp>
      <p:grpSp>
        <p:nvGrpSpPr>
          <p:cNvPr id="448" name="Shape 448"/>
          <p:cNvGrpSpPr/>
          <p:nvPr/>
        </p:nvGrpSpPr>
        <p:grpSpPr>
          <a:xfrm>
            <a:off x="7147752" y="1087654"/>
            <a:ext cx="538389" cy="538389"/>
            <a:chOff x="5382800" y="412975"/>
            <a:chExt cx="433800" cy="433800"/>
          </a:xfrm>
        </p:grpSpPr>
        <p:sp>
          <p:nvSpPr>
            <p:cNvPr id="449" name="Shape 449"/>
            <p:cNvSpPr/>
            <p:nvPr/>
          </p:nvSpPr>
          <p:spPr>
            <a:xfrm>
              <a:off x="5382800" y="412975"/>
              <a:ext cx="433800" cy="4338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0" name="Shape 450"/>
            <p:cNvSpPr/>
            <p:nvPr/>
          </p:nvSpPr>
          <p:spPr>
            <a:xfrm>
              <a:off x="5495482" y="525658"/>
              <a:ext cx="208200" cy="208200"/>
            </a:xfrm>
            <a:prstGeom prst="ellipse">
              <a:avLst/>
            </a:prstGeom>
            <a:solidFill>
              <a:srgbClr val="F24745">
                <a:alpha val="334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1" name="Shape 451"/>
            <p:cNvSpPr/>
            <p:nvPr/>
          </p:nvSpPr>
          <p:spPr>
            <a:xfrm>
              <a:off x="5544573" y="574748"/>
              <a:ext cx="110100" cy="110100"/>
            </a:xfrm>
            <a:prstGeom prst="ellipse">
              <a:avLst/>
            </a:prstGeom>
            <a:solidFill>
              <a:srgbClr val="F24745"/>
            </a:solidFill>
            <a:ln>
              <a:noFill/>
            </a:ln>
          </p:spPr>
          <p:txBody>
            <a:bodyPr anchorCtr="0" anchor="ctr" bIns="91425" lIns="91425" rIns="91425" wrap="square" tIns="91425">
              <a:noAutofit/>
            </a:bodyPr>
            <a:lstStyle/>
            <a:p>
              <a:pPr indent="0" lvl="0" marL="0">
                <a:spcBef>
                  <a:spcPts val="0"/>
                </a:spcBef>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457" name="Shape 457"/>
          <p:cNvSpPr/>
          <p:nvPr/>
        </p:nvSpPr>
        <p:spPr>
          <a:xfrm>
            <a:off x="949450" y="479950"/>
            <a:ext cx="3106800" cy="854100"/>
          </a:xfrm>
          <a:prstGeom prst="roundRect">
            <a:avLst>
              <a:gd fmla="val 16667" name="adj"/>
            </a:avLst>
          </a:prstGeom>
          <a:solidFill>
            <a:srgbClr val="FFE599"/>
          </a:solidFill>
          <a:ln cap="flat" cmpd="sng" w="28575">
            <a:solidFill>
              <a:srgbClr val="7F7F7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latin typeface="Source Sans Pro"/>
                <a:ea typeface="Source Sans Pro"/>
                <a:cs typeface="Source Sans Pro"/>
                <a:sym typeface="Source Sans Pro"/>
              </a:rPr>
              <a:t>Demographics: </a:t>
            </a:r>
          </a:p>
          <a:p>
            <a:pPr indent="0" lvl="0" marL="0" rtl="0" algn="ctr">
              <a:spcBef>
                <a:spcPts val="0"/>
              </a:spcBef>
              <a:buNone/>
            </a:pPr>
            <a:r>
              <a:rPr lang="en">
                <a:latin typeface="Source Sans Pro"/>
                <a:ea typeface="Source Sans Pro"/>
                <a:cs typeface="Source Sans Pro"/>
                <a:sym typeface="Source Sans Pro"/>
              </a:rPr>
              <a:t>basic information of the patient, mental problem diagnoses for 7 encounters</a:t>
            </a:r>
          </a:p>
        </p:txBody>
      </p:sp>
      <p:sp>
        <p:nvSpPr>
          <p:cNvPr id="458" name="Shape 458"/>
          <p:cNvSpPr/>
          <p:nvPr/>
        </p:nvSpPr>
        <p:spPr>
          <a:xfrm>
            <a:off x="4958525" y="479950"/>
            <a:ext cx="3495300" cy="854100"/>
          </a:xfrm>
          <a:prstGeom prst="roundRect">
            <a:avLst>
              <a:gd fmla="val 16667" name="adj"/>
            </a:avLst>
          </a:prstGeom>
          <a:solidFill>
            <a:srgbClr val="0A95B0"/>
          </a:solidFill>
          <a:ln cap="flat" cmpd="sng" w="38100">
            <a:solidFill>
              <a:srgbClr val="7F7F7F"/>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
                <a:solidFill>
                  <a:srgbClr val="FFFFFF"/>
                </a:solidFill>
                <a:latin typeface="Source Sans Pro"/>
                <a:ea typeface="Source Sans Pro"/>
                <a:cs typeface="Source Sans Pro"/>
                <a:sym typeface="Source Sans Pro"/>
              </a:rPr>
              <a:t>Problem List:</a:t>
            </a:r>
          </a:p>
          <a:p>
            <a:pPr indent="0" lvl="0" marL="0" rtl="0" algn="ctr">
              <a:spcBef>
                <a:spcPts val="0"/>
              </a:spcBef>
              <a:buNone/>
            </a:pPr>
            <a:r>
              <a:rPr lang="en">
                <a:solidFill>
                  <a:srgbClr val="FFFFFF"/>
                </a:solidFill>
                <a:latin typeface="Source Sans Pro"/>
                <a:ea typeface="Source Sans Pro"/>
                <a:cs typeface="Source Sans Pro"/>
                <a:sym typeface="Source Sans Pro"/>
              </a:rPr>
              <a:t>Historical problem information of the patient</a:t>
            </a:r>
          </a:p>
        </p:txBody>
      </p:sp>
      <p:pic>
        <p:nvPicPr>
          <p:cNvPr id="459" name="Shape 459"/>
          <p:cNvPicPr preferRelativeResize="0"/>
          <p:nvPr/>
        </p:nvPicPr>
        <p:blipFill>
          <a:blip r:embed="rId3">
            <a:alphaModFix/>
          </a:blip>
          <a:stretch>
            <a:fillRect/>
          </a:stretch>
        </p:blipFill>
        <p:spPr>
          <a:xfrm>
            <a:off x="949450" y="1612225"/>
            <a:ext cx="3371375" cy="3030200"/>
          </a:xfrm>
          <a:prstGeom prst="rect">
            <a:avLst/>
          </a:prstGeom>
          <a:noFill/>
          <a:ln>
            <a:noFill/>
          </a:ln>
        </p:spPr>
      </p:pic>
      <p:pic>
        <p:nvPicPr>
          <p:cNvPr id="460" name="Shape 460"/>
          <p:cNvPicPr preferRelativeResize="0"/>
          <p:nvPr/>
        </p:nvPicPr>
        <p:blipFill>
          <a:blip r:embed="rId4">
            <a:alphaModFix/>
          </a:blip>
          <a:stretch>
            <a:fillRect/>
          </a:stretch>
        </p:blipFill>
        <p:spPr>
          <a:xfrm>
            <a:off x="4929887" y="1622950"/>
            <a:ext cx="3552585" cy="2452375"/>
          </a:xfrm>
          <a:prstGeom prst="rect">
            <a:avLst/>
          </a:prstGeom>
          <a:noFill/>
          <a:ln>
            <a:noFill/>
          </a:ln>
        </p:spPr>
      </p:pic>
      <p:cxnSp>
        <p:nvCxnSpPr>
          <p:cNvPr id="461" name="Shape 461"/>
          <p:cNvCxnSpPr>
            <a:endCxn id="462" idx="0"/>
          </p:cNvCxnSpPr>
          <p:nvPr/>
        </p:nvCxnSpPr>
        <p:spPr>
          <a:xfrm flipH="1">
            <a:off x="3841225" y="3218975"/>
            <a:ext cx="1139100" cy="236400"/>
          </a:xfrm>
          <a:prstGeom prst="straightConnector1">
            <a:avLst/>
          </a:prstGeom>
          <a:noFill/>
          <a:ln cap="flat" cmpd="sng" w="28575">
            <a:solidFill>
              <a:srgbClr val="0A95B0"/>
            </a:solidFill>
            <a:prstDash val="solid"/>
            <a:round/>
            <a:headEnd len="lg" w="lg" type="none"/>
            <a:tailEnd len="lg" w="lg" type="triangle"/>
          </a:ln>
        </p:spPr>
      </p:cxnSp>
      <p:cxnSp>
        <p:nvCxnSpPr>
          <p:cNvPr id="463" name="Shape 463"/>
          <p:cNvCxnSpPr>
            <a:endCxn id="462" idx="0"/>
          </p:cNvCxnSpPr>
          <p:nvPr/>
        </p:nvCxnSpPr>
        <p:spPr>
          <a:xfrm>
            <a:off x="1329625" y="2985875"/>
            <a:ext cx="2511600" cy="469500"/>
          </a:xfrm>
          <a:prstGeom prst="straightConnector1">
            <a:avLst/>
          </a:prstGeom>
          <a:noFill/>
          <a:ln cap="flat" cmpd="sng" w="28575">
            <a:solidFill>
              <a:srgbClr val="0A95B0"/>
            </a:solidFill>
            <a:prstDash val="solid"/>
            <a:round/>
            <a:headEnd len="lg" w="lg" type="none"/>
            <a:tailEnd len="lg" w="lg" type="triangle"/>
          </a:ln>
        </p:spPr>
      </p:cxnSp>
      <p:cxnSp>
        <p:nvCxnSpPr>
          <p:cNvPr id="464" name="Shape 464"/>
          <p:cNvCxnSpPr>
            <a:endCxn id="462" idx="1"/>
          </p:cNvCxnSpPr>
          <p:nvPr/>
        </p:nvCxnSpPr>
        <p:spPr>
          <a:xfrm>
            <a:off x="1317925" y="3347375"/>
            <a:ext cx="1434600" cy="832800"/>
          </a:xfrm>
          <a:prstGeom prst="straightConnector1">
            <a:avLst/>
          </a:prstGeom>
          <a:noFill/>
          <a:ln cap="flat" cmpd="sng" w="28575">
            <a:solidFill>
              <a:srgbClr val="0A95B0"/>
            </a:solidFill>
            <a:prstDash val="solid"/>
            <a:round/>
            <a:headEnd len="lg" w="lg" type="none"/>
            <a:tailEnd len="lg" w="lg" type="triangle"/>
          </a:ln>
        </p:spPr>
      </p:cxnSp>
      <p:sp>
        <p:nvSpPr>
          <p:cNvPr id="462" name="Shape 462"/>
          <p:cNvSpPr/>
          <p:nvPr/>
        </p:nvSpPr>
        <p:spPr>
          <a:xfrm>
            <a:off x="2752525" y="3455375"/>
            <a:ext cx="2177400" cy="1449600"/>
          </a:xfrm>
          <a:prstGeom prst="roundRect">
            <a:avLst>
              <a:gd fmla="val 16667" name="adj"/>
            </a:avLst>
          </a:prstGeom>
          <a:solidFill>
            <a:schemeClr val="lt1"/>
          </a:solidFill>
          <a:ln cap="flat" cmpd="sng" w="9525">
            <a:solidFill>
              <a:srgbClr val="0A95B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latin typeface="Source Sans Pro"/>
                <a:ea typeface="Source Sans Pro"/>
                <a:cs typeface="Source Sans Pro"/>
                <a:sym typeface="Source Sans Pro"/>
              </a:rPr>
              <a:t>ICD10</a:t>
            </a:r>
            <a:r>
              <a:rPr lang="en">
                <a:latin typeface="Source Sans Pro"/>
                <a:ea typeface="Source Sans Pro"/>
                <a:cs typeface="Source Sans Pro"/>
                <a:sym typeface="Source Sans Pro"/>
              </a:rPr>
              <a:t>: WHO’s </a:t>
            </a:r>
            <a:r>
              <a:rPr lang="en">
                <a:solidFill>
                  <a:srgbClr val="222222"/>
                </a:solidFill>
                <a:highlight>
                  <a:srgbClr val="FFFFFF"/>
                </a:highlight>
              </a:rPr>
              <a:t>I</a:t>
            </a:r>
            <a:r>
              <a:rPr lang="en">
                <a:solidFill>
                  <a:srgbClr val="222222"/>
                </a:solidFill>
                <a:highlight>
                  <a:srgbClr val="FFFFFF"/>
                </a:highlight>
              </a:rPr>
              <a:t>nternational Statistical Classification of Diseases and Related Health Problems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844425" y="7999"/>
            <a:ext cx="3552600" cy="604200"/>
          </a:xfrm>
          <a:prstGeom prst="rect">
            <a:avLst/>
          </a:prstGeom>
        </p:spPr>
        <p:txBody>
          <a:bodyPr anchorCtr="0" anchor="b" bIns="91425" lIns="91425" rIns="91425" wrap="square" tIns="91425">
            <a:noAutofit/>
          </a:bodyPr>
          <a:lstStyle/>
          <a:p>
            <a:pPr indent="0" lvl="0" marL="0" rtl="0">
              <a:spcBef>
                <a:spcPts val="0"/>
              </a:spcBef>
              <a:buNone/>
            </a:pPr>
            <a:r>
              <a:rPr lang="en"/>
              <a:t>Steps</a:t>
            </a:r>
          </a:p>
        </p:txBody>
      </p:sp>
      <p:sp>
        <p:nvSpPr>
          <p:cNvPr id="470" name="Shape 47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471" name="Shape 471"/>
          <p:cNvSpPr txBox="1"/>
          <p:nvPr/>
        </p:nvSpPr>
        <p:spPr>
          <a:xfrm>
            <a:off x="935351" y="612200"/>
            <a:ext cx="7586400" cy="807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solidFill>
                  <a:srgbClr val="0DB7C4"/>
                </a:solidFill>
                <a:latin typeface="Source Sans Pro"/>
                <a:ea typeface="Source Sans Pro"/>
                <a:cs typeface="Source Sans Pro"/>
                <a:sym typeface="Source Sans Pro"/>
              </a:rPr>
              <a:t>1</a:t>
            </a:r>
            <a:r>
              <a:rPr lang="en" sz="1800">
                <a:solidFill>
                  <a:srgbClr val="0DB7C4"/>
                </a:solidFill>
                <a:latin typeface="Source Sans Pro"/>
                <a:ea typeface="Source Sans Pro"/>
                <a:cs typeface="Source Sans Pro"/>
                <a:sym typeface="Source Sans Pro"/>
              </a:rPr>
              <a:t>. </a:t>
            </a:r>
            <a:r>
              <a:rPr lang="en" sz="1800">
                <a:latin typeface="Source Sans Pro"/>
                <a:ea typeface="Source Sans Pro"/>
                <a:cs typeface="Source Sans Pro"/>
                <a:sym typeface="Source Sans Pro"/>
              </a:rPr>
              <a:t>Find ICD10 Code of our target diseases: Depression, Insomnia, Anxiety</a:t>
            </a:r>
          </a:p>
        </p:txBody>
      </p:sp>
      <p:pic>
        <p:nvPicPr>
          <p:cNvPr id="472" name="Shape 472"/>
          <p:cNvPicPr preferRelativeResize="0"/>
          <p:nvPr/>
        </p:nvPicPr>
        <p:blipFill>
          <a:blip r:embed="rId3">
            <a:alphaModFix/>
          </a:blip>
          <a:stretch>
            <a:fillRect/>
          </a:stretch>
        </p:blipFill>
        <p:spPr>
          <a:xfrm>
            <a:off x="1110975" y="1140000"/>
            <a:ext cx="5867400" cy="361950"/>
          </a:xfrm>
          <a:prstGeom prst="rect">
            <a:avLst/>
          </a:prstGeom>
          <a:noFill/>
          <a:ln>
            <a:noFill/>
          </a:ln>
        </p:spPr>
      </p:pic>
      <p:pic>
        <p:nvPicPr>
          <p:cNvPr id="473" name="Shape 473"/>
          <p:cNvPicPr preferRelativeResize="0"/>
          <p:nvPr/>
        </p:nvPicPr>
        <p:blipFill>
          <a:blip r:embed="rId4">
            <a:alphaModFix/>
          </a:blip>
          <a:stretch>
            <a:fillRect/>
          </a:stretch>
        </p:blipFill>
        <p:spPr>
          <a:xfrm>
            <a:off x="4771175" y="2283628"/>
            <a:ext cx="822500" cy="2718835"/>
          </a:xfrm>
          <a:prstGeom prst="rect">
            <a:avLst/>
          </a:prstGeom>
          <a:noFill/>
          <a:ln>
            <a:noFill/>
          </a:ln>
        </p:spPr>
      </p:pic>
      <p:pic>
        <p:nvPicPr>
          <p:cNvPr id="474" name="Shape 474"/>
          <p:cNvPicPr preferRelativeResize="0"/>
          <p:nvPr/>
        </p:nvPicPr>
        <p:blipFill>
          <a:blip r:embed="rId5">
            <a:alphaModFix/>
          </a:blip>
          <a:stretch>
            <a:fillRect/>
          </a:stretch>
        </p:blipFill>
        <p:spPr>
          <a:xfrm>
            <a:off x="1110975" y="1554775"/>
            <a:ext cx="5667375" cy="400050"/>
          </a:xfrm>
          <a:prstGeom prst="rect">
            <a:avLst/>
          </a:prstGeom>
          <a:noFill/>
          <a:ln>
            <a:noFill/>
          </a:ln>
        </p:spPr>
      </p:pic>
      <p:pic>
        <p:nvPicPr>
          <p:cNvPr id="475" name="Shape 475"/>
          <p:cNvPicPr preferRelativeResize="0"/>
          <p:nvPr/>
        </p:nvPicPr>
        <p:blipFill>
          <a:blip r:embed="rId6">
            <a:alphaModFix/>
          </a:blip>
          <a:stretch>
            <a:fillRect/>
          </a:stretch>
        </p:blipFill>
        <p:spPr>
          <a:xfrm>
            <a:off x="2820275" y="2408494"/>
            <a:ext cx="1002375" cy="2541505"/>
          </a:xfrm>
          <a:prstGeom prst="rect">
            <a:avLst/>
          </a:prstGeom>
          <a:noFill/>
          <a:ln>
            <a:noFill/>
          </a:ln>
        </p:spPr>
      </p:pic>
      <p:pic>
        <p:nvPicPr>
          <p:cNvPr id="476" name="Shape 476"/>
          <p:cNvPicPr preferRelativeResize="0"/>
          <p:nvPr/>
        </p:nvPicPr>
        <p:blipFill>
          <a:blip r:embed="rId7">
            <a:alphaModFix/>
          </a:blip>
          <a:stretch>
            <a:fillRect/>
          </a:stretch>
        </p:blipFill>
        <p:spPr>
          <a:xfrm>
            <a:off x="1110975" y="1931450"/>
            <a:ext cx="5353922" cy="414676"/>
          </a:xfrm>
          <a:prstGeom prst="rect">
            <a:avLst/>
          </a:prstGeom>
          <a:noFill/>
          <a:ln>
            <a:noFill/>
          </a:ln>
        </p:spPr>
      </p:pic>
      <p:pic>
        <p:nvPicPr>
          <p:cNvPr id="477" name="Shape 477"/>
          <p:cNvPicPr preferRelativeResize="0"/>
          <p:nvPr/>
        </p:nvPicPr>
        <p:blipFill>
          <a:blip r:embed="rId8">
            <a:alphaModFix/>
          </a:blip>
          <a:stretch>
            <a:fillRect/>
          </a:stretch>
        </p:blipFill>
        <p:spPr>
          <a:xfrm>
            <a:off x="1203172" y="2422322"/>
            <a:ext cx="930925" cy="259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844425" y="236599"/>
            <a:ext cx="3552600" cy="604200"/>
          </a:xfrm>
          <a:prstGeom prst="rect">
            <a:avLst/>
          </a:prstGeom>
        </p:spPr>
        <p:txBody>
          <a:bodyPr anchorCtr="0" anchor="b" bIns="91425" lIns="91425" rIns="91425" wrap="square" tIns="91425">
            <a:noAutofit/>
          </a:bodyPr>
          <a:lstStyle/>
          <a:p>
            <a:pPr indent="0" lvl="0" marL="0" rtl="0">
              <a:spcBef>
                <a:spcPts val="0"/>
              </a:spcBef>
              <a:buNone/>
            </a:pPr>
            <a:r>
              <a:rPr lang="en"/>
              <a:t>Initial Data Profiling</a:t>
            </a:r>
          </a:p>
        </p:txBody>
      </p:sp>
      <p:sp>
        <p:nvSpPr>
          <p:cNvPr id="483" name="Shape 483"/>
          <p:cNvSpPr txBox="1"/>
          <p:nvPr>
            <p:ph idx="1" type="body"/>
          </p:nvPr>
        </p:nvSpPr>
        <p:spPr>
          <a:xfrm>
            <a:off x="844425" y="776075"/>
            <a:ext cx="5169000" cy="6042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Tool: Pandas.DataFrame</a:t>
            </a:r>
          </a:p>
          <a:p>
            <a:pPr indent="0" lvl="0" marL="0" rtl="0">
              <a:spcBef>
                <a:spcPts val="0"/>
              </a:spcBef>
              <a:buNone/>
            </a:pPr>
            <a:r>
              <a:t/>
            </a:r>
            <a:endParaRPr/>
          </a:p>
        </p:txBody>
      </p:sp>
      <p:sp>
        <p:nvSpPr>
          <p:cNvPr id="484" name="Shape 484"/>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graphicFrame>
        <p:nvGraphicFramePr>
          <p:cNvPr id="485" name="Shape 485"/>
          <p:cNvGraphicFramePr/>
          <p:nvPr/>
        </p:nvGraphicFramePr>
        <p:xfrm>
          <a:off x="876300" y="1352550"/>
          <a:ext cx="3000000" cy="3000000"/>
        </p:xfrm>
        <a:graphic>
          <a:graphicData uri="http://schemas.openxmlformats.org/drawingml/2006/table">
            <a:tbl>
              <a:tblPr>
                <a:noFill/>
                <a:tableStyleId>{F4734D61-07C0-42BA-9E52-3A9DFBF1D35D}</a:tableStyleId>
              </a:tblPr>
              <a:tblGrid>
                <a:gridCol w="520200"/>
                <a:gridCol w="520200"/>
                <a:gridCol w="520200"/>
                <a:gridCol w="520200"/>
                <a:gridCol w="520200"/>
                <a:gridCol w="520200"/>
              </a:tblGrid>
              <a:tr h="298975">
                <a:tc rowSpan="2">
                  <a:txBody>
                    <a:bodyPr>
                      <a:noAutofit/>
                    </a:bodyPr>
                    <a:lstStyle/>
                    <a:p>
                      <a:pPr indent="0" lvl="0" marL="0" rtl="0">
                        <a:spcBef>
                          <a:spcPts val="0"/>
                        </a:spcBef>
                        <a:buNone/>
                      </a:pPr>
                      <a:r>
                        <a:rPr b="1" lang="en" sz="1000">
                          <a:latin typeface="Source Sans Pro"/>
                          <a:ea typeface="Source Sans Pro"/>
                          <a:cs typeface="Source Sans Pro"/>
                          <a:sym typeface="Source Sans Pro"/>
                        </a:rPr>
                        <a:t>age</a:t>
                      </a:r>
                    </a:p>
                  </a:txBody>
                  <a:tcPr marT="91425" marB="91425" marR="91425" marL="91425">
                    <a:solidFill>
                      <a:srgbClr val="FFE599"/>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0-18</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19-36</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37-54</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55-72</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72+</a:t>
                      </a:r>
                    </a:p>
                  </a:txBody>
                  <a:tcPr marT="91425" marB="91425" marR="91425" marL="91425"/>
                </a:tc>
              </a:tr>
              <a:tr h="305225">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2</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3</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4</a:t>
                      </a:r>
                    </a:p>
                  </a:txBody>
                  <a:tcPr marT="91425" marB="91425" marR="91425" marL="91425"/>
                </a:tc>
              </a:tr>
            </a:tbl>
          </a:graphicData>
        </a:graphic>
      </p:graphicFrame>
      <p:graphicFrame>
        <p:nvGraphicFramePr>
          <p:cNvPr id="486" name="Shape 486"/>
          <p:cNvGraphicFramePr/>
          <p:nvPr/>
        </p:nvGraphicFramePr>
        <p:xfrm>
          <a:off x="2857500" y="2190750"/>
          <a:ext cx="3000000" cy="3000000"/>
        </p:xfrm>
        <a:graphic>
          <a:graphicData uri="http://schemas.openxmlformats.org/drawingml/2006/table">
            <a:tbl>
              <a:tblPr>
                <a:noFill/>
                <a:tableStyleId>{F4734D61-07C0-42BA-9E52-3A9DFBF1D35D}</a:tableStyleId>
              </a:tblPr>
              <a:tblGrid>
                <a:gridCol w="841400"/>
                <a:gridCol w="493900"/>
                <a:gridCol w="781975"/>
                <a:gridCol w="754825"/>
              </a:tblGrid>
              <a:tr h="302100">
                <a:tc rowSpan="2">
                  <a:txBody>
                    <a:bodyPr>
                      <a:noAutofit/>
                    </a:bodyPr>
                    <a:lstStyle/>
                    <a:p>
                      <a:pPr indent="0" lvl="0" marL="0" rtl="0">
                        <a:spcBef>
                          <a:spcPts val="0"/>
                        </a:spcBef>
                        <a:buNone/>
                      </a:pPr>
                      <a:r>
                        <a:rPr b="1" lang="en" sz="1000">
                          <a:latin typeface="Source Sans Pro"/>
                          <a:ea typeface="Source Sans Pro"/>
                          <a:cs typeface="Source Sans Pro"/>
                          <a:sym typeface="Source Sans Pro"/>
                        </a:rPr>
                        <a:t>pt_status</a:t>
                      </a:r>
                    </a:p>
                  </a:txBody>
                  <a:tcPr marT="91425" marB="91425" marR="91425" marL="91425">
                    <a:solidFill>
                      <a:srgbClr val="FFE599"/>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alive</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deceased</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unknown</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2</a:t>
                      </a:r>
                    </a:p>
                  </a:txBody>
                  <a:tcPr marT="91425" marB="91425" marR="91425" marL="91425"/>
                </a:tc>
              </a:tr>
            </a:tbl>
          </a:graphicData>
        </a:graphic>
      </p:graphicFrame>
      <p:graphicFrame>
        <p:nvGraphicFramePr>
          <p:cNvPr id="487" name="Shape 487"/>
          <p:cNvGraphicFramePr/>
          <p:nvPr/>
        </p:nvGraphicFramePr>
        <p:xfrm>
          <a:off x="876300" y="2190750"/>
          <a:ext cx="3000000" cy="3000000"/>
        </p:xfrm>
        <a:graphic>
          <a:graphicData uri="http://schemas.openxmlformats.org/drawingml/2006/table">
            <a:tbl>
              <a:tblPr>
                <a:noFill/>
                <a:tableStyleId>{F4734D61-07C0-42BA-9E52-3A9DFBF1D35D}</a:tableStyleId>
              </a:tblPr>
              <a:tblGrid>
                <a:gridCol w="638000"/>
                <a:gridCol w="459650"/>
                <a:gridCol w="671400"/>
              </a:tblGrid>
              <a:tr h="302100">
                <a:tc rowSpan="2">
                  <a:txBody>
                    <a:bodyPr>
                      <a:noAutofit/>
                    </a:bodyPr>
                    <a:lstStyle/>
                    <a:p>
                      <a:pPr indent="0" lvl="0" marL="0" rtl="0">
                        <a:spcBef>
                          <a:spcPts val="0"/>
                        </a:spcBef>
                        <a:buNone/>
                      </a:pPr>
                      <a:r>
                        <a:rPr b="1" lang="en" sz="1000">
                          <a:latin typeface="Source Sans Pro"/>
                          <a:ea typeface="Source Sans Pro"/>
                          <a:cs typeface="Source Sans Pro"/>
                          <a:sym typeface="Source Sans Pro"/>
                        </a:rPr>
                        <a:t>pt_sex</a:t>
                      </a:r>
                    </a:p>
                  </a:txBody>
                  <a:tcPr marT="91425" marB="91425" marR="91425" marL="91425">
                    <a:solidFill>
                      <a:srgbClr val="FFE599"/>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male</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female</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r>
            </a:tbl>
          </a:graphicData>
        </a:graphic>
      </p:graphicFrame>
      <p:graphicFrame>
        <p:nvGraphicFramePr>
          <p:cNvPr id="488" name="Shape 488"/>
          <p:cNvGraphicFramePr/>
          <p:nvPr/>
        </p:nvGraphicFramePr>
        <p:xfrm>
          <a:off x="876300" y="3943350"/>
          <a:ext cx="3000000" cy="3000000"/>
        </p:xfrm>
        <a:graphic>
          <a:graphicData uri="http://schemas.openxmlformats.org/drawingml/2006/table">
            <a:tbl>
              <a:tblPr>
                <a:noFill/>
                <a:tableStyleId>{F4734D61-07C0-42BA-9E52-3A9DFBF1D35D}</a:tableStyleId>
              </a:tblPr>
              <a:tblGrid>
                <a:gridCol w="520200"/>
                <a:gridCol w="1138050"/>
                <a:gridCol w="537550"/>
                <a:gridCol w="1120700"/>
                <a:gridCol w="1275400"/>
                <a:gridCol w="545225"/>
                <a:gridCol w="573450"/>
              </a:tblGrid>
              <a:tr h="298975">
                <a:tc rowSpan="2">
                  <a:txBody>
                    <a:bodyPr>
                      <a:noAutofit/>
                    </a:bodyPr>
                    <a:lstStyle/>
                    <a:p>
                      <a:pPr indent="0" lvl="0" marL="0" rtl="0">
                        <a:spcBef>
                          <a:spcPts val="0"/>
                        </a:spcBef>
                        <a:buNone/>
                      </a:pPr>
                      <a:r>
                        <a:rPr b="1" lang="en" sz="1000">
                          <a:latin typeface="Source Sans Pro"/>
                          <a:ea typeface="Source Sans Pro"/>
                          <a:cs typeface="Source Sans Pro"/>
                          <a:sym typeface="Source Sans Pro"/>
                        </a:rPr>
                        <a:t>race</a:t>
                      </a:r>
                    </a:p>
                  </a:txBody>
                  <a:tcPr marT="91425" marB="91425" marR="91425" marL="91425">
                    <a:solidFill>
                      <a:srgbClr val="FFE599"/>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American Indian Or Alaska Native</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Asian</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Black Or African American</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Native Hawaiian Or Other Pacific Islander</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White</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Other</a:t>
                      </a:r>
                    </a:p>
                  </a:txBody>
                  <a:tcPr marT="91425" marB="91425" marR="91425" marL="91425"/>
                </a:tc>
              </a:tr>
              <a:tr h="305225">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2</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3</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4</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5</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6</a:t>
                      </a:r>
                    </a:p>
                  </a:txBody>
                  <a:tcPr marT="91425" marB="91425" marR="91425" marL="91425"/>
                </a:tc>
              </a:tr>
            </a:tbl>
          </a:graphicData>
        </a:graphic>
      </p:graphicFrame>
      <p:graphicFrame>
        <p:nvGraphicFramePr>
          <p:cNvPr id="489" name="Shape 489"/>
          <p:cNvGraphicFramePr/>
          <p:nvPr/>
        </p:nvGraphicFramePr>
        <p:xfrm>
          <a:off x="876325" y="2952750"/>
          <a:ext cx="3000000" cy="3000000"/>
        </p:xfrm>
        <a:graphic>
          <a:graphicData uri="http://schemas.openxmlformats.org/drawingml/2006/table">
            <a:tbl>
              <a:tblPr>
                <a:noFill/>
                <a:tableStyleId>{F4734D61-07C0-42BA-9E52-3A9DFBF1D35D}</a:tableStyleId>
              </a:tblPr>
              <a:tblGrid>
                <a:gridCol w="895725"/>
                <a:gridCol w="1279975"/>
                <a:gridCol w="1280925"/>
                <a:gridCol w="924175"/>
              </a:tblGrid>
              <a:tr h="452975">
                <a:tc rowSpan="2">
                  <a:txBody>
                    <a:bodyPr>
                      <a:noAutofit/>
                    </a:bodyPr>
                    <a:lstStyle/>
                    <a:p>
                      <a:pPr indent="0" lvl="0" marL="0" rtl="0">
                        <a:spcBef>
                          <a:spcPts val="0"/>
                        </a:spcBef>
                        <a:buNone/>
                      </a:pPr>
                      <a:r>
                        <a:rPr b="1" lang="en" sz="1000">
                          <a:latin typeface="Source Sans Pro"/>
                          <a:ea typeface="Source Sans Pro"/>
                          <a:cs typeface="Source Sans Pro"/>
                          <a:sym typeface="Source Sans Pro"/>
                        </a:rPr>
                        <a:t>pt_ethnicity</a:t>
                      </a:r>
                    </a:p>
                  </a:txBody>
                  <a:tcPr marT="91425" marB="91425" marR="91425" marL="91425">
                    <a:solidFill>
                      <a:srgbClr val="FFE599"/>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Hispanic Or Latino</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Not Hispanic Or Latino</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unknown</a:t>
                      </a:r>
                    </a:p>
                  </a:txBody>
                  <a:tcPr marT="91425" marB="91425" marR="91425" marL="91425"/>
                </a:tc>
              </a:tr>
              <a:tr h="3114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2</a:t>
                      </a:r>
                    </a:p>
                  </a:txBody>
                  <a:tcPr marT="91425" marB="91425" marR="91425" marL="91425"/>
                </a:tc>
              </a:tr>
            </a:tbl>
          </a:graphicData>
        </a:graphic>
      </p:graphicFrame>
      <p:pic>
        <p:nvPicPr>
          <p:cNvPr id="490" name="Shape 490"/>
          <p:cNvPicPr preferRelativeResize="0"/>
          <p:nvPr/>
        </p:nvPicPr>
        <p:blipFill rotWithShape="1">
          <a:blip r:embed="rId3">
            <a:alphaModFix/>
          </a:blip>
          <a:srcRect b="32528" l="0" r="0" t="0"/>
          <a:stretch/>
        </p:blipFill>
        <p:spPr>
          <a:xfrm>
            <a:off x="5468200" y="776071"/>
            <a:ext cx="3665200" cy="2917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844425" y="389000"/>
            <a:ext cx="5295600" cy="604200"/>
          </a:xfrm>
          <a:prstGeom prst="rect">
            <a:avLst/>
          </a:prstGeom>
        </p:spPr>
        <p:txBody>
          <a:bodyPr anchorCtr="0" anchor="b" bIns="91425" lIns="91425" rIns="91425" wrap="square" tIns="91425">
            <a:noAutofit/>
          </a:bodyPr>
          <a:lstStyle/>
          <a:p>
            <a:pPr indent="0" lvl="0" marL="0" rtl="0">
              <a:spcBef>
                <a:spcPts val="0"/>
              </a:spcBef>
              <a:buNone/>
            </a:pPr>
            <a:r>
              <a:rPr lang="en"/>
              <a:t>Modified</a:t>
            </a:r>
            <a:r>
              <a:rPr lang="en"/>
              <a:t> Data Profiling: One-Hot Encoding</a:t>
            </a:r>
          </a:p>
        </p:txBody>
      </p:sp>
      <p:sp>
        <p:nvSpPr>
          <p:cNvPr id="496" name="Shape 496"/>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graphicFrame>
        <p:nvGraphicFramePr>
          <p:cNvPr id="497" name="Shape 497"/>
          <p:cNvGraphicFramePr/>
          <p:nvPr/>
        </p:nvGraphicFramePr>
        <p:xfrm>
          <a:off x="844425" y="987588"/>
          <a:ext cx="3000000" cy="3000000"/>
        </p:xfrm>
        <a:graphic>
          <a:graphicData uri="http://schemas.openxmlformats.org/drawingml/2006/table">
            <a:tbl>
              <a:tblPr>
                <a:noFill/>
                <a:tableStyleId>{F4734D61-07C0-42BA-9E52-3A9DFBF1D35D}</a:tableStyleId>
              </a:tblPr>
              <a:tblGrid>
                <a:gridCol w="1027800"/>
                <a:gridCol w="1027800"/>
                <a:gridCol w="1027800"/>
                <a:gridCol w="1027800"/>
              </a:tblGrid>
              <a:tr h="461575">
                <a:tc gridSpan="2">
                  <a:txBody>
                    <a:bodyPr>
                      <a:noAutofit/>
                    </a:bodyPr>
                    <a:lstStyle/>
                    <a:p>
                      <a:pPr indent="0" lvl="0" marL="0" rtl="0" algn="ctr">
                        <a:spcBef>
                          <a:spcPts val="0"/>
                        </a:spcBef>
                        <a:buNone/>
                      </a:pPr>
                      <a:r>
                        <a:rPr b="1" lang="en">
                          <a:latin typeface="Source Sans Pro"/>
                          <a:ea typeface="Source Sans Pro"/>
                          <a:cs typeface="Source Sans Pro"/>
                          <a:sym typeface="Source Sans Pro"/>
                        </a:rPr>
                        <a:t>Age</a:t>
                      </a:r>
                    </a:p>
                  </a:txBody>
                  <a:tcPr marT="91425" marB="91425" marR="91425" marL="91425">
                    <a:solidFill>
                      <a:srgbClr val="FFE599"/>
                    </a:solidFill>
                  </a:tcPr>
                </a:tc>
                <a:tc hMerge="1"/>
                <a:tc gridSpan="2">
                  <a:txBody>
                    <a:bodyPr>
                      <a:noAutofit/>
                    </a:bodyPr>
                    <a:lstStyle/>
                    <a:p>
                      <a:pPr indent="0" lvl="0" marL="0" rtl="0" algn="ctr">
                        <a:spcBef>
                          <a:spcPts val="0"/>
                        </a:spcBef>
                        <a:buNone/>
                      </a:pPr>
                      <a:r>
                        <a:rPr b="1" lang="en">
                          <a:latin typeface="Source Sans Pro"/>
                          <a:ea typeface="Source Sans Pro"/>
                          <a:cs typeface="Source Sans Pro"/>
                          <a:sym typeface="Source Sans Pro"/>
                        </a:rPr>
                        <a:t>Race</a:t>
                      </a:r>
                    </a:p>
                  </a:txBody>
                  <a:tcPr marT="91425" marB="91425" marR="91425" marL="91425">
                    <a:solidFill>
                      <a:srgbClr val="FFE599"/>
                    </a:solidFill>
                  </a:tcPr>
                </a:tc>
                <a:tc hMerge="1"/>
              </a:tr>
              <a:tr h="466050">
                <a:tc>
                  <a:txBody>
                    <a:bodyPr>
                      <a:noAutofit/>
                    </a:bodyPr>
                    <a:lstStyle/>
                    <a:p>
                      <a:pPr indent="0" lvl="0" marL="0">
                        <a:spcBef>
                          <a:spcPts val="0"/>
                        </a:spcBef>
                        <a:buNone/>
                      </a:pPr>
                      <a:r>
                        <a:rPr lang="en">
                          <a:latin typeface="Source Sans Pro"/>
                          <a:ea typeface="Source Sans Pro"/>
                          <a:cs typeface="Source Sans Pro"/>
                          <a:sym typeface="Source Sans Pro"/>
                        </a:rPr>
                        <a:t>age0</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0-18</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race0</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Black</a:t>
                      </a:r>
                    </a:p>
                  </a:txBody>
                  <a:tcPr marT="91425" marB="91425" marR="91425" marL="91425"/>
                </a:tc>
              </a:tr>
              <a:tr h="466050">
                <a:tc>
                  <a:txBody>
                    <a:bodyPr>
                      <a:noAutofit/>
                    </a:bodyPr>
                    <a:lstStyle/>
                    <a:p>
                      <a:pPr indent="0" lvl="0" marL="0">
                        <a:spcBef>
                          <a:spcPts val="0"/>
                        </a:spcBef>
                        <a:buNone/>
                      </a:pPr>
                      <a:r>
                        <a:rPr lang="en">
                          <a:latin typeface="Source Sans Pro"/>
                          <a:ea typeface="Source Sans Pro"/>
                          <a:cs typeface="Source Sans Pro"/>
                          <a:sym typeface="Source Sans Pro"/>
                        </a:rPr>
                        <a:t>age1</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19-36</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race1</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Asian</a:t>
                      </a:r>
                    </a:p>
                  </a:txBody>
                  <a:tcPr marT="91425" marB="91425" marR="91425" marL="91425"/>
                </a:tc>
              </a:tr>
              <a:tr h="600975">
                <a:tc>
                  <a:txBody>
                    <a:bodyPr>
                      <a:noAutofit/>
                    </a:bodyPr>
                    <a:lstStyle/>
                    <a:p>
                      <a:pPr indent="0" lvl="0" marL="0" rtl="0">
                        <a:spcBef>
                          <a:spcPts val="0"/>
                        </a:spcBef>
                        <a:buNone/>
                      </a:pPr>
                      <a:r>
                        <a:rPr lang="en">
                          <a:latin typeface="Source Sans Pro"/>
                          <a:ea typeface="Source Sans Pro"/>
                          <a:cs typeface="Source Sans Pro"/>
                          <a:sym typeface="Source Sans Pro"/>
                        </a:rPr>
                        <a:t>age2</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37-54</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race2</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American Indian</a:t>
                      </a:r>
                    </a:p>
                  </a:txBody>
                  <a:tcPr marT="91425" marB="91425" marR="91425" marL="91425"/>
                </a:tc>
              </a:tr>
              <a:tr h="708050">
                <a:tc>
                  <a:txBody>
                    <a:bodyPr>
                      <a:noAutofit/>
                    </a:bodyPr>
                    <a:lstStyle/>
                    <a:p>
                      <a:pPr indent="0" lvl="0" marL="0" rtl="0">
                        <a:spcBef>
                          <a:spcPts val="0"/>
                        </a:spcBef>
                        <a:buNone/>
                      </a:pPr>
                      <a:r>
                        <a:rPr lang="en">
                          <a:latin typeface="Source Sans Pro"/>
                          <a:ea typeface="Source Sans Pro"/>
                          <a:cs typeface="Source Sans Pro"/>
                          <a:sym typeface="Source Sans Pro"/>
                        </a:rPr>
                        <a:t>age3</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55-72</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race3</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Native Hawaiian</a:t>
                      </a:r>
                    </a:p>
                  </a:txBody>
                  <a:tcPr marT="91425" marB="91425" marR="91425" marL="91425"/>
                </a:tc>
              </a:tr>
              <a:tr h="466050">
                <a:tc>
                  <a:txBody>
                    <a:bodyPr>
                      <a:noAutofit/>
                    </a:bodyPr>
                    <a:lstStyle/>
                    <a:p>
                      <a:pPr indent="0" lvl="0" marL="0" rtl="0">
                        <a:spcBef>
                          <a:spcPts val="0"/>
                        </a:spcBef>
                        <a:buNone/>
                      </a:pPr>
                      <a:r>
                        <a:rPr lang="en">
                          <a:latin typeface="Source Sans Pro"/>
                          <a:ea typeface="Source Sans Pro"/>
                          <a:cs typeface="Source Sans Pro"/>
                          <a:sym typeface="Source Sans Pro"/>
                        </a:rPr>
                        <a:t>All age bands 0</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72+</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race4</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White</a:t>
                      </a:r>
                    </a:p>
                  </a:txBody>
                  <a:tcPr marT="91425" marB="91425" marR="91425" marL="91425"/>
                </a:tc>
              </a:tr>
              <a:tr h="466050">
                <a:tc>
                  <a:txBody>
                    <a:bodyPr>
                      <a:noAutofit/>
                    </a:bodyPr>
                    <a:lstStyle/>
                    <a:p>
                      <a:pPr indent="0" lvl="0" marL="0" rtl="0">
                        <a:spcBef>
                          <a:spcPts val="0"/>
                        </a:spcBef>
                        <a:buNone/>
                      </a:pPr>
                      <a:r>
                        <a:t/>
                      </a:r>
                      <a:endParaRPr>
                        <a:latin typeface="Source Sans Pro"/>
                        <a:ea typeface="Source Sans Pro"/>
                        <a:cs typeface="Source Sans Pro"/>
                        <a:sym typeface="Source Sans Pro"/>
                      </a:endParaRPr>
                    </a:p>
                  </a:txBody>
                  <a:tcPr marT="91425" marB="91425" marR="91425" marL="91425"/>
                </a:tc>
                <a:tc>
                  <a:txBody>
                    <a:bodyPr>
                      <a:noAutofit/>
                    </a:bodyPr>
                    <a:lstStyle/>
                    <a:p>
                      <a:pPr indent="0" lvl="0" marL="0" rtl="0">
                        <a:spcBef>
                          <a:spcPts val="0"/>
                        </a:spcBef>
                        <a:buNone/>
                      </a:pPr>
                      <a:r>
                        <a:t/>
                      </a:r>
                      <a:endParaRPr>
                        <a:latin typeface="Source Sans Pro"/>
                        <a:ea typeface="Source Sans Pro"/>
                        <a:cs typeface="Source Sans Pro"/>
                        <a:sym typeface="Source Sans Pro"/>
                      </a:endParaRP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All race bands 0</a:t>
                      </a:r>
                    </a:p>
                  </a:txBody>
                  <a:tcPr marT="91425" marB="91425" marR="91425" marL="91425"/>
                </a:tc>
                <a:tc>
                  <a:txBody>
                    <a:bodyPr>
                      <a:noAutofit/>
                    </a:bodyPr>
                    <a:lstStyle/>
                    <a:p>
                      <a:pPr indent="0" lvl="0" marL="0" rtl="0">
                        <a:spcBef>
                          <a:spcPts val="0"/>
                        </a:spcBef>
                        <a:buNone/>
                      </a:pPr>
                      <a:r>
                        <a:rPr lang="en">
                          <a:latin typeface="Source Sans Pro"/>
                          <a:ea typeface="Source Sans Pro"/>
                          <a:cs typeface="Source Sans Pro"/>
                          <a:sym typeface="Source Sans Pro"/>
                        </a:rPr>
                        <a:t>Other</a:t>
                      </a:r>
                    </a:p>
                  </a:txBody>
                  <a:tcPr marT="91425" marB="91425" marR="91425" marL="91425"/>
                </a:tc>
              </a:tr>
            </a:tbl>
          </a:graphicData>
        </a:graphic>
      </p:graphicFrame>
      <p:graphicFrame>
        <p:nvGraphicFramePr>
          <p:cNvPr id="498" name="Shape 498"/>
          <p:cNvGraphicFramePr/>
          <p:nvPr/>
        </p:nvGraphicFramePr>
        <p:xfrm>
          <a:off x="5206838" y="1088750"/>
          <a:ext cx="3000000" cy="3000000"/>
        </p:xfrm>
        <a:graphic>
          <a:graphicData uri="http://schemas.openxmlformats.org/drawingml/2006/table">
            <a:tbl>
              <a:tblPr>
                <a:noFill/>
                <a:tableStyleId>{F4734D61-07C0-42BA-9E52-3A9DFBF1D35D}</a:tableStyleId>
              </a:tblPr>
              <a:tblGrid>
                <a:gridCol w="1780800"/>
              </a:tblGrid>
              <a:tr h="392400">
                <a:tc>
                  <a:txBody>
                    <a:bodyPr>
                      <a:noAutofit/>
                    </a:bodyPr>
                    <a:lstStyle/>
                    <a:p>
                      <a:pPr indent="0" lvl="0" marL="0" rtl="0" algn="ctr">
                        <a:spcBef>
                          <a:spcPts val="0"/>
                        </a:spcBef>
                        <a:buNone/>
                      </a:pPr>
                      <a:r>
                        <a:rPr b="1" lang="en">
                          <a:latin typeface="Source Sans Pro"/>
                          <a:ea typeface="Source Sans Pro"/>
                          <a:cs typeface="Source Sans Pro"/>
                          <a:sym typeface="Source Sans Pro"/>
                        </a:rPr>
                        <a:t>Age</a:t>
                      </a:r>
                    </a:p>
                  </a:txBody>
                  <a:tcPr marT="91425" marB="91425" marR="91425" marL="91425">
                    <a:solidFill>
                      <a:srgbClr val="FFE599"/>
                    </a:solidFill>
                  </a:tcPr>
                </a:tc>
              </a:tr>
              <a:tr h="392400">
                <a:tc>
                  <a:txBody>
                    <a:bodyPr>
                      <a:noAutofit/>
                    </a:bodyPr>
                    <a:lstStyle/>
                    <a:p>
                      <a:pPr indent="0" lvl="0" marL="0" rtl="0" algn="ctr">
                        <a:spcBef>
                          <a:spcPts val="0"/>
                        </a:spcBef>
                        <a:buNone/>
                      </a:pPr>
                      <a:r>
                        <a:rPr b="1" lang="en">
                          <a:latin typeface="Source Sans Pro"/>
                          <a:ea typeface="Source Sans Pro"/>
                          <a:cs typeface="Source Sans Pro"/>
                          <a:sym typeface="Source Sans Pro"/>
                        </a:rPr>
                        <a:t>Race</a:t>
                      </a:r>
                    </a:p>
                  </a:txBody>
                  <a:tcPr marT="91425" marB="91425" marR="91425" marL="91425">
                    <a:solidFill>
                      <a:srgbClr val="FFE599"/>
                    </a:solidFill>
                  </a:tcPr>
                </a:tc>
              </a:tr>
              <a:tr h="392400">
                <a:tc>
                  <a:txBody>
                    <a:bodyPr>
                      <a:noAutofit/>
                    </a:bodyPr>
                    <a:lstStyle/>
                    <a:p>
                      <a:pPr indent="0" lvl="0" marL="0" rtl="0" algn="ctr">
                        <a:spcBef>
                          <a:spcPts val="0"/>
                        </a:spcBef>
                        <a:buNone/>
                      </a:pPr>
                      <a:r>
                        <a:rPr b="1" lang="en">
                          <a:latin typeface="Source Sans Pro"/>
                          <a:ea typeface="Source Sans Pro"/>
                          <a:cs typeface="Source Sans Pro"/>
                          <a:sym typeface="Source Sans Pro"/>
                        </a:rPr>
                        <a:t>Gender</a:t>
                      </a:r>
                    </a:p>
                  </a:txBody>
                  <a:tcPr marT="91425" marB="91425" marR="91425" marL="91425">
                    <a:solidFill>
                      <a:srgbClr val="FFE599"/>
                    </a:solidFill>
                  </a:tcPr>
                </a:tc>
              </a:tr>
            </a:tbl>
          </a:graphicData>
        </a:graphic>
      </p:graphicFrame>
      <p:sp>
        <p:nvSpPr>
          <p:cNvPr id="499" name="Shape 499"/>
          <p:cNvSpPr txBox="1"/>
          <p:nvPr/>
        </p:nvSpPr>
        <p:spPr>
          <a:xfrm>
            <a:off x="8006850" y="466000"/>
            <a:ext cx="425100" cy="776700"/>
          </a:xfrm>
          <a:prstGeom prst="rect">
            <a:avLst/>
          </a:prstGeom>
          <a:noFill/>
          <a:ln>
            <a:noFill/>
          </a:ln>
        </p:spPr>
        <p:txBody>
          <a:bodyPr anchorCtr="0" anchor="t" bIns="91425" lIns="91425" rIns="91425" wrap="square" tIns="91425">
            <a:noAutofit/>
          </a:bodyPr>
          <a:lstStyle/>
          <a:p>
            <a:pPr indent="0" lvl="0" marL="0">
              <a:spcBef>
                <a:spcPts val="0"/>
              </a:spcBef>
              <a:buNone/>
            </a:pPr>
            <a:r>
              <a:rPr b="1" lang="en" sz="3600"/>
              <a:t>1</a:t>
            </a:r>
          </a:p>
        </p:txBody>
      </p:sp>
      <p:sp>
        <p:nvSpPr>
          <p:cNvPr id="500" name="Shape 500"/>
          <p:cNvSpPr txBox="1"/>
          <p:nvPr/>
        </p:nvSpPr>
        <p:spPr>
          <a:xfrm>
            <a:off x="8006850" y="1884950"/>
            <a:ext cx="425100" cy="776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3600"/>
              <a:t>0</a:t>
            </a:r>
          </a:p>
        </p:txBody>
      </p:sp>
      <p:cxnSp>
        <p:nvCxnSpPr>
          <p:cNvPr id="501" name="Shape 501"/>
          <p:cNvCxnSpPr/>
          <p:nvPr/>
        </p:nvCxnSpPr>
        <p:spPr>
          <a:xfrm flipH="1" rot="10800000">
            <a:off x="7224450" y="854350"/>
            <a:ext cx="782400" cy="593400"/>
          </a:xfrm>
          <a:prstGeom prst="straightConnector1">
            <a:avLst/>
          </a:prstGeom>
          <a:noFill/>
          <a:ln cap="flat" cmpd="sng" w="9525">
            <a:solidFill>
              <a:schemeClr val="dk2"/>
            </a:solidFill>
            <a:prstDash val="solid"/>
            <a:round/>
            <a:headEnd len="lg" w="lg" type="none"/>
            <a:tailEnd len="lg" w="lg" type="triangle"/>
          </a:ln>
        </p:spPr>
      </p:cxnSp>
      <p:cxnSp>
        <p:nvCxnSpPr>
          <p:cNvPr id="502" name="Shape 502"/>
          <p:cNvCxnSpPr/>
          <p:nvPr/>
        </p:nvCxnSpPr>
        <p:spPr>
          <a:xfrm>
            <a:off x="7238850" y="1764200"/>
            <a:ext cx="768000" cy="585300"/>
          </a:xfrm>
          <a:prstGeom prst="straightConnector1">
            <a:avLst/>
          </a:prstGeom>
          <a:noFill/>
          <a:ln cap="flat" cmpd="sng" w="9525">
            <a:solidFill>
              <a:schemeClr val="dk2"/>
            </a:solidFill>
            <a:prstDash val="solid"/>
            <a:round/>
            <a:headEnd len="lg" w="lg" type="none"/>
            <a:tailEnd len="lg" w="lg" type="triangle"/>
          </a:ln>
        </p:spPr>
      </p:cxnSp>
      <p:graphicFrame>
        <p:nvGraphicFramePr>
          <p:cNvPr id="503" name="Shape 503"/>
          <p:cNvGraphicFramePr/>
          <p:nvPr/>
        </p:nvGraphicFramePr>
        <p:xfrm>
          <a:off x="5231125" y="2665950"/>
          <a:ext cx="3000000" cy="3000000"/>
        </p:xfrm>
        <a:graphic>
          <a:graphicData uri="http://schemas.openxmlformats.org/drawingml/2006/table">
            <a:tbl>
              <a:tblPr>
                <a:noFill/>
                <a:tableStyleId>{F4734D61-07C0-42BA-9E52-3A9DFBF1D35D}</a:tableStyleId>
              </a:tblPr>
              <a:tblGrid>
                <a:gridCol w="622025"/>
                <a:gridCol w="622025"/>
                <a:gridCol w="622025"/>
                <a:gridCol w="622025"/>
                <a:gridCol w="622025"/>
              </a:tblGrid>
              <a:tr h="370475">
                <a:tc>
                  <a:txBody>
                    <a:bodyPr>
                      <a:noAutofit/>
                    </a:bodyPr>
                    <a:lstStyle/>
                    <a:p>
                      <a:pPr indent="0" lvl="0" marL="0">
                        <a:spcBef>
                          <a:spcPts val="0"/>
                        </a:spcBef>
                        <a:buNone/>
                      </a:pPr>
                      <a:r>
                        <a:t/>
                      </a:r>
                      <a:endParaRPr/>
                    </a:p>
                  </a:txBody>
                  <a:tcPr marT="91425" marB="91425" marR="91425" marL="91425"/>
                </a:tc>
                <a:tc>
                  <a:txBody>
                    <a:bodyPr>
                      <a:noAutofit/>
                    </a:bodyPr>
                    <a:lstStyle/>
                    <a:p>
                      <a:pPr indent="0" lvl="0" marL="0">
                        <a:spcBef>
                          <a:spcPts val="0"/>
                        </a:spcBef>
                        <a:buNone/>
                      </a:pPr>
                      <a:r>
                        <a:rPr lang="en"/>
                        <a:t>age0</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age1</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age2</a:t>
                      </a:r>
                    </a:p>
                  </a:txBody>
                  <a:tcPr marT="91425" marB="91425" marR="91425" marL="91425"/>
                </a:tc>
                <a:tc>
                  <a:txBody>
                    <a:bodyPr>
                      <a:noAutofit/>
                    </a:bodyPr>
                    <a:lstStyle/>
                    <a:p>
                      <a:pPr indent="-69850" lvl="0" marL="0">
                        <a:spcBef>
                          <a:spcPts val="0"/>
                        </a:spcBef>
                        <a:buClr>
                          <a:schemeClr val="dk1"/>
                        </a:buClr>
                        <a:buSzPts val="1100"/>
                        <a:buFont typeface="Arial"/>
                        <a:buNone/>
                      </a:pPr>
                      <a:r>
                        <a:rPr lang="en">
                          <a:solidFill>
                            <a:schemeClr val="dk1"/>
                          </a:solidFill>
                        </a:rPr>
                        <a:t>age3</a:t>
                      </a:r>
                    </a:p>
                  </a:txBody>
                  <a:tcPr marT="91425" marB="91425" marR="91425" marL="91425"/>
                </a:tc>
              </a:tr>
              <a:tr h="370475">
                <a:tc>
                  <a:txBody>
                    <a:bodyPr>
                      <a:noAutofit/>
                    </a:bodyPr>
                    <a:lstStyle/>
                    <a:p>
                      <a:pPr indent="0" lvl="0" marL="0">
                        <a:spcBef>
                          <a:spcPts val="0"/>
                        </a:spcBef>
                        <a:buNone/>
                      </a:pPr>
                      <a:r>
                        <a:rPr lang="en"/>
                        <a:t>0-18</a:t>
                      </a:r>
                    </a:p>
                  </a:txBody>
                  <a:tcPr marT="91425" marB="91425" marR="91425" marL="91425"/>
                </a:tc>
                <a:tc>
                  <a:txBody>
                    <a:bodyPr>
                      <a:noAutofit/>
                    </a:bodyPr>
                    <a:lstStyle/>
                    <a:p>
                      <a:pPr indent="0" lvl="0" marL="0">
                        <a:spcBef>
                          <a:spcPts val="0"/>
                        </a:spcBef>
                        <a:buNone/>
                      </a:pPr>
                      <a:r>
                        <a:rPr lang="en"/>
                        <a:t>1</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r>
              <a:tr h="370475">
                <a:tc>
                  <a:txBody>
                    <a:bodyPr>
                      <a:noAutofit/>
                    </a:bodyPr>
                    <a:lstStyle/>
                    <a:p>
                      <a:pPr indent="-69850" lvl="0" marL="0">
                        <a:spcBef>
                          <a:spcPts val="0"/>
                        </a:spcBef>
                        <a:buClr>
                          <a:schemeClr val="dk1"/>
                        </a:buClr>
                        <a:buSzPts val="1100"/>
                        <a:buFont typeface="Arial"/>
                        <a:buNone/>
                      </a:pPr>
                      <a:r>
                        <a:rPr lang="en">
                          <a:solidFill>
                            <a:schemeClr val="dk1"/>
                          </a:solidFill>
                          <a:latin typeface="Source Sans Pro"/>
                          <a:ea typeface="Source Sans Pro"/>
                          <a:cs typeface="Source Sans Pro"/>
                          <a:sym typeface="Source Sans Pro"/>
                        </a:rPr>
                        <a:t>19-36</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1</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r>
              <a:tr h="370475">
                <a:tc>
                  <a:txBody>
                    <a:bodyPr>
                      <a:noAutofit/>
                    </a:bodyPr>
                    <a:lstStyle/>
                    <a:p>
                      <a:pPr indent="-69850" lvl="0" marL="0">
                        <a:spcBef>
                          <a:spcPts val="0"/>
                        </a:spcBef>
                        <a:buClr>
                          <a:schemeClr val="dk1"/>
                        </a:buClr>
                        <a:buSzPts val="1100"/>
                        <a:buFont typeface="Arial"/>
                        <a:buNone/>
                      </a:pPr>
                      <a:r>
                        <a:rPr lang="en">
                          <a:solidFill>
                            <a:schemeClr val="dk1"/>
                          </a:solidFill>
                          <a:latin typeface="Source Sans Pro"/>
                          <a:ea typeface="Source Sans Pro"/>
                          <a:cs typeface="Source Sans Pro"/>
                          <a:sym typeface="Source Sans Pro"/>
                        </a:rPr>
                        <a:t>37-54</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1</a:t>
                      </a:r>
                    </a:p>
                  </a:txBody>
                  <a:tcPr marT="91425" marB="91425" marR="91425" marL="91425"/>
                </a:tc>
                <a:tc>
                  <a:txBody>
                    <a:bodyPr>
                      <a:noAutofit/>
                    </a:bodyPr>
                    <a:lstStyle/>
                    <a:p>
                      <a:pPr indent="0" lvl="0" marL="0">
                        <a:spcBef>
                          <a:spcPts val="0"/>
                        </a:spcBef>
                        <a:buNone/>
                      </a:pPr>
                      <a:r>
                        <a:rPr lang="en"/>
                        <a:t>0</a:t>
                      </a:r>
                    </a:p>
                  </a:txBody>
                  <a:tcPr marT="91425" marB="91425" marR="91425" marL="91425"/>
                </a:tc>
              </a:tr>
              <a:tr h="370475">
                <a:tc>
                  <a:txBody>
                    <a:bodyPr>
                      <a:noAutofit/>
                    </a:bodyPr>
                    <a:lstStyle/>
                    <a:p>
                      <a:pPr indent="-69850" lvl="0" marL="0">
                        <a:spcBef>
                          <a:spcPts val="0"/>
                        </a:spcBef>
                        <a:buClr>
                          <a:schemeClr val="dk1"/>
                        </a:buClr>
                        <a:buSzPts val="1100"/>
                        <a:buFont typeface="Arial"/>
                        <a:buNone/>
                      </a:pPr>
                      <a:r>
                        <a:rPr lang="en">
                          <a:solidFill>
                            <a:schemeClr val="dk1"/>
                          </a:solidFill>
                          <a:latin typeface="Source Sans Pro"/>
                          <a:ea typeface="Source Sans Pro"/>
                          <a:cs typeface="Source Sans Pro"/>
                          <a:sym typeface="Source Sans Pro"/>
                        </a:rPr>
                        <a:t>55-72</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0</a:t>
                      </a:r>
                    </a:p>
                  </a:txBody>
                  <a:tcPr marT="91425" marB="91425" marR="91425" marL="91425"/>
                </a:tc>
                <a:tc>
                  <a:txBody>
                    <a:bodyPr>
                      <a:noAutofit/>
                    </a:bodyPr>
                    <a:lstStyle/>
                    <a:p>
                      <a:pPr indent="0" lvl="0" marL="0">
                        <a:spcBef>
                          <a:spcPts val="0"/>
                        </a:spcBef>
                        <a:buNone/>
                      </a:pPr>
                      <a:r>
                        <a:rPr lang="en"/>
                        <a:t>1</a:t>
                      </a:r>
                    </a:p>
                  </a:txBody>
                  <a:tcPr marT="91425" marB="91425" marR="91425" marL="91425"/>
                </a:tc>
              </a:tr>
              <a:tr h="370475">
                <a:tc>
                  <a:txBody>
                    <a:bodyPr>
                      <a:noAutofit/>
                    </a:bodyPr>
                    <a:lstStyle/>
                    <a:p>
                      <a:pPr indent="-69850" lvl="0" marL="0">
                        <a:spcBef>
                          <a:spcPts val="0"/>
                        </a:spcBef>
                        <a:buClr>
                          <a:schemeClr val="dk1"/>
                        </a:buClr>
                        <a:buSzPts val="1100"/>
                        <a:buFont typeface="Arial"/>
                        <a:buNone/>
                      </a:pPr>
                      <a:r>
                        <a:rPr lang="en">
                          <a:solidFill>
                            <a:schemeClr val="dk1"/>
                          </a:solidFill>
                          <a:latin typeface="Source Sans Pro"/>
                          <a:ea typeface="Source Sans Pro"/>
                          <a:cs typeface="Source Sans Pro"/>
                          <a:sym typeface="Source Sans Pro"/>
                        </a:rPr>
                        <a:t>72+</a:t>
                      </a:r>
                    </a:p>
                  </a:txBody>
                  <a:tcPr marT="91425" marB="91425" marR="91425" marL="91425"/>
                </a:tc>
                <a:tc>
                  <a:txBody>
                    <a:bodyPr>
                      <a:noAutofit/>
                    </a:bodyPr>
                    <a:lstStyle/>
                    <a:p>
                      <a:pPr indent="0" lvl="0" marL="0" rtl="0">
                        <a:spcBef>
                          <a:spcPts val="0"/>
                        </a:spcBef>
                        <a:buNone/>
                      </a:pPr>
                      <a:r>
                        <a:rPr lang="en"/>
                        <a:t>0</a:t>
                      </a:r>
                    </a:p>
                  </a:txBody>
                  <a:tcPr marT="91425" marB="91425" marR="91425" marL="91425"/>
                </a:tc>
                <a:tc>
                  <a:txBody>
                    <a:bodyPr>
                      <a:noAutofit/>
                    </a:bodyPr>
                    <a:lstStyle/>
                    <a:p>
                      <a:pPr indent="0" lvl="0" marL="0" rtl="0">
                        <a:spcBef>
                          <a:spcPts val="0"/>
                        </a:spcBef>
                        <a:buNone/>
                      </a:pPr>
                      <a:r>
                        <a:rPr lang="en"/>
                        <a:t>0</a:t>
                      </a:r>
                    </a:p>
                  </a:txBody>
                  <a:tcPr marT="91425" marB="91425" marR="91425" marL="91425"/>
                </a:tc>
                <a:tc>
                  <a:txBody>
                    <a:bodyPr>
                      <a:noAutofit/>
                    </a:bodyPr>
                    <a:lstStyle/>
                    <a:p>
                      <a:pPr indent="0" lvl="0" marL="0" rtl="0">
                        <a:spcBef>
                          <a:spcPts val="0"/>
                        </a:spcBef>
                        <a:buNone/>
                      </a:pPr>
                      <a:r>
                        <a:rPr lang="en"/>
                        <a:t>0</a:t>
                      </a:r>
                    </a:p>
                  </a:txBody>
                  <a:tcPr marT="91425" marB="91425" marR="91425" marL="91425"/>
                </a:tc>
                <a:tc>
                  <a:txBody>
                    <a:bodyPr>
                      <a:noAutofit/>
                    </a:bodyPr>
                    <a:lstStyle/>
                    <a:p>
                      <a:pPr indent="0" lvl="0" marL="0" rtl="0">
                        <a:spcBef>
                          <a:spcPts val="0"/>
                        </a:spcBef>
                        <a:buNone/>
                      </a:pPr>
                      <a:r>
                        <a:rPr lang="en"/>
                        <a:t>0</a:t>
                      </a: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ctrTitle"/>
          </p:nvPr>
        </p:nvSpPr>
        <p:spPr>
          <a:xfrm>
            <a:off x="685800" y="1907650"/>
            <a:ext cx="6250500" cy="1045200"/>
          </a:xfrm>
          <a:prstGeom prst="rect">
            <a:avLst/>
          </a:prstGeom>
        </p:spPr>
        <p:txBody>
          <a:bodyPr anchorCtr="0" anchor="b" bIns="91425" lIns="91425" rIns="91425" wrap="square" tIns="91425">
            <a:noAutofit/>
          </a:bodyPr>
          <a:lstStyle/>
          <a:p>
            <a:pPr indent="0" lvl="0" marL="0" rtl="0">
              <a:spcBef>
                <a:spcPts val="0"/>
              </a:spcBef>
              <a:buNone/>
            </a:pPr>
            <a:r>
              <a:rPr lang="en"/>
              <a:t>4. Data Profiling </a:t>
            </a:r>
          </a:p>
        </p:txBody>
      </p:sp>
      <p:sp>
        <p:nvSpPr>
          <p:cNvPr id="509" name="Shape 509"/>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rtl="0">
              <a:spcBef>
                <a:spcPts val="0"/>
              </a:spcBef>
              <a:buNone/>
            </a:pPr>
            <a:r>
              <a:t/>
            </a:r>
            <a:endParaRPr/>
          </a:p>
        </p:txBody>
      </p:sp>
      <p:sp>
        <p:nvSpPr>
          <p:cNvPr id="510" name="Shape 510"/>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844425" y="338574"/>
            <a:ext cx="3552600" cy="654600"/>
          </a:xfrm>
          <a:prstGeom prst="rect">
            <a:avLst/>
          </a:prstGeom>
        </p:spPr>
        <p:txBody>
          <a:bodyPr anchorCtr="0" anchor="b" bIns="91425" lIns="91425" rIns="91425" wrap="square" tIns="91425">
            <a:noAutofit/>
          </a:bodyPr>
          <a:lstStyle/>
          <a:p>
            <a:pPr indent="0" lvl="0" marL="0">
              <a:spcBef>
                <a:spcPts val="0"/>
              </a:spcBef>
              <a:buNone/>
            </a:pPr>
            <a:r>
              <a:rPr lang="en"/>
              <a:t>The distribution of patients</a:t>
            </a:r>
          </a:p>
        </p:txBody>
      </p:sp>
      <p:sp>
        <p:nvSpPr>
          <p:cNvPr id="516" name="Shape 516"/>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pic>
        <p:nvPicPr>
          <p:cNvPr id="517" name="Shape 517"/>
          <p:cNvPicPr preferRelativeResize="0"/>
          <p:nvPr/>
        </p:nvPicPr>
        <p:blipFill>
          <a:blip r:embed="rId3">
            <a:alphaModFix/>
          </a:blip>
          <a:stretch>
            <a:fillRect/>
          </a:stretch>
        </p:blipFill>
        <p:spPr>
          <a:xfrm>
            <a:off x="2244875" y="1204476"/>
            <a:ext cx="4418300" cy="326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864925" y="876300"/>
            <a:ext cx="3195000" cy="1140000"/>
          </a:xfrm>
          <a:prstGeom prst="rect">
            <a:avLst/>
          </a:prstGeom>
        </p:spPr>
        <p:txBody>
          <a:bodyPr anchorCtr="0" anchor="t" bIns="91425" lIns="91425" rIns="91425" wrap="square" tIns="91425">
            <a:noAutofit/>
          </a:bodyPr>
          <a:lstStyle/>
          <a:p>
            <a:pPr indent="0" lvl="0" marL="0">
              <a:spcBef>
                <a:spcPts val="0"/>
              </a:spcBef>
              <a:buNone/>
            </a:pPr>
            <a:r>
              <a:rPr lang="en" sz="6000"/>
              <a:t>About</a:t>
            </a:r>
          </a:p>
        </p:txBody>
      </p:sp>
      <p:sp>
        <p:nvSpPr>
          <p:cNvPr id="133" name="Shape 133"/>
          <p:cNvSpPr txBox="1"/>
          <p:nvPr>
            <p:ph idx="1" type="body"/>
          </p:nvPr>
        </p:nvSpPr>
        <p:spPr>
          <a:xfrm>
            <a:off x="4864925" y="2090475"/>
            <a:ext cx="4078800" cy="2530800"/>
          </a:xfrm>
          <a:prstGeom prst="rect">
            <a:avLst/>
          </a:prstGeom>
        </p:spPr>
        <p:txBody>
          <a:bodyPr anchorCtr="0" anchor="t" bIns="91425" lIns="91425" rIns="91425" wrap="square" tIns="91425">
            <a:noAutofit/>
          </a:bodyPr>
          <a:lstStyle/>
          <a:p>
            <a:pPr indent="0" lvl="0" marL="0" algn="ctr">
              <a:spcBef>
                <a:spcPts val="0"/>
              </a:spcBef>
              <a:buNone/>
            </a:pPr>
            <a:r>
              <a:rPr lang="en" sz="1800"/>
              <a:t>Using clinical data to investigate &amp; predict the incidence of </a:t>
            </a:r>
          </a:p>
          <a:p>
            <a:pPr indent="0" lvl="0" marL="0" rtl="0" algn="ctr">
              <a:spcBef>
                <a:spcPts val="0"/>
              </a:spcBef>
              <a:buNone/>
            </a:pPr>
            <a:r>
              <a:rPr b="1" lang="en" sz="3000"/>
              <a:t>depression</a:t>
            </a:r>
          </a:p>
          <a:p>
            <a:pPr indent="-69850" lvl="0" marL="0" algn="ctr">
              <a:spcBef>
                <a:spcPts val="0"/>
              </a:spcBef>
              <a:buClr>
                <a:schemeClr val="dk1"/>
              </a:buClr>
              <a:buSzPts val="1100"/>
              <a:buFont typeface="Arial"/>
              <a:buNone/>
            </a:pPr>
            <a:r>
              <a:t/>
            </a:r>
            <a:endParaRPr b="1" sz="1800"/>
          </a:p>
        </p:txBody>
      </p:sp>
      <p:sp>
        <p:nvSpPr>
          <p:cNvPr id="134" name="Shape 134"/>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pic>
        <p:nvPicPr>
          <p:cNvPr descr="DeathtoStock_Wired3.jpg" id="135" name="Shape 135"/>
          <p:cNvPicPr preferRelativeResize="0"/>
          <p:nvPr/>
        </p:nvPicPr>
        <p:blipFill>
          <a:blip r:embed="rId3">
            <a:alphaModFix/>
          </a:blip>
          <a:stretch>
            <a:fillRect/>
          </a:stretch>
        </p:blipFill>
        <p:spPr>
          <a:xfrm>
            <a:off x="669525" y="1140000"/>
            <a:ext cx="3820325" cy="382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844425" y="489850"/>
            <a:ext cx="7607400" cy="655800"/>
          </a:xfrm>
          <a:prstGeom prst="rect">
            <a:avLst/>
          </a:prstGeom>
        </p:spPr>
        <p:txBody>
          <a:bodyPr anchorCtr="0" anchor="b" bIns="91425" lIns="91425" rIns="91425" wrap="square" tIns="91425">
            <a:noAutofit/>
          </a:bodyPr>
          <a:lstStyle/>
          <a:p>
            <a:pPr indent="0" lvl="0" marL="0">
              <a:spcBef>
                <a:spcPts val="0"/>
              </a:spcBef>
              <a:buNone/>
            </a:pPr>
            <a:r>
              <a:rPr lang="en"/>
              <a:t>How do these 3 diseases trigger each other in our dataset </a:t>
            </a:r>
          </a:p>
        </p:txBody>
      </p:sp>
      <p:sp>
        <p:nvSpPr>
          <p:cNvPr id="523" name="Shape 523"/>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pic>
        <p:nvPicPr>
          <p:cNvPr id="524" name="Shape 524"/>
          <p:cNvPicPr preferRelativeResize="0"/>
          <p:nvPr/>
        </p:nvPicPr>
        <p:blipFill>
          <a:blip r:embed="rId3">
            <a:alphaModFix/>
          </a:blip>
          <a:stretch>
            <a:fillRect/>
          </a:stretch>
        </p:blipFill>
        <p:spPr>
          <a:xfrm>
            <a:off x="996825" y="1309475"/>
            <a:ext cx="6391701" cy="2787525"/>
          </a:xfrm>
          <a:prstGeom prst="rect">
            <a:avLst/>
          </a:prstGeom>
          <a:noFill/>
          <a:ln>
            <a:noFill/>
          </a:ln>
        </p:spPr>
      </p:pic>
      <p:pic>
        <p:nvPicPr>
          <p:cNvPr id="525" name="Shape 525"/>
          <p:cNvPicPr preferRelativeResize="0"/>
          <p:nvPr/>
        </p:nvPicPr>
        <p:blipFill>
          <a:blip r:embed="rId4">
            <a:alphaModFix/>
          </a:blip>
          <a:stretch>
            <a:fillRect/>
          </a:stretch>
        </p:blipFill>
        <p:spPr>
          <a:xfrm>
            <a:off x="996825" y="4336750"/>
            <a:ext cx="669600" cy="327475"/>
          </a:xfrm>
          <a:prstGeom prst="rect">
            <a:avLst/>
          </a:prstGeom>
          <a:noFill/>
          <a:ln>
            <a:noFill/>
          </a:ln>
        </p:spPr>
      </p:pic>
      <p:sp>
        <p:nvSpPr>
          <p:cNvPr id="526" name="Shape 526"/>
          <p:cNvSpPr txBox="1"/>
          <p:nvPr/>
        </p:nvSpPr>
        <p:spPr>
          <a:xfrm>
            <a:off x="1653875" y="4319150"/>
            <a:ext cx="4927500" cy="397500"/>
          </a:xfrm>
          <a:prstGeom prst="rect">
            <a:avLst/>
          </a:prstGeom>
          <a:noFill/>
          <a:ln>
            <a:noFill/>
          </a:ln>
        </p:spPr>
        <p:txBody>
          <a:bodyPr anchorCtr="0" anchor="t" bIns="91425" lIns="91425" rIns="91425" wrap="square" tIns="91425">
            <a:noAutofit/>
          </a:bodyPr>
          <a:lstStyle/>
          <a:p>
            <a:pPr indent="0" lvl="0" marL="0">
              <a:spcBef>
                <a:spcPts val="0"/>
              </a:spcBef>
              <a:buNone/>
            </a:pPr>
            <a:r>
              <a:rPr lang="en"/>
              <a:t>Percentage of patients flows from </a:t>
            </a:r>
            <a:r>
              <a:rPr lang="en"/>
              <a:t>disease</a:t>
            </a:r>
            <a:r>
              <a:rPr lang="en"/>
              <a:t> 1 to disease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844425" y="5598"/>
            <a:ext cx="3552600" cy="1140000"/>
          </a:xfrm>
          <a:prstGeom prst="rect">
            <a:avLst/>
          </a:prstGeom>
        </p:spPr>
        <p:txBody>
          <a:bodyPr anchorCtr="0" anchor="b" bIns="91425" lIns="91425" rIns="91425" wrap="square" tIns="91425">
            <a:noAutofit/>
          </a:bodyPr>
          <a:lstStyle/>
          <a:p>
            <a:pPr indent="0" lvl="0" marL="0">
              <a:spcBef>
                <a:spcPts val="0"/>
              </a:spcBef>
              <a:buNone/>
            </a:pPr>
            <a:r>
              <a:rPr lang="en"/>
              <a:t>Gender</a:t>
            </a:r>
          </a:p>
        </p:txBody>
      </p:sp>
      <p:sp>
        <p:nvSpPr>
          <p:cNvPr id="532" name="Shape 532"/>
          <p:cNvSpPr txBox="1"/>
          <p:nvPr>
            <p:ph idx="1" type="body"/>
          </p:nvPr>
        </p:nvSpPr>
        <p:spPr>
          <a:xfrm>
            <a:off x="723050" y="4615900"/>
            <a:ext cx="5715600" cy="527700"/>
          </a:xfrm>
          <a:prstGeom prst="rect">
            <a:avLst/>
          </a:prstGeom>
        </p:spPr>
        <p:txBody>
          <a:bodyPr anchorCtr="0" anchor="t" bIns="91425" lIns="91425" rIns="91425" wrap="square" tIns="91425">
            <a:noAutofit/>
          </a:bodyPr>
          <a:lstStyle/>
          <a:p>
            <a:pPr indent="-292100" lvl="0" marL="457200">
              <a:spcBef>
                <a:spcPts val="0"/>
              </a:spcBef>
              <a:buSzPts val="1000"/>
              <a:buChar char="●"/>
            </a:pPr>
            <a:r>
              <a:rPr lang="en" sz="1000"/>
              <a:t>An Empirical Study: Epidemiology of depression and its treatment in the general population</a:t>
            </a:r>
          </a:p>
          <a:p>
            <a:pPr indent="0" lvl="0" marL="0">
              <a:spcBef>
                <a:spcPts val="0"/>
              </a:spcBef>
              <a:buNone/>
            </a:pPr>
            <a:r>
              <a:t/>
            </a:r>
            <a:endParaRPr sz="1000"/>
          </a:p>
        </p:txBody>
      </p:sp>
      <p:sp>
        <p:nvSpPr>
          <p:cNvPr id="533" name="Shape 533"/>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34" name="Shape 534"/>
          <p:cNvGraphicFramePr/>
          <p:nvPr/>
        </p:nvGraphicFramePr>
        <p:xfrm>
          <a:off x="989075" y="1201781"/>
          <a:ext cx="3000000" cy="3000000"/>
        </p:xfrm>
        <a:graphic>
          <a:graphicData uri="http://schemas.openxmlformats.org/drawingml/2006/table">
            <a:tbl>
              <a:tblPr>
                <a:noFill/>
                <a:tableStyleId>{4DBF322A-26CC-4685-8611-698412F40F74}</a:tableStyleId>
              </a:tblPr>
              <a:tblGrid>
                <a:gridCol w="1068050"/>
                <a:gridCol w="2983150"/>
                <a:gridCol w="3681300"/>
              </a:tblGrid>
              <a:tr h="809675">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8096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Men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rPr b="1" lang="en">
                          <a:solidFill>
                            <a:srgbClr val="415665"/>
                          </a:solidFill>
                          <a:latin typeface="Source Sans Pro"/>
                          <a:ea typeface="Source Sans Pro"/>
                          <a:cs typeface="Source Sans Pro"/>
                          <a:sym typeface="Source Sans Pro"/>
                        </a:rPr>
                        <a:t>4.6%</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spcBef>
                          <a:spcPts val="0"/>
                        </a:spcBef>
                        <a:buNone/>
                      </a:pPr>
                      <a:r>
                        <a:t/>
                      </a:r>
                      <a:endParaRPr b="1">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10079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Women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b="1" lang="en">
                          <a:solidFill>
                            <a:srgbClr val="415665"/>
                          </a:solidFill>
                          <a:latin typeface="Source Sans Pro"/>
                          <a:ea typeface="Source Sans Pro"/>
                          <a:cs typeface="Source Sans Pro"/>
                          <a:sym typeface="Source Sans Pro"/>
                        </a:rPr>
                        <a:t>5.8%</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000000">
                        <a:alpha val="3460"/>
                      </a:srgbClr>
                    </a:solidFill>
                  </a:tcPr>
                </a:tc>
                <a:tc>
                  <a:txBody>
                    <a:bodyPr>
                      <a:noAutofit/>
                    </a:bodyPr>
                    <a:lstStyle/>
                    <a:p>
                      <a:pPr indent="0" lvl="0" marL="0" rtl="0">
                        <a:spcBef>
                          <a:spcPts val="0"/>
                        </a:spcBef>
                        <a:buNone/>
                      </a:pPr>
                      <a:r>
                        <a:t/>
                      </a:r>
                      <a:endParaRPr b="1">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000000">
                        <a:alpha val="3460"/>
                      </a:srgbClr>
                    </a:solidFill>
                  </a:tcPr>
                </a:tc>
              </a:tr>
              <a:tr h="8096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0" lvl="0" marL="0" rtl="0">
                        <a:spcBef>
                          <a:spcPts val="600"/>
                        </a:spcBef>
                        <a:buNone/>
                      </a:pPr>
                      <a:r>
                        <a:rPr lang="en">
                          <a:solidFill>
                            <a:srgbClr val="415665"/>
                          </a:solidFill>
                          <a:latin typeface="Source Sans Pro"/>
                          <a:ea typeface="Source Sans Pro"/>
                          <a:cs typeface="Source Sans Pro"/>
                          <a:sym typeface="Source Sans Pro"/>
                        </a:rPr>
                        <a:t>More women than men had major depressive disorder (MDD).</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pic>
        <p:nvPicPr>
          <p:cNvPr id="535" name="Shape 535"/>
          <p:cNvPicPr preferRelativeResize="0"/>
          <p:nvPr/>
        </p:nvPicPr>
        <p:blipFill>
          <a:blip r:embed="rId3">
            <a:alphaModFix/>
          </a:blip>
          <a:stretch>
            <a:fillRect/>
          </a:stretch>
        </p:blipFill>
        <p:spPr>
          <a:xfrm>
            <a:off x="5172950" y="2037325"/>
            <a:ext cx="3396876" cy="202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41" name="Shape 541"/>
          <p:cNvGraphicFramePr/>
          <p:nvPr/>
        </p:nvGraphicFramePr>
        <p:xfrm>
          <a:off x="989075" y="987606"/>
          <a:ext cx="3000000" cy="3000000"/>
        </p:xfrm>
        <a:graphic>
          <a:graphicData uri="http://schemas.openxmlformats.org/drawingml/2006/table">
            <a:tbl>
              <a:tblPr>
                <a:noFill/>
                <a:tableStyleId>{4DBF322A-26CC-4685-8611-698412F40F74}</a:tableStyleId>
              </a:tblPr>
              <a:tblGrid>
                <a:gridCol w="1323975"/>
                <a:gridCol w="2727225"/>
                <a:gridCol w="3681300"/>
              </a:tblGrid>
              <a:tr h="707700">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204082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Insomnia </a:t>
                      </a:r>
                    </a:p>
                    <a:p>
                      <a:pPr indent="0" lvl="0" marL="0" rtl="0" algn="ctr">
                        <a:spcBef>
                          <a:spcPts val="0"/>
                        </a:spcBef>
                        <a:buNone/>
                      </a:pPr>
                      <a:r>
                        <a:rPr lang="en">
                          <a:solidFill>
                            <a:srgbClr val="415665"/>
                          </a:solidFill>
                          <a:latin typeface="Source Sans Pro"/>
                          <a:ea typeface="Source Sans Pro"/>
                          <a:cs typeface="Source Sans Pro"/>
                          <a:sym typeface="Source Sans Pro"/>
                        </a:rPr>
                        <a:t>&amp;</a:t>
                      </a:r>
                    </a:p>
                    <a:p>
                      <a:pPr indent="0" lvl="0" marL="0" rtl="0" algn="ctr">
                        <a:spcBef>
                          <a:spcPts val="0"/>
                        </a:spcBef>
                        <a:buNone/>
                      </a:pPr>
                      <a:r>
                        <a:rPr lang="en">
                          <a:solidFill>
                            <a:srgbClr val="415665"/>
                          </a:solidFill>
                          <a:latin typeface="Source Sans Pro"/>
                          <a:ea typeface="Source Sans Pro"/>
                          <a:cs typeface="Source Sans Pro"/>
                          <a:sym typeface="Source Sans Pro"/>
                        </a:rPr>
                        <a:t>Depression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nSpc>
                          <a:spcPct val="115000"/>
                        </a:lnSpc>
                        <a:spcBef>
                          <a:spcPts val="0"/>
                        </a:spcBef>
                        <a:buNone/>
                      </a:pPr>
                      <a:r>
                        <a:rPr lang="en">
                          <a:solidFill>
                            <a:schemeClr val="dk1"/>
                          </a:solidFill>
                          <a:latin typeface="Source Sans Pro"/>
                          <a:ea typeface="Source Sans Pro"/>
                          <a:cs typeface="Source Sans Pro"/>
                          <a:sym typeface="Source Sans Pro"/>
                        </a:rPr>
                        <a:t>Insomnia increases the chance for developing depression</a:t>
                      </a:r>
                    </a:p>
                    <a:p>
                      <a:pPr indent="0" lvl="0" marL="0" rtl="0">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8995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69850" lvl="0" marL="0" rtl="0">
                        <a:lnSpc>
                          <a:spcPct val="115000"/>
                        </a:lnSpc>
                        <a:spcBef>
                          <a:spcPts val="0"/>
                        </a:spcBef>
                        <a:spcAft>
                          <a:spcPts val="1600"/>
                        </a:spcAft>
                        <a:buClr>
                          <a:schemeClr val="dk1"/>
                        </a:buClr>
                        <a:buSzPts val="1100"/>
                        <a:buFont typeface="Arial"/>
                        <a:buNone/>
                      </a:pPr>
                      <a:r>
                        <a:rPr lang="en">
                          <a:solidFill>
                            <a:srgbClr val="595959"/>
                          </a:solidFill>
                        </a:rPr>
                        <a:t>The probability of depression will increase a lot if a person suffers from insomnia.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pic>
        <p:nvPicPr>
          <p:cNvPr id="542" name="Shape 542"/>
          <p:cNvPicPr preferRelativeResize="0"/>
          <p:nvPr/>
        </p:nvPicPr>
        <p:blipFill>
          <a:blip r:embed="rId3">
            <a:alphaModFix/>
          </a:blip>
          <a:stretch>
            <a:fillRect/>
          </a:stretch>
        </p:blipFill>
        <p:spPr>
          <a:xfrm>
            <a:off x="5104000" y="1771500"/>
            <a:ext cx="3552600" cy="2040825"/>
          </a:xfrm>
          <a:prstGeom prst="rect">
            <a:avLst/>
          </a:prstGeom>
          <a:noFill/>
          <a:ln>
            <a:noFill/>
          </a:ln>
        </p:spPr>
      </p:pic>
      <p:sp>
        <p:nvSpPr>
          <p:cNvPr id="543" name="Shape 543"/>
          <p:cNvSpPr txBox="1"/>
          <p:nvPr/>
        </p:nvSpPr>
        <p:spPr>
          <a:xfrm>
            <a:off x="910450" y="4711900"/>
            <a:ext cx="5686500" cy="663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1100" u="sng">
                <a:solidFill>
                  <a:srgbClr val="3D85C6"/>
                </a:solidFill>
                <a:latin typeface="Source Sans Pro"/>
                <a:ea typeface="Source Sans Pro"/>
                <a:cs typeface="Source Sans Pro"/>
                <a:sym typeface="Source Sans Pro"/>
                <a:hlinkClick r:id="rId4"/>
              </a:rPr>
              <a:t>https://www.dukehealth.org/blog/vicious-cycle-insomnia-anxiety-and-depression</a:t>
            </a:r>
          </a:p>
        </p:txBody>
      </p:sp>
      <p:sp>
        <p:nvSpPr>
          <p:cNvPr id="544" name="Shape 544"/>
          <p:cNvSpPr txBox="1"/>
          <p:nvPr>
            <p:ph idx="4294967295" type="title"/>
          </p:nvPr>
        </p:nvSpPr>
        <p:spPr>
          <a:xfrm>
            <a:off x="844425" y="329899"/>
            <a:ext cx="3552600" cy="663300"/>
          </a:xfrm>
          <a:prstGeom prst="rect">
            <a:avLst/>
          </a:prstGeom>
        </p:spPr>
        <p:txBody>
          <a:bodyPr anchorCtr="0" anchor="b" bIns="91425" lIns="91425" rIns="91425" wrap="square" tIns="91425">
            <a:noAutofit/>
          </a:bodyPr>
          <a:lstStyle/>
          <a:p>
            <a:pPr indent="0" lvl="0" marL="0" rtl="0">
              <a:spcBef>
                <a:spcPts val="0"/>
              </a:spcBef>
              <a:buNone/>
            </a:pPr>
            <a:r>
              <a:rPr lang="en"/>
              <a:t>Insomnia &amp; Depression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844425" y="408699"/>
            <a:ext cx="3552600" cy="584400"/>
          </a:xfrm>
          <a:prstGeom prst="rect">
            <a:avLst/>
          </a:prstGeom>
        </p:spPr>
        <p:txBody>
          <a:bodyPr anchorCtr="0" anchor="b" bIns="91425" lIns="91425" rIns="91425" wrap="square" tIns="91425">
            <a:noAutofit/>
          </a:bodyPr>
          <a:lstStyle/>
          <a:p>
            <a:pPr indent="0" lvl="0" marL="0">
              <a:spcBef>
                <a:spcPts val="0"/>
              </a:spcBef>
              <a:buNone/>
            </a:pPr>
            <a:r>
              <a:rPr lang="en"/>
              <a:t>Insomnia &amp; Anxiety</a:t>
            </a:r>
          </a:p>
        </p:txBody>
      </p:sp>
      <p:sp>
        <p:nvSpPr>
          <p:cNvPr id="550" name="Shape 550"/>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51" name="Shape 551"/>
          <p:cNvGraphicFramePr/>
          <p:nvPr/>
        </p:nvGraphicFramePr>
        <p:xfrm>
          <a:off x="989075" y="1063806"/>
          <a:ext cx="3000000" cy="3000000"/>
        </p:xfrm>
        <a:graphic>
          <a:graphicData uri="http://schemas.openxmlformats.org/drawingml/2006/table">
            <a:tbl>
              <a:tblPr>
                <a:noFill/>
                <a:tableStyleId>{4DBF322A-26CC-4685-8611-698412F40F74}</a:tableStyleId>
              </a:tblPr>
              <a:tblGrid>
                <a:gridCol w="1170800"/>
                <a:gridCol w="2880400"/>
                <a:gridCol w="3681300"/>
              </a:tblGrid>
              <a:tr h="524100">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196422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Insomnia </a:t>
                      </a:r>
                    </a:p>
                    <a:p>
                      <a:pPr indent="0" lvl="0" marL="0" rtl="0" algn="ctr">
                        <a:spcBef>
                          <a:spcPts val="0"/>
                        </a:spcBef>
                        <a:buNone/>
                      </a:pPr>
                      <a:r>
                        <a:rPr lang="en">
                          <a:solidFill>
                            <a:srgbClr val="415665"/>
                          </a:solidFill>
                          <a:latin typeface="Source Sans Pro"/>
                          <a:ea typeface="Source Sans Pro"/>
                          <a:cs typeface="Source Sans Pro"/>
                          <a:sym typeface="Source Sans Pro"/>
                        </a:rPr>
                        <a:t>&amp;</a:t>
                      </a:r>
                    </a:p>
                    <a:p>
                      <a:pPr indent="0" lvl="0" marL="0" rtl="0" algn="ctr">
                        <a:spcBef>
                          <a:spcPts val="0"/>
                        </a:spcBef>
                        <a:buNone/>
                      </a:pPr>
                      <a:r>
                        <a:rPr lang="en">
                          <a:solidFill>
                            <a:srgbClr val="415665"/>
                          </a:solidFill>
                          <a:latin typeface="Source Sans Pro"/>
                          <a:ea typeface="Source Sans Pro"/>
                          <a:cs typeface="Source Sans Pro"/>
                          <a:sym typeface="Source Sans Pro"/>
                        </a:rPr>
                        <a:t>Anxiety</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317500" lvl="0" marL="457200" rtl="0">
                        <a:lnSpc>
                          <a:spcPct val="115000"/>
                        </a:lnSpc>
                        <a:spcBef>
                          <a:spcPts val="0"/>
                        </a:spcBef>
                        <a:spcAft>
                          <a:spcPts val="0"/>
                        </a:spcAft>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Insomnia increases the chance for developing anxiety;</a:t>
                      </a:r>
                    </a:p>
                    <a:p>
                      <a:pPr indent="-317500" lvl="0" marL="457200" rtl="0">
                        <a:lnSpc>
                          <a:spcPct val="115000"/>
                        </a:lnSpc>
                        <a:spcBef>
                          <a:spcPts val="0"/>
                        </a:spcBef>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Chronic anxiety could cause insomnia (prevents from falling asleep).</a:t>
                      </a:r>
                    </a:p>
                    <a:p>
                      <a:pPr indent="0" lvl="0" marL="0" rtl="0">
                        <a:lnSpc>
                          <a:spcPct val="115000"/>
                        </a:lnSpc>
                        <a:spcBef>
                          <a:spcPts val="0"/>
                        </a:spcBef>
                        <a:buNone/>
                      </a:pPr>
                      <a:r>
                        <a:t/>
                      </a:r>
                      <a:endParaRPr>
                        <a:solidFill>
                          <a:schemeClr val="dk1"/>
                        </a:solidFill>
                        <a:latin typeface="Source Sans Pro"/>
                        <a:ea typeface="Source Sans Pro"/>
                        <a:cs typeface="Source Sans Pro"/>
                        <a:sym typeface="Source Sans Pro"/>
                      </a:endParaRPr>
                    </a:p>
                    <a:p>
                      <a:pPr indent="0" lvl="0" marL="0" rtl="0" algn="ctr">
                        <a:spcBef>
                          <a:spcPts val="0"/>
                        </a:spcBef>
                        <a:buNone/>
                      </a:pPr>
                      <a:r>
                        <a:t/>
                      </a:r>
                      <a:endParaRPr b="1">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974925">
                <a:tc>
                  <a:txBody>
                    <a:bodyPr>
                      <a:noAutofit/>
                    </a:bodyPr>
                    <a:lstStyle/>
                    <a:p>
                      <a:pPr indent="0" lvl="0" marL="0" rtl="0" algn="l">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0" lvl="0" marL="0" rtl="0">
                        <a:lnSpc>
                          <a:spcPct val="115000"/>
                        </a:lnSpc>
                        <a:spcBef>
                          <a:spcPts val="0"/>
                        </a:spcBef>
                        <a:spcAft>
                          <a:spcPts val="1600"/>
                        </a:spcAft>
                        <a:buNone/>
                      </a:pPr>
                      <a:r>
                        <a:t/>
                      </a:r>
                      <a:endParaRPr>
                        <a:solidFill>
                          <a:srgbClr val="595959"/>
                        </a:solidFill>
                      </a:endParaRPr>
                    </a:p>
                    <a:p>
                      <a:pPr indent="0" lvl="0" marL="0" rtl="0">
                        <a:lnSpc>
                          <a:spcPct val="115000"/>
                        </a:lnSpc>
                        <a:spcBef>
                          <a:spcPts val="0"/>
                        </a:spcBef>
                        <a:spcAft>
                          <a:spcPts val="1600"/>
                        </a:spcAft>
                        <a:buNone/>
                      </a:pPr>
                      <a:r>
                        <a:rPr lang="en">
                          <a:solidFill>
                            <a:srgbClr val="595959"/>
                          </a:solidFill>
                        </a:rPr>
                        <a:t>The probability of anxiety increases if a person suffers from insomnia.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pic>
        <p:nvPicPr>
          <p:cNvPr id="552" name="Shape 552"/>
          <p:cNvPicPr preferRelativeResize="0"/>
          <p:nvPr/>
        </p:nvPicPr>
        <p:blipFill>
          <a:blip r:embed="rId3">
            <a:alphaModFix/>
          </a:blip>
          <a:stretch>
            <a:fillRect/>
          </a:stretch>
        </p:blipFill>
        <p:spPr>
          <a:xfrm>
            <a:off x="5129150" y="1636575"/>
            <a:ext cx="3552600" cy="2019100"/>
          </a:xfrm>
          <a:prstGeom prst="rect">
            <a:avLst/>
          </a:prstGeom>
          <a:noFill/>
          <a:ln>
            <a:noFill/>
          </a:ln>
        </p:spPr>
      </p:pic>
      <p:sp>
        <p:nvSpPr>
          <p:cNvPr id="553" name="Shape 553"/>
          <p:cNvSpPr txBox="1"/>
          <p:nvPr/>
        </p:nvSpPr>
        <p:spPr>
          <a:xfrm>
            <a:off x="910450" y="4788100"/>
            <a:ext cx="5686500" cy="663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buNone/>
            </a:pPr>
            <a:r>
              <a:rPr lang="en" sz="1100" u="sng">
                <a:solidFill>
                  <a:srgbClr val="3D85C6"/>
                </a:solidFill>
                <a:latin typeface="Source Sans Pro"/>
                <a:ea typeface="Source Sans Pro"/>
                <a:cs typeface="Source Sans Pro"/>
                <a:sym typeface="Source Sans Pro"/>
                <a:hlinkClick r:id="rId4"/>
              </a:rPr>
              <a:t>https://www.dukehealth.org/blog/vicious-cycle-insomnia-anxiety-and-depression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844425" y="432099"/>
            <a:ext cx="3552600" cy="561000"/>
          </a:xfrm>
          <a:prstGeom prst="rect">
            <a:avLst/>
          </a:prstGeom>
        </p:spPr>
        <p:txBody>
          <a:bodyPr anchorCtr="0" anchor="b" bIns="91425" lIns="91425" rIns="91425" wrap="square" tIns="91425">
            <a:noAutofit/>
          </a:bodyPr>
          <a:lstStyle/>
          <a:p>
            <a:pPr indent="0" lvl="0" marL="0">
              <a:spcBef>
                <a:spcPts val="0"/>
              </a:spcBef>
              <a:buNone/>
            </a:pPr>
            <a:r>
              <a:rPr lang="en"/>
              <a:t>Depression &amp; Anxiety</a:t>
            </a:r>
          </a:p>
        </p:txBody>
      </p:sp>
      <p:sp>
        <p:nvSpPr>
          <p:cNvPr id="559" name="Shape 559"/>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60" name="Shape 560"/>
          <p:cNvGraphicFramePr/>
          <p:nvPr/>
        </p:nvGraphicFramePr>
        <p:xfrm>
          <a:off x="969350" y="1145606"/>
          <a:ext cx="3000000" cy="3000000"/>
        </p:xfrm>
        <a:graphic>
          <a:graphicData uri="http://schemas.openxmlformats.org/drawingml/2006/table">
            <a:tbl>
              <a:tblPr>
                <a:noFill/>
                <a:tableStyleId>{4DBF322A-26CC-4685-8611-698412F40F74}</a:tableStyleId>
              </a:tblPr>
              <a:tblGrid>
                <a:gridCol w="1068825"/>
                <a:gridCol w="2982375"/>
                <a:gridCol w="3681300"/>
              </a:tblGrid>
              <a:tr h="810850">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20477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Depression</a:t>
                      </a:r>
                      <a:r>
                        <a:rPr lang="en">
                          <a:solidFill>
                            <a:srgbClr val="415665"/>
                          </a:solidFill>
                          <a:latin typeface="Source Sans Pro"/>
                          <a:ea typeface="Source Sans Pro"/>
                          <a:cs typeface="Source Sans Pro"/>
                          <a:sym typeface="Source Sans Pro"/>
                        </a:rPr>
                        <a:t> </a:t>
                      </a:r>
                    </a:p>
                    <a:p>
                      <a:pPr indent="0" lvl="0" marL="0" rtl="0" algn="ctr">
                        <a:spcBef>
                          <a:spcPts val="0"/>
                        </a:spcBef>
                        <a:buNone/>
                      </a:pPr>
                      <a:r>
                        <a:rPr lang="en">
                          <a:solidFill>
                            <a:srgbClr val="415665"/>
                          </a:solidFill>
                          <a:latin typeface="Source Sans Pro"/>
                          <a:ea typeface="Source Sans Pro"/>
                          <a:cs typeface="Source Sans Pro"/>
                          <a:sym typeface="Source Sans Pro"/>
                        </a:rPr>
                        <a:t>&amp;</a:t>
                      </a:r>
                    </a:p>
                    <a:p>
                      <a:pPr indent="0" lvl="0" marL="0" rtl="0" algn="ctr">
                        <a:spcBef>
                          <a:spcPts val="0"/>
                        </a:spcBef>
                        <a:buNone/>
                      </a:pPr>
                      <a:r>
                        <a:rPr lang="en">
                          <a:solidFill>
                            <a:srgbClr val="415665"/>
                          </a:solidFill>
                          <a:latin typeface="Source Sans Pro"/>
                          <a:ea typeface="Source Sans Pro"/>
                          <a:cs typeface="Source Sans Pro"/>
                          <a:sym typeface="Source Sans Pro"/>
                        </a:rPr>
                        <a:t>Anxiety</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nSpc>
                          <a:spcPct val="115000"/>
                        </a:lnSpc>
                        <a:spcBef>
                          <a:spcPts val="0"/>
                        </a:spcBef>
                        <a:buNone/>
                      </a:pPr>
                      <a:r>
                        <a:t/>
                      </a:r>
                      <a:endParaRPr sz="1200">
                        <a:solidFill>
                          <a:schemeClr val="dk1"/>
                        </a:solidFill>
                        <a:latin typeface="Source Sans Pro"/>
                        <a:ea typeface="Source Sans Pro"/>
                        <a:cs typeface="Source Sans Pro"/>
                        <a:sym typeface="Source Sans Pro"/>
                      </a:endParaRPr>
                    </a:p>
                    <a:p>
                      <a:pPr indent="-317500" lvl="0" marL="457200" rtl="0">
                        <a:lnSpc>
                          <a:spcPct val="115000"/>
                        </a:lnSpc>
                        <a:spcBef>
                          <a:spcPts val="0"/>
                        </a:spcBef>
                        <a:spcAft>
                          <a:spcPts val="0"/>
                        </a:spcAft>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The relationships among depression, insomnia &amp; anxiety are </a:t>
                      </a:r>
                      <a:r>
                        <a:rPr b="1" lang="en">
                          <a:solidFill>
                            <a:schemeClr val="dk1"/>
                          </a:solidFill>
                          <a:latin typeface="Source Sans Pro"/>
                          <a:ea typeface="Source Sans Pro"/>
                          <a:cs typeface="Source Sans Pro"/>
                          <a:sym typeface="Source Sans Pro"/>
                        </a:rPr>
                        <a:t>multi-directional.</a:t>
                      </a:r>
                    </a:p>
                    <a:p>
                      <a:pPr indent="-317500" lvl="0" marL="457200" rtl="0">
                        <a:lnSpc>
                          <a:spcPct val="115000"/>
                        </a:lnSpc>
                        <a:spcBef>
                          <a:spcPts val="0"/>
                        </a:spcBef>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Depression and anxiety are positively related.</a:t>
                      </a:r>
                    </a:p>
                    <a:p>
                      <a:pPr indent="0" lvl="0" marL="0" rtl="0" algn="ctr">
                        <a:spcBef>
                          <a:spcPts val="0"/>
                        </a:spcBef>
                        <a:buNone/>
                      </a:pPr>
                      <a:r>
                        <a:t/>
                      </a:r>
                      <a:endParaRPr b="1">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937450">
                <a:tc>
                  <a:txBody>
                    <a:bodyPr>
                      <a:noAutofit/>
                    </a:bodyPr>
                    <a:lstStyle/>
                    <a:p>
                      <a:pPr indent="0" lvl="0" marL="0" rtl="0" algn="r">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0" lvl="0" marL="0" rtl="0">
                        <a:lnSpc>
                          <a:spcPct val="115000"/>
                        </a:lnSpc>
                        <a:spcBef>
                          <a:spcPts val="0"/>
                        </a:spcBef>
                        <a:buNone/>
                      </a:pPr>
                      <a:r>
                        <a:rPr lang="en">
                          <a:solidFill>
                            <a:schemeClr val="dk1"/>
                          </a:solidFill>
                          <a:latin typeface="Source Sans Pro"/>
                          <a:ea typeface="Source Sans Pro"/>
                          <a:cs typeface="Source Sans Pro"/>
                          <a:sym typeface="Source Sans Pro"/>
                        </a:rPr>
                        <a:t>Depression and anxiety are positively related.</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pic>
        <p:nvPicPr>
          <p:cNvPr id="561" name="Shape 561"/>
          <p:cNvPicPr preferRelativeResize="0"/>
          <p:nvPr/>
        </p:nvPicPr>
        <p:blipFill>
          <a:blip r:embed="rId3">
            <a:alphaModFix/>
          </a:blip>
          <a:stretch>
            <a:fillRect/>
          </a:stretch>
        </p:blipFill>
        <p:spPr>
          <a:xfrm>
            <a:off x="5362600" y="2005875"/>
            <a:ext cx="3053200" cy="199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txBox="1"/>
          <p:nvPr>
            <p:ph type="title"/>
          </p:nvPr>
        </p:nvSpPr>
        <p:spPr>
          <a:xfrm>
            <a:off x="844425" y="285749"/>
            <a:ext cx="3552600" cy="631200"/>
          </a:xfrm>
          <a:prstGeom prst="rect">
            <a:avLst/>
          </a:prstGeom>
        </p:spPr>
        <p:txBody>
          <a:bodyPr anchorCtr="0" anchor="b" bIns="91425" lIns="91425" rIns="91425" wrap="square" tIns="91425">
            <a:noAutofit/>
          </a:bodyPr>
          <a:lstStyle/>
          <a:p>
            <a:pPr indent="0" lvl="0" marL="0">
              <a:spcBef>
                <a:spcPts val="0"/>
              </a:spcBef>
              <a:buNone/>
            </a:pPr>
            <a:r>
              <a:rPr lang="en"/>
              <a:t>Race &amp; Ethnicity</a:t>
            </a:r>
          </a:p>
        </p:txBody>
      </p:sp>
      <p:sp>
        <p:nvSpPr>
          <p:cNvPr id="567" name="Shape 567"/>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68" name="Shape 568"/>
          <p:cNvGraphicFramePr/>
          <p:nvPr/>
        </p:nvGraphicFramePr>
        <p:xfrm>
          <a:off x="969350" y="840806"/>
          <a:ext cx="3000000" cy="3000000"/>
        </p:xfrm>
        <a:graphic>
          <a:graphicData uri="http://schemas.openxmlformats.org/drawingml/2006/table">
            <a:tbl>
              <a:tblPr>
                <a:noFill/>
                <a:tableStyleId>{4DBF322A-26CC-4685-8611-698412F40F74}</a:tableStyleId>
              </a:tblPr>
              <a:tblGrid>
                <a:gridCol w="1137925"/>
                <a:gridCol w="3030175"/>
                <a:gridCol w="3564400"/>
              </a:tblGrid>
              <a:tr h="678650">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215152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Ethnicity</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nSpc>
                          <a:spcPct val="115000"/>
                        </a:lnSpc>
                        <a:spcBef>
                          <a:spcPts val="0"/>
                        </a:spcBef>
                        <a:buNone/>
                      </a:pPr>
                      <a:r>
                        <a:rPr b="1" lang="en" sz="1200">
                          <a:solidFill>
                            <a:srgbClr val="222222"/>
                          </a:solidFill>
                          <a:highlight>
                            <a:srgbClr val="FFFFFF"/>
                          </a:highlight>
                          <a:latin typeface="Roboto"/>
                          <a:ea typeface="Roboto"/>
                          <a:cs typeface="Roboto"/>
                          <a:sym typeface="Roboto"/>
                        </a:rPr>
                        <a:t>Opposite results!</a:t>
                      </a:r>
                    </a:p>
                    <a:p>
                      <a:pPr indent="-304800" lvl="0" marL="457200" rtl="0">
                        <a:lnSpc>
                          <a:spcPct val="115000"/>
                        </a:lnSpc>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According to a 2010 study by the CDC, African-Americans have the highest rate of recurrent depression, followed by Hispanics, and whites</a:t>
                      </a:r>
                    </a:p>
                    <a:p>
                      <a:pPr indent="-304800" lvl="0" marL="457200" rtl="0">
                        <a:lnSpc>
                          <a:spcPct val="115000"/>
                        </a:lnSpc>
                        <a:spcBef>
                          <a:spcPts val="0"/>
                        </a:spcBef>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Prevalence of major depressive disorder was significantly higher in Whites than in African Americans and Mexican Americans</a:t>
                      </a:r>
                    </a:p>
                    <a:p>
                      <a:pPr indent="0" lvl="0" marL="0" rtl="0" algn="ctr">
                        <a:spcBef>
                          <a:spcPts val="0"/>
                        </a:spcBef>
                        <a:buNone/>
                      </a:pPr>
                      <a:r>
                        <a:t/>
                      </a:r>
                      <a:endParaRPr b="1">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784625">
                <a:tc>
                  <a:txBody>
                    <a:bodyPr>
                      <a:noAutofit/>
                    </a:bodyPr>
                    <a:lstStyle/>
                    <a:p>
                      <a:pPr indent="0" lvl="0" marL="0" rtl="0" algn="r">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0" lvl="0" marL="0" rtl="0">
                        <a:lnSpc>
                          <a:spcPct val="115000"/>
                        </a:lnSpc>
                        <a:spcBef>
                          <a:spcPts val="0"/>
                        </a:spcBef>
                        <a:buNone/>
                      </a:pPr>
                      <a:r>
                        <a:rPr lang="en">
                          <a:solidFill>
                            <a:schemeClr val="dk1"/>
                          </a:solidFill>
                          <a:latin typeface="Source Sans Pro"/>
                          <a:ea typeface="Source Sans Pro"/>
                          <a:cs typeface="Source Sans Pro"/>
                          <a:sym typeface="Source Sans Pro"/>
                        </a:rPr>
                        <a:t>Black people has the highest probability </a:t>
                      </a:r>
                    </a:p>
                    <a:p>
                      <a:pPr indent="0" lvl="0" marL="0" rtl="0">
                        <a:lnSpc>
                          <a:spcPct val="115000"/>
                        </a:lnSpc>
                        <a:spcBef>
                          <a:spcPts val="0"/>
                        </a:spcBef>
                        <a:buNone/>
                      </a:pPr>
                      <a:r>
                        <a:rPr lang="en">
                          <a:solidFill>
                            <a:schemeClr val="dk1"/>
                          </a:solidFill>
                          <a:latin typeface="Source Sans Pro"/>
                          <a:ea typeface="Source Sans Pro"/>
                          <a:cs typeface="Source Sans Pro"/>
                          <a:sym typeface="Source Sans Pro"/>
                        </a:rPr>
                        <a:t>to have depression </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sp>
        <p:nvSpPr>
          <p:cNvPr id="569" name="Shape 569"/>
          <p:cNvSpPr txBox="1"/>
          <p:nvPr/>
        </p:nvSpPr>
        <p:spPr>
          <a:xfrm>
            <a:off x="920625" y="4694075"/>
            <a:ext cx="8063100" cy="540900"/>
          </a:xfrm>
          <a:prstGeom prst="rect">
            <a:avLst/>
          </a:prstGeom>
          <a:noFill/>
          <a:ln>
            <a:noFill/>
          </a:ln>
        </p:spPr>
        <p:txBody>
          <a:bodyPr anchorCtr="0" anchor="t" bIns="91425" lIns="91425" rIns="91425" wrap="square" tIns="91425">
            <a:noAutofit/>
          </a:bodyPr>
          <a:lstStyle/>
          <a:p>
            <a:pPr indent="0" lvl="0" marL="0">
              <a:spcBef>
                <a:spcPts val="0"/>
              </a:spcBef>
              <a:buNone/>
            </a:pPr>
            <a:r>
              <a:rPr lang="en" sz="1000"/>
              <a:t>Retrieved from: https://www.everydayhealth.com/hs/major-depression/depression-statistics/</a:t>
            </a:r>
          </a:p>
        </p:txBody>
      </p:sp>
      <p:pic>
        <p:nvPicPr>
          <p:cNvPr id="570" name="Shape 570"/>
          <p:cNvPicPr preferRelativeResize="0"/>
          <p:nvPr/>
        </p:nvPicPr>
        <p:blipFill>
          <a:blip r:embed="rId3">
            <a:alphaModFix/>
          </a:blip>
          <a:stretch>
            <a:fillRect/>
          </a:stretch>
        </p:blipFill>
        <p:spPr>
          <a:xfrm>
            <a:off x="5393275" y="1549050"/>
            <a:ext cx="2848025" cy="1396775"/>
          </a:xfrm>
          <a:prstGeom prst="rect">
            <a:avLst/>
          </a:prstGeom>
          <a:noFill/>
          <a:ln>
            <a:noFill/>
          </a:ln>
        </p:spPr>
      </p:pic>
      <p:pic>
        <p:nvPicPr>
          <p:cNvPr id="571" name="Shape 571"/>
          <p:cNvPicPr preferRelativeResize="0"/>
          <p:nvPr/>
        </p:nvPicPr>
        <p:blipFill>
          <a:blip r:embed="rId4">
            <a:alphaModFix/>
          </a:blip>
          <a:stretch>
            <a:fillRect/>
          </a:stretch>
        </p:blipFill>
        <p:spPr>
          <a:xfrm>
            <a:off x="5393275" y="3035450"/>
            <a:ext cx="2848025" cy="1482875"/>
          </a:xfrm>
          <a:prstGeom prst="rect">
            <a:avLst/>
          </a:prstGeom>
          <a:noFill/>
          <a:ln>
            <a:noFill/>
          </a:ln>
        </p:spPr>
      </p:pic>
      <p:sp>
        <p:nvSpPr>
          <p:cNvPr id="572" name="Shape 572"/>
          <p:cNvSpPr txBox="1"/>
          <p:nvPr/>
        </p:nvSpPr>
        <p:spPr>
          <a:xfrm>
            <a:off x="3020775" y="268250"/>
            <a:ext cx="5808300" cy="5409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solidFill>
                  <a:schemeClr val="dk1"/>
                </a:solidFill>
                <a:latin typeface="Roboto"/>
                <a:ea typeface="Roboto"/>
                <a:cs typeface="Roboto"/>
                <a:sym typeface="Roboto"/>
              </a:rPr>
              <a:t>A </a:t>
            </a:r>
            <a:r>
              <a:rPr lang="en" sz="1200" u="sng">
                <a:solidFill>
                  <a:schemeClr val="dk1"/>
                </a:solidFill>
                <a:latin typeface="Roboto"/>
                <a:ea typeface="Roboto"/>
                <a:cs typeface="Roboto"/>
                <a:sym typeface="Roboto"/>
                <a:hlinkClick r:id="rId5"/>
              </a:rPr>
              <a:t>report </a:t>
            </a:r>
            <a:r>
              <a:rPr lang="en" sz="1200">
                <a:solidFill>
                  <a:schemeClr val="dk1"/>
                </a:solidFill>
                <a:latin typeface="Roboto"/>
                <a:ea typeface="Roboto"/>
                <a:cs typeface="Roboto"/>
                <a:sym typeface="Roboto"/>
              </a:rPr>
              <a:t>published by researchers at the University of Wisconsin found that poverty, parenting, racial and gender discrimination put black women — particularly low-income black women — at greater risk for major depressive disorder (MDD).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Shape 577"/>
          <p:cNvSpPr txBox="1"/>
          <p:nvPr>
            <p:ph type="title"/>
          </p:nvPr>
        </p:nvSpPr>
        <p:spPr>
          <a:xfrm>
            <a:off x="844425" y="437724"/>
            <a:ext cx="3552600" cy="479400"/>
          </a:xfrm>
          <a:prstGeom prst="rect">
            <a:avLst/>
          </a:prstGeom>
        </p:spPr>
        <p:txBody>
          <a:bodyPr anchorCtr="0" anchor="b" bIns="91425" lIns="91425" rIns="91425" wrap="square" tIns="91425">
            <a:noAutofit/>
          </a:bodyPr>
          <a:lstStyle/>
          <a:p>
            <a:pPr indent="0" lvl="0" marL="0">
              <a:spcBef>
                <a:spcPts val="0"/>
              </a:spcBef>
              <a:buNone/>
            </a:pPr>
            <a:r>
              <a:rPr lang="en"/>
              <a:t>Age</a:t>
            </a:r>
          </a:p>
        </p:txBody>
      </p:sp>
      <p:sp>
        <p:nvSpPr>
          <p:cNvPr id="578" name="Shape 578"/>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579" name="Shape 579"/>
          <p:cNvGraphicFramePr/>
          <p:nvPr/>
        </p:nvGraphicFramePr>
        <p:xfrm>
          <a:off x="969350" y="1016456"/>
          <a:ext cx="3000000" cy="3000000"/>
        </p:xfrm>
        <a:graphic>
          <a:graphicData uri="http://schemas.openxmlformats.org/drawingml/2006/table">
            <a:tbl>
              <a:tblPr>
                <a:noFill/>
                <a:tableStyleId>{4DBF322A-26CC-4685-8611-698412F40F74}</a:tableStyleId>
              </a:tblPr>
              <a:tblGrid>
                <a:gridCol w="1128475"/>
                <a:gridCol w="2889100"/>
                <a:gridCol w="3650750"/>
              </a:tblGrid>
              <a:tr h="517975">
                <a:tc>
                  <a:txBody>
                    <a:bodyPr>
                      <a:noAutofit/>
                    </a:bodyPr>
                    <a:lstStyle/>
                    <a:p>
                      <a:pPr indent="0" lvl="0" marL="0" rtl="0">
                        <a:spcBef>
                          <a:spcPts val="0"/>
                        </a:spcBef>
                        <a:buNone/>
                      </a:pPr>
                      <a:r>
                        <a:t/>
                      </a:r>
                      <a:endParaRPr>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Medical Academia</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c>
                  <a:txBody>
                    <a:bodyPr>
                      <a:noAutofit/>
                    </a:bodyPr>
                    <a:lstStyle/>
                    <a:p>
                      <a:pPr indent="0" lvl="0" marL="0" rtl="0" algn="ctr">
                        <a:spcBef>
                          <a:spcPts val="0"/>
                        </a:spcBef>
                        <a:buNone/>
                      </a:pPr>
                      <a:r>
                        <a:rPr lang="en" sz="2400">
                          <a:solidFill>
                            <a:srgbClr val="0DB7C4"/>
                          </a:solidFill>
                          <a:latin typeface="Source Sans Pro"/>
                          <a:ea typeface="Source Sans Pro"/>
                          <a:cs typeface="Source Sans Pro"/>
                          <a:sym typeface="Source Sans Pro"/>
                        </a:rPr>
                        <a:t>Our Dataset</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38100">
                      <a:solidFill>
                        <a:srgbClr val="0DB7C4"/>
                      </a:solidFill>
                      <a:prstDash val="solid"/>
                      <a:round/>
                      <a:headEnd len="med" w="med" type="none"/>
                      <a:tailEnd len="med" w="med" type="none"/>
                    </a:lnB>
                    <a:solidFill>
                      <a:srgbClr val="000000">
                        <a:alpha val="3460"/>
                      </a:srgbClr>
                    </a:solidFill>
                  </a:tcPr>
                </a:tc>
              </a:tr>
              <a:tr h="1908075">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Ages</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nSpc>
                          <a:spcPct val="115000"/>
                        </a:lnSpc>
                        <a:spcBef>
                          <a:spcPts val="0"/>
                        </a:spcBef>
                        <a:buNone/>
                      </a:pPr>
                      <a:r>
                        <a:rPr lang="en" sz="1200">
                          <a:solidFill>
                            <a:srgbClr val="333333"/>
                          </a:solidFill>
                          <a:highlight>
                            <a:srgbClr val="FFFFFF"/>
                          </a:highlight>
                          <a:latin typeface="Source Sans Pro"/>
                          <a:ea typeface="Source Sans Pro"/>
                          <a:cs typeface="Source Sans Pro"/>
                          <a:sym typeface="Source Sans Pro"/>
                        </a:rPr>
                        <a:t>People age from 40 to 59 have the highest possibility of getting depression. </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a:txBody>
                    <a:bodyPr>
                      <a:noAutofit/>
                    </a:bodyPr>
                    <a:lstStyle/>
                    <a:p>
                      <a:pPr indent="0" lvl="0" marL="0" rtl="0" algn="ctr">
                        <a:spcBef>
                          <a:spcPts val="0"/>
                        </a:spcBef>
                        <a:buNone/>
                      </a:pPr>
                      <a:r>
                        <a:t/>
                      </a:r>
                      <a:endParaRPr b="1" sz="1800">
                        <a:solidFill>
                          <a:srgbClr val="415665"/>
                        </a:solidFill>
                        <a:latin typeface="Source Sans Pro"/>
                        <a:ea typeface="Source Sans Pro"/>
                        <a:cs typeface="Source Sans Pro"/>
                        <a:sym typeface="Source Sans Pro"/>
                      </a:endParaRP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38100">
                      <a:solidFill>
                        <a:srgbClr val="0DB7C4"/>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r>
              <a:tr h="1118400">
                <a:tc>
                  <a:txBody>
                    <a:bodyPr>
                      <a:noAutofit/>
                    </a:bodyPr>
                    <a:lstStyle/>
                    <a:p>
                      <a:pPr indent="0" lvl="0" marL="0" rtl="0" algn="ctr">
                        <a:spcBef>
                          <a:spcPts val="0"/>
                        </a:spcBef>
                        <a:buNone/>
                      </a:pPr>
                      <a:r>
                        <a:rPr lang="en">
                          <a:solidFill>
                            <a:srgbClr val="415665"/>
                          </a:solidFill>
                          <a:latin typeface="Source Sans Pro"/>
                          <a:ea typeface="Source Sans Pro"/>
                          <a:cs typeface="Source Sans Pro"/>
                          <a:sym typeface="Source Sans Pro"/>
                        </a:rPr>
                        <a:t>Conclusion</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gridSpan="2">
                  <a:txBody>
                    <a:bodyPr>
                      <a:noAutofit/>
                    </a:bodyPr>
                    <a:lstStyle/>
                    <a:p>
                      <a:pPr indent="-69850" lvl="0" marL="0" rtl="0">
                        <a:lnSpc>
                          <a:spcPct val="115000"/>
                        </a:lnSpc>
                        <a:spcBef>
                          <a:spcPts val="0"/>
                        </a:spcBef>
                        <a:spcAft>
                          <a:spcPts val="1600"/>
                        </a:spcAft>
                        <a:buClr>
                          <a:schemeClr val="dk1"/>
                        </a:buClr>
                        <a:buSzPts val="1100"/>
                        <a:buFont typeface="Arial"/>
                        <a:buNone/>
                      </a:pPr>
                      <a:r>
                        <a:rPr lang="en">
                          <a:solidFill>
                            <a:srgbClr val="595959"/>
                          </a:solidFill>
                          <a:latin typeface="Source Sans Pro"/>
                          <a:ea typeface="Source Sans Pro"/>
                          <a:cs typeface="Source Sans Pro"/>
                          <a:sym typeface="Source Sans Pro"/>
                        </a:rPr>
                        <a:t>Before 72, the probability of depression increase with aging</a:t>
                      </a:r>
                    </a:p>
                    <a:p>
                      <a:pPr indent="0" lvl="0" marL="0" rtl="0">
                        <a:lnSpc>
                          <a:spcPct val="115000"/>
                        </a:lnSpc>
                        <a:spcBef>
                          <a:spcPts val="0"/>
                        </a:spcBef>
                        <a:spcAft>
                          <a:spcPts val="1600"/>
                        </a:spcAft>
                        <a:buNone/>
                      </a:pPr>
                      <a:r>
                        <a:rPr lang="en">
                          <a:solidFill>
                            <a:srgbClr val="595959"/>
                          </a:solidFill>
                          <a:latin typeface="Source Sans Pro"/>
                          <a:ea typeface="Source Sans Pro"/>
                          <a:cs typeface="Source Sans Pro"/>
                          <a:sym typeface="Source Sans Pro"/>
                        </a:rPr>
                        <a:t>After 72, the probability of depression decrease with aging</a:t>
                      </a:r>
                    </a:p>
                  </a:txBody>
                  <a:tcPr marT="68575" marB="68575" marR="91425" marL="91425" anchor="ctr">
                    <a:lnL cap="flat" cmpd="sng" w="9525">
                      <a:solidFill>
                        <a:srgbClr val="D9D9D9"/>
                      </a:solidFill>
                      <a:prstDash val="solid"/>
                      <a:round/>
                      <a:headEnd len="med" w="med" type="none"/>
                      <a:tailEnd len="med" w="med" type="none"/>
                    </a:lnL>
                    <a:lnR cap="flat" cmpd="sng" w="9525">
                      <a:solidFill>
                        <a:srgbClr val="D9D9D9"/>
                      </a:solidFill>
                      <a:prstDash val="solid"/>
                      <a:round/>
                      <a:headEnd len="med" w="med" type="none"/>
                      <a:tailEnd len="med" w="med" type="none"/>
                    </a:lnR>
                    <a:lnT cap="flat" cmpd="sng" w="9525">
                      <a:solidFill>
                        <a:srgbClr val="D9D9D9"/>
                      </a:solidFill>
                      <a:prstDash val="solid"/>
                      <a:round/>
                      <a:headEnd len="med" w="med" type="none"/>
                      <a:tailEnd len="med" w="med" type="none"/>
                    </a:lnT>
                    <a:lnB cap="flat" cmpd="sng" w="9525">
                      <a:solidFill>
                        <a:srgbClr val="D9D9D9"/>
                      </a:solidFill>
                      <a:prstDash val="solid"/>
                      <a:round/>
                      <a:headEnd len="med" w="med" type="none"/>
                      <a:tailEnd len="med" w="med" type="none"/>
                    </a:lnB>
                    <a:solidFill>
                      <a:srgbClr val="FFFFFF"/>
                    </a:solidFill>
                  </a:tcPr>
                </a:tc>
                <a:tc hMerge="1"/>
              </a:tr>
            </a:tbl>
          </a:graphicData>
        </a:graphic>
      </p:graphicFrame>
      <p:pic>
        <p:nvPicPr>
          <p:cNvPr id="580" name="Shape 580"/>
          <p:cNvPicPr preferRelativeResize="0"/>
          <p:nvPr/>
        </p:nvPicPr>
        <p:blipFill>
          <a:blip r:embed="rId3">
            <a:alphaModFix/>
          </a:blip>
          <a:stretch>
            <a:fillRect/>
          </a:stretch>
        </p:blipFill>
        <p:spPr>
          <a:xfrm>
            <a:off x="5202725" y="1545213"/>
            <a:ext cx="3379000" cy="1877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type="ctrTitle"/>
          </p:nvPr>
        </p:nvSpPr>
        <p:spPr>
          <a:xfrm>
            <a:off x="685800" y="1907650"/>
            <a:ext cx="6250500" cy="1045200"/>
          </a:xfrm>
          <a:prstGeom prst="rect">
            <a:avLst/>
          </a:prstGeom>
        </p:spPr>
        <p:txBody>
          <a:bodyPr anchorCtr="0" anchor="b" bIns="91425" lIns="91425" rIns="91425" wrap="square" tIns="91425">
            <a:noAutofit/>
          </a:bodyPr>
          <a:lstStyle/>
          <a:p>
            <a:pPr indent="0" lvl="0" marL="0" rtl="0">
              <a:spcBef>
                <a:spcPts val="0"/>
              </a:spcBef>
              <a:buNone/>
            </a:pPr>
            <a:r>
              <a:rPr lang="en"/>
              <a:t>5</a:t>
            </a:r>
            <a:r>
              <a:rPr lang="en"/>
              <a:t>. Data Blending </a:t>
            </a:r>
          </a:p>
        </p:txBody>
      </p:sp>
      <p:sp>
        <p:nvSpPr>
          <p:cNvPr id="586" name="Shape 586"/>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rtl="0">
              <a:spcBef>
                <a:spcPts val="0"/>
              </a:spcBef>
              <a:buNone/>
            </a:pPr>
            <a:r>
              <a:t/>
            </a:r>
            <a:endParaRPr/>
          </a:p>
        </p:txBody>
      </p:sp>
      <p:sp>
        <p:nvSpPr>
          <p:cNvPr id="587" name="Shape 587"/>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ph type="title"/>
          </p:nvPr>
        </p:nvSpPr>
        <p:spPr>
          <a:xfrm>
            <a:off x="844425" y="160399"/>
            <a:ext cx="3552600" cy="604200"/>
          </a:xfrm>
          <a:prstGeom prst="rect">
            <a:avLst/>
          </a:prstGeom>
        </p:spPr>
        <p:txBody>
          <a:bodyPr anchorCtr="0" anchor="b" bIns="91425" lIns="91425" rIns="91425" wrap="square" tIns="91425">
            <a:noAutofit/>
          </a:bodyPr>
          <a:lstStyle/>
          <a:p>
            <a:pPr indent="0" lvl="0" marL="0" rtl="0">
              <a:spcBef>
                <a:spcPts val="0"/>
              </a:spcBef>
              <a:buNone/>
            </a:pPr>
            <a:r>
              <a:rPr lang="en"/>
              <a:t>Data Blending</a:t>
            </a:r>
          </a:p>
        </p:txBody>
      </p:sp>
      <p:sp>
        <p:nvSpPr>
          <p:cNvPr id="593" name="Shape 593"/>
          <p:cNvSpPr txBox="1"/>
          <p:nvPr>
            <p:ph idx="1" type="body"/>
          </p:nvPr>
        </p:nvSpPr>
        <p:spPr>
          <a:xfrm>
            <a:off x="844425" y="623675"/>
            <a:ext cx="5169000" cy="6042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Tool: Pandas.DataFrame</a:t>
            </a:r>
          </a:p>
          <a:p>
            <a:pPr indent="0" lvl="0" marL="0" rtl="0">
              <a:spcBef>
                <a:spcPts val="0"/>
              </a:spcBef>
              <a:buNone/>
            </a:pPr>
            <a:r>
              <a:t/>
            </a:r>
            <a:endParaRPr/>
          </a:p>
        </p:txBody>
      </p:sp>
      <p:sp>
        <p:nvSpPr>
          <p:cNvPr id="594" name="Shape 594"/>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graphicFrame>
        <p:nvGraphicFramePr>
          <p:cNvPr id="595" name="Shape 595"/>
          <p:cNvGraphicFramePr/>
          <p:nvPr/>
        </p:nvGraphicFramePr>
        <p:xfrm>
          <a:off x="876300" y="1352550"/>
          <a:ext cx="3000000" cy="3000000"/>
        </p:xfrm>
        <a:graphic>
          <a:graphicData uri="http://schemas.openxmlformats.org/drawingml/2006/table">
            <a:tbl>
              <a:tblPr>
                <a:noFill/>
                <a:tableStyleId>{F4734D61-07C0-42BA-9E52-3A9DFBF1D35D}</a:tableStyleId>
              </a:tblPr>
              <a:tblGrid>
                <a:gridCol w="869250"/>
                <a:gridCol w="548250"/>
                <a:gridCol w="708750"/>
              </a:tblGrid>
              <a:tr h="298975">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i</a:t>
                      </a:r>
                      <a:r>
                        <a:rPr b="1" lang="en" sz="1000">
                          <a:solidFill>
                            <a:srgbClr val="FFFFFF"/>
                          </a:solidFill>
                          <a:latin typeface="Source Sans Pro"/>
                          <a:ea typeface="Source Sans Pro"/>
                          <a:cs typeface="Source Sans Pro"/>
                          <a:sym typeface="Source Sans Pro"/>
                        </a:rPr>
                        <a:t>nsomnia</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5225">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596" name="Shape 596"/>
          <p:cNvGraphicFramePr/>
          <p:nvPr/>
        </p:nvGraphicFramePr>
        <p:xfrm>
          <a:off x="876300" y="2114550"/>
          <a:ext cx="3000000" cy="3000000"/>
        </p:xfrm>
        <a:graphic>
          <a:graphicData uri="http://schemas.openxmlformats.org/drawingml/2006/table">
            <a:tbl>
              <a:tblPr>
                <a:noFill/>
                <a:tableStyleId>{F4734D61-07C0-42BA-9E52-3A9DFBF1D35D}</a:tableStyleId>
              </a:tblPr>
              <a:tblGrid>
                <a:gridCol w="903050"/>
                <a:gridCol w="483700"/>
                <a:gridCol w="739500"/>
              </a:tblGrid>
              <a:tr h="302100">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d</a:t>
                      </a:r>
                      <a:r>
                        <a:rPr b="1" lang="en" sz="1000">
                          <a:solidFill>
                            <a:srgbClr val="FFFFFF"/>
                          </a:solidFill>
                          <a:latin typeface="Source Sans Pro"/>
                          <a:ea typeface="Source Sans Pro"/>
                          <a:cs typeface="Source Sans Pro"/>
                          <a:sym typeface="Source Sans Pro"/>
                        </a:rPr>
                        <a:t>epression</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597" name="Shape 597"/>
          <p:cNvGraphicFramePr/>
          <p:nvPr/>
        </p:nvGraphicFramePr>
        <p:xfrm>
          <a:off x="876300" y="4324350"/>
          <a:ext cx="3000000" cy="3000000"/>
        </p:xfrm>
        <a:graphic>
          <a:graphicData uri="http://schemas.openxmlformats.org/drawingml/2006/table">
            <a:tbl>
              <a:tblPr>
                <a:noFill/>
                <a:tableStyleId>{F4734D61-07C0-42BA-9E52-3A9DFBF1D35D}</a:tableStyleId>
              </a:tblPr>
              <a:tblGrid>
                <a:gridCol w="1465475"/>
                <a:gridCol w="631675"/>
                <a:gridCol w="679825"/>
              </a:tblGrid>
              <a:tr h="298975">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ins_before_anx</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5225">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598" name="Shape 598"/>
          <p:cNvGraphicFramePr/>
          <p:nvPr/>
        </p:nvGraphicFramePr>
        <p:xfrm>
          <a:off x="876325" y="3534225"/>
          <a:ext cx="3000000" cy="3000000"/>
        </p:xfrm>
        <a:graphic>
          <a:graphicData uri="http://schemas.openxmlformats.org/drawingml/2006/table">
            <a:tbl>
              <a:tblPr>
                <a:noFill/>
                <a:tableStyleId>{F4734D61-07C0-42BA-9E52-3A9DFBF1D35D}</a:tableStyleId>
              </a:tblPr>
              <a:tblGrid>
                <a:gridCol w="1465450"/>
                <a:gridCol w="631675"/>
                <a:gridCol w="679825"/>
              </a:tblGrid>
              <a:tr h="371275">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anx_before_ins</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a:t>
                      </a:r>
                      <a:r>
                        <a:rPr lang="en" sz="1000">
                          <a:latin typeface="Source Sans Pro"/>
                          <a:ea typeface="Source Sans Pro"/>
                          <a:cs typeface="Source Sans Pro"/>
                          <a:sym typeface="Source Sans Pro"/>
                        </a:rPr>
                        <a:t>o</a:t>
                      </a:r>
                    </a:p>
                  </a:txBody>
                  <a:tcPr marT="91425" marB="91425" marR="91425" marL="91425"/>
                </a:tc>
              </a:tr>
              <a:tr h="31325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sp>
        <p:nvSpPr>
          <p:cNvPr id="599" name="Shape 599"/>
          <p:cNvSpPr txBox="1"/>
          <p:nvPr/>
        </p:nvSpPr>
        <p:spPr>
          <a:xfrm>
            <a:off x="2263050" y="5712250"/>
            <a:ext cx="3942300" cy="840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latin typeface="Source Sans Pro"/>
                <a:ea typeface="Source Sans Pro"/>
                <a:cs typeface="Source Sans Pro"/>
                <a:sym typeface="Source Sans Pro"/>
              </a:rPr>
              <a:t>Each row of “history” column is a  dictionary, which are the historical records of the patient.</a:t>
            </a:r>
          </a:p>
          <a:p>
            <a:pPr indent="0" lvl="0" marL="0" rtl="0">
              <a:spcBef>
                <a:spcPts val="0"/>
              </a:spcBef>
              <a:buNone/>
            </a:pPr>
            <a:r>
              <a:rPr lang="en" sz="1200">
                <a:latin typeface="Source Sans Pro"/>
                <a:ea typeface="Source Sans Pro"/>
                <a:cs typeface="Source Sans Pro"/>
                <a:sym typeface="Source Sans Pro"/>
              </a:rPr>
              <a:t>Keys: time period (datetime)</a:t>
            </a:r>
          </a:p>
          <a:p>
            <a:pPr indent="0" lvl="0" marL="0" rtl="0">
              <a:spcBef>
                <a:spcPts val="0"/>
              </a:spcBef>
              <a:buNone/>
            </a:pPr>
            <a:r>
              <a:rPr lang="en" sz="1200">
                <a:latin typeface="Source Sans Pro"/>
                <a:ea typeface="Source Sans Pro"/>
                <a:cs typeface="Source Sans Pro"/>
                <a:sym typeface="Source Sans Pro"/>
              </a:rPr>
              <a:t>Values: disease name</a:t>
            </a:r>
          </a:p>
        </p:txBody>
      </p:sp>
      <p:cxnSp>
        <p:nvCxnSpPr>
          <p:cNvPr id="600" name="Shape 600"/>
          <p:cNvCxnSpPr/>
          <p:nvPr/>
        </p:nvCxnSpPr>
        <p:spPr>
          <a:xfrm>
            <a:off x="4887275" y="5278000"/>
            <a:ext cx="443100" cy="513300"/>
          </a:xfrm>
          <a:prstGeom prst="straightConnector1">
            <a:avLst/>
          </a:prstGeom>
          <a:noFill/>
          <a:ln cap="flat" cmpd="sng" w="38100">
            <a:solidFill>
              <a:srgbClr val="3D85C6"/>
            </a:solidFill>
            <a:prstDash val="solid"/>
            <a:round/>
            <a:headEnd len="lg" w="lg" type="none"/>
            <a:tailEnd len="lg" w="lg" type="triangle"/>
          </a:ln>
        </p:spPr>
      </p:cxnSp>
      <p:graphicFrame>
        <p:nvGraphicFramePr>
          <p:cNvPr id="601" name="Shape 601"/>
          <p:cNvGraphicFramePr/>
          <p:nvPr/>
        </p:nvGraphicFramePr>
        <p:xfrm>
          <a:off x="876300" y="2800350"/>
          <a:ext cx="3000000" cy="3000000"/>
        </p:xfrm>
        <a:graphic>
          <a:graphicData uri="http://schemas.openxmlformats.org/drawingml/2006/table">
            <a:tbl>
              <a:tblPr>
                <a:noFill/>
                <a:tableStyleId>{F4734D61-07C0-42BA-9E52-3A9DFBF1D35D}</a:tableStyleId>
              </a:tblPr>
              <a:tblGrid>
                <a:gridCol w="903050"/>
                <a:gridCol w="483700"/>
                <a:gridCol w="739500"/>
              </a:tblGrid>
              <a:tr h="302100">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anxiety</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602" name="Shape 602"/>
          <p:cNvGraphicFramePr/>
          <p:nvPr/>
        </p:nvGraphicFramePr>
        <p:xfrm>
          <a:off x="4850800" y="1380275"/>
          <a:ext cx="3000000" cy="3000000"/>
        </p:xfrm>
        <a:graphic>
          <a:graphicData uri="http://schemas.openxmlformats.org/drawingml/2006/table">
            <a:tbl>
              <a:tblPr>
                <a:noFill/>
                <a:tableStyleId>{F4734D61-07C0-42BA-9E52-3A9DFBF1D35D}</a:tableStyleId>
              </a:tblPr>
              <a:tblGrid>
                <a:gridCol w="869250"/>
                <a:gridCol w="548250"/>
                <a:gridCol w="708750"/>
              </a:tblGrid>
              <a:tr h="298975">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ins_before_dep</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5225">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603" name="Shape 603"/>
          <p:cNvGraphicFramePr/>
          <p:nvPr/>
        </p:nvGraphicFramePr>
        <p:xfrm>
          <a:off x="4850800" y="2142275"/>
          <a:ext cx="3000000" cy="3000000"/>
        </p:xfrm>
        <a:graphic>
          <a:graphicData uri="http://schemas.openxmlformats.org/drawingml/2006/table">
            <a:tbl>
              <a:tblPr>
                <a:noFill/>
                <a:tableStyleId>{F4734D61-07C0-42BA-9E52-3A9DFBF1D35D}</a:tableStyleId>
              </a:tblPr>
              <a:tblGrid>
                <a:gridCol w="903050"/>
                <a:gridCol w="483700"/>
                <a:gridCol w="739500"/>
              </a:tblGrid>
              <a:tr h="302100">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dep_before_ins</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604" name="Shape 604"/>
          <p:cNvGraphicFramePr/>
          <p:nvPr/>
        </p:nvGraphicFramePr>
        <p:xfrm>
          <a:off x="4850825" y="3561950"/>
          <a:ext cx="3000000" cy="3000000"/>
        </p:xfrm>
        <a:graphic>
          <a:graphicData uri="http://schemas.openxmlformats.org/drawingml/2006/table">
            <a:tbl>
              <a:tblPr>
                <a:noFill/>
                <a:tableStyleId>{F4734D61-07C0-42BA-9E52-3A9DFBF1D35D}</a:tableStyleId>
              </a:tblPr>
              <a:tblGrid>
                <a:gridCol w="1465450"/>
                <a:gridCol w="631675"/>
                <a:gridCol w="679825"/>
              </a:tblGrid>
              <a:tr h="371275">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dep_before_anx</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1325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graphicFrame>
        <p:nvGraphicFramePr>
          <p:cNvPr id="605" name="Shape 605"/>
          <p:cNvGraphicFramePr/>
          <p:nvPr/>
        </p:nvGraphicFramePr>
        <p:xfrm>
          <a:off x="4850800" y="2828075"/>
          <a:ext cx="3000000" cy="3000000"/>
        </p:xfrm>
        <a:graphic>
          <a:graphicData uri="http://schemas.openxmlformats.org/drawingml/2006/table">
            <a:tbl>
              <a:tblPr>
                <a:noFill/>
                <a:tableStyleId>{F4734D61-07C0-42BA-9E52-3A9DFBF1D35D}</a:tableStyleId>
              </a:tblPr>
              <a:tblGrid>
                <a:gridCol w="903050"/>
                <a:gridCol w="483700"/>
                <a:gridCol w="739500"/>
              </a:tblGrid>
              <a:tr h="302100">
                <a:tc rowSpan="2">
                  <a:txBody>
                    <a:bodyPr>
                      <a:noAutofit/>
                    </a:bodyPr>
                    <a:lstStyle/>
                    <a:p>
                      <a:pPr indent="0" lvl="0" marL="0" rtl="0">
                        <a:spcBef>
                          <a:spcPts val="0"/>
                        </a:spcBef>
                        <a:buNone/>
                      </a:pPr>
                      <a:r>
                        <a:rPr b="1" lang="en" sz="1000">
                          <a:solidFill>
                            <a:srgbClr val="FFFFFF"/>
                          </a:solidFill>
                          <a:latin typeface="Source Sans Pro"/>
                          <a:ea typeface="Source Sans Pro"/>
                          <a:cs typeface="Source Sans Pro"/>
                          <a:sym typeface="Source Sans Pro"/>
                        </a:rPr>
                        <a:t>anx_before_dep</a:t>
                      </a:r>
                    </a:p>
                  </a:txBody>
                  <a:tcPr marT="91425" marB="91425" marR="91425" marL="91425">
                    <a:solidFill>
                      <a:srgbClr val="0A95B0"/>
                    </a:solidFill>
                  </a:tcPr>
                </a:tc>
                <a:tc>
                  <a:txBody>
                    <a:bodyPr>
                      <a:noAutofit/>
                    </a:bodyPr>
                    <a:lstStyle/>
                    <a:p>
                      <a:pPr indent="0" lvl="0" marL="0" rtl="0">
                        <a:spcBef>
                          <a:spcPts val="0"/>
                        </a:spcBef>
                        <a:buNone/>
                      </a:pPr>
                      <a:r>
                        <a:rPr lang="en" sz="1000">
                          <a:latin typeface="Source Sans Pro"/>
                          <a:ea typeface="Source Sans Pro"/>
                          <a:cs typeface="Source Sans Pro"/>
                          <a:sym typeface="Source Sans Pro"/>
                        </a:rPr>
                        <a:t>yes</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no</a:t>
                      </a:r>
                    </a:p>
                  </a:txBody>
                  <a:tcPr marT="91425" marB="91425" marR="91425" marL="91425"/>
                </a:tc>
              </a:tr>
              <a:tr h="302100">
                <a:tc vMerge="1"/>
                <a:tc>
                  <a:txBody>
                    <a:bodyPr>
                      <a:noAutofit/>
                    </a:bodyPr>
                    <a:lstStyle/>
                    <a:p>
                      <a:pPr indent="0" lvl="0" marL="0" rtl="0">
                        <a:spcBef>
                          <a:spcPts val="0"/>
                        </a:spcBef>
                        <a:buNone/>
                      </a:pPr>
                      <a:r>
                        <a:rPr lang="en" sz="1000">
                          <a:latin typeface="Source Sans Pro"/>
                          <a:ea typeface="Source Sans Pro"/>
                          <a:cs typeface="Source Sans Pro"/>
                          <a:sym typeface="Source Sans Pro"/>
                        </a:rPr>
                        <a:t>1</a:t>
                      </a:r>
                    </a:p>
                  </a:txBody>
                  <a:tcPr marT="91425" marB="91425" marR="91425" marL="91425"/>
                </a:tc>
                <a:tc>
                  <a:txBody>
                    <a:bodyPr>
                      <a:noAutofit/>
                    </a:bodyPr>
                    <a:lstStyle/>
                    <a:p>
                      <a:pPr indent="0" lvl="0" marL="0" rtl="0">
                        <a:spcBef>
                          <a:spcPts val="0"/>
                        </a:spcBef>
                        <a:buNone/>
                      </a:pPr>
                      <a:r>
                        <a:rPr lang="en" sz="1000">
                          <a:latin typeface="Source Sans Pro"/>
                          <a:ea typeface="Source Sans Pro"/>
                          <a:cs typeface="Source Sans Pro"/>
                          <a:sym typeface="Source Sans Pro"/>
                        </a:rPr>
                        <a:t>0</a:t>
                      </a: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5800" y="1907650"/>
            <a:ext cx="6250500" cy="1045200"/>
          </a:xfrm>
          <a:prstGeom prst="rect">
            <a:avLst/>
          </a:prstGeom>
        </p:spPr>
        <p:txBody>
          <a:bodyPr anchorCtr="0" anchor="b" bIns="91425" lIns="91425" rIns="91425" wrap="square" tIns="91425">
            <a:noAutofit/>
          </a:bodyPr>
          <a:lstStyle/>
          <a:p>
            <a:pPr indent="0" lvl="0" marL="0" rtl="0">
              <a:spcBef>
                <a:spcPts val="0"/>
              </a:spcBef>
              <a:buNone/>
            </a:pPr>
            <a:r>
              <a:rPr lang="en"/>
              <a:t>6</a:t>
            </a:r>
            <a:r>
              <a:rPr lang="en"/>
              <a:t>. Classification Models</a:t>
            </a:r>
          </a:p>
        </p:txBody>
      </p:sp>
      <p:sp>
        <p:nvSpPr>
          <p:cNvPr id="611" name="Shape 611"/>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rtl="0">
              <a:spcBef>
                <a:spcPts val="0"/>
              </a:spcBef>
              <a:buNone/>
            </a:pPr>
            <a:r>
              <a:rPr lang="en"/>
              <a:t>Logistic Regression, Random Forest</a:t>
            </a:r>
          </a:p>
        </p:txBody>
      </p:sp>
      <p:sp>
        <p:nvSpPr>
          <p:cNvPr id="612" name="Shape 612"/>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A95B0"/>
        </a:solidFill>
      </p:bgPr>
    </p:bg>
    <p:spTree>
      <p:nvGrpSpPr>
        <p:cNvPr id="139" name="Shape 139"/>
        <p:cNvGrpSpPr/>
        <p:nvPr/>
      </p:nvGrpSpPr>
      <p:grpSpPr>
        <a:xfrm>
          <a:off x="0" y="0"/>
          <a:ext cx="0" cy="0"/>
          <a:chOff x="0" y="0"/>
          <a:chExt cx="0" cy="0"/>
        </a:xfrm>
      </p:grpSpPr>
      <p:sp>
        <p:nvSpPr>
          <p:cNvPr id="140" name="Shape 140"/>
          <p:cNvSpPr/>
          <p:nvPr/>
        </p:nvSpPr>
        <p:spPr>
          <a:xfrm>
            <a:off x="844425" y="1099637"/>
            <a:ext cx="7841694" cy="3735951"/>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txBox="1"/>
          <p:nvPr>
            <p:ph type="title"/>
          </p:nvPr>
        </p:nvSpPr>
        <p:spPr>
          <a:xfrm>
            <a:off x="844425" y="5598"/>
            <a:ext cx="3552600" cy="1140000"/>
          </a:xfrm>
          <a:prstGeom prst="rect">
            <a:avLst/>
          </a:prstGeom>
        </p:spPr>
        <p:txBody>
          <a:bodyPr anchorCtr="0" anchor="b" bIns="91425" lIns="91425" rIns="91425" wrap="square" tIns="91425">
            <a:noAutofit/>
          </a:bodyPr>
          <a:lstStyle/>
          <a:p>
            <a:pPr indent="0" lvl="0" marL="0" rtl="0">
              <a:spcBef>
                <a:spcPts val="0"/>
              </a:spcBef>
              <a:buNone/>
            </a:pPr>
            <a:r>
              <a:rPr lang="en">
                <a:solidFill>
                  <a:srgbClr val="FFFFFF"/>
                </a:solidFill>
              </a:rPr>
              <a:t>LOCATION</a:t>
            </a:r>
          </a:p>
        </p:txBody>
      </p:sp>
      <p:sp>
        <p:nvSpPr>
          <p:cNvPr id="142" name="Shape 142"/>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143" name="Shape 143"/>
          <p:cNvSpPr/>
          <p:nvPr/>
        </p:nvSpPr>
        <p:spPr>
          <a:xfrm rot="8100000">
            <a:off x="1328796" y="2215538"/>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 name="Shape 144"/>
          <p:cNvSpPr/>
          <p:nvPr/>
        </p:nvSpPr>
        <p:spPr>
          <a:xfrm rot="8100000">
            <a:off x="3068371" y="3803188"/>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rot="8100000">
            <a:off x="4707371" y="4088663"/>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rot="8100000">
            <a:off x="4079021" y="2019338"/>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rot="8100000">
            <a:off x="6881271" y="2542038"/>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8" name="Shape 148"/>
          <p:cNvSpPr/>
          <p:nvPr/>
        </p:nvSpPr>
        <p:spPr>
          <a:xfrm rot="8100000">
            <a:off x="7432896" y="4088663"/>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49" name="Shape 149"/>
          <p:cNvSpPr/>
          <p:nvPr/>
        </p:nvSpPr>
        <p:spPr>
          <a:xfrm>
            <a:off x="1198425" y="1890350"/>
            <a:ext cx="669600" cy="301200"/>
          </a:xfrm>
          <a:prstGeom prst="wedgeRectCallout">
            <a:avLst>
              <a:gd fmla="val -21428" name="adj1"/>
              <a:gd fmla="val 84287" name="adj2"/>
            </a:avLst>
          </a:prstGeom>
          <a:solidFill>
            <a:srgbClr val="F24745"/>
          </a:solidFill>
          <a:ln>
            <a:noFill/>
          </a:ln>
        </p:spPr>
        <p:txBody>
          <a:bodyPr anchorCtr="0" anchor="ctr" bIns="91425" lIns="91425" rIns="91425" wrap="square" tIns="91425">
            <a:noAutofit/>
          </a:bodyPr>
          <a:lstStyle/>
          <a:p>
            <a:pPr indent="0" lvl="0" marL="0" rtl="0">
              <a:spcBef>
                <a:spcPts val="0"/>
              </a:spcBef>
              <a:buNone/>
            </a:pPr>
            <a:r>
              <a:rPr lang="en" sz="800">
                <a:solidFill>
                  <a:srgbClr val="FFFFFF"/>
                </a:solidFill>
                <a:latin typeface="Dosis"/>
                <a:ea typeface="Dosis"/>
                <a:cs typeface="Dosis"/>
                <a:sym typeface="Dosis"/>
              </a:rPr>
              <a:t>DATA-X TEAM</a:t>
            </a:r>
          </a:p>
        </p:txBody>
      </p:sp>
      <p:sp>
        <p:nvSpPr>
          <p:cNvPr id="150" name="Shape 150"/>
          <p:cNvSpPr/>
          <p:nvPr/>
        </p:nvSpPr>
        <p:spPr>
          <a:xfrm rot="8100000">
            <a:off x="2418346" y="2077588"/>
            <a:ext cx="115824" cy="115824"/>
          </a:xfrm>
          <a:prstGeom prst="teardrop">
            <a:avLst>
              <a:gd fmla="val 100000" name="adj"/>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a:off x="2190575" y="1825000"/>
            <a:ext cx="1017600" cy="228600"/>
          </a:xfrm>
          <a:prstGeom prst="wedgeRectCallout">
            <a:avLst>
              <a:gd fmla="val -21428" name="adj1"/>
              <a:gd fmla="val 84287" name="adj2"/>
            </a:avLst>
          </a:prstGeom>
          <a:solidFill>
            <a:srgbClr val="F24745"/>
          </a:solidFill>
          <a:ln>
            <a:noFill/>
          </a:ln>
        </p:spPr>
        <p:txBody>
          <a:bodyPr anchorCtr="0" anchor="ctr" bIns="91425" lIns="91425" rIns="91425" wrap="square" tIns="91425">
            <a:noAutofit/>
          </a:bodyPr>
          <a:lstStyle/>
          <a:p>
            <a:pPr indent="0" lvl="0" marL="0" rtl="0">
              <a:spcBef>
                <a:spcPts val="0"/>
              </a:spcBef>
              <a:buNone/>
            </a:pPr>
            <a:r>
              <a:rPr lang="en" sz="800">
                <a:solidFill>
                  <a:srgbClr val="FFFFFF"/>
                </a:solidFill>
                <a:latin typeface="Dosis"/>
                <a:ea typeface="Dosis"/>
                <a:cs typeface="Dosis"/>
                <a:sym typeface="Dosis"/>
              </a:rPr>
              <a:t>GEISINGER OFFICE</a:t>
            </a:r>
          </a:p>
        </p:txBody>
      </p:sp>
      <p:sp>
        <p:nvSpPr>
          <p:cNvPr id="152" name="Shape 152"/>
          <p:cNvSpPr/>
          <p:nvPr/>
        </p:nvSpPr>
        <p:spPr>
          <a:xfrm>
            <a:off x="3829575" y="1648125"/>
            <a:ext cx="1017600" cy="301200"/>
          </a:xfrm>
          <a:prstGeom prst="wedgeRectCallout">
            <a:avLst>
              <a:gd fmla="val -21428" name="adj1"/>
              <a:gd fmla="val 84287" name="adj2"/>
            </a:avLst>
          </a:prstGeom>
          <a:solidFill>
            <a:srgbClr val="F24745"/>
          </a:solidFill>
          <a:ln>
            <a:noFill/>
          </a:ln>
        </p:spPr>
        <p:txBody>
          <a:bodyPr anchorCtr="0" anchor="ctr" bIns="91425" lIns="91425" rIns="91425" wrap="square" tIns="91425">
            <a:noAutofit/>
          </a:bodyPr>
          <a:lstStyle/>
          <a:p>
            <a:pPr indent="0" lvl="0" marL="0" rtl="0">
              <a:spcBef>
                <a:spcPts val="0"/>
              </a:spcBef>
              <a:buNone/>
            </a:pPr>
            <a:r>
              <a:rPr lang="en" sz="800">
                <a:solidFill>
                  <a:srgbClr val="FFFFFF"/>
                </a:solidFill>
                <a:latin typeface="Dosis"/>
                <a:ea typeface="Dosis"/>
                <a:cs typeface="Dosis"/>
                <a:sym typeface="Dosis"/>
              </a:rPr>
              <a:t>FRANKFURT BIG DATA LAB</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title"/>
          </p:nvPr>
        </p:nvSpPr>
        <p:spPr>
          <a:xfrm>
            <a:off x="844425" y="5598"/>
            <a:ext cx="3552600" cy="1140000"/>
          </a:xfrm>
          <a:prstGeom prst="rect">
            <a:avLst/>
          </a:prstGeom>
        </p:spPr>
        <p:txBody>
          <a:bodyPr anchorCtr="0" anchor="b" bIns="91425" lIns="91425" rIns="91425" wrap="square" tIns="91425">
            <a:noAutofit/>
          </a:bodyPr>
          <a:lstStyle/>
          <a:p>
            <a:pPr indent="0" lvl="0" marL="0">
              <a:spcBef>
                <a:spcPts val="0"/>
              </a:spcBef>
              <a:buNone/>
            </a:pPr>
            <a:r>
              <a:rPr lang="en"/>
              <a:t>Initial accuracy</a:t>
            </a:r>
          </a:p>
        </p:txBody>
      </p:sp>
      <p:sp>
        <p:nvSpPr>
          <p:cNvPr id="618" name="Shape 618"/>
          <p:cNvSpPr txBox="1"/>
          <p:nvPr>
            <p:ph idx="1" type="body"/>
          </p:nvPr>
        </p:nvSpPr>
        <p:spPr>
          <a:xfrm>
            <a:off x="844425" y="1538075"/>
            <a:ext cx="5169000" cy="33879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619" name="Shape 619"/>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620" name="Shape 620"/>
          <p:cNvGraphicFramePr/>
          <p:nvPr/>
        </p:nvGraphicFramePr>
        <p:xfrm>
          <a:off x="952500" y="1619250"/>
          <a:ext cx="3000000" cy="3000000"/>
        </p:xfrm>
        <a:graphic>
          <a:graphicData uri="http://schemas.openxmlformats.org/drawingml/2006/table">
            <a:tbl>
              <a:tblPr>
                <a:noFill/>
                <a:tableStyleId>{F4734D61-07C0-42BA-9E52-3A9DFBF1D35D}</a:tableStyleId>
              </a:tblPr>
              <a:tblGrid>
                <a:gridCol w="1585900"/>
                <a:gridCol w="1585900"/>
              </a:tblGrid>
              <a:tr h="578300">
                <a:tc>
                  <a:txBody>
                    <a:bodyPr>
                      <a:noAutofit/>
                    </a:bodyPr>
                    <a:lstStyle/>
                    <a:p>
                      <a:pPr indent="0" lvl="0" marL="0">
                        <a:spcBef>
                          <a:spcPts val="0"/>
                        </a:spcBef>
                        <a:buNone/>
                      </a:pPr>
                      <a:r>
                        <a:rPr b="1" lang="en"/>
                        <a:t>Model</a:t>
                      </a:r>
                    </a:p>
                  </a:txBody>
                  <a:tcPr marT="91425" marB="91425" marR="91425" marL="91425">
                    <a:solidFill>
                      <a:srgbClr val="0DB7C4"/>
                    </a:solidFill>
                  </a:tcPr>
                </a:tc>
                <a:tc>
                  <a:txBody>
                    <a:bodyPr>
                      <a:noAutofit/>
                    </a:bodyPr>
                    <a:lstStyle/>
                    <a:p>
                      <a:pPr indent="0" lvl="0" marL="0">
                        <a:spcBef>
                          <a:spcPts val="0"/>
                        </a:spcBef>
                        <a:buNone/>
                      </a:pPr>
                      <a:r>
                        <a:rPr b="1" lang="en"/>
                        <a:t>Accuracy Score (% of accurate predictions)</a:t>
                      </a:r>
                    </a:p>
                  </a:txBody>
                  <a:tcPr marT="91425" marB="91425" marR="91425" marL="91425">
                    <a:solidFill>
                      <a:srgbClr val="0DB7C4"/>
                    </a:solidFill>
                  </a:tcPr>
                </a:tc>
              </a:tr>
              <a:tr h="376975">
                <a:tc>
                  <a:txBody>
                    <a:bodyPr>
                      <a:noAutofit/>
                    </a:bodyPr>
                    <a:lstStyle/>
                    <a:p>
                      <a:pPr indent="0" lvl="0" marL="0">
                        <a:spcBef>
                          <a:spcPts val="0"/>
                        </a:spcBef>
                        <a:buNone/>
                      </a:pPr>
                      <a:r>
                        <a:rPr lang="en"/>
                        <a:t>Logistic Regression</a:t>
                      </a:r>
                    </a:p>
                  </a:txBody>
                  <a:tcPr marT="91425" marB="91425" marR="91425" marL="91425"/>
                </a:tc>
                <a:tc>
                  <a:txBody>
                    <a:bodyPr>
                      <a:noAutofit/>
                    </a:bodyPr>
                    <a:lstStyle/>
                    <a:p>
                      <a:pPr indent="0" lvl="0" marL="0">
                        <a:spcBef>
                          <a:spcPts val="0"/>
                        </a:spcBef>
                        <a:buNone/>
                      </a:pPr>
                      <a:r>
                        <a:rPr lang="en"/>
                        <a:t>73.64%</a:t>
                      </a:r>
                    </a:p>
                  </a:txBody>
                  <a:tcPr marT="91425" marB="91425" marR="91425" marL="91425"/>
                </a:tc>
              </a:tr>
              <a:tr h="578300">
                <a:tc>
                  <a:txBody>
                    <a:bodyPr>
                      <a:noAutofit/>
                    </a:bodyPr>
                    <a:lstStyle/>
                    <a:p>
                      <a:pPr indent="0" lvl="0" marL="0">
                        <a:spcBef>
                          <a:spcPts val="0"/>
                        </a:spcBef>
                        <a:buNone/>
                      </a:pPr>
                      <a:r>
                        <a:rPr b="1" lang="en"/>
                        <a:t>Random Forest </a:t>
                      </a:r>
                    </a:p>
                  </a:txBody>
                  <a:tcPr marT="91425" marB="91425" marR="91425" marL="91425"/>
                </a:tc>
                <a:tc>
                  <a:txBody>
                    <a:bodyPr>
                      <a:noAutofit/>
                    </a:bodyPr>
                    <a:lstStyle/>
                    <a:p>
                      <a:pPr indent="-69850" lvl="0" marL="0">
                        <a:spcBef>
                          <a:spcPts val="0"/>
                        </a:spcBef>
                        <a:buClr>
                          <a:schemeClr val="dk1"/>
                        </a:buClr>
                        <a:buSzPts val="1100"/>
                        <a:buFont typeface="Arial"/>
                        <a:buNone/>
                      </a:pPr>
                      <a:r>
                        <a:rPr b="1" lang="en">
                          <a:solidFill>
                            <a:schemeClr val="dk1"/>
                          </a:solidFill>
                        </a:rPr>
                        <a:t>73.91%</a:t>
                      </a:r>
                    </a:p>
                    <a:p>
                      <a:pPr indent="0" lvl="0" marL="0">
                        <a:spcBef>
                          <a:spcPts val="0"/>
                        </a:spcBef>
                        <a:buNone/>
                      </a:pPr>
                      <a:r>
                        <a:t/>
                      </a:r>
                      <a:endParaRPr b="1"/>
                    </a:p>
                  </a:txBody>
                  <a:tcPr marT="91425" marB="91425" marR="91425" marL="91425"/>
                </a:tc>
              </a:tr>
              <a:tr h="376975">
                <a:tc>
                  <a:txBody>
                    <a:bodyPr>
                      <a:noAutofit/>
                    </a:bodyPr>
                    <a:lstStyle/>
                    <a:p>
                      <a:pPr indent="0" lvl="0" marL="0">
                        <a:spcBef>
                          <a:spcPts val="0"/>
                        </a:spcBef>
                        <a:buNone/>
                      </a:pPr>
                      <a:r>
                        <a:rPr lang="en"/>
                        <a:t>KNN</a:t>
                      </a:r>
                    </a:p>
                  </a:txBody>
                  <a:tcPr marT="91425" marB="91425" marR="91425" marL="91425"/>
                </a:tc>
                <a:tc>
                  <a:txBody>
                    <a:bodyPr>
                      <a:noAutofit/>
                    </a:bodyPr>
                    <a:lstStyle/>
                    <a:p>
                      <a:pPr indent="0" lvl="0" marL="0">
                        <a:spcBef>
                          <a:spcPts val="0"/>
                        </a:spcBef>
                        <a:buNone/>
                      </a:pPr>
                      <a:r>
                        <a:rPr lang="en"/>
                        <a:t>69.91%</a:t>
                      </a:r>
                    </a:p>
                  </a:txBody>
                  <a:tcPr marT="91425" marB="91425" marR="91425" marL="91425"/>
                </a:tc>
              </a:tr>
              <a:tr h="376975">
                <a:tc>
                  <a:txBody>
                    <a:bodyPr>
                      <a:noAutofit/>
                    </a:bodyPr>
                    <a:lstStyle/>
                    <a:p>
                      <a:pPr indent="0" lvl="0" marL="0">
                        <a:spcBef>
                          <a:spcPts val="0"/>
                        </a:spcBef>
                        <a:buNone/>
                      </a:pPr>
                      <a:r>
                        <a:rPr lang="en"/>
                        <a:t>XGBoost</a:t>
                      </a:r>
                    </a:p>
                  </a:txBody>
                  <a:tcPr marT="91425" marB="91425" marR="91425" marL="91425"/>
                </a:tc>
                <a:tc>
                  <a:txBody>
                    <a:bodyPr>
                      <a:noAutofit/>
                    </a:bodyPr>
                    <a:lstStyle/>
                    <a:p>
                      <a:pPr indent="0" lvl="0" marL="0">
                        <a:spcBef>
                          <a:spcPts val="0"/>
                        </a:spcBef>
                        <a:buNone/>
                      </a:pPr>
                      <a:r>
                        <a:rPr lang="en"/>
                        <a:t>73.79%</a:t>
                      </a:r>
                    </a:p>
                  </a:txBody>
                  <a:tcPr marT="91425" marB="91425" marR="91425" marL="91425"/>
                </a:tc>
              </a:tr>
              <a:tr h="376975">
                <a:tc>
                  <a:txBody>
                    <a:bodyPr>
                      <a:noAutofit/>
                    </a:bodyPr>
                    <a:lstStyle/>
                    <a:p>
                      <a:pPr indent="0" lvl="0" marL="0" rtl="0">
                        <a:spcBef>
                          <a:spcPts val="0"/>
                        </a:spcBef>
                        <a:buNone/>
                      </a:pPr>
                      <a:r>
                        <a:rPr lang="en"/>
                        <a:t>SVC</a:t>
                      </a:r>
                    </a:p>
                  </a:txBody>
                  <a:tcPr marT="91425" marB="91425" marR="91425" marL="91425"/>
                </a:tc>
                <a:tc>
                  <a:txBody>
                    <a:bodyPr>
                      <a:noAutofit/>
                    </a:bodyPr>
                    <a:lstStyle/>
                    <a:p>
                      <a:pPr indent="0" lvl="0" marL="0">
                        <a:spcBef>
                          <a:spcPts val="0"/>
                        </a:spcBef>
                        <a:buNone/>
                      </a:pPr>
                      <a:r>
                        <a:rPr lang="en"/>
                        <a:t>73.66%</a:t>
                      </a:r>
                    </a:p>
                  </a:txBody>
                  <a:tcPr marT="91425" marB="91425" marR="91425" marL="91425"/>
                </a:tc>
              </a:tr>
            </a:tbl>
          </a:graphicData>
        </a:graphic>
      </p:graphicFrame>
      <p:pic>
        <p:nvPicPr>
          <p:cNvPr id="621" name="Shape 621"/>
          <p:cNvPicPr preferRelativeResize="0"/>
          <p:nvPr/>
        </p:nvPicPr>
        <p:blipFill>
          <a:blip r:embed="rId3">
            <a:alphaModFix/>
          </a:blip>
          <a:stretch>
            <a:fillRect/>
          </a:stretch>
        </p:blipFill>
        <p:spPr>
          <a:xfrm>
            <a:off x="4397025" y="1619250"/>
            <a:ext cx="4255075" cy="2440275"/>
          </a:xfrm>
          <a:prstGeom prst="rect">
            <a:avLst/>
          </a:prstGeom>
          <a:noFill/>
          <a:ln>
            <a:noFill/>
          </a:ln>
        </p:spPr>
      </p:pic>
      <p:sp>
        <p:nvSpPr>
          <p:cNvPr id="622" name="Shape 622"/>
          <p:cNvSpPr txBox="1"/>
          <p:nvPr/>
        </p:nvSpPr>
        <p:spPr>
          <a:xfrm>
            <a:off x="5357925" y="4059525"/>
            <a:ext cx="2822400" cy="699900"/>
          </a:xfrm>
          <a:prstGeom prst="rect">
            <a:avLst/>
          </a:prstGeom>
          <a:noFill/>
          <a:ln>
            <a:noFill/>
          </a:ln>
        </p:spPr>
        <p:txBody>
          <a:bodyPr anchorCtr="0" anchor="t" bIns="91425" lIns="91425" rIns="91425" wrap="square" tIns="91425">
            <a:noAutofit/>
          </a:bodyPr>
          <a:lstStyle/>
          <a:p>
            <a:pPr indent="0" lvl="0" marL="0">
              <a:spcBef>
                <a:spcPts val="0"/>
              </a:spcBef>
              <a:buNone/>
            </a:pPr>
            <a:r>
              <a:rPr lang="en"/>
              <a:t>Random forest ROC curve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844425" y="167174"/>
            <a:ext cx="3552600" cy="597300"/>
          </a:xfrm>
          <a:prstGeom prst="rect">
            <a:avLst/>
          </a:prstGeom>
        </p:spPr>
        <p:txBody>
          <a:bodyPr anchorCtr="0" anchor="b" bIns="91425" lIns="91425" rIns="91425" wrap="square" tIns="91425">
            <a:noAutofit/>
          </a:bodyPr>
          <a:lstStyle/>
          <a:p>
            <a:pPr indent="0" lvl="0" marL="0">
              <a:spcBef>
                <a:spcPts val="0"/>
              </a:spcBef>
              <a:buNone/>
            </a:pPr>
            <a:r>
              <a:rPr lang="en"/>
              <a:t>Pearson Correlation Matrix</a:t>
            </a:r>
          </a:p>
        </p:txBody>
      </p:sp>
      <p:sp>
        <p:nvSpPr>
          <p:cNvPr id="628" name="Shape 628"/>
          <p:cNvSpPr txBox="1"/>
          <p:nvPr>
            <p:ph idx="1" type="body"/>
          </p:nvPr>
        </p:nvSpPr>
        <p:spPr>
          <a:xfrm>
            <a:off x="5598375" y="877800"/>
            <a:ext cx="3288900" cy="1944600"/>
          </a:xfrm>
          <a:prstGeom prst="rect">
            <a:avLst/>
          </a:prstGeom>
        </p:spPr>
        <p:txBody>
          <a:bodyPr anchorCtr="0" anchor="t" bIns="91425" lIns="91425" rIns="91425" wrap="square" tIns="91425">
            <a:noAutofit/>
          </a:bodyPr>
          <a:lstStyle/>
          <a:p>
            <a:pPr indent="0" lvl="0" marL="0">
              <a:spcBef>
                <a:spcPts val="0"/>
              </a:spcBef>
              <a:buNone/>
            </a:pPr>
            <a:r>
              <a:rPr lang="en"/>
              <a:t>Pearson correlation coefficients:</a:t>
            </a:r>
          </a:p>
          <a:p>
            <a:pPr indent="0" lvl="0" marL="0">
              <a:spcBef>
                <a:spcPts val="0"/>
              </a:spcBef>
              <a:buNone/>
            </a:pPr>
            <a:r>
              <a:rPr lang="en" sz="1800"/>
              <a:t>corr(depression,insomnia)=0.19</a:t>
            </a:r>
          </a:p>
          <a:p>
            <a:pPr indent="-69850" lvl="0" marL="0">
              <a:spcBef>
                <a:spcPts val="0"/>
              </a:spcBef>
              <a:buClr>
                <a:schemeClr val="dk1"/>
              </a:buClr>
              <a:buSzPts val="1100"/>
              <a:buFont typeface="Arial"/>
              <a:buNone/>
            </a:pPr>
            <a:r>
              <a:rPr lang="en" sz="1800"/>
              <a:t>corr(depression,anxiety)=0.11</a:t>
            </a:r>
          </a:p>
          <a:p>
            <a:pPr indent="0" lvl="0" marL="0">
              <a:spcBef>
                <a:spcPts val="0"/>
              </a:spcBef>
              <a:buNone/>
            </a:pPr>
            <a:r>
              <a:t/>
            </a:r>
            <a:endParaRPr/>
          </a:p>
          <a:p>
            <a:pPr indent="0" lvl="0" marL="0">
              <a:spcBef>
                <a:spcPts val="0"/>
              </a:spcBef>
              <a:buNone/>
            </a:pPr>
            <a:r>
              <a:t/>
            </a:r>
            <a:endParaRPr/>
          </a:p>
        </p:txBody>
      </p:sp>
      <p:sp>
        <p:nvSpPr>
          <p:cNvPr id="629" name="Shape 629"/>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pic>
        <p:nvPicPr>
          <p:cNvPr id="630" name="Shape 630"/>
          <p:cNvPicPr preferRelativeResize="0"/>
          <p:nvPr/>
        </p:nvPicPr>
        <p:blipFill>
          <a:blip r:embed="rId3">
            <a:alphaModFix/>
          </a:blip>
          <a:stretch>
            <a:fillRect/>
          </a:stretch>
        </p:blipFill>
        <p:spPr>
          <a:xfrm>
            <a:off x="933075" y="840675"/>
            <a:ext cx="4502025" cy="4147800"/>
          </a:xfrm>
          <a:prstGeom prst="rect">
            <a:avLst/>
          </a:prstGeom>
          <a:noFill/>
          <a:ln>
            <a:noFill/>
          </a:ln>
        </p:spPr>
      </p:pic>
      <p:sp>
        <p:nvSpPr>
          <p:cNvPr id="631" name="Shape 631"/>
          <p:cNvSpPr/>
          <p:nvPr/>
        </p:nvSpPr>
        <p:spPr>
          <a:xfrm>
            <a:off x="963125" y="1405025"/>
            <a:ext cx="3852600" cy="215400"/>
          </a:xfrm>
          <a:prstGeom prst="rect">
            <a:avLst/>
          </a:prstGeom>
          <a:noFill/>
          <a:ln cap="flat" cmpd="sng" w="28575">
            <a:solidFill>
              <a:srgbClr val="F2474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235225" y="1292400"/>
            <a:ext cx="1381200" cy="1140000"/>
          </a:xfrm>
          <a:prstGeom prst="rect">
            <a:avLst/>
          </a:prstGeom>
        </p:spPr>
        <p:txBody>
          <a:bodyPr anchorCtr="0" anchor="t" bIns="91425" lIns="91425" rIns="91425" wrap="square" tIns="91425">
            <a:noAutofit/>
          </a:bodyPr>
          <a:lstStyle/>
          <a:p>
            <a:pPr indent="0" lvl="0" marL="0">
              <a:spcBef>
                <a:spcPts val="0"/>
              </a:spcBef>
              <a:buNone/>
            </a:pPr>
            <a:r>
              <a:rPr b="1" lang="en" sz="2400"/>
              <a:t>Random Forest </a:t>
            </a:r>
          </a:p>
          <a:p>
            <a:pPr indent="0" lvl="0" marL="0">
              <a:spcBef>
                <a:spcPts val="0"/>
              </a:spcBef>
              <a:buNone/>
            </a:pPr>
            <a:r>
              <a:rPr b="1" lang="en" sz="2400"/>
              <a:t>Classifier</a:t>
            </a:r>
          </a:p>
        </p:txBody>
      </p:sp>
      <p:sp>
        <p:nvSpPr>
          <p:cNvPr id="637" name="Shape 637"/>
          <p:cNvSpPr txBox="1"/>
          <p:nvPr>
            <p:ph idx="12" type="sldNum"/>
          </p:nvPr>
        </p:nvSpPr>
        <p:spPr>
          <a:xfrm>
            <a:off x="-75" y="0"/>
            <a:ext cx="1851600" cy="11400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pic>
        <p:nvPicPr>
          <p:cNvPr id="638" name="Shape 638"/>
          <p:cNvPicPr preferRelativeResize="0"/>
          <p:nvPr/>
        </p:nvPicPr>
        <p:blipFill>
          <a:blip r:embed="rId3">
            <a:alphaModFix/>
          </a:blip>
          <a:stretch>
            <a:fillRect/>
          </a:stretch>
        </p:blipFill>
        <p:spPr>
          <a:xfrm>
            <a:off x="3713750" y="1073800"/>
            <a:ext cx="3952875" cy="2514600"/>
          </a:xfrm>
          <a:prstGeom prst="rect">
            <a:avLst/>
          </a:prstGeom>
          <a:noFill/>
          <a:ln>
            <a:noFill/>
          </a:ln>
        </p:spPr>
      </p:pic>
      <p:sp>
        <p:nvSpPr>
          <p:cNvPr id="639" name="Shape 639"/>
          <p:cNvSpPr txBox="1"/>
          <p:nvPr/>
        </p:nvSpPr>
        <p:spPr>
          <a:xfrm>
            <a:off x="2216025" y="506975"/>
            <a:ext cx="5250900" cy="3381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Source Sans Pro"/>
                <a:ea typeface="Source Sans Pro"/>
                <a:cs typeface="Source Sans Pro"/>
                <a:sym typeface="Source Sans Pro"/>
              </a:rPr>
              <a:t>The importance of features for RF classifier</a:t>
            </a:r>
          </a:p>
        </p:txBody>
      </p:sp>
      <p:cxnSp>
        <p:nvCxnSpPr>
          <p:cNvPr id="640" name="Shape 640"/>
          <p:cNvCxnSpPr/>
          <p:nvPr/>
        </p:nvCxnSpPr>
        <p:spPr>
          <a:xfrm flipH="1" rot="10800000">
            <a:off x="4590650" y="1434525"/>
            <a:ext cx="594900" cy="210000"/>
          </a:xfrm>
          <a:prstGeom prst="straightConnector1">
            <a:avLst/>
          </a:prstGeom>
          <a:noFill/>
          <a:ln cap="flat" cmpd="sng" w="28575">
            <a:solidFill>
              <a:schemeClr val="dk2"/>
            </a:solidFill>
            <a:prstDash val="solid"/>
            <a:round/>
            <a:headEnd len="lg" w="lg" type="none"/>
            <a:tailEnd len="lg" w="lg" type="triangle"/>
          </a:ln>
        </p:spPr>
      </p:cxnSp>
      <p:sp>
        <p:nvSpPr>
          <p:cNvPr id="641" name="Shape 641"/>
          <p:cNvSpPr txBox="1"/>
          <p:nvPr/>
        </p:nvSpPr>
        <p:spPr>
          <a:xfrm>
            <a:off x="5009750" y="1101000"/>
            <a:ext cx="1248000" cy="408300"/>
          </a:xfrm>
          <a:prstGeom prst="rect">
            <a:avLst/>
          </a:prstGeom>
          <a:noFill/>
          <a:ln>
            <a:noFill/>
          </a:ln>
        </p:spPr>
        <p:txBody>
          <a:bodyPr anchorCtr="0" anchor="t" bIns="91425" lIns="91425" rIns="91425" wrap="square" tIns="91425">
            <a:noAutofit/>
          </a:bodyPr>
          <a:lstStyle/>
          <a:p>
            <a:pPr indent="0" lvl="0" marL="0">
              <a:spcBef>
                <a:spcPts val="0"/>
              </a:spcBef>
              <a:buNone/>
            </a:pPr>
            <a:r>
              <a:rPr lang="en"/>
              <a:t>Anxiety</a:t>
            </a:r>
          </a:p>
        </p:txBody>
      </p:sp>
      <p:cxnSp>
        <p:nvCxnSpPr>
          <p:cNvPr id="642" name="Shape 642"/>
          <p:cNvCxnSpPr/>
          <p:nvPr/>
        </p:nvCxnSpPr>
        <p:spPr>
          <a:xfrm rot="10800000">
            <a:off x="3499075" y="1959400"/>
            <a:ext cx="734700" cy="291600"/>
          </a:xfrm>
          <a:prstGeom prst="straightConnector1">
            <a:avLst/>
          </a:prstGeom>
          <a:noFill/>
          <a:ln cap="flat" cmpd="sng" w="28575">
            <a:solidFill>
              <a:schemeClr val="dk2"/>
            </a:solidFill>
            <a:prstDash val="solid"/>
            <a:round/>
            <a:headEnd len="lg" w="lg" type="none"/>
            <a:tailEnd len="lg" w="lg" type="triangle"/>
          </a:ln>
        </p:spPr>
      </p:cxnSp>
      <p:sp>
        <p:nvSpPr>
          <p:cNvPr id="643" name="Shape 643"/>
          <p:cNvSpPr txBox="1"/>
          <p:nvPr/>
        </p:nvSpPr>
        <p:spPr>
          <a:xfrm>
            <a:off x="2542600" y="1796150"/>
            <a:ext cx="956400" cy="338100"/>
          </a:xfrm>
          <a:prstGeom prst="rect">
            <a:avLst/>
          </a:prstGeom>
          <a:noFill/>
          <a:ln>
            <a:noFill/>
          </a:ln>
        </p:spPr>
        <p:txBody>
          <a:bodyPr anchorCtr="0" anchor="t" bIns="91425" lIns="91425" rIns="91425" wrap="square" tIns="91425">
            <a:noAutofit/>
          </a:bodyPr>
          <a:lstStyle/>
          <a:p>
            <a:pPr indent="0" lvl="0" marL="0">
              <a:spcBef>
                <a:spcPts val="0"/>
              </a:spcBef>
              <a:buNone/>
            </a:pPr>
            <a:r>
              <a:rPr lang="en"/>
              <a:t>Insomnia</a:t>
            </a:r>
          </a:p>
        </p:txBody>
      </p:sp>
      <p:sp>
        <p:nvSpPr>
          <p:cNvPr id="644" name="Shape 644"/>
          <p:cNvSpPr txBox="1"/>
          <p:nvPr/>
        </p:nvSpPr>
        <p:spPr>
          <a:xfrm>
            <a:off x="2216025" y="3783575"/>
            <a:ext cx="6135000" cy="3381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Source Sans Pro"/>
                <a:ea typeface="Source Sans Pro"/>
                <a:cs typeface="Source Sans Pro"/>
                <a:sym typeface="Source Sans Pro"/>
              </a:rPr>
              <a:t>Testing data: 20%, training data: 80%, number of trees=1000</a:t>
            </a:r>
          </a:p>
          <a:p>
            <a:pPr indent="0" lvl="0" marL="0" rtl="0">
              <a:spcBef>
                <a:spcPts val="0"/>
              </a:spcBef>
              <a:buNone/>
            </a:pPr>
            <a:r>
              <a:rPr lang="en" sz="1800">
                <a:latin typeface="Source Sans Pro"/>
                <a:ea typeface="Source Sans Pro"/>
                <a:cs typeface="Source Sans Pro"/>
                <a:sym typeface="Source Sans Pro"/>
              </a:rPr>
              <a:t>The Accuracy of our model: </a:t>
            </a:r>
            <a:r>
              <a:rPr b="1" lang="en" sz="1800">
                <a:latin typeface="Source Sans Pro"/>
                <a:ea typeface="Source Sans Pro"/>
                <a:cs typeface="Source Sans Pro"/>
                <a:sym typeface="Source Sans Pro"/>
              </a:rPr>
              <a:t>70.4%</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title"/>
          </p:nvPr>
        </p:nvSpPr>
        <p:spPr>
          <a:xfrm>
            <a:off x="235225" y="1292400"/>
            <a:ext cx="1549200" cy="1140000"/>
          </a:xfrm>
          <a:prstGeom prst="rect">
            <a:avLst/>
          </a:prstGeom>
        </p:spPr>
        <p:txBody>
          <a:bodyPr anchorCtr="0" anchor="t" bIns="91425" lIns="91425" rIns="91425" wrap="square" tIns="91425">
            <a:noAutofit/>
          </a:bodyPr>
          <a:lstStyle/>
          <a:p>
            <a:pPr indent="0" lvl="0" marL="0">
              <a:spcBef>
                <a:spcPts val="0"/>
              </a:spcBef>
              <a:buNone/>
            </a:pPr>
            <a:r>
              <a:rPr b="1" lang="en" sz="2400"/>
              <a:t>Logistic</a:t>
            </a:r>
          </a:p>
          <a:p>
            <a:pPr indent="0" lvl="0" marL="0">
              <a:spcBef>
                <a:spcPts val="0"/>
              </a:spcBef>
              <a:buNone/>
            </a:pPr>
            <a:r>
              <a:rPr b="1" lang="en" sz="2400"/>
              <a:t>Regression</a:t>
            </a:r>
          </a:p>
          <a:p>
            <a:pPr indent="0" lvl="0" marL="0" rtl="0">
              <a:spcBef>
                <a:spcPts val="0"/>
              </a:spcBef>
              <a:buNone/>
            </a:pPr>
            <a:r>
              <a:t/>
            </a:r>
            <a:endParaRPr b="1" sz="2400"/>
          </a:p>
        </p:txBody>
      </p:sp>
      <p:sp>
        <p:nvSpPr>
          <p:cNvPr id="650" name="Shape 650"/>
          <p:cNvSpPr txBox="1"/>
          <p:nvPr>
            <p:ph idx="12" type="sldNum"/>
          </p:nvPr>
        </p:nvSpPr>
        <p:spPr>
          <a:xfrm>
            <a:off x="-75" y="0"/>
            <a:ext cx="1851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651" name="Shape 651"/>
          <p:cNvSpPr txBox="1"/>
          <p:nvPr/>
        </p:nvSpPr>
        <p:spPr>
          <a:xfrm>
            <a:off x="2216025" y="506975"/>
            <a:ext cx="4503300" cy="338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Source Sans Pro"/>
                <a:ea typeface="Source Sans Pro"/>
                <a:cs typeface="Source Sans Pro"/>
                <a:sym typeface="Source Sans Pro"/>
              </a:rPr>
              <a:t>Coefficients of each feature for LogReg</a:t>
            </a:r>
          </a:p>
        </p:txBody>
      </p:sp>
      <p:sp>
        <p:nvSpPr>
          <p:cNvPr id="652" name="Shape 652"/>
          <p:cNvSpPr txBox="1"/>
          <p:nvPr/>
        </p:nvSpPr>
        <p:spPr>
          <a:xfrm>
            <a:off x="2216025" y="4088375"/>
            <a:ext cx="4327200" cy="3381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chemeClr val="dk1"/>
                </a:solidFill>
                <a:latin typeface="Source Sans Pro"/>
                <a:ea typeface="Source Sans Pro"/>
                <a:cs typeface="Source Sans Pro"/>
                <a:sym typeface="Source Sans Pro"/>
              </a:rPr>
              <a:t>Testing data: 20%, training data: 80%</a:t>
            </a:r>
          </a:p>
          <a:p>
            <a:pPr indent="0" lvl="0" marL="0" rtl="0">
              <a:spcBef>
                <a:spcPts val="0"/>
              </a:spcBef>
              <a:buNone/>
            </a:pPr>
            <a:r>
              <a:rPr lang="en" sz="1800">
                <a:latin typeface="Source Sans Pro"/>
                <a:ea typeface="Source Sans Pro"/>
                <a:cs typeface="Source Sans Pro"/>
                <a:sym typeface="Source Sans Pro"/>
              </a:rPr>
              <a:t>The Accuracy of our model: </a:t>
            </a:r>
            <a:r>
              <a:rPr b="1" lang="en" sz="1800">
                <a:latin typeface="Source Sans Pro"/>
                <a:ea typeface="Source Sans Pro"/>
                <a:cs typeface="Source Sans Pro"/>
                <a:sym typeface="Source Sans Pro"/>
              </a:rPr>
              <a:t>67.4%</a:t>
            </a:r>
          </a:p>
        </p:txBody>
      </p:sp>
      <p:sp>
        <p:nvSpPr>
          <p:cNvPr id="653" name="Shape 653"/>
          <p:cNvSpPr txBox="1"/>
          <p:nvPr/>
        </p:nvSpPr>
        <p:spPr>
          <a:xfrm>
            <a:off x="2355975" y="961050"/>
            <a:ext cx="1201200" cy="23910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anxiety</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insomnia</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pt_sex</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pt_ethnicity</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age0</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age1</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age2</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age3</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race0</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race1</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race2</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race3</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race4</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intercept</a:t>
            </a:r>
          </a:p>
          <a:p>
            <a:pPr indent="0" lvl="0" marL="0">
              <a:spcBef>
                <a:spcPts val="0"/>
              </a:spcBef>
              <a:buNone/>
            </a:pPr>
            <a:r>
              <a:t/>
            </a:r>
            <a:endParaRPr>
              <a:latin typeface="Source Sans Pro"/>
              <a:ea typeface="Source Sans Pro"/>
              <a:cs typeface="Source Sans Pro"/>
              <a:sym typeface="Source Sans Pro"/>
            </a:endParaRPr>
          </a:p>
        </p:txBody>
      </p:sp>
      <p:sp>
        <p:nvSpPr>
          <p:cNvPr id="654" name="Shape 654"/>
          <p:cNvSpPr txBox="1"/>
          <p:nvPr/>
        </p:nvSpPr>
        <p:spPr>
          <a:xfrm>
            <a:off x="3953850" y="973500"/>
            <a:ext cx="2297700" cy="27339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0.92</a:t>
            </a:r>
          </a:p>
          <a:p>
            <a:pPr indent="0" lvl="0" marL="0">
              <a:spcBef>
                <a:spcPts val="0"/>
              </a:spcBef>
              <a:buNone/>
            </a:pPr>
            <a:r>
              <a:rPr lang="en">
                <a:latin typeface="Source Sans Pro"/>
                <a:ea typeface="Source Sans Pro"/>
                <a:cs typeface="Source Sans Pro"/>
                <a:sym typeface="Source Sans Pro"/>
              </a:rPr>
              <a:t>1.17</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-0.0018</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0.034</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-0.022</a:t>
            </a:r>
          </a:p>
          <a:p>
            <a:pPr indent="0" lvl="0" marL="0">
              <a:spcBef>
                <a:spcPts val="0"/>
              </a:spcBef>
              <a:buNone/>
            </a:pPr>
            <a:r>
              <a:rPr lang="en">
                <a:latin typeface="Source Sans Pro"/>
                <a:ea typeface="Source Sans Pro"/>
                <a:cs typeface="Source Sans Pro"/>
                <a:sym typeface="Source Sans Pro"/>
              </a:rPr>
              <a:t>-0.0038</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-0.026</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-0.0113</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0.49</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0.315</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0.22</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0.24</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0.26</a:t>
            </a:r>
          </a:p>
          <a:p>
            <a:pPr indent="-69850" lvl="0" marL="0">
              <a:spcBef>
                <a:spcPts val="0"/>
              </a:spcBef>
              <a:buClr>
                <a:schemeClr val="dk1"/>
              </a:buClr>
              <a:buSzPts val="1100"/>
              <a:buFont typeface="Arial"/>
              <a:buNone/>
            </a:pPr>
            <a:r>
              <a:rPr lang="en">
                <a:latin typeface="Source Sans Pro"/>
                <a:ea typeface="Source Sans Pro"/>
                <a:cs typeface="Source Sans Pro"/>
                <a:sym typeface="Source Sans Pro"/>
              </a:rPr>
              <a:t>-1.72</a:t>
            </a:r>
          </a:p>
          <a:p>
            <a:pPr indent="0" lvl="0" marL="0">
              <a:spcBef>
                <a:spcPts val="0"/>
              </a:spcBef>
              <a:buNone/>
            </a:pPr>
            <a:r>
              <a:t/>
            </a:r>
            <a:endParaRPr>
              <a:latin typeface="Source Sans Pro"/>
              <a:ea typeface="Source Sans Pro"/>
              <a:cs typeface="Source Sans Pro"/>
              <a:sym typeface="Source Sans Pro"/>
            </a:endParaRPr>
          </a:p>
        </p:txBody>
      </p:sp>
      <p:pic>
        <p:nvPicPr>
          <p:cNvPr id="655" name="Shape 655"/>
          <p:cNvPicPr preferRelativeResize="0"/>
          <p:nvPr/>
        </p:nvPicPr>
        <p:blipFill>
          <a:blip r:embed="rId3">
            <a:alphaModFix/>
          </a:blip>
          <a:stretch>
            <a:fillRect/>
          </a:stretch>
        </p:blipFill>
        <p:spPr>
          <a:xfrm>
            <a:off x="5339250" y="1203998"/>
            <a:ext cx="3461175" cy="2272900"/>
          </a:xfrm>
          <a:prstGeom prst="rect">
            <a:avLst/>
          </a:prstGeom>
          <a:noFill/>
          <a:ln>
            <a:noFill/>
          </a:ln>
        </p:spPr>
      </p:pic>
      <p:sp>
        <p:nvSpPr>
          <p:cNvPr id="656" name="Shape 656"/>
          <p:cNvSpPr/>
          <p:nvPr/>
        </p:nvSpPr>
        <p:spPr>
          <a:xfrm>
            <a:off x="2266175" y="1031100"/>
            <a:ext cx="2413500" cy="4647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57" name="Shape 657"/>
          <p:cNvSpPr/>
          <p:nvPr/>
        </p:nvSpPr>
        <p:spPr>
          <a:xfrm>
            <a:off x="2266175" y="2707500"/>
            <a:ext cx="2413500" cy="285000"/>
          </a:xfrm>
          <a:prstGeom prst="rect">
            <a:avLst/>
          </a:prstGeom>
          <a:noFill/>
          <a:ln cap="flat" cmpd="sng" w="19050">
            <a:solidFill>
              <a:srgbClr val="FF99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58" name="Shape 658"/>
          <p:cNvSpPr/>
          <p:nvPr/>
        </p:nvSpPr>
        <p:spPr>
          <a:xfrm>
            <a:off x="2266175" y="1514100"/>
            <a:ext cx="2413500" cy="464700"/>
          </a:xfrm>
          <a:prstGeom prst="rect">
            <a:avLst/>
          </a:prstGeom>
          <a:noFill/>
          <a:ln cap="flat" cmpd="sng" w="19050">
            <a:solidFill>
              <a:srgbClr val="FF99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ctrTitle"/>
          </p:nvPr>
        </p:nvSpPr>
        <p:spPr>
          <a:xfrm>
            <a:off x="685800" y="1907659"/>
            <a:ext cx="5008200" cy="1045200"/>
          </a:xfrm>
          <a:prstGeom prst="rect">
            <a:avLst/>
          </a:prstGeom>
        </p:spPr>
        <p:txBody>
          <a:bodyPr anchorCtr="0" anchor="b" bIns="91425" lIns="91425" rIns="91425" wrap="square" tIns="91425">
            <a:noAutofit/>
          </a:bodyPr>
          <a:lstStyle/>
          <a:p>
            <a:pPr indent="0" lvl="0" marL="0">
              <a:spcBef>
                <a:spcPts val="0"/>
              </a:spcBef>
              <a:buNone/>
            </a:pPr>
            <a:r>
              <a:rPr lang="en"/>
              <a:t>Review</a:t>
            </a:r>
          </a:p>
        </p:txBody>
      </p:sp>
      <p:sp>
        <p:nvSpPr>
          <p:cNvPr id="664" name="Shape 664"/>
          <p:cNvSpPr txBox="1"/>
          <p:nvPr>
            <p:ph idx="1" type="subTitle"/>
          </p:nvPr>
        </p:nvSpPr>
        <p:spPr>
          <a:xfrm>
            <a:off x="685800" y="3082250"/>
            <a:ext cx="8129700" cy="687600"/>
          </a:xfrm>
          <a:prstGeom prst="rect">
            <a:avLst/>
          </a:prstGeom>
        </p:spPr>
        <p:txBody>
          <a:bodyPr anchorCtr="0" anchor="ctr" bIns="91425" lIns="91425" rIns="91425" wrap="square" tIns="91425">
            <a:noAutofit/>
          </a:bodyPr>
          <a:lstStyle/>
          <a:p>
            <a:pPr indent="0" lvl="0" marL="0">
              <a:spcBef>
                <a:spcPts val="0"/>
              </a:spcBef>
              <a:buNone/>
            </a:pPr>
            <a:r>
              <a:rPr lang="en" u="sng">
                <a:solidFill>
                  <a:schemeClr val="hlink"/>
                </a:solidFill>
                <a:hlinkClick r:id="rId3"/>
              </a:rPr>
              <a:t>Hypothesis Generation</a:t>
            </a:r>
            <a:r>
              <a:rPr lang="en"/>
              <a:t> | </a:t>
            </a:r>
            <a:r>
              <a:rPr lang="en" u="sng">
                <a:solidFill>
                  <a:schemeClr val="hlink"/>
                </a:solidFill>
                <a:hlinkClick r:id="rId4"/>
              </a:rPr>
              <a:t>Data Cleaning</a:t>
            </a:r>
            <a:r>
              <a:rPr lang="en">
                <a:solidFill>
                  <a:srgbClr val="000000"/>
                </a:solidFill>
              </a:rPr>
              <a:t> | </a:t>
            </a:r>
            <a:r>
              <a:rPr lang="en" u="sng">
                <a:solidFill>
                  <a:schemeClr val="hlink"/>
                </a:solidFill>
                <a:hlinkClick r:id="rId5"/>
              </a:rPr>
              <a:t>Data Blending</a:t>
            </a:r>
          </a:p>
        </p:txBody>
      </p:sp>
      <p:sp>
        <p:nvSpPr>
          <p:cNvPr id="665" name="Shape 665"/>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type="ctrTitle"/>
          </p:nvPr>
        </p:nvSpPr>
        <p:spPr>
          <a:xfrm>
            <a:off x="685800" y="1907659"/>
            <a:ext cx="5008200" cy="1045200"/>
          </a:xfrm>
          <a:prstGeom prst="rect">
            <a:avLst/>
          </a:prstGeom>
        </p:spPr>
        <p:txBody>
          <a:bodyPr anchorCtr="0" anchor="b" bIns="91425" lIns="91425" rIns="91425" wrap="square" tIns="91425">
            <a:noAutofit/>
          </a:bodyPr>
          <a:lstStyle/>
          <a:p>
            <a:pPr indent="0" lvl="0" marL="0">
              <a:spcBef>
                <a:spcPts val="0"/>
              </a:spcBef>
              <a:buNone/>
            </a:pPr>
            <a:r>
              <a:rPr lang="en"/>
              <a:t>Conclusion</a:t>
            </a:r>
          </a:p>
        </p:txBody>
      </p:sp>
      <p:sp>
        <p:nvSpPr>
          <p:cNvPr id="671" name="Shape 671"/>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672" name="Shape 672"/>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idx="4294967295" type="ctrTitle"/>
          </p:nvPr>
        </p:nvSpPr>
        <p:spPr>
          <a:xfrm>
            <a:off x="1475350" y="1659550"/>
            <a:ext cx="6275100" cy="1159800"/>
          </a:xfrm>
          <a:prstGeom prst="rect">
            <a:avLst/>
          </a:prstGeom>
        </p:spPr>
        <p:txBody>
          <a:bodyPr anchorCtr="0" anchor="b" bIns="91425" lIns="91425" rIns="91425" wrap="square" tIns="91425">
            <a:noAutofit/>
          </a:bodyPr>
          <a:lstStyle/>
          <a:p>
            <a:pPr indent="0" lvl="0" marL="0" rtl="0">
              <a:spcBef>
                <a:spcPts val="0"/>
              </a:spcBef>
              <a:buNone/>
            </a:pPr>
            <a:r>
              <a:rPr lang="en" sz="6000"/>
              <a:t>Anxiety + Insomnia</a:t>
            </a:r>
          </a:p>
        </p:txBody>
      </p:sp>
      <p:sp>
        <p:nvSpPr>
          <p:cNvPr id="678" name="Shape 678"/>
          <p:cNvSpPr txBox="1"/>
          <p:nvPr>
            <p:ph idx="4294967295" type="subTitle"/>
          </p:nvPr>
        </p:nvSpPr>
        <p:spPr>
          <a:xfrm>
            <a:off x="1475350" y="2611450"/>
            <a:ext cx="6093600" cy="784800"/>
          </a:xfrm>
          <a:prstGeom prst="rect">
            <a:avLst/>
          </a:prstGeom>
        </p:spPr>
        <p:txBody>
          <a:bodyPr anchorCtr="0" anchor="t" bIns="91425" lIns="91425" rIns="91425" wrap="square" tIns="91425">
            <a:noAutofit/>
          </a:bodyPr>
          <a:lstStyle/>
          <a:p>
            <a:pPr indent="0" lvl="0" marL="0" rtl="0">
              <a:spcBef>
                <a:spcPts val="0"/>
              </a:spcBef>
              <a:buNone/>
            </a:pPr>
            <a:r>
              <a:rPr lang="en"/>
              <a:t>are signals for </a:t>
            </a:r>
            <a:r>
              <a:rPr b="1" lang="en"/>
              <a:t>depression</a:t>
            </a:r>
          </a:p>
        </p:txBody>
      </p:sp>
      <p:sp>
        <p:nvSpPr>
          <p:cNvPr id="679" name="Shape 679"/>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idx="4294967295" type="ctrTitle"/>
          </p:nvPr>
        </p:nvSpPr>
        <p:spPr>
          <a:xfrm>
            <a:off x="713350" y="498400"/>
            <a:ext cx="2187000" cy="568500"/>
          </a:xfrm>
          <a:prstGeom prst="rect">
            <a:avLst/>
          </a:prstGeom>
        </p:spPr>
        <p:txBody>
          <a:bodyPr anchorCtr="0" anchor="b" bIns="91425" lIns="91425" rIns="91425" wrap="square" tIns="91425">
            <a:noAutofit/>
          </a:bodyPr>
          <a:lstStyle/>
          <a:p>
            <a:pPr indent="0" lvl="0" marL="0" rtl="0">
              <a:spcBef>
                <a:spcPts val="0"/>
              </a:spcBef>
              <a:buNone/>
            </a:pPr>
            <a:r>
              <a:rPr lang="en" sz="3000"/>
              <a:t>Future Steps</a:t>
            </a:r>
          </a:p>
        </p:txBody>
      </p:sp>
      <p:sp>
        <p:nvSpPr>
          <p:cNvPr id="685" name="Shape 685"/>
          <p:cNvSpPr txBox="1"/>
          <p:nvPr>
            <p:ph idx="4294967295" type="subTitle"/>
          </p:nvPr>
        </p:nvSpPr>
        <p:spPr>
          <a:xfrm>
            <a:off x="750675" y="1169875"/>
            <a:ext cx="7413600" cy="3565500"/>
          </a:xfrm>
          <a:prstGeom prst="rect">
            <a:avLst/>
          </a:prstGeom>
        </p:spPr>
        <p:txBody>
          <a:bodyPr anchorCtr="0" anchor="t" bIns="91425" lIns="91425" rIns="91425" wrap="square" tIns="91425">
            <a:noAutofit/>
          </a:bodyPr>
          <a:lstStyle/>
          <a:p>
            <a:pPr indent="-69850" lvl="0" marL="0" rtl="0">
              <a:lnSpc>
                <a:spcPct val="150000"/>
              </a:lnSpc>
              <a:spcBef>
                <a:spcPts val="0"/>
              </a:spcBef>
              <a:buClr>
                <a:schemeClr val="dk1"/>
              </a:buClr>
              <a:buSzPts val="1100"/>
              <a:buFont typeface="Arial"/>
              <a:buNone/>
            </a:pPr>
            <a:r>
              <a:rPr b="1" lang="en" sz="1400">
                <a:solidFill>
                  <a:schemeClr val="dk1"/>
                </a:solidFill>
                <a:latin typeface="Open Sans"/>
                <a:ea typeface="Open Sans"/>
                <a:cs typeface="Open Sans"/>
                <a:sym typeface="Open Sans"/>
              </a:rPr>
              <a:t>1 Model Accuracy: Classifier Parameters</a:t>
            </a:r>
          </a:p>
          <a:p>
            <a:pPr indent="-317500" lvl="0" marL="457200" rtl="0" algn="just">
              <a:lnSpc>
                <a:spcPct val="150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Tune the random forest parameters:</a:t>
            </a:r>
          </a:p>
          <a:p>
            <a:pPr indent="-317500" lvl="1" marL="914400" rtl="0" algn="just">
              <a:lnSpc>
                <a:spcPct val="150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testing out multiple minimum sample leaf sizes </a:t>
            </a:r>
          </a:p>
          <a:p>
            <a:pPr indent="-317500" lvl="1" marL="914400" rtl="0" algn="just">
              <a:lnSpc>
                <a:spcPct val="150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ensemble classification techniques such as bagging (bootstrap aggregating) and boosting</a:t>
            </a:r>
          </a:p>
          <a:p>
            <a:pPr indent="-317500" lvl="0" marL="457200" rtl="0" algn="just">
              <a:lnSpc>
                <a:spcPct val="150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a more targeted train-test-split</a:t>
            </a:r>
          </a:p>
          <a:p>
            <a:pPr indent="-317500" lvl="1" marL="914400" rtl="0" algn="just">
              <a:lnSpc>
                <a:spcPct val="150000"/>
              </a:lnSpc>
              <a:spcBef>
                <a:spcPts val="0"/>
              </a:spcBef>
              <a:buClr>
                <a:schemeClr val="dk1"/>
              </a:buClr>
              <a:buSzPts val="1400"/>
              <a:buFont typeface="Open Sans"/>
              <a:buChar char="▸"/>
            </a:pPr>
            <a:r>
              <a:rPr lang="en" sz="1400">
                <a:solidFill>
                  <a:schemeClr val="dk1"/>
                </a:solidFill>
                <a:latin typeface="Open Sans"/>
                <a:ea typeface="Open Sans"/>
                <a:cs typeface="Open Sans"/>
                <a:sym typeface="Open Sans"/>
              </a:rPr>
              <a:t>sorting the patients’ data by year and using the first few years’ data as training set and the last few years as testing set</a:t>
            </a:r>
          </a:p>
          <a:p>
            <a:pPr indent="0" lvl="0" marL="0" rtl="0" algn="just">
              <a:lnSpc>
                <a:spcPct val="150000"/>
              </a:lnSpc>
              <a:spcBef>
                <a:spcPts val="0"/>
              </a:spcBef>
              <a:buNone/>
            </a:pPr>
            <a:r>
              <a:rPr b="1" lang="en" sz="1400">
                <a:solidFill>
                  <a:schemeClr val="dk1"/>
                </a:solidFill>
                <a:latin typeface="Open Sans"/>
                <a:ea typeface="Open Sans"/>
                <a:cs typeface="Open Sans"/>
                <a:sym typeface="Open Sans"/>
              </a:rPr>
              <a:t>2 Model Accuracy: Adding Features</a:t>
            </a:r>
          </a:p>
          <a:p>
            <a:pPr indent="-317500" lvl="0" marL="457200" rtl="0" algn="just">
              <a:lnSpc>
                <a:spcPct val="150000"/>
              </a:lnSpc>
              <a:spcBef>
                <a:spcPts val="0"/>
              </a:spcBef>
              <a:buClr>
                <a:schemeClr val="dk1"/>
              </a:buClr>
              <a:buSzPts val="1400"/>
              <a:buFont typeface="Open Sans"/>
              <a:buChar char="▹"/>
            </a:pPr>
            <a:r>
              <a:rPr lang="en" sz="1400">
                <a:solidFill>
                  <a:schemeClr val="dk1"/>
                </a:solidFill>
                <a:latin typeface="Open Sans"/>
                <a:ea typeface="Open Sans"/>
                <a:cs typeface="Open Sans"/>
                <a:sym typeface="Open Sans"/>
              </a:rPr>
              <a:t>Add  features (drug use, alcohol consumption, smoking habit) to the model</a:t>
            </a:r>
          </a:p>
          <a:p>
            <a:pPr indent="0" lvl="0" marL="0" rtl="0">
              <a:spcBef>
                <a:spcPts val="0"/>
              </a:spcBef>
              <a:buNone/>
            </a:pPr>
            <a:r>
              <a:t/>
            </a:r>
            <a:endParaRPr b="1"/>
          </a:p>
        </p:txBody>
      </p:sp>
      <p:sp>
        <p:nvSpPr>
          <p:cNvPr id="686" name="Shape 686"/>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idx="4294967295" type="ctrTitle"/>
          </p:nvPr>
        </p:nvSpPr>
        <p:spPr>
          <a:xfrm>
            <a:off x="713350" y="498400"/>
            <a:ext cx="2187000" cy="568500"/>
          </a:xfrm>
          <a:prstGeom prst="rect">
            <a:avLst/>
          </a:prstGeom>
        </p:spPr>
        <p:txBody>
          <a:bodyPr anchorCtr="0" anchor="b" bIns="91425" lIns="91425" rIns="91425" wrap="square" tIns="91425">
            <a:noAutofit/>
          </a:bodyPr>
          <a:lstStyle/>
          <a:p>
            <a:pPr indent="0" lvl="0" marL="0" rtl="0">
              <a:spcBef>
                <a:spcPts val="0"/>
              </a:spcBef>
              <a:buNone/>
            </a:pPr>
            <a:r>
              <a:rPr lang="en" sz="3000"/>
              <a:t>References</a:t>
            </a:r>
          </a:p>
        </p:txBody>
      </p:sp>
      <p:sp>
        <p:nvSpPr>
          <p:cNvPr id="692" name="Shape 692"/>
          <p:cNvSpPr txBox="1"/>
          <p:nvPr>
            <p:ph idx="4294967295" type="subTitle"/>
          </p:nvPr>
        </p:nvSpPr>
        <p:spPr>
          <a:xfrm>
            <a:off x="750675" y="1169875"/>
            <a:ext cx="7413600" cy="3565500"/>
          </a:xfrm>
          <a:prstGeom prst="rect">
            <a:avLst/>
          </a:prstGeom>
        </p:spPr>
        <p:txBody>
          <a:bodyPr anchorCtr="0" anchor="t" bIns="91425" lIns="91425" rIns="91425" wrap="square" tIns="91425">
            <a:noAutofit/>
          </a:bodyPr>
          <a:lstStyle/>
          <a:p>
            <a:pPr indent="0" lvl="0" marL="0">
              <a:spcBef>
                <a:spcPts val="0"/>
              </a:spcBef>
              <a:buNone/>
            </a:pPr>
            <a:r>
              <a:rPr lang="en" sz="1100">
                <a:solidFill>
                  <a:srgbClr val="000000"/>
                </a:solidFill>
                <a:highlight>
                  <a:srgbClr val="FFFFFF"/>
                </a:highlight>
                <a:latin typeface="Arial"/>
                <a:ea typeface="Arial"/>
                <a:cs typeface="Arial"/>
                <a:sym typeface="Arial"/>
              </a:rPr>
              <a:t>Ohayon, M. M. (2007). Insomnia: A ticking clock for depression? Journal of Psychiatric Research, 41(11), 893-894.</a:t>
            </a:r>
          </a:p>
          <a:p>
            <a:pPr indent="0" lvl="0" marL="0">
              <a:spcBef>
                <a:spcPts val="0"/>
              </a:spcBef>
              <a:buNone/>
            </a:pPr>
            <a:r>
              <a:rPr lang="en" sz="1100">
                <a:solidFill>
                  <a:srgbClr val="000000"/>
                </a:solidFill>
                <a:highlight>
                  <a:srgbClr val="FFFFFF"/>
                </a:highlight>
                <a:latin typeface="Arial"/>
                <a:ea typeface="Arial"/>
                <a:cs typeface="Arial"/>
                <a:sym typeface="Arial"/>
              </a:rPr>
              <a:t>Ohayon, M. M. (2005). Relationship between chronic painful physical condition and insomnia. Journal of Psychiatric Research, 39(2), 151-159.</a:t>
            </a:r>
          </a:p>
          <a:p>
            <a:pPr indent="0" lvl="0" marL="0">
              <a:spcBef>
                <a:spcPts val="0"/>
              </a:spcBef>
              <a:buNone/>
            </a:pPr>
            <a:r>
              <a:rPr lang="en" sz="1100">
                <a:solidFill>
                  <a:srgbClr val="000000"/>
                </a:solidFill>
                <a:highlight>
                  <a:srgbClr val="FFFFFF"/>
                </a:highlight>
                <a:latin typeface="Arial"/>
                <a:ea typeface="Arial"/>
                <a:cs typeface="Arial"/>
                <a:sym typeface="Arial"/>
              </a:rPr>
              <a:t>Ohayon, M. M., &amp; Milesi, C. (2016). Artificial Outdoor Nighttime Lights Associate with Altered Sleep Behavior in the American General Population. Sleep, 39(6), 1311-1320. </a:t>
            </a:r>
          </a:p>
          <a:p>
            <a:pPr indent="0" lvl="0" marL="0">
              <a:spcBef>
                <a:spcPts val="0"/>
              </a:spcBef>
              <a:buNone/>
            </a:pPr>
            <a:r>
              <a:rPr lang="en" sz="1100">
                <a:solidFill>
                  <a:srgbClr val="000000"/>
                </a:solidFill>
                <a:highlight>
                  <a:srgbClr val="FFFFFF"/>
                </a:highlight>
                <a:latin typeface="Arial"/>
                <a:ea typeface="Arial"/>
                <a:cs typeface="Arial"/>
                <a:sym typeface="Arial"/>
              </a:rPr>
              <a:t>Ohayon, M. M., &amp; Roberts, L. W. (2015). Challenging the validity of the association between oversleeping and overeating in atypical depression. Journal of Psychosomatic Research,78(1), 52-57.</a:t>
            </a:r>
          </a:p>
          <a:p>
            <a:pPr indent="0" lvl="0" marL="0">
              <a:spcBef>
                <a:spcPts val="0"/>
              </a:spcBef>
              <a:buNone/>
            </a:pPr>
            <a:r>
              <a:rPr lang="en" sz="1100">
                <a:solidFill>
                  <a:srgbClr val="000000"/>
                </a:solidFill>
                <a:highlight>
                  <a:srgbClr val="FFFFFF"/>
                </a:highlight>
                <a:latin typeface="Arial"/>
                <a:ea typeface="Arial"/>
                <a:cs typeface="Arial"/>
                <a:sym typeface="Arial"/>
              </a:rPr>
              <a:t>Ohayon, M. M. (2007). Epidemiology of depression and its treatment in the general population. Journal of Psychiatric Research, 41(3-4), 207-213.</a:t>
            </a:r>
          </a:p>
          <a:p>
            <a:pPr indent="0" lvl="0" marL="0">
              <a:spcBef>
                <a:spcPts val="0"/>
              </a:spcBef>
              <a:buNone/>
            </a:pPr>
            <a:r>
              <a:rPr lang="en" sz="1100">
                <a:solidFill>
                  <a:srgbClr val="000000"/>
                </a:solidFill>
                <a:highlight>
                  <a:srgbClr val="FFFFFF"/>
                </a:highlight>
                <a:latin typeface="Arial"/>
                <a:ea typeface="Arial"/>
                <a:cs typeface="Arial"/>
                <a:sym typeface="Arial"/>
              </a:rPr>
              <a:t>Ohayon, M. M. (2002). Epidemiology of insomnia: what we know and what we still need to learn. Sleep Medicine Reviews, 6(2), 97-111.</a:t>
            </a:r>
          </a:p>
          <a:p>
            <a:pPr indent="0" lvl="0" marL="0">
              <a:spcBef>
                <a:spcPts val="0"/>
              </a:spcBef>
              <a:buNone/>
            </a:pPr>
            <a:r>
              <a:rPr lang="en" sz="1100" u="sng">
                <a:solidFill>
                  <a:srgbClr val="000000"/>
                </a:solidFill>
                <a:highlight>
                  <a:srgbClr val="FFFFFF"/>
                </a:highlight>
                <a:latin typeface="Arial"/>
                <a:ea typeface="Arial"/>
                <a:cs typeface="Arial"/>
                <a:sym typeface="Arial"/>
                <a:hlinkClick r:id="rId3"/>
              </a:rPr>
              <a:t>What is data blending, By Oleg Roderick, David Sanchez, Geisinger Data Science, November 2015</a:t>
            </a:r>
          </a:p>
          <a:p>
            <a:pPr indent="0" lvl="0" marL="0">
              <a:spcBef>
                <a:spcPts val="0"/>
              </a:spcBef>
              <a:buNone/>
            </a:pPr>
            <a:r>
              <a:rPr i="1" lang="en" sz="1100" u="sng">
                <a:solidFill>
                  <a:srgbClr val="000000"/>
                </a:solidFill>
                <a:highlight>
                  <a:srgbClr val="FFFFFF"/>
                </a:highlight>
                <a:latin typeface="Arial"/>
                <a:ea typeface="Arial"/>
                <a:cs typeface="Arial"/>
                <a:sym typeface="Arial"/>
                <a:hlinkClick r:id="rId4"/>
              </a:rPr>
              <a:t>Predicting Mood Disorder Risk A Data Blending and Machine Learning Approach </a:t>
            </a:r>
            <a:r>
              <a:rPr lang="en" sz="1100" u="sng">
                <a:solidFill>
                  <a:srgbClr val="000000"/>
                </a:solidFill>
                <a:highlight>
                  <a:srgbClr val="FFFFFF"/>
                </a:highlight>
                <a:latin typeface="Arial"/>
                <a:ea typeface="Arial"/>
                <a:cs typeface="Arial"/>
                <a:sym typeface="Arial"/>
                <a:hlinkClick r:id="rId5"/>
              </a:rPr>
              <a:t>MASTER’S THESIS by Alex Klein and Florian Reifschneider</a:t>
            </a:r>
          </a:p>
          <a:p>
            <a:pPr indent="0" lvl="0" marL="0" rtl="0">
              <a:spcBef>
                <a:spcPts val="0"/>
              </a:spcBef>
              <a:buNone/>
            </a:pPr>
            <a:r>
              <a:rPr lang="en" sz="1100" u="sng">
                <a:solidFill>
                  <a:srgbClr val="000000"/>
                </a:solidFill>
                <a:highlight>
                  <a:srgbClr val="FFFFFF"/>
                </a:highlight>
                <a:latin typeface="Arial"/>
                <a:ea typeface="Arial"/>
                <a:cs typeface="Arial"/>
                <a:sym typeface="Arial"/>
                <a:hlinkClick r:id="rId6"/>
              </a:rPr>
              <a:t>Unicorns Live in Venn Diagrams:   What to Expect from Data Science for Healthcare, and What is Missed When Too Much is Expected. Oleg Roderick</a:t>
            </a:r>
            <a:r>
              <a:rPr i="1" lang="en" sz="1100" u="sng">
                <a:solidFill>
                  <a:srgbClr val="000000"/>
                </a:solidFill>
                <a:highlight>
                  <a:srgbClr val="FFFFFF"/>
                </a:highlight>
                <a:latin typeface="Arial"/>
                <a:ea typeface="Arial"/>
                <a:cs typeface="Arial"/>
                <a:sym typeface="Arial"/>
                <a:hlinkClick r:id="rId7"/>
              </a:rPr>
              <a:t>, </a:t>
            </a:r>
            <a:r>
              <a:rPr lang="en" sz="1100" u="sng">
                <a:solidFill>
                  <a:srgbClr val="000000"/>
                </a:solidFill>
                <a:highlight>
                  <a:srgbClr val="FFFFFF"/>
                </a:highlight>
                <a:latin typeface="Arial"/>
                <a:ea typeface="Arial"/>
                <a:cs typeface="Arial"/>
                <a:sym typeface="Arial"/>
                <a:hlinkClick r:id="rId8"/>
              </a:rPr>
              <a:t>Ph.D. and Nicholas Marko, MD </a:t>
            </a:r>
            <a:r>
              <a:rPr i="1" lang="en" sz="1100" u="sng">
                <a:solidFill>
                  <a:srgbClr val="000000"/>
                </a:solidFill>
                <a:highlight>
                  <a:srgbClr val="FFFFFF"/>
                </a:highlight>
                <a:latin typeface="Arial"/>
                <a:ea typeface="Arial"/>
                <a:cs typeface="Arial"/>
                <a:sym typeface="Arial"/>
                <a:hlinkClick r:id="rId9"/>
              </a:rPr>
              <a:t>Geisinger Medical Center, Danville, PA USA</a:t>
            </a:r>
          </a:p>
        </p:txBody>
      </p:sp>
      <p:sp>
        <p:nvSpPr>
          <p:cNvPr id="693" name="Shape 693"/>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A95B0"/>
        </a:solidFill>
      </p:bgPr>
    </p:bg>
    <p:spTree>
      <p:nvGrpSpPr>
        <p:cNvPr id="697" name="Shape 697"/>
        <p:cNvGrpSpPr/>
        <p:nvPr/>
      </p:nvGrpSpPr>
      <p:grpSpPr>
        <a:xfrm>
          <a:off x="0" y="0"/>
          <a:ext cx="0" cy="0"/>
          <a:chOff x="0" y="0"/>
          <a:chExt cx="0" cy="0"/>
        </a:xfrm>
      </p:grpSpPr>
      <p:sp>
        <p:nvSpPr>
          <p:cNvPr id="698" name="Shape 698"/>
          <p:cNvSpPr/>
          <p:nvPr/>
        </p:nvSpPr>
        <p:spPr>
          <a:xfrm>
            <a:off x="0" y="0"/>
            <a:ext cx="9161100" cy="24846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699" name="Shape 699"/>
          <p:cNvSpPr txBox="1"/>
          <p:nvPr>
            <p:ph idx="4294967295" type="title"/>
          </p:nvPr>
        </p:nvSpPr>
        <p:spPr>
          <a:xfrm>
            <a:off x="311700" y="372500"/>
            <a:ext cx="8520600" cy="733500"/>
          </a:xfrm>
          <a:prstGeom prst="rect">
            <a:avLst/>
          </a:prstGeom>
        </p:spPr>
        <p:txBody>
          <a:bodyPr anchorCtr="0" anchor="t" bIns="91425" lIns="91425" rIns="91425" wrap="square" tIns="91425">
            <a:noAutofit/>
          </a:bodyPr>
          <a:lstStyle/>
          <a:p>
            <a:pPr indent="0" lvl="0" marL="0" rtl="0" algn="ctr">
              <a:spcBef>
                <a:spcPts val="0"/>
              </a:spcBef>
              <a:buNone/>
            </a:pPr>
            <a:r>
              <a:rPr lang="en">
                <a:solidFill>
                  <a:schemeClr val="lt1"/>
                </a:solidFill>
              </a:rPr>
              <a:t>The Team</a:t>
            </a:r>
          </a:p>
        </p:txBody>
      </p:sp>
      <p:pic>
        <p:nvPicPr>
          <p:cNvPr descr="Unknown.png" id="700" name="Shape 700"/>
          <p:cNvPicPr preferRelativeResize="0"/>
          <p:nvPr/>
        </p:nvPicPr>
        <p:blipFill rotWithShape="1">
          <a:blip r:embed="rId3">
            <a:alphaModFix/>
          </a:blip>
          <a:srcRect b="30936" l="0" r="0" t="2617"/>
          <a:stretch/>
        </p:blipFill>
        <p:spPr>
          <a:xfrm>
            <a:off x="431463" y="1322225"/>
            <a:ext cx="1644300" cy="1644300"/>
          </a:xfrm>
          <a:prstGeom prst="ellipse">
            <a:avLst/>
          </a:prstGeom>
          <a:noFill/>
          <a:ln>
            <a:noFill/>
          </a:ln>
        </p:spPr>
      </p:pic>
      <p:sp>
        <p:nvSpPr>
          <p:cNvPr id="701" name="Shape 701"/>
          <p:cNvSpPr txBox="1"/>
          <p:nvPr>
            <p:ph idx="4294967295" type="body"/>
          </p:nvPr>
        </p:nvSpPr>
        <p:spPr>
          <a:xfrm>
            <a:off x="164950" y="3108900"/>
            <a:ext cx="2177400" cy="436200"/>
          </a:xfrm>
          <a:prstGeom prst="rect">
            <a:avLst/>
          </a:prstGeom>
        </p:spPr>
        <p:txBody>
          <a:bodyPr anchorCtr="0" anchor="t" bIns="91425" lIns="91425" rIns="91425" wrap="square" tIns="91425">
            <a:noAutofit/>
          </a:bodyPr>
          <a:lstStyle/>
          <a:p>
            <a:pPr indent="0" lvl="0" marL="0" rtl="0" algn="ctr">
              <a:spcBef>
                <a:spcPts val="0"/>
              </a:spcBef>
              <a:buNone/>
            </a:pPr>
            <a:r>
              <a:rPr lang="en" sz="1700">
                <a:solidFill>
                  <a:schemeClr val="dk1"/>
                </a:solidFill>
                <a:latin typeface="Source Sans Pro"/>
                <a:ea typeface="Source Sans Pro"/>
                <a:cs typeface="Source Sans Pro"/>
                <a:sym typeface="Source Sans Pro"/>
              </a:rPr>
              <a:t>Jillian Chan, IEOR</a:t>
            </a:r>
          </a:p>
        </p:txBody>
      </p:sp>
      <p:cxnSp>
        <p:nvCxnSpPr>
          <p:cNvPr id="702" name="Shape 702"/>
          <p:cNvCxnSpPr/>
          <p:nvPr/>
        </p:nvCxnSpPr>
        <p:spPr>
          <a:xfrm>
            <a:off x="1118175"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703" name="Shape 703"/>
          <p:cNvSpPr txBox="1"/>
          <p:nvPr>
            <p:ph idx="4294967295" type="body"/>
          </p:nvPr>
        </p:nvSpPr>
        <p:spPr>
          <a:xfrm>
            <a:off x="164925" y="3641661"/>
            <a:ext cx="2177400" cy="1153800"/>
          </a:xfrm>
          <a:prstGeom prst="rect">
            <a:avLst/>
          </a:prstGeom>
        </p:spPr>
        <p:txBody>
          <a:bodyPr anchorCtr="0" anchor="t" bIns="91425" lIns="91425" rIns="91425" wrap="square" tIns="91425">
            <a:noAutofit/>
          </a:bodyPr>
          <a:lstStyle/>
          <a:p>
            <a:pPr indent="0" lvl="0" marL="0" rtl="0" algn="ctr">
              <a:spcBef>
                <a:spcPts val="0"/>
              </a:spcBef>
              <a:buNone/>
            </a:pPr>
            <a:r>
              <a:t/>
            </a:r>
            <a:endParaRPr sz="1300"/>
          </a:p>
        </p:txBody>
      </p:sp>
      <p:pic>
        <p:nvPicPr>
          <p:cNvPr descr="unnamed.jpg" id="704" name="Shape 704"/>
          <p:cNvPicPr preferRelativeResize="0"/>
          <p:nvPr/>
        </p:nvPicPr>
        <p:blipFill rotWithShape="1">
          <a:blip r:embed="rId4">
            <a:alphaModFix/>
          </a:blip>
          <a:srcRect b="25320" l="-4801" r="-4812" t="13042"/>
          <a:stretch/>
        </p:blipFill>
        <p:spPr>
          <a:xfrm>
            <a:off x="2649421" y="1322375"/>
            <a:ext cx="1644300" cy="1644000"/>
          </a:xfrm>
          <a:prstGeom prst="ellipse">
            <a:avLst/>
          </a:prstGeom>
          <a:noFill/>
          <a:ln>
            <a:noFill/>
          </a:ln>
        </p:spPr>
      </p:pic>
      <p:sp>
        <p:nvSpPr>
          <p:cNvPr id="705" name="Shape 705"/>
          <p:cNvSpPr txBox="1"/>
          <p:nvPr>
            <p:ph idx="4294967295" type="body"/>
          </p:nvPr>
        </p:nvSpPr>
        <p:spPr>
          <a:xfrm>
            <a:off x="2374559" y="3108900"/>
            <a:ext cx="2177400" cy="436200"/>
          </a:xfrm>
          <a:prstGeom prst="rect">
            <a:avLst/>
          </a:prstGeom>
        </p:spPr>
        <p:txBody>
          <a:bodyPr anchorCtr="0" anchor="t" bIns="91425" lIns="91425" rIns="91425" wrap="square" tIns="91425">
            <a:noAutofit/>
          </a:bodyPr>
          <a:lstStyle/>
          <a:p>
            <a:pPr indent="0" lvl="0" marL="0" rtl="0" algn="ctr">
              <a:spcBef>
                <a:spcPts val="0"/>
              </a:spcBef>
              <a:buNone/>
            </a:pPr>
            <a:r>
              <a:rPr lang="en" sz="1700">
                <a:solidFill>
                  <a:schemeClr val="dk1"/>
                </a:solidFill>
                <a:latin typeface="Source Sans Pro"/>
                <a:ea typeface="Source Sans Pro"/>
                <a:cs typeface="Source Sans Pro"/>
                <a:sym typeface="Source Sans Pro"/>
              </a:rPr>
              <a:t>Yin Zhang, IEOR</a:t>
            </a:r>
          </a:p>
        </p:txBody>
      </p:sp>
      <p:cxnSp>
        <p:nvCxnSpPr>
          <p:cNvPr id="706" name="Shape 706"/>
          <p:cNvCxnSpPr/>
          <p:nvPr/>
        </p:nvCxnSpPr>
        <p:spPr>
          <a:xfrm>
            <a:off x="3327800"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707" name="Shape 707"/>
          <p:cNvSpPr txBox="1"/>
          <p:nvPr>
            <p:ph idx="4294967295" type="body"/>
          </p:nvPr>
        </p:nvSpPr>
        <p:spPr>
          <a:xfrm>
            <a:off x="2374545" y="3641661"/>
            <a:ext cx="2177400" cy="1153800"/>
          </a:xfrm>
          <a:prstGeom prst="rect">
            <a:avLst/>
          </a:prstGeom>
        </p:spPr>
        <p:txBody>
          <a:bodyPr anchorCtr="0" anchor="t" bIns="91425" lIns="91425" rIns="91425" wrap="square" tIns="91425">
            <a:noAutofit/>
          </a:bodyPr>
          <a:lstStyle/>
          <a:p>
            <a:pPr indent="0" lvl="0" marL="0" rtl="0" algn="ctr">
              <a:spcBef>
                <a:spcPts val="0"/>
              </a:spcBef>
              <a:buNone/>
            </a:pPr>
            <a:r>
              <a:t/>
            </a:r>
            <a:endParaRPr sz="1300"/>
          </a:p>
        </p:txBody>
      </p:sp>
      <p:pic>
        <p:nvPicPr>
          <p:cNvPr descr="22330643_2054318874798730_1929762014_n.jpg" id="708" name="Shape 708"/>
          <p:cNvPicPr preferRelativeResize="0"/>
          <p:nvPr/>
        </p:nvPicPr>
        <p:blipFill rotWithShape="1">
          <a:blip r:embed="rId5">
            <a:alphaModFix/>
          </a:blip>
          <a:srcRect b="16471" l="0" r="0" t="6050"/>
          <a:stretch/>
        </p:blipFill>
        <p:spPr>
          <a:xfrm>
            <a:off x="4867379" y="1322213"/>
            <a:ext cx="1644300" cy="1644300"/>
          </a:xfrm>
          <a:prstGeom prst="ellipse">
            <a:avLst/>
          </a:prstGeom>
          <a:noFill/>
          <a:ln>
            <a:noFill/>
          </a:ln>
        </p:spPr>
      </p:pic>
      <p:sp>
        <p:nvSpPr>
          <p:cNvPr id="709" name="Shape 709"/>
          <p:cNvSpPr txBox="1"/>
          <p:nvPr>
            <p:ph idx="4294967295" type="body"/>
          </p:nvPr>
        </p:nvSpPr>
        <p:spPr>
          <a:xfrm>
            <a:off x="4584180" y="3108900"/>
            <a:ext cx="2177400" cy="436200"/>
          </a:xfrm>
          <a:prstGeom prst="rect">
            <a:avLst/>
          </a:prstGeom>
        </p:spPr>
        <p:txBody>
          <a:bodyPr anchorCtr="0" anchor="t" bIns="91425" lIns="91425" rIns="91425" wrap="square" tIns="91425">
            <a:noAutofit/>
          </a:bodyPr>
          <a:lstStyle/>
          <a:p>
            <a:pPr indent="0" lvl="0" marL="0" rtl="0" algn="ctr">
              <a:spcBef>
                <a:spcPts val="0"/>
              </a:spcBef>
              <a:buNone/>
            </a:pPr>
            <a:r>
              <a:rPr lang="en" sz="1700">
                <a:solidFill>
                  <a:schemeClr val="dk1"/>
                </a:solidFill>
                <a:latin typeface="Source Sans Pro"/>
                <a:ea typeface="Source Sans Pro"/>
                <a:cs typeface="Source Sans Pro"/>
                <a:sym typeface="Source Sans Pro"/>
              </a:rPr>
              <a:t>Raina Pan, IEOR</a:t>
            </a:r>
          </a:p>
        </p:txBody>
      </p:sp>
      <p:cxnSp>
        <p:nvCxnSpPr>
          <p:cNvPr id="710" name="Shape 710"/>
          <p:cNvCxnSpPr/>
          <p:nvPr/>
        </p:nvCxnSpPr>
        <p:spPr>
          <a:xfrm>
            <a:off x="5554075"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711" name="Shape 711"/>
          <p:cNvSpPr txBox="1"/>
          <p:nvPr>
            <p:ph idx="4294967295" type="body"/>
          </p:nvPr>
        </p:nvSpPr>
        <p:spPr>
          <a:xfrm>
            <a:off x="4584169" y="3641661"/>
            <a:ext cx="2177400" cy="1153800"/>
          </a:xfrm>
          <a:prstGeom prst="rect">
            <a:avLst/>
          </a:prstGeom>
        </p:spPr>
        <p:txBody>
          <a:bodyPr anchorCtr="0" anchor="t" bIns="91425" lIns="91425" rIns="91425" wrap="square" tIns="91425">
            <a:noAutofit/>
          </a:bodyPr>
          <a:lstStyle/>
          <a:p>
            <a:pPr indent="0" lvl="0" marL="0" rtl="0" algn="ctr">
              <a:spcBef>
                <a:spcPts val="0"/>
              </a:spcBef>
              <a:buNone/>
            </a:pPr>
            <a:r>
              <a:t/>
            </a:r>
            <a:endParaRPr sz="1300"/>
          </a:p>
        </p:txBody>
      </p:sp>
      <p:pic>
        <p:nvPicPr>
          <p:cNvPr descr="13680519_1149791128411444_8711063901437769866_n.jpg" id="712" name="Shape 712"/>
          <p:cNvPicPr preferRelativeResize="0"/>
          <p:nvPr/>
        </p:nvPicPr>
        <p:blipFill rotWithShape="1">
          <a:blip r:embed="rId6">
            <a:alphaModFix/>
          </a:blip>
          <a:srcRect b="44031" l="-2334" r="-2334" t="11140"/>
          <a:stretch/>
        </p:blipFill>
        <p:spPr>
          <a:xfrm>
            <a:off x="7085338" y="1322225"/>
            <a:ext cx="1644300" cy="1644300"/>
          </a:xfrm>
          <a:prstGeom prst="ellipse">
            <a:avLst/>
          </a:prstGeom>
          <a:noFill/>
          <a:ln>
            <a:noFill/>
          </a:ln>
        </p:spPr>
      </p:pic>
      <p:sp>
        <p:nvSpPr>
          <p:cNvPr id="713" name="Shape 713"/>
          <p:cNvSpPr txBox="1"/>
          <p:nvPr>
            <p:ph idx="4294967295" type="body"/>
          </p:nvPr>
        </p:nvSpPr>
        <p:spPr>
          <a:xfrm>
            <a:off x="6793800" y="3108900"/>
            <a:ext cx="2350200" cy="436200"/>
          </a:xfrm>
          <a:prstGeom prst="rect">
            <a:avLst/>
          </a:prstGeom>
        </p:spPr>
        <p:txBody>
          <a:bodyPr anchorCtr="0" anchor="t" bIns="91425" lIns="91425" rIns="91425" wrap="square" tIns="91425">
            <a:noAutofit/>
          </a:bodyPr>
          <a:lstStyle/>
          <a:p>
            <a:pPr indent="0" lvl="0" marL="0" rtl="0" algn="ctr">
              <a:spcBef>
                <a:spcPts val="0"/>
              </a:spcBef>
              <a:buNone/>
            </a:pPr>
            <a:r>
              <a:rPr lang="en" sz="1700">
                <a:solidFill>
                  <a:schemeClr val="dk1"/>
                </a:solidFill>
                <a:latin typeface="Source Sans Pro"/>
                <a:ea typeface="Source Sans Pro"/>
                <a:cs typeface="Source Sans Pro"/>
                <a:sym typeface="Source Sans Pro"/>
              </a:rPr>
              <a:t>Simarjeev Singh, EECS</a:t>
            </a:r>
          </a:p>
        </p:txBody>
      </p:sp>
      <p:cxnSp>
        <p:nvCxnSpPr>
          <p:cNvPr id="714" name="Shape 714"/>
          <p:cNvCxnSpPr/>
          <p:nvPr/>
        </p:nvCxnSpPr>
        <p:spPr>
          <a:xfrm>
            <a:off x="7747050"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715" name="Shape 715"/>
          <p:cNvSpPr txBox="1"/>
          <p:nvPr>
            <p:ph idx="4294967295" type="body"/>
          </p:nvPr>
        </p:nvSpPr>
        <p:spPr>
          <a:xfrm>
            <a:off x="6793795" y="3641661"/>
            <a:ext cx="2177400" cy="1153800"/>
          </a:xfrm>
          <a:prstGeom prst="rect">
            <a:avLst/>
          </a:prstGeom>
        </p:spPr>
        <p:txBody>
          <a:bodyPr anchorCtr="0" anchor="t" bIns="91425" lIns="91425" rIns="91425" wrap="square" tIns="91425">
            <a:noAutofit/>
          </a:bodyPr>
          <a:lstStyle/>
          <a:p>
            <a:pPr indent="0" lvl="0" marL="0" rtl="0" algn="ctr">
              <a:spcBef>
                <a:spcPts val="0"/>
              </a:spcBef>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685800" y="1907659"/>
            <a:ext cx="5008200" cy="1045200"/>
          </a:xfrm>
          <a:prstGeom prst="rect">
            <a:avLst/>
          </a:prstGeom>
        </p:spPr>
        <p:txBody>
          <a:bodyPr anchorCtr="0" anchor="b" bIns="91425" lIns="91425" rIns="91425" wrap="square" tIns="91425">
            <a:noAutofit/>
          </a:bodyPr>
          <a:lstStyle/>
          <a:p>
            <a:pPr indent="-533400" lvl="0" marL="457200">
              <a:spcBef>
                <a:spcPts val="0"/>
              </a:spcBef>
              <a:buSzPts val="4800"/>
              <a:buAutoNum type="arabicPeriod"/>
            </a:pPr>
            <a:r>
              <a:rPr lang="en"/>
              <a:t>Timeline</a:t>
            </a:r>
          </a:p>
        </p:txBody>
      </p:sp>
      <p:sp>
        <p:nvSpPr>
          <p:cNvPr id="158" name="Shape 158"/>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a:spcBef>
                <a:spcPts val="0"/>
              </a:spcBef>
              <a:buNone/>
            </a:pPr>
            <a:r>
              <a:t/>
            </a:r>
            <a:endParaRPr/>
          </a:p>
        </p:txBody>
      </p:sp>
      <p:sp>
        <p:nvSpPr>
          <p:cNvPr id="159" name="Shape 159"/>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ctrTitle"/>
          </p:nvPr>
        </p:nvSpPr>
        <p:spPr>
          <a:xfrm>
            <a:off x="685800" y="2525225"/>
            <a:ext cx="6973800" cy="1159800"/>
          </a:xfrm>
          <a:prstGeom prst="rect">
            <a:avLst/>
          </a:prstGeom>
        </p:spPr>
        <p:txBody>
          <a:bodyPr anchorCtr="0" anchor="b" bIns="91425" lIns="91425" rIns="91425" wrap="square" tIns="91425">
            <a:noAutofit/>
          </a:bodyPr>
          <a:lstStyle/>
          <a:p>
            <a:pPr indent="0" lvl="0" marL="0">
              <a:spcBef>
                <a:spcPts val="0"/>
              </a:spcBef>
              <a:buNone/>
            </a:pPr>
            <a:r>
              <a:rPr lang="en"/>
              <a:t>Thank you for listening!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cxnSp>
        <p:nvCxnSpPr>
          <p:cNvPr id="164" name="Shape 164"/>
          <p:cNvCxnSpPr/>
          <p:nvPr/>
        </p:nvCxnSpPr>
        <p:spPr>
          <a:xfrm>
            <a:off x="6701025" y="2925400"/>
            <a:ext cx="0" cy="876300"/>
          </a:xfrm>
          <a:prstGeom prst="straightConnector1">
            <a:avLst/>
          </a:prstGeom>
          <a:noFill/>
          <a:ln cap="flat" cmpd="sng" w="9525">
            <a:solidFill>
              <a:srgbClr val="415665"/>
            </a:solidFill>
            <a:prstDash val="solid"/>
            <a:round/>
            <a:headEnd len="lg" w="lg" type="oval"/>
            <a:tailEnd len="lg" w="lg" type="oval"/>
          </a:ln>
        </p:spPr>
      </p:cxnSp>
      <p:sp>
        <p:nvSpPr>
          <p:cNvPr id="165" name="Shape 165"/>
          <p:cNvSpPr txBox="1"/>
          <p:nvPr>
            <p:ph type="title"/>
          </p:nvPr>
        </p:nvSpPr>
        <p:spPr>
          <a:xfrm>
            <a:off x="844425" y="5598"/>
            <a:ext cx="3552600" cy="1140000"/>
          </a:xfrm>
          <a:prstGeom prst="rect">
            <a:avLst/>
          </a:prstGeom>
        </p:spPr>
        <p:txBody>
          <a:bodyPr anchorCtr="0" anchor="b" bIns="91425" lIns="91425" rIns="91425" wrap="square" tIns="91425">
            <a:noAutofit/>
          </a:bodyPr>
          <a:lstStyle/>
          <a:p>
            <a:pPr indent="0" lvl="0" marL="0" rtl="0">
              <a:spcBef>
                <a:spcPts val="0"/>
              </a:spcBef>
              <a:buNone/>
            </a:pPr>
            <a:r>
              <a:rPr lang="en"/>
              <a:t>OVERVIEW</a:t>
            </a:r>
          </a:p>
        </p:txBody>
      </p:sp>
      <p:sp>
        <p:nvSpPr>
          <p:cNvPr id="166" name="Shape 166"/>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cxnSp>
        <p:nvCxnSpPr>
          <p:cNvPr id="167" name="Shape 167"/>
          <p:cNvCxnSpPr/>
          <p:nvPr/>
        </p:nvCxnSpPr>
        <p:spPr>
          <a:xfrm>
            <a:off x="-4800" y="2925400"/>
            <a:ext cx="9153600" cy="0"/>
          </a:xfrm>
          <a:prstGeom prst="straightConnector1">
            <a:avLst/>
          </a:prstGeom>
          <a:noFill/>
          <a:ln cap="flat" cmpd="sng" w="9525">
            <a:solidFill>
              <a:srgbClr val="B3B3B3"/>
            </a:solidFill>
            <a:prstDash val="dash"/>
            <a:round/>
            <a:headEnd len="lg" w="lg" type="none"/>
            <a:tailEnd len="lg" w="lg" type="none"/>
          </a:ln>
        </p:spPr>
      </p:cxnSp>
      <p:cxnSp>
        <p:nvCxnSpPr>
          <p:cNvPr id="168" name="Shape 168"/>
          <p:cNvCxnSpPr/>
          <p:nvPr/>
        </p:nvCxnSpPr>
        <p:spPr>
          <a:xfrm rot="10800000">
            <a:off x="4898463" y="2087188"/>
            <a:ext cx="0" cy="876300"/>
          </a:xfrm>
          <a:prstGeom prst="straightConnector1">
            <a:avLst/>
          </a:prstGeom>
          <a:noFill/>
          <a:ln cap="flat" cmpd="sng" w="9525">
            <a:solidFill>
              <a:srgbClr val="415665"/>
            </a:solidFill>
            <a:prstDash val="solid"/>
            <a:round/>
            <a:headEnd len="lg" w="lg" type="oval"/>
            <a:tailEnd len="lg" w="lg" type="oval"/>
          </a:ln>
        </p:spPr>
      </p:cxnSp>
      <p:cxnSp>
        <p:nvCxnSpPr>
          <p:cNvPr id="169" name="Shape 169"/>
          <p:cNvCxnSpPr/>
          <p:nvPr/>
        </p:nvCxnSpPr>
        <p:spPr>
          <a:xfrm>
            <a:off x="3048275" y="2925400"/>
            <a:ext cx="0" cy="876300"/>
          </a:xfrm>
          <a:prstGeom prst="straightConnector1">
            <a:avLst/>
          </a:prstGeom>
          <a:noFill/>
          <a:ln cap="flat" cmpd="sng" w="9525">
            <a:solidFill>
              <a:srgbClr val="415665"/>
            </a:solidFill>
            <a:prstDash val="solid"/>
            <a:round/>
            <a:headEnd len="lg" w="lg" type="oval"/>
            <a:tailEnd len="lg" w="lg" type="oval"/>
          </a:ln>
        </p:spPr>
      </p:cxnSp>
      <p:sp>
        <p:nvSpPr>
          <p:cNvPr id="170" name="Shape 170"/>
          <p:cNvSpPr txBox="1"/>
          <p:nvPr/>
        </p:nvSpPr>
        <p:spPr>
          <a:xfrm>
            <a:off x="4220388" y="1408488"/>
            <a:ext cx="1247700" cy="41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800">
                <a:solidFill>
                  <a:srgbClr val="415665"/>
                </a:solidFill>
                <a:latin typeface="Source Sans Pro"/>
                <a:ea typeface="Source Sans Pro"/>
                <a:cs typeface="Source Sans Pro"/>
                <a:sym typeface="Source Sans Pro"/>
              </a:rPr>
              <a:t>Data Blending</a:t>
            </a:r>
          </a:p>
        </p:txBody>
      </p:sp>
      <p:sp>
        <p:nvSpPr>
          <p:cNvPr id="171" name="Shape 171"/>
          <p:cNvSpPr txBox="1"/>
          <p:nvPr/>
        </p:nvSpPr>
        <p:spPr>
          <a:xfrm>
            <a:off x="2424425" y="3671525"/>
            <a:ext cx="1247700" cy="41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800">
                <a:solidFill>
                  <a:srgbClr val="415665"/>
                </a:solidFill>
                <a:latin typeface="Source Sans Pro"/>
                <a:ea typeface="Source Sans Pro"/>
                <a:cs typeface="Source Sans Pro"/>
                <a:sym typeface="Source Sans Pro"/>
              </a:rPr>
              <a:t>Data Profiling</a:t>
            </a:r>
          </a:p>
        </p:txBody>
      </p:sp>
      <p:grpSp>
        <p:nvGrpSpPr>
          <p:cNvPr id="172" name="Shape 172"/>
          <p:cNvGrpSpPr/>
          <p:nvPr/>
        </p:nvGrpSpPr>
        <p:grpSpPr>
          <a:xfrm>
            <a:off x="2831377" y="2708500"/>
            <a:ext cx="433800" cy="433800"/>
            <a:chOff x="5382800" y="412975"/>
            <a:chExt cx="433800" cy="433800"/>
          </a:xfrm>
        </p:grpSpPr>
        <p:sp>
          <p:nvSpPr>
            <p:cNvPr id="173" name="Shape 173"/>
            <p:cNvSpPr/>
            <p:nvPr/>
          </p:nvSpPr>
          <p:spPr>
            <a:xfrm>
              <a:off x="5382800" y="41297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p:nvPr/>
          </p:nvSpPr>
          <p:spPr>
            <a:xfrm>
              <a:off x="5495482" y="52565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5" name="Shape 175"/>
            <p:cNvSpPr/>
            <p:nvPr/>
          </p:nvSpPr>
          <p:spPr>
            <a:xfrm>
              <a:off x="5544573" y="57474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6" name="Shape 176"/>
          <p:cNvGrpSpPr/>
          <p:nvPr/>
        </p:nvGrpSpPr>
        <p:grpSpPr>
          <a:xfrm>
            <a:off x="4681564" y="2708500"/>
            <a:ext cx="433800" cy="433800"/>
            <a:chOff x="5382800" y="412975"/>
            <a:chExt cx="433800" cy="433800"/>
          </a:xfrm>
        </p:grpSpPr>
        <p:sp>
          <p:nvSpPr>
            <p:cNvPr id="177" name="Shape 177"/>
            <p:cNvSpPr/>
            <p:nvPr/>
          </p:nvSpPr>
          <p:spPr>
            <a:xfrm>
              <a:off x="5382800" y="41297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8" name="Shape 178"/>
            <p:cNvSpPr/>
            <p:nvPr/>
          </p:nvSpPr>
          <p:spPr>
            <a:xfrm>
              <a:off x="5495482" y="52565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9" name="Shape 179"/>
            <p:cNvSpPr/>
            <p:nvPr/>
          </p:nvSpPr>
          <p:spPr>
            <a:xfrm>
              <a:off x="5544573" y="57474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0" name="Shape 180"/>
          <p:cNvGrpSpPr/>
          <p:nvPr/>
        </p:nvGrpSpPr>
        <p:grpSpPr>
          <a:xfrm>
            <a:off x="6484114" y="2708500"/>
            <a:ext cx="433800" cy="433800"/>
            <a:chOff x="5382800" y="412975"/>
            <a:chExt cx="433800" cy="433800"/>
          </a:xfrm>
        </p:grpSpPr>
        <p:sp>
          <p:nvSpPr>
            <p:cNvPr id="181" name="Shape 181"/>
            <p:cNvSpPr/>
            <p:nvPr/>
          </p:nvSpPr>
          <p:spPr>
            <a:xfrm>
              <a:off x="5382800" y="41297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a:off x="5495482" y="52565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a:off x="5544573" y="57474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cxnSp>
        <p:nvCxnSpPr>
          <p:cNvPr id="184" name="Shape 184"/>
          <p:cNvCxnSpPr/>
          <p:nvPr/>
        </p:nvCxnSpPr>
        <p:spPr>
          <a:xfrm rot="10800000">
            <a:off x="1293375" y="2087188"/>
            <a:ext cx="0" cy="876300"/>
          </a:xfrm>
          <a:prstGeom prst="straightConnector1">
            <a:avLst/>
          </a:prstGeom>
          <a:noFill/>
          <a:ln cap="flat" cmpd="sng" w="9525">
            <a:solidFill>
              <a:srgbClr val="415665"/>
            </a:solidFill>
            <a:prstDash val="solid"/>
            <a:round/>
            <a:headEnd len="lg" w="lg" type="oval"/>
            <a:tailEnd len="lg" w="lg" type="oval"/>
          </a:ln>
        </p:spPr>
      </p:cxnSp>
      <p:sp>
        <p:nvSpPr>
          <p:cNvPr id="185" name="Shape 185"/>
          <p:cNvSpPr txBox="1"/>
          <p:nvPr/>
        </p:nvSpPr>
        <p:spPr>
          <a:xfrm>
            <a:off x="561075" y="1408488"/>
            <a:ext cx="1464600" cy="41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800">
                <a:solidFill>
                  <a:srgbClr val="415665"/>
                </a:solidFill>
                <a:latin typeface="Source Sans Pro"/>
                <a:ea typeface="Source Sans Pro"/>
                <a:cs typeface="Source Sans Pro"/>
                <a:sym typeface="Source Sans Pro"/>
              </a:rPr>
              <a:t>Preliminary Research</a:t>
            </a:r>
          </a:p>
        </p:txBody>
      </p:sp>
      <p:grpSp>
        <p:nvGrpSpPr>
          <p:cNvPr id="186" name="Shape 186"/>
          <p:cNvGrpSpPr/>
          <p:nvPr/>
        </p:nvGrpSpPr>
        <p:grpSpPr>
          <a:xfrm>
            <a:off x="1076464" y="2708488"/>
            <a:ext cx="433800" cy="433800"/>
            <a:chOff x="5382800" y="412975"/>
            <a:chExt cx="433800" cy="433800"/>
          </a:xfrm>
        </p:grpSpPr>
        <p:sp>
          <p:nvSpPr>
            <p:cNvPr id="187" name="Shape 187"/>
            <p:cNvSpPr/>
            <p:nvPr/>
          </p:nvSpPr>
          <p:spPr>
            <a:xfrm>
              <a:off x="5382800" y="41297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a:off x="5495482" y="52565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9" name="Shape 189"/>
            <p:cNvSpPr/>
            <p:nvPr/>
          </p:nvSpPr>
          <p:spPr>
            <a:xfrm>
              <a:off x="5544573" y="57474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cxnSp>
        <p:nvCxnSpPr>
          <p:cNvPr id="190" name="Shape 190"/>
          <p:cNvCxnSpPr/>
          <p:nvPr/>
        </p:nvCxnSpPr>
        <p:spPr>
          <a:xfrm rot="10800000">
            <a:off x="8286675" y="2087188"/>
            <a:ext cx="0" cy="876300"/>
          </a:xfrm>
          <a:prstGeom prst="straightConnector1">
            <a:avLst/>
          </a:prstGeom>
          <a:noFill/>
          <a:ln cap="flat" cmpd="sng" w="9525">
            <a:solidFill>
              <a:srgbClr val="415665"/>
            </a:solidFill>
            <a:prstDash val="solid"/>
            <a:round/>
            <a:headEnd len="lg" w="lg" type="oval"/>
            <a:tailEnd len="lg" w="lg" type="oval"/>
          </a:ln>
        </p:spPr>
      </p:cxnSp>
      <p:sp>
        <p:nvSpPr>
          <p:cNvPr id="191" name="Shape 191"/>
          <p:cNvSpPr txBox="1"/>
          <p:nvPr/>
        </p:nvSpPr>
        <p:spPr>
          <a:xfrm>
            <a:off x="7497375" y="1408500"/>
            <a:ext cx="1578600" cy="41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800">
                <a:solidFill>
                  <a:srgbClr val="415665"/>
                </a:solidFill>
                <a:latin typeface="Source Sans Pro"/>
                <a:ea typeface="Source Sans Pro"/>
                <a:cs typeface="Source Sans Pro"/>
                <a:sym typeface="Source Sans Pro"/>
              </a:rPr>
              <a:t>Presentation Prep</a:t>
            </a:r>
          </a:p>
        </p:txBody>
      </p:sp>
      <p:grpSp>
        <p:nvGrpSpPr>
          <p:cNvPr id="192" name="Shape 192"/>
          <p:cNvGrpSpPr/>
          <p:nvPr/>
        </p:nvGrpSpPr>
        <p:grpSpPr>
          <a:xfrm>
            <a:off x="8069764" y="2708488"/>
            <a:ext cx="433800" cy="433800"/>
            <a:chOff x="5382800" y="412975"/>
            <a:chExt cx="433800" cy="433800"/>
          </a:xfrm>
        </p:grpSpPr>
        <p:sp>
          <p:nvSpPr>
            <p:cNvPr id="193" name="Shape 193"/>
            <p:cNvSpPr/>
            <p:nvPr/>
          </p:nvSpPr>
          <p:spPr>
            <a:xfrm>
              <a:off x="5382800" y="412975"/>
              <a:ext cx="433800" cy="4338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4" name="Shape 194"/>
            <p:cNvSpPr/>
            <p:nvPr/>
          </p:nvSpPr>
          <p:spPr>
            <a:xfrm>
              <a:off x="5495482" y="525658"/>
              <a:ext cx="208200" cy="208200"/>
            </a:xfrm>
            <a:prstGeom prst="ellipse">
              <a:avLst/>
            </a:prstGeom>
            <a:solidFill>
              <a:srgbClr val="0DB7C4">
                <a:alpha val="3654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5" name="Shape 195"/>
            <p:cNvSpPr/>
            <p:nvPr/>
          </p:nvSpPr>
          <p:spPr>
            <a:xfrm>
              <a:off x="5544573" y="574748"/>
              <a:ext cx="110100" cy="110100"/>
            </a:xfrm>
            <a:prstGeom prst="ellipse">
              <a:avLst/>
            </a:prstGeom>
            <a:solidFill>
              <a:srgbClr val="0DB7C4"/>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96" name="Shape 196"/>
          <p:cNvSpPr txBox="1"/>
          <p:nvPr/>
        </p:nvSpPr>
        <p:spPr>
          <a:xfrm>
            <a:off x="5472375" y="3671525"/>
            <a:ext cx="2457300" cy="415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en" sz="1800">
                <a:solidFill>
                  <a:srgbClr val="415665"/>
                </a:solidFill>
                <a:latin typeface="Source Sans Pro"/>
                <a:ea typeface="Source Sans Pro"/>
                <a:cs typeface="Source Sans Pro"/>
                <a:sym typeface="Source Sans Pro"/>
              </a:rPr>
              <a:t>Machine Learning Classification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p:nvPr/>
        </p:nvSpPr>
        <p:spPr>
          <a:xfrm>
            <a:off x="1417000" y="524300"/>
            <a:ext cx="6426560" cy="447162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B3B3B3"/>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203" name="Shape 203"/>
          <p:cNvSpPr txBox="1"/>
          <p:nvPr>
            <p:ph type="title"/>
          </p:nvPr>
        </p:nvSpPr>
        <p:spPr>
          <a:xfrm>
            <a:off x="3511675" y="286223"/>
            <a:ext cx="3552600" cy="1140000"/>
          </a:xfrm>
          <a:prstGeom prst="rect">
            <a:avLst/>
          </a:prstGeom>
        </p:spPr>
        <p:txBody>
          <a:bodyPr anchorCtr="0" anchor="b" bIns="91425" lIns="91425" rIns="91425" wrap="square" tIns="91425">
            <a:noAutofit/>
          </a:bodyPr>
          <a:lstStyle/>
          <a:p>
            <a:pPr indent="0" lvl="0" marL="0" rtl="0">
              <a:spcBef>
                <a:spcPts val="0"/>
              </a:spcBef>
              <a:buNone/>
            </a:pPr>
            <a:r>
              <a:rPr lang="en"/>
              <a:t>Sample Architecture</a:t>
            </a:r>
          </a:p>
        </p:txBody>
      </p:sp>
      <p:sp>
        <p:nvSpPr>
          <p:cNvPr id="204" name="Shape 204"/>
          <p:cNvSpPr/>
          <p:nvPr/>
        </p:nvSpPr>
        <p:spPr>
          <a:xfrm>
            <a:off x="1913575" y="1426225"/>
            <a:ext cx="5269500" cy="2187300"/>
          </a:xfrm>
          <a:prstGeom prst="roundRect">
            <a:avLst>
              <a:gd fmla="val 16667" name="adj"/>
            </a:avLst>
          </a:prstGeom>
          <a:solidFill>
            <a:srgbClr val="FFFFFF">
              <a:alpha val="0"/>
            </a:srgbClr>
          </a:solidFill>
          <a:ln cap="flat" cmpd="sng" w="25400">
            <a:solidFill>
              <a:srgbClr val="4F81BD"/>
            </a:solidFill>
            <a:prstDash val="dash"/>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rgbClr val="000000"/>
              </a:solidFill>
              <a:latin typeface="Calibri"/>
              <a:ea typeface="Calibri"/>
              <a:cs typeface="Calibri"/>
              <a:sym typeface="Calibri"/>
            </a:endParaRPr>
          </a:p>
        </p:txBody>
      </p:sp>
      <p:sp>
        <p:nvSpPr>
          <p:cNvPr id="205" name="Shape 205"/>
          <p:cNvSpPr/>
          <p:nvPr/>
        </p:nvSpPr>
        <p:spPr>
          <a:xfrm>
            <a:off x="2135116" y="1933679"/>
            <a:ext cx="800100" cy="466200"/>
          </a:xfrm>
          <a:prstGeom prst="rect">
            <a:avLst/>
          </a:prstGeom>
          <a:solidFill>
            <a:srgbClr val="D9EAD3"/>
          </a:solidFill>
          <a:ln>
            <a:noFill/>
          </a:ln>
        </p:spPr>
        <p:txBody>
          <a:bodyPr anchorCtr="0" anchor="ctr" bIns="45700" lIns="91425" rIns="91425" wrap="square" tIns="45700">
            <a:noAutofit/>
          </a:bodyPr>
          <a:lstStyle/>
          <a:p>
            <a:pPr indent="0" lvl="0" marL="0" marR="0" rtl="0" algn="ctr">
              <a:spcBef>
                <a:spcPts val="0"/>
              </a:spcBef>
              <a:buNone/>
            </a:pPr>
            <a:r>
              <a:rPr lang="en" sz="1100">
                <a:latin typeface="Source Sans Pro"/>
                <a:ea typeface="Source Sans Pro"/>
                <a:cs typeface="Source Sans Pro"/>
                <a:sym typeface="Source Sans Pro"/>
              </a:rPr>
              <a:t>Geisinger dataset</a:t>
            </a:r>
          </a:p>
        </p:txBody>
      </p:sp>
      <p:sp>
        <p:nvSpPr>
          <p:cNvPr id="206" name="Shape 206"/>
          <p:cNvSpPr txBox="1"/>
          <p:nvPr/>
        </p:nvSpPr>
        <p:spPr>
          <a:xfrm>
            <a:off x="2393596" y="2795989"/>
            <a:ext cx="240000" cy="203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
        <p:nvSpPr>
          <p:cNvPr id="207" name="Shape 207"/>
          <p:cNvSpPr/>
          <p:nvPr/>
        </p:nvSpPr>
        <p:spPr>
          <a:xfrm>
            <a:off x="2130675" y="2731201"/>
            <a:ext cx="800100" cy="603000"/>
          </a:xfrm>
          <a:prstGeom prst="rect">
            <a:avLst/>
          </a:prstGeom>
          <a:solidFill>
            <a:srgbClr val="D9EAD3"/>
          </a:solidFill>
          <a:ln>
            <a:noFill/>
          </a:ln>
        </p:spPr>
        <p:txBody>
          <a:bodyPr anchorCtr="0" anchor="ctr" bIns="45700" lIns="91425" rIns="91425" wrap="square" tIns="45700">
            <a:noAutofit/>
          </a:bodyPr>
          <a:lstStyle/>
          <a:p>
            <a:pPr indent="0" lvl="0" marL="0" marR="0" rtl="0" algn="ctr">
              <a:spcBef>
                <a:spcPts val="0"/>
              </a:spcBef>
              <a:buNone/>
            </a:pPr>
            <a:r>
              <a:rPr lang="en" sz="1100">
                <a:latin typeface="Source Sans Pro"/>
                <a:ea typeface="Source Sans Pro"/>
                <a:cs typeface="Source Sans Pro"/>
                <a:sym typeface="Source Sans Pro"/>
              </a:rPr>
              <a:t>Medical web articles</a:t>
            </a:r>
          </a:p>
        </p:txBody>
      </p:sp>
      <p:sp>
        <p:nvSpPr>
          <p:cNvPr id="208" name="Shape 208"/>
          <p:cNvSpPr/>
          <p:nvPr/>
        </p:nvSpPr>
        <p:spPr>
          <a:xfrm>
            <a:off x="3365963" y="1909561"/>
            <a:ext cx="2474100" cy="726300"/>
          </a:xfrm>
          <a:prstGeom prst="rect">
            <a:avLst/>
          </a:prstGeom>
          <a:solidFill>
            <a:srgbClr val="0DB7C4">
              <a:alpha val="36540"/>
            </a:srgbClr>
          </a:solidFill>
          <a:ln>
            <a:noFill/>
          </a:ln>
        </p:spPr>
        <p:txBody>
          <a:bodyPr anchorCtr="0" anchor="ctr" bIns="45700" lIns="91425" rIns="91425" wrap="square" tIns="45700">
            <a:noAutofit/>
          </a:bodyPr>
          <a:lstStyle/>
          <a:p>
            <a:pPr indent="0" lvl="0" marL="0" marR="0" rtl="0" algn="ctr">
              <a:spcBef>
                <a:spcPts val="0"/>
              </a:spcBef>
              <a:buNone/>
            </a:pPr>
            <a:r>
              <a:rPr b="1" lang="en" sz="1100">
                <a:latin typeface="Source Sans Pro"/>
                <a:ea typeface="Source Sans Pro"/>
                <a:cs typeface="Source Sans Pro"/>
                <a:sym typeface="Source Sans Pro"/>
              </a:rPr>
              <a:t>Logistic Regression &amp; Random Forest: </a:t>
            </a:r>
            <a:r>
              <a:rPr lang="en" sz="1100">
                <a:latin typeface="Source Sans Pro"/>
                <a:ea typeface="Source Sans Pro"/>
                <a:cs typeface="Source Sans Pro"/>
                <a:sym typeface="Source Sans Pro"/>
              </a:rPr>
              <a:t>classify + predict</a:t>
            </a:r>
          </a:p>
        </p:txBody>
      </p:sp>
      <p:sp>
        <p:nvSpPr>
          <p:cNvPr id="209" name="Shape 209"/>
          <p:cNvSpPr/>
          <p:nvPr/>
        </p:nvSpPr>
        <p:spPr>
          <a:xfrm>
            <a:off x="4154448" y="2691093"/>
            <a:ext cx="1475400" cy="372900"/>
          </a:xfrm>
          <a:prstGeom prst="rect">
            <a:avLst/>
          </a:prstGeom>
          <a:solidFill>
            <a:srgbClr val="0DB7C4">
              <a:alpha val="36540"/>
            </a:srgbClr>
          </a:solidFill>
          <a:ln>
            <a:noFill/>
          </a:ln>
        </p:spPr>
        <p:txBody>
          <a:bodyPr anchorCtr="0" anchor="ctr" bIns="45700" lIns="91425" rIns="91425" wrap="square" tIns="45700">
            <a:noAutofit/>
          </a:bodyPr>
          <a:lstStyle/>
          <a:p>
            <a:pPr indent="0" lvl="0" marL="0" marR="0" rtl="0" algn="ctr">
              <a:spcBef>
                <a:spcPts val="0"/>
              </a:spcBef>
              <a:buNone/>
            </a:pPr>
            <a:r>
              <a:rPr lang="en" sz="1100">
                <a:latin typeface="Source Sans Pro"/>
                <a:ea typeface="Source Sans Pro"/>
                <a:cs typeface="Source Sans Pro"/>
                <a:sym typeface="Source Sans Pro"/>
              </a:rPr>
              <a:t>Storage: </a:t>
            </a:r>
            <a:r>
              <a:rPr b="1" lang="en" sz="1100">
                <a:latin typeface="Source Sans Pro"/>
                <a:ea typeface="Source Sans Pro"/>
                <a:cs typeface="Source Sans Pro"/>
                <a:sym typeface="Source Sans Pro"/>
              </a:rPr>
              <a:t>SQL</a:t>
            </a:r>
            <a:r>
              <a:rPr lang="en" sz="1100">
                <a:latin typeface="Source Sans Pro"/>
                <a:ea typeface="Source Sans Pro"/>
                <a:cs typeface="Source Sans Pro"/>
                <a:sym typeface="Source Sans Pro"/>
              </a:rPr>
              <a:t>/</a:t>
            </a:r>
            <a:r>
              <a:rPr b="1" lang="en" sz="1100">
                <a:latin typeface="Source Sans Pro"/>
                <a:ea typeface="Source Sans Pro"/>
                <a:cs typeface="Source Sans Pro"/>
                <a:sym typeface="Source Sans Pro"/>
              </a:rPr>
              <a:t>Pandas</a:t>
            </a:r>
          </a:p>
        </p:txBody>
      </p:sp>
      <p:sp>
        <p:nvSpPr>
          <p:cNvPr id="210" name="Shape 210"/>
          <p:cNvSpPr/>
          <p:nvPr/>
        </p:nvSpPr>
        <p:spPr>
          <a:xfrm>
            <a:off x="3317683" y="3119179"/>
            <a:ext cx="2474100" cy="372900"/>
          </a:xfrm>
          <a:prstGeom prst="rect">
            <a:avLst/>
          </a:prstGeom>
          <a:solidFill>
            <a:srgbClr val="0DB7C4">
              <a:alpha val="36540"/>
            </a:srgbClr>
          </a:solidFill>
          <a:ln>
            <a:noFill/>
          </a:ln>
        </p:spPr>
        <p:txBody>
          <a:bodyPr anchorCtr="0" anchor="ctr" bIns="45700" lIns="91425" rIns="91425" wrap="square" tIns="45700">
            <a:noAutofit/>
          </a:bodyPr>
          <a:lstStyle/>
          <a:p>
            <a:pPr indent="0" lvl="0" marL="0" marR="0" rtl="0" algn="ctr">
              <a:spcBef>
                <a:spcPts val="0"/>
              </a:spcBef>
              <a:buNone/>
            </a:pPr>
            <a:r>
              <a:rPr b="1" lang="en" sz="1100">
                <a:latin typeface="Source Sans Pro"/>
                <a:ea typeface="Source Sans Pro"/>
                <a:cs typeface="Source Sans Pro"/>
                <a:sym typeface="Source Sans Pro"/>
              </a:rPr>
              <a:t>SQL</a:t>
            </a:r>
            <a:r>
              <a:rPr lang="en" sz="1100">
                <a:latin typeface="Source Sans Pro"/>
                <a:ea typeface="Source Sans Pro"/>
                <a:cs typeface="Source Sans Pro"/>
                <a:sym typeface="Source Sans Pro"/>
              </a:rPr>
              <a:t> to merge dataframes</a:t>
            </a:r>
          </a:p>
          <a:p>
            <a:pPr indent="0" lvl="0" marL="0" marR="0" rtl="0" algn="ctr">
              <a:spcBef>
                <a:spcPts val="0"/>
              </a:spcBef>
              <a:buNone/>
            </a:pPr>
            <a:r>
              <a:rPr b="1" lang="en" sz="1100">
                <a:latin typeface="Source Sans Pro"/>
                <a:ea typeface="Source Sans Pro"/>
                <a:cs typeface="Source Sans Pro"/>
                <a:sym typeface="Source Sans Pro"/>
              </a:rPr>
              <a:t>Pandas</a:t>
            </a:r>
            <a:r>
              <a:rPr lang="en" sz="1100">
                <a:latin typeface="Source Sans Pro"/>
                <a:ea typeface="Source Sans Pro"/>
                <a:cs typeface="Source Sans Pro"/>
                <a:sym typeface="Source Sans Pro"/>
              </a:rPr>
              <a:t> to sort &amp; group data</a:t>
            </a:r>
          </a:p>
        </p:txBody>
      </p:sp>
      <p:cxnSp>
        <p:nvCxnSpPr>
          <p:cNvPr id="211" name="Shape 211"/>
          <p:cNvCxnSpPr/>
          <p:nvPr/>
        </p:nvCxnSpPr>
        <p:spPr>
          <a:xfrm flipH="1">
            <a:off x="3753832" y="2635888"/>
            <a:ext cx="6000" cy="466200"/>
          </a:xfrm>
          <a:prstGeom prst="straightConnector1">
            <a:avLst/>
          </a:prstGeom>
          <a:noFill/>
          <a:ln cap="flat" cmpd="sng" w="19050">
            <a:solidFill>
              <a:srgbClr val="4F81BD"/>
            </a:solidFill>
            <a:prstDash val="solid"/>
            <a:round/>
            <a:headEnd len="lg" w="lg" type="stealth"/>
            <a:tailEnd len="lg" w="lg" type="stealth"/>
          </a:ln>
          <a:effectLst>
            <a:outerShdw blurRad="40000" rotWithShape="0" dir="5400000" dist="20000">
              <a:srgbClr val="000000">
                <a:alpha val="37650"/>
              </a:srgbClr>
            </a:outerShdw>
          </a:effectLst>
        </p:spPr>
      </p:cxnSp>
      <p:cxnSp>
        <p:nvCxnSpPr>
          <p:cNvPr id="212" name="Shape 212"/>
          <p:cNvCxnSpPr/>
          <p:nvPr/>
        </p:nvCxnSpPr>
        <p:spPr>
          <a:xfrm>
            <a:off x="2884932" y="2054575"/>
            <a:ext cx="456300" cy="278700"/>
          </a:xfrm>
          <a:prstGeom prst="straightConnector1">
            <a:avLst/>
          </a:prstGeom>
          <a:noFill/>
          <a:ln cap="flat" cmpd="sng" w="19050">
            <a:solidFill>
              <a:srgbClr val="4F81BD"/>
            </a:solidFill>
            <a:prstDash val="solid"/>
            <a:round/>
            <a:headEnd len="lg" w="lg" type="none"/>
            <a:tailEnd len="lg" w="lg" type="stealth"/>
          </a:ln>
          <a:effectLst>
            <a:outerShdw blurRad="40000" rotWithShape="0" dir="5400000" dist="20000">
              <a:srgbClr val="000000">
                <a:alpha val="37650"/>
              </a:srgbClr>
            </a:outerShdw>
          </a:effectLst>
        </p:spPr>
      </p:cxnSp>
      <p:cxnSp>
        <p:nvCxnSpPr>
          <p:cNvPr id="213" name="Shape 213"/>
          <p:cNvCxnSpPr>
            <a:stCxn id="207" idx="3"/>
          </p:cNvCxnSpPr>
          <p:nvPr/>
        </p:nvCxnSpPr>
        <p:spPr>
          <a:xfrm flipH="1" rot="10800000">
            <a:off x="2930775" y="2691001"/>
            <a:ext cx="460500" cy="341700"/>
          </a:xfrm>
          <a:prstGeom prst="straightConnector1">
            <a:avLst/>
          </a:prstGeom>
          <a:noFill/>
          <a:ln cap="flat" cmpd="sng" w="19050">
            <a:solidFill>
              <a:srgbClr val="4F81BD"/>
            </a:solidFill>
            <a:prstDash val="solid"/>
            <a:round/>
            <a:headEnd len="lg" w="lg" type="none"/>
            <a:tailEnd len="lg" w="lg" type="stealth"/>
          </a:ln>
          <a:effectLst>
            <a:outerShdw blurRad="40000" rotWithShape="0" dir="5400000" dist="20000">
              <a:srgbClr val="000000">
                <a:alpha val="37650"/>
              </a:srgbClr>
            </a:outerShdw>
          </a:effectLst>
        </p:spPr>
      </p:cxnSp>
      <p:sp>
        <p:nvSpPr>
          <p:cNvPr id="214" name="Shape 214"/>
          <p:cNvSpPr/>
          <p:nvPr/>
        </p:nvSpPr>
        <p:spPr>
          <a:xfrm>
            <a:off x="6103001" y="2752775"/>
            <a:ext cx="940800" cy="466200"/>
          </a:xfrm>
          <a:prstGeom prst="rect">
            <a:avLst/>
          </a:prstGeom>
          <a:solidFill>
            <a:srgbClr val="A9D039"/>
          </a:solidFill>
          <a:ln>
            <a:noFill/>
          </a:ln>
        </p:spPr>
        <p:txBody>
          <a:bodyPr anchorCtr="0" anchor="ctr" bIns="45700" lIns="91425" rIns="91425" wrap="square" tIns="45700">
            <a:noAutofit/>
          </a:bodyPr>
          <a:lstStyle/>
          <a:p>
            <a:pPr indent="0" lvl="0" marL="0" marR="0" rtl="0" algn="ctr">
              <a:spcBef>
                <a:spcPts val="0"/>
              </a:spcBef>
              <a:buNone/>
            </a:pPr>
            <a:r>
              <a:rPr lang="en" sz="1100">
                <a:latin typeface="Source Sans Pro"/>
                <a:ea typeface="Source Sans Pro"/>
                <a:cs typeface="Source Sans Pro"/>
                <a:sym typeface="Source Sans Pro"/>
              </a:rPr>
              <a:t>Pre-emptive Diagnosis</a:t>
            </a:r>
          </a:p>
        </p:txBody>
      </p:sp>
      <p:sp>
        <p:nvSpPr>
          <p:cNvPr id="215" name="Shape 215"/>
          <p:cNvSpPr/>
          <p:nvPr/>
        </p:nvSpPr>
        <p:spPr>
          <a:xfrm>
            <a:off x="2722796" y="3695794"/>
            <a:ext cx="3698400" cy="388800"/>
          </a:xfrm>
          <a:prstGeom prst="rect">
            <a:avLst/>
          </a:prstGeom>
          <a:solidFill>
            <a:srgbClr val="7F7F7F"/>
          </a:solidFill>
          <a:ln>
            <a:noFill/>
          </a:ln>
        </p:spPr>
        <p:txBody>
          <a:bodyPr anchorCtr="0" anchor="ctr" bIns="45700" lIns="91425" rIns="91425" wrap="square" tIns="45700">
            <a:noAutofit/>
          </a:bodyPr>
          <a:lstStyle/>
          <a:p>
            <a:pPr indent="0" lvl="0" marL="0" marR="0" rtl="0" algn="ctr">
              <a:spcBef>
                <a:spcPts val="0"/>
              </a:spcBef>
              <a:buNone/>
            </a:pPr>
            <a:r>
              <a:rPr lang="en" sz="1100">
                <a:solidFill>
                  <a:srgbClr val="FFFFFF"/>
                </a:solidFill>
                <a:latin typeface="Calibri"/>
                <a:ea typeface="Calibri"/>
                <a:cs typeface="Calibri"/>
                <a:sym typeface="Calibri"/>
              </a:rPr>
              <a:t>External Feedback: </a:t>
            </a:r>
            <a:r>
              <a:rPr b="1" lang="en" sz="1100">
                <a:solidFill>
                  <a:srgbClr val="FFFFFF"/>
                </a:solidFill>
                <a:latin typeface="Calibri"/>
                <a:ea typeface="Calibri"/>
                <a:cs typeface="Calibri"/>
                <a:sym typeface="Calibri"/>
              </a:rPr>
              <a:t>Skype </a:t>
            </a:r>
            <a:r>
              <a:rPr lang="en" sz="1100">
                <a:solidFill>
                  <a:srgbClr val="FFFFFF"/>
                </a:solidFill>
                <a:latin typeface="Calibri"/>
                <a:ea typeface="Calibri"/>
                <a:cs typeface="Calibri"/>
                <a:sym typeface="Calibri"/>
              </a:rPr>
              <a:t>with Stanford Professors</a:t>
            </a:r>
          </a:p>
        </p:txBody>
      </p:sp>
      <p:cxnSp>
        <p:nvCxnSpPr>
          <p:cNvPr id="216" name="Shape 216"/>
          <p:cNvCxnSpPr>
            <a:stCxn id="204" idx="3"/>
            <a:endCxn id="215" idx="3"/>
          </p:cNvCxnSpPr>
          <p:nvPr/>
        </p:nvCxnSpPr>
        <p:spPr>
          <a:xfrm flipH="1">
            <a:off x="6421075" y="2519875"/>
            <a:ext cx="762000" cy="1370400"/>
          </a:xfrm>
          <a:prstGeom prst="bentConnector3">
            <a:avLst>
              <a:gd fmla="val -31250" name="adj1"/>
            </a:avLst>
          </a:prstGeom>
          <a:noFill/>
          <a:ln cap="flat" cmpd="sng" w="25400">
            <a:solidFill>
              <a:srgbClr val="4F81BD"/>
            </a:solidFill>
            <a:prstDash val="solid"/>
            <a:round/>
            <a:headEnd len="med" w="med" type="none"/>
            <a:tailEnd len="lg" w="lg" type="stealth"/>
          </a:ln>
          <a:effectLst>
            <a:outerShdw blurRad="40000" rotWithShape="0" dir="5400000" dist="20000">
              <a:srgbClr val="000000">
                <a:alpha val="37650"/>
              </a:srgbClr>
            </a:outerShdw>
          </a:effectLst>
        </p:spPr>
      </p:cxnSp>
      <p:cxnSp>
        <p:nvCxnSpPr>
          <p:cNvPr id="217" name="Shape 217"/>
          <p:cNvCxnSpPr/>
          <p:nvPr/>
        </p:nvCxnSpPr>
        <p:spPr>
          <a:xfrm flipH="1">
            <a:off x="5840060" y="2054576"/>
            <a:ext cx="309600" cy="279300"/>
          </a:xfrm>
          <a:prstGeom prst="straightConnector1">
            <a:avLst/>
          </a:prstGeom>
          <a:noFill/>
          <a:ln cap="flat" cmpd="sng" w="19050">
            <a:solidFill>
              <a:srgbClr val="4F81BD"/>
            </a:solidFill>
            <a:prstDash val="solid"/>
            <a:round/>
            <a:headEnd len="lg" w="lg" type="stealth"/>
            <a:tailEnd len="lg" w="lg" type="stealth"/>
          </a:ln>
          <a:effectLst>
            <a:outerShdw blurRad="40000" rotWithShape="0" dir="5400000" dist="20000">
              <a:srgbClr val="000000">
                <a:alpha val="37650"/>
              </a:srgbClr>
            </a:outerShdw>
          </a:effectLst>
        </p:spPr>
      </p:cxnSp>
      <p:cxnSp>
        <p:nvCxnSpPr>
          <p:cNvPr id="218" name="Shape 218"/>
          <p:cNvCxnSpPr>
            <a:stCxn id="214" idx="1"/>
            <a:endCxn id="208" idx="3"/>
          </p:cNvCxnSpPr>
          <p:nvPr/>
        </p:nvCxnSpPr>
        <p:spPr>
          <a:xfrm rot="10800000">
            <a:off x="5840201" y="2272775"/>
            <a:ext cx="262800" cy="713100"/>
          </a:xfrm>
          <a:prstGeom prst="straightConnector1">
            <a:avLst/>
          </a:prstGeom>
          <a:noFill/>
          <a:ln cap="flat" cmpd="sng" w="19050">
            <a:solidFill>
              <a:srgbClr val="4F81BD"/>
            </a:solidFill>
            <a:prstDash val="solid"/>
            <a:round/>
            <a:headEnd len="lg" w="lg" type="stealth"/>
            <a:tailEnd len="lg" w="lg" type="stealth"/>
          </a:ln>
          <a:effectLst>
            <a:outerShdw blurRad="40000" rotWithShape="0" dir="5400000" dist="20000">
              <a:srgbClr val="000000">
                <a:alpha val="37650"/>
              </a:srgbClr>
            </a:outerShdw>
          </a:effectLst>
        </p:spPr>
      </p:cxnSp>
      <p:sp>
        <p:nvSpPr>
          <p:cNvPr id="219" name="Shape 219"/>
          <p:cNvSpPr/>
          <p:nvPr/>
        </p:nvSpPr>
        <p:spPr>
          <a:xfrm>
            <a:off x="6178668" y="1933673"/>
            <a:ext cx="865200" cy="466200"/>
          </a:xfrm>
          <a:prstGeom prst="rect">
            <a:avLst/>
          </a:prstGeom>
          <a:solidFill>
            <a:srgbClr val="A9D039"/>
          </a:solidFill>
          <a:ln>
            <a:noFill/>
          </a:ln>
        </p:spPr>
        <p:txBody>
          <a:bodyPr anchorCtr="0" anchor="ctr" bIns="45700" lIns="91425" rIns="91425" wrap="square" tIns="45700">
            <a:noAutofit/>
          </a:bodyPr>
          <a:lstStyle/>
          <a:p>
            <a:pPr indent="0" lvl="0" marL="0" marR="0" rtl="0" algn="ctr">
              <a:spcBef>
                <a:spcPts val="0"/>
              </a:spcBef>
              <a:buNone/>
            </a:pPr>
            <a:r>
              <a:rPr lang="en" sz="1100">
                <a:latin typeface="Source Sans Pro"/>
                <a:ea typeface="Source Sans Pro"/>
                <a:cs typeface="Source Sans Pro"/>
                <a:sym typeface="Source Sans Pro"/>
              </a:rPr>
              <a:t>Medical Reporting</a:t>
            </a:r>
          </a:p>
        </p:txBody>
      </p:sp>
      <p:grpSp>
        <p:nvGrpSpPr>
          <p:cNvPr id="220" name="Shape 220"/>
          <p:cNvGrpSpPr/>
          <p:nvPr/>
        </p:nvGrpSpPr>
        <p:grpSpPr>
          <a:xfrm>
            <a:off x="6451721" y="1547524"/>
            <a:ext cx="319091" cy="334563"/>
            <a:chOff x="5961125" y="1623900"/>
            <a:chExt cx="427450" cy="448175"/>
          </a:xfrm>
        </p:grpSpPr>
        <p:sp>
          <p:nvSpPr>
            <p:cNvPr id="221" name="Shape 221"/>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3" name="Shape 223"/>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2349491" y="1643887"/>
            <a:ext cx="328199" cy="238189"/>
            <a:chOff x="3932350" y="3714775"/>
            <a:chExt cx="439650" cy="319075"/>
          </a:xfrm>
        </p:grpSpPr>
        <p:sp>
          <p:nvSpPr>
            <p:cNvPr id="229" name="Shape 229"/>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3214498" y="897831"/>
            <a:ext cx="297188" cy="446116"/>
            <a:chOff x="6718575" y="2318625"/>
            <a:chExt cx="256950" cy="407375"/>
          </a:xfrm>
        </p:grpSpPr>
        <p:sp>
          <p:nvSpPr>
            <p:cNvPr id="235" name="Shape 23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9" name="Shape 23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0" name="Shape 24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a:off x="6795900" y="2628550"/>
              <a:ext cx="102300" cy="25"/>
            </a:xfrm>
            <a:custGeom>
              <a:pathLst>
                <a:path extrusionOk="0" fill="none" h="1" w="4092">
                  <a:moveTo>
                    <a:pt x="0" y="1"/>
                  </a:moveTo>
                  <a:lnTo>
                    <a:pt x="4092"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4402118" y="1522080"/>
            <a:ext cx="401822" cy="385455"/>
            <a:chOff x="5233525" y="4954450"/>
            <a:chExt cx="538275" cy="516350"/>
          </a:xfrm>
        </p:grpSpPr>
        <p:sp>
          <p:nvSpPr>
            <p:cNvPr id="244" name="Shape 244"/>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9" name="Shape 249"/>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0" name="Shape 250"/>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a:off x="5497775" y="5299675"/>
              <a:ext cx="4900" cy="126675"/>
            </a:xfrm>
            <a:custGeom>
              <a:pathLst>
                <a:path extrusionOk="0" fill="none" h="5067" w="196">
                  <a:moveTo>
                    <a:pt x="0" y="5067"/>
                  </a:moveTo>
                  <a:lnTo>
                    <a:pt x="195"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4" name="Shape 254"/>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41566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685800" y="1907650"/>
            <a:ext cx="6250500" cy="1045200"/>
          </a:xfrm>
          <a:prstGeom prst="rect">
            <a:avLst/>
          </a:prstGeom>
        </p:spPr>
        <p:txBody>
          <a:bodyPr anchorCtr="0" anchor="b" bIns="91425" lIns="91425" rIns="91425" wrap="square" tIns="91425">
            <a:noAutofit/>
          </a:bodyPr>
          <a:lstStyle/>
          <a:p>
            <a:pPr indent="0" lvl="0" marL="0" rtl="0">
              <a:spcBef>
                <a:spcPts val="0"/>
              </a:spcBef>
              <a:buNone/>
            </a:pPr>
            <a:r>
              <a:rPr lang="en"/>
              <a:t>2. Hypothesis Generation</a:t>
            </a:r>
          </a:p>
        </p:txBody>
      </p:sp>
      <p:sp>
        <p:nvSpPr>
          <p:cNvPr id="260" name="Shape 260"/>
          <p:cNvSpPr txBox="1"/>
          <p:nvPr>
            <p:ph idx="1" type="subTitle"/>
          </p:nvPr>
        </p:nvSpPr>
        <p:spPr>
          <a:xfrm>
            <a:off x="685800" y="3082250"/>
            <a:ext cx="5008200" cy="687600"/>
          </a:xfrm>
          <a:prstGeom prst="rect">
            <a:avLst/>
          </a:prstGeom>
        </p:spPr>
        <p:txBody>
          <a:bodyPr anchorCtr="0" anchor="ctr" bIns="91425" lIns="91425" rIns="91425" wrap="square" tIns="91425">
            <a:noAutofit/>
          </a:bodyPr>
          <a:lstStyle/>
          <a:p>
            <a:pPr indent="0" lvl="0" marL="0" rtl="0">
              <a:spcBef>
                <a:spcPts val="0"/>
              </a:spcBef>
              <a:buNone/>
            </a:pPr>
            <a:r>
              <a:rPr lang="en"/>
              <a:t>Anxiety, Insomnia, Demographics → Depression</a:t>
            </a:r>
          </a:p>
        </p:txBody>
      </p:sp>
      <p:sp>
        <p:nvSpPr>
          <p:cNvPr id="261" name="Shape 261"/>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9D039"/>
        </a:solidFill>
      </p:bgPr>
    </p:bg>
    <p:spTree>
      <p:nvGrpSpPr>
        <p:cNvPr id="265" name="Shape 265"/>
        <p:cNvGrpSpPr/>
        <p:nvPr/>
      </p:nvGrpSpPr>
      <p:grpSpPr>
        <a:xfrm>
          <a:off x="0" y="0"/>
          <a:ext cx="0" cy="0"/>
          <a:chOff x="0" y="0"/>
          <a:chExt cx="0" cy="0"/>
        </a:xfrm>
      </p:grpSpPr>
      <p:sp>
        <p:nvSpPr>
          <p:cNvPr id="266" name="Shape 266"/>
          <p:cNvSpPr txBox="1"/>
          <p:nvPr>
            <p:ph idx="4294967295" type="ctrTitle"/>
          </p:nvPr>
        </p:nvSpPr>
        <p:spPr>
          <a:xfrm>
            <a:off x="1284425" y="571800"/>
            <a:ext cx="7173900" cy="894900"/>
          </a:xfrm>
          <a:prstGeom prst="rect">
            <a:avLst/>
          </a:prstGeom>
        </p:spPr>
        <p:txBody>
          <a:bodyPr anchorCtr="0" anchor="b" bIns="91425" lIns="91425" rIns="91425" wrap="square" tIns="91425">
            <a:noAutofit/>
          </a:bodyPr>
          <a:lstStyle/>
          <a:p>
            <a:pPr indent="0" lvl="0" marL="0" rtl="0" algn="l">
              <a:spcBef>
                <a:spcPts val="0"/>
              </a:spcBef>
              <a:buNone/>
            </a:pPr>
            <a:r>
              <a:rPr lang="en" sz="7200">
                <a:solidFill>
                  <a:srgbClr val="FFFFFF"/>
                </a:solidFill>
              </a:rPr>
              <a:t>130,535</a:t>
            </a:r>
          </a:p>
        </p:txBody>
      </p:sp>
      <p:sp>
        <p:nvSpPr>
          <p:cNvPr id="267" name="Shape 267"/>
          <p:cNvSpPr txBox="1"/>
          <p:nvPr>
            <p:ph idx="4294967295" type="subTitle"/>
          </p:nvPr>
        </p:nvSpPr>
        <p:spPr>
          <a:xfrm>
            <a:off x="1284425" y="1030308"/>
            <a:ext cx="7173900" cy="463200"/>
          </a:xfrm>
          <a:prstGeom prst="rect">
            <a:avLst/>
          </a:prstGeom>
        </p:spPr>
        <p:txBody>
          <a:bodyPr anchorCtr="0" anchor="t" bIns="91425" lIns="91425" rIns="91425" wrap="square" tIns="91425">
            <a:noAutofit/>
          </a:bodyPr>
          <a:lstStyle/>
          <a:p>
            <a:pPr indent="0" lvl="0" marL="0" rtl="0" algn="l">
              <a:spcBef>
                <a:spcPts val="0"/>
              </a:spcBef>
              <a:buNone/>
            </a:pPr>
            <a:r>
              <a:rPr lang="en" sz="2400">
                <a:solidFill>
                  <a:srgbClr val="FFFFFF"/>
                </a:solidFill>
              </a:rPr>
              <a:t>Patients’ data from Geisinger dataset</a:t>
            </a:r>
          </a:p>
        </p:txBody>
      </p:sp>
      <p:sp>
        <p:nvSpPr>
          <p:cNvPr id="268" name="Shape 268"/>
          <p:cNvSpPr txBox="1"/>
          <p:nvPr>
            <p:ph idx="4294967295" type="ctrTitle"/>
          </p:nvPr>
        </p:nvSpPr>
        <p:spPr>
          <a:xfrm>
            <a:off x="1284425" y="3810293"/>
            <a:ext cx="7173900" cy="894900"/>
          </a:xfrm>
          <a:prstGeom prst="rect">
            <a:avLst/>
          </a:prstGeom>
        </p:spPr>
        <p:txBody>
          <a:bodyPr anchorCtr="0" anchor="b" bIns="91425" lIns="91425" rIns="91425" wrap="square" tIns="91425">
            <a:noAutofit/>
          </a:bodyPr>
          <a:lstStyle/>
          <a:p>
            <a:pPr indent="0" lvl="0" marL="0" rtl="0" algn="l">
              <a:spcBef>
                <a:spcPts val="0"/>
              </a:spcBef>
              <a:buNone/>
            </a:pPr>
            <a:r>
              <a:rPr lang="en" sz="7200">
                <a:solidFill>
                  <a:srgbClr val="FFFFFF"/>
                </a:solidFill>
              </a:rPr>
              <a:t>10.16%</a:t>
            </a:r>
          </a:p>
        </p:txBody>
      </p:sp>
      <p:sp>
        <p:nvSpPr>
          <p:cNvPr id="269" name="Shape 269"/>
          <p:cNvSpPr txBox="1"/>
          <p:nvPr>
            <p:ph idx="4294967295" type="subTitle"/>
          </p:nvPr>
        </p:nvSpPr>
        <p:spPr>
          <a:xfrm>
            <a:off x="1284425" y="4268801"/>
            <a:ext cx="7173900" cy="463200"/>
          </a:xfrm>
          <a:prstGeom prst="rect">
            <a:avLst/>
          </a:prstGeom>
        </p:spPr>
        <p:txBody>
          <a:bodyPr anchorCtr="0" anchor="t" bIns="91425" lIns="91425" rIns="91425" wrap="square" tIns="91425">
            <a:noAutofit/>
          </a:bodyPr>
          <a:lstStyle/>
          <a:p>
            <a:pPr indent="0" lvl="0" marL="0" rtl="0" algn="l">
              <a:spcBef>
                <a:spcPts val="0"/>
              </a:spcBef>
              <a:buNone/>
            </a:pPr>
            <a:r>
              <a:rPr lang="en" sz="2400">
                <a:solidFill>
                  <a:srgbClr val="FFFFFF"/>
                </a:solidFill>
              </a:rPr>
              <a:t>Patients with Insomnia + depression</a:t>
            </a:r>
          </a:p>
        </p:txBody>
      </p:sp>
      <p:sp>
        <p:nvSpPr>
          <p:cNvPr id="270" name="Shape 270"/>
          <p:cNvSpPr txBox="1"/>
          <p:nvPr>
            <p:ph idx="4294967295" type="ctrTitle"/>
          </p:nvPr>
        </p:nvSpPr>
        <p:spPr>
          <a:xfrm>
            <a:off x="1284425" y="2191047"/>
            <a:ext cx="7173900" cy="894900"/>
          </a:xfrm>
          <a:prstGeom prst="rect">
            <a:avLst/>
          </a:prstGeom>
        </p:spPr>
        <p:txBody>
          <a:bodyPr anchorCtr="0" anchor="b" bIns="91425" lIns="91425" rIns="91425" wrap="square" tIns="91425">
            <a:noAutofit/>
          </a:bodyPr>
          <a:lstStyle/>
          <a:p>
            <a:pPr indent="0" lvl="0" marL="0" rtl="0" algn="l">
              <a:spcBef>
                <a:spcPts val="0"/>
              </a:spcBef>
              <a:buNone/>
            </a:pPr>
            <a:r>
              <a:rPr lang="en" sz="7200">
                <a:solidFill>
                  <a:srgbClr val="FFFFFF"/>
                </a:solidFill>
              </a:rPr>
              <a:t>~90%</a:t>
            </a:r>
          </a:p>
        </p:txBody>
      </p:sp>
      <p:sp>
        <p:nvSpPr>
          <p:cNvPr id="271" name="Shape 271"/>
          <p:cNvSpPr txBox="1"/>
          <p:nvPr>
            <p:ph idx="4294967295" type="subTitle"/>
          </p:nvPr>
        </p:nvSpPr>
        <p:spPr>
          <a:xfrm>
            <a:off x="1284425" y="2649555"/>
            <a:ext cx="7173900" cy="463200"/>
          </a:xfrm>
          <a:prstGeom prst="rect">
            <a:avLst/>
          </a:prstGeom>
        </p:spPr>
        <p:txBody>
          <a:bodyPr anchorCtr="0" anchor="t" bIns="91425" lIns="91425" rIns="91425" wrap="square" tIns="91425">
            <a:noAutofit/>
          </a:bodyPr>
          <a:lstStyle/>
          <a:p>
            <a:pPr indent="0" lvl="0" marL="0" rtl="0" algn="l">
              <a:spcBef>
                <a:spcPts val="0"/>
              </a:spcBef>
              <a:buNone/>
            </a:pPr>
            <a:r>
              <a:rPr lang="en" sz="2400">
                <a:solidFill>
                  <a:srgbClr val="FFFFFF"/>
                </a:solidFill>
              </a:rPr>
              <a:t>with mood disorders</a:t>
            </a:r>
          </a:p>
        </p:txBody>
      </p:sp>
      <p:sp>
        <p:nvSpPr>
          <p:cNvPr id="272" name="Shape 272"/>
          <p:cNvSpPr txBox="1"/>
          <p:nvPr>
            <p:ph idx="12" type="sldNum"/>
          </p:nvPr>
        </p:nvSpPr>
        <p:spPr>
          <a:xfrm>
            <a:off x="-75" y="0"/>
            <a:ext cx="669600" cy="1140000"/>
          </a:xfrm>
          <a:prstGeom prst="rect">
            <a:avLst/>
          </a:prstGeom>
        </p:spPr>
        <p:txBody>
          <a:bodyPr anchorCtr="0" anchor="b" bIns="91425" lIns="91425" rIns="91425" wrap="square" tIns="91425">
            <a:noAutofit/>
          </a:bodyPr>
          <a:lstStyle/>
          <a:p>
            <a:pPr indent="0" lvl="0" marL="0" rtl="0">
              <a:spcBef>
                <a:spcPts val="0"/>
              </a:spcBef>
              <a:buNone/>
            </a:pPr>
            <a:fld id="{00000000-1234-1234-1234-123412341234}" type="slidenum">
              <a:rPr lang="en"/>
              <a:t>‹#›</a:t>
            </a:fld>
          </a:p>
        </p:txBody>
      </p:sp>
      <p:sp>
        <p:nvSpPr>
          <p:cNvPr id="273" name="Shape 273"/>
          <p:cNvSpPr/>
          <p:nvPr/>
        </p:nvSpPr>
        <p:spPr>
          <a:xfrm>
            <a:off x="6381074" y="417731"/>
            <a:ext cx="2120985" cy="4361089"/>
          </a:xfrm>
          <a:custGeom>
            <a:pathLst>
              <a:path extrusionOk="0" h="80215" w="39012">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1" type="body"/>
          </p:nvPr>
        </p:nvSpPr>
        <p:spPr>
          <a:xfrm>
            <a:off x="1616475" y="0"/>
            <a:ext cx="5910900" cy="3769800"/>
          </a:xfrm>
          <a:prstGeom prst="rect">
            <a:avLst/>
          </a:prstGeom>
        </p:spPr>
        <p:txBody>
          <a:bodyPr anchorCtr="0" anchor="ctr" bIns="91425" lIns="91425" rIns="91425" wrap="square" tIns="91425">
            <a:noAutofit/>
          </a:bodyPr>
          <a:lstStyle/>
          <a:p>
            <a:pPr indent="0" lvl="0" marL="0">
              <a:spcBef>
                <a:spcPts val="0"/>
              </a:spcBef>
              <a:buNone/>
            </a:pPr>
            <a:r>
              <a:rPr lang="en"/>
              <a:t>Insomnia: A ticking clock for depression?</a:t>
            </a:r>
          </a:p>
        </p:txBody>
      </p:sp>
      <p:sp>
        <p:nvSpPr>
          <p:cNvPr id="279" name="Shape 279"/>
          <p:cNvSpPr txBox="1"/>
          <p:nvPr>
            <p:ph idx="12" type="sldNum"/>
          </p:nvPr>
        </p:nvSpPr>
        <p:spPr>
          <a:xfrm>
            <a:off x="-75" y="3420000"/>
            <a:ext cx="669600" cy="1723500"/>
          </a:xfrm>
          <a:prstGeom prst="rect">
            <a:avLst/>
          </a:prstGeom>
        </p:spPr>
        <p:txBody>
          <a:bodyPr anchorCtr="0" anchor="b" bIns="91425" lIns="91425" rIns="91425" wrap="square" tIns="91425">
            <a:noAutofit/>
          </a:bodyPr>
          <a:lstStyle/>
          <a:p>
            <a:pPr indent="0" lvl="0" marL="0">
              <a:spcBef>
                <a:spcPts val="0"/>
              </a:spcBef>
              <a:buNone/>
            </a:pPr>
            <a:fld id="{00000000-1234-1234-1234-123412341234}" type="slidenum">
              <a:rPr lang="en"/>
              <a:t>‹#›</a:t>
            </a:fld>
          </a:p>
        </p:txBody>
      </p:sp>
      <p:sp>
        <p:nvSpPr>
          <p:cNvPr id="280" name="Shape 280"/>
          <p:cNvSpPr txBox="1"/>
          <p:nvPr/>
        </p:nvSpPr>
        <p:spPr>
          <a:xfrm>
            <a:off x="2608350" y="4528050"/>
            <a:ext cx="3927300" cy="8562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000">
                <a:solidFill>
                  <a:schemeClr val="dk1"/>
                </a:solidFill>
                <a:latin typeface="Open Sans"/>
                <a:ea typeface="Open Sans"/>
                <a:cs typeface="Open Sans"/>
                <a:sym typeface="Open Sans"/>
              </a:rPr>
              <a:t>Research paper by Maurice M.Ohayon of Stanford University</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