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edium"/>
      <p:regular r:id="rId26"/>
      <p:bold r:id="rId27"/>
      <p:italic r:id="rId28"/>
      <p:boldItalic r:id="rId29"/>
    </p:embeddedFont>
    <p:embeddedFont>
      <p:font typeface="Arial Narrow"/>
      <p:regular r:id="rId30"/>
      <p:bold r:id="rId31"/>
      <p:italic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bold.fntdata"/><Relationship Id="rId30" Type="http://schemas.openxmlformats.org/officeDocument/2006/relationships/font" Target="fonts/ArialNarrow-regular.fntdata"/><Relationship Id="rId11" Type="http://schemas.openxmlformats.org/officeDocument/2006/relationships/slide" Target="slides/slide6.xml"/><Relationship Id="rId33" Type="http://schemas.openxmlformats.org/officeDocument/2006/relationships/font" Target="fonts/ArialNarrow-boldItalic.fntdata"/><Relationship Id="rId10" Type="http://schemas.openxmlformats.org/officeDocument/2006/relationships/slide" Target="slides/slide5.xml"/><Relationship Id="rId32" Type="http://schemas.openxmlformats.org/officeDocument/2006/relationships/font" Target="fonts/ArialNarrow-italic.fntdata"/><Relationship Id="rId13" Type="http://schemas.openxmlformats.org/officeDocument/2006/relationships/slide" Target="slides/slide8.xml"/><Relationship Id="rId35" Type="http://schemas.openxmlformats.org/officeDocument/2006/relationships/font" Target="fonts/HelveticaNeueLight-bold.fntdata"/><Relationship Id="rId12" Type="http://schemas.openxmlformats.org/officeDocument/2006/relationships/slide" Target="slides/slide7.xml"/><Relationship Id="rId34" Type="http://schemas.openxmlformats.org/officeDocument/2006/relationships/font" Target="fonts/HelveticaNeueLight-regular.fntdata"/><Relationship Id="rId15" Type="http://schemas.openxmlformats.org/officeDocument/2006/relationships/slide" Target="slides/slide10.xml"/><Relationship Id="rId37" Type="http://schemas.openxmlformats.org/officeDocument/2006/relationships/font" Target="fonts/HelveticaNeueLight-boldItalic.fntdata"/><Relationship Id="rId14" Type="http://schemas.openxmlformats.org/officeDocument/2006/relationships/slide" Target="slides/slide9.xml"/><Relationship Id="rId36"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05" name="Shape 10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184150" lvl="1" marL="558800" rtl="0">
              <a:lnSpc>
                <a:spcPct val="90000"/>
              </a:lnSpc>
              <a:spcBef>
                <a:spcPts val="0"/>
              </a:spcBef>
              <a:buClr>
                <a:schemeClr val="dk1"/>
              </a:buClr>
              <a:buSzPts val="1100"/>
              <a:buChar char="–"/>
            </a:pPr>
            <a:r>
              <a:rPr lang="en" sz="1500">
                <a:solidFill>
                  <a:schemeClr val="dk1"/>
                </a:solidFill>
                <a:latin typeface="Calibri"/>
                <a:ea typeface="Calibri"/>
                <a:cs typeface="Calibri"/>
                <a:sym typeface="Calibri"/>
              </a:rPr>
              <a:t>Most available data is already relatively clean; relevant feature selection is key</a:t>
            </a: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257" name="Shape 2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In the case of ETH, smart contracts to replace large traditional institutions like banks, DMV, insurance, medical records, etc</a:t>
            </a:r>
          </a:p>
          <a:p>
            <a:pPr indent="0" lvl="0" marL="0" rtl="0">
              <a:spcBef>
                <a:spcPts val="0"/>
              </a:spcBef>
              <a:buNone/>
            </a:pPr>
            <a:r>
              <a:t/>
            </a:r>
            <a:endParaRPr/>
          </a:p>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
                <a:solidFill>
                  <a:schemeClr val="dk1"/>
                </a:solidFill>
                <a:latin typeface="Calibri"/>
                <a:ea typeface="Calibri"/>
                <a:cs typeface="Calibri"/>
                <a:sym typeface="Calibri"/>
              </a:rPr>
              <a:t>Main actors interested in crypto price fluctuations</a:t>
            </a: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vision for this project is to </a:t>
            </a:r>
            <a:r>
              <a:rPr lang="en"/>
              <a:t>al</a:t>
            </a:r>
            <a:r>
              <a:rPr lang="en"/>
              <a:t>low a user with no crypto currency experience to be able to maximize their return on investment through tradings bitcoin and other cryptocurrencies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lgn="l">
              <a:spcBef>
                <a:spcPts val="0"/>
              </a:spcBef>
              <a:buNone/>
            </a:pPr>
            <a:r>
              <a:rPr lang="en">
                <a:solidFill>
                  <a:schemeClr val="dk1"/>
                </a:solidFill>
                <a:latin typeface="Calibri"/>
                <a:ea typeface="Calibri"/>
                <a:cs typeface="Calibri"/>
                <a:sym typeface="Calibri"/>
              </a:rPr>
              <a:t>Model implementation, training, validation &amp; optimization</a:t>
            </a:r>
          </a:p>
          <a:p>
            <a:pPr indent="0" lvl="0" marL="0" rtl="0" algn="l">
              <a:spcBef>
                <a:spcPts val="0"/>
              </a:spcBef>
              <a:buNone/>
            </a:pPr>
            <a:r>
              <a:t/>
            </a:r>
            <a:endParaRPr>
              <a:solidFill>
                <a:schemeClr val="dk1"/>
              </a:solidFill>
              <a:latin typeface="Calibri"/>
              <a:ea typeface="Calibri"/>
              <a:cs typeface="Calibri"/>
              <a:sym typeface="Calibri"/>
            </a:endParaRPr>
          </a:p>
          <a:p>
            <a:pPr indent="0" lvl="0" marL="0" rtl="0" algn="l">
              <a:spcBef>
                <a:spcPts val="0"/>
              </a:spcBef>
              <a:buNone/>
            </a:pPr>
            <a:r>
              <a:rPr lang="en">
                <a:solidFill>
                  <a:schemeClr val="dk1"/>
                </a:solidFill>
                <a:latin typeface="Calibri"/>
                <a:ea typeface="Calibri"/>
                <a:cs typeface="Calibri"/>
                <a:sym typeface="Calibri"/>
              </a:rPr>
              <a:t>First place we have the HPD and BTI, which feed the Machine learning models that determine the price prediction.</a:t>
            </a:r>
          </a:p>
          <a:p>
            <a:pPr indent="0" lvl="0" marL="0" rtl="0" algn="l">
              <a:spcBef>
                <a:spcPts val="0"/>
              </a:spcBef>
              <a:buNone/>
            </a:pPr>
            <a:r>
              <a:t/>
            </a:r>
            <a:endParaRPr>
              <a:solidFill>
                <a:schemeClr val="dk1"/>
              </a:solidFill>
              <a:latin typeface="Calibri"/>
              <a:ea typeface="Calibri"/>
              <a:cs typeface="Calibri"/>
              <a:sym typeface="Calibri"/>
            </a:endParaRPr>
          </a:p>
          <a:p>
            <a:pPr indent="0" lvl="0" marL="0" rtl="0" algn="l">
              <a:spcBef>
                <a:spcPts val="0"/>
              </a:spcBef>
              <a:buNone/>
            </a:pPr>
            <a:r>
              <a:rPr lang="en">
                <a:solidFill>
                  <a:schemeClr val="dk1"/>
                </a:solidFill>
                <a:latin typeface="Calibri"/>
                <a:ea typeface="Calibri"/>
                <a:cs typeface="Calibri"/>
                <a:sym typeface="Calibri"/>
              </a:rPr>
              <a:t>The models itself make use of pandas, and store the parameters in csv files to avoid retraining when not necessary.</a:t>
            </a:r>
          </a:p>
          <a:p>
            <a:pPr indent="0" lvl="0" marL="0" rtl="0" algn="l">
              <a:spcBef>
                <a:spcPts val="0"/>
              </a:spcBef>
              <a:buNone/>
            </a:pPr>
            <a:r>
              <a:t/>
            </a:r>
            <a:endParaRPr>
              <a:solidFill>
                <a:schemeClr val="dk1"/>
              </a:solidFill>
              <a:latin typeface="Calibri"/>
              <a:ea typeface="Calibri"/>
              <a:cs typeface="Calibri"/>
              <a:sym typeface="Calibri"/>
            </a:endParaRPr>
          </a:p>
          <a:p>
            <a:pPr indent="0" lvl="0" marL="0" rtl="0" algn="l">
              <a:spcBef>
                <a:spcPts val="0"/>
              </a:spcBef>
              <a:buNone/>
            </a:pPr>
            <a:r>
              <a:rPr lang="en">
                <a:solidFill>
                  <a:schemeClr val="dk1"/>
                </a:solidFill>
                <a:latin typeface="Calibri"/>
                <a:ea typeface="Calibri"/>
                <a:cs typeface="Calibri"/>
                <a:sym typeface="Calibri"/>
              </a:rPr>
              <a:t>Finally, the user interface outputs the prediction for the price of the cryptocurrency. Using the credentials and risk profile from the user the trading strategy is executed and its ROI analyzed to tweak the parameters of the model.</a:t>
            </a:r>
          </a:p>
          <a:p>
            <a:pPr indent="0" lvl="0" marL="0" rtl="0">
              <a:spcBef>
                <a:spcPts val="0"/>
              </a:spcBef>
              <a:buNone/>
            </a:pPr>
            <a:r>
              <a:t/>
            </a:r>
            <a:endParaRPr/>
          </a:p>
        </p:txBody>
      </p:sp>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first model we developed is based on a MIT research paper, which aims to make a binary prediction on the movement of the price, not the price itself. In particular, we analyzed for a 20s window, but this can be extended for other timescales. This model is really important in case we want to trade futures or other derivatives.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23850" lvl="0" marL="457200" rtl="0">
              <a:spcBef>
                <a:spcPts val="300"/>
              </a:spcBef>
              <a:buClr>
                <a:schemeClr val="dk1"/>
              </a:buClr>
              <a:buSzPts val="1500"/>
              <a:buChar char="•"/>
            </a:pPr>
            <a:r>
              <a:rPr lang="en" sz="1500">
                <a:solidFill>
                  <a:schemeClr val="dk1"/>
                </a:solidFill>
                <a:latin typeface="Calibri"/>
                <a:ea typeface="Calibri"/>
                <a:cs typeface="Calibri"/>
                <a:sym typeface="Calibri"/>
              </a:rPr>
              <a:t>via determination of important parameters for model price prediction </a:t>
            </a: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1597819"/>
            <a:ext cx="7772400" cy="11025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58" name="Shape 58"/>
          <p:cNvSpPr txBox="1"/>
          <p:nvPr>
            <p:ph idx="1" type="subTitle"/>
          </p:nvPr>
        </p:nvSpPr>
        <p:spPr>
          <a:xfrm>
            <a:off x="1371600" y="2914650"/>
            <a:ext cx="6400800" cy="1314600"/>
          </a:xfrm>
          <a:prstGeom prst="rect">
            <a:avLst/>
          </a:prstGeom>
          <a:noFill/>
          <a:ln>
            <a:noFill/>
          </a:ln>
        </p:spPr>
        <p:txBody>
          <a:bodyPr anchorCtr="0" anchor="t" bIns="68575" lIns="68575" rIns="68575" wrap="square" tIns="68575"/>
          <a:lstStyle>
            <a:lvl1pPr indent="0" lvl="0" marL="0" marR="0" rtl="0" algn="ctr">
              <a:spcBef>
                <a:spcPts val="300"/>
              </a:spcBef>
              <a:buClr>
                <a:srgbClr val="888888"/>
              </a:buClr>
              <a:buSzPts val="2000"/>
              <a:buFont typeface="Arial"/>
              <a:buNone/>
              <a:defRPr b="0" i="0" sz="1500" u="none" cap="none" strike="noStrike">
                <a:solidFill>
                  <a:srgbClr val="888888"/>
                </a:solidFill>
                <a:latin typeface="Calibri"/>
                <a:ea typeface="Calibri"/>
                <a:cs typeface="Calibri"/>
                <a:sym typeface="Calibri"/>
              </a:defRPr>
            </a:lvl1pPr>
            <a:lvl2pPr indent="0" lvl="1" marL="342900" marR="0" rtl="0" algn="ctr">
              <a:spcBef>
                <a:spcPts val="300"/>
              </a:spcBef>
              <a:buClr>
                <a:srgbClr val="888888"/>
              </a:buClr>
              <a:buSzPts val="1600"/>
              <a:buFont typeface="Arial"/>
              <a:buNone/>
              <a:defRPr b="0" i="0" sz="1400" u="none" cap="none" strike="noStrike">
                <a:solidFill>
                  <a:srgbClr val="888888"/>
                </a:solidFill>
                <a:latin typeface="Calibri"/>
                <a:ea typeface="Calibri"/>
                <a:cs typeface="Calibri"/>
                <a:sym typeface="Calibri"/>
              </a:defRPr>
            </a:lvl2pPr>
            <a:lvl3pPr indent="0" lvl="2" marL="685800" marR="0" rtl="0" algn="ctr">
              <a:spcBef>
                <a:spcPts val="200"/>
              </a:spcBef>
              <a:buClr>
                <a:srgbClr val="888888"/>
              </a:buClr>
              <a:buSzPts val="1400"/>
              <a:buFont typeface="Arial"/>
              <a:buNone/>
              <a:defRPr b="0" i="0" sz="1200" u="none" cap="none" strike="noStrike">
                <a:solidFill>
                  <a:srgbClr val="888888"/>
                </a:solidFill>
                <a:latin typeface="Calibri"/>
                <a:ea typeface="Calibri"/>
                <a:cs typeface="Calibri"/>
                <a:sym typeface="Calibri"/>
              </a:defRPr>
            </a:lvl3pPr>
            <a:lvl4pPr indent="0" lvl="3" marL="1028700" marR="0" rtl="0" algn="ctr">
              <a:spcBef>
                <a:spcPts val="200"/>
              </a:spcBef>
              <a:buClr>
                <a:srgbClr val="888888"/>
              </a:buClr>
              <a:buSzPts val="1200"/>
              <a:buFont typeface="Arial"/>
              <a:buNone/>
              <a:defRPr b="0" i="0" sz="1100" u="none" cap="none" strike="noStrike">
                <a:solidFill>
                  <a:srgbClr val="888888"/>
                </a:solidFill>
                <a:latin typeface="Calibri"/>
                <a:ea typeface="Calibri"/>
                <a:cs typeface="Calibri"/>
                <a:sym typeface="Calibri"/>
              </a:defRPr>
            </a:lvl4pPr>
            <a:lvl5pPr indent="0" lvl="4" marL="1371600" marR="0" rtl="0" algn="ctr">
              <a:spcBef>
                <a:spcPts val="200"/>
              </a:spcBef>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0" lvl="5" marL="1714500" marR="0" rtl="0" algn="ctr">
              <a:spcBef>
                <a:spcPts val="300"/>
              </a:spcBef>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indent="0" lvl="6" marL="2057400" marR="0" rtl="0" algn="ctr">
              <a:spcBef>
                <a:spcPts val="300"/>
              </a:spcBef>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indent="0" lvl="7" marL="2400300" marR="0" rtl="0" algn="ctr">
              <a:spcBef>
                <a:spcPts val="300"/>
              </a:spcBef>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indent="0" lvl="8" marL="2743200" marR="0" rtl="0" algn="ctr">
              <a:spcBef>
                <a:spcPts val="300"/>
              </a:spcBef>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59" name="Shape 59"/>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5013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62" name="Shape 62"/>
          <p:cNvSpPr txBox="1"/>
          <p:nvPr>
            <p:ph idx="1" type="body"/>
          </p:nvPr>
        </p:nvSpPr>
        <p:spPr>
          <a:xfrm>
            <a:off x="457200" y="952553"/>
            <a:ext cx="8229600" cy="3665100"/>
          </a:xfrm>
          <a:prstGeom prst="rect">
            <a:avLst/>
          </a:prstGeom>
          <a:noFill/>
          <a:ln>
            <a:noFill/>
          </a:ln>
        </p:spPr>
        <p:txBody>
          <a:bodyPr anchorCtr="0" anchor="t" bIns="68575" lIns="68575" rIns="68575" wrap="square" tIns="68575"/>
          <a:lstStyle>
            <a:lvl1pPr indent="-152400" lvl="0" marL="254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127000" lvl="1" marL="5588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101600" lvl="2" marL="8636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114300" lvl="3" marL="12065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114300" lvl="4" marL="15494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76200" lvl="5" marL="18923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5013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66" name="Shape 66"/>
          <p:cNvSpPr txBox="1"/>
          <p:nvPr>
            <p:ph idx="1" type="body"/>
          </p:nvPr>
        </p:nvSpPr>
        <p:spPr>
          <a:xfrm>
            <a:off x="457200" y="1151335"/>
            <a:ext cx="4040100" cy="479700"/>
          </a:xfrm>
          <a:prstGeom prst="rect">
            <a:avLst/>
          </a:prstGeom>
          <a:noFill/>
          <a:ln>
            <a:noFill/>
          </a:ln>
        </p:spPr>
        <p:txBody>
          <a:bodyPr anchorCtr="0" anchor="b" bIns="68575" lIns="68575" rIns="68575" wrap="square" tIns="68575"/>
          <a:lstStyle>
            <a:lvl1pPr indent="0" lvl="0" marL="0" marR="0" rtl="0" algn="l">
              <a:spcBef>
                <a:spcPts val="400"/>
              </a:spcBef>
              <a:buClr>
                <a:schemeClr val="dk1"/>
              </a:buClr>
              <a:buSzPts val="2000"/>
              <a:buFont typeface="Arial"/>
              <a:buNone/>
              <a:defRPr b="1" i="0" sz="1800" u="none" cap="none" strike="noStrike">
                <a:solidFill>
                  <a:schemeClr val="dk1"/>
                </a:solidFill>
                <a:latin typeface="Calibri"/>
                <a:ea typeface="Calibri"/>
                <a:cs typeface="Calibri"/>
                <a:sym typeface="Calibri"/>
              </a:defRPr>
            </a:lvl1pPr>
            <a:lvl2pPr indent="0" lvl="1" marL="342900" marR="0" rtl="0" algn="l">
              <a:spcBef>
                <a:spcPts val="300"/>
              </a:spcBef>
              <a:buClr>
                <a:schemeClr val="dk1"/>
              </a:buClr>
              <a:buSzPts val="1600"/>
              <a:buFont typeface="Arial"/>
              <a:buNone/>
              <a:defRPr b="1" i="0" sz="1500" u="none" cap="none" strike="noStrike">
                <a:solidFill>
                  <a:schemeClr val="dk1"/>
                </a:solidFill>
                <a:latin typeface="Calibri"/>
                <a:ea typeface="Calibri"/>
                <a:cs typeface="Calibri"/>
                <a:sym typeface="Calibri"/>
              </a:defRPr>
            </a:lvl2pPr>
            <a:lvl3pPr indent="0" lvl="2" marL="685800" marR="0" rtl="0" algn="l">
              <a:spcBef>
                <a:spcPts val="300"/>
              </a:spcBef>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0" lvl="3" marL="1028700" marR="0" rtl="0" algn="l">
              <a:spcBef>
                <a:spcPts val="200"/>
              </a:spcBef>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0" lvl="4" marL="1371600" marR="0" rtl="0" algn="l">
              <a:spcBef>
                <a:spcPts val="200"/>
              </a:spcBef>
              <a:buClr>
                <a:schemeClr val="dk1"/>
              </a:buClr>
              <a:buSzPts val="1100"/>
              <a:buFont typeface="Arial"/>
              <a:buNone/>
              <a:defRPr b="1" i="0" sz="1200" u="none" cap="none" strike="noStrike">
                <a:solidFill>
                  <a:schemeClr val="dk1"/>
                </a:solidFill>
                <a:latin typeface="Calibri"/>
                <a:ea typeface="Calibri"/>
                <a:cs typeface="Calibri"/>
                <a:sym typeface="Calibri"/>
              </a:defRPr>
            </a:lvl5pPr>
            <a:lvl6pPr indent="0" lvl="5" marL="17145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6pPr>
            <a:lvl7pPr indent="0" lvl="6" marL="20574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7pPr>
            <a:lvl8pPr indent="0" lvl="7" marL="24003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8pPr>
            <a:lvl9pPr indent="0" lvl="8" marL="27432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457200" y="1631156"/>
            <a:ext cx="4040100" cy="2963400"/>
          </a:xfrm>
          <a:prstGeom prst="rect">
            <a:avLst/>
          </a:prstGeom>
          <a:noFill/>
          <a:ln>
            <a:noFill/>
          </a:ln>
        </p:spPr>
        <p:txBody>
          <a:bodyPr anchorCtr="0" anchor="t" bIns="68575" lIns="68575" rIns="68575" wrap="square" tIns="68575"/>
          <a:lstStyle>
            <a:lvl1pPr indent="-139700" lvl="0" marL="254000" marR="0" rtl="0" algn="l">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114300" lvl="1" marL="5588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88900" lvl="2" marL="8636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101600" lvl="3" marL="12065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101600" lvl="4" marL="15494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101600" lvl="5" marL="18923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101600" lvl="6" marL="22352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101600" lvl="7" marL="25781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101600" lvl="8" marL="29210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68" name="Shape 68"/>
          <p:cNvSpPr txBox="1"/>
          <p:nvPr>
            <p:ph idx="3" type="body"/>
          </p:nvPr>
        </p:nvSpPr>
        <p:spPr>
          <a:xfrm>
            <a:off x="4645026" y="1151335"/>
            <a:ext cx="4041900" cy="479700"/>
          </a:xfrm>
          <a:prstGeom prst="rect">
            <a:avLst/>
          </a:prstGeom>
          <a:noFill/>
          <a:ln>
            <a:noFill/>
          </a:ln>
        </p:spPr>
        <p:txBody>
          <a:bodyPr anchorCtr="0" anchor="b" bIns="68575" lIns="68575" rIns="68575" wrap="square" tIns="68575"/>
          <a:lstStyle>
            <a:lvl1pPr indent="0" lvl="0" marL="0" marR="0" rtl="0" algn="l">
              <a:spcBef>
                <a:spcPts val="400"/>
              </a:spcBef>
              <a:buClr>
                <a:schemeClr val="dk1"/>
              </a:buClr>
              <a:buSzPts val="2000"/>
              <a:buFont typeface="Arial"/>
              <a:buNone/>
              <a:defRPr b="1" i="0" sz="1800" u="none" cap="none" strike="noStrike">
                <a:solidFill>
                  <a:schemeClr val="dk1"/>
                </a:solidFill>
                <a:latin typeface="Calibri"/>
                <a:ea typeface="Calibri"/>
                <a:cs typeface="Calibri"/>
                <a:sym typeface="Calibri"/>
              </a:defRPr>
            </a:lvl1pPr>
            <a:lvl2pPr indent="0" lvl="1" marL="342900" marR="0" rtl="0" algn="l">
              <a:spcBef>
                <a:spcPts val="300"/>
              </a:spcBef>
              <a:buClr>
                <a:schemeClr val="dk1"/>
              </a:buClr>
              <a:buSzPts val="1600"/>
              <a:buFont typeface="Arial"/>
              <a:buNone/>
              <a:defRPr b="1" i="0" sz="1500" u="none" cap="none" strike="noStrike">
                <a:solidFill>
                  <a:schemeClr val="dk1"/>
                </a:solidFill>
                <a:latin typeface="Calibri"/>
                <a:ea typeface="Calibri"/>
                <a:cs typeface="Calibri"/>
                <a:sym typeface="Calibri"/>
              </a:defRPr>
            </a:lvl2pPr>
            <a:lvl3pPr indent="0" lvl="2" marL="685800" marR="0" rtl="0" algn="l">
              <a:spcBef>
                <a:spcPts val="300"/>
              </a:spcBef>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0" lvl="3" marL="1028700" marR="0" rtl="0" algn="l">
              <a:spcBef>
                <a:spcPts val="200"/>
              </a:spcBef>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0" lvl="4" marL="1371600" marR="0" rtl="0" algn="l">
              <a:spcBef>
                <a:spcPts val="200"/>
              </a:spcBef>
              <a:buClr>
                <a:schemeClr val="dk1"/>
              </a:buClr>
              <a:buSzPts val="1100"/>
              <a:buFont typeface="Arial"/>
              <a:buNone/>
              <a:defRPr b="1" i="0" sz="1200" u="none" cap="none" strike="noStrike">
                <a:solidFill>
                  <a:schemeClr val="dk1"/>
                </a:solidFill>
                <a:latin typeface="Calibri"/>
                <a:ea typeface="Calibri"/>
                <a:cs typeface="Calibri"/>
                <a:sym typeface="Calibri"/>
              </a:defRPr>
            </a:lvl5pPr>
            <a:lvl6pPr indent="0" lvl="5" marL="17145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6pPr>
            <a:lvl7pPr indent="0" lvl="6" marL="20574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7pPr>
            <a:lvl8pPr indent="0" lvl="7" marL="24003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8pPr>
            <a:lvl9pPr indent="0" lvl="8" marL="2743200" marR="0" rtl="0" algn="l">
              <a:spcBef>
                <a:spcPts val="200"/>
              </a:spcBef>
              <a:buClr>
                <a:schemeClr val="dk1"/>
              </a:buClr>
              <a:buSzPts val="1500"/>
              <a:buFont typeface="Arial"/>
              <a:buNone/>
              <a:defRPr b="1" i="0" sz="1200" u="none" cap="none" strike="noStrike">
                <a:solidFill>
                  <a:schemeClr val="dk1"/>
                </a:solidFill>
                <a:latin typeface="Calibri"/>
                <a:ea typeface="Calibri"/>
                <a:cs typeface="Calibri"/>
                <a:sym typeface="Calibri"/>
              </a:defRPr>
            </a:lvl9pPr>
          </a:lstStyle>
          <a:p/>
        </p:txBody>
      </p:sp>
      <p:sp>
        <p:nvSpPr>
          <p:cNvPr id="69" name="Shape 69"/>
          <p:cNvSpPr txBox="1"/>
          <p:nvPr>
            <p:ph idx="4" type="body"/>
          </p:nvPr>
        </p:nvSpPr>
        <p:spPr>
          <a:xfrm>
            <a:off x="4645026" y="1631156"/>
            <a:ext cx="4041900" cy="2963400"/>
          </a:xfrm>
          <a:prstGeom prst="rect">
            <a:avLst/>
          </a:prstGeom>
          <a:noFill/>
          <a:ln>
            <a:noFill/>
          </a:ln>
        </p:spPr>
        <p:txBody>
          <a:bodyPr anchorCtr="0" anchor="t" bIns="68575" lIns="68575" rIns="68575" wrap="square" tIns="68575"/>
          <a:lstStyle>
            <a:lvl1pPr indent="-139700" lvl="0" marL="254000" marR="0" rtl="0" algn="l">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114300" lvl="1" marL="5588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88900" lvl="2" marL="8636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101600" lvl="3" marL="12065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101600" lvl="4" marL="15494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101600" lvl="5" marL="18923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101600" lvl="6" marL="22352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101600" lvl="7" marL="25781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101600" lvl="8" marL="29210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1" name="Shape 71"/>
        <p:cNvGrpSpPr/>
        <p:nvPr/>
      </p:nvGrpSpPr>
      <p:grpSpPr>
        <a:xfrm>
          <a:off x="0" y="0"/>
          <a:ext cx="0" cy="0"/>
          <a:chOff x="0" y="0"/>
          <a:chExt cx="0" cy="0"/>
        </a:xfrm>
      </p:grpSpPr>
      <p:sp>
        <p:nvSpPr>
          <p:cNvPr id="72" name="Shape 72"/>
          <p:cNvSpPr txBox="1"/>
          <p:nvPr>
            <p:ph type="title"/>
          </p:nvPr>
        </p:nvSpPr>
        <p:spPr>
          <a:xfrm>
            <a:off x="722313" y="3305176"/>
            <a:ext cx="7772400" cy="1021500"/>
          </a:xfrm>
          <a:prstGeom prst="rect">
            <a:avLst/>
          </a:prstGeom>
          <a:noFill/>
          <a:ln>
            <a:noFill/>
          </a:ln>
        </p:spPr>
        <p:txBody>
          <a:bodyPr anchorCtr="0" anchor="t" bIns="68575" lIns="68575" rIns="68575" wrap="square" tIns="68575"/>
          <a:lstStyle>
            <a:lvl1pPr indent="0" lvl="0" marL="0" marR="0" rtl="0" algn="l">
              <a:spcBef>
                <a:spcPts val="0"/>
              </a:spcBef>
              <a:buClr>
                <a:schemeClr val="dk1"/>
              </a:buClr>
              <a:buSzPts val="3600"/>
              <a:buFont typeface="Calibri"/>
              <a:buNone/>
              <a:defRPr b="1" i="0" sz="30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73" name="Shape 73"/>
          <p:cNvSpPr txBox="1"/>
          <p:nvPr>
            <p:ph idx="1" type="body"/>
          </p:nvPr>
        </p:nvSpPr>
        <p:spPr>
          <a:xfrm>
            <a:off x="722313" y="2180035"/>
            <a:ext cx="7772400" cy="1125000"/>
          </a:xfrm>
          <a:prstGeom prst="rect">
            <a:avLst/>
          </a:prstGeom>
          <a:noFill/>
          <a:ln>
            <a:noFill/>
          </a:ln>
        </p:spPr>
        <p:txBody>
          <a:bodyPr anchorCtr="0" anchor="b" bIns="68575" lIns="68575" rIns="68575" wrap="square" tIns="68575"/>
          <a:lstStyle>
            <a:lvl1pPr indent="0" lvl="0" marL="0" marR="0" rtl="0" algn="l">
              <a:spcBef>
                <a:spcPts val="300"/>
              </a:spcBef>
              <a:buClr>
                <a:srgbClr val="888888"/>
              </a:buClr>
              <a:buSzPts val="2000"/>
              <a:buFont typeface="Arial"/>
              <a:buNone/>
              <a:defRPr b="0" i="0" sz="1500" u="none" cap="none" strike="noStrike">
                <a:solidFill>
                  <a:srgbClr val="888888"/>
                </a:solidFill>
                <a:latin typeface="Calibri"/>
                <a:ea typeface="Calibri"/>
                <a:cs typeface="Calibri"/>
                <a:sym typeface="Calibri"/>
              </a:defRPr>
            </a:lvl1pPr>
            <a:lvl2pPr indent="0" lvl="1" marL="342900" marR="0" rtl="0" algn="l">
              <a:spcBef>
                <a:spcPts val="300"/>
              </a:spcBef>
              <a:buClr>
                <a:srgbClr val="888888"/>
              </a:buClr>
              <a:buSzPts val="1600"/>
              <a:buFont typeface="Arial"/>
              <a:buNone/>
              <a:defRPr b="0" i="0" sz="1400" u="none" cap="none" strike="noStrike">
                <a:solidFill>
                  <a:srgbClr val="888888"/>
                </a:solidFill>
                <a:latin typeface="Calibri"/>
                <a:ea typeface="Calibri"/>
                <a:cs typeface="Calibri"/>
                <a:sym typeface="Calibri"/>
              </a:defRPr>
            </a:lvl2pPr>
            <a:lvl3pPr indent="0" lvl="2" marL="685800" marR="0" rtl="0" algn="l">
              <a:spcBef>
                <a:spcPts val="200"/>
              </a:spcBef>
              <a:buClr>
                <a:srgbClr val="888888"/>
              </a:buClr>
              <a:buSzPts val="1400"/>
              <a:buFont typeface="Arial"/>
              <a:buNone/>
              <a:defRPr b="0" i="0" sz="1200" u="none" cap="none" strike="noStrike">
                <a:solidFill>
                  <a:srgbClr val="888888"/>
                </a:solidFill>
                <a:latin typeface="Calibri"/>
                <a:ea typeface="Calibri"/>
                <a:cs typeface="Calibri"/>
                <a:sym typeface="Calibri"/>
              </a:defRPr>
            </a:lvl3pPr>
            <a:lvl4pPr indent="0" lvl="3" marL="1028700" marR="0" rtl="0" algn="l">
              <a:spcBef>
                <a:spcPts val="200"/>
              </a:spcBef>
              <a:buClr>
                <a:srgbClr val="888888"/>
              </a:buClr>
              <a:buSzPts val="1200"/>
              <a:buFont typeface="Arial"/>
              <a:buNone/>
              <a:defRPr b="0" i="0" sz="1100" u="none" cap="none" strike="noStrike">
                <a:solidFill>
                  <a:srgbClr val="888888"/>
                </a:solidFill>
                <a:latin typeface="Calibri"/>
                <a:ea typeface="Calibri"/>
                <a:cs typeface="Calibri"/>
                <a:sym typeface="Calibri"/>
              </a:defRPr>
            </a:lvl4pPr>
            <a:lvl5pPr indent="0" lvl="4" marL="1371600" marR="0" rtl="0" algn="l">
              <a:spcBef>
                <a:spcPts val="200"/>
              </a:spcBef>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0" lvl="5" marL="1714500" marR="0" rtl="0" algn="l">
              <a:spcBef>
                <a:spcPts val="200"/>
              </a:spcBef>
              <a:buClr>
                <a:srgbClr val="888888"/>
              </a:buClr>
              <a:buSzPts val="1500"/>
              <a:buFont typeface="Arial"/>
              <a:buNone/>
              <a:defRPr b="0" i="0" sz="1100" u="none" cap="none" strike="noStrike">
                <a:solidFill>
                  <a:srgbClr val="888888"/>
                </a:solidFill>
                <a:latin typeface="Calibri"/>
                <a:ea typeface="Calibri"/>
                <a:cs typeface="Calibri"/>
                <a:sym typeface="Calibri"/>
              </a:defRPr>
            </a:lvl6pPr>
            <a:lvl7pPr indent="0" lvl="6" marL="2057400" marR="0" rtl="0" algn="l">
              <a:spcBef>
                <a:spcPts val="200"/>
              </a:spcBef>
              <a:buClr>
                <a:srgbClr val="888888"/>
              </a:buClr>
              <a:buSzPts val="1500"/>
              <a:buFont typeface="Arial"/>
              <a:buNone/>
              <a:defRPr b="0" i="0" sz="1100" u="none" cap="none" strike="noStrike">
                <a:solidFill>
                  <a:srgbClr val="888888"/>
                </a:solidFill>
                <a:latin typeface="Calibri"/>
                <a:ea typeface="Calibri"/>
                <a:cs typeface="Calibri"/>
                <a:sym typeface="Calibri"/>
              </a:defRPr>
            </a:lvl7pPr>
            <a:lvl8pPr indent="0" lvl="7" marL="2400300" marR="0" rtl="0" algn="l">
              <a:spcBef>
                <a:spcPts val="200"/>
              </a:spcBef>
              <a:buClr>
                <a:srgbClr val="888888"/>
              </a:buClr>
              <a:buSzPts val="1500"/>
              <a:buFont typeface="Arial"/>
              <a:buNone/>
              <a:defRPr b="0" i="0" sz="1100" u="none" cap="none" strike="noStrike">
                <a:solidFill>
                  <a:srgbClr val="888888"/>
                </a:solidFill>
                <a:latin typeface="Calibri"/>
                <a:ea typeface="Calibri"/>
                <a:cs typeface="Calibri"/>
                <a:sym typeface="Calibri"/>
              </a:defRPr>
            </a:lvl8pPr>
            <a:lvl9pPr indent="0" lvl="8" marL="2743200" marR="0" rtl="0" algn="l">
              <a:spcBef>
                <a:spcPts val="200"/>
              </a:spcBef>
              <a:buClr>
                <a:srgbClr val="888888"/>
              </a:buClr>
              <a:buSzPts val="1500"/>
              <a:buFont typeface="Arial"/>
              <a:buNone/>
              <a:defRPr b="0" i="0" sz="11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5013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76" name="Shape 76"/>
          <p:cNvSpPr txBox="1"/>
          <p:nvPr>
            <p:ph idx="1" type="body"/>
          </p:nvPr>
        </p:nvSpPr>
        <p:spPr>
          <a:xfrm>
            <a:off x="457200" y="1200151"/>
            <a:ext cx="4038600" cy="3394500"/>
          </a:xfrm>
          <a:prstGeom prst="rect">
            <a:avLst/>
          </a:prstGeom>
          <a:noFill/>
          <a:ln>
            <a:noFill/>
          </a:ln>
        </p:spPr>
        <p:txBody>
          <a:bodyPr anchorCtr="0" anchor="t" bIns="68575" lIns="68575" rIns="68575" wrap="square" tIns="68575"/>
          <a:lstStyle>
            <a:lvl1pPr indent="-114300" lvl="0" marL="254000" marR="0" rtl="0" algn="l">
              <a:spcBef>
                <a:spcPts val="4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101600" lvl="1" marL="558800" marR="0" rtl="0" algn="l">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1200151"/>
            <a:ext cx="4038600" cy="3394500"/>
          </a:xfrm>
          <a:prstGeom prst="rect">
            <a:avLst/>
          </a:prstGeom>
          <a:noFill/>
          <a:ln>
            <a:noFill/>
          </a:ln>
        </p:spPr>
        <p:txBody>
          <a:bodyPr anchorCtr="0" anchor="t" bIns="68575" lIns="68575" rIns="68575" wrap="square" tIns="68575"/>
          <a:lstStyle>
            <a:lvl1pPr indent="-114300" lvl="0" marL="254000" marR="0" rtl="0" algn="l">
              <a:spcBef>
                <a:spcPts val="4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101600" lvl="1" marL="558800" marR="0" rtl="0" algn="l">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5013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81" name="Shape 81"/>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2" name="Shape 82"/>
        <p:cNvGrpSpPr/>
        <p:nvPr/>
      </p:nvGrpSpPr>
      <p:grpSpPr>
        <a:xfrm>
          <a:off x="0" y="0"/>
          <a:ext cx="0" cy="0"/>
          <a:chOff x="0" y="0"/>
          <a:chExt cx="0" cy="0"/>
        </a:xfrm>
      </p:grpSpPr>
      <p:sp>
        <p:nvSpPr>
          <p:cNvPr id="83" name="Shape 83"/>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84" name="Shape 84"/>
        <p:cNvGrpSpPr/>
        <p:nvPr/>
      </p:nvGrpSpPr>
      <p:grpSpPr>
        <a:xfrm>
          <a:off x="0" y="0"/>
          <a:ext cx="0" cy="0"/>
          <a:chOff x="0" y="0"/>
          <a:chExt cx="0" cy="0"/>
        </a:xfrm>
      </p:grpSpPr>
      <p:sp>
        <p:nvSpPr>
          <p:cNvPr id="85" name="Shape 85"/>
          <p:cNvSpPr txBox="1"/>
          <p:nvPr>
            <p:ph type="title"/>
          </p:nvPr>
        </p:nvSpPr>
        <p:spPr>
          <a:xfrm>
            <a:off x="457201" y="204788"/>
            <a:ext cx="3008400" cy="871500"/>
          </a:xfrm>
          <a:prstGeom prst="rect">
            <a:avLst/>
          </a:prstGeom>
          <a:noFill/>
          <a:ln>
            <a:noFill/>
          </a:ln>
        </p:spPr>
        <p:txBody>
          <a:bodyPr anchorCtr="0" anchor="b" bIns="68575" lIns="68575" rIns="68575" wrap="square" tIns="68575"/>
          <a:lstStyle>
            <a:lvl1pPr indent="0" lvl="0" marL="0" marR="0" rtl="0" algn="l">
              <a:spcBef>
                <a:spcPts val="0"/>
              </a:spcBef>
              <a:buClr>
                <a:schemeClr val="dk1"/>
              </a:buClr>
              <a:buSzPts val="3600"/>
              <a:buFont typeface="Calibri"/>
              <a:buNone/>
              <a:defRPr b="1" i="0" sz="15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86" name="Shape 86"/>
          <p:cNvSpPr txBox="1"/>
          <p:nvPr>
            <p:ph idx="1" type="body"/>
          </p:nvPr>
        </p:nvSpPr>
        <p:spPr>
          <a:xfrm>
            <a:off x="3575050" y="204788"/>
            <a:ext cx="5111700" cy="4389900"/>
          </a:xfrm>
          <a:prstGeom prst="rect">
            <a:avLst/>
          </a:prstGeom>
          <a:noFill/>
          <a:ln>
            <a:noFill/>
          </a:ln>
        </p:spPr>
        <p:txBody>
          <a:bodyPr anchorCtr="0" anchor="t" bIns="68575" lIns="68575" rIns="68575" wrap="square" tIns="68575"/>
          <a:lstStyle>
            <a:lvl1pPr indent="-101600" lvl="0" marL="254000" marR="0" rtl="0" algn="l">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76200" lvl="1" marL="558800" marR="0" rtl="0" algn="l">
              <a:spcBef>
                <a:spcPts val="400"/>
              </a:spcBef>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spcBef>
                <a:spcPts val="4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7" name="Shape 87"/>
          <p:cNvSpPr txBox="1"/>
          <p:nvPr>
            <p:ph idx="2" type="body"/>
          </p:nvPr>
        </p:nvSpPr>
        <p:spPr>
          <a:xfrm>
            <a:off x="457201" y="1076326"/>
            <a:ext cx="3008400" cy="3518400"/>
          </a:xfrm>
          <a:prstGeom prst="rect">
            <a:avLst/>
          </a:prstGeom>
          <a:noFill/>
          <a:ln>
            <a:noFill/>
          </a:ln>
        </p:spPr>
        <p:txBody>
          <a:bodyPr anchorCtr="0" anchor="t" bIns="68575" lIns="68575" rIns="68575" wrap="square" tIns="68575"/>
          <a:lstStyle>
            <a:lvl1pPr indent="0" lvl="0" marL="0" marR="0" rtl="0" algn="l">
              <a:spcBef>
                <a:spcPts val="200"/>
              </a:spcBef>
              <a:buClr>
                <a:schemeClr val="dk1"/>
              </a:buClr>
              <a:buSzPts val="2000"/>
              <a:buFont typeface="Arial"/>
              <a:buNone/>
              <a:defRPr b="0" i="0" sz="1100" u="none" cap="none" strike="noStrike">
                <a:solidFill>
                  <a:schemeClr val="dk1"/>
                </a:solidFill>
                <a:latin typeface="Calibri"/>
                <a:ea typeface="Calibri"/>
                <a:cs typeface="Calibri"/>
                <a:sym typeface="Calibri"/>
              </a:defRPr>
            </a:lvl1pPr>
            <a:lvl2pPr indent="0" lvl="1" marL="342900" marR="0" rtl="0" algn="l">
              <a:spcBef>
                <a:spcPts val="200"/>
              </a:spcBef>
              <a:buClr>
                <a:schemeClr val="dk1"/>
              </a:buClr>
              <a:buSzPts val="1600"/>
              <a:buFont typeface="Arial"/>
              <a:buNone/>
              <a:defRPr b="0" i="0" sz="900" u="none" cap="none" strike="noStrike">
                <a:solidFill>
                  <a:schemeClr val="dk1"/>
                </a:solidFill>
                <a:latin typeface="Calibri"/>
                <a:ea typeface="Calibri"/>
                <a:cs typeface="Calibri"/>
                <a:sym typeface="Calibri"/>
              </a:defRPr>
            </a:lvl2pPr>
            <a:lvl3pPr indent="0" lvl="2" marL="685800" marR="0" rtl="0" algn="l">
              <a:spcBef>
                <a:spcPts val="200"/>
              </a:spcBef>
              <a:buClr>
                <a:schemeClr val="dk1"/>
              </a:buClr>
              <a:buSzPts val="1400"/>
              <a:buFont typeface="Arial"/>
              <a:buNone/>
              <a:defRPr b="0" i="0" sz="800" u="none" cap="none" strike="noStrike">
                <a:solidFill>
                  <a:schemeClr val="dk1"/>
                </a:solidFill>
                <a:latin typeface="Calibri"/>
                <a:ea typeface="Calibri"/>
                <a:cs typeface="Calibri"/>
                <a:sym typeface="Calibri"/>
              </a:defRPr>
            </a:lvl3pPr>
            <a:lvl4pPr indent="0" lvl="3" marL="1028700" marR="0" rtl="0" algn="l">
              <a:spcBef>
                <a:spcPts val="100"/>
              </a:spcBef>
              <a:buClr>
                <a:schemeClr val="dk1"/>
              </a:buClr>
              <a:buSzPts val="1200"/>
              <a:buFont typeface="Arial"/>
              <a:buNone/>
              <a:defRPr b="0" i="0" sz="700" u="none" cap="none" strike="noStrike">
                <a:solidFill>
                  <a:schemeClr val="dk1"/>
                </a:solidFill>
                <a:latin typeface="Calibri"/>
                <a:ea typeface="Calibri"/>
                <a:cs typeface="Calibri"/>
                <a:sym typeface="Calibri"/>
              </a:defRPr>
            </a:lvl4pPr>
            <a:lvl5pPr indent="0" lvl="4" marL="1371600" marR="0" rtl="0" algn="l">
              <a:spcBef>
                <a:spcPts val="100"/>
              </a:spcBef>
              <a:buClr>
                <a:schemeClr val="dk1"/>
              </a:buClr>
              <a:buSzPts val="1100"/>
              <a:buFont typeface="Arial"/>
              <a:buNone/>
              <a:defRPr b="0" i="0" sz="700" u="none" cap="none" strike="noStrike">
                <a:solidFill>
                  <a:schemeClr val="dk1"/>
                </a:solidFill>
                <a:latin typeface="Calibri"/>
                <a:ea typeface="Calibri"/>
                <a:cs typeface="Calibri"/>
                <a:sym typeface="Calibri"/>
              </a:defRPr>
            </a:lvl5pPr>
            <a:lvl6pPr indent="0" lvl="5" marL="17145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6pPr>
            <a:lvl7pPr indent="0" lvl="6" marL="20574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7pPr>
            <a:lvl8pPr indent="0" lvl="7" marL="24003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8pPr>
            <a:lvl9pPr indent="0" lvl="8" marL="27432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9" name="Shape 89"/>
        <p:cNvGrpSpPr/>
        <p:nvPr/>
      </p:nvGrpSpPr>
      <p:grpSpPr>
        <a:xfrm>
          <a:off x="0" y="0"/>
          <a:ext cx="0" cy="0"/>
          <a:chOff x="0" y="0"/>
          <a:chExt cx="0" cy="0"/>
        </a:xfrm>
      </p:grpSpPr>
      <p:sp>
        <p:nvSpPr>
          <p:cNvPr id="90" name="Shape 90"/>
          <p:cNvSpPr txBox="1"/>
          <p:nvPr>
            <p:ph type="title"/>
          </p:nvPr>
        </p:nvSpPr>
        <p:spPr>
          <a:xfrm>
            <a:off x="1792288" y="3600450"/>
            <a:ext cx="5486400" cy="425100"/>
          </a:xfrm>
          <a:prstGeom prst="rect">
            <a:avLst/>
          </a:prstGeom>
          <a:noFill/>
          <a:ln>
            <a:noFill/>
          </a:ln>
        </p:spPr>
        <p:txBody>
          <a:bodyPr anchorCtr="0" anchor="b" bIns="68575" lIns="68575" rIns="68575" wrap="square" tIns="68575"/>
          <a:lstStyle>
            <a:lvl1pPr indent="0" lvl="0" marL="0" marR="0" rtl="0" algn="l">
              <a:spcBef>
                <a:spcPts val="0"/>
              </a:spcBef>
              <a:buClr>
                <a:schemeClr val="dk1"/>
              </a:buClr>
              <a:buSzPts val="3600"/>
              <a:buFont typeface="Calibri"/>
              <a:buNone/>
              <a:defRPr b="1" i="0" sz="15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91" name="Shape 91"/>
          <p:cNvSpPr/>
          <p:nvPr>
            <p:ph idx="2" type="pic"/>
          </p:nvPr>
        </p:nvSpPr>
        <p:spPr>
          <a:xfrm>
            <a:off x="1792288" y="459581"/>
            <a:ext cx="5486400" cy="3086100"/>
          </a:xfrm>
          <a:prstGeom prst="rect">
            <a:avLst/>
          </a:prstGeom>
          <a:noFill/>
          <a:ln>
            <a:noFill/>
          </a:ln>
        </p:spPr>
        <p:txBody>
          <a:bodyPr anchorCtr="0" anchor="t" bIns="68575" lIns="68575" rIns="68575" wrap="square" tIns="68575"/>
          <a:lstStyle>
            <a:lvl1pPr indent="0" lvl="0" marL="0" marR="0" rtl="0" algn="l">
              <a:spcBef>
                <a:spcPts val="500"/>
              </a:spcBef>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spcBef>
                <a:spcPts val="400"/>
              </a:spcBef>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spcBef>
                <a:spcPts val="400"/>
              </a:spcBef>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spcBef>
                <a:spcPts val="300"/>
              </a:spcBef>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spcBef>
                <a:spcPts val="300"/>
              </a:spcBef>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spcBef>
                <a:spcPts val="300"/>
              </a:spcBef>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spcBef>
                <a:spcPts val="300"/>
              </a:spcBef>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spcBef>
                <a:spcPts val="300"/>
              </a:spcBef>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spcBef>
                <a:spcPts val="300"/>
              </a:spcBef>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92" name="Shape 92"/>
          <p:cNvSpPr txBox="1"/>
          <p:nvPr>
            <p:ph idx="1" type="body"/>
          </p:nvPr>
        </p:nvSpPr>
        <p:spPr>
          <a:xfrm>
            <a:off x="1792288" y="4025503"/>
            <a:ext cx="5486400" cy="603600"/>
          </a:xfrm>
          <a:prstGeom prst="rect">
            <a:avLst/>
          </a:prstGeom>
          <a:noFill/>
          <a:ln>
            <a:noFill/>
          </a:ln>
        </p:spPr>
        <p:txBody>
          <a:bodyPr anchorCtr="0" anchor="t" bIns="68575" lIns="68575" rIns="68575" wrap="square" tIns="68575"/>
          <a:lstStyle>
            <a:lvl1pPr indent="0" lvl="0" marL="0" marR="0" rtl="0" algn="l">
              <a:spcBef>
                <a:spcPts val="200"/>
              </a:spcBef>
              <a:buClr>
                <a:schemeClr val="dk1"/>
              </a:buClr>
              <a:buSzPts val="2000"/>
              <a:buFont typeface="Arial"/>
              <a:buNone/>
              <a:defRPr b="0" i="0" sz="1100" u="none" cap="none" strike="noStrike">
                <a:solidFill>
                  <a:schemeClr val="dk1"/>
                </a:solidFill>
                <a:latin typeface="Calibri"/>
                <a:ea typeface="Calibri"/>
                <a:cs typeface="Calibri"/>
                <a:sym typeface="Calibri"/>
              </a:defRPr>
            </a:lvl1pPr>
            <a:lvl2pPr indent="0" lvl="1" marL="342900" marR="0" rtl="0" algn="l">
              <a:spcBef>
                <a:spcPts val="200"/>
              </a:spcBef>
              <a:buClr>
                <a:schemeClr val="dk1"/>
              </a:buClr>
              <a:buSzPts val="1600"/>
              <a:buFont typeface="Arial"/>
              <a:buNone/>
              <a:defRPr b="0" i="0" sz="900" u="none" cap="none" strike="noStrike">
                <a:solidFill>
                  <a:schemeClr val="dk1"/>
                </a:solidFill>
                <a:latin typeface="Calibri"/>
                <a:ea typeface="Calibri"/>
                <a:cs typeface="Calibri"/>
                <a:sym typeface="Calibri"/>
              </a:defRPr>
            </a:lvl2pPr>
            <a:lvl3pPr indent="0" lvl="2" marL="685800" marR="0" rtl="0" algn="l">
              <a:spcBef>
                <a:spcPts val="200"/>
              </a:spcBef>
              <a:buClr>
                <a:schemeClr val="dk1"/>
              </a:buClr>
              <a:buSzPts val="1400"/>
              <a:buFont typeface="Arial"/>
              <a:buNone/>
              <a:defRPr b="0" i="0" sz="800" u="none" cap="none" strike="noStrike">
                <a:solidFill>
                  <a:schemeClr val="dk1"/>
                </a:solidFill>
                <a:latin typeface="Calibri"/>
                <a:ea typeface="Calibri"/>
                <a:cs typeface="Calibri"/>
                <a:sym typeface="Calibri"/>
              </a:defRPr>
            </a:lvl3pPr>
            <a:lvl4pPr indent="0" lvl="3" marL="1028700" marR="0" rtl="0" algn="l">
              <a:spcBef>
                <a:spcPts val="100"/>
              </a:spcBef>
              <a:buClr>
                <a:schemeClr val="dk1"/>
              </a:buClr>
              <a:buSzPts val="1200"/>
              <a:buFont typeface="Arial"/>
              <a:buNone/>
              <a:defRPr b="0" i="0" sz="700" u="none" cap="none" strike="noStrike">
                <a:solidFill>
                  <a:schemeClr val="dk1"/>
                </a:solidFill>
                <a:latin typeface="Calibri"/>
                <a:ea typeface="Calibri"/>
                <a:cs typeface="Calibri"/>
                <a:sym typeface="Calibri"/>
              </a:defRPr>
            </a:lvl4pPr>
            <a:lvl5pPr indent="0" lvl="4" marL="1371600" marR="0" rtl="0" algn="l">
              <a:spcBef>
                <a:spcPts val="100"/>
              </a:spcBef>
              <a:buClr>
                <a:schemeClr val="dk1"/>
              </a:buClr>
              <a:buSzPts val="1100"/>
              <a:buFont typeface="Arial"/>
              <a:buNone/>
              <a:defRPr b="0" i="0" sz="700" u="none" cap="none" strike="noStrike">
                <a:solidFill>
                  <a:schemeClr val="dk1"/>
                </a:solidFill>
                <a:latin typeface="Calibri"/>
                <a:ea typeface="Calibri"/>
                <a:cs typeface="Calibri"/>
                <a:sym typeface="Calibri"/>
              </a:defRPr>
            </a:lvl5pPr>
            <a:lvl6pPr indent="0" lvl="5" marL="17145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6pPr>
            <a:lvl7pPr indent="0" lvl="6" marL="20574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7pPr>
            <a:lvl8pPr indent="0" lvl="7" marL="24003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8pPr>
            <a:lvl9pPr indent="0" lvl="8" marL="2743200" marR="0" rtl="0" algn="l">
              <a:spcBef>
                <a:spcPts val="100"/>
              </a:spcBef>
              <a:buClr>
                <a:schemeClr val="dk1"/>
              </a:buClr>
              <a:buSzPts val="1500"/>
              <a:buFont typeface="Arial"/>
              <a:buNone/>
              <a:defRPr b="0" i="0" sz="7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5013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96" name="Shape 96"/>
          <p:cNvSpPr txBox="1"/>
          <p:nvPr>
            <p:ph idx="1" type="body"/>
          </p:nvPr>
        </p:nvSpPr>
        <p:spPr>
          <a:xfrm rot="5400000">
            <a:off x="2739450" y="-1329697"/>
            <a:ext cx="3665100" cy="8229600"/>
          </a:xfrm>
          <a:prstGeom prst="rect">
            <a:avLst/>
          </a:prstGeom>
          <a:noFill/>
          <a:ln>
            <a:noFill/>
          </a:ln>
        </p:spPr>
        <p:txBody>
          <a:bodyPr anchorCtr="0" anchor="t" bIns="68575" lIns="68575" rIns="68575" wrap="square" tIns="68575"/>
          <a:lstStyle>
            <a:lvl1pPr indent="-152400" lvl="0" marL="254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127000" lvl="1" marL="5588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101600" lvl="2" marL="8636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114300" lvl="3" marL="12065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114300" lvl="4" marL="15494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76200" lvl="5" marL="18923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98" name="Shape 98"/>
        <p:cNvGrpSpPr/>
        <p:nvPr/>
      </p:nvGrpSpPr>
      <p:grpSpPr>
        <a:xfrm>
          <a:off x="0" y="0"/>
          <a:ext cx="0" cy="0"/>
          <a:chOff x="0" y="0"/>
          <a:chExt cx="0" cy="0"/>
        </a:xfrm>
      </p:grpSpPr>
      <p:sp>
        <p:nvSpPr>
          <p:cNvPr id="99" name="Shape 99"/>
          <p:cNvSpPr txBox="1"/>
          <p:nvPr>
            <p:ph type="title"/>
          </p:nvPr>
        </p:nvSpPr>
        <p:spPr>
          <a:xfrm rot="5400000">
            <a:off x="5463750" y="1371629"/>
            <a:ext cx="4388700" cy="20574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21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100" name="Shape 100"/>
          <p:cNvSpPr txBox="1"/>
          <p:nvPr>
            <p:ph idx="1" type="body"/>
          </p:nvPr>
        </p:nvSpPr>
        <p:spPr>
          <a:xfrm rot="5400000">
            <a:off x="1272750" y="-609571"/>
            <a:ext cx="4388700" cy="6019800"/>
          </a:xfrm>
          <a:prstGeom prst="rect">
            <a:avLst/>
          </a:prstGeom>
          <a:noFill/>
          <a:ln>
            <a:noFill/>
          </a:ln>
        </p:spPr>
        <p:txBody>
          <a:bodyPr anchorCtr="0" anchor="t" bIns="68575" lIns="68575" rIns="68575" wrap="square" tIns="68575"/>
          <a:lstStyle>
            <a:lvl1pPr indent="-152400" lvl="0" marL="254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1pPr>
            <a:lvl2pPr indent="-127000" lvl="1" marL="558800" marR="0" rtl="0" algn="l">
              <a:spcBef>
                <a:spcPts val="300"/>
              </a:spcBef>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101600" lvl="2" marL="8636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114300" lvl="3" marL="12065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114300" lvl="4" marL="15494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76200" lvl="5" marL="18923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1" name="Shape 101"/>
          <p:cNvSpPr txBox="1"/>
          <p:nvPr>
            <p:ph idx="12" type="sldNum"/>
          </p:nvPr>
        </p:nvSpPr>
        <p:spPr>
          <a:xfrm>
            <a:off x="8191052" y="4883420"/>
            <a:ext cx="641700" cy="129900"/>
          </a:xfrm>
          <a:prstGeom prst="rect">
            <a:avLst/>
          </a:prstGeom>
          <a:noFill/>
          <a:ln>
            <a:noFill/>
          </a:ln>
        </p:spPr>
        <p:txBody>
          <a:bodyPr anchorCtr="0" anchor="t" bIns="34275" lIns="68575" rIns="68575" wrap="square" tIns="34275">
            <a:noAutofit/>
          </a:bodyPr>
          <a:lstStyle/>
          <a:p>
            <a:pPr indent="0" lvl="0" marL="0" marR="0" rtl="0" algn="l">
              <a:spcBef>
                <a:spcPts val="0"/>
              </a:spcBef>
              <a:buNone/>
            </a:pPr>
            <a:fld id="{00000000-1234-1234-1234-123412341234}" type="slidenum">
              <a:rPr lang="en" sz="14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501300"/>
          </a:xfrm>
          <a:prstGeom prst="rect">
            <a:avLst/>
          </a:prstGeom>
          <a:noFill/>
          <a:ln>
            <a:noFill/>
          </a:ln>
        </p:spPr>
        <p:txBody>
          <a:bodyPr anchorCtr="0" anchor="ctr" bIns="68575" lIns="68575" rIns="68575" wrap="square" tIns="68575"/>
          <a:lstStyle>
            <a:lvl1pPr indent="0" lvl="0" marL="0" marR="0" rtl="0" algn="ctr">
              <a:spcBef>
                <a:spcPts val="0"/>
              </a:spcBef>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52" name="Shape 52"/>
          <p:cNvSpPr txBox="1"/>
          <p:nvPr>
            <p:ph idx="1" type="body"/>
          </p:nvPr>
        </p:nvSpPr>
        <p:spPr>
          <a:xfrm>
            <a:off x="457200" y="952553"/>
            <a:ext cx="8229600" cy="3665100"/>
          </a:xfrm>
          <a:prstGeom prst="rect">
            <a:avLst/>
          </a:prstGeom>
          <a:noFill/>
          <a:ln>
            <a:noFill/>
          </a:ln>
        </p:spPr>
        <p:txBody>
          <a:bodyPr anchorCtr="0" anchor="t" bIns="68575" lIns="68575" rIns="68575" wrap="square" tIns="68575"/>
          <a:lstStyle>
            <a:lvl1pPr indent="-152400" lvl="0" marL="254000" marR="0" rtl="0" algn="l">
              <a:spcBef>
                <a:spcPts val="3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127000" lvl="1" marL="558800" marR="0" rtl="0" algn="l">
              <a:spcBef>
                <a:spcPts val="30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101600" lvl="2" marL="863600" marR="0" rtl="0" algn="l">
              <a:spcBef>
                <a:spcPts val="200"/>
              </a:spcBef>
              <a:buClr>
                <a:schemeClr val="dk1"/>
              </a:buClr>
              <a:buSzPts val="1400"/>
              <a:buFont typeface="Arial"/>
              <a:buChar char="•"/>
              <a:defRPr b="0" i="0" u="none" cap="none" strike="noStrike">
                <a:solidFill>
                  <a:schemeClr val="dk1"/>
                </a:solidFill>
                <a:latin typeface="Calibri"/>
                <a:ea typeface="Calibri"/>
                <a:cs typeface="Calibri"/>
                <a:sym typeface="Calibri"/>
              </a:defRPr>
            </a:lvl3pPr>
            <a:lvl4pPr indent="-114300" lvl="3" marL="1206500" marR="0" rtl="0" algn="l">
              <a:spcBef>
                <a:spcPts val="200"/>
              </a:spcBef>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114300" lvl="4" marL="1549400" marR="0" rtl="0" algn="l">
              <a:spcBef>
                <a:spcPts val="200"/>
              </a:spcBef>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76200" lvl="5" marL="18923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spcBef>
                <a:spcPts val="300"/>
              </a:spcBef>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53" name="Shape 53"/>
          <p:cNvGrpSpPr/>
          <p:nvPr/>
        </p:nvGrpSpPr>
        <p:grpSpPr>
          <a:xfrm>
            <a:off x="0" y="4617574"/>
            <a:ext cx="9144000" cy="654189"/>
            <a:chOff x="0" y="-120393"/>
            <a:chExt cx="9144000" cy="872252"/>
          </a:xfrm>
        </p:grpSpPr>
        <p:pic>
          <p:nvPicPr>
            <p:cNvPr descr="data.jpg" id="54" name="Shape 54"/>
            <p:cNvPicPr preferRelativeResize="0"/>
            <p:nvPr/>
          </p:nvPicPr>
          <p:blipFill rotWithShape="1">
            <a:blip r:embed="rId1">
              <a:alphaModFix/>
            </a:blip>
            <a:srcRect b="0" l="0" r="0" t="0"/>
            <a:stretch/>
          </p:blipFill>
          <p:spPr>
            <a:xfrm>
              <a:off x="0" y="-120393"/>
              <a:ext cx="9144000" cy="702600"/>
            </a:xfrm>
            <a:prstGeom prst="rect">
              <a:avLst/>
            </a:prstGeom>
            <a:noFill/>
            <a:ln>
              <a:noFill/>
            </a:ln>
          </p:spPr>
        </p:pic>
        <p:sp>
          <p:nvSpPr>
            <p:cNvPr id="55" name="Shape 55"/>
            <p:cNvSpPr txBox="1"/>
            <p:nvPr/>
          </p:nvSpPr>
          <p:spPr>
            <a:xfrm>
              <a:off x="158760" y="-17641"/>
              <a:ext cx="2416500" cy="769500"/>
            </a:xfrm>
            <a:prstGeom prst="rect">
              <a:avLst/>
            </a:prstGeom>
            <a:solidFill>
              <a:schemeClr val="dk1">
                <a:alpha val="61960"/>
              </a:schemeClr>
            </a:solidFill>
            <a:ln cap="flat" cmpd="sng" w="25400">
              <a:solidFill>
                <a:schemeClr val="dk1"/>
              </a:solidFill>
              <a:prstDash val="solid"/>
              <a:round/>
              <a:headEnd len="med" w="med" type="none"/>
              <a:tailEnd len="med" w="med" type="none"/>
            </a:ln>
          </p:spPr>
          <p:txBody>
            <a:bodyPr anchorCtr="0" anchor="t" bIns="34275" lIns="68575" rIns="68575" wrap="square" tIns="34275">
              <a:noAutofit/>
            </a:bodyPr>
            <a:lstStyle/>
            <a:p>
              <a:pPr indent="0" lvl="0" marL="0" marR="0" rtl="0" algn="l">
                <a:spcBef>
                  <a:spcPts val="0"/>
                </a:spcBef>
                <a:buNone/>
              </a:pPr>
              <a:r>
                <a:rPr b="0" i="0" lang="en" sz="2100" u="none" cap="none" strike="noStrike">
                  <a:solidFill>
                    <a:schemeClr val="lt1"/>
                  </a:solidFill>
                  <a:latin typeface="Courier New"/>
                  <a:ea typeface="Courier New"/>
                  <a:cs typeface="Courier New"/>
                  <a:sym typeface="Courier New"/>
                </a:rPr>
                <a:t>Data</a:t>
              </a:r>
              <a:r>
                <a:rPr b="0" i="0" lang="en" sz="2100" u="none" cap="none" strike="noStrike">
                  <a:solidFill>
                    <a:schemeClr val="lt1"/>
                  </a:solidFill>
                  <a:latin typeface="Arial Narrow"/>
                  <a:ea typeface="Arial Narrow"/>
                  <a:cs typeface="Arial Narrow"/>
                  <a:sym typeface="Arial Narrow"/>
                </a:rPr>
                <a:t> </a:t>
              </a:r>
              <a:r>
                <a:rPr b="0" baseline="30000" i="0" lang="en" sz="3300" u="none" cap="none" strike="noStrike">
                  <a:solidFill>
                    <a:schemeClr val="lt1"/>
                  </a:solidFill>
                  <a:latin typeface="Courier New"/>
                  <a:ea typeface="Courier New"/>
                  <a:cs typeface="Courier New"/>
                  <a:sym typeface="Courier New"/>
                </a:rPr>
                <a:t>X</a:t>
              </a:r>
            </a:p>
          </p:txBody>
        </p: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hyperlink" Target="http://www.investmentreview.com/expert-opinion/chart-of-the-day-bitcoin-vs-sp-778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358059" y="3495289"/>
            <a:ext cx="6155953" cy="784830"/>
          </a:xfrm>
          <a:prstGeom prst="rect">
            <a:avLst/>
          </a:prstGeom>
          <a:solidFill>
            <a:schemeClr val="dk1">
              <a:alpha val="20784"/>
            </a:schemeClr>
          </a:solidFill>
          <a:ln>
            <a:noFill/>
          </a:ln>
          <a:effectLst>
            <a:outerShdw blurRad="50800" rotWithShape="0" algn="tl" dir="2700000" dist="38100">
              <a:srgbClr val="000000">
                <a:alpha val="42745"/>
              </a:srgbClr>
            </a:outerShdw>
          </a:effectLst>
        </p:spPr>
        <p:txBody>
          <a:bodyPr anchorCtr="0" anchor="t" bIns="205725" lIns="205725" rIns="205725" wrap="square" tIns="205725">
            <a:noAutofit/>
          </a:bodyPr>
          <a:lstStyle/>
          <a:p>
            <a:pPr indent="0" lvl="0" marL="0" marR="0" rtl="0" algn="l">
              <a:spcBef>
                <a:spcPts val="0"/>
              </a:spcBef>
              <a:buNone/>
            </a:pPr>
            <a:r>
              <a:rPr lang="en" sz="1200">
                <a:solidFill>
                  <a:schemeClr val="lt1"/>
                </a:solidFill>
                <a:latin typeface="Helvetica Neue Light"/>
                <a:ea typeface="Helvetica Neue Light"/>
                <a:cs typeface="Helvetica Neue Light"/>
                <a:sym typeface="Helvetica Neue Light"/>
              </a:rPr>
              <a:t>Kaz Lewis, Vicente Izquierdo, Pablo  Correa, Bode Faleye</a:t>
            </a:r>
          </a:p>
        </p:txBody>
      </p:sp>
      <p:sp>
        <p:nvSpPr>
          <p:cNvPr id="108" name="Shape 108"/>
          <p:cNvSpPr txBox="1"/>
          <p:nvPr>
            <p:ph type="ctrTitle"/>
          </p:nvPr>
        </p:nvSpPr>
        <p:spPr>
          <a:xfrm>
            <a:off x="1555275" y="1548950"/>
            <a:ext cx="6745200" cy="1102500"/>
          </a:xfrm>
          <a:prstGeom prst="rect">
            <a:avLst/>
          </a:prstGeom>
          <a:solidFill>
            <a:schemeClr val="dk1">
              <a:alpha val="73725"/>
            </a:schemeClr>
          </a:solidFill>
          <a:ln cap="flat" cmpd="sng" w="25400">
            <a:solidFill>
              <a:schemeClr val="dk1"/>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Clr>
                <a:schemeClr val="lt1"/>
              </a:buClr>
              <a:buFont typeface="Calibri"/>
              <a:buNone/>
            </a:pPr>
            <a:r>
              <a:rPr lang="en" sz="3000">
                <a:solidFill>
                  <a:schemeClr val="lt1"/>
                </a:solidFill>
              </a:rPr>
              <a:t>CryptoTitans</a:t>
            </a:r>
            <a:r>
              <a:rPr baseline="30000" lang="en" sz="1800">
                <a:solidFill>
                  <a:schemeClr val="lt1"/>
                </a:solidFill>
              </a:rPr>
              <a:t>TM</a:t>
            </a:r>
            <a:br>
              <a:rPr b="0" i="0" lang="en" sz="3000" u="none" cap="none" strike="noStrike">
                <a:solidFill>
                  <a:schemeClr val="lt1"/>
                </a:solidFill>
                <a:latin typeface="Calibri"/>
                <a:ea typeface="Calibri"/>
                <a:cs typeface="Calibri"/>
                <a:sym typeface="Calibri"/>
              </a:rPr>
            </a:br>
            <a:r>
              <a:rPr lang="en" sz="1800">
                <a:solidFill>
                  <a:schemeClr val="lt1"/>
                </a:solidFill>
              </a:rPr>
              <a:t>Informed Bitcoin trading</a:t>
            </a:r>
          </a:p>
        </p:txBody>
      </p:sp>
      <p:sp>
        <p:nvSpPr>
          <p:cNvPr id="109" name="Shape 109"/>
          <p:cNvSpPr txBox="1"/>
          <p:nvPr/>
        </p:nvSpPr>
        <p:spPr>
          <a:xfrm>
            <a:off x="478074" y="139400"/>
            <a:ext cx="2093676" cy="992579"/>
          </a:xfrm>
          <a:prstGeom prst="rect">
            <a:avLst/>
          </a:prstGeom>
          <a:solidFill>
            <a:schemeClr val="dk1">
              <a:alpha val="41960"/>
            </a:schemeClr>
          </a:solidFill>
          <a:ln cap="flat" cmpd="sng" w="25400">
            <a:solidFill>
              <a:schemeClr val="dk1"/>
            </a:solidFill>
            <a:prstDash val="solid"/>
            <a:round/>
            <a:headEnd len="med" w="med" type="none"/>
            <a:tailEnd len="med" w="med" type="none"/>
          </a:ln>
        </p:spPr>
        <p:txBody>
          <a:bodyPr anchorCtr="0" anchor="t" bIns="34275" lIns="68575" rIns="68575" wrap="square" tIns="34275">
            <a:noAutofit/>
          </a:bodyPr>
          <a:lstStyle/>
          <a:p>
            <a:pPr indent="0" lvl="0" marL="0" marR="0" rtl="0" algn="ctr">
              <a:spcBef>
                <a:spcPts val="0"/>
              </a:spcBef>
              <a:buNone/>
            </a:pPr>
            <a:r>
              <a:rPr lang="en" sz="4100">
                <a:solidFill>
                  <a:schemeClr val="lt1"/>
                </a:solidFill>
                <a:latin typeface="Courier New"/>
                <a:ea typeface="Courier New"/>
                <a:cs typeface="Courier New"/>
                <a:sym typeface="Courier New"/>
              </a:rPr>
              <a:t>Data</a:t>
            </a:r>
            <a:r>
              <a:rPr lang="en" sz="4100">
                <a:solidFill>
                  <a:schemeClr val="lt1"/>
                </a:solidFill>
                <a:latin typeface="Arial Narrow"/>
                <a:ea typeface="Arial Narrow"/>
                <a:cs typeface="Arial Narrow"/>
                <a:sym typeface="Arial Narrow"/>
              </a:rPr>
              <a:t> </a:t>
            </a:r>
            <a:r>
              <a:rPr baseline="30000" lang="en" sz="6000">
                <a:solidFill>
                  <a:schemeClr val="lt1"/>
                </a:solidFill>
                <a:latin typeface="Courier New"/>
                <a:ea typeface="Courier New"/>
                <a:cs typeface="Courier New"/>
                <a:sym typeface="Courier New"/>
              </a:rPr>
              <a:t>X</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a:spcBef>
                <a:spcPts val="0"/>
              </a:spcBef>
              <a:buNone/>
            </a:pPr>
            <a:r>
              <a:rPr lang="en"/>
              <a:t>Long Term: Technical Analysis via Bollinger Bands</a:t>
            </a:r>
          </a:p>
        </p:txBody>
      </p:sp>
      <p:pic>
        <p:nvPicPr>
          <p:cNvPr id="224" name="Shape 224"/>
          <p:cNvPicPr preferRelativeResize="0"/>
          <p:nvPr/>
        </p:nvPicPr>
        <p:blipFill rotWithShape="1">
          <a:blip r:embed="rId3">
            <a:alphaModFix/>
          </a:blip>
          <a:srcRect b="0" l="2714" r="0" t="0"/>
          <a:stretch/>
        </p:blipFill>
        <p:spPr>
          <a:xfrm>
            <a:off x="5433125" y="707275"/>
            <a:ext cx="2918500" cy="1890451"/>
          </a:xfrm>
          <a:prstGeom prst="rect">
            <a:avLst/>
          </a:prstGeom>
          <a:noFill/>
          <a:ln>
            <a:noFill/>
          </a:ln>
        </p:spPr>
      </p:pic>
      <p:pic>
        <p:nvPicPr>
          <p:cNvPr id="225" name="Shape 225"/>
          <p:cNvPicPr preferRelativeResize="0"/>
          <p:nvPr/>
        </p:nvPicPr>
        <p:blipFill>
          <a:blip r:embed="rId4">
            <a:alphaModFix/>
          </a:blip>
          <a:stretch>
            <a:fillRect/>
          </a:stretch>
        </p:blipFill>
        <p:spPr>
          <a:xfrm>
            <a:off x="5478840" y="2633550"/>
            <a:ext cx="2872785" cy="1890450"/>
          </a:xfrm>
          <a:prstGeom prst="rect">
            <a:avLst/>
          </a:prstGeom>
          <a:noFill/>
          <a:ln>
            <a:noFill/>
          </a:ln>
        </p:spPr>
      </p:pic>
      <p:sp>
        <p:nvSpPr>
          <p:cNvPr id="226" name="Shape 226"/>
          <p:cNvSpPr txBox="1"/>
          <p:nvPr/>
        </p:nvSpPr>
        <p:spPr>
          <a:xfrm>
            <a:off x="457200" y="779325"/>
            <a:ext cx="4127700" cy="3480600"/>
          </a:xfrm>
          <a:prstGeom prst="rect">
            <a:avLst/>
          </a:prstGeom>
          <a:noFill/>
          <a:ln>
            <a:noFill/>
          </a:ln>
        </p:spPr>
        <p:txBody>
          <a:bodyPr anchorCtr="0" anchor="t" bIns="91425" lIns="91425" rIns="91425" wrap="square" tIns="91425">
            <a:noAutofit/>
          </a:bodyPr>
          <a:lstStyle/>
          <a:p>
            <a:pPr indent="-323850" lvl="0" marL="457200" rtl="0">
              <a:spcBef>
                <a:spcPts val="300"/>
              </a:spcBef>
              <a:buClr>
                <a:schemeClr val="dk1"/>
              </a:buClr>
              <a:buSzPts val="1500"/>
              <a:buFont typeface="Calibri"/>
              <a:buChar char="●"/>
            </a:pPr>
            <a:r>
              <a:rPr lang="en" sz="1500">
                <a:solidFill>
                  <a:schemeClr val="dk1"/>
                </a:solidFill>
                <a:latin typeface="Calibri"/>
                <a:ea typeface="Calibri"/>
                <a:cs typeface="Calibri"/>
                <a:sym typeface="Calibri"/>
              </a:rPr>
              <a:t>Trading strategy based on SMA confidence intervals and the behaviour of currency price within it.</a:t>
            </a:r>
          </a:p>
          <a:p>
            <a:pPr indent="0" lvl="0" marL="0" rtl="0">
              <a:spcBef>
                <a:spcPts val="300"/>
              </a:spcBef>
              <a:buNone/>
            </a:pPr>
            <a:r>
              <a:t/>
            </a:r>
            <a:endParaRPr sz="1500">
              <a:solidFill>
                <a:schemeClr val="dk1"/>
              </a:solidFill>
              <a:latin typeface="Calibri"/>
              <a:ea typeface="Calibri"/>
              <a:cs typeface="Calibri"/>
              <a:sym typeface="Calibri"/>
            </a:endParaRPr>
          </a:p>
          <a:p>
            <a:pPr indent="-323850" lvl="0" marL="457200" rtl="0">
              <a:spcBef>
                <a:spcPts val="300"/>
              </a:spcBef>
              <a:buClr>
                <a:schemeClr val="dk1"/>
              </a:buClr>
              <a:buSzPts val="1500"/>
              <a:buFont typeface="Calibri"/>
              <a:buChar char="●"/>
            </a:pPr>
            <a:r>
              <a:rPr lang="en" sz="1500">
                <a:solidFill>
                  <a:schemeClr val="dk1"/>
                </a:solidFill>
                <a:latin typeface="Calibri"/>
                <a:ea typeface="Calibri"/>
                <a:cs typeface="Calibri"/>
                <a:sym typeface="Calibri"/>
              </a:rPr>
              <a:t>Timescale</a:t>
            </a:r>
            <a:r>
              <a:rPr lang="en" sz="1500">
                <a:solidFill>
                  <a:schemeClr val="dk1"/>
                </a:solidFill>
                <a:latin typeface="Calibri"/>
                <a:ea typeface="Calibri"/>
                <a:cs typeface="Calibri"/>
                <a:sym typeface="Calibri"/>
              </a:rPr>
              <a:t>: determined by market trends</a:t>
            </a:r>
          </a:p>
          <a:p>
            <a:pPr indent="0" lvl="0" marL="0" rtl="0">
              <a:spcBef>
                <a:spcPts val="300"/>
              </a:spcBef>
              <a:buNone/>
            </a:pPr>
            <a:r>
              <a:t/>
            </a:r>
            <a:endParaRPr sz="1500">
              <a:solidFill>
                <a:schemeClr val="dk1"/>
              </a:solidFill>
              <a:latin typeface="Calibri"/>
              <a:ea typeface="Calibri"/>
              <a:cs typeface="Calibri"/>
              <a:sym typeface="Calibri"/>
            </a:endParaRPr>
          </a:p>
          <a:p>
            <a:pPr indent="-323850" lvl="0" marL="457200" rtl="0">
              <a:spcBef>
                <a:spcPts val="300"/>
              </a:spcBef>
              <a:buClr>
                <a:schemeClr val="dk1"/>
              </a:buClr>
              <a:buSzPts val="1500"/>
              <a:buChar char="●"/>
            </a:pPr>
            <a:r>
              <a:rPr lang="en" sz="1500">
                <a:solidFill>
                  <a:schemeClr val="dk1"/>
                </a:solidFill>
                <a:latin typeface="Calibri"/>
                <a:ea typeface="Calibri"/>
                <a:cs typeface="Calibri"/>
                <a:sym typeface="Calibri"/>
              </a:rPr>
              <a:t>Rolling means of prices -&gt; determine buy vs. sell through different set of time windows</a:t>
            </a:r>
          </a:p>
        </p:txBody>
      </p:sp>
      <p:sp>
        <p:nvSpPr>
          <p:cNvPr id="227" name="Shape 227"/>
          <p:cNvSpPr txBox="1"/>
          <p:nvPr/>
        </p:nvSpPr>
        <p:spPr>
          <a:xfrm rot="-5400000">
            <a:off x="4560525" y="1195000"/>
            <a:ext cx="1398300" cy="239700"/>
          </a:xfrm>
          <a:prstGeom prst="rect">
            <a:avLst/>
          </a:prstGeom>
          <a:noFill/>
          <a:ln>
            <a:noFill/>
          </a:ln>
        </p:spPr>
        <p:txBody>
          <a:bodyPr anchorCtr="0" anchor="t" bIns="91425" lIns="91425" rIns="91425" wrap="square" tIns="91425">
            <a:noAutofit/>
          </a:bodyPr>
          <a:lstStyle/>
          <a:p>
            <a:pPr indent="0" lvl="0" marL="0">
              <a:spcBef>
                <a:spcPts val="0"/>
              </a:spcBef>
              <a:buNone/>
            </a:pPr>
            <a:r>
              <a:rPr lang="en" sz="1200"/>
              <a:t>BTC Price</a:t>
            </a:r>
          </a:p>
        </p:txBody>
      </p:sp>
      <p:sp>
        <p:nvSpPr>
          <p:cNvPr id="228" name="Shape 228"/>
          <p:cNvSpPr txBox="1"/>
          <p:nvPr/>
        </p:nvSpPr>
        <p:spPr>
          <a:xfrm rot="-5400000">
            <a:off x="4537925" y="3290150"/>
            <a:ext cx="1398300" cy="23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200"/>
              <a:t>Profit Margin</a:t>
            </a:r>
          </a:p>
        </p:txBody>
      </p:sp>
      <p:pic>
        <p:nvPicPr>
          <p:cNvPr id="229" name="Shape 229"/>
          <p:cNvPicPr preferRelativeResize="0"/>
          <p:nvPr/>
        </p:nvPicPr>
        <p:blipFill>
          <a:blip r:embed="rId5">
            <a:alphaModFix/>
          </a:blip>
          <a:stretch>
            <a:fillRect/>
          </a:stretch>
        </p:blipFill>
        <p:spPr>
          <a:xfrm>
            <a:off x="5595525" y="768100"/>
            <a:ext cx="975425" cy="42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501306"/>
          </a:xfrm>
          <a:prstGeom prst="rect">
            <a:avLst/>
          </a:prstGeom>
          <a:noFill/>
          <a:ln>
            <a:noFill/>
          </a:ln>
        </p:spPr>
        <p:txBody>
          <a:bodyPr anchorCtr="0" anchor="ctr" bIns="34275" lIns="68575" rIns="68575" wrap="square" tIns="34275">
            <a:noAutofit/>
          </a:bodyPr>
          <a:lstStyle/>
          <a:p>
            <a:pPr indent="0" lvl="0" marL="0" marR="0" rtl="0" algn="ctr">
              <a:spcBef>
                <a:spcPts val="0"/>
              </a:spcBef>
              <a:buClr>
                <a:schemeClr val="dk1"/>
              </a:buClr>
              <a:buFont typeface="Calibri"/>
              <a:buNone/>
            </a:pPr>
            <a:r>
              <a:rPr lang="en" sz="3000"/>
              <a:t>Potential User Interface </a:t>
            </a:r>
          </a:p>
        </p:txBody>
      </p:sp>
      <p:sp>
        <p:nvSpPr>
          <p:cNvPr id="235" name="Shape 235"/>
          <p:cNvSpPr txBox="1"/>
          <p:nvPr/>
        </p:nvSpPr>
        <p:spPr>
          <a:xfrm>
            <a:off x="457200" y="757948"/>
            <a:ext cx="3084300" cy="3118500"/>
          </a:xfrm>
          <a:prstGeom prst="rect">
            <a:avLst/>
          </a:prstGeom>
          <a:noFill/>
          <a:ln>
            <a:noFill/>
          </a:ln>
        </p:spPr>
        <p:txBody>
          <a:bodyPr anchorCtr="0" anchor="t" bIns="34275" lIns="68575" rIns="68575" wrap="square" tIns="34275">
            <a:noAutofit/>
          </a:bodyPr>
          <a:lstStyle/>
          <a:p>
            <a:pPr indent="0" lvl="0" marL="0" marR="0" rtl="0" algn="l">
              <a:spcBef>
                <a:spcPts val="0"/>
              </a:spcBef>
              <a:buNone/>
            </a:pPr>
            <a:r>
              <a:rPr b="1" lang="en" sz="1800">
                <a:solidFill>
                  <a:schemeClr val="dk1"/>
                </a:solidFill>
                <a:latin typeface="Calibri"/>
                <a:ea typeface="Calibri"/>
                <a:cs typeface="Calibri"/>
                <a:sym typeface="Calibri"/>
              </a:rPr>
              <a:t>Top User Requirements</a:t>
            </a:r>
          </a:p>
          <a:p>
            <a:pPr indent="0" lvl="0" marL="0" marR="0" rtl="0" algn="l">
              <a:spcBef>
                <a:spcPts val="0"/>
              </a:spcBef>
              <a:buNone/>
            </a:pPr>
            <a:r>
              <a:t/>
            </a:r>
            <a:endParaRPr sz="1400">
              <a:solidFill>
                <a:schemeClr val="dk1"/>
              </a:solidFill>
              <a:latin typeface="Calibri"/>
              <a:ea typeface="Calibri"/>
              <a:cs typeface="Calibri"/>
              <a:sym typeface="Calibri"/>
            </a:endParaRPr>
          </a:p>
          <a:p>
            <a:pPr indent="-215900" lvl="0" marL="215900" rtl="0">
              <a:lnSpc>
                <a:spcPct val="150000"/>
              </a:lnSpc>
              <a:spcBef>
                <a:spcPts val="0"/>
              </a:spcBef>
              <a:buClr>
                <a:schemeClr val="dk1"/>
              </a:buClr>
              <a:buSzPts val="1400"/>
              <a:buFont typeface="Arial"/>
              <a:buAutoNum type="arabicPeriod"/>
            </a:pPr>
            <a:r>
              <a:rPr b="1" lang="en">
                <a:solidFill>
                  <a:schemeClr val="dk1"/>
                </a:solidFill>
                <a:latin typeface="Calibri"/>
                <a:ea typeface="Calibri"/>
                <a:cs typeface="Calibri"/>
                <a:sym typeface="Calibri"/>
              </a:rPr>
              <a:t>Performance: </a:t>
            </a:r>
            <a:r>
              <a:rPr lang="en">
                <a:solidFill>
                  <a:schemeClr val="dk1"/>
                </a:solidFill>
                <a:latin typeface="Calibri"/>
                <a:ea typeface="Calibri"/>
                <a:cs typeface="Calibri"/>
                <a:sym typeface="Calibri"/>
              </a:rPr>
              <a:t>Maximize user ROI for a given engagement level (daily, weekly, market-based trading)</a:t>
            </a:r>
          </a:p>
          <a:p>
            <a:pPr indent="-215900" lvl="0" marL="215900" marR="0" rtl="0" algn="l">
              <a:lnSpc>
                <a:spcPct val="150000"/>
              </a:lnSpc>
              <a:spcBef>
                <a:spcPts val="0"/>
              </a:spcBef>
              <a:buClr>
                <a:schemeClr val="dk1"/>
              </a:buClr>
              <a:buSzPts val="1400"/>
              <a:buFont typeface="Arial"/>
              <a:buAutoNum type="arabicPeriod"/>
            </a:pPr>
            <a:r>
              <a:rPr b="1" lang="en">
                <a:solidFill>
                  <a:schemeClr val="dk1"/>
                </a:solidFill>
                <a:latin typeface="Calibri"/>
                <a:ea typeface="Calibri"/>
                <a:cs typeface="Calibri"/>
                <a:sym typeface="Calibri"/>
              </a:rPr>
              <a:t>Accuracy:</a:t>
            </a:r>
            <a:r>
              <a:rPr lang="en">
                <a:solidFill>
                  <a:schemeClr val="dk1"/>
                </a:solidFill>
                <a:latin typeface="Calibri"/>
                <a:ea typeface="Calibri"/>
                <a:cs typeface="Calibri"/>
                <a:sym typeface="Calibri"/>
              </a:rPr>
              <a:t> Optimize models to, at the very least, prevent loss of user funds</a:t>
            </a:r>
          </a:p>
          <a:p>
            <a:pPr indent="-215900" lvl="0" marL="215900" marR="0" rtl="0" algn="l">
              <a:lnSpc>
                <a:spcPct val="150000"/>
              </a:lnSpc>
              <a:spcBef>
                <a:spcPts val="0"/>
              </a:spcBef>
              <a:buClr>
                <a:schemeClr val="dk1"/>
              </a:buClr>
              <a:buSzPts val="1400"/>
              <a:buFont typeface="Calibri"/>
              <a:buAutoNum type="arabicPeriod"/>
            </a:pPr>
            <a:r>
              <a:rPr b="1" lang="en">
                <a:solidFill>
                  <a:schemeClr val="dk1"/>
                </a:solidFill>
                <a:latin typeface="Calibri"/>
                <a:ea typeface="Calibri"/>
                <a:cs typeface="Calibri"/>
                <a:sym typeface="Calibri"/>
              </a:rPr>
              <a:t>Ease of use:</a:t>
            </a:r>
            <a:r>
              <a:rPr lang="en">
                <a:solidFill>
                  <a:schemeClr val="dk1"/>
                </a:solidFill>
                <a:latin typeface="Calibri"/>
                <a:ea typeface="Calibri"/>
                <a:cs typeface="Calibri"/>
                <a:sym typeface="Calibri"/>
              </a:rPr>
              <a:t> Clean, user-friendly API with push notifications about when to trade (eventual automation)</a:t>
            </a:r>
          </a:p>
          <a:p>
            <a:pPr indent="0" lvl="0" marL="0" marR="0" rtl="0" algn="l">
              <a:spcBef>
                <a:spcPts val="0"/>
              </a:spcBef>
              <a:buNone/>
            </a:pPr>
            <a:r>
              <a:t/>
            </a:r>
            <a:endParaRPr b="1" sz="1400">
              <a:solidFill>
                <a:schemeClr val="dk1"/>
              </a:solidFill>
              <a:latin typeface="Calibri"/>
              <a:ea typeface="Calibri"/>
              <a:cs typeface="Calibri"/>
              <a:sym typeface="Calibri"/>
            </a:endParaRPr>
          </a:p>
          <a:p>
            <a:pPr indent="0" lvl="0" marL="0" marR="0" rtl="0" algn="l">
              <a:spcBef>
                <a:spcPts val="0"/>
              </a:spcBef>
              <a:buNone/>
            </a:pPr>
            <a:r>
              <a:t/>
            </a:r>
            <a:endParaRPr sz="1400">
              <a:solidFill>
                <a:schemeClr val="dk1"/>
              </a:solidFill>
              <a:latin typeface="Calibri"/>
              <a:ea typeface="Calibri"/>
              <a:cs typeface="Calibri"/>
              <a:sym typeface="Calibri"/>
            </a:endParaRPr>
          </a:p>
        </p:txBody>
      </p:sp>
      <p:sp>
        <p:nvSpPr>
          <p:cNvPr id="236" name="Shape 236"/>
          <p:cNvSpPr/>
          <p:nvPr/>
        </p:nvSpPr>
        <p:spPr>
          <a:xfrm>
            <a:off x="4528800" y="707275"/>
            <a:ext cx="4158000" cy="3892800"/>
          </a:xfrm>
          <a:prstGeom prst="roundRect">
            <a:avLst>
              <a:gd fmla="val 10416" name="adj"/>
            </a:avLst>
          </a:prstGeom>
          <a:solidFill>
            <a:schemeClr val="lt1"/>
          </a:solidFill>
          <a:ln cap="flat" cmpd="sng" w="9525">
            <a:solidFill>
              <a:srgbClr val="FF99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237" name="Shape 237"/>
          <p:cNvPicPr preferRelativeResize="0"/>
          <p:nvPr/>
        </p:nvPicPr>
        <p:blipFill rotWithShape="1">
          <a:blip r:embed="rId3">
            <a:alphaModFix amt="29000"/>
          </a:blip>
          <a:srcRect b="1497" l="0" r="37574" t="0"/>
          <a:stretch/>
        </p:blipFill>
        <p:spPr>
          <a:xfrm>
            <a:off x="4681200" y="817050"/>
            <a:ext cx="3888924" cy="3672725"/>
          </a:xfrm>
          <a:prstGeom prst="rect">
            <a:avLst/>
          </a:prstGeom>
          <a:noFill/>
          <a:ln>
            <a:noFill/>
          </a:ln>
        </p:spPr>
      </p:pic>
      <p:sp>
        <p:nvSpPr>
          <p:cNvPr id="238" name="Shape 238"/>
          <p:cNvSpPr txBox="1"/>
          <p:nvPr/>
        </p:nvSpPr>
        <p:spPr>
          <a:xfrm>
            <a:off x="4777650" y="1339250"/>
            <a:ext cx="1700400" cy="35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4A86E8"/>
                </a:solidFill>
                <a:latin typeface="Impact"/>
                <a:ea typeface="Impact"/>
                <a:cs typeface="Impact"/>
                <a:sym typeface="Impact"/>
              </a:rPr>
              <a:t>Trading Strategy</a:t>
            </a:r>
          </a:p>
        </p:txBody>
      </p:sp>
      <p:sp>
        <p:nvSpPr>
          <p:cNvPr id="239" name="Shape 239"/>
          <p:cNvSpPr txBox="1"/>
          <p:nvPr/>
        </p:nvSpPr>
        <p:spPr>
          <a:xfrm>
            <a:off x="6910125" y="1369400"/>
            <a:ext cx="1417800" cy="2940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rtl="0" algn="just">
              <a:spcBef>
                <a:spcPts val="0"/>
              </a:spcBef>
              <a:buNone/>
            </a:pPr>
            <a:r>
              <a:rPr lang="en">
                <a:solidFill>
                  <a:srgbClr val="4A86E8"/>
                </a:solidFill>
              </a:rPr>
              <a:t>HFT</a:t>
            </a:r>
          </a:p>
        </p:txBody>
      </p:sp>
      <p:sp>
        <p:nvSpPr>
          <p:cNvPr id="240" name="Shape 240"/>
          <p:cNvSpPr/>
          <p:nvPr/>
        </p:nvSpPr>
        <p:spPr>
          <a:xfrm rot="10800000">
            <a:off x="8079450" y="1391450"/>
            <a:ext cx="216000" cy="164400"/>
          </a:xfrm>
          <a:prstGeom prst="triangle">
            <a:avLst>
              <a:gd fmla="val 50000" name="adj"/>
            </a:avLst>
          </a:prstGeom>
          <a:solidFill>
            <a:srgbClr val="4A86E8"/>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txBox="1"/>
          <p:nvPr/>
        </p:nvSpPr>
        <p:spPr>
          <a:xfrm>
            <a:off x="6910125" y="1663400"/>
            <a:ext cx="1417800" cy="6960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rtl="0" algn="just">
              <a:lnSpc>
                <a:spcPct val="150000"/>
              </a:lnSpc>
              <a:spcBef>
                <a:spcPts val="0"/>
              </a:spcBef>
              <a:buNone/>
            </a:pPr>
            <a:r>
              <a:rPr lang="en">
                <a:solidFill>
                  <a:srgbClr val="4A86E8"/>
                </a:solidFill>
              </a:rPr>
              <a:t>Semiweekly</a:t>
            </a:r>
          </a:p>
          <a:p>
            <a:pPr indent="0" lvl="0" marL="0" rtl="0" algn="just">
              <a:lnSpc>
                <a:spcPct val="150000"/>
              </a:lnSpc>
              <a:spcBef>
                <a:spcPts val="0"/>
              </a:spcBef>
              <a:buNone/>
            </a:pPr>
            <a:r>
              <a:rPr lang="en">
                <a:solidFill>
                  <a:srgbClr val="4A86E8"/>
                </a:solidFill>
              </a:rPr>
              <a:t>Traditional TA</a:t>
            </a:r>
          </a:p>
        </p:txBody>
      </p:sp>
      <p:pic>
        <p:nvPicPr>
          <p:cNvPr id="242" name="Shape 242"/>
          <p:cNvPicPr preferRelativeResize="0"/>
          <p:nvPr/>
        </p:nvPicPr>
        <p:blipFill rotWithShape="1">
          <a:blip r:embed="rId4">
            <a:alphaModFix/>
          </a:blip>
          <a:srcRect b="0" l="0" r="0" t="3334"/>
          <a:stretch/>
        </p:blipFill>
        <p:spPr>
          <a:xfrm>
            <a:off x="4813350" y="3165250"/>
            <a:ext cx="3624475" cy="1295754"/>
          </a:xfrm>
          <a:prstGeom prst="rect">
            <a:avLst/>
          </a:prstGeom>
          <a:noFill/>
          <a:ln>
            <a:noFill/>
          </a:ln>
        </p:spPr>
      </p:pic>
      <p:sp>
        <p:nvSpPr>
          <p:cNvPr id="243" name="Shape 243"/>
          <p:cNvSpPr txBox="1"/>
          <p:nvPr/>
        </p:nvSpPr>
        <p:spPr>
          <a:xfrm>
            <a:off x="4793475" y="834775"/>
            <a:ext cx="1071900" cy="35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4A86E8"/>
                </a:solidFill>
                <a:latin typeface="Impact"/>
                <a:ea typeface="Impact"/>
                <a:cs typeface="Impact"/>
                <a:sym typeface="Impact"/>
              </a:rPr>
              <a:t>Portfolio</a:t>
            </a:r>
            <a:r>
              <a:rPr lang="en">
                <a:solidFill>
                  <a:srgbClr val="4A86E8"/>
                </a:solidFill>
                <a:latin typeface="Impact"/>
                <a:ea typeface="Impact"/>
                <a:cs typeface="Impact"/>
                <a:sym typeface="Impact"/>
              </a:rPr>
              <a:t>: </a:t>
            </a:r>
          </a:p>
        </p:txBody>
      </p:sp>
      <p:pic>
        <p:nvPicPr>
          <p:cNvPr id="244" name="Shape 244"/>
          <p:cNvPicPr preferRelativeResize="0"/>
          <p:nvPr/>
        </p:nvPicPr>
        <p:blipFill>
          <a:blip r:embed="rId5">
            <a:alphaModFix/>
          </a:blip>
          <a:stretch>
            <a:fillRect/>
          </a:stretch>
        </p:blipFill>
        <p:spPr>
          <a:xfrm>
            <a:off x="6627400" y="788463"/>
            <a:ext cx="1700525" cy="446931"/>
          </a:xfrm>
          <a:prstGeom prst="rect">
            <a:avLst/>
          </a:prstGeom>
          <a:noFill/>
          <a:ln>
            <a:noFill/>
          </a:ln>
        </p:spPr>
      </p:pic>
      <p:sp>
        <p:nvSpPr>
          <p:cNvPr id="245" name="Shape 245"/>
          <p:cNvSpPr txBox="1"/>
          <p:nvPr/>
        </p:nvSpPr>
        <p:spPr>
          <a:xfrm>
            <a:off x="4757400" y="1797400"/>
            <a:ext cx="1934700" cy="35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4A86E8"/>
                </a:solidFill>
                <a:latin typeface="Impact"/>
                <a:ea typeface="Impact"/>
                <a:cs typeface="Impact"/>
                <a:sym typeface="Impact"/>
              </a:rPr>
              <a:t>Notifications    +</a:t>
            </a:r>
          </a:p>
          <a:p>
            <a:pPr indent="0" lvl="0" marL="0" rtl="0">
              <a:spcBef>
                <a:spcPts val="0"/>
              </a:spcBef>
              <a:buNone/>
            </a:pPr>
            <a:r>
              <a:t/>
            </a:r>
            <a:endParaRPr sz="600">
              <a:solidFill>
                <a:srgbClr val="4A86E8"/>
              </a:solidFill>
              <a:latin typeface="Impact"/>
              <a:ea typeface="Impact"/>
              <a:cs typeface="Impact"/>
              <a:sym typeface="Impact"/>
            </a:endParaRPr>
          </a:p>
          <a:p>
            <a:pPr indent="0" lvl="0" marL="0" rtl="0">
              <a:spcBef>
                <a:spcPts val="0"/>
              </a:spcBef>
              <a:buNone/>
            </a:pPr>
            <a:r>
              <a:rPr lang="en" sz="1000">
                <a:solidFill>
                  <a:srgbClr val="4A86E8"/>
                </a:solidFill>
                <a:latin typeface="Impact"/>
                <a:ea typeface="Impact"/>
                <a:cs typeface="Impact"/>
                <a:sym typeface="Impact"/>
              </a:rPr>
              <a:t>   -Bitcoin 5% Daily Increase</a:t>
            </a:r>
          </a:p>
          <a:p>
            <a:pPr indent="0" lvl="0" marL="0">
              <a:spcBef>
                <a:spcPts val="0"/>
              </a:spcBef>
              <a:buNone/>
            </a:pPr>
            <a:r>
              <a:rPr lang="en" sz="1000">
                <a:solidFill>
                  <a:srgbClr val="4A86E8"/>
                </a:solidFill>
                <a:latin typeface="Impact"/>
                <a:ea typeface="Impact"/>
                <a:cs typeface="Impact"/>
                <a:sym typeface="Impact"/>
              </a:rPr>
              <a:t>   -Skycoin 10% Weekly Increase</a:t>
            </a:r>
          </a:p>
          <a:p>
            <a:pPr indent="0" lvl="0" marL="0">
              <a:spcBef>
                <a:spcPts val="0"/>
              </a:spcBef>
              <a:buNone/>
            </a:pPr>
            <a:r>
              <a:t/>
            </a:r>
            <a:endParaRPr sz="1000">
              <a:solidFill>
                <a:srgbClr val="4A86E8"/>
              </a:solidFill>
              <a:latin typeface="Impact"/>
              <a:ea typeface="Impact"/>
              <a:cs typeface="Impact"/>
              <a:sym typeface="Impact"/>
            </a:endParaRPr>
          </a:p>
          <a:p>
            <a:pPr indent="0" lvl="0" marL="0" rtl="0">
              <a:spcBef>
                <a:spcPts val="0"/>
              </a:spcBef>
              <a:buNone/>
            </a:pPr>
            <a:r>
              <a:t/>
            </a:r>
            <a:endParaRPr sz="1000">
              <a:solidFill>
                <a:srgbClr val="4A86E8"/>
              </a:solidFill>
              <a:latin typeface="Impact"/>
              <a:ea typeface="Impact"/>
              <a:cs typeface="Impact"/>
              <a:sym typeface="Impact"/>
            </a:endParaRPr>
          </a:p>
        </p:txBody>
      </p:sp>
      <p:sp>
        <p:nvSpPr>
          <p:cNvPr id="246" name="Shape 246"/>
          <p:cNvSpPr/>
          <p:nvPr/>
        </p:nvSpPr>
        <p:spPr>
          <a:xfrm>
            <a:off x="5845425" y="1860250"/>
            <a:ext cx="216000" cy="224400"/>
          </a:xfrm>
          <a:prstGeom prst="roundRect">
            <a:avLst>
              <a:gd fmla="val 16667" name="adj"/>
            </a:avLst>
          </a:prstGeom>
          <a:noFill/>
          <a:ln cap="flat" cmpd="sng" w="9525">
            <a:solidFill>
              <a:srgbClr val="4285F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txBox="1"/>
          <p:nvPr/>
        </p:nvSpPr>
        <p:spPr>
          <a:xfrm>
            <a:off x="4798350" y="2614600"/>
            <a:ext cx="3529500" cy="35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4A86E8"/>
                </a:solidFill>
                <a:latin typeface="Impact"/>
                <a:ea typeface="Impact"/>
                <a:cs typeface="Impact"/>
                <a:sym typeface="Impact"/>
              </a:rPr>
              <a:t>Current Suggested  Trade:</a:t>
            </a:r>
          </a:p>
        </p:txBody>
      </p:sp>
      <p:sp>
        <p:nvSpPr>
          <p:cNvPr id="248" name="Shape 248"/>
          <p:cNvSpPr txBox="1"/>
          <p:nvPr/>
        </p:nvSpPr>
        <p:spPr>
          <a:xfrm>
            <a:off x="7362825" y="2674900"/>
            <a:ext cx="965100" cy="2940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0B8043"/>
                </a:solidFill>
                <a:latin typeface="Impact"/>
                <a:ea typeface="Impact"/>
                <a:cs typeface="Impact"/>
                <a:sym typeface="Impact"/>
              </a:rPr>
              <a:t>HOLD BTC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8"/>
            <a:ext cx="8229600" cy="501306"/>
          </a:xfrm>
          <a:prstGeom prst="rect">
            <a:avLst/>
          </a:prstGeom>
          <a:noFill/>
          <a:ln>
            <a:noFill/>
          </a:ln>
        </p:spPr>
        <p:txBody>
          <a:bodyPr anchorCtr="0" anchor="ctr" bIns="34275" lIns="68575" rIns="68575" wrap="square" tIns="34275">
            <a:noAutofit/>
          </a:bodyPr>
          <a:lstStyle/>
          <a:p>
            <a:pPr indent="0" lvl="0" marL="0" marR="0" rtl="0" algn="ctr">
              <a:spcBef>
                <a:spcPts val="0"/>
              </a:spcBef>
              <a:buClr>
                <a:schemeClr val="dk1"/>
              </a:buClr>
              <a:buFont typeface="Calibri"/>
              <a:buNone/>
            </a:pPr>
            <a:r>
              <a:rPr b="0" i="0" lang="en" sz="3000" u="none" cap="none" strike="noStrike">
                <a:solidFill>
                  <a:schemeClr val="dk1"/>
                </a:solidFill>
                <a:latin typeface="Calibri"/>
                <a:ea typeface="Calibri"/>
                <a:cs typeface="Calibri"/>
                <a:sym typeface="Calibri"/>
              </a:rPr>
              <a:t>Technical Components of Project</a:t>
            </a:r>
          </a:p>
        </p:txBody>
      </p:sp>
      <p:sp>
        <p:nvSpPr>
          <p:cNvPr id="254" name="Shape 254"/>
          <p:cNvSpPr txBox="1"/>
          <p:nvPr>
            <p:ph idx="2" type="body"/>
          </p:nvPr>
        </p:nvSpPr>
        <p:spPr>
          <a:xfrm>
            <a:off x="457200" y="707275"/>
            <a:ext cx="8229600" cy="3417600"/>
          </a:xfrm>
          <a:prstGeom prst="rect">
            <a:avLst/>
          </a:prstGeom>
          <a:noFill/>
          <a:ln>
            <a:noFill/>
          </a:ln>
        </p:spPr>
        <p:txBody>
          <a:bodyPr anchorCtr="0" anchor="t" bIns="34275" lIns="68575" rIns="68575" wrap="square" tIns="34275">
            <a:noAutofit/>
          </a:bodyPr>
          <a:lstStyle/>
          <a:p>
            <a:pPr indent="-254000" lvl="0" marL="254000" marR="0" rtl="0" algn="l">
              <a:lnSpc>
                <a:spcPct val="90000"/>
              </a:lnSpc>
              <a:spcBef>
                <a:spcPts val="0"/>
              </a:spcBef>
              <a:spcAft>
                <a:spcPts val="0"/>
              </a:spcAft>
              <a:buClr>
                <a:srgbClr val="38761D"/>
              </a:buClr>
              <a:buSzPts val="1800"/>
              <a:buFont typeface="Arial"/>
              <a:buChar char="•"/>
            </a:pPr>
            <a:r>
              <a:rPr lang="en">
                <a:solidFill>
                  <a:srgbClr val="38761D"/>
                </a:solidFill>
              </a:rPr>
              <a:t>Access to Bitcoin exchange trading data, blockchain transaction data </a:t>
            </a:r>
          </a:p>
          <a:p>
            <a:pPr indent="-254000" lvl="0" marL="254000" marR="0" rtl="0" algn="l">
              <a:lnSpc>
                <a:spcPct val="90000"/>
              </a:lnSpc>
              <a:spcBef>
                <a:spcPts val="0"/>
              </a:spcBef>
              <a:spcAft>
                <a:spcPts val="0"/>
              </a:spcAft>
              <a:buClr>
                <a:srgbClr val="38761D"/>
              </a:buClr>
              <a:buSzPts val="1800"/>
              <a:buFont typeface="Arial"/>
              <a:buChar char="•"/>
            </a:pPr>
            <a:r>
              <a:rPr lang="en">
                <a:solidFill>
                  <a:srgbClr val="38761D"/>
                </a:solidFill>
              </a:rPr>
              <a:t>Data cleanup &amp; feature selection</a:t>
            </a:r>
          </a:p>
          <a:p>
            <a:pPr indent="-254000" lvl="0" marL="254000" marR="0" rtl="0" algn="l">
              <a:lnSpc>
                <a:spcPct val="90000"/>
              </a:lnSpc>
              <a:spcBef>
                <a:spcPts val="0"/>
              </a:spcBef>
              <a:spcAft>
                <a:spcPts val="0"/>
              </a:spcAft>
              <a:buClr>
                <a:srgbClr val="38761D"/>
              </a:buClr>
              <a:buSzPts val="1800"/>
              <a:buFont typeface="Arial"/>
              <a:buChar char="•"/>
            </a:pPr>
            <a:r>
              <a:rPr lang="en">
                <a:solidFill>
                  <a:srgbClr val="38761D"/>
                </a:solidFill>
              </a:rPr>
              <a:t>Training a t</a:t>
            </a:r>
            <a:r>
              <a:rPr lang="en">
                <a:solidFill>
                  <a:srgbClr val="38761D"/>
                </a:solidFill>
              </a:rPr>
              <a:t>echnical model for price trend prediction</a:t>
            </a:r>
          </a:p>
          <a:p>
            <a:pPr indent="-209550" lvl="1" marL="558800" marR="0" rtl="0" algn="l">
              <a:lnSpc>
                <a:spcPct val="90000"/>
              </a:lnSpc>
              <a:spcBef>
                <a:spcPts val="400"/>
              </a:spcBef>
              <a:spcAft>
                <a:spcPts val="0"/>
              </a:spcAft>
              <a:buClr>
                <a:schemeClr val="dk1"/>
              </a:buClr>
              <a:buSzPts val="1500"/>
              <a:buFont typeface="Arial"/>
              <a:buChar char="–"/>
            </a:pPr>
            <a:r>
              <a:rPr lang="en"/>
              <a:t>Bayesian regression, neural networks</a:t>
            </a:r>
          </a:p>
          <a:p>
            <a:pPr indent="-184150" lvl="1" marL="558800" marR="0" rtl="0" algn="l">
              <a:lnSpc>
                <a:spcPct val="90000"/>
              </a:lnSpc>
              <a:spcBef>
                <a:spcPts val="400"/>
              </a:spcBef>
              <a:spcAft>
                <a:spcPts val="0"/>
              </a:spcAft>
              <a:buSzPts val="1100"/>
              <a:buChar char="–"/>
            </a:pPr>
            <a:r>
              <a:rPr lang="en"/>
              <a:t>Internal validation, optimization of technical model</a:t>
            </a:r>
          </a:p>
          <a:p>
            <a:pPr indent="-254000" lvl="0" marL="254000" marR="0" rtl="0" algn="l">
              <a:lnSpc>
                <a:spcPct val="90000"/>
              </a:lnSpc>
              <a:spcBef>
                <a:spcPts val="400"/>
              </a:spcBef>
              <a:spcAft>
                <a:spcPts val="0"/>
              </a:spcAft>
              <a:buClr>
                <a:schemeClr val="accent6"/>
              </a:buClr>
              <a:buSzPts val="1800"/>
              <a:buFont typeface="Arial"/>
              <a:buChar char="•"/>
            </a:pPr>
            <a:r>
              <a:rPr lang="en">
                <a:solidFill>
                  <a:schemeClr val="accent6"/>
                </a:solidFill>
              </a:rPr>
              <a:t>API / User interface with relative ease of use</a:t>
            </a:r>
          </a:p>
          <a:p>
            <a:pPr indent="-184150" lvl="1" marL="558800" marR="0" rtl="0" algn="l">
              <a:lnSpc>
                <a:spcPct val="90000"/>
              </a:lnSpc>
              <a:spcBef>
                <a:spcPts val="400"/>
              </a:spcBef>
              <a:spcAft>
                <a:spcPts val="0"/>
              </a:spcAft>
              <a:buClr>
                <a:srgbClr val="000000"/>
              </a:buClr>
              <a:buSzPts val="1100"/>
              <a:buChar char="–"/>
            </a:pPr>
            <a:r>
              <a:rPr lang="en">
                <a:solidFill>
                  <a:srgbClr val="000000"/>
                </a:solidFill>
              </a:rPr>
              <a:t>Select trading strategy, receive trading guidance on relevant timescales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2" type="body"/>
          </p:nvPr>
        </p:nvSpPr>
        <p:spPr>
          <a:xfrm>
            <a:off x="457200" y="707275"/>
            <a:ext cx="8229600" cy="3511200"/>
          </a:xfrm>
          <a:prstGeom prst="rect">
            <a:avLst/>
          </a:prstGeom>
          <a:noFill/>
          <a:ln>
            <a:noFill/>
          </a:ln>
        </p:spPr>
        <p:txBody>
          <a:bodyPr anchorCtr="0" anchor="t" bIns="34275" lIns="68575" rIns="68575" wrap="square" tIns="34275">
            <a:noAutofit/>
          </a:bodyPr>
          <a:lstStyle/>
          <a:p>
            <a:pPr indent="-254000" lvl="0" marL="254000" marR="0" rtl="0" algn="l">
              <a:lnSpc>
                <a:spcPct val="90000"/>
              </a:lnSpc>
              <a:spcBef>
                <a:spcPts val="0"/>
              </a:spcBef>
              <a:spcAft>
                <a:spcPts val="0"/>
              </a:spcAft>
              <a:buClr>
                <a:srgbClr val="FF0000"/>
              </a:buClr>
              <a:buSzPts val="1800"/>
              <a:buFont typeface="Arial"/>
              <a:buChar char="•"/>
            </a:pPr>
            <a:r>
              <a:rPr lang="en">
                <a:solidFill>
                  <a:srgbClr val="FF0000"/>
                </a:solidFill>
              </a:rPr>
              <a:t>Better user interface</a:t>
            </a:r>
          </a:p>
          <a:p>
            <a:pPr indent="-184150" lvl="1" marL="558800" marR="0" rtl="0" algn="l">
              <a:lnSpc>
                <a:spcPct val="90000"/>
              </a:lnSpc>
              <a:spcBef>
                <a:spcPts val="0"/>
              </a:spcBef>
              <a:spcAft>
                <a:spcPts val="0"/>
              </a:spcAft>
              <a:buClr>
                <a:srgbClr val="000000"/>
              </a:buClr>
              <a:buSzPts val="1100"/>
              <a:buChar char="–"/>
            </a:pPr>
            <a:r>
              <a:rPr lang="en">
                <a:solidFill>
                  <a:srgbClr val="000000"/>
                </a:solidFill>
              </a:rPr>
              <a:t>Web-based application (AWS / Flask)</a:t>
            </a:r>
          </a:p>
          <a:p>
            <a:pPr indent="-254000" lvl="0" marL="254000" marR="0" rtl="0" algn="l">
              <a:lnSpc>
                <a:spcPct val="90000"/>
              </a:lnSpc>
              <a:spcBef>
                <a:spcPts val="0"/>
              </a:spcBef>
              <a:spcAft>
                <a:spcPts val="0"/>
              </a:spcAft>
              <a:buClr>
                <a:srgbClr val="FF0000"/>
              </a:buClr>
              <a:buSzPts val="1800"/>
              <a:buFont typeface="Arial"/>
              <a:buChar char="•"/>
            </a:pPr>
            <a:r>
              <a:rPr lang="en">
                <a:solidFill>
                  <a:srgbClr val="FF0000"/>
                </a:solidFill>
              </a:rPr>
              <a:t>Automated trading execution</a:t>
            </a:r>
          </a:p>
          <a:p>
            <a:pPr indent="-184150" lvl="1" marL="558800" marR="0" rtl="0" algn="l">
              <a:lnSpc>
                <a:spcPct val="90000"/>
              </a:lnSpc>
              <a:spcBef>
                <a:spcPts val="0"/>
              </a:spcBef>
              <a:spcAft>
                <a:spcPts val="0"/>
              </a:spcAft>
              <a:buSzPts val="1100"/>
              <a:buChar char="–"/>
            </a:pPr>
            <a:r>
              <a:rPr lang="en"/>
              <a:t>API hook for cyptocurrency exchanges</a:t>
            </a:r>
          </a:p>
          <a:p>
            <a:pPr indent="-254000" lvl="0" marL="254000" marR="0" rtl="0" algn="l">
              <a:lnSpc>
                <a:spcPct val="90000"/>
              </a:lnSpc>
              <a:spcBef>
                <a:spcPts val="0"/>
              </a:spcBef>
              <a:spcAft>
                <a:spcPts val="0"/>
              </a:spcAft>
              <a:buClr>
                <a:srgbClr val="CC4125"/>
              </a:buClr>
              <a:buSzPts val="1800"/>
              <a:buFont typeface="Arial"/>
              <a:buChar char="•"/>
            </a:pPr>
            <a:r>
              <a:rPr lang="en">
                <a:solidFill>
                  <a:srgbClr val="CC4125"/>
                </a:solidFill>
              </a:rPr>
              <a:t>Improvements in prediction speed</a:t>
            </a:r>
          </a:p>
          <a:p>
            <a:pPr indent="-184150" lvl="1" marL="558800" marR="0" rtl="0" algn="l">
              <a:lnSpc>
                <a:spcPct val="90000"/>
              </a:lnSpc>
              <a:spcBef>
                <a:spcPts val="0"/>
              </a:spcBef>
              <a:spcAft>
                <a:spcPts val="0"/>
              </a:spcAft>
              <a:buSzPts val="1100"/>
              <a:buChar char="–"/>
            </a:pPr>
            <a:r>
              <a:rPr lang="en"/>
              <a:t>Cloud-based model data storage to reduce need for re-calculation</a:t>
            </a:r>
          </a:p>
          <a:p>
            <a:pPr indent="-254000" lvl="0" marL="254000" marR="0" rtl="0" algn="l">
              <a:lnSpc>
                <a:spcPct val="90000"/>
              </a:lnSpc>
              <a:spcBef>
                <a:spcPts val="0"/>
              </a:spcBef>
              <a:spcAft>
                <a:spcPts val="0"/>
              </a:spcAft>
              <a:buClr>
                <a:srgbClr val="FF0000"/>
              </a:buClr>
              <a:buSzPts val="1800"/>
              <a:buFont typeface="Arial"/>
              <a:buChar char="•"/>
            </a:pPr>
            <a:r>
              <a:rPr lang="en">
                <a:solidFill>
                  <a:srgbClr val="FF0000"/>
                </a:solidFill>
              </a:rPr>
              <a:t>Include slippage and transaction costs </a:t>
            </a:r>
          </a:p>
          <a:p>
            <a:pPr indent="-209550" lvl="1" marL="558800" marR="0" rtl="0" algn="l">
              <a:lnSpc>
                <a:spcPct val="90000"/>
              </a:lnSpc>
              <a:spcBef>
                <a:spcPts val="400"/>
              </a:spcBef>
              <a:spcAft>
                <a:spcPts val="0"/>
              </a:spcAft>
              <a:buClr>
                <a:schemeClr val="dk1"/>
              </a:buClr>
              <a:buSzPts val="1500"/>
              <a:buFont typeface="Arial"/>
              <a:buChar char="–"/>
            </a:pPr>
            <a:r>
              <a:rPr lang="en"/>
              <a:t>Slippage: Impossible to measure (use of estimation algorithms).</a:t>
            </a:r>
          </a:p>
          <a:p>
            <a:pPr indent="-209550" lvl="1" marL="558800" marR="0" rtl="0" algn="l">
              <a:lnSpc>
                <a:spcPct val="90000"/>
              </a:lnSpc>
              <a:spcBef>
                <a:spcPts val="400"/>
              </a:spcBef>
              <a:spcAft>
                <a:spcPts val="0"/>
              </a:spcAft>
              <a:buClr>
                <a:schemeClr val="dk1"/>
              </a:buClr>
              <a:buSzPts val="1500"/>
              <a:buFont typeface="Arial"/>
              <a:buChar char="–"/>
            </a:pPr>
            <a:r>
              <a:rPr lang="en"/>
              <a:t>Transaction costs: Are different in each exchange.</a:t>
            </a:r>
          </a:p>
          <a:p>
            <a:pPr indent="-254000" lvl="0" marL="254000" marR="0" rtl="0" algn="l">
              <a:lnSpc>
                <a:spcPct val="90000"/>
              </a:lnSpc>
              <a:spcBef>
                <a:spcPts val="400"/>
              </a:spcBef>
              <a:spcAft>
                <a:spcPts val="0"/>
              </a:spcAft>
              <a:buClr>
                <a:srgbClr val="FF0000"/>
              </a:buClr>
              <a:buSzPts val="1800"/>
              <a:buFont typeface="Arial"/>
              <a:buChar char="•"/>
            </a:pPr>
            <a:r>
              <a:rPr lang="en">
                <a:solidFill>
                  <a:srgbClr val="FF0000"/>
                </a:solidFill>
              </a:rPr>
              <a:t>Allow for user risk tolerance input</a:t>
            </a:r>
          </a:p>
          <a:p>
            <a:pPr indent="-203200" lvl="1" marL="558800" rtl="0">
              <a:lnSpc>
                <a:spcPct val="90000"/>
              </a:lnSpc>
              <a:spcBef>
                <a:spcPts val="400"/>
              </a:spcBef>
              <a:buSzPts val="1400"/>
              <a:buChar char="–"/>
            </a:pPr>
            <a:r>
              <a:rPr lang="en" sz="1400"/>
              <a:t>Allow the user to set risk tolerance and adjust trading models accordingly (requires to include CAPM portfolio management techniques)</a:t>
            </a:r>
          </a:p>
          <a:p>
            <a:pPr indent="0" lvl="0" marL="0" marR="0" rtl="0" algn="l">
              <a:lnSpc>
                <a:spcPct val="90000"/>
              </a:lnSpc>
              <a:spcBef>
                <a:spcPts val="400"/>
              </a:spcBef>
              <a:spcAft>
                <a:spcPts val="0"/>
              </a:spcAft>
              <a:buNone/>
            </a:pPr>
            <a:r>
              <a:t/>
            </a:r>
            <a:endParaRPr>
              <a:solidFill>
                <a:srgbClr val="000000"/>
              </a:solidFill>
            </a:endParaRPr>
          </a:p>
        </p:txBody>
      </p:sp>
      <p:sp>
        <p:nvSpPr>
          <p:cNvPr id="260" name="Shape 260"/>
          <p:cNvSpPr txBox="1"/>
          <p:nvPr>
            <p:ph type="title"/>
          </p:nvPr>
        </p:nvSpPr>
        <p:spPr>
          <a:xfrm>
            <a:off x="457200" y="205978"/>
            <a:ext cx="8229600" cy="501300"/>
          </a:xfrm>
          <a:prstGeom prst="rect">
            <a:avLst/>
          </a:prstGeom>
          <a:noFill/>
          <a:ln>
            <a:noFill/>
          </a:ln>
        </p:spPr>
        <p:txBody>
          <a:bodyPr anchorCtr="0" anchor="ctr" bIns="34275" lIns="68575" rIns="68575" wrap="square" tIns="34275">
            <a:noAutofit/>
          </a:bodyPr>
          <a:lstStyle/>
          <a:p>
            <a:pPr indent="0" lvl="0" marL="0" marR="0" rtl="0" algn="ctr">
              <a:spcBef>
                <a:spcPts val="0"/>
              </a:spcBef>
              <a:buClr>
                <a:schemeClr val="dk1"/>
              </a:buClr>
              <a:buFont typeface="Calibri"/>
              <a:buNone/>
            </a:pPr>
            <a:r>
              <a:rPr lang="en" sz="3000"/>
              <a:t>Proposed extensions </a:t>
            </a:r>
            <a:r>
              <a:rPr lang="en" sz="3000"/>
              <a:t>(Next semester)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a:spcBef>
                <a:spcPts val="0"/>
              </a:spcBef>
              <a:buNone/>
            </a:pPr>
            <a:r>
              <a:rPr lang="en" sz="3600"/>
              <a:t>Three informed bitcoin trading models</a:t>
            </a:r>
          </a:p>
        </p:txBody>
      </p:sp>
      <p:sp>
        <p:nvSpPr>
          <p:cNvPr id="266" name="Shape 266"/>
          <p:cNvSpPr txBox="1"/>
          <p:nvPr>
            <p:ph idx="1" type="body"/>
          </p:nvPr>
        </p:nvSpPr>
        <p:spPr>
          <a:xfrm>
            <a:off x="457200" y="952553"/>
            <a:ext cx="8229600" cy="3665100"/>
          </a:xfrm>
          <a:prstGeom prst="rect">
            <a:avLst/>
          </a:prstGeom>
        </p:spPr>
        <p:txBody>
          <a:bodyPr anchorCtr="0" anchor="t" bIns="68575" lIns="68575" rIns="68575" wrap="square" tIns="68575">
            <a:noAutofit/>
          </a:bodyPr>
          <a:lstStyle/>
          <a:p>
            <a:pPr indent="-152400" lvl="0" marL="254000">
              <a:spcBef>
                <a:spcPts val="0"/>
              </a:spcBef>
              <a:buNone/>
            </a:pPr>
            <a:r>
              <a:t/>
            </a:r>
            <a:endParaRPr/>
          </a:p>
        </p:txBody>
      </p:sp>
      <p:grpSp>
        <p:nvGrpSpPr>
          <p:cNvPr id="267" name="Shape 267"/>
          <p:cNvGrpSpPr/>
          <p:nvPr/>
        </p:nvGrpSpPr>
        <p:grpSpPr>
          <a:xfrm>
            <a:off x="895479" y="1323164"/>
            <a:ext cx="7116106" cy="731700"/>
            <a:chOff x="895479" y="1323164"/>
            <a:chExt cx="7116106" cy="731700"/>
          </a:xfrm>
        </p:grpSpPr>
        <p:sp>
          <p:nvSpPr>
            <p:cNvPr id="268" name="Shape 268"/>
            <p:cNvSpPr txBox="1"/>
            <p:nvPr/>
          </p:nvSpPr>
          <p:spPr>
            <a:xfrm>
              <a:off x="895479" y="1373350"/>
              <a:ext cx="1819500" cy="629700"/>
            </a:xfrm>
            <a:prstGeom prst="rect">
              <a:avLst/>
            </a:prstGeom>
            <a:noFill/>
            <a:ln>
              <a:noFill/>
            </a:ln>
          </p:spPr>
          <p:txBody>
            <a:bodyPr anchorCtr="0" anchor="ctr" bIns="45700" lIns="91425" rIns="91425" wrap="square" tIns="45700">
              <a:noAutofit/>
            </a:bodyPr>
            <a:lstStyle/>
            <a:p>
              <a:pPr indent="0" lvl="0" marL="0" algn="r">
                <a:lnSpc>
                  <a:spcPct val="90000"/>
                </a:lnSpc>
                <a:spcBef>
                  <a:spcPts val="0"/>
                </a:spcBef>
                <a:buClr>
                  <a:srgbClr val="4285F4"/>
                </a:buClr>
                <a:buFont typeface="Roboto Condensed"/>
                <a:buNone/>
              </a:pPr>
              <a:r>
                <a:rPr lang="en" sz="2400">
                  <a:latin typeface="Roboto Medium"/>
                  <a:ea typeface="Roboto Medium"/>
                  <a:cs typeface="Roboto Medium"/>
                  <a:sym typeface="Roboto Medium"/>
                </a:rPr>
                <a:t>HFT</a:t>
              </a:r>
            </a:p>
          </p:txBody>
        </p:sp>
        <p:sp>
          <p:nvSpPr>
            <p:cNvPr id="269" name="Shape 269"/>
            <p:cNvSpPr/>
            <p:nvPr/>
          </p:nvSpPr>
          <p:spPr>
            <a:xfrm>
              <a:off x="2789785" y="1323164"/>
              <a:ext cx="5221800" cy="731700"/>
            </a:xfrm>
            <a:prstGeom prst="rect">
              <a:avLst/>
            </a:prstGeom>
            <a:solidFill>
              <a:srgbClr val="000000"/>
            </a:solidFill>
            <a:ln>
              <a:noFill/>
            </a:ln>
          </p:spPr>
          <p:txBody>
            <a:bodyPr anchorCtr="0" anchor="ctr" bIns="45700" lIns="91425" rIns="91425" wrap="square" tIns="45700">
              <a:noAutofit/>
            </a:bodyPr>
            <a:lstStyle/>
            <a:p>
              <a:pPr indent="0" lvl="0" marL="0" algn="ctr">
                <a:spcBef>
                  <a:spcPts val="0"/>
                </a:spcBef>
                <a:buNone/>
              </a:pPr>
              <a:r>
                <a:t/>
              </a:r>
              <a:endParaRPr>
                <a:solidFill>
                  <a:srgbClr val="FFFFFF"/>
                </a:solidFill>
              </a:endParaRPr>
            </a:p>
          </p:txBody>
        </p:sp>
        <p:sp>
          <p:nvSpPr>
            <p:cNvPr id="270" name="Shape 270"/>
            <p:cNvSpPr txBox="1"/>
            <p:nvPr/>
          </p:nvSpPr>
          <p:spPr>
            <a:xfrm>
              <a:off x="2914389" y="1407440"/>
              <a:ext cx="4765800" cy="575400"/>
            </a:xfrm>
            <a:prstGeom prst="rect">
              <a:avLst/>
            </a:prstGeom>
            <a:noFill/>
            <a:ln>
              <a:noFill/>
            </a:ln>
          </p:spPr>
          <p:txBody>
            <a:bodyPr anchorCtr="0" anchor="ctr" bIns="45700" lIns="91425" rIns="91425" wrap="square" tIns="45700">
              <a:noAutofit/>
            </a:bodyPr>
            <a:lstStyle/>
            <a:p>
              <a:pPr indent="-69850" lvl="0" marL="0">
                <a:lnSpc>
                  <a:spcPct val="115000"/>
                </a:lnSpc>
                <a:spcBef>
                  <a:spcPts val="0"/>
                </a:spcBef>
                <a:buSzPts val="1100"/>
                <a:buNone/>
              </a:pPr>
              <a:r>
                <a:rPr lang="en" sz="1200">
                  <a:solidFill>
                    <a:srgbClr val="FFFFFF"/>
                  </a:solidFill>
                  <a:latin typeface="Roboto"/>
                  <a:ea typeface="Roboto"/>
                  <a:cs typeface="Roboto"/>
                  <a:sym typeface="Roboto"/>
                </a:rPr>
                <a:t>Bayesian Regression: instant price predictions</a:t>
              </a:r>
            </a:p>
          </p:txBody>
        </p:sp>
      </p:grpSp>
      <p:grpSp>
        <p:nvGrpSpPr>
          <p:cNvPr id="271" name="Shape 271"/>
          <p:cNvGrpSpPr/>
          <p:nvPr/>
        </p:nvGrpSpPr>
        <p:grpSpPr>
          <a:xfrm>
            <a:off x="731528" y="2207525"/>
            <a:ext cx="6918560" cy="731700"/>
            <a:chOff x="731528" y="2207525"/>
            <a:chExt cx="6918560" cy="731700"/>
          </a:xfrm>
        </p:grpSpPr>
        <p:sp>
          <p:nvSpPr>
            <p:cNvPr id="272" name="Shape 272"/>
            <p:cNvSpPr txBox="1"/>
            <p:nvPr/>
          </p:nvSpPr>
          <p:spPr>
            <a:xfrm>
              <a:off x="731528" y="2257725"/>
              <a:ext cx="1983600" cy="629700"/>
            </a:xfrm>
            <a:prstGeom prst="rect">
              <a:avLst/>
            </a:prstGeom>
            <a:noFill/>
            <a:ln>
              <a:noFill/>
            </a:ln>
          </p:spPr>
          <p:txBody>
            <a:bodyPr anchorCtr="0" anchor="ctr" bIns="45700" lIns="91425" rIns="91425" wrap="square" tIns="45700">
              <a:noAutofit/>
            </a:bodyPr>
            <a:lstStyle/>
            <a:p>
              <a:pPr indent="0" lvl="0" marL="0" algn="r">
                <a:lnSpc>
                  <a:spcPct val="90000"/>
                </a:lnSpc>
                <a:spcBef>
                  <a:spcPts val="0"/>
                </a:spcBef>
                <a:buClr>
                  <a:srgbClr val="009688"/>
                </a:buClr>
                <a:buFont typeface="Roboto Condensed"/>
                <a:buNone/>
              </a:pPr>
              <a:r>
                <a:rPr lang="en" sz="2400">
                  <a:solidFill>
                    <a:srgbClr val="383838"/>
                  </a:solidFill>
                  <a:latin typeface="Roboto Medium"/>
                  <a:ea typeface="Roboto Medium"/>
                  <a:cs typeface="Roboto Medium"/>
                  <a:sym typeface="Roboto Medium"/>
                </a:rPr>
                <a:t>Semiweekly</a:t>
              </a:r>
            </a:p>
          </p:txBody>
        </p:sp>
        <p:sp>
          <p:nvSpPr>
            <p:cNvPr id="273" name="Shape 273"/>
            <p:cNvSpPr/>
            <p:nvPr/>
          </p:nvSpPr>
          <p:spPr>
            <a:xfrm>
              <a:off x="2789787" y="2207525"/>
              <a:ext cx="4860300" cy="731700"/>
            </a:xfrm>
            <a:prstGeom prst="rect">
              <a:avLst/>
            </a:prstGeom>
            <a:solidFill>
              <a:srgbClr val="383838"/>
            </a:solidFill>
            <a:ln>
              <a:noFill/>
            </a:ln>
          </p:spPr>
          <p:txBody>
            <a:bodyPr anchorCtr="0" anchor="ctr" bIns="45700" lIns="91425" rIns="91425" wrap="square" tIns="45700">
              <a:noAutofit/>
            </a:bodyPr>
            <a:lstStyle/>
            <a:p>
              <a:pPr indent="0" lvl="0" marL="0" algn="ctr">
                <a:spcBef>
                  <a:spcPts val="0"/>
                </a:spcBef>
                <a:buNone/>
              </a:pPr>
              <a:r>
                <a:t/>
              </a:r>
              <a:endParaRPr>
                <a:solidFill>
                  <a:srgbClr val="FFFFFF"/>
                </a:solidFill>
              </a:endParaRPr>
            </a:p>
          </p:txBody>
        </p:sp>
        <p:sp>
          <p:nvSpPr>
            <p:cNvPr id="274" name="Shape 274"/>
            <p:cNvSpPr txBox="1"/>
            <p:nvPr/>
          </p:nvSpPr>
          <p:spPr>
            <a:xfrm>
              <a:off x="2914387" y="2414096"/>
              <a:ext cx="4373100" cy="330600"/>
            </a:xfrm>
            <a:prstGeom prst="rect">
              <a:avLst/>
            </a:prstGeom>
            <a:noFill/>
            <a:ln>
              <a:noFill/>
            </a:ln>
          </p:spPr>
          <p:txBody>
            <a:bodyPr anchorCtr="0" anchor="ctr" bIns="45700" lIns="91425" rIns="91425" wrap="square" tIns="45700">
              <a:noAutofit/>
            </a:bodyPr>
            <a:lstStyle/>
            <a:p>
              <a:pPr indent="-69850" lvl="0" marL="0">
                <a:lnSpc>
                  <a:spcPct val="115000"/>
                </a:lnSpc>
                <a:spcBef>
                  <a:spcPts val="0"/>
                </a:spcBef>
                <a:buSzPts val="1100"/>
                <a:buNone/>
              </a:pPr>
              <a:r>
                <a:rPr lang="en" sz="1200">
                  <a:solidFill>
                    <a:srgbClr val="FFFFFF"/>
                  </a:solidFill>
                  <a:latin typeface="Roboto"/>
                  <a:ea typeface="Roboto"/>
                  <a:cs typeface="Roboto"/>
                  <a:sym typeface="Roboto"/>
                </a:rPr>
                <a:t>Recurrent neural networks: semiweekly price predictions</a:t>
              </a:r>
            </a:p>
          </p:txBody>
        </p:sp>
      </p:grpSp>
      <p:grpSp>
        <p:nvGrpSpPr>
          <p:cNvPr id="275" name="Shape 275"/>
          <p:cNvGrpSpPr/>
          <p:nvPr/>
        </p:nvGrpSpPr>
        <p:grpSpPr>
          <a:xfrm>
            <a:off x="731524" y="3088625"/>
            <a:ext cx="6555863" cy="731700"/>
            <a:chOff x="731524" y="3088625"/>
            <a:chExt cx="6555863" cy="731700"/>
          </a:xfrm>
        </p:grpSpPr>
        <p:sp>
          <p:nvSpPr>
            <p:cNvPr id="276" name="Shape 276"/>
            <p:cNvSpPr txBox="1"/>
            <p:nvPr/>
          </p:nvSpPr>
          <p:spPr>
            <a:xfrm>
              <a:off x="731524" y="3138825"/>
              <a:ext cx="1983300" cy="629700"/>
            </a:xfrm>
            <a:prstGeom prst="rect">
              <a:avLst/>
            </a:prstGeom>
            <a:noFill/>
            <a:ln>
              <a:noFill/>
            </a:ln>
          </p:spPr>
          <p:txBody>
            <a:bodyPr anchorCtr="0" anchor="ctr" bIns="45700" lIns="91425" rIns="91425" wrap="square" tIns="45700">
              <a:noAutofit/>
            </a:bodyPr>
            <a:lstStyle/>
            <a:p>
              <a:pPr indent="0" lvl="0" marL="0" algn="r">
                <a:lnSpc>
                  <a:spcPct val="90000"/>
                </a:lnSpc>
                <a:spcBef>
                  <a:spcPts val="0"/>
                </a:spcBef>
                <a:buClr>
                  <a:srgbClr val="F4B400"/>
                </a:buClr>
                <a:buFont typeface="Roboto Condensed"/>
                <a:buNone/>
              </a:pPr>
              <a:r>
                <a:rPr lang="en" sz="2400">
                  <a:solidFill>
                    <a:srgbClr val="878787"/>
                  </a:solidFill>
                  <a:latin typeface="Roboto Medium"/>
                  <a:ea typeface="Roboto Medium"/>
                  <a:cs typeface="Roboto Medium"/>
                  <a:sym typeface="Roboto Medium"/>
                </a:rPr>
                <a:t>Traditional TA</a:t>
              </a:r>
            </a:p>
          </p:txBody>
        </p:sp>
        <p:sp>
          <p:nvSpPr>
            <p:cNvPr id="277" name="Shape 277"/>
            <p:cNvSpPr/>
            <p:nvPr/>
          </p:nvSpPr>
          <p:spPr>
            <a:xfrm>
              <a:off x="2789787" y="3088625"/>
              <a:ext cx="4497600" cy="731700"/>
            </a:xfrm>
            <a:prstGeom prst="rect">
              <a:avLst/>
            </a:prstGeom>
            <a:solidFill>
              <a:srgbClr val="878787"/>
            </a:solidFill>
            <a:ln>
              <a:noFill/>
            </a:ln>
          </p:spPr>
          <p:txBody>
            <a:bodyPr anchorCtr="0" anchor="ctr" bIns="45700" lIns="91425" rIns="91425" wrap="square" tIns="45700">
              <a:noAutofit/>
            </a:bodyPr>
            <a:lstStyle/>
            <a:p>
              <a:pPr indent="0" lvl="0" marL="0" algn="ctr">
                <a:spcBef>
                  <a:spcPts val="0"/>
                </a:spcBef>
                <a:buNone/>
              </a:pPr>
              <a:r>
                <a:t/>
              </a:r>
              <a:endParaRPr>
                <a:solidFill>
                  <a:srgbClr val="FFFFFF"/>
                </a:solidFill>
              </a:endParaRPr>
            </a:p>
          </p:txBody>
        </p:sp>
        <p:sp>
          <p:nvSpPr>
            <p:cNvPr id="278" name="Shape 278"/>
            <p:cNvSpPr txBox="1"/>
            <p:nvPr/>
          </p:nvSpPr>
          <p:spPr>
            <a:xfrm>
              <a:off x="2914388" y="3295180"/>
              <a:ext cx="3849900" cy="330600"/>
            </a:xfrm>
            <a:prstGeom prst="rect">
              <a:avLst/>
            </a:prstGeom>
            <a:noFill/>
            <a:ln>
              <a:noFill/>
            </a:ln>
          </p:spPr>
          <p:txBody>
            <a:bodyPr anchorCtr="0" anchor="ctr" bIns="45700" lIns="91425" rIns="91425" wrap="square" tIns="45700">
              <a:noAutofit/>
            </a:bodyPr>
            <a:lstStyle/>
            <a:p>
              <a:pPr indent="-69850" lvl="0" marL="0">
                <a:lnSpc>
                  <a:spcPct val="115000"/>
                </a:lnSpc>
                <a:spcBef>
                  <a:spcPts val="0"/>
                </a:spcBef>
                <a:buSzPts val="1100"/>
                <a:buNone/>
              </a:pPr>
              <a:r>
                <a:rPr lang="en" sz="1200">
                  <a:solidFill>
                    <a:srgbClr val="FFFFFF"/>
                  </a:solidFill>
                  <a:latin typeface="Roboto"/>
                  <a:ea typeface="Roboto"/>
                  <a:cs typeface="Roboto"/>
                  <a:sym typeface="Roboto"/>
                </a:rPr>
                <a:t>Bollinger Bands Strategy: Determined by the market</a:t>
              </a: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34263" y="3148638"/>
            <a:ext cx="2875500" cy="567900"/>
          </a:xfrm>
          <a:prstGeom prst="rect">
            <a:avLst/>
          </a:prstGeom>
        </p:spPr>
        <p:txBody>
          <a:bodyPr anchorCtr="0" anchor="t" bIns="68575" lIns="68575" rIns="68575" wrap="square" tIns="68575">
            <a:noAutofit/>
          </a:bodyPr>
          <a:lstStyle/>
          <a:p>
            <a:pPr indent="0" lvl="0" marL="0" algn="ctr">
              <a:spcBef>
                <a:spcPts val="0"/>
              </a:spcBef>
              <a:buNone/>
            </a:pPr>
            <a:r>
              <a:rPr lang="en"/>
              <a:t>In memoriam</a:t>
            </a:r>
          </a:p>
        </p:txBody>
      </p:sp>
      <p:pic>
        <p:nvPicPr>
          <p:cNvPr descr="Mit Vipul Dhami" id="284" name="Shape 284"/>
          <p:cNvPicPr preferRelativeResize="0"/>
          <p:nvPr/>
        </p:nvPicPr>
        <p:blipFill>
          <a:blip r:embed="rId3">
            <a:alphaModFix/>
          </a:blip>
          <a:stretch>
            <a:fillRect/>
          </a:stretch>
        </p:blipFill>
        <p:spPr>
          <a:xfrm>
            <a:off x="3071813" y="137050"/>
            <a:ext cx="3000376" cy="3000376"/>
          </a:xfrm>
          <a:prstGeom prst="rect">
            <a:avLst/>
          </a:prstGeom>
          <a:noFill/>
          <a:ln>
            <a:noFill/>
          </a:ln>
        </p:spPr>
      </p:pic>
      <p:sp>
        <p:nvSpPr>
          <p:cNvPr id="285" name="Shape 285"/>
          <p:cNvSpPr txBox="1"/>
          <p:nvPr/>
        </p:nvSpPr>
        <p:spPr>
          <a:xfrm>
            <a:off x="766800" y="3605425"/>
            <a:ext cx="7610400" cy="949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t>Mit Vipul Dhami (Aug 2017 - Nov 2017)</a:t>
            </a:r>
          </a:p>
          <a:p>
            <a:pPr indent="0" lvl="0" marL="0" algn="ctr">
              <a:spcBef>
                <a:spcPts val="0"/>
              </a:spcBef>
              <a:buNone/>
            </a:pPr>
            <a:r>
              <a:t/>
            </a:r>
            <a:endParaRPr/>
          </a:p>
          <a:p>
            <a:pPr indent="0" lvl="0" marL="0" algn="ctr">
              <a:spcBef>
                <a:spcPts val="0"/>
              </a:spcBef>
              <a:buNone/>
            </a:pPr>
            <a:r>
              <a:rPr lang="en"/>
              <a:t>Thank you for your valuable help and assistance in the early stages of the project.</a:t>
            </a:r>
          </a:p>
          <a:p>
            <a:pPr indent="0" lvl="0" marL="0" algn="ctr">
              <a:spcBef>
                <a:spcPts val="0"/>
              </a:spcBef>
              <a:buNone/>
            </a:pPr>
            <a:r>
              <a:rPr lang="en" sz="600"/>
              <a:t>(Had to drop the class due to a heavy courseload)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722313" y="3305176"/>
            <a:ext cx="7772400" cy="1021500"/>
          </a:xfrm>
          <a:prstGeom prst="rect">
            <a:avLst/>
          </a:prstGeom>
        </p:spPr>
        <p:txBody>
          <a:bodyPr anchorCtr="0" anchor="t" bIns="68575" lIns="68575" rIns="68575" wrap="square" tIns="68575">
            <a:noAutofit/>
          </a:bodyPr>
          <a:lstStyle/>
          <a:p>
            <a:pPr indent="0" lvl="0" marL="0" rtl="0">
              <a:spcBef>
                <a:spcPts val="0"/>
              </a:spcBef>
              <a:buNone/>
            </a:pPr>
            <a:r>
              <a:rPr lang="en"/>
              <a:t>Thank you!</a:t>
            </a:r>
          </a:p>
        </p:txBody>
      </p:sp>
      <p:sp>
        <p:nvSpPr>
          <p:cNvPr id="291" name="Shape 291"/>
          <p:cNvSpPr txBox="1"/>
          <p:nvPr>
            <p:ph idx="1" type="body"/>
          </p:nvPr>
        </p:nvSpPr>
        <p:spPr>
          <a:xfrm>
            <a:off x="722313" y="2180035"/>
            <a:ext cx="7772400" cy="1125000"/>
          </a:xfrm>
          <a:prstGeom prst="rect">
            <a:avLst/>
          </a:prstGeom>
        </p:spPr>
        <p:txBody>
          <a:bodyPr anchorCtr="0" anchor="b" bIns="68575" lIns="68575" rIns="68575" wrap="square" tIns="68575">
            <a:noAutofit/>
          </a:bodyPr>
          <a:lstStyle/>
          <a:p>
            <a:pPr indent="0" lvl="0" marL="0" rtl="0">
              <a:spcBef>
                <a:spcPts val="0"/>
              </a:spcBef>
              <a:buNone/>
            </a:pPr>
            <a:r>
              <a:rPr lang="en"/>
              <a:t>Questions and comments?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457200" y="952550"/>
            <a:ext cx="3825900" cy="3580800"/>
          </a:xfrm>
          <a:prstGeom prst="rect">
            <a:avLst/>
          </a:prstGeom>
        </p:spPr>
        <p:txBody>
          <a:bodyPr anchorCtr="0" anchor="t" bIns="68575" lIns="68575" rIns="68575" wrap="square" tIns="68575">
            <a:noAutofit/>
          </a:bodyPr>
          <a:lstStyle/>
          <a:p>
            <a:pPr indent="0" lvl="0" marL="0" rtl="0">
              <a:spcBef>
                <a:spcPts val="0"/>
              </a:spcBef>
              <a:buNone/>
            </a:pPr>
            <a:r>
              <a:rPr b="1" lang="en" sz="2000"/>
              <a:t>Cryptocurrencies</a:t>
            </a:r>
            <a:r>
              <a:rPr lang="en" sz="2000"/>
              <a:t> </a:t>
            </a:r>
          </a:p>
          <a:p>
            <a:pPr indent="-342900" lvl="0" marL="457200" rtl="0">
              <a:spcBef>
                <a:spcPts val="0"/>
              </a:spcBef>
              <a:buSzPts val="1800"/>
              <a:buChar char="•"/>
            </a:pPr>
            <a:r>
              <a:rPr lang="en" sz="1800"/>
              <a:t>Currency built upon computer science, cryptography and economics.</a:t>
            </a:r>
          </a:p>
          <a:p>
            <a:pPr indent="0" lvl="0" marL="0" rtl="0">
              <a:spcBef>
                <a:spcPts val="0"/>
              </a:spcBef>
              <a:buNone/>
            </a:pPr>
            <a:r>
              <a:t/>
            </a:r>
            <a:endParaRPr sz="2000"/>
          </a:p>
          <a:p>
            <a:pPr indent="0" lvl="0" marL="0" rtl="0">
              <a:spcBef>
                <a:spcPts val="0"/>
              </a:spcBef>
              <a:buNone/>
            </a:pPr>
            <a:r>
              <a:rPr b="1" lang="en" sz="2000"/>
              <a:t>Goal</a:t>
            </a:r>
          </a:p>
          <a:p>
            <a:pPr indent="-342900" lvl="0" marL="457200" rtl="0">
              <a:spcBef>
                <a:spcPts val="0"/>
              </a:spcBef>
              <a:buSzPts val="1800"/>
              <a:buChar char="•"/>
            </a:pPr>
            <a:r>
              <a:rPr lang="en" sz="1800"/>
              <a:t>Decentralized, deflationary trustless currency, platform for smart contracts</a:t>
            </a:r>
          </a:p>
        </p:txBody>
      </p:sp>
      <p:sp>
        <p:nvSpPr>
          <p:cNvPr id="115" name="Shape 115"/>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rtl="0">
              <a:spcBef>
                <a:spcPts val="0"/>
              </a:spcBef>
              <a:buNone/>
            </a:pPr>
            <a:r>
              <a:rPr lang="en" sz="3600"/>
              <a:t>Cryptocurrencies and Bitcoin</a:t>
            </a:r>
          </a:p>
        </p:txBody>
      </p:sp>
      <p:pic>
        <p:nvPicPr>
          <p:cNvPr id="116" name="Shape 116"/>
          <p:cNvPicPr preferRelativeResize="0"/>
          <p:nvPr/>
        </p:nvPicPr>
        <p:blipFill>
          <a:blip r:embed="rId3">
            <a:alphaModFix/>
          </a:blip>
          <a:stretch>
            <a:fillRect/>
          </a:stretch>
        </p:blipFill>
        <p:spPr>
          <a:xfrm>
            <a:off x="6115399" y="1629399"/>
            <a:ext cx="2532075" cy="640100"/>
          </a:xfrm>
          <a:prstGeom prst="rect">
            <a:avLst/>
          </a:prstGeom>
          <a:noFill/>
          <a:ln>
            <a:noFill/>
          </a:ln>
        </p:spPr>
      </p:pic>
      <p:pic>
        <p:nvPicPr>
          <p:cNvPr id="117" name="Shape 117"/>
          <p:cNvPicPr preferRelativeResize="0"/>
          <p:nvPr/>
        </p:nvPicPr>
        <p:blipFill>
          <a:blip r:embed="rId4">
            <a:alphaModFix/>
          </a:blip>
          <a:stretch>
            <a:fillRect/>
          </a:stretch>
        </p:blipFill>
        <p:spPr>
          <a:xfrm>
            <a:off x="6115400" y="2502127"/>
            <a:ext cx="2654876" cy="770772"/>
          </a:xfrm>
          <a:prstGeom prst="rect">
            <a:avLst/>
          </a:prstGeom>
          <a:noFill/>
          <a:ln>
            <a:noFill/>
          </a:ln>
        </p:spPr>
      </p:pic>
      <p:pic>
        <p:nvPicPr>
          <p:cNvPr id="118" name="Shape 118"/>
          <p:cNvPicPr preferRelativeResize="0"/>
          <p:nvPr/>
        </p:nvPicPr>
        <p:blipFill>
          <a:blip r:embed="rId5">
            <a:alphaModFix/>
          </a:blip>
          <a:stretch>
            <a:fillRect/>
          </a:stretch>
        </p:blipFill>
        <p:spPr>
          <a:xfrm>
            <a:off x="4397725" y="1770075"/>
            <a:ext cx="1470150" cy="147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457200" y="707275"/>
            <a:ext cx="3825900" cy="3580800"/>
          </a:xfrm>
          <a:prstGeom prst="rect">
            <a:avLst/>
          </a:prstGeom>
        </p:spPr>
        <p:txBody>
          <a:bodyPr anchorCtr="0" anchor="t" bIns="68575" lIns="68575" rIns="68575" wrap="square" tIns="68575">
            <a:noAutofit/>
          </a:bodyPr>
          <a:lstStyle/>
          <a:p>
            <a:pPr indent="0" lvl="0" marL="0" rtl="0">
              <a:spcBef>
                <a:spcPts val="0"/>
              </a:spcBef>
              <a:buNone/>
            </a:pPr>
            <a:r>
              <a:rPr b="1" lang="en" sz="2400"/>
              <a:t>Market Capitalization</a:t>
            </a:r>
          </a:p>
          <a:p>
            <a:pPr indent="0" lvl="0" marL="101600" rtl="0">
              <a:spcBef>
                <a:spcPts val="0"/>
              </a:spcBef>
              <a:buNone/>
            </a:pPr>
            <a:r>
              <a:rPr lang="en" sz="1800"/>
              <a:t>Total = 375 B</a:t>
            </a:r>
          </a:p>
          <a:p>
            <a:pPr indent="0" lvl="0" marL="101600" rtl="0">
              <a:spcBef>
                <a:spcPts val="0"/>
              </a:spcBef>
              <a:buNone/>
            </a:pPr>
            <a:r>
              <a:rPr b="1" lang="en" sz="1800">
                <a:solidFill>
                  <a:srgbClr val="38761D"/>
                </a:solidFill>
              </a:rPr>
              <a:t>Bitcoin  = 217 B</a:t>
            </a:r>
          </a:p>
          <a:p>
            <a:pPr indent="0" lvl="0" marL="101600" rtl="0">
              <a:spcBef>
                <a:spcPts val="0"/>
              </a:spcBef>
              <a:buNone/>
            </a:pPr>
            <a:r>
              <a:rPr lang="en" sz="1800"/>
              <a:t>Ethereum = 42 B</a:t>
            </a:r>
          </a:p>
          <a:p>
            <a:pPr indent="0" lvl="0" marL="101600" rtl="0">
              <a:spcBef>
                <a:spcPts val="0"/>
              </a:spcBef>
              <a:buNone/>
            </a:pPr>
            <a:r>
              <a:rPr lang="en" sz="1800"/>
              <a:t>Altcoins* (&gt; 1B) = 116 B</a:t>
            </a:r>
          </a:p>
          <a:p>
            <a:pPr indent="0" lvl="0" marL="101600" rtl="0">
              <a:spcBef>
                <a:spcPts val="0"/>
              </a:spcBef>
              <a:buNone/>
            </a:pPr>
            <a:r>
              <a:t/>
            </a:r>
            <a:endParaRPr sz="1800"/>
          </a:p>
          <a:p>
            <a:pPr indent="0" lvl="0" marL="0" rtl="0">
              <a:spcBef>
                <a:spcPts val="0"/>
              </a:spcBef>
              <a:buNone/>
            </a:pPr>
            <a:r>
              <a:rPr b="1" lang="en" sz="2400"/>
              <a:t>Bitcoin ROI (vs S&amp;P 500)</a:t>
            </a:r>
          </a:p>
          <a:p>
            <a:pPr indent="0" lvl="0" marL="101600" marR="0" rtl="0" algn="l">
              <a:lnSpc>
                <a:spcPct val="100000"/>
              </a:lnSpc>
              <a:spcBef>
                <a:spcPts val="300"/>
              </a:spcBef>
              <a:spcAft>
                <a:spcPts val="0"/>
              </a:spcAft>
              <a:buNone/>
            </a:pPr>
            <a:r>
              <a:rPr lang="en" sz="1800"/>
              <a:t>5Y = </a:t>
            </a:r>
            <a:r>
              <a:rPr b="1" lang="en" sz="1800">
                <a:solidFill>
                  <a:srgbClr val="38761D"/>
                </a:solidFill>
              </a:rPr>
              <a:t>56,546.16</a:t>
            </a:r>
            <a:r>
              <a:rPr lang="en" sz="1800">
                <a:solidFill>
                  <a:srgbClr val="38761D"/>
                </a:solidFill>
              </a:rPr>
              <a:t> </a:t>
            </a:r>
            <a:r>
              <a:rPr b="1" lang="en" sz="1800">
                <a:solidFill>
                  <a:srgbClr val="0A783E"/>
                </a:solidFill>
              </a:rPr>
              <a:t>%</a:t>
            </a:r>
            <a:r>
              <a:rPr lang="en" sz="1800"/>
              <a:t> (82.36%)</a:t>
            </a:r>
          </a:p>
          <a:p>
            <a:pPr indent="0" lvl="0" marL="101600" marR="0" rtl="0" algn="l">
              <a:lnSpc>
                <a:spcPct val="100000"/>
              </a:lnSpc>
              <a:spcBef>
                <a:spcPts val="300"/>
              </a:spcBef>
              <a:spcAft>
                <a:spcPts val="0"/>
              </a:spcAft>
              <a:buNone/>
            </a:pPr>
            <a:r>
              <a:rPr lang="en" sz="1800"/>
              <a:t>1Y = 824.42 % (21.12%)</a:t>
            </a:r>
          </a:p>
          <a:p>
            <a:pPr indent="0" lvl="0" marL="101600" marR="0" rtl="0" algn="l">
              <a:lnSpc>
                <a:spcPct val="100000"/>
              </a:lnSpc>
              <a:spcBef>
                <a:spcPts val="300"/>
              </a:spcBef>
              <a:spcAft>
                <a:spcPts val="0"/>
              </a:spcAft>
              <a:buNone/>
            </a:pPr>
            <a:r>
              <a:rPr lang="en" sz="1800"/>
              <a:t>1M = 19.21 % (2.22%)</a:t>
            </a:r>
          </a:p>
          <a:p>
            <a:pPr indent="0" lvl="0" marL="101600" rtl="0">
              <a:spcBef>
                <a:spcPts val="0"/>
              </a:spcBef>
              <a:buNone/>
            </a:pPr>
            <a:r>
              <a:t/>
            </a:r>
            <a:endParaRPr sz="1800"/>
          </a:p>
        </p:txBody>
      </p:sp>
      <p:sp>
        <p:nvSpPr>
          <p:cNvPr id="124" name="Shape 124"/>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rtl="0">
              <a:spcBef>
                <a:spcPts val="0"/>
              </a:spcBef>
              <a:buNone/>
            </a:pPr>
            <a:r>
              <a:rPr lang="en" sz="3600"/>
              <a:t>Bitcoin Economics</a:t>
            </a:r>
          </a:p>
        </p:txBody>
      </p:sp>
      <p:pic>
        <p:nvPicPr>
          <p:cNvPr id="125" name="Shape 125"/>
          <p:cNvPicPr preferRelativeResize="0"/>
          <p:nvPr/>
        </p:nvPicPr>
        <p:blipFill>
          <a:blip r:embed="rId3">
            <a:alphaModFix/>
          </a:blip>
          <a:stretch>
            <a:fillRect/>
          </a:stretch>
        </p:blipFill>
        <p:spPr>
          <a:xfrm>
            <a:off x="4283100" y="952550"/>
            <a:ext cx="4571149" cy="2587200"/>
          </a:xfrm>
          <a:prstGeom prst="rect">
            <a:avLst/>
          </a:prstGeom>
          <a:noFill/>
          <a:ln>
            <a:noFill/>
          </a:ln>
        </p:spPr>
      </p:pic>
      <p:sp>
        <p:nvSpPr>
          <p:cNvPr id="126" name="Shape 126"/>
          <p:cNvSpPr txBox="1"/>
          <p:nvPr/>
        </p:nvSpPr>
        <p:spPr>
          <a:xfrm>
            <a:off x="4488350" y="3539750"/>
            <a:ext cx="4365900" cy="167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solidFill>
                  <a:srgbClr val="404040"/>
                </a:solidFill>
                <a:highlight>
                  <a:srgbClr val="FFFFFF"/>
                </a:highlight>
              </a:rPr>
              <a:t>Source: </a:t>
            </a:r>
            <a:r>
              <a:rPr lang="en" sz="1000">
                <a:solidFill>
                  <a:srgbClr val="265F98"/>
                </a:solidFill>
                <a:hlinkClick r:id="rId4"/>
              </a:rPr>
              <a:t>Chart of the Day: Bitcoin vs. S&amp;P</a:t>
            </a:r>
            <a:r>
              <a:rPr lang="en" sz="1000">
                <a:solidFill>
                  <a:srgbClr val="404040"/>
                </a:solidFill>
                <a:highlight>
                  <a:srgbClr val="FFFFFF"/>
                </a:highlight>
              </a:rPr>
              <a:t>, Canadian Investment Review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22910" y="216813"/>
            <a:ext cx="8229600" cy="501300"/>
          </a:xfrm>
          <a:prstGeom prst="rect">
            <a:avLst/>
          </a:prstGeom>
          <a:noFill/>
          <a:ln>
            <a:noFill/>
          </a:ln>
        </p:spPr>
        <p:txBody>
          <a:bodyPr anchorCtr="0" anchor="ctr" bIns="34275" lIns="68575" rIns="68575" wrap="square" tIns="34275">
            <a:noAutofit/>
          </a:bodyPr>
          <a:lstStyle/>
          <a:p>
            <a:pPr indent="0" lvl="0" marL="0" marR="0" rtl="0">
              <a:spcBef>
                <a:spcPts val="0"/>
              </a:spcBef>
              <a:buClr>
                <a:schemeClr val="dk1"/>
              </a:buClr>
              <a:buFont typeface="Calibri"/>
              <a:buNone/>
            </a:pPr>
            <a:r>
              <a:rPr lang="en" sz="3600"/>
              <a:t>Bitcoin price trend prediction</a:t>
            </a:r>
          </a:p>
        </p:txBody>
      </p:sp>
      <p:sp>
        <p:nvSpPr>
          <p:cNvPr id="132" name="Shape 132"/>
          <p:cNvSpPr txBox="1"/>
          <p:nvPr>
            <p:ph idx="1" type="body"/>
          </p:nvPr>
        </p:nvSpPr>
        <p:spPr>
          <a:xfrm>
            <a:off x="422900" y="1075450"/>
            <a:ext cx="3788700" cy="3415500"/>
          </a:xfrm>
          <a:prstGeom prst="rect">
            <a:avLst/>
          </a:prstGeom>
          <a:noFill/>
          <a:ln>
            <a:noFill/>
          </a:ln>
        </p:spPr>
        <p:txBody>
          <a:bodyPr anchorCtr="0" anchor="t" bIns="34275" lIns="68575" rIns="68575" wrap="square" tIns="34275">
            <a:noAutofit/>
          </a:bodyPr>
          <a:lstStyle/>
          <a:p>
            <a:pPr indent="0" lvl="0" marL="0" marR="0" rtl="0" algn="just">
              <a:spcBef>
                <a:spcPts val="0"/>
              </a:spcBef>
              <a:spcAft>
                <a:spcPts val="0"/>
              </a:spcAft>
              <a:buNone/>
            </a:pPr>
            <a:r>
              <a:rPr b="1" lang="en" sz="2400"/>
              <a:t>Main Actors</a:t>
            </a:r>
          </a:p>
          <a:p>
            <a:pPr indent="-241300" lvl="1" marL="558800" marR="0" rtl="0">
              <a:spcBef>
                <a:spcPts val="0"/>
              </a:spcBef>
              <a:spcAft>
                <a:spcPts val="0"/>
              </a:spcAft>
              <a:buSzPts val="1800"/>
              <a:buChar char="–"/>
            </a:pPr>
            <a:r>
              <a:rPr lang="en" sz="1800"/>
              <a:t>Traditional Financial Institutions</a:t>
            </a:r>
          </a:p>
          <a:p>
            <a:pPr indent="-241300" lvl="1" marL="558800" rtl="0">
              <a:spcBef>
                <a:spcPts val="0"/>
              </a:spcBef>
              <a:buSzPts val="1800"/>
              <a:buChar char="–"/>
            </a:pPr>
            <a:r>
              <a:rPr lang="en" sz="1800"/>
              <a:t>CME, CBOE groups: Futures trading</a:t>
            </a:r>
          </a:p>
          <a:p>
            <a:pPr indent="-241300" lvl="1" marL="558800" rtl="0">
              <a:spcBef>
                <a:spcPts val="0"/>
              </a:spcBef>
              <a:buSzPts val="1800"/>
              <a:buChar char="–"/>
            </a:pPr>
            <a:r>
              <a:rPr lang="en" sz="1800"/>
              <a:t>Academics: numerous papers over the past few years</a:t>
            </a:r>
          </a:p>
          <a:p>
            <a:pPr indent="-241300" lvl="1" marL="558800" marR="0" rtl="0">
              <a:spcBef>
                <a:spcPts val="0"/>
              </a:spcBef>
              <a:spcAft>
                <a:spcPts val="0"/>
              </a:spcAft>
              <a:buSzPts val="1800"/>
              <a:buChar char="–"/>
            </a:pPr>
            <a:r>
              <a:rPr lang="en" sz="1800"/>
              <a:t>Numerai: Cryptocurrency hedge fund</a:t>
            </a:r>
          </a:p>
          <a:p>
            <a:pPr indent="-241300" lvl="1" marL="558800" marR="0" rtl="0">
              <a:spcBef>
                <a:spcPts val="0"/>
              </a:spcBef>
              <a:spcAft>
                <a:spcPts val="0"/>
              </a:spcAft>
              <a:buSzPts val="1800"/>
              <a:buChar char="–"/>
            </a:pPr>
            <a:r>
              <a:rPr lang="en" sz="1800"/>
              <a:t>RIALTO.AI: Arbitrage trading fund</a:t>
            </a:r>
          </a:p>
          <a:p>
            <a:pPr indent="-241300" lvl="1" marL="558800" marR="0" rtl="0">
              <a:spcBef>
                <a:spcPts val="0"/>
              </a:spcBef>
              <a:spcAft>
                <a:spcPts val="0"/>
              </a:spcAft>
              <a:buSzPts val="1800"/>
              <a:buChar char="–"/>
            </a:pPr>
            <a:r>
              <a:rPr lang="en" sz="1800"/>
              <a:t>Dozens and dozens of others</a:t>
            </a:r>
          </a:p>
          <a:p>
            <a:pPr indent="0" lvl="0" marL="0" marR="0" rtl="0" algn="just">
              <a:lnSpc>
                <a:spcPct val="100000"/>
              </a:lnSpc>
              <a:spcBef>
                <a:spcPts val="300"/>
              </a:spcBef>
              <a:spcAft>
                <a:spcPts val="0"/>
              </a:spcAft>
              <a:buNone/>
            </a:pPr>
            <a:r>
              <a:t/>
            </a:r>
            <a:endParaRPr/>
          </a:p>
          <a:p>
            <a:pPr indent="0" lvl="0" marL="0" marR="0" rtl="0" algn="l">
              <a:spcBef>
                <a:spcPts val="300"/>
              </a:spcBef>
              <a:buNone/>
            </a:pPr>
            <a:r>
              <a:t/>
            </a:r>
            <a:endParaRPr/>
          </a:p>
        </p:txBody>
      </p:sp>
      <p:pic>
        <p:nvPicPr>
          <p:cNvPr id="133" name="Shape 133"/>
          <p:cNvPicPr preferRelativeResize="0"/>
          <p:nvPr/>
        </p:nvPicPr>
        <p:blipFill>
          <a:blip r:embed="rId3">
            <a:alphaModFix/>
          </a:blip>
          <a:stretch>
            <a:fillRect/>
          </a:stretch>
        </p:blipFill>
        <p:spPr>
          <a:xfrm>
            <a:off x="4421300" y="1045263"/>
            <a:ext cx="4417902" cy="28076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rtl="0">
              <a:spcBef>
                <a:spcPts val="0"/>
              </a:spcBef>
              <a:buNone/>
            </a:pPr>
            <a:r>
              <a:rPr lang="en" sz="3600"/>
              <a:t>Our Vision</a:t>
            </a:r>
          </a:p>
        </p:txBody>
      </p:sp>
      <p:sp>
        <p:nvSpPr>
          <p:cNvPr id="139" name="Shape 139"/>
          <p:cNvSpPr txBox="1"/>
          <p:nvPr>
            <p:ph idx="1" type="body"/>
          </p:nvPr>
        </p:nvSpPr>
        <p:spPr>
          <a:xfrm>
            <a:off x="457200" y="707278"/>
            <a:ext cx="8229600" cy="3665100"/>
          </a:xfrm>
          <a:prstGeom prst="rect">
            <a:avLst/>
          </a:prstGeom>
        </p:spPr>
        <p:txBody>
          <a:bodyPr anchorCtr="0" anchor="ctr" bIns="68575" lIns="68575" rIns="68575" wrap="square" tIns="68575">
            <a:noAutofit/>
          </a:bodyPr>
          <a:lstStyle/>
          <a:p>
            <a:pPr indent="-69850" lvl="0" marL="101600" rtl="0" algn="ctr">
              <a:spcBef>
                <a:spcPts val="0"/>
              </a:spcBef>
              <a:buClr>
                <a:schemeClr val="dk1"/>
              </a:buClr>
              <a:buSzPts val="1100"/>
              <a:buFont typeface="Arial"/>
              <a:buNone/>
            </a:pPr>
            <a:r>
              <a:rPr lang="en" sz="3000"/>
              <a:t>Allow</a:t>
            </a:r>
            <a:r>
              <a:rPr lang="en" sz="3000"/>
              <a:t> a user with no technical expertise or economics background to maximize their return on investment (ROI) through Bitcoin trading through a variety of strategies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pSp>
        <p:nvGrpSpPr>
          <p:cNvPr id="144" name="Shape 144"/>
          <p:cNvGrpSpPr/>
          <p:nvPr/>
        </p:nvGrpSpPr>
        <p:grpSpPr>
          <a:xfrm>
            <a:off x="5838304" y="1132525"/>
            <a:ext cx="3305700" cy="3483050"/>
            <a:chOff x="5632317" y="1189775"/>
            <a:chExt cx="3305700" cy="3483050"/>
          </a:xfrm>
        </p:grpSpPr>
        <p:sp>
          <p:nvSpPr>
            <p:cNvPr id="145" name="Shape 145"/>
            <p:cNvSpPr/>
            <p:nvPr/>
          </p:nvSpPr>
          <p:spPr>
            <a:xfrm>
              <a:off x="5632317" y="1189775"/>
              <a:ext cx="3305700" cy="669000"/>
            </a:xfrm>
            <a:prstGeom prst="chevron">
              <a:avLst>
                <a:gd fmla="val 50000" name="adj"/>
              </a:avLst>
            </a:prstGeom>
            <a:solidFill>
              <a:srgbClr val="4285F4"/>
            </a:solidFill>
            <a:ln>
              <a:noFill/>
            </a:ln>
          </p:spPr>
          <p:txBody>
            <a:bodyPr anchorCtr="0" anchor="ctr" bIns="91425" lIns="91425" rIns="91425" wrap="square" tIns="91425">
              <a:noAutofit/>
            </a:bodyPr>
            <a:lstStyle/>
            <a:p>
              <a:pPr indent="-69850" lvl="0" marL="0" rtl="0" algn="ctr">
                <a:spcBef>
                  <a:spcPts val="0"/>
                </a:spcBef>
                <a:buSzPts val="1100"/>
                <a:buNone/>
              </a:pPr>
              <a:r>
                <a:rPr lang="en" sz="1800">
                  <a:solidFill>
                    <a:srgbClr val="FFFFFF"/>
                  </a:solidFill>
                  <a:latin typeface="Roboto"/>
                  <a:ea typeface="Roboto"/>
                  <a:cs typeface="Roboto"/>
                  <a:sym typeface="Roboto"/>
                </a:rPr>
                <a:t>Price Predictions</a:t>
              </a:r>
            </a:p>
          </p:txBody>
        </p:sp>
        <p:sp>
          <p:nvSpPr>
            <p:cNvPr id="146" name="Shape 146"/>
            <p:cNvSpPr txBox="1"/>
            <p:nvPr/>
          </p:nvSpPr>
          <p:spPr>
            <a:xfrm>
              <a:off x="6167063" y="2057125"/>
              <a:ext cx="2236200" cy="26157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lang="en">
                  <a:solidFill>
                    <a:srgbClr val="434343"/>
                  </a:solidFill>
                  <a:latin typeface="Roboto"/>
                  <a:ea typeface="Roboto"/>
                  <a:cs typeface="Roboto"/>
                  <a:sym typeface="Roboto"/>
                </a:rPr>
                <a:t>User-selected timescale for price predictions and trading suggestions</a:t>
              </a:r>
            </a:p>
          </p:txBody>
        </p:sp>
      </p:grpSp>
      <p:grpSp>
        <p:nvGrpSpPr>
          <p:cNvPr id="147" name="Shape 147"/>
          <p:cNvGrpSpPr/>
          <p:nvPr/>
        </p:nvGrpSpPr>
        <p:grpSpPr>
          <a:xfrm>
            <a:off x="-8462" y="1132739"/>
            <a:ext cx="3546900" cy="3482836"/>
            <a:chOff x="0" y="1189989"/>
            <a:chExt cx="3546900" cy="3482836"/>
          </a:xfrm>
        </p:grpSpPr>
        <p:sp>
          <p:nvSpPr>
            <p:cNvPr id="148" name="Shape 148"/>
            <p:cNvSpPr/>
            <p:nvPr/>
          </p:nvSpPr>
          <p:spPr>
            <a:xfrm>
              <a:off x="0" y="1189989"/>
              <a:ext cx="3546900" cy="669000"/>
            </a:xfrm>
            <a:prstGeom prst="homePlate">
              <a:avLst>
                <a:gd fmla="val 50000" name="adj"/>
              </a:avLst>
            </a:prstGeom>
            <a:solidFill>
              <a:srgbClr val="1C3AA9"/>
            </a:solidFill>
            <a:ln>
              <a:noFill/>
            </a:ln>
          </p:spPr>
          <p:txBody>
            <a:bodyPr anchorCtr="0" anchor="ctr" bIns="91425" lIns="91425" rIns="91425" wrap="square" tIns="91425">
              <a:noAutofit/>
            </a:bodyPr>
            <a:lstStyle/>
            <a:p>
              <a:pPr indent="-69850" lvl="0" marL="0" rtl="0" algn="ctr">
                <a:spcBef>
                  <a:spcPts val="0"/>
                </a:spcBef>
                <a:buSzPts val="1100"/>
                <a:buNone/>
              </a:pPr>
              <a:r>
                <a:rPr lang="en" sz="1800">
                  <a:solidFill>
                    <a:srgbClr val="FFFFFF"/>
                  </a:solidFill>
                  <a:latin typeface="Roboto"/>
                  <a:ea typeface="Roboto"/>
                  <a:cs typeface="Roboto"/>
                  <a:sym typeface="Roboto"/>
                </a:rPr>
                <a:t>Data Preparation</a:t>
              </a:r>
            </a:p>
          </p:txBody>
        </p:sp>
        <p:sp>
          <p:nvSpPr>
            <p:cNvPr id="149" name="Shape 149"/>
            <p:cNvSpPr txBox="1"/>
            <p:nvPr/>
          </p:nvSpPr>
          <p:spPr>
            <a:xfrm>
              <a:off x="655361" y="2057125"/>
              <a:ext cx="2236200" cy="2615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a:solidFill>
                    <a:srgbClr val="434343"/>
                  </a:solidFill>
                  <a:latin typeface="Roboto"/>
                  <a:ea typeface="Roboto"/>
                  <a:cs typeface="Roboto"/>
                  <a:sym typeface="Roboto"/>
                </a:rPr>
                <a:t>Data collection, pre-processing, and feature selection</a:t>
              </a:r>
            </a:p>
          </p:txBody>
        </p:sp>
      </p:grpSp>
      <p:grpSp>
        <p:nvGrpSpPr>
          <p:cNvPr id="150" name="Shape 150"/>
          <p:cNvGrpSpPr/>
          <p:nvPr/>
        </p:nvGrpSpPr>
        <p:grpSpPr>
          <a:xfrm>
            <a:off x="2935742" y="1132525"/>
            <a:ext cx="3305703" cy="3483050"/>
            <a:chOff x="2944204" y="1189775"/>
            <a:chExt cx="3305703" cy="3483050"/>
          </a:xfrm>
        </p:grpSpPr>
        <p:sp>
          <p:nvSpPr>
            <p:cNvPr id="151" name="Shape 151"/>
            <p:cNvSpPr/>
            <p:nvPr/>
          </p:nvSpPr>
          <p:spPr>
            <a:xfrm>
              <a:off x="2944204" y="1189775"/>
              <a:ext cx="3305700" cy="669000"/>
            </a:xfrm>
            <a:prstGeom prst="chevron">
              <a:avLst>
                <a:gd fmla="val 50000" name="adj"/>
              </a:avLst>
            </a:prstGeom>
            <a:solidFill>
              <a:srgbClr val="2A56C6"/>
            </a:solidFill>
            <a:ln>
              <a:noFill/>
            </a:ln>
          </p:spPr>
          <p:txBody>
            <a:bodyPr anchorCtr="0" anchor="ctr" bIns="91425" lIns="91425" rIns="91425" wrap="square" tIns="91425">
              <a:noAutofit/>
            </a:bodyPr>
            <a:lstStyle/>
            <a:p>
              <a:pPr indent="-69850" lvl="0" marL="0" rtl="0" algn="ctr">
                <a:spcBef>
                  <a:spcPts val="0"/>
                </a:spcBef>
                <a:buSzPts val="1100"/>
                <a:buNone/>
              </a:pPr>
              <a:r>
                <a:rPr lang="en" sz="1800">
                  <a:solidFill>
                    <a:srgbClr val="FFFFFF"/>
                  </a:solidFill>
                  <a:latin typeface="Roboto"/>
                  <a:ea typeface="Roboto"/>
                  <a:cs typeface="Roboto"/>
                  <a:sym typeface="Roboto"/>
                </a:rPr>
                <a:t>Model Development</a:t>
              </a:r>
            </a:p>
          </p:txBody>
        </p:sp>
        <p:sp>
          <p:nvSpPr>
            <p:cNvPr id="152" name="Shape 152"/>
            <p:cNvSpPr txBox="1"/>
            <p:nvPr/>
          </p:nvSpPr>
          <p:spPr>
            <a:xfrm>
              <a:off x="2944207" y="2057125"/>
              <a:ext cx="3305700" cy="2615700"/>
            </a:xfrm>
            <a:prstGeom prst="rect">
              <a:avLst/>
            </a:prstGeom>
            <a:noFill/>
            <a:ln>
              <a:noFill/>
            </a:ln>
          </p:spPr>
          <p:txBody>
            <a:bodyPr anchorCtr="0" anchor="t" bIns="91425" lIns="91425" rIns="91425" wrap="square" tIns="91425">
              <a:noAutofit/>
            </a:bodyPr>
            <a:lstStyle/>
            <a:p>
              <a:pPr indent="-222250" lvl="0" marL="254000" rtl="0" algn="ctr">
                <a:spcBef>
                  <a:spcPts val="300"/>
                </a:spcBef>
                <a:buClr>
                  <a:schemeClr val="dk1"/>
                </a:buClr>
                <a:buSzPts val="1100"/>
                <a:buFont typeface="Arial"/>
                <a:buNone/>
              </a:pPr>
              <a:r>
                <a:rPr b="1" lang="en" sz="1500">
                  <a:solidFill>
                    <a:schemeClr val="dk1"/>
                  </a:solidFill>
                  <a:latin typeface="Calibri"/>
                  <a:ea typeface="Calibri"/>
                  <a:cs typeface="Calibri"/>
                  <a:sym typeface="Calibri"/>
                </a:rPr>
                <a:t>Price prediction on varied timescales</a:t>
              </a:r>
            </a:p>
            <a:p>
              <a:pPr indent="-222250" lvl="0" marL="254000" rtl="0" algn="ctr">
                <a:spcBef>
                  <a:spcPts val="300"/>
                </a:spcBef>
                <a:buClr>
                  <a:schemeClr val="dk1"/>
                </a:buClr>
                <a:buSzPts val="1100"/>
                <a:buFont typeface="Arial"/>
                <a:buNone/>
              </a:pPr>
              <a:r>
                <a:rPr lang="en" sz="1500">
                  <a:solidFill>
                    <a:schemeClr val="dk1"/>
                  </a:solidFill>
                  <a:latin typeface="Calibri"/>
                  <a:ea typeface="Calibri"/>
                  <a:cs typeface="Calibri"/>
                  <a:sym typeface="Calibri"/>
                </a:rPr>
                <a:t>Range of strategies based in traditional TA, machine learning</a:t>
              </a:r>
            </a:p>
            <a:p>
              <a:pPr indent="-69850" lvl="0" marL="101600" rtl="0" algn="l">
                <a:spcBef>
                  <a:spcPts val="300"/>
                </a:spcBef>
                <a:buClr>
                  <a:schemeClr val="dk1"/>
                </a:buClr>
                <a:buSzPts val="1100"/>
                <a:buFont typeface="Arial"/>
                <a:buNone/>
              </a:pPr>
              <a:r>
                <a:t/>
              </a:r>
              <a:endParaRPr>
                <a:solidFill>
                  <a:srgbClr val="434343"/>
                </a:solidFill>
                <a:latin typeface="Roboto"/>
                <a:ea typeface="Roboto"/>
                <a:cs typeface="Roboto"/>
                <a:sym typeface="Roboto"/>
              </a:endParaRPr>
            </a:p>
          </p:txBody>
        </p:sp>
      </p:grpSp>
      <p:sp>
        <p:nvSpPr>
          <p:cNvPr id="153" name="Shape 153"/>
          <p:cNvSpPr txBox="1"/>
          <p:nvPr>
            <p:ph type="title"/>
          </p:nvPr>
        </p:nvSpPr>
        <p:spPr>
          <a:xfrm>
            <a:off x="457200" y="205978"/>
            <a:ext cx="8229600" cy="501300"/>
          </a:xfrm>
          <a:prstGeom prst="rect">
            <a:avLst/>
          </a:prstGeom>
          <a:noFill/>
          <a:ln>
            <a:noFill/>
          </a:ln>
        </p:spPr>
        <p:txBody>
          <a:bodyPr anchorCtr="0" anchor="ctr" bIns="34275" lIns="68575" rIns="68575" wrap="square" tIns="34275">
            <a:noAutofit/>
          </a:bodyPr>
          <a:lstStyle/>
          <a:p>
            <a:pPr indent="0" lvl="0" marL="0" marR="0" rtl="0" algn="ctr">
              <a:spcBef>
                <a:spcPts val="0"/>
              </a:spcBef>
              <a:buClr>
                <a:schemeClr val="dk1"/>
              </a:buClr>
              <a:buFont typeface="Calibri"/>
              <a:buNone/>
            </a:pPr>
            <a:r>
              <a:rPr lang="en" sz="3600"/>
              <a:t>Overall Work Flow </a:t>
            </a:r>
          </a:p>
        </p:txBody>
      </p:sp>
      <p:pic>
        <p:nvPicPr>
          <p:cNvPr descr="Captura de pantalla 2017-11-14 a las 8.38.13 p.m..png" id="154" name="Shape 154"/>
          <p:cNvPicPr preferRelativeResize="0"/>
          <p:nvPr/>
        </p:nvPicPr>
        <p:blipFill>
          <a:blip r:embed="rId3">
            <a:alphaModFix/>
          </a:blip>
          <a:stretch>
            <a:fillRect/>
          </a:stretch>
        </p:blipFill>
        <p:spPr>
          <a:xfrm>
            <a:off x="395525" y="2966712"/>
            <a:ext cx="2311200" cy="1503575"/>
          </a:xfrm>
          <a:prstGeom prst="rect">
            <a:avLst/>
          </a:prstGeom>
          <a:noFill/>
          <a:ln>
            <a:noFill/>
          </a:ln>
        </p:spPr>
      </p:pic>
      <p:grpSp>
        <p:nvGrpSpPr>
          <p:cNvPr id="155" name="Shape 155"/>
          <p:cNvGrpSpPr/>
          <p:nvPr/>
        </p:nvGrpSpPr>
        <p:grpSpPr>
          <a:xfrm>
            <a:off x="3256295" y="2889272"/>
            <a:ext cx="2749762" cy="1658484"/>
            <a:chOff x="2993075" y="1647715"/>
            <a:chExt cx="3276257" cy="1976032"/>
          </a:xfrm>
        </p:grpSpPr>
        <p:sp>
          <p:nvSpPr>
            <p:cNvPr id="156" name="Shape 156"/>
            <p:cNvSpPr txBox="1"/>
            <p:nvPr/>
          </p:nvSpPr>
          <p:spPr>
            <a:xfrm>
              <a:off x="4219268" y="2355587"/>
              <a:ext cx="698100" cy="389100"/>
            </a:xfrm>
            <a:prstGeom prst="rect">
              <a:avLst/>
            </a:prstGeom>
            <a:noFill/>
            <a:ln>
              <a:noFill/>
            </a:ln>
          </p:spPr>
          <p:txBody>
            <a:bodyPr anchorCtr="0" anchor="ctr" bIns="91425" lIns="91425" rIns="91425" wrap="square" tIns="91425">
              <a:noAutofit/>
            </a:bodyPr>
            <a:lstStyle/>
            <a:p>
              <a:pPr indent="0" lvl="0" marL="0" rtl="0" algn="ctr">
                <a:lnSpc>
                  <a:spcPct val="115000"/>
                </a:lnSpc>
                <a:spcBef>
                  <a:spcPts val="0"/>
                </a:spcBef>
                <a:buNone/>
              </a:pPr>
              <a:r>
                <a:t/>
              </a:r>
              <a:endParaRPr sz="1200">
                <a:solidFill>
                  <a:srgbClr val="0B8043"/>
                </a:solidFill>
              </a:endParaRPr>
            </a:p>
          </p:txBody>
        </p:sp>
        <p:sp>
          <p:nvSpPr>
            <p:cNvPr id="157" name="Shape 157"/>
            <p:cNvSpPr/>
            <p:nvPr/>
          </p:nvSpPr>
          <p:spPr>
            <a:xfrm rot="1799928">
              <a:off x="3916171" y="1886996"/>
              <a:ext cx="1301447" cy="1301447"/>
            </a:xfrm>
            <a:prstGeom prst="blockArc">
              <a:avLst>
                <a:gd fmla="val 14414370" name="adj1"/>
                <a:gd fmla="val 20635" name="adj2"/>
                <a:gd fmla="val 19389" name="adj3"/>
              </a:avLst>
            </a:prstGeom>
            <a:solidFill>
              <a:srgbClr val="ACD4C1"/>
            </a:solidFill>
            <a:ln>
              <a:noFill/>
            </a:ln>
          </p:spPr>
          <p:txBody>
            <a:bodyPr anchorCtr="0" anchor="ctr" bIns="91425" lIns="91425" rIns="91425" wrap="square" tIns="91425">
              <a:noAutofit/>
            </a:bodyPr>
            <a:lstStyle/>
            <a:p>
              <a:pPr indent="0" lvl="0" marL="0" rtl="0">
                <a:spcBef>
                  <a:spcPts val="0"/>
                </a:spcBef>
                <a:buNone/>
              </a:pPr>
              <a:r>
                <a:rPr lang="en"/>
                <a:t>   </a:t>
              </a:r>
            </a:p>
          </p:txBody>
        </p:sp>
        <p:sp>
          <p:nvSpPr>
            <p:cNvPr id="158" name="Shape 158"/>
            <p:cNvSpPr/>
            <p:nvPr/>
          </p:nvSpPr>
          <p:spPr>
            <a:xfrm rot="1799928">
              <a:off x="3916566" y="1886446"/>
              <a:ext cx="1301447" cy="1301447"/>
            </a:xfrm>
            <a:prstGeom prst="blockArc">
              <a:avLst>
                <a:gd fmla="val 14414370" name="adj1"/>
                <a:gd fmla="val 21507196" name="adj2"/>
                <a:gd fmla="val 9337" name="adj3"/>
              </a:avLst>
            </a:prstGeom>
            <a:solidFill>
              <a:srgbClr val="B7E1CD"/>
            </a:solidFill>
            <a:ln cap="flat" cmpd="sng" w="9525">
              <a:solidFill>
                <a:srgbClr val="BFEBD6"/>
              </a:solidFill>
              <a:prstDash val="solid"/>
              <a:round/>
              <a:headEnd len="med" w="med" type="none"/>
              <a:tailEnd len="med" w="med" type="none"/>
            </a:ln>
            <a:effectLst>
              <a:outerShdw blurRad="85725" rotWithShape="0" algn="bl" dir="5400000" dist="9525">
                <a:srgbClr val="000000">
                  <a:alpha val="15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59" name="Shape 159"/>
            <p:cNvSpPr/>
            <p:nvPr/>
          </p:nvSpPr>
          <p:spPr>
            <a:xfrm flipH="1" rot="-1799928">
              <a:off x="3917123" y="1886996"/>
              <a:ext cx="1301447" cy="1301447"/>
            </a:xfrm>
            <a:prstGeom prst="blockArc">
              <a:avLst>
                <a:gd fmla="val 14388565" name="adj1"/>
                <a:gd fmla="val 6447" name="adj2"/>
                <a:gd fmla="val 19407" name="adj3"/>
              </a:avLst>
            </a:prstGeom>
            <a:solidFill>
              <a:srgbClr val="0A783E"/>
            </a:solidFill>
            <a:ln>
              <a:noFill/>
            </a:ln>
          </p:spPr>
          <p:txBody>
            <a:bodyPr anchorCtr="0" anchor="ctr" bIns="91425" lIns="91425" rIns="91425" wrap="square" tIns="91425">
              <a:noAutofit/>
            </a:bodyPr>
            <a:lstStyle/>
            <a:p>
              <a:pPr indent="0" lvl="0" marL="0">
                <a:spcBef>
                  <a:spcPts val="0"/>
                </a:spcBef>
                <a:buNone/>
              </a:pPr>
              <a:r>
                <a:t/>
              </a:r>
              <a:endParaRPr/>
            </a:p>
          </p:txBody>
        </p:sp>
        <p:sp>
          <p:nvSpPr>
            <p:cNvPr id="160" name="Shape 160"/>
            <p:cNvSpPr/>
            <p:nvPr/>
          </p:nvSpPr>
          <p:spPr>
            <a:xfrm flipH="1" rot="-9000362">
              <a:off x="3916704" y="1886346"/>
              <a:ext cx="1301037" cy="1301037"/>
            </a:xfrm>
            <a:prstGeom prst="blockArc">
              <a:avLst>
                <a:gd fmla="val 14344287" name="adj1"/>
                <a:gd fmla="val 104576" name="adj2"/>
                <a:gd fmla="val 19394" name="adj3"/>
              </a:avLst>
            </a:prstGeom>
            <a:solidFill>
              <a:srgbClr val="0E9352"/>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rot="-1799928">
              <a:off x="3917518" y="1886446"/>
              <a:ext cx="1301447" cy="1301447"/>
            </a:xfrm>
            <a:prstGeom prst="blockArc">
              <a:avLst>
                <a:gd fmla="val 14348563" name="adj1"/>
                <a:gd fmla="val 21472873" name="adj2"/>
                <a:gd fmla="val 9381" name="adj3"/>
              </a:avLst>
            </a:prstGeom>
            <a:solidFill>
              <a:srgbClr val="0B8043"/>
            </a:solidFill>
            <a:ln cap="flat" cmpd="sng" w="9525">
              <a:solidFill>
                <a:srgbClr val="0E9352"/>
              </a:solidFill>
              <a:prstDash val="solid"/>
              <a:round/>
              <a:headEnd len="med" w="med" type="none"/>
              <a:tailEnd len="med" w="med" type="none"/>
            </a:ln>
            <a:effectLst>
              <a:outerShdw blurRad="142875" rotWithShape="0" algn="bl" dir="5400000" dist="19050">
                <a:srgbClr val="000000">
                  <a:alpha val="15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rot="-9000362">
              <a:off x="3917099" y="1885796"/>
              <a:ext cx="1301037" cy="1301037"/>
            </a:xfrm>
            <a:prstGeom prst="blockArc">
              <a:avLst>
                <a:gd fmla="val 14316164" name="adj1"/>
                <a:gd fmla="val 21500011" name="adj2"/>
                <a:gd fmla="val 9143" name="adj3"/>
              </a:avLst>
            </a:prstGeom>
            <a:solidFill>
              <a:srgbClr val="0F9D58"/>
            </a:solidFill>
            <a:ln cap="flat" cmpd="sng" w="9525">
              <a:solidFill>
                <a:srgbClr val="11B666"/>
              </a:solidFill>
              <a:prstDash val="solid"/>
              <a:round/>
              <a:headEnd len="med" w="med" type="none"/>
              <a:tailEnd len="med" w="med" type="none"/>
            </a:ln>
            <a:effectLst>
              <a:outerShdw blurRad="142875" rotWithShape="0" algn="bl" dir="5400000" dist="19050">
                <a:srgbClr val="000000">
                  <a:alpha val="15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63" name="Shape 163"/>
            <p:cNvSpPr/>
            <p:nvPr/>
          </p:nvSpPr>
          <p:spPr>
            <a:xfrm rot="6363172">
              <a:off x="3962988" y="2735891"/>
              <a:ext cx="175753" cy="175753"/>
            </a:xfrm>
            <a:prstGeom prst="rtTriangle">
              <a:avLst/>
            </a:prstGeom>
            <a:solidFill>
              <a:srgbClr val="0F9D58"/>
            </a:solidFill>
            <a:ln>
              <a:noFill/>
            </a:ln>
          </p:spPr>
          <p:txBody>
            <a:bodyPr anchorCtr="0" anchor="ctr" bIns="91425" lIns="91425" rIns="91425" wrap="square" tIns="91425">
              <a:noAutofit/>
            </a:bodyPr>
            <a:lstStyle/>
            <a:p>
              <a:pPr indent="0" lvl="0" marL="0">
                <a:spcBef>
                  <a:spcPts val="0"/>
                </a:spcBef>
                <a:buNone/>
              </a:pPr>
              <a:r>
                <a:t/>
              </a:r>
              <a:endParaRPr/>
            </a:p>
          </p:txBody>
        </p:sp>
        <p:sp>
          <p:nvSpPr>
            <p:cNvPr id="164" name="Shape 164"/>
            <p:cNvSpPr/>
            <p:nvPr/>
          </p:nvSpPr>
          <p:spPr>
            <a:xfrm rot="-1024159">
              <a:off x="5012421" y="2739382"/>
              <a:ext cx="151263" cy="151263"/>
            </a:xfrm>
            <a:prstGeom prst="rtTriangle">
              <a:avLst/>
            </a:prstGeom>
            <a:solidFill>
              <a:srgbClr val="B7E1CD"/>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rot="-8100000">
              <a:off x="4481247" y="1854770"/>
              <a:ext cx="175645" cy="175645"/>
            </a:xfrm>
            <a:prstGeom prst="rtTriangle">
              <a:avLst/>
            </a:prstGeom>
            <a:solidFill>
              <a:srgbClr val="0B8043"/>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66" name="Shape 166"/>
            <p:cNvGrpSpPr/>
            <p:nvPr/>
          </p:nvGrpSpPr>
          <p:grpSpPr>
            <a:xfrm>
              <a:off x="2993075" y="1997000"/>
              <a:ext cx="1113235" cy="323819"/>
              <a:chOff x="1310493" y="1315105"/>
              <a:chExt cx="2301976" cy="669600"/>
            </a:xfrm>
          </p:grpSpPr>
          <p:cxnSp>
            <p:nvCxnSpPr>
              <p:cNvPr id="167" name="Shape 167"/>
              <p:cNvCxnSpPr/>
              <p:nvPr/>
            </p:nvCxnSpPr>
            <p:spPr>
              <a:xfrm>
                <a:off x="3178969" y="1638300"/>
                <a:ext cx="433500" cy="252300"/>
              </a:xfrm>
              <a:prstGeom prst="straightConnector1">
                <a:avLst/>
              </a:prstGeom>
              <a:noFill/>
              <a:ln cap="flat" cmpd="sng" w="19050">
                <a:solidFill>
                  <a:srgbClr val="0B8043"/>
                </a:solidFill>
                <a:prstDash val="solid"/>
                <a:round/>
                <a:headEnd len="lg" w="lg" type="oval"/>
                <a:tailEnd len="med" w="med" type="none"/>
              </a:ln>
            </p:spPr>
          </p:cxnSp>
          <p:sp>
            <p:nvSpPr>
              <p:cNvPr id="168" name="Shape 168"/>
              <p:cNvSpPr txBox="1"/>
              <p:nvPr/>
            </p:nvSpPr>
            <p:spPr>
              <a:xfrm>
                <a:off x="1310493" y="1315105"/>
                <a:ext cx="1865400" cy="669600"/>
              </a:xfrm>
              <a:prstGeom prst="rect">
                <a:avLst/>
              </a:prstGeom>
              <a:noFill/>
              <a:ln>
                <a:noFill/>
              </a:ln>
            </p:spPr>
            <p:txBody>
              <a:bodyPr anchorCtr="0" anchor="t" bIns="91425" lIns="91425" rIns="91425" wrap="square" tIns="91425">
                <a:noAutofit/>
              </a:bodyPr>
              <a:lstStyle/>
              <a:p>
                <a:pPr indent="0" lvl="0" marL="0" rtl="0" algn="r">
                  <a:lnSpc>
                    <a:spcPct val="115000"/>
                  </a:lnSpc>
                  <a:spcBef>
                    <a:spcPts val="0"/>
                  </a:spcBef>
                  <a:buNone/>
                </a:pPr>
                <a:r>
                  <a:rPr b="1" lang="en" sz="1000">
                    <a:solidFill>
                      <a:srgbClr val="383838"/>
                    </a:solidFill>
                    <a:latin typeface="Roboto"/>
                    <a:ea typeface="Roboto"/>
                    <a:cs typeface="Roboto"/>
                    <a:sym typeface="Roboto"/>
                  </a:rPr>
                  <a:t>Model</a:t>
                </a:r>
              </a:p>
              <a:p>
                <a:pPr indent="0" lvl="0" marL="0" rtl="0" algn="r">
                  <a:lnSpc>
                    <a:spcPct val="115000"/>
                  </a:lnSpc>
                  <a:spcBef>
                    <a:spcPts val="0"/>
                  </a:spcBef>
                  <a:buNone/>
                </a:pPr>
                <a:r>
                  <a:rPr b="1" lang="en" sz="1000">
                    <a:solidFill>
                      <a:srgbClr val="383838"/>
                    </a:solidFill>
                    <a:latin typeface="Roboto"/>
                    <a:ea typeface="Roboto"/>
                    <a:cs typeface="Roboto"/>
                    <a:sym typeface="Roboto"/>
                  </a:rPr>
                  <a:t> Training</a:t>
                </a:r>
              </a:p>
            </p:txBody>
          </p:sp>
        </p:grpSp>
        <p:grpSp>
          <p:nvGrpSpPr>
            <p:cNvPr id="169" name="Shape 169"/>
            <p:cNvGrpSpPr/>
            <p:nvPr/>
          </p:nvGrpSpPr>
          <p:grpSpPr>
            <a:xfrm>
              <a:off x="5027496" y="1997000"/>
              <a:ext cx="1241836" cy="323819"/>
              <a:chOff x="5517319" y="1315105"/>
              <a:chExt cx="2567898" cy="669600"/>
            </a:xfrm>
          </p:grpSpPr>
          <p:cxnSp>
            <p:nvCxnSpPr>
              <p:cNvPr id="170" name="Shape 170"/>
              <p:cNvCxnSpPr/>
              <p:nvPr/>
            </p:nvCxnSpPr>
            <p:spPr>
              <a:xfrm flipH="1">
                <a:off x="5517319" y="1638300"/>
                <a:ext cx="433500" cy="252300"/>
              </a:xfrm>
              <a:prstGeom prst="straightConnector1">
                <a:avLst/>
              </a:prstGeom>
              <a:noFill/>
              <a:ln cap="flat" cmpd="sng" w="19050">
                <a:solidFill>
                  <a:srgbClr val="B7E1CD"/>
                </a:solidFill>
                <a:prstDash val="solid"/>
                <a:round/>
                <a:headEnd len="lg" w="lg" type="oval"/>
                <a:tailEnd len="med" w="med" type="none"/>
              </a:ln>
            </p:spPr>
          </p:cxnSp>
          <p:sp>
            <p:nvSpPr>
              <p:cNvPr id="171" name="Shape 171"/>
              <p:cNvSpPr txBox="1"/>
              <p:nvPr/>
            </p:nvSpPr>
            <p:spPr>
              <a:xfrm>
                <a:off x="5962117" y="1315105"/>
                <a:ext cx="2123100" cy="6696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b="1" lang="en" sz="1000">
                    <a:solidFill>
                      <a:srgbClr val="383838"/>
                    </a:solidFill>
                    <a:latin typeface="Roboto"/>
                    <a:ea typeface="Roboto"/>
                    <a:cs typeface="Roboto"/>
                    <a:sym typeface="Roboto"/>
                  </a:rPr>
                  <a:t>Model </a:t>
                </a:r>
              </a:p>
              <a:p>
                <a:pPr indent="0" lvl="0" marL="0" rtl="0">
                  <a:lnSpc>
                    <a:spcPct val="115000"/>
                  </a:lnSpc>
                  <a:spcBef>
                    <a:spcPts val="0"/>
                  </a:spcBef>
                  <a:buNone/>
                </a:pPr>
                <a:r>
                  <a:rPr b="1" lang="en" sz="1000">
                    <a:solidFill>
                      <a:srgbClr val="383838"/>
                    </a:solidFill>
                    <a:latin typeface="Roboto"/>
                    <a:ea typeface="Roboto"/>
                    <a:cs typeface="Roboto"/>
                    <a:sym typeface="Roboto"/>
                  </a:rPr>
                  <a:t>Validation</a:t>
                </a:r>
              </a:p>
            </p:txBody>
          </p:sp>
        </p:grpSp>
        <p:grpSp>
          <p:nvGrpSpPr>
            <p:cNvPr id="172" name="Shape 172"/>
            <p:cNvGrpSpPr/>
            <p:nvPr/>
          </p:nvGrpSpPr>
          <p:grpSpPr>
            <a:xfrm>
              <a:off x="3474038" y="3070609"/>
              <a:ext cx="2176925" cy="553138"/>
              <a:chOff x="2305042" y="3535140"/>
              <a:chExt cx="4501500" cy="1143792"/>
            </a:xfrm>
          </p:grpSpPr>
          <p:cxnSp>
            <p:nvCxnSpPr>
              <p:cNvPr id="173" name="Shape 173"/>
              <p:cNvCxnSpPr/>
              <p:nvPr/>
            </p:nvCxnSpPr>
            <p:spPr>
              <a:xfrm rot="10800000">
                <a:off x="4556399" y="3535140"/>
                <a:ext cx="0" cy="460500"/>
              </a:xfrm>
              <a:prstGeom prst="straightConnector1">
                <a:avLst/>
              </a:prstGeom>
              <a:noFill/>
              <a:ln cap="flat" cmpd="sng" w="19050">
                <a:solidFill>
                  <a:srgbClr val="0F9D58"/>
                </a:solidFill>
                <a:prstDash val="solid"/>
                <a:round/>
                <a:headEnd len="lg" w="lg" type="oval"/>
                <a:tailEnd len="med" w="med" type="none"/>
              </a:ln>
            </p:spPr>
          </p:cxnSp>
          <p:sp>
            <p:nvSpPr>
              <p:cNvPr id="174" name="Shape 174"/>
              <p:cNvSpPr txBox="1"/>
              <p:nvPr/>
            </p:nvSpPr>
            <p:spPr>
              <a:xfrm>
                <a:off x="2305042" y="4009333"/>
                <a:ext cx="4501500" cy="6696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b="1" lang="en" sz="1000">
                    <a:solidFill>
                      <a:srgbClr val="383838"/>
                    </a:solidFill>
                    <a:latin typeface="Roboto"/>
                    <a:ea typeface="Roboto"/>
                    <a:cs typeface="Roboto"/>
                    <a:sym typeface="Roboto"/>
                  </a:rPr>
                  <a:t>Parameter Optimization</a:t>
                </a:r>
              </a:p>
            </p:txBody>
          </p:sp>
        </p:grpSp>
      </p:grpSp>
      <p:pic>
        <p:nvPicPr>
          <p:cNvPr id="175" name="Shape 175"/>
          <p:cNvPicPr preferRelativeResize="0"/>
          <p:nvPr/>
        </p:nvPicPr>
        <p:blipFill>
          <a:blip r:embed="rId4">
            <a:alphaModFix/>
          </a:blip>
          <a:stretch>
            <a:fillRect/>
          </a:stretch>
        </p:blipFill>
        <p:spPr>
          <a:xfrm>
            <a:off x="6908800" y="3136150"/>
            <a:ext cx="1164700" cy="116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p:nvPr/>
        </p:nvSpPr>
        <p:spPr>
          <a:xfrm>
            <a:off x="5464250" y="1439675"/>
            <a:ext cx="3265800" cy="1433100"/>
          </a:xfrm>
          <a:prstGeom prst="flowChartAlternateProcess">
            <a:avLst/>
          </a:prstGeom>
          <a:noFill/>
          <a:ln cap="flat" cmpd="sng" w="38100">
            <a:solidFill>
              <a:srgbClr val="93C47D"/>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txBox="1"/>
          <p:nvPr>
            <p:ph type="title"/>
          </p:nvPr>
        </p:nvSpPr>
        <p:spPr>
          <a:xfrm>
            <a:off x="1485900" y="178313"/>
            <a:ext cx="6172200" cy="501300"/>
          </a:xfrm>
          <a:prstGeom prst="rect">
            <a:avLst/>
          </a:prstGeom>
          <a:noFill/>
          <a:ln>
            <a:noFill/>
          </a:ln>
        </p:spPr>
        <p:txBody>
          <a:bodyPr anchorCtr="0" anchor="ctr" bIns="34275" lIns="68575" rIns="68575" wrap="square" tIns="34275">
            <a:noAutofit/>
          </a:bodyPr>
          <a:lstStyle/>
          <a:p>
            <a:pPr indent="0" lvl="0" marL="0" marR="0" rtl="0" algn="ctr">
              <a:spcBef>
                <a:spcPts val="0"/>
              </a:spcBef>
              <a:buClr>
                <a:schemeClr val="dk1"/>
              </a:buClr>
              <a:buFont typeface="Calibri"/>
              <a:buNone/>
            </a:pPr>
            <a:r>
              <a:rPr lang="en" sz="3000"/>
              <a:t>Project Sample Architecture</a:t>
            </a:r>
          </a:p>
        </p:txBody>
      </p:sp>
      <p:sp>
        <p:nvSpPr>
          <p:cNvPr id="182" name="Shape 182"/>
          <p:cNvSpPr/>
          <p:nvPr/>
        </p:nvSpPr>
        <p:spPr>
          <a:xfrm>
            <a:off x="413963" y="1439675"/>
            <a:ext cx="1878000" cy="355500"/>
          </a:xfrm>
          <a:prstGeom prst="rect">
            <a:avLst/>
          </a:prstGeom>
          <a:solidFill>
            <a:schemeClr val="accent3"/>
          </a:solidFill>
          <a:ln cap="flat" cmpd="sng" w="25400">
            <a:solidFill>
              <a:srgbClr val="718840"/>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a:solidFill>
                  <a:schemeClr val="lt1"/>
                </a:solidFill>
                <a:latin typeface="Calibri"/>
                <a:ea typeface="Calibri"/>
                <a:cs typeface="Calibri"/>
                <a:sym typeface="Calibri"/>
              </a:rPr>
              <a:t>Historical Price Data</a:t>
            </a:r>
          </a:p>
        </p:txBody>
      </p:sp>
      <p:sp>
        <p:nvSpPr>
          <p:cNvPr id="183" name="Shape 183"/>
          <p:cNvSpPr txBox="1"/>
          <p:nvPr/>
        </p:nvSpPr>
        <p:spPr>
          <a:xfrm>
            <a:off x="414013" y="981275"/>
            <a:ext cx="1878000" cy="378900"/>
          </a:xfrm>
          <a:prstGeom prst="rect">
            <a:avLst/>
          </a:prstGeom>
          <a:noFill/>
          <a:ln>
            <a:noFill/>
          </a:ln>
        </p:spPr>
        <p:txBody>
          <a:bodyPr anchorCtr="0" anchor="ctr" bIns="34275" lIns="68575" rIns="68575" wrap="square" tIns="34275">
            <a:noAutofit/>
          </a:bodyPr>
          <a:lstStyle/>
          <a:p>
            <a:pPr indent="0" lvl="0" marL="0" marR="0" rtl="0" algn="ctr">
              <a:spcBef>
                <a:spcPts val="0"/>
              </a:spcBef>
              <a:buNone/>
            </a:pPr>
            <a:r>
              <a:rPr b="1" lang="en" sz="1800">
                <a:solidFill>
                  <a:schemeClr val="dk1"/>
                </a:solidFill>
                <a:latin typeface="Calibri"/>
                <a:ea typeface="Calibri"/>
                <a:cs typeface="Calibri"/>
                <a:sym typeface="Calibri"/>
              </a:rPr>
              <a:t>Input</a:t>
            </a:r>
          </a:p>
        </p:txBody>
      </p:sp>
      <p:sp>
        <p:nvSpPr>
          <p:cNvPr id="184" name="Shape 184"/>
          <p:cNvSpPr/>
          <p:nvPr/>
        </p:nvSpPr>
        <p:spPr>
          <a:xfrm>
            <a:off x="414013" y="1931800"/>
            <a:ext cx="1878000" cy="529200"/>
          </a:xfrm>
          <a:prstGeom prst="rect">
            <a:avLst/>
          </a:prstGeom>
          <a:solidFill>
            <a:schemeClr val="accent3"/>
          </a:solidFill>
          <a:ln cap="flat" cmpd="sng" w="25400">
            <a:solidFill>
              <a:srgbClr val="718840"/>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a:solidFill>
                  <a:schemeClr val="lt1"/>
                </a:solidFill>
                <a:latin typeface="Calibri"/>
                <a:ea typeface="Calibri"/>
                <a:cs typeface="Calibri"/>
                <a:sym typeface="Calibri"/>
              </a:rPr>
              <a:t>Blockchain Transaction Information</a:t>
            </a:r>
          </a:p>
        </p:txBody>
      </p:sp>
      <p:sp>
        <p:nvSpPr>
          <p:cNvPr id="185" name="Shape 185"/>
          <p:cNvSpPr/>
          <p:nvPr/>
        </p:nvSpPr>
        <p:spPr>
          <a:xfrm>
            <a:off x="2747625" y="1439700"/>
            <a:ext cx="2350500" cy="1433100"/>
          </a:xfrm>
          <a:prstGeom prst="rect">
            <a:avLst/>
          </a:prstGeom>
          <a:solidFill>
            <a:schemeClr val="accent6"/>
          </a:solidFill>
          <a:ln cap="flat" cmpd="sng" w="25400">
            <a:solidFill>
              <a:srgbClr val="B46D33"/>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b="1" lang="en" sz="1600">
                <a:solidFill>
                  <a:schemeClr val="lt1"/>
                </a:solidFill>
                <a:latin typeface="Calibri"/>
                <a:ea typeface="Calibri"/>
                <a:cs typeface="Calibri"/>
                <a:sym typeface="Calibri"/>
              </a:rPr>
              <a:t>Modeling</a:t>
            </a:r>
          </a:p>
          <a:p>
            <a:pPr indent="0" lvl="0" marL="0" marR="0" rtl="0" algn="ctr">
              <a:spcBef>
                <a:spcPts val="0"/>
              </a:spcBef>
              <a:buNone/>
            </a:pPr>
            <a:r>
              <a:rPr lang="en">
                <a:solidFill>
                  <a:schemeClr val="lt1"/>
                </a:solidFill>
                <a:latin typeface="Calibri"/>
                <a:ea typeface="Calibri"/>
                <a:cs typeface="Calibri"/>
                <a:sym typeface="Calibri"/>
              </a:rPr>
              <a:t>Bayesian Regression</a:t>
            </a:r>
          </a:p>
          <a:p>
            <a:pPr indent="0" lvl="0" marL="0" marR="0" rtl="0" algn="ctr">
              <a:spcBef>
                <a:spcPts val="0"/>
              </a:spcBef>
              <a:buNone/>
            </a:pPr>
            <a:r>
              <a:rPr lang="en">
                <a:solidFill>
                  <a:schemeClr val="lt1"/>
                </a:solidFill>
                <a:latin typeface="Calibri"/>
                <a:ea typeface="Calibri"/>
                <a:cs typeface="Calibri"/>
                <a:sym typeface="Calibri"/>
              </a:rPr>
              <a:t>Neural Networks</a:t>
            </a:r>
          </a:p>
          <a:p>
            <a:pPr indent="0" lvl="0" marL="0" marR="0" rtl="0" algn="ctr">
              <a:spcBef>
                <a:spcPts val="0"/>
              </a:spcBef>
              <a:buNone/>
            </a:pPr>
            <a:r>
              <a:rPr lang="en">
                <a:solidFill>
                  <a:schemeClr val="lt1"/>
                </a:solidFill>
                <a:latin typeface="Calibri"/>
                <a:ea typeface="Calibri"/>
                <a:cs typeface="Calibri"/>
                <a:sym typeface="Calibri"/>
              </a:rPr>
              <a:t>Bollinger Bands &amp; Momentum</a:t>
            </a:r>
          </a:p>
        </p:txBody>
      </p:sp>
      <p:sp>
        <p:nvSpPr>
          <p:cNvPr id="186" name="Shape 186"/>
          <p:cNvSpPr/>
          <p:nvPr/>
        </p:nvSpPr>
        <p:spPr>
          <a:xfrm>
            <a:off x="3432825" y="2945013"/>
            <a:ext cx="1668900" cy="507000"/>
          </a:xfrm>
          <a:prstGeom prst="rect">
            <a:avLst/>
          </a:prstGeom>
          <a:solidFill>
            <a:schemeClr val="accent4"/>
          </a:solidFill>
          <a:ln cap="flat" cmpd="sng" w="25400">
            <a:solidFill>
              <a:srgbClr val="5D4876"/>
            </a:solidFill>
            <a:prstDash val="solid"/>
            <a:round/>
            <a:headEnd len="med" w="med" type="none"/>
            <a:tailEnd len="med" w="med" type="none"/>
          </a:ln>
        </p:spPr>
        <p:txBody>
          <a:bodyPr anchorCtr="0" anchor="ctr" bIns="34275" lIns="68575" rIns="68575" wrap="square" tIns="34275">
            <a:noAutofit/>
          </a:bodyPr>
          <a:lstStyle/>
          <a:p>
            <a:pPr indent="0" lvl="0" marL="0" marR="0" rtl="0" algn="r">
              <a:spcBef>
                <a:spcPts val="0"/>
              </a:spcBef>
              <a:buNone/>
            </a:pPr>
            <a:r>
              <a:rPr lang="en" sz="1400">
                <a:solidFill>
                  <a:schemeClr val="lt1"/>
                </a:solidFill>
                <a:latin typeface="Calibri"/>
                <a:ea typeface="Calibri"/>
                <a:cs typeface="Calibri"/>
                <a:sym typeface="Calibri"/>
              </a:rPr>
              <a:t>Short Term</a:t>
            </a:r>
          </a:p>
          <a:p>
            <a:pPr indent="0" lvl="0" marL="0" marR="0" rtl="0" algn="r">
              <a:spcBef>
                <a:spcPts val="0"/>
              </a:spcBef>
              <a:buNone/>
            </a:pPr>
            <a:r>
              <a:rPr lang="en" sz="1400">
                <a:solidFill>
                  <a:schemeClr val="lt1"/>
                </a:solidFill>
                <a:latin typeface="Calibri"/>
                <a:ea typeface="Calibri"/>
                <a:cs typeface="Calibri"/>
                <a:sym typeface="Calibri"/>
              </a:rPr>
              <a:t> Storage: Pandas</a:t>
            </a:r>
          </a:p>
        </p:txBody>
      </p:sp>
      <p:sp>
        <p:nvSpPr>
          <p:cNvPr id="187" name="Shape 187"/>
          <p:cNvSpPr/>
          <p:nvPr/>
        </p:nvSpPr>
        <p:spPr>
          <a:xfrm>
            <a:off x="2751137" y="3510738"/>
            <a:ext cx="2350500" cy="507000"/>
          </a:xfrm>
          <a:prstGeom prst="rect">
            <a:avLst/>
          </a:prstGeom>
          <a:solidFill>
            <a:schemeClr val="dk2"/>
          </a:solidFill>
          <a:ln cap="flat" cmpd="sng" w="25400">
            <a:solidFill>
              <a:srgbClr val="395E89"/>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sz="1400">
                <a:solidFill>
                  <a:srgbClr val="FFFFFF"/>
                </a:solidFill>
                <a:latin typeface="Calibri"/>
                <a:ea typeface="Calibri"/>
                <a:cs typeface="Calibri"/>
                <a:sym typeface="Calibri"/>
              </a:rPr>
              <a:t>Long Term </a:t>
            </a:r>
            <a:r>
              <a:rPr lang="en">
                <a:solidFill>
                  <a:srgbClr val="FFFFFF"/>
                </a:solidFill>
                <a:latin typeface="Calibri"/>
                <a:ea typeface="Calibri"/>
                <a:cs typeface="Calibri"/>
                <a:sym typeface="Calibri"/>
              </a:rPr>
              <a:t>Feature Weight Storage: CSV</a:t>
            </a:r>
          </a:p>
        </p:txBody>
      </p:sp>
      <p:cxnSp>
        <p:nvCxnSpPr>
          <p:cNvPr id="188" name="Shape 188"/>
          <p:cNvCxnSpPr/>
          <p:nvPr/>
        </p:nvCxnSpPr>
        <p:spPr>
          <a:xfrm>
            <a:off x="3061807" y="2928035"/>
            <a:ext cx="0" cy="552900"/>
          </a:xfrm>
          <a:prstGeom prst="straightConnector1">
            <a:avLst/>
          </a:prstGeom>
          <a:noFill/>
          <a:ln cap="flat" cmpd="sng" w="25400">
            <a:solidFill>
              <a:schemeClr val="accent1"/>
            </a:solidFill>
            <a:prstDash val="solid"/>
            <a:round/>
            <a:headEnd len="lg" w="lg" type="stealth"/>
            <a:tailEnd len="lg" w="lg" type="stealth"/>
          </a:ln>
          <a:effectLst>
            <a:outerShdw blurRad="40000" rotWithShape="0" dir="5400000" dist="20000">
              <a:srgbClr val="000000">
                <a:alpha val="37650"/>
              </a:srgbClr>
            </a:outerShdw>
          </a:effectLst>
        </p:spPr>
      </p:cxnSp>
      <p:cxnSp>
        <p:nvCxnSpPr>
          <p:cNvPr id="189" name="Shape 189"/>
          <p:cNvCxnSpPr/>
          <p:nvPr/>
        </p:nvCxnSpPr>
        <p:spPr>
          <a:xfrm>
            <a:off x="3654613" y="2980275"/>
            <a:ext cx="0" cy="436500"/>
          </a:xfrm>
          <a:prstGeom prst="straightConnector1">
            <a:avLst/>
          </a:prstGeom>
          <a:noFill/>
          <a:ln cap="flat" cmpd="sng" w="25400">
            <a:solidFill>
              <a:schemeClr val="lt1"/>
            </a:solidFill>
            <a:prstDash val="solid"/>
            <a:round/>
            <a:headEnd len="lg" w="lg" type="stealth"/>
            <a:tailEnd len="lg" w="lg" type="stealth"/>
          </a:ln>
          <a:effectLst>
            <a:outerShdw blurRad="40000" rotWithShape="0" dir="5400000" dist="20000">
              <a:srgbClr val="000000">
                <a:alpha val="37650"/>
              </a:srgbClr>
            </a:outerShdw>
          </a:effectLst>
        </p:spPr>
      </p:cxnSp>
      <p:cxnSp>
        <p:nvCxnSpPr>
          <p:cNvPr id="190" name="Shape 190"/>
          <p:cNvCxnSpPr>
            <a:stCxn id="182" idx="3"/>
          </p:cNvCxnSpPr>
          <p:nvPr/>
        </p:nvCxnSpPr>
        <p:spPr>
          <a:xfrm>
            <a:off x="2291963" y="1617425"/>
            <a:ext cx="448500" cy="0"/>
          </a:xfrm>
          <a:prstGeom prst="straightConnector1">
            <a:avLst/>
          </a:prstGeom>
          <a:noFill/>
          <a:ln cap="flat" cmpd="sng" w="25400">
            <a:solidFill>
              <a:schemeClr val="accent1"/>
            </a:solidFill>
            <a:prstDash val="solid"/>
            <a:round/>
            <a:headEnd len="lg" w="lg" type="none"/>
            <a:tailEnd len="lg" w="lg" type="stealth"/>
          </a:ln>
          <a:effectLst>
            <a:outerShdw blurRad="40000" rotWithShape="0" dir="5400000" dist="20000">
              <a:srgbClr val="000000">
                <a:alpha val="37650"/>
              </a:srgbClr>
            </a:outerShdw>
          </a:effectLst>
        </p:spPr>
      </p:cxnSp>
      <p:sp>
        <p:nvSpPr>
          <p:cNvPr id="191" name="Shape 191"/>
          <p:cNvSpPr/>
          <p:nvPr/>
        </p:nvSpPr>
        <p:spPr>
          <a:xfrm>
            <a:off x="5633913" y="1714888"/>
            <a:ext cx="1122600" cy="889200"/>
          </a:xfrm>
          <a:prstGeom prst="rect">
            <a:avLst/>
          </a:prstGeom>
          <a:solidFill>
            <a:srgbClr val="E06666"/>
          </a:solidFill>
          <a:ln cap="flat" cmpd="sng" w="25400">
            <a:solidFill>
              <a:srgbClr val="660000"/>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a:solidFill>
                  <a:schemeClr val="lt1"/>
                </a:solidFill>
                <a:latin typeface="Calibri"/>
                <a:ea typeface="Calibri"/>
                <a:cs typeface="Calibri"/>
                <a:sym typeface="Calibri"/>
              </a:rPr>
              <a:t>Price Predictions</a:t>
            </a:r>
          </a:p>
        </p:txBody>
      </p:sp>
      <p:sp>
        <p:nvSpPr>
          <p:cNvPr id="192" name="Shape 192"/>
          <p:cNvSpPr/>
          <p:nvPr/>
        </p:nvSpPr>
        <p:spPr>
          <a:xfrm>
            <a:off x="5633925" y="3268350"/>
            <a:ext cx="2926500" cy="529200"/>
          </a:xfrm>
          <a:prstGeom prst="rect">
            <a:avLst/>
          </a:prstGeom>
          <a:solidFill>
            <a:srgbClr val="7F7F7F"/>
          </a:solidFill>
          <a:ln cap="flat" cmpd="sng" w="9525">
            <a:solidFill>
              <a:srgbClr val="4A7DBA"/>
            </a:solidFill>
            <a:prstDash val="solid"/>
            <a:round/>
            <a:headEnd len="med" w="med" type="none"/>
            <a:tailEnd len="med" w="med" type="none"/>
          </a:ln>
          <a:effectLst>
            <a:outerShdw blurRad="40000" rotWithShape="0" dir="5400000" dist="23000">
              <a:srgbClr val="000000">
                <a:alpha val="34900"/>
              </a:srgbClr>
            </a:outerShdw>
          </a:effectLst>
        </p:spPr>
        <p:txBody>
          <a:bodyPr anchorCtr="0" anchor="ctr" bIns="34275" lIns="68575" rIns="68575" wrap="square" tIns="34275">
            <a:noAutofit/>
          </a:bodyPr>
          <a:lstStyle/>
          <a:p>
            <a:pPr indent="0" lvl="0" marL="0" marR="0" rtl="0" algn="ctr">
              <a:spcBef>
                <a:spcPts val="0"/>
              </a:spcBef>
              <a:buNone/>
            </a:pPr>
            <a:r>
              <a:rPr lang="en" sz="1800">
                <a:solidFill>
                  <a:schemeClr val="lt1"/>
                </a:solidFill>
                <a:latin typeface="Calibri"/>
                <a:ea typeface="Calibri"/>
                <a:cs typeface="Calibri"/>
                <a:sym typeface="Calibri"/>
              </a:rPr>
              <a:t>Execution of Trading Strategy</a:t>
            </a:r>
          </a:p>
        </p:txBody>
      </p:sp>
      <p:cxnSp>
        <p:nvCxnSpPr>
          <p:cNvPr id="193" name="Shape 193"/>
          <p:cNvCxnSpPr>
            <a:stCxn id="180" idx="1"/>
            <a:endCxn id="185" idx="3"/>
          </p:cNvCxnSpPr>
          <p:nvPr/>
        </p:nvCxnSpPr>
        <p:spPr>
          <a:xfrm rot="10800000">
            <a:off x="5098250" y="2156225"/>
            <a:ext cx="366000" cy="0"/>
          </a:xfrm>
          <a:prstGeom prst="straightConnector1">
            <a:avLst/>
          </a:prstGeom>
          <a:noFill/>
          <a:ln cap="flat" cmpd="sng" w="25400">
            <a:solidFill>
              <a:schemeClr val="accent1"/>
            </a:solidFill>
            <a:prstDash val="solid"/>
            <a:round/>
            <a:headEnd len="lg" w="lg" type="stealth"/>
            <a:tailEnd len="lg" w="lg" type="none"/>
          </a:ln>
          <a:effectLst>
            <a:outerShdw blurRad="40000" rotWithShape="0" dir="5400000" dist="20000">
              <a:srgbClr val="000000">
                <a:alpha val="37650"/>
              </a:srgbClr>
            </a:outerShdw>
          </a:effectLst>
        </p:spPr>
      </p:cxnSp>
      <p:cxnSp>
        <p:nvCxnSpPr>
          <p:cNvPr id="194" name="Shape 194"/>
          <p:cNvCxnSpPr>
            <a:stCxn id="192" idx="0"/>
            <a:endCxn id="180" idx="2"/>
          </p:cNvCxnSpPr>
          <p:nvPr/>
        </p:nvCxnSpPr>
        <p:spPr>
          <a:xfrm rot="10800000">
            <a:off x="7097175" y="2872650"/>
            <a:ext cx="0" cy="395700"/>
          </a:xfrm>
          <a:prstGeom prst="straightConnector1">
            <a:avLst/>
          </a:prstGeom>
          <a:noFill/>
          <a:ln cap="flat" cmpd="sng" w="25400">
            <a:solidFill>
              <a:schemeClr val="accent1"/>
            </a:solidFill>
            <a:prstDash val="solid"/>
            <a:round/>
            <a:headEnd len="lg" w="lg" type="stealth"/>
            <a:tailEnd len="lg" w="lg" type="none"/>
          </a:ln>
          <a:effectLst>
            <a:outerShdw blurRad="40000" rotWithShape="0" dir="5400000" dist="20000">
              <a:srgbClr val="000000">
                <a:alpha val="37650"/>
              </a:srgbClr>
            </a:outerShdw>
          </a:effectLst>
        </p:spPr>
      </p:cxnSp>
      <p:sp>
        <p:nvSpPr>
          <p:cNvPr id="195" name="Shape 195"/>
          <p:cNvSpPr/>
          <p:nvPr/>
        </p:nvSpPr>
        <p:spPr>
          <a:xfrm>
            <a:off x="6955788" y="1708363"/>
            <a:ext cx="1546500" cy="273300"/>
          </a:xfrm>
          <a:prstGeom prst="rect">
            <a:avLst/>
          </a:prstGeom>
          <a:solidFill>
            <a:schemeClr val="accent3"/>
          </a:solidFill>
          <a:ln cap="flat" cmpd="sng" w="25400">
            <a:solidFill>
              <a:srgbClr val="718840"/>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a:solidFill>
                  <a:schemeClr val="lt1"/>
                </a:solidFill>
                <a:latin typeface="Calibri"/>
                <a:ea typeface="Calibri"/>
                <a:cs typeface="Calibri"/>
                <a:sym typeface="Calibri"/>
              </a:rPr>
              <a:t>Model Selection</a:t>
            </a:r>
          </a:p>
        </p:txBody>
      </p:sp>
      <p:sp>
        <p:nvSpPr>
          <p:cNvPr id="196" name="Shape 196"/>
          <p:cNvSpPr/>
          <p:nvPr/>
        </p:nvSpPr>
        <p:spPr>
          <a:xfrm>
            <a:off x="6955788" y="2159451"/>
            <a:ext cx="1546500" cy="444600"/>
          </a:xfrm>
          <a:prstGeom prst="rect">
            <a:avLst/>
          </a:prstGeom>
          <a:solidFill>
            <a:schemeClr val="accent3"/>
          </a:solidFill>
          <a:ln cap="flat" cmpd="sng" w="25400">
            <a:solidFill>
              <a:srgbClr val="718840"/>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a:solidFill>
                  <a:schemeClr val="lt1"/>
                </a:solidFill>
                <a:latin typeface="Calibri"/>
                <a:ea typeface="Calibri"/>
                <a:cs typeface="Calibri"/>
                <a:sym typeface="Calibri"/>
              </a:rPr>
              <a:t>Cryptocurrency Exchange API Hook</a:t>
            </a:r>
          </a:p>
        </p:txBody>
      </p:sp>
      <p:sp>
        <p:nvSpPr>
          <p:cNvPr id="197" name="Shape 197"/>
          <p:cNvSpPr txBox="1"/>
          <p:nvPr/>
        </p:nvSpPr>
        <p:spPr>
          <a:xfrm>
            <a:off x="2983863" y="981275"/>
            <a:ext cx="1878000" cy="378900"/>
          </a:xfrm>
          <a:prstGeom prst="rect">
            <a:avLst/>
          </a:prstGeom>
          <a:noFill/>
          <a:ln>
            <a:noFill/>
          </a:ln>
        </p:spPr>
        <p:txBody>
          <a:bodyPr anchorCtr="0" anchor="ctr" bIns="34275" lIns="68575" rIns="68575" wrap="square" tIns="34275">
            <a:noAutofit/>
          </a:bodyPr>
          <a:lstStyle/>
          <a:p>
            <a:pPr indent="0" lvl="0" marL="0" marR="0" rtl="0" algn="ctr">
              <a:spcBef>
                <a:spcPts val="0"/>
              </a:spcBef>
              <a:buNone/>
            </a:pPr>
            <a:r>
              <a:rPr b="1" lang="en" sz="1800">
                <a:solidFill>
                  <a:schemeClr val="dk1"/>
                </a:solidFill>
                <a:latin typeface="Calibri"/>
                <a:ea typeface="Calibri"/>
                <a:cs typeface="Calibri"/>
                <a:sym typeface="Calibri"/>
              </a:rPr>
              <a:t>Backend</a:t>
            </a:r>
          </a:p>
        </p:txBody>
      </p:sp>
      <p:sp>
        <p:nvSpPr>
          <p:cNvPr id="198" name="Shape 198"/>
          <p:cNvSpPr txBox="1"/>
          <p:nvPr/>
        </p:nvSpPr>
        <p:spPr>
          <a:xfrm>
            <a:off x="6161063" y="981275"/>
            <a:ext cx="1878000" cy="378900"/>
          </a:xfrm>
          <a:prstGeom prst="rect">
            <a:avLst/>
          </a:prstGeom>
          <a:noFill/>
          <a:ln>
            <a:noFill/>
          </a:ln>
        </p:spPr>
        <p:txBody>
          <a:bodyPr anchorCtr="0" anchor="ctr" bIns="34275" lIns="68575" rIns="68575" wrap="square" tIns="34275">
            <a:noAutofit/>
          </a:bodyPr>
          <a:lstStyle/>
          <a:p>
            <a:pPr indent="0" lvl="0" marL="0" marR="0" rtl="0" algn="ctr">
              <a:spcBef>
                <a:spcPts val="0"/>
              </a:spcBef>
              <a:buNone/>
            </a:pPr>
            <a:r>
              <a:rPr b="1" lang="en" sz="1800">
                <a:solidFill>
                  <a:schemeClr val="dk1"/>
                </a:solidFill>
                <a:latin typeface="Calibri"/>
                <a:ea typeface="Calibri"/>
                <a:cs typeface="Calibri"/>
                <a:sym typeface="Calibri"/>
              </a:rPr>
              <a:t>User API</a:t>
            </a:r>
          </a:p>
        </p:txBody>
      </p:sp>
      <p:sp>
        <p:nvSpPr>
          <p:cNvPr id="199" name="Shape 199"/>
          <p:cNvSpPr/>
          <p:nvPr/>
        </p:nvSpPr>
        <p:spPr>
          <a:xfrm>
            <a:off x="414013" y="2599538"/>
            <a:ext cx="1878000" cy="273300"/>
          </a:xfrm>
          <a:prstGeom prst="rect">
            <a:avLst/>
          </a:prstGeom>
          <a:solidFill>
            <a:srgbClr val="E06666"/>
          </a:solidFill>
          <a:ln cap="flat" cmpd="sng" w="25400">
            <a:solidFill>
              <a:srgbClr val="660000"/>
            </a:solidFill>
            <a:prstDash val="solid"/>
            <a:round/>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rPr lang="en">
                <a:solidFill>
                  <a:schemeClr val="lt1"/>
                </a:solidFill>
                <a:latin typeface="Calibri"/>
                <a:ea typeface="Calibri"/>
                <a:cs typeface="Calibri"/>
                <a:sym typeface="Calibri"/>
              </a:rPr>
              <a:t>ROI Outcomes</a:t>
            </a:r>
          </a:p>
        </p:txBody>
      </p:sp>
      <p:cxnSp>
        <p:nvCxnSpPr>
          <p:cNvPr id="200" name="Shape 200"/>
          <p:cNvCxnSpPr>
            <a:stCxn id="199" idx="2"/>
            <a:endCxn id="192" idx="2"/>
          </p:cNvCxnSpPr>
          <p:nvPr/>
        </p:nvCxnSpPr>
        <p:spPr>
          <a:xfrm flipH="1" rot="-5400000">
            <a:off x="3762763" y="463088"/>
            <a:ext cx="924600" cy="5744100"/>
          </a:xfrm>
          <a:prstGeom prst="bentConnector3">
            <a:avLst>
              <a:gd fmla="val 161888" name="adj1"/>
            </a:avLst>
          </a:prstGeom>
          <a:noFill/>
          <a:ln cap="flat" cmpd="sng" w="28575">
            <a:solidFill>
              <a:srgbClr val="E69138"/>
            </a:solidFill>
            <a:prstDash val="solid"/>
            <a:round/>
            <a:headEnd len="lg" w="lg" type="stealth"/>
            <a:tailEnd len="lg" w="lg" type="none"/>
          </a:ln>
        </p:spPr>
      </p:cxnSp>
      <p:cxnSp>
        <p:nvCxnSpPr>
          <p:cNvPr id="201" name="Shape 201"/>
          <p:cNvCxnSpPr>
            <a:stCxn id="199" idx="3"/>
          </p:cNvCxnSpPr>
          <p:nvPr/>
        </p:nvCxnSpPr>
        <p:spPr>
          <a:xfrm>
            <a:off x="2292013" y="2736188"/>
            <a:ext cx="436800" cy="0"/>
          </a:xfrm>
          <a:prstGeom prst="straightConnector1">
            <a:avLst/>
          </a:prstGeom>
          <a:noFill/>
          <a:ln cap="flat" cmpd="sng" w="25400">
            <a:solidFill>
              <a:schemeClr val="accent1"/>
            </a:solidFill>
            <a:prstDash val="solid"/>
            <a:round/>
            <a:headEnd len="lg" w="lg" type="none"/>
            <a:tailEnd len="lg" w="lg" type="stealth"/>
          </a:ln>
          <a:effectLst>
            <a:outerShdw blurRad="40000" rotWithShape="0" dir="5400000" dist="20000">
              <a:srgbClr val="000000">
                <a:alpha val="37650"/>
              </a:srgbClr>
            </a:outerShdw>
          </a:effectLst>
        </p:spPr>
      </p:cxnSp>
      <p:cxnSp>
        <p:nvCxnSpPr>
          <p:cNvPr id="202" name="Shape 202"/>
          <p:cNvCxnSpPr>
            <a:stCxn id="184" idx="3"/>
          </p:cNvCxnSpPr>
          <p:nvPr/>
        </p:nvCxnSpPr>
        <p:spPr>
          <a:xfrm>
            <a:off x="2292013" y="2196400"/>
            <a:ext cx="459000" cy="0"/>
          </a:xfrm>
          <a:prstGeom prst="straightConnector1">
            <a:avLst/>
          </a:prstGeom>
          <a:noFill/>
          <a:ln cap="flat" cmpd="sng" w="25400">
            <a:solidFill>
              <a:schemeClr val="accent1"/>
            </a:solidFill>
            <a:prstDash val="solid"/>
            <a:round/>
            <a:headEnd len="lg" w="lg" type="none"/>
            <a:tailEnd len="lg" w="lg" type="stealth"/>
          </a:ln>
          <a:effectLst>
            <a:outerShdw blurRad="40000" rotWithShape="0" dir="5400000" dist="20000">
              <a:srgbClr val="000000">
                <a:alpha val="3765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a:spcBef>
                <a:spcPts val="0"/>
              </a:spcBef>
              <a:buNone/>
            </a:pPr>
            <a:r>
              <a:rPr lang="en"/>
              <a:t>High Frequency Trading: Bayesian Regression</a:t>
            </a:r>
          </a:p>
        </p:txBody>
      </p:sp>
      <p:sp>
        <p:nvSpPr>
          <p:cNvPr id="208" name="Shape 208"/>
          <p:cNvSpPr txBox="1"/>
          <p:nvPr>
            <p:ph idx="1" type="body"/>
          </p:nvPr>
        </p:nvSpPr>
        <p:spPr>
          <a:xfrm>
            <a:off x="457200" y="862375"/>
            <a:ext cx="3578100" cy="2787300"/>
          </a:xfrm>
          <a:prstGeom prst="rect">
            <a:avLst/>
          </a:prstGeom>
        </p:spPr>
        <p:txBody>
          <a:bodyPr anchorCtr="0" anchor="t" bIns="68575" lIns="68575" rIns="68575" wrap="square" tIns="68575">
            <a:noAutofit/>
          </a:bodyPr>
          <a:lstStyle/>
          <a:p>
            <a:pPr indent="0" lvl="0" marL="0" rtl="0">
              <a:spcBef>
                <a:spcPts val="0"/>
              </a:spcBef>
              <a:buNone/>
            </a:pPr>
            <a:r>
              <a:t/>
            </a:r>
            <a:endParaRPr/>
          </a:p>
          <a:p>
            <a:pPr indent="-323850" lvl="0" marL="457200">
              <a:spcBef>
                <a:spcPts val="0"/>
              </a:spcBef>
              <a:buSzPts val="1500"/>
              <a:buChar char="•"/>
            </a:pPr>
            <a:r>
              <a:rPr lang="en"/>
              <a:t>Simplified approach based on </a:t>
            </a:r>
            <a:r>
              <a:rPr i="1" lang="en"/>
              <a:t>Bayesian regression and Bitcoin, </a:t>
            </a:r>
            <a:r>
              <a:rPr lang="en"/>
              <a:t>MIT</a:t>
            </a:r>
          </a:p>
          <a:p>
            <a:pPr indent="0" lvl="0" marL="0">
              <a:spcBef>
                <a:spcPts val="0"/>
              </a:spcBef>
              <a:buNone/>
            </a:pPr>
            <a:r>
              <a:t/>
            </a:r>
            <a:endParaRPr sz="1000"/>
          </a:p>
          <a:p>
            <a:pPr indent="-323850" lvl="0" marL="457200">
              <a:spcBef>
                <a:spcPts val="0"/>
              </a:spcBef>
              <a:buSzPts val="1500"/>
              <a:buChar char="•"/>
            </a:pPr>
            <a:r>
              <a:rPr lang="en"/>
              <a:t>Objectives: Prediction of the movement of the price in a binary way (does it go up or down?) in a short-time scale.</a:t>
            </a:r>
          </a:p>
          <a:p>
            <a:pPr indent="0" lvl="0" marL="0">
              <a:spcBef>
                <a:spcPts val="0"/>
              </a:spcBef>
              <a:buNone/>
            </a:pPr>
            <a:r>
              <a:t/>
            </a:r>
            <a:endParaRPr sz="1000"/>
          </a:p>
          <a:p>
            <a:pPr indent="-323850" lvl="0" marL="457200">
              <a:spcBef>
                <a:spcPts val="0"/>
              </a:spcBef>
              <a:buSzPts val="1500"/>
              <a:buChar char="•"/>
            </a:pPr>
            <a:r>
              <a:rPr lang="en"/>
              <a:t>Returns 20s spot-price predictions, ideal for HFT (future trading)</a:t>
            </a:r>
          </a:p>
          <a:p>
            <a:pPr indent="0" lvl="0" marL="101600">
              <a:spcBef>
                <a:spcPts val="0"/>
              </a:spcBef>
              <a:buNone/>
            </a:pPr>
            <a:r>
              <a:t/>
            </a:r>
            <a:endParaRPr/>
          </a:p>
        </p:txBody>
      </p:sp>
      <p:pic>
        <p:nvPicPr>
          <p:cNvPr id="209" name="Shape 209"/>
          <p:cNvPicPr preferRelativeResize="0"/>
          <p:nvPr/>
        </p:nvPicPr>
        <p:blipFill>
          <a:blip r:embed="rId3">
            <a:alphaModFix/>
          </a:blip>
          <a:stretch>
            <a:fillRect/>
          </a:stretch>
        </p:blipFill>
        <p:spPr>
          <a:xfrm>
            <a:off x="4566950" y="862372"/>
            <a:ext cx="3746164" cy="27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501300"/>
          </a:xfrm>
          <a:prstGeom prst="rect">
            <a:avLst/>
          </a:prstGeom>
        </p:spPr>
        <p:txBody>
          <a:bodyPr anchorCtr="0" anchor="ctr" bIns="68575" lIns="68575" rIns="68575" wrap="square" tIns="68575">
            <a:noAutofit/>
          </a:bodyPr>
          <a:lstStyle/>
          <a:p>
            <a:pPr indent="0" lvl="0" marL="0">
              <a:spcBef>
                <a:spcPts val="0"/>
              </a:spcBef>
              <a:buNone/>
            </a:pPr>
            <a:r>
              <a:rPr lang="en"/>
              <a:t>Intra-week Trading: Recurrent Neural Networks</a:t>
            </a:r>
          </a:p>
        </p:txBody>
      </p:sp>
      <p:sp>
        <p:nvSpPr>
          <p:cNvPr id="215" name="Shape 215"/>
          <p:cNvSpPr txBox="1"/>
          <p:nvPr>
            <p:ph idx="1" type="body"/>
          </p:nvPr>
        </p:nvSpPr>
        <p:spPr>
          <a:xfrm>
            <a:off x="457200" y="707275"/>
            <a:ext cx="6054600" cy="3665100"/>
          </a:xfrm>
          <a:prstGeom prst="rect">
            <a:avLst/>
          </a:prstGeom>
        </p:spPr>
        <p:txBody>
          <a:bodyPr anchorCtr="0" anchor="t" bIns="68575" lIns="68575" rIns="68575" wrap="square" tIns="68575">
            <a:noAutofit/>
          </a:bodyPr>
          <a:lstStyle/>
          <a:p>
            <a:pPr indent="-317500" lvl="0" marL="457200" rtl="0">
              <a:spcBef>
                <a:spcPts val="0"/>
              </a:spcBef>
              <a:buSzPts val="1400"/>
              <a:buChar char="•"/>
            </a:pPr>
            <a:r>
              <a:rPr b="1" lang="en" sz="1400"/>
              <a:t>Long Short Term Memory:</a:t>
            </a:r>
            <a:r>
              <a:rPr lang="en" sz="1400"/>
              <a:t> Allow RNN to select relevant information</a:t>
            </a:r>
          </a:p>
          <a:p>
            <a:pPr indent="0" lvl="0" marL="0" rtl="0">
              <a:spcBef>
                <a:spcPts val="0"/>
              </a:spcBef>
              <a:buNone/>
            </a:pPr>
            <a:r>
              <a:t/>
            </a:r>
            <a:endParaRPr sz="1400"/>
          </a:p>
          <a:p>
            <a:pPr indent="-317500" lvl="0" marL="457200" rtl="0">
              <a:spcBef>
                <a:spcPts val="0"/>
              </a:spcBef>
              <a:buSzPts val="1400"/>
              <a:buChar char="•"/>
            </a:pPr>
            <a:r>
              <a:rPr b="1" lang="en" sz="1400"/>
              <a:t>Use case:</a:t>
            </a:r>
            <a:r>
              <a:rPr lang="en" sz="1400"/>
              <a:t> Connect blockchain activity to cryptocurrency exchange price data. Use sliding windows of ‘memory’: ~ 3-7 days</a:t>
            </a:r>
          </a:p>
          <a:p>
            <a:pPr indent="0" lvl="0" marL="0" rtl="0">
              <a:spcBef>
                <a:spcPts val="0"/>
              </a:spcBef>
              <a:buNone/>
            </a:pPr>
            <a:r>
              <a:t/>
            </a:r>
            <a:endParaRPr sz="1400"/>
          </a:p>
          <a:p>
            <a:pPr indent="-317500" lvl="0" marL="457200" rtl="0">
              <a:spcBef>
                <a:spcPts val="0"/>
              </a:spcBef>
              <a:buSzPts val="1400"/>
              <a:buChar char="•"/>
            </a:pPr>
            <a:r>
              <a:rPr b="1" lang="en" sz="1400"/>
              <a:t>Objective:</a:t>
            </a:r>
            <a:r>
              <a:rPr lang="en" sz="1400"/>
              <a:t> train a model on previous prices/blockchain data to predict the price x days from now</a:t>
            </a:r>
          </a:p>
        </p:txBody>
      </p:sp>
      <p:pic>
        <p:nvPicPr>
          <p:cNvPr id="216" name="Shape 216"/>
          <p:cNvPicPr preferRelativeResize="0"/>
          <p:nvPr/>
        </p:nvPicPr>
        <p:blipFill>
          <a:blip r:embed="rId3">
            <a:alphaModFix/>
          </a:blip>
          <a:stretch>
            <a:fillRect/>
          </a:stretch>
        </p:blipFill>
        <p:spPr>
          <a:xfrm>
            <a:off x="6840300" y="827400"/>
            <a:ext cx="1890950" cy="1304550"/>
          </a:xfrm>
          <a:prstGeom prst="rect">
            <a:avLst/>
          </a:prstGeom>
          <a:noFill/>
          <a:ln>
            <a:noFill/>
          </a:ln>
        </p:spPr>
      </p:pic>
      <p:pic>
        <p:nvPicPr>
          <p:cNvPr id="217" name="Shape 217"/>
          <p:cNvPicPr preferRelativeResize="0"/>
          <p:nvPr/>
        </p:nvPicPr>
        <p:blipFill>
          <a:blip r:embed="rId4">
            <a:alphaModFix/>
          </a:blip>
          <a:stretch>
            <a:fillRect/>
          </a:stretch>
        </p:blipFill>
        <p:spPr>
          <a:xfrm>
            <a:off x="1935375" y="2710623"/>
            <a:ext cx="2817001" cy="1722955"/>
          </a:xfrm>
          <a:prstGeom prst="rect">
            <a:avLst/>
          </a:prstGeom>
          <a:noFill/>
          <a:ln>
            <a:noFill/>
          </a:ln>
        </p:spPr>
      </p:pic>
      <p:pic>
        <p:nvPicPr>
          <p:cNvPr id="218" name="Shape 218"/>
          <p:cNvPicPr preferRelativeResize="0"/>
          <p:nvPr/>
        </p:nvPicPr>
        <p:blipFill>
          <a:blip r:embed="rId5">
            <a:alphaModFix/>
          </a:blip>
          <a:stretch>
            <a:fillRect/>
          </a:stretch>
        </p:blipFill>
        <p:spPr>
          <a:xfrm>
            <a:off x="5131850" y="2696950"/>
            <a:ext cx="2646436" cy="167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