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114" y="4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3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7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5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2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52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4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12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62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4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2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2F273-ED62-4CEE-84FA-19E974018DF0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3A568-3500-48AA-A472-4E1492D45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63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">
              <a:srgbClr val="465C70"/>
            </a:gs>
            <a:gs pos="35000">
              <a:schemeClr val="tx2"/>
            </a:gs>
            <a:gs pos="83000">
              <a:srgbClr val="002060"/>
            </a:gs>
            <a:gs pos="100000">
              <a:schemeClr val="accent1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20F0E9C-1EB8-3DE0-17F1-BD83CFFF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14" y="1702800"/>
            <a:ext cx="4509794" cy="8913135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imple Michael" panose="02000600000000000000" pitchFamily="50" charset="0"/>
              </a:rPr>
              <a:t>Decifrando o Consumo de Experiências: Uma Abordagem Etnográfica</a:t>
            </a:r>
            <a:endParaRPr lang="en-US" b="1" dirty="0">
              <a:solidFill>
                <a:schemeClr val="bg1"/>
              </a:solidFill>
              <a:latin typeface="Simple Michael" panose="02000600000000000000" pitchFamily="50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CF0D681-4763-4DB7-5307-4C922EDCF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711" y="12124625"/>
            <a:ext cx="4870938" cy="1128998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  <a:latin typeface="Simple Michael" panose="02000600000000000000" pitchFamily="50" charset="0"/>
              </a:rPr>
              <a:t>Leonardo Soares da Silva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6FE68C-B155-3A4B-BD59-1380416D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53" r="23010" b="-1"/>
          <a:stretch/>
        </p:blipFill>
        <p:spPr>
          <a:xfrm>
            <a:off x="4530118" y="1702800"/>
            <a:ext cx="4720268" cy="9396000"/>
          </a:xfrm>
          <a:prstGeom prst="rect">
            <a:avLst/>
          </a:prstGeom>
          <a:noFill/>
        </p:spPr>
      </p:pic>
      <p:sp>
        <p:nvSpPr>
          <p:cNvPr id="6" name="Lágrima 5">
            <a:extLst>
              <a:ext uri="{FF2B5EF4-FFF2-40B4-BE49-F238E27FC236}">
                <a16:creationId xmlns:a16="http://schemas.microsoft.com/office/drawing/2014/main" id="{CBF522A0-95DF-9583-33D0-EF050308D06D}"/>
              </a:ext>
            </a:extLst>
          </p:cNvPr>
          <p:cNvSpPr/>
          <p:nvPr/>
        </p:nvSpPr>
        <p:spPr>
          <a:xfrm>
            <a:off x="-7315200" y="3604847"/>
            <a:ext cx="3516923" cy="3288323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79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79BCC-522C-D0A8-13E6-7B60E201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Capítulo </a:t>
            </a:r>
            <a:r>
              <a:rPr lang="pt-BR" sz="7200" dirty="0">
                <a:latin typeface="Aharoni" panose="02010803020104030203" pitchFamily="2" charset="-79"/>
                <a:cs typeface="Aharoni" panose="02010803020104030203" pitchFamily="2" charset="-79"/>
              </a:rPr>
              <a:t>1: 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O Conceito de Experiência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B633DA-5991-F980-D2A5-DD634FDC9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2"/>
            <a:ext cx="7938794" cy="8712197"/>
          </a:xfrm>
        </p:spPr>
        <p:txBody>
          <a:bodyPr>
            <a:noAutofit/>
          </a:bodyPr>
          <a:lstStyle/>
          <a:p>
            <a:pPr marL="0" indent="809625" algn="just">
              <a:buNone/>
            </a:pPr>
            <a:r>
              <a:rPr lang="pt-BR" sz="2500" dirty="0"/>
              <a:t>O conceito de experiência é multifacetado e amplamente explorado por diferentes áreas do conhecimento. </a:t>
            </a:r>
          </a:p>
          <a:p>
            <a:pPr marL="0" indent="809625" algn="just">
              <a:buNone/>
            </a:pPr>
            <a:r>
              <a:rPr lang="pt-BR" sz="2500" dirty="0"/>
              <a:t>Segundo </a:t>
            </a:r>
            <a:r>
              <a:rPr lang="pt-BR" sz="2500" dirty="0" err="1"/>
              <a:t>Dilthey</a:t>
            </a:r>
            <a:r>
              <a:rPr lang="pt-BR" sz="2500" dirty="0"/>
              <a:t>, a experiência é uma vivência que conecta o indivíduo ao mundo, carregada de significado e subjetividade. Para Victor Turner, a experiência está ligada a momentos de transformação pessoal e coletiva. Já John Dewey, filósofo e pedagogo estadunidense, apresenta uma abordagem prática e processual.</a:t>
            </a:r>
          </a:p>
          <a:p>
            <a:pPr marL="0" indent="809625" algn="just">
              <a:buNone/>
            </a:pPr>
            <a:r>
              <a:rPr lang="pt-BR" sz="2500" dirty="0"/>
              <a:t>Dewey distingue experiências em duas categorias principais: primárias e secundárias. As experiências primárias são aquelas vividas diretamente, de forma imediata e sensorial, como o prazer de uma refeição ou a emoção de ouvir uma música ao vivo. Por outro lado, as experiências secundárias são reflexivas e interpretativas, sendo construídas a partir da memória e do pensamento crítico sobre experiências primárias.</a:t>
            </a:r>
          </a:p>
          <a:p>
            <a:pPr marL="0" indent="809625" algn="just">
              <a:buNone/>
            </a:pPr>
            <a:r>
              <a:rPr lang="pt-BR" sz="2500" dirty="0"/>
              <a:t>A relação entre elas é dialética: as experiências primárias fornecem a matéria-prima para a reflexão secundária, enquanto esta última pode influenciar a forma como novas experiências são percebidas e vividas. Por exemplo, a memória de um concerto pode enriquecer a expectativa para outro evento musical, criando uma interação constante entre os dois tipos de experiência.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E1F01FA-EAC2-3211-6C26-8DDBFF2B3234}"/>
              </a:ext>
            </a:extLst>
          </p:cNvPr>
          <p:cNvCxnSpPr/>
          <p:nvPr/>
        </p:nvCxnSpPr>
        <p:spPr>
          <a:xfrm>
            <a:off x="263769" y="2848708"/>
            <a:ext cx="8862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43962-139A-FEBA-B2A2-2E18E3F20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3AF60-1B22-AE69-F4B0-569B647F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Capítulo </a:t>
            </a:r>
            <a:r>
              <a:rPr lang="pt-BR" sz="72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Experiência de Consumo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655FB-2B4D-BBB0-17B2-603ED72BC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2"/>
            <a:ext cx="7938794" cy="9393768"/>
          </a:xfrm>
        </p:spPr>
        <p:txBody>
          <a:bodyPr>
            <a:normAutofit fontScale="85000" lnSpcReduction="20000"/>
          </a:bodyPr>
          <a:lstStyle/>
          <a:p>
            <a:pPr marL="0" indent="809625" algn="just">
              <a:buNone/>
            </a:pPr>
            <a:r>
              <a:rPr lang="pt-BR" dirty="0"/>
              <a:t>A experiência de consumo pode ser definida como o conjunto de sensações, emoções e impressões vividas por um indivíduo durante o ato de consumir. Essa experiência transcende a aquisição de produtos ou serviços, envolvendo uma dimensão subjetiva e emocional.</a:t>
            </a:r>
          </a:p>
          <a:p>
            <a:pPr marL="0" indent="809625" algn="just">
              <a:buNone/>
            </a:pPr>
            <a:r>
              <a:rPr lang="pt-BR" dirty="0"/>
              <a:t>Pine e Gilmore, em sua teoria sobre a economia da experiência, destacam que as empresas devem criar experiências memoráveis para seus clientes. Eles propõem os quatro reinos da experiência:</a:t>
            </a:r>
          </a:p>
          <a:p>
            <a:pPr algn="just"/>
            <a:r>
              <a:rPr lang="pt-BR" b="1" dirty="0"/>
              <a:t>Entretenimento: </a:t>
            </a:r>
            <a:r>
              <a:rPr lang="pt-BR" dirty="0"/>
              <a:t>envolve atividades que divertem e capturam a atenção do consumidor.</a:t>
            </a:r>
          </a:p>
          <a:p>
            <a:pPr algn="just"/>
            <a:r>
              <a:rPr lang="pt-BR" b="1" dirty="0"/>
              <a:t>Educação: </a:t>
            </a:r>
            <a:r>
              <a:rPr lang="pt-BR" dirty="0"/>
              <a:t>foca no aprendizado e desenvolvimento de habilidades.</a:t>
            </a:r>
          </a:p>
          <a:p>
            <a:pPr algn="just"/>
            <a:r>
              <a:rPr lang="pt-BR" b="1" dirty="0"/>
              <a:t>Escapismo: </a:t>
            </a:r>
            <a:r>
              <a:rPr lang="pt-BR" dirty="0"/>
              <a:t>proporciona uma fuga da realidade para um mundo imersivo.</a:t>
            </a:r>
          </a:p>
          <a:p>
            <a:pPr algn="just"/>
            <a:r>
              <a:rPr lang="pt-BR" b="1" dirty="0"/>
              <a:t>Estética: </a:t>
            </a:r>
            <a:r>
              <a:rPr lang="pt-BR" dirty="0"/>
              <a:t>valoriza a beleza e a apreciação sensorial.</a:t>
            </a:r>
          </a:p>
          <a:p>
            <a:pPr marL="0" indent="720725" algn="just">
              <a:buNone/>
            </a:pPr>
            <a:r>
              <a:rPr lang="pt-BR" dirty="0"/>
              <a:t>Bernd Schmitt, em seu conceito de marketing de experiência, introduz os provedores de experiência, que são os elementos que facilitam a criação de experiências significativas. Ele também define cinco modelos estratégicos experienciais:</a:t>
            </a:r>
          </a:p>
          <a:p>
            <a:pPr algn="just"/>
            <a:r>
              <a:rPr lang="pt-BR" b="1" dirty="0"/>
              <a:t>Sentido: </a:t>
            </a:r>
            <a:r>
              <a:rPr lang="pt-BR" dirty="0"/>
              <a:t>estimula os sentidos.</a:t>
            </a:r>
          </a:p>
          <a:p>
            <a:pPr algn="just"/>
            <a:r>
              <a:rPr lang="pt-BR" b="1" dirty="0"/>
              <a:t>Sentimento: </a:t>
            </a:r>
            <a:r>
              <a:rPr lang="pt-BR" dirty="0"/>
              <a:t>evoca emoções.</a:t>
            </a:r>
          </a:p>
          <a:p>
            <a:pPr algn="just"/>
            <a:r>
              <a:rPr lang="pt-BR" b="1" dirty="0"/>
              <a:t>Pensamento: </a:t>
            </a:r>
            <a:r>
              <a:rPr lang="pt-BR" dirty="0"/>
              <a:t>provoca reflexão.</a:t>
            </a:r>
          </a:p>
          <a:p>
            <a:pPr algn="just"/>
            <a:r>
              <a:rPr lang="pt-BR" b="1" dirty="0"/>
              <a:t>Ação: </a:t>
            </a:r>
            <a:r>
              <a:rPr lang="pt-BR" dirty="0"/>
              <a:t>envolve comportamento e estilo de vida.</a:t>
            </a:r>
          </a:p>
          <a:p>
            <a:pPr algn="just"/>
            <a:r>
              <a:rPr lang="pt-BR" b="1" dirty="0"/>
              <a:t>Identificação: </a:t>
            </a:r>
            <a:r>
              <a:rPr lang="pt-BR" dirty="0"/>
              <a:t>conecta o consumidor a um grupo ou comunidade.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C37BD1E-C14B-667F-EA7D-39374E8B23A7}"/>
              </a:ext>
            </a:extLst>
          </p:cNvPr>
          <p:cNvCxnSpPr/>
          <p:nvPr/>
        </p:nvCxnSpPr>
        <p:spPr>
          <a:xfrm>
            <a:off x="416169" y="3001108"/>
            <a:ext cx="8862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7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4300D-76DC-4DFB-A479-977EA16B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6DCC5-57B1-C67B-F580-0066875B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Capítulo </a:t>
            </a:r>
            <a:r>
              <a:rPr lang="pt-BR" sz="72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O Consumo de Experiência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6E89E-33AD-4754-C2B7-557089883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2"/>
            <a:ext cx="7938794" cy="9393768"/>
          </a:xfrm>
        </p:spPr>
        <p:txBody>
          <a:bodyPr>
            <a:normAutofit/>
          </a:bodyPr>
          <a:lstStyle/>
          <a:p>
            <a:pPr marL="0" indent="809625" algn="just">
              <a:buNone/>
            </a:pPr>
            <a:r>
              <a:rPr lang="pt-BR" sz="2500" dirty="0"/>
              <a:t>De acordo com o artigo de Cláudia Pereira, Tatiana Siciliano e Everardo Rocha, o consumo de experiência é uma prática que ocorre em espaços preparados para promover sensações, emoções e impressões em um tempo delimitado. </a:t>
            </a:r>
          </a:p>
          <a:p>
            <a:pPr marL="0" indent="809625" algn="just">
              <a:buNone/>
            </a:pPr>
            <a:r>
              <a:rPr lang="pt-BR" sz="2500" dirty="0"/>
              <a:t>Esses espaços, físicos ou virtuais, exigem um "preço" e são projetados para imersão e deslocamento de significados. Uma característica central do consumo de experiência é o uso do imaginário, que reforça a criação de sensações lúdicas e mágicas. </a:t>
            </a:r>
          </a:p>
          <a:p>
            <a:pPr marL="0" indent="809625" algn="just">
              <a:buNone/>
            </a:pPr>
            <a:r>
              <a:rPr lang="pt-BR" sz="2500" dirty="0"/>
              <a:t>A nostalgia também desempenha um papel crucial, pois conecta os consumidores a memórias afetivas do passado, tornando a experiência mais significativa. </a:t>
            </a:r>
          </a:p>
          <a:p>
            <a:pPr marL="0" indent="809625" algn="just">
              <a:buNone/>
            </a:pPr>
            <a:r>
              <a:rPr lang="pt-BR" sz="2500" dirty="0"/>
              <a:t>Comparando consumo de experiência e experiência de consumo, a principal diferença está na intencionalidade. Enquanto a experiência de consumo ocorre de forma espontânea, o consumo de experiência é planejado e estruturado para provocar uma vivência específica.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94E022D-112D-15F5-CD9F-E36D6E816AD9}"/>
              </a:ext>
            </a:extLst>
          </p:cNvPr>
          <p:cNvCxnSpPr/>
          <p:nvPr/>
        </p:nvCxnSpPr>
        <p:spPr>
          <a:xfrm>
            <a:off x="416169" y="3001108"/>
            <a:ext cx="8862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3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98BD1-0BC3-F839-0EEC-A14F97FCE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353AD-3EC5-B280-96D8-4BA6569F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Capítulo </a:t>
            </a:r>
            <a:r>
              <a:rPr lang="pt-BR" sz="7200" dirty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 Etnografia de James Clifford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2F34C7-642C-D427-460A-CF130A0B9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2"/>
            <a:ext cx="7938794" cy="9393768"/>
          </a:xfrm>
        </p:spPr>
        <p:txBody>
          <a:bodyPr>
            <a:normAutofit/>
          </a:bodyPr>
          <a:lstStyle/>
          <a:p>
            <a:pPr marL="0" indent="809625" algn="just">
              <a:buNone/>
            </a:pPr>
            <a:r>
              <a:rPr lang="pt-BR" sz="2500" dirty="0"/>
              <a:t>A etnografia é uma metodologia de pesquisa qualitativa que busca compreender o comportamento humano e as dinâmicas culturais a partir da observação participante. </a:t>
            </a:r>
          </a:p>
          <a:p>
            <a:pPr marL="0" indent="809625" algn="just">
              <a:buNone/>
            </a:pPr>
            <a:r>
              <a:rPr lang="pt-BR" sz="2500" dirty="0"/>
              <a:t>James Clifford, em A Experiência Etnográfica, introduz a perspectiva dialógica, que enfatiza o processo de diálogo entre o pesquisador e os participantes.</a:t>
            </a:r>
          </a:p>
          <a:p>
            <a:pPr marL="0" indent="809625" algn="just">
              <a:buNone/>
            </a:pPr>
            <a:r>
              <a:rPr lang="pt-BR" sz="2500" dirty="0"/>
              <a:t>Essa abordagem valoriza a comunicação verbalizada e a construção conjunta de uma visão compartilhada da realidade. </a:t>
            </a:r>
          </a:p>
          <a:p>
            <a:pPr marL="0" indent="809625" algn="just">
              <a:buNone/>
            </a:pPr>
            <a:r>
              <a:rPr lang="pt-BR" sz="2500" dirty="0"/>
              <a:t>O "outro" e o pesquisador tornam-se coautores na interpretação dos fenômenos, promovendo uma tessitura textual que reflete as vozes de todos os envolvidos.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5B3C4F8-0F46-B628-37C1-68A513CD5AE5}"/>
              </a:ext>
            </a:extLst>
          </p:cNvPr>
          <p:cNvCxnSpPr/>
          <p:nvPr/>
        </p:nvCxnSpPr>
        <p:spPr>
          <a:xfrm>
            <a:off x="416169" y="3001108"/>
            <a:ext cx="8862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1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29236-3FF0-6174-4980-1F20BD20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70B92-35F1-55BF-B846-15F378DE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C5802-52E7-BD06-FE99-2F4ED3216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2"/>
            <a:ext cx="7938794" cy="9393768"/>
          </a:xfrm>
        </p:spPr>
        <p:txBody>
          <a:bodyPr>
            <a:normAutofit lnSpcReduction="10000"/>
          </a:bodyPr>
          <a:lstStyle/>
          <a:p>
            <a:pPr marL="0" indent="809625" algn="just">
              <a:buNone/>
            </a:pPr>
            <a:r>
              <a:rPr lang="pt-BR" sz="2500" dirty="0"/>
              <a:t>Este e-book é o resultado de um trabalho que não teria sido possível sem o apoio e a colaboração de muitas pessoas. Gostaria de expressar minha profunda gratidão a todos que, direta ou indiretamente, contribuíram para a realização deste projeto.</a:t>
            </a:r>
          </a:p>
          <a:p>
            <a:pPr marL="0" indent="809625" algn="just">
              <a:buNone/>
            </a:pPr>
            <a:r>
              <a:rPr lang="pt-BR" sz="2500" dirty="0"/>
              <a:t>Agradeço, em primeiro lugar, à minha família, pelo suporte incondicional, pela paciência e pelo incentivo constante ao longo desta jornada. Vocês foram minha fonte de força e inspiração.</a:t>
            </a:r>
          </a:p>
          <a:p>
            <a:pPr marL="0" indent="809625" algn="just">
              <a:buNone/>
            </a:pPr>
            <a:r>
              <a:rPr lang="pt-BR" sz="2500" dirty="0"/>
              <a:t>Aos meus professores e orientadores, que compartilharam seu conhecimento e me guiaram com sabedoria durante o desenvolvimento deste trabalho. Suas contribuições foram fundamentais para a construção deste conteúdo.</a:t>
            </a:r>
          </a:p>
          <a:p>
            <a:pPr marL="0" indent="809625" algn="just">
              <a:buNone/>
            </a:pPr>
            <a:r>
              <a:rPr lang="pt-BR" sz="2500" dirty="0"/>
              <a:t>Aos colegas e amigos, pelas discussões enriquecedoras e pelo apoio nos momentos desafiadores. Suas ideias e palavras de encorajamento fizeram toda a diferença.</a:t>
            </a:r>
          </a:p>
          <a:p>
            <a:pPr marL="0" indent="809625" algn="just">
              <a:buNone/>
            </a:pPr>
            <a:r>
              <a:rPr lang="pt-BR" sz="2500" dirty="0"/>
              <a:t>Por fim, agradeço a você, leitor, por dedicar seu tempo e interesse a este e-book. Espero que as reflexões aqui apresentadas sejam úteis e inspiradoras para sua própria jornada de aprendizado e descobertas.</a:t>
            </a:r>
          </a:p>
          <a:p>
            <a:pPr marL="0" indent="809625" algn="just">
              <a:buNone/>
            </a:pPr>
            <a:r>
              <a:rPr lang="pt-BR" sz="2500" dirty="0"/>
              <a:t>Com gratidão,</a:t>
            </a:r>
          </a:p>
          <a:p>
            <a:pPr marL="0" indent="809625" algn="just">
              <a:buNone/>
            </a:pPr>
            <a:endParaRPr lang="pt-BR" sz="2500" dirty="0"/>
          </a:p>
          <a:p>
            <a:pPr marL="0" indent="809625" algn="r">
              <a:buNone/>
            </a:pPr>
            <a:r>
              <a:rPr lang="pt-BR" sz="2500" dirty="0"/>
              <a:t>Leonardo Soares da Silva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F1D7D7B-71D3-0B06-3010-BE3A3EC406C1}"/>
              </a:ext>
            </a:extLst>
          </p:cNvPr>
          <p:cNvCxnSpPr/>
          <p:nvPr/>
        </p:nvCxnSpPr>
        <p:spPr>
          <a:xfrm>
            <a:off x="416169" y="3001108"/>
            <a:ext cx="8862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16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855</Words>
  <Application>Microsoft Office PowerPoint</Application>
  <PresentationFormat>Papel A3 (297 x 420 mm)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Aharoni</vt:lpstr>
      <vt:lpstr>Aptos</vt:lpstr>
      <vt:lpstr>Aptos Display</vt:lpstr>
      <vt:lpstr>Arial</vt:lpstr>
      <vt:lpstr>Simple Michael</vt:lpstr>
      <vt:lpstr>Tema do Office</vt:lpstr>
      <vt:lpstr>Decifrando o Consumo de Experiências: Uma Abordagem Etnográfica</vt:lpstr>
      <vt:lpstr>Capítulo 1: O Conceito de Experiência</vt:lpstr>
      <vt:lpstr>Capítulo 2: Experiência de Consumo</vt:lpstr>
      <vt:lpstr>Capítulo 3: O Consumo de Experiência</vt:lpstr>
      <vt:lpstr>Capítulo 4: A Etnografia de James Clifford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Soares da Silva</dc:creator>
  <cp:lastModifiedBy>Leonardo Soares da Silva</cp:lastModifiedBy>
  <cp:revision>5</cp:revision>
  <dcterms:created xsi:type="dcterms:W3CDTF">2025-01-11T14:06:04Z</dcterms:created>
  <dcterms:modified xsi:type="dcterms:W3CDTF">2025-01-11T15:54:57Z</dcterms:modified>
</cp:coreProperties>
</file>