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L40o9jMDc1AHRckfyPq_xU3qAerrUFIk7Nuuq59ZyOk/template/preview" TargetMode="External"/><Relationship Id="rId3" Type="http://schemas.openxmlformats.org/officeDocument/2006/relationships/hyperlink" Target="https://docs.google.com/spreadsheets/d/19p5c89E4IwS73-6RbaB96AdmNg_7DatP1ASKiMeA45Q/template/preview" TargetMode="External"/><Relationship Id="rId4" Type="http://schemas.openxmlformats.org/officeDocument/2006/relationships/hyperlink" Target="https://docs.google.com/spreadsheets/d/1qF2dxvwYvbiRqtkl9u0yR6wjzWJtWeWubCSU0hw6FKA/template/preview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L40o9jMDc1AHRckfyPq_xU3qAerrUFIk7Nuuq59ZyOk/template/preview" TargetMode="External"/><Relationship Id="rId3" Type="http://schemas.openxmlformats.org/officeDocument/2006/relationships/hyperlink" Target="https://docs.google.com/spreadsheets/d/19p5c89E4IwS73-6RbaB96AdmNg_7DatP1ASKiMeA45Q/template/preview" TargetMode="External"/><Relationship Id="rId4" Type="http://schemas.openxmlformats.org/officeDocument/2006/relationships/hyperlink" Target="https://docs.google.com/spreadsheets/d/1qF2dxvwYvbiRqtkl9u0yR6wjzWJtWeWubCSU0hw6FKA/template/pre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7eab4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7eab4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f7070688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f7070688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c1cba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c1cba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d60231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d60231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0ba0f8f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0ba0f8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70ba0f8f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70ba0f8f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Excel Example:</a:t>
            </a:r>
            <a:br>
              <a:rPr lang="en"/>
            </a:br>
            <a:r>
              <a:rPr lang="en"/>
              <a:t>https://docs.google.com/spreadsheets/d/1f3Ls7TC_9yNfwPPu5CVAWaPgtVWED4qDJZRO84JZC_k/template/preview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Turnover Excel Example: </a:t>
            </a:r>
            <a:r>
              <a:rPr lang="en"/>
              <a:t>https://docs.google.com/spreadsheets/d/12WVOSrBaprNdAD20AdY0BGtP39UfHWPJYwpW0FF6o30/template/preview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70ba0f8f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70ba0f8f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0ba0f8f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70ba0f8f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70ba0f8f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70ba0f8f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Marketing Mix Revenue Prediction: </a:t>
            </a:r>
            <a:r>
              <a:rPr lang="en" sz="1400" u="sng">
                <a:solidFill>
                  <a:schemeClr val="hlink"/>
                </a:solidFill>
                <a:hlinkClick r:id="rId2"/>
              </a:rPr>
              <a:t>https://docs.google.com/spreadsheets/d/1L40o9jMDc1AHRckfyPq_xU3qAerrUFIk7Nuuq59ZyOk/template/preview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Site Visitor Analytics: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https://docs.google.com/spreadsheets/d/19p5c89E4IwS73-6RbaB96AdmNg_7DatP1ASKiMeA45Q/template/preview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SEO: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https://docs.google.com/spreadsheets/d/1qF2dxvwYvbiRqtkl9u0yR6wjzWJtWeWubCSU0hw6FKA/template/preview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70ba0f8fe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70ba0f8fe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Marketing Mix Revenue Prediction: </a:t>
            </a:r>
            <a:r>
              <a:rPr lang="en" sz="1400" u="sng">
                <a:solidFill>
                  <a:schemeClr val="hlink"/>
                </a:solidFill>
                <a:hlinkClick r:id="rId2"/>
              </a:rPr>
              <a:t>https://docs.google.com/spreadsheets/d/1L40o9jMDc1AHRckfyPq_xU3qAerrUFIk7Nuuq59ZyOk/template/preview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Site Visitor Analytics: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https://docs.google.com/spreadsheets/d/19p5c89E4IwS73-6RbaB96AdmNg_7DatP1ASKiMeA45Q/template/preview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SEO: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https://docs.google.com/spreadsheets/d/1qF2dxvwYvbiRqtkl9u0yR6wjzWJtWeWubCSU0hw6FKA/template/preview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4200" y="1050825"/>
            <a:ext cx="59169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unpackAI</a:t>
            </a:r>
            <a:r>
              <a:rPr lang="en"/>
              <a:t>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Session</a:t>
            </a:r>
            <a:endParaRPr i="1" sz="30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ctrTitle"/>
          </p:nvPr>
        </p:nvSpPr>
        <p:spPr>
          <a:xfrm>
            <a:off x="3537150" y="1578400"/>
            <a:ext cx="4705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joining!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WeChat Questions (from Sasha)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42950"/>
            <a:ext cx="70389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questions from Sasha - I did not find question 1, actually in a data science way it should start with question “0” - LOL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Q2: in hospital patients were measured their body temperature after results they’ were classified 36.6. - “Normal”, 37.3 - “Asymptomatic”, 39 - “Infected” all got their classification. Normal, Asymptotic, Infected is it Categorical data or Continuous? - Categorical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Q3: can you elaborate during the session more about parameters business owner need to look into except AUC when talking to the modeling team?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Q4: working with data sets having original data (citizenship, occupation etc. does it make sense to replace categories into the numerical data (like we have 150 + countries thus every country is equal to a number)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Q5: GPS location coordinates what kind of data it 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57150" y="1565275"/>
            <a:ext cx="8429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this </a:t>
            </a:r>
            <a:r>
              <a:rPr b="1" lang="en"/>
              <a:t>week we studied a Classification problem</a:t>
            </a:r>
            <a:endParaRPr b="1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4572000" y="3724875"/>
            <a:ext cx="434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Method: </a:t>
            </a:r>
            <a:r>
              <a:rPr lang="en">
                <a:solidFill>
                  <a:schemeClr val="lt1"/>
                </a:solidFill>
              </a:rPr>
              <a:t>Classification is a process of finding a function which helps in dividing the dataset into classes based on different parameters. 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821800" y="27035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a classification problem in Machine Learning?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572000" y="2703488"/>
            <a:ext cx="421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Goal: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Classification algorithms are used to predict/Classify into classes such as Male or Female, True or False, Spam or Not Spam,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5639600" y="1311300"/>
            <a:ext cx="2935200" cy="323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357150" y="249500"/>
            <a:ext cx="8429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</a:t>
            </a:r>
            <a:endParaRPr b="1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850475" y="1642425"/>
            <a:ext cx="434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Method:</a:t>
            </a:r>
            <a:r>
              <a:rPr lang="en">
                <a:solidFill>
                  <a:schemeClr val="lt1"/>
                </a:solidFill>
              </a:rPr>
              <a:t> Classification is a process of finding a function which helps in dividing the dataset into classes based on different parameters.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r>
              <a:rPr lang="en">
                <a:solidFill>
                  <a:schemeClr val="lt1"/>
                </a:solidFill>
              </a:rPr>
              <a:t> computer program is trained on the training dataset and based on that training, it categorizes the data into different classes.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4">
            <a:alphaModFix/>
          </a:blip>
          <a:srcRect b="0" l="0" r="50097" t="0"/>
          <a:stretch/>
        </p:blipFill>
        <p:spPr>
          <a:xfrm>
            <a:off x="5870350" y="1637250"/>
            <a:ext cx="2446825" cy="27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850475" y="4039925"/>
            <a:ext cx="4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Types of Classification: Single Class &amp; Multi Class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357150" y="249500"/>
            <a:ext cx="8429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</a:t>
            </a:r>
            <a:endParaRPr b="1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type="title"/>
          </p:nvPr>
        </p:nvSpPr>
        <p:spPr>
          <a:xfrm>
            <a:off x="357150" y="1535825"/>
            <a:ext cx="8429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ML Classification Problems do you know?</a:t>
            </a:r>
            <a:endParaRPr b="1"/>
          </a:p>
        </p:txBody>
      </p:sp>
      <p:sp>
        <p:nvSpPr>
          <p:cNvPr id="168" name="Google Shape;168;p17"/>
          <p:cNvSpPr txBox="1"/>
          <p:nvPr/>
        </p:nvSpPr>
        <p:spPr>
          <a:xfrm>
            <a:off x="821800" y="3125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Customer Churn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190175" y="3125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Employee Turnover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357150" y="415125"/>
            <a:ext cx="8429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</a:t>
            </a:r>
            <a:endParaRPr b="1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0" y="47235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821800" y="18937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What is a regression problem in Machine Learning?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572000" y="2915150"/>
            <a:ext cx="434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Method: </a:t>
            </a:r>
            <a:r>
              <a:rPr lang="en">
                <a:solidFill>
                  <a:schemeClr val="lt1"/>
                </a:solidFill>
              </a:rPr>
              <a:t>Regression is a process of finding the correlations between dependent and independent variables.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572000" y="1893763"/>
            <a:ext cx="421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Goal:</a:t>
            </a:r>
            <a:r>
              <a:rPr lang="en">
                <a:solidFill>
                  <a:schemeClr val="lt1"/>
                </a:solidFill>
              </a:rPr>
              <a:t> Regression algorithms are used to predict the continuous values such as price, salary, age,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5639600" y="1311300"/>
            <a:ext cx="2935200" cy="323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57150" y="415125"/>
            <a:ext cx="8429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</a:t>
            </a:r>
            <a:endParaRPr b="1"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0" y="47235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808700" y="1988875"/>
            <a:ext cx="434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Method: </a:t>
            </a:r>
            <a:r>
              <a:rPr lang="en">
                <a:solidFill>
                  <a:schemeClr val="lt1"/>
                </a:solidFill>
              </a:rPr>
              <a:t>Regression is a process of finding the correlations between dependent and independent variables.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b="0" l="48796" r="0" t="0"/>
          <a:stretch/>
        </p:blipFill>
        <p:spPr>
          <a:xfrm>
            <a:off x="6064870" y="1797225"/>
            <a:ext cx="20846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808700" y="2991000"/>
            <a:ext cx="4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Types</a:t>
            </a:r>
            <a:r>
              <a:rPr lang="en">
                <a:solidFill>
                  <a:schemeClr val="lt1"/>
                </a:solidFill>
              </a:rPr>
              <a:t>:</a:t>
            </a:r>
            <a:r>
              <a:rPr lang="en">
                <a:solidFill>
                  <a:schemeClr val="lt1"/>
                </a:solidFill>
              </a:rPr>
              <a:t> Linear and Non-linear Regression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5142" y="3391200"/>
            <a:ext cx="2830444" cy="14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57150" y="249500"/>
            <a:ext cx="8429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</a:t>
            </a:r>
            <a:endParaRPr b="1"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>
            <p:ph type="title"/>
          </p:nvPr>
        </p:nvSpPr>
        <p:spPr>
          <a:xfrm>
            <a:off x="357150" y="1530650"/>
            <a:ext cx="8429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ML Regression Problems do you know?</a:t>
            </a:r>
            <a:endParaRPr b="1"/>
          </a:p>
        </p:txBody>
      </p:sp>
      <p:sp>
        <p:nvSpPr>
          <p:cNvPr id="197" name="Google Shape;197;p20"/>
          <p:cNvSpPr txBox="1"/>
          <p:nvPr/>
        </p:nvSpPr>
        <p:spPr>
          <a:xfrm>
            <a:off x="803075" y="2666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Marketing Mix Revenue Prediction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5180800" y="2666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Site Visitor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3072000" y="3764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SEO analytics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57150" y="249500"/>
            <a:ext cx="8429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they differ?</a:t>
            </a:r>
            <a:endParaRPr b="1"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2127888" y="1701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Classification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22563" y="2291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5325188" y="1701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Regression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22563" y="2930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Target variable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22563" y="3570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Loss Function: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2514663" y="2183575"/>
            <a:ext cx="30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Classification algorithms are used to predict/Classify discrete values.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2514663" y="2930850"/>
            <a:ext cx="30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Categorical/discrete Variable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5974263" y="2890875"/>
            <a:ext cx="30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Continuous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Variable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5974263" y="21882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Regression algorithms are used to predict continuous values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2561488" y="3570425"/>
            <a:ext cx="308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Cross Entropy (= measures </a:t>
            </a:r>
            <a:r>
              <a:rPr lang="en">
                <a:solidFill>
                  <a:schemeClr val="lt1"/>
                </a:solidFill>
              </a:rPr>
              <a:t>probability</a:t>
            </a:r>
            <a:r>
              <a:rPr lang="en">
                <a:solidFill>
                  <a:schemeClr val="lt1"/>
                </a:solidFill>
              </a:rPr>
              <a:t> prediction error between prediction and actual class)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5974263" y="3570425"/>
            <a:ext cx="308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Mean Squared Error (= average of the squares of the errors (difference between predictions and actual values)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