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7eab4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7eab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f70706889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f70706889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2d60231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2d60231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364efd3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364efd3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64efd3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64efd3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64efd3a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64efd3a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allow graduates of DL 101 to join the Slack channel to guarantee an active channel? (seems like a stupid idea but I wanted to put an online communication tool here.)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64efd3a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64efd3a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instead of recommending a user “Start Wars” 1, 2 and 3, it seems better to recommend “Star wars 1”, “Start trek into darkness” and “Indiana Jones and the raiders of the lost ark”: the two later may be seen by our system as having less chance to interest our user but recommending 3 items that look too similar is not a good option.</a:t>
            </a:r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64efd3a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64efd3a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64efd3a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64efd3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instead of recommending a user “Start Wars” 1, 2 and 3, it seems better to recommend “Star wars 1”, “Start trek into darkness” and “Indiana Jones and the raiders of the lost ark”: the two later may be seen by our system as having less chance to interest our user but recommending 3 items that look too similar is not a good option.</a:t>
            </a:r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364efd3a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364efd3a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example, instead of recommending a user “Start Wars” 1, 2 and 3, it seems better to recommend “Star wars 1”, “Start trek into darkness” and “Indiana Jones and the raiders of the lost ark”: the two later may be seen by our system as having less chance to interest our user but recommending 3 items that look too similar is not a good option.</a:t>
            </a:r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Collaborative_filtering" TargetMode="External"/><Relationship Id="rId5" Type="http://schemas.openxmlformats.org/officeDocument/2006/relationships/hyperlink" Target="https://en.wikipedia.org/wiki/Algorithm" TargetMode="External"/><Relationship Id="rId6" Type="http://schemas.openxmlformats.org/officeDocument/2006/relationships/hyperlink" Target="https://en.wikipedia.org/wiki/Film" TargetMode="External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4200" y="1050825"/>
            <a:ext cx="59169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unpackAI</a:t>
            </a:r>
            <a:r>
              <a:rPr lang="en"/>
              <a:t>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Session</a:t>
            </a:r>
            <a:endParaRPr i="1" sz="3000"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ctrTitle"/>
          </p:nvPr>
        </p:nvSpPr>
        <p:spPr>
          <a:xfrm>
            <a:off x="3537150" y="1578400"/>
            <a:ext cx="4705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joining!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7" name="Google Shape;2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57150" y="1565275"/>
            <a:ext cx="84297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studied Recommender System…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were your findings?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you struggle with?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150" y="1565275"/>
            <a:ext cx="84297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all saw the results of our Recommendations System, but…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evaluate the results?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 recommender system</a:t>
            </a:r>
            <a:endParaRPr b="1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525" y="2067500"/>
            <a:ext cx="3867050" cy="18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3072000" y="12194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Metrics based evaluation</a:t>
            </a:r>
            <a:endParaRPr sz="1100"/>
          </a:p>
        </p:txBody>
      </p:sp>
      <p:sp>
        <p:nvSpPr>
          <p:cNvPr id="156" name="Google Shape;156;p16"/>
          <p:cNvSpPr/>
          <p:nvPr/>
        </p:nvSpPr>
        <p:spPr>
          <a:xfrm>
            <a:off x="3694100" y="2067500"/>
            <a:ext cx="705900" cy="184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/>
        </p:nvSpPr>
        <p:spPr>
          <a:xfrm>
            <a:off x="5338275" y="2168625"/>
            <a:ext cx="3546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Root mean squared error (RMSE) </a:t>
            </a:r>
            <a:r>
              <a:rPr lang="en"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indicates how spread out the data is around the line of best fit.</a:t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lower the better. RMSE value between 0.2 and 0.5 shows that the model can relatively predict the data accurately.</a:t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 recommender system</a:t>
            </a:r>
            <a:endParaRPr b="1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3072000" y="90765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lt1"/>
                </a:solidFill>
              </a:rPr>
              <a:t>Netflix Prize</a:t>
            </a:r>
            <a:endParaRPr b="1" sz="1100"/>
          </a:p>
        </p:txBody>
      </p:sp>
      <p:sp>
        <p:nvSpPr>
          <p:cNvPr id="165" name="Google Shape;165;p17"/>
          <p:cNvSpPr txBox="1"/>
          <p:nvPr/>
        </p:nvSpPr>
        <p:spPr>
          <a:xfrm>
            <a:off x="485125" y="2290600"/>
            <a:ext cx="2934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The </a:t>
            </a:r>
            <a:r>
              <a:rPr b="1" lang="en" sz="1450">
                <a:solidFill>
                  <a:schemeClr val="lt1"/>
                </a:solidFill>
              </a:rPr>
              <a:t>Netflix Prize</a:t>
            </a:r>
            <a:r>
              <a:rPr lang="en" sz="1450">
                <a:solidFill>
                  <a:schemeClr val="lt1"/>
                </a:solidFill>
              </a:rPr>
              <a:t> was an open competition for the best </a:t>
            </a:r>
            <a:r>
              <a:rPr lang="en" sz="145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collaborative filtering</a:t>
            </a:r>
            <a:r>
              <a:rPr lang="en" sz="1450">
                <a:solidFill>
                  <a:schemeClr val="lt1"/>
                </a:solidFill>
              </a:rPr>
              <a:t> </a:t>
            </a:r>
            <a:r>
              <a:rPr lang="en" sz="145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algorithm</a:t>
            </a:r>
            <a:r>
              <a:rPr lang="en" sz="1450">
                <a:solidFill>
                  <a:schemeClr val="lt1"/>
                </a:solidFill>
              </a:rPr>
              <a:t> to predict user ratings for </a:t>
            </a:r>
            <a:r>
              <a:rPr lang="en" sz="145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films</a:t>
            </a:r>
            <a:r>
              <a:rPr lang="en" sz="1450">
                <a:solidFill>
                  <a:schemeClr val="lt1"/>
                </a:solidFill>
              </a:rPr>
              <a:t>, based on previous ratings without any other information about the users or films.</a:t>
            </a:r>
            <a:endParaRPr sz="1450">
              <a:solidFill>
                <a:schemeClr val="lt1"/>
              </a:solidFill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59900" y="1526525"/>
            <a:ext cx="5216671" cy="35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 recommender system</a:t>
            </a:r>
            <a:endParaRPr b="1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2663250" y="789875"/>
            <a:ext cx="381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Human based evaluation - Serendipity 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87650" y="1277000"/>
            <a:ext cx="81687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1. Check for the side effects such as having users stuck in an “</a:t>
            </a:r>
            <a:r>
              <a:rPr b="1" lang="en" sz="1450">
                <a:solidFill>
                  <a:schemeClr val="lt1"/>
                </a:solidFill>
              </a:rPr>
              <a:t>information confinement area</a:t>
            </a:r>
            <a:r>
              <a:rPr lang="en" sz="1450">
                <a:solidFill>
                  <a:schemeClr val="lt1"/>
                </a:solidFill>
              </a:rPr>
              <a:t>” (=  only provide recommendations for items extremely close to the one they already like).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—&gt; Recommendation systems should allow users to explore and find items they like they would otherwise not have known about.</a:t>
            </a:r>
            <a:endParaRPr sz="145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lt1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600" y="3201975"/>
            <a:ext cx="3426725" cy="168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547225" y="3452400"/>
            <a:ext cx="32478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lt1"/>
                </a:solidFill>
              </a:rPr>
              <a:t>Serendipity</a:t>
            </a:r>
            <a:r>
              <a:rPr lang="en" sz="1450">
                <a:solidFill>
                  <a:schemeClr val="lt1"/>
                </a:solidFill>
              </a:rPr>
              <a:t>: computing the distance between recommended items in the embedding space.</a:t>
            </a:r>
            <a:endParaRPr sz="165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 recommender system</a:t>
            </a:r>
            <a:endParaRPr b="1"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2663250" y="789875"/>
            <a:ext cx="3817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Human based evaluation - Serendipity 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487650" y="1558450"/>
            <a:ext cx="8168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The role of bias: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Some items (i.e. movies) can be so popular that even though the latent factors do not match the preferences of a user, they would still be recommended because they are liked by anyone. 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—&gt; Bias has a very high value.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Oppositely, some can be so unpopular that they would rarely be recommended.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—&gt; Bias has a very low value.</a:t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50">
                <a:solidFill>
                  <a:schemeClr val="lt1"/>
                </a:solidFill>
              </a:rPr>
              <a:t>See the example with anime!</a:t>
            </a:r>
            <a:endParaRPr sz="145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of a recommender system</a:t>
            </a:r>
            <a:endParaRPr b="1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2619400" y="792550"/>
            <a:ext cx="4173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lt1"/>
                </a:solidFill>
              </a:rPr>
              <a:t>Human based evaluation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487650" y="1665200"/>
            <a:ext cx="81687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lt1"/>
                </a:solidFill>
              </a:rPr>
              <a:t>Explainability</a:t>
            </a:r>
            <a:r>
              <a:rPr lang="en" sz="1350">
                <a:solidFill>
                  <a:schemeClr val="lt1"/>
                </a:solidFill>
              </a:rPr>
              <a:t>: </a:t>
            </a:r>
            <a:r>
              <a:rPr lang="en" sz="1350">
                <a:solidFill>
                  <a:schemeClr val="lt1"/>
                </a:solidFill>
              </a:rPr>
              <a:t>If users do not understand why they had been recommended as specific item, they tend to loose confidence into the recommender system.</a:t>
            </a:r>
            <a:endParaRPr sz="1650">
              <a:solidFill>
                <a:schemeClr val="lt1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850200" y="2748450"/>
            <a:ext cx="7443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1"/>
                </a:solidFill>
              </a:rPr>
              <a:t>H</a:t>
            </a:r>
            <a:r>
              <a:rPr lang="en" sz="1350">
                <a:solidFill>
                  <a:schemeClr val="lt1"/>
                </a:solidFill>
              </a:rPr>
              <a:t>ow to know if a new recommendation is relevant before actually recommending it to our user?</a:t>
            </a:r>
            <a:endParaRPr sz="1350">
              <a:solidFill>
                <a:schemeClr val="lt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850200" y="3386950"/>
            <a:ext cx="74436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lt1"/>
                </a:solidFill>
              </a:rPr>
              <a:t>Actions taken</a:t>
            </a:r>
            <a:r>
              <a:rPr lang="en" sz="1350">
                <a:solidFill>
                  <a:schemeClr val="lt1"/>
                </a:solidFill>
              </a:rPr>
              <a:t>: </a:t>
            </a:r>
            <a:r>
              <a:rPr lang="en" sz="1350">
                <a:solidFill>
                  <a:schemeClr val="lt1"/>
                </a:solidFill>
              </a:rPr>
              <a:t>A/B testing approach, how many users purchased/watched more products/movies using which recommendation system.</a:t>
            </a:r>
            <a:endParaRPr sz="135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57150" y="265675"/>
            <a:ext cx="8429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 Questions</a:t>
            </a:r>
            <a:endParaRPr b="1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50" y="4751175"/>
            <a:ext cx="881949" cy="3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1238400" y="1816525"/>
            <a:ext cx="6667200" cy="1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lt1"/>
              </a:buClr>
              <a:buSzPts val="1550"/>
              <a:buAutoNum type="arabicPeriod"/>
            </a:pPr>
            <a:r>
              <a:rPr lang="en" sz="1550">
                <a:solidFill>
                  <a:schemeClr val="lt1"/>
                </a:solidFill>
              </a:rPr>
              <a:t>How to get around the risk of a cold start for a collaborative filtering recommender system?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AutoNum type="arabicPeriod"/>
            </a:pPr>
            <a:r>
              <a:rPr lang="en" sz="1550">
                <a:solidFill>
                  <a:schemeClr val="lt1"/>
                </a:solidFill>
              </a:rPr>
              <a:t>What is the advantage of a collaborative filtering system over a content-based filtering recommender system?</a:t>
            </a:r>
            <a:endParaRPr sz="1550">
              <a:solidFill>
                <a:schemeClr val="lt1"/>
              </a:solidFill>
            </a:endParaRPr>
          </a:p>
          <a:p>
            <a:pPr indent="-327025" lvl="0" marL="45720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0"/>
              <a:buAutoNum type="arabicPeriod"/>
            </a:pPr>
            <a:r>
              <a:rPr lang="en" sz="1550">
                <a:solidFill>
                  <a:schemeClr val="lt1"/>
                </a:solidFill>
              </a:rPr>
              <a:t>Where could you imagine to use Recommender Systems? Which one have you experienced and how was your experience?</a:t>
            </a:r>
            <a:endParaRPr sz="155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