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38" r:id="rId3"/>
    <p:sldId id="493" r:id="rId4"/>
    <p:sldId id="539" r:id="rId5"/>
    <p:sldId id="540" r:id="rId6"/>
    <p:sldId id="472" r:id="rId7"/>
    <p:sldId id="473" r:id="rId8"/>
    <p:sldId id="474" r:id="rId9"/>
    <p:sldId id="475" r:id="rId10"/>
    <p:sldId id="476" r:id="rId11"/>
    <p:sldId id="427" r:id="rId12"/>
    <p:sldId id="467" r:id="rId13"/>
    <p:sldId id="517" r:id="rId14"/>
    <p:sldId id="518" r:id="rId15"/>
    <p:sldId id="439" r:id="rId16"/>
    <p:sldId id="519" r:id="rId17"/>
    <p:sldId id="527" r:id="rId18"/>
    <p:sldId id="520" r:id="rId19"/>
    <p:sldId id="521" r:id="rId20"/>
    <p:sldId id="522" r:id="rId21"/>
    <p:sldId id="504" r:id="rId22"/>
    <p:sldId id="531" r:id="rId23"/>
    <p:sldId id="532" r:id="rId24"/>
    <p:sldId id="505" r:id="rId25"/>
    <p:sldId id="50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4" autoAdjust="0"/>
    <p:restoredTop sz="84966"/>
  </p:normalViewPr>
  <p:slideViewPr>
    <p:cSldViewPr snapToGrid="0">
      <p:cViewPr varScale="1">
        <p:scale>
          <a:sx n="108" d="100"/>
          <a:sy n="108" d="100"/>
        </p:scale>
        <p:origin x="352" y="184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59A18310-5C32-8144-BE93-2774A4496B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2" name="Rectangle 3">
            <a:extLst>
              <a:ext uri="{FF2B5EF4-FFF2-40B4-BE49-F238E27FC236}">
                <a16:creationId xmlns:a16="http://schemas.microsoft.com/office/drawing/2014/main" id="{C1CFEFFF-0123-214C-9D01-C173288CC9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8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5E2DBA30-8647-1A4A-A161-E46F91D7C7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Rectangle 3">
            <a:extLst>
              <a:ext uri="{FF2B5EF4-FFF2-40B4-BE49-F238E27FC236}">
                <a16:creationId xmlns:a16="http://schemas.microsoft.com/office/drawing/2014/main" id="{52923051-BB27-B942-9388-27D720D2C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6B3EDEEE-E914-1E4A-85EF-F71E0CF5BA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DFA9796D-D2C6-6945-A40C-57518C04E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3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DC952DCE-366A-B340-AD99-684F4497FA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03DE190F-B655-8649-9F3A-C1496664A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Comic Sans MS" panose="030F0902030302020204" pitchFamily="66" charset="0"/>
              </a:rPr>
              <a:t>Alternative to maintaining predecessor indices:  compute optimal distances, then consider only zero reduced cost edges.</a:t>
            </a:r>
          </a:p>
          <a:p>
            <a:endParaRPr lang="en-US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71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>
            <a:extLst>
              <a:ext uri="{FF2B5EF4-FFF2-40B4-BE49-F238E27FC236}">
                <a16:creationId xmlns:a16="http://schemas.microsoft.com/office/drawing/2014/main" id="{E57E4BDB-7848-5D47-A6F8-59BDAD61C1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38" name="Rectangle 3">
            <a:extLst>
              <a:ext uri="{FF2B5EF4-FFF2-40B4-BE49-F238E27FC236}">
                <a16:creationId xmlns:a16="http://schemas.microsoft.com/office/drawing/2014/main" id="{99DC1986-B3F3-9849-A8D9-D3AF9251A3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40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>
            <a:extLst>
              <a:ext uri="{FF2B5EF4-FFF2-40B4-BE49-F238E27FC236}">
                <a16:creationId xmlns:a16="http://schemas.microsoft.com/office/drawing/2014/main" id="{9DFD75E6-77AF-0440-8140-6C3F2AE0CC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6" name="Rectangle 3">
            <a:extLst>
              <a:ext uri="{FF2B5EF4-FFF2-40B4-BE49-F238E27FC236}">
                <a16:creationId xmlns:a16="http://schemas.microsoft.com/office/drawing/2014/main" id="{9B947B90-9641-9849-86DE-AA86F33FCE7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6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>
            <a:extLst>
              <a:ext uri="{FF2B5EF4-FFF2-40B4-BE49-F238E27FC236}">
                <a16:creationId xmlns:a16="http://schemas.microsoft.com/office/drawing/2014/main" id="{7C3F4265-F462-2148-ACDF-A2D52A08E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4" name="Rectangle 3">
            <a:extLst>
              <a:ext uri="{FF2B5EF4-FFF2-40B4-BE49-F238E27FC236}">
                <a16:creationId xmlns:a16="http://schemas.microsoft.com/office/drawing/2014/main" id="{030B36F2-B520-814B-A261-727D53E0B2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74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>
            <a:extLst>
              <a:ext uri="{FF2B5EF4-FFF2-40B4-BE49-F238E27FC236}">
                <a16:creationId xmlns:a16="http://schemas.microsoft.com/office/drawing/2014/main" id="{6CB8CF06-A78B-CB4F-B69A-3539809A33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Rectangle 3">
            <a:extLst>
              <a:ext uri="{FF2B5EF4-FFF2-40B4-BE49-F238E27FC236}">
                <a16:creationId xmlns:a16="http://schemas.microsoft.com/office/drawing/2014/main" id="{9A90CAA2-1C0D-5145-8E8F-F053884AA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3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>
            <a:extLst>
              <a:ext uri="{FF2B5EF4-FFF2-40B4-BE49-F238E27FC236}">
                <a16:creationId xmlns:a16="http://schemas.microsoft.com/office/drawing/2014/main" id="{DFCB1214-5E76-7C43-AB1E-B0FBC94020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429F5DF2-79DE-3E43-9AEC-D4984C1C2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Comic Sans MS" panose="030F0902030302020204" pitchFamily="66" charset="0"/>
              </a:rPr>
              <a:t>in some protocols, length = hop count</a:t>
            </a:r>
          </a:p>
          <a:p>
            <a:r>
              <a:rPr lang="en-US" altLang="zh-CN" dirty="0">
                <a:latin typeface="Comic Sans MS" panose="030F0902030302020204" pitchFamily="66" charset="0"/>
              </a:rPr>
              <a:t>since each node determines is values based on its neighbors, protocol sometimes facetiously </a:t>
            </a:r>
            <a:r>
              <a:rPr lang="en-US" altLang="zh-CN" dirty="0" err="1">
                <a:latin typeface="Comic Sans MS" panose="030F0902030302020204" pitchFamily="66" charset="0"/>
              </a:rPr>
              <a:t>reffered</a:t>
            </a:r>
            <a:r>
              <a:rPr lang="en-US" altLang="zh-CN" dirty="0">
                <a:latin typeface="Comic Sans MS" panose="030F0902030302020204" pitchFamily="66" charset="0"/>
              </a:rPr>
              <a:t> to as routing by rumor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route invalidation timer: v flags path to t as invalid if v doesn't hear from t for a while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RIP fix for counting to infinity: maintain max hop count = 16</a:t>
            </a:r>
          </a:p>
        </p:txBody>
      </p:sp>
    </p:spTree>
    <p:extLst>
      <p:ext uri="{BB962C8B-B14F-4D97-AF65-F5344CB8AC3E}">
        <p14:creationId xmlns:p14="http://schemas.microsoft.com/office/powerpoint/2010/main" val="324915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>
            <a:extLst>
              <a:ext uri="{FF2B5EF4-FFF2-40B4-BE49-F238E27FC236}">
                <a16:creationId xmlns:a16="http://schemas.microsoft.com/office/drawing/2014/main" id="{471E5C8A-2AA2-4046-A402-CD8EA5AA6F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BAEF5720-E6D5-A343-98E9-3C197F22E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Comic Sans MS" panose="030F0902030302020204" pitchFamily="66" charset="0"/>
              </a:rPr>
              <a:t>each router stores whole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20857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A31FCEBC-15D0-5E47-B1A3-1D8EC6F0A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67197BE-E593-1E4D-99B3-A3D6FF8A4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>
                <a:latin typeface="Comic Sans MS" panose="030F0902030302020204" pitchFamily="66" charset="0"/>
              </a:rPr>
              <a:t>1-24,26-37</a:t>
            </a:r>
          </a:p>
        </p:txBody>
      </p:sp>
    </p:spTree>
    <p:extLst>
      <p:ext uri="{BB962C8B-B14F-4D97-AF65-F5344CB8AC3E}">
        <p14:creationId xmlns:p14="http://schemas.microsoft.com/office/powerpoint/2010/main" val="7050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55A71AB0-AB06-9441-B5AC-33D0F46C8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F86A26FA-C893-5142-9CBA-9F1011D56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1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3AA9A8BA-D468-7C46-94B3-E44380B86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531A2860-0724-1E49-A7E0-75B04917C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>
                <a:latin typeface="Comic Sans MS" panose="030F0902030302020204" pitchFamily="66" charset="0"/>
              </a:rPr>
              <a:t>Levenshtein introduced concept of edit-distance; Needleman-Wunsch first applied it to aligning biological sequences; our algorithm is closest in spirit to Smith-Waterman (but their algorithm is for local alignment)</a:t>
            </a:r>
          </a:p>
          <a:p>
            <a:r>
              <a:rPr lang="en-US" altLang="zh-CN">
                <a:latin typeface="Comic Sans MS" panose="030F0902030302020204" pitchFamily="66" charset="0"/>
              </a:rPr>
              <a:t>Presumably alpha_pp = 0, but assumption not needed (could be a profit instead of penalty)</a:t>
            </a:r>
          </a:p>
          <a:p>
            <a:r>
              <a:rPr lang="en-US" altLang="zh-CN">
                <a:latin typeface="Comic Sans MS" panose="030F0902030302020204" pitchFamily="66" charset="0"/>
              </a:rPr>
              <a:t>bonus application: spam filter - compare message with known spam messages</a:t>
            </a:r>
          </a:p>
        </p:txBody>
      </p:sp>
    </p:spTree>
    <p:extLst>
      <p:ext uri="{BB962C8B-B14F-4D97-AF65-F5344CB8AC3E}">
        <p14:creationId xmlns:p14="http://schemas.microsoft.com/office/powerpoint/2010/main" val="388824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25774551-A0A1-B444-8AC8-4D9D9610A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E28F5090-C9A9-7D4C-873B-DF1C9B4F4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6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6A078CDF-E356-A34B-AFEF-9722D5C36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0F091D7-586E-C54B-B10D-A1C2F27DF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3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DC433D57-5711-0F47-BAB7-30A2D6B8F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4D5F02BD-9268-DB4A-8E65-1338DCA9E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>
            <a:extLst>
              <a:ext uri="{FF2B5EF4-FFF2-40B4-BE49-F238E27FC236}">
                <a16:creationId xmlns:a16="http://schemas.microsoft.com/office/drawing/2014/main" id="{6FB7D2BD-9947-CB4C-83EC-383818A37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16440102-8B07-164C-995A-AC0D637C1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63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EE88C84A-848C-C64B-B941-6936EE4602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4" name="Rectangle 3">
            <a:extLst>
              <a:ext uri="{FF2B5EF4-FFF2-40B4-BE49-F238E27FC236}">
                <a16:creationId xmlns:a16="http://schemas.microsoft.com/office/drawing/2014/main" id="{08B98FAE-D141-FB40-8145-A71A2036E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3">
            <a:extLst>
              <a:ext uri="{FF2B5EF4-FFF2-40B4-BE49-F238E27FC236}">
                <a16:creationId xmlns:a16="http://schemas.microsoft.com/office/drawing/2014/main" id="{AE7E8F9B-4FAF-D64E-A896-843EBC1DBB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C3B10E9-B09F-744D-8B0D-53ED05B6D687}" type="slidenum">
              <a:rPr lang="en-US" altLang="zh-CN" sz="800"/>
              <a:pPr/>
              <a:t>10</a:t>
            </a:fld>
            <a:endParaRPr lang="en-US" altLang="zh-CN" sz="14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DC56399F-C5F4-8F4B-90F7-1C5DCAABE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Sequence Alignment:  Algorithm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32DAC7F-50C6-FE49-81CB-EF57938D3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1218" y="4945487"/>
            <a:ext cx="7998240" cy="1509742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altLang="zh-CN" dirty="0"/>
              <a:t>Analysis.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mn</a:t>
            </a:r>
            <a:r>
              <a:rPr lang="en-US" altLang="zh-CN" dirty="0">
                <a:solidFill>
                  <a:schemeClr val="tx1"/>
                </a:solidFill>
              </a:rPr>
              <a:t>) time and space.</a:t>
            </a:r>
          </a:p>
          <a:p>
            <a:pPr marL="0" indent="0"/>
            <a:r>
              <a:rPr lang="en-US" altLang="zh-CN" dirty="0"/>
              <a:t>English words or sentences:  </a:t>
            </a:r>
            <a:r>
              <a:rPr lang="en-US" altLang="zh-CN" dirty="0">
                <a:solidFill>
                  <a:schemeClr val="tx1"/>
                </a:solidFill>
              </a:rPr>
              <a:t>m, n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10.</a:t>
            </a:r>
          </a:p>
          <a:p>
            <a:pPr marL="0" indent="0"/>
            <a:r>
              <a:rPr lang="en-US" altLang="zh-CN" dirty="0"/>
              <a:t>Computational biology:  </a:t>
            </a:r>
            <a:r>
              <a:rPr lang="en-US" altLang="zh-CN" dirty="0">
                <a:solidFill>
                  <a:schemeClr val="tx1"/>
                </a:solidFill>
              </a:rPr>
              <a:t>m = n = 100,000. 10 billions ops OK, but 10GB array?</a:t>
            </a:r>
          </a:p>
        </p:txBody>
      </p:sp>
      <p:sp>
        <p:nvSpPr>
          <p:cNvPr id="101380" name="Text Box 7">
            <a:extLst>
              <a:ext uri="{FF2B5EF4-FFF2-40B4-BE49-F238E27FC236}">
                <a16:creationId xmlns:a16="http://schemas.microsoft.com/office/drawing/2014/main" id="{62640C92-4ADD-5E46-AF6C-8C2B748ED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54" y="1150664"/>
            <a:ext cx="6679046" cy="3460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Sequence-Alignment(</a:t>
            </a:r>
            <a:r>
              <a:rPr lang="en-US" altLang="zh-CN" b="1">
                <a:latin typeface="Courier New" panose="02070309020205020404" pitchFamily="49" charset="0"/>
              </a:rPr>
              <a:t>m, n, x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x</a:t>
            </a:r>
            <a:r>
              <a:rPr lang="en-US" altLang="zh-CN" b="1" baseline="-25000">
                <a:latin typeface="Courier New" panose="02070309020205020404" pitchFamily="49" charset="0"/>
              </a:rPr>
              <a:t>2</a:t>
            </a:r>
            <a:r>
              <a:rPr lang="en-US" altLang="zh-CN" b="1">
                <a:latin typeface="Courier New" panose="02070309020205020404" pitchFamily="49" charset="0"/>
              </a:rPr>
              <a:t>...x</a:t>
            </a:r>
            <a:r>
              <a:rPr lang="en-US" altLang="zh-CN" b="1" baseline="-25000">
                <a:latin typeface="Courier New" panose="02070309020205020404" pitchFamily="49" charset="0"/>
              </a:rPr>
              <a:t>m</a:t>
            </a:r>
            <a:r>
              <a:rPr lang="en-US" altLang="zh-CN" b="1">
                <a:latin typeface="Courier New" panose="02070309020205020404" pitchFamily="49" charset="0"/>
              </a:rPr>
              <a:t>, y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y</a:t>
            </a:r>
            <a:r>
              <a:rPr lang="en-US" altLang="zh-CN" b="1" baseline="-25000">
                <a:latin typeface="Courier New" panose="02070309020205020404" pitchFamily="49" charset="0"/>
              </a:rPr>
              <a:t>2</a:t>
            </a:r>
            <a:r>
              <a:rPr lang="en-US" altLang="zh-CN" b="1">
                <a:latin typeface="Courier New" panose="02070309020205020404" pitchFamily="49" charset="0"/>
              </a:rPr>
              <a:t>...y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,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, ) {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b="1">
                <a:latin typeface="Courier New" panose="02070309020205020404" pitchFamily="49" charset="0"/>
              </a:rPr>
              <a:t> i = 0 to m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M[i, 0] = i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</a:t>
            </a:r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b="1">
                <a:latin typeface="Courier New" panose="02070309020205020404" pitchFamily="49" charset="0"/>
              </a:rPr>
              <a:t> j = 0 to n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M[0, j] = j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</a:t>
            </a: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b="1">
                <a:latin typeface="Courier New" panose="02070309020205020404" pitchFamily="49" charset="0"/>
              </a:rPr>
              <a:t> i = 1 to m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>
                <a:latin typeface="Courier New" panose="02070309020205020404" pitchFamily="49" charset="0"/>
              </a:rPr>
              <a:t> j = 1 to n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M[i, j] = min(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[x</a:t>
            </a:r>
            <a:r>
              <a:rPr lang="en-US" altLang="zh-CN" b="1" baseline="-25000">
                <a:latin typeface="Courier New" panose="02070309020205020404" pitchFamily="49" charset="0"/>
                <a:sym typeface="Symbol" pitchFamily="2" charset="2"/>
              </a:rPr>
              <a:t>i,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y</a:t>
            </a:r>
            <a:r>
              <a:rPr lang="en-US" altLang="zh-CN" b="1" baseline="-25000">
                <a:latin typeface="Courier New" panose="02070309020205020404" pitchFamily="49" charset="0"/>
                <a:sym typeface="Symbol" pitchFamily="2" charset="2"/>
              </a:rPr>
              <a:t>j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] + M[i-1, j-1],</a:t>
            </a: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                        + M[i-1, j],</a:t>
            </a: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                        + M[i, j-1])</a:t>
            </a:r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lang="en-US" altLang="zh-CN" b="1">
                <a:latin typeface="Courier New" panose="02070309020205020404" pitchFamily="49" charset="0"/>
              </a:rPr>
              <a:t> M[m, n]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38E2A8-9602-1D43-946F-8C536FDCC21C}"/>
                  </a:ext>
                </a:extLst>
              </p:cNvPr>
              <p:cNvSpPr txBox="1"/>
              <p:nvPr/>
            </p:nvSpPr>
            <p:spPr>
              <a:xfrm>
                <a:off x="7130999" y="1621154"/>
                <a:ext cx="5061001" cy="1505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16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1"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/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kumimoji="1"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sz="16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sz="16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16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sz="16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16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  <m:brk m:alnAt="7"/>
                                                </m:rPr>
                                                <a:rPr kumimoji="1" lang="en-US" altLang="zh-CN" sz="16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kumimoji="1" lang="en-US" altLang="zh-CN" sz="16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PT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kumimoji="1" lang="en-US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1" lang="el-GR" altLang="zh-CN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  <m:r>
                                                <m:rPr>
                                                  <m:nor/>
                                                  <m:brk m:alnAt="7"/>
                                                </m:rPr>
                                                <a:rPr kumimoji="1" lang="en-US" altLang="zh-CN" sz="16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kumimoji="1"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OPT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1" lang="el-GR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  <m:r>
                                                <m:rPr>
                                                  <m:nor/>
                                                  <m:brk m:alnAt="7"/>
                                                </m:rPr>
                                                <a:rPr kumimoji="1"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kumimoji="1"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OPT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16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16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38E2A8-9602-1D43-946F-8C536FDC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999" y="1621154"/>
                <a:ext cx="5061001" cy="1505220"/>
              </a:xfrm>
              <a:prstGeom prst="rect">
                <a:avLst/>
              </a:prstGeom>
              <a:blipFill>
                <a:blip r:embed="rId3"/>
                <a:stretch>
                  <a:fillRect l="-3250" t="-122500" r="-250" b="-18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86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E623F999-3804-174A-A5F4-E375102584F4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6. 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4206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3">
            <a:extLst>
              <a:ext uri="{FF2B5EF4-FFF2-40B4-BE49-F238E27FC236}">
                <a16:creationId xmlns:a16="http://schemas.microsoft.com/office/drawing/2014/main" id="{199A7C5B-82A5-9748-90BA-637CD1C619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B9D4FEB-FEA4-744B-A34C-346B92186CF6}" type="slidenum">
              <a:rPr lang="en-US" altLang="zh-CN" sz="800"/>
              <a:pPr/>
              <a:t>12</a:t>
            </a:fld>
            <a:endParaRPr lang="en-US" altLang="zh-CN" sz="1400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2006C303-8D63-4042-AA78-12D14B3DB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F6C70A7-255A-634A-9CAF-FD8E0C58D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Shortest path problem. </a:t>
            </a:r>
            <a:r>
              <a:rPr lang="en-US" altLang="zh-CN" dirty="0">
                <a:solidFill>
                  <a:schemeClr val="tx1"/>
                </a:solidFill>
              </a:rPr>
              <a:t> Given a directed graph G = (V, E), with edge weights 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25000" dirty="0" err="1">
                <a:solidFill>
                  <a:schemeClr val="tx1"/>
                </a:solidFill>
              </a:rPr>
              <a:t>vw</a:t>
            </a:r>
            <a:r>
              <a:rPr lang="en-US" altLang="zh-CN" dirty="0">
                <a:solidFill>
                  <a:schemeClr val="tx1"/>
                </a:solidFill>
              </a:rPr>
              <a:t>, find shortest path from node s to node t.</a:t>
            </a:r>
          </a:p>
          <a:p>
            <a:endParaRPr lang="en-US" altLang="zh-CN" dirty="0"/>
          </a:p>
          <a:p>
            <a:r>
              <a:rPr lang="en-US" altLang="zh-CN" dirty="0"/>
              <a:t>Ex.  </a:t>
            </a:r>
            <a:r>
              <a:rPr lang="en-US" altLang="zh-CN" dirty="0">
                <a:solidFill>
                  <a:schemeClr val="tx1"/>
                </a:solidFill>
              </a:rPr>
              <a:t>Nodes represent agents in a financial setting and 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25000" dirty="0" err="1">
                <a:solidFill>
                  <a:schemeClr val="tx1"/>
                </a:solidFill>
              </a:rPr>
              <a:t>vw</a:t>
            </a:r>
            <a:r>
              <a:rPr lang="en-US" altLang="zh-CN" dirty="0">
                <a:solidFill>
                  <a:schemeClr val="tx1"/>
                </a:solidFill>
              </a:rPr>
              <a:t> is cost of transaction in which we buy from agent v and sell immediately to w.</a:t>
            </a:r>
          </a:p>
        </p:txBody>
      </p:sp>
      <p:sp>
        <p:nvSpPr>
          <p:cNvPr id="130052" name="Oval 22">
            <a:extLst>
              <a:ext uri="{FF2B5EF4-FFF2-40B4-BE49-F238E27FC236}">
                <a16:creationId xmlns:a16="http://schemas.microsoft.com/office/drawing/2014/main" id="{E6C715B1-0A16-CB47-B1B0-BA68E721F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5772" y="4351338"/>
            <a:ext cx="241300" cy="2397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130053" name="Oval 23">
            <a:extLst>
              <a:ext uri="{FF2B5EF4-FFF2-40B4-BE49-F238E27FC236}">
                <a16:creationId xmlns:a16="http://schemas.microsoft.com/office/drawing/2014/main" id="{A757CFE6-BB87-0C4B-BBB0-2EC4D2A71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3235" y="4021138"/>
            <a:ext cx="241300" cy="2397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130054" name="Oval 24">
            <a:extLst>
              <a:ext uri="{FF2B5EF4-FFF2-40B4-BE49-F238E27FC236}">
                <a16:creationId xmlns:a16="http://schemas.microsoft.com/office/drawing/2014/main" id="{48F3D728-DCA5-D442-9EDC-2008FA149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1197" y="6029325"/>
            <a:ext cx="241300" cy="241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sp>
        <p:nvSpPr>
          <p:cNvPr id="130055" name="Oval 25">
            <a:extLst>
              <a:ext uri="{FF2B5EF4-FFF2-40B4-BE49-F238E27FC236}">
                <a16:creationId xmlns:a16="http://schemas.microsoft.com/office/drawing/2014/main" id="{30DFB857-83EA-3846-A004-5DD5AECEB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3222" y="4021138"/>
            <a:ext cx="242888" cy="2397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130056" name="Oval 26">
            <a:extLst>
              <a:ext uri="{FF2B5EF4-FFF2-40B4-BE49-F238E27FC236}">
                <a16:creationId xmlns:a16="http://schemas.microsoft.com/office/drawing/2014/main" id="{49D36CA6-3E78-7742-B0D0-4FA3F8D56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2973" y="4803775"/>
            <a:ext cx="244475" cy="241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6</a:t>
            </a:r>
          </a:p>
        </p:txBody>
      </p:sp>
      <p:sp>
        <p:nvSpPr>
          <p:cNvPr id="130057" name="Oval 27">
            <a:extLst>
              <a:ext uri="{FF2B5EF4-FFF2-40B4-BE49-F238E27FC236}">
                <a16:creationId xmlns:a16="http://schemas.microsoft.com/office/drawing/2014/main" id="{AF64B87C-AB0E-DF40-A7DD-292E7EB70D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6085" y="6103938"/>
            <a:ext cx="241300" cy="241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7</a:t>
            </a:r>
          </a:p>
        </p:txBody>
      </p:sp>
      <p:sp>
        <p:nvSpPr>
          <p:cNvPr id="130058" name="Oval 28">
            <a:extLst>
              <a:ext uri="{FF2B5EF4-FFF2-40B4-BE49-F238E27FC236}">
                <a16:creationId xmlns:a16="http://schemas.microsoft.com/office/drawing/2014/main" id="{EF510699-D389-D44D-BB2C-06A610ADF0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1411" y="5037139"/>
            <a:ext cx="242887" cy="2444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130059" name="Oval 29">
            <a:extLst>
              <a:ext uri="{FF2B5EF4-FFF2-40B4-BE49-F238E27FC236}">
                <a16:creationId xmlns:a16="http://schemas.microsoft.com/office/drawing/2014/main" id="{B47447C6-2152-C84A-B12D-73B1C62BE3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1022" y="5240338"/>
            <a:ext cx="241300" cy="241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130060" name="AutoShape 30">
            <a:extLst>
              <a:ext uri="{FF2B5EF4-FFF2-40B4-BE49-F238E27FC236}">
                <a16:creationId xmlns:a16="http://schemas.microsoft.com/office/drawing/2014/main" id="{03126037-DDB3-774C-9D78-ADCC93AA2713}"/>
              </a:ext>
            </a:extLst>
          </p:cNvPr>
          <p:cNvCxnSpPr>
            <a:cxnSpLocks noChangeShapeType="1"/>
            <a:stCxn id="130052" idx="6"/>
            <a:endCxn id="130055" idx="2"/>
          </p:cNvCxnSpPr>
          <p:nvPr/>
        </p:nvCxnSpPr>
        <p:spPr bwMode="auto">
          <a:xfrm flipV="1">
            <a:off x="2617072" y="4140200"/>
            <a:ext cx="946150" cy="33178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1" name="AutoShape 31">
            <a:extLst>
              <a:ext uri="{FF2B5EF4-FFF2-40B4-BE49-F238E27FC236}">
                <a16:creationId xmlns:a16="http://schemas.microsoft.com/office/drawing/2014/main" id="{19D38F71-B925-634B-8B2E-E3106839C663}"/>
              </a:ext>
            </a:extLst>
          </p:cNvPr>
          <p:cNvCxnSpPr>
            <a:cxnSpLocks noChangeShapeType="1"/>
            <a:stCxn id="130052" idx="5"/>
            <a:endCxn id="130056" idx="1"/>
          </p:cNvCxnSpPr>
          <p:nvPr/>
        </p:nvCxnSpPr>
        <p:spPr bwMode="auto">
          <a:xfrm>
            <a:off x="2582147" y="4556126"/>
            <a:ext cx="1557338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2" name="AutoShape 32">
            <a:extLst>
              <a:ext uri="{FF2B5EF4-FFF2-40B4-BE49-F238E27FC236}">
                <a16:creationId xmlns:a16="http://schemas.microsoft.com/office/drawing/2014/main" id="{A4FC8410-5FE9-DB4C-B2F1-DD934746B3FA}"/>
              </a:ext>
            </a:extLst>
          </p:cNvPr>
          <p:cNvCxnSpPr>
            <a:cxnSpLocks noChangeShapeType="1"/>
            <a:stCxn id="130052" idx="4"/>
            <a:endCxn id="130057" idx="1"/>
          </p:cNvCxnSpPr>
          <p:nvPr/>
        </p:nvCxnSpPr>
        <p:spPr bwMode="auto">
          <a:xfrm>
            <a:off x="2496422" y="4591051"/>
            <a:ext cx="1144588" cy="154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3" name="AutoShape 33">
            <a:extLst>
              <a:ext uri="{FF2B5EF4-FFF2-40B4-BE49-F238E27FC236}">
                <a16:creationId xmlns:a16="http://schemas.microsoft.com/office/drawing/2014/main" id="{EBBCE232-C93E-0B4B-BF9E-5EDA7AA45623}"/>
              </a:ext>
            </a:extLst>
          </p:cNvPr>
          <p:cNvCxnSpPr>
            <a:cxnSpLocks noChangeShapeType="1"/>
            <a:stCxn id="130056" idx="7"/>
            <a:endCxn id="130053" idx="2"/>
          </p:cNvCxnSpPr>
          <p:nvPr/>
        </p:nvCxnSpPr>
        <p:spPr bwMode="auto">
          <a:xfrm flipV="1">
            <a:off x="4312523" y="4140200"/>
            <a:ext cx="3160713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4" name="AutoShape 34">
            <a:extLst>
              <a:ext uri="{FF2B5EF4-FFF2-40B4-BE49-F238E27FC236}">
                <a16:creationId xmlns:a16="http://schemas.microsoft.com/office/drawing/2014/main" id="{84B2B2A1-B44B-BD43-ADAB-F8789DB8B64D}"/>
              </a:ext>
            </a:extLst>
          </p:cNvPr>
          <p:cNvCxnSpPr>
            <a:cxnSpLocks noChangeShapeType="1"/>
            <a:stCxn id="130058" idx="7"/>
            <a:endCxn id="130053" idx="4"/>
          </p:cNvCxnSpPr>
          <p:nvPr/>
        </p:nvCxnSpPr>
        <p:spPr bwMode="auto">
          <a:xfrm flipV="1">
            <a:off x="7049372" y="4260850"/>
            <a:ext cx="54610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5" name="AutoShape 35">
            <a:extLst>
              <a:ext uri="{FF2B5EF4-FFF2-40B4-BE49-F238E27FC236}">
                <a16:creationId xmlns:a16="http://schemas.microsoft.com/office/drawing/2014/main" id="{7D1BB705-23C8-344B-A41C-164580F7F15A}"/>
              </a:ext>
            </a:extLst>
          </p:cNvPr>
          <p:cNvCxnSpPr>
            <a:cxnSpLocks noChangeShapeType="1"/>
            <a:stCxn id="130056" idx="5"/>
            <a:endCxn id="130059" idx="2"/>
          </p:cNvCxnSpPr>
          <p:nvPr/>
        </p:nvCxnSpPr>
        <p:spPr bwMode="auto">
          <a:xfrm>
            <a:off x="4310936" y="5010150"/>
            <a:ext cx="700087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6" name="AutoShape 36">
            <a:extLst>
              <a:ext uri="{FF2B5EF4-FFF2-40B4-BE49-F238E27FC236}">
                <a16:creationId xmlns:a16="http://schemas.microsoft.com/office/drawing/2014/main" id="{F5EC57FB-0FA9-0243-9EE9-60EF2B9D066D}"/>
              </a:ext>
            </a:extLst>
          </p:cNvPr>
          <p:cNvCxnSpPr>
            <a:cxnSpLocks noChangeShapeType="1"/>
            <a:stCxn id="130059" idx="5"/>
            <a:endCxn id="130054" idx="2"/>
          </p:cNvCxnSpPr>
          <p:nvPr/>
        </p:nvCxnSpPr>
        <p:spPr bwMode="auto">
          <a:xfrm>
            <a:off x="5217397" y="5446713"/>
            <a:ext cx="2463800" cy="7032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7" name="AutoShape 37">
            <a:extLst>
              <a:ext uri="{FF2B5EF4-FFF2-40B4-BE49-F238E27FC236}">
                <a16:creationId xmlns:a16="http://schemas.microsoft.com/office/drawing/2014/main" id="{C06891BC-2952-EE49-B966-1AFCD7F2067F}"/>
              </a:ext>
            </a:extLst>
          </p:cNvPr>
          <p:cNvCxnSpPr>
            <a:cxnSpLocks noChangeShapeType="1"/>
            <a:stCxn id="130059" idx="6"/>
            <a:endCxn id="130058" idx="2"/>
          </p:cNvCxnSpPr>
          <p:nvPr/>
        </p:nvCxnSpPr>
        <p:spPr bwMode="auto">
          <a:xfrm flipV="1">
            <a:off x="5252322" y="5159375"/>
            <a:ext cx="1589088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8" name="AutoShape 38">
            <a:extLst>
              <a:ext uri="{FF2B5EF4-FFF2-40B4-BE49-F238E27FC236}">
                <a16:creationId xmlns:a16="http://schemas.microsoft.com/office/drawing/2014/main" id="{62D41790-C6EE-F04F-930E-B39614A88683}"/>
              </a:ext>
            </a:extLst>
          </p:cNvPr>
          <p:cNvCxnSpPr>
            <a:cxnSpLocks noChangeShapeType="1"/>
            <a:stCxn id="130058" idx="5"/>
            <a:endCxn id="130054" idx="1"/>
          </p:cNvCxnSpPr>
          <p:nvPr/>
        </p:nvCxnSpPr>
        <p:spPr bwMode="auto">
          <a:xfrm>
            <a:off x="7049372" y="5246688"/>
            <a:ext cx="666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69" name="AutoShape 39">
            <a:extLst>
              <a:ext uri="{FF2B5EF4-FFF2-40B4-BE49-F238E27FC236}">
                <a16:creationId xmlns:a16="http://schemas.microsoft.com/office/drawing/2014/main" id="{DCBDFA4B-C8DF-E441-9F14-09ADF8ADFFEE}"/>
              </a:ext>
            </a:extLst>
          </p:cNvPr>
          <p:cNvCxnSpPr>
            <a:cxnSpLocks noChangeShapeType="1"/>
            <a:stCxn id="130053" idx="3"/>
            <a:endCxn id="130059" idx="7"/>
          </p:cNvCxnSpPr>
          <p:nvPr/>
        </p:nvCxnSpPr>
        <p:spPr bwMode="auto">
          <a:xfrm flipH="1">
            <a:off x="5217398" y="4225925"/>
            <a:ext cx="2290763" cy="104933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70" name="AutoShape 40">
            <a:extLst>
              <a:ext uri="{FF2B5EF4-FFF2-40B4-BE49-F238E27FC236}">
                <a16:creationId xmlns:a16="http://schemas.microsoft.com/office/drawing/2014/main" id="{87CA93F7-2F27-DD41-804F-D501CC0750CA}"/>
              </a:ext>
            </a:extLst>
          </p:cNvPr>
          <p:cNvCxnSpPr>
            <a:cxnSpLocks noChangeShapeType="1"/>
            <a:stCxn id="130056" idx="4"/>
            <a:endCxn id="130057" idx="0"/>
          </p:cNvCxnSpPr>
          <p:nvPr/>
        </p:nvCxnSpPr>
        <p:spPr bwMode="auto">
          <a:xfrm flipH="1">
            <a:off x="3726736" y="5045076"/>
            <a:ext cx="498475" cy="1058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71" name="AutoShape 41">
            <a:extLst>
              <a:ext uri="{FF2B5EF4-FFF2-40B4-BE49-F238E27FC236}">
                <a16:creationId xmlns:a16="http://schemas.microsoft.com/office/drawing/2014/main" id="{4A09AC44-2556-B741-84EB-9CC2A22D5594}"/>
              </a:ext>
            </a:extLst>
          </p:cNvPr>
          <p:cNvCxnSpPr>
            <a:cxnSpLocks noChangeShapeType="1"/>
            <a:stCxn id="130057" idx="7"/>
            <a:endCxn id="130059" idx="3"/>
          </p:cNvCxnSpPr>
          <p:nvPr/>
        </p:nvCxnSpPr>
        <p:spPr bwMode="auto">
          <a:xfrm flipV="1">
            <a:off x="3812461" y="5446713"/>
            <a:ext cx="12334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72" name="AutoShape 42">
            <a:extLst>
              <a:ext uri="{FF2B5EF4-FFF2-40B4-BE49-F238E27FC236}">
                <a16:creationId xmlns:a16="http://schemas.microsoft.com/office/drawing/2014/main" id="{C510BE63-B418-C94F-9474-EDECBEE5888F}"/>
              </a:ext>
            </a:extLst>
          </p:cNvPr>
          <p:cNvCxnSpPr>
            <a:cxnSpLocks noChangeShapeType="1"/>
            <a:stCxn id="130055" idx="6"/>
            <a:endCxn id="130053" idx="1"/>
          </p:cNvCxnSpPr>
          <p:nvPr/>
        </p:nvCxnSpPr>
        <p:spPr bwMode="auto">
          <a:xfrm flipV="1">
            <a:off x="3806110" y="4056064"/>
            <a:ext cx="3702050" cy="8413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73" name="AutoShape 43">
            <a:extLst>
              <a:ext uri="{FF2B5EF4-FFF2-40B4-BE49-F238E27FC236}">
                <a16:creationId xmlns:a16="http://schemas.microsoft.com/office/drawing/2014/main" id="{96781FD6-26DB-D047-8029-79452A012458}"/>
              </a:ext>
            </a:extLst>
          </p:cNvPr>
          <p:cNvCxnSpPr>
            <a:cxnSpLocks noChangeShapeType="1"/>
            <a:stCxn id="130057" idx="6"/>
            <a:endCxn id="130054" idx="3"/>
          </p:cNvCxnSpPr>
          <p:nvPr/>
        </p:nvCxnSpPr>
        <p:spPr bwMode="auto">
          <a:xfrm>
            <a:off x="3847386" y="6223000"/>
            <a:ext cx="3868737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074" name="AutoShape 44">
            <a:extLst>
              <a:ext uri="{FF2B5EF4-FFF2-40B4-BE49-F238E27FC236}">
                <a16:creationId xmlns:a16="http://schemas.microsoft.com/office/drawing/2014/main" id="{FA481A4D-BAA5-4A45-86E0-537A817F3E4B}"/>
              </a:ext>
            </a:extLst>
          </p:cNvPr>
          <p:cNvCxnSpPr>
            <a:cxnSpLocks noChangeShapeType="1"/>
            <a:stCxn id="130053" idx="5"/>
            <a:endCxn id="130054" idx="0"/>
          </p:cNvCxnSpPr>
          <p:nvPr/>
        </p:nvCxnSpPr>
        <p:spPr bwMode="auto">
          <a:xfrm>
            <a:off x="7679611" y="4225925"/>
            <a:ext cx="122237" cy="180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0075" name="Text Box 45">
            <a:extLst>
              <a:ext uri="{FF2B5EF4-FFF2-40B4-BE49-F238E27FC236}">
                <a16:creationId xmlns:a16="http://schemas.microsoft.com/office/drawing/2014/main" id="{E8227D0B-19E2-4B44-B9F1-5F3B5576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447" y="4003675"/>
            <a:ext cx="21748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10</a:t>
            </a:r>
          </a:p>
        </p:txBody>
      </p:sp>
      <p:sp>
        <p:nvSpPr>
          <p:cNvPr id="130076" name="Text Box 46">
            <a:extLst>
              <a:ext uri="{FF2B5EF4-FFF2-40B4-BE49-F238E27FC236}">
                <a16:creationId xmlns:a16="http://schemas.microsoft.com/office/drawing/2014/main" id="{7DF4E934-F109-5542-8B10-AD051A3C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172" y="4503738"/>
            <a:ext cx="215900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18</a:t>
            </a:r>
          </a:p>
        </p:txBody>
      </p:sp>
      <p:sp>
        <p:nvSpPr>
          <p:cNvPr id="130077" name="Text Box 47">
            <a:extLst>
              <a:ext uri="{FF2B5EF4-FFF2-40B4-BE49-F238E27FC236}">
                <a16:creationId xmlns:a16="http://schemas.microsoft.com/office/drawing/2014/main" id="{53C45AD0-43B6-3C4E-978F-5585FE09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360" y="4664075"/>
            <a:ext cx="30321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 -16</a:t>
            </a:r>
          </a:p>
        </p:txBody>
      </p:sp>
      <p:sp>
        <p:nvSpPr>
          <p:cNvPr id="130078" name="Text Box 48">
            <a:extLst>
              <a:ext uri="{FF2B5EF4-FFF2-40B4-BE49-F238E27FC236}">
                <a16:creationId xmlns:a16="http://schemas.microsoft.com/office/drawing/2014/main" id="{B30EE331-E032-B147-9B3A-B938D3BA0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761" y="4230688"/>
            <a:ext cx="21748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9</a:t>
            </a:r>
          </a:p>
        </p:txBody>
      </p:sp>
      <p:sp>
        <p:nvSpPr>
          <p:cNvPr id="130079" name="Text Box 49">
            <a:extLst>
              <a:ext uri="{FF2B5EF4-FFF2-40B4-BE49-F238E27FC236}">
                <a16:creationId xmlns:a16="http://schemas.microsoft.com/office/drawing/2014/main" id="{E6342D07-12A4-F347-B1CC-C12492EE5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636" y="4608513"/>
            <a:ext cx="21907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 6</a:t>
            </a:r>
          </a:p>
        </p:txBody>
      </p:sp>
      <p:sp>
        <p:nvSpPr>
          <p:cNvPr id="130080" name="Text Box 50">
            <a:extLst>
              <a:ext uri="{FF2B5EF4-FFF2-40B4-BE49-F238E27FC236}">
                <a16:creationId xmlns:a16="http://schemas.microsoft.com/office/drawing/2014/main" id="{21DE5F83-B49A-1B45-A6A0-AADA23912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948" y="5305425"/>
            <a:ext cx="21907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15</a:t>
            </a:r>
          </a:p>
        </p:txBody>
      </p:sp>
      <p:sp>
        <p:nvSpPr>
          <p:cNvPr id="130081" name="Text Box 51">
            <a:extLst>
              <a:ext uri="{FF2B5EF4-FFF2-40B4-BE49-F238E27FC236}">
                <a16:creationId xmlns:a16="http://schemas.microsoft.com/office/drawing/2014/main" id="{05670499-50F6-664C-827E-4700F34B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310" y="5383213"/>
            <a:ext cx="215900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 -8</a:t>
            </a:r>
          </a:p>
        </p:txBody>
      </p:sp>
      <p:sp>
        <p:nvSpPr>
          <p:cNvPr id="130082" name="Text Box 52">
            <a:extLst>
              <a:ext uri="{FF2B5EF4-FFF2-40B4-BE49-F238E27FC236}">
                <a16:creationId xmlns:a16="http://schemas.microsoft.com/office/drawing/2014/main" id="{79828C6C-7E1E-CB49-B2DE-030B9050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747" y="5089525"/>
            <a:ext cx="3000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 30</a:t>
            </a:r>
          </a:p>
        </p:txBody>
      </p:sp>
      <p:sp>
        <p:nvSpPr>
          <p:cNvPr id="130083" name="Text Box 53">
            <a:extLst>
              <a:ext uri="{FF2B5EF4-FFF2-40B4-BE49-F238E27FC236}">
                <a16:creationId xmlns:a16="http://schemas.microsoft.com/office/drawing/2014/main" id="{B9F4E3AA-5548-4149-AE76-4474B6BB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322" y="5683250"/>
            <a:ext cx="33178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 20</a:t>
            </a:r>
          </a:p>
        </p:txBody>
      </p:sp>
      <p:sp>
        <p:nvSpPr>
          <p:cNvPr id="130084" name="Text Box 54">
            <a:extLst>
              <a:ext uri="{FF2B5EF4-FFF2-40B4-BE49-F238E27FC236}">
                <a16:creationId xmlns:a16="http://schemas.microsoft.com/office/drawing/2014/main" id="{0CDA6C4F-FDF3-A545-B17B-8AE0377B0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935" y="6140450"/>
            <a:ext cx="3222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44</a:t>
            </a:r>
          </a:p>
        </p:txBody>
      </p:sp>
      <p:sp>
        <p:nvSpPr>
          <p:cNvPr id="130085" name="Text Box 55">
            <a:extLst>
              <a:ext uri="{FF2B5EF4-FFF2-40B4-BE49-F238E27FC236}">
                <a16:creationId xmlns:a16="http://schemas.microsoft.com/office/drawing/2014/main" id="{51B1622A-D889-6441-BBF9-8DF96BFAD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22" y="5645150"/>
            <a:ext cx="215900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16</a:t>
            </a:r>
          </a:p>
        </p:txBody>
      </p:sp>
      <p:sp>
        <p:nvSpPr>
          <p:cNvPr id="130086" name="Text Box 56">
            <a:extLst>
              <a:ext uri="{FF2B5EF4-FFF2-40B4-BE49-F238E27FC236}">
                <a16:creationId xmlns:a16="http://schemas.microsoft.com/office/drawing/2014/main" id="{64760529-6135-C948-B231-9096E8FA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522" y="5141913"/>
            <a:ext cx="21748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11</a:t>
            </a:r>
          </a:p>
        </p:txBody>
      </p:sp>
      <p:sp>
        <p:nvSpPr>
          <p:cNvPr id="130087" name="Text Box 57">
            <a:extLst>
              <a:ext uri="{FF2B5EF4-FFF2-40B4-BE49-F238E27FC236}">
                <a16:creationId xmlns:a16="http://schemas.microsoft.com/office/drawing/2014/main" id="{A731D4D7-FE27-9147-B33B-5A0B4FCCB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897" y="4659313"/>
            <a:ext cx="215900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6</a:t>
            </a:r>
          </a:p>
        </p:txBody>
      </p:sp>
      <p:sp>
        <p:nvSpPr>
          <p:cNvPr id="130088" name="Text Box 58">
            <a:extLst>
              <a:ext uri="{FF2B5EF4-FFF2-40B4-BE49-F238E27FC236}">
                <a16:creationId xmlns:a16="http://schemas.microsoft.com/office/drawing/2014/main" id="{11BE8660-E685-2A4A-9645-C8DB688F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573" y="5043488"/>
            <a:ext cx="21907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19</a:t>
            </a:r>
          </a:p>
        </p:txBody>
      </p:sp>
      <p:sp>
        <p:nvSpPr>
          <p:cNvPr id="130089" name="Text Box 59">
            <a:extLst>
              <a:ext uri="{FF2B5EF4-FFF2-40B4-BE49-F238E27FC236}">
                <a16:creationId xmlns:a16="http://schemas.microsoft.com/office/drawing/2014/main" id="{410494D0-9BF8-D840-A347-02E00D20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285" y="5478463"/>
            <a:ext cx="21431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6</a:t>
            </a:r>
          </a:p>
        </p:txBody>
      </p:sp>
      <p:sp>
        <p:nvSpPr>
          <p:cNvPr id="130090" name="Line 61">
            <a:extLst>
              <a:ext uri="{FF2B5EF4-FFF2-40B4-BE49-F238E27FC236}">
                <a16:creationId xmlns:a16="http://schemas.microsoft.com/office/drawing/2014/main" id="{5DD9849B-6E44-DC47-B09C-237984E857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41355" y="230355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0091" name="Rectangle 62">
            <a:extLst>
              <a:ext uri="{FF2B5EF4-FFF2-40B4-BE49-F238E27FC236}">
                <a16:creationId xmlns:a16="http://schemas.microsoft.com/office/drawing/2014/main" id="{F4F87A47-07C7-DE4F-91C5-AC377F0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181" y="2318191"/>
            <a:ext cx="257282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allow negative weights</a:t>
            </a:r>
          </a:p>
        </p:txBody>
      </p:sp>
    </p:spTree>
    <p:extLst>
      <p:ext uri="{BB962C8B-B14F-4D97-AF65-F5344CB8AC3E}">
        <p14:creationId xmlns:p14="http://schemas.microsoft.com/office/powerpoint/2010/main" val="7054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3">
            <a:extLst>
              <a:ext uri="{FF2B5EF4-FFF2-40B4-BE49-F238E27FC236}">
                <a16:creationId xmlns:a16="http://schemas.microsoft.com/office/drawing/2014/main" id="{90D05EE9-FDA8-0449-BD37-62D6789B0B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5054335-C545-014B-93B6-983F8E1310EE}" type="slidenum">
              <a:rPr lang="en-US" altLang="zh-CN" sz="800"/>
              <a:pPr/>
              <a:t>13</a:t>
            </a:fld>
            <a:endParaRPr lang="en-US" altLang="zh-CN" sz="1400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BEE7127-5DC4-3B43-9806-3DBC6EBD3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Paths:  Failed Attempts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A98CC34-491C-E648-9600-2F97109CF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Dijkstra.  </a:t>
            </a:r>
            <a:r>
              <a:rPr lang="en-US" altLang="zh-CN" dirty="0">
                <a:solidFill>
                  <a:schemeClr val="tx1"/>
                </a:solidFill>
              </a:rPr>
              <a:t>Can fail if negative edge costs.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Re-weighting.  </a:t>
            </a:r>
            <a:r>
              <a:rPr lang="en-US" altLang="zh-CN" dirty="0">
                <a:solidFill>
                  <a:schemeClr val="tx1"/>
                </a:solidFill>
              </a:rPr>
              <a:t>Adding a constant to every edge weight can fail.</a:t>
            </a:r>
            <a:endParaRPr lang="en-US" altLang="zh-CN" dirty="0">
              <a:solidFill>
                <a:schemeClr val="tx1"/>
              </a:solidFill>
              <a:sym typeface="Symbol" pitchFamily="2" charset="2"/>
            </a:endParaRPr>
          </a:p>
        </p:txBody>
      </p:sp>
      <p:sp>
        <p:nvSpPr>
          <p:cNvPr id="132100" name="Oval 4">
            <a:extLst>
              <a:ext uri="{FF2B5EF4-FFF2-40B4-BE49-F238E27FC236}">
                <a16:creationId xmlns:a16="http://schemas.microsoft.com/office/drawing/2014/main" id="{8F7F87B5-B487-154F-833E-BB2DF6ACB0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5091" y="179796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dirty="0"/>
              <a:t>u</a:t>
            </a:r>
          </a:p>
        </p:txBody>
      </p:sp>
      <p:sp>
        <p:nvSpPr>
          <p:cNvPr id="132101" name="Oval 5">
            <a:extLst>
              <a:ext uri="{FF2B5EF4-FFF2-40B4-BE49-F238E27FC236}">
                <a16:creationId xmlns:a16="http://schemas.microsoft.com/office/drawing/2014/main" id="{832B4C47-570C-6C4E-AEFA-CB3AE6C076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5091" y="2906038"/>
            <a:ext cx="269875" cy="2730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sp>
        <p:nvSpPr>
          <p:cNvPr id="132102" name="Oval 6">
            <a:extLst>
              <a:ext uri="{FF2B5EF4-FFF2-40B4-BE49-F238E27FC236}">
                <a16:creationId xmlns:a16="http://schemas.microsoft.com/office/drawing/2014/main" id="{951FCA2C-E5D0-6349-AEBA-3FE10DCC8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4616" y="2372639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cxnSp>
        <p:nvCxnSpPr>
          <p:cNvPr id="132103" name="AutoShape 7">
            <a:extLst>
              <a:ext uri="{FF2B5EF4-FFF2-40B4-BE49-F238E27FC236}">
                <a16:creationId xmlns:a16="http://schemas.microsoft.com/office/drawing/2014/main" id="{D6CBD2A8-2CF3-8A4F-9409-4C7003E84BFA}"/>
              </a:ext>
            </a:extLst>
          </p:cNvPr>
          <p:cNvCxnSpPr>
            <a:cxnSpLocks noChangeShapeType="1"/>
            <a:stCxn id="132106" idx="3"/>
            <a:endCxn id="132101" idx="6"/>
          </p:cNvCxnSpPr>
          <p:nvPr/>
        </p:nvCxnSpPr>
        <p:spPr bwMode="auto">
          <a:xfrm flipH="1">
            <a:off x="5224965" y="2602827"/>
            <a:ext cx="9477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104" name="AutoShape 8">
            <a:extLst>
              <a:ext uri="{FF2B5EF4-FFF2-40B4-BE49-F238E27FC236}">
                <a16:creationId xmlns:a16="http://schemas.microsoft.com/office/drawing/2014/main" id="{70365E0F-437B-0247-9BB7-AD955060D0F0}"/>
              </a:ext>
            </a:extLst>
          </p:cNvPr>
          <p:cNvCxnSpPr>
            <a:cxnSpLocks noChangeShapeType="1"/>
            <a:stCxn id="132102" idx="5"/>
            <a:endCxn id="132101" idx="2"/>
          </p:cNvCxnSpPr>
          <p:nvPr/>
        </p:nvCxnSpPr>
        <p:spPr bwMode="auto">
          <a:xfrm>
            <a:off x="3924804" y="2602827"/>
            <a:ext cx="1030287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105" name="AutoShape 9">
            <a:extLst>
              <a:ext uri="{FF2B5EF4-FFF2-40B4-BE49-F238E27FC236}">
                <a16:creationId xmlns:a16="http://schemas.microsoft.com/office/drawing/2014/main" id="{1CB727EB-322F-9F4E-AA78-FFE628E84F4D}"/>
              </a:ext>
            </a:extLst>
          </p:cNvPr>
          <p:cNvCxnSpPr>
            <a:cxnSpLocks noChangeShapeType="1"/>
            <a:stCxn id="132100" idx="6"/>
            <a:endCxn id="132106" idx="1"/>
          </p:cNvCxnSpPr>
          <p:nvPr/>
        </p:nvCxnSpPr>
        <p:spPr bwMode="auto">
          <a:xfrm>
            <a:off x="5224965" y="1932902"/>
            <a:ext cx="947738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2106" name="Oval 10">
            <a:extLst>
              <a:ext uri="{FF2B5EF4-FFF2-40B4-BE49-F238E27FC236}">
                <a16:creationId xmlns:a16="http://schemas.microsoft.com/office/drawing/2014/main" id="{BB17F36A-9624-3943-B49A-90F828D8B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3016" y="2372639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/>
              <a:t>v</a:t>
            </a:r>
          </a:p>
        </p:txBody>
      </p:sp>
      <p:cxnSp>
        <p:nvCxnSpPr>
          <p:cNvPr id="132107" name="AutoShape 11">
            <a:extLst>
              <a:ext uri="{FF2B5EF4-FFF2-40B4-BE49-F238E27FC236}">
                <a16:creationId xmlns:a16="http://schemas.microsoft.com/office/drawing/2014/main" id="{84EF578F-8CA6-8447-9905-873DA422B862}"/>
              </a:ext>
            </a:extLst>
          </p:cNvPr>
          <p:cNvCxnSpPr>
            <a:cxnSpLocks noChangeShapeType="1"/>
            <a:stCxn id="132102" idx="7"/>
            <a:endCxn id="132100" idx="2"/>
          </p:cNvCxnSpPr>
          <p:nvPr/>
        </p:nvCxnSpPr>
        <p:spPr bwMode="auto">
          <a:xfrm flipV="1">
            <a:off x="3924804" y="1932902"/>
            <a:ext cx="1030287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2108" name="Text Box 12">
            <a:extLst>
              <a:ext uri="{FF2B5EF4-FFF2-40B4-BE49-F238E27FC236}">
                <a16:creationId xmlns:a16="http://schemas.microsoft.com/office/drawing/2014/main" id="{3EF225F1-2EE7-9245-B31D-D15A269C3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291" y="2067838"/>
            <a:ext cx="3333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132109" name="Text Box 13">
            <a:extLst>
              <a:ext uri="{FF2B5EF4-FFF2-40B4-BE49-F238E27FC236}">
                <a16:creationId xmlns:a16="http://schemas.microsoft.com/office/drawing/2014/main" id="{7CBA406B-D9FC-5149-B42B-851186A3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865" y="2713951"/>
            <a:ext cx="2174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 1</a:t>
            </a:r>
          </a:p>
        </p:txBody>
      </p:sp>
      <p:sp>
        <p:nvSpPr>
          <p:cNvPr id="132110" name="Text Box 14">
            <a:extLst>
              <a:ext uri="{FF2B5EF4-FFF2-40B4-BE49-F238E27FC236}">
                <a16:creationId xmlns:a16="http://schemas.microsoft.com/office/drawing/2014/main" id="{96601B3F-92F4-154E-AF8A-A077A2F3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354" y="204402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132111" name="Text Box 15">
            <a:extLst>
              <a:ext uri="{FF2B5EF4-FFF2-40B4-BE49-F238E27FC236}">
                <a16:creationId xmlns:a16="http://schemas.microsoft.com/office/drawing/2014/main" id="{CD8D59E0-D93E-D749-9A9C-14454D7DD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491" y="267743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-6</a:t>
            </a:r>
          </a:p>
        </p:txBody>
      </p:sp>
      <p:sp>
        <p:nvSpPr>
          <p:cNvPr id="132112" name="Oval 16">
            <a:extLst>
              <a:ext uri="{FF2B5EF4-FFF2-40B4-BE49-F238E27FC236}">
                <a16:creationId xmlns:a16="http://schemas.microsoft.com/office/drawing/2014/main" id="{7829D65C-5950-334E-9CE6-77577C9D4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9596" y="44958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0" lang="zh-CN" altLang="zh-CN" sz="1400"/>
          </a:p>
        </p:txBody>
      </p:sp>
      <p:sp>
        <p:nvSpPr>
          <p:cNvPr id="132113" name="Oval 17">
            <a:extLst>
              <a:ext uri="{FF2B5EF4-FFF2-40B4-BE49-F238E27FC236}">
                <a16:creationId xmlns:a16="http://schemas.microsoft.com/office/drawing/2014/main" id="{3BFE2B94-0BAB-124E-B33F-2D497EDCC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6346" y="5899150"/>
            <a:ext cx="269875" cy="2730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0" lang="zh-CN" altLang="zh-CN" sz="1400"/>
          </a:p>
        </p:txBody>
      </p:sp>
      <p:sp>
        <p:nvSpPr>
          <p:cNvPr id="132114" name="Oval 18">
            <a:extLst>
              <a:ext uri="{FF2B5EF4-FFF2-40B4-BE49-F238E27FC236}">
                <a16:creationId xmlns:a16="http://schemas.microsoft.com/office/drawing/2014/main" id="{E156BD69-48D0-B940-9522-DB1FF8836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5871" y="51054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dirty="0"/>
              <a:t>s</a:t>
            </a:r>
          </a:p>
        </p:txBody>
      </p:sp>
      <p:cxnSp>
        <p:nvCxnSpPr>
          <p:cNvPr id="132115" name="AutoShape 19">
            <a:extLst>
              <a:ext uri="{FF2B5EF4-FFF2-40B4-BE49-F238E27FC236}">
                <a16:creationId xmlns:a16="http://schemas.microsoft.com/office/drawing/2014/main" id="{6735B972-F176-A847-AEAB-7BA0CB4B5AB6}"/>
              </a:ext>
            </a:extLst>
          </p:cNvPr>
          <p:cNvCxnSpPr>
            <a:cxnSpLocks noChangeShapeType="1"/>
            <a:stCxn id="132123" idx="6"/>
            <a:endCxn id="132118" idx="3"/>
          </p:cNvCxnSpPr>
          <p:nvPr/>
        </p:nvCxnSpPr>
        <p:spPr bwMode="auto">
          <a:xfrm flipV="1">
            <a:off x="5933995" y="5335589"/>
            <a:ext cx="877888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116" name="AutoShape 20">
            <a:extLst>
              <a:ext uri="{FF2B5EF4-FFF2-40B4-BE49-F238E27FC236}">
                <a16:creationId xmlns:a16="http://schemas.microsoft.com/office/drawing/2014/main" id="{1C9A3D58-1271-544C-BAF6-588C9C313785}"/>
              </a:ext>
            </a:extLst>
          </p:cNvPr>
          <p:cNvCxnSpPr>
            <a:cxnSpLocks noChangeShapeType="1"/>
            <a:stCxn id="132114" idx="5"/>
            <a:endCxn id="132113" idx="2"/>
          </p:cNvCxnSpPr>
          <p:nvPr/>
        </p:nvCxnSpPr>
        <p:spPr bwMode="auto">
          <a:xfrm>
            <a:off x="3386059" y="5335589"/>
            <a:ext cx="1030287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117" name="AutoShape 21">
            <a:extLst>
              <a:ext uri="{FF2B5EF4-FFF2-40B4-BE49-F238E27FC236}">
                <a16:creationId xmlns:a16="http://schemas.microsoft.com/office/drawing/2014/main" id="{FF91E38E-1A9F-7148-A039-735FD8073461}"/>
              </a:ext>
            </a:extLst>
          </p:cNvPr>
          <p:cNvCxnSpPr>
            <a:cxnSpLocks noChangeShapeType="1"/>
            <a:stCxn id="132112" idx="6"/>
            <a:endCxn id="132118" idx="1"/>
          </p:cNvCxnSpPr>
          <p:nvPr/>
        </p:nvCxnSpPr>
        <p:spPr bwMode="auto">
          <a:xfrm>
            <a:off x="5289471" y="4630738"/>
            <a:ext cx="1522413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2118" name="Oval 22">
            <a:extLst>
              <a:ext uri="{FF2B5EF4-FFF2-40B4-BE49-F238E27FC236}">
                <a16:creationId xmlns:a16="http://schemas.microsoft.com/office/drawing/2014/main" id="{9B69D30D-59B3-4749-90DF-FA286A670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2196" y="51054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cxnSp>
        <p:nvCxnSpPr>
          <p:cNvPr id="132119" name="AutoShape 23">
            <a:extLst>
              <a:ext uri="{FF2B5EF4-FFF2-40B4-BE49-F238E27FC236}">
                <a16:creationId xmlns:a16="http://schemas.microsoft.com/office/drawing/2014/main" id="{1F30DCC2-9BE6-4249-89B0-FF6C85936AE3}"/>
              </a:ext>
            </a:extLst>
          </p:cNvPr>
          <p:cNvCxnSpPr>
            <a:cxnSpLocks noChangeShapeType="1"/>
            <a:stCxn id="132114" idx="7"/>
            <a:endCxn id="132112" idx="2"/>
          </p:cNvCxnSpPr>
          <p:nvPr/>
        </p:nvCxnSpPr>
        <p:spPr bwMode="auto">
          <a:xfrm flipV="1">
            <a:off x="3386059" y="4630738"/>
            <a:ext cx="163353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2120" name="Text Box 24">
            <a:extLst>
              <a:ext uri="{FF2B5EF4-FFF2-40B4-BE49-F238E27FC236}">
                <a16:creationId xmlns:a16="http://schemas.microsoft.com/office/drawing/2014/main" id="{06955718-B2D9-AA44-A3AA-BC4607694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071" y="4756150"/>
            <a:ext cx="3333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132121" name="Text Box 25">
            <a:extLst>
              <a:ext uri="{FF2B5EF4-FFF2-40B4-BE49-F238E27FC236}">
                <a16:creationId xmlns:a16="http://schemas.microsoft.com/office/drawing/2014/main" id="{477660AA-6D8A-E048-AFF7-21B68815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270" y="5518150"/>
            <a:ext cx="2174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 3</a:t>
            </a:r>
          </a:p>
        </p:txBody>
      </p:sp>
      <p:sp>
        <p:nvSpPr>
          <p:cNvPr id="132122" name="Text Box 26">
            <a:extLst>
              <a:ext uri="{FF2B5EF4-FFF2-40B4-BE49-F238E27FC236}">
                <a16:creationId xmlns:a16="http://schemas.microsoft.com/office/drawing/2014/main" id="{EEBE2BF4-EAFC-1B4C-B920-2515C616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484" y="477361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132123" name="Oval 27">
            <a:extLst>
              <a:ext uri="{FF2B5EF4-FFF2-40B4-BE49-F238E27FC236}">
                <a16:creationId xmlns:a16="http://schemas.microsoft.com/office/drawing/2014/main" id="{3B6E16B5-3A26-564F-B507-BAD28F2D93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121" y="5899150"/>
            <a:ext cx="269875" cy="2730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132124" name="AutoShape 28">
            <a:extLst>
              <a:ext uri="{FF2B5EF4-FFF2-40B4-BE49-F238E27FC236}">
                <a16:creationId xmlns:a16="http://schemas.microsoft.com/office/drawing/2014/main" id="{EC2588D2-7AFC-ED4E-974A-11A57043177F}"/>
              </a:ext>
            </a:extLst>
          </p:cNvPr>
          <p:cNvCxnSpPr>
            <a:cxnSpLocks noChangeShapeType="1"/>
            <a:stCxn id="132113" idx="6"/>
            <a:endCxn id="132123" idx="2"/>
          </p:cNvCxnSpPr>
          <p:nvPr/>
        </p:nvCxnSpPr>
        <p:spPr bwMode="auto">
          <a:xfrm>
            <a:off x="4686220" y="6035675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2125" name="Text Box 29">
            <a:extLst>
              <a:ext uri="{FF2B5EF4-FFF2-40B4-BE49-F238E27FC236}">
                <a16:creationId xmlns:a16="http://schemas.microsoft.com/office/drawing/2014/main" id="{F135CA2E-979A-AE41-9BC3-099C36CF4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396" y="589121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-3</a:t>
            </a: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3F546647-D1E6-3F49-A2CD-1E4C87919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09" y="55419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grpSp>
        <p:nvGrpSpPr>
          <p:cNvPr id="132127" name="Group 36">
            <a:extLst>
              <a:ext uri="{FF2B5EF4-FFF2-40B4-BE49-F238E27FC236}">
                <a16:creationId xmlns:a16="http://schemas.microsoft.com/office/drawing/2014/main" id="{C96D889D-2C53-744A-AB54-94034AEBEECF}"/>
              </a:ext>
            </a:extLst>
          </p:cNvPr>
          <p:cNvGrpSpPr>
            <a:grpSpLocks/>
          </p:cNvGrpSpPr>
          <p:nvPr/>
        </p:nvGrpSpPr>
        <p:grpSpPr bwMode="auto">
          <a:xfrm>
            <a:off x="3681333" y="4465639"/>
            <a:ext cx="2894012" cy="1436687"/>
            <a:chOff x="2107" y="2813"/>
            <a:chExt cx="1823" cy="905"/>
          </a:xfrm>
        </p:grpSpPr>
        <p:sp>
          <p:nvSpPr>
            <p:cNvPr id="132128" name="Rectangle 31">
              <a:extLst>
                <a:ext uri="{FF2B5EF4-FFF2-40B4-BE49-F238E27FC236}">
                  <a16:creationId xmlns:a16="http://schemas.microsoft.com/office/drawing/2014/main" id="{A6E5F211-ED50-C84F-A5E2-673E792C2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813"/>
              <a:ext cx="1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2129" name="Rectangle 32">
              <a:extLst>
                <a:ext uri="{FF2B5EF4-FFF2-40B4-BE49-F238E27FC236}">
                  <a16:creationId xmlns:a16="http://schemas.microsoft.com/office/drawing/2014/main" id="{1022FD80-2F6A-2144-A70A-8E96B8451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2820"/>
              <a:ext cx="1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2130" name="Rectangle 33">
              <a:extLst>
                <a:ext uri="{FF2B5EF4-FFF2-40B4-BE49-F238E27FC236}">
                  <a16:creationId xmlns:a16="http://schemas.microsoft.com/office/drawing/2014/main" id="{859C9D74-9ECD-234C-81C1-351DEA0D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07"/>
              <a:ext cx="1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2131" name="Rectangle 34">
              <a:extLst>
                <a:ext uri="{FF2B5EF4-FFF2-40B4-BE49-F238E27FC236}">
                  <a16:creationId xmlns:a16="http://schemas.microsoft.com/office/drawing/2014/main" id="{67247D24-92BA-B34D-B1C2-F973074F6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3289"/>
              <a:ext cx="1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2132" name="Rectangle 35">
              <a:extLst>
                <a:ext uri="{FF2B5EF4-FFF2-40B4-BE49-F238E27FC236}">
                  <a16:creationId xmlns:a16="http://schemas.microsoft.com/office/drawing/2014/main" id="{A173DBBE-56CB-E940-8811-937D7B29F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524"/>
              <a:ext cx="1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chemeClr val="hlink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94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3">
            <a:extLst>
              <a:ext uri="{FF2B5EF4-FFF2-40B4-BE49-F238E27FC236}">
                <a16:creationId xmlns:a16="http://schemas.microsoft.com/office/drawing/2014/main" id="{94174BF5-BAC4-4F4B-8214-40B4931FAA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12550679-2525-E446-ADCA-C24DB08A630D}" type="slidenum">
              <a:rPr lang="en-US" altLang="zh-CN" sz="800"/>
              <a:pPr/>
              <a:t>14</a:t>
            </a:fld>
            <a:endParaRPr lang="en-US" altLang="zh-CN" sz="1400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AF20E80F-1043-C04D-AEAA-3AD455F3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Paths:  Negative Cost Cycles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8A7EEEA-585B-E64B-8A36-B2D978F15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Negative cost cycle.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Observation.  </a:t>
            </a:r>
            <a:r>
              <a:rPr lang="en-US" altLang="zh-CN" dirty="0">
                <a:solidFill>
                  <a:schemeClr val="tx1"/>
                </a:solidFill>
              </a:rPr>
              <a:t>If some path from s to t contains a negative cost cycle, there does not exist a shortest s-t path; otherwise, there exists one that is simple.</a:t>
            </a:r>
            <a:endParaRPr lang="en-US" altLang="zh-CN" dirty="0">
              <a:solidFill>
                <a:schemeClr val="tx1"/>
              </a:solidFill>
              <a:sym typeface="Symbol" pitchFamily="2" charset="2"/>
            </a:endParaRPr>
          </a:p>
        </p:txBody>
      </p:sp>
      <p:sp>
        <p:nvSpPr>
          <p:cNvPr id="134148" name="Oval 4">
            <a:extLst>
              <a:ext uri="{FF2B5EF4-FFF2-40B4-BE49-F238E27FC236}">
                <a16:creationId xmlns:a16="http://schemas.microsoft.com/office/drawing/2014/main" id="{0C1258A4-886D-EC48-822F-7D8289CC3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3465" y="4997453"/>
            <a:ext cx="320675" cy="32543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4149" name="Oval 5">
            <a:extLst>
              <a:ext uri="{FF2B5EF4-FFF2-40B4-BE49-F238E27FC236}">
                <a16:creationId xmlns:a16="http://schemas.microsoft.com/office/drawing/2014/main" id="{5AE8EDF5-9E3C-254E-9840-15E1C1A6A3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3865" y="4997453"/>
            <a:ext cx="320675" cy="32543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4150" name="Freeform 6">
            <a:extLst>
              <a:ext uri="{FF2B5EF4-FFF2-40B4-BE49-F238E27FC236}">
                <a16:creationId xmlns:a16="http://schemas.microsoft.com/office/drawing/2014/main" id="{90CBFF13-FB0F-D848-959C-C82335BE7C8C}"/>
              </a:ext>
            </a:extLst>
          </p:cNvPr>
          <p:cNvSpPr>
            <a:spLocks/>
          </p:cNvSpPr>
          <p:nvPr/>
        </p:nvSpPr>
        <p:spPr bwMode="auto">
          <a:xfrm>
            <a:off x="3792064" y="4832353"/>
            <a:ext cx="3003550" cy="250825"/>
          </a:xfrm>
          <a:custGeom>
            <a:avLst/>
            <a:gdLst>
              <a:gd name="T0" fmla="*/ 0 w 1892"/>
              <a:gd name="T1" fmla="*/ 2147483646 h 158"/>
              <a:gd name="T2" fmla="*/ 2147483646 w 1892"/>
              <a:gd name="T3" fmla="*/ 2147483646 h 158"/>
              <a:gd name="T4" fmla="*/ 2147483646 w 1892"/>
              <a:gd name="T5" fmla="*/ 2147483646 h 158"/>
              <a:gd name="T6" fmla="*/ 2147483646 w 1892"/>
              <a:gd name="T7" fmla="*/ 2147483646 h 158"/>
              <a:gd name="T8" fmla="*/ 2147483646 w 1892"/>
              <a:gd name="T9" fmla="*/ 2147483646 h 158"/>
              <a:gd name="T10" fmla="*/ 2147483646 w 1892"/>
              <a:gd name="T11" fmla="*/ 2147483646 h 158"/>
              <a:gd name="T12" fmla="*/ 2147483646 w 1892"/>
              <a:gd name="T13" fmla="*/ 2147483646 h 158"/>
              <a:gd name="T14" fmla="*/ 2147483646 w 1892"/>
              <a:gd name="T15" fmla="*/ 2147483646 h 158"/>
              <a:gd name="T16" fmla="*/ 2147483646 w 1892"/>
              <a:gd name="T17" fmla="*/ 2147483646 h 158"/>
              <a:gd name="T18" fmla="*/ 2147483646 w 1892"/>
              <a:gd name="T19" fmla="*/ 2147483646 h 158"/>
              <a:gd name="T20" fmla="*/ 2147483646 w 1892"/>
              <a:gd name="T21" fmla="*/ 2147483646 h 158"/>
              <a:gd name="T22" fmla="*/ 2147483646 w 1892"/>
              <a:gd name="T23" fmla="*/ 2147483646 h 1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92" h="158">
                <a:moveTo>
                  <a:pt x="0" y="104"/>
                </a:moveTo>
                <a:cubicBezTo>
                  <a:pt x="56" y="60"/>
                  <a:pt x="112" y="16"/>
                  <a:pt x="144" y="8"/>
                </a:cubicBezTo>
                <a:cubicBezTo>
                  <a:pt x="176" y="0"/>
                  <a:pt x="160" y="48"/>
                  <a:pt x="192" y="56"/>
                </a:cubicBezTo>
                <a:cubicBezTo>
                  <a:pt x="224" y="64"/>
                  <a:pt x="288" y="64"/>
                  <a:pt x="336" y="56"/>
                </a:cubicBezTo>
                <a:cubicBezTo>
                  <a:pt x="384" y="48"/>
                  <a:pt x="440" y="8"/>
                  <a:pt x="480" y="8"/>
                </a:cubicBezTo>
                <a:cubicBezTo>
                  <a:pt x="520" y="8"/>
                  <a:pt x="520" y="56"/>
                  <a:pt x="576" y="56"/>
                </a:cubicBezTo>
                <a:cubicBezTo>
                  <a:pt x="632" y="56"/>
                  <a:pt x="756" y="3"/>
                  <a:pt x="816" y="8"/>
                </a:cubicBezTo>
                <a:cubicBezTo>
                  <a:pt x="876" y="13"/>
                  <a:pt x="889" y="71"/>
                  <a:pt x="937" y="87"/>
                </a:cubicBezTo>
                <a:cubicBezTo>
                  <a:pt x="985" y="103"/>
                  <a:pt x="1052" y="93"/>
                  <a:pt x="1104" y="104"/>
                </a:cubicBezTo>
                <a:cubicBezTo>
                  <a:pt x="1156" y="115"/>
                  <a:pt x="1165" y="156"/>
                  <a:pt x="1248" y="152"/>
                </a:cubicBezTo>
                <a:cubicBezTo>
                  <a:pt x="1331" y="148"/>
                  <a:pt x="1493" y="78"/>
                  <a:pt x="1600" y="79"/>
                </a:cubicBezTo>
                <a:cubicBezTo>
                  <a:pt x="1707" y="80"/>
                  <a:pt x="1831" y="142"/>
                  <a:pt x="1892" y="15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4151" name="Freeform 7">
            <a:extLst>
              <a:ext uri="{FF2B5EF4-FFF2-40B4-BE49-F238E27FC236}">
                <a16:creationId xmlns:a16="http://schemas.microsoft.com/office/drawing/2014/main" id="{B0E70D76-CBAF-9145-848B-67CB55CC8591}"/>
              </a:ext>
            </a:extLst>
          </p:cNvPr>
          <p:cNvSpPr>
            <a:spLocks/>
          </p:cNvSpPr>
          <p:nvPr/>
        </p:nvSpPr>
        <p:spPr bwMode="auto">
          <a:xfrm>
            <a:off x="4358801" y="4868864"/>
            <a:ext cx="1130300" cy="973138"/>
          </a:xfrm>
          <a:custGeom>
            <a:avLst/>
            <a:gdLst>
              <a:gd name="T0" fmla="*/ 2147483646 w 712"/>
              <a:gd name="T1" fmla="*/ 0 h 613"/>
              <a:gd name="T2" fmla="*/ 2147483646 w 712"/>
              <a:gd name="T3" fmla="*/ 2147483646 h 613"/>
              <a:gd name="T4" fmla="*/ 2147483646 w 712"/>
              <a:gd name="T5" fmla="*/ 2147483646 h 613"/>
              <a:gd name="T6" fmla="*/ 2147483646 w 712"/>
              <a:gd name="T7" fmla="*/ 2147483646 h 613"/>
              <a:gd name="T8" fmla="*/ 2147483646 w 712"/>
              <a:gd name="T9" fmla="*/ 2147483646 h 613"/>
              <a:gd name="T10" fmla="*/ 2147483646 w 712"/>
              <a:gd name="T11" fmla="*/ 2147483646 h 613"/>
              <a:gd name="T12" fmla="*/ 2147483646 w 712"/>
              <a:gd name="T13" fmla="*/ 2147483646 h 613"/>
              <a:gd name="T14" fmla="*/ 2147483646 w 712"/>
              <a:gd name="T15" fmla="*/ 2147483646 h 6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2" h="613">
                <a:moveTo>
                  <a:pt x="342" y="0"/>
                </a:moveTo>
                <a:cubicBezTo>
                  <a:pt x="293" y="47"/>
                  <a:pt x="100" y="196"/>
                  <a:pt x="50" y="284"/>
                </a:cubicBezTo>
                <a:cubicBezTo>
                  <a:pt x="0" y="372"/>
                  <a:pt x="30" y="473"/>
                  <a:pt x="42" y="527"/>
                </a:cubicBezTo>
                <a:cubicBezTo>
                  <a:pt x="54" y="581"/>
                  <a:pt x="69" y="603"/>
                  <a:pt x="123" y="608"/>
                </a:cubicBezTo>
                <a:cubicBezTo>
                  <a:pt x="177" y="613"/>
                  <a:pt x="277" y="594"/>
                  <a:pt x="366" y="559"/>
                </a:cubicBezTo>
                <a:cubicBezTo>
                  <a:pt x="455" y="524"/>
                  <a:pt x="611" y="451"/>
                  <a:pt x="660" y="395"/>
                </a:cubicBezTo>
                <a:cubicBezTo>
                  <a:pt x="709" y="339"/>
                  <a:pt x="712" y="288"/>
                  <a:pt x="660" y="222"/>
                </a:cubicBezTo>
                <a:cubicBezTo>
                  <a:pt x="608" y="156"/>
                  <a:pt x="411" y="47"/>
                  <a:pt x="345" y="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54D4933D-5DF2-7A46-BCCE-5E96484C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251" y="5259389"/>
            <a:ext cx="395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W</a:t>
            </a:r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D400B8DA-1922-E147-BD6B-2F1ABAF12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902" y="5926139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c(W) &lt; 0</a:t>
            </a:r>
          </a:p>
        </p:txBody>
      </p:sp>
      <p:sp>
        <p:nvSpPr>
          <p:cNvPr id="134154" name="Oval 11">
            <a:extLst>
              <a:ext uri="{FF2B5EF4-FFF2-40B4-BE49-F238E27FC236}">
                <a16:creationId xmlns:a16="http://schemas.microsoft.com/office/drawing/2014/main" id="{27607F92-83ED-FF44-A99D-170238E73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8789" y="13303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0" lang="zh-CN" altLang="zh-CN" sz="1400"/>
          </a:p>
        </p:txBody>
      </p:sp>
      <p:sp>
        <p:nvSpPr>
          <p:cNvPr id="134155" name="Oval 12">
            <a:extLst>
              <a:ext uri="{FF2B5EF4-FFF2-40B4-BE49-F238E27FC236}">
                <a16:creationId xmlns:a16="http://schemas.microsoft.com/office/drawing/2014/main" id="{02FABA79-0C6D-5C47-9980-858571B4F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5139" y="2462213"/>
            <a:ext cx="269875" cy="2730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0" lang="zh-CN" altLang="zh-CN" sz="1400"/>
          </a:p>
        </p:txBody>
      </p:sp>
      <p:sp>
        <p:nvSpPr>
          <p:cNvPr id="134156" name="Oval 13">
            <a:extLst>
              <a:ext uri="{FF2B5EF4-FFF2-40B4-BE49-F238E27FC236}">
                <a16:creationId xmlns:a16="http://schemas.microsoft.com/office/drawing/2014/main" id="{6E34D564-D03C-0346-B36A-883DA343F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6951" y="24733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134157" name="AutoShape 14">
            <a:extLst>
              <a:ext uri="{FF2B5EF4-FFF2-40B4-BE49-F238E27FC236}">
                <a16:creationId xmlns:a16="http://schemas.microsoft.com/office/drawing/2014/main" id="{E7FBC658-EE56-9E45-A13F-3B065AAB6EB9}"/>
              </a:ext>
            </a:extLst>
          </p:cNvPr>
          <p:cNvCxnSpPr>
            <a:cxnSpLocks noChangeShapeType="1"/>
            <a:stCxn id="134155" idx="0"/>
            <a:endCxn id="134154" idx="4"/>
          </p:cNvCxnSpPr>
          <p:nvPr/>
        </p:nvCxnSpPr>
        <p:spPr bwMode="auto">
          <a:xfrm flipH="1" flipV="1">
            <a:off x="6943725" y="1600201"/>
            <a:ext cx="635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158" name="AutoShape 15">
            <a:extLst>
              <a:ext uri="{FF2B5EF4-FFF2-40B4-BE49-F238E27FC236}">
                <a16:creationId xmlns:a16="http://schemas.microsoft.com/office/drawing/2014/main" id="{EB034AF7-4168-8346-A5C4-EA06A3A1ABD4}"/>
              </a:ext>
            </a:extLst>
          </p:cNvPr>
          <p:cNvCxnSpPr>
            <a:cxnSpLocks noChangeShapeType="1"/>
            <a:stCxn id="134156" idx="6"/>
            <a:endCxn id="134155" idx="2"/>
          </p:cNvCxnSpPr>
          <p:nvPr/>
        </p:nvCxnSpPr>
        <p:spPr bwMode="auto">
          <a:xfrm flipV="1">
            <a:off x="5084764" y="2598739"/>
            <a:ext cx="17224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159" name="AutoShape 16">
            <a:extLst>
              <a:ext uri="{FF2B5EF4-FFF2-40B4-BE49-F238E27FC236}">
                <a16:creationId xmlns:a16="http://schemas.microsoft.com/office/drawing/2014/main" id="{4C85C014-CD35-154A-83A7-2AEA114F0116}"/>
              </a:ext>
            </a:extLst>
          </p:cNvPr>
          <p:cNvCxnSpPr>
            <a:cxnSpLocks noChangeShapeType="1"/>
            <a:stCxn id="134154" idx="2"/>
            <a:endCxn id="134156" idx="7"/>
          </p:cNvCxnSpPr>
          <p:nvPr/>
        </p:nvCxnSpPr>
        <p:spPr bwMode="auto">
          <a:xfrm flipH="1">
            <a:off x="5037138" y="1465263"/>
            <a:ext cx="177165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4160" name="Text Box 17">
            <a:extLst>
              <a:ext uri="{FF2B5EF4-FFF2-40B4-BE49-F238E27FC236}">
                <a16:creationId xmlns:a16="http://schemas.microsoft.com/office/drawing/2014/main" id="{3ACEBAE1-C757-C142-B638-735F9A042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9" y="1733550"/>
            <a:ext cx="3333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 -6</a:t>
            </a:r>
          </a:p>
        </p:txBody>
      </p:sp>
      <p:sp>
        <p:nvSpPr>
          <p:cNvPr id="134161" name="Text Box 18">
            <a:extLst>
              <a:ext uri="{FF2B5EF4-FFF2-40B4-BE49-F238E27FC236}">
                <a16:creationId xmlns:a16="http://schemas.microsoft.com/office/drawing/2014/main" id="{65BA4D38-3708-CB4C-9C65-5DF3E55F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9" y="2470150"/>
            <a:ext cx="21748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 7</a:t>
            </a:r>
          </a:p>
        </p:txBody>
      </p:sp>
      <p:sp>
        <p:nvSpPr>
          <p:cNvPr id="134162" name="Text Box 19">
            <a:extLst>
              <a:ext uri="{FF2B5EF4-FFF2-40B4-BE49-F238E27FC236}">
                <a16:creationId xmlns:a16="http://schemas.microsoft.com/office/drawing/2014/main" id="{17BA0D18-44F8-4A41-A95C-77261389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9" y="189388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 -4</a:t>
            </a:r>
          </a:p>
        </p:txBody>
      </p:sp>
    </p:spTree>
    <p:extLst>
      <p:ext uri="{BB962C8B-B14F-4D97-AF65-F5344CB8AC3E}">
        <p14:creationId xmlns:p14="http://schemas.microsoft.com/office/powerpoint/2010/main" val="6975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Number Placeholder 3">
            <a:extLst>
              <a:ext uri="{FF2B5EF4-FFF2-40B4-BE49-F238E27FC236}">
                <a16:creationId xmlns:a16="http://schemas.microsoft.com/office/drawing/2014/main" id="{9EB1AD5A-5DF7-7447-A79B-3A1ED0C3D3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C6513EBB-622E-B348-B9A8-33DCEA53CE82}" type="slidenum">
              <a:rPr lang="en-US" altLang="zh-CN" sz="800"/>
              <a:pPr/>
              <a:t>15</a:t>
            </a:fld>
            <a:endParaRPr lang="en-US" altLang="zh-CN" sz="1400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219DA5C2-F053-0246-A908-E83E13792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Paths:  Dynamic Programming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241AB60D-A9F4-CA40-A797-6AE1AFEBC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Def.  </a:t>
            </a:r>
            <a:r>
              <a:rPr lang="en-US" altLang="zh-CN" dirty="0">
                <a:solidFill>
                  <a:schemeClr val="tx1"/>
                </a:solidFill>
              </a:rPr>
              <a:t>OPT(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v) = length of shortest v-t path P using at most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edges.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1:  P uses at most i-1 edges.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OPT(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v) = OPT(i-1, v)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2:  P uses exactly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edges.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if (v, w) is first edge, then OPT uses (v, w), and then selects best w-t path using at most i-1 edges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/>
              <a:t>Remark. </a:t>
            </a:r>
            <a:r>
              <a:rPr lang="en-US" altLang="zh-CN" dirty="0">
                <a:solidFill>
                  <a:schemeClr val="tx1"/>
                </a:solidFill>
              </a:rPr>
              <a:t> By previous observation, if no negative cycles, then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OPT(n-1, v) = length of shortest v-t path.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33C899-F136-384F-A184-564DFB7E0C2E}"/>
                  </a:ext>
                </a:extLst>
              </p:cNvPr>
              <p:cNvSpPr txBox="1"/>
              <p:nvPr/>
            </p:nvSpPr>
            <p:spPr>
              <a:xfrm>
                <a:off x="1426916" y="3900647"/>
                <a:ext cx="5890267" cy="360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𝑣𝑤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33C899-F136-384F-A184-564DFB7E0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6" y="3900647"/>
                <a:ext cx="5890267" cy="360740"/>
              </a:xfrm>
              <a:prstGeom prst="rect">
                <a:avLst/>
              </a:prstGeom>
              <a:blipFill>
                <a:blip r:embed="rId3"/>
                <a:stretch>
                  <a:fillRect l="-431" t="-6897" r="-1078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0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3">
            <a:extLst>
              <a:ext uri="{FF2B5EF4-FFF2-40B4-BE49-F238E27FC236}">
                <a16:creationId xmlns:a16="http://schemas.microsoft.com/office/drawing/2014/main" id="{9E797328-4806-434D-A72C-840AB3FA01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11C6673-71A2-C649-B9DC-D6651FB4A326}" type="slidenum">
              <a:rPr lang="en-US" altLang="zh-CN" sz="800"/>
              <a:pPr/>
              <a:t>16</a:t>
            </a:fld>
            <a:endParaRPr lang="en-US" altLang="zh-CN" sz="1400"/>
          </a:p>
        </p:txBody>
      </p:sp>
      <p:sp>
        <p:nvSpPr>
          <p:cNvPr id="138242" name="Rectangle 5">
            <a:extLst>
              <a:ext uri="{FF2B5EF4-FFF2-40B4-BE49-F238E27FC236}">
                <a16:creationId xmlns:a16="http://schemas.microsoft.com/office/drawing/2014/main" id="{6DE38A68-CDD5-864D-A87C-22EB73587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Paths:  Implementation</a:t>
            </a:r>
          </a:p>
        </p:txBody>
      </p:sp>
      <p:sp>
        <p:nvSpPr>
          <p:cNvPr id="138243" name="Rectangle 6">
            <a:extLst>
              <a:ext uri="{FF2B5EF4-FFF2-40B4-BE49-F238E27FC236}">
                <a16:creationId xmlns:a16="http://schemas.microsoft.com/office/drawing/2014/main" id="{D6594E0F-3B56-FB40-9082-759F25737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Analysis.  </a:t>
            </a:r>
            <a:r>
              <a:rPr lang="en-US" altLang="zh-CN">
                <a:solidFill>
                  <a:schemeClr val="tx1"/>
                </a:solidFill>
                <a:sym typeface="Symbol" pitchFamily="2" charset="2"/>
              </a:rPr>
              <a:t></a:t>
            </a:r>
            <a:r>
              <a:rPr lang="en-US" altLang="zh-CN">
                <a:solidFill>
                  <a:schemeClr val="tx1"/>
                </a:solidFill>
              </a:rPr>
              <a:t>(mn) time, </a:t>
            </a:r>
            <a:r>
              <a:rPr lang="en-US" altLang="zh-CN">
                <a:solidFill>
                  <a:schemeClr val="tx1"/>
                </a:solidFill>
                <a:sym typeface="Symbol" pitchFamily="2" charset="2"/>
              </a:rPr>
              <a:t></a:t>
            </a:r>
            <a:r>
              <a:rPr lang="en-US" altLang="zh-CN">
                <a:solidFill>
                  <a:schemeClr val="tx1"/>
                </a:solidFill>
              </a:rPr>
              <a:t>(n</a:t>
            </a:r>
            <a:r>
              <a:rPr lang="en-US" altLang="zh-CN" baseline="30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) space.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Finding the shortest paths.  </a:t>
            </a:r>
            <a:r>
              <a:rPr lang="en-US" altLang="zh-CN">
                <a:solidFill>
                  <a:schemeClr val="tx1"/>
                </a:solidFill>
              </a:rPr>
              <a:t>Maintain a "successor" for each table entry.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A7D075D2-93DB-5E45-97E7-C97B8452E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08" y="1326995"/>
            <a:ext cx="6858000" cy="2873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</a:rPr>
              <a:t>Shortest-Path(G, t) {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foreach</a:t>
            </a:r>
            <a:r>
              <a:rPr lang="en-US" altLang="zh-CN" b="1">
                <a:latin typeface="Courier New" panose="02070309020205020404" pitchFamily="49" charset="0"/>
              </a:rPr>
              <a:t> node v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</a:t>
            </a:r>
            <a:r>
              <a:rPr lang="en-US" altLang="zh-CN" b="1">
                <a:latin typeface="Courier New" panose="02070309020205020404" pitchFamily="49" charset="0"/>
              </a:rPr>
              <a:t> V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M[0, v]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</a:t>
            </a:r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</a:rPr>
              <a:t>   M[0, t]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>
                <a:latin typeface="Courier New" panose="02070309020205020404" pitchFamily="49" charset="0"/>
              </a:rPr>
              <a:t> 0</a:t>
            </a: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</a:rPr>
              <a:t>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>
                <a:latin typeface="Courier New" panose="02070309020205020404" pitchFamily="49" charset="0"/>
              </a:rPr>
              <a:t> i = 1 to n-1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   foreach</a:t>
            </a:r>
            <a:r>
              <a:rPr lang="en-US" altLang="zh-CN" b="1">
                <a:latin typeface="Courier New" panose="02070309020205020404" pitchFamily="49" charset="0"/>
              </a:rPr>
              <a:t> node v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 </a:t>
            </a:r>
            <a:r>
              <a:rPr lang="en-US" altLang="zh-CN" b="1">
                <a:latin typeface="Courier New" panose="02070309020205020404" pitchFamily="49" charset="0"/>
              </a:rPr>
              <a:t>V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M[i, v]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 M[i-1, v]</a:t>
            </a:r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b="1">
                <a:latin typeface="Courier New" panose="02070309020205020404" pitchFamily="49" charset="0"/>
              </a:rPr>
              <a:t> edge (v, w)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 </a:t>
            </a:r>
            <a:r>
              <a:rPr lang="en-US" altLang="zh-CN" b="1">
                <a:latin typeface="Courier New" panose="02070309020205020404" pitchFamily="49" charset="0"/>
              </a:rPr>
              <a:t>E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M[i, v]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 min { M[i, v], M[i-1, w] + </a:t>
            </a:r>
            <a:r>
              <a:rPr lang="en-US" altLang="zh-CN" b="1">
                <a:latin typeface="Courier New" panose="02070309020205020404" pitchFamily="49" charset="0"/>
              </a:rPr>
              <a:t>c</a:t>
            </a:r>
            <a:r>
              <a:rPr lang="en-US" altLang="zh-CN" b="1" baseline="-25000">
                <a:latin typeface="Courier New" panose="02070309020205020404" pitchFamily="49" charset="0"/>
              </a:rPr>
              <a:t>vw </a:t>
            </a:r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00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>
            <a:extLst>
              <a:ext uri="{FF2B5EF4-FFF2-40B4-BE49-F238E27FC236}">
                <a16:creationId xmlns:a16="http://schemas.microsoft.com/office/drawing/2014/main" id="{43D6986C-931E-4447-BDBC-AF4C0AF28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Paths:  Example</a:t>
            </a:r>
            <a:endParaRPr lang="zh-CN" altLang="zh-CN"/>
          </a:p>
        </p:txBody>
      </p:sp>
      <p:pic>
        <p:nvPicPr>
          <p:cNvPr id="140290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616EB66-7B37-B444-AC35-C92F2D976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479" y="1421163"/>
            <a:ext cx="3098800" cy="3517900"/>
          </a:xfrm>
        </p:spPr>
      </p:pic>
      <p:sp>
        <p:nvSpPr>
          <p:cNvPr id="140291" name="Slide Number Placeholder 3">
            <a:extLst>
              <a:ext uri="{FF2B5EF4-FFF2-40B4-BE49-F238E27FC236}">
                <a16:creationId xmlns:a16="http://schemas.microsoft.com/office/drawing/2014/main" id="{3AEF35F3-9EE0-E748-804E-3D6760AF03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EBE0CAA-6C6E-7C48-9A54-EC8FA68B43D3}" type="slidenum">
              <a:rPr lang="en-US" altLang="zh-CN" sz="800"/>
              <a:pPr/>
              <a:t>17</a:t>
            </a:fld>
            <a:endParaRPr lang="en-US" altLang="zh-CN" sz="1400"/>
          </a:p>
        </p:txBody>
      </p:sp>
      <p:pic>
        <p:nvPicPr>
          <p:cNvPr id="140292" name="Picture 7" descr="Text&#10;&#10;Description automatically generated">
            <a:extLst>
              <a:ext uri="{FF2B5EF4-FFF2-40B4-BE49-F238E27FC236}">
                <a16:creationId xmlns:a16="http://schemas.microsoft.com/office/drawing/2014/main" id="{5C38AFB7-5351-F346-A8CC-9297CF3B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92" y="1421163"/>
            <a:ext cx="25527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AC5DC5-7F51-9E44-A55A-51C7E24DDA53}"/>
                  </a:ext>
                </a:extLst>
              </p:cNvPr>
              <p:cNvSpPr txBox="1"/>
              <p:nvPr/>
            </p:nvSpPr>
            <p:spPr>
              <a:xfrm>
                <a:off x="1376479" y="5076097"/>
                <a:ext cx="5890267" cy="360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𝑣𝑤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AC5DC5-7F51-9E44-A55A-51C7E24DD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79" y="5076097"/>
                <a:ext cx="5890267" cy="360740"/>
              </a:xfrm>
              <a:prstGeom prst="rect">
                <a:avLst/>
              </a:prstGeom>
              <a:blipFill>
                <a:blip r:embed="rId4"/>
                <a:stretch>
                  <a:fillRect l="-430" t="-6667" r="-86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0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3">
            <a:extLst>
              <a:ext uri="{FF2B5EF4-FFF2-40B4-BE49-F238E27FC236}">
                <a16:creationId xmlns:a16="http://schemas.microsoft.com/office/drawing/2014/main" id="{53EF04CF-80FD-5E47-B4A1-B57F6DC80F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439781C-CDD4-594D-8C15-AB5AE0DB717B}" type="slidenum">
              <a:rPr lang="en-US" altLang="zh-CN" sz="800"/>
              <a:pPr/>
              <a:t>18</a:t>
            </a:fld>
            <a:endParaRPr lang="en-US" altLang="zh-CN" sz="1400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862F64D-4E05-DA48-A05F-B5B39661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Paths:  Practical Improvements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C528067-274A-3E4B-9508-1D474EF9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403" y="1128712"/>
            <a:ext cx="9030195" cy="54102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Practical improvements.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Maintain only one array M[v] = shortest v-t path that we have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found so far.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No need to check edges of the form (v, w) unless M[w] changed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in previous iteration.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/>
              <a:t>Theorem.  </a:t>
            </a:r>
            <a:r>
              <a:rPr lang="en-US" altLang="zh-CN" dirty="0">
                <a:solidFill>
                  <a:schemeClr val="tx1"/>
                </a:solidFill>
              </a:rPr>
              <a:t>Throughout the algorithm, M[v] is length of some v-t path, and after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rounds of updates, the value M[v] is no larger than the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length of shortest v-t path using  </a:t>
            </a:r>
            <a:r>
              <a:rPr lang="en-US" altLang="zh-CN" dirty="0" err="1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edges.</a:t>
            </a:r>
            <a:endParaRPr lang="en-US" altLang="zh-CN" dirty="0"/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/>
              <a:t>Overall impact.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Memory:  O(m + n).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Running time:  O(</a:t>
            </a:r>
            <a:r>
              <a:rPr lang="en-US" altLang="zh-CN" dirty="0" err="1">
                <a:ea typeface="ＭＳ Ｐゴシック" panose="020B0600070205080204" pitchFamily="34" charset="-128"/>
              </a:rPr>
              <a:t>mn</a:t>
            </a:r>
            <a:r>
              <a:rPr lang="en-US" altLang="zh-CN" dirty="0">
                <a:ea typeface="ＭＳ Ｐゴシック" panose="020B0600070205080204" pitchFamily="34" charset="-128"/>
              </a:rPr>
              <a:t>) worst case, but substantially faster in practice.</a:t>
            </a:r>
          </a:p>
        </p:txBody>
      </p:sp>
    </p:spTree>
    <p:extLst>
      <p:ext uri="{BB962C8B-B14F-4D97-AF65-F5344CB8AC3E}">
        <p14:creationId xmlns:p14="http://schemas.microsoft.com/office/powerpoint/2010/main" val="346451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3">
            <a:extLst>
              <a:ext uri="{FF2B5EF4-FFF2-40B4-BE49-F238E27FC236}">
                <a16:creationId xmlns:a16="http://schemas.microsoft.com/office/drawing/2014/main" id="{61D7649D-72ED-9549-A3B1-63D235EC2A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C55B22E-E48A-5D4F-9057-584751CBC190}" type="slidenum">
              <a:rPr lang="en-US" altLang="zh-CN" sz="800"/>
              <a:pPr/>
              <a:t>19</a:t>
            </a:fld>
            <a:endParaRPr lang="en-US" altLang="zh-CN" sz="1400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4C2749BF-1B6C-DC4A-BB6D-2A605BEED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Bellman-Ford:  Efficient Implementation</a:t>
            </a:r>
          </a:p>
        </p:txBody>
      </p:sp>
      <p:sp>
        <p:nvSpPr>
          <p:cNvPr id="143363" name="Text Box 7">
            <a:extLst>
              <a:ext uri="{FF2B5EF4-FFF2-40B4-BE49-F238E27FC236}">
                <a16:creationId xmlns:a16="http://schemas.microsoft.com/office/drawing/2014/main" id="{46ED5B41-D2C4-224B-9AC9-5D6774E9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16" y="1168505"/>
            <a:ext cx="8543306" cy="5073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</a:rPr>
              <a:t>Push-Based-Shortest-Path(G, s, t) {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foreach</a:t>
            </a:r>
            <a:r>
              <a:rPr lang="en-US" altLang="zh-CN" b="1">
                <a:latin typeface="Courier New" panose="02070309020205020404" pitchFamily="49" charset="0"/>
              </a:rPr>
              <a:t> node v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</a:t>
            </a:r>
            <a:r>
              <a:rPr lang="en-US" altLang="zh-CN" b="1">
                <a:latin typeface="Courier New" panose="02070309020205020404" pitchFamily="49" charset="0"/>
              </a:rPr>
              <a:t> V 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M[v]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</a:t>
            </a: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      successor[v]   </a:t>
            </a: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   }</a:t>
            </a:r>
            <a:endParaRPr lang="en-US" altLang="zh-CN" b="1">
              <a:latin typeface="Courier New" panose="02070309020205020404" pitchFamily="49" charset="0"/>
            </a:endParaRP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</a:rPr>
              <a:t>   M[t] = 0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>
                <a:latin typeface="Courier New" panose="02070309020205020404" pitchFamily="49" charset="0"/>
              </a:rPr>
              <a:t> i = 1 to n-1 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b="1">
                <a:latin typeface="Courier New" panose="02070309020205020404" pitchFamily="49" charset="0"/>
              </a:rPr>
              <a:t> node w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 </a:t>
            </a:r>
            <a:r>
              <a:rPr lang="en-US" altLang="zh-CN" b="1">
                <a:latin typeface="Courier New" panose="02070309020205020404" pitchFamily="49" charset="0"/>
              </a:rPr>
              <a:t>V {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   if</a:t>
            </a:r>
            <a:r>
              <a:rPr lang="en-US" altLang="zh-CN" b="1">
                <a:latin typeface="Courier New" panose="02070309020205020404" pitchFamily="49" charset="0"/>
              </a:rPr>
              <a:t> (M[w] has been updated in previous iteration) 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b="1">
                <a:latin typeface="Courier New" panose="02070309020205020404" pitchFamily="49" charset="0"/>
              </a:rPr>
              <a:t> node v such that (v, w)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 E</a:t>
            </a:r>
            <a:r>
              <a:rPr lang="en-US" altLang="zh-CN" b="1">
                <a:latin typeface="Courier New" panose="02070309020205020404" pitchFamily="49" charset="0"/>
              </a:rPr>
              <a:t> 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>
                <a:latin typeface="Courier New" panose="02070309020205020404" pitchFamily="49" charset="0"/>
              </a:rPr>
              <a:t> (M[v] &gt; M[w] + c</a:t>
            </a:r>
            <a:r>
              <a:rPr lang="en-US" altLang="zh-CN" b="1" baseline="-25000">
                <a:latin typeface="Courier New" panose="02070309020205020404" pitchFamily="49" charset="0"/>
              </a:rPr>
              <a:t>vw</a:t>
            </a:r>
            <a:r>
              <a:rPr lang="en-US" altLang="zh-CN" b="1"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      M[v]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>
                <a:latin typeface="Courier New" panose="02070309020205020404" pitchFamily="49" charset="0"/>
              </a:rPr>
              <a:t> M[w] + c</a:t>
            </a:r>
            <a:r>
              <a:rPr lang="en-US" altLang="zh-CN" b="1" baseline="-25000">
                <a:latin typeface="Courier New" panose="02070309020205020404" pitchFamily="49" charset="0"/>
              </a:rPr>
              <a:t>vw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      successor[v]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>
                <a:latin typeface="Courier New" panose="02070309020205020404" pitchFamily="49" charset="0"/>
              </a:rPr>
              <a:t> w</a:t>
            </a: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            }</a:t>
            </a:r>
          </a:p>
          <a:p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         }</a:t>
            </a:r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</a:rPr>
              <a:t>      }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If no M[w] value changed in iteration i, stop.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}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3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7653A2-40B5-E149-B835-2A99F453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Programming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9577209-7F12-8546-8C80-71BEA0884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EAA961B-C506-E842-8568-2486CBBC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B88F19BB-9A75-A346-AD35-213103AC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227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>
            <a:extLst>
              <a:ext uri="{FF2B5EF4-FFF2-40B4-BE49-F238E27FC236}">
                <a16:creationId xmlns:a16="http://schemas.microsoft.com/office/drawing/2014/main" id="{DD9111F7-1EA2-F647-A438-1BD82D610D8B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7.  Distance Vector Protocol</a:t>
            </a:r>
          </a:p>
        </p:txBody>
      </p:sp>
    </p:spTree>
    <p:extLst>
      <p:ext uri="{BB962C8B-B14F-4D97-AF65-F5344CB8AC3E}">
        <p14:creationId xmlns:p14="http://schemas.microsoft.com/office/powerpoint/2010/main" val="347239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3">
            <a:extLst>
              <a:ext uri="{FF2B5EF4-FFF2-40B4-BE49-F238E27FC236}">
                <a16:creationId xmlns:a16="http://schemas.microsoft.com/office/drawing/2014/main" id="{33956D6D-7DCF-6F4C-905C-0CB63EA0A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9BE6937-FDC8-CA48-ABD5-1ACB41BC7DA7}" type="slidenum">
              <a:rPr lang="en-US" altLang="zh-CN" sz="800"/>
              <a:pPr/>
              <a:t>21</a:t>
            </a:fld>
            <a:endParaRPr lang="en-US" altLang="zh-CN" sz="1400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196CA328-1847-E648-8C9B-2D3E40047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Vector Protocol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8635E4E-AF99-534A-9627-91C37BE0B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Communication network.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Node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</a:t>
            </a:r>
            <a:r>
              <a:rPr lang="en-US" altLang="zh-CN" dirty="0">
                <a:ea typeface="ＭＳ Ｐゴシック" panose="020B0600070205080204" pitchFamily="34" charset="-128"/>
              </a:rPr>
              <a:t> router.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Edge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</a:t>
            </a:r>
            <a:r>
              <a:rPr lang="en-US" altLang="zh-CN" dirty="0">
                <a:ea typeface="ＭＳ Ｐゴシック" panose="020B0600070205080204" pitchFamily="34" charset="-128"/>
              </a:rPr>
              <a:t> direct communication link.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Cost of edge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</a:t>
            </a:r>
            <a:r>
              <a:rPr lang="en-US" altLang="zh-CN" dirty="0">
                <a:ea typeface="ＭＳ Ｐゴシック" panose="020B0600070205080204" pitchFamily="34" charset="-128"/>
              </a:rPr>
              <a:t> delay on link.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/>
              <a:t>Dijkstra's algorithm.  </a:t>
            </a:r>
            <a:r>
              <a:rPr lang="en-US" altLang="zh-CN" dirty="0">
                <a:solidFill>
                  <a:schemeClr val="tx1"/>
                </a:solidFill>
              </a:rPr>
              <a:t>Requires global information of network.</a:t>
            </a:r>
          </a:p>
          <a:p>
            <a:endParaRPr lang="en-US" altLang="zh-CN" dirty="0"/>
          </a:p>
          <a:p>
            <a:r>
              <a:rPr lang="en-US" altLang="zh-CN" dirty="0"/>
              <a:t>Bellman-Ford.  </a:t>
            </a:r>
            <a:r>
              <a:rPr lang="en-US" altLang="zh-CN" dirty="0">
                <a:solidFill>
                  <a:schemeClr val="tx1"/>
                </a:solidFill>
              </a:rPr>
              <a:t>Uses only local knowledge of neighboring nodes.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Synchronization.  </a:t>
            </a:r>
            <a:r>
              <a:rPr lang="en-US" altLang="zh-CN" dirty="0">
                <a:solidFill>
                  <a:schemeClr val="tx1"/>
                </a:solidFill>
              </a:rPr>
              <a:t>We don't expect routers to run in lockstep. The order in which each </a:t>
            </a:r>
            <a:r>
              <a:rPr lang="en-US" altLang="zh-CN" sz="3500" dirty="0">
                <a:latin typeface="Courier New" panose="02070309020205020404" pitchFamily="49" charset="0"/>
              </a:rPr>
              <a:t>foreach</a:t>
            </a:r>
            <a:r>
              <a:rPr lang="en-US" altLang="zh-CN" dirty="0">
                <a:solidFill>
                  <a:schemeClr val="tx1"/>
                </a:solidFill>
              </a:rPr>
              <a:t> loop executes is not important. Moreover, algorithm still converges even if updates are asynchronous.</a:t>
            </a:r>
          </a:p>
        </p:txBody>
      </p:sp>
      <p:sp>
        <p:nvSpPr>
          <p:cNvPr id="147460" name="Line 4">
            <a:extLst>
              <a:ext uri="{FF2B5EF4-FFF2-40B4-BE49-F238E27FC236}">
                <a16:creationId xmlns:a16="http://schemas.microsoft.com/office/drawing/2014/main" id="{BB0144AE-882F-3D47-BC7B-381ED320E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7225" y="21415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0E2C9F-AF18-634B-8003-12506AD7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6" y="1981201"/>
            <a:ext cx="398987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naturally nonnegative, but Bellman-Ford used anyway!</a:t>
            </a:r>
          </a:p>
        </p:txBody>
      </p:sp>
    </p:spTree>
    <p:extLst>
      <p:ext uri="{BB962C8B-B14F-4D97-AF65-F5344CB8AC3E}">
        <p14:creationId xmlns:p14="http://schemas.microsoft.com/office/powerpoint/2010/main" val="237115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>
            <a:extLst>
              <a:ext uri="{FF2B5EF4-FFF2-40B4-BE49-F238E27FC236}">
                <a16:creationId xmlns:a16="http://schemas.microsoft.com/office/drawing/2014/main" id="{5A899C2E-B044-A244-9564-0D0CF0745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Push-based shortest path</a:t>
            </a:r>
          </a:p>
        </p:txBody>
      </p:sp>
      <p:pic>
        <p:nvPicPr>
          <p:cNvPr id="16486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CBB28B8-05EF-FF40-82EE-1636595E5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37" y="1244600"/>
            <a:ext cx="7010400" cy="2184400"/>
          </a:xfrm>
        </p:spPr>
      </p:pic>
      <p:sp>
        <p:nvSpPr>
          <p:cNvPr id="164867" name="Slide Number Placeholder 3">
            <a:extLst>
              <a:ext uri="{FF2B5EF4-FFF2-40B4-BE49-F238E27FC236}">
                <a16:creationId xmlns:a16="http://schemas.microsoft.com/office/drawing/2014/main" id="{FF00FD43-AD4F-624A-9562-A572F7B8A4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2D85973-13DE-BA4E-B7D3-74AEE8144DD1}" type="slidenum">
              <a:rPr lang="en-US" altLang="zh-CN" sz="800"/>
              <a:pPr/>
              <a:t>22</a:t>
            </a:fld>
            <a:endParaRPr lang="en-US" altLang="zh-CN" sz="1400"/>
          </a:p>
        </p:txBody>
      </p:sp>
      <p:pic>
        <p:nvPicPr>
          <p:cNvPr id="164868" name="Picture 7" descr="Text&#10;&#10;Description automatically generated">
            <a:extLst>
              <a:ext uri="{FF2B5EF4-FFF2-40B4-BE49-F238E27FC236}">
                <a16:creationId xmlns:a16="http://schemas.microsoft.com/office/drawing/2014/main" id="{113FCB27-BCC8-F74B-8A53-F06D1902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5" y="3429000"/>
            <a:ext cx="76200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01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>
            <a:extLst>
              <a:ext uri="{FF2B5EF4-FFF2-40B4-BE49-F238E27FC236}">
                <a16:creationId xmlns:a16="http://schemas.microsoft.com/office/drawing/2014/main" id="{5EBAC040-DB2E-5048-AC3A-FDDCD9583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Asynchronous shortest path</a:t>
            </a:r>
          </a:p>
        </p:txBody>
      </p:sp>
      <p:pic>
        <p:nvPicPr>
          <p:cNvPr id="165890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6F6B35C-6B54-9240-8FD7-080FA8484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2763" y="1327925"/>
            <a:ext cx="6915150" cy="4697412"/>
          </a:xfrm>
        </p:spPr>
      </p:pic>
      <p:sp>
        <p:nvSpPr>
          <p:cNvPr id="165891" name="Slide Number Placeholder 3">
            <a:extLst>
              <a:ext uri="{FF2B5EF4-FFF2-40B4-BE49-F238E27FC236}">
                <a16:creationId xmlns:a16="http://schemas.microsoft.com/office/drawing/2014/main" id="{A6A37122-1E03-5D4D-8F17-BA50313231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63746C6-82DE-7148-84AD-BD0CB959AE88}" type="slidenum">
              <a:rPr lang="en-US" altLang="zh-CN" sz="800"/>
              <a:pPr/>
              <a:t>23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71797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3">
            <a:extLst>
              <a:ext uri="{FF2B5EF4-FFF2-40B4-BE49-F238E27FC236}">
                <a16:creationId xmlns:a16="http://schemas.microsoft.com/office/drawing/2014/main" id="{FBCA4230-1708-E947-A576-FEE0DAC740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B6A3D58-3938-FC4F-AA7E-6509787227F5}" type="slidenum">
              <a:rPr lang="en-US" altLang="zh-CN" sz="800"/>
              <a:pPr/>
              <a:t>24</a:t>
            </a:fld>
            <a:endParaRPr lang="en-US" altLang="zh-CN" sz="1400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9C69184F-E822-CE41-819B-45A7FEC10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Vector Protocol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EC878E19-4F97-204D-8D69-709472458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34022"/>
            <a:ext cx="11053879" cy="4849968"/>
          </a:xfrm>
        </p:spPr>
        <p:txBody>
          <a:bodyPr/>
          <a:lstStyle/>
          <a:p>
            <a:r>
              <a:rPr lang="en-US" altLang="zh-CN" dirty="0"/>
              <a:t>Distance vector protocol.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Each router maintains a vector of shortest path lengths to every other node (distances) and the first hop on each path (directions).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Algorithm:  each router performs n separate computations, one for each potential destination node.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"Routing by rumor."</a:t>
            </a:r>
          </a:p>
          <a:p>
            <a:r>
              <a:rPr lang="en-US" altLang="zh-CN" dirty="0"/>
              <a:t>Ex.  </a:t>
            </a:r>
            <a:r>
              <a:rPr lang="en-US" altLang="zh-CN" dirty="0">
                <a:solidFill>
                  <a:schemeClr val="tx1"/>
                </a:solidFill>
              </a:rPr>
              <a:t>RIP, Xerox XNS RIP</a:t>
            </a:r>
            <a:r>
              <a:rPr lang="zh-CN" altLang="zh-CN" dirty="0">
                <a:solidFill>
                  <a:schemeClr val="tx1"/>
                </a:solidFill>
                <a:ea typeface="ヒラギノ角ゴ Pro W3" panose="020B0300000000000000" pitchFamily="34" charset="-128"/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Novell's IPX RIP</a:t>
            </a:r>
            <a:r>
              <a:rPr lang="zh-CN" altLang="zh-CN" dirty="0">
                <a:solidFill>
                  <a:schemeClr val="tx1"/>
                </a:solidFill>
                <a:ea typeface="ヒラギノ角ゴ Pro W3" panose="020B0300000000000000" pitchFamily="34" charset="-128"/>
              </a:rPr>
              <a:t>, 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Cisco's IGRP,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DEC's DNA Phase IV</a:t>
            </a:r>
            <a:r>
              <a:rPr lang="zh-CN" altLang="zh-CN" dirty="0">
                <a:solidFill>
                  <a:schemeClr val="tx1"/>
                </a:solidFill>
                <a:ea typeface="ヒラギノ角ゴ Pro W3" panose="020B0300000000000000" pitchFamily="34" charset="-128"/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AppleTalk's RTMP.</a:t>
            </a:r>
            <a:endParaRPr lang="en-US" altLang="zh-CN" dirty="0"/>
          </a:p>
          <a:p>
            <a:r>
              <a:rPr lang="en-US" altLang="zh-CN" dirty="0"/>
              <a:t>Caveat.  </a:t>
            </a:r>
            <a:r>
              <a:rPr lang="en-US" altLang="zh-CN" dirty="0">
                <a:solidFill>
                  <a:schemeClr val="tx1"/>
                </a:solidFill>
              </a:rPr>
              <a:t>Edge costs may </a:t>
            </a:r>
            <a:r>
              <a:rPr lang="en-US" altLang="zh-CN" dirty="0">
                <a:solidFill>
                  <a:schemeClr val="accent1"/>
                </a:solidFill>
              </a:rPr>
              <a:t>change</a:t>
            </a:r>
            <a:r>
              <a:rPr lang="en-US" altLang="zh-CN" dirty="0">
                <a:solidFill>
                  <a:schemeClr val="tx1"/>
                </a:solidFill>
              </a:rPr>
              <a:t> during algorithm (or fail completely).</a:t>
            </a:r>
          </a:p>
          <a:p>
            <a:endParaRPr lang="en-US" altLang="zh-CN" dirty="0"/>
          </a:p>
        </p:txBody>
      </p:sp>
      <p:sp>
        <p:nvSpPr>
          <p:cNvPr id="149508" name="Oval 6">
            <a:extLst>
              <a:ext uri="{FF2B5EF4-FFF2-40B4-BE49-F238E27FC236}">
                <a16:creationId xmlns:a16="http://schemas.microsoft.com/office/drawing/2014/main" id="{F7710B8E-7CF3-0446-B22B-2EFBD6434B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0211" y="5682540"/>
            <a:ext cx="228600" cy="230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sp>
        <p:nvSpPr>
          <p:cNvPr id="149509" name="Oval 7">
            <a:extLst>
              <a:ext uri="{FF2B5EF4-FFF2-40B4-BE49-F238E27FC236}">
                <a16:creationId xmlns:a16="http://schemas.microsoft.com/office/drawing/2014/main" id="{B34E246E-149A-0F41-A2E4-1B29D9043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4024" y="5692065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/>
              <a:t>v</a:t>
            </a:r>
          </a:p>
        </p:txBody>
      </p:sp>
      <p:cxnSp>
        <p:nvCxnSpPr>
          <p:cNvPr id="149510" name="AutoShape 9">
            <a:extLst>
              <a:ext uri="{FF2B5EF4-FFF2-40B4-BE49-F238E27FC236}">
                <a16:creationId xmlns:a16="http://schemas.microsoft.com/office/drawing/2014/main" id="{FA360F9F-EEB6-EA42-BACE-B4CB766BE173}"/>
              </a:ext>
            </a:extLst>
          </p:cNvPr>
          <p:cNvCxnSpPr>
            <a:cxnSpLocks noChangeShapeType="1"/>
            <a:stCxn id="149509" idx="6"/>
            <a:endCxn id="149508" idx="2"/>
          </p:cNvCxnSpPr>
          <p:nvPr/>
        </p:nvCxnSpPr>
        <p:spPr bwMode="auto">
          <a:xfrm flipV="1">
            <a:off x="4252625" y="5798429"/>
            <a:ext cx="1017587" cy="793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511" name="Text Box 12">
            <a:extLst>
              <a:ext uri="{FF2B5EF4-FFF2-40B4-BE49-F238E27FC236}">
                <a16:creationId xmlns:a16="http://schemas.microsoft.com/office/drawing/2014/main" id="{A31037C7-8D0D-7348-AB3F-456ADE0A3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436" y="5765090"/>
            <a:ext cx="21748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149512" name="Oval 14">
            <a:extLst>
              <a:ext uri="{FF2B5EF4-FFF2-40B4-BE49-F238E27FC236}">
                <a16:creationId xmlns:a16="http://schemas.microsoft.com/office/drawing/2014/main" id="{086669B9-9F5D-4543-9F93-7F4191600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7836" y="5696828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200" dirty="0"/>
              <a:t>s</a:t>
            </a:r>
          </a:p>
        </p:txBody>
      </p:sp>
      <p:cxnSp>
        <p:nvCxnSpPr>
          <p:cNvPr id="149513" name="AutoShape 15">
            <a:extLst>
              <a:ext uri="{FF2B5EF4-FFF2-40B4-BE49-F238E27FC236}">
                <a16:creationId xmlns:a16="http://schemas.microsoft.com/office/drawing/2014/main" id="{7301A4DE-16B0-DD40-BF47-3A8025E035F9}"/>
              </a:ext>
            </a:extLst>
          </p:cNvPr>
          <p:cNvCxnSpPr>
            <a:cxnSpLocks noChangeShapeType="1"/>
            <a:stCxn id="149512" idx="6"/>
            <a:endCxn id="149509" idx="2"/>
          </p:cNvCxnSpPr>
          <p:nvPr/>
        </p:nvCxnSpPr>
        <p:spPr bwMode="auto">
          <a:xfrm flipV="1">
            <a:off x="3006436" y="5806366"/>
            <a:ext cx="101758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514" name="Text Box 16">
            <a:extLst>
              <a:ext uri="{FF2B5EF4-FFF2-40B4-BE49-F238E27FC236}">
                <a16:creationId xmlns:a16="http://schemas.microsoft.com/office/drawing/2014/main" id="{82647C88-5ACD-8E4C-B36C-9419C4AF1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250" y="5769853"/>
            <a:ext cx="21748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cxnSp>
        <p:nvCxnSpPr>
          <p:cNvPr id="149515" name="AutoShape 17">
            <a:extLst>
              <a:ext uri="{FF2B5EF4-FFF2-40B4-BE49-F238E27FC236}">
                <a16:creationId xmlns:a16="http://schemas.microsoft.com/office/drawing/2014/main" id="{BDF9C162-A694-DC48-B8C9-D76D2C24178A}"/>
              </a:ext>
            </a:extLst>
          </p:cNvPr>
          <p:cNvCxnSpPr>
            <a:cxnSpLocks noChangeShapeType="1"/>
            <a:stCxn id="149509" idx="1"/>
            <a:endCxn id="149512" idx="7"/>
          </p:cNvCxnSpPr>
          <p:nvPr/>
        </p:nvCxnSpPr>
        <p:spPr bwMode="auto">
          <a:xfrm rot="16200000" flipH="1" flipV="1">
            <a:off x="3512849" y="5185653"/>
            <a:ext cx="4762" cy="1084262"/>
          </a:xfrm>
          <a:prstGeom prst="curvedConnector3">
            <a:avLst>
              <a:gd name="adj1" fmla="val -5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516" name="Text Box 18">
            <a:extLst>
              <a:ext uri="{FF2B5EF4-FFF2-40B4-BE49-F238E27FC236}">
                <a16:creationId xmlns:a16="http://schemas.microsoft.com/office/drawing/2014/main" id="{2011E556-92E7-F64E-BA13-AF27FFD5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486" y="5350753"/>
            <a:ext cx="21748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149517" name="Rectangle 19">
            <a:extLst>
              <a:ext uri="{FF2B5EF4-FFF2-40B4-BE49-F238E27FC236}">
                <a16:creationId xmlns:a16="http://schemas.microsoft.com/office/drawing/2014/main" id="{E5B96A7A-D54F-6747-A7F3-BA628C63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037" y="6217529"/>
            <a:ext cx="73417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deleted</a:t>
            </a:r>
          </a:p>
        </p:txBody>
      </p:sp>
      <p:sp>
        <p:nvSpPr>
          <p:cNvPr id="149518" name="Line 20">
            <a:extLst>
              <a:ext uri="{FF2B5EF4-FFF2-40B4-BE49-F238E27FC236}">
                <a16:creationId xmlns:a16="http://schemas.microsoft.com/office/drawing/2014/main" id="{738AB6BA-056D-104C-8D9F-22A64193C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4274" y="60000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9519" name="Rectangle 21">
            <a:extLst>
              <a:ext uri="{FF2B5EF4-FFF2-40B4-BE49-F238E27FC236}">
                <a16:creationId xmlns:a16="http://schemas.microsoft.com/office/drawing/2014/main" id="{D5887148-8E34-AE45-9BA0-E5C679F3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687" y="5644441"/>
            <a:ext cx="193161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/>
              <a:t>"counting to infinity"</a:t>
            </a:r>
          </a:p>
        </p:txBody>
      </p:sp>
      <p:sp>
        <p:nvSpPr>
          <p:cNvPr id="149520" name="Rectangle 22">
            <a:extLst>
              <a:ext uri="{FF2B5EF4-FFF2-40B4-BE49-F238E27FC236}">
                <a16:creationId xmlns:a16="http://schemas.microsoft.com/office/drawing/2014/main" id="{2B096CDB-0405-A64B-9E2A-224C9238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499" y="5976229"/>
            <a:ext cx="28052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2</a:t>
            </a:r>
          </a:p>
        </p:txBody>
      </p:sp>
      <p:sp>
        <p:nvSpPr>
          <p:cNvPr id="149521" name="Rectangle 23">
            <a:extLst>
              <a:ext uri="{FF2B5EF4-FFF2-40B4-BE49-F238E27FC236}">
                <a16:creationId xmlns:a16="http://schemas.microsoft.com/office/drawing/2014/main" id="{EBBD419C-4795-4846-B97E-997FC34C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036" y="5980991"/>
            <a:ext cx="25487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865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3">
            <a:extLst>
              <a:ext uri="{FF2B5EF4-FFF2-40B4-BE49-F238E27FC236}">
                <a16:creationId xmlns:a16="http://schemas.microsoft.com/office/drawing/2014/main" id="{73572996-E3D4-7E42-AFC7-0333840CC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4AABF69-20DA-BF4A-A257-B242E2B89246}" type="slidenum">
              <a:rPr lang="en-US" altLang="zh-CN" sz="800"/>
              <a:pPr/>
              <a:t>25</a:t>
            </a:fld>
            <a:endParaRPr lang="en-US" altLang="zh-CN" sz="1400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0E510391-57F9-F248-828B-2296FFE9A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Vector Protocols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EA0D510B-19F8-1C44-933E-EABDB4872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Link state routing.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Each router also stores the entire path.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Based on Dijkstra's algorithm.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Avoids "counting-to-infinity" problem and related difficulties.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Requires significantly more storage.</a:t>
            </a:r>
          </a:p>
          <a:p>
            <a:pPr lvl="1"/>
            <a:endParaRPr lang="en-US" altLang="zh-CN">
              <a:ea typeface="ＭＳ Ｐゴシック" panose="020B0600070205080204" pitchFamily="34" charset="-128"/>
            </a:endParaRPr>
          </a:p>
          <a:p>
            <a:pPr lvl="1"/>
            <a:endParaRPr lang="en-US" altLang="zh-CN">
              <a:ea typeface="ＭＳ Ｐゴシック" panose="020B0600070205080204" pitchFamily="34" charset="-128"/>
            </a:endParaRPr>
          </a:p>
          <a:p>
            <a:r>
              <a:rPr lang="en-US" altLang="zh-CN"/>
              <a:t>Ex.  </a:t>
            </a:r>
            <a:r>
              <a:rPr lang="en-US" altLang="zh-CN">
                <a:solidFill>
                  <a:schemeClr val="tx1"/>
                </a:solidFill>
              </a:rPr>
              <a:t>Border Gateway Protocol (BGP), Open Shortest Path First (OSPF).</a:t>
            </a:r>
            <a:endParaRPr lang="en-US" altLang="zh-CN"/>
          </a:p>
        </p:txBody>
      </p:sp>
      <p:sp>
        <p:nvSpPr>
          <p:cNvPr id="151556" name="Rectangle 16">
            <a:extLst>
              <a:ext uri="{FF2B5EF4-FFF2-40B4-BE49-F238E27FC236}">
                <a16:creationId xmlns:a16="http://schemas.microsoft.com/office/drawing/2014/main" id="{A5D42F95-3DDC-C048-AED9-22177867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31" y="1326995"/>
            <a:ext cx="35057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not just the distance and first hop</a:t>
            </a:r>
          </a:p>
        </p:txBody>
      </p:sp>
      <p:sp>
        <p:nvSpPr>
          <p:cNvPr id="151557" name="Line 17">
            <a:extLst>
              <a:ext uri="{FF2B5EF4-FFF2-40B4-BE49-F238E27FC236}">
                <a16:creationId xmlns:a16="http://schemas.microsoft.com/office/drawing/2014/main" id="{071C1CD6-92D7-804A-B33F-6DB10DE1B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4279" y="164671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BB447B83-C303-4C41-B3FE-ACC1D7F094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5. 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359193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15CF-2B3C-6643-BE82-C8037694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Correct Typos Automatically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DDB04-2E07-6946-9D1C-62F9CC31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25B5F-D3B3-7041-9282-4446DABD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8" y="1651435"/>
            <a:ext cx="4381500" cy="4406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5AE139-D1D8-784C-B686-DD6D528C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829235"/>
            <a:ext cx="6426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038B-9C29-F94A-9F75-227A647D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 can do 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596DB-6291-1642-8A39-794434C0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Gmail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2BB14-792D-2F43-8475-1A388FAA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5" y="1746405"/>
            <a:ext cx="5549900" cy="378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086EA-A65F-D049-A45F-AF4CA402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78" y="1878729"/>
            <a:ext cx="5689600" cy="37465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C3257B8-9DFF-B444-88F2-88DDD0B9A36B}"/>
              </a:ext>
            </a:extLst>
          </p:cNvPr>
          <p:cNvCxnSpPr>
            <a:cxnSpLocks/>
          </p:cNvCxnSpPr>
          <p:nvPr/>
        </p:nvCxnSpPr>
        <p:spPr>
          <a:xfrm>
            <a:off x="3588875" y="2705622"/>
            <a:ext cx="2776263" cy="0"/>
          </a:xfrm>
          <a:prstGeom prst="straightConnector1">
            <a:avLst/>
          </a:prstGeom>
          <a:ln w="190500">
            <a:solidFill>
              <a:srgbClr val="FF0000">
                <a:alpha val="52000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>
            <a:extLst>
              <a:ext uri="{FF2B5EF4-FFF2-40B4-BE49-F238E27FC236}">
                <a16:creationId xmlns:a16="http://schemas.microsoft.com/office/drawing/2014/main" id="{B765A5DA-B779-7140-BC12-A1D53CDB6F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D2F9A825-4A40-DD4F-9B73-88FBDC1432BA}" type="slidenum">
              <a:rPr lang="en-US" altLang="zh-CN" sz="800"/>
              <a:pPr/>
              <a:t>6</a:t>
            </a:fld>
            <a:endParaRPr lang="en-US" altLang="zh-CN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3DDFC90-CDA4-F84E-B390-A42904D68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Similarity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A67CED9-9881-9442-B7E1-BC3733DF8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How similar are two strings?</a:t>
            </a:r>
          </a:p>
          <a:p>
            <a:pPr lvl="1"/>
            <a:r>
              <a:rPr lang="en-US" altLang="zh-CN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ocurrance</a:t>
            </a:r>
            <a:endParaRPr lang="en-US" altLang="zh-CN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occurrence</a:t>
            </a:r>
          </a:p>
          <a:p>
            <a:pPr lvl="1"/>
            <a:endParaRPr lang="en-US" altLang="zh-CN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/>
            <a:endParaRPr lang="en-US" altLang="zh-CN" dirty="0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2EFC097F-F8E0-7D41-8790-1FB9C611B0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8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7786659-E4A3-C24B-A76B-028F9531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6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4FFF10EA-A321-C74F-8C18-150A556944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52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3BDE1F56-780B-9B4D-9CA2-EF3A53548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0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7F1B5C52-84D2-0345-B9B5-2D685436D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8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8D431009-245A-A148-AFD2-E6492586C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676" y="385083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78712A0E-8FCA-A54A-B646-D8B54FCBD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44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ADFEA389-15E0-0E41-B2D9-F2899AAAD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92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76AF8860-5103-B74A-9F2C-D40E7FB171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4076" y="38508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68906E4E-D38B-EA47-BAC2-9EDADB423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6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4503AF14-C33C-8646-8389-4047E7741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4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75" name="Rectangle 15">
            <a:extLst>
              <a:ext uri="{FF2B5EF4-FFF2-40B4-BE49-F238E27FC236}">
                <a16:creationId xmlns:a16="http://schemas.microsoft.com/office/drawing/2014/main" id="{D4747826-14B3-7E4B-B097-B16FE0053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52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F7EB30FE-AF81-D142-9183-C7EC7F5C1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0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9F265EE9-250E-7C4C-B9D6-AE1FF81A3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8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7B48F8A7-39B3-374B-8329-2BAAD0D98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676" y="435089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AFDEE8F4-9EA9-934E-BF02-6BB086A9DE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44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7180CED-2709-614A-ACD4-93A2F6F35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92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F9313C0F-0DCC-2B47-9341-3EC37F644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40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182" name="Rectangle 22">
            <a:extLst>
              <a:ext uri="{FF2B5EF4-FFF2-40B4-BE49-F238E27FC236}">
                <a16:creationId xmlns:a16="http://schemas.microsoft.com/office/drawing/2014/main" id="{02C6353D-500E-A447-ADB3-65F13BB05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876" y="43508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8AF44612-0954-764B-81D8-3F1077CBF2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476" y="3850830"/>
            <a:ext cx="304800" cy="338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757AFF7E-F8C3-0448-91E1-58B6BE80E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8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E84A4E8F-6CCC-5945-A743-D3EFE801F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6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86" name="Rectangle 26">
            <a:extLst>
              <a:ext uri="{FF2B5EF4-FFF2-40B4-BE49-F238E27FC236}">
                <a16:creationId xmlns:a16="http://schemas.microsoft.com/office/drawing/2014/main" id="{3C5ED10A-E699-CC48-9A13-790881F53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52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92187" name="Rectangle 27">
            <a:extLst>
              <a:ext uri="{FF2B5EF4-FFF2-40B4-BE49-F238E27FC236}">
                <a16:creationId xmlns:a16="http://schemas.microsoft.com/office/drawing/2014/main" id="{D668ADE2-96CB-5440-BCA5-51C7CBA217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0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88" name="Rectangle 28">
            <a:extLst>
              <a:ext uri="{FF2B5EF4-FFF2-40B4-BE49-F238E27FC236}">
                <a16:creationId xmlns:a16="http://schemas.microsoft.com/office/drawing/2014/main" id="{B668D9EB-6EFB-7C46-9C6E-EEA248D1E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8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89" name="Rectangle 29">
            <a:extLst>
              <a:ext uri="{FF2B5EF4-FFF2-40B4-BE49-F238E27FC236}">
                <a16:creationId xmlns:a16="http://schemas.microsoft.com/office/drawing/2014/main" id="{07D49AAD-85E5-9F44-8C76-D5CCBF11C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92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2190" name="Rectangle 30">
            <a:extLst>
              <a:ext uri="{FF2B5EF4-FFF2-40B4-BE49-F238E27FC236}">
                <a16:creationId xmlns:a16="http://schemas.microsoft.com/office/drawing/2014/main" id="{7B05D617-AEF4-DA40-8267-A4D34FE9AD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40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91" name="Rectangle 31">
            <a:extLst>
              <a:ext uri="{FF2B5EF4-FFF2-40B4-BE49-F238E27FC236}">
                <a16:creationId xmlns:a16="http://schemas.microsoft.com/office/drawing/2014/main" id="{007F9F3D-70F5-0948-8470-49E1E246E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88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192" name="Rectangle 32">
            <a:extLst>
              <a:ext uri="{FF2B5EF4-FFF2-40B4-BE49-F238E27FC236}">
                <a16:creationId xmlns:a16="http://schemas.microsoft.com/office/drawing/2014/main" id="{DDD23C93-E616-6346-B27C-7AA85F115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6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93" name="Rectangle 33">
            <a:extLst>
              <a:ext uri="{FF2B5EF4-FFF2-40B4-BE49-F238E27FC236}">
                <a16:creationId xmlns:a16="http://schemas.microsoft.com/office/drawing/2014/main" id="{CB11E88F-56C1-6445-B39F-9298BB1EF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4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94" name="Rectangle 34">
            <a:extLst>
              <a:ext uri="{FF2B5EF4-FFF2-40B4-BE49-F238E27FC236}">
                <a16:creationId xmlns:a16="http://schemas.microsoft.com/office/drawing/2014/main" id="{BF0E0CDC-703F-3D43-9AE1-F7908538B2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52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92195" name="Rectangle 35">
            <a:extLst>
              <a:ext uri="{FF2B5EF4-FFF2-40B4-BE49-F238E27FC236}">
                <a16:creationId xmlns:a16="http://schemas.microsoft.com/office/drawing/2014/main" id="{26DC6289-8A6D-BF45-9DAD-F9A0A9E3D2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0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96" name="Rectangle 36">
            <a:extLst>
              <a:ext uri="{FF2B5EF4-FFF2-40B4-BE49-F238E27FC236}">
                <a16:creationId xmlns:a16="http://schemas.microsoft.com/office/drawing/2014/main" id="{7319A3D6-974E-9E46-A9A7-6D41586FD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8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197" name="Rectangle 37">
            <a:extLst>
              <a:ext uri="{FF2B5EF4-FFF2-40B4-BE49-F238E27FC236}">
                <a16:creationId xmlns:a16="http://schemas.microsoft.com/office/drawing/2014/main" id="{83C93410-55F1-1245-990F-8C04C6606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92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2198" name="Rectangle 38">
            <a:extLst>
              <a:ext uri="{FF2B5EF4-FFF2-40B4-BE49-F238E27FC236}">
                <a16:creationId xmlns:a16="http://schemas.microsoft.com/office/drawing/2014/main" id="{99E78DE7-55A2-2242-B951-B15955FFC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40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199" name="Rectangle 39">
            <a:extLst>
              <a:ext uri="{FF2B5EF4-FFF2-40B4-BE49-F238E27FC236}">
                <a16:creationId xmlns:a16="http://schemas.microsoft.com/office/drawing/2014/main" id="{B4C8154B-4D92-7941-A710-7E39DA1A9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88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200" name="Rectangle 40">
            <a:extLst>
              <a:ext uri="{FF2B5EF4-FFF2-40B4-BE49-F238E27FC236}">
                <a16:creationId xmlns:a16="http://schemas.microsoft.com/office/drawing/2014/main" id="{0C6D836D-5549-DF4B-BE06-CCBCB5EF8F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8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92201" name="Rectangle 41">
            <a:extLst>
              <a:ext uri="{FF2B5EF4-FFF2-40B4-BE49-F238E27FC236}">
                <a16:creationId xmlns:a16="http://schemas.microsoft.com/office/drawing/2014/main" id="{03361417-E991-504E-9BFF-51D9744BA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476" y="5603430"/>
            <a:ext cx="304800" cy="338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2202" name="Rectangle 42">
            <a:extLst>
              <a:ext uri="{FF2B5EF4-FFF2-40B4-BE49-F238E27FC236}">
                <a16:creationId xmlns:a16="http://schemas.microsoft.com/office/drawing/2014/main" id="{B83FE72E-E6A4-3840-83E0-FEBCF6D17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676" y="5603430"/>
            <a:ext cx="304800" cy="338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2203" name="Rectangle 43">
            <a:extLst>
              <a:ext uri="{FF2B5EF4-FFF2-40B4-BE49-F238E27FC236}">
                <a16:creationId xmlns:a16="http://schemas.microsoft.com/office/drawing/2014/main" id="{C775ABD8-A366-C74D-999C-3A78CFDE9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4476" y="560343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2204" name="Rectangle 44">
            <a:extLst>
              <a:ext uri="{FF2B5EF4-FFF2-40B4-BE49-F238E27FC236}">
                <a16:creationId xmlns:a16="http://schemas.microsoft.com/office/drawing/2014/main" id="{70B13B34-2E08-6C41-9824-B3DFB8674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676" y="610349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205" name="Rectangle 45">
            <a:extLst>
              <a:ext uri="{FF2B5EF4-FFF2-40B4-BE49-F238E27FC236}">
                <a16:creationId xmlns:a16="http://schemas.microsoft.com/office/drawing/2014/main" id="{3AD642CD-DF99-6041-8E84-C7A2C1A68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4476" y="6103494"/>
            <a:ext cx="304800" cy="3381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2206" name="Rectangle 46">
            <a:extLst>
              <a:ext uri="{FF2B5EF4-FFF2-40B4-BE49-F238E27FC236}">
                <a16:creationId xmlns:a16="http://schemas.microsoft.com/office/drawing/2014/main" id="{D0D0BFCE-4408-A146-A47D-65C119ECB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876" y="197758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 dirty="0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92207" name="Rectangle 47">
            <a:extLst>
              <a:ext uri="{FF2B5EF4-FFF2-40B4-BE49-F238E27FC236}">
                <a16:creationId xmlns:a16="http://schemas.microsoft.com/office/drawing/2014/main" id="{92ADA503-DFF3-8E43-BE81-E061D1F23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676" y="197758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208" name="Rectangle 48">
            <a:extLst>
              <a:ext uri="{FF2B5EF4-FFF2-40B4-BE49-F238E27FC236}">
                <a16:creationId xmlns:a16="http://schemas.microsoft.com/office/drawing/2014/main" id="{2C4CF932-5CA5-2F41-8EF1-2F7594CB19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476" y="197758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92209" name="Rectangle 49">
            <a:extLst>
              <a:ext uri="{FF2B5EF4-FFF2-40B4-BE49-F238E27FC236}">
                <a16:creationId xmlns:a16="http://schemas.microsoft.com/office/drawing/2014/main" id="{207A46C1-159E-A149-A150-E5805631A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5276" y="197758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210" name="Rectangle 50">
            <a:extLst>
              <a:ext uri="{FF2B5EF4-FFF2-40B4-BE49-F238E27FC236}">
                <a16:creationId xmlns:a16="http://schemas.microsoft.com/office/drawing/2014/main" id="{38FE6BD4-40DA-3044-B172-439FEBEE7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076" y="1977580"/>
            <a:ext cx="304800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211" name="Rectangle 51">
            <a:extLst>
              <a:ext uri="{FF2B5EF4-FFF2-40B4-BE49-F238E27FC236}">
                <a16:creationId xmlns:a16="http://schemas.microsoft.com/office/drawing/2014/main" id="{E48E4B3D-1625-DB42-950C-5DF3A59F79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876" y="197758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2212" name="Rectangle 52">
            <a:extLst>
              <a:ext uri="{FF2B5EF4-FFF2-40B4-BE49-F238E27FC236}">
                <a16:creationId xmlns:a16="http://schemas.microsoft.com/office/drawing/2014/main" id="{200FD9E7-B958-4246-B75B-FE1A14D87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676" y="197758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2213" name="Rectangle 53">
            <a:extLst>
              <a:ext uri="{FF2B5EF4-FFF2-40B4-BE49-F238E27FC236}">
                <a16:creationId xmlns:a16="http://schemas.microsoft.com/office/drawing/2014/main" id="{79354CEE-508B-C544-A651-C6062078E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4476" y="197758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214" name="Rectangle 54">
            <a:extLst>
              <a:ext uri="{FF2B5EF4-FFF2-40B4-BE49-F238E27FC236}">
                <a16:creationId xmlns:a16="http://schemas.microsoft.com/office/drawing/2014/main" id="{7A9769E5-3A4B-B049-9F7C-D468A3E88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9276" y="1977580"/>
            <a:ext cx="304800" cy="3381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215" name="Rectangle 55">
            <a:extLst>
              <a:ext uri="{FF2B5EF4-FFF2-40B4-BE49-F238E27FC236}">
                <a16:creationId xmlns:a16="http://schemas.microsoft.com/office/drawing/2014/main" id="{91C83B56-5B2E-C543-B6C1-8F539772B3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676" y="247764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216" name="Rectangle 56">
            <a:extLst>
              <a:ext uri="{FF2B5EF4-FFF2-40B4-BE49-F238E27FC236}">
                <a16:creationId xmlns:a16="http://schemas.microsoft.com/office/drawing/2014/main" id="{D0D35EE0-1482-AD4E-8A73-70E9A99CE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476" y="247764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217" name="Rectangle 57">
            <a:extLst>
              <a:ext uri="{FF2B5EF4-FFF2-40B4-BE49-F238E27FC236}">
                <a16:creationId xmlns:a16="http://schemas.microsoft.com/office/drawing/2014/main" id="{2113D8D0-7567-A44C-BAA6-FF8E0A93E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5276" y="247764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92218" name="Rectangle 58">
            <a:extLst>
              <a:ext uri="{FF2B5EF4-FFF2-40B4-BE49-F238E27FC236}">
                <a16:creationId xmlns:a16="http://schemas.microsoft.com/office/drawing/2014/main" id="{24203DA3-E45E-CA42-8F5C-22BC75799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076" y="247764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219" name="Rectangle 59">
            <a:extLst>
              <a:ext uri="{FF2B5EF4-FFF2-40B4-BE49-F238E27FC236}">
                <a16:creationId xmlns:a16="http://schemas.microsoft.com/office/drawing/2014/main" id="{8BC13F3C-C0AB-3446-B5CE-D8CB493D3E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876" y="247764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92220" name="Rectangle 60">
            <a:extLst>
              <a:ext uri="{FF2B5EF4-FFF2-40B4-BE49-F238E27FC236}">
                <a16:creationId xmlns:a16="http://schemas.microsoft.com/office/drawing/2014/main" id="{7EBB27A7-B67D-0B49-8866-D34E2A2BCD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9676" y="247764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221" name="Rectangle 61">
            <a:extLst>
              <a:ext uri="{FF2B5EF4-FFF2-40B4-BE49-F238E27FC236}">
                <a16:creationId xmlns:a16="http://schemas.microsoft.com/office/drawing/2014/main" id="{1625F767-317E-CD40-BED2-DF47EC9CC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4476" y="247764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2222" name="Rectangle 62">
            <a:extLst>
              <a:ext uri="{FF2B5EF4-FFF2-40B4-BE49-F238E27FC236}">
                <a16:creationId xmlns:a16="http://schemas.microsoft.com/office/drawing/2014/main" id="{DDB80B27-49AD-4043-94AD-5510711AA9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9276" y="2477644"/>
            <a:ext cx="304800" cy="3381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2223" name="Rectangle 63">
            <a:extLst>
              <a:ext uri="{FF2B5EF4-FFF2-40B4-BE49-F238E27FC236}">
                <a16:creationId xmlns:a16="http://schemas.microsoft.com/office/drawing/2014/main" id="{2A7A5200-5DA7-784C-B46D-7A93278F3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4076" y="247764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92224" name="Rectangle 64">
            <a:extLst>
              <a:ext uri="{FF2B5EF4-FFF2-40B4-BE49-F238E27FC236}">
                <a16:creationId xmlns:a16="http://schemas.microsoft.com/office/drawing/2014/main" id="{406A6671-BE94-714A-A017-03F9E0859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876" y="2477644"/>
            <a:ext cx="30480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92225" name="Rectangle 65">
            <a:extLst>
              <a:ext uri="{FF2B5EF4-FFF2-40B4-BE49-F238E27FC236}">
                <a16:creationId xmlns:a16="http://schemas.microsoft.com/office/drawing/2014/main" id="{7EF9D434-FAFB-C34A-8106-FCE9C2A138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4076" y="1977580"/>
            <a:ext cx="304800" cy="338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2226" name="Text Box 66">
            <a:extLst>
              <a:ext uri="{FF2B5EF4-FFF2-40B4-BE49-F238E27FC236}">
                <a16:creationId xmlns:a16="http://schemas.microsoft.com/office/drawing/2014/main" id="{33DD6B8D-932E-1F43-8069-BB48FF80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076" y="2968181"/>
            <a:ext cx="304800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6 mismatches, 1 gap</a:t>
            </a:r>
          </a:p>
        </p:txBody>
      </p:sp>
      <p:sp>
        <p:nvSpPr>
          <p:cNvPr id="92227" name="Text Box 67">
            <a:extLst>
              <a:ext uri="{FF2B5EF4-FFF2-40B4-BE49-F238E27FC236}">
                <a16:creationId xmlns:a16="http://schemas.microsoft.com/office/drawing/2014/main" id="{49CC1A0F-A9C9-FB43-8F18-C74C6EF5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876" y="4796981"/>
            <a:ext cx="304800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1 mismatch, 1 gap</a:t>
            </a:r>
          </a:p>
        </p:txBody>
      </p:sp>
      <p:sp>
        <p:nvSpPr>
          <p:cNvPr id="92228" name="Text Box 68">
            <a:extLst>
              <a:ext uri="{FF2B5EF4-FFF2-40B4-BE49-F238E27FC236}">
                <a16:creationId xmlns:a16="http://schemas.microsoft.com/office/drawing/2014/main" id="{A5603325-382D-884D-A752-9CD805481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276" y="6549581"/>
            <a:ext cx="304800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0 mismatches, 3 gaps</a:t>
            </a:r>
          </a:p>
        </p:txBody>
      </p:sp>
    </p:spTree>
    <p:extLst>
      <p:ext uri="{BB962C8B-B14F-4D97-AF65-F5344CB8AC3E}">
        <p14:creationId xmlns:p14="http://schemas.microsoft.com/office/powerpoint/2010/main" val="276517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3">
            <a:extLst>
              <a:ext uri="{FF2B5EF4-FFF2-40B4-BE49-F238E27FC236}">
                <a16:creationId xmlns:a16="http://schemas.microsoft.com/office/drawing/2014/main" id="{C0036018-0264-DF43-ADF9-364978EAE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5DF1402-F922-8A48-9BA9-52839A545302}" type="slidenum">
              <a:rPr lang="en-US" altLang="zh-CN" sz="800"/>
              <a:pPr/>
              <a:t>7</a:t>
            </a:fld>
            <a:endParaRPr lang="en-US" altLang="zh-CN" sz="1400"/>
          </a:p>
        </p:txBody>
      </p:sp>
      <p:sp>
        <p:nvSpPr>
          <p:cNvPr id="94210" name="Rectangle 51">
            <a:extLst>
              <a:ext uri="{FF2B5EF4-FFF2-40B4-BE49-F238E27FC236}">
                <a16:creationId xmlns:a16="http://schemas.microsoft.com/office/drawing/2014/main" id="{B778B689-3381-FE44-964B-C99FC4A23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Applications.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Basis for Unix diff.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Speech recognition.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Computational biology.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Edit distance.  </a:t>
            </a:r>
            <a:r>
              <a:rPr lang="en-US" altLang="zh-CN" dirty="0">
                <a:solidFill>
                  <a:schemeClr val="hlink"/>
                </a:solidFill>
              </a:rPr>
              <a:t>[</a:t>
            </a:r>
            <a:r>
              <a:rPr lang="en-US" altLang="zh-CN" dirty="0" err="1">
                <a:solidFill>
                  <a:schemeClr val="hlink"/>
                </a:solidFill>
              </a:rPr>
              <a:t>Levenshtein</a:t>
            </a:r>
            <a:r>
              <a:rPr lang="en-US" altLang="zh-CN" dirty="0">
                <a:solidFill>
                  <a:schemeClr val="hlink"/>
                </a:solidFill>
              </a:rPr>
              <a:t> 1966, Needleman-Wunsch 1970]</a:t>
            </a:r>
            <a:endParaRPr lang="en-US" altLang="zh-CN" sz="1400" dirty="0">
              <a:solidFill>
                <a:schemeClr val="hlink"/>
              </a:solidFill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Gap penalty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</a:t>
            </a:r>
            <a:r>
              <a:rPr lang="en-US" altLang="zh-CN" dirty="0">
                <a:ea typeface="ＭＳ Ｐゴシック" panose="020B0600070205080204" pitchFamily="34" charset="-128"/>
              </a:rPr>
              <a:t>; mismatch penalty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</a:t>
            </a:r>
            <a:r>
              <a:rPr lang="en-US" altLang="zh-CN" sz="2000" baseline="-25000" dirty="0" err="1">
                <a:ea typeface="ＭＳ Ｐゴシック" panose="020B0600070205080204" pitchFamily="34" charset="-128"/>
                <a:sym typeface="Symbol" pitchFamily="2" charset="2"/>
              </a:rPr>
              <a:t>pq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Cost = sum of gap and mismatch penalties.</a:t>
            </a:r>
          </a:p>
        </p:txBody>
      </p:sp>
      <p:sp>
        <p:nvSpPr>
          <p:cNvPr id="94211" name="Text Box 2">
            <a:extLst>
              <a:ext uri="{FF2B5EF4-FFF2-40B4-BE49-F238E27FC236}">
                <a16:creationId xmlns:a16="http://schemas.microsoft.com/office/drawing/2014/main" id="{7122B09C-3A08-4D4E-8524-34150E9A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6060031"/>
            <a:ext cx="4208462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ym typeface="Symbol" pitchFamily="2" charset="2"/>
              </a:rPr>
              <a:t>2</a:t>
            </a:r>
            <a:r>
              <a:rPr lang="en-US" altLang="zh-CN" baseline="-25000">
                <a:sym typeface="Symbol" pitchFamily="2" charset="2"/>
              </a:rPr>
              <a:t> </a:t>
            </a:r>
            <a:r>
              <a:rPr lang="en-US" altLang="zh-CN"/>
              <a:t>+ </a:t>
            </a:r>
            <a:r>
              <a:rPr lang="en-US" altLang="zh-CN">
                <a:sym typeface="Symbol" pitchFamily="2" charset="2"/>
              </a:rPr>
              <a:t></a:t>
            </a:r>
            <a:r>
              <a:rPr lang="en-US" altLang="zh-CN" baseline="-25000">
                <a:sym typeface="Symbol" pitchFamily="2" charset="2"/>
              </a:rPr>
              <a:t>CA</a:t>
            </a:r>
          </a:p>
        </p:txBody>
      </p:sp>
      <p:sp>
        <p:nvSpPr>
          <p:cNvPr id="94212" name="Text Box 3">
            <a:extLst>
              <a:ext uri="{FF2B5EF4-FFF2-40B4-BE49-F238E27FC236}">
                <a16:creationId xmlns:a16="http://schemas.microsoft.com/office/drawing/2014/main" id="{28663239-2DC0-8A43-A560-456F1C61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4" y="49265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13" name="Text Box 4">
            <a:extLst>
              <a:ext uri="{FF2B5EF4-FFF2-40B4-BE49-F238E27FC236}">
                <a16:creationId xmlns:a16="http://schemas.microsoft.com/office/drawing/2014/main" id="{7F3776B1-6780-714B-B86E-7639ADB4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9" y="4926556"/>
            <a:ext cx="350837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94214" name="Text Box 5">
            <a:extLst>
              <a:ext uri="{FF2B5EF4-FFF2-40B4-BE49-F238E27FC236}">
                <a16:creationId xmlns:a16="http://schemas.microsoft.com/office/drawing/2014/main" id="{6FFD4033-C777-954D-B63B-8D86F36D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4926556"/>
            <a:ext cx="350838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15" name="Text Box 6">
            <a:extLst>
              <a:ext uri="{FF2B5EF4-FFF2-40B4-BE49-F238E27FC236}">
                <a16:creationId xmlns:a16="http://schemas.microsoft.com/office/drawing/2014/main" id="{4817289E-A939-B64E-AAA6-89631B6C6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4926556"/>
            <a:ext cx="350837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16" name="Text Box 7">
            <a:extLst>
              <a:ext uri="{FF2B5EF4-FFF2-40B4-BE49-F238E27FC236}">
                <a16:creationId xmlns:a16="http://schemas.microsoft.com/office/drawing/2014/main" id="{5838DCB8-EFB8-194F-B065-40099D492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4926556"/>
            <a:ext cx="34925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17" name="Text Box 8">
            <a:extLst>
              <a:ext uri="{FF2B5EF4-FFF2-40B4-BE49-F238E27FC236}">
                <a16:creationId xmlns:a16="http://schemas.microsoft.com/office/drawing/2014/main" id="{EE739FB5-9C1D-644A-B965-31956533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265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18" name="Text Box 9">
            <a:extLst>
              <a:ext uri="{FF2B5EF4-FFF2-40B4-BE49-F238E27FC236}">
                <a16:creationId xmlns:a16="http://schemas.microsoft.com/office/drawing/2014/main" id="{9B01C8B1-3DCF-604E-B250-7E0AFC50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9" y="49265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19" name="Text Box 10">
            <a:extLst>
              <a:ext uri="{FF2B5EF4-FFF2-40B4-BE49-F238E27FC236}">
                <a16:creationId xmlns:a16="http://schemas.microsoft.com/office/drawing/2014/main" id="{EEC43D9C-501B-0545-8975-C1F77C1E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49265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20" name="Text Box 11">
            <a:extLst>
              <a:ext uri="{FF2B5EF4-FFF2-40B4-BE49-F238E27FC236}">
                <a16:creationId xmlns:a16="http://schemas.microsoft.com/office/drawing/2014/main" id="{A7AC559A-39DF-8748-AB4D-8BD02612F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4" y="4926556"/>
            <a:ext cx="350837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21" name="Text Box 12">
            <a:extLst>
              <a:ext uri="{FF2B5EF4-FFF2-40B4-BE49-F238E27FC236}">
                <a16:creationId xmlns:a16="http://schemas.microsoft.com/office/drawing/2014/main" id="{5A8C6E97-ACD9-504D-B8CE-91D6AF06C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9265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22" name="Text Box 13">
            <a:extLst>
              <a:ext uri="{FF2B5EF4-FFF2-40B4-BE49-F238E27FC236}">
                <a16:creationId xmlns:a16="http://schemas.microsoft.com/office/drawing/2014/main" id="{0239CB0B-F496-4843-BD29-C773F7E9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4" y="5486943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23" name="Text Box 14">
            <a:extLst>
              <a:ext uri="{FF2B5EF4-FFF2-40B4-BE49-F238E27FC236}">
                <a16:creationId xmlns:a16="http://schemas.microsoft.com/office/drawing/2014/main" id="{1612C89C-F222-4345-A9BA-A2A9B7F9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9" y="5486943"/>
            <a:ext cx="350837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24" name="Text Box 15">
            <a:extLst>
              <a:ext uri="{FF2B5EF4-FFF2-40B4-BE49-F238E27FC236}">
                <a16:creationId xmlns:a16="http://schemas.microsoft.com/office/drawing/2014/main" id="{51C6926E-92A2-BD49-B366-06A8251D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5486943"/>
            <a:ext cx="350838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94225" name="Text Box 16">
            <a:extLst>
              <a:ext uri="{FF2B5EF4-FFF2-40B4-BE49-F238E27FC236}">
                <a16:creationId xmlns:a16="http://schemas.microsoft.com/office/drawing/2014/main" id="{1A6BFD4C-C339-4D44-82F0-AA2939DF1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5486943"/>
            <a:ext cx="350837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26" name="Text Box 17">
            <a:extLst>
              <a:ext uri="{FF2B5EF4-FFF2-40B4-BE49-F238E27FC236}">
                <a16:creationId xmlns:a16="http://schemas.microsoft.com/office/drawing/2014/main" id="{E2C371B2-1E18-B34C-8116-FD9200D8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5486943"/>
            <a:ext cx="34925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27" name="Text Box 18">
            <a:extLst>
              <a:ext uri="{FF2B5EF4-FFF2-40B4-BE49-F238E27FC236}">
                <a16:creationId xmlns:a16="http://schemas.microsoft.com/office/drawing/2014/main" id="{9C74C304-1349-C84B-AED7-84A508CE4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86943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28" name="Text Box 19">
            <a:extLst>
              <a:ext uri="{FF2B5EF4-FFF2-40B4-BE49-F238E27FC236}">
                <a16:creationId xmlns:a16="http://schemas.microsoft.com/office/drawing/2014/main" id="{CA389D07-F455-144C-A3BD-84EFD64C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9" y="5486943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29" name="Text Box 20">
            <a:extLst>
              <a:ext uri="{FF2B5EF4-FFF2-40B4-BE49-F238E27FC236}">
                <a16:creationId xmlns:a16="http://schemas.microsoft.com/office/drawing/2014/main" id="{A969259E-8CFA-AC40-B2EB-804B8B7EC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5486943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30" name="Text Box 21">
            <a:extLst>
              <a:ext uri="{FF2B5EF4-FFF2-40B4-BE49-F238E27FC236}">
                <a16:creationId xmlns:a16="http://schemas.microsoft.com/office/drawing/2014/main" id="{E55AEFF1-AE7B-8E42-A9D2-84C17A9A5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4" y="5486943"/>
            <a:ext cx="350837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31" name="Text Box 22">
            <a:extLst>
              <a:ext uri="{FF2B5EF4-FFF2-40B4-BE49-F238E27FC236}">
                <a16:creationId xmlns:a16="http://schemas.microsoft.com/office/drawing/2014/main" id="{147A729A-B360-D84B-BDDF-4EAA9B2A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5486943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32" name="Text Box 23">
            <a:extLst>
              <a:ext uri="{FF2B5EF4-FFF2-40B4-BE49-F238E27FC236}">
                <a16:creationId xmlns:a16="http://schemas.microsoft.com/office/drawing/2014/main" id="{E33B9696-1861-3E4D-A36C-11862738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4" y="4937668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33" name="Text Box 24">
            <a:extLst>
              <a:ext uri="{FF2B5EF4-FFF2-40B4-BE49-F238E27FC236}">
                <a16:creationId xmlns:a16="http://schemas.microsoft.com/office/drawing/2014/main" id="{796700F8-BA58-4E49-B3D6-89356872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4937668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94234" name="Text Box 25">
            <a:extLst>
              <a:ext uri="{FF2B5EF4-FFF2-40B4-BE49-F238E27FC236}">
                <a16:creationId xmlns:a16="http://schemas.microsoft.com/office/drawing/2014/main" id="{9FAA4702-3596-9E4C-95D0-4B4E66E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9" y="4937668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35" name="Text Box 26">
            <a:extLst>
              <a:ext uri="{FF2B5EF4-FFF2-40B4-BE49-F238E27FC236}">
                <a16:creationId xmlns:a16="http://schemas.microsoft.com/office/drawing/2014/main" id="{E6B048D9-DCEC-BF41-BAC1-F35EDB68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4937668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36" name="Text Box 27">
            <a:extLst>
              <a:ext uri="{FF2B5EF4-FFF2-40B4-BE49-F238E27FC236}">
                <a16:creationId xmlns:a16="http://schemas.microsoft.com/office/drawing/2014/main" id="{B216BBE7-FDC1-9247-815B-1079F0CC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4937668"/>
            <a:ext cx="34925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37" name="Text Box 28">
            <a:extLst>
              <a:ext uri="{FF2B5EF4-FFF2-40B4-BE49-F238E27FC236}">
                <a16:creationId xmlns:a16="http://schemas.microsoft.com/office/drawing/2014/main" id="{E346175B-0918-FE47-AE42-DE51ACE1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4" y="4937668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38" name="Text Box 29">
            <a:extLst>
              <a:ext uri="{FF2B5EF4-FFF2-40B4-BE49-F238E27FC236}">
                <a16:creationId xmlns:a16="http://schemas.microsoft.com/office/drawing/2014/main" id="{2F57C3E9-AFBF-AC4E-950C-49A228C4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937668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39" name="Text Box 30">
            <a:extLst>
              <a:ext uri="{FF2B5EF4-FFF2-40B4-BE49-F238E27FC236}">
                <a16:creationId xmlns:a16="http://schemas.microsoft.com/office/drawing/2014/main" id="{A06218B2-7424-7847-B168-74A31D15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9" y="4937668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40" name="Text Box 31">
            <a:extLst>
              <a:ext uri="{FF2B5EF4-FFF2-40B4-BE49-F238E27FC236}">
                <a16:creationId xmlns:a16="http://schemas.microsoft.com/office/drawing/2014/main" id="{8C97E209-5086-2B44-A2F3-FF1CF5430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4937668"/>
            <a:ext cx="350838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41" name="Text Box 32">
            <a:extLst>
              <a:ext uri="{FF2B5EF4-FFF2-40B4-BE49-F238E27FC236}">
                <a16:creationId xmlns:a16="http://schemas.microsoft.com/office/drawing/2014/main" id="{7FAB1971-9042-F24A-9A74-EC673A11E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464" y="4937668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42" name="Text Box 33">
            <a:extLst>
              <a:ext uri="{FF2B5EF4-FFF2-40B4-BE49-F238E27FC236}">
                <a16:creationId xmlns:a16="http://schemas.microsoft.com/office/drawing/2014/main" id="{B9183264-751B-BE48-9294-6050CBFD2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9" y="54980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43" name="Text Box 34">
            <a:extLst>
              <a:ext uri="{FF2B5EF4-FFF2-40B4-BE49-F238E27FC236}">
                <a16:creationId xmlns:a16="http://schemas.microsoft.com/office/drawing/2014/main" id="{3E84F200-A462-2C4A-B741-A30DA7236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4" y="54980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44" name="Text Box 35">
            <a:extLst>
              <a:ext uri="{FF2B5EF4-FFF2-40B4-BE49-F238E27FC236}">
                <a16:creationId xmlns:a16="http://schemas.microsoft.com/office/drawing/2014/main" id="{96944518-C9E9-C144-8676-8C62CC76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54980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94245" name="Text Box 36">
            <a:extLst>
              <a:ext uri="{FF2B5EF4-FFF2-40B4-BE49-F238E27FC236}">
                <a16:creationId xmlns:a16="http://schemas.microsoft.com/office/drawing/2014/main" id="{34E51613-5C65-9249-A285-2FB8F8FE5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9" y="54980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46" name="Text Box 37">
            <a:extLst>
              <a:ext uri="{FF2B5EF4-FFF2-40B4-BE49-F238E27FC236}">
                <a16:creationId xmlns:a16="http://schemas.microsoft.com/office/drawing/2014/main" id="{F382AB25-1A41-A446-9CCD-1CD5AB551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54980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47" name="Text Box 38">
            <a:extLst>
              <a:ext uri="{FF2B5EF4-FFF2-40B4-BE49-F238E27FC236}">
                <a16:creationId xmlns:a16="http://schemas.microsoft.com/office/drawing/2014/main" id="{6FAABDC7-EFFA-4047-8FC5-D1EA9DFB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4" y="54980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48" name="Text Box 39">
            <a:extLst>
              <a:ext uri="{FF2B5EF4-FFF2-40B4-BE49-F238E27FC236}">
                <a16:creationId xmlns:a16="http://schemas.microsoft.com/office/drawing/2014/main" id="{7F7A6C08-5651-6243-8999-98D9D8DC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54980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49" name="Text Box 40">
            <a:extLst>
              <a:ext uri="{FF2B5EF4-FFF2-40B4-BE49-F238E27FC236}">
                <a16:creationId xmlns:a16="http://schemas.microsoft.com/office/drawing/2014/main" id="{EEE80D98-14BA-8045-B36A-54A1EC81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9" y="54980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50" name="Text Box 41">
            <a:extLst>
              <a:ext uri="{FF2B5EF4-FFF2-40B4-BE49-F238E27FC236}">
                <a16:creationId xmlns:a16="http://schemas.microsoft.com/office/drawing/2014/main" id="{064D5627-C20B-8C49-B340-F2B019C26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5498056"/>
            <a:ext cx="350838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4251" name="Text Box 42">
            <a:extLst>
              <a:ext uri="{FF2B5EF4-FFF2-40B4-BE49-F238E27FC236}">
                <a16:creationId xmlns:a16="http://schemas.microsoft.com/office/drawing/2014/main" id="{2B027670-6A11-4E42-84C9-1E0789059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464" y="5498056"/>
            <a:ext cx="350837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52" name="Text Box 43">
            <a:extLst>
              <a:ext uri="{FF2B5EF4-FFF2-40B4-BE49-F238E27FC236}">
                <a16:creationId xmlns:a16="http://schemas.microsoft.com/office/drawing/2014/main" id="{C0B99B9E-D6F1-FC4F-95EA-FB4C44CE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9" y="4937668"/>
            <a:ext cx="350837" cy="3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4253" name="Text Box 44">
            <a:extLst>
              <a:ext uri="{FF2B5EF4-FFF2-40B4-BE49-F238E27FC236}">
                <a16:creationId xmlns:a16="http://schemas.microsoft.com/office/drawing/2014/main" id="{2BAEAEB2-1441-3B41-850F-2730DF15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26556"/>
            <a:ext cx="350838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4254" name="Text Box 45">
            <a:extLst>
              <a:ext uri="{FF2B5EF4-FFF2-40B4-BE49-F238E27FC236}">
                <a16:creationId xmlns:a16="http://schemas.microsoft.com/office/drawing/2014/main" id="{A3F727AF-8066-CB49-AFD4-7A56E8AB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943"/>
            <a:ext cx="350838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55" name="Text Box 46">
            <a:extLst>
              <a:ext uri="{FF2B5EF4-FFF2-40B4-BE49-F238E27FC236}">
                <a16:creationId xmlns:a16="http://schemas.microsoft.com/office/drawing/2014/main" id="{18CEE1C1-4564-B84E-8159-695794A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4937668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56" name="Text Box 47">
            <a:extLst>
              <a:ext uri="{FF2B5EF4-FFF2-40B4-BE49-F238E27FC236}">
                <a16:creationId xmlns:a16="http://schemas.microsoft.com/office/drawing/2014/main" id="{83F022F6-4466-8244-A1FD-0768B0EE8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5498056"/>
            <a:ext cx="350838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4257" name="Text Box 48">
            <a:extLst>
              <a:ext uri="{FF2B5EF4-FFF2-40B4-BE49-F238E27FC236}">
                <a16:creationId xmlns:a16="http://schemas.microsoft.com/office/drawing/2014/main" id="{333D708F-1BAF-2B46-8A54-4B3ACFD9A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219" y="5980655"/>
            <a:ext cx="268155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sym typeface="Symbol" pitchFamily="2" charset="2"/>
              </a:rPr>
              <a:t></a:t>
            </a:r>
            <a:r>
              <a:rPr lang="en-US" altLang="zh-CN" baseline="-25000" dirty="0">
                <a:sym typeface="Symbol" pitchFamily="2" charset="2"/>
              </a:rPr>
              <a:t>TC </a:t>
            </a:r>
            <a:r>
              <a:rPr lang="en-US" altLang="zh-CN" dirty="0"/>
              <a:t>+ </a:t>
            </a:r>
            <a:r>
              <a:rPr lang="en-US" altLang="zh-CN" dirty="0">
                <a:sym typeface="Symbol" pitchFamily="2" charset="2"/>
              </a:rPr>
              <a:t></a:t>
            </a:r>
            <a:r>
              <a:rPr lang="en-US" altLang="zh-CN" baseline="-25000" dirty="0">
                <a:sym typeface="Symbol" pitchFamily="2" charset="2"/>
              </a:rPr>
              <a:t>GT </a:t>
            </a:r>
            <a:r>
              <a:rPr lang="en-US" altLang="zh-CN" dirty="0"/>
              <a:t>+ </a:t>
            </a:r>
            <a:r>
              <a:rPr lang="en-US" altLang="zh-CN" dirty="0">
                <a:sym typeface="Symbol" pitchFamily="2" charset="2"/>
              </a:rPr>
              <a:t></a:t>
            </a:r>
            <a:r>
              <a:rPr lang="en-US" altLang="zh-CN" baseline="-25000" dirty="0">
                <a:sym typeface="Symbol" pitchFamily="2" charset="2"/>
              </a:rPr>
              <a:t>AG</a:t>
            </a:r>
            <a:r>
              <a:rPr lang="en-US" altLang="zh-CN" dirty="0"/>
              <a:t>+ 2</a:t>
            </a:r>
            <a:r>
              <a:rPr lang="en-US" altLang="zh-CN" dirty="0">
                <a:sym typeface="Symbol" pitchFamily="2" charset="2"/>
              </a:rPr>
              <a:t></a:t>
            </a:r>
            <a:r>
              <a:rPr lang="en-US" altLang="zh-CN" baseline="-25000" dirty="0">
                <a:sym typeface="Symbol" pitchFamily="2" charset="2"/>
              </a:rPr>
              <a:t>CA</a:t>
            </a:r>
          </a:p>
        </p:txBody>
      </p:sp>
      <p:sp>
        <p:nvSpPr>
          <p:cNvPr id="94258" name="Text Box 49">
            <a:extLst>
              <a:ext uri="{FF2B5EF4-FFF2-40B4-BE49-F238E27FC236}">
                <a16:creationId xmlns:a16="http://schemas.microsoft.com/office/drawing/2014/main" id="{5A82DB5E-7901-4343-B4C0-662279544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5498056"/>
            <a:ext cx="349250" cy="3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4259" name="Rectangle 50">
            <a:extLst>
              <a:ext uri="{FF2B5EF4-FFF2-40B4-BE49-F238E27FC236}">
                <a16:creationId xmlns:a16="http://schemas.microsoft.com/office/drawing/2014/main" id="{B21F05AD-B6DB-7D4D-A76A-EE3588F1D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 Distance</a:t>
            </a:r>
          </a:p>
        </p:txBody>
      </p:sp>
    </p:spTree>
    <p:extLst>
      <p:ext uri="{BB962C8B-B14F-4D97-AF65-F5344CB8AC3E}">
        <p14:creationId xmlns:p14="http://schemas.microsoft.com/office/powerpoint/2010/main" val="103331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>
            <a:extLst>
              <a:ext uri="{FF2B5EF4-FFF2-40B4-BE49-F238E27FC236}">
                <a16:creationId xmlns:a16="http://schemas.microsoft.com/office/drawing/2014/main" id="{D82EB5BF-7B58-1046-9CE4-C1D3929BA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D9183A0-2CC3-B84A-8129-4659694EB37F}" type="slidenum">
              <a:rPr lang="en-US" altLang="zh-CN" sz="800"/>
              <a:pPr/>
              <a:t>8</a:t>
            </a:fld>
            <a:endParaRPr lang="en-US" altLang="zh-CN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9F22CFE3-E2E4-6448-989B-D76178B3C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3582462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/>
              <a:t>Goal:  </a:t>
            </a:r>
            <a:r>
              <a:rPr lang="en-US" altLang="zh-CN" dirty="0">
                <a:solidFill>
                  <a:schemeClr val="tx1"/>
                </a:solidFill>
              </a:rPr>
              <a:t>Given two strings X = 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. . .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 and Y = 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. . . </a:t>
            </a:r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find alignment of minimum cost.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Def.  </a:t>
            </a:r>
            <a:r>
              <a:rPr lang="en-US" altLang="zh-CN" dirty="0">
                <a:solidFill>
                  <a:schemeClr val="tx1"/>
                </a:solidFill>
              </a:rPr>
              <a:t>An </a:t>
            </a:r>
            <a:r>
              <a:rPr lang="en-US" altLang="zh-CN" dirty="0">
                <a:solidFill>
                  <a:schemeClr val="accent1"/>
                </a:solidFill>
              </a:rPr>
              <a:t>alignment</a:t>
            </a:r>
            <a:r>
              <a:rPr lang="en-US" altLang="zh-CN" dirty="0">
                <a:solidFill>
                  <a:schemeClr val="tx1"/>
                </a:solidFill>
              </a:rPr>
              <a:t> M is a set of ordered pairs x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 such that each item occurs in at most one pair and no crossings.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Def.  </a:t>
            </a:r>
            <a:r>
              <a:rPr lang="en-US" altLang="zh-CN" dirty="0">
                <a:solidFill>
                  <a:schemeClr val="tx1"/>
                </a:solidFill>
              </a:rPr>
              <a:t>The pair x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 and x</a:t>
            </a:r>
            <a:r>
              <a:rPr lang="en-US" altLang="zh-CN" baseline="-25000" dirty="0">
                <a:solidFill>
                  <a:schemeClr val="tx1"/>
                </a:solidFill>
              </a:rPr>
              <a:t>i'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baseline="-25000" dirty="0">
                <a:solidFill>
                  <a:schemeClr val="tx1"/>
                </a:solidFill>
              </a:rPr>
              <a:t>'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cross</a:t>
            </a:r>
            <a:r>
              <a:rPr lang="en-US" altLang="zh-CN" dirty="0">
                <a:solidFill>
                  <a:schemeClr val="tx1"/>
                </a:solidFill>
              </a:rPr>
              <a:t> if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&lt;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', but j &gt; j'.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Ex: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sz="1600" dirty="0">
                <a:latin typeface="Courier New" panose="02070309020205020404" pitchFamily="49" charset="0"/>
              </a:rPr>
              <a:t>CTACCG</a:t>
            </a:r>
            <a:r>
              <a:rPr lang="en-US" altLang="zh-CN" dirty="0">
                <a:solidFill>
                  <a:schemeClr val="tx1"/>
                </a:solidFill>
              </a:rPr>
              <a:t> vs. </a:t>
            </a:r>
            <a:r>
              <a:rPr lang="en-US" altLang="zh-CN" sz="1600" dirty="0">
                <a:latin typeface="Courier New" panose="02070309020205020404" pitchFamily="49" charset="0"/>
              </a:rPr>
              <a:t>TACATG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/>
              <a:t>Sol:</a:t>
            </a:r>
            <a:r>
              <a:rPr lang="en-US" altLang="zh-CN" dirty="0">
                <a:solidFill>
                  <a:schemeClr val="tx1"/>
                </a:solidFill>
              </a:rPr>
              <a:t>  M = 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-y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x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-y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x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 x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-y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, x</a:t>
            </a:r>
            <a:r>
              <a:rPr lang="en-US" altLang="zh-CN" baseline="-25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-y</a:t>
            </a:r>
            <a:r>
              <a:rPr lang="en-US" altLang="zh-CN" baseline="-25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15BDF3F-608A-F644-9B31-506AF0AAA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Sequence Alignment</a:t>
            </a:r>
          </a:p>
        </p:txBody>
      </p:sp>
      <p:sp>
        <p:nvSpPr>
          <p:cNvPr id="96260" name="Text Box 5">
            <a:extLst>
              <a:ext uri="{FF2B5EF4-FFF2-40B4-BE49-F238E27FC236}">
                <a16:creationId xmlns:a16="http://schemas.microsoft.com/office/drawing/2014/main" id="{8E50991B-3E0A-4C4B-942E-C9569A1B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225" y="5308076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6261" name="Text Box 6">
            <a:extLst>
              <a:ext uri="{FF2B5EF4-FFF2-40B4-BE49-F238E27FC236}">
                <a16:creationId xmlns:a16="http://schemas.microsoft.com/office/drawing/2014/main" id="{24DA471C-B07D-3A4F-BFFA-080D23CB6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225" y="5308076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6262" name="Text Box 7">
            <a:extLst>
              <a:ext uri="{FF2B5EF4-FFF2-40B4-BE49-F238E27FC236}">
                <a16:creationId xmlns:a16="http://schemas.microsoft.com/office/drawing/2014/main" id="{5C813A07-43FB-4A40-B02B-C903375D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5308076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6263" name="Text Box 8">
            <a:extLst>
              <a:ext uri="{FF2B5EF4-FFF2-40B4-BE49-F238E27FC236}">
                <a16:creationId xmlns:a16="http://schemas.microsoft.com/office/drawing/2014/main" id="{DEF87D1F-356C-4B4B-A99A-D705A6EB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225" y="5308076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6264" name="Text Box 9">
            <a:extLst>
              <a:ext uri="{FF2B5EF4-FFF2-40B4-BE49-F238E27FC236}">
                <a16:creationId xmlns:a16="http://schemas.microsoft.com/office/drawing/2014/main" id="{CD11C93D-F2B3-3241-8A29-9BEAE163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25" y="5308076"/>
            <a:ext cx="381000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6265" name="Text Box 10">
            <a:extLst>
              <a:ext uri="{FF2B5EF4-FFF2-40B4-BE49-F238E27FC236}">
                <a16:creationId xmlns:a16="http://schemas.microsoft.com/office/drawing/2014/main" id="{218CD02E-2AEC-2C40-A26D-F4646D02B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225" y="5308076"/>
            <a:ext cx="381000" cy="3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6266" name="Text Box 11">
            <a:extLst>
              <a:ext uri="{FF2B5EF4-FFF2-40B4-BE49-F238E27FC236}">
                <a16:creationId xmlns:a16="http://schemas.microsoft.com/office/drawing/2014/main" id="{2956EFA8-2C25-F544-958E-8B97ECAE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225" y="5916088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6267" name="Text Box 12">
            <a:extLst>
              <a:ext uri="{FF2B5EF4-FFF2-40B4-BE49-F238E27FC236}">
                <a16:creationId xmlns:a16="http://schemas.microsoft.com/office/drawing/2014/main" id="{1DD239EF-6519-AB46-93B4-4AB2F33E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5916088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6268" name="Text Box 13">
            <a:extLst>
              <a:ext uri="{FF2B5EF4-FFF2-40B4-BE49-F238E27FC236}">
                <a16:creationId xmlns:a16="http://schemas.microsoft.com/office/drawing/2014/main" id="{9B23DF6B-534E-324D-86C2-1A60106D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225" y="5916088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96269" name="Text Box 14">
            <a:extLst>
              <a:ext uri="{FF2B5EF4-FFF2-40B4-BE49-F238E27FC236}">
                <a16:creationId xmlns:a16="http://schemas.microsoft.com/office/drawing/2014/main" id="{E4324EE2-3E1F-FE4A-9D0E-EB291790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25" y="5916088"/>
            <a:ext cx="381000" cy="314325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6270" name="Text Box 15">
            <a:extLst>
              <a:ext uri="{FF2B5EF4-FFF2-40B4-BE49-F238E27FC236}">
                <a16:creationId xmlns:a16="http://schemas.microsoft.com/office/drawing/2014/main" id="{950ED731-C16A-6449-9F62-CCAB8A35F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225" y="5916088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96271" name="Text Box 16">
            <a:extLst>
              <a:ext uri="{FF2B5EF4-FFF2-40B4-BE49-F238E27FC236}">
                <a16:creationId xmlns:a16="http://schemas.microsoft.com/office/drawing/2014/main" id="{1BDA5194-4508-3046-BBC1-167ADEBB4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225" y="5916088"/>
            <a:ext cx="381000" cy="3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96272" name="Text Box 17">
            <a:extLst>
              <a:ext uri="{FF2B5EF4-FFF2-40B4-BE49-F238E27FC236}">
                <a16:creationId xmlns:a16="http://schemas.microsoft.com/office/drawing/2014/main" id="{2726E62A-BD3F-B746-A502-481A3280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25" y="5308076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96273" name="Text Box 18">
            <a:extLst>
              <a:ext uri="{FF2B5EF4-FFF2-40B4-BE49-F238E27FC236}">
                <a16:creationId xmlns:a16="http://schemas.microsoft.com/office/drawing/2014/main" id="{9362D981-D955-DC47-B3B4-C0A672B9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25" y="5916088"/>
            <a:ext cx="381000" cy="31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96274" name="Text Box 19">
            <a:extLst>
              <a:ext uri="{FF2B5EF4-FFF2-40B4-BE49-F238E27FC236}">
                <a16:creationId xmlns:a16="http://schemas.microsoft.com/office/drawing/2014/main" id="{357081EB-1A17-204F-9267-D1E2A741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225" y="6316138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y</a:t>
            </a:r>
            <a:r>
              <a:rPr lang="en-US" altLang="zh-CN" sz="1200" baseline="-25000"/>
              <a:t>1</a:t>
            </a:r>
          </a:p>
        </p:txBody>
      </p:sp>
      <p:sp>
        <p:nvSpPr>
          <p:cNvPr id="96275" name="Text Box 20">
            <a:extLst>
              <a:ext uri="{FF2B5EF4-FFF2-40B4-BE49-F238E27FC236}">
                <a16:creationId xmlns:a16="http://schemas.microsoft.com/office/drawing/2014/main" id="{D142BFA7-DAFD-B146-9F77-4E12FAD6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6316138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y</a:t>
            </a:r>
            <a:r>
              <a:rPr lang="en-US" altLang="zh-CN" sz="1200" baseline="-25000"/>
              <a:t>2</a:t>
            </a:r>
            <a:endParaRPr lang="en-US" altLang="zh-CN"/>
          </a:p>
        </p:txBody>
      </p:sp>
      <p:sp>
        <p:nvSpPr>
          <p:cNvPr id="96276" name="Text Box 21">
            <a:extLst>
              <a:ext uri="{FF2B5EF4-FFF2-40B4-BE49-F238E27FC236}">
                <a16:creationId xmlns:a16="http://schemas.microsoft.com/office/drawing/2014/main" id="{3A765594-4724-BF47-91ED-1C0390C04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225" y="6316138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y</a:t>
            </a:r>
            <a:r>
              <a:rPr lang="en-US" altLang="zh-CN" sz="1200" baseline="-25000"/>
              <a:t>3</a:t>
            </a:r>
            <a:endParaRPr lang="en-US" altLang="zh-CN"/>
          </a:p>
        </p:txBody>
      </p:sp>
      <p:sp>
        <p:nvSpPr>
          <p:cNvPr id="96277" name="Text Box 22">
            <a:extLst>
              <a:ext uri="{FF2B5EF4-FFF2-40B4-BE49-F238E27FC236}">
                <a16:creationId xmlns:a16="http://schemas.microsoft.com/office/drawing/2014/main" id="{0A4E2B72-038D-A045-825C-04D6B50A8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25" y="6316138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y</a:t>
            </a:r>
            <a:r>
              <a:rPr lang="en-US" altLang="zh-CN" sz="1200" baseline="-25000"/>
              <a:t>4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78" name="Text Box 23">
            <a:extLst>
              <a:ext uri="{FF2B5EF4-FFF2-40B4-BE49-F238E27FC236}">
                <a16:creationId xmlns:a16="http://schemas.microsoft.com/office/drawing/2014/main" id="{D46B1CD1-6520-6B4B-A3EC-A1C28D12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225" y="6316138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y</a:t>
            </a:r>
            <a:r>
              <a:rPr lang="en-US" altLang="zh-CN" sz="1200" baseline="-25000"/>
              <a:t>5</a:t>
            </a:r>
            <a:endParaRPr lang="en-US" altLang="zh-CN"/>
          </a:p>
        </p:txBody>
      </p:sp>
      <p:sp>
        <p:nvSpPr>
          <p:cNvPr id="96279" name="Text Box 25">
            <a:extLst>
              <a:ext uri="{FF2B5EF4-FFF2-40B4-BE49-F238E27FC236}">
                <a16:creationId xmlns:a16="http://schemas.microsoft.com/office/drawing/2014/main" id="{7E8F7571-A347-664A-97DD-765FE4B1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25" y="6316138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y</a:t>
            </a:r>
            <a:r>
              <a:rPr lang="en-US" altLang="zh-CN" sz="1200" baseline="-25000"/>
              <a:t>6</a:t>
            </a:r>
            <a:endParaRPr lang="en-US" altLang="zh-CN"/>
          </a:p>
        </p:txBody>
      </p:sp>
      <p:sp>
        <p:nvSpPr>
          <p:cNvPr id="96280" name="Text Box 32">
            <a:extLst>
              <a:ext uri="{FF2B5EF4-FFF2-40B4-BE49-F238E27FC236}">
                <a16:creationId xmlns:a16="http://schemas.microsoft.com/office/drawing/2014/main" id="{0C303A24-0E6D-EB45-B778-DF7513DC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338" y="5019151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</a:p>
        </p:txBody>
      </p:sp>
      <p:sp>
        <p:nvSpPr>
          <p:cNvPr id="96281" name="Text Box 33">
            <a:extLst>
              <a:ext uri="{FF2B5EF4-FFF2-40B4-BE49-F238E27FC236}">
                <a16:creationId xmlns:a16="http://schemas.microsoft.com/office/drawing/2014/main" id="{0E750B0F-EC80-994F-B3DD-621765DC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338" y="5019151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endParaRPr lang="en-US" altLang="zh-CN"/>
          </a:p>
        </p:txBody>
      </p:sp>
      <p:sp>
        <p:nvSpPr>
          <p:cNvPr id="96282" name="Text Box 34">
            <a:extLst>
              <a:ext uri="{FF2B5EF4-FFF2-40B4-BE49-F238E27FC236}">
                <a16:creationId xmlns:a16="http://schemas.microsoft.com/office/drawing/2014/main" id="{8BB95B90-8540-5B47-829F-7DB42CF2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338" y="5019151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x</a:t>
            </a:r>
            <a:r>
              <a:rPr lang="en-US" altLang="zh-CN" sz="1200" baseline="-25000"/>
              <a:t>4</a:t>
            </a:r>
            <a:endParaRPr lang="en-US" altLang="zh-CN"/>
          </a:p>
        </p:txBody>
      </p:sp>
      <p:sp>
        <p:nvSpPr>
          <p:cNvPr id="96283" name="Text Box 35">
            <a:extLst>
              <a:ext uri="{FF2B5EF4-FFF2-40B4-BE49-F238E27FC236}">
                <a16:creationId xmlns:a16="http://schemas.microsoft.com/office/drawing/2014/main" id="{EBAF0CDC-139C-BC42-A24C-EC7AECF5B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338" y="5019151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x</a:t>
            </a:r>
            <a:r>
              <a:rPr lang="en-US" altLang="zh-CN" sz="1200" baseline="-25000"/>
              <a:t>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84" name="Text Box 36">
            <a:extLst>
              <a:ext uri="{FF2B5EF4-FFF2-40B4-BE49-F238E27FC236}">
                <a16:creationId xmlns:a16="http://schemas.microsoft.com/office/drawing/2014/main" id="{85835C43-CFCC-AA41-80AC-6B48722F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388" y="5009626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endParaRPr lang="en-US" altLang="zh-CN"/>
          </a:p>
        </p:txBody>
      </p:sp>
      <p:sp>
        <p:nvSpPr>
          <p:cNvPr id="96285" name="Text Box 37">
            <a:extLst>
              <a:ext uri="{FF2B5EF4-FFF2-40B4-BE49-F238E27FC236}">
                <a16:creationId xmlns:a16="http://schemas.microsoft.com/office/drawing/2014/main" id="{8C97B5F7-89E6-034A-A1CA-B89503BE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338" y="5019151"/>
            <a:ext cx="38100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x</a:t>
            </a:r>
            <a:r>
              <a:rPr lang="en-US" altLang="zh-CN" sz="1200" baseline="-25000"/>
              <a:t>6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1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3">
            <a:extLst>
              <a:ext uri="{FF2B5EF4-FFF2-40B4-BE49-F238E27FC236}">
                <a16:creationId xmlns:a16="http://schemas.microsoft.com/office/drawing/2014/main" id="{692D775D-6F56-5147-ACAE-23F7BDEFC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4E4B844-35C8-294A-BB4A-890A43F132C8}" type="slidenum">
              <a:rPr lang="en-US" altLang="zh-CN" sz="800"/>
              <a:pPr/>
              <a:t>9</a:t>
            </a:fld>
            <a:endParaRPr lang="en-US" altLang="zh-CN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E912195-3220-814A-8458-2EB8A70B4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Sequence Alignment:  Problem Structure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D5163F3-1917-CD42-8807-296C16B39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318" y="1447800"/>
            <a:ext cx="8700140" cy="3494314"/>
          </a:xfrm>
        </p:spPr>
        <p:txBody>
          <a:bodyPr/>
          <a:lstStyle/>
          <a:p>
            <a:pPr marL="0" indent="0"/>
            <a:r>
              <a:rPr lang="en-US" altLang="zh-CN" dirty="0"/>
              <a:t>Def.  </a:t>
            </a:r>
            <a:r>
              <a:rPr lang="en-US" altLang="zh-CN" dirty="0">
                <a:solidFill>
                  <a:schemeClr val="tx1"/>
                </a:solidFill>
              </a:rPr>
              <a:t>OPT(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j) = min cost of aligning strings 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. . . x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and 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. . . </a:t>
            </a:r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1:  OPT matches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-</a:t>
            </a:r>
            <a:r>
              <a:rPr lang="en-US" altLang="zh-CN" dirty="0" err="1">
                <a:ea typeface="ＭＳ Ｐゴシック" panose="020B0600070205080204" pitchFamily="34" charset="-128"/>
              </a:rPr>
              <a:t>y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pay mismatch for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-</a:t>
            </a:r>
            <a:r>
              <a:rPr lang="en-US" altLang="zh-CN" dirty="0" err="1">
                <a:ea typeface="ＭＳ Ｐゴシック" panose="020B0600070205080204" pitchFamily="34" charset="-128"/>
              </a:rPr>
              <a:t>y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 + min cost of aligning two strings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. . .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i-1</a:t>
            </a:r>
            <a:r>
              <a:rPr lang="en-US" altLang="zh-CN" dirty="0">
                <a:ea typeface="ＭＳ Ｐゴシック" panose="020B0600070205080204" pitchFamily="34" charset="-128"/>
              </a:rPr>
              <a:t> and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. . .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j-1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2a:  OPT leaves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unmatched.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pay gap for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and min cost of aligning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. . .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i-1</a:t>
            </a:r>
            <a:r>
              <a:rPr lang="en-US" altLang="zh-CN" dirty="0">
                <a:ea typeface="ＭＳ Ｐゴシック" panose="020B0600070205080204" pitchFamily="34" charset="-128"/>
              </a:rPr>
              <a:t> and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. . . </a:t>
            </a:r>
            <a:r>
              <a:rPr lang="en-US" altLang="zh-CN" dirty="0" err="1">
                <a:ea typeface="ＭＳ Ｐゴシック" panose="020B0600070205080204" pitchFamily="34" charset="-128"/>
              </a:rPr>
              <a:t>y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2b:  OPT leaves </a:t>
            </a:r>
            <a:r>
              <a:rPr lang="en-US" altLang="zh-CN" dirty="0" err="1">
                <a:ea typeface="ＭＳ Ｐゴシック" panose="020B0600070205080204" pitchFamily="34" charset="-128"/>
              </a:rPr>
              <a:t>y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unmatched.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pay gap for </a:t>
            </a:r>
            <a:r>
              <a:rPr lang="en-US" altLang="zh-CN" dirty="0" err="1">
                <a:ea typeface="ＭＳ Ｐゴシック" panose="020B0600070205080204" pitchFamily="34" charset="-128"/>
              </a:rPr>
              <a:t>y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and min cost of aligning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. . .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and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. . . y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j-1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2847F0-8EB3-A344-8368-5C161F22B1AF}"/>
                  </a:ext>
                </a:extLst>
              </p:cNvPr>
              <p:cNvSpPr txBox="1"/>
              <p:nvPr/>
            </p:nvSpPr>
            <p:spPr>
              <a:xfrm>
                <a:off x="1828799" y="5028383"/>
                <a:ext cx="5650265" cy="1693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/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  <m:brk m:alnAt="7"/>
                                                </m:rPr>
                                                <a:rPr kumimoji="1" lang="en-US" altLang="zh-CN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kumimoji="1" lang="en-US" altLang="zh-CN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PT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1" lang="el-GR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  <m:r>
                                                <m:rPr>
                                                  <m:nor/>
                                                  <m:brk m:alnAt="7"/>
                                                </m:rPr>
                                                <a:rPr kumimoji="1" lang="en-US" altLang="zh-CN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kumimoji="1" lang="en-US" altLang="zh-CN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OPT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1"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  <m:r>
                                                <m:rPr>
                                                  <m:nor/>
                                                  <m:brk m:alnAt="7"/>
                                                </m:rPr>
                                                <a:rPr kumimoji="1" lang="en-US" altLang="zh-CN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kumimoji="1" lang="en-US" altLang="zh-CN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OPT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2847F0-8EB3-A344-8368-5C161F22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5028383"/>
                <a:ext cx="5650265" cy="1693092"/>
              </a:xfrm>
              <a:prstGeom prst="rect">
                <a:avLst/>
              </a:prstGeom>
              <a:blipFill>
                <a:blip r:embed="rId3"/>
                <a:stretch>
                  <a:fillRect l="-3596" t="-123134" r="-1124" b="-180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5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40359</TotalTime>
  <Words>1847</Words>
  <Application>Microsoft Macintosh PowerPoint</Application>
  <PresentationFormat>宽屏</PresentationFormat>
  <Paragraphs>412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KaiTi</vt:lpstr>
      <vt:lpstr>Arial</vt:lpstr>
      <vt:lpstr>Calibri</vt:lpstr>
      <vt:lpstr>Cambria Math</vt:lpstr>
      <vt:lpstr>Comic Sans MS</vt:lpstr>
      <vt:lpstr>Courier</vt:lpstr>
      <vt:lpstr>Courier New</vt:lpstr>
      <vt:lpstr>Franklin Gothic Demi</vt:lpstr>
      <vt:lpstr>Franklin Gothic Medium</vt:lpstr>
      <vt:lpstr>Wingdings</vt:lpstr>
      <vt:lpstr>Office 主题</vt:lpstr>
      <vt:lpstr>Algorithm Design and Analysis (H)</vt:lpstr>
      <vt:lpstr>Dynamic Programming</vt:lpstr>
      <vt:lpstr>5.  Sequence Alignment</vt:lpstr>
      <vt:lpstr>Correct Typos Automatically</vt:lpstr>
      <vt:lpstr>It can do more …</vt:lpstr>
      <vt:lpstr>String Similarity</vt:lpstr>
      <vt:lpstr>Edit Distance</vt:lpstr>
      <vt:lpstr>Sequence Alignment</vt:lpstr>
      <vt:lpstr>Sequence Alignment:  Problem Structure</vt:lpstr>
      <vt:lpstr>Sequence Alignment:  Algorithm</vt:lpstr>
      <vt:lpstr>6.  Shortest Paths</vt:lpstr>
      <vt:lpstr>Shortest Paths</vt:lpstr>
      <vt:lpstr>Shortest Paths:  Failed Attempts</vt:lpstr>
      <vt:lpstr>Shortest Paths:  Negative Cost Cycles</vt:lpstr>
      <vt:lpstr>Shortest Paths:  Dynamic Programming</vt:lpstr>
      <vt:lpstr>Shortest Paths:  Implementation</vt:lpstr>
      <vt:lpstr>Shortest Paths:  Example</vt:lpstr>
      <vt:lpstr>Shortest Paths:  Practical Improvements</vt:lpstr>
      <vt:lpstr>Bellman-Ford:  Efficient Implementation</vt:lpstr>
      <vt:lpstr>7.  Distance Vector Protocol</vt:lpstr>
      <vt:lpstr>Distance Vector Protocol</vt:lpstr>
      <vt:lpstr>Push-based shortest path</vt:lpstr>
      <vt:lpstr>Asynchronous shortest path</vt:lpstr>
      <vt:lpstr>Distance Vector Protocol</vt:lpstr>
      <vt:lpstr>Path Vector Protocols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2209</cp:revision>
  <dcterms:created xsi:type="dcterms:W3CDTF">2020-09-05T08:11:12Z</dcterms:created>
  <dcterms:modified xsi:type="dcterms:W3CDTF">2022-04-20T05:14:59Z</dcterms:modified>
  <cp:category/>
</cp:coreProperties>
</file>