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538" r:id="rId3"/>
    <p:sldId id="586" r:id="rId4"/>
    <p:sldId id="528" r:id="rId5"/>
    <p:sldId id="546" r:id="rId6"/>
    <p:sldId id="547" r:id="rId7"/>
    <p:sldId id="548" r:id="rId8"/>
    <p:sldId id="549" r:id="rId9"/>
    <p:sldId id="551" r:id="rId10"/>
    <p:sldId id="560" r:id="rId11"/>
    <p:sldId id="561" r:id="rId12"/>
    <p:sldId id="554" r:id="rId13"/>
    <p:sldId id="562" r:id="rId14"/>
    <p:sldId id="563" r:id="rId15"/>
    <p:sldId id="570" r:id="rId16"/>
    <p:sldId id="593" r:id="rId17"/>
    <p:sldId id="571" r:id="rId18"/>
    <p:sldId id="565" r:id="rId19"/>
    <p:sldId id="558" r:id="rId20"/>
    <p:sldId id="573" r:id="rId21"/>
    <p:sldId id="572" r:id="rId22"/>
    <p:sldId id="574" r:id="rId23"/>
    <p:sldId id="477" r:id="rId24"/>
    <p:sldId id="590" r:id="rId25"/>
    <p:sldId id="587" r:id="rId26"/>
    <p:sldId id="578" r:id="rId27"/>
    <p:sldId id="469" r:id="rId28"/>
    <p:sldId id="471" r:id="rId29"/>
    <p:sldId id="48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15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13" autoAdjust="0"/>
    <p:restoredTop sz="85000"/>
  </p:normalViewPr>
  <p:slideViewPr>
    <p:cSldViewPr snapToGrid="0">
      <p:cViewPr varScale="1">
        <p:scale>
          <a:sx n="104" d="100"/>
          <a:sy n="104" d="100"/>
        </p:scale>
        <p:origin x="1072" y="192"/>
      </p:cViewPr>
      <p:guideLst/>
    </p:cSldViewPr>
  </p:slideViewPr>
  <p:outlineViewPr>
    <p:cViewPr>
      <p:scale>
        <a:sx n="33" d="100"/>
        <a:sy n="33" d="100"/>
      </p:scale>
      <p:origin x="0" y="-2301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F3F22-B4BB-3F48-9180-464A9F2D66D1}" type="datetimeFigureOut">
              <a:rPr kumimoji="1" lang="zh-CN" altLang="en-US" smtClean="0"/>
              <a:t>2022/5/6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692CB-2397-CF44-9044-134362C69983}" type="slidenum">
              <a:rPr kumimoji="1" lang="zh-CN" altLang="en-US" smtClean="0"/>
              <a:t>‹#›</a:t>
            </a:fld>
            <a:endParaRPr kumimoji="1" lang="zh-CN" altLang="en-US"/>
          </a:p>
        </p:txBody>
      </p:sp>
    </p:spTree>
    <p:extLst>
      <p:ext uri="{BB962C8B-B14F-4D97-AF65-F5344CB8AC3E}">
        <p14:creationId xmlns:p14="http://schemas.microsoft.com/office/powerpoint/2010/main" val="3016337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39692CB-2397-CF44-9044-134362C69983}" type="slidenum">
              <a:rPr kumimoji="1" lang="zh-CN" altLang="en-US" smtClean="0"/>
              <a:t>1</a:t>
            </a:fld>
            <a:endParaRPr kumimoji="1" lang="zh-CN" altLang="en-US"/>
          </a:p>
        </p:txBody>
      </p:sp>
    </p:spTree>
    <p:extLst>
      <p:ext uri="{BB962C8B-B14F-4D97-AF65-F5344CB8AC3E}">
        <p14:creationId xmlns:p14="http://schemas.microsoft.com/office/powerpoint/2010/main" val="1166510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36C0D8D1-EFE9-854D-9850-14D9C6124394}"/>
              </a:ext>
            </a:extLst>
          </p:cNvPr>
          <p:cNvSpPr>
            <a:spLocks noGrp="1" noRot="1" noChangeAspect="1" noChangeArrowheads="1" noTextEdit="1"/>
          </p:cNvSpPr>
          <p:nvPr>
            <p:ph type="sldImg"/>
          </p:nvPr>
        </p:nvSpPr>
        <p:spPr>
          <a:xfrm>
            <a:off x="2879725" y="527050"/>
            <a:ext cx="3508375" cy="2632075"/>
          </a:xfrm>
          <a:ln/>
        </p:spPr>
      </p:sp>
      <p:sp>
        <p:nvSpPr>
          <p:cNvPr id="24578" name="Rectangle 3">
            <a:extLst>
              <a:ext uri="{FF2B5EF4-FFF2-40B4-BE49-F238E27FC236}">
                <a16:creationId xmlns:a16="http://schemas.microsoft.com/office/drawing/2014/main" id="{A14104E6-2EEA-934D-B6C7-FFA9F9F5ABB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lvl="1"/>
            <a:r>
              <a:rPr lang="en-US" altLang="zh-CN"/>
              <a:t>Equalize inflow and outflow at every intermediate node.</a:t>
            </a:r>
          </a:p>
          <a:p>
            <a:pPr lvl="1"/>
            <a:r>
              <a:rPr lang="en-US" altLang="zh-CN"/>
              <a:t>Maximize flow sent from s to t.</a:t>
            </a:r>
          </a:p>
          <a:p>
            <a:endParaRPr lang="en-US" altLang="zh-CN"/>
          </a:p>
        </p:txBody>
      </p:sp>
    </p:spTree>
    <p:extLst>
      <p:ext uri="{BB962C8B-B14F-4D97-AF65-F5344CB8AC3E}">
        <p14:creationId xmlns:p14="http://schemas.microsoft.com/office/powerpoint/2010/main" val="45808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B1AEBA98-4798-D149-9C0D-9EB4D14951D4}"/>
              </a:ext>
            </a:extLst>
          </p:cNvPr>
          <p:cNvSpPr>
            <a:spLocks noGrp="1" noRot="1" noChangeAspect="1" noChangeArrowheads="1" noTextEdit="1"/>
          </p:cNvSpPr>
          <p:nvPr>
            <p:ph type="sldImg"/>
          </p:nvPr>
        </p:nvSpPr>
        <p:spPr>
          <a:xfrm>
            <a:off x="2295525" y="527050"/>
            <a:ext cx="4676775" cy="2632075"/>
          </a:xfrm>
          <a:ln/>
        </p:spPr>
      </p:sp>
      <p:sp>
        <p:nvSpPr>
          <p:cNvPr id="26626" name="Rectangle 3">
            <a:extLst>
              <a:ext uri="{FF2B5EF4-FFF2-40B4-BE49-F238E27FC236}">
                <a16:creationId xmlns:a16="http://schemas.microsoft.com/office/drawing/2014/main" id="{3DEFF78B-ABA2-6A47-BE02-32556DBEC59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810197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9DF56CBB-FC9B-B04A-A8AD-F7C010869035}"/>
              </a:ext>
            </a:extLst>
          </p:cNvPr>
          <p:cNvSpPr>
            <a:spLocks noGrp="1" noRot="1" noChangeAspect="1" noChangeArrowheads="1" noTextEdit="1"/>
          </p:cNvSpPr>
          <p:nvPr>
            <p:ph type="sldImg"/>
          </p:nvPr>
        </p:nvSpPr>
        <p:spPr>
          <a:xfrm>
            <a:off x="2879725" y="527050"/>
            <a:ext cx="3508375" cy="2632075"/>
          </a:xfrm>
          <a:ln/>
        </p:spPr>
      </p:sp>
      <p:sp>
        <p:nvSpPr>
          <p:cNvPr id="28674" name="Rectangle 3">
            <a:extLst>
              <a:ext uri="{FF2B5EF4-FFF2-40B4-BE49-F238E27FC236}">
                <a16:creationId xmlns:a16="http://schemas.microsoft.com/office/drawing/2014/main" id="{DEA8C2DE-9560-1546-89BE-5C63AE1F941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altLang="zh-CN"/>
              <a:t>total amount of flow that leaves S minus amount  flow that "swirls" back</a:t>
            </a:r>
          </a:p>
        </p:txBody>
      </p:sp>
    </p:spTree>
    <p:extLst>
      <p:ext uri="{BB962C8B-B14F-4D97-AF65-F5344CB8AC3E}">
        <p14:creationId xmlns:p14="http://schemas.microsoft.com/office/powerpoint/2010/main" val="3065513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F42F6A1C-C257-EF46-A9D3-E202BEE0F298}"/>
              </a:ext>
            </a:extLst>
          </p:cNvPr>
          <p:cNvSpPr>
            <a:spLocks noGrp="1" noRot="1" noChangeAspect="1" noChangeArrowheads="1" noTextEdit="1"/>
          </p:cNvSpPr>
          <p:nvPr>
            <p:ph type="sldImg"/>
          </p:nvPr>
        </p:nvSpPr>
        <p:spPr>
          <a:xfrm>
            <a:off x="2879725" y="527050"/>
            <a:ext cx="3508375" cy="2632075"/>
          </a:xfrm>
          <a:ln/>
        </p:spPr>
      </p:sp>
      <p:sp>
        <p:nvSpPr>
          <p:cNvPr id="30722" name="Rectangle 3">
            <a:extLst>
              <a:ext uri="{FF2B5EF4-FFF2-40B4-BE49-F238E27FC236}">
                <a16:creationId xmlns:a16="http://schemas.microsoft.com/office/drawing/2014/main" id="{78262C4D-189E-6F46-A8D0-BE22F1986A9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978505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6B91DFE7-470C-E245-8C6B-599573827B7F}"/>
              </a:ext>
            </a:extLst>
          </p:cNvPr>
          <p:cNvSpPr>
            <a:spLocks noGrp="1" noRot="1" noChangeAspect="1" noChangeArrowheads="1" noTextEdit="1"/>
          </p:cNvSpPr>
          <p:nvPr>
            <p:ph type="sldImg"/>
          </p:nvPr>
        </p:nvSpPr>
        <p:spPr>
          <a:ln/>
        </p:spPr>
      </p:sp>
      <p:sp>
        <p:nvSpPr>
          <p:cNvPr id="32770" name="Rectangle 3">
            <a:extLst>
              <a:ext uri="{FF2B5EF4-FFF2-40B4-BE49-F238E27FC236}">
                <a16:creationId xmlns:a16="http://schemas.microsoft.com/office/drawing/2014/main" id="{A00D9081-88A3-1642-9EC3-34504DFF1CB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848291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6B91DFE7-470C-E245-8C6B-599573827B7F}"/>
              </a:ext>
            </a:extLst>
          </p:cNvPr>
          <p:cNvSpPr>
            <a:spLocks noGrp="1" noRot="1" noChangeAspect="1" noChangeArrowheads="1" noTextEdit="1"/>
          </p:cNvSpPr>
          <p:nvPr>
            <p:ph type="sldImg"/>
          </p:nvPr>
        </p:nvSpPr>
        <p:spPr>
          <a:ln/>
        </p:spPr>
      </p:sp>
      <p:sp>
        <p:nvSpPr>
          <p:cNvPr id="32770" name="Rectangle 3">
            <a:extLst>
              <a:ext uri="{FF2B5EF4-FFF2-40B4-BE49-F238E27FC236}">
                <a16:creationId xmlns:a16="http://schemas.microsoft.com/office/drawing/2014/main" id="{A00D9081-88A3-1642-9EC3-34504DFF1CB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740890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33FC5803-C237-3B4A-B217-7DA8E132D5CB}"/>
              </a:ext>
            </a:extLst>
          </p:cNvPr>
          <p:cNvSpPr>
            <a:spLocks noGrp="1" noRot="1" noChangeAspect="1" noChangeArrowheads="1" noTextEdit="1"/>
          </p:cNvSpPr>
          <p:nvPr>
            <p:ph type="sldImg"/>
          </p:nvPr>
        </p:nvSpPr>
        <p:spPr>
          <a:ln/>
        </p:spPr>
      </p:sp>
      <p:sp>
        <p:nvSpPr>
          <p:cNvPr id="36866" name="Rectangle 3">
            <a:extLst>
              <a:ext uri="{FF2B5EF4-FFF2-40B4-BE49-F238E27FC236}">
                <a16:creationId xmlns:a16="http://schemas.microsoft.com/office/drawing/2014/main" id="{6B7F2C0E-DB7F-2647-B385-B8C32D7E3B4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099673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B831E0F0-1DB0-EE4A-9A36-64056827A52F}"/>
              </a:ext>
            </a:extLst>
          </p:cNvPr>
          <p:cNvSpPr>
            <a:spLocks noGrp="1" noRot="1" noChangeAspect="1" noChangeArrowheads="1" noTextEdit="1"/>
          </p:cNvSpPr>
          <p:nvPr>
            <p:ph type="sldImg"/>
          </p:nvPr>
        </p:nvSpPr>
        <p:spPr>
          <a:ln/>
        </p:spPr>
      </p:sp>
      <p:sp>
        <p:nvSpPr>
          <p:cNvPr id="38914" name="Rectangle 3">
            <a:extLst>
              <a:ext uri="{FF2B5EF4-FFF2-40B4-BE49-F238E27FC236}">
                <a16:creationId xmlns:a16="http://schemas.microsoft.com/office/drawing/2014/main" id="{4BE9944B-FF21-734E-A065-C3B940186B8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67778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BF91CCAD-552D-9F49-BB32-D7B9F9C6C9BF}"/>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id="{635502C0-1E82-EB48-B80D-652DDC03AE9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207440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9E5215B4-260A-F44B-874A-0F480A4D37DB}"/>
              </a:ext>
            </a:extLst>
          </p:cNvPr>
          <p:cNvSpPr>
            <a:spLocks noGrp="1" noRot="1" noChangeAspect="1" noChangeArrowheads="1" noTextEdit="1"/>
          </p:cNvSpPr>
          <p:nvPr>
            <p:ph type="sldImg"/>
          </p:nvPr>
        </p:nvSpPr>
        <p:spPr>
          <a:ln/>
        </p:spPr>
      </p:sp>
      <p:sp>
        <p:nvSpPr>
          <p:cNvPr id="43010" name="Rectangle 3">
            <a:extLst>
              <a:ext uri="{FF2B5EF4-FFF2-40B4-BE49-F238E27FC236}">
                <a16:creationId xmlns:a16="http://schemas.microsoft.com/office/drawing/2014/main" id="{056E106B-BB1D-0045-A9AB-B7034B1502C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4184587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id="{A0E5C830-5583-9345-A9F2-B5C719C904F1}"/>
              </a:ext>
            </a:extLst>
          </p:cNvPr>
          <p:cNvSpPr>
            <a:spLocks noGrp="1" noRot="1" noChangeAspect="1" noChangeArrowheads="1" noTextEdit="1"/>
          </p:cNvSpPr>
          <p:nvPr>
            <p:ph type="sldImg"/>
          </p:nvPr>
        </p:nvSpPr>
        <p:spPr>
          <a:xfrm>
            <a:off x="2295525" y="527050"/>
            <a:ext cx="4676775" cy="2632075"/>
          </a:xfrm>
          <a:solidFill>
            <a:srgbClr val="FFFFFF"/>
          </a:solidFill>
          <a:ln/>
        </p:spPr>
      </p:sp>
      <p:sp>
        <p:nvSpPr>
          <p:cNvPr id="8194" name="Rectangle 3">
            <a:extLst>
              <a:ext uri="{FF2B5EF4-FFF2-40B4-BE49-F238E27FC236}">
                <a16:creationId xmlns:a16="http://schemas.microsoft.com/office/drawing/2014/main" id="{9D4FA5AA-716B-D946-A44E-28FF1F7F9C45}"/>
              </a:ext>
            </a:extLst>
          </p:cNvPr>
          <p:cNvSpPr>
            <a:spLocks noGrp="1" noChangeArrowheads="1"/>
          </p:cNvSpPr>
          <p:nvPr>
            <p:ph type="body" idx="1"/>
          </p:nvPr>
        </p:nvSpPr>
        <p:spPr>
          <a:solidFill>
            <a:srgbClr val="FFFFFF"/>
          </a:solidFill>
          <a:ln>
            <a:solidFill>
              <a:srgbClr val="000000"/>
            </a:solidFill>
            <a:miter lim="800000"/>
            <a:headEnd/>
            <a:tailEnd/>
          </a:ln>
        </p:spPr>
        <p:txBody>
          <a:bodyPr lIns="91421" tIns="45711" rIns="91421" bIns="45711"/>
          <a:lstStyle/>
          <a:p>
            <a:r>
              <a:rPr lang="en-US" altLang="zh-CN" dirty="0"/>
              <a:t>Russian scientist A. N. </a:t>
            </a:r>
            <a:r>
              <a:rPr lang="en-US" altLang="zh-CN" dirty="0" err="1"/>
              <a:t>Tolstoi</a:t>
            </a:r>
            <a:r>
              <a:rPr lang="en-US" altLang="zh-CN" dirty="0"/>
              <a:t> investigated soviet rail network. Wanted to optimize amount of cargo that could be shipped from origins in Soviet Union (right) to destination satellite counties (Poland, Czechoslovakia, Austria, Eastern Germany) (left). American scientists Harris and Ross were also interested in Soviet rail system but from a different perspective. In a secret report (declassified at Schrijver's request in 1999), Harris and Ross calculated a "minimum interdiction" of 163,000 tons.</a:t>
            </a:r>
          </a:p>
          <a:p>
            <a:r>
              <a:rPr lang="en-US" altLang="zh-CN" dirty="0"/>
              <a:t>after aggregation, 44 vertices, 105 edges</a:t>
            </a:r>
          </a:p>
        </p:txBody>
      </p:sp>
    </p:spTree>
    <p:extLst>
      <p:ext uri="{BB962C8B-B14F-4D97-AF65-F5344CB8AC3E}">
        <p14:creationId xmlns:p14="http://schemas.microsoft.com/office/powerpoint/2010/main" val="33825257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2AD8EE18-A1BE-BC4A-9A56-935A6B92B4D5}"/>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69844F37-BBFD-E047-83E4-491DABA2CFB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2403187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4CE1190A-8122-8E4B-AE60-4FFE3709A2CC}"/>
              </a:ext>
            </a:extLst>
          </p:cNvPr>
          <p:cNvSpPr>
            <a:spLocks noGrp="1" noRot="1" noChangeAspect="1" noChangeArrowheads="1" noTextEdit="1"/>
          </p:cNvSpPr>
          <p:nvPr>
            <p:ph type="sldImg"/>
          </p:nvPr>
        </p:nvSpPr>
        <p:spPr>
          <a:ln/>
        </p:spPr>
      </p:sp>
      <p:sp>
        <p:nvSpPr>
          <p:cNvPr id="47106" name="Rectangle 3">
            <a:extLst>
              <a:ext uri="{FF2B5EF4-FFF2-40B4-BE49-F238E27FC236}">
                <a16:creationId xmlns:a16="http://schemas.microsoft.com/office/drawing/2014/main" id="{94B7BDA7-84BC-4849-9AB6-5858B8516DA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218122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D7C16FA1-130C-EA49-8ABF-06C92FF12BD9}"/>
              </a:ext>
            </a:extLst>
          </p:cNvPr>
          <p:cNvSpPr>
            <a:spLocks noGrp="1" noRot="1" noChangeAspect="1" noChangeArrowheads="1" noTextEdit="1"/>
          </p:cNvSpPr>
          <p:nvPr>
            <p:ph type="sldImg"/>
          </p:nvPr>
        </p:nvSpPr>
        <p:spPr>
          <a:ln/>
        </p:spPr>
      </p:sp>
      <p:sp>
        <p:nvSpPr>
          <p:cNvPr id="49154" name="Rectangle 3">
            <a:extLst>
              <a:ext uri="{FF2B5EF4-FFF2-40B4-BE49-F238E27FC236}">
                <a16:creationId xmlns:a16="http://schemas.microsoft.com/office/drawing/2014/main" id="{31563822-576D-374E-AA5C-5B85A3358AF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227609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45B46D71-808D-EF49-879D-CEB20AF71C6E}"/>
              </a:ext>
            </a:extLst>
          </p:cNvPr>
          <p:cNvSpPr>
            <a:spLocks noGrp="1" noRot="1" noChangeAspect="1" noChangeArrowheads="1" noTextEdit="1"/>
          </p:cNvSpPr>
          <p:nvPr>
            <p:ph type="sldImg"/>
          </p:nvPr>
        </p:nvSpPr>
        <p:spPr>
          <a:solidFill>
            <a:srgbClr val="FFFFFF"/>
          </a:solidFill>
          <a:ln/>
        </p:spPr>
      </p:sp>
      <p:sp>
        <p:nvSpPr>
          <p:cNvPr id="51202" name="Rectangle 3">
            <a:extLst>
              <a:ext uri="{FF2B5EF4-FFF2-40B4-BE49-F238E27FC236}">
                <a16:creationId xmlns:a16="http://schemas.microsoft.com/office/drawing/2014/main" id="{AA5F1014-507B-4449-8E6F-14A0B00E3A01}"/>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681929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9C4F1E8B-C476-CF48-9696-AA3A93CA3277}"/>
              </a:ext>
            </a:extLst>
          </p:cNvPr>
          <p:cNvSpPr>
            <a:spLocks noGrp="1" noRot="1" noChangeAspect="1" noChangeArrowheads="1" noTextEdit="1"/>
          </p:cNvSpPr>
          <p:nvPr>
            <p:ph type="sldImg"/>
          </p:nvPr>
        </p:nvSpPr>
        <p:spPr>
          <a:solidFill>
            <a:srgbClr val="FFFFFF"/>
          </a:solidFill>
          <a:ln/>
        </p:spPr>
      </p:sp>
      <p:sp>
        <p:nvSpPr>
          <p:cNvPr id="53250" name="Rectangle 3">
            <a:extLst>
              <a:ext uri="{FF2B5EF4-FFF2-40B4-BE49-F238E27FC236}">
                <a16:creationId xmlns:a16="http://schemas.microsoft.com/office/drawing/2014/main" id="{E7C0308A-82B7-B24D-85D1-CDEA9E4BB754}"/>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3247557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31CEE8F9-6E04-734F-A020-7F36AD2E6E77}"/>
              </a:ext>
            </a:extLst>
          </p:cNvPr>
          <p:cNvSpPr>
            <a:spLocks noGrp="1" noRot="1" noChangeAspect="1" noChangeArrowheads="1" noTextEdit="1"/>
          </p:cNvSpPr>
          <p:nvPr>
            <p:ph type="sldImg"/>
          </p:nvPr>
        </p:nvSpPr>
        <p:spPr>
          <a:xfrm>
            <a:off x="2879725" y="527050"/>
            <a:ext cx="3509963" cy="2632075"/>
          </a:xfrm>
          <a:solidFill>
            <a:srgbClr val="FFFFFF"/>
          </a:solidFill>
          <a:ln/>
        </p:spPr>
      </p:sp>
      <p:sp>
        <p:nvSpPr>
          <p:cNvPr id="55298" name="Rectangle 3">
            <a:extLst>
              <a:ext uri="{FF2B5EF4-FFF2-40B4-BE49-F238E27FC236}">
                <a16:creationId xmlns:a16="http://schemas.microsoft.com/office/drawing/2014/main" id="{F429298B-79A5-BC4E-BDB2-6AD8B4E56AD1}"/>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2720995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0CAEC72-94A1-DC4C-BB37-217FD667B7A2}"/>
              </a:ext>
            </a:extLst>
          </p:cNvPr>
          <p:cNvSpPr>
            <a:spLocks noGrp="1" noRot="1" noChangeAspect="1" noChangeArrowheads="1" noTextEdit="1"/>
          </p:cNvSpPr>
          <p:nvPr>
            <p:ph type="sldImg"/>
          </p:nvPr>
        </p:nvSpPr>
        <p:spPr>
          <a:ln/>
        </p:spPr>
      </p:sp>
      <p:sp>
        <p:nvSpPr>
          <p:cNvPr id="57346" name="Rectangle 3">
            <a:extLst>
              <a:ext uri="{FF2B5EF4-FFF2-40B4-BE49-F238E27FC236}">
                <a16:creationId xmlns:a16="http://schemas.microsoft.com/office/drawing/2014/main" id="{F8595D56-1D08-CA4B-959D-041C8B5872E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2327864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27D17A2D-116F-F946-A5ED-F127A73DB283}"/>
              </a:ext>
            </a:extLst>
          </p:cNvPr>
          <p:cNvSpPr>
            <a:spLocks noGrp="1" noRot="1" noChangeAspect="1" noChangeArrowheads="1" noTextEdit="1"/>
          </p:cNvSpPr>
          <p:nvPr>
            <p:ph type="sldImg"/>
          </p:nvPr>
        </p:nvSpPr>
        <p:spPr>
          <a:ln/>
        </p:spPr>
      </p:sp>
      <p:sp>
        <p:nvSpPr>
          <p:cNvPr id="59394" name="Rectangle 3">
            <a:extLst>
              <a:ext uri="{FF2B5EF4-FFF2-40B4-BE49-F238E27FC236}">
                <a16:creationId xmlns:a16="http://schemas.microsoft.com/office/drawing/2014/main" id="{E67D5FBF-8811-6F4B-8888-1542CCA6444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3709554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870BDA72-F283-114F-AC51-6755EDCD17E8}"/>
              </a:ext>
            </a:extLst>
          </p:cNvPr>
          <p:cNvSpPr>
            <a:spLocks noGrp="1" noRot="1" noChangeAspect="1" noChangeArrowheads="1" noTextEdit="1"/>
          </p:cNvSpPr>
          <p:nvPr>
            <p:ph type="sldImg"/>
          </p:nvPr>
        </p:nvSpPr>
        <p:spPr>
          <a:ln/>
        </p:spPr>
      </p:sp>
      <p:sp>
        <p:nvSpPr>
          <p:cNvPr id="61442" name="Rectangle 3">
            <a:extLst>
              <a:ext uri="{FF2B5EF4-FFF2-40B4-BE49-F238E27FC236}">
                <a16:creationId xmlns:a16="http://schemas.microsoft.com/office/drawing/2014/main" id="{64F70944-5C68-0548-8745-60DBC96AFAA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437806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4DFDCC43-FF9C-5447-A257-571E5312C95F}"/>
              </a:ext>
            </a:extLst>
          </p:cNvPr>
          <p:cNvSpPr>
            <a:spLocks noGrp="1" noRot="1" noChangeAspect="1" noChangeArrowheads="1" noTextEdit="1"/>
          </p:cNvSpPr>
          <p:nvPr>
            <p:ph type="sldImg"/>
          </p:nvPr>
        </p:nvSpPr>
        <p:spPr>
          <a:xfrm>
            <a:off x="2879725" y="527050"/>
            <a:ext cx="3508375" cy="2632075"/>
          </a:xfrm>
          <a:ln/>
        </p:spPr>
      </p:sp>
      <p:sp>
        <p:nvSpPr>
          <p:cNvPr id="10242" name="Rectangle 3">
            <a:extLst>
              <a:ext uri="{FF2B5EF4-FFF2-40B4-BE49-F238E27FC236}">
                <a16:creationId xmlns:a16="http://schemas.microsoft.com/office/drawing/2014/main" id="{AE2F52D9-1026-B74E-BD5F-E1368028115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altLang="zh-CN"/>
              <a:t>Network intrusion detection:  http://www.ieee-infocom.org/2003/papers/46_02.PDF</a:t>
            </a:r>
          </a:p>
        </p:txBody>
      </p:sp>
    </p:spTree>
    <p:extLst>
      <p:ext uri="{BB962C8B-B14F-4D97-AF65-F5344CB8AC3E}">
        <p14:creationId xmlns:p14="http://schemas.microsoft.com/office/powerpoint/2010/main" val="1399357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C44F479B-424B-164F-B7FE-109F25E2D6EC}"/>
              </a:ext>
            </a:extLst>
          </p:cNvPr>
          <p:cNvSpPr>
            <a:spLocks noGrp="1" noRot="1" noChangeAspect="1" noChangeArrowheads="1" noTextEdit="1"/>
          </p:cNvSpPr>
          <p:nvPr>
            <p:ph type="sldImg"/>
          </p:nvPr>
        </p:nvSpPr>
        <p:spPr>
          <a:xfrm>
            <a:off x="2879725" y="527050"/>
            <a:ext cx="3508375" cy="2632075"/>
          </a:xfrm>
          <a:ln/>
        </p:spPr>
      </p:sp>
      <p:sp>
        <p:nvSpPr>
          <p:cNvPr id="12290" name="Rectangle 3">
            <a:extLst>
              <a:ext uri="{FF2B5EF4-FFF2-40B4-BE49-F238E27FC236}">
                <a16:creationId xmlns:a16="http://schemas.microsoft.com/office/drawing/2014/main" id="{A091B9EC-321C-084C-8608-D8718A7A422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1421" tIns="45711" rIns="91421" bIns="45711"/>
          <a:lstStyle/>
          <a:p>
            <a:r>
              <a:rPr lang="en-US" altLang="zh-CN"/>
              <a:t>source = where material originates, sink = where material goes.</a:t>
            </a:r>
          </a:p>
          <a:p>
            <a:r>
              <a:rPr lang="en-US" altLang="zh-CN"/>
              <a:t>We use cut to mean s-t cut.</a:t>
            </a:r>
          </a:p>
        </p:txBody>
      </p:sp>
    </p:spTree>
    <p:extLst>
      <p:ext uri="{BB962C8B-B14F-4D97-AF65-F5344CB8AC3E}">
        <p14:creationId xmlns:p14="http://schemas.microsoft.com/office/powerpoint/2010/main" val="273318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B0075819-259C-5C4D-9A55-DB334704E662}"/>
              </a:ext>
            </a:extLst>
          </p:cNvPr>
          <p:cNvSpPr>
            <a:spLocks noGrp="1" noRot="1" noChangeAspect="1" noChangeArrowheads="1" noTextEdit="1"/>
          </p:cNvSpPr>
          <p:nvPr>
            <p:ph type="sldImg"/>
          </p:nvPr>
        </p:nvSpPr>
        <p:spPr>
          <a:ln/>
        </p:spPr>
      </p:sp>
      <p:sp>
        <p:nvSpPr>
          <p:cNvPr id="14338" name="Rectangle 3">
            <a:extLst>
              <a:ext uri="{FF2B5EF4-FFF2-40B4-BE49-F238E27FC236}">
                <a16:creationId xmlns:a16="http://schemas.microsoft.com/office/drawing/2014/main" id="{09BDC966-27DC-8041-91A2-FD0ECE669EE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535560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1317E5E1-E3DA-C442-9662-E849306AC41F}"/>
              </a:ext>
            </a:extLst>
          </p:cNvPr>
          <p:cNvSpPr>
            <a:spLocks noGrp="1" noRot="1" noChangeAspect="1" noChangeArrowheads="1" noTextEdit="1"/>
          </p:cNvSpPr>
          <p:nvPr>
            <p:ph type="sldImg"/>
          </p:nvPr>
        </p:nvSpPr>
        <p:spPr>
          <a:ln/>
        </p:spPr>
      </p:sp>
      <p:sp>
        <p:nvSpPr>
          <p:cNvPr id="16386" name="Rectangle 3">
            <a:extLst>
              <a:ext uri="{FF2B5EF4-FFF2-40B4-BE49-F238E27FC236}">
                <a16:creationId xmlns:a16="http://schemas.microsoft.com/office/drawing/2014/main" id="{99EA0B43-B7FD-9A44-BEDF-65FAD77A17D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altLang="zh-CN"/>
              <a:t>7-&gt;3 not counted</a:t>
            </a:r>
          </a:p>
        </p:txBody>
      </p:sp>
    </p:spTree>
    <p:extLst>
      <p:ext uri="{BB962C8B-B14F-4D97-AF65-F5344CB8AC3E}">
        <p14:creationId xmlns:p14="http://schemas.microsoft.com/office/powerpoint/2010/main" val="2771873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7AFB0C21-6D6E-244B-A0FC-1576D03DAD89}"/>
              </a:ext>
            </a:extLst>
          </p:cNvPr>
          <p:cNvSpPr>
            <a:spLocks noGrp="1" noRot="1" noChangeAspect="1" noChangeArrowheads="1" noTextEdit="1"/>
          </p:cNvSpPr>
          <p:nvPr>
            <p:ph type="sldImg"/>
          </p:nvPr>
        </p:nvSpPr>
        <p:spPr>
          <a:xfrm>
            <a:off x="2879725" y="527050"/>
            <a:ext cx="3508375" cy="2632075"/>
          </a:xfrm>
          <a:ln/>
        </p:spPr>
      </p:sp>
      <p:sp>
        <p:nvSpPr>
          <p:cNvPr id="18434" name="Rectangle 3">
            <a:extLst>
              <a:ext uri="{FF2B5EF4-FFF2-40B4-BE49-F238E27FC236}">
                <a16:creationId xmlns:a16="http://schemas.microsoft.com/office/drawing/2014/main" id="{86F84E54-83DA-3048-A6F7-54CA927DFB3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1421" tIns="45711" rIns="91421" bIns="45711"/>
          <a:lstStyle/>
          <a:p>
            <a:endParaRPr lang="zh-CN" altLang="zh-CN"/>
          </a:p>
        </p:txBody>
      </p:sp>
    </p:spTree>
    <p:extLst>
      <p:ext uri="{BB962C8B-B14F-4D97-AF65-F5344CB8AC3E}">
        <p14:creationId xmlns:p14="http://schemas.microsoft.com/office/powerpoint/2010/main" val="834384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D94D0DEC-E03B-6842-82B6-F554C3F96A23}"/>
              </a:ext>
            </a:extLst>
          </p:cNvPr>
          <p:cNvSpPr>
            <a:spLocks noGrp="1" noRot="1" noChangeAspect="1" noChangeArrowheads="1" noTextEdit="1"/>
          </p:cNvSpPr>
          <p:nvPr>
            <p:ph type="sldImg"/>
          </p:nvPr>
        </p:nvSpPr>
        <p:spPr>
          <a:xfrm>
            <a:off x="2879725" y="527050"/>
            <a:ext cx="3508375" cy="2632075"/>
          </a:xfrm>
          <a:ln/>
        </p:spPr>
      </p:sp>
      <p:sp>
        <p:nvSpPr>
          <p:cNvPr id="20482" name="Rectangle 3">
            <a:extLst>
              <a:ext uri="{FF2B5EF4-FFF2-40B4-BE49-F238E27FC236}">
                <a16:creationId xmlns:a16="http://schemas.microsoft.com/office/drawing/2014/main" id="{33AC5DA0-1180-E243-873C-C1306552970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altLang="zh-CN"/>
              <a:t>source = where material originates, sink = where material goes</a:t>
            </a:r>
          </a:p>
          <a:p>
            <a:r>
              <a:rPr lang="en-US" altLang="zh-CN"/>
              <a:t>flow conservation = otherwise warehouse overfills or oil pipe bursts</a:t>
            </a:r>
          </a:p>
          <a:p>
            <a:r>
              <a:rPr lang="en-US" altLang="zh-CN"/>
              <a:t>flow conservation is analogous to Kirchoff's law</a:t>
            </a:r>
          </a:p>
          <a:p>
            <a:r>
              <a:rPr lang="en-US" altLang="zh-CN"/>
              <a:t>* flow:  abstract entity generated at source, transmitted across edges, absorbed at sink</a:t>
            </a:r>
          </a:p>
          <a:p>
            <a:r>
              <a:rPr lang="en-US" altLang="zh-CN"/>
              <a:t>* assume no arcs enter s or leave t (makes a little cleaner, no loss of generality)</a:t>
            </a:r>
          </a:p>
        </p:txBody>
      </p:sp>
    </p:spTree>
    <p:extLst>
      <p:ext uri="{BB962C8B-B14F-4D97-AF65-F5344CB8AC3E}">
        <p14:creationId xmlns:p14="http://schemas.microsoft.com/office/powerpoint/2010/main" val="1848617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04CE0638-AE94-A64C-9502-FB212CBBC084}"/>
              </a:ext>
            </a:extLst>
          </p:cNvPr>
          <p:cNvSpPr>
            <a:spLocks noGrp="1" noRot="1" noChangeAspect="1" noChangeArrowheads="1" noTextEdit="1"/>
          </p:cNvSpPr>
          <p:nvPr>
            <p:ph type="sldImg"/>
          </p:nvPr>
        </p:nvSpPr>
        <p:spPr>
          <a:xfrm>
            <a:off x="2879725" y="527050"/>
            <a:ext cx="3508375" cy="2632075"/>
          </a:xfrm>
          <a:ln/>
        </p:spPr>
      </p:sp>
      <p:sp>
        <p:nvSpPr>
          <p:cNvPr id="22530" name="Rectangle 3">
            <a:extLst>
              <a:ext uri="{FF2B5EF4-FFF2-40B4-BE49-F238E27FC236}">
                <a16:creationId xmlns:a16="http://schemas.microsoft.com/office/drawing/2014/main" id="{E5CC843D-988B-0346-BB8A-3C550674150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4349900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a:extLst>
              <a:ext uri="{FF2B5EF4-FFF2-40B4-BE49-F238E27FC236}">
                <a16:creationId xmlns:a16="http://schemas.microsoft.com/office/drawing/2014/main" id="{D09F6358-1E5B-E540-B1EC-784FFD4F98A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p:blipFill>
        <p:spPr>
          <a:xfrm>
            <a:off x="65507" y="0"/>
            <a:ext cx="3515893" cy="1007930"/>
          </a:xfrm>
          <a:prstGeom prst="rect">
            <a:avLst/>
          </a:prstGeom>
        </p:spPr>
      </p:pic>
    </p:spTree>
    <p:extLst>
      <p:ext uri="{BB962C8B-B14F-4D97-AF65-F5344CB8AC3E}">
        <p14:creationId xmlns:p14="http://schemas.microsoft.com/office/powerpoint/2010/main" val="4012909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extLst>
      <p:ext uri="{BB962C8B-B14F-4D97-AF65-F5344CB8AC3E}">
        <p14:creationId xmlns:p14="http://schemas.microsoft.com/office/powerpoint/2010/main" val="419911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extLst>
      <p:ext uri="{BB962C8B-B14F-4D97-AF65-F5344CB8AC3E}">
        <p14:creationId xmlns:p14="http://schemas.microsoft.com/office/powerpoint/2010/main" val="55417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0B810D5-562C-6D40-A798-62FEF5ACFC2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extLst>
      <p:ext uri="{BB962C8B-B14F-4D97-AF65-F5344CB8AC3E}">
        <p14:creationId xmlns:p14="http://schemas.microsoft.com/office/powerpoint/2010/main" val="848424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a:extLst>
              <a:ext uri="{FF2B5EF4-FFF2-40B4-BE49-F238E27FC236}">
                <a16:creationId xmlns:a16="http://schemas.microsoft.com/office/drawing/2014/main" id="{8BBC21BE-914F-984C-819E-13DA00BEE2D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116991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2022/5/6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a:extLst>
              <a:ext uri="{FF2B5EF4-FFF2-40B4-BE49-F238E27FC236}">
                <a16:creationId xmlns:a16="http://schemas.microsoft.com/office/drawing/2014/main" id="{94EF34E2-55C5-FE4B-9D4B-1C371C023E4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1331538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a:extLst>
              <a:ext uri="{FF2B5EF4-FFF2-40B4-BE49-F238E27FC236}">
                <a16:creationId xmlns:a16="http://schemas.microsoft.com/office/drawing/2014/main" id="{AC6DD9DA-D04B-234F-AF7F-359B1655B79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2188216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2022/5/6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6" name="图片 5">
            <a:extLst>
              <a:ext uri="{FF2B5EF4-FFF2-40B4-BE49-F238E27FC236}">
                <a16:creationId xmlns:a16="http://schemas.microsoft.com/office/drawing/2014/main" id="{8A27BA66-27EF-F848-B5D4-C6E63ED6969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129119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2022/5/6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5" name="图片 4">
            <a:extLst>
              <a:ext uri="{FF2B5EF4-FFF2-40B4-BE49-F238E27FC236}">
                <a16:creationId xmlns:a16="http://schemas.microsoft.com/office/drawing/2014/main" id="{60094918-5C39-5840-99AC-03CB479DEC0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180176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a:extLst>
              <a:ext uri="{FF2B5EF4-FFF2-40B4-BE49-F238E27FC236}">
                <a16:creationId xmlns:a16="http://schemas.microsoft.com/office/drawing/2014/main" id="{071DD87C-9BE8-504F-A482-28FE7FDABCD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187095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a:extLst>
              <a:ext uri="{FF2B5EF4-FFF2-40B4-BE49-F238E27FC236}">
                <a16:creationId xmlns:a16="http://schemas.microsoft.com/office/drawing/2014/main" id="{B4FF3E64-915C-7F40-AA27-6031D114BFB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3476734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426916" y="6356350"/>
            <a:ext cx="215448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2022/5/6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spTree>
    <p:extLst>
      <p:ext uri="{BB962C8B-B14F-4D97-AF65-F5344CB8AC3E}">
        <p14:creationId xmlns:p14="http://schemas.microsoft.com/office/powerpoint/2010/main" val="3205066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1"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0.png"/><Relationship Id="rId7"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70.png"/><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file:///Users/yushiqi/git/sqyu/courses-SUSTech/2022-spring-algorithm/LectureNotes/Lecture11-demo-maxflow.ppt#-1,1,7.  Ford-Fulkerson Demo"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4097" y="1307592"/>
            <a:ext cx="10475842" cy="1772603"/>
          </a:xfrm>
        </p:spPr>
        <p:txBody>
          <a:bodyPr>
            <a:noAutofit/>
          </a:bodyPr>
          <a:lstStyle/>
          <a:p>
            <a:r>
              <a:rPr lang="en-US" altLang="zh-CN" sz="5400" b="1" dirty="0">
                <a:latin typeface="Franklin Gothic Demi" panose="020B0703020102020204" pitchFamily="34" charset="0"/>
              </a:rPr>
              <a:t>Algorithm Design and Analysis (H)</a:t>
            </a:r>
            <a:endParaRPr lang="zh-CN" altLang="en-US" sz="5400"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rPr>
              <a:t>CS216</a:t>
            </a:r>
          </a:p>
          <a:p>
            <a:endParaRPr lang="en-US" altLang="zh-CN" dirty="0">
              <a:latin typeface="Franklin Gothic Medium" panose="020B0603020102020204" pitchFamily="34" charset="0"/>
            </a:endParaRPr>
          </a:p>
          <a:p>
            <a:r>
              <a:rPr lang="en-US" altLang="zh-CN" dirty="0">
                <a:latin typeface="Franklin Gothic Medium" panose="020B0603020102020204" pitchFamily="34" charset="0"/>
              </a:rPr>
              <a:t>Prof. </a:t>
            </a:r>
            <a:r>
              <a:rPr lang="en-US" altLang="zh-CN" dirty="0" err="1">
                <a:latin typeface="Franklin Gothic Medium" panose="020B0603020102020204" pitchFamily="34" charset="0"/>
              </a:rPr>
              <a:t>Shiqi</a:t>
            </a:r>
            <a:r>
              <a:rPr lang="en-US" altLang="zh-CN" dirty="0">
                <a:latin typeface="Franklin Gothic Medium" panose="020B0603020102020204" pitchFamily="34" charset="0"/>
              </a:rPr>
              <a:t> Yu</a:t>
            </a:r>
            <a:r>
              <a:rPr lang="zh-CN" altLang="en-US" dirty="0">
                <a:latin typeface="Franklin Gothic Medium" panose="020B0603020102020204" pitchFamily="34" charset="0"/>
              </a:rPr>
              <a:t> </a:t>
            </a:r>
            <a:r>
              <a:rPr lang="en-US" altLang="zh-CN" dirty="0">
                <a:latin typeface="Franklin Gothic Medium" panose="020B0603020102020204" pitchFamily="34" charset="0"/>
              </a:rPr>
              <a:t>(</a:t>
            </a:r>
            <a:r>
              <a:rPr lang="zh-CN" altLang="en-US" dirty="0">
                <a:latin typeface="KaiTi" panose="02010609060101010101" pitchFamily="49" charset="-122"/>
                <a:ea typeface="KaiTi" panose="02010609060101010101" pitchFamily="49" charset="-122"/>
              </a:rPr>
              <a:t>于仕琪</a:t>
            </a:r>
            <a:r>
              <a:rPr lang="en-US" altLang="zh-CN" dirty="0">
                <a:latin typeface="Franklin Gothic Medium" panose="020B0603020102020204" pitchFamily="34" charset="0"/>
              </a:rPr>
              <a:t>)</a:t>
            </a:r>
          </a:p>
          <a:p>
            <a:r>
              <a:rPr lang="en-US" altLang="zh-CN" dirty="0">
                <a:latin typeface="Courier" pitchFamily="2" charset="0"/>
              </a:rPr>
              <a:t>yusq@sustech.edu.cn</a:t>
            </a:r>
          </a:p>
          <a:p>
            <a:r>
              <a:rPr lang="en-US" altLang="zh-CN" sz="1800" dirty="0">
                <a:latin typeface="Courier" pitchFamily="2" charset="0"/>
              </a:rPr>
              <a:t>http://</a:t>
            </a:r>
            <a:r>
              <a:rPr lang="en-US" altLang="zh-CN" sz="1800" dirty="0" err="1">
                <a:latin typeface="Courier" pitchFamily="2" charset="0"/>
              </a:rPr>
              <a:t>faculty.sustech.edu.cn</a:t>
            </a:r>
            <a:r>
              <a:rPr lang="en-US" altLang="zh-CN" sz="1800" dirty="0">
                <a:latin typeface="Courier" pitchFamily="2" charset="0"/>
              </a:rPr>
              <a:t>/</a:t>
            </a:r>
            <a:r>
              <a:rPr lang="en-US" altLang="zh-CN" sz="1800" dirty="0" err="1">
                <a:latin typeface="Courier" pitchFamily="2" charset="0"/>
              </a:rPr>
              <a:t>yusq</a:t>
            </a:r>
            <a:r>
              <a:rPr lang="en-US" altLang="zh-CN" sz="1800" dirty="0">
                <a:latin typeface="Courier" pitchFamily="2" charset="0"/>
              </a:rPr>
              <a:t>/</a:t>
            </a:r>
          </a:p>
          <a:p>
            <a:endParaRPr lang="en-US" altLang="zh-CN" dirty="0">
              <a:latin typeface="Franklin Gothic Medium" panose="020B0603020102020204" pitchFamily="34" charset="0"/>
            </a:endParaRPr>
          </a:p>
        </p:txBody>
      </p:sp>
    </p:spTree>
    <p:extLst>
      <p:ext uri="{BB962C8B-B14F-4D97-AF65-F5344CB8AC3E}">
        <p14:creationId xmlns:p14="http://schemas.microsoft.com/office/powerpoint/2010/main" val="2674599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Oval 24">
            <a:extLst>
              <a:ext uri="{FF2B5EF4-FFF2-40B4-BE49-F238E27FC236}">
                <a16:creationId xmlns:a16="http://schemas.microsoft.com/office/drawing/2014/main" id="{3050F47B-AC03-2644-8D2D-6C4539401AA2}"/>
              </a:ext>
            </a:extLst>
          </p:cNvPr>
          <p:cNvSpPr>
            <a:spLocks noChangeAspect="1" noChangeArrowheads="1"/>
          </p:cNvSpPr>
          <p:nvPr/>
        </p:nvSpPr>
        <p:spPr bwMode="auto">
          <a:xfrm>
            <a:off x="1433266" y="4742090"/>
            <a:ext cx="250825" cy="252413"/>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dirty="0"/>
              <a:t>s</a:t>
            </a:r>
          </a:p>
        </p:txBody>
      </p:sp>
      <p:sp>
        <p:nvSpPr>
          <p:cNvPr id="21529" name="Oval 26">
            <a:extLst>
              <a:ext uri="{FF2B5EF4-FFF2-40B4-BE49-F238E27FC236}">
                <a16:creationId xmlns:a16="http://schemas.microsoft.com/office/drawing/2014/main" id="{F41D619A-22F0-F14C-85B1-4C968B99B8EC}"/>
              </a:ext>
            </a:extLst>
          </p:cNvPr>
          <p:cNvSpPr>
            <a:spLocks noChangeAspect="1" noChangeArrowheads="1"/>
          </p:cNvSpPr>
          <p:nvPr/>
        </p:nvSpPr>
        <p:spPr bwMode="auto">
          <a:xfrm>
            <a:off x="3417641" y="4742090"/>
            <a:ext cx="250825" cy="252413"/>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3</a:t>
            </a:r>
          </a:p>
        </p:txBody>
      </p:sp>
      <mc:AlternateContent xmlns:mc="http://schemas.openxmlformats.org/markup-compatibility/2006" xmlns:a14="http://schemas.microsoft.com/office/drawing/2010/main">
        <mc:Choice Requires="a14">
          <p:sp>
            <p:nvSpPr>
              <p:cNvPr id="66" name="Rectangle 2">
                <a:extLst>
                  <a:ext uri="{FF2B5EF4-FFF2-40B4-BE49-F238E27FC236}">
                    <a16:creationId xmlns:a16="http://schemas.microsoft.com/office/drawing/2014/main" id="{0A6C95A3-456A-E74A-8081-C3368413DC9C}"/>
                  </a:ext>
                </a:extLst>
              </p:cNvPr>
              <p:cNvSpPr txBox="1">
                <a:spLocks noChangeArrowheads="1"/>
              </p:cNvSpPr>
              <p:nvPr/>
            </p:nvSpPr>
            <p:spPr>
              <a:xfrm>
                <a:off x="859861" y="1159356"/>
                <a:ext cx="11053879" cy="248617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Def. An </a:t>
                </a:r>
                <a:r>
                  <a:rPr lang="en-US" altLang="zh-CN" dirty="0">
                    <a:solidFill>
                      <a:srgbClr val="FF0000"/>
                    </a:solidFill>
                  </a:rPr>
                  <a:t>s-t flow </a:t>
                </a:r>
                <a:r>
                  <a:rPr lang="en-US" altLang="zh-CN" dirty="0"/>
                  <a:t>is a function that satisfies</a:t>
                </a:r>
              </a:p>
              <a:p>
                <a:pPr lvl="1"/>
                <a:r>
                  <a:rPr lang="en-US" altLang="zh-CN" dirty="0"/>
                  <a:t>For each </a:t>
                </a:r>
                <a14:m>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r>
                      <a:rPr lang="en-US" altLang="zh-CN" b="0" i="1" smtClean="0">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𝑒</m:t>
                        </m:r>
                      </m:e>
                    </m:d>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𝑒</m:t>
                        </m:r>
                      </m:sub>
                    </m:sSub>
                  </m:oMath>
                </a14:m>
                <a:r>
                  <a:rPr lang="en-US" altLang="zh-CN" dirty="0"/>
                  <a:t>   [capacity]</a:t>
                </a:r>
              </a:p>
              <a:p>
                <a:pPr lvl="1"/>
                <a:r>
                  <a:rPr lang="en-US" altLang="zh-CN" dirty="0"/>
                  <a:t>For each </a:t>
                </a:r>
                <a14:m>
                  <m:oMath xmlns:m="http://schemas.openxmlformats.org/officeDocument/2006/math">
                    <m:r>
                      <a:rPr lang="en-US" altLang="zh-CN" b="0" i="1" smtClean="0">
                        <a:latin typeface="Cambria Math" panose="02040503050406030204" pitchFamily="18" charset="0"/>
                      </a:rPr>
                      <m:t>𝑣</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𝑒</m:t>
                        </m:r>
                        <m:r>
                          <a:rPr lang="en-US" altLang="zh-CN" i="1">
                            <a:latin typeface="Cambria Math" panose="02040503050406030204" pitchFamily="18" charset="0"/>
                          </a:rPr>
                          <m:t> </m:t>
                        </m:r>
                        <m:r>
                          <a:rPr lang="en-US" altLang="zh-CN" b="0" i="1" smtClean="0">
                            <a:latin typeface="Cambria Math" panose="02040503050406030204" pitchFamily="18" charset="0"/>
                          </a:rPr>
                          <m:t>𝑖𝑛𝑡𝑜</m:t>
                        </m:r>
                        <m:r>
                          <a:rPr lang="en-US" altLang="zh-CN" i="1">
                            <a:latin typeface="Cambria Math" panose="02040503050406030204" pitchFamily="18" charset="0"/>
                          </a:rPr>
                          <m:t> </m:t>
                        </m:r>
                        <m:r>
                          <a:rPr lang="en-US" altLang="zh-CN" b="0" i="1" smtClean="0">
                            <a:latin typeface="Cambria Math" panose="02040503050406030204" pitchFamily="18" charset="0"/>
                          </a:rPr>
                          <m:t>𝑣</m:t>
                        </m:r>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e>
                    </m:nary>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𝑒</m:t>
                        </m:r>
                        <m:r>
                          <a:rPr lang="en-US" altLang="zh-CN" i="1">
                            <a:latin typeface="Cambria Math" panose="02040503050406030204" pitchFamily="18" charset="0"/>
                          </a:rPr>
                          <m:t> </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sub>
                      <m:sup/>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𝑒</m:t>
                            </m:r>
                          </m:e>
                        </m:d>
                      </m:e>
                    </m:nary>
                  </m:oMath>
                </a14:m>
                <a:r>
                  <a:rPr lang="en-US" altLang="zh-CN" dirty="0"/>
                  <a:t> [conservation]</a:t>
                </a:r>
              </a:p>
              <a:p>
                <a:r>
                  <a:rPr lang="en-US" altLang="zh-CN" dirty="0"/>
                  <a:t>Def. The </a:t>
                </a:r>
                <a:r>
                  <a:rPr lang="en-US" altLang="zh-CN" dirty="0">
                    <a:solidFill>
                      <a:srgbClr val="FF0000"/>
                    </a:solidFill>
                  </a:rPr>
                  <a:t>value</a:t>
                </a:r>
                <a:r>
                  <a:rPr lang="en-US" altLang="zh-CN" dirty="0"/>
                  <a:t> of a flow f is </a:t>
                </a:r>
                <a14:m>
                  <m:oMath xmlns:m="http://schemas.openxmlformats.org/officeDocument/2006/math">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𝑠</m:t>
                        </m:r>
                      </m:sub>
                      <m:sup/>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e>
                    </m:nary>
                  </m:oMath>
                </a14:m>
                <a:endParaRPr lang="en-US" altLang="zh-CN" dirty="0"/>
              </a:p>
              <a:p>
                <a:endParaRPr lang="en-US" altLang="zh-CN" dirty="0"/>
              </a:p>
            </p:txBody>
          </p:sp>
        </mc:Choice>
        <mc:Fallback xmlns="">
          <p:sp>
            <p:nvSpPr>
              <p:cNvPr id="66" name="Rectangle 2">
                <a:extLst>
                  <a:ext uri="{FF2B5EF4-FFF2-40B4-BE49-F238E27FC236}">
                    <a16:creationId xmlns:a16="http://schemas.microsoft.com/office/drawing/2014/main" id="{0A6C95A3-456A-E74A-8081-C3368413DC9C}"/>
                  </a:ext>
                </a:extLst>
              </p:cNvPr>
              <p:cNvSpPr txBox="1">
                <a:spLocks noRot="1" noChangeAspect="1" noMove="1" noResize="1" noEditPoints="1" noAdjustHandles="1" noChangeArrowheads="1" noChangeShapeType="1" noTextEdit="1"/>
              </p:cNvSpPr>
              <p:nvPr/>
            </p:nvSpPr>
            <p:spPr>
              <a:xfrm>
                <a:off x="859861" y="1159356"/>
                <a:ext cx="11053879" cy="2486179"/>
              </a:xfrm>
              <a:prstGeom prst="rect">
                <a:avLst/>
              </a:prstGeom>
              <a:blipFill>
                <a:blip r:embed="rId3"/>
                <a:stretch>
                  <a:fillRect l="-918" t="-4061" b="-14213"/>
                </a:stretch>
              </a:blipFill>
            </p:spPr>
            <p:txBody>
              <a:bodyPr/>
              <a:lstStyle/>
              <a:p>
                <a:r>
                  <a:rPr lang="zh-CN" altLang="en-US">
                    <a:noFill/>
                  </a:rPr>
                  <a:t> </a:t>
                </a:r>
              </a:p>
            </p:txBody>
          </p:sp>
        </mc:Fallback>
      </mc:AlternateContent>
      <p:sp>
        <p:nvSpPr>
          <p:cNvPr id="21505" name="Slide Number Placeholder 3">
            <a:extLst>
              <a:ext uri="{FF2B5EF4-FFF2-40B4-BE49-F238E27FC236}">
                <a16:creationId xmlns:a16="http://schemas.microsoft.com/office/drawing/2014/main" id="{4FFC02BF-DDA5-2A42-849D-17F3E6DD78D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394DA44B-5F1A-BA4F-836B-7A543D71EAEB}" type="slidenum">
              <a:rPr lang="en-US" altLang="zh-CN" sz="800"/>
              <a:pPr/>
              <a:t>10</a:t>
            </a:fld>
            <a:endParaRPr lang="en-US" altLang="zh-CN" sz="1400"/>
          </a:p>
        </p:txBody>
      </p:sp>
      <p:sp>
        <p:nvSpPr>
          <p:cNvPr id="21507" name="Rectangle 3">
            <a:extLst>
              <a:ext uri="{FF2B5EF4-FFF2-40B4-BE49-F238E27FC236}">
                <a16:creationId xmlns:a16="http://schemas.microsoft.com/office/drawing/2014/main" id="{304B0782-566D-384A-9B82-E59A3F828A5B}"/>
              </a:ext>
            </a:extLst>
          </p:cNvPr>
          <p:cNvSpPr>
            <a:spLocks noGrp="1" noChangeArrowheads="1"/>
          </p:cNvSpPr>
          <p:nvPr>
            <p:ph type="title"/>
          </p:nvPr>
        </p:nvSpPr>
        <p:spPr/>
        <p:txBody>
          <a:bodyPr/>
          <a:lstStyle/>
          <a:p>
            <a:r>
              <a:rPr lang="en-US" altLang="zh-CN"/>
              <a:t>Flows</a:t>
            </a:r>
          </a:p>
        </p:txBody>
      </p:sp>
      <p:sp>
        <p:nvSpPr>
          <p:cNvPr id="21508" name="Text Box 4">
            <a:extLst>
              <a:ext uri="{FF2B5EF4-FFF2-40B4-BE49-F238E27FC236}">
                <a16:creationId xmlns:a16="http://schemas.microsoft.com/office/drawing/2014/main" id="{681E9A42-6BCD-D642-BDC0-19186A7006D7}"/>
              </a:ext>
            </a:extLst>
          </p:cNvPr>
          <p:cNvSpPr txBox="1">
            <a:spLocks noChangeArrowheads="1"/>
          </p:cNvSpPr>
          <p:nvPr/>
        </p:nvSpPr>
        <p:spPr bwMode="auto">
          <a:xfrm>
            <a:off x="2541342" y="3621314"/>
            <a:ext cx="339725" cy="1714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10</a:t>
            </a:r>
          </a:p>
        </p:txBody>
      </p:sp>
      <p:sp>
        <p:nvSpPr>
          <p:cNvPr id="21509" name="Text Box 5">
            <a:extLst>
              <a:ext uri="{FF2B5EF4-FFF2-40B4-BE49-F238E27FC236}">
                <a16:creationId xmlns:a16="http://schemas.microsoft.com/office/drawing/2014/main" id="{27484F59-AFF6-CB4C-9CCD-22CEA145A3F0}"/>
              </a:ext>
            </a:extLst>
          </p:cNvPr>
          <p:cNvSpPr txBox="1">
            <a:spLocks noChangeArrowheads="1"/>
          </p:cNvSpPr>
          <p:nvPr/>
        </p:nvSpPr>
        <p:spPr bwMode="auto">
          <a:xfrm>
            <a:off x="4640017" y="3030764"/>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6</a:t>
            </a:r>
          </a:p>
        </p:txBody>
      </p:sp>
      <p:sp>
        <p:nvSpPr>
          <p:cNvPr id="21510" name="Text Box 6">
            <a:extLst>
              <a:ext uri="{FF2B5EF4-FFF2-40B4-BE49-F238E27FC236}">
                <a16:creationId xmlns:a16="http://schemas.microsoft.com/office/drawing/2014/main" id="{5996543B-B0A7-3942-A803-3C638A9548B5}"/>
              </a:ext>
            </a:extLst>
          </p:cNvPr>
          <p:cNvSpPr txBox="1">
            <a:spLocks noChangeArrowheads="1"/>
          </p:cNvSpPr>
          <p:nvPr/>
        </p:nvSpPr>
        <p:spPr bwMode="auto">
          <a:xfrm>
            <a:off x="7029205" y="3683227"/>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6</a:t>
            </a:r>
          </a:p>
        </p:txBody>
      </p:sp>
      <p:sp>
        <p:nvSpPr>
          <p:cNvPr id="21511" name="Text Box 7">
            <a:extLst>
              <a:ext uri="{FF2B5EF4-FFF2-40B4-BE49-F238E27FC236}">
                <a16:creationId xmlns:a16="http://schemas.microsoft.com/office/drawing/2014/main" id="{32E43221-B98F-D446-9DDE-65FF31742449}"/>
              </a:ext>
            </a:extLst>
          </p:cNvPr>
          <p:cNvSpPr txBox="1">
            <a:spLocks noChangeArrowheads="1"/>
          </p:cNvSpPr>
          <p:nvPr/>
        </p:nvSpPr>
        <p:spPr bwMode="auto">
          <a:xfrm>
            <a:off x="2504830" y="5851752"/>
            <a:ext cx="339725" cy="1682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11</a:t>
            </a:r>
          </a:p>
        </p:txBody>
      </p:sp>
      <p:sp>
        <p:nvSpPr>
          <p:cNvPr id="21512" name="Text Box 8">
            <a:extLst>
              <a:ext uri="{FF2B5EF4-FFF2-40B4-BE49-F238E27FC236}">
                <a16:creationId xmlns:a16="http://schemas.microsoft.com/office/drawing/2014/main" id="{19D22545-92B6-B94C-B810-D48889FAAE11}"/>
              </a:ext>
            </a:extLst>
          </p:cNvPr>
          <p:cNvSpPr txBox="1">
            <a:spLocks noChangeArrowheads="1"/>
          </p:cNvSpPr>
          <p:nvPr/>
        </p:nvSpPr>
        <p:spPr bwMode="auto">
          <a:xfrm>
            <a:off x="4620967" y="5199289"/>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a:t>
            </a:r>
          </a:p>
        </p:txBody>
      </p:sp>
      <p:sp>
        <p:nvSpPr>
          <p:cNvPr id="21513" name="Text Box 9">
            <a:extLst>
              <a:ext uri="{FF2B5EF4-FFF2-40B4-BE49-F238E27FC236}">
                <a16:creationId xmlns:a16="http://schemas.microsoft.com/office/drawing/2014/main" id="{B6364A15-9CC0-484A-A2A3-3004F00DC57C}"/>
              </a:ext>
            </a:extLst>
          </p:cNvPr>
          <p:cNvSpPr txBox="1">
            <a:spLocks noChangeArrowheads="1"/>
          </p:cNvSpPr>
          <p:nvPr/>
        </p:nvSpPr>
        <p:spPr bwMode="auto">
          <a:xfrm>
            <a:off x="7033967" y="5235802"/>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10</a:t>
            </a:r>
          </a:p>
        </p:txBody>
      </p:sp>
      <p:sp>
        <p:nvSpPr>
          <p:cNvPr id="21514" name="Text Box 10">
            <a:extLst>
              <a:ext uri="{FF2B5EF4-FFF2-40B4-BE49-F238E27FC236}">
                <a16:creationId xmlns:a16="http://schemas.microsoft.com/office/drawing/2014/main" id="{F8D896E6-564A-174B-ACF5-0A7FCFB3AC35}"/>
              </a:ext>
            </a:extLst>
          </p:cNvPr>
          <p:cNvSpPr txBox="1">
            <a:spLocks noChangeArrowheads="1"/>
          </p:cNvSpPr>
          <p:nvPr/>
        </p:nvSpPr>
        <p:spPr bwMode="auto">
          <a:xfrm>
            <a:off x="2503242" y="4476977"/>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3</a:t>
            </a:r>
          </a:p>
        </p:txBody>
      </p:sp>
      <p:sp>
        <p:nvSpPr>
          <p:cNvPr id="21515" name="Text Box 11">
            <a:extLst>
              <a:ext uri="{FF2B5EF4-FFF2-40B4-BE49-F238E27FC236}">
                <a16:creationId xmlns:a16="http://schemas.microsoft.com/office/drawing/2014/main" id="{8A0EE6E0-C8AD-E848-AE2E-B4F0DA1A3E56}"/>
              </a:ext>
            </a:extLst>
          </p:cNvPr>
          <p:cNvSpPr txBox="1">
            <a:spLocks noChangeArrowheads="1"/>
          </p:cNvSpPr>
          <p:nvPr/>
        </p:nvSpPr>
        <p:spPr bwMode="auto">
          <a:xfrm>
            <a:off x="4641605" y="4516664"/>
            <a:ext cx="338137"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8</a:t>
            </a:r>
          </a:p>
        </p:txBody>
      </p:sp>
      <p:sp>
        <p:nvSpPr>
          <p:cNvPr id="21516" name="Text Box 12">
            <a:extLst>
              <a:ext uri="{FF2B5EF4-FFF2-40B4-BE49-F238E27FC236}">
                <a16:creationId xmlns:a16="http://schemas.microsoft.com/office/drawing/2014/main" id="{E4508598-8496-B34C-AE1C-422A2D6C8714}"/>
              </a:ext>
            </a:extLst>
          </p:cNvPr>
          <p:cNvSpPr txBox="1">
            <a:spLocks noChangeArrowheads="1"/>
          </p:cNvSpPr>
          <p:nvPr/>
        </p:nvSpPr>
        <p:spPr bwMode="auto">
          <a:xfrm>
            <a:off x="7016505" y="4481739"/>
            <a:ext cx="338137"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8</a:t>
            </a:r>
          </a:p>
        </p:txBody>
      </p:sp>
      <p:sp>
        <p:nvSpPr>
          <p:cNvPr id="21517" name="Text Box 13">
            <a:extLst>
              <a:ext uri="{FF2B5EF4-FFF2-40B4-BE49-F238E27FC236}">
                <a16:creationId xmlns:a16="http://schemas.microsoft.com/office/drawing/2014/main" id="{17517006-332F-024E-984F-D07EE074CA42}"/>
              </a:ext>
            </a:extLst>
          </p:cNvPr>
          <p:cNvSpPr txBox="1">
            <a:spLocks noChangeArrowheads="1"/>
          </p:cNvSpPr>
          <p:nvPr/>
        </p:nvSpPr>
        <p:spPr bwMode="auto">
          <a:xfrm>
            <a:off x="4641605" y="3732439"/>
            <a:ext cx="338137"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21518" name="Text Box 15">
            <a:extLst>
              <a:ext uri="{FF2B5EF4-FFF2-40B4-BE49-F238E27FC236}">
                <a16:creationId xmlns:a16="http://schemas.microsoft.com/office/drawing/2014/main" id="{32B789D0-D229-7F40-8D68-2DBFAF36B91F}"/>
              </a:ext>
            </a:extLst>
          </p:cNvPr>
          <p:cNvSpPr txBox="1">
            <a:spLocks noChangeArrowheads="1"/>
          </p:cNvSpPr>
          <p:nvPr/>
        </p:nvSpPr>
        <p:spPr bwMode="auto">
          <a:xfrm>
            <a:off x="6354517" y="3968977"/>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21519" name="Text Box 16">
            <a:extLst>
              <a:ext uri="{FF2B5EF4-FFF2-40B4-BE49-F238E27FC236}">
                <a16:creationId xmlns:a16="http://schemas.microsoft.com/office/drawing/2014/main" id="{C074D718-0D9E-C843-9A90-70BC1D87479A}"/>
              </a:ext>
            </a:extLst>
          </p:cNvPr>
          <p:cNvSpPr txBox="1">
            <a:spLocks noChangeArrowheads="1"/>
          </p:cNvSpPr>
          <p:nvPr/>
        </p:nvSpPr>
        <p:spPr bwMode="auto">
          <a:xfrm>
            <a:off x="6298955" y="5415189"/>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21520" name="Text Box 18">
            <a:extLst>
              <a:ext uri="{FF2B5EF4-FFF2-40B4-BE49-F238E27FC236}">
                <a16:creationId xmlns:a16="http://schemas.microsoft.com/office/drawing/2014/main" id="{794FF399-EA31-5C47-9AAD-1AC4856487D7}"/>
              </a:ext>
            </a:extLst>
          </p:cNvPr>
          <p:cNvSpPr txBox="1">
            <a:spLocks noChangeArrowheads="1"/>
          </p:cNvSpPr>
          <p:nvPr/>
        </p:nvSpPr>
        <p:spPr bwMode="auto">
          <a:xfrm>
            <a:off x="4619380" y="5942239"/>
            <a:ext cx="339725" cy="1714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11</a:t>
            </a:r>
          </a:p>
        </p:txBody>
      </p:sp>
      <p:sp>
        <p:nvSpPr>
          <p:cNvPr id="21521" name="Text Box 21">
            <a:extLst>
              <a:ext uri="{FF2B5EF4-FFF2-40B4-BE49-F238E27FC236}">
                <a16:creationId xmlns:a16="http://schemas.microsoft.com/office/drawing/2014/main" id="{187B151F-F230-A44D-BEA6-90D502960B9D}"/>
              </a:ext>
            </a:extLst>
          </p:cNvPr>
          <p:cNvSpPr txBox="1">
            <a:spLocks noChangeArrowheads="1"/>
          </p:cNvSpPr>
          <p:nvPr/>
        </p:nvSpPr>
        <p:spPr bwMode="auto">
          <a:xfrm>
            <a:off x="1426916" y="5505676"/>
            <a:ext cx="869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291" tIns="45646" rIns="91291" bIns="45646">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400"/>
              <a:t>capacity</a:t>
            </a:r>
          </a:p>
        </p:txBody>
      </p:sp>
      <p:sp>
        <p:nvSpPr>
          <p:cNvPr id="21522" name="Text Box 22">
            <a:extLst>
              <a:ext uri="{FF2B5EF4-FFF2-40B4-BE49-F238E27FC236}">
                <a16:creationId xmlns:a16="http://schemas.microsoft.com/office/drawing/2014/main" id="{83267D56-6A24-8C43-9BDD-7E10083C0179}"/>
              </a:ext>
            </a:extLst>
          </p:cNvPr>
          <p:cNvSpPr txBox="1">
            <a:spLocks noChangeArrowheads="1"/>
          </p:cNvSpPr>
          <p:nvPr/>
        </p:nvSpPr>
        <p:spPr bwMode="auto">
          <a:xfrm>
            <a:off x="1731716" y="5781902"/>
            <a:ext cx="543438" cy="30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291" tIns="45646" rIns="91291" bIns="45646">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400">
                <a:solidFill>
                  <a:schemeClr val="accent2"/>
                </a:solidFill>
              </a:rPr>
              <a:t>flow</a:t>
            </a:r>
          </a:p>
        </p:txBody>
      </p:sp>
      <p:sp>
        <p:nvSpPr>
          <p:cNvPr id="21528" name="Oval 25">
            <a:extLst>
              <a:ext uri="{FF2B5EF4-FFF2-40B4-BE49-F238E27FC236}">
                <a16:creationId xmlns:a16="http://schemas.microsoft.com/office/drawing/2014/main" id="{4E03F4AC-FF09-C049-B713-535BE613A9EC}"/>
              </a:ext>
            </a:extLst>
          </p:cNvPr>
          <p:cNvSpPr>
            <a:spLocks noChangeAspect="1" noChangeArrowheads="1"/>
          </p:cNvSpPr>
          <p:nvPr/>
        </p:nvSpPr>
        <p:spPr bwMode="auto">
          <a:xfrm>
            <a:off x="3417641" y="3251427"/>
            <a:ext cx="250825" cy="254000"/>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2</a:t>
            </a:r>
          </a:p>
        </p:txBody>
      </p:sp>
      <p:sp>
        <p:nvSpPr>
          <p:cNvPr id="21530" name="Oval 27">
            <a:extLst>
              <a:ext uri="{FF2B5EF4-FFF2-40B4-BE49-F238E27FC236}">
                <a16:creationId xmlns:a16="http://schemas.microsoft.com/office/drawing/2014/main" id="{7B56B110-85A6-C74E-95D6-87C151DE8B4B}"/>
              </a:ext>
            </a:extLst>
          </p:cNvPr>
          <p:cNvSpPr>
            <a:spLocks noChangeAspect="1" noChangeArrowheads="1"/>
          </p:cNvSpPr>
          <p:nvPr/>
        </p:nvSpPr>
        <p:spPr bwMode="auto">
          <a:xfrm>
            <a:off x="3417641" y="6193065"/>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4</a:t>
            </a:r>
          </a:p>
        </p:txBody>
      </p:sp>
      <p:cxnSp>
        <p:nvCxnSpPr>
          <p:cNvPr id="21531" name="AutoShape 28">
            <a:extLst>
              <a:ext uri="{FF2B5EF4-FFF2-40B4-BE49-F238E27FC236}">
                <a16:creationId xmlns:a16="http://schemas.microsoft.com/office/drawing/2014/main" id="{09C17AC1-7FB3-0E49-97C0-1AC6A3ADA67E}"/>
              </a:ext>
            </a:extLst>
          </p:cNvPr>
          <p:cNvCxnSpPr>
            <a:cxnSpLocks noChangeShapeType="1"/>
            <a:stCxn id="21527" idx="7"/>
            <a:endCxn id="21528" idx="3"/>
          </p:cNvCxnSpPr>
          <p:nvPr/>
        </p:nvCxnSpPr>
        <p:spPr bwMode="auto">
          <a:xfrm flipV="1">
            <a:off x="1647579" y="3468915"/>
            <a:ext cx="1806575" cy="1309688"/>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32" name="AutoShape 29">
            <a:extLst>
              <a:ext uri="{FF2B5EF4-FFF2-40B4-BE49-F238E27FC236}">
                <a16:creationId xmlns:a16="http://schemas.microsoft.com/office/drawing/2014/main" id="{4AA25885-8C6C-ED4A-B899-8751B9E073A6}"/>
              </a:ext>
            </a:extLst>
          </p:cNvPr>
          <p:cNvCxnSpPr>
            <a:cxnSpLocks noChangeShapeType="1"/>
            <a:stCxn id="21527" idx="6"/>
            <a:endCxn id="21529" idx="2"/>
          </p:cNvCxnSpPr>
          <p:nvPr/>
        </p:nvCxnSpPr>
        <p:spPr bwMode="auto">
          <a:xfrm>
            <a:off x="1684091" y="4869090"/>
            <a:ext cx="1733550"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33" name="AutoShape 30">
            <a:extLst>
              <a:ext uri="{FF2B5EF4-FFF2-40B4-BE49-F238E27FC236}">
                <a16:creationId xmlns:a16="http://schemas.microsoft.com/office/drawing/2014/main" id="{413F7331-8CEB-7149-91FB-2697325FFAE8}"/>
              </a:ext>
            </a:extLst>
          </p:cNvPr>
          <p:cNvCxnSpPr>
            <a:cxnSpLocks noChangeShapeType="1"/>
            <a:stCxn id="21527" idx="5"/>
            <a:endCxn id="21530" idx="1"/>
          </p:cNvCxnSpPr>
          <p:nvPr/>
        </p:nvCxnSpPr>
        <p:spPr bwMode="auto">
          <a:xfrm>
            <a:off x="1647579" y="4957990"/>
            <a:ext cx="1806575" cy="1271588"/>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34" name="AutoShape 31">
            <a:extLst>
              <a:ext uri="{FF2B5EF4-FFF2-40B4-BE49-F238E27FC236}">
                <a16:creationId xmlns:a16="http://schemas.microsoft.com/office/drawing/2014/main" id="{40B17BF2-ED40-0B48-A48B-872060BD2B77}"/>
              </a:ext>
            </a:extLst>
          </p:cNvPr>
          <p:cNvCxnSpPr>
            <a:cxnSpLocks noChangeShapeType="1"/>
            <a:stCxn id="21529" idx="6"/>
            <a:endCxn id="21541" idx="2"/>
          </p:cNvCxnSpPr>
          <p:nvPr/>
        </p:nvCxnSpPr>
        <p:spPr bwMode="auto">
          <a:xfrm>
            <a:off x="3668466" y="4869090"/>
            <a:ext cx="240347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35" name="AutoShape 32">
            <a:extLst>
              <a:ext uri="{FF2B5EF4-FFF2-40B4-BE49-F238E27FC236}">
                <a16:creationId xmlns:a16="http://schemas.microsoft.com/office/drawing/2014/main" id="{5001EE38-BC5F-2A46-BF38-315F066C6A01}"/>
              </a:ext>
            </a:extLst>
          </p:cNvPr>
          <p:cNvCxnSpPr>
            <a:cxnSpLocks noChangeShapeType="1"/>
            <a:stCxn id="21529" idx="5"/>
            <a:endCxn id="21542" idx="1"/>
          </p:cNvCxnSpPr>
          <p:nvPr/>
        </p:nvCxnSpPr>
        <p:spPr bwMode="auto">
          <a:xfrm>
            <a:off x="3631954" y="4957990"/>
            <a:ext cx="2476500" cy="1271588"/>
          </a:xfrm>
          <a:prstGeom prst="straightConnector1">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36" name="AutoShape 33">
            <a:extLst>
              <a:ext uri="{FF2B5EF4-FFF2-40B4-BE49-F238E27FC236}">
                <a16:creationId xmlns:a16="http://schemas.microsoft.com/office/drawing/2014/main" id="{281F7C32-751F-214C-B52F-42C45E118E97}"/>
              </a:ext>
            </a:extLst>
          </p:cNvPr>
          <p:cNvCxnSpPr>
            <a:cxnSpLocks noChangeShapeType="1"/>
            <a:stCxn id="21529" idx="4"/>
            <a:endCxn id="21530" idx="0"/>
          </p:cNvCxnSpPr>
          <p:nvPr/>
        </p:nvCxnSpPr>
        <p:spPr bwMode="auto">
          <a:xfrm>
            <a:off x="3543054" y="4994502"/>
            <a:ext cx="0" cy="11985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37" name="AutoShape 34">
            <a:extLst>
              <a:ext uri="{FF2B5EF4-FFF2-40B4-BE49-F238E27FC236}">
                <a16:creationId xmlns:a16="http://schemas.microsoft.com/office/drawing/2014/main" id="{9C0B332A-2901-704D-9363-5202570E008E}"/>
              </a:ext>
            </a:extLst>
          </p:cNvPr>
          <p:cNvCxnSpPr>
            <a:cxnSpLocks noChangeShapeType="1"/>
            <a:stCxn id="21528" idx="6"/>
            <a:endCxn id="21540" idx="2"/>
          </p:cNvCxnSpPr>
          <p:nvPr/>
        </p:nvCxnSpPr>
        <p:spPr bwMode="auto">
          <a:xfrm>
            <a:off x="3668466" y="3378427"/>
            <a:ext cx="240347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38" name="AutoShape 35">
            <a:extLst>
              <a:ext uri="{FF2B5EF4-FFF2-40B4-BE49-F238E27FC236}">
                <a16:creationId xmlns:a16="http://schemas.microsoft.com/office/drawing/2014/main" id="{CFBDB889-83B7-064C-9878-5B7BD4BF7E93}"/>
              </a:ext>
            </a:extLst>
          </p:cNvPr>
          <p:cNvCxnSpPr>
            <a:cxnSpLocks noChangeShapeType="1"/>
            <a:stCxn id="21530" idx="6"/>
            <a:endCxn id="21542" idx="2"/>
          </p:cNvCxnSpPr>
          <p:nvPr/>
        </p:nvCxnSpPr>
        <p:spPr bwMode="auto">
          <a:xfrm>
            <a:off x="3668466" y="6318477"/>
            <a:ext cx="240347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39" name="AutoShape 36">
            <a:extLst>
              <a:ext uri="{FF2B5EF4-FFF2-40B4-BE49-F238E27FC236}">
                <a16:creationId xmlns:a16="http://schemas.microsoft.com/office/drawing/2014/main" id="{88898615-E421-3C4E-893C-ED64E6026398}"/>
              </a:ext>
            </a:extLst>
          </p:cNvPr>
          <p:cNvCxnSpPr>
            <a:cxnSpLocks noChangeShapeType="1"/>
            <a:stCxn id="21528" idx="4"/>
            <a:endCxn id="21529" idx="0"/>
          </p:cNvCxnSpPr>
          <p:nvPr/>
        </p:nvCxnSpPr>
        <p:spPr bwMode="auto">
          <a:xfrm>
            <a:off x="3543054" y="3505427"/>
            <a:ext cx="0" cy="12366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40" name="Oval 37">
            <a:extLst>
              <a:ext uri="{FF2B5EF4-FFF2-40B4-BE49-F238E27FC236}">
                <a16:creationId xmlns:a16="http://schemas.microsoft.com/office/drawing/2014/main" id="{0786A971-1AC8-B342-86B6-162D6E957CA9}"/>
              </a:ext>
            </a:extLst>
          </p:cNvPr>
          <p:cNvSpPr>
            <a:spLocks noChangeAspect="1" noChangeArrowheads="1"/>
          </p:cNvSpPr>
          <p:nvPr/>
        </p:nvSpPr>
        <p:spPr bwMode="auto">
          <a:xfrm>
            <a:off x="6071941" y="3251427"/>
            <a:ext cx="250825" cy="254000"/>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5</a:t>
            </a:r>
          </a:p>
        </p:txBody>
      </p:sp>
      <p:sp>
        <p:nvSpPr>
          <p:cNvPr id="21541" name="Oval 38">
            <a:extLst>
              <a:ext uri="{FF2B5EF4-FFF2-40B4-BE49-F238E27FC236}">
                <a16:creationId xmlns:a16="http://schemas.microsoft.com/office/drawing/2014/main" id="{57964732-294E-CC40-A3D5-5BBA5B29E04F}"/>
              </a:ext>
            </a:extLst>
          </p:cNvPr>
          <p:cNvSpPr>
            <a:spLocks noChangeAspect="1" noChangeArrowheads="1"/>
          </p:cNvSpPr>
          <p:nvPr/>
        </p:nvSpPr>
        <p:spPr bwMode="auto">
          <a:xfrm>
            <a:off x="6071941" y="4742090"/>
            <a:ext cx="250825" cy="252413"/>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6</a:t>
            </a:r>
          </a:p>
        </p:txBody>
      </p:sp>
      <p:sp>
        <p:nvSpPr>
          <p:cNvPr id="21542" name="Oval 39">
            <a:extLst>
              <a:ext uri="{FF2B5EF4-FFF2-40B4-BE49-F238E27FC236}">
                <a16:creationId xmlns:a16="http://schemas.microsoft.com/office/drawing/2014/main" id="{0BFC9752-BB11-144D-B5D3-8F6D7E9A8E46}"/>
              </a:ext>
            </a:extLst>
          </p:cNvPr>
          <p:cNvSpPr>
            <a:spLocks noChangeAspect="1" noChangeArrowheads="1"/>
          </p:cNvSpPr>
          <p:nvPr/>
        </p:nvSpPr>
        <p:spPr bwMode="auto">
          <a:xfrm>
            <a:off x="6071941" y="6193065"/>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7</a:t>
            </a:r>
          </a:p>
        </p:txBody>
      </p:sp>
      <p:cxnSp>
        <p:nvCxnSpPr>
          <p:cNvPr id="21543" name="AutoShape 40">
            <a:extLst>
              <a:ext uri="{FF2B5EF4-FFF2-40B4-BE49-F238E27FC236}">
                <a16:creationId xmlns:a16="http://schemas.microsoft.com/office/drawing/2014/main" id="{E2082414-6A19-AD41-89A2-B44DE48DE74C}"/>
              </a:ext>
            </a:extLst>
          </p:cNvPr>
          <p:cNvCxnSpPr>
            <a:cxnSpLocks noChangeShapeType="1"/>
            <a:stCxn id="21541" idx="4"/>
            <a:endCxn id="21542" idx="0"/>
          </p:cNvCxnSpPr>
          <p:nvPr/>
        </p:nvCxnSpPr>
        <p:spPr bwMode="auto">
          <a:xfrm>
            <a:off x="6197354" y="4994502"/>
            <a:ext cx="0" cy="11985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44" name="AutoShape 41">
            <a:extLst>
              <a:ext uri="{FF2B5EF4-FFF2-40B4-BE49-F238E27FC236}">
                <a16:creationId xmlns:a16="http://schemas.microsoft.com/office/drawing/2014/main" id="{D1DBC084-C8A1-3F40-84B5-A0AEB5B04FB8}"/>
              </a:ext>
            </a:extLst>
          </p:cNvPr>
          <p:cNvCxnSpPr>
            <a:cxnSpLocks noChangeShapeType="1"/>
            <a:stCxn id="21540" idx="4"/>
            <a:endCxn id="21541" idx="0"/>
          </p:cNvCxnSpPr>
          <p:nvPr/>
        </p:nvCxnSpPr>
        <p:spPr bwMode="auto">
          <a:xfrm>
            <a:off x="6197354" y="3505427"/>
            <a:ext cx="0" cy="12366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45" name="AutoShape 42">
            <a:extLst>
              <a:ext uri="{FF2B5EF4-FFF2-40B4-BE49-F238E27FC236}">
                <a16:creationId xmlns:a16="http://schemas.microsoft.com/office/drawing/2014/main" id="{8F0650BF-4FF1-744D-B128-8262A0884C19}"/>
              </a:ext>
            </a:extLst>
          </p:cNvPr>
          <p:cNvCxnSpPr>
            <a:cxnSpLocks noChangeShapeType="1"/>
            <a:stCxn id="21528" idx="5"/>
            <a:endCxn id="21541" idx="1"/>
          </p:cNvCxnSpPr>
          <p:nvPr/>
        </p:nvCxnSpPr>
        <p:spPr bwMode="auto">
          <a:xfrm>
            <a:off x="3631954" y="3468915"/>
            <a:ext cx="2476500" cy="1309688"/>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46" name="Oval 43">
            <a:extLst>
              <a:ext uri="{FF2B5EF4-FFF2-40B4-BE49-F238E27FC236}">
                <a16:creationId xmlns:a16="http://schemas.microsoft.com/office/drawing/2014/main" id="{A2CF9241-AE6C-D148-A4CC-E502B0E6578E}"/>
              </a:ext>
            </a:extLst>
          </p:cNvPr>
          <p:cNvSpPr>
            <a:spLocks noChangeAspect="1" noChangeArrowheads="1"/>
          </p:cNvSpPr>
          <p:nvPr/>
        </p:nvSpPr>
        <p:spPr bwMode="auto">
          <a:xfrm>
            <a:off x="8021391" y="4742090"/>
            <a:ext cx="250825" cy="252413"/>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t</a:t>
            </a:r>
          </a:p>
        </p:txBody>
      </p:sp>
      <p:cxnSp>
        <p:nvCxnSpPr>
          <p:cNvPr id="21547" name="AutoShape 44">
            <a:extLst>
              <a:ext uri="{FF2B5EF4-FFF2-40B4-BE49-F238E27FC236}">
                <a16:creationId xmlns:a16="http://schemas.microsoft.com/office/drawing/2014/main" id="{324F18E4-B6FB-8840-91BB-007124A9DFE4}"/>
              </a:ext>
            </a:extLst>
          </p:cNvPr>
          <p:cNvCxnSpPr>
            <a:cxnSpLocks noChangeShapeType="1"/>
            <a:stCxn id="21540" idx="6"/>
            <a:endCxn id="21546" idx="1"/>
          </p:cNvCxnSpPr>
          <p:nvPr/>
        </p:nvCxnSpPr>
        <p:spPr bwMode="auto">
          <a:xfrm>
            <a:off x="6322766" y="3378427"/>
            <a:ext cx="1735138" cy="1400175"/>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48" name="AutoShape 45">
            <a:extLst>
              <a:ext uri="{FF2B5EF4-FFF2-40B4-BE49-F238E27FC236}">
                <a16:creationId xmlns:a16="http://schemas.microsoft.com/office/drawing/2014/main" id="{C8507B8C-0D4F-DD45-9D54-EE13F8BF35AB}"/>
              </a:ext>
            </a:extLst>
          </p:cNvPr>
          <p:cNvCxnSpPr>
            <a:cxnSpLocks noChangeShapeType="1"/>
            <a:stCxn id="21541" idx="6"/>
            <a:endCxn id="21546" idx="2"/>
          </p:cNvCxnSpPr>
          <p:nvPr/>
        </p:nvCxnSpPr>
        <p:spPr bwMode="auto">
          <a:xfrm>
            <a:off x="6322766" y="4869090"/>
            <a:ext cx="169862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49" name="AutoShape 46">
            <a:extLst>
              <a:ext uri="{FF2B5EF4-FFF2-40B4-BE49-F238E27FC236}">
                <a16:creationId xmlns:a16="http://schemas.microsoft.com/office/drawing/2014/main" id="{B62D0178-AC5C-8F40-AA04-6D24010935BD}"/>
              </a:ext>
            </a:extLst>
          </p:cNvPr>
          <p:cNvCxnSpPr>
            <a:cxnSpLocks noChangeShapeType="1"/>
            <a:stCxn id="21542" idx="7"/>
            <a:endCxn id="21546" idx="4"/>
          </p:cNvCxnSpPr>
          <p:nvPr/>
        </p:nvCxnSpPr>
        <p:spPr bwMode="auto">
          <a:xfrm flipV="1">
            <a:off x="6286254" y="4994502"/>
            <a:ext cx="1860550" cy="1235075"/>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50" name="Text Box 47">
            <a:extLst>
              <a:ext uri="{FF2B5EF4-FFF2-40B4-BE49-F238E27FC236}">
                <a16:creationId xmlns:a16="http://schemas.microsoft.com/office/drawing/2014/main" id="{9E0B7BD8-D923-E242-8F19-B9890B7CA7FF}"/>
              </a:ext>
            </a:extLst>
          </p:cNvPr>
          <p:cNvSpPr txBox="1">
            <a:spLocks noChangeArrowheads="1"/>
          </p:cNvSpPr>
          <p:nvPr/>
        </p:nvSpPr>
        <p:spPr bwMode="auto">
          <a:xfrm>
            <a:off x="2460379" y="5566002"/>
            <a:ext cx="427038"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21551" name="Text Box 48">
            <a:extLst>
              <a:ext uri="{FF2B5EF4-FFF2-40B4-BE49-F238E27FC236}">
                <a16:creationId xmlns:a16="http://schemas.microsoft.com/office/drawing/2014/main" id="{8FD50EAE-66BE-D449-BC94-946E7A55D61F}"/>
              </a:ext>
            </a:extLst>
          </p:cNvPr>
          <p:cNvSpPr txBox="1">
            <a:spLocks noChangeArrowheads="1"/>
          </p:cNvSpPr>
          <p:nvPr/>
        </p:nvSpPr>
        <p:spPr bwMode="auto">
          <a:xfrm>
            <a:off x="2474666" y="4740502"/>
            <a:ext cx="352425"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5</a:t>
            </a:r>
          </a:p>
        </p:txBody>
      </p:sp>
      <p:sp>
        <p:nvSpPr>
          <p:cNvPr id="21552" name="Text Box 49">
            <a:extLst>
              <a:ext uri="{FF2B5EF4-FFF2-40B4-BE49-F238E27FC236}">
                <a16:creationId xmlns:a16="http://schemas.microsoft.com/office/drawing/2014/main" id="{55B55555-96C3-164F-A3AF-8C5817C3A6F8}"/>
              </a:ext>
            </a:extLst>
          </p:cNvPr>
          <p:cNvSpPr txBox="1">
            <a:spLocks noChangeArrowheads="1"/>
          </p:cNvSpPr>
          <p:nvPr/>
        </p:nvSpPr>
        <p:spPr bwMode="auto">
          <a:xfrm>
            <a:off x="4560641" y="6197827"/>
            <a:ext cx="425450"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30</a:t>
            </a:r>
          </a:p>
        </p:txBody>
      </p:sp>
      <p:sp>
        <p:nvSpPr>
          <p:cNvPr id="21553" name="Text Box 50">
            <a:extLst>
              <a:ext uri="{FF2B5EF4-FFF2-40B4-BE49-F238E27FC236}">
                <a16:creationId xmlns:a16="http://schemas.microsoft.com/office/drawing/2014/main" id="{89971196-2AFC-A946-B669-1AE593C6B56B}"/>
              </a:ext>
            </a:extLst>
          </p:cNvPr>
          <p:cNvSpPr txBox="1">
            <a:spLocks noChangeArrowheads="1"/>
          </p:cNvSpPr>
          <p:nvPr/>
        </p:nvSpPr>
        <p:spPr bwMode="auto">
          <a:xfrm>
            <a:off x="5979866" y="5415190"/>
            <a:ext cx="423863"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21554" name="Text Box 51">
            <a:extLst>
              <a:ext uri="{FF2B5EF4-FFF2-40B4-BE49-F238E27FC236}">
                <a16:creationId xmlns:a16="http://schemas.microsoft.com/office/drawing/2014/main" id="{904594A4-99D1-E540-A3CB-7CD1D4C23AB2}"/>
              </a:ext>
            </a:extLst>
          </p:cNvPr>
          <p:cNvSpPr txBox="1">
            <a:spLocks noChangeArrowheads="1"/>
          </p:cNvSpPr>
          <p:nvPr/>
        </p:nvSpPr>
        <p:spPr bwMode="auto">
          <a:xfrm>
            <a:off x="2427041" y="3911827"/>
            <a:ext cx="425450"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21555" name="Text Box 52">
            <a:extLst>
              <a:ext uri="{FF2B5EF4-FFF2-40B4-BE49-F238E27FC236}">
                <a16:creationId xmlns:a16="http://schemas.microsoft.com/office/drawing/2014/main" id="{733EBD53-3CD4-9047-A88A-5B57492529A8}"/>
              </a:ext>
            </a:extLst>
          </p:cNvPr>
          <p:cNvSpPr txBox="1">
            <a:spLocks noChangeArrowheads="1"/>
          </p:cNvSpPr>
          <p:nvPr/>
        </p:nvSpPr>
        <p:spPr bwMode="auto">
          <a:xfrm>
            <a:off x="4559054" y="4753202"/>
            <a:ext cx="425450"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8</a:t>
            </a:r>
          </a:p>
        </p:txBody>
      </p:sp>
      <p:sp>
        <p:nvSpPr>
          <p:cNvPr id="21556" name="Text Box 53">
            <a:extLst>
              <a:ext uri="{FF2B5EF4-FFF2-40B4-BE49-F238E27FC236}">
                <a16:creationId xmlns:a16="http://schemas.microsoft.com/office/drawing/2014/main" id="{726302CB-2D13-2044-8975-4B019CA6C7CF}"/>
              </a:ext>
            </a:extLst>
          </p:cNvPr>
          <p:cNvSpPr txBox="1">
            <a:spLocks noChangeArrowheads="1"/>
          </p:cNvSpPr>
          <p:nvPr/>
        </p:nvSpPr>
        <p:spPr bwMode="auto">
          <a:xfrm>
            <a:off x="4551116" y="3961040"/>
            <a:ext cx="423863"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21557" name="Text Box 54">
            <a:extLst>
              <a:ext uri="{FF2B5EF4-FFF2-40B4-BE49-F238E27FC236}">
                <a16:creationId xmlns:a16="http://schemas.microsoft.com/office/drawing/2014/main" id="{8240D00A-3436-5C44-91EE-054266AF9C4C}"/>
              </a:ext>
            </a:extLst>
          </p:cNvPr>
          <p:cNvSpPr txBox="1">
            <a:spLocks noChangeArrowheads="1"/>
          </p:cNvSpPr>
          <p:nvPr/>
        </p:nvSpPr>
        <p:spPr bwMode="auto">
          <a:xfrm>
            <a:off x="4570166" y="3270477"/>
            <a:ext cx="427038"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9</a:t>
            </a:r>
          </a:p>
        </p:txBody>
      </p:sp>
      <p:sp>
        <p:nvSpPr>
          <p:cNvPr id="21558" name="Text Box 55">
            <a:extLst>
              <a:ext uri="{FF2B5EF4-FFF2-40B4-BE49-F238E27FC236}">
                <a16:creationId xmlns:a16="http://schemas.microsoft.com/office/drawing/2014/main" id="{196EB435-67DB-9441-BFA5-32E663614AF0}"/>
              </a:ext>
            </a:extLst>
          </p:cNvPr>
          <p:cNvSpPr txBox="1">
            <a:spLocks noChangeArrowheads="1"/>
          </p:cNvSpPr>
          <p:nvPr/>
        </p:nvSpPr>
        <p:spPr bwMode="auto">
          <a:xfrm>
            <a:off x="4559054" y="5446940"/>
            <a:ext cx="425450"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6</a:t>
            </a:r>
          </a:p>
        </p:txBody>
      </p:sp>
      <p:sp>
        <p:nvSpPr>
          <p:cNvPr id="21559" name="Text Box 56">
            <a:extLst>
              <a:ext uri="{FF2B5EF4-FFF2-40B4-BE49-F238E27FC236}">
                <a16:creationId xmlns:a16="http://schemas.microsoft.com/office/drawing/2014/main" id="{E4FC9F3E-C2E7-5C4E-B3CE-AAEA55919632}"/>
              </a:ext>
            </a:extLst>
          </p:cNvPr>
          <p:cNvSpPr txBox="1">
            <a:spLocks noChangeArrowheads="1"/>
          </p:cNvSpPr>
          <p:nvPr/>
        </p:nvSpPr>
        <p:spPr bwMode="auto">
          <a:xfrm>
            <a:off x="6957766" y="5496152"/>
            <a:ext cx="425450"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21560" name="Text Box 57">
            <a:extLst>
              <a:ext uri="{FF2B5EF4-FFF2-40B4-BE49-F238E27FC236}">
                <a16:creationId xmlns:a16="http://schemas.microsoft.com/office/drawing/2014/main" id="{09B9745A-005E-A54C-B27C-19FEEBCB62A4}"/>
              </a:ext>
            </a:extLst>
          </p:cNvPr>
          <p:cNvSpPr txBox="1">
            <a:spLocks noChangeArrowheads="1"/>
          </p:cNvSpPr>
          <p:nvPr/>
        </p:nvSpPr>
        <p:spPr bwMode="auto">
          <a:xfrm>
            <a:off x="6957766" y="4765902"/>
            <a:ext cx="425450"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21561" name="Text Box 58">
            <a:extLst>
              <a:ext uri="{FF2B5EF4-FFF2-40B4-BE49-F238E27FC236}">
                <a16:creationId xmlns:a16="http://schemas.microsoft.com/office/drawing/2014/main" id="{8E17E07B-BD6F-0940-AEAE-4B0E6378CB0E}"/>
              </a:ext>
            </a:extLst>
          </p:cNvPr>
          <p:cNvSpPr txBox="1">
            <a:spLocks noChangeArrowheads="1"/>
          </p:cNvSpPr>
          <p:nvPr/>
        </p:nvSpPr>
        <p:spPr bwMode="auto">
          <a:xfrm>
            <a:off x="6910141" y="3981677"/>
            <a:ext cx="423863"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21562" name="Text Box 59">
            <a:extLst>
              <a:ext uri="{FF2B5EF4-FFF2-40B4-BE49-F238E27FC236}">
                <a16:creationId xmlns:a16="http://schemas.microsoft.com/office/drawing/2014/main" id="{27430B91-AE98-2A40-B37B-02800226CCD1}"/>
              </a:ext>
            </a:extLst>
          </p:cNvPr>
          <p:cNvSpPr txBox="1">
            <a:spLocks noChangeArrowheads="1"/>
          </p:cNvSpPr>
          <p:nvPr/>
        </p:nvSpPr>
        <p:spPr bwMode="auto">
          <a:xfrm>
            <a:off x="5979866" y="3956277"/>
            <a:ext cx="423863"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21563" name="Text Box 60">
            <a:extLst>
              <a:ext uri="{FF2B5EF4-FFF2-40B4-BE49-F238E27FC236}">
                <a16:creationId xmlns:a16="http://schemas.microsoft.com/office/drawing/2014/main" id="{D87D7AF4-1085-524A-B473-81B8D3383E0A}"/>
              </a:ext>
            </a:extLst>
          </p:cNvPr>
          <p:cNvSpPr txBox="1">
            <a:spLocks noChangeArrowheads="1"/>
          </p:cNvSpPr>
          <p:nvPr/>
        </p:nvSpPr>
        <p:spPr bwMode="auto">
          <a:xfrm>
            <a:off x="3322391" y="4032477"/>
            <a:ext cx="425450"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4</a:t>
            </a:r>
          </a:p>
        </p:txBody>
      </p:sp>
      <p:sp>
        <p:nvSpPr>
          <p:cNvPr id="21564" name="Text Box 61">
            <a:extLst>
              <a:ext uri="{FF2B5EF4-FFF2-40B4-BE49-F238E27FC236}">
                <a16:creationId xmlns:a16="http://schemas.microsoft.com/office/drawing/2014/main" id="{A482DA6F-80D7-834B-9826-7E8D3F0DCB44}"/>
              </a:ext>
            </a:extLst>
          </p:cNvPr>
          <p:cNvSpPr txBox="1">
            <a:spLocks noChangeArrowheads="1"/>
          </p:cNvSpPr>
          <p:nvPr/>
        </p:nvSpPr>
        <p:spPr bwMode="auto">
          <a:xfrm>
            <a:off x="3312866" y="5437415"/>
            <a:ext cx="423863"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4</a:t>
            </a:r>
          </a:p>
        </p:txBody>
      </p:sp>
      <p:sp>
        <p:nvSpPr>
          <p:cNvPr id="21565" name="Line 62">
            <a:extLst>
              <a:ext uri="{FF2B5EF4-FFF2-40B4-BE49-F238E27FC236}">
                <a16:creationId xmlns:a16="http://schemas.microsoft.com/office/drawing/2014/main" id="{D5F4A0E7-4BA9-D941-A33E-6B7B10B4FB7F}"/>
              </a:ext>
            </a:extLst>
          </p:cNvPr>
          <p:cNvSpPr>
            <a:spLocks noChangeShapeType="1"/>
          </p:cNvSpPr>
          <p:nvPr/>
        </p:nvSpPr>
        <p:spPr bwMode="auto">
          <a:xfrm flipV="1">
            <a:off x="2312741" y="5667602"/>
            <a:ext cx="220663"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66" name="Line 63">
            <a:extLst>
              <a:ext uri="{FF2B5EF4-FFF2-40B4-BE49-F238E27FC236}">
                <a16:creationId xmlns:a16="http://schemas.microsoft.com/office/drawing/2014/main" id="{97B9941B-01A0-3640-867C-422ADFBCA6B2}"/>
              </a:ext>
            </a:extLst>
          </p:cNvPr>
          <p:cNvSpPr>
            <a:spLocks noChangeShapeType="1"/>
          </p:cNvSpPr>
          <p:nvPr/>
        </p:nvSpPr>
        <p:spPr bwMode="auto">
          <a:xfrm flipV="1">
            <a:off x="2301629" y="5934302"/>
            <a:ext cx="220663" cy="0"/>
          </a:xfrm>
          <a:prstGeom prst="line">
            <a:avLst/>
          </a:prstGeom>
          <a:noFill/>
          <a:ln w="9525">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24" name="Text Box 64">
            <a:extLst>
              <a:ext uri="{FF2B5EF4-FFF2-40B4-BE49-F238E27FC236}">
                <a16:creationId xmlns:a16="http://schemas.microsoft.com/office/drawing/2014/main" id="{A2A5B055-4F6D-F24B-9BF4-FD08132882DA}"/>
              </a:ext>
            </a:extLst>
          </p:cNvPr>
          <p:cNvSpPr txBox="1">
            <a:spLocks noChangeArrowheads="1"/>
          </p:cNvSpPr>
          <p:nvPr/>
        </p:nvSpPr>
        <p:spPr bwMode="auto">
          <a:xfrm>
            <a:off x="3595442" y="5421539"/>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21525" name="Text Box 65">
            <a:extLst>
              <a:ext uri="{FF2B5EF4-FFF2-40B4-BE49-F238E27FC236}">
                <a16:creationId xmlns:a16="http://schemas.microsoft.com/office/drawing/2014/main" id="{52A9F162-21AB-3E4B-80AF-D12701AC1BB1}"/>
              </a:ext>
            </a:extLst>
          </p:cNvPr>
          <p:cNvSpPr txBox="1">
            <a:spLocks noChangeArrowheads="1"/>
          </p:cNvSpPr>
          <p:nvPr/>
        </p:nvSpPr>
        <p:spPr bwMode="auto">
          <a:xfrm>
            <a:off x="7199066" y="5954940"/>
            <a:ext cx="1690688" cy="333375"/>
          </a:xfrm>
          <a:prstGeom prst="rect">
            <a:avLst/>
          </a:prstGeom>
          <a:solidFill>
            <a:schemeClr val="accent5">
              <a:lumMod val="20000"/>
              <a:lumOff val="80000"/>
            </a:schemeClr>
          </a:solidFill>
          <a:ln>
            <a:noFill/>
          </a:ln>
          <a:effectLst/>
        </p:spPr>
        <p:txBody>
          <a:bodyPr lIns="91387" tIns="91387" rIns="91387" bIns="91387"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Value = 24</a:t>
            </a:r>
          </a:p>
        </p:txBody>
      </p:sp>
      <p:sp>
        <p:nvSpPr>
          <p:cNvPr id="21526" name="Text Box 70">
            <a:extLst>
              <a:ext uri="{FF2B5EF4-FFF2-40B4-BE49-F238E27FC236}">
                <a16:creationId xmlns:a16="http://schemas.microsoft.com/office/drawing/2014/main" id="{1E585CD2-1B5B-5642-B1FB-75E222FB3751}"/>
              </a:ext>
            </a:extLst>
          </p:cNvPr>
          <p:cNvSpPr txBox="1">
            <a:spLocks noChangeArrowheads="1"/>
          </p:cNvSpPr>
          <p:nvPr/>
        </p:nvSpPr>
        <p:spPr bwMode="auto">
          <a:xfrm>
            <a:off x="3611317" y="4029302"/>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4</a:t>
            </a:r>
          </a:p>
        </p:txBody>
      </p:sp>
      <p:pic>
        <p:nvPicPr>
          <p:cNvPr id="69" name="Picture 2">
            <a:extLst>
              <a:ext uri="{FF2B5EF4-FFF2-40B4-BE49-F238E27FC236}">
                <a16:creationId xmlns:a16="http://schemas.microsoft.com/office/drawing/2014/main" id="{F3C2C1FC-A643-DA48-A31B-89F3CAD912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4">
            <a:extLst>
              <a:ext uri="{FF2B5EF4-FFF2-40B4-BE49-F238E27FC236}">
                <a16:creationId xmlns:a16="http://schemas.microsoft.com/office/drawing/2014/main" id="{9B891677-B853-8C4E-A16C-53D94F7F321F}"/>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021318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3">
            <a:extLst>
              <a:ext uri="{FF2B5EF4-FFF2-40B4-BE49-F238E27FC236}">
                <a16:creationId xmlns:a16="http://schemas.microsoft.com/office/drawing/2014/main" id="{D10C5F7C-6E8B-BF4D-85C1-34FBD7E1C3F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3CB2FDFB-2B30-BC41-96D5-7921206CB756}" type="slidenum">
              <a:rPr lang="en-US" altLang="zh-CN" sz="800"/>
              <a:pPr/>
              <a:t>11</a:t>
            </a:fld>
            <a:endParaRPr lang="en-US" altLang="zh-CN" sz="1400"/>
          </a:p>
        </p:txBody>
      </p:sp>
      <p:sp>
        <p:nvSpPr>
          <p:cNvPr id="23554" name="Rectangle 2">
            <a:extLst>
              <a:ext uri="{FF2B5EF4-FFF2-40B4-BE49-F238E27FC236}">
                <a16:creationId xmlns:a16="http://schemas.microsoft.com/office/drawing/2014/main" id="{6A478AA5-6AEA-EA48-B042-75781274F8B6}"/>
              </a:ext>
            </a:extLst>
          </p:cNvPr>
          <p:cNvSpPr>
            <a:spLocks noGrp="1" noChangeArrowheads="1"/>
          </p:cNvSpPr>
          <p:nvPr>
            <p:ph type="body" idx="1"/>
          </p:nvPr>
        </p:nvSpPr>
        <p:spPr/>
        <p:txBody>
          <a:bodyPr/>
          <a:lstStyle/>
          <a:p>
            <a:r>
              <a:rPr lang="en-US" altLang="zh-CN"/>
              <a:t>Max flow problem.  </a:t>
            </a:r>
            <a:r>
              <a:rPr lang="en-US" altLang="zh-CN">
                <a:solidFill>
                  <a:schemeClr val="tx1"/>
                </a:solidFill>
              </a:rPr>
              <a:t>Find s-t flow of maximum value.</a:t>
            </a:r>
          </a:p>
          <a:p>
            <a:pPr lvl="1"/>
            <a:endParaRPr lang="en-US" altLang="zh-CN"/>
          </a:p>
        </p:txBody>
      </p:sp>
      <p:sp>
        <p:nvSpPr>
          <p:cNvPr id="23555" name="Rectangle 3">
            <a:extLst>
              <a:ext uri="{FF2B5EF4-FFF2-40B4-BE49-F238E27FC236}">
                <a16:creationId xmlns:a16="http://schemas.microsoft.com/office/drawing/2014/main" id="{3C73FD45-B47D-6247-9F53-6BA63D096917}"/>
              </a:ext>
            </a:extLst>
          </p:cNvPr>
          <p:cNvSpPr>
            <a:spLocks noGrp="1" noChangeArrowheads="1"/>
          </p:cNvSpPr>
          <p:nvPr>
            <p:ph type="title"/>
          </p:nvPr>
        </p:nvSpPr>
        <p:spPr/>
        <p:txBody>
          <a:bodyPr/>
          <a:lstStyle/>
          <a:p>
            <a:r>
              <a:rPr lang="en-US" altLang="zh-CN"/>
              <a:t>Maximum Flow Problem</a:t>
            </a:r>
          </a:p>
        </p:txBody>
      </p:sp>
      <p:sp>
        <p:nvSpPr>
          <p:cNvPr id="23556" name="Text Box 4">
            <a:extLst>
              <a:ext uri="{FF2B5EF4-FFF2-40B4-BE49-F238E27FC236}">
                <a16:creationId xmlns:a16="http://schemas.microsoft.com/office/drawing/2014/main" id="{69B30BC7-F998-F645-B97B-FF809D6CE99B}"/>
              </a:ext>
            </a:extLst>
          </p:cNvPr>
          <p:cNvSpPr txBox="1">
            <a:spLocks noChangeArrowheads="1"/>
          </p:cNvSpPr>
          <p:nvPr/>
        </p:nvSpPr>
        <p:spPr bwMode="auto">
          <a:xfrm>
            <a:off x="2541342" y="3583530"/>
            <a:ext cx="339725" cy="1714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10</a:t>
            </a:r>
          </a:p>
        </p:txBody>
      </p:sp>
      <p:sp>
        <p:nvSpPr>
          <p:cNvPr id="23557" name="Text Box 5">
            <a:extLst>
              <a:ext uri="{FF2B5EF4-FFF2-40B4-BE49-F238E27FC236}">
                <a16:creationId xmlns:a16="http://schemas.microsoft.com/office/drawing/2014/main" id="{04DA3B99-29C5-A441-8A60-B072C135F49C}"/>
              </a:ext>
            </a:extLst>
          </p:cNvPr>
          <p:cNvSpPr txBox="1">
            <a:spLocks noChangeArrowheads="1"/>
          </p:cNvSpPr>
          <p:nvPr/>
        </p:nvSpPr>
        <p:spPr bwMode="auto">
          <a:xfrm>
            <a:off x="4640017" y="2992980"/>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9</a:t>
            </a:r>
          </a:p>
        </p:txBody>
      </p:sp>
      <p:sp>
        <p:nvSpPr>
          <p:cNvPr id="23558" name="Text Box 6">
            <a:extLst>
              <a:ext uri="{FF2B5EF4-FFF2-40B4-BE49-F238E27FC236}">
                <a16:creationId xmlns:a16="http://schemas.microsoft.com/office/drawing/2014/main" id="{BF21F2F2-C9EA-F542-840C-04605319EB41}"/>
              </a:ext>
            </a:extLst>
          </p:cNvPr>
          <p:cNvSpPr txBox="1">
            <a:spLocks noChangeArrowheads="1"/>
          </p:cNvSpPr>
          <p:nvPr/>
        </p:nvSpPr>
        <p:spPr bwMode="auto">
          <a:xfrm>
            <a:off x="7029205" y="3645443"/>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9</a:t>
            </a:r>
          </a:p>
        </p:txBody>
      </p:sp>
      <p:sp>
        <p:nvSpPr>
          <p:cNvPr id="23559" name="Text Box 7">
            <a:extLst>
              <a:ext uri="{FF2B5EF4-FFF2-40B4-BE49-F238E27FC236}">
                <a16:creationId xmlns:a16="http://schemas.microsoft.com/office/drawing/2014/main" id="{E900BDA1-5D63-DC46-A57F-951E2E2EE0FE}"/>
              </a:ext>
            </a:extLst>
          </p:cNvPr>
          <p:cNvSpPr txBox="1">
            <a:spLocks noChangeArrowheads="1"/>
          </p:cNvSpPr>
          <p:nvPr/>
        </p:nvSpPr>
        <p:spPr bwMode="auto">
          <a:xfrm>
            <a:off x="2504830" y="5813968"/>
            <a:ext cx="339725" cy="1682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14</a:t>
            </a:r>
          </a:p>
        </p:txBody>
      </p:sp>
      <p:sp>
        <p:nvSpPr>
          <p:cNvPr id="23560" name="Text Box 8">
            <a:extLst>
              <a:ext uri="{FF2B5EF4-FFF2-40B4-BE49-F238E27FC236}">
                <a16:creationId xmlns:a16="http://schemas.microsoft.com/office/drawing/2014/main" id="{F555CC81-4B9A-A943-83E0-4910F2982ACA}"/>
              </a:ext>
            </a:extLst>
          </p:cNvPr>
          <p:cNvSpPr txBox="1">
            <a:spLocks noChangeArrowheads="1"/>
          </p:cNvSpPr>
          <p:nvPr/>
        </p:nvSpPr>
        <p:spPr bwMode="auto">
          <a:xfrm>
            <a:off x="4620967" y="5161505"/>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4</a:t>
            </a:r>
          </a:p>
        </p:txBody>
      </p:sp>
      <p:sp>
        <p:nvSpPr>
          <p:cNvPr id="23561" name="Text Box 9">
            <a:extLst>
              <a:ext uri="{FF2B5EF4-FFF2-40B4-BE49-F238E27FC236}">
                <a16:creationId xmlns:a16="http://schemas.microsoft.com/office/drawing/2014/main" id="{F2A8DB08-3946-E041-AE43-8656D5A45EC3}"/>
              </a:ext>
            </a:extLst>
          </p:cNvPr>
          <p:cNvSpPr txBox="1">
            <a:spLocks noChangeArrowheads="1"/>
          </p:cNvSpPr>
          <p:nvPr/>
        </p:nvSpPr>
        <p:spPr bwMode="auto">
          <a:xfrm>
            <a:off x="7033967" y="5198018"/>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10</a:t>
            </a:r>
          </a:p>
        </p:txBody>
      </p:sp>
      <p:sp>
        <p:nvSpPr>
          <p:cNvPr id="23562" name="Text Box 10">
            <a:extLst>
              <a:ext uri="{FF2B5EF4-FFF2-40B4-BE49-F238E27FC236}">
                <a16:creationId xmlns:a16="http://schemas.microsoft.com/office/drawing/2014/main" id="{12C0C402-E386-FB47-AE4E-DEC4797CEF2B}"/>
              </a:ext>
            </a:extLst>
          </p:cNvPr>
          <p:cNvSpPr txBox="1">
            <a:spLocks noChangeArrowheads="1"/>
          </p:cNvSpPr>
          <p:nvPr/>
        </p:nvSpPr>
        <p:spPr bwMode="auto">
          <a:xfrm>
            <a:off x="2503242" y="4439193"/>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4</a:t>
            </a:r>
          </a:p>
        </p:txBody>
      </p:sp>
      <p:sp>
        <p:nvSpPr>
          <p:cNvPr id="23563" name="Text Box 11">
            <a:extLst>
              <a:ext uri="{FF2B5EF4-FFF2-40B4-BE49-F238E27FC236}">
                <a16:creationId xmlns:a16="http://schemas.microsoft.com/office/drawing/2014/main" id="{9C27631D-8849-D94F-BF24-46A6AAAEF3B7}"/>
              </a:ext>
            </a:extLst>
          </p:cNvPr>
          <p:cNvSpPr txBox="1">
            <a:spLocks noChangeArrowheads="1"/>
          </p:cNvSpPr>
          <p:nvPr/>
        </p:nvSpPr>
        <p:spPr bwMode="auto">
          <a:xfrm>
            <a:off x="4641605" y="4478880"/>
            <a:ext cx="338137"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8</a:t>
            </a:r>
          </a:p>
        </p:txBody>
      </p:sp>
      <p:sp>
        <p:nvSpPr>
          <p:cNvPr id="23564" name="Text Box 12">
            <a:extLst>
              <a:ext uri="{FF2B5EF4-FFF2-40B4-BE49-F238E27FC236}">
                <a16:creationId xmlns:a16="http://schemas.microsoft.com/office/drawing/2014/main" id="{1F69B1CE-38E4-2840-AF62-30B7B367A32B}"/>
              </a:ext>
            </a:extLst>
          </p:cNvPr>
          <p:cNvSpPr txBox="1">
            <a:spLocks noChangeArrowheads="1"/>
          </p:cNvSpPr>
          <p:nvPr/>
        </p:nvSpPr>
        <p:spPr bwMode="auto">
          <a:xfrm>
            <a:off x="7016505" y="4443955"/>
            <a:ext cx="338137"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9</a:t>
            </a:r>
          </a:p>
        </p:txBody>
      </p:sp>
      <p:sp>
        <p:nvSpPr>
          <p:cNvPr id="23565" name="Text Box 13">
            <a:extLst>
              <a:ext uri="{FF2B5EF4-FFF2-40B4-BE49-F238E27FC236}">
                <a16:creationId xmlns:a16="http://schemas.microsoft.com/office/drawing/2014/main" id="{291F8C2E-98FC-3D40-8FC1-1F7945A755EF}"/>
              </a:ext>
            </a:extLst>
          </p:cNvPr>
          <p:cNvSpPr txBox="1">
            <a:spLocks noChangeArrowheads="1"/>
          </p:cNvSpPr>
          <p:nvPr/>
        </p:nvSpPr>
        <p:spPr bwMode="auto">
          <a:xfrm>
            <a:off x="4641605" y="3694655"/>
            <a:ext cx="338137"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a:t>
            </a:r>
          </a:p>
        </p:txBody>
      </p:sp>
      <p:sp>
        <p:nvSpPr>
          <p:cNvPr id="23566" name="Text Box 14">
            <a:extLst>
              <a:ext uri="{FF2B5EF4-FFF2-40B4-BE49-F238E27FC236}">
                <a16:creationId xmlns:a16="http://schemas.microsoft.com/office/drawing/2014/main" id="{153C9AF8-3159-9F4A-904F-3BADB56EAA81}"/>
              </a:ext>
            </a:extLst>
          </p:cNvPr>
          <p:cNvSpPr txBox="1">
            <a:spLocks noChangeArrowheads="1"/>
          </p:cNvSpPr>
          <p:nvPr/>
        </p:nvSpPr>
        <p:spPr bwMode="auto">
          <a:xfrm>
            <a:off x="3611317" y="3991518"/>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23567" name="Text Box 15">
            <a:extLst>
              <a:ext uri="{FF2B5EF4-FFF2-40B4-BE49-F238E27FC236}">
                <a16:creationId xmlns:a16="http://schemas.microsoft.com/office/drawing/2014/main" id="{296703AD-8AD5-F940-98E1-BE745DE029F2}"/>
              </a:ext>
            </a:extLst>
          </p:cNvPr>
          <p:cNvSpPr txBox="1">
            <a:spLocks noChangeArrowheads="1"/>
          </p:cNvSpPr>
          <p:nvPr/>
        </p:nvSpPr>
        <p:spPr bwMode="auto">
          <a:xfrm>
            <a:off x="6354517" y="3931193"/>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23568" name="Text Box 16">
            <a:extLst>
              <a:ext uri="{FF2B5EF4-FFF2-40B4-BE49-F238E27FC236}">
                <a16:creationId xmlns:a16="http://schemas.microsoft.com/office/drawing/2014/main" id="{B8D6248C-A3E1-734F-AE49-7F312DC4553D}"/>
              </a:ext>
            </a:extLst>
          </p:cNvPr>
          <p:cNvSpPr txBox="1">
            <a:spLocks noChangeArrowheads="1"/>
          </p:cNvSpPr>
          <p:nvPr/>
        </p:nvSpPr>
        <p:spPr bwMode="auto">
          <a:xfrm>
            <a:off x="6298955" y="5377405"/>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23569" name="Text Box 17">
            <a:extLst>
              <a:ext uri="{FF2B5EF4-FFF2-40B4-BE49-F238E27FC236}">
                <a16:creationId xmlns:a16="http://schemas.microsoft.com/office/drawing/2014/main" id="{A201D833-B711-E749-9CA4-F39D9C22B66D}"/>
              </a:ext>
            </a:extLst>
          </p:cNvPr>
          <p:cNvSpPr txBox="1">
            <a:spLocks noChangeArrowheads="1"/>
          </p:cNvSpPr>
          <p:nvPr/>
        </p:nvSpPr>
        <p:spPr bwMode="auto">
          <a:xfrm>
            <a:off x="4619380" y="5904455"/>
            <a:ext cx="339725" cy="1714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14</a:t>
            </a:r>
          </a:p>
        </p:txBody>
      </p:sp>
      <p:sp>
        <p:nvSpPr>
          <p:cNvPr id="23570" name="Text Box 20">
            <a:extLst>
              <a:ext uri="{FF2B5EF4-FFF2-40B4-BE49-F238E27FC236}">
                <a16:creationId xmlns:a16="http://schemas.microsoft.com/office/drawing/2014/main" id="{06284050-6835-8E4D-B5AB-5BA2E5E8901B}"/>
              </a:ext>
            </a:extLst>
          </p:cNvPr>
          <p:cNvSpPr txBox="1">
            <a:spLocks noChangeArrowheads="1"/>
          </p:cNvSpPr>
          <p:nvPr/>
        </p:nvSpPr>
        <p:spPr bwMode="auto">
          <a:xfrm>
            <a:off x="1426916" y="5467892"/>
            <a:ext cx="869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291" tIns="45646" rIns="91291" bIns="45646">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400"/>
              <a:t>capacity</a:t>
            </a:r>
          </a:p>
        </p:txBody>
      </p:sp>
      <p:sp>
        <p:nvSpPr>
          <p:cNvPr id="23571" name="Text Box 21">
            <a:extLst>
              <a:ext uri="{FF2B5EF4-FFF2-40B4-BE49-F238E27FC236}">
                <a16:creationId xmlns:a16="http://schemas.microsoft.com/office/drawing/2014/main" id="{400901E2-A685-4C4C-8563-B23B730E3AB1}"/>
              </a:ext>
            </a:extLst>
          </p:cNvPr>
          <p:cNvSpPr txBox="1">
            <a:spLocks noChangeArrowheads="1"/>
          </p:cNvSpPr>
          <p:nvPr/>
        </p:nvSpPr>
        <p:spPr bwMode="auto">
          <a:xfrm>
            <a:off x="1731716" y="5744118"/>
            <a:ext cx="543438" cy="30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291" tIns="45646" rIns="91291" bIns="45646">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400">
                <a:solidFill>
                  <a:schemeClr val="accent2"/>
                </a:solidFill>
              </a:rPr>
              <a:t>flow</a:t>
            </a:r>
          </a:p>
        </p:txBody>
      </p:sp>
      <p:sp>
        <p:nvSpPr>
          <p:cNvPr id="23575" name="Oval 23">
            <a:extLst>
              <a:ext uri="{FF2B5EF4-FFF2-40B4-BE49-F238E27FC236}">
                <a16:creationId xmlns:a16="http://schemas.microsoft.com/office/drawing/2014/main" id="{35324FF9-CE9B-D44A-82C5-F71E0CD2958C}"/>
              </a:ext>
            </a:extLst>
          </p:cNvPr>
          <p:cNvSpPr>
            <a:spLocks noChangeAspect="1" noChangeArrowheads="1"/>
          </p:cNvSpPr>
          <p:nvPr/>
        </p:nvSpPr>
        <p:spPr bwMode="auto">
          <a:xfrm>
            <a:off x="1433266" y="4704306"/>
            <a:ext cx="250825" cy="252413"/>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s</a:t>
            </a:r>
          </a:p>
        </p:txBody>
      </p:sp>
      <p:sp>
        <p:nvSpPr>
          <p:cNvPr id="23576" name="Oval 24">
            <a:extLst>
              <a:ext uri="{FF2B5EF4-FFF2-40B4-BE49-F238E27FC236}">
                <a16:creationId xmlns:a16="http://schemas.microsoft.com/office/drawing/2014/main" id="{15F0BE47-C24A-A941-A2C9-D56C24B6F505}"/>
              </a:ext>
            </a:extLst>
          </p:cNvPr>
          <p:cNvSpPr>
            <a:spLocks noChangeAspect="1" noChangeArrowheads="1"/>
          </p:cNvSpPr>
          <p:nvPr/>
        </p:nvSpPr>
        <p:spPr bwMode="auto">
          <a:xfrm>
            <a:off x="3417641" y="3213643"/>
            <a:ext cx="250825" cy="254000"/>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2</a:t>
            </a:r>
          </a:p>
        </p:txBody>
      </p:sp>
      <p:sp>
        <p:nvSpPr>
          <p:cNvPr id="23577" name="Oval 25">
            <a:extLst>
              <a:ext uri="{FF2B5EF4-FFF2-40B4-BE49-F238E27FC236}">
                <a16:creationId xmlns:a16="http://schemas.microsoft.com/office/drawing/2014/main" id="{210681EE-A5A4-6E4D-83FC-467B43060C8F}"/>
              </a:ext>
            </a:extLst>
          </p:cNvPr>
          <p:cNvSpPr>
            <a:spLocks noChangeAspect="1" noChangeArrowheads="1"/>
          </p:cNvSpPr>
          <p:nvPr/>
        </p:nvSpPr>
        <p:spPr bwMode="auto">
          <a:xfrm>
            <a:off x="3417641" y="4704306"/>
            <a:ext cx="250825" cy="252413"/>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3</a:t>
            </a:r>
          </a:p>
        </p:txBody>
      </p:sp>
      <p:sp>
        <p:nvSpPr>
          <p:cNvPr id="23578" name="Oval 26">
            <a:extLst>
              <a:ext uri="{FF2B5EF4-FFF2-40B4-BE49-F238E27FC236}">
                <a16:creationId xmlns:a16="http://schemas.microsoft.com/office/drawing/2014/main" id="{4FA47ADF-80B7-2748-BB8D-7B45C4BB5B49}"/>
              </a:ext>
            </a:extLst>
          </p:cNvPr>
          <p:cNvSpPr>
            <a:spLocks noChangeAspect="1" noChangeArrowheads="1"/>
          </p:cNvSpPr>
          <p:nvPr/>
        </p:nvSpPr>
        <p:spPr bwMode="auto">
          <a:xfrm>
            <a:off x="3417641" y="6155281"/>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4</a:t>
            </a:r>
          </a:p>
        </p:txBody>
      </p:sp>
      <p:cxnSp>
        <p:nvCxnSpPr>
          <p:cNvPr id="23579" name="AutoShape 27">
            <a:extLst>
              <a:ext uri="{FF2B5EF4-FFF2-40B4-BE49-F238E27FC236}">
                <a16:creationId xmlns:a16="http://schemas.microsoft.com/office/drawing/2014/main" id="{0A26D20C-A6EB-7C45-A450-7DEAB235A208}"/>
              </a:ext>
            </a:extLst>
          </p:cNvPr>
          <p:cNvCxnSpPr>
            <a:cxnSpLocks noChangeShapeType="1"/>
            <a:stCxn id="23575" idx="7"/>
            <a:endCxn id="23576" idx="3"/>
          </p:cNvCxnSpPr>
          <p:nvPr/>
        </p:nvCxnSpPr>
        <p:spPr bwMode="auto">
          <a:xfrm flipV="1">
            <a:off x="1647579" y="3431131"/>
            <a:ext cx="1806575" cy="1309688"/>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80" name="AutoShape 28">
            <a:extLst>
              <a:ext uri="{FF2B5EF4-FFF2-40B4-BE49-F238E27FC236}">
                <a16:creationId xmlns:a16="http://schemas.microsoft.com/office/drawing/2014/main" id="{D3C52401-B776-2444-B52F-D3E451210EB8}"/>
              </a:ext>
            </a:extLst>
          </p:cNvPr>
          <p:cNvCxnSpPr>
            <a:cxnSpLocks noChangeShapeType="1"/>
            <a:stCxn id="23575" idx="6"/>
            <a:endCxn id="23577" idx="2"/>
          </p:cNvCxnSpPr>
          <p:nvPr/>
        </p:nvCxnSpPr>
        <p:spPr bwMode="auto">
          <a:xfrm>
            <a:off x="1684091" y="4831306"/>
            <a:ext cx="1733550"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81" name="AutoShape 29">
            <a:extLst>
              <a:ext uri="{FF2B5EF4-FFF2-40B4-BE49-F238E27FC236}">
                <a16:creationId xmlns:a16="http://schemas.microsoft.com/office/drawing/2014/main" id="{D347B929-9844-7F42-856E-058794B53635}"/>
              </a:ext>
            </a:extLst>
          </p:cNvPr>
          <p:cNvCxnSpPr>
            <a:cxnSpLocks noChangeShapeType="1"/>
            <a:stCxn id="23575" idx="5"/>
            <a:endCxn id="23578" idx="1"/>
          </p:cNvCxnSpPr>
          <p:nvPr/>
        </p:nvCxnSpPr>
        <p:spPr bwMode="auto">
          <a:xfrm>
            <a:off x="1647579" y="4920206"/>
            <a:ext cx="1806575" cy="1271588"/>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82" name="AutoShape 30">
            <a:extLst>
              <a:ext uri="{FF2B5EF4-FFF2-40B4-BE49-F238E27FC236}">
                <a16:creationId xmlns:a16="http://schemas.microsoft.com/office/drawing/2014/main" id="{2D30A78E-AFF8-254E-B58B-9F12BC008542}"/>
              </a:ext>
            </a:extLst>
          </p:cNvPr>
          <p:cNvCxnSpPr>
            <a:cxnSpLocks noChangeShapeType="1"/>
            <a:stCxn id="23577" idx="6"/>
            <a:endCxn id="23589" idx="2"/>
          </p:cNvCxnSpPr>
          <p:nvPr/>
        </p:nvCxnSpPr>
        <p:spPr bwMode="auto">
          <a:xfrm>
            <a:off x="3668466" y="4831306"/>
            <a:ext cx="240347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83" name="AutoShape 31">
            <a:extLst>
              <a:ext uri="{FF2B5EF4-FFF2-40B4-BE49-F238E27FC236}">
                <a16:creationId xmlns:a16="http://schemas.microsoft.com/office/drawing/2014/main" id="{56C4C68E-D6C2-C944-BC10-CD8A082D64D3}"/>
              </a:ext>
            </a:extLst>
          </p:cNvPr>
          <p:cNvCxnSpPr>
            <a:cxnSpLocks noChangeShapeType="1"/>
            <a:stCxn id="23577" idx="5"/>
            <a:endCxn id="23590" idx="1"/>
          </p:cNvCxnSpPr>
          <p:nvPr/>
        </p:nvCxnSpPr>
        <p:spPr bwMode="auto">
          <a:xfrm>
            <a:off x="3631954" y="4920206"/>
            <a:ext cx="2476500" cy="1271588"/>
          </a:xfrm>
          <a:prstGeom prst="straightConnector1">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84" name="AutoShape 32">
            <a:extLst>
              <a:ext uri="{FF2B5EF4-FFF2-40B4-BE49-F238E27FC236}">
                <a16:creationId xmlns:a16="http://schemas.microsoft.com/office/drawing/2014/main" id="{F349CC7B-5B62-E540-BAE8-8F5E2EE0E0B8}"/>
              </a:ext>
            </a:extLst>
          </p:cNvPr>
          <p:cNvCxnSpPr>
            <a:cxnSpLocks noChangeShapeType="1"/>
            <a:stCxn id="23577" idx="4"/>
            <a:endCxn id="23578" idx="0"/>
          </p:cNvCxnSpPr>
          <p:nvPr/>
        </p:nvCxnSpPr>
        <p:spPr bwMode="auto">
          <a:xfrm>
            <a:off x="3543054" y="4956718"/>
            <a:ext cx="0" cy="11985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85" name="AutoShape 33">
            <a:extLst>
              <a:ext uri="{FF2B5EF4-FFF2-40B4-BE49-F238E27FC236}">
                <a16:creationId xmlns:a16="http://schemas.microsoft.com/office/drawing/2014/main" id="{7E08110E-0E51-EE44-B832-672DC135013A}"/>
              </a:ext>
            </a:extLst>
          </p:cNvPr>
          <p:cNvCxnSpPr>
            <a:cxnSpLocks noChangeShapeType="1"/>
            <a:stCxn id="23576" idx="6"/>
            <a:endCxn id="23588" idx="2"/>
          </p:cNvCxnSpPr>
          <p:nvPr/>
        </p:nvCxnSpPr>
        <p:spPr bwMode="auto">
          <a:xfrm>
            <a:off x="3668466" y="3340643"/>
            <a:ext cx="240347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86" name="AutoShape 34">
            <a:extLst>
              <a:ext uri="{FF2B5EF4-FFF2-40B4-BE49-F238E27FC236}">
                <a16:creationId xmlns:a16="http://schemas.microsoft.com/office/drawing/2014/main" id="{5949AAB9-BCBD-5246-9793-B8C9BE33114B}"/>
              </a:ext>
            </a:extLst>
          </p:cNvPr>
          <p:cNvCxnSpPr>
            <a:cxnSpLocks noChangeShapeType="1"/>
            <a:stCxn id="23578" idx="6"/>
            <a:endCxn id="23590" idx="2"/>
          </p:cNvCxnSpPr>
          <p:nvPr/>
        </p:nvCxnSpPr>
        <p:spPr bwMode="auto">
          <a:xfrm>
            <a:off x="3668466" y="6280693"/>
            <a:ext cx="240347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87" name="AutoShape 35">
            <a:extLst>
              <a:ext uri="{FF2B5EF4-FFF2-40B4-BE49-F238E27FC236}">
                <a16:creationId xmlns:a16="http://schemas.microsoft.com/office/drawing/2014/main" id="{607F6434-447A-5D40-BC1C-E6AB8ACF2A4B}"/>
              </a:ext>
            </a:extLst>
          </p:cNvPr>
          <p:cNvCxnSpPr>
            <a:cxnSpLocks noChangeShapeType="1"/>
            <a:stCxn id="23576" idx="4"/>
            <a:endCxn id="23577" idx="0"/>
          </p:cNvCxnSpPr>
          <p:nvPr/>
        </p:nvCxnSpPr>
        <p:spPr bwMode="auto">
          <a:xfrm>
            <a:off x="3543054" y="3467643"/>
            <a:ext cx="0" cy="12366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588" name="Oval 36">
            <a:extLst>
              <a:ext uri="{FF2B5EF4-FFF2-40B4-BE49-F238E27FC236}">
                <a16:creationId xmlns:a16="http://schemas.microsoft.com/office/drawing/2014/main" id="{A41B2CBA-6C09-3849-8E79-78CF4FA35A77}"/>
              </a:ext>
            </a:extLst>
          </p:cNvPr>
          <p:cNvSpPr>
            <a:spLocks noChangeAspect="1" noChangeArrowheads="1"/>
          </p:cNvSpPr>
          <p:nvPr/>
        </p:nvSpPr>
        <p:spPr bwMode="auto">
          <a:xfrm>
            <a:off x="6071941" y="3213643"/>
            <a:ext cx="250825" cy="254000"/>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5</a:t>
            </a:r>
          </a:p>
        </p:txBody>
      </p:sp>
      <p:sp>
        <p:nvSpPr>
          <p:cNvPr id="23589" name="Oval 37">
            <a:extLst>
              <a:ext uri="{FF2B5EF4-FFF2-40B4-BE49-F238E27FC236}">
                <a16:creationId xmlns:a16="http://schemas.microsoft.com/office/drawing/2014/main" id="{CEBA6AED-CF3E-5442-82AF-B6CEC92F2799}"/>
              </a:ext>
            </a:extLst>
          </p:cNvPr>
          <p:cNvSpPr>
            <a:spLocks noChangeAspect="1" noChangeArrowheads="1"/>
          </p:cNvSpPr>
          <p:nvPr/>
        </p:nvSpPr>
        <p:spPr bwMode="auto">
          <a:xfrm>
            <a:off x="6071941" y="4704306"/>
            <a:ext cx="250825" cy="252413"/>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6</a:t>
            </a:r>
          </a:p>
        </p:txBody>
      </p:sp>
      <p:sp>
        <p:nvSpPr>
          <p:cNvPr id="23590" name="Oval 38">
            <a:extLst>
              <a:ext uri="{FF2B5EF4-FFF2-40B4-BE49-F238E27FC236}">
                <a16:creationId xmlns:a16="http://schemas.microsoft.com/office/drawing/2014/main" id="{058EB16B-0671-3D41-BFFA-F957742B988D}"/>
              </a:ext>
            </a:extLst>
          </p:cNvPr>
          <p:cNvSpPr>
            <a:spLocks noChangeAspect="1" noChangeArrowheads="1"/>
          </p:cNvSpPr>
          <p:nvPr/>
        </p:nvSpPr>
        <p:spPr bwMode="auto">
          <a:xfrm>
            <a:off x="6071941" y="6155281"/>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7</a:t>
            </a:r>
          </a:p>
        </p:txBody>
      </p:sp>
      <p:cxnSp>
        <p:nvCxnSpPr>
          <p:cNvPr id="23591" name="AutoShape 39">
            <a:extLst>
              <a:ext uri="{FF2B5EF4-FFF2-40B4-BE49-F238E27FC236}">
                <a16:creationId xmlns:a16="http://schemas.microsoft.com/office/drawing/2014/main" id="{9A6A099C-9289-F748-96F8-AC746E969F75}"/>
              </a:ext>
            </a:extLst>
          </p:cNvPr>
          <p:cNvCxnSpPr>
            <a:cxnSpLocks noChangeShapeType="1"/>
            <a:stCxn id="23589" idx="4"/>
            <a:endCxn id="23590" idx="0"/>
          </p:cNvCxnSpPr>
          <p:nvPr/>
        </p:nvCxnSpPr>
        <p:spPr bwMode="auto">
          <a:xfrm>
            <a:off x="6197354" y="4956718"/>
            <a:ext cx="0" cy="11985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92" name="AutoShape 40">
            <a:extLst>
              <a:ext uri="{FF2B5EF4-FFF2-40B4-BE49-F238E27FC236}">
                <a16:creationId xmlns:a16="http://schemas.microsoft.com/office/drawing/2014/main" id="{B1F04B9F-7198-F143-9C2E-CBE0C5BDEC88}"/>
              </a:ext>
            </a:extLst>
          </p:cNvPr>
          <p:cNvCxnSpPr>
            <a:cxnSpLocks noChangeShapeType="1"/>
            <a:stCxn id="23588" idx="4"/>
            <a:endCxn id="23589" idx="0"/>
          </p:cNvCxnSpPr>
          <p:nvPr/>
        </p:nvCxnSpPr>
        <p:spPr bwMode="auto">
          <a:xfrm>
            <a:off x="6197354" y="3467643"/>
            <a:ext cx="0" cy="12366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93" name="AutoShape 41">
            <a:extLst>
              <a:ext uri="{FF2B5EF4-FFF2-40B4-BE49-F238E27FC236}">
                <a16:creationId xmlns:a16="http://schemas.microsoft.com/office/drawing/2014/main" id="{2A3C5856-AA18-DD4D-836E-B38D7F9F3EC4}"/>
              </a:ext>
            </a:extLst>
          </p:cNvPr>
          <p:cNvCxnSpPr>
            <a:cxnSpLocks noChangeShapeType="1"/>
            <a:stCxn id="23576" idx="5"/>
            <a:endCxn id="23589" idx="1"/>
          </p:cNvCxnSpPr>
          <p:nvPr/>
        </p:nvCxnSpPr>
        <p:spPr bwMode="auto">
          <a:xfrm>
            <a:off x="3631954" y="3431131"/>
            <a:ext cx="2476500" cy="1309688"/>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594" name="Oval 42">
            <a:extLst>
              <a:ext uri="{FF2B5EF4-FFF2-40B4-BE49-F238E27FC236}">
                <a16:creationId xmlns:a16="http://schemas.microsoft.com/office/drawing/2014/main" id="{F14B843F-DE26-5548-A045-68DEBA918F71}"/>
              </a:ext>
            </a:extLst>
          </p:cNvPr>
          <p:cNvSpPr>
            <a:spLocks noChangeAspect="1" noChangeArrowheads="1"/>
          </p:cNvSpPr>
          <p:nvPr/>
        </p:nvSpPr>
        <p:spPr bwMode="auto">
          <a:xfrm>
            <a:off x="8021391" y="4704306"/>
            <a:ext cx="250825" cy="252413"/>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t</a:t>
            </a:r>
          </a:p>
        </p:txBody>
      </p:sp>
      <p:cxnSp>
        <p:nvCxnSpPr>
          <p:cNvPr id="23595" name="AutoShape 43">
            <a:extLst>
              <a:ext uri="{FF2B5EF4-FFF2-40B4-BE49-F238E27FC236}">
                <a16:creationId xmlns:a16="http://schemas.microsoft.com/office/drawing/2014/main" id="{82F6C531-835C-9C44-9B22-06C9887F0887}"/>
              </a:ext>
            </a:extLst>
          </p:cNvPr>
          <p:cNvCxnSpPr>
            <a:cxnSpLocks noChangeShapeType="1"/>
            <a:stCxn id="23588" idx="6"/>
            <a:endCxn id="23594" idx="1"/>
          </p:cNvCxnSpPr>
          <p:nvPr/>
        </p:nvCxnSpPr>
        <p:spPr bwMode="auto">
          <a:xfrm>
            <a:off x="6322766" y="3340643"/>
            <a:ext cx="1735138" cy="1400175"/>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96" name="AutoShape 44">
            <a:extLst>
              <a:ext uri="{FF2B5EF4-FFF2-40B4-BE49-F238E27FC236}">
                <a16:creationId xmlns:a16="http://schemas.microsoft.com/office/drawing/2014/main" id="{ABBB2479-90C0-5F46-9EAD-3EF7ACE5C340}"/>
              </a:ext>
            </a:extLst>
          </p:cNvPr>
          <p:cNvCxnSpPr>
            <a:cxnSpLocks noChangeShapeType="1"/>
            <a:stCxn id="23589" idx="6"/>
            <a:endCxn id="23594" idx="2"/>
          </p:cNvCxnSpPr>
          <p:nvPr/>
        </p:nvCxnSpPr>
        <p:spPr bwMode="auto">
          <a:xfrm>
            <a:off x="6322766" y="4831306"/>
            <a:ext cx="169862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97" name="AutoShape 45">
            <a:extLst>
              <a:ext uri="{FF2B5EF4-FFF2-40B4-BE49-F238E27FC236}">
                <a16:creationId xmlns:a16="http://schemas.microsoft.com/office/drawing/2014/main" id="{DABB5B35-5F8D-B74D-BB07-AD0C5B11DEED}"/>
              </a:ext>
            </a:extLst>
          </p:cNvPr>
          <p:cNvCxnSpPr>
            <a:cxnSpLocks noChangeShapeType="1"/>
            <a:stCxn id="23590" idx="7"/>
            <a:endCxn id="23594" idx="4"/>
          </p:cNvCxnSpPr>
          <p:nvPr/>
        </p:nvCxnSpPr>
        <p:spPr bwMode="auto">
          <a:xfrm flipV="1">
            <a:off x="6286254" y="4956718"/>
            <a:ext cx="1860550" cy="1235075"/>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598" name="Text Box 46">
            <a:extLst>
              <a:ext uri="{FF2B5EF4-FFF2-40B4-BE49-F238E27FC236}">
                <a16:creationId xmlns:a16="http://schemas.microsoft.com/office/drawing/2014/main" id="{B1F55207-F37E-9E46-81FD-2082EF2C4944}"/>
              </a:ext>
            </a:extLst>
          </p:cNvPr>
          <p:cNvSpPr txBox="1">
            <a:spLocks noChangeArrowheads="1"/>
          </p:cNvSpPr>
          <p:nvPr/>
        </p:nvSpPr>
        <p:spPr bwMode="auto">
          <a:xfrm>
            <a:off x="2460379" y="5528218"/>
            <a:ext cx="427038"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23599" name="Text Box 47">
            <a:extLst>
              <a:ext uri="{FF2B5EF4-FFF2-40B4-BE49-F238E27FC236}">
                <a16:creationId xmlns:a16="http://schemas.microsoft.com/office/drawing/2014/main" id="{A47394EA-467E-4B40-BCFC-32CDC6627F3A}"/>
              </a:ext>
            </a:extLst>
          </p:cNvPr>
          <p:cNvSpPr txBox="1">
            <a:spLocks noChangeArrowheads="1"/>
          </p:cNvSpPr>
          <p:nvPr/>
        </p:nvSpPr>
        <p:spPr bwMode="auto">
          <a:xfrm>
            <a:off x="2474666" y="4702718"/>
            <a:ext cx="352425"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5</a:t>
            </a:r>
          </a:p>
        </p:txBody>
      </p:sp>
      <p:sp>
        <p:nvSpPr>
          <p:cNvPr id="23600" name="Text Box 48">
            <a:extLst>
              <a:ext uri="{FF2B5EF4-FFF2-40B4-BE49-F238E27FC236}">
                <a16:creationId xmlns:a16="http://schemas.microsoft.com/office/drawing/2014/main" id="{865EE714-41B9-174B-A98B-6CEFB9701032}"/>
              </a:ext>
            </a:extLst>
          </p:cNvPr>
          <p:cNvSpPr txBox="1">
            <a:spLocks noChangeArrowheads="1"/>
          </p:cNvSpPr>
          <p:nvPr/>
        </p:nvSpPr>
        <p:spPr bwMode="auto">
          <a:xfrm>
            <a:off x="4560641" y="6160043"/>
            <a:ext cx="425450"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30</a:t>
            </a:r>
          </a:p>
        </p:txBody>
      </p:sp>
      <p:sp>
        <p:nvSpPr>
          <p:cNvPr id="23601" name="Text Box 49">
            <a:extLst>
              <a:ext uri="{FF2B5EF4-FFF2-40B4-BE49-F238E27FC236}">
                <a16:creationId xmlns:a16="http://schemas.microsoft.com/office/drawing/2014/main" id="{FB034933-FA9E-2E45-83F3-DCCAC5625B1B}"/>
              </a:ext>
            </a:extLst>
          </p:cNvPr>
          <p:cNvSpPr txBox="1">
            <a:spLocks noChangeArrowheads="1"/>
          </p:cNvSpPr>
          <p:nvPr/>
        </p:nvSpPr>
        <p:spPr bwMode="auto">
          <a:xfrm>
            <a:off x="5979866" y="5377406"/>
            <a:ext cx="423863"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23602" name="Text Box 50">
            <a:extLst>
              <a:ext uri="{FF2B5EF4-FFF2-40B4-BE49-F238E27FC236}">
                <a16:creationId xmlns:a16="http://schemas.microsoft.com/office/drawing/2014/main" id="{0CCB5425-14A6-6A46-8030-376657D3BC80}"/>
              </a:ext>
            </a:extLst>
          </p:cNvPr>
          <p:cNvSpPr txBox="1">
            <a:spLocks noChangeArrowheads="1"/>
          </p:cNvSpPr>
          <p:nvPr/>
        </p:nvSpPr>
        <p:spPr bwMode="auto">
          <a:xfrm>
            <a:off x="2427041" y="3874043"/>
            <a:ext cx="425450"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23603" name="Text Box 51">
            <a:extLst>
              <a:ext uri="{FF2B5EF4-FFF2-40B4-BE49-F238E27FC236}">
                <a16:creationId xmlns:a16="http://schemas.microsoft.com/office/drawing/2014/main" id="{81E05775-31E7-FA43-A74F-01A2314361CF}"/>
              </a:ext>
            </a:extLst>
          </p:cNvPr>
          <p:cNvSpPr txBox="1">
            <a:spLocks noChangeArrowheads="1"/>
          </p:cNvSpPr>
          <p:nvPr/>
        </p:nvSpPr>
        <p:spPr bwMode="auto">
          <a:xfrm>
            <a:off x="4559054" y="4715418"/>
            <a:ext cx="425450"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8</a:t>
            </a:r>
          </a:p>
        </p:txBody>
      </p:sp>
      <p:sp>
        <p:nvSpPr>
          <p:cNvPr id="23604" name="Text Box 52">
            <a:extLst>
              <a:ext uri="{FF2B5EF4-FFF2-40B4-BE49-F238E27FC236}">
                <a16:creationId xmlns:a16="http://schemas.microsoft.com/office/drawing/2014/main" id="{A2E781E9-58ED-7D49-9680-98C060085CFD}"/>
              </a:ext>
            </a:extLst>
          </p:cNvPr>
          <p:cNvSpPr txBox="1">
            <a:spLocks noChangeArrowheads="1"/>
          </p:cNvSpPr>
          <p:nvPr/>
        </p:nvSpPr>
        <p:spPr bwMode="auto">
          <a:xfrm>
            <a:off x="4551116" y="3923256"/>
            <a:ext cx="423863"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23605" name="Text Box 53">
            <a:extLst>
              <a:ext uri="{FF2B5EF4-FFF2-40B4-BE49-F238E27FC236}">
                <a16:creationId xmlns:a16="http://schemas.microsoft.com/office/drawing/2014/main" id="{F983CFC8-8C94-5640-B2D3-769746278D63}"/>
              </a:ext>
            </a:extLst>
          </p:cNvPr>
          <p:cNvSpPr txBox="1">
            <a:spLocks noChangeArrowheads="1"/>
          </p:cNvSpPr>
          <p:nvPr/>
        </p:nvSpPr>
        <p:spPr bwMode="auto">
          <a:xfrm>
            <a:off x="4570166" y="3232693"/>
            <a:ext cx="427038"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9</a:t>
            </a:r>
          </a:p>
        </p:txBody>
      </p:sp>
      <p:sp>
        <p:nvSpPr>
          <p:cNvPr id="23606" name="Text Box 54">
            <a:extLst>
              <a:ext uri="{FF2B5EF4-FFF2-40B4-BE49-F238E27FC236}">
                <a16:creationId xmlns:a16="http://schemas.microsoft.com/office/drawing/2014/main" id="{83C535DB-1112-654A-A516-3EEB97AD3256}"/>
              </a:ext>
            </a:extLst>
          </p:cNvPr>
          <p:cNvSpPr txBox="1">
            <a:spLocks noChangeArrowheads="1"/>
          </p:cNvSpPr>
          <p:nvPr/>
        </p:nvSpPr>
        <p:spPr bwMode="auto">
          <a:xfrm>
            <a:off x="4559054" y="5409156"/>
            <a:ext cx="425450"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6</a:t>
            </a:r>
          </a:p>
        </p:txBody>
      </p:sp>
      <p:sp>
        <p:nvSpPr>
          <p:cNvPr id="23607" name="Text Box 55">
            <a:extLst>
              <a:ext uri="{FF2B5EF4-FFF2-40B4-BE49-F238E27FC236}">
                <a16:creationId xmlns:a16="http://schemas.microsoft.com/office/drawing/2014/main" id="{F7974F29-2C1D-8F4F-AE48-0025D6A6A1CF}"/>
              </a:ext>
            </a:extLst>
          </p:cNvPr>
          <p:cNvSpPr txBox="1">
            <a:spLocks noChangeArrowheads="1"/>
          </p:cNvSpPr>
          <p:nvPr/>
        </p:nvSpPr>
        <p:spPr bwMode="auto">
          <a:xfrm>
            <a:off x="6957766" y="5458368"/>
            <a:ext cx="425450"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23608" name="Text Box 56">
            <a:extLst>
              <a:ext uri="{FF2B5EF4-FFF2-40B4-BE49-F238E27FC236}">
                <a16:creationId xmlns:a16="http://schemas.microsoft.com/office/drawing/2014/main" id="{4955DC08-AE6C-A943-AF92-405619DAD6E3}"/>
              </a:ext>
            </a:extLst>
          </p:cNvPr>
          <p:cNvSpPr txBox="1">
            <a:spLocks noChangeArrowheads="1"/>
          </p:cNvSpPr>
          <p:nvPr/>
        </p:nvSpPr>
        <p:spPr bwMode="auto">
          <a:xfrm>
            <a:off x="6957766" y="4728118"/>
            <a:ext cx="425450"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23609" name="Text Box 57">
            <a:extLst>
              <a:ext uri="{FF2B5EF4-FFF2-40B4-BE49-F238E27FC236}">
                <a16:creationId xmlns:a16="http://schemas.microsoft.com/office/drawing/2014/main" id="{87A4BB37-EABD-944D-8FD4-57FCEDB30433}"/>
              </a:ext>
            </a:extLst>
          </p:cNvPr>
          <p:cNvSpPr txBox="1">
            <a:spLocks noChangeArrowheads="1"/>
          </p:cNvSpPr>
          <p:nvPr/>
        </p:nvSpPr>
        <p:spPr bwMode="auto">
          <a:xfrm>
            <a:off x="6910141" y="3943893"/>
            <a:ext cx="423863"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23610" name="Text Box 58">
            <a:extLst>
              <a:ext uri="{FF2B5EF4-FFF2-40B4-BE49-F238E27FC236}">
                <a16:creationId xmlns:a16="http://schemas.microsoft.com/office/drawing/2014/main" id="{8BDEA416-4AC4-AF48-9801-80A2F6FFDCF5}"/>
              </a:ext>
            </a:extLst>
          </p:cNvPr>
          <p:cNvSpPr txBox="1">
            <a:spLocks noChangeArrowheads="1"/>
          </p:cNvSpPr>
          <p:nvPr/>
        </p:nvSpPr>
        <p:spPr bwMode="auto">
          <a:xfrm>
            <a:off x="5979866" y="3918493"/>
            <a:ext cx="423863"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23611" name="Text Box 59">
            <a:extLst>
              <a:ext uri="{FF2B5EF4-FFF2-40B4-BE49-F238E27FC236}">
                <a16:creationId xmlns:a16="http://schemas.microsoft.com/office/drawing/2014/main" id="{2AB5B779-6657-9B4D-957F-4D755AEF2D15}"/>
              </a:ext>
            </a:extLst>
          </p:cNvPr>
          <p:cNvSpPr txBox="1">
            <a:spLocks noChangeArrowheads="1"/>
          </p:cNvSpPr>
          <p:nvPr/>
        </p:nvSpPr>
        <p:spPr bwMode="auto">
          <a:xfrm>
            <a:off x="3322391" y="3994693"/>
            <a:ext cx="425450"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4</a:t>
            </a:r>
          </a:p>
        </p:txBody>
      </p:sp>
      <p:sp>
        <p:nvSpPr>
          <p:cNvPr id="23612" name="Text Box 60">
            <a:extLst>
              <a:ext uri="{FF2B5EF4-FFF2-40B4-BE49-F238E27FC236}">
                <a16:creationId xmlns:a16="http://schemas.microsoft.com/office/drawing/2014/main" id="{07F293A5-1729-E34C-A7F9-424D0B489E38}"/>
              </a:ext>
            </a:extLst>
          </p:cNvPr>
          <p:cNvSpPr txBox="1">
            <a:spLocks noChangeArrowheads="1"/>
          </p:cNvSpPr>
          <p:nvPr/>
        </p:nvSpPr>
        <p:spPr bwMode="auto">
          <a:xfrm>
            <a:off x="3312866" y="5399631"/>
            <a:ext cx="423863"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4</a:t>
            </a:r>
          </a:p>
        </p:txBody>
      </p:sp>
      <p:sp>
        <p:nvSpPr>
          <p:cNvPr id="23613" name="Line 61">
            <a:extLst>
              <a:ext uri="{FF2B5EF4-FFF2-40B4-BE49-F238E27FC236}">
                <a16:creationId xmlns:a16="http://schemas.microsoft.com/office/drawing/2014/main" id="{3CED7C7F-1180-D542-8497-6B128F33F200}"/>
              </a:ext>
            </a:extLst>
          </p:cNvPr>
          <p:cNvSpPr>
            <a:spLocks noChangeShapeType="1"/>
          </p:cNvSpPr>
          <p:nvPr/>
        </p:nvSpPr>
        <p:spPr bwMode="auto">
          <a:xfrm flipV="1">
            <a:off x="2312741" y="5629818"/>
            <a:ext cx="220663"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614" name="Line 62">
            <a:extLst>
              <a:ext uri="{FF2B5EF4-FFF2-40B4-BE49-F238E27FC236}">
                <a16:creationId xmlns:a16="http://schemas.microsoft.com/office/drawing/2014/main" id="{665074A4-0FF0-6649-B450-013E8DC79632}"/>
              </a:ext>
            </a:extLst>
          </p:cNvPr>
          <p:cNvSpPr>
            <a:spLocks noChangeShapeType="1"/>
          </p:cNvSpPr>
          <p:nvPr/>
        </p:nvSpPr>
        <p:spPr bwMode="auto">
          <a:xfrm flipV="1">
            <a:off x="2301629" y="5896518"/>
            <a:ext cx="220663" cy="0"/>
          </a:xfrm>
          <a:prstGeom prst="line">
            <a:avLst/>
          </a:prstGeom>
          <a:noFill/>
          <a:ln w="9525">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573" name="Text Box 63">
            <a:extLst>
              <a:ext uri="{FF2B5EF4-FFF2-40B4-BE49-F238E27FC236}">
                <a16:creationId xmlns:a16="http://schemas.microsoft.com/office/drawing/2014/main" id="{906D36E8-5C6B-7B4C-B76E-C92DB02E16CB}"/>
              </a:ext>
            </a:extLst>
          </p:cNvPr>
          <p:cNvSpPr txBox="1">
            <a:spLocks noChangeArrowheads="1"/>
          </p:cNvSpPr>
          <p:nvPr/>
        </p:nvSpPr>
        <p:spPr bwMode="auto">
          <a:xfrm>
            <a:off x="3595442" y="5383755"/>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23574" name="Text Box 64">
            <a:extLst>
              <a:ext uri="{FF2B5EF4-FFF2-40B4-BE49-F238E27FC236}">
                <a16:creationId xmlns:a16="http://schemas.microsoft.com/office/drawing/2014/main" id="{1CD1CFF2-068D-4B44-8304-884903C0E61B}"/>
              </a:ext>
            </a:extLst>
          </p:cNvPr>
          <p:cNvSpPr txBox="1">
            <a:spLocks noChangeArrowheads="1"/>
          </p:cNvSpPr>
          <p:nvPr/>
        </p:nvSpPr>
        <p:spPr bwMode="auto">
          <a:xfrm>
            <a:off x="7199066" y="5917156"/>
            <a:ext cx="1690688" cy="333375"/>
          </a:xfrm>
          <a:prstGeom prst="rect">
            <a:avLst/>
          </a:prstGeom>
          <a:solidFill>
            <a:schemeClr val="accent5">
              <a:lumMod val="20000"/>
              <a:lumOff val="80000"/>
            </a:schemeClr>
          </a:solidFill>
          <a:ln>
            <a:noFill/>
          </a:ln>
          <a:effectLst/>
        </p:spPr>
        <p:txBody>
          <a:bodyPr lIns="91387" tIns="91387" rIns="91387" bIns="91387"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Value = 28</a:t>
            </a:r>
          </a:p>
        </p:txBody>
      </p:sp>
      <p:pic>
        <p:nvPicPr>
          <p:cNvPr id="64" name="Picture 2">
            <a:extLst>
              <a:ext uri="{FF2B5EF4-FFF2-40B4-BE49-F238E27FC236}">
                <a16:creationId xmlns:a16="http://schemas.microsoft.com/office/drawing/2014/main" id="{93883DD5-DE0D-7B4E-869B-919BC00010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4">
            <a:extLst>
              <a:ext uri="{FF2B5EF4-FFF2-40B4-BE49-F238E27FC236}">
                <a16:creationId xmlns:a16="http://schemas.microsoft.com/office/drawing/2014/main" id="{CAF3B9BD-50E9-BA49-997C-1A5E4ED308D6}"/>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04495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3">
            <a:extLst>
              <a:ext uri="{FF2B5EF4-FFF2-40B4-BE49-F238E27FC236}">
                <a16:creationId xmlns:a16="http://schemas.microsoft.com/office/drawing/2014/main" id="{9F4789C7-A462-9F47-B5BC-668196D8D95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5E75511A-1BA9-4B46-95A7-79552FFE7512}" type="slidenum">
              <a:rPr lang="en-US" altLang="zh-CN" sz="800"/>
              <a:pPr/>
              <a:t>12</a:t>
            </a:fld>
            <a:endParaRPr lang="en-US" altLang="zh-CN" sz="1400"/>
          </a:p>
        </p:txBody>
      </p:sp>
      <p:sp>
        <p:nvSpPr>
          <p:cNvPr id="25602" name="Freeform 180">
            <a:extLst>
              <a:ext uri="{FF2B5EF4-FFF2-40B4-BE49-F238E27FC236}">
                <a16:creationId xmlns:a16="http://schemas.microsoft.com/office/drawing/2014/main" id="{138D12E0-B5F0-5D4E-BD80-DEB3EEB3A044}"/>
              </a:ext>
            </a:extLst>
          </p:cNvPr>
          <p:cNvSpPr>
            <a:spLocks/>
          </p:cNvSpPr>
          <p:nvPr/>
        </p:nvSpPr>
        <p:spPr bwMode="auto">
          <a:xfrm>
            <a:off x="1753235" y="4341813"/>
            <a:ext cx="1277938" cy="1282700"/>
          </a:xfrm>
          <a:custGeom>
            <a:avLst/>
            <a:gdLst>
              <a:gd name="T0" fmla="*/ 34925 w 805"/>
              <a:gd name="T1" fmla="*/ 254000 h 808"/>
              <a:gd name="T2" fmla="*/ 227013 w 805"/>
              <a:gd name="T3" fmla="*/ 125413 h 808"/>
              <a:gd name="T4" fmla="*/ 728663 w 805"/>
              <a:gd name="T5" fmla="*/ 36513 h 808"/>
              <a:gd name="T6" fmla="*/ 1025525 w 805"/>
              <a:gd name="T7" fmla="*/ 36513 h 808"/>
              <a:gd name="T8" fmla="*/ 1103313 w 805"/>
              <a:gd name="T9" fmla="*/ 138113 h 808"/>
              <a:gd name="T10" fmla="*/ 1154113 w 805"/>
              <a:gd name="T11" fmla="*/ 215900 h 808"/>
              <a:gd name="T12" fmla="*/ 1192213 w 805"/>
              <a:gd name="T13" fmla="*/ 434975 h 808"/>
              <a:gd name="T14" fmla="*/ 1089025 w 805"/>
              <a:gd name="T15" fmla="*/ 1050925 h 808"/>
              <a:gd name="T16" fmla="*/ 973138 w 805"/>
              <a:gd name="T17" fmla="*/ 1154113 h 808"/>
              <a:gd name="T18" fmla="*/ 857250 w 805"/>
              <a:gd name="T19" fmla="*/ 1231900 h 808"/>
              <a:gd name="T20" fmla="*/ 652463 w 805"/>
              <a:gd name="T21" fmla="*/ 1282700 h 808"/>
              <a:gd name="T22" fmla="*/ 536575 w 805"/>
              <a:gd name="T23" fmla="*/ 1270000 h 808"/>
              <a:gd name="T24" fmla="*/ 496888 w 805"/>
              <a:gd name="T25" fmla="*/ 1244600 h 808"/>
              <a:gd name="T26" fmla="*/ 420688 w 805"/>
              <a:gd name="T27" fmla="*/ 1217613 h 808"/>
              <a:gd name="T28" fmla="*/ 304800 w 805"/>
              <a:gd name="T29" fmla="*/ 1154113 h 808"/>
              <a:gd name="T30" fmla="*/ 85725 w 805"/>
              <a:gd name="T31" fmla="*/ 896938 h 808"/>
              <a:gd name="T32" fmla="*/ 60325 w 805"/>
              <a:gd name="T33" fmla="*/ 819150 h 808"/>
              <a:gd name="T34" fmla="*/ 34925 w 805"/>
              <a:gd name="T35" fmla="*/ 690563 h 808"/>
              <a:gd name="T36" fmla="*/ 20638 w 805"/>
              <a:gd name="T37" fmla="*/ 498475 h 808"/>
              <a:gd name="T38" fmla="*/ 34925 w 805"/>
              <a:gd name="T39" fmla="*/ 254000 h 8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05" h="808">
                <a:moveTo>
                  <a:pt x="22" y="160"/>
                </a:moveTo>
                <a:cubicBezTo>
                  <a:pt x="58" y="137"/>
                  <a:pt x="101" y="95"/>
                  <a:pt x="143" y="79"/>
                </a:cubicBezTo>
                <a:cubicBezTo>
                  <a:pt x="242" y="42"/>
                  <a:pt x="355" y="30"/>
                  <a:pt x="459" y="23"/>
                </a:cubicBezTo>
                <a:cubicBezTo>
                  <a:pt x="522" y="13"/>
                  <a:pt x="580" y="0"/>
                  <a:pt x="646" y="23"/>
                </a:cubicBezTo>
                <a:cubicBezTo>
                  <a:pt x="671" y="32"/>
                  <a:pt x="679" y="66"/>
                  <a:pt x="695" y="87"/>
                </a:cubicBezTo>
                <a:cubicBezTo>
                  <a:pt x="707" y="103"/>
                  <a:pt x="727" y="136"/>
                  <a:pt x="727" y="136"/>
                </a:cubicBezTo>
                <a:cubicBezTo>
                  <a:pt x="749" y="225"/>
                  <a:pt x="741" y="179"/>
                  <a:pt x="751" y="274"/>
                </a:cubicBezTo>
                <a:cubicBezTo>
                  <a:pt x="749" y="368"/>
                  <a:pt x="805" y="586"/>
                  <a:pt x="686" y="662"/>
                </a:cubicBezTo>
                <a:cubicBezTo>
                  <a:pt x="663" y="696"/>
                  <a:pt x="647" y="706"/>
                  <a:pt x="613" y="727"/>
                </a:cubicBezTo>
                <a:cubicBezTo>
                  <a:pt x="554" y="764"/>
                  <a:pt x="610" y="740"/>
                  <a:pt x="540" y="776"/>
                </a:cubicBezTo>
                <a:cubicBezTo>
                  <a:pt x="502" y="795"/>
                  <a:pt x="452" y="798"/>
                  <a:pt x="411" y="808"/>
                </a:cubicBezTo>
                <a:cubicBezTo>
                  <a:pt x="387" y="805"/>
                  <a:pt x="362" y="806"/>
                  <a:pt x="338" y="800"/>
                </a:cubicBezTo>
                <a:cubicBezTo>
                  <a:pt x="328" y="798"/>
                  <a:pt x="322" y="788"/>
                  <a:pt x="313" y="784"/>
                </a:cubicBezTo>
                <a:cubicBezTo>
                  <a:pt x="293" y="774"/>
                  <a:pt x="285" y="778"/>
                  <a:pt x="265" y="767"/>
                </a:cubicBezTo>
                <a:cubicBezTo>
                  <a:pt x="186" y="723"/>
                  <a:pt x="244" y="744"/>
                  <a:pt x="192" y="727"/>
                </a:cubicBezTo>
                <a:cubicBezTo>
                  <a:pt x="140" y="677"/>
                  <a:pt x="97" y="622"/>
                  <a:pt x="54" y="565"/>
                </a:cubicBezTo>
                <a:cubicBezTo>
                  <a:pt x="49" y="549"/>
                  <a:pt x="43" y="532"/>
                  <a:pt x="38" y="516"/>
                </a:cubicBezTo>
                <a:cubicBezTo>
                  <a:pt x="29" y="490"/>
                  <a:pt x="22" y="435"/>
                  <a:pt x="22" y="435"/>
                </a:cubicBezTo>
                <a:cubicBezTo>
                  <a:pt x="19" y="395"/>
                  <a:pt x="19" y="354"/>
                  <a:pt x="13" y="314"/>
                </a:cubicBezTo>
                <a:cubicBezTo>
                  <a:pt x="13" y="268"/>
                  <a:pt x="0" y="199"/>
                  <a:pt x="22" y="160"/>
                </a:cubicBezTo>
                <a:close/>
              </a:path>
            </a:pathLst>
          </a:custGeom>
          <a:solidFill>
            <a:schemeClr val="accent5">
              <a:lumMod val="20000"/>
              <a:lumOff val="80000"/>
            </a:schemeClr>
          </a:solidFill>
          <a:ln>
            <a:noFill/>
          </a:ln>
          <a:effectLst/>
        </p:spPr>
        <p:txBody>
          <a:bodyPr wrap="none" lIns="92075" tIns="46038" rIns="92075" bIns="46038" anchor="ctr"/>
          <a:lstStyle/>
          <a:p>
            <a:endParaRPr lang="zh-CN" altLang="en-US"/>
          </a:p>
        </p:txBody>
      </p:sp>
      <p:sp>
        <p:nvSpPr>
          <p:cNvPr id="25604" name="Rectangle 3">
            <a:extLst>
              <a:ext uri="{FF2B5EF4-FFF2-40B4-BE49-F238E27FC236}">
                <a16:creationId xmlns:a16="http://schemas.microsoft.com/office/drawing/2014/main" id="{37F1679F-B6BB-704C-A8C8-D85D62DE7384}"/>
              </a:ext>
            </a:extLst>
          </p:cNvPr>
          <p:cNvSpPr>
            <a:spLocks noGrp="1" noChangeArrowheads="1"/>
          </p:cNvSpPr>
          <p:nvPr>
            <p:ph type="title"/>
          </p:nvPr>
        </p:nvSpPr>
        <p:spPr/>
        <p:txBody>
          <a:bodyPr/>
          <a:lstStyle/>
          <a:p>
            <a:r>
              <a:rPr lang="en-US" altLang="zh-CN" dirty="0"/>
              <a:t>Flows and Cuts</a:t>
            </a:r>
          </a:p>
        </p:txBody>
      </p:sp>
      <p:sp>
        <p:nvSpPr>
          <p:cNvPr id="25605" name="Text Box 120">
            <a:extLst>
              <a:ext uri="{FF2B5EF4-FFF2-40B4-BE49-F238E27FC236}">
                <a16:creationId xmlns:a16="http://schemas.microsoft.com/office/drawing/2014/main" id="{2435EFE6-56B8-734F-9288-FF13C1C8B619}"/>
              </a:ext>
            </a:extLst>
          </p:cNvPr>
          <p:cNvSpPr txBox="1">
            <a:spLocks noChangeArrowheads="1"/>
          </p:cNvSpPr>
          <p:nvPr/>
        </p:nvSpPr>
        <p:spPr bwMode="auto">
          <a:xfrm>
            <a:off x="3185161" y="3706813"/>
            <a:ext cx="339725" cy="1714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10</a:t>
            </a:r>
          </a:p>
        </p:txBody>
      </p:sp>
      <p:sp>
        <p:nvSpPr>
          <p:cNvPr id="25606" name="Text Box 121">
            <a:extLst>
              <a:ext uri="{FF2B5EF4-FFF2-40B4-BE49-F238E27FC236}">
                <a16:creationId xmlns:a16="http://schemas.microsoft.com/office/drawing/2014/main" id="{1D2B332F-8357-BF40-A425-24F6AB305C93}"/>
              </a:ext>
            </a:extLst>
          </p:cNvPr>
          <p:cNvSpPr txBox="1">
            <a:spLocks noChangeArrowheads="1"/>
          </p:cNvSpPr>
          <p:nvPr/>
        </p:nvSpPr>
        <p:spPr bwMode="auto">
          <a:xfrm>
            <a:off x="5283836" y="3116263"/>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6</a:t>
            </a:r>
          </a:p>
        </p:txBody>
      </p:sp>
      <p:sp>
        <p:nvSpPr>
          <p:cNvPr id="25607" name="Text Box 122">
            <a:extLst>
              <a:ext uri="{FF2B5EF4-FFF2-40B4-BE49-F238E27FC236}">
                <a16:creationId xmlns:a16="http://schemas.microsoft.com/office/drawing/2014/main" id="{D40A4E26-F5BD-7D46-B555-847E1C8991D9}"/>
              </a:ext>
            </a:extLst>
          </p:cNvPr>
          <p:cNvSpPr txBox="1">
            <a:spLocks noChangeArrowheads="1"/>
          </p:cNvSpPr>
          <p:nvPr/>
        </p:nvSpPr>
        <p:spPr bwMode="auto">
          <a:xfrm>
            <a:off x="7673024" y="3768726"/>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6</a:t>
            </a:r>
          </a:p>
        </p:txBody>
      </p:sp>
      <p:sp>
        <p:nvSpPr>
          <p:cNvPr id="25608" name="Text Box 123">
            <a:extLst>
              <a:ext uri="{FF2B5EF4-FFF2-40B4-BE49-F238E27FC236}">
                <a16:creationId xmlns:a16="http://schemas.microsoft.com/office/drawing/2014/main" id="{87EBA33F-48B4-774B-ADC5-1304E8AE41DA}"/>
              </a:ext>
            </a:extLst>
          </p:cNvPr>
          <p:cNvSpPr txBox="1">
            <a:spLocks noChangeArrowheads="1"/>
          </p:cNvSpPr>
          <p:nvPr/>
        </p:nvSpPr>
        <p:spPr bwMode="auto">
          <a:xfrm>
            <a:off x="3148649" y="5937251"/>
            <a:ext cx="339725" cy="1682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11</a:t>
            </a:r>
          </a:p>
        </p:txBody>
      </p:sp>
      <p:sp>
        <p:nvSpPr>
          <p:cNvPr id="25609" name="Text Box 124">
            <a:extLst>
              <a:ext uri="{FF2B5EF4-FFF2-40B4-BE49-F238E27FC236}">
                <a16:creationId xmlns:a16="http://schemas.microsoft.com/office/drawing/2014/main" id="{32EEDD31-8988-164C-A2A1-C8EDBF1BC882}"/>
              </a:ext>
            </a:extLst>
          </p:cNvPr>
          <p:cNvSpPr txBox="1">
            <a:spLocks noChangeArrowheads="1"/>
          </p:cNvSpPr>
          <p:nvPr/>
        </p:nvSpPr>
        <p:spPr bwMode="auto">
          <a:xfrm>
            <a:off x="5264786" y="5284788"/>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a:t>
            </a:r>
          </a:p>
        </p:txBody>
      </p:sp>
      <p:sp>
        <p:nvSpPr>
          <p:cNvPr id="25610" name="Text Box 125">
            <a:extLst>
              <a:ext uri="{FF2B5EF4-FFF2-40B4-BE49-F238E27FC236}">
                <a16:creationId xmlns:a16="http://schemas.microsoft.com/office/drawing/2014/main" id="{C6657232-55CF-3542-907A-830D6F38D61F}"/>
              </a:ext>
            </a:extLst>
          </p:cNvPr>
          <p:cNvSpPr txBox="1">
            <a:spLocks noChangeArrowheads="1"/>
          </p:cNvSpPr>
          <p:nvPr/>
        </p:nvSpPr>
        <p:spPr bwMode="auto">
          <a:xfrm>
            <a:off x="7677786" y="5321301"/>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10</a:t>
            </a:r>
          </a:p>
        </p:txBody>
      </p:sp>
      <p:sp>
        <p:nvSpPr>
          <p:cNvPr id="25611" name="Text Box 126">
            <a:extLst>
              <a:ext uri="{FF2B5EF4-FFF2-40B4-BE49-F238E27FC236}">
                <a16:creationId xmlns:a16="http://schemas.microsoft.com/office/drawing/2014/main" id="{6901EE02-02A6-2743-91A9-8054297E50CD}"/>
              </a:ext>
            </a:extLst>
          </p:cNvPr>
          <p:cNvSpPr txBox="1">
            <a:spLocks noChangeArrowheads="1"/>
          </p:cNvSpPr>
          <p:nvPr/>
        </p:nvSpPr>
        <p:spPr bwMode="auto">
          <a:xfrm>
            <a:off x="3147061" y="4562476"/>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3</a:t>
            </a:r>
          </a:p>
        </p:txBody>
      </p:sp>
      <p:sp>
        <p:nvSpPr>
          <p:cNvPr id="25612" name="Text Box 127">
            <a:extLst>
              <a:ext uri="{FF2B5EF4-FFF2-40B4-BE49-F238E27FC236}">
                <a16:creationId xmlns:a16="http://schemas.microsoft.com/office/drawing/2014/main" id="{4319A51F-BA02-F84B-B80E-ED0A230EE247}"/>
              </a:ext>
            </a:extLst>
          </p:cNvPr>
          <p:cNvSpPr txBox="1">
            <a:spLocks noChangeArrowheads="1"/>
          </p:cNvSpPr>
          <p:nvPr/>
        </p:nvSpPr>
        <p:spPr bwMode="auto">
          <a:xfrm>
            <a:off x="5285424" y="4602163"/>
            <a:ext cx="338137"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8</a:t>
            </a:r>
          </a:p>
        </p:txBody>
      </p:sp>
      <p:sp>
        <p:nvSpPr>
          <p:cNvPr id="25613" name="Text Box 128">
            <a:extLst>
              <a:ext uri="{FF2B5EF4-FFF2-40B4-BE49-F238E27FC236}">
                <a16:creationId xmlns:a16="http://schemas.microsoft.com/office/drawing/2014/main" id="{52804F3F-3ED4-3E48-B6FB-6C68E32E7E6B}"/>
              </a:ext>
            </a:extLst>
          </p:cNvPr>
          <p:cNvSpPr txBox="1">
            <a:spLocks noChangeArrowheads="1"/>
          </p:cNvSpPr>
          <p:nvPr/>
        </p:nvSpPr>
        <p:spPr bwMode="auto">
          <a:xfrm>
            <a:off x="7660324" y="4567238"/>
            <a:ext cx="338137"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8</a:t>
            </a:r>
          </a:p>
        </p:txBody>
      </p:sp>
      <p:sp>
        <p:nvSpPr>
          <p:cNvPr id="25614" name="Text Box 129">
            <a:extLst>
              <a:ext uri="{FF2B5EF4-FFF2-40B4-BE49-F238E27FC236}">
                <a16:creationId xmlns:a16="http://schemas.microsoft.com/office/drawing/2014/main" id="{124A12C2-9446-844C-AC72-C2F168004851}"/>
              </a:ext>
            </a:extLst>
          </p:cNvPr>
          <p:cNvSpPr txBox="1">
            <a:spLocks noChangeArrowheads="1"/>
          </p:cNvSpPr>
          <p:nvPr/>
        </p:nvSpPr>
        <p:spPr bwMode="auto">
          <a:xfrm>
            <a:off x="5285424" y="3817938"/>
            <a:ext cx="338137"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25615" name="Text Box 131">
            <a:extLst>
              <a:ext uri="{FF2B5EF4-FFF2-40B4-BE49-F238E27FC236}">
                <a16:creationId xmlns:a16="http://schemas.microsoft.com/office/drawing/2014/main" id="{864E3C5B-54C4-AD41-B02F-D32BBAE74E40}"/>
              </a:ext>
            </a:extLst>
          </p:cNvPr>
          <p:cNvSpPr txBox="1">
            <a:spLocks noChangeArrowheads="1"/>
          </p:cNvSpPr>
          <p:nvPr/>
        </p:nvSpPr>
        <p:spPr bwMode="auto">
          <a:xfrm>
            <a:off x="6998336" y="4054476"/>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25616" name="Text Box 132">
            <a:extLst>
              <a:ext uri="{FF2B5EF4-FFF2-40B4-BE49-F238E27FC236}">
                <a16:creationId xmlns:a16="http://schemas.microsoft.com/office/drawing/2014/main" id="{0789DC92-96B7-C14D-8348-7F7CCFD76ADE}"/>
              </a:ext>
            </a:extLst>
          </p:cNvPr>
          <p:cNvSpPr txBox="1">
            <a:spLocks noChangeArrowheads="1"/>
          </p:cNvSpPr>
          <p:nvPr/>
        </p:nvSpPr>
        <p:spPr bwMode="auto">
          <a:xfrm>
            <a:off x="6942774" y="5500688"/>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25617" name="Text Box 133">
            <a:extLst>
              <a:ext uri="{FF2B5EF4-FFF2-40B4-BE49-F238E27FC236}">
                <a16:creationId xmlns:a16="http://schemas.microsoft.com/office/drawing/2014/main" id="{3A86AF14-4CF9-7744-87CB-F37963CDDD55}"/>
              </a:ext>
            </a:extLst>
          </p:cNvPr>
          <p:cNvSpPr txBox="1">
            <a:spLocks noChangeArrowheads="1"/>
          </p:cNvSpPr>
          <p:nvPr/>
        </p:nvSpPr>
        <p:spPr bwMode="auto">
          <a:xfrm>
            <a:off x="5263199" y="6027738"/>
            <a:ext cx="339725" cy="1714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11</a:t>
            </a:r>
          </a:p>
        </p:txBody>
      </p:sp>
      <p:sp>
        <p:nvSpPr>
          <p:cNvPr id="25618" name="Oval 137">
            <a:extLst>
              <a:ext uri="{FF2B5EF4-FFF2-40B4-BE49-F238E27FC236}">
                <a16:creationId xmlns:a16="http://schemas.microsoft.com/office/drawing/2014/main" id="{BA128689-7194-944F-9CDB-82E68E562018}"/>
              </a:ext>
            </a:extLst>
          </p:cNvPr>
          <p:cNvSpPr>
            <a:spLocks noChangeAspect="1" noChangeArrowheads="1"/>
          </p:cNvSpPr>
          <p:nvPr/>
        </p:nvSpPr>
        <p:spPr bwMode="auto">
          <a:xfrm>
            <a:off x="2077086" y="4827588"/>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s</a:t>
            </a:r>
          </a:p>
        </p:txBody>
      </p:sp>
      <p:sp>
        <p:nvSpPr>
          <p:cNvPr id="25619" name="Oval 138">
            <a:extLst>
              <a:ext uri="{FF2B5EF4-FFF2-40B4-BE49-F238E27FC236}">
                <a16:creationId xmlns:a16="http://schemas.microsoft.com/office/drawing/2014/main" id="{877D95A3-99CC-DA4C-BA0B-84CAD3B02EEA}"/>
              </a:ext>
            </a:extLst>
          </p:cNvPr>
          <p:cNvSpPr>
            <a:spLocks noChangeAspect="1" noChangeArrowheads="1"/>
          </p:cNvSpPr>
          <p:nvPr/>
        </p:nvSpPr>
        <p:spPr bwMode="auto">
          <a:xfrm>
            <a:off x="4061461" y="3336925"/>
            <a:ext cx="250825" cy="254000"/>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2</a:t>
            </a:r>
          </a:p>
        </p:txBody>
      </p:sp>
      <p:sp>
        <p:nvSpPr>
          <p:cNvPr id="25620" name="Oval 139">
            <a:extLst>
              <a:ext uri="{FF2B5EF4-FFF2-40B4-BE49-F238E27FC236}">
                <a16:creationId xmlns:a16="http://schemas.microsoft.com/office/drawing/2014/main" id="{616F3C52-2362-5C4E-BE12-737D03711A26}"/>
              </a:ext>
            </a:extLst>
          </p:cNvPr>
          <p:cNvSpPr>
            <a:spLocks noChangeAspect="1" noChangeArrowheads="1"/>
          </p:cNvSpPr>
          <p:nvPr/>
        </p:nvSpPr>
        <p:spPr bwMode="auto">
          <a:xfrm>
            <a:off x="4061461" y="4827588"/>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3</a:t>
            </a:r>
          </a:p>
        </p:txBody>
      </p:sp>
      <p:sp>
        <p:nvSpPr>
          <p:cNvPr id="25621" name="Oval 140">
            <a:extLst>
              <a:ext uri="{FF2B5EF4-FFF2-40B4-BE49-F238E27FC236}">
                <a16:creationId xmlns:a16="http://schemas.microsoft.com/office/drawing/2014/main" id="{B92E75FE-82C4-0748-B10D-87581C16CE35}"/>
              </a:ext>
            </a:extLst>
          </p:cNvPr>
          <p:cNvSpPr>
            <a:spLocks noChangeAspect="1" noChangeArrowheads="1"/>
          </p:cNvSpPr>
          <p:nvPr/>
        </p:nvSpPr>
        <p:spPr bwMode="auto">
          <a:xfrm>
            <a:off x="4061461" y="6278564"/>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4</a:t>
            </a:r>
          </a:p>
        </p:txBody>
      </p:sp>
      <p:cxnSp>
        <p:nvCxnSpPr>
          <p:cNvPr id="25622" name="AutoShape 141">
            <a:extLst>
              <a:ext uri="{FF2B5EF4-FFF2-40B4-BE49-F238E27FC236}">
                <a16:creationId xmlns:a16="http://schemas.microsoft.com/office/drawing/2014/main" id="{E4D6B229-70E7-6C4E-8BEF-CEC6EBBD13FD}"/>
              </a:ext>
            </a:extLst>
          </p:cNvPr>
          <p:cNvCxnSpPr>
            <a:cxnSpLocks noChangeShapeType="1"/>
            <a:stCxn id="25618" idx="7"/>
            <a:endCxn id="25619" idx="3"/>
          </p:cNvCxnSpPr>
          <p:nvPr/>
        </p:nvCxnSpPr>
        <p:spPr bwMode="auto">
          <a:xfrm flipV="1">
            <a:off x="2291399" y="3554414"/>
            <a:ext cx="1806575" cy="13096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623" name="AutoShape 142">
            <a:extLst>
              <a:ext uri="{FF2B5EF4-FFF2-40B4-BE49-F238E27FC236}">
                <a16:creationId xmlns:a16="http://schemas.microsoft.com/office/drawing/2014/main" id="{4B6303EB-5C20-774C-B64F-F56C69D1A6C5}"/>
              </a:ext>
            </a:extLst>
          </p:cNvPr>
          <p:cNvCxnSpPr>
            <a:cxnSpLocks noChangeShapeType="1"/>
            <a:stCxn id="25618" idx="6"/>
            <a:endCxn id="25620" idx="2"/>
          </p:cNvCxnSpPr>
          <p:nvPr/>
        </p:nvCxnSpPr>
        <p:spPr bwMode="auto">
          <a:xfrm>
            <a:off x="2327910" y="4954588"/>
            <a:ext cx="173355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624" name="AutoShape 143">
            <a:extLst>
              <a:ext uri="{FF2B5EF4-FFF2-40B4-BE49-F238E27FC236}">
                <a16:creationId xmlns:a16="http://schemas.microsoft.com/office/drawing/2014/main" id="{271E9D87-6170-3D48-B45E-0848EBF49283}"/>
              </a:ext>
            </a:extLst>
          </p:cNvPr>
          <p:cNvCxnSpPr>
            <a:cxnSpLocks noChangeShapeType="1"/>
            <a:stCxn id="25618" idx="5"/>
            <a:endCxn id="25621" idx="1"/>
          </p:cNvCxnSpPr>
          <p:nvPr/>
        </p:nvCxnSpPr>
        <p:spPr bwMode="auto">
          <a:xfrm>
            <a:off x="2291399" y="5043489"/>
            <a:ext cx="1806575" cy="12715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625" name="AutoShape 144">
            <a:extLst>
              <a:ext uri="{FF2B5EF4-FFF2-40B4-BE49-F238E27FC236}">
                <a16:creationId xmlns:a16="http://schemas.microsoft.com/office/drawing/2014/main" id="{37C7101D-DD86-FF43-BAB7-57E116DC8B80}"/>
              </a:ext>
            </a:extLst>
          </p:cNvPr>
          <p:cNvCxnSpPr>
            <a:cxnSpLocks noChangeShapeType="1"/>
            <a:stCxn id="25620" idx="6"/>
            <a:endCxn id="25632" idx="2"/>
          </p:cNvCxnSpPr>
          <p:nvPr/>
        </p:nvCxnSpPr>
        <p:spPr bwMode="auto">
          <a:xfrm>
            <a:off x="4312286" y="4954588"/>
            <a:ext cx="240347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626" name="AutoShape 145">
            <a:extLst>
              <a:ext uri="{FF2B5EF4-FFF2-40B4-BE49-F238E27FC236}">
                <a16:creationId xmlns:a16="http://schemas.microsoft.com/office/drawing/2014/main" id="{68EBE758-7694-8845-B0EE-00248361F872}"/>
              </a:ext>
            </a:extLst>
          </p:cNvPr>
          <p:cNvCxnSpPr>
            <a:cxnSpLocks noChangeShapeType="1"/>
            <a:stCxn id="25620" idx="5"/>
            <a:endCxn id="25633" idx="1"/>
          </p:cNvCxnSpPr>
          <p:nvPr/>
        </p:nvCxnSpPr>
        <p:spPr bwMode="auto">
          <a:xfrm>
            <a:off x="4275773" y="5043489"/>
            <a:ext cx="2476500" cy="1271587"/>
          </a:xfrm>
          <a:prstGeom prst="straightConnector1">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627" name="AutoShape 146">
            <a:extLst>
              <a:ext uri="{FF2B5EF4-FFF2-40B4-BE49-F238E27FC236}">
                <a16:creationId xmlns:a16="http://schemas.microsoft.com/office/drawing/2014/main" id="{5C2F3A71-E8FB-5349-8762-CE11B47398C2}"/>
              </a:ext>
            </a:extLst>
          </p:cNvPr>
          <p:cNvCxnSpPr>
            <a:cxnSpLocks noChangeShapeType="1"/>
            <a:stCxn id="25620" idx="4"/>
            <a:endCxn id="25621" idx="0"/>
          </p:cNvCxnSpPr>
          <p:nvPr/>
        </p:nvCxnSpPr>
        <p:spPr bwMode="auto">
          <a:xfrm>
            <a:off x="4186873" y="5080001"/>
            <a:ext cx="0" cy="11985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628" name="AutoShape 147">
            <a:extLst>
              <a:ext uri="{FF2B5EF4-FFF2-40B4-BE49-F238E27FC236}">
                <a16:creationId xmlns:a16="http://schemas.microsoft.com/office/drawing/2014/main" id="{F551FE52-F53F-AC45-95A4-DF41869F6758}"/>
              </a:ext>
            </a:extLst>
          </p:cNvPr>
          <p:cNvCxnSpPr>
            <a:cxnSpLocks noChangeShapeType="1"/>
            <a:stCxn id="25619" idx="6"/>
            <a:endCxn id="25631" idx="2"/>
          </p:cNvCxnSpPr>
          <p:nvPr/>
        </p:nvCxnSpPr>
        <p:spPr bwMode="auto">
          <a:xfrm>
            <a:off x="4312286" y="3463925"/>
            <a:ext cx="240347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629" name="AutoShape 148">
            <a:extLst>
              <a:ext uri="{FF2B5EF4-FFF2-40B4-BE49-F238E27FC236}">
                <a16:creationId xmlns:a16="http://schemas.microsoft.com/office/drawing/2014/main" id="{D9F48844-56FA-5649-916D-156E34AA701D}"/>
              </a:ext>
            </a:extLst>
          </p:cNvPr>
          <p:cNvCxnSpPr>
            <a:cxnSpLocks noChangeShapeType="1"/>
            <a:stCxn id="25621" idx="6"/>
            <a:endCxn id="25633" idx="2"/>
          </p:cNvCxnSpPr>
          <p:nvPr/>
        </p:nvCxnSpPr>
        <p:spPr bwMode="auto">
          <a:xfrm>
            <a:off x="4312286" y="6403975"/>
            <a:ext cx="240347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630" name="AutoShape 149">
            <a:extLst>
              <a:ext uri="{FF2B5EF4-FFF2-40B4-BE49-F238E27FC236}">
                <a16:creationId xmlns:a16="http://schemas.microsoft.com/office/drawing/2014/main" id="{33FBCC25-B604-034A-9B47-96510EE4E737}"/>
              </a:ext>
            </a:extLst>
          </p:cNvPr>
          <p:cNvCxnSpPr>
            <a:cxnSpLocks noChangeShapeType="1"/>
            <a:stCxn id="25619" idx="4"/>
            <a:endCxn id="25620" idx="0"/>
          </p:cNvCxnSpPr>
          <p:nvPr/>
        </p:nvCxnSpPr>
        <p:spPr bwMode="auto">
          <a:xfrm>
            <a:off x="4186873" y="3590926"/>
            <a:ext cx="0" cy="12366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5631" name="Oval 150">
            <a:extLst>
              <a:ext uri="{FF2B5EF4-FFF2-40B4-BE49-F238E27FC236}">
                <a16:creationId xmlns:a16="http://schemas.microsoft.com/office/drawing/2014/main" id="{A2FD1E02-EE66-5540-AEB0-08169229765A}"/>
              </a:ext>
            </a:extLst>
          </p:cNvPr>
          <p:cNvSpPr>
            <a:spLocks noChangeAspect="1" noChangeArrowheads="1"/>
          </p:cNvSpPr>
          <p:nvPr/>
        </p:nvSpPr>
        <p:spPr bwMode="auto">
          <a:xfrm>
            <a:off x="6715761" y="3336925"/>
            <a:ext cx="250825" cy="254000"/>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5</a:t>
            </a:r>
          </a:p>
        </p:txBody>
      </p:sp>
      <p:sp>
        <p:nvSpPr>
          <p:cNvPr id="25632" name="Oval 151">
            <a:extLst>
              <a:ext uri="{FF2B5EF4-FFF2-40B4-BE49-F238E27FC236}">
                <a16:creationId xmlns:a16="http://schemas.microsoft.com/office/drawing/2014/main" id="{1694F0CF-24A4-0A42-80F7-709FA231C1ED}"/>
              </a:ext>
            </a:extLst>
          </p:cNvPr>
          <p:cNvSpPr>
            <a:spLocks noChangeAspect="1" noChangeArrowheads="1"/>
          </p:cNvSpPr>
          <p:nvPr/>
        </p:nvSpPr>
        <p:spPr bwMode="auto">
          <a:xfrm>
            <a:off x="6715761" y="4827588"/>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6</a:t>
            </a:r>
          </a:p>
        </p:txBody>
      </p:sp>
      <p:sp>
        <p:nvSpPr>
          <p:cNvPr id="25633" name="Oval 152">
            <a:extLst>
              <a:ext uri="{FF2B5EF4-FFF2-40B4-BE49-F238E27FC236}">
                <a16:creationId xmlns:a16="http://schemas.microsoft.com/office/drawing/2014/main" id="{EFA1450E-D635-3640-9714-6E3DB8206D94}"/>
              </a:ext>
            </a:extLst>
          </p:cNvPr>
          <p:cNvSpPr>
            <a:spLocks noChangeAspect="1" noChangeArrowheads="1"/>
          </p:cNvSpPr>
          <p:nvPr/>
        </p:nvSpPr>
        <p:spPr bwMode="auto">
          <a:xfrm>
            <a:off x="6715761" y="6278564"/>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7</a:t>
            </a:r>
          </a:p>
        </p:txBody>
      </p:sp>
      <p:cxnSp>
        <p:nvCxnSpPr>
          <p:cNvPr id="25634" name="AutoShape 153">
            <a:extLst>
              <a:ext uri="{FF2B5EF4-FFF2-40B4-BE49-F238E27FC236}">
                <a16:creationId xmlns:a16="http://schemas.microsoft.com/office/drawing/2014/main" id="{1E7000AC-837D-A145-AFFE-634CE02ADA9E}"/>
              </a:ext>
            </a:extLst>
          </p:cNvPr>
          <p:cNvCxnSpPr>
            <a:cxnSpLocks noChangeShapeType="1"/>
            <a:stCxn id="25632" idx="4"/>
            <a:endCxn id="25633" idx="0"/>
          </p:cNvCxnSpPr>
          <p:nvPr/>
        </p:nvCxnSpPr>
        <p:spPr bwMode="auto">
          <a:xfrm>
            <a:off x="6841173" y="5080001"/>
            <a:ext cx="0" cy="11985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635" name="AutoShape 154">
            <a:extLst>
              <a:ext uri="{FF2B5EF4-FFF2-40B4-BE49-F238E27FC236}">
                <a16:creationId xmlns:a16="http://schemas.microsoft.com/office/drawing/2014/main" id="{13D98122-CDEA-E248-A936-EBDA6E2ADED7}"/>
              </a:ext>
            </a:extLst>
          </p:cNvPr>
          <p:cNvCxnSpPr>
            <a:cxnSpLocks noChangeShapeType="1"/>
            <a:stCxn id="25631" idx="4"/>
            <a:endCxn id="25632" idx="0"/>
          </p:cNvCxnSpPr>
          <p:nvPr/>
        </p:nvCxnSpPr>
        <p:spPr bwMode="auto">
          <a:xfrm>
            <a:off x="6841173" y="3590926"/>
            <a:ext cx="0" cy="12366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636" name="AutoShape 155">
            <a:extLst>
              <a:ext uri="{FF2B5EF4-FFF2-40B4-BE49-F238E27FC236}">
                <a16:creationId xmlns:a16="http://schemas.microsoft.com/office/drawing/2014/main" id="{7F067814-9E64-AA4A-8815-617BE5937E5D}"/>
              </a:ext>
            </a:extLst>
          </p:cNvPr>
          <p:cNvCxnSpPr>
            <a:cxnSpLocks noChangeShapeType="1"/>
            <a:stCxn id="25619" idx="5"/>
            <a:endCxn id="25632" idx="1"/>
          </p:cNvCxnSpPr>
          <p:nvPr/>
        </p:nvCxnSpPr>
        <p:spPr bwMode="auto">
          <a:xfrm>
            <a:off x="4275773" y="3554414"/>
            <a:ext cx="2476500" cy="1309687"/>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5637" name="Oval 156">
            <a:extLst>
              <a:ext uri="{FF2B5EF4-FFF2-40B4-BE49-F238E27FC236}">
                <a16:creationId xmlns:a16="http://schemas.microsoft.com/office/drawing/2014/main" id="{F78EC943-F538-8844-B643-52F9AB787C53}"/>
              </a:ext>
            </a:extLst>
          </p:cNvPr>
          <p:cNvSpPr>
            <a:spLocks noChangeAspect="1" noChangeArrowheads="1"/>
          </p:cNvSpPr>
          <p:nvPr/>
        </p:nvSpPr>
        <p:spPr bwMode="auto">
          <a:xfrm>
            <a:off x="8665211" y="4827588"/>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t</a:t>
            </a:r>
          </a:p>
        </p:txBody>
      </p:sp>
      <p:cxnSp>
        <p:nvCxnSpPr>
          <p:cNvPr id="25638" name="AutoShape 157">
            <a:extLst>
              <a:ext uri="{FF2B5EF4-FFF2-40B4-BE49-F238E27FC236}">
                <a16:creationId xmlns:a16="http://schemas.microsoft.com/office/drawing/2014/main" id="{6BDF87EE-EEE7-5246-98BD-ADD360A4DBD6}"/>
              </a:ext>
            </a:extLst>
          </p:cNvPr>
          <p:cNvCxnSpPr>
            <a:cxnSpLocks noChangeShapeType="1"/>
            <a:stCxn id="25631" idx="6"/>
            <a:endCxn id="25637" idx="1"/>
          </p:cNvCxnSpPr>
          <p:nvPr/>
        </p:nvCxnSpPr>
        <p:spPr bwMode="auto">
          <a:xfrm>
            <a:off x="6966585" y="3463926"/>
            <a:ext cx="1735138" cy="1400175"/>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639" name="AutoShape 158">
            <a:extLst>
              <a:ext uri="{FF2B5EF4-FFF2-40B4-BE49-F238E27FC236}">
                <a16:creationId xmlns:a16="http://schemas.microsoft.com/office/drawing/2014/main" id="{792DC1DB-01F4-DF43-AEBC-85BE79C83E8C}"/>
              </a:ext>
            </a:extLst>
          </p:cNvPr>
          <p:cNvCxnSpPr>
            <a:cxnSpLocks noChangeShapeType="1"/>
            <a:stCxn id="25632" idx="6"/>
            <a:endCxn id="25637" idx="2"/>
          </p:cNvCxnSpPr>
          <p:nvPr/>
        </p:nvCxnSpPr>
        <p:spPr bwMode="auto">
          <a:xfrm>
            <a:off x="6966586" y="4954588"/>
            <a:ext cx="169862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640" name="AutoShape 159">
            <a:extLst>
              <a:ext uri="{FF2B5EF4-FFF2-40B4-BE49-F238E27FC236}">
                <a16:creationId xmlns:a16="http://schemas.microsoft.com/office/drawing/2014/main" id="{F5D62A68-D232-9042-8F2E-680E3335AC24}"/>
              </a:ext>
            </a:extLst>
          </p:cNvPr>
          <p:cNvCxnSpPr>
            <a:cxnSpLocks noChangeShapeType="1"/>
            <a:stCxn id="25633" idx="7"/>
            <a:endCxn id="25637" idx="4"/>
          </p:cNvCxnSpPr>
          <p:nvPr/>
        </p:nvCxnSpPr>
        <p:spPr bwMode="auto">
          <a:xfrm flipV="1">
            <a:off x="6930073" y="5080001"/>
            <a:ext cx="1860550" cy="1235075"/>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5641" name="Text Box 160">
            <a:extLst>
              <a:ext uri="{FF2B5EF4-FFF2-40B4-BE49-F238E27FC236}">
                <a16:creationId xmlns:a16="http://schemas.microsoft.com/office/drawing/2014/main" id="{5A656DEE-C685-F84E-887D-23EF490A50E1}"/>
              </a:ext>
            </a:extLst>
          </p:cNvPr>
          <p:cNvSpPr txBox="1">
            <a:spLocks noChangeArrowheads="1"/>
          </p:cNvSpPr>
          <p:nvPr/>
        </p:nvSpPr>
        <p:spPr bwMode="auto">
          <a:xfrm>
            <a:off x="3104199" y="5651500"/>
            <a:ext cx="427037"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25642" name="Text Box 161">
            <a:extLst>
              <a:ext uri="{FF2B5EF4-FFF2-40B4-BE49-F238E27FC236}">
                <a16:creationId xmlns:a16="http://schemas.microsoft.com/office/drawing/2014/main" id="{EE5B02EA-9191-984A-A046-7C82CC07C4CF}"/>
              </a:ext>
            </a:extLst>
          </p:cNvPr>
          <p:cNvSpPr txBox="1">
            <a:spLocks noChangeArrowheads="1"/>
          </p:cNvSpPr>
          <p:nvPr/>
        </p:nvSpPr>
        <p:spPr bwMode="auto">
          <a:xfrm>
            <a:off x="3118486" y="4826000"/>
            <a:ext cx="352425"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5</a:t>
            </a:r>
          </a:p>
        </p:txBody>
      </p:sp>
      <p:sp>
        <p:nvSpPr>
          <p:cNvPr id="25643" name="Text Box 162">
            <a:extLst>
              <a:ext uri="{FF2B5EF4-FFF2-40B4-BE49-F238E27FC236}">
                <a16:creationId xmlns:a16="http://schemas.microsoft.com/office/drawing/2014/main" id="{BFE84A21-4B60-A347-8EFF-5B412B217930}"/>
              </a:ext>
            </a:extLst>
          </p:cNvPr>
          <p:cNvSpPr txBox="1">
            <a:spLocks noChangeArrowheads="1"/>
          </p:cNvSpPr>
          <p:nvPr/>
        </p:nvSpPr>
        <p:spPr bwMode="auto">
          <a:xfrm>
            <a:off x="5204460" y="6283325"/>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30</a:t>
            </a:r>
          </a:p>
        </p:txBody>
      </p:sp>
      <p:sp>
        <p:nvSpPr>
          <p:cNvPr id="25644" name="Text Box 163">
            <a:extLst>
              <a:ext uri="{FF2B5EF4-FFF2-40B4-BE49-F238E27FC236}">
                <a16:creationId xmlns:a16="http://schemas.microsoft.com/office/drawing/2014/main" id="{0A5D291C-7723-F241-9069-F9E259E85FE8}"/>
              </a:ext>
            </a:extLst>
          </p:cNvPr>
          <p:cNvSpPr txBox="1">
            <a:spLocks noChangeArrowheads="1"/>
          </p:cNvSpPr>
          <p:nvPr/>
        </p:nvSpPr>
        <p:spPr bwMode="auto">
          <a:xfrm>
            <a:off x="6623686" y="5500688"/>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25645" name="Text Box 164">
            <a:extLst>
              <a:ext uri="{FF2B5EF4-FFF2-40B4-BE49-F238E27FC236}">
                <a16:creationId xmlns:a16="http://schemas.microsoft.com/office/drawing/2014/main" id="{0031897A-723C-E446-AC9D-30D2080F3A05}"/>
              </a:ext>
            </a:extLst>
          </p:cNvPr>
          <p:cNvSpPr txBox="1">
            <a:spLocks noChangeArrowheads="1"/>
          </p:cNvSpPr>
          <p:nvPr/>
        </p:nvSpPr>
        <p:spPr bwMode="auto">
          <a:xfrm>
            <a:off x="3070860" y="3997325"/>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25646" name="Text Box 165">
            <a:extLst>
              <a:ext uri="{FF2B5EF4-FFF2-40B4-BE49-F238E27FC236}">
                <a16:creationId xmlns:a16="http://schemas.microsoft.com/office/drawing/2014/main" id="{D4961225-211E-0E4B-B9DD-12067B72E609}"/>
              </a:ext>
            </a:extLst>
          </p:cNvPr>
          <p:cNvSpPr txBox="1">
            <a:spLocks noChangeArrowheads="1"/>
          </p:cNvSpPr>
          <p:nvPr/>
        </p:nvSpPr>
        <p:spPr bwMode="auto">
          <a:xfrm>
            <a:off x="5202873" y="4838700"/>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8</a:t>
            </a:r>
          </a:p>
        </p:txBody>
      </p:sp>
      <p:sp>
        <p:nvSpPr>
          <p:cNvPr id="25647" name="Text Box 166">
            <a:extLst>
              <a:ext uri="{FF2B5EF4-FFF2-40B4-BE49-F238E27FC236}">
                <a16:creationId xmlns:a16="http://schemas.microsoft.com/office/drawing/2014/main" id="{C5F14BB2-6A5C-4740-BD99-919F705DCB6E}"/>
              </a:ext>
            </a:extLst>
          </p:cNvPr>
          <p:cNvSpPr txBox="1">
            <a:spLocks noChangeArrowheads="1"/>
          </p:cNvSpPr>
          <p:nvPr/>
        </p:nvSpPr>
        <p:spPr bwMode="auto">
          <a:xfrm>
            <a:off x="5194936" y="4046538"/>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25648" name="Text Box 167">
            <a:extLst>
              <a:ext uri="{FF2B5EF4-FFF2-40B4-BE49-F238E27FC236}">
                <a16:creationId xmlns:a16="http://schemas.microsoft.com/office/drawing/2014/main" id="{173FB085-197D-8245-A5B7-B31A8E21B233}"/>
              </a:ext>
            </a:extLst>
          </p:cNvPr>
          <p:cNvSpPr txBox="1">
            <a:spLocks noChangeArrowheads="1"/>
          </p:cNvSpPr>
          <p:nvPr/>
        </p:nvSpPr>
        <p:spPr bwMode="auto">
          <a:xfrm>
            <a:off x="5213985" y="3355975"/>
            <a:ext cx="427038"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9</a:t>
            </a:r>
          </a:p>
        </p:txBody>
      </p:sp>
      <p:sp>
        <p:nvSpPr>
          <p:cNvPr id="25649" name="Text Box 168">
            <a:extLst>
              <a:ext uri="{FF2B5EF4-FFF2-40B4-BE49-F238E27FC236}">
                <a16:creationId xmlns:a16="http://schemas.microsoft.com/office/drawing/2014/main" id="{514FADD2-4C0B-394D-8F72-8441C72723CE}"/>
              </a:ext>
            </a:extLst>
          </p:cNvPr>
          <p:cNvSpPr txBox="1">
            <a:spLocks noChangeArrowheads="1"/>
          </p:cNvSpPr>
          <p:nvPr/>
        </p:nvSpPr>
        <p:spPr bwMode="auto">
          <a:xfrm>
            <a:off x="5202873" y="5532438"/>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6</a:t>
            </a:r>
          </a:p>
        </p:txBody>
      </p:sp>
      <p:sp>
        <p:nvSpPr>
          <p:cNvPr id="25650" name="Text Box 169">
            <a:extLst>
              <a:ext uri="{FF2B5EF4-FFF2-40B4-BE49-F238E27FC236}">
                <a16:creationId xmlns:a16="http://schemas.microsoft.com/office/drawing/2014/main" id="{9BBEAC8C-4631-924F-A327-F0B96005F643}"/>
              </a:ext>
            </a:extLst>
          </p:cNvPr>
          <p:cNvSpPr txBox="1">
            <a:spLocks noChangeArrowheads="1"/>
          </p:cNvSpPr>
          <p:nvPr/>
        </p:nvSpPr>
        <p:spPr bwMode="auto">
          <a:xfrm>
            <a:off x="7601585" y="5581650"/>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25651" name="Text Box 170">
            <a:extLst>
              <a:ext uri="{FF2B5EF4-FFF2-40B4-BE49-F238E27FC236}">
                <a16:creationId xmlns:a16="http://schemas.microsoft.com/office/drawing/2014/main" id="{4F268AB1-190D-1D45-AF45-6B6B948F47AD}"/>
              </a:ext>
            </a:extLst>
          </p:cNvPr>
          <p:cNvSpPr txBox="1">
            <a:spLocks noChangeArrowheads="1"/>
          </p:cNvSpPr>
          <p:nvPr/>
        </p:nvSpPr>
        <p:spPr bwMode="auto">
          <a:xfrm>
            <a:off x="7601585" y="4851400"/>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25652" name="Text Box 171">
            <a:extLst>
              <a:ext uri="{FF2B5EF4-FFF2-40B4-BE49-F238E27FC236}">
                <a16:creationId xmlns:a16="http://schemas.microsoft.com/office/drawing/2014/main" id="{2817B018-0D59-0747-A8F1-13983517C904}"/>
              </a:ext>
            </a:extLst>
          </p:cNvPr>
          <p:cNvSpPr txBox="1">
            <a:spLocks noChangeArrowheads="1"/>
          </p:cNvSpPr>
          <p:nvPr/>
        </p:nvSpPr>
        <p:spPr bwMode="auto">
          <a:xfrm>
            <a:off x="7553961" y="4067175"/>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25653" name="Text Box 172">
            <a:extLst>
              <a:ext uri="{FF2B5EF4-FFF2-40B4-BE49-F238E27FC236}">
                <a16:creationId xmlns:a16="http://schemas.microsoft.com/office/drawing/2014/main" id="{B00492EF-9F7F-944A-BEE9-0A2E058D01E9}"/>
              </a:ext>
            </a:extLst>
          </p:cNvPr>
          <p:cNvSpPr txBox="1">
            <a:spLocks noChangeArrowheads="1"/>
          </p:cNvSpPr>
          <p:nvPr/>
        </p:nvSpPr>
        <p:spPr bwMode="auto">
          <a:xfrm>
            <a:off x="6623686" y="4041775"/>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25654" name="Text Box 173">
            <a:extLst>
              <a:ext uri="{FF2B5EF4-FFF2-40B4-BE49-F238E27FC236}">
                <a16:creationId xmlns:a16="http://schemas.microsoft.com/office/drawing/2014/main" id="{6B9F0767-6909-7A42-89F7-E9414DD9C940}"/>
              </a:ext>
            </a:extLst>
          </p:cNvPr>
          <p:cNvSpPr txBox="1">
            <a:spLocks noChangeArrowheads="1"/>
          </p:cNvSpPr>
          <p:nvPr/>
        </p:nvSpPr>
        <p:spPr bwMode="auto">
          <a:xfrm>
            <a:off x="3966210" y="4117975"/>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4</a:t>
            </a:r>
          </a:p>
        </p:txBody>
      </p:sp>
      <p:sp>
        <p:nvSpPr>
          <p:cNvPr id="25655" name="Text Box 174">
            <a:extLst>
              <a:ext uri="{FF2B5EF4-FFF2-40B4-BE49-F238E27FC236}">
                <a16:creationId xmlns:a16="http://schemas.microsoft.com/office/drawing/2014/main" id="{168B0343-D6B0-BE4E-B1EC-C33A465232F1}"/>
              </a:ext>
            </a:extLst>
          </p:cNvPr>
          <p:cNvSpPr txBox="1">
            <a:spLocks noChangeArrowheads="1"/>
          </p:cNvSpPr>
          <p:nvPr/>
        </p:nvSpPr>
        <p:spPr bwMode="auto">
          <a:xfrm>
            <a:off x="3956686" y="5522913"/>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4</a:t>
            </a:r>
          </a:p>
        </p:txBody>
      </p:sp>
      <p:sp>
        <p:nvSpPr>
          <p:cNvPr id="25656" name="Text Box 177">
            <a:extLst>
              <a:ext uri="{FF2B5EF4-FFF2-40B4-BE49-F238E27FC236}">
                <a16:creationId xmlns:a16="http://schemas.microsoft.com/office/drawing/2014/main" id="{69328F6B-1F14-CA48-A108-6E41F13B36F4}"/>
              </a:ext>
            </a:extLst>
          </p:cNvPr>
          <p:cNvSpPr txBox="1">
            <a:spLocks noChangeArrowheads="1"/>
          </p:cNvSpPr>
          <p:nvPr/>
        </p:nvSpPr>
        <p:spPr bwMode="auto">
          <a:xfrm>
            <a:off x="4239261" y="5507038"/>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25657" name="Text Box 178">
            <a:extLst>
              <a:ext uri="{FF2B5EF4-FFF2-40B4-BE49-F238E27FC236}">
                <a16:creationId xmlns:a16="http://schemas.microsoft.com/office/drawing/2014/main" id="{EFA2C014-CEF5-0946-A141-12F81E3AF8FD}"/>
              </a:ext>
            </a:extLst>
          </p:cNvPr>
          <p:cNvSpPr txBox="1">
            <a:spLocks noChangeArrowheads="1"/>
          </p:cNvSpPr>
          <p:nvPr/>
        </p:nvSpPr>
        <p:spPr bwMode="auto">
          <a:xfrm>
            <a:off x="7842885" y="6040439"/>
            <a:ext cx="1690688" cy="333375"/>
          </a:xfrm>
          <a:prstGeom prst="rect">
            <a:avLst/>
          </a:prstGeom>
          <a:solidFill>
            <a:schemeClr val="accent5">
              <a:lumMod val="20000"/>
              <a:lumOff val="80000"/>
            </a:schemeClr>
          </a:solidFill>
          <a:ln>
            <a:noFill/>
          </a:ln>
          <a:effectLst/>
        </p:spPr>
        <p:txBody>
          <a:bodyPr lIns="91387" tIns="91387" rIns="91387" bIns="91387"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Value = 24</a:t>
            </a:r>
          </a:p>
        </p:txBody>
      </p:sp>
      <p:sp>
        <p:nvSpPr>
          <p:cNvPr id="25658" name="Text Box 182">
            <a:extLst>
              <a:ext uri="{FF2B5EF4-FFF2-40B4-BE49-F238E27FC236}">
                <a16:creationId xmlns:a16="http://schemas.microsoft.com/office/drawing/2014/main" id="{B9B79C79-6737-354D-A9DF-B349B9302D76}"/>
              </a:ext>
            </a:extLst>
          </p:cNvPr>
          <p:cNvSpPr txBox="1">
            <a:spLocks noChangeArrowheads="1"/>
          </p:cNvSpPr>
          <p:nvPr/>
        </p:nvSpPr>
        <p:spPr bwMode="auto">
          <a:xfrm>
            <a:off x="4255136" y="4114801"/>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4</a:t>
            </a:r>
          </a:p>
        </p:txBody>
      </p:sp>
      <p:sp>
        <p:nvSpPr>
          <p:cNvPr id="25659" name="Text Box 183">
            <a:extLst>
              <a:ext uri="{FF2B5EF4-FFF2-40B4-BE49-F238E27FC236}">
                <a16:creationId xmlns:a16="http://schemas.microsoft.com/office/drawing/2014/main" id="{CEDB8460-C0DC-914C-8801-E0786EB5910C}"/>
              </a:ext>
            </a:extLst>
          </p:cNvPr>
          <p:cNvSpPr txBox="1">
            <a:spLocks noChangeArrowheads="1"/>
          </p:cNvSpPr>
          <p:nvPr/>
        </p:nvSpPr>
        <p:spPr bwMode="auto">
          <a:xfrm>
            <a:off x="2109881" y="5181600"/>
            <a:ext cx="112210" cy="1846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A</a:t>
            </a:r>
          </a:p>
        </p:txBody>
      </p:sp>
      <p:sp>
        <p:nvSpPr>
          <p:cNvPr id="5" name="内容占位符 4">
            <a:extLst>
              <a:ext uri="{FF2B5EF4-FFF2-40B4-BE49-F238E27FC236}">
                <a16:creationId xmlns:a16="http://schemas.microsoft.com/office/drawing/2014/main" id="{75F53283-CF0F-9549-A419-DA724C9D0414}"/>
              </a:ext>
            </a:extLst>
          </p:cNvPr>
          <p:cNvSpPr>
            <a:spLocks noGrp="1"/>
          </p:cNvSpPr>
          <p:nvPr>
            <p:ph idx="1"/>
          </p:nvPr>
        </p:nvSpPr>
        <p:spPr>
          <a:xfrm>
            <a:off x="838199" y="1326996"/>
            <a:ext cx="11053879" cy="1043142"/>
          </a:xfrm>
        </p:spPr>
        <p:txBody>
          <a:bodyPr/>
          <a:lstStyle/>
          <a:p>
            <a:r>
              <a:rPr lang="en-US" altLang="zh-CN" dirty="0">
                <a:solidFill>
                  <a:srgbClr val="0000CC"/>
                </a:solidFill>
              </a:rPr>
              <a:t>Flow value lemma. </a:t>
            </a:r>
            <a:r>
              <a:rPr lang="en-US" altLang="zh-CN" dirty="0"/>
              <a:t>Let </a:t>
            </a:r>
            <a:r>
              <a:rPr lang="en-US" altLang="zh-CN" i="1" dirty="0"/>
              <a:t>f</a:t>
            </a:r>
            <a:r>
              <a:rPr lang="en-US" altLang="zh-CN" dirty="0"/>
              <a:t> be any flow, and let (A, B) be any s-t cut. Then, the net flow sent across the cut is equal to the amount leaving s.</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FF38B05-B6B0-424A-8505-9FAA3103AF51}"/>
                  </a:ext>
                </a:extLst>
              </p:cNvPr>
              <p:cNvSpPr txBox="1"/>
              <p:nvPr/>
            </p:nvSpPr>
            <p:spPr>
              <a:xfrm>
                <a:off x="3966210" y="2282128"/>
                <a:ext cx="2651047" cy="285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𝑣</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𝑓</m:t>
                          </m:r>
                        </m:e>
                      </m:d>
                      <m:r>
                        <a:rPr kumimoji="1" lang="en-US" altLang="zh-CN" b="0" i="1" smtClean="0">
                          <a:latin typeface="Cambria Math" panose="02040503050406030204" pitchFamily="18" charset="0"/>
                        </a:rPr>
                        <m:t>= </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𝑓</m:t>
                          </m:r>
                        </m:e>
                        <m:sup>
                          <m:r>
                            <a:rPr kumimoji="1" lang="en-US" altLang="zh-CN" b="0" i="1" smtClean="0">
                              <a:latin typeface="Cambria Math" panose="02040503050406030204" pitchFamily="18" charset="0"/>
                            </a:rPr>
                            <m:t>𝑜𝑢𝑡</m:t>
                          </m:r>
                        </m:sup>
                      </m:s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𝐴</m:t>
                          </m:r>
                        </m:e>
                      </m:d>
                      <m:r>
                        <a:rPr kumimoji="1" lang="en-US" altLang="zh-CN" b="0" i="1" smtClean="0">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𝑓</m:t>
                          </m:r>
                        </m:e>
                        <m:sup>
                          <m:r>
                            <a:rPr kumimoji="1" lang="en-US" altLang="zh-CN" b="0" i="1" smtClean="0">
                              <a:latin typeface="Cambria Math" panose="02040503050406030204" pitchFamily="18" charset="0"/>
                            </a:rPr>
                            <m:t>𝑖𝑛</m:t>
                          </m:r>
                        </m:sup>
                      </m:sSup>
                      <m:d>
                        <m:dPr>
                          <m:ctrlPr>
                            <a:rPr kumimoji="1" lang="en-US" altLang="zh-CN" i="1" smtClean="0">
                              <a:latin typeface="Cambria Math" panose="02040503050406030204" pitchFamily="18" charset="0"/>
                            </a:rPr>
                          </m:ctrlPr>
                        </m:dPr>
                        <m:e>
                          <m:r>
                            <a:rPr kumimoji="1" lang="en-US" altLang="zh-CN" i="1" smtClean="0">
                              <a:latin typeface="Cambria Math" panose="02040503050406030204" pitchFamily="18" charset="0"/>
                            </a:rPr>
                            <m:t>𝐴</m:t>
                          </m:r>
                        </m:e>
                      </m:d>
                    </m:oMath>
                  </m:oMathPara>
                </a14:m>
                <a:endParaRPr kumimoji="1" lang="zh-CN" altLang="en-US" dirty="0"/>
              </a:p>
            </p:txBody>
          </p:sp>
        </mc:Choice>
        <mc:Fallback xmlns="">
          <p:sp>
            <p:nvSpPr>
              <p:cNvPr id="6" name="文本框 5">
                <a:extLst>
                  <a:ext uri="{FF2B5EF4-FFF2-40B4-BE49-F238E27FC236}">
                    <a16:creationId xmlns:a16="http://schemas.microsoft.com/office/drawing/2014/main" id="{1FF38B05-B6B0-424A-8505-9FAA3103AF51}"/>
                  </a:ext>
                </a:extLst>
              </p:cNvPr>
              <p:cNvSpPr txBox="1">
                <a:spLocks noRot="1" noChangeAspect="1" noMove="1" noResize="1" noEditPoints="1" noAdjustHandles="1" noChangeArrowheads="1" noChangeShapeType="1" noTextEdit="1"/>
              </p:cNvSpPr>
              <p:nvPr/>
            </p:nvSpPr>
            <p:spPr>
              <a:xfrm>
                <a:off x="3966210" y="2282128"/>
                <a:ext cx="2651047" cy="285912"/>
              </a:xfrm>
              <a:prstGeom prst="rect">
                <a:avLst/>
              </a:prstGeom>
              <a:blipFill>
                <a:blip r:embed="rId3"/>
                <a:stretch>
                  <a:fillRect b="-33333"/>
                </a:stretch>
              </a:blipFill>
            </p:spPr>
            <p:txBody>
              <a:bodyPr/>
              <a:lstStyle/>
              <a:p>
                <a:r>
                  <a:rPr lang="zh-CN" altLang="en-US">
                    <a:noFill/>
                  </a:rPr>
                  <a:t> </a:t>
                </a:r>
              </a:p>
            </p:txBody>
          </p:sp>
        </mc:Fallback>
      </mc:AlternateContent>
      <p:pic>
        <p:nvPicPr>
          <p:cNvPr id="66" name="Picture 2">
            <a:extLst>
              <a:ext uri="{FF2B5EF4-FFF2-40B4-BE49-F238E27FC236}">
                <a16:creationId xmlns:a16="http://schemas.microsoft.com/office/drawing/2014/main" id="{F613D156-27A6-8043-88B4-30C6AE9E36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4">
            <a:extLst>
              <a:ext uri="{FF2B5EF4-FFF2-40B4-BE49-F238E27FC236}">
                <a16:creationId xmlns:a16="http://schemas.microsoft.com/office/drawing/2014/main" id="{64E95E8E-AC8E-0849-933A-07A35DC94C84}"/>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388275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3">
            <a:extLst>
              <a:ext uri="{FF2B5EF4-FFF2-40B4-BE49-F238E27FC236}">
                <a16:creationId xmlns:a16="http://schemas.microsoft.com/office/drawing/2014/main" id="{242EFBDB-56EC-8140-923B-BCCEB35AA7B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B00F4D1C-3D0C-5C4C-B411-D68000EFAEDF}" type="slidenum">
              <a:rPr lang="en-US" altLang="zh-CN" sz="800"/>
              <a:pPr/>
              <a:t>13</a:t>
            </a:fld>
            <a:endParaRPr lang="en-US" altLang="zh-CN" sz="1400"/>
          </a:p>
        </p:txBody>
      </p:sp>
      <p:sp>
        <p:nvSpPr>
          <p:cNvPr id="27650" name="Freeform 63">
            <a:extLst>
              <a:ext uri="{FF2B5EF4-FFF2-40B4-BE49-F238E27FC236}">
                <a16:creationId xmlns:a16="http://schemas.microsoft.com/office/drawing/2014/main" id="{33334C84-89EF-D24E-AA77-56E7B1A7D336}"/>
              </a:ext>
            </a:extLst>
          </p:cNvPr>
          <p:cNvSpPr>
            <a:spLocks/>
          </p:cNvSpPr>
          <p:nvPr/>
        </p:nvSpPr>
        <p:spPr bwMode="auto">
          <a:xfrm>
            <a:off x="1803400" y="3025776"/>
            <a:ext cx="3119438" cy="3643313"/>
          </a:xfrm>
          <a:custGeom>
            <a:avLst/>
            <a:gdLst>
              <a:gd name="T0" fmla="*/ 2239963 w 1965"/>
              <a:gd name="T1" fmla="*/ 11113 h 2295"/>
              <a:gd name="T2" fmla="*/ 2433638 w 1965"/>
              <a:gd name="T3" fmla="*/ 38100 h 2295"/>
              <a:gd name="T4" fmla="*/ 2587625 w 1965"/>
              <a:gd name="T5" fmla="*/ 88900 h 2295"/>
              <a:gd name="T6" fmla="*/ 2728913 w 1965"/>
              <a:gd name="T7" fmla="*/ 139700 h 2295"/>
              <a:gd name="T8" fmla="*/ 2844800 w 1965"/>
              <a:gd name="T9" fmla="*/ 217488 h 2295"/>
              <a:gd name="T10" fmla="*/ 2897188 w 1965"/>
              <a:gd name="T11" fmla="*/ 255588 h 2295"/>
              <a:gd name="T12" fmla="*/ 3025775 w 1965"/>
              <a:gd name="T13" fmla="*/ 514350 h 2295"/>
              <a:gd name="T14" fmla="*/ 3089275 w 1965"/>
              <a:gd name="T15" fmla="*/ 887413 h 2295"/>
              <a:gd name="T16" fmla="*/ 3089275 w 1965"/>
              <a:gd name="T17" fmla="*/ 2097088 h 2295"/>
              <a:gd name="T18" fmla="*/ 2986088 w 1965"/>
              <a:gd name="T19" fmla="*/ 3024188 h 2295"/>
              <a:gd name="T20" fmla="*/ 2922588 w 1965"/>
              <a:gd name="T21" fmla="*/ 3384550 h 2295"/>
              <a:gd name="T22" fmla="*/ 2819400 w 1965"/>
              <a:gd name="T23" fmla="*/ 3513138 h 2295"/>
              <a:gd name="T24" fmla="*/ 2794000 w 1965"/>
              <a:gd name="T25" fmla="*/ 3551238 h 2295"/>
              <a:gd name="T26" fmla="*/ 2587625 w 1965"/>
              <a:gd name="T27" fmla="*/ 3641725 h 2295"/>
              <a:gd name="T28" fmla="*/ 2033588 w 1965"/>
              <a:gd name="T29" fmla="*/ 3602038 h 2295"/>
              <a:gd name="T30" fmla="*/ 1866900 w 1965"/>
              <a:gd name="T31" fmla="*/ 3525838 h 2295"/>
              <a:gd name="T32" fmla="*/ 1570038 w 1965"/>
              <a:gd name="T33" fmla="*/ 3422650 h 2295"/>
              <a:gd name="T34" fmla="*/ 1274763 w 1965"/>
              <a:gd name="T35" fmla="*/ 3294063 h 2295"/>
              <a:gd name="T36" fmla="*/ 1030288 w 1965"/>
              <a:gd name="T37" fmla="*/ 3140075 h 2295"/>
              <a:gd name="T38" fmla="*/ 927100 w 1965"/>
              <a:gd name="T39" fmla="*/ 3074988 h 2295"/>
              <a:gd name="T40" fmla="*/ 604838 w 1965"/>
              <a:gd name="T41" fmla="*/ 2959100 h 2295"/>
              <a:gd name="T42" fmla="*/ 515938 w 1965"/>
              <a:gd name="T43" fmla="*/ 2817813 h 2295"/>
              <a:gd name="T44" fmla="*/ 463550 w 1965"/>
              <a:gd name="T45" fmla="*/ 2779713 h 2295"/>
              <a:gd name="T46" fmla="*/ 322263 w 1965"/>
              <a:gd name="T47" fmla="*/ 2649538 h 2295"/>
              <a:gd name="T48" fmla="*/ 168275 w 1965"/>
              <a:gd name="T49" fmla="*/ 2495550 h 2295"/>
              <a:gd name="T50" fmla="*/ 115888 w 1965"/>
              <a:gd name="T51" fmla="*/ 2303463 h 2295"/>
              <a:gd name="T52" fmla="*/ 65088 w 1965"/>
              <a:gd name="T53" fmla="*/ 2109788 h 2295"/>
              <a:gd name="T54" fmla="*/ 0 w 1965"/>
              <a:gd name="T55" fmla="*/ 1993900 h 2295"/>
              <a:gd name="T56" fmla="*/ 12700 w 1965"/>
              <a:gd name="T57" fmla="*/ 1724025 h 2295"/>
              <a:gd name="T58" fmla="*/ 231775 w 1965"/>
              <a:gd name="T59" fmla="*/ 1530350 h 2295"/>
              <a:gd name="T60" fmla="*/ 412750 w 1965"/>
              <a:gd name="T61" fmla="*/ 1414463 h 2295"/>
              <a:gd name="T62" fmla="*/ 566738 w 1965"/>
              <a:gd name="T63" fmla="*/ 1285875 h 2295"/>
              <a:gd name="T64" fmla="*/ 889000 w 1965"/>
              <a:gd name="T65" fmla="*/ 1119188 h 2295"/>
              <a:gd name="T66" fmla="*/ 1081088 w 1965"/>
              <a:gd name="T67" fmla="*/ 912813 h 2295"/>
              <a:gd name="T68" fmla="*/ 1171575 w 1965"/>
              <a:gd name="T69" fmla="*/ 822325 h 2295"/>
              <a:gd name="T70" fmla="*/ 1312863 w 1965"/>
              <a:gd name="T71" fmla="*/ 693738 h 2295"/>
              <a:gd name="T72" fmla="*/ 1584325 w 1965"/>
              <a:gd name="T73" fmla="*/ 333375 h 2295"/>
              <a:gd name="T74" fmla="*/ 1738313 w 1965"/>
              <a:gd name="T75" fmla="*/ 242888 h 2295"/>
              <a:gd name="T76" fmla="*/ 2073275 w 1965"/>
              <a:gd name="T77" fmla="*/ 127000 h 2295"/>
              <a:gd name="T78" fmla="*/ 2189163 w 1965"/>
              <a:gd name="T79" fmla="*/ 38100 h 2295"/>
              <a:gd name="T80" fmla="*/ 2239963 w 1965"/>
              <a:gd name="T81" fmla="*/ 11113 h 229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65" h="2295">
                <a:moveTo>
                  <a:pt x="1411" y="7"/>
                </a:moveTo>
                <a:cubicBezTo>
                  <a:pt x="1434" y="9"/>
                  <a:pt x="1500" y="12"/>
                  <a:pt x="1533" y="24"/>
                </a:cubicBezTo>
                <a:cubicBezTo>
                  <a:pt x="1569" y="37"/>
                  <a:pt x="1592" y="48"/>
                  <a:pt x="1630" y="56"/>
                </a:cubicBezTo>
                <a:cubicBezTo>
                  <a:pt x="1660" y="71"/>
                  <a:pt x="1688" y="78"/>
                  <a:pt x="1719" y="88"/>
                </a:cubicBezTo>
                <a:cubicBezTo>
                  <a:pt x="1743" y="104"/>
                  <a:pt x="1768" y="120"/>
                  <a:pt x="1792" y="137"/>
                </a:cubicBezTo>
                <a:cubicBezTo>
                  <a:pt x="1803" y="145"/>
                  <a:pt x="1825" y="161"/>
                  <a:pt x="1825" y="161"/>
                </a:cubicBezTo>
                <a:cubicBezTo>
                  <a:pt x="1859" y="213"/>
                  <a:pt x="1872" y="272"/>
                  <a:pt x="1906" y="324"/>
                </a:cubicBezTo>
                <a:cubicBezTo>
                  <a:pt x="1921" y="401"/>
                  <a:pt x="1922" y="485"/>
                  <a:pt x="1946" y="559"/>
                </a:cubicBezTo>
                <a:cubicBezTo>
                  <a:pt x="1965" y="891"/>
                  <a:pt x="1958" y="712"/>
                  <a:pt x="1946" y="1321"/>
                </a:cubicBezTo>
                <a:cubicBezTo>
                  <a:pt x="1942" y="1515"/>
                  <a:pt x="1930" y="1716"/>
                  <a:pt x="1881" y="1905"/>
                </a:cubicBezTo>
                <a:cubicBezTo>
                  <a:pt x="1873" y="1967"/>
                  <a:pt x="1871" y="2078"/>
                  <a:pt x="1841" y="2132"/>
                </a:cubicBezTo>
                <a:cubicBezTo>
                  <a:pt x="1805" y="2198"/>
                  <a:pt x="1810" y="2171"/>
                  <a:pt x="1776" y="2213"/>
                </a:cubicBezTo>
                <a:cubicBezTo>
                  <a:pt x="1770" y="2220"/>
                  <a:pt x="1767" y="2231"/>
                  <a:pt x="1760" y="2237"/>
                </a:cubicBezTo>
                <a:cubicBezTo>
                  <a:pt x="1719" y="2272"/>
                  <a:pt x="1679" y="2278"/>
                  <a:pt x="1630" y="2294"/>
                </a:cubicBezTo>
                <a:cubicBezTo>
                  <a:pt x="1501" y="2290"/>
                  <a:pt x="1400" y="2295"/>
                  <a:pt x="1281" y="2269"/>
                </a:cubicBezTo>
                <a:cubicBezTo>
                  <a:pt x="1245" y="2251"/>
                  <a:pt x="1215" y="2231"/>
                  <a:pt x="1176" y="2221"/>
                </a:cubicBezTo>
                <a:cubicBezTo>
                  <a:pt x="1116" y="2181"/>
                  <a:pt x="1061" y="2170"/>
                  <a:pt x="989" y="2156"/>
                </a:cubicBezTo>
                <a:cubicBezTo>
                  <a:pt x="929" y="2126"/>
                  <a:pt x="866" y="2096"/>
                  <a:pt x="803" y="2075"/>
                </a:cubicBezTo>
                <a:cubicBezTo>
                  <a:pt x="754" y="2036"/>
                  <a:pt x="702" y="2008"/>
                  <a:pt x="649" y="1978"/>
                </a:cubicBezTo>
                <a:cubicBezTo>
                  <a:pt x="596" y="1948"/>
                  <a:pt x="637" y="1957"/>
                  <a:pt x="584" y="1937"/>
                </a:cubicBezTo>
                <a:cubicBezTo>
                  <a:pt x="516" y="1912"/>
                  <a:pt x="443" y="1904"/>
                  <a:pt x="381" y="1864"/>
                </a:cubicBezTo>
                <a:cubicBezTo>
                  <a:pt x="362" y="1838"/>
                  <a:pt x="345" y="1798"/>
                  <a:pt x="325" y="1775"/>
                </a:cubicBezTo>
                <a:cubicBezTo>
                  <a:pt x="316" y="1765"/>
                  <a:pt x="302" y="1760"/>
                  <a:pt x="292" y="1751"/>
                </a:cubicBezTo>
                <a:cubicBezTo>
                  <a:pt x="262" y="1724"/>
                  <a:pt x="234" y="1695"/>
                  <a:pt x="203" y="1669"/>
                </a:cubicBezTo>
                <a:cubicBezTo>
                  <a:pt x="168" y="1639"/>
                  <a:pt x="128" y="1614"/>
                  <a:pt x="106" y="1572"/>
                </a:cubicBezTo>
                <a:cubicBezTo>
                  <a:pt x="87" y="1536"/>
                  <a:pt x="86" y="1490"/>
                  <a:pt x="73" y="1451"/>
                </a:cubicBezTo>
                <a:cubicBezTo>
                  <a:pt x="67" y="1415"/>
                  <a:pt x="63" y="1360"/>
                  <a:pt x="41" y="1329"/>
                </a:cubicBezTo>
                <a:cubicBezTo>
                  <a:pt x="24" y="1305"/>
                  <a:pt x="9" y="1284"/>
                  <a:pt x="0" y="1256"/>
                </a:cubicBezTo>
                <a:cubicBezTo>
                  <a:pt x="3" y="1199"/>
                  <a:pt x="1" y="1142"/>
                  <a:pt x="8" y="1086"/>
                </a:cubicBezTo>
                <a:cubicBezTo>
                  <a:pt x="13" y="1045"/>
                  <a:pt x="113" y="985"/>
                  <a:pt x="146" y="964"/>
                </a:cubicBezTo>
                <a:cubicBezTo>
                  <a:pt x="185" y="940"/>
                  <a:pt x="223" y="918"/>
                  <a:pt x="260" y="891"/>
                </a:cubicBezTo>
                <a:cubicBezTo>
                  <a:pt x="294" y="866"/>
                  <a:pt x="323" y="834"/>
                  <a:pt x="357" y="810"/>
                </a:cubicBezTo>
                <a:cubicBezTo>
                  <a:pt x="418" y="767"/>
                  <a:pt x="507" y="749"/>
                  <a:pt x="560" y="705"/>
                </a:cubicBezTo>
                <a:cubicBezTo>
                  <a:pt x="606" y="666"/>
                  <a:pt x="630" y="612"/>
                  <a:pt x="681" y="575"/>
                </a:cubicBezTo>
                <a:cubicBezTo>
                  <a:pt x="769" y="511"/>
                  <a:pt x="662" y="594"/>
                  <a:pt x="738" y="518"/>
                </a:cubicBezTo>
                <a:cubicBezTo>
                  <a:pt x="814" y="442"/>
                  <a:pt x="719" y="576"/>
                  <a:pt x="827" y="437"/>
                </a:cubicBezTo>
                <a:cubicBezTo>
                  <a:pt x="885" y="362"/>
                  <a:pt x="943" y="287"/>
                  <a:pt x="998" y="210"/>
                </a:cubicBezTo>
                <a:cubicBezTo>
                  <a:pt x="1035" y="158"/>
                  <a:pt x="1056" y="170"/>
                  <a:pt x="1095" y="153"/>
                </a:cubicBezTo>
                <a:cubicBezTo>
                  <a:pt x="1162" y="124"/>
                  <a:pt x="1236" y="103"/>
                  <a:pt x="1306" y="80"/>
                </a:cubicBezTo>
                <a:cubicBezTo>
                  <a:pt x="1328" y="63"/>
                  <a:pt x="1355" y="38"/>
                  <a:pt x="1379" y="24"/>
                </a:cubicBezTo>
                <a:cubicBezTo>
                  <a:pt x="1420" y="0"/>
                  <a:pt x="1391" y="29"/>
                  <a:pt x="1411" y="7"/>
                </a:cubicBezTo>
                <a:close/>
              </a:path>
            </a:pathLst>
          </a:custGeom>
          <a:solidFill>
            <a:schemeClr val="accent5">
              <a:lumMod val="20000"/>
              <a:lumOff val="80000"/>
            </a:schemeClr>
          </a:solidFill>
          <a:ln>
            <a:noFill/>
          </a:ln>
          <a:effectLst/>
        </p:spPr>
        <p:txBody>
          <a:bodyPr wrap="none" lIns="92075" tIns="46038" rIns="92075" bIns="46038" anchor="ctr"/>
          <a:lstStyle/>
          <a:p>
            <a:endParaRPr lang="zh-CN" altLang="en-US"/>
          </a:p>
        </p:txBody>
      </p:sp>
      <p:sp>
        <p:nvSpPr>
          <p:cNvPr id="27652" name="Rectangle 3">
            <a:extLst>
              <a:ext uri="{FF2B5EF4-FFF2-40B4-BE49-F238E27FC236}">
                <a16:creationId xmlns:a16="http://schemas.microsoft.com/office/drawing/2014/main" id="{EC96BECA-8A37-F746-A715-D0116C3476C3}"/>
              </a:ext>
            </a:extLst>
          </p:cNvPr>
          <p:cNvSpPr>
            <a:spLocks noGrp="1" noChangeArrowheads="1"/>
          </p:cNvSpPr>
          <p:nvPr>
            <p:ph type="title"/>
          </p:nvPr>
        </p:nvSpPr>
        <p:spPr/>
        <p:txBody>
          <a:bodyPr/>
          <a:lstStyle/>
          <a:p>
            <a:r>
              <a:rPr lang="en-US" altLang="zh-CN"/>
              <a:t>Flows and Cuts</a:t>
            </a:r>
          </a:p>
        </p:txBody>
      </p:sp>
      <p:sp>
        <p:nvSpPr>
          <p:cNvPr id="27653" name="Text Box 5">
            <a:extLst>
              <a:ext uri="{FF2B5EF4-FFF2-40B4-BE49-F238E27FC236}">
                <a16:creationId xmlns:a16="http://schemas.microsoft.com/office/drawing/2014/main" id="{9CB821F9-851E-AF4B-9086-8DD6A716C5FB}"/>
              </a:ext>
            </a:extLst>
          </p:cNvPr>
          <p:cNvSpPr txBox="1">
            <a:spLocks noChangeArrowheads="1"/>
          </p:cNvSpPr>
          <p:nvPr/>
        </p:nvSpPr>
        <p:spPr bwMode="auto">
          <a:xfrm>
            <a:off x="3124201" y="3706813"/>
            <a:ext cx="339725" cy="1714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10</a:t>
            </a:r>
          </a:p>
        </p:txBody>
      </p:sp>
      <p:sp>
        <p:nvSpPr>
          <p:cNvPr id="27654" name="Text Box 6">
            <a:extLst>
              <a:ext uri="{FF2B5EF4-FFF2-40B4-BE49-F238E27FC236}">
                <a16:creationId xmlns:a16="http://schemas.microsoft.com/office/drawing/2014/main" id="{26D7973F-5882-BC45-9AD0-CC2BFA56BFC3}"/>
              </a:ext>
            </a:extLst>
          </p:cNvPr>
          <p:cNvSpPr txBox="1">
            <a:spLocks noChangeArrowheads="1"/>
          </p:cNvSpPr>
          <p:nvPr/>
        </p:nvSpPr>
        <p:spPr bwMode="auto">
          <a:xfrm>
            <a:off x="5222876" y="3116263"/>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6</a:t>
            </a:r>
          </a:p>
        </p:txBody>
      </p:sp>
      <p:sp>
        <p:nvSpPr>
          <p:cNvPr id="27655" name="Text Box 7">
            <a:extLst>
              <a:ext uri="{FF2B5EF4-FFF2-40B4-BE49-F238E27FC236}">
                <a16:creationId xmlns:a16="http://schemas.microsoft.com/office/drawing/2014/main" id="{73A5988F-75DF-374F-A982-BB4178678BAD}"/>
              </a:ext>
            </a:extLst>
          </p:cNvPr>
          <p:cNvSpPr txBox="1">
            <a:spLocks noChangeArrowheads="1"/>
          </p:cNvSpPr>
          <p:nvPr/>
        </p:nvSpPr>
        <p:spPr bwMode="auto">
          <a:xfrm>
            <a:off x="7612064" y="3768726"/>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6</a:t>
            </a:r>
          </a:p>
        </p:txBody>
      </p:sp>
      <p:sp>
        <p:nvSpPr>
          <p:cNvPr id="27656" name="Text Box 9">
            <a:extLst>
              <a:ext uri="{FF2B5EF4-FFF2-40B4-BE49-F238E27FC236}">
                <a16:creationId xmlns:a16="http://schemas.microsoft.com/office/drawing/2014/main" id="{C920AE97-083A-8C40-A673-231580CAE0F8}"/>
              </a:ext>
            </a:extLst>
          </p:cNvPr>
          <p:cNvSpPr txBox="1">
            <a:spLocks noChangeArrowheads="1"/>
          </p:cNvSpPr>
          <p:nvPr/>
        </p:nvSpPr>
        <p:spPr bwMode="auto">
          <a:xfrm>
            <a:off x="5203826" y="5284788"/>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a:t>
            </a:r>
          </a:p>
        </p:txBody>
      </p:sp>
      <p:sp>
        <p:nvSpPr>
          <p:cNvPr id="27657" name="Text Box 10">
            <a:extLst>
              <a:ext uri="{FF2B5EF4-FFF2-40B4-BE49-F238E27FC236}">
                <a16:creationId xmlns:a16="http://schemas.microsoft.com/office/drawing/2014/main" id="{B3C527EC-2451-3949-819D-DEA44966A86D}"/>
              </a:ext>
            </a:extLst>
          </p:cNvPr>
          <p:cNvSpPr txBox="1">
            <a:spLocks noChangeArrowheads="1"/>
          </p:cNvSpPr>
          <p:nvPr/>
        </p:nvSpPr>
        <p:spPr bwMode="auto">
          <a:xfrm>
            <a:off x="7616826" y="5321301"/>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10</a:t>
            </a:r>
          </a:p>
        </p:txBody>
      </p:sp>
      <p:sp>
        <p:nvSpPr>
          <p:cNvPr id="27658" name="Text Box 11">
            <a:extLst>
              <a:ext uri="{FF2B5EF4-FFF2-40B4-BE49-F238E27FC236}">
                <a16:creationId xmlns:a16="http://schemas.microsoft.com/office/drawing/2014/main" id="{95FF52C9-72F6-314A-8628-6FBD5C071BAE}"/>
              </a:ext>
            </a:extLst>
          </p:cNvPr>
          <p:cNvSpPr txBox="1">
            <a:spLocks noChangeArrowheads="1"/>
          </p:cNvSpPr>
          <p:nvPr/>
        </p:nvSpPr>
        <p:spPr bwMode="auto">
          <a:xfrm>
            <a:off x="3086101" y="4562476"/>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3</a:t>
            </a:r>
          </a:p>
        </p:txBody>
      </p:sp>
      <p:sp>
        <p:nvSpPr>
          <p:cNvPr id="27659" name="Text Box 12">
            <a:extLst>
              <a:ext uri="{FF2B5EF4-FFF2-40B4-BE49-F238E27FC236}">
                <a16:creationId xmlns:a16="http://schemas.microsoft.com/office/drawing/2014/main" id="{00512846-1545-7242-ACAB-5170675B0F8F}"/>
              </a:ext>
            </a:extLst>
          </p:cNvPr>
          <p:cNvSpPr txBox="1">
            <a:spLocks noChangeArrowheads="1"/>
          </p:cNvSpPr>
          <p:nvPr/>
        </p:nvSpPr>
        <p:spPr bwMode="auto">
          <a:xfrm>
            <a:off x="5224464" y="4602163"/>
            <a:ext cx="338137"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8</a:t>
            </a:r>
          </a:p>
        </p:txBody>
      </p:sp>
      <p:sp>
        <p:nvSpPr>
          <p:cNvPr id="27660" name="Text Box 13">
            <a:extLst>
              <a:ext uri="{FF2B5EF4-FFF2-40B4-BE49-F238E27FC236}">
                <a16:creationId xmlns:a16="http://schemas.microsoft.com/office/drawing/2014/main" id="{715057DE-11B1-4240-9750-8181BD3446F7}"/>
              </a:ext>
            </a:extLst>
          </p:cNvPr>
          <p:cNvSpPr txBox="1">
            <a:spLocks noChangeArrowheads="1"/>
          </p:cNvSpPr>
          <p:nvPr/>
        </p:nvSpPr>
        <p:spPr bwMode="auto">
          <a:xfrm>
            <a:off x="7599364" y="4567238"/>
            <a:ext cx="338137"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8</a:t>
            </a:r>
          </a:p>
        </p:txBody>
      </p:sp>
      <p:sp>
        <p:nvSpPr>
          <p:cNvPr id="27661" name="Text Box 14">
            <a:extLst>
              <a:ext uri="{FF2B5EF4-FFF2-40B4-BE49-F238E27FC236}">
                <a16:creationId xmlns:a16="http://schemas.microsoft.com/office/drawing/2014/main" id="{9294590B-5071-3245-B569-D544977FC176}"/>
              </a:ext>
            </a:extLst>
          </p:cNvPr>
          <p:cNvSpPr txBox="1">
            <a:spLocks noChangeArrowheads="1"/>
          </p:cNvSpPr>
          <p:nvPr/>
        </p:nvSpPr>
        <p:spPr bwMode="auto">
          <a:xfrm>
            <a:off x="5224464" y="3817938"/>
            <a:ext cx="338137"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27662" name="Text Box 16">
            <a:extLst>
              <a:ext uri="{FF2B5EF4-FFF2-40B4-BE49-F238E27FC236}">
                <a16:creationId xmlns:a16="http://schemas.microsoft.com/office/drawing/2014/main" id="{434E93EA-626A-4B4E-A33A-8BB7447FD3D2}"/>
              </a:ext>
            </a:extLst>
          </p:cNvPr>
          <p:cNvSpPr txBox="1">
            <a:spLocks noChangeArrowheads="1"/>
          </p:cNvSpPr>
          <p:nvPr/>
        </p:nvSpPr>
        <p:spPr bwMode="auto">
          <a:xfrm>
            <a:off x="6937376" y="4054476"/>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27663" name="Text Box 17">
            <a:extLst>
              <a:ext uri="{FF2B5EF4-FFF2-40B4-BE49-F238E27FC236}">
                <a16:creationId xmlns:a16="http://schemas.microsoft.com/office/drawing/2014/main" id="{B44DB8E7-2349-134D-83A8-B4E6E3F63888}"/>
              </a:ext>
            </a:extLst>
          </p:cNvPr>
          <p:cNvSpPr txBox="1">
            <a:spLocks noChangeArrowheads="1"/>
          </p:cNvSpPr>
          <p:nvPr/>
        </p:nvSpPr>
        <p:spPr bwMode="auto">
          <a:xfrm>
            <a:off x="6881814" y="5500688"/>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27664" name="Text Box 18">
            <a:extLst>
              <a:ext uri="{FF2B5EF4-FFF2-40B4-BE49-F238E27FC236}">
                <a16:creationId xmlns:a16="http://schemas.microsoft.com/office/drawing/2014/main" id="{6C27563F-0289-8A45-9C1D-49CAE34C7CB1}"/>
              </a:ext>
            </a:extLst>
          </p:cNvPr>
          <p:cNvSpPr txBox="1">
            <a:spLocks noChangeArrowheads="1"/>
          </p:cNvSpPr>
          <p:nvPr/>
        </p:nvSpPr>
        <p:spPr bwMode="auto">
          <a:xfrm>
            <a:off x="5202239" y="6027738"/>
            <a:ext cx="339725" cy="1714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11</a:t>
            </a:r>
          </a:p>
        </p:txBody>
      </p:sp>
      <p:sp>
        <p:nvSpPr>
          <p:cNvPr id="27665" name="Oval 21">
            <a:extLst>
              <a:ext uri="{FF2B5EF4-FFF2-40B4-BE49-F238E27FC236}">
                <a16:creationId xmlns:a16="http://schemas.microsoft.com/office/drawing/2014/main" id="{C22A65CE-4AF2-E04B-8218-F353B875A86A}"/>
              </a:ext>
            </a:extLst>
          </p:cNvPr>
          <p:cNvSpPr>
            <a:spLocks noChangeAspect="1" noChangeArrowheads="1"/>
          </p:cNvSpPr>
          <p:nvPr/>
        </p:nvSpPr>
        <p:spPr bwMode="auto">
          <a:xfrm>
            <a:off x="2016126" y="4827588"/>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s</a:t>
            </a:r>
          </a:p>
        </p:txBody>
      </p:sp>
      <p:sp>
        <p:nvSpPr>
          <p:cNvPr id="27666" name="Oval 22">
            <a:extLst>
              <a:ext uri="{FF2B5EF4-FFF2-40B4-BE49-F238E27FC236}">
                <a16:creationId xmlns:a16="http://schemas.microsoft.com/office/drawing/2014/main" id="{8B50F7C3-C22A-D54E-A25E-D292C7281773}"/>
              </a:ext>
            </a:extLst>
          </p:cNvPr>
          <p:cNvSpPr>
            <a:spLocks noChangeAspect="1" noChangeArrowheads="1"/>
          </p:cNvSpPr>
          <p:nvPr/>
        </p:nvSpPr>
        <p:spPr bwMode="auto">
          <a:xfrm>
            <a:off x="4000501" y="3336925"/>
            <a:ext cx="250825" cy="254000"/>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2</a:t>
            </a:r>
          </a:p>
        </p:txBody>
      </p:sp>
      <p:sp>
        <p:nvSpPr>
          <p:cNvPr id="27667" name="Oval 23">
            <a:extLst>
              <a:ext uri="{FF2B5EF4-FFF2-40B4-BE49-F238E27FC236}">
                <a16:creationId xmlns:a16="http://schemas.microsoft.com/office/drawing/2014/main" id="{4B9C85AA-6FD2-514B-BC58-1977AA2BAA9C}"/>
              </a:ext>
            </a:extLst>
          </p:cNvPr>
          <p:cNvSpPr>
            <a:spLocks noChangeAspect="1" noChangeArrowheads="1"/>
          </p:cNvSpPr>
          <p:nvPr/>
        </p:nvSpPr>
        <p:spPr bwMode="auto">
          <a:xfrm>
            <a:off x="4000501" y="4827588"/>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3</a:t>
            </a:r>
          </a:p>
        </p:txBody>
      </p:sp>
      <p:sp>
        <p:nvSpPr>
          <p:cNvPr id="27668" name="Oval 24">
            <a:extLst>
              <a:ext uri="{FF2B5EF4-FFF2-40B4-BE49-F238E27FC236}">
                <a16:creationId xmlns:a16="http://schemas.microsoft.com/office/drawing/2014/main" id="{4E3BDB08-B467-6E4B-BDB1-DF93DD8D91FC}"/>
              </a:ext>
            </a:extLst>
          </p:cNvPr>
          <p:cNvSpPr>
            <a:spLocks noChangeAspect="1" noChangeArrowheads="1"/>
          </p:cNvSpPr>
          <p:nvPr/>
        </p:nvSpPr>
        <p:spPr bwMode="auto">
          <a:xfrm>
            <a:off x="4000501" y="6278564"/>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4</a:t>
            </a:r>
          </a:p>
        </p:txBody>
      </p:sp>
      <p:cxnSp>
        <p:nvCxnSpPr>
          <p:cNvPr id="27669" name="AutoShape 25">
            <a:extLst>
              <a:ext uri="{FF2B5EF4-FFF2-40B4-BE49-F238E27FC236}">
                <a16:creationId xmlns:a16="http://schemas.microsoft.com/office/drawing/2014/main" id="{314455AE-3821-604C-AF9F-94F36C54356B}"/>
              </a:ext>
            </a:extLst>
          </p:cNvPr>
          <p:cNvCxnSpPr>
            <a:cxnSpLocks noChangeShapeType="1"/>
            <a:stCxn id="27665" idx="7"/>
            <a:endCxn id="27666" idx="3"/>
          </p:cNvCxnSpPr>
          <p:nvPr/>
        </p:nvCxnSpPr>
        <p:spPr bwMode="auto">
          <a:xfrm flipV="1">
            <a:off x="2230439" y="3554414"/>
            <a:ext cx="1806575" cy="1309687"/>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70" name="AutoShape 26">
            <a:extLst>
              <a:ext uri="{FF2B5EF4-FFF2-40B4-BE49-F238E27FC236}">
                <a16:creationId xmlns:a16="http://schemas.microsoft.com/office/drawing/2014/main" id="{E47E5C6D-C4AA-9344-8BEE-F08E595097AE}"/>
              </a:ext>
            </a:extLst>
          </p:cNvPr>
          <p:cNvCxnSpPr>
            <a:cxnSpLocks noChangeShapeType="1"/>
            <a:stCxn id="27665" idx="6"/>
            <a:endCxn id="27667" idx="2"/>
          </p:cNvCxnSpPr>
          <p:nvPr/>
        </p:nvCxnSpPr>
        <p:spPr bwMode="auto">
          <a:xfrm>
            <a:off x="2266950" y="4954588"/>
            <a:ext cx="1733550" cy="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71" name="AutoShape 27">
            <a:extLst>
              <a:ext uri="{FF2B5EF4-FFF2-40B4-BE49-F238E27FC236}">
                <a16:creationId xmlns:a16="http://schemas.microsoft.com/office/drawing/2014/main" id="{2415D623-17F4-4F49-959D-BD24BAA622BF}"/>
              </a:ext>
            </a:extLst>
          </p:cNvPr>
          <p:cNvCxnSpPr>
            <a:cxnSpLocks noChangeShapeType="1"/>
            <a:stCxn id="27665" idx="5"/>
            <a:endCxn id="27668" idx="1"/>
          </p:cNvCxnSpPr>
          <p:nvPr/>
        </p:nvCxnSpPr>
        <p:spPr bwMode="auto">
          <a:xfrm>
            <a:off x="2230439" y="5043489"/>
            <a:ext cx="1806575" cy="1271587"/>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72" name="AutoShape 28">
            <a:extLst>
              <a:ext uri="{FF2B5EF4-FFF2-40B4-BE49-F238E27FC236}">
                <a16:creationId xmlns:a16="http://schemas.microsoft.com/office/drawing/2014/main" id="{D909F115-45AA-2F4A-AB3F-B8A5DB1E09F2}"/>
              </a:ext>
            </a:extLst>
          </p:cNvPr>
          <p:cNvCxnSpPr>
            <a:cxnSpLocks noChangeShapeType="1"/>
            <a:stCxn id="27667" idx="6"/>
            <a:endCxn id="27679" idx="2"/>
          </p:cNvCxnSpPr>
          <p:nvPr/>
        </p:nvCxnSpPr>
        <p:spPr bwMode="auto">
          <a:xfrm>
            <a:off x="4251326" y="4954588"/>
            <a:ext cx="2403475"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73" name="AutoShape 29">
            <a:extLst>
              <a:ext uri="{FF2B5EF4-FFF2-40B4-BE49-F238E27FC236}">
                <a16:creationId xmlns:a16="http://schemas.microsoft.com/office/drawing/2014/main" id="{22E2D39F-7A7D-0047-B2AE-9CB31733342C}"/>
              </a:ext>
            </a:extLst>
          </p:cNvPr>
          <p:cNvCxnSpPr>
            <a:cxnSpLocks noChangeShapeType="1"/>
            <a:stCxn id="27667" idx="5"/>
            <a:endCxn id="27680" idx="1"/>
          </p:cNvCxnSpPr>
          <p:nvPr/>
        </p:nvCxnSpPr>
        <p:spPr bwMode="auto">
          <a:xfrm>
            <a:off x="4214813" y="5043489"/>
            <a:ext cx="2476500" cy="1271587"/>
          </a:xfrm>
          <a:prstGeom prst="straightConnector1">
            <a:avLst/>
          </a:prstGeom>
          <a:noFill/>
          <a:ln w="381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74" name="AutoShape 30">
            <a:extLst>
              <a:ext uri="{FF2B5EF4-FFF2-40B4-BE49-F238E27FC236}">
                <a16:creationId xmlns:a16="http://schemas.microsoft.com/office/drawing/2014/main" id="{8DFA3D94-1E20-784B-B28D-84202547899B}"/>
              </a:ext>
            </a:extLst>
          </p:cNvPr>
          <p:cNvCxnSpPr>
            <a:cxnSpLocks noChangeShapeType="1"/>
            <a:stCxn id="27667" idx="4"/>
            <a:endCxn id="27668" idx="0"/>
          </p:cNvCxnSpPr>
          <p:nvPr/>
        </p:nvCxnSpPr>
        <p:spPr bwMode="auto">
          <a:xfrm>
            <a:off x="4125913" y="5080001"/>
            <a:ext cx="0" cy="1198563"/>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75" name="AutoShape 31">
            <a:extLst>
              <a:ext uri="{FF2B5EF4-FFF2-40B4-BE49-F238E27FC236}">
                <a16:creationId xmlns:a16="http://schemas.microsoft.com/office/drawing/2014/main" id="{383A6E73-57F3-9A46-B446-02CE46ECBE1E}"/>
              </a:ext>
            </a:extLst>
          </p:cNvPr>
          <p:cNvCxnSpPr>
            <a:cxnSpLocks noChangeShapeType="1"/>
            <a:stCxn id="27666" idx="6"/>
            <a:endCxn id="27678" idx="2"/>
          </p:cNvCxnSpPr>
          <p:nvPr/>
        </p:nvCxnSpPr>
        <p:spPr bwMode="auto">
          <a:xfrm>
            <a:off x="4251326" y="3463925"/>
            <a:ext cx="2403475"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76" name="AutoShape 32">
            <a:extLst>
              <a:ext uri="{FF2B5EF4-FFF2-40B4-BE49-F238E27FC236}">
                <a16:creationId xmlns:a16="http://schemas.microsoft.com/office/drawing/2014/main" id="{71CE1B4F-F82A-F44A-9D4C-F3A7D339DF60}"/>
              </a:ext>
            </a:extLst>
          </p:cNvPr>
          <p:cNvCxnSpPr>
            <a:cxnSpLocks noChangeShapeType="1"/>
            <a:stCxn id="27668" idx="6"/>
            <a:endCxn id="27680" idx="2"/>
          </p:cNvCxnSpPr>
          <p:nvPr/>
        </p:nvCxnSpPr>
        <p:spPr bwMode="auto">
          <a:xfrm>
            <a:off x="4251326" y="6403975"/>
            <a:ext cx="2403475"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77" name="AutoShape 33">
            <a:extLst>
              <a:ext uri="{FF2B5EF4-FFF2-40B4-BE49-F238E27FC236}">
                <a16:creationId xmlns:a16="http://schemas.microsoft.com/office/drawing/2014/main" id="{D7AE6F4B-09D5-C24D-A2CB-078FC09B707D}"/>
              </a:ext>
            </a:extLst>
          </p:cNvPr>
          <p:cNvCxnSpPr>
            <a:cxnSpLocks noChangeShapeType="1"/>
            <a:stCxn id="27666" idx="4"/>
            <a:endCxn id="27667" idx="0"/>
          </p:cNvCxnSpPr>
          <p:nvPr/>
        </p:nvCxnSpPr>
        <p:spPr bwMode="auto">
          <a:xfrm>
            <a:off x="4125913" y="3590926"/>
            <a:ext cx="0" cy="1236663"/>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678" name="Oval 34">
            <a:extLst>
              <a:ext uri="{FF2B5EF4-FFF2-40B4-BE49-F238E27FC236}">
                <a16:creationId xmlns:a16="http://schemas.microsoft.com/office/drawing/2014/main" id="{3C2743B8-0BCD-0C47-B1CE-513FDF38A48A}"/>
              </a:ext>
            </a:extLst>
          </p:cNvPr>
          <p:cNvSpPr>
            <a:spLocks noChangeAspect="1" noChangeArrowheads="1"/>
          </p:cNvSpPr>
          <p:nvPr/>
        </p:nvSpPr>
        <p:spPr bwMode="auto">
          <a:xfrm>
            <a:off x="6654801" y="3336925"/>
            <a:ext cx="250825" cy="254000"/>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5</a:t>
            </a:r>
          </a:p>
        </p:txBody>
      </p:sp>
      <p:sp>
        <p:nvSpPr>
          <p:cNvPr id="27679" name="Oval 35">
            <a:extLst>
              <a:ext uri="{FF2B5EF4-FFF2-40B4-BE49-F238E27FC236}">
                <a16:creationId xmlns:a16="http://schemas.microsoft.com/office/drawing/2014/main" id="{A9214E1A-0E5B-2D4E-92F8-04BAB988B9AB}"/>
              </a:ext>
            </a:extLst>
          </p:cNvPr>
          <p:cNvSpPr>
            <a:spLocks noChangeAspect="1" noChangeArrowheads="1"/>
          </p:cNvSpPr>
          <p:nvPr/>
        </p:nvSpPr>
        <p:spPr bwMode="auto">
          <a:xfrm>
            <a:off x="6654801" y="4827588"/>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6</a:t>
            </a:r>
          </a:p>
        </p:txBody>
      </p:sp>
      <p:sp>
        <p:nvSpPr>
          <p:cNvPr id="27680" name="Oval 36">
            <a:extLst>
              <a:ext uri="{FF2B5EF4-FFF2-40B4-BE49-F238E27FC236}">
                <a16:creationId xmlns:a16="http://schemas.microsoft.com/office/drawing/2014/main" id="{721CC052-9CCB-5E4D-B16D-C5A71881B984}"/>
              </a:ext>
            </a:extLst>
          </p:cNvPr>
          <p:cNvSpPr>
            <a:spLocks noChangeAspect="1" noChangeArrowheads="1"/>
          </p:cNvSpPr>
          <p:nvPr/>
        </p:nvSpPr>
        <p:spPr bwMode="auto">
          <a:xfrm>
            <a:off x="6654801" y="6278564"/>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7</a:t>
            </a:r>
          </a:p>
        </p:txBody>
      </p:sp>
      <p:cxnSp>
        <p:nvCxnSpPr>
          <p:cNvPr id="27681" name="AutoShape 37">
            <a:extLst>
              <a:ext uri="{FF2B5EF4-FFF2-40B4-BE49-F238E27FC236}">
                <a16:creationId xmlns:a16="http://schemas.microsoft.com/office/drawing/2014/main" id="{6136594A-C823-2944-ACEE-23F45634419D}"/>
              </a:ext>
            </a:extLst>
          </p:cNvPr>
          <p:cNvCxnSpPr>
            <a:cxnSpLocks noChangeShapeType="1"/>
            <a:stCxn id="27679" idx="4"/>
            <a:endCxn id="27680" idx="0"/>
          </p:cNvCxnSpPr>
          <p:nvPr/>
        </p:nvCxnSpPr>
        <p:spPr bwMode="auto">
          <a:xfrm>
            <a:off x="6780213" y="5080001"/>
            <a:ext cx="0" cy="11985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82" name="AutoShape 38">
            <a:extLst>
              <a:ext uri="{FF2B5EF4-FFF2-40B4-BE49-F238E27FC236}">
                <a16:creationId xmlns:a16="http://schemas.microsoft.com/office/drawing/2014/main" id="{847D5FAE-7513-8C4A-8710-BEFF52F90D53}"/>
              </a:ext>
            </a:extLst>
          </p:cNvPr>
          <p:cNvCxnSpPr>
            <a:cxnSpLocks noChangeShapeType="1"/>
            <a:stCxn id="27678" idx="4"/>
            <a:endCxn id="27679" idx="0"/>
          </p:cNvCxnSpPr>
          <p:nvPr/>
        </p:nvCxnSpPr>
        <p:spPr bwMode="auto">
          <a:xfrm>
            <a:off x="6780213" y="3590926"/>
            <a:ext cx="0" cy="12366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83" name="AutoShape 39">
            <a:extLst>
              <a:ext uri="{FF2B5EF4-FFF2-40B4-BE49-F238E27FC236}">
                <a16:creationId xmlns:a16="http://schemas.microsoft.com/office/drawing/2014/main" id="{889F002B-3C12-784E-A03D-82F4F0B29AAD}"/>
              </a:ext>
            </a:extLst>
          </p:cNvPr>
          <p:cNvCxnSpPr>
            <a:cxnSpLocks noChangeShapeType="1"/>
            <a:stCxn id="27666" idx="5"/>
            <a:endCxn id="27679" idx="1"/>
          </p:cNvCxnSpPr>
          <p:nvPr/>
        </p:nvCxnSpPr>
        <p:spPr bwMode="auto">
          <a:xfrm>
            <a:off x="4214813" y="3554414"/>
            <a:ext cx="2476500" cy="13096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684" name="Oval 40">
            <a:extLst>
              <a:ext uri="{FF2B5EF4-FFF2-40B4-BE49-F238E27FC236}">
                <a16:creationId xmlns:a16="http://schemas.microsoft.com/office/drawing/2014/main" id="{8A998FAF-3949-3944-A8A1-5115C4326314}"/>
              </a:ext>
            </a:extLst>
          </p:cNvPr>
          <p:cNvSpPr>
            <a:spLocks noChangeAspect="1" noChangeArrowheads="1"/>
          </p:cNvSpPr>
          <p:nvPr/>
        </p:nvSpPr>
        <p:spPr bwMode="auto">
          <a:xfrm>
            <a:off x="8604251" y="4827588"/>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t</a:t>
            </a:r>
          </a:p>
        </p:txBody>
      </p:sp>
      <p:cxnSp>
        <p:nvCxnSpPr>
          <p:cNvPr id="27685" name="AutoShape 41">
            <a:extLst>
              <a:ext uri="{FF2B5EF4-FFF2-40B4-BE49-F238E27FC236}">
                <a16:creationId xmlns:a16="http://schemas.microsoft.com/office/drawing/2014/main" id="{AAC19F89-B1C7-7F43-95AD-CC23D604EB90}"/>
              </a:ext>
            </a:extLst>
          </p:cNvPr>
          <p:cNvCxnSpPr>
            <a:cxnSpLocks noChangeShapeType="1"/>
            <a:stCxn id="27678" idx="6"/>
            <a:endCxn id="27684" idx="1"/>
          </p:cNvCxnSpPr>
          <p:nvPr/>
        </p:nvCxnSpPr>
        <p:spPr bwMode="auto">
          <a:xfrm>
            <a:off x="6905625" y="3463926"/>
            <a:ext cx="1735138" cy="1400175"/>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86" name="AutoShape 42">
            <a:extLst>
              <a:ext uri="{FF2B5EF4-FFF2-40B4-BE49-F238E27FC236}">
                <a16:creationId xmlns:a16="http://schemas.microsoft.com/office/drawing/2014/main" id="{41FEB100-D7AA-5445-8CDE-C911BEB9E367}"/>
              </a:ext>
            </a:extLst>
          </p:cNvPr>
          <p:cNvCxnSpPr>
            <a:cxnSpLocks noChangeShapeType="1"/>
            <a:stCxn id="27679" idx="6"/>
            <a:endCxn id="27684" idx="2"/>
          </p:cNvCxnSpPr>
          <p:nvPr/>
        </p:nvCxnSpPr>
        <p:spPr bwMode="auto">
          <a:xfrm>
            <a:off x="6905626" y="4954588"/>
            <a:ext cx="169862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87" name="AutoShape 43">
            <a:extLst>
              <a:ext uri="{FF2B5EF4-FFF2-40B4-BE49-F238E27FC236}">
                <a16:creationId xmlns:a16="http://schemas.microsoft.com/office/drawing/2014/main" id="{A3445AB1-524F-8942-BC3F-51A1508AF43A}"/>
              </a:ext>
            </a:extLst>
          </p:cNvPr>
          <p:cNvCxnSpPr>
            <a:cxnSpLocks noChangeShapeType="1"/>
            <a:stCxn id="27680" idx="7"/>
            <a:endCxn id="27684" idx="4"/>
          </p:cNvCxnSpPr>
          <p:nvPr/>
        </p:nvCxnSpPr>
        <p:spPr bwMode="auto">
          <a:xfrm flipV="1">
            <a:off x="6869113" y="5080001"/>
            <a:ext cx="1860550" cy="1235075"/>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688" name="Text Box 44">
            <a:extLst>
              <a:ext uri="{FF2B5EF4-FFF2-40B4-BE49-F238E27FC236}">
                <a16:creationId xmlns:a16="http://schemas.microsoft.com/office/drawing/2014/main" id="{C8BC9E18-7820-AA44-B755-DB0815E7A83C}"/>
              </a:ext>
            </a:extLst>
          </p:cNvPr>
          <p:cNvSpPr txBox="1">
            <a:spLocks noChangeArrowheads="1"/>
          </p:cNvSpPr>
          <p:nvPr/>
        </p:nvSpPr>
        <p:spPr bwMode="auto">
          <a:xfrm>
            <a:off x="3043239" y="5651500"/>
            <a:ext cx="427037"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27689" name="Text Box 45">
            <a:extLst>
              <a:ext uri="{FF2B5EF4-FFF2-40B4-BE49-F238E27FC236}">
                <a16:creationId xmlns:a16="http://schemas.microsoft.com/office/drawing/2014/main" id="{41FE056E-0E23-C944-9718-2748D64BAA88}"/>
              </a:ext>
            </a:extLst>
          </p:cNvPr>
          <p:cNvSpPr txBox="1">
            <a:spLocks noChangeArrowheads="1"/>
          </p:cNvSpPr>
          <p:nvPr/>
        </p:nvSpPr>
        <p:spPr bwMode="auto">
          <a:xfrm>
            <a:off x="3057526" y="4826000"/>
            <a:ext cx="352425"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5</a:t>
            </a:r>
          </a:p>
        </p:txBody>
      </p:sp>
      <p:sp>
        <p:nvSpPr>
          <p:cNvPr id="27690" name="Text Box 46">
            <a:extLst>
              <a:ext uri="{FF2B5EF4-FFF2-40B4-BE49-F238E27FC236}">
                <a16:creationId xmlns:a16="http://schemas.microsoft.com/office/drawing/2014/main" id="{6BFE39A0-26B6-1441-8772-B6BD5BEAE70D}"/>
              </a:ext>
            </a:extLst>
          </p:cNvPr>
          <p:cNvSpPr txBox="1">
            <a:spLocks noChangeArrowheads="1"/>
          </p:cNvSpPr>
          <p:nvPr/>
        </p:nvSpPr>
        <p:spPr bwMode="auto">
          <a:xfrm>
            <a:off x="5143500" y="6283325"/>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30</a:t>
            </a:r>
          </a:p>
        </p:txBody>
      </p:sp>
      <p:sp>
        <p:nvSpPr>
          <p:cNvPr id="27691" name="Text Box 47">
            <a:extLst>
              <a:ext uri="{FF2B5EF4-FFF2-40B4-BE49-F238E27FC236}">
                <a16:creationId xmlns:a16="http://schemas.microsoft.com/office/drawing/2014/main" id="{BAB38B80-4AB3-524D-8F91-8D5EB0651F3B}"/>
              </a:ext>
            </a:extLst>
          </p:cNvPr>
          <p:cNvSpPr txBox="1">
            <a:spLocks noChangeArrowheads="1"/>
          </p:cNvSpPr>
          <p:nvPr/>
        </p:nvSpPr>
        <p:spPr bwMode="auto">
          <a:xfrm>
            <a:off x="6562726" y="5500688"/>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27692" name="Text Box 48">
            <a:extLst>
              <a:ext uri="{FF2B5EF4-FFF2-40B4-BE49-F238E27FC236}">
                <a16:creationId xmlns:a16="http://schemas.microsoft.com/office/drawing/2014/main" id="{2D754311-2D30-F344-BD1F-93C93F13BB0B}"/>
              </a:ext>
            </a:extLst>
          </p:cNvPr>
          <p:cNvSpPr txBox="1">
            <a:spLocks noChangeArrowheads="1"/>
          </p:cNvSpPr>
          <p:nvPr/>
        </p:nvSpPr>
        <p:spPr bwMode="auto">
          <a:xfrm>
            <a:off x="3009900" y="3997325"/>
            <a:ext cx="425450"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27693" name="Text Box 49">
            <a:extLst>
              <a:ext uri="{FF2B5EF4-FFF2-40B4-BE49-F238E27FC236}">
                <a16:creationId xmlns:a16="http://schemas.microsoft.com/office/drawing/2014/main" id="{20C3B08C-3082-3C42-8145-7A1A47C9CC9F}"/>
              </a:ext>
            </a:extLst>
          </p:cNvPr>
          <p:cNvSpPr txBox="1">
            <a:spLocks noChangeArrowheads="1"/>
          </p:cNvSpPr>
          <p:nvPr/>
        </p:nvSpPr>
        <p:spPr bwMode="auto">
          <a:xfrm>
            <a:off x="5141913" y="4838700"/>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8</a:t>
            </a:r>
          </a:p>
        </p:txBody>
      </p:sp>
      <p:sp>
        <p:nvSpPr>
          <p:cNvPr id="27694" name="Text Box 50">
            <a:extLst>
              <a:ext uri="{FF2B5EF4-FFF2-40B4-BE49-F238E27FC236}">
                <a16:creationId xmlns:a16="http://schemas.microsoft.com/office/drawing/2014/main" id="{25A51D6D-EC9D-4444-AF55-2D7FA5FE30AD}"/>
              </a:ext>
            </a:extLst>
          </p:cNvPr>
          <p:cNvSpPr txBox="1">
            <a:spLocks noChangeArrowheads="1"/>
          </p:cNvSpPr>
          <p:nvPr/>
        </p:nvSpPr>
        <p:spPr bwMode="auto">
          <a:xfrm>
            <a:off x="5133976" y="4046538"/>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27695" name="Text Box 51">
            <a:extLst>
              <a:ext uri="{FF2B5EF4-FFF2-40B4-BE49-F238E27FC236}">
                <a16:creationId xmlns:a16="http://schemas.microsoft.com/office/drawing/2014/main" id="{C265263D-2790-F248-92FF-F7FA08617069}"/>
              </a:ext>
            </a:extLst>
          </p:cNvPr>
          <p:cNvSpPr txBox="1">
            <a:spLocks noChangeArrowheads="1"/>
          </p:cNvSpPr>
          <p:nvPr/>
        </p:nvSpPr>
        <p:spPr bwMode="auto">
          <a:xfrm>
            <a:off x="5153025" y="3355975"/>
            <a:ext cx="427038"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9</a:t>
            </a:r>
          </a:p>
        </p:txBody>
      </p:sp>
      <p:sp>
        <p:nvSpPr>
          <p:cNvPr id="27696" name="Text Box 52">
            <a:extLst>
              <a:ext uri="{FF2B5EF4-FFF2-40B4-BE49-F238E27FC236}">
                <a16:creationId xmlns:a16="http://schemas.microsoft.com/office/drawing/2014/main" id="{058F5582-932C-9944-91DF-A28EBB718DEC}"/>
              </a:ext>
            </a:extLst>
          </p:cNvPr>
          <p:cNvSpPr txBox="1">
            <a:spLocks noChangeArrowheads="1"/>
          </p:cNvSpPr>
          <p:nvPr/>
        </p:nvSpPr>
        <p:spPr bwMode="auto">
          <a:xfrm>
            <a:off x="5141913" y="5532438"/>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6</a:t>
            </a:r>
          </a:p>
        </p:txBody>
      </p:sp>
      <p:sp>
        <p:nvSpPr>
          <p:cNvPr id="27697" name="Text Box 53">
            <a:extLst>
              <a:ext uri="{FF2B5EF4-FFF2-40B4-BE49-F238E27FC236}">
                <a16:creationId xmlns:a16="http://schemas.microsoft.com/office/drawing/2014/main" id="{52A3A4E5-CE77-8F4F-8F1C-E43AFC730A2B}"/>
              </a:ext>
            </a:extLst>
          </p:cNvPr>
          <p:cNvSpPr txBox="1">
            <a:spLocks noChangeArrowheads="1"/>
          </p:cNvSpPr>
          <p:nvPr/>
        </p:nvSpPr>
        <p:spPr bwMode="auto">
          <a:xfrm>
            <a:off x="7540625" y="5581650"/>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27698" name="Text Box 54">
            <a:extLst>
              <a:ext uri="{FF2B5EF4-FFF2-40B4-BE49-F238E27FC236}">
                <a16:creationId xmlns:a16="http://schemas.microsoft.com/office/drawing/2014/main" id="{1380221B-6912-6A43-B16D-D018AE4A1623}"/>
              </a:ext>
            </a:extLst>
          </p:cNvPr>
          <p:cNvSpPr txBox="1">
            <a:spLocks noChangeArrowheads="1"/>
          </p:cNvSpPr>
          <p:nvPr/>
        </p:nvSpPr>
        <p:spPr bwMode="auto">
          <a:xfrm>
            <a:off x="7540625" y="4851400"/>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27699" name="Text Box 55">
            <a:extLst>
              <a:ext uri="{FF2B5EF4-FFF2-40B4-BE49-F238E27FC236}">
                <a16:creationId xmlns:a16="http://schemas.microsoft.com/office/drawing/2014/main" id="{26DA73CF-1FDB-3B48-B57F-3844A36C3CC2}"/>
              </a:ext>
            </a:extLst>
          </p:cNvPr>
          <p:cNvSpPr txBox="1">
            <a:spLocks noChangeArrowheads="1"/>
          </p:cNvSpPr>
          <p:nvPr/>
        </p:nvSpPr>
        <p:spPr bwMode="auto">
          <a:xfrm>
            <a:off x="7493001" y="4067175"/>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27700" name="Text Box 56">
            <a:extLst>
              <a:ext uri="{FF2B5EF4-FFF2-40B4-BE49-F238E27FC236}">
                <a16:creationId xmlns:a16="http://schemas.microsoft.com/office/drawing/2014/main" id="{9CD73133-3D1C-1942-9FEC-1389EABE6D96}"/>
              </a:ext>
            </a:extLst>
          </p:cNvPr>
          <p:cNvSpPr txBox="1">
            <a:spLocks noChangeArrowheads="1"/>
          </p:cNvSpPr>
          <p:nvPr/>
        </p:nvSpPr>
        <p:spPr bwMode="auto">
          <a:xfrm>
            <a:off x="6562726" y="4041775"/>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27701" name="Text Box 57">
            <a:extLst>
              <a:ext uri="{FF2B5EF4-FFF2-40B4-BE49-F238E27FC236}">
                <a16:creationId xmlns:a16="http://schemas.microsoft.com/office/drawing/2014/main" id="{C13F250D-7C04-0F44-AE45-28AF2B65BBA8}"/>
              </a:ext>
            </a:extLst>
          </p:cNvPr>
          <p:cNvSpPr txBox="1">
            <a:spLocks noChangeArrowheads="1"/>
          </p:cNvSpPr>
          <p:nvPr/>
        </p:nvSpPr>
        <p:spPr bwMode="auto">
          <a:xfrm>
            <a:off x="3905250" y="4117975"/>
            <a:ext cx="425450"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4</a:t>
            </a:r>
          </a:p>
        </p:txBody>
      </p:sp>
      <p:sp>
        <p:nvSpPr>
          <p:cNvPr id="27702" name="Text Box 58">
            <a:extLst>
              <a:ext uri="{FF2B5EF4-FFF2-40B4-BE49-F238E27FC236}">
                <a16:creationId xmlns:a16="http://schemas.microsoft.com/office/drawing/2014/main" id="{E7FDC6F0-FAB5-2C4F-968E-575068A706E3}"/>
              </a:ext>
            </a:extLst>
          </p:cNvPr>
          <p:cNvSpPr txBox="1">
            <a:spLocks noChangeArrowheads="1"/>
          </p:cNvSpPr>
          <p:nvPr/>
        </p:nvSpPr>
        <p:spPr bwMode="auto">
          <a:xfrm>
            <a:off x="3895726" y="5522913"/>
            <a:ext cx="423863"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4</a:t>
            </a:r>
          </a:p>
        </p:txBody>
      </p:sp>
      <p:sp>
        <p:nvSpPr>
          <p:cNvPr id="27703" name="Text Box 61">
            <a:extLst>
              <a:ext uri="{FF2B5EF4-FFF2-40B4-BE49-F238E27FC236}">
                <a16:creationId xmlns:a16="http://schemas.microsoft.com/office/drawing/2014/main" id="{FB7BCECB-F9D0-C744-B573-CBB4A447797D}"/>
              </a:ext>
            </a:extLst>
          </p:cNvPr>
          <p:cNvSpPr txBox="1">
            <a:spLocks noChangeArrowheads="1"/>
          </p:cNvSpPr>
          <p:nvPr/>
        </p:nvSpPr>
        <p:spPr bwMode="auto">
          <a:xfrm>
            <a:off x="4178301" y="5507038"/>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27704" name="Text Box 67">
            <a:extLst>
              <a:ext uri="{FF2B5EF4-FFF2-40B4-BE49-F238E27FC236}">
                <a16:creationId xmlns:a16="http://schemas.microsoft.com/office/drawing/2014/main" id="{790A4A52-98A1-A341-84A4-65EDCDE6861C}"/>
              </a:ext>
            </a:extLst>
          </p:cNvPr>
          <p:cNvSpPr txBox="1">
            <a:spLocks noChangeArrowheads="1"/>
          </p:cNvSpPr>
          <p:nvPr/>
        </p:nvSpPr>
        <p:spPr bwMode="auto">
          <a:xfrm>
            <a:off x="7718426" y="5948363"/>
            <a:ext cx="2093913" cy="595312"/>
          </a:xfrm>
          <a:prstGeom prst="rect">
            <a:avLst/>
          </a:prstGeom>
          <a:solidFill>
            <a:schemeClr val="accent5">
              <a:lumMod val="20000"/>
              <a:lumOff val="80000"/>
            </a:schemeClr>
          </a:solidFill>
          <a:ln>
            <a:noFill/>
          </a:ln>
          <a:effectLst/>
        </p:spPr>
        <p:txBody>
          <a:bodyPr lIns="91387" tIns="91387" rIns="91387" bIns="91387"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200"/>
              <a:t> Value = 6 + 0 + 8 - 1 + 11</a:t>
            </a:r>
            <a:br>
              <a:rPr lang="en-US" altLang="zh-CN" sz="1200"/>
            </a:br>
            <a:r>
              <a:rPr lang="en-US" altLang="zh-CN" sz="1200"/>
              <a:t>         </a:t>
            </a:r>
            <a:r>
              <a:rPr lang="en-US" altLang="zh-CN" sz="1200" baseline="-25000"/>
              <a:t> </a:t>
            </a:r>
            <a:r>
              <a:rPr lang="en-US" altLang="zh-CN" sz="1200"/>
              <a:t>= 24</a:t>
            </a:r>
          </a:p>
        </p:txBody>
      </p:sp>
      <p:sp>
        <p:nvSpPr>
          <p:cNvPr id="27705" name="Text Box 68">
            <a:extLst>
              <a:ext uri="{FF2B5EF4-FFF2-40B4-BE49-F238E27FC236}">
                <a16:creationId xmlns:a16="http://schemas.microsoft.com/office/drawing/2014/main" id="{B76F1013-E24D-1840-9A0D-38FF800A5242}"/>
              </a:ext>
            </a:extLst>
          </p:cNvPr>
          <p:cNvSpPr txBox="1">
            <a:spLocks noChangeArrowheads="1"/>
          </p:cNvSpPr>
          <p:nvPr/>
        </p:nvSpPr>
        <p:spPr bwMode="auto">
          <a:xfrm>
            <a:off x="4194176" y="4114801"/>
            <a:ext cx="339725" cy="169863"/>
          </a:xfrm>
          <a:prstGeom prst="rect">
            <a:avLst/>
          </a:prstGeom>
          <a:solidFill>
            <a:schemeClr val="accent5">
              <a:lumMod val="20000"/>
              <a:lumOff val="80000"/>
            </a:schemeClr>
          </a:solidFill>
          <a:ln>
            <a:noFill/>
          </a:ln>
          <a:effec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4</a:t>
            </a:r>
          </a:p>
        </p:txBody>
      </p:sp>
      <p:sp>
        <p:nvSpPr>
          <p:cNvPr id="27706" name="Text Box 69">
            <a:extLst>
              <a:ext uri="{FF2B5EF4-FFF2-40B4-BE49-F238E27FC236}">
                <a16:creationId xmlns:a16="http://schemas.microsoft.com/office/drawing/2014/main" id="{5D8B1DA6-D76D-584E-A20F-3677D14F2D6F}"/>
              </a:ext>
            </a:extLst>
          </p:cNvPr>
          <p:cNvSpPr txBox="1">
            <a:spLocks noChangeArrowheads="1"/>
          </p:cNvSpPr>
          <p:nvPr/>
        </p:nvSpPr>
        <p:spPr bwMode="auto">
          <a:xfrm>
            <a:off x="3087689" y="5937251"/>
            <a:ext cx="339725" cy="1682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11</a:t>
            </a:r>
          </a:p>
        </p:txBody>
      </p:sp>
      <p:sp>
        <p:nvSpPr>
          <p:cNvPr id="27707" name="Text Box 71">
            <a:extLst>
              <a:ext uri="{FF2B5EF4-FFF2-40B4-BE49-F238E27FC236}">
                <a16:creationId xmlns:a16="http://schemas.microsoft.com/office/drawing/2014/main" id="{D1D283B5-6E2C-B049-AECE-2338B029379F}"/>
              </a:ext>
            </a:extLst>
          </p:cNvPr>
          <p:cNvSpPr txBox="1">
            <a:spLocks noChangeArrowheads="1"/>
          </p:cNvSpPr>
          <p:nvPr/>
        </p:nvSpPr>
        <p:spPr bwMode="auto">
          <a:xfrm>
            <a:off x="2048921" y="5181600"/>
            <a:ext cx="112210" cy="1846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A</a:t>
            </a:r>
          </a:p>
        </p:txBody>
      </p:sp>
      <p:sp>
        <p:nvSpPr>
          <p:cNvPr id="63" name="内容占位符 4">
            <a:extLst>
              <a:ext uri="{FF2B5EF4-FFF2-40B4-BE49-F238E27FC236}">
                <a16:creationId xmlns:a16="http://schemas.microsoft.com/office/drawing/2014/main" id="{44212F6B-A50B-8A4D-B2C9-C348EAF65B02}"/>
              </a:ext>
            </a:extLst>
          </p:cNvPr>
          <p:cNvSpPr>
            <a:spLocks noGrp="1"/>
          </p:cNvSpPr>
          <p:nvPr>
            <p:ph idx="1"/>
          </p:nvPr>
        </p:nvSpPr>
        <p:spPr>
          <a:xfrm>
            <a:off x="838199" y="1326996"/>
            <a:ext cx="11053879" cy="1043142"/>
          </a:xfrm>
        </p:spPr>
        <p:txBody>
          <a:bodyPr/>
          <a:lstStyle/>
          <a:p>
            <a:r>
              <a:rPr lang="en-US" altLang="zh-CN" dirty="0">
                <a:solidFill>
                  <a:srgbClr val="0000CC"/>
                </a:solidFill>
              </a:rPr>
              <a:t>Flow value lemma. </a:t>
            </a:r>
            <a:r>
              <a:rPr lang="en-US" altLang="zh-CN" dirty="0"/>
              <a:t>Let f be any flow, and let (A, B) be any s-t cut. Then, the net flow sent across the cut is equal to the amount leaving s.</a:t>
            </a:r>
          </a:p>
        </p:txBody>
      </p:sp>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FF92CAAF-F179-4C4C-8958-AF601937ED45}"/>
                  </a:ext>
                </a:extLst>
              </p:cNvPr>
              <p:cNvSpPr txBox="1"/>
              <p:nvPr/>
            </p:nvSpPr>
            <p:spPr>
              <a:xfrm>
                <a:off x="3966210" y="2282128"/>
                <a:ext cx="2651047" cy="285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𝑣</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𝑓</m:t>
                          </m:r>
                        </m:e>
                      </m:d>
                      <m:r>
                        <a:rPr kumimoji="1" lang="en-US" altLang="zh-CN" b="0" i="1" smtClean="0">
                          <a:latin typeface="Cambria Math" panose="02040503050406030204" pitchFamily="18" charset="0"/>
                        </a:rPr>
                        <m:t>= </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𝑓</m:t>
                          </m:r>
                        </m:e>
                        <m:sup>
                          <m:r>
                            <a:rPr kumimoji="1" lang="en-US" altLang="zh-CN" b="0" i="1" smtClean="0">
                              <a:latin typeface="Cambria Math" panose="02040503050406030204" pitchFamily="18" charset="0"/>
                            </a:rPr>
                            <m:t>𝑜𝑢𝑡</m:t>
                          </m:r>
                        </m:sup>
                      </m:s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𝐴</m:t>
                          </m:r>
                        </m:e>
                      </m:d>
                      <m:r>
                        <a:rPr kumimoji="1" lang="en-US" altLang="zh-CN" b="0" i="1" smtClean="0">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𝑓</m:t>
                          </m:r>
                        </m:e>
                        <m:sup>
                          <m:r>
                            <a:rPr kumimoji="1" lang="en-US" altLang="zh-CN" b="0" i="1" smtClean="0">
                              <a:latin typeface="Cambria Math" panose="02040503050406030204" pitchFamily="18" charset="0"/>
                            </a:rPr>
                            <m:t>𝑖𝑛</m:t>
                          </m:r>
                        </m:sup>
                      </m:sSup>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𝐴</m:t>
                          </m:r>
                        </m:e>
                      </m:d>
                    </m:oMath>
                  </m:oMathPara>
                </a14:m>
                <a:endParaRPr kumimoji="1" lang="zh-CN" altLang="en-US" dirty="0"/>
              </a:p>
            </p:txBody>
          </p:sp>
        </mc:Choice>
        <mc:Fallback xmlns="">
          <p:sp>
            <p:nvSpPr>
              <p:cNvPr id="64" name="文本框 63">
                <a:extLst>
                  <a:ext uri="{FF2B5EF4-FFF2-40B4-BE49-F238E27FC236}">
                    <a16:creationId xmlns:a16="http://schemas.microsoft.com/office/drawing/2014/main" id="{FF92CAAF-F179-4C4C-8958-AF601937ED45}"/>
                  </a:ext>
                </a:extLst>
              </p:cNvPr>
              <p:cNvSpPr txBox="1">
                <a:spLocks noRot="1" noChangeAspect="1" noMove="1" noResize="1" noEditPoints="1" noAdjustHandles="1" noChangeArrowheads="1" noChangeShapeType="1" noTextEdit="1"/>
              </p:cNvSpPr>
              <p:nvPr/>
            </p:nvSpPr>
            <p:spPr>
              <a:xfrm>
                <a:off x="3966210" y="2282128"/>
                <a:ext cx="2651047" cy="285912"/>
              </a:xfrm>
              <a:prstGeom prst="rect">
                <a:avLst/>
              </a:prstGeom>
              <a:blipFill>
                <a:blip r:embed="rId3"/>
                <a:stretch>
                  <a:fillRect b="-33333"/>
                </a:stretch>
              </a:blipFill>
            </p:spPr>
            <p:txBody>
              <a:bodyPr/>
              <a:lstStyle/>
              <a:p>
                <a:r>
                  <a:rPr lang="zh-CN" altLang="en-US">
                    <a:noFill/>
                  </a:rPr>
                  <a:t> </a:t>
                </a:r>
              </a:p>
            </p:txBody>
          </p:sp>
        </mc:Fallback>
      </mc:AlternateContent>
      <p:pic>
        <p:nvPicPr>
          <p:cNvPr id="65" name="Picture 2">
            <a:extLst>
              <a:ext uri="{FF2B5EF4-FFF2-40B4-BE49-F238E27FC236}">
                <a16:creationId xmlns:a16="http://schemas.microsoft.com/office/drawing/2014/main" id="{C04E0C49-B0BB-D041-81BF-021959DF4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66" name="Rectangle 4">
            <a:extLst>
              <a:ext uri="{FF2B5EF4-FFF2-40B4-BE49-F238E27FC236}">
                <a16:creationId xmlns:a16="http://schemas.microsoft.com/office/drawing/2014/main" id="{284D84EB-217F-C447-B3F0-97B7ABF4412A}"/>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773409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3">
            <a:extLst>
              <a:ext uri="{FF2B5EF4-FFF2-40B4-BE49-F238E27FC236}">
                <a16:creationId xmlns:a16="http://schemas.microsoft.com/office/drawing/2014/main" id="{98203C41-51DD-3147-8AAF-61ABF2B2786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3695A1C4-6471-DF43-B741-42414D028CE1}" type="slidenum">
              <a:rPr lang="en-US" altLang="zh-CN" sz="800"/>
              <a:pPr/>
              <a:t>14</a:t>
            </a:fld>
            <a:endParaRPr lang="en-US" altLang="zh-CN" sz="1400"/>
          </a:p>
        </p:txBody>
      </p:sp>
      <p:sp>
        <p:nvSpPr>
          <p:cNvPr id="29698" name="Freeform 63">
            <a:extLst>
              <a:ext uri="{FF2B5EF4-FFF2-40B4-BE49-F238E27FC236}">
                <a16:creationId xmlns:a16="http://schemas.microsoft.com/office/drawing/2014/main" id="{F4B4515D-474B-C249-9E32-16FADE9A5003}"/>
              </a:ext>
            </a:extLst>
          </p:cNvPr>
          <p:cNvSpPr>
            <a:spLocks/>
          </p:cNvSpPr>
          <p:nvPr/>
        </p:nvSpPr>
        <p:spPr bwMode="auto">
          <a:xfrm>
            <a:off x="1829119" y="4492625"/>
            <a:ext cx="5559425" cy="2260600"/>
          </a:xfrm>
          <a:custGeom>
            <a:avLst/>
            <a:gdLst>
              <a:gd name="T0" fmla="*/ 4600575 w 3502"/>
              <a:gd name="T1" fmla="*/ 1182688 h 1424"/>
              <a:gd name="T2" fmla="*/ 4691063 w 3502"/>
              <a:gd name="T3" fmla="*/ 1273175 h 1424"/>
              <a:gd name="T4" fmla="*/ 4986338 w 3502"/>
              <a:gd name="T5" fmla="*/ 1427163 h 1424"/>
              <a:gd name="T6" fmla="*/ 5076825 w 3502"/>
              <a:gd name="T7" fmla="*/ 1492250 h 1424"/>
              <a:gd name="T8" fmla="*/ 5257800 w 3502"/>
              <a:gd name="T9" fmla="*/ 1595438 h 1424"/>
              <a:gd name="T10" fmla="*/ 5359400 w 3502"/>
              <a:gd name="T11" fmla="*/ 1814513 h 1424"/>
              <a:gd name="T12" fmla="*/ 5399088 w 3502"/>
              <a:gd name="T13" fmla="*/ 1839913 h 1424"/>
              <a:gd name="T14" fmla="*/ 5437188 w 3502"/>
              <a:gd name="T15" fmla="*/ 1878013 h 1424"/>
              <a:gd name="T16" fmla="*/ 4845050 w 3502"/>
              <a:gd name="T17" fmla="*/ 2187575 h 1424"/>
              <a:gd name="T18" fmla="*/ 1793875 w 3502"/>
              <a:gd name="T19" fmla="*/ 2109788 h 1424"/>
              <a:gd name="T20" fmla="*/ 1562100 w 3502"/>
              <a:gd name="T21" fmla="*/ 2071688 h 1424"/>
              <a:gd name="T22" fmla="*/ 1292225 w 3502"/>
              <a:gd name="T23" fmla="*/ 1968500 h 1424"/>
              <a:gd name="T24" fmla="*/ 996950 w 3502"/>
              <a:gd name="T25" fmla="*/ 1839913 h 1424"/>
              <a:gd name="T26" fmla="*/ 944563 w 3502"/>
              <a:gd name="T27" fmla="*/ 1801813 h 1424"/>
              <a:gd name="T28" fmla="*/ 790575 w 3502"/>
              <a:gd name="T29" fmla="*/ 1724025 h 1424"/>
              <a:gd name="T30" fmla="*/ 661988 w 3502"/>
              <a:gd name="T31" fmla="*/ 1620838 h 1424"/>
              <a:gd name="T32" fmla="*/ 481013 w 3502"/>
              <a:gd name="T33" fmla="*/ 1557338 h 1424"/>
              <a:gd name="T34" fmla="*/ 390525 w 3502"/>
              <a:gd name="T35" fmla="*/ 1517650 h 1424"/>
              <a:gd name="T36" fmla="*/ 261938 w 3502"/>
              <a:gd name="T37" fmla="*/ 1363663 h 1424"/>
              <a:gd name="T38" fmla="*/ 236538 w 3502"/>
              <a:gd name="T39" fmla="*/ 1325563 h 1424"/>
              <a:gd name="T40" fmla="*/ 158750 w 3502"/>
              <a:gd name="T41" fmla="*/ 1119188 h 1424"/>
              <a:gd name="T42" fmla="*/ 57150 w 3502"/>
              <a:gd name="T43" fmla="*/ 784225 h 1424"/>
              <a:gd name="T44" fmla="*/ 17463 w 3502"/>
              <a:gd name="T45" fmla="*/ 617538 h 1424"/>
              <a:gd name="T46" fmla="*/ 146050 w 3502"/>
              <a:gd name="T47" fmla="*/ 204788 h 1424"/>
              <a:gd name="T48" fmla="*/ 365125 w 3502"/>
              <a:gd name="T49" fmla="*/ 76200 h 1424"/>
              <a:gd name="T50" fmla="*/ 584200 w 3502"/>
              <a:gd name="T51" fmla="*/ 0 h 1424"/>
              <a:gd name="T52" fmla="*/ 2438400 w 3502"/>
              <a:gd name="T53" fmla="*/ 50800 h 1424"/>
              <a:gd name="T54" fmla="*/ 3005138 w 3502"/>
              <a:gd name="T55" fmla="*/ 320675 h 1424"/>
              <a:gd name="T56" fmla="*/ 3184525 w 3502"/>
              <a:gd name="T57" fmla="*/ 488950 h 1424"/>
              <a:gd name="T58" fmla="*/ 3249613 w 3502"/>
              <a:gd name="T59" fmla="*/ 552450 h 1424"/>
              <a:gd name="T60" fmla="*/ 3481388 w 3502"/>
              <a:gd name="T61" fmla="*/ 693738 h 1424"/>
              <a:gd name="T62" fmla="*/ 3648075 w 3502"/>
              <a:gd name="T63" fmla="*/ 720725 h 1424"/>
              <a:gd name="T64" fmla="*/ 3854450 w 3502"/>
              <a:gd name="T65" fmla="*/ 758825 h 1424"/>
              <a:gd name="T66" fmla="*/ 4137025 w 3502"/>
              <a:gd name="T67" fmla="*/ 874713 h 1424"/>
              <a:gd name="T68" fmla="*/ 4252913 w 3502"/>
              <a:gd name="T69" fmla="*/ 912813 h 1424"/>
              <a:gd name="T70" fmla="*/ 4330700 w 3502"/>
              <a:gd name="T71" fmla="*/ 938213 h 1424"/>
              <a:gd name="T72" fmla="*/ 4368800 w 3502"/>
              <a:gd name="T73" fmla="*/ 965200 h 1424"/>
              <a:gd name="T74" fmla="*/ 4446588 w 3502"/>
              <a:gd name="T75" fmla="*/ 990600 h 1424"/>
              <a:gd name="T76" fmla="*/ 4522788 w 3502"/>
              <a:gd name="T77" fmla="*/ 1054100 h 1424"/>
              <a:gd name="T78" fmla="*/ 4535488 w 3502"/>
              <a:gd name="T79" fmla="*/ 1093788 h 1424"/>
              <a:gd name="T80" fmla="*/ 4587875 w 3502"/>
              <a:gd name="T81" fmla="*/ 1157288 h 1424"/>
              <a:gd name="T82" fmla="*/ 4600575 w 3502"/>
              <a:gd name="T83" fmla="*/ 1182688 h 14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502" h="1424">
                <a:moveTo>
                  <a:pt x="2898" y="745"/>
                </a:moveTo>
                <a:cubicBezTo>
                  <a:pt x="2909" y="779"/>
                  <a:pt x="2921" y="791"/>
                  <a:pt x="2955" y="802"/>
                </a:cubicBezTo>
                <a:cubicBezTo>
                  <a:pt x="3012" y="840"/>
                  <a:pt x="3080" y="869"/>
                  <a:pt x="3141" y="899"/>
                </a:cubicBezTo>
                <a:cubicBezTo>
                  <a:pt x="3153" y="905"/>
                  <a:pt x="3190" y="935"/>
                  <a:pt x="3198" y="940"/>
                </a:cubicBezTo>
                <a:cubicBezTo>
                  <a:pt x="3235" y="965"/>
                  <a:pt x="3275" y="981"/>
                  <a:pt x="3312" y="1005"/>
                </a:cubicBezTo>
                <a:cubicBezTo>
                  <a:pt x="3327" y="1051"/>
                  <a:pt x="3355" y="1099"/>
                  <a:pt x="3376" y="1143"/>
                </a:cubicBezTo>
                <a:cubicBezTo>
                  <a:pt x="3380" y="1152"/>
                  <a:pt x="3393" y="1153"/>
                  <a:pt x="3401" y="1159"/>
                </a:cubicBezTo>
                <a:cubicBezTo>
                  <a:pt x="3410" y="1166"/>
                  <a:pt x="3417" y="1175"/>
                  <a:pt x="3425" y="1183"/>
                </a:cubicBezTo>
                <a:cubicBezTo>
                  <a:pt x="3502" y="1424"/>
                  <a:pt x="3171" y="1374"/>
                  <a:pt x="3052" y="1378"/>
                </a:cubicBezTo>
                <a:cubicBezTo>
                  <a:pt x="2406" y="1371"/>
                  <a:pt x="1779" y="1335"/>
                  <a:pt x="1130" y="1329"/>
                </a:cubicBezTo>
                <a:cubicBezTo>
                  <a:pt x="1081" y="1319"/>
                  <a:pt x="1033" y="1312"/>
                  <a:pt x="984" y="1305"/>
                </a:cubicBezTo>
                <a:cubicBezTo>
                  <a:pt x="930" y="1278"/>
                  <a:pt x="872" y="1259"/>
                  <a:pt x="814" y="1240"/>
                </a:cubicBezTo>
                <a:cubicBezTo>
                  <a:pt x="751" y="1219"/>
                  <a:pt x="690" y="1184"/>
                  <a:pt x="628" y="1159"/>
                </a:cubicBezTo>
                <a:cubicBezTo>
                  <a:pt x="615" y="1154"/>
                  <a:pt x="607" y="1142"/>
                  <a:pt x="595" y="1135"/>
                </a:cubicBezTo>
                <a:cubicBezTo>
                  <a:pt x="564" y="1117"/>
                  <a:pt x="524" y="1111"/>
                  <a:pt x="498" y="1086"/>
                </a:cubicBezTo>
                <a:cubicBezTo>
                  <a:pt x="474" y="1063"/>
                  <a:pt x="444" y="1039"/>
                  <a:pt x="417" y="1021"/>
                </a:cubicBezTo>
                <a:cubicBezTo>
                  <a:pt x="385" y="1000"/>
                  <a:pt x="336" y="999"/>
                  <a:pt x="303" y="981"/>
                </a:cubicBezTo>
                <a:cubicBezTo>
                  <a:pt x="263" y="960"/>
                  <a:pt x="283" y="968"/>
                  <a:pt x="246" y="956"/>
                </a:cubicBezTo>
                <a:cubicBezTo>
                  <a:pt x="185" y="895"/>
                  <a:pt x="210" y="926"/>
                  <a:pt x="165" y="859"/>
                </a:cubicBezTo>
                <a:cubicBezTo>
                  <a:pt x="160" y="851"/>
                  <a:pt x="149" y="835"/>
                  <a:pt x="149" y="835"/>
                </a:cubicBezTo>
                <a:cubicBezTo>
                  <a:pt x="135" y="791"/>
                  <a:pt x="112" y="750"/>
                  <a:pt x="100" y="705"/>
                </a:cubicBezTo>
                <a:cubicBezTo>
                  <a:pt x="82" y="634"/>
                  <a:pt x="77" y="556"/>
                  <a:pt x="36" y="494"/>
                </a:cubicBezTo>
                <a:cubicBezTo>
                  <a:pt x="26" y="459"/>
                  <a:pt x="18" y="425"/>
                  <a:pt x="11" y="389"/>
                </a:cubicBezTo>
                <a:cubicBezTo>
                  <a:pt x="16" y="283"/>
                  <a:pt x="0" y="190"/>
                  <a:pt x="92" y="129"/>
                </a:cubicBezTo>
                <a:cubicBezTo>
                  <a:pt x="124" y="84"/>
                  <a:pt x="180" y="69"/>
                  <a:pt x="230" y="48"/>
                </a:cubicBezTo>
                <a:cubicBezTo>
                  <a:pt x="277" y="28"/>
                  <a:pt x="318" y="10"/>
                  <a:pt x="368" y="0"/>
                </a:cubicBezTo>
                <a:cubicBezTo>
                  <a:pt x="760" y="5"/>
                  <a:pt x="1145" y="18"/>
                  <a:pt x="1536" y="32"/>
                </a:cubicBezTo>
                <a:cubicBezTo>
                  <a:pt x="1668" y="58"/>
                  <a:pt x="1793" y="111"/>
                  <a:pt x="1893" y="202"/>
                </a:cubicBezTo>
                <a:cubicBezTo>
                  <a:pt x="1932" y="237"/>
                  <a:pt x="1967" y="274"/>
                  <a:pt x="2006" y="308"/>
                </a:cubicBezTo>
                <a:cubicBezTo>
                  <a:pt x="2020" y="321"/>
                  <a:pt x="2030" y="339"/>
                  <a:pt x="2047" y="348"/>
                </a:cubicBezTo>
                <a:cubicBezTo>
                  <a:pt x="2099" y="374"/>
                  <a:pt x="2145" y="402"/>
                  <a:pt x="2193" y="437"/>
                </a:cubicBezTo>
                <a:cubicBezTo>
                  <a:pt x="2222" y="458"/>
                  <a:pt x="2263" y="449"/>
                  <a:pt x="2298" y="454"/>
                </a:cubicBezTo>
                <a:cubicBezTo>
                  <a:pt x="2393" y="469"/>
                  <a:pt x="2368" y="463"/>
                  <a:pt x="2428" y="478"/>
                </a:cubicBezTo>
                <a:cubicBezTo>
                  <a:pt x="2486" y="507"/>
                  <a:pt x="2543" y="532"/>
                  <a:pt x="2606" y="551"/>
                </a:cubicBezTo>
                <a:cubicBezTo>
                  <a:pt x="2616" y="554"/>
                  <a:pt x="2662" y="569"/>
                  <a:pt x="2679" y="575"/>
                </a:cubicBezTo>
                <a:cubicBezTo>
                  <a:pt x="2695" y="580"/>
                  <a:pt x="2728" y="591"/>
                  <a:pt x="2728" y="591"/>
                </a:cubicBezTo>
                <a:cubicBezTo>
                  <a:pt x="2736" y="597"/>
                  <a:pt x="2743" y="604"/>
                  <a:pt x="2752" y="608"/>
                </a:cubicBezTo>
                <a:cubicBezTo>
                  <a:pt x="2768" y="615"/>
                  <a:pt x="2801" y="624"/>
                  <a:pt x="2801" y="624"/>
                </a:cubicBezTo>
                <a:cubicBezTo>
                  <a:pt x="2816" y="639"/>
                  <a:pt x="2836" y="648"/>
                  <a:pt x="2849" y="664"/>
                </a:cubicBezTo>
                <a:cubicBezTo>
                  <a:pt x="2854" y="671"/>
                  <a:pt x="2852" y="682"/>
                  <a:pt x="2857" y="689"/>
                </a:cubicBezTo>
                <a:cubicBezTo>
                  <a:pt x="2866" y="704"/>
                  <a:pt x="2880" y="715"/>
                  <a:pt x="2890" y="729"/>
                </a:cubicBezTo>
                <a:cubicBezTo>
                  <a:pt x="2899" y="757"/>
                  <a:pt x="2898" y="763"/>
                  <a:pt x="2898" y="745"/>
                </a:cubicBezTo>
                <a:close/>
              </a:path>
            </a:pathLst>
          </a:custGeom>
          <a:solidFill>
            <a:schemeClr val="accent5">
              <a:lumMod val="20000"/>
              <a:lumOff val="80000"/>
            </a:schemeClr>
          </a:solidFill>
          <a:ln>
            <a:noFill/>
          </a:ln>
          <a:effectLst/>
        </p:spPr>
        <p:txBody>
          <a:bodyPr wrap="none" lIns="92075" tIns="46038" rIns="92075" bIns="46038" anchor="ctr"/>
          <a:lstStyle/>
          <a:p>
            <a:endParaRPr lang="zh-CN" altLang="en-US"/>
          </a:p>
        </p:txBody>
      </p:sp>
      <p:sp>
        <p:nvSpPr>
          <p:cNvPr id="29700" name="Rectangle 4">
            <a:extLst>
              <a:ext uri="{FF2B5EF4-FFF2-40B4-BE49-F238E27FC236}">
                <a16:creationId xmlns:a16="http://schemas.microsoft.com/office/drawing/2014/main" id="{A1264D68-19F7-E545-828D-5163B3E1268A}"/>
              </a:ext>
            </a:extLst>
          </p:cNvPr>
          <p:cNvSpPr>
            <a:spLocks noGrp="1" noChangeArrowheads="1"/>
          </p:cNvSpPr>
          <p:nvPr>
            <p:ph type="title"/>
          </p:nvPr>
        </p:nvSpPr>
        <p:spPr/>
        <p:txBody>
          <a:bodyPr/>
          <a:lstStyle/>
          <a:p>
            <a:r>
              <a:rPr lang="en-US" altLang="zh-CN"/>
              <a:t>Flows and Cuts</a:t>
            </a:r>
          </a:p>
        </p:txBody>
      </p:sp>
      <p:sp>
        <p:nvSpPr>
          <p:cNvPr id="29701" name="Text Box 5">
            <a:extLst>
              <a:ext uri="{FF2B5EF4-FFF2-40B4-BE49-F238E27FC236}">
                <a16:creationId xmlns:a16="http://schemas.microsoft.com/office/drawing/2014/main" id="{42D48B0B-411B-A843-AA28-E34667B9164E}"/>
              </a:ext>
            </a:extLst>
          </p:cNvPr>
          <p:cNvSpPr txBox="1">
            <a:spLocks noChangeArrowheads="1"/>
          </p:cNvSpPr>
          <p:nvPr/>
        </p:nvSpPr>
        <p:spPr bwMode="auto">
          <a:xfrm>
            <a:off x="3154681" y="3706813"/>
            <a:ext cx="339725" cy="1714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10</a:t>
            </a:r>
          </a:p>
        </p:txBody>
      </p:sp>
      <p:sp>
        <p:nvSpPr>
          <p:cNvPr id="29702" name="Text Box 6">
            <a:extLst>
              <a:ext uri="{FF2B5EF4-FFF2-40B4-BE49-F238E27FC236}">
                <a16:creationId xmlns:a16="http://schemas.microsoft.com/office/drawing/2014/main" id="{324AAD6E-BCB7-5D4A-A29A-2CB52179EB5B}"/>
              </a:ext>
            </a:extLst>
          </p:cNvPr>
          <p:cNvSpPr txBox="1">
            <a:spLocks noChangeArrowheads="1"/>
          </p:cNvSpPr>
          <p:nvPr/>
        </p:nvSpPr>
        <p:spPr bwMode="auto">
          <a:xfrm>
            <a:off x="5253356" y="3116263"/>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6</a:t>
            </a:r>
          </a:p>
        </p:txBody>
      </p:sp>
      <p:sp>
        <p:nvSpPr>
          <p:cNvPr id="29703" name="Text Box 7">
            <a:extLst>
              <a:ext uri="{FF2B5EF4-FFF2-40B4-BE49-F238E27FC236}">
                <a16:creationId xmlns:a16="http://schemas.microsoft.com/office/drawing/2014/main" id="{1FFCEBE5-1AB7-E84C-8EE8-85AB44C93B4B}"/>
              </a:ext>
            </a:extLst>
          </p:cNvPr>
          <p:cNvSpPr txBox="1">
            <a:spLocks noChangeArrowheads="1"/>
          </p:cNvSpPr>
          <p:nvPr/>
        </p:nvSpPr>
        <p:spPr bwMode="auto">
          <a:xfrm>
            <a:off x="7642544" y="3768726"/>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6</a:t>
            </a:r>
          </a:p>
        </p:txBody>
      </p:sp>
      <p:sp>
        <p:nvSpPr>
          <p:cNvPr id="29704" name="Text Box 8">
            <a:extLst>
              <a:ext uri="{FF2B5EF4-FFF2-40B4-BE49-F238E27FC236}">
                <a16:creationId xmlns:a16="http://schemas.microsoft.com/office/drawing/2014/main" id="{AE1F28F7-6CC2-4840-B589-95D815D38CBA}"/>
              </a:ext>
            </a:extLst>
          </p:cNvPr>
          <p:cNvSpPr txBox="1">
            <a:spLocks noChangeArrowheads="1"/>
          </p:cNvSpPr>
          <p:nvPr/>
        </p:nvSpPr>
        <p:spPr bwMode="auto">
          <a:xfrm>
            <a:off x="3118169" y="5937251"/>
            <a:ext cx="339725" cy="1682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11</a:t>
            </a:r>
          </a:p>
        </p:txBody>
      </p:sp>
      <p:sp>
        <p:nvSpPr>
          <p:cNvPr id="29705" name="Text Box 9">
            <a:extLst>
              <a:ext uri="{FF2B5EF4-FFF2-40B4-BE49-F238E27FC236}">
                <a16:creationId xmlns:a16="http://schemas.microsoft.com/office/drawing/2014/main" id="{F3F40305-5F33-AC45-B8A4-2B2C727FDACF}"/>
              </a:ext>
            </a:extLst>
          </p:cNvPr>
          <p:cNvSpPr txBox="1">
            <a:spLocks noChangeArrowheads="1"/>
          </p:cNvSpPr>
          <p:nvPr/>
        </p:nvSpPr>
        <p:spPr bwMode="auto">
          <a:xfrm>
            <a:off x="5234306" y="5284788"/>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a:t>
            </a:r>
          </a:p>
        </p:txBody>
      </p:sp>
      <p:sp>
        <p:nvSpPr>
          <p:cNvPr id="29706" name="Text Box 10">
            <a:extLst>
              <a:ext uri="{FF2B5EF4-FFF2-40B4-BE49-F238E27FC236}">
                <a16:creationId xmlns:a16="http://schemas.microsoft.com/office/drawing/2014/main" id="{E3BDFCAF-F390-EB4A-96E0-9A70C2008463}"/>
              </a:ext>
            </a:extLst>
          </p:cNvPr>
          <p:cNvSpPr txBox="1">
            <a:spLocks noChangeArrowheads="1"/>
          </p:cNvSpPr>
          <p:nvPr/>
        </p:nvSpPr>
        <p:spPr bwMode="auto">
          <a:xfrm>
            <a:off x="7647306" y="5321301"/>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10</a:t>
            </a:r>
          </a:p>
        </p:txBody>
      </p:sp>
      <p:sp>
        <p:nvSpPr>
          <p:cNvPr id="29707" name="Text Box 11">
            <a:extLst>
              <a:ext uri="{FF2B5EF4-FFF2-40B4-BE49-F238E27FC236}">
                <a16:creationId xmlns:a16="http://schemas.microsoft.com/office/drawing/2014/main" id="{9AAE762D-948C-B44D-99AD-F70B406D225A}"/>
              </a:ext>
            </a:extLst>
          </p:cNvPr>
          <p:cNvSpPr txBox="1">
            <a:spLocks noChangeArrowheads="1"/>
          </p:cNvSpPr>
          <p:nvPr/>
        </p:nvSpPr>
        <p:spPr bwMode="auto">
          <a:xfrm>
            <a:off x="3116581" y="4562476"/>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3</a:t>
            </a:r>
          </a:p>
        </p:txBody>
      </p:sp>
      <p:sp>
        <p:nvSpPr>
          <p:cNvPr id="29708" name="Text Box 12">
            <a:extLst>
              <a:ext uri="{FF2B5EF4-FFF2-40B4-BE49-F238E27FC236}">
                <a16:creationId xmlns:a16="http://schemas.microsoft.com/office/drawing/2014/main" id="{FB75449F-0970-B74E-803B-E22598CF56A7}"/>
              </a:ext>
            </a:extLst>
          </p:cNvPr>
          <p:cNvSpPr txBox="1">
            <a:spLocks noChangeArrowheads="1"/>
          </p:cNvSpPr>
          <p:nvPr/>
        </p:nvSpPr>
        <p:spPr bwMode="auto">
          <a:xfrm>
            <a:off x="5254944" y="4602163"/>
            <a:ext cx="338137"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8</a:t>
            </a:r>
          </a:p>
        </p:txBody>
      </p:sp>
      <p:sp>
        <p:nvSpPr>
          <p:cNvPr id="29709" name="Text Box 13">
            <a:extLst>
              <a:ext uri="{FF2B5EF4-FFF2-40B4-BE49-F238E27FC236}">
                <a16:creationId xmlns:a16="http://schemas.microsoft.com/office/drawing/2014/main" id="{8B2A3FD2-CCF3-B54E-B2FE-89591FE78889}"/>
              </a:ext>
            </a:extLst>
          </p:cNvPr>
          <p:cNvSpPr txBox="1">
            <a:spLocks noChangeArrowheads="1"/>
          </p:cNvSpPr>
          <p:nvPr/>
        </p:nvSpPr>
        <p:spPr bwMode="auto">
          <a:xfrm>
            <a:off x="7629844" y="4567238"/>
            <a:ext cx="338137"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8</a:t>
            </a:r>
          </a:p>
        </p:txBody>
      </p:sp>
      <p:sp>
        <p:nvSpPr>
          <p:cNvPr id="29710" name="Text Box 14">
            <a:extLst>
              <a:ext uri="{FF2B5EF4-FFF2-40B4-BE49-F238E27FC236}">
                <a16:creationId xmlns:a16="http://schemas.microsoft.com/office/drawing/2014/main" id="{51AA6982-1ADA-9E43-88D8-E2AD0B2A66BC}"/>
              </a:ext>
            </a:extLst>
          </p:cNvPr>
          <p:cNvSpPr txBox="1">
            <a:spLocks noChangeArrowheads="1"/>
          </p:cNvSpPr>
          <p:nvPr/>
        </p:nvSpPr>
        <p:spPr bwMode="auto">
          <a:xfrm>
            <a:off x="5254944" y="3817938"/>
            <a:ext cx="338137"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29711" name="Text Box 16">
            <a:extLst>
              <a:ext uri="{FF2B5EF4-FFF2-40B4-BE49-F238E27FC236}">
                <a16:creationId xmlns:a16="http://schemas.microsoft.com/office/drawing/2014/main" id="{E1975628-6140-C646-80DB-831C6A3159FF}"/>
              </a:ext>
            </a:extLst>
          </p:cNvPr>
          <p:cNvSpPr txBox="1">
            <a:spLocks noChangeArrowheads="1"/>
          </p:cNvSpPr>
          <p:nvPr/>
        </p:nvSpPr>
        <p:spPr bwMode="auto">
          <a:xfrm>
            <a:off x="6967856" y="4054476"/>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29712" name="Text Box 17">
            <a:extLst>
              <a:ext uri="{FF2B5EF4-FFF2-40B4-BE49-F238E27FC236}">
                <a16:creationId xmlns:a16="http://schemas.microsoft.com/office/drawing/2014/main" id="{A8461071-A1A0-9643-8109-A80FD8095442}"/>
              </a:ext>
            </a:extLst>
          </p:cNvPr>
          <p:cNvSpPr txBox="1">
            <a:spLocks noChangeArrowheads="1"/>
          </p:cNvSpPr>
          <p:nvPr/>
        </p:nvSpPr>
        <p:spPr bwMode="auto">
          <a:xfrm>
            <a:off x="6912294" y="5500688"/>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29713" name="Text Box 18">
            <a:extLst>
              <a:ext uri="{FF2B5EF4-FFF2-40B4-BE49-F238E27FC236}">
                <a16:creationId xmlns:a16="http://schemas.microsoft.com/office/drawing/2014/main" id="{4FDB1BF5-BED2-1147-8C8C-F1FF90374488}"/>
              </a:ext>
            </a:extLst>
          </p:cNvPr>
          <p:cNvSpPr txBox="1">
            <a:spLocks noChangeArrowheads="1"/>
          </p:cNvSpPr>
          <p:nvPr/>
        </p:nvSpPr>
        <p:spPr bwMode="auto">
          <a:xfrm>
            <a:off x="5232719" y="6027738"/>
            <a:ext cx="339725" cy="1714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11</a:t>
            </a:r>
          </a:p>
        </p:txBody>
      </p:sp>
      <p:sp>
        <p:nvSpPr>
          <p:cNvPr id="29714" name="Oval 21">
            <a:extLst>
              <a:ext uri="{FF2B5EF4-FFF2-40B4-BE49-F238E27FC236}">
                <a16:creationId xmlns:a16="http://schemas.microsoft.com/office/drawing/2014/main" id="{A9650775-2566-2046-A4AE-66062F8B1777}"/>
              </a:ext>
            </a:extLst>
          </p:cNvPr>
          <p:cNvSpPr>
            <a:spLocks noChangeAspect="1" noChangeArrowheads="1"/>
          </p:cNvSpPr>
          <p:nvPr/>
        </p:nvSpPr>
        <p:spPr bwMode="auto">
          <a:xfrm>
            <a:off x="2046606" y="4827588"/>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s</a:t>
            </a:r>
          </a:p>
        </p:txBody>
      </p:sp>
      <p:sp>
        <p:nvSpPr>
          <p:cNvPr id="29715" name="Oval 22">
            <a:extLst>
              <a:ext uri="{FF2B5EF4-FFF2-40B4-BE49-F238E27FC236}">
                <a16:creationId xmlns:a16="http://schemas.microsoft.com/office/drawing/2014/main" id="{D61ADFFD-95D8-8A4B-A293-A6F17E7F7CC2}"/>
              </a:ext>
            </a:extLst>
          </p:cNvPr>
          <p:cNvSpPr>
            <a:spLocks noChangeAspect="1" noChangeArrowheads="1"/>
          </p:cNvSpPr>
          <p:nvPr/>
        </p:nvSpPr>
        <p:spPr bwMode="auto">
          <a:xfrm>
            <a:off x="4030981" y="3336925"/>
            <a:ext cx="250825" cy="254000"/>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2</a:t>
            </a:r>
          </a:p>
        </p:txBody>
      </p:sp>
      <p:sp>
        <p:nvSpPr>
          <p:cNvPr id="29716" name="Oval 23">
            <a:extLst>
              <a:ext uri="{FF2B5EF4-FFF2-40B4-BE49-F238E27FC236}">
                <a16:creationId xmlns:a16="http://schemas.microsoft.com/office/drawing/2014/main" id="{07802C34-22B7-D642-8A43-03064310E4FC}"/>
              </a:ext>
            </a:extLst>
          </p:cNvPr>
          <p:cNvSpPr>
            <a:spLocks noChangeAspect="1" noChangeArrowheads="1"/>
          </p:cNvSpPr>
          <p:nvPr/>
        </p:nvSpPr>
        <p:spPr bwMode="auto">
          <a:xfrm>
            <a:off x="4030981" y="4827588"/>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3</a:t>
            </a:r>
          </a:p>
        </p:txBody>
      </p:sp>
      <p:sp>
        <p:nvSpPr>
          <p:cNvPr id="29717" name="Oval 24">
            <a:extLst>
              <a:ext uri="{FF2B5EF4-FFF2-40B4-BE49-F238E27FC236}">
                <a16:creationId xmlns:a16="http://schemas.microsoft.com/office/drawing/2014/main" id="{AEC014A8-479A-184E-BD84-A562E7514A7F}"/>
              </a:ext>
            </a:extLst>
          </p:cNvPr>
          <p:cNvSpPr>
            <a:spLocks noChangeAspect="1" noChangeArrowheads="1"/>
          </p:cNvSpPr>
          <p:nvPr/>
        </p:nvSpPr>
        <p:spPr bwMode="auto">
          <a:xfrm>
            <a:off x="4030981" y="6278564"/>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4</a:t>
            </a:r>
          </a:p>
        </p:txBody>
      </p:sp>
      <p:cxnSp>
        <p:nvCxnSpPr>
          <p:cNvPr id="29718" name="AutoShape 25">
            <a:extLst>
              <a:ext uri="{FF2B5EF4-FFF2-40B4-BE49-F238E27FC236}">
                <a16:creationId xmlns:a16="http://schemas.microsoft.com/office/drawing/2014/main" id="{4AB5713A-60D8-624C-98BA-08490A9957B5}"/>
              </a:ext>
            </a:extLst>
          </p:cNvPr>
          <p:cNvCxnSpPr>
            <a:cxnSpLocks noChangeShapeType="1"/>
            <a:stCxn id="29714" idx="7"/>
            <a:endCxn id="29715" idx="3"/>
          </p:cNvCxnSpPr>
          <p:nvPr/>
        </p:nvCxnSpPr>
        <p:spPr bwMode="auto">
          <a:xfrm flipV="1">
            <a:off x="2260919" y="3554414"/>
            <a:ext cx="1806575" cy="13096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719" name="AutoShape 26">
            <a:extLst>
              <a:ext uri="{FF2B5EF4-FFF2-40B4-BE49-F238E27FC236}">
                <a16:creationId xmlns:a16="http://schemas.microsoft.com/office/drawing/2014/main" id="{21E203EE-BA61-374F-9062-329F14E6EC7B}"/>
              </a:ext>
            </a:extLst>
          </p:cNvPr>
          <p:cNvCxnSpPr>
            <a:cxnSpLocks noChangeShapeType="1"/>
            <a:stCxn id="29714" idx="6"/>
            <a:endCxn id="29716" idx="2"/>
          </p:cNvCxnSpPr>
          <p:nvPr/>
        </p:nvCxnSpPr>
        <p:spPr bwMode="auto">
          <a:xfrm>
            <a:off x="2297430" y="4954588"/>
            <a:ext cx="1733550" cy="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720" name="AutoShape 27">
            <a:extLst>
              <a:ext uri="{FF2B5EF4-FFF2-40B4-BE49-F238E27FC236}">
                <a16:creationId xmlns:a16="http://schemas.microsoft.com/office/drawing/2014/main" id="{C51D1A41-CDE8-A04C-9011-6253F8D78F33}"/>
              </a:ext>
            </a:extLst>
          </p:cNvPr>
          <p:cNvCxnSpPr>
            <a:cxnSpLocks noChangeShapeType="1"/>
            <a:stCxn id="29714" idx="5"/>
            <a:endCxn id="29717" idx="1"/>
          </p:cNvCxnSpPr>
          <p:nvPr/>
        </p:nvCxnSpPr>
        <p:spPr bwMode="auto">
          <a:xfrm>
            <a:off x="2260919" y="5043489"/>
            <a:ext cx="1806575" cy="1271587"/>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721" name="AutoShape 28">
            <a:extLst>
              <a:ext uri="{FF2B5EF4-FFF2-40B4-BE49-F238E27FC236}">
                <a16:creationId xmlns:a16="http://schemas.microsoft.com/office/drawing/2014/main" id="{CE5473D1-B44B-4849-A991-C7D84E5FB2D9}"/>
              </a:ext>
            </a:extLst>
          </p:cNvPr>
          <p:cNvCxnSpPr>
            <a:cxnSpLocks noChangeShapeType="1"/>
            <a:stCxn id="29716" idx="6"/>
            <a:endCxn id="29728" idx="2"/>
          </p:cNvCxnSpPr>
          <p:nvPr/>
        </p:nvCxnSpPr>
        <p:spPr bwMode="auto">
          <a:xfrm>
            <a:off x="4281806" y="4954588"/>
            <a:ext cx="2403475"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722" name="AutoShape 29">
            <a:extLst>
              <a:ext uri="{FF2B5EF4-FFF2-40B4-BE49-F238E27FC236}">
                <a16:creationId xmlns:a16="http://schemas.microsoft.com/office/drawing/2014/main" id="{9EBCC365-DA2E-2148-83E7-306025B04A01}"/>
              </a:ext>
            </a:extLst>
          </p:cNvPr>
          <p:cNvCxnSpPr>
            <a:cxnSpLocks noChangeShapeType="1"/>
            <a:stCxn id="29716" idx="5"/>
            <a:endCxn id="29729" idx="1"/>
          </p:cNvCxnSpPr>
          <p:nvPr/>
        </p:nvCxnSpPr>
        <p:spPr bwMode="auto">
          <a:xfrm>
            <a:off x="4245293" y="5043489"/>
            <a:ext cx="2476500" cy="1271587"/>
          </a:xfrm>
          <a:prstGeom prst="straightConnector1">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723" name="AutoShape 30">
            <a:extLst>
              <a:ext uri="{FF2B5EF4-FFF2-40B4-BE49-F238E27FC236}">
                <a16:creationId xmlns:a16="http://schemas.microsoft.com/office/drawing/2014/main" id="{39F7E8CD-0C55-E746-A169-4B1C5E368C21}"/>
              </a:ext>
            </a:extLst>
          </p:cNvPr>
          <p:cNvCxnSpPr>
            <a:cxnSpLocks noChangeShapeType="1"/>
            <a:stCxn id="29716" idx="4"/>
            <a:endCxn id="29717" idx="0"/>
          </p:cNvCxnSpPr>
          <p:nvPr/>
        </p:nvCxnSpPr>
        <p:spPr bwMode="auto">
          <a:xfrm>
            <a:off x="4156393" y="5080001"/>
            <a:ext cx="0" cy="1198563"/>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724" name="AutoShape 31">
            <a:extLst>
              <a:ext uri="{FF2B5EF4-FFF2-40B4-BE49-F238E27FC236}">
                <a16:creationId xmlns:a16="http://schemas.microsoft.com/office/drawing/2014/main" id="{2AFCEB4F-A5D4-314A-84CE-EF57ACE9519A}"/>
              </a:ext>
            </a:extLst>
          </p:cNvPr>
          <p:cNvCxnSpPr>
            <a:cxnSpLocks noChangeShapeType="1"/>
            <a:stCxn id="29715" idx="6"/>
            <a:endCxn id="29727" idx="2"/>
          </p:cNvCxnSpPr>
          <p:nvPr/>
        </p:nvCxnSpPr>
        <p:spPr bwMode="auto">
          <a:xfrm>
            <a:off x="4281806" y="3463925"/>
            <a:ext cx="240347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725" name="AutoShape 32">
            <a:extLst>
              <a:ext uri="{FF2B5EF4-FFF2-40B4-BE49-F238E27FC236}">
                <a16:creationId xmlns:a16="http://schemas.microsoft.com/office/drawing/2014/main" id="{1FC4A4DD-2589-B143-B436-24B3EB363FB9}"/>
              </a:ext>
            </a:extLst>
          </p:cNvPr>
          <p:cNvCxnSpPr>
            <a:cxnSpLocks noChangeShapeType="1"/>
            <a:stCxn id="29717" idx="6"/>
            <a:endCxn id="29729" idx="2"/>
          </p:cNvCxnSpPr>
          <p:nvPr/>
        </p:nvCxnSpPr>
        <p:spPr bwMode="auto">
          <a:xfrm>
            <a:off x="4281806" y="6403975"/>
            <a:ext cx="2403475" cy="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726" name="AutoShape 33">
            <a:extLst>
              <a:ext uri="{FF2B5EF4-FFF2-40B4-BE49-F238E27FC236}">
                <a16:creationId xmlns:a16="http://schemas.microsoft.com/office/drawing/2014/main" id="{AFBBD529-D4D7-A24D-82BE-CE3C620BC2F5}"/>
              </a:ext>
            </a:extLst>
          </p:cNvPr>
          <p:cNvCxnSpPr>
            <a:cxnSpLocks noChangeShapeType="1"/>
            <a:stCxn id="29715" idx="4"/>
            <a:endCxn id="29716" idx="0"/>
          </p:cNvCxnSpPr>
          <p:nvPr/>
        </p:nvCxnSpPr>
        <p:spPr bwMode="auto">
          <a:xfrm>
            <a:off x="4156393" y="3590926"/>
            <a:ext cx="0" cy="1236663"/>
          </a:xfrm>
          <a:prstGeom prst="straightConnector1">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727" name="Oval 34">
            <a:extLst>
              <a:ext uri="{FF2B5EF4-FFF2-40B4-BE49-F238E27FC236}">
                <a16:creationId xmlns:a16="http://schemas.microsoft.com/office/drawing/2014/main" id="{DB8F27B4-6ABF-F34B-A4D0-FCF02C88AF4A}"/>
              </a:ext>
            </a:extLst>
          </p:cNvPr>
          <p:cNvSpPr>
            <a:spLocks noChangeAspect="1" noChangeArrowheads="1"/>
          </p:cNvSpPr>
          <p:nvPr/>
        </p:nvSpPr>
        <p:spPr bwMode="auto">
          <a:xfrm>
            <a:off x="6685281" y="3336925"/>
            <a:ext cx="250825" cy="254000"/>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5</a:t>
            </a:r>
          </a:p>
        </p:txBody>
      </p:sp>
      <p:sp>
        <p:nvSpPr>
          <p:cNvPr id="29728" name="Oval 35">
            <a:extLst>
              <a:ext uri="{FF2B5EF4-FFF2-40B4-BE49-F238E27FC236}">
                <a16:creationId xmlns:a16="http://schemas.microsoft.com/office/drawing/2014/main" id="{7430882C-B3FD-CA43-BED5-520B48EBAE14}"/>
              </a:ext>
            </a:extLst>
          </p:cNvPr>
          <p:cNvSpPr>
            <a:spLocks noChangeAspect="1" noChangeArrowheads="1"/>
          </p:cNvSpPr>
          <p:nvPr/>
        </p:nvSpPr>
        <p:spPr bwMode="auto">
          <a:xfrm>
            <a:off x="6685281" y="4827588"/>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6</a:t>
            </a:r>
          </a:p>
        </p:txBody>
      </p:sp>
      <p:sp>
        <p:nvSpPr>
          <p:cNvPr id="29729" name="Oval 36">
            <a:extLst>
              <a:ext uri="{FF2B5EF4-FFF2-40B4-BE49-F238E27FC236}">
                <a16:creationId xmlns:a16="http://schemas.microsoft.com/office/drawing/2014/main" id="{2DF7417E-19DB-5249-9F07-9478B6A22A20}"/>
              </a:ext>
            </a:extLst>
          </p:cNvPr>
          <p:cNvSpPr>
            <a:spLocks noChangeAspect="1" noChangeArrowheads="1"/>
          </p:cNvSpPr>
          <p:nvPr/>
        </p:nvSpPr>
        <p:spPr bwMode="auto">
          <a:xfrm>
            <a:off x="6685281" y="6278564"/>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7</a:t>
            </a:r>
          </a:p>
        </p:txBody>
      </p:sp>
      <p:cxnSp>
        <p:nvCxnSpPr>
          <p:cNvPr id="29730" name="AutoShape 37">
            <a:extLst>
              <a:ext uri="{FF2B5EF4-FFF2-40B4-BE49-F238E27FC236}">
                <a16:creationId xmlns:a16="http://schemas.microsoft.com/office/drawing/2014/main" id="{8866613D-3210-E845-A4F3-16A618ECEEF6}"/>
              </a:ext>
            </a:extLst>
          </p:cNvPr>
          <p:cNvCxnSpPr>
            <a:cxnSpLocks noChangeShapeType="1"/>
            <a:stCxn id="29728" idx="4"/>
            <a:endCxn id="29729" idx="0"/>
          </p:cNvCxnSpPr>
          <p:nvPr/>
        </p:nvCxnSpPr>
        <p:spPr bwMode="auto">
          <a:xfrm>
            <a:off x="6810693" y="5080001"/>
            <a:ext cx="0" cy="1198563"/>
          </a:xfrm>
          <a:prstGeom prst="straightConnector1">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731" name="AutoShape 38">
            <a:extLst>
              <a:ext uri="{FF2B5EF4-FFF2-40B4-BE49-F238E27FC236}">
                <a16:creationId xmlns:a16="http://schemas.microsoft.com/office/drawing/2014/main" id="{CA02014C-F048-FD40-AED7-78B181ADE4FF}"/>
              </a:ext>
            </a:extLst>
          </p:cNvPr>
          <p:cNvCxnSpPr>
            <a:cxnSpLocks noChangeShapeType="1"/>
            <a:stCxn id="29727" idx="4"/>
            <a:endCxn id="29728" idx="0"/>
          </p:cNvCxnSpPr>
          <p:nvPr/>
        </p:nvCxnSpPr>
        <p:spPr bwMode="auto">
          <a:xfrm>
            <a:off x="6810693" y="3590926"/>
            <a:ext cx="0" cy="12366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732" name="AutoShape 39">
            <a:extLst>
              <a:ext uri="{FF2B5EF4-FFF2-40B4-BE49-F238E27FC236}">
                <a16:creationId xmlns:a16="http://schemas.microsoft.com/office/drawing/2014/main" id="{8FE85129-4657-C741-8279-D370929CB924}"/>
              </a:ext>
            </a:extLst>
          </p:cNvPr>
          <p:cNvCxnSpPr>
            <a:cxnSpLocks noChangeShapeType="1"/>
            <a:stCxn id="29715" idx="5"/>
            <a:endCxn id="29728" idx="1"/>
          </p:cNvCxnSpPr>
          <p:nvPr/>
        </p:nvCxnSpPr>
        <p:spPr bwMode="auto">
          <a:xfrm>
            <a:off x="4245293" y="3554414"/>
            <a:ext cx="2476500" cy="1309687"/>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733" name="Oval 40">
            <a:extLst>
              <a:ext uri="{FF2B5EF4-FFF2-40B4-BE49-F238E27FC236}">
                <a16:creationId xmlns:a16="http://schemas.microsoft.com/office/drawing/2014/main" id="{4FB9429A-E575-BF41-8E28-137226FA6CD5}"/>
              </a:ext>
            </a:extLst>
          </p:cNvPr>
          <p:cNvSpPr>
            <a:spLocks noChangeAspect="1" noChangeArrowheads="1"/>
          </p:cNvSpPr>
          <p:nvPr/>
        </p:nvSpPr>
        <p:spPr bwMode="auto">
          <a:xfrm>
            <a:off x="8634731" y="4827588"/>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t</a:t>
            </a:r>
          </a:p>
        </p:txBody>
      </p:sp>
      <p:cxnSp>
        <p:nvCxnSpPr>
          <p:cNvPr id="29734" name="AutoShape 41">
            <a:extLst>
              <a:ext uri="{FF2B5EF4-FFF2-40B4-BE49-F238E27FC236}">
                <a16:creationId xmlns:a16="http://schemas.microsoft.com/office/drawing/2014/main" id="{61799526-2269-5544-9022-38F541CED7B1}"/>
              </a:ext>
            </a:extLst>
          </p:cNvPr>
          <p:cNvCxnSpPr>
            <a:cxnSpLocks noChangeShapeType="1"/>
            <a:stCxn id="29727" idx="6"/>
            <a:endCxn id="29733" idx="1"/>
          </p:cNvCxnSpPr>
          <p:nvPr/>
        </p:nvCxnSpPr>
        <p:spPr bwMode="auto">
          <a:xfrm>
            <a:off x="6936105" y="3463926"/>
            <a:ext cx="1735138" cy="1400175"/>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735" name="AutoShape 42">
            <a:extLst>
              <a:ext uri="{FF2B5EF4-FFF2-40B4-BE49-F238E27FC236}">
                <a16:creationId xmlns:a16="http://schemas.microsoft.com/office/drawing/2014/main" id="{06E1392D-EA59-B947-975D-A37AEE8D6BF1}"/>
              </a:ext>
            </a:extLst>
          </p:cNvPr>
          <p:cNvCxnSpPr>
            <a:cxnSpLocks noChangeShapeType="1"/>
            <a:stCxn id="29728" idx="6"/>
            <a:endCxn id="29733" idx="2"/>
          </p:cNvCxnSpPr>
          <p:nvPr/>
        </p:nvCxnSpPr>
        <p:spPr bwMode="auto">
          <a:xfrm>
            <a:off x="6936106" y="4954588"/>
            <a:ext cx="169862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736" name="AutoShape 43">
            <a:extLst>
              <a:ext uri="{FF2B5EF4-FFF2-40B4-BE49-F238E27FC236}">
                <a16:creationId xmlns:a16="http://schemas.microsoft.com/office/drawing/2014/main" id="{B3DF13E8-A34A-0544-857F-6268AC72B784}"/>
              </a:ext>
            </a:extLst>
          </p:cNvPr>
          <p:cNvCxnSpPr>
            <a:cxnSpLocks noChangeShapeType="1"/>
            <a:stCxn id="29729" idx="7"/>
            <a:endCxn id="29733" idx="4"/>
          </p:cNvCxnSpPr>
          <p:nvPr/>
        </p:nvCxnSpPr>
        <p:spPr bwMode="auto">
          <a:xfrm flipV="1">
            <a:off x="6899593" y="5080001"/>
            <a:ext cx="1860550" cy="1235075"/>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737" name="Text Box 44">
            <a:extLst>
              <a:ext uri="{FF2B5EF4-FFF2-40B4-BE49-F238E27FC236}">
                <a16:creationId xmlns:a16="http://schemas.microsoft.com/office/drawing/2014/main" id="{081CC99E-029D-534F-A7C8-BF10BB2D2A00}"/>
              </a:ext>
            </a:extLst>
          </p:cNvPr>
          <p:cNvSpPr txBox="1">
            <a:spLocks noChangeArrowheads="1"/>
          </p:cNvSpPr>
          <p:nvPr/>
        </p:nvSpPr>
        <p:spPr bwMode="auto">
          <a:xfrm>
            <a:off x="3073719" y="5651500"/>
            <a:ext cx="427037"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29738" name="Text Box 45">
            <a:extLst>
              <a:ext uri="{FF2B5EF4-FFF2-40B4-BE49-F238E27FC236}">
                <a16:creationId xmlns:a16="http://schemas.microsoft.com/office/drawing/2014/main" id="{EA709C67-F85C-E844-BDB5-A2F2D5F4CEB5}"/>
              </a:ext>
            </a:extLst>
          </p:cNvPr>
          <p:cNvSpPr txBox="1">
            <a:spLocks noChangeArrowheads="1"/>
          </p:cNvSpPr>
          <p:nvPr/>
        </p:nvSpPr>
        <p:spPr bwMode="auto">
          <a:xfrm>
            <a:off x="3088006" y="4826000"/>
            <a:ext cx="352425"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5</a:t>
            </a:r>
          </a:p>
        </p:txBody>
      </p:sp>
      <p:sp>
        <p:nvSpPr>
          <p:cNvPr id="29739" name="Text Box 46">
            <a:extLst>
              <a:ext uri="{FF2B5EF4-FFF2-40B4-BE49-F238E27FC236}">
                <a16:creationId xmlns:a16="http://schemas.microsoft.com/office/drawing/2014/main" id="{60ADCF19-FE39-EE46-85AC-61600E46BCA6}"/>
              </a:ext>
            </a:extLst>
          </p:cNvPr>
          <p:cNvSpPr txBox="1">
            <a:spLocks noChangeArrowheads="1"/>
          </p:cNvSpPr>
          <p:nvPr/>
        </p:nvSpPr>
        <p:spPr bwMode="auto">
          <a:xfrm>
            <a:off x="5173980" y="6283325"/>
            <a:ext cx="425450"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30</a:t>
            </a:r>
          </a:p>
        </p:txBody>
      </p:sp>
      <p:sp>
        <p:nvSpPr>
          <p:cNvPr id="29740" name="Text Box 47">
            <a:extLst>
              <a:ext uri="{FF2B5EF4-FFF2-40B4-BE49-F238E27FC236}">
                <a16:creationId xmlns:a16="http://schemas.microsoft.com/office/drawing/2014/main" id="{AD1BB7D8-6D33-1F49-B972-1BE67594673E}"/>
              </a:ext>
            </a:extLst>
          </p:cNvPr>
          <p:cNvSpPr txBox="1">
            <a:spLocks noChangeArrowheads="1"/>
          </p:cNvSpPr>
          <p:nvPr/>
        </p:nvSpPr>
        <p:spPr bwMode="auto">
          <a:xfrm>
            <a:off x="6593206" y="5500688"/>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29741" name="Text Box 48">
            <a:extLst>
              <a:ext uri="{FF2B5EF4-FFF2-40B4-BE49-F238E27FC236}">
                <a16:creationId xmlns:a16="http://schemas.microsoft.com/office/drawing/2014/main" id="{3EC24A65-1EF6-0D4E-82EA-3B457C561B48}"/>
              </a:ext>
            </a:extLst>
          </p:cNvPr>
          <p:cNvSpPr txBox="1">
            <a:spLocks noChangeArrowheads="1"/>
          </p:cNvSpPr>
          <p:nvPr/>
        </p:nvSpPr>
        <p:spPr bwMode="auto">
          <a:xfrm>
            <a:off x="3040380" y="3997325"/>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29742" name="Text Box 49">
            <a:extLst>
              <a:ext uri="{FF2B5EF4-FFF2-40B4-BE49-F238E27FC236}">
                <a16:creationId xmlns:a16="http://schemas.microsoft.com/office/drawing/2014/main" id="{853A2A56-D22E-184D-997F-2594C40FC079}"/>
              </a:ext>
            </a:extLst>
          </p:cNvPr>
          <p:cNvSpPr txBox="1">
            <a:spLocks noChangeArrowheads="1"/>
          </p:cNvSpPr>
          <p:nvPr/>
        </p:nvSpPr>
        <p:spPr bwMode="auto">
          <a:xfrm>
            <a:off x="5172393" y="4838700"/>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8</a:t>
            </a:r>
          </a:p>
        </p:txBody>
      </p:sp>
      <p:sp>
        <p:nvSpPr>
          <p:cNvPr id="29743" name="Text Box 50">
            <a:extLst>
              <a:ext uri="{FF2B5EF4-FFF2-40B4-BE49-F238E27FC236}">
                <a16:creationId xmlns:a16="http://schemas.microsoft.com/office/drawing/2014/main" id="{6604C068-6BCB-914F-A9A2-34F75A31E0AD}"/>
              </a:ext>
            </a:extLst>
          </p:cNvPr>
          <p:cNvSpPr txBox="1">
            <a:spLocks noChangeArrowheads="1"/>
          </p:cNvSpPr>
          <p:nvPr/>
        </p:nvSpPr>
        <p:spPr bwMode="auto">
          <a:xfrm>
            <a:off x="5164456" y="4046538"/>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29744" name="Text Box 51">
            <a:extLst>
              <a:ext uri="{FF2B5EF4-FFF2-40B4-BE49-F238E27FC236}">
                <a16:creationId xmlns:a16="http://schemas.microsoft.com/office/drawing/2014/main" id="{40CBEC01-E636-2642-B3E3-7E02CBAE0F57}"/>
              </a:ext>
            </a:extLst>
          </p:cNvPr>
          <p:cNvSpPr txBox="1">
            <a:spLocks noChangeArrowheads="1"/>
          </p:cNvSpPr>
          <p:nvPr/>
        </p:nvSpPr>
        <p:spPr bwMode="auto">
          <a:xfrm>
            <a:off x="5183505" y="3355975"/>
            <a:ext cx="427038"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9</a:t>
            </a:r>
          </a:p>
        </p:txBody>
      </p:sp>
      <p:sp>
        <p:nvSpPr>
          <p:cNvPr id="29745" name="Text Box 52">
            <a:extLst>
              <a:ext uri="{FF2B5EF4-FFF2-40B4-BE49-F238E27FC236}">
                <a16:creationId xmlns:a16="http://schemas.microsoft.com/office/drawing/2014/main" id="{D2005223-DC32-B24B-9CF0-37F7D83A66FE}"/>
              </a:ext>
            </a:extLst>
          </p:cNvPr>
          <p:cNvSpPr txBox="1">
            <a:spLocks noChangeArrowheads="1"/>
          </p:cNvSpPr>
          <p:nvPr/>
        </p:nvSpPr>
        <p:spPr bwMode="auto">
          <a:xfrm>
            <a:off x="5172393" y="5532438"/>
            <a:ext cx="425450"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6</a:t>
            </a:r>
          </a:p>
        </p:txBody>
      </p:sp>
      <p:sp>
        <p:nvSpPr>
          <p:cNvPr id="29746" name="Text Box 53">
            <a:extLst>
              <a:ext uri="{FF2B5EF4-FFF2-40B4-BE49-F238E27FC236}">
                <a16:creationId xmlns:a16="http://schemas.microsoft.com/office/drawing/2014/main" id="{774E7303-7C52-4147-B784-604A65BE9E40}"/>
              </a:ext>
            </a:extLst>
          </p:cNvPr>
          <p:cNvSpPr txBox="1">
            <a:spLocks noChangeArrowheads="1"/>
          </p:cNvSpPr>
          <p:nvPr/>
        </p:nvSpPr>
        <p:spPr bwMode="auto">
          <a:xfrm>
            <a:off x="7571105" y="5581650"/>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29747" name="Text Box 54">
            <a:extLst>
              <a:ext uri="{FF2B5EF4-FFF2-40B4-BE49-F238E27FC236}">
                <a16:creationId xmlns:a16="http://schemas.microsoft.com/office/drawing/2014/main" id="{67EAA4A4-5A2B-5743-9412-082EF2193B84}"/>
              </a:ext>
            </a:extLst>
          </p:cNvPr>
          <p:cNvSpPr txBox="1">
            <a:spLocks noChangeArrowheads="1"/>
          </p:cNvSpPr>
          <p:nvPr/>
        </p:nvSpPr>
        <p:spPr bwMode="auto">
          <a:xfrm>
            <a:off x="7571105" y="4851400"/>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29748" name="Text Box 55">
            <a:extLst>
              <a:ext uri="{FF2B5EF4-FFF2-40B4-BE49-F238E27FC236}">
                <a16:creationId xmlns:a16="http://schemas.microsoft.com/office/drawing/2014/main" id="{60D28D95-4D91-4348-AA79-2F573E091BFD}"/>
              </a:ext>
            </a:extLst>
          </p:cNvPr>
          <p:cNvSpPr txBox="1">
            <a:spLocks noChangeArrowheads="1"/>
          </p:cNvSpPr>
          <p:nvPr/>
        </p:nvSpPr>
        <p:spPr bwMode="auto">
          <a:xfrm>
            <a:off x="7523481" y="4067175"/>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29749" name="Text Box 56">
            <a:extLst>
              <a:ext uri="{FF2B5EF4-FFF2-40B4-BE49-F238E27FC236}">
                <a16:creationId xmlns:a16="http://schemas.microsoft.com/office/drawing/2014/main" id="{62B11B1D-46CC-6C4C-B3FE-143D658E3086}"/>
              </a:ext>
            </a:extLst>
          </p:cNvPr>
          <p:cNvSpPr txBox="1">
            <a:spLocks noChangeArrowheads="1"/>
          </p:cNvSpPr>
          <p:nvPr/>
        </p:nvSpPr>
        <p:spPr bwMode="auto">
          <a:xfrm>
            <a:off x="6593206" y="4041775"/>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29750" name="Text Box 57">
            <a:extLst>
              <a:ext uri="{FF2B5EF4-FFF2-40B4-BE49-F238E27FC236}">
                <a16:creationId xmlns:a16="http://schemas.microsoft.com/office/drawing/2014/main" id="{B3C4155B-EB46-5C4A-9F6A-BBDB7EAFCFA8}"/>
              </a:ext>
            </a:extLst>
          </p:cNvPr>
          <p:cNvSpPr txBox="1">
            <a:spLocks noChangeArrowheads="1"/>
          </p:cNvSpPr>
          <p:nvPr/>
        </p:nvSpPr>
        <p:spPr bwMode="auto">
          <a:xfrm>
            <a:off x="3935730" y="4117975"/>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4</a:t>
            </a:r>
          </a:p>
        </p:txBody>
      </p:sp>
      <p:sp>
        <p:nvSpPr>
          <p:cNvPr id="29751" name="Text Box 58">
            <a:extLst>
              <a:ext uri="{FF2B5EF4-FFF2-40B4-BE49-F238E27FC236}">
                <a16:creationId xmlns:a16="http://schemas.microsoft.com/office/drawing/2014/main" id="{667FD0F0-4B7D-1D43-A5AD-7BEE43F70500}"/>
              </a:ext>
            </a:extLst>
          </p:cNvPr>
          <p:cNvSpPr txBox="1">
            <a:spLocks noChangeArrowheads="1"/>
          </p:cNvSpPr>
          <p:nvPr/>
        </p:nvSpPr>
        <p:spPr bwMode="auto">
          <a:xfrm>
            <a:off x="3926206" y="5522913"/>
            <a:ext cx="423863"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4</a:t>
            </a:r>
          </a:p>
        </p:txBody>
      </p:sp>
      <p:sp>
        <p:nvSpPr>
          <p:cNvPr id="29752" name="Text Box 61">
            <a:extLst>
              <a:ext uri="{FF2B5EF4-FFF2-40B4-BE49-F238E27FC236}">
                <a16:creationId xmlns:a16="http://schemas.microsoft.com/office/drawing/2014/main" id="{2DA82BBC-81A3-6B46-A966-DABAAE6ECB31}"/>
              </a:ext>
            </a:extLst>
          </p:cNvPr>
          <p:cNvSpPr txBox="1">
            <a:spLocks noChangeArrowheads="1"/>
          </p:cNvSpPr>
          <p:nvPr/>
        </p:nvSpPr>
        <p:spPr bwMode="auto">
          <a:xfrm>
            <a:off x="4208781" y="5507038"/>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29753" name="Text Box 66">
            <a:extLst>
              <a:ext uri="{FF2B5EF4-FFF2-40B4-BE49-F238E27FC236}">
                <a16:creationId xmlns:a16="http://schemas.microsoft.com/office/drawing/2014/main" id="{1027918D-74E0-0640-A817-E6D5264C61F6}"/>
              </a:ext>
            </a:extLst>
          </p:cNvPr>
          <p:cNvSpPr txBox="1">
            <a:spLocks noChangeArrowheads="1"/>
          </p:cNvSpPr>
          <p:nvPr/>
        </p:nvSpPr>
        <p:spPr bwMode="auto">
          <a:xfrm>
            <a:off x="7748905" y="5948363"/>
            <a:ext cx="2090738" cy="595312"/>
          </a:xfrm>
          <a:prstGeom prst="rect">
            <a:avLst/>
          </a:prstGeom>
          <a:solidFill>
            <a:schemeClr val="accent5">
              <a:lumMod val="20000"/>
              <a:lumOff val="80000"/>
            </a:schemeClr>
          </a:solidFill>
          <a:ln>
            <a:noFill/>
          </a:ln>
          <a:effectLst/>
        </p:spPr>
        <p:txBody>
          <a:bodyPr lIns="91387" tIns="91387" rIns="91387" bIns="91387"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200"/>
              <a:t> Value = 10 - 4 + 8 - 0 + 10</a:t>
            </a:r>
            <a:br>
              <a:rPr lang="en-US" altLang="zh-CN" sz="1200"/>
            </a:br>
            <a:r>
              <a:rPr lang="en-US" altLang="zh-CN" sz="1200"/>
              <a:t>         </a:t>
            </a:r>
            <a:r>
              <a:rPr lang="en-US" altLang="zh-CN" sz="1200" baseline="-25000"/>
              <a:t> </a:t>
            </a:r>
            <a:r>
              <a:rPr lang="en-US" altLang="zh-CN" sz="1200"/>
              <a:t>= 24</a:t>
            </a:r>
          </a:p>
        </p:txBody>
      </p:sp>
      <p:sp>
        <p:nvSpPr>
          <p:cNvPr id="29754" name="Text Box 67">
            <a:extLst>
              <a:ext uri="{FF2B5EF4-FFF2-40B4-BE49-F238E27FC236}">
                <a16:creationId xmlns:a16="http://schemas.microsoft.com/office/drawing/2014/main" id="{6B940339-FE3B-5944-A21F-2CEDA581A280}"/>
              </a:ext>
            </a:extLst>
          </p:cNvPr>
          <p:cNvSpPr txBox="1">
            <a:spLocks noChangeArrowheads="1"/>
          </p:cNvSpPr>
          <p:nvPr/>
        </p:nvSpPr>
        <p:spPr bwMode="auto">
          <a:xfrm>
            <a:off x="4224656" y="4114801"/>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4</a:t>
            </a:r>
          </a:p>
        </p:txBody>
      </p:sp>
      <p:sp>
        <p:nvSpPr>
          <p:cNvPr id="29755" name="Text Box 69">
            <a:extLst>
              <a:ext uri="{FF2B5EF4-FFF2-40B4-BE49-F238E27FC236}">
                <a16:creationId xmlns:a16="http://schemas.microsoft.com/office/drawing/2014/main" id="{F59DDAAB-5622-B84B-BB20-5A08BCF0B040}"/>
              </a:ext>
            </a:extLst>
          </p:cNvPr>
          <p:cNvSpPr txBox="1">
            <a:spLocks noChangeArrowheads="1"/>
          </p:cNvSpPr>
          <p:nvPr/>
        </p:nvSpPr>
        <p:spPr bwMode="auto">
          <a:xfrm>
            <a:off x="2079401" y="5181600"/>
            <a:ext cx="112210" cy="1846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A</a:t>
            </a:r>
          </a:p>
        </p:txBody>
      </p:sp>
      <p:sp>
        <p:nvSpPr>
          <p:cNvPr id="63" name="内容占位符 4">
            <a:extLst>
              <a:ext uri="{FF2B5EF4-FFF2-40B4-BE49-F238E27FC236}">
                <a16:creationId xmlns:a16="http://schemas.microsoft.com/office/drawing/2014/main" id="{97393259-B7EE-4D43-A922-F84369F73608}"/>
              </a:ext>
            </a:extLst>
          </p:cNvPr>
          <p:cNvSpPr>
            <a:spLocks noGrp="1"/>
          </p:cNvSpPr>
          <p:nvPr>
            <p:ph idx="1"/>
          </p:nvPr>
        </p:nvSpPr>
        <p:spPr>
          <a:xfrm>
            <a:off x="838199" y="1326996"/>
            <a:ext cx="11053879" cy="1043142"/>
          </a:xfrm>
        </p:spPr>
        <p:txBody>
          <a:bodyPr/>
          <a:lstStyle/>
          <a:p>
            <a:r>
              <a:rPr lang="en-US" altLang="zh-CN" dirty="0">
                <a:solidFill>
                  <a:srgbClr val="0000CC"/>
                </a:solidFill>
              </a:rPr>
              <a:t>Flow value lemma. </a:t>
            </a:r>
            <a:r>
              <a:rPr lang="en-US" altLang="zh-CN" dirty="0"/>
              <a:t>Let f be any flow, and let (A, B) be any s-t cut. Then, the net flow sent across the cut is equal to the amount leaving s.</a:t>
            </a:r>
          </a:p>
        </p:txBody>
      </p:sp>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A0E614EA-8F32-6545-A508-49708ABC092A}"/>
                  </a:ext>
                </a:extLst>
              </p:cNvPr>
              <p:cNvSpPr txBox="1"/>
              <p:nvPr/>
            </p:nvSpPr>
            <p:spPr>
              <a:xfrm>
                <a:off x="3966210" y="2282128"/>
                <a:ext cx="2651047" cy="285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𝑣</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𝑓</m:t>
                          </m:r>
                        </m:e>
                      </m:d>
                      <m:r>
                        <a:rPr kumimoji="1" lang="en-US" altLang="zh-CN" b="0" i="1" smtClean="0">
                          <a:latin typeface="Cambria Math" panose="02040503050406030204" pitchFamily="18" charset="0"/>
                        </a:rPr>
                        <m:t>= </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𝑓</m:t>
                          </m:r>
                        </m:e>
                        <m:sup>
                          <m:r>
                            <a:rPr kumimoji="1" lang="en-US" altLang="zh-CN" b="0" i="1" smtClean="0">
                              <a:latin typeface="Cambria Math" panose="02040503050406030204" pitchFamily="18" charset="0"/>
                            </a:rPr>
                            <m:t>𝑜𝑢𝑡</m:t>
                          </m:r>
                        </m:sup>
                      </m:s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𝐴</m:t>
                          </m:r>
                        </m:e>
                      </m:d>
                      <m:r>
                        <a:rPr kumimoji="1" lang="en-US" altLang="zh-CN" b="0" i="1" smtClean="0">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𝑓</m:t>
                          </m:r>
                        </m:e>
                        <m:sup>
                          <m:r>
                            <a:rPr kumimoji="1" lang="en-US" altLang="zh-CN" b="0" i="1" smtClean="0">
                              <a:latin typeface="Cambria Math" panose="02040503050406030204" pitchFamily="18" charset="0"/>
                            </a:rPr>
                            <m:t>𝑖𝑛</m:t>
                          </m:r>
                        </m:sup>
                      </m:sSup>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𝐴</m:t>
                          </m:r>
                        </m:e>
                      </m:d>
                    </m:oMath>
                  </m:oMathPara>
                </a14:m>
                <a:endParaRPr kumimoji="1" lang="zh-CN" altLang="en-US" dirty="0"/>
              </a:p>
            </p:txBody>
          </p:sp>
        </mc:Choice>
        <mc:Fallback xmlns="">
          <p:sp>
            <p:nvSpPr>
              <p:cNvPr id="64" name="文本框 63">
                <a:extLst>
                  <a:ext uri="{FF2B5EF4-FFF2-40B4-BE49-F238E27FC236}">
                    <a16:creationId xmlns:a16="http://schemas.microsoft.com/office/drawing/2014/main" id="{A0E614EA-8F32-6545-A508-49708ABC092A}"/>
                  </a:ext>
                </a:extLst>
              </p:cNvPr>
              <p:cNvSpPr txBox="1">
                <a:spLocks noRot="1" noChangeAspect="1" noMove="1" noResize="1" noEditPoints="1" noAdjustHandles="1" noChangeArrowheads="1" noChangeShapeType="1" noTextEdit="1"/>
              </p:cNvSpPr>
              <p:nvPr/>
            </p:nvSpPr>
            <p:spPr>
              <a:xfrm>
                <a:off x="3966210" y="2282128"/>
                <a:ext cx="2651047" cy="285912"/>
              </a:xfrm>
              <a:prstGeom prst="rect">
                <a:avLst/>
              </a:prstGeom>
              <a:blipFill>
                <a:blip r:embed="rId3"/>
                <a:stretch>
                  <a:fillRect b="-33333"/>
                </a:stretch>
              </a:blipFill>
            </p:spPr>
            <p:txBody>
              <a:bodyPr/>
              <a:lstStyle/>
              <a:p>
                <a:r>
                  <a:rPr lang="zh-CN" altLang="en-US">
                    <a:noFill/>
                  </a:rPr>
                  <a:t> </a:t>
                </a:r>
              </a:p>
            </p:txBody>
          </p:sp>
        </mc:Fallback>
      </mc:AlternateContent>
      <p:pic>
        <p:nvPicPr>
          <p:cNvPr id="66" name="Picture 2">
            <a:extLst>
              <a:ext uri="{FF2B5EF4-FFF2-40B4-BE49-F238E27FC236}">
                <a16:creationId xmlns:a16="http://schemas.microsoft.com/office/drawing/2014/main" id="{786A2F0D-AD90-924A-A746-72ACE2982B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4">
            <a:extLst>
              <a:ext uri="{FF2B5EF4-FFF2-40B4-BE49-F238E27FC236}">
                <a16:creationId xmlns:a16="http://schemas.microsoft.com/office/drawing/2014/main" id="{1553B252-DFFF-7A4E-94E0-A8107AD58594}"/>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265989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3">
            <a:extLst>
              <a:ext uri="{FF2B5EF4-FFF2-40B4-BE49-F238E27FC236}">
                <a16:creationId xmlns:a16="http://schemas.microsoft.com/office/drawing/2014/main" id="{B92C0F9E-2A42-BC40-B9EE-E24E1C5DCC4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4F11487C-AB7A-2D46-94C2-26FEA0C6BD5E}" type="slidenum">
              <a:rPr lang="en-US" altLang="zh-CN" sz="800"/>
              <a:pPr/>
              <a:t>15</a:t>
            </a:fld>
            <a:endParaRPr lang="en-US" altLang="zh-CN" sz="1400"/>
          </a:p>
        </p:txBody>
      </p:sp>
      <p:sp>
        <p:nvSpPr>
          <p:cNvPr id="31746" name="Rectangle 2">
            <a:extLst>
              <a:ext uri="{FF2B5EF4-FFF2-40B4-BE49-F238E27FC236}">
                <a16:creationId xmlns:a16="http://schemas.microsoft.com/office/drawing/2014/main" id="{23298B08-1F3C-C645-A91F-D8E85D445BCC}"/>
              </a:ext>
            </a:extLst>
          </p:cNvPr>
          <p:cNvSpPr>
            <a:spLocks noGrp="1" noChangeArrowheads="1"/>
          </p:cNvSpPr>
          <p:nvPr>
            <p:ph type="title"/>
          </p:nvPr>
        </p:nvSpPr>
        <p:spPr/>
        <p:txBody>
          <a:bodyPr/>
          <a:lstStyle/>
          <a:p>
            <a:r>
              <a:rPr lang="en-US" altLang="zh-CN"/>
              <a:t>Flows and Cuts</a:t>
            </a:r>
          </a:p>
        </p:txBody>
      </p:sp>
      <p:cxnSp>
        <p:nvCxnSpPr>
          <p:cNvPr id="4" name="Straight Arrow Connector 3">
            <a:extLst>
              <a:ext uri="{FF2B5EF4-FFF2-40B4-BE49-F238E27FC236}">
                <a16:creationId xmlns:a16="http://schemas.microsoft.com/office/drawing/2014/main" id="{7D9C2905-FA20-BF4A-A76B-B433E66063B8}"/>
              </a:ext>
            </a:extLst>
          </p:cNvPr>
          <p:cNvCxnSpPr>
            <a:cxnSpLocks/>
          </p:cNvCxnSpPr>
          <p:nvPr/>
        </p:nvCxnSpPr>
        <p:spPr bwMode="auto">
          <a:xfrm flipH="1">
            <a:off x="6339992" y="3753542"/>
            <a:ext cx="439180" cy="286237"/>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sp>
        <p:nvSpPr>
          <p:cNvPr id="5" name="内容占位符 4">
            <a:extLst>
              <a:ext uri="{FF2B5EF4-FFF2-40B4-BE49-F238E27FC236}">
                <a16:creationId xmlns:a16="http://schemas.microsoft.com/office/drawing/2014/main" id="{C064C445-9D3B-9C45-9960-4D2263269973}"/>
              </a:ext>
            </a:extLst>
          </p:cNvPr>
          <p:cNvSpPr>
            <a:spLocks noGrp="1"/>
          </p:cNvSpPr>
          <p:nvPr>
            <p:ph idx="1"/>
          </p:nvPr>
        </p:nvSpPr>
        <p:spPr>
          <a:xfrm>
            <a:off x="838199" y="2975252"/>
            <a:ext cx="11053879" cy="586908"/>
          </a:xfrm>
        </p:spPr>
        <p:txBody>
          <a:bodyPr/>
          <a:lstStyle/>
          <a:p>
            <a:r>
              <a:rPr lang="en-US" altLang="zh-CN" dirty="0">
                <a:solidFill>
                  <a:srgbClr val="0000CC"/>
                </a:solidFill>
              </a:rPr>
              <a:t>Pf.</a:t>
            </a:r>
            <a:endParaRPr lang="zh-CN" altLang="en-US" dirty="0">
              <a:solidFill>
                <a:srgbClr val="0000CC"/>
              </a:solidFill>
            </a:endParaRPr>
          </a:p>
        </p:txBody>
      </p:sp>
      <p:sp>
        <p:nvSpPr>
          <p:cNvPr id="11" name="内容占位符 4">
            <a:extLst>
              <a:ext uri="{FF2B5EF4-FFF2-40B4-BE49-F238E27FC236}">
                <a16:creationId xmlns:a16="http://schemas.microsoft.com/office/drawing/2014/main" id="{8F0589E0-DCC8-F04E-8642-AD82FFDB87C8}"/>
              </a:ext>
            </a:extLst>
          </p:cNvPr>
          <p:cNvSpPr txBox="1">
            <a:spLocks/>
          </p:cNvSpPr>
          <p:nvPr/>
        </p:nvSpPr>
        <p:spPr>
          <a:xfrm>
            <a:off x="838199" y="1326996"/>
            <a:ext cx="11053879" cy="1043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00CC"/>
                </a:solidFill>
              </a:rPr>
              <a:t>Flow value lemma. </a:t>
            </a:r>
            <a:r>
              <a:rPr lang="en-US" altLang="zh-CN"/>
              <a:t>Let f be any flow, and let (A, B) be any s-t cut. Then, the net flow sent across the cut is equal to the amount leaving s.</a:t>
            </a:r>
            <a:endParaRPr lang="en-US" altLang="zh-CN"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7CA2F87-268E-BD45-889A-9CDB14A1A157}"/>
                  </a:ext>
                </a:extLst>
              </p:cNvPr>
              <p:cNvSpPr txBox="1"/>
              <p:nvPr/>
            </p:nvSpPr>
            <p:spPr>
              <a:xfrm>
                <a:off x="3966210" y="2282128"/>
                <a:ext cx="2651047" cy="285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𝑣</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𝑓</m:t>
                          </m:r>
                        </m:e>
                      </m:d>
                      <m:r>
                        <a:rPr kumimoji="1" lang="en-US" altLang="zh-CN" b="0" i="1" smtClean="0">
                          <a:latin typeface="Cambria Math" panose="02040503050406030204" pitchFamily="18" charset="0"/>
                        </a:rPr>
                        <m:t>= </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𝑓</m:t>
                          </m:r>
                        </m:e>
                        <m:sup>
                          <m:r>
                            <a:rPr kumimoji="1" lang="en-US" altLang="zh-CN" b="0" i="1" smtClean="0">
                              <a:latin typeface="Cambria Math" panose="02040503050406030204" pitchFamily="18" charset="0"/>
                            </a:rPr>
                            <m:t>𝑜𝑢𝑡</m:t>
                          </m:r>
                        </m:sup>
                      </m:s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𝐴</m:t>
                          </m:r>
                        </m:e>
                      </m:d>
                      <m:r>
                        <a:rPr kumimoji="1" lang="en-US" altLang="zh-CN" b="0" i="1" smtClean="0">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𝑓</m:t>
                          </m:r>
                        </m:e>
                        <m:sup>
                          <m:r>
                            <a:rPr kumimoji="1" lang="en-US" altLang="zh-CN" b="0" i="1" smtClean="0">
                              <a:latin typeface="Cambria Math" panose="02040503050406030204" pitchFamily="18" charset="0"/>
                            </a:rPr>
                            <m:t>𝑖𝑛</m:t>
                          </m:r>
                        </m:sup>
                      </m:sSup>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𝐴</m:t>
                          </m:r>
                        </m:e>
                      </m:d>
                    </m:oMath>
                  </m:oMathPara>
                </a14:m>
                <a:endParaRPr kumimoji="1" lang="zh-CN" altLang="en-US" dirty="0"/>
              </a:p>
            </p:txBody>
          </p:sp>
        </mc:Choice>
        <mc:Fallback xmlns="">
          <p:sp>
            <p:nvSpPr>
              <p:cNvPr id="12" name="文本框 11">
                <a:extLst>
                  <a:ext uri="{FF2B5EF4-FFF2-40B4-BE49-F238E27FC236}">
                    <a16:creationId xmlns:a16="http://schemas.microsoft.com/office/drawing/2014/main" id="{B7CA2F87-268E-BD45-889A-9CDB14A1A157}"/>
                  </a:ext>
                </a:extLst>
              </p:cNvPr>
              <p:cNvSpPr txBox="1">
                <a:spLocks noRot="1" noChangeAspect="1" noMove="1" noResize="1" noEditPoints="1" noAdjustHandles="1" noChangeArrowheads="1" noChangeShapeType="1" noTextEdit="1"/>
              </p:cNvSpPr>
              <p:nvPr/>
            </p:nvSpPr>
            <p:spPr>
              <a:xfrm>
                <a:off x="3966210" y="2282128"/>
                <a:ext cx="2651047" cy="285912"/>
              </a:xfrm>
              <a:prstGeom prst="rect">
                <a:avLst/>
              </a:prstGeom>
              <a:blipFill>
                <a:blip r:embed="rId3"/>
                <a:stretch>
                  <a:fillRect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82C25CE-72F7-2944-A2D0-FA324C3A8133}"/>
                  </a:ext>
                </a:extLst>
              </p:cNvPr>
              <p:cNvSpPr txBox="1"/>
              <p:nvPr/>
            </p:nvSpPr>
            <p:spPr>
              <a:xfrm>
                <a:off x="1213945" y="3753542"/>
                <a:ext cx="5233997" cy="7034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𝑣</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𝑓</m:t>
                          </m:r>
                        </m:e>
                      </m:d>
                      <m:r>
                        <a:rPr kumimoji="1" lang="en-US" altLang="zh-CN" b="0" i="1" smtClean="0">
                          <a:latin typeface="Cambria Math" panose="02040503050406030204" pitchFamily="18" charset="0"/>
                        </a:rPr>
                        <m:t>=</m:t>
                      </m:r>
                      <m:nary>
                        <m:naryPr>
                          <m:chr m:val="∑"/>
                          <m:supHide m:val="on"/>
                          <m:ctrlPr>
                            <a:rPr kumimoji="1" lang="en-US" altLang="zh-CN" b="0" i="1" smtClean="0">
                              <a:latin typeface="Cambria Math" panose="02040503050406030204" pitchFamily="18" charset="0"/>
                            </a:rPr>
                          </m:ctrlPr>
                        </m:naryPr>
                        <m:sub>
                          <m:r>
                            <m:rPr>
                              <m:brk m:alnAt="7"/>
                            </m:rPr>
                            <a:rPr kumimoji="1" lang="en-US" altLang="zh-CN" b="0" i="1" smtClean="0">
                              <a:latin typeface="Cambria Math" panose="02040503050406030204" pitchFamily="18" charset="0"/>
                            </a:rPr>
                            <m:t>𝑒</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𝑜𝑢𝑡</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𝑜𝑓</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𝑠</m:t>
                          </m:r>
                        </m:sub>
                        <m:sup/>
                        <m:e>
                          <m:r>
                            <a:rPr kumimoji="1" lang="en-US" altLang="zh-CN" b="0" i="1" smtClean="0">
                              <a:latin typeface="Cambria Math" panose="02040503050406030204" pitchFamily="18" charset="0"/>
                            </a:rPr>
                            <m:t>𝑓</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𝑒</m:t>
                          </m:r>
                          <m:r>
                            <a:rPr kumimoji="1" lang="en-US" altLang="zh-CN" b="0" i="1" smtClean="0">
                              <a:latin typeface="Cambria Math" panose="02040503050406030204" pitchFamily="18" charset="0"/>
                            </a:rPr>
                            <m:t>)</m:t>
                          </m:r>
                        </m:e>
                      </m:nary>
                      <m:r>
                        <a:rPr kumimoji="1" lang="en-US" altLang="zh-CN" b="0" i="1" smtClean="0">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𝑓</m:t>
                          </m:r>
                        </m:e>
                        <m:sup>
                          <m:r>
                            <a:rPr kumimoji="1" lang="en-US" altLang="zh-CN" i="1">
                              <a:latin typeface="Cambria Math" panose="02040503050406030204" pitchFamily="18" charset="0"/>
                            </a:rPr>
                            <m:t>𝑜𝑢𝑡</m:t>
                          </m:r>
                        </m:sup>
                      </m:sSup>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𝑠</m:t>
                          </m:r>
                        </m:e>
                      </m:d>
                      <m:r>
                        <a:rPr kumimoji="1" lang="en-US" altLang="zh-CN" b="0" i="1" smtClean="0">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𝑓</m:t>
                          </m:r>
                        </m:e>
                        <m:sup>
                          <m:r>
                            <a:rPr kumimoji="1" lang="en-US" altLang="zh-CN" i="1">
                              <a:latin typeface="Cambria Math" panose="02040503050406030204" pitchFamily="18" charset="0"/>
                            </a:rPr>
                            <m:t>𝑜𝑢𝑡</m:t>
                          </m:r>
                        </m:sup>
                      </m:sSup>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𝑠</m:t>
                          </m:r>
                        </m:e>
                      </m:d>
                      <m:r>
                        <a:rPr kumimoji="1" lang="en-US" altLang="zh-CN" i="1">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𝑓</m:t>
                          </m:r>
                        </m:e>
                        <m:sup>
                          <m:r>
                            <a:rPr kumimoji="1" lang="en-US" altLang="zh-CN" i="1">
                              <a:latin typeface="Cambria Math" panose="02040503050406030204" pitchFamily="18" charset="0"/>
                            </a:rPr>
                            <m:t>𝑖𝑛</m:t>
                          </m:r>
                        </m:sup>
                      </m:sSup>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𝑠</m:t>
                          </m:r>
                        </m:e>
                      </m:d>
                    </m:oMath>
                  </m:oMathPara>
                </a14:m>
                <a:endParaRPr kumimoji="1" lang="zh-CN" altLang="en-US" dirty="0"/>
              </a:p>
            </p:txBody>
          </p:sp>
        </mc:Choice>
        <mc:Fallback xmlns="">
          <p:sp>
            <p:nvSpPr>
              <p:cNvPr id="6" name="文本框 5">
                <a:extLst>
                  <a:ext uri="{FF2B5EF4-FFF2-40B4-BE49-F238E27FC236}">
                    <a16:creationId xmlns:a16="http://schemas.microsoft.com/office/drawing/2014/main" id="{982C25CE-72F7-2944-A2D0-FA324C3A8133}"/>
                  </a:ext>
                </a:extLst>
              </p:cNvPr>
              <p:cNvSpPr txBox="1">
                <a:spLocks noRot="1" noChangeAspect="1" noMove="1" noResize="1" noEditPoints="1" noAdjustHandles="1" noChangeArrowheads="1" noChangeShapeType="1" noTextEdit="1"/>
              </p:cNvSpPr>
              <p:nvPr/>
            </p:nvSpPr>
            <p:spPr>
              <a:xfrm>
                <a:off x="1213945" y="3753542"/>
                <a:ext cx="5233997" cy="703462"/>
              </a:xfrm>
              <a:prstGeom prst="rect">
                <a:avLst/>
              </a:prstGeom>
              <a:blipFill>
                <a:blip r:embed="rId4"/>
                <a:stretch>
                  <a:fillRect t="-139286" b="-189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C77C76AB-F14E-0F4F-9CCB-2FB7C3B6117B}"/>
                  </a:ext>
                </a:extLst>
              </p:cNvPr>
              <p:cNvSpPr/>
              <p:nvPr/>
            </p:nvSpPr>
            <p:spPr>
              <a:xfrm>
                <a:off x="6592105" y="3471034"/>
                <a:ext cx="1042273" cy="378245"/>
              </a:xfrm>
              <a:prstGeom prst="rect">
                <a:avLst/>
              </a:prstGeom>
            </p:spPr>
            <p:txBody>
              <a:bodyPr wrap="none">
                <a:spAutoFit/>
              </a:bodyPr>
              <a:lstStyle/>
              <a:p>
                <a14:m>
                  <m:oMath xmlns:m="http://schemas.openxmlformats.org/officeDocument/2006/math">
                    <m:sSup>
                      <m:sSupPr>
                        <m:ctrlPr>
                          <a:rPr kumimoji="1" lang="en-US" altLang="zh-CN" i="1" smtClean="0">
                            <a:solidFill>
                              <a:srgbClr val="FF0000"/>
                            </a:solidFill>
                            <a:latin typeface="Cambria Math" panose="02040503050406030204" pitchFamily="18" charset="0"/>
                          </a:rPr>
                        </m:ctrlPr>
                      </m:sSupPr>
                      <m:e>
                        <m:r>
                          <a:rPr kumimoji="1" lang="en-US" altLang="zh-CN" i="1">
                            <a:solidFill>
                              <a:srgbClr val="FF0000"/>
                            </a:solidFill>
                            <a:latin typeface="Cambria Math" panose="02040503050406030204" pitchFamily="18" charset="0"/>
                          </a:rPr>
                          <m:t>𝑓</m:t>
                        </m:r>
                      </m:e>
                      <m:sup>
                        <m:r>
                          <a:rPr kumimoji="1" lang="en-US" altLang="zh-CN" i="1">
                            <a:solidFill>
                              <a:srgbClr val="FF0000"/>
                            </a:solidFill>
                            <a:latin typeface="Cambria Math" panose="02040503050406030204" pitchFamily="18" charset="0"/>
                          </a:rPr>
                          <m:t>𝑖𝑛</m:t>
                        </m:r>
                      </m:sup>
                    </m:sSup>
                    <m:d>
                      <m:dPr>
                        <m:ctrlPr>
                          <a:rPr kumimoji="1" lang="en-US" altLang="zh-CN" i="1">
                            <a:solidFill>
                              <a:srgbClr val="FF0000"/>
                            </a:solidFill>
                            <a:latin typeface="Cambria Math" panose="02040503050406030204" pitchFamily="18" charset="0"/>
                          </a:rPr>
                        </m:ctrlPr>
                      </m:dPr>
                      <m:e>
                        <m:r>
                          <a:rPr kumimoji="1" lang="en-US" altLang="zh-CN" i="1">
                            <a:solidFill>
                              <a:srgbClr val="FF0000"/>
                            </a:solidFill>
                            <a:latin typeface="Cambria Math" panose="02040503050406030204" pitchFamily="18" charset="0"/>
                          </a:rPr>
                          <m:t>𝑠</m:t>
                        </m:r>
                      </m:e>
                    </m:d>
                  </m:oMath>
                </a14:m>
                <a:r>
                  <a:rPr lang="en-US" altLang="zh-CN" dirty="0">
                    <a:solidFill>
                      <a:srgbClr val="FF0000"/>
                    </a:solidFill>
                  </a:rPr>
                  <a:t>=0</a:t>
                </a:r>
                <a:endParaRPr lang="zh-CN" altLang="en-US" dirty="0">
                  <a:solidFill>
                    <a:srgbClr val="FF0000"/>
                  </a:solidFill>
                </a:endParaRPr>
              </a:p>
            </p:txBody>
          </p:sp>
        </mc:Choice>
        <mc:Fallback xmlns="">
          <p:sp>
            <p:nvSpPr>
              <p:cNvPr id="7" name="矩形 6">
                <a:extLst>
                  <a:ext uri="{FF2B5EF4-FFF2-40B4-BE49-F238E27FC236}">
                    <a16:creationId xmlns:a16="http://schemas.microsoft.com/office/drawing/2014/main" id="{C77C76AB-F14E-0F4F-9CCB-2FB7C3B6117B}"/>
                  </a:ext>
                </a:extLst>
              </p:cNvPr>
              <p:cNvSpPr>
                <a:spLocks noRot="1" noChangeAspect="1" noMove="1" noResize="1" noEditPoints="1" noAdjustHandles="1" noChangeArrowheads="1" noChangeShapeType="1" noTextEdit="1"/>
              </p:cNvSpPr>
              <p:nvPr/>
            </p:nvSpPr>
            <p:spPr>
              <a:xfrm>
                <a:off x="6592105" y="3471034"/>
                <a:ext cx="1042273" cy="378245"/>
              </a:xfrm>
              <a:prstGeom prst="rect">
                <a:avLst/>
              </a:prstGeom>
              <a:blipFill>
                <a:blip r:embed="rId5"/>
                <a:stretch>
                  <a:fillRect l="-1205" t="-3333" r="-4819"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AAFA4F8-772B-F04F-A736-3BF4CB022104}"/>
                  </a:ext>
                </a:extLst>
              </p:cNvPr>
              <p:cNvSpPr txBox="1"/>
              <p:nvPr/>
            </p:nvSpPr>
            <p:spPr>
              <a:xfrm>
                <a:off x="1791796" y="4648386"/>
                <a:ext cx="2540375" cy="6721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nary>
                        <m:naryPr>
                          <m:chr m:val="∑"/>
                          <m:supHide m:val="on"/>
                          <m:ctrlPr>
                            <a:rPr kumimoji="1" lang="en-US" altLang="zh-CN" b="0" i="1" smtClean="0">
                              <a:latin typeface="Cambria Math" panose="02040503050406030204" pitchFamily="18" charset="0"/>
                            </a:rPr>
                          </m:ctrlPr>
                        </m:naryPr>
                        <m:sub>
                          <m:r>
                            <m:rPr>
                              <m:brk m:alnAt="7"/>
                            </m:rPr>
                            <a:rPr kumimoji="1" lang="en-US" altLang="zh-CN" b="0" i="1" smtClean="0">
                              <a:latin typeface="Cambria Math" panose="02040503050406030204" pitchFamily="18" charset="0"/>
                            </a:rPr>
                            <m:t>𝑣</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𝐴</m:t>
                          </m:r>
                        </m:sub>
                        <m:sup/>
                        <m:e>
                          <m:r>
                            <a:rPr kumimoji="1" lang="en-US" altLang="zh-CN" b="0" i="1" smtClean="0">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𝑓</m:t>
                              </m:r>
                            </m:e>
                            <m:sup>
                              <m:r>
                                <a:rPr kumimoji="1" lang="en-US" altLang="zh-CN" i="1">
                                  <a:latin typeface="Cambria Math" panose="02040503050406030204" pitchFamily="18" charset="0"/>
                                </a:rPr>
                                <m:t>𝑜𝑢𝑡</m:t>
                              </m:r>
                            </m:sup>
                          </m:sSup>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𝑣</m:t>
                              </m:r>
                            </m:e>
                          </m:d>
                          <m:r>
                            <a:rPr kumimoji="1" lang="en-US" altLang="zh-CN" i="1">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𝑓</m:t>
                              </m:r>
                            </m:e>
                            <m:sup>
                              <m:r>
                                <a:rPr kumimoji="1" lang="en-US" altLang="zh-CN" i="1">
                                  <a:latin typeface="Cambria Math" panose="02040503050406030204" pitchFamily="18" charset="0"/>
                                </a:rPr>
                                <m:t>𝑖𝑛</m:t>
                              </m:r>
                            </m:sup>
                          </m:sSup>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𝑣</m:t>
                              </m:r>
                            </m:e>
                          </m:d>
                          <m:r>
                            <a:rPr kumimoji="1" lang="en-US" altLang="zh-CN" b="0" i="1" smtClean="0">
                              <a:latin typeface="Cambria Math" panose="02040503050406030204" pitchFamily="18" charset="0"/>
                            </a:rPr>
                            <m:t>)</m:t>
                          </m:r>
                        </m:e>
                      </m:nary>
                    </m:oMath>
                  </m:oMathPara>
                </a14:m>
                <a:endParaRPr kumimoji="1" lang="zh-CN" altLang="en-US" dirty="0"/>
              </a:p>
            </p:txBody>
          </p:sp>
        </mc:Choice>
        <mc:Fallback xmlns="">
          <p:sp>
            <p:nvSpPr>
              <p:cNvPr id="16" name="文本框 15">
                <a:extLst>
                  <a:ext uri="{FF2B5EF4-FFF2-40B4-BE49-F238E27FC236}">
                    <a16:creationId xmlns:a16="http://schemas.microsoft.com/office/drawing/2014/main" id="{FAAFA4F8-772B-F04F-A736-3BF4CB022104}"/>
                  </a:ext>
                </a:extLst>
              </p:cNvPr>
              <p:cNvSpPr txBox="1">
                <a:spLocks noRot="1" noChangeAspect="1" noMove="1" noResize="1" noEditPoints="1" noAdjustHandles="1" noChangeArrowheads="1" noChangeShapeType="1" noTextEdit="1"/>
              </p:cNvSpPr>
              <p:nvPr/>
            </p:nvSpPr>
            <p:spPr>
              <a:xfrm>
                <a:off x="1791796" y="4648386"/>
                <a:ext cx="2540375" cy="672107"/>
              </a:xfrm>
              <a:prstGeom prst="rect">
                <a:avLst/>
              </a:prstGeom>
              <a:blipFill>
                <a:blip r:embed="rId6"/>
                <a:stretch>
                  <a:fillRect l="-22388" t="-144444" r="-1493" b="-1981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DF918160-F552-2345-8BEA-58C6CD6EB454}"/>
                  </a:ext>
                </a:extLst>
              </p:cNvPr>
              <p:cNvSpPr/>
              <p:nvPr/>
            </p:nvSpPr>
            <p:spPr>
              <a:xfrm>
                <a:off x="1613570" y="5579847"/>
                <a:ext cx="5220211" cy="7957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rPr>
                        <m:t>=</m:t>
                      </m:r>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𝑒</m:t>
                          </m:r>
                          <m:r>
                            <a:rPr kumimoji="1" lang="en-US" altLang="zh-CN" i="1">
                              <a:latin typeface="Cambria Math" panose="02040503050406030204" pitchFamily="18" charset="0"/>
                            </a:rPr>
                            <m:t> </m:t>
                          </m:r>
                          <m:r>
                            <a:rPr kumimoji="1" lang="en-US" altLang="zh-CN" i="1">
                              <a:latin typeface="Cambria Math" panose="02040503050406030204" pitchFamily="18" charset="0"/>
                            </a:rPr>
                            <m:t>𝑜𝑢𝑡</m:t>
                          </m:r>
                          <m:r>
                            <a:rPr kumimoji="1" lang="en-US" altLang="zh-CN" i="1">
                              <a:latin typeface="Cambria Math" panose="02040503050406030204" pitchFamily="18" charset="0"/>
                            </a:rPr>
                            <m:t> </m:t>
                          </m:r>
                          <m:r>
                            <a:rPr kumimoji="1" lang="en-US" altLang="zh-CN" i="1">
                              <a:latin typeface="Cambria Math" panose="02040503050406030204" pitchFamily="18" charset="0"/>
                            </a:rPr>
                            <m:t>𝑜𝑓</m:t>
                          </m:r>
                          <m:r>
                            <a:rPr kumimoji="1" lang="en-US" altLang="zh-CN" i="1">
                              <a:latin typeface="Cambria Math" panose="02040503050406030204" pitchFamily="18" charset="0"/>
                            </a:rPr>
                            <m:t> </m:t>
                          </m:r>
                          <m:r>
                            <a:rPr kumimoji="1" lang="en-US" altLang="zh-CN" b="0" i="1" smtClean="0">
                              <a:latin typeface="Cambria Math" panose="02040503050406030204" pitchFamily="18" charset="0"/>
                            </a:rPr>
                            <m:t>𝐴</m:t>
                          </m:r>
                        </m:sub>
                        <m:sup/>
                        <m:e>
                          <m:r>
                            <a:rPr kumimoji="1" lang="en-US" altLang="zh-CN" i="1">
                              <a:latin typeface="Cambria Math" panose="02040503050406030204" pitchFamily="18" charset="0"/>
                            </a:rPr>
                            <m:t>𝑓</m:t>
                          </m:r>
                          <m:r>
                            <a:rPr kumimoji="1" lang="en-US" altLang="zh-CN" i="1">
                              <a:latin typeface="Cambria Math" panose="02040503050406030204" pitchFamily="18" charset="0"/>
                            </a:rPr>
                            <m:t>(</m:t>
                          </m:r>
                          <m:r>
                            <a:rPr kumimoji="1" lang="en-US" altLang="zh-CN" i="1">
                              <a:latin typeface="Cambria Math" panose="02040503050406030204" pitchFamily="18" charset="0"/>
                            </a:rPr>
                            <m:t>𝑒</m:t>
                          </m:r>
                          <m:r>
                            <a:rPr kumimoji="1" lang="en-US" altLang="zh-CN" i="1">
                              <a:latin typeface="Cambria Math" panose="02040503050406030204" pitchFamily="18" charset="0"/>
                            </a:rPr>
                            <m:t>)</m:t>
                          </m:r>
                        </m:e>
                      </m:nary>
                      <m:r>
                        <a:rPr kumimoji="1" lang="en-US" altLang="zh-CN" b="0" i="1" smtClean="0">
                          <a:latin typeface="Cambria Math" panose="02040503050406030204" pitchFamily="18" charset="0"/>
                        </a:rPr>
                        <m:t>−</m:t>
                      </m:r>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𝑒</m:t>
                          </m:r>
                          <m:r>
                            <a:rPr kumimoji="1" lang="en-US" altLang="zh-CN" i="1">
                              <a:latin typeface="Cambria Math" panose="02040503050406030204" pitchFamily="18" charset="0"/>
                            </a:rPr>
                            <m:t> </m:t>
                          </m:r>
                          <m:r>
                            <a:rPr kumimoji="1" lang="en-US" altLang="zh-CN" b="0" i="1" smtClean="0">
                              <a:latin typeface="Cambria Math" panose="02040503050406030204" pitchFamily="18" charset="0"/>
                            </a:rPr>
                            <m:t>𝑖𝑛𝑡𝑜</m:t>
                          </m:r>
                          <m:r>
                            <a:rPr kumimoji="1" lang="en-US" altLang="zh-CN" i="1">
                              <a:latin typeface="Cambria Math" panose="02040503050406030204" pitchFamily="18" charset="0"/>
                            </a:rPr>
                            <m:t> </m:t>
                          </m:r>
                          <m:r>
                            <a:rPr kumimoji="1" lang="en-US" altLang="zh-CN" i="1">
                              <a:latin typeface="Cambria Math" panose="02040503050406030204" pitchFamily="18" charset="0"/>
                            </a:rPr>
                            <m:t>𝐴</m:t>
                          </m:r>
                        </m:sub>
                        <m:sup/>
                        <m:e>
                          <m:r>
                            <a:rPr kumimoji="1" lang="en-US" altLang="zh-CN" i="1">
                              <a:latin typeface="Cambria Math" panose="02040503050406030204" pitchFamily="18" charset="0"/>
                            </a:rPr>
                            <m:t>𝑓</m:t>
                          </m:r>
                          <m:r>
                            <a:rPr kumimoji="1" lang="en-US" altLang="zh-CN" i="1">
                              <a:latin typeface="Cambria Math" panose="02040503050406030204" pitchFamily="18" charset="0"/>
                            </a:rPr>
                            <m:t>(</m:t>
                          </m:r>
                          <m:r>
                            <a:rPr kumimoji="1" lang="en-US" altLang="zh-CN" i="1">
                              <a:latin typeface="Cambria Math" panose="02040503050406030204" pitchFamily="18" charset="0"/>
                            </a:rPr>
                            <m:t>𝑒</m:t>
                          </m:r>
                          <m:r>
                            <a:rPr kumimoji="1" lang="en-US" altLang="zh-CN" i="1">
                              <a:latin typeface="Cambria Math" panose="02040503050406030204" pitchFamily="18" charset="0"/>
                            </a:rPr>
                            <m:t>)</m:t>
                          </m:r>
                        </m:e>
                      </m:nary>
                      <m:r>
                        <a:rPr kumimoji="1" lang="en-US" altLang="zh-CN" i="1">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𝑓</m:t>
                          </m:r>
                        </m:e>
                        <m:sup>
                          <m:r>
                            <a:rPr kumimoji="1" lang="en-US" altLang="zh-CN" i="1">
                              <a:latin typeface="Cambria Math" panose="02040503050406030204" pitchFamily="18" charset="0"/>
                            </a:rPr>
                            <m:t>𝑜𝑢𝑡</m:t>
                          </m:r>
                        </m:sup>
                      </m:sSup>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𝐴</m:t>
                          </m:r>
                        </m:e>
                      </m:d>
                      <m:r>
                        <a:rPr kumimoji="1" lang="en-US" altLang="zh-CN" i="1">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𝑓</m:t>
                          </m:r>
                        </m:e>
                        <m:sup>
                          <m:r>
                            <a:rPr kumimoji="1" lang="en-US" altLang="zh-CN" i="1">
                              <a:latin typeface="Cambria Math" panose="02040503050406030204" pitchFamily="18" charset="0"/>
                            </a:rPr>
                            <m:t>𝑖𝑛</m:t>
                          </m:r>
                        </m:sup>
                      </m:sSup>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𝐴</m:t>
                          </m:r>
                        </m:e>
                      </m:d>
                    </m:oMath>
                  </m:oMathPara>
                </a14:m>
                <a:endParaRPr lang="zh-CN" altLang="en-US" dirty="0"/>
              </a:p>
            </p:txBody>
          </p:sp>
        </mc:Choice>
        <mc:Fallback xmlns="">
          <p:sp>
            <p:nvSpPr>
              <p:cNvPr id="9" name="矩形 8">
                <a:extLst>
                  <a:ext uri="{FF2B5EF4-FFF2-40B4-BE49-F238E27FC236}">
                    <a16:creationId xmlns:a16="http://schemas.microsoft.com/office/drawing/2014/main" id="{DF918160-F552-2345-8BEA-58C6CD6EB454}"/>
                  </a:ext>
                </a:extLst>
              </p:cNvPr>
              <p:cNvSpPr>
                <a:spLocks noRot="1" noChangeAspect="1" noMove="1" noResize="1" noEditPoints="1" noAdjustHandles="1" noChangeArrowheads="1" noChangeShapeType="1" noTextEdit="1"/>
              </p:cNvSpPr>
              <p:nvPr/>
            </p:nvSpPr>
            <p:spPr>
              <a:xfrm>
                <a:off x="1613570" y="5579847"/>
                <a:ext cx="5220211" cy="795795"/>
              </a:xfrm>
              <a:prstGeom prst="rect">
                <a:avLst/>
              </a:prstGeom>
              <a:blipFill>
                <a:blip r:embed="rId7"/>
                <a:stretch>
                  <a:fillRect l="-4369" t="-117188" b="-157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E8F53420-C693-E447-8C33-74DD01086666}"/>
                  </a:ext>
                </a:extLst>
              </p:cNvPr>
              <p:cNvSpPr/>
              <p:nvPr/>
            </p:nvSpPr>
            <p:spPr>
              <a:xfrm>
                <a:off x="4666713" y="4472808"/>
                <a:ext cx="2097818" cy="378245"/>
              </a:xfrm>
              <a:prstGeom prst="rect">
                <a:avLst/>
              </a:prstGeom>
            </p:spPr>
            <p:txBody>
              <a:bodyPr wrap="none">
                <a:spAutoFit/>
              </a:bodyPr>
              <a:lstStyle/>
              <a:p>
                <a14:m>
                  <m:oMath xmlns:m="http://schemas.openxmlformats.org/officeDocument/2006/math">
                    <m:sSup>
                      <m:sSupPr>
                        <m:ctrlPr>
                          <a:rPr kumimoji="1" lang="en-US" altLang="zh-CN" i="1" smtClean="0">
                            <a:solidFill>
                              <a:srgbClr val="FF0000"/>
                            </a:solidFill>
                            <a:latin typeface="Cambria Math" panose="02040503050406030204" pitchFamily="18" charset="0"/>
                          </a:rPr>
                        </m:ctrlPr>
                      </m:sSupPr>
                      <m:e>
                        <m:r>
                          <a:rPr kumimoji="1" lang="en-US" altLang="zh-CN" i="1">
                            <a:solidFill>
                              <a:srgbClr val="FF0000"/>
                            </a:solidFill>
                            <a:latin typeface="Cambria Math" panose="02040503050406030204" pitchFamily="18" charset="0"/>
                          </a:rPr>
                          <m:t>𝑓</m:t>
                        </m:r>
                      </m:e>
                      <m:sup>
                        <m:r>
                          <a:rPr kumimoji="1" lang="en-US" altLang="zh-CN" i="1">
                            <a:solidFill>
                              <a:srgbClr val="FF0000"/>
                            </a:solidFill>
                            <a:latin typeface="Cambria Math" panose="02040503050406030204" pitchFamily="18" charset="0"/>
                          </a:rPr>
                          <m:t>𝑜𝑢𝑡</m:t>
                        </m:r>
                      </m:sup>
                    </m:sSup>
                    <m:d>
                      <m:dPr>
                        <m:ctrlPr>
                          <a:rPr kumimoji="1" lang="en-US" altLang="zh-CN" i="1">
                            <a:solidFill>
                              <a:srgbClr val="FF0000"/>
                            </a:solidFill>
                            <a:latin typeface="Cambria Math" panose="02040503050406030204" pitchFamily="18" charset="0"/>
                          </a:rPr>
                        </m:ctrlPr>
                      </m:dPr>
                      <m:e>
                        <m:r>
                          <a:rPr kumimoji="1" lang="en-US" altLang="zh-CN" i="1">
                            <a:solidFill>
                              <a:srgbClr val="FF0000"/>
                            </a:solidFill>
                            <a:latin typeface="Cambria Math" panose="02040503050406030204" pitchFamily="18" charset="0"/>
                          </a:rPr>
                          <m:t>𝑣</m:t>
                        </m:r>
                      </m:e>
                    </m:d>
                    <m:r>
                      <a:rPr kumimoji="1" lang="en-US" altLang="zh-CN" i="1">
                        <a:solidFill>
                          <a:srgbClr val="FF0000"/>
                        </a:solidFill>
                        <a:latin typeface="Cambria Math" panose="02040503050406030204" pitchFamily="18" charset="0"/>
                      </a:rPr>
                      <m:t>−</m:t>
                    </m:r>
                    <m:sSup>
                      <m:sSupPr>
                        <m:ctrlPr>
                          <a:rPr kumimoji="1" lang="en-US" altLang="zh-CN" i="1">
                            <a:solidFill>
                              <a:srgbClr val="FF0000"/>
                            </a:solidFill>
                            <a:latin typeface="Cambria Math" panose="02040503050406030204" pitchFamily="18" charset="0"/>
                          </a:rPr>
                        </m:ctrlPr>
                      </m:sSupPr>
                      <m:e>
                        <m:r>
                          <a:rPr kumimoji="1" lang="en-US" altLang="zh-CN" i="1">
                            <a:solidFill>
                              <a:srgbClr val="FF0000"/>
                            </a:solidFill>
                            <a:latin typeface="Cambria Math" panose="02040503050406030204" pitchFamily="18" charset="0"/>
                          </a:rPr>
                          <m:t>𝑓</m:t>
                        </m:r>
                      </m:e>
                      <m:sup>
                        <m:r>
                          <a:rPr kumimoji="1" lang="en-US" altLang="zh-CN" i="1">
                            <a:solidFill>
                              <a:srgbClr val="FF0000"/>
                            </a:solidFill>
                            <a:latin typeface="Cambria Math" panose="02040503050406030204" pitchFamily="18" charset="0"/>
                          </a:rPr>
                          <m:t>𝑖𝑛</m:t>
                        </m:r>
                      </m:sup>
                    </m:sSup>
                    <m:d>
                      <m:dPr>
                        <m:ctrlPr>
                          <a:rPr kumimoji="1" lang="en-US" altLang="zh-CN" i="1">
                            <a:solidFill>
                              <a:srgbClr val="FF0000"/>
                            </a:solidFill>
                            <a:latin typeface="Cambria Math" panose="02040503050406030204" pitchFamily="18" charset="0"/>
                          </a:rPr>
                        </m:ctrlPr>
                      </m:dPr>
                      <m:e>
                        <m:r>
                          <a:rPr kumimoji="1" lang="en-US" altLang="zh-CN" i="1">
                            <a:solidFill>
                              <a:srgbClr val="FF0000"/>
                            </a:solidFill>
                            <a:latin typeface="Cambria Math" panose="02040503050406030204" pitchFamily="18" charset="0"/>
                          </a:rPr>
                          <m:t>𝑣</m:t>
                        </m:r>
                      </m:e>
                    </m:d>
                  </m:oMath>
                </a14:m>
                <a:r>
                  <a:rPr lang="en-US" altLang="zh-CN" dirty="0">
                    <a:solidFill>
                      <a:srgbClr val="FF0000"/>
                    </a:solidFill>
                  </a:rPr>
                  <a:t>=0</a:t>
                </a:r>
                <a:endParaRPr lang="zh-CN" altLang="en-US" dirty="0">
                  <a:solidFill>
                    <a:srgbClr val="FF0000"/>
                  </a:solidFill>
                </a:endParaRPr>
              </a:p>
            </p:txBody>
          </p:sp>
        </mc:Choice>
        <mc:Fallback xmlns="">
          <p:sp>
            <p:nvSpPr>
              <p:cNvPr id="10" name="矩形 9">
                <a:extLst>
                  <a:ext uri="{FF2B5EF4-FFF2-40B4-BE49-F238E27FC236}">
                    <a16:creationId xmlns:a16="http://schemas.microsoft.com/office/drawing/2014/main" id="{E8F53420-C693-E447-8C33-74DD01086666}"/>
                  </a:ext>
                </a:extLst>
              </p:cNvPr>
              <p:cNvSpPr>
                <a:spLocks noRot="1" noChangeAspect="1" noMove="1" noResize="1" noEditPoints="1" noAdjustHandles="1" noChangeArrowheads="1" noChangeShapeType="1" noTextEdit="1"/>
              </p:cNvSpPr>
              <p:nvPr/>
            </p:nvSpPr>
            <p:spPr>
              <a:xfrm>
                <a:off x="4666713" y="4472808"/>
                <a:ext cx="2097818" cy="378245"/>
              </a:xfrm>
              <a:prstGeom prst="rect">
                <a:avLst/>
              </a:prstGeom>
              <a:blipFill>
                <a:blip r:embed="rId8"/>
                <a:stretch>
                  <a:fillRect l="-1205" t="-6452" r="-1807" b="-25806"/>
                </a:stretch>
              </a:blipFill>
            </p:spPr>
            <p:txBody>
              <a:bodyPr/>
              <a:lstStyle/>
              <a:p>
                <a:r>
                  <a:rPr lang="zh-CN" altLang="en-US">
                    <a:noFill/>
                  </a:rPr>
                  <a:t> </a:t>
                </a:r>
              </a:p>
            </p:txBody>
          </p:sp>
        </mc:Fallback>
      </mc:AlternateContent>
      <p:cxnSp>
        <p:nvCxnSpPr>
          <p:cNvPr id="19" name="Straight Arrow Connector 3">
            <a:extLst>
              <a:ext uri="{FF2B5EF4-FFF2-40B4-BE49-F238E27FC236}">
                <a16:creationId xmlns:a16="http://schemas.microsoft.com/office/drawing/2014/main" id="{720E5C70-3A7C-BB41-92DC-6B478726E5BD}"/>
              </a:ext>
            </a:extLst>
          </p:cNvPr>
          <p:cNvCxnSpPr>
            <a:cxnSpLocks/>
          </p:cNvCxnSpPr>
          <p:nvPr/>
        </p:nvCxnSpPr>
        <p:spPr bwMode="auto">
          <a:xfrm flipH="1">
            <a:off x="4323912" y="4639949"/>
            <a:ext cx="439180" cy="286237"/>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pic>
        <p:nvPicPr>
          <p:cNvPr id="20" name="Picture 2">
            <a:extLst>
              <a:ext uri="{FF2B5EF4-FFF2-40B4-BE49-F238E27FC236}">
                <a16:creationId xmlns:a16="http://schemas.microsoft.com/office/drawing/2014/main" id="{DD36F095-8DE9-254F-929D-80178549C1E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4">
            <a:extLst>
              <a:ext uri="{FF2B5EF4-FFF2-40B4-BE49-F238E27FC236}">
                <a16:creationId xmlns:a16="http://schemas.microsoft.com/office/drawing/2014/main" id="{8E9CFEA3-7C0E-DB4F-85AE-BD9BCF687810}"/>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443631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3">
            <a:extLst>
              <a:ext uri="{FF2B5EF4-FFF2-40B4-BE49-F238E27FC236}">
                <a16:creationId xmlns:a16="http://schemas.microsoft.com/office/drawing/2014/main" id="{B92C0F9E-2A42-BC40-B9EE-E24E1C5DCC4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4F11487C-AB7A-2D46-94C2-26FEA0C6BD5E}" type="slidenum">
              <a:rPr lang="en-US" altLang="zh-CN" sz="800"/>
              <a:pPr/>
              <a:t>16</a:t>
            </a:fld>
            <a:endParaRPr lang="en-US" altLang="zh-CN" sz="1400"/>
          </a:p>
        </p:txBody>
      </p:sp>
      <p:sp>
        <p:nvSpPr>
          <p:cNvPr id="31746" name="Rectangle 2">
            <a:extLst>
              <a:ext uri="{FF2B5EF4-FFF2-40B4-BE49-F238E27FC236}">
                <a16:creationId xmlns:a16="http://schemas.microsoft.com/office/drawing/2014/main" id="{23298B08-1F3C-C645-A91F-D8E85D445BCC}"/>
              </a:ext>
            </a:extLst>
          </p:cNvPr>
          <p:cNvSpPr>
            <a:spLocks noGrp="1" noChangeArrowheads="1"/>
          </p:cNvSpPr>
          <p:nvPr>
            <p:ph type="title"/>
          </p:nvPr>
        </p:nvSpPr>
        <p:spPr/>
        <p:txBody>
          <a:bodyPr/>
          <a:lstStyle/>
          <a:p>
            <a:r>
              <a:rPr lang="en-US" altLang="zh-CN"/>
              <a:t>Flows and Cuts</a:t>
            </a:r>
          </a:p>
        </p:txBody>
      </p:sp>
      <p:sp>
        <p:nvSpPr>
          <p:cNvPr id="5" name="内容占位符 4">
            <a:extLst>
              <a:ext uri="{FF2B5EF4-FFF2-40B4-BE49-F238E27FC236}">
                <a16:creationId xmlns:a16="http://schemas.microsoft.com/office/drawing/2014/main" id="{C064C445-9D3B-9C45-9960-4D2263269973}"/>
              </a:ext>
            </a:extLst>
          </p:cNvPr>
          <p:cNvSpPr>
            <a:spLocks noGrp="1"/>
          </p:cNvSpPr>
          <p:nvPr>
            <p:ph idx="1"/>
          </p:nvPr>
        </p:nvSpPr>
        <p:spPr>
          <a:xfrm>
            <a:off x="838199" y="2975252"/>
            <a:ext cx="11053879" cy="586908"/>
          </a:xfrm>
        </p:spPr>
        <p:txBody>
          <a:bodyPr/>
          <a:lstStyle/>
          <a:p>
            <a:r>
              <a:rPr lang="en-US" altLang="zh-CN" dirty="0">
                <a:solidFill>
                  <a:srgbClr val="0000CC"/>
                </a:solidFill>
              </a:rPr>
              <a:t>Pf.</a:t>
            </a:r>
            <a:endParaRPr lang="zh-CN" altLang="en-US" dirty="0">
              <a:solidFill>
                <a:srgbClr val="0000CC"/>
              </a:solidFill>
            </a:endParaRPr>
          </a:p>
        </p:txBody>
      </p:sp>
      <p:sp>
        <p:nvSpPr>
          <p:cNvPr id="11" name="内容占位符 4">
            <a:extLst>
              <a:ext uri="{FF2B5EF4-FFF2-40B4-BE49-F238E27FC236}">
                <a16:creationId xmlns:a16="http://schemas.microsoft.com/office/drawing/2014/main" id="{8F0589E0-DCC8-F04E-8642-AD82FFDB87C8}"/>
              </a:ext>
            </a:extLst>
          </p:cNvPr>
          <p:cNvSpPr txBox="1">
            <a:spLocks/>
          </p:cNvSpPr>
          <p:nvPr/>
        </p:nvSpPr>
        <p:spPr>
          <a:xfrm>
            <a:off x="838199" y="1326996"/>
            <a:ext cx="11053879" cy="1043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00CC"/>
                </a:solidFill>
              </a:rPr>
              <a:t>Flow value lemma. </a:t>
            </a:r>
            <a:r>
              <a:rPr lang="en-US" altLang="zh-CN"/>
              <a:t>Let f be any flow, and let (A, B) be any s-t cut. Then, the net flow sent across the cut is equal to the amount leaving s.</a:t>
            </a:r>
            <a:endParaRPr lang="en-US" altLang="zh-CN"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7CA2F87-268E-BD45-889A-9CDB14A1A157}"/>
                  </a:ext>
                </a:extLst>
              </p:cNvPr>
              <p:cNvSpPr txBox="1"/>
              <p:nvPr/>
            </p:nvSpPr>
            <p:spPr>
              <a:xfrm>
                <a:off x="3966210" y="2282128"/>
                <a:ext cx="2651047" cy="285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𝑣</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𝑓</m:t>
                          </m:r>
                        </m:e>
                      </m:d>
                      <m:r>
                        <a:rPr kumimoji="1" lang="en-US" altLang="zh-CN" b="0" i="1" smtClean="0">
                          <a:latin typeface="Cambria Math" panose="02040503050406030204" pitchFamily="18" charset="0"/>
                        </a:rPr>
                        <m:t>= </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𝑓</m:t>
                          </m:r>
                        </m:e>
                        <m:sup>
                          <m:r>
                            <a:rPr kumimoji="1" lang="en-US" altLang="zh-CN" b="0" i="1" smtClean="0">
                              <a:latin typeface="Cambria Math" panose="02040503050406030204" pitchFamily="18" charset="0"/>
                            </a:rPr>
                            <m:t>𝑜𝑢𝑡</m:t>
                          </m:r>
                        </m:sup>
                      </m:s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𝐴</m:t>
                          </m:r>
                        </m:e>
                      </m:d>
                      <m:r>
                        <a:rPr kumimoji="1" lang="en-US" altLang="zh-CN" b="0" i="1" smtClean="0">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𝑓</m:t>
                          </m:r>
                        </m:e>
                        <m:sup>
                          <m:r>
                            <a:rPr kumimoji="1" lang="en-US" altLang="zh-CN" b="0" i="1" smtClean="0">
                              <a:latin typeface="Cambria Math" panose="02040503050406030204" pitchFamily="18" charset="0"/>
                            </a:rPr>
                            <m:t>𝑖𝑛</m:t>
                          </m:r>
                        </m:sup>
                      </m:sSup>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𝐴</m:t>
                          </m:r>
                        </m:e>
                      </m:d>
                    </m:oMath>
                  </m:oMathPara>
                </a14:m>
                <a:endParaRPr kumimoji="1" lang="zh-CN" altLang="en-US" dirty="0"/>
              </a:p>
            </p:txBody>
          </p:sp>
        </mc:Choice>
        <mc:Fallback xmlns="">
          <p:sp>
            <p:nvSpPr>
              <p:cNvPr id="12" name="文本框 11">
                <a:extLst>
                  <a:ext uri="{FF2B5EF4-FFF2-40B4-BE49-F238E27FC236}">
                    <a16:creationId xmlns:a16="http://schemas.microsoft.com/office/drawing/2014/main" id="{B7CA2F87-268E-BD45-889A-9CDB14A1A157}"/>
                  </a:ext>
                </a:extLst>
              </p:cNvPr>
              <p:cNvSpPr txBox="1">
                <a:spLocks noRot="1" noChangeAspect="1" noMove="1" noResize="1" noEditPoints="1" noAdjustHandles="1" noChangeArrowheads="1" noChangeShapeType="1" noTextEdit="1"/>
              </p:cNvSpPr>
              <p:nvPr/>
            </p:nvSpPr>
            <p:spPr>
              <a:xfrm>
                <a:off x="3966210" y="2282128"/>
                <a:ext cx="2651047" cy="285912"/>
              </a:xfrm>
              <a:prstGeom prst="rect">
                <a:avLst/>
              </a:prstGeom>
              <a:blipFill>
                <a:blip r:embed="rId3"/>
                <a:stretch>
                  <a:fillRect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82C25CE-72F7-2944-A2D0-FA324C3A8133}"/>
                  </a:ext>
                </a:extLst>
              </p:cNvPr>
              <p:cNvSpPr txBox="1"/>
              <p:nvPr/>
            </p:nvSpPr>
            <p:spPr>
              <a:xfrm>
                <a:off x="1213945" y="3753542"/>
                <a:ext cx="5233997" cy="7034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𝑣</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𝑓</m:t>
                          </m:r>
                        </m:e>
                      </m:d>
                      <m:r>
                        <a:rPr kumimoji="1" lang="en-US" altLang="zh-CN" b="0" i="1" smtClean="0">
                          <a:latin typeface="Cambria Math" panose="02040503050406030204" pitchFamily="18" charset="0"/>
                        </a:rPr>
                        <m:t>=</m:t>
                      </m:r>
                      <m:nary>
                        <m:naryPr>
                          <m:chr m:val="∑"/>
                          <m:supHide m:val="on"/>
                          <m:ctrlPr>
                            <a:rPr kumimoji="1" lang="en-US" altLang="zh-CN" b="0" i="1" smtClean="0">
                              <a:latin typeface="Cambria Math" panose="02040503050406030204" pitchFamily="18" charset="0"/>
                            </a:rPr>
                          </m:ctrlPr>
                        </m:naryPr>
                        <m:sub>
                          <m:r>
                            <m:rPr>
                              <m:brk m:alnAt="7"/>
                            </m:rPr>
                            <a:rPr kumimoji="1" lang="en-US" altLang="zh-CN" b="0" i="1" smtClean="0">
                              <a:latin typeface="Cambria Math" panose="02040503050406030204" pitchFamily="18" charset="0"/>
                            </a:rPr>
                            <m:t>𝑒</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𝑜𝑢𝑡</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𝑜𝑓</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𝑠</m:t>
                          </m:r>
                        </m:sub>
                        <m:sup/>
                        <m:e>
                          <m:r>
                            <a:rPr kumimoji="1" lang="en-US" altLang="zh-CN" b="0" i="1" smtClean="0">
                              <a:latin typeface="Cambria Math" panose="02040503050406030204" pitchFamily="18" charset="0"/>
                            </a:rPr>
                            <m:t>𝑓</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𝑒</m:t>
                          </m:r>
                          <m:r>
                            <a:rPr kumimoji="1" lang="en-US" altLang="zh-CN" b="0" i="1" smtClean="0">
                              <a:latin typeface="Cambria Math" panose="02040503050406030204" pitchFamily="18" charset="0"/>
                            </a:rPr>
                            <m:t>)</m:t>
                          </m:r>
                        </m:e>
                      </m:nary>
                      <m:r>
                        <a:rPr kumimoji="1" lang="en-US" altLang="zh-CN" b="0" i="1" smtClean="0">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𝑓</m:t>
                          </m:r>
                        </m:e>
                        <m:sup>
                          <m:r>
                            <a:rPr kumimoji="1" lang="en-US" altLang="zh-CN" i="1">
                              <a:latin typeface="Cambria Math" panose="02040503050406030204" pitchFamily="18" charset="0"/>
                            </a:rPr>
                            <m:t>𝑜𝑢𝑡</m:t>
                          </m:r>
                        </m:sup>
                      </m:sSup>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𝑠</m:t>
                          </m:r>
                        </m:e>
                      </m:d>
                      <m:r>
                        <a:rPr kumimoji="1" lang="en-US" altLang="zh-CN" b="0" i="1" smtClean="0">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𝑓</m:t>
                          </m:r>
                        </m:e>
                        <m:sup>
                          <m:r>
                            <a:rPr kumimoji="1" lang="en-US" altLang="zh-CN" i="1">
                              <a:latin typeface="Cambria Math" panose="02040503050406030204" pitchFamily="18" charset="0"/>
                            </a:rPr>
                            <m:t>𝑜𝑢𝑡</m:t>
                          </m:r>
                        </m:sup>
                      </m:sSup>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𝑠</m:t>
                          </m:r>
                        </m:e>
                      </m:d>
                      <m:r>
                        <a:rPr kumimoji="1" lang="en-US" altLang="zh-CN" i="1">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𝑓</m:t>
                          </m:r>
                        </m:e>
                        <m:sup>
                          <m:r>
                            <a:rPr kumimoji="1" lang="en-US" altLang="zh-CN" i="1">
                              <a:latin typeface="Cambria Math" panose="02040503050406030204" pitchFamily="18" charset="0"/>
                            </a:rPr>
                            <m:t>𝑖𝑛</m:t>
                          </m:r>
                        </m:sup>
                      </m:sSup>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𝑠</m:t>
                          </m:r>
                        </m:e>
                      </m:d>
                    </m:oMath>
                  </m:oMathPara>
                </a14:m>
                <a:endParaRPr kumimoji="1" lang="zh-CN" altLang="en-US" dirty="0"/>
              </a:p>
            </p:txBody>
          </p:sp>
        </mc:Choice>
        <mc:Fallback xmlns="">
          <p:sp>
            <p:nvSpPr>
              <p:cNvPr id="6" name="文本框 5">
                <a:extLst>
                  <a:ext uri="{FF2B5EF4-FFF2-40B4-BE49-F238E27FC236}">
                    <a16:creationId xmlns:a16="http://schemas.microsoft.com/office/drawing/2014/main" id="{982C25CE-72F7-2944-A2D0-FA324C3A8133}"/>
                  </a:ext>
                </a:extLst>
              </p:cNvPr>
              <p:cNvSpPr txBox="1">
                <a:spLocks noRot="1" noChangeAspect="1" noMove="1" noResize="1" noEditPoints="1" noAdjustHandles="1" noChangeArrowheads="1" noChangeShapeType="1" noTextEdit="1"/>
              </p:cNvSpPr>
              <p:nvPr/>
            </p:nvSpPr>
            <p:spPr>
              <a:xfrm>
                <a:off x="1213945" y="3753542"/>
                <a:ext cx="5233997" cy="703462"/>
              </a:xfrm>
              <a:prstGeom prst="rect">
                <a:avLst/>
              </a:prstGeom>
              <a:blipFill>
                <a:blip r:embed="rId4"/>
                <a:stretch>
                  <a:fillRect t="-139286" b="-189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AAFA4F8-772B-F04F-A736-3BF4CB022104}"/>
                  </a:ext>
                </a:extLst>
              </p:cNvPr>
              <p:cNvSpPr txBox="1"/>
              <p:nvPr/>
            </p:nvSpPr>
            <p:spPr>
              <a:xfrm>
                <a:off x="1791796" y="4648386"/>
                <a:ext cx="2540375" cy="6721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nary>
                        <m:naryPr>
                          <m:chr m:val="∑"/>
                          <m:supHide m:val="on"/>
                          <m:ctrlPr>
                            <a:rPr kumimoji="1" lang="en-US" altLang="zh-CN" b="0" i="1" smtClean="0">
                              <a:latin typeface="Cambria Math" panose="02040503050406030204" pitchFamily="18" charset="0"/>
                            </a:rPr>
                          </m:ctrlPr>
                        </m:naryPr>
                        <m:sub>
                          <m:r>
                            <m:rPr>
                              <m:brk m:alnAt="7"/>
                            </m:rPr>
                            <a:rPr kumimoji="1" lang="en-US" altLang="zh-CN" b="0" i="1" smtClean="0">
                              <a:latin typeface="Cambria Math" panose="02040503050406030204" pitchFamily="18" charset="0"/>
                            </a:rPr>
                            <m:t>𝑣</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𝐴</m:t>
                          </m:r>
                        </m:sub>
                        <m:sup/>
                        <m:e>
                          <m:r>
                            <a:rPr kumimoji="1" lang="en-US" altLang="zh-CN" b="0" i="1" smtClean="0">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𝑓</m:t>
                              </m:r>
                            </m:e>
                            <m:sup>
                              <m:r>
                                <a:rPr kumimoji="1" lang="en-US" altLang="zh-CN" i="1">
                                  <a:latin typeface="Cambria Math" panose="02040503050406030204" pitchFamily="18" charset="0"/>
                                </a:rPr>
                                <m:t>𝑜𝑢𝑡</m:t>
                              </m:r>
                            </m:sup>
                          </m:sSup>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𝑣</m:t>
                              </m:r>
                            </m:e>
                          </m:d>
                          <m:r>
                            <a:rPr kumimoji="1" lang="en-US" altLang="zh-CN" i="1">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𝑓</m:t>
                              </m:r>
                            </m:e>
                            <m:sup>
                              <m:r>
                                <a:rPr kumimoji="1" lang="en-US" altLang="zh-CN" i="1">
                                  <a:latin typeface="Cambria Math" panose="02040503050406030204" pitchFamily="18" charset="0"/>
                                </a:rPr>
                                <m:t>𝑖𝑛</m:t>
                              </m:r>
                            </m:sup>
                          </m:sSup>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𝑣</m:t>
                              </m:r>
                            </m:e>
                          </m:d>
                          <m:r>
                            <a:rPr kumimoji="1" lang="en-US" altLang="zh-CN" b="0" i="1" smtClean="0">
                              <a:latin typeface="Cambria Math" panose="02040503050406030204" pitchFamily="18" charset="0"/>
                            </a:rPr>
                            <m:t>)</m:t>
                          </m:r>
                        </m:e>
                      </m:nary>
                    </m:oMath>
                  </m:oMathPara>
                </a14:m>
                <a:endParaRPr kumimoji="1" lang="zh-CN" altLang="en-US" dirty="0"/>
              </a:p>
            </p:txBody>
          </p:sp>
        </mc:Choice>
        <mc:Fallback xmlns="">
          <p:sp>
            <p:nvSpPr>
              <p:cNvPr id="16" name="文本框 15">
                <a:extLst>
                  <a:ext uri="{FF2B5EF4-FFF2-40B4-BE49-F238E27FC236}">
                    <a16:creationId xmlns:a16="http://schemas.microsoft.com/office/drawing/2014/main" id="{FAAFA4F8-772B-F04F-A736-3BF4CB022104}"/>
                  </a:ext>
                </a:extLst>
              </p:cNvPr>
              <p:cNvSpPr txBox="1">
                <a:spLocks noRot="1" noChangeAspect="1" noMove="1" noResize="1" noEditPoints="1" noAdjustHandles="1" noChangeArrowheads="1" noChangeShapeType="1" noTextEdit="1"/>
              </p:cNvSpPr>
              <p:nvPr/>
            </p:nvSpPr>
            <p:spPr>
              <a:xfrm>
                <a:off x="1791796" y="4648386"/>
                <a:ext cx="2540375" cy="672107"/>
              </a:xfrm>
              <a:prstGeom prst="rect">
                <a:avLst/>
              </a:prstGeom>
              <a:blipFill>
                <a:blip r:embed="rId5"/>
                <a:stretch>
                  <a:fillRect l="-22388" t="-144444" r="-1493" b="-1981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DF918160-F552-2345-8BEA-58C6CD6EB454}"/>
                  </a:ext>
                </a:extLst>
              </p:cNvPr>
              <p:cNvSpPr/>
              <p:nvPr/>
            </p:nvSpPr>
            <p:spPr>
              <a:xfrm>
                <a:off x="1613570" y="5579847"/>
                <a:ext cx="5220211" cy="7957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rPr>
                        <m:t>=</m:t>
                      </m:r>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𝑒</m:t>
                          </m:r>
                          <m:r>
                            <a:rPr kumimoji="1" lang="en-US" altLang="zh-CN" i="1">
                              <a:latin typeface="Cambria Math" panose="02040503050406030204" pitchFamily="18" charset="0"/>
                            </a:rPr>
                            <m:t> </m:t>
                          </m:r>
                          <m:r>
                            <a:rPr kumimoji="1" lang="en-US" altLang="zh-CN" i="1">
                              <a:latin typeface="Cambria Math" panose="02040503050406030204" pitchFamily="18" charset="0"/>
                            </a:rPr>
                            <m:t>𝑜𝑢𝑡</m:t>
                          </m:r>
                          <m:r>
                            <a:rPr kumimoji="1" lang="en-US" altLang="zh-CN" i="1">
                              <a:latin typeface="Cambria Math" panose="02040503050406030204" pitchFamily="18" charset="0"/>
                            </a:rPr>
                            <m:t> </m:t>
                          </m:r>
                          <m:r>
                            <a:rPr kumimoji="1" lang="en-US" altLang="zh-CN" i="1">
                              <a:latin typeface="Cambria Math" panose="02040503050406030204" pitchFamily="18" charset="0"/>
                            </a:rPr>
                            <m:t>𝑜𝑓</m:t>
                          </m:r>
                          <m:r>
                            <a:rPr kumimoji="1" lang="en-US" altLang="zh-CN" i="1">
                              <a:latin typeface="Cambria Math" panose="02040503050406030204" pitchFamily="18" charset="0"/>
                            </a:rPr>
                            <m:t> </m:t>
                          </m:r>
                          <m:r>
                            <a:rPr kumimoji="1" lang="en-US" altLang="zh-CN" b="0" i="1" smtClean="0">
                              <a:latin typeface="Cambria Math" panose="02040503050406030204" pitchFamily="18" charset="0"/>
                            </a:rPr>
                            <m:t>𝐴</m:t>
                          </m:r>
                        </m:sub>
                        <m:sup/>
                        <m:e>
                          <m:r>
                            <a:rPr kumimoji="1" lang="en-US" altLang="zh-CN" i="1">
                              <a:latin typeface="Cambria Math" panose="02040503050406030204" pitchFamily="18" charset="0"/>
                            </a:rPr>
                            <m:t>𝑓</m:t>
                          </m:r>
                          <m:r>
                            <a:rPr kumimoji="1" lang="en-US" altLang="zh-CN" i="1">
                              <a:latin typeface="Cambria Math" panose="02040503050406030204" pitchFamily="18" charset="0"/>
                            </a:rPr>
                            <m:t>(</m:t>
                          </m:r>
                          <m:r>
                            <a:rPr kumimoji="1" lang="en-US" altLang="zh-CN" i="1">
                              <a:latin typeface="Cambria Math" panose="02040503050406030204" pitchFamily="18" charset="0"/>
                            </a:rPr>
                            <m:t>𝑒</m:t>
                          </m:r>
                          <m:r>
                            <a:rPr kumimoji="1" lang="en-US" altLang="zh-CN" i="1">
                              <a:latin typeface="Cambria Math" panose="02040503050406030204" pitchFamily="18" charset="0"/>
                            </a:rPr>
                            <m:t>)</m:t>
                          </m:r>
                        </m:e>
                      </m:nary>
                      <m:r>
                        <a:rPr kumimoji="1" lang="en-US" altLang="zh-CN" b="0" i="1" smtClean="0">
                          <a:latin typeface="Cambria Math" panose="02040503050406030204" pitchFamily="18" charset="0"/>
                        </a:rPr>
                        <m:t>−</m:t>
                      </m:r>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𝑒</m:t>
                          </m:r>
                          <m:r>
                            <a:rPr kumimoji="1" lang="en-US" altLang="zh-CN" i="1">
                              <a:latin typeface="Cambria Math" panose="02040503050406030204" pitchFamily="18" charset="0"/>
                            </a:rPr>
                            <m:t> </m:t>
                          </m:r>
                          <m:r>
                            <a:rPr kumimoji="1" lang="en-US" altLang="zh-CN" b="0" i="1" smtClean="0">
                              <a:latin typeface="Cambria Math" panose="02040503050406030204" pitchFamily="18" charset="0"/>
                            </a:rPr>
                            <m:t>𝑖𝑛𝑡𝑜</m:t>
                          </m:r>
                          <m:r>
                            <a:rPr kumimoji="1" lang="en-US" altLang="zh-CN" i="1">
                              <a:latin typeface="Cambria Math" panose="02040503050406030204" pitchFamily="18" charset="0"/>
                            </a:rPr>
                            <m:t> </m:t>
                          </m:r>
                          <m:r>
                            <a:rPr kumimoji="1" lang="en-US" altLang="zh-CN" i="1">
                              <a:latin typeface="Cambria Math" panose="02040503050406030204" pitchFamily="18" charset="0"/>
                            </a:rPr>
                            <m:t>𝐴</m:t>
                          </m:r>
                        </m:sub>
                        <m:sup/>
                        <m:e>
                          <m:r>
                            <a:rPr kumimoji="1" lang="en-US" altLang="zh-CN" i="1">
                              <a:latin typeface="Cambria Math" panose="02040503050406030204" pitchFamily="18" charset="0"/>
                            </a:rPr>
                            <m:t>𝑓</m:t>
                          </m:r>
                          <m:r>
                            <a:rPr kumimoji="1" lang="en-US" altLang="zh-CN" i="1">
                              <a:latin typeface="Cambria Math" panose="02040503050406030204" pitchFamily="18" charset="0"/>
                            </a:rPr>
                            <m:t>(</m:t>
                          </m:r>
                          <m:r>
                            <a:rPr kumimoji="1" lang="en-US" altLang="zh-CN" i="1">
                              <a:latin typeface="Cambria Math" panose="02040503050406030204" pitchFamily="18" charset="0"/>
                            </a:rPr>
                            <m:t>𝑒</m:t>
                          </m:r>
                          <m:r>
                            <a:rPr kumimoji="1" lang="en-US" altLang="zh-CN" i="1">
                              <a:latin typeface="Cambria Math" panose="02040503050406030204" pitchFamily="18" charset="0"/>
                            </a:rPr>
                            <m:t>)</m:t>
                          </m:r>
                        </m:e>
                      </m:nary>
                      <m:r>
                        <a:rPr kumimoji="1" lang="en-US" altLang="zh-CN" i="1">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𝑓</m:t>
                          </m:r>
                        </m:e>
                        <m:sup>
                          <m:r>
                            <a:rPr kumimoji="1" lang="en-US" altLang="zh-CN" i="1">
                              <a:latin typeface="Cambria Math" panose="02040503050406030204" pitchFamily="18" charset="0"/>
                            </a:rPr>
                            <m:t>𝑜𝑢𝑡</m:t>
                          </m:r>
                        </m:sup>
                      </m:sSup>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𝐴</m:t>
                          </m:r>
                        </m:e>
                      </m:d>
                      <m:r>
                        <a:rPr kumimoji="1" lang="en-US" altLang="zh-CN" i="1">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𝑓</m:t>
                          </m:r>
                        </m:e>
                        <m:sup>
                          <m:r>
                            <a:rPr kumimoji="1" lang="en-US" altLang="zh-CN" i="1">
                              <a:latin typeface="Cambria Math" panose="02040503050406030204" pitchFamily="18" charset="0"/>
                            </a:rPr>
                            <m:t>𝑖𝑛</m:t>
                          </m:r>
                        </m:sup>
                      </m:sSup>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𝐴</m:t>
                          </m:r>
                        </m:e>
                      </m:d>
                    </m:oMath>
                  </m:oMathPara>
                </a14:m>
                <a:endParaRPr lang="zh-CN" altLang="en-US" dirty="0"/>
              </a:p>
            </p:txBody>
          </p:sp>
        </mc:Choice>
        <mc:Fallback xmlns="">
          <p:sp>
            <p:nvSpPr>
              <p:cNvPr id="9" name="矩形 8">
                <a:extLst>
                  <a:ext uri="{FF2B5EF4-FFF2-40B4-BE49-F238E27FC236}">
                    <a16:creationId xmlns:a16="http://schemas.microsoft.com/office/drawing/2014/main" id="{DF918160-F552-2345-8BEA-58C6CD6EB454}"/>
                  </a:ext>
                </a:extLst>
              </p:cNvPr>
              <p:cNvSpPr>
                <a:spLocks noRot="1" noChangeAspect="1" noMove="1" noResize="1" noEditPoints="1" noAdjustHandles="1" noChangeArrowheads="1" noChangeShapeType="1" noTextEdit="1"/>
              </p:cNvSpPr>
              <p:nvPr/>
            </p:nvSpPr>
            <p:spPr>
              <a:xfrm>
                <a:off x="1613570" y="5579847"/>
                <a:ext cx="5220211" cy="795795"/>
              </a:xfrm>
              <a:prstGeom prst="rect">
                <a:avLst/>
              </a:prstGeom>
              <a:blipFill>
                <a:blip r:embed="rId6"/>
                <a:stretch>
                  <a:fillRect l="-4369" t="-117188" b="-157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CDBD776-0757-2645-8CEB-17E067B2B78F}"/>
                  </a:ext>
                </a:extLst>
              </p:cNvPr>
              <p:cNvSpPr txBox="1"/>
              <p:nvPr/>
            </p:nvSpPr>
            <p:spPr>
              <a:xfrm>
                <a:off x="3966209" y="2792307"/>
                <a:ext cx="2649571" cy="285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rgbClr val="FF0000"/>
                          </a:solidFill>
                          <a:latin typeface="Cambria Math" panose="02040503050406030204" pitchFamily="18" charset="0"/>
                        </a:rPr>
                        <m:t>𝑣</m:t>
                      </m:r>
                      <m:d>
                        <m:dPr>
                          <m:ctrlPr>
                            <a:rPr kumimoji="1" lang="en-US" altLang="zh-CN" b="0" i="1" smtClean="0">
                              <a:solidFill>
                                <a:srgbClr val="FF0000"/>
                              </a:solidFill>
                              <a:latin typeface="Cambria Math" panose="02040503050406030204" pitchFamily="18" charset="0"/>
                            </a:rPr>
                          </m:ctrlPr>
                        </m:dPr>
                        <m:e>
                          <m:r>
                            <a:rPr kumimoji="1" lang="en-US" altLang="zh-CN" b="0" i="1" smtClean="0">
                              <a:solidFill>
                                <a:srgbClr val="FF0000"/>
                              </a:solidFill>
                              <a:latin typeface="Cambria Math" panose="02040503050406030204" pitchFamily="18" charset="0"/>
                            </a:rPr>
                            <m:t>𝑓</m:t>
                          </m:r>
                        </m:e>
                      </m:d>
                      <m:r>
                        <a:rPr kumimoji="1" lang="en-US" altLang="zh-CN" b="0" i="1" smtClean="0">
                          <a:solidFill>
                            <a:srgbClr val="FF0000"/>
                          </a:solidFill>
                          <a:latin typeface="Cambria Math" panose="02040503050406030204" pitchFamily="18" charset="0"/>
                        </a:rPr>
                        <m:t>= </m:t>
                      </m:r>
                      <m:sSup>
                        <m:sSupPr>
                          <m:ctrlPr>
                            <a:rPr kumimoji="1" lang="en-US" altLang="zh-CN" b="0" i="1" smtClean="0">
                              <a:solidFill>
                                <a:srgbClr val="FF0000"/>
                              </a:solidFill>
                              <a:latin typeface="Cambria Math" panose="02040503050406030204" pitchFamily="18" charset="0"/>
                            </a:rPr>
                          </m:ctrlPr>
                        </m:sSupPr>
                        <m:e>
                          <m:r>
                            <a:rPr kumimoji="1" lang="en-US" altLang="zh-CN" b="0" i="1" smtClean="0">
                              <a:solidFill>
                                <a:srgbClr val="FF0000"/>
                              </a:solidFill>
                              <a:latin typeface="Cambria Math" panose="02040503050406030204" pitchFamily="18" charset="0"/>
                            </a:rPr>
                            <m:t>𝑓</m:t>
                          </m:r>
                        </m:e>
                        <m:sup>
                          <m:r>
                            <a:rPr kumimoji="1" lang="en-US" altLang="zh-CN" b="0" i="1" smtClean="0">
                              <a:solidFill>
                                <a:srgbClr val="FF0000"/>
                              </a:solidFill>
                              <a:latin typeface="Cambria Math" panose="02040503050406030204" pitchFamily="18" charset="0"/>
                            </a:rPr>
                            <m:t>𝑖𝑛</m:t>
                          </m:r>
                        </m:sup>
                      </m:sSup>
                      <m:d>
                        <m:dPr>
                          <m:ctrlPr>
                            <a:rPr kumimoji="1" lang="en-US" altLang="zh-CN" b="0" i="1" smtClean="0">
                              <a:solidFill>
                                <a:srgbClr val="FF0000"/>
                              </a:solidFill>
                              <a:latin typeface="Cambria Math" panose="02040503050406030204" pitchFamily="18" charset="0"/>
                            </a:rPr>
                          </m:ctrlPr>
                        </m:dPr>
                        <m:e>
                          <m:r>
                            <a:rPr kumimoji="1" lang="en-US" altLang="zh-CN" b="0" i="1" smtClean="0">
                              <a:solidFill>
                                <a:srgbClr val="FF0000"/>
                              </a:solidFill>
                              <a:latin typeface="Cambria Math" panose="02040503050406030204" pitchFamily="18" charset="0"/>
                            </a:rPr>
                            <m:t>𝐵</m:t>
                          </m:r>
                        </m:e>
                      </m:d>
                      <m:r>
                        <a:rPr kumimoji="1" lang="en-US" altLang="zh-CN" b="0" i="1" smtClean="0">
                          <a:solidFill>
                            <a:srgbClr val="FF0000"/>
                          </a:solidFill>
                          <a:latin typeface="Cambria Math" panose="02040503050406030204" pitchFamily="18" charset="0"/>
                        </a:rPr>
                        <m:t>−</m:t>
                      </m:r>
                      <m:sSup>
                        <m:sSupPr>
                          <m:ctrlPr>
                            <a:rPr kumimoji="1" lang="en-US" altLang="zh-CN" i="1">
                              <a:solidFill>
                                <a:srgbClr val="FF0000"/>
                              </a:solidFill>
                              <a:latin typeface="Cambria Math" panose="02040503050406030204" pitchFamily="18" charset="0"/>
                            </a:rPr>
                          </m:ctrlPr>
                        </m:sSupPr>
                        <m:e>
                          <m:r>
                            <a:rPr kumimoji="1" lang="en-US" altLang="zh-CN" i="1">
                              <a:solidFill>
                                <a:srgbClr val="FF0000"/>
                              </a:solidFill>
                              <a:latin typeface="Cambria Math" panose="02040503050406030204" pitchFamily="18" charset="0"/>
                            </a:rPr>
                            <m:t>𝑓</m:t>
                          </m:r>
                        </m:e>
                        <m:sup>
                          <m:r>
                            <a:rPr kumimoji="1" lang="en-US" altLang="zh-CN" b="0" i="1" smtClean="0">
                              <a:solidFill>
                                <a:srgbClr val="FF0000"/>
                              </a:solidFill>
                              <a:latin typeface="Cambria Math" panose="02040503050406030204" pitchFamily="18" charset="0"/>
                            </a:rPr>
                            <m:t>𝑜𝑢𝑡</m:t>
                          </m:r>
                        </m:sup>
                      </m:sSup>
                      <m:d>
                        <m:dPr>
                          <m:ctrlPr>
                            <a:rPr kumimoji="1" lang="en-US" altLang="zh-CN" i="1">
                              <a:solidFill>
                                <a:srgbClr val="FF0000"/>
                              </a:solidFill>
                              <a:latin typeface="Cambria Math" panose="02040503050406030204" pitchFamily="18" charset="0"/>
                            </a:rPr>
                          </m:ctrlPr>
                        </m:dPr>
                        <m:e>
                          <m:r>
                            <a:rPr kumimoji="1" lang="en-US" altLang="zh-CN" b="0" i="1" smtClean="0">
                              <a:solidFill>
                                <a:srgbClr val="FF0000"/>
                              </a:solidFill>
                              <a:latin typeface="Cambria Math" panose="02040503050406030204" pitchFamily="18" charset="0"/>
                            </a:rPr>
                            <m:t>𝐵</m:t>
                          </m:r>
                        </m:e>
                      </m:d>
                    </m:oMath>
                  </m:oMathPara>
                </a14:m>
                <a:endParaRPr kumimoji="1" lang="zh-CN" altLang="en-US" dirty="0">
                  <a:solidFill>
                    <a:srgbClr val="FF0000"/>
                  </a:solidFill>
                </a:endParaRPr>
              </a:p>
            </p:txBody>
          </p:sp>
        </mc:Choice>
        <mc:Fallback xmlns="">
          <p:sp>
            <p:nvSpPr>
              <p:cNvPr id="14" name="文本框 13">
                <a:extLst>
                  <a:ext uri="{FF2B5EF4-FFF2-40B4-BE49-F238E27FC236}">
                    <a16:creationId xmlns:a16="http://schemas.microsoft.com/office/drawing/2014/main" id="{7CDBD776-0757-2645-8CEB-17E067B2B78F}"/>
                  </a:ext>
                </a:extLst>
              </p:cNvPr>
              <p:cNvSpPr txBox="1">
                <a:spLocks noRot="1" noChangeAspect="1" noMove="1" noResize="1" noEditPoints="1" noAdjustHandles="1" noChangeArrowheads="1" noChangeShapeType="1" noTextEdit="1"/>
              </p:cNvSpPr>
              <p:nvPr/>
            </p:nvSpPr>
            <p:spPr>
              <a:xfrm>
                <a:off x="3966209" y="2792307"/>
                <a:ext cx="2649571" cy="285912"/>
              </a:xfrm>
              <a:prstGeom prst="rect">
                <a:avLst/>
              </a:prstGeom>
              <a:blipFill>
                <a:blip r:embed="rId7"/>
                <a:stretch>
                  <a:fillRect b="-37500"/>
                </a:stretch>
              </a:blipFill>
            </p:spPr>
            <p:txBody>
              <a:bodyPr/>
              <a:lstStyle/>
              <a:p>
                <a:r>
                  <a:rPr lang="zh-CN" altLang="en-US">
                    <a:noFill/>
                  </a:rPr>
                  <a:t> </a:t>
                </a:r>
              </a:p>
            </p:txBody>
          </p:sp>
        </mc:Fallback>
      </mc:AlternateContent>
      <p:pic>
        <p:nvPicPr>
          <p:cNvPr id="15" name="Picture 2">
            <a:extLst>
              <a:ext uri="{FF2B5EF4-FFF2-40B4-BE49-F238E27FC236}">
                <a16:creationId xmlns:a16="http://schemas.microsoft.com/office/drawing/2014/main" id="{782F38ED-DEE5-3741-9A31-199A1E6318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
            <a:extLst>
              <a:ext uri="{FF2B5EF4-FFF2-40B4-BE49-F238E27FC236}">
                <a16:creationId xmlns:a16="http://schemas.microsoft.com/office/drawing/2014/main" id="{308009C3-36DC-FE48-85FC-A72C3E79E666}"/>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221026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3">
            <a:extLst>
              <a:ext uri="{FF2B5EF4-FFF2-40B4-BE49-F238E27FC236}">
                <a16:creationId xmlns:a16="http://schemas.microsoft.com/office/drawing/2014/main" id="{80FDA5B1-B8B0-8842-922C-7C9890BBB8B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A5672251-FD6B-3146-8CE8-F8CBE28428BB}" type="slidenum">
              <a:rPr lang="en-US" altLang="zh-CN" sz="800"/>
              <a:pPr/>
              <a:t>17</a:t>
            </a:fld>
            <a:endParaRPr lang="en-US" altLang="zh-CN" sz="1400"/>
          </a:p>
        </p:txBody>
      </p:sp>
      <p:sp>
        <p:nvSpPr>
          <p:cNvPr id="35842" name="Rectangle 2">
            <a:extLst>
              <a:ext uri="{FF2B5EF4-FFF2-40B4-BE49-F238E27FC236}">
                <a16:creationId xmlns:a16="http://schemas.microsoft.com/office/drawing/2014/main" id="{A4E100F2-AD31-5B45-A4B4-824A3FFFDAB6}"/>
              </a:ext>
            </a:extLst>
          </p:cNvPr>
          <p:cNvSpPr>
            <a:spLocks noGrp="1" noChangeArrowheads="1"/>
          </p:cNvSpPr>
          <p:nvPr>
            <p:ph type="title"/>
          </p:nvPr>
        </p:nvSpPr>
        <p:spPr/>
        <p:txBody>
          <a:bodyPr/>
          <a:lstStyle/>
          <a:p>
            <a:r>
              <a:rPr lang="en-US" altLang="zh-CN" dirty="0"/>
              <a:t>Flows and Cuts</a:t>
            </a:r>
          </a:p>
        </p:txBody>
      </p:sp>
      <p:sp>
        <p:nvSpPr>
          <p:cNvPr id="35844" name="Text Box 4">
            <a:extLst>
              <a:ext uri="{FF2B5EF4-FFF2-40B4-BE49-F238E27FC236}">
                <a16:creationId xmlns:a16="http://schemas.microsoft.com/office/drawing/2014/main" id="{B90366E6-AEAC-F546-9AA0-662C4C50C83E}"/>
              </a:ext>
            </a:extLst>
          </p:cNvPr>
          <p:cNvSpPr txBox="1">
            <a:spLocks noChangeArrowheads="1"/>
          </p:cNvSpPr>
          <p:nvPr/>
        </p:nvSpPr>
        <p:spPr bwMode="auto">
          <a:xfrm>
            <a:off x="2625944" y="2993412"/>
            <a:ext cx="4043362" cy="428625"/>
          </a:xfrm>
          <a:prstGeom prst="rect">
            <a:avLst/>
          </a:prstGeom>
          <a:solidFill>
            <a:schemeClr val="accent5">
              <a:lumMod val="20000"/>
              <a:lumOff val="80000"/>
            </a:schemeClr>
          </a:solidFill>
          <a:ln>
            <a:noFill/>
          </a:ln>
          <a:effectLst/>
        </p:spPr>
        <p:txBody>
          <a:bodyPr wrap="none" lIns="137160" tIns="91387" rIns="137160" bIns="91387">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dirty="0"/>
              <a:t>Cut capacity = 30   </a:t>
            </a:r>
            <a:r>
              <a:rPr lang="en-US" altLang="zh-CN" dirty="0">
                <a:sym typeface="Symbol" pitchFamily="2" charset="2"/>
              </a:rPr>
              <a:t>    Flow v</a:t>
            </a:r>
            <a:r>
              <a:rPr lang="en-US" altLang="zh-CN" dirty="0"/>
              <a:t>alue </a:t>
            </a:r>
            <a:r>
              <a:rPr lang="en-US" altLang="zh-CN" dirty="0">
                <a:sym typeface="Symbol" pitchFamily="2" charset="2"/>
              </a:rPr>
              <a:t></a:t>
            </a:r>
            <a:r>
              <a:rPr lang="en-US" altLang="zh-CN" dirty="0"/>
              <a:t> 30 </a:t>
            </a:r>
          </a:p>
        </p:txBody>
      </p:sp>
      <p:sp>
        <p:nvSpPr>
          <p:cNvPr id="35845" name="Freeform 5">
            <a:extLst>
              <a:ext uri="{FF2B5EF4-FFF2-40B4-BE49-F238E27FC236}">
                <a16:creationId xmlns:a16="http://schemas.microsoft.com/office/drawing/2014/main" id="{08D923AE-FA13-FA43-8F54-0F961992890F}"/>
              </a:ext>
            </a:extLst>
          </p:cNvPr>
          <p:cNvSpPr>
            <a:spLocks/>
          </p:cNvSpPr>
          <p:nvPr/>
        </p:nvSpPr>
        <p:spPr bwMode="auto">
          <a:xfrm>
            <a:off x="1263978" y="4533899"/>
            <a:ext cx="1277938" cy="1282700"/>
          </a:xfrm>
          <a:custGeom>
            <a:avLst/>
            <a:gdLst>
              <a:gd name="T0" fmla="*/ 34925 w 805"/>
              <a:gd name="T1" fmla="*/ 254000 h 808"/>
              <a:gd name="T2" fmla="*/ 227013 w 805"/>
              <a:gd name="T3" fmla="*/ 125413 h 808"/>
              <a:gd name="T4" fmla="*/ 728663 w 805"/>
              <a:gd name="T5" fmla="*/ 36513 h 808"/>
              <a:gd name="T6" fmla="*/ 1025525 w 805"/>
              <a:gd name="T7" fmla="*/ 36513 h 808"/>
              <a:gd name="T8" fmla="*/ 1103313 w 805"/>
              <a:gd name="T9" fmla="*/ 138113 h 808"/>
              <a:gd name="T10" fmla="*/ 1154113 w 805"/>
              <a:gd name="T11" fmla="*/ 215900 h 808"/>
              <a:gd name="T12" fmla="*/ 1192213 w 805"/>
              <a:gd name="T13" fmla="*/ 434975 h 808"/>
              <a:gd name="T14" fmla="*/ 1089025 w 805"/>
              <a:gd name="T15" fmla="*/ 1050925 h 808"/>
              <a:gd name="T16" fmla="*/ 973138 w 805"/>
              <a:gd name="T17" fmla="*/ 1154113 h 808"/>
              <a:gd name="T18" fmla="*/ 857250 w 805"/>
              <a:gd name="T19" fmla="*/ 1231900 h 808"/>
              <a:gd name="T20" fmla="*/ 652463 w 805"/>
              <a:gd name="T21" fmla="*/ 1282700 h 808"/>
              <a:gd name="T22" fmla="*/ 536575 w 805"/>
              <a:gd name="T23" fmla="*/ 1270000 h 808"/>
              <a:gd name="T24" fmla="*/ 496888 w 805"/>
              <a:gd name="T25" fmla="*/ 1244600 h 808"/>
              <a:gd name="T26" fmla="*/ 420688 w 805"/>
              <a:gd name="T27" fmla="*/ 1217613 h 808"/>
              <a:gd name="T28" fmla="*/ 304800 w 805"/>
              <a:gd name="T29" fmla="*/ 1154113 h 808"/>
              <a:gd name="T30" fmla="*/ 85725 w 805"/>
              <a:gd name="T31" fmla="*/ 896938 h 808"/>
              <a:gd name="T32" fmla="*/ 60325 w 805"/>
              <a:gd name="T33" fmla="*/ 819150 h 808"/>
              <a:gd name="T34" fmla="*/ 34925 w 805"/>
              <a:gd name="T35" fmla="*/ 690563 h 808"/>
              <a:gd name="T36" fmla="*/ 20638 w 805"/>
              <a:gd name="T37" fmla="*/ 498475 h 808"/>
              <a:gd name="T38" fmla="*/ 34925 w 805"/>
              <a:gd name="T39" fmla="*/ 254000 h 8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05" h="808">
                <a:moveTo>
                  <a:pt x="22" y="160"/>
                </a:moveTo>
                <a:cubicBezTo>
                  <a:pt x="58" y="137"/>
                  <a:pt x="101" y="95"/>
                  <a:pt x="143" y="79"/>
                </a:cubicBezTo>
                <a:cubicBezTo>
                  <a:pt x="242" y="42"/>
                  <a:pt x="355" y="30"/>
                  <a:pt x="459" y="23"/>
                </a:cubicBezTo>
                <a:cubicBezTo>
                  <a:pt x="522" y="13"/>
                  <a:pt x="580" y="0"/>
                  <a:pt x="646" y="23"/>
                </a:cubicBezTo>
                <a:cubicBezTo>
                  <a:pt x="671" y="32"/>
                  <a:pt x="679" y="66"/>
                  <a:pt x="695" y="87"/>
                </a:cubicBezTo>
                <a:cubicBezTo>
                  <a:pt x="707" y="103"/>
                  <a:pt x="727" y="136"/>
                  <a:pt x="727" y="136"/>
                </a:cubicBezTo>
                <a:cubicBezTo>
                  <a:pt x="749" y="225"/>
                  <a:pt x="741" y="179"/>
                  <a:pt x="751" y="274"/>
                </a:cubicBezTo>
                <a:cubicBezTo>
                  <a:pt x="749" y="368"/>
                  <a:pt x="805" y="586"/>
                  <a:pt x="686" y="662"/>
                </a:cubicBezTo>
                <a:cubicBezTo>
                  <a:pt x="663" y="696"/>
                  <a:pt x="647" y="706"/>
                  <a:pt x="613" y="727"/>
                </a:cubicBezTo>
                <a:cubicBezTo>
                  <a:pt x="554" y="764"/>
                  <a:pt x="610" y="740"/>
                  <a:pt x="540" y="776"/>
                </a:cubicBezTo>
                <a:cubicBezTo>
                  <a:pt x="502" y="795"/>
                  <a:pt x="452" y="798"/>
                  <a:pt x="411" y="808"/>
                </a:cubicBezTo>
                <a:cubicBezTo>
                  <a:pt x="387" y="805"/>
                  <a:pt x="362" y="806"/>
                  <a:pt x="338" y="800"/>
                </a:cubicBezTo>
                <a:cubicBezTo>
                  <a:pt x="328" y="798"/>
                  <a:pt x="322" y="788"/>
                  <a:pt x="313" y="784"/>
                </a:cubicBezTo>
                <a:cubicBezTo>
                  <a:pt x="293" y="774"/>
                  <a:pt x="285" y="778"/>
                  <a:pt x="265" y="767"/>
                </a:cubicBezTo>
                <a:cubicBezTo>
                  <a:pt x="186" y="723"/>
                  <a:pt x="244" y="744"/>
                  <a:pt x="192" y="727"/>
                </a:cubicBezTo>
                <a:cubicBezTo>
                  <a:pt x="140" y="677"/>
                  <a:pt x="97" y="622"/>
                  <a:pt x="54" y="565"/>
                </a:cubicBezTo>
                <a:cubicBezTo>
                  <a:pt x="49" y="549"/>
                  <a:pt x="43" y="532"/>
                  <a:pt x="38" y="516"/>
                </a:cubicBezTo>
                <a:cubicBezTo>
                  <a:pt x="29" y="490"/>
                  <a:pt x="22" y="435"/>
                  <a:pt x="22" y="435"/>
                </a:cubicBezTo>
                <a:cubicBezTo>
                  <a:pt x="19" y="395"/>
                  <a:pt x="19" y="354"/>
                  <a:pt x="13" y="314"/>
                </a:cubicBezTo>
                <a:cubicBezTo>
                  <a:pt x="13" y="268"/>
                  <a:pt x="0" y="199"/>
                  <a:pt x="22" y="160"/>
                </a:cubicBezTo>
                <a:close/>
              </a:path>
            </a:pathLst>
          </a:custGeom>
          <a:solidFill>
            <a:schemeClr val="accent5">
              <a:lumMod val="20000"/>
              <a:lumOff val="80000"/>
            </a:schemeClr>
          </a:solidFill>
          <a:ln>
            <a:noFill/>
          </a:ln>
          <a:effectLst/>
        </p:spPr>
        <p:txBody>
          <a:bodyPr wrap="none" lIns="92075" tIns="46038" rIns="92075" bIns="46038" anchor="ctr"/>
          <a:lstStyle/>
          <a:p>
            <a:endParaRPr lang="zh-CN" altLang="en-US"/>
          </a:p>
        </p:txBody>
      </p:sp>
      <p:sp>
        <p:nvSpPr>
          <p:cNvPr id="35846" name="Oval 6">
            <a:extLst>
              <a:ext uri="{FF2B5EF4-FFF2-40B4-BE49-F238E27FC236}">
                <a16:creationId xmlns:a16="http://schemas.microsoft.com/office/drawing/2014/main" id="{9B94C15B-ABF2-8A42-AC38-5EC47A958A66}"/>
              </a:ext>
            </a:extLst>
          </p:cNvPr>
          <p:cNvSpPr>
            <a:spLocks noChangeAspect="1" noChangeArrowheads="1"/>
          </p:cNvSpPr>
          <p:nvPr/>
        </p:nvSpPr>
        <p:spPr bwMode="auto">
          <a:xfrm>
            <a:off x="1587829" y="5019674"/>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s</a:t>
            </a:r>
          </a:p>
        </p:txBody>
      </p:sp>
      <p:sp>
        <p:nvSpPr>
          <p:cNvPr id="35847" name="Oval 7">
            <a:extLst>
              <a:ext uri="{FF2B5EF4-FFF2-40B4-BE49-F238E27FC236}">
                <a16:creationId xmlns:a16="http://schemas.microsoft.com/office/drawing/2014/main" id="{4DB7A1A7-4334-E54F-A7FE-E7156F1BD6CA}"/>
              </a:ext>
            </a:extLst>
          </p:cNvPr>
          <p:cNvSpPr>
            <a:spLocks noChangeAspect="1" noChangeArrowheads="1"/>
          </p:cNvSpPr>
          <p:nvPr/>
        </p:nvSpPr>
        <p:spPr bwMode="auto">
          <a:xfrm>
            <a:off x="3572204" y="3530599"/>
            <a:ext cx="250825" cy="254000"/>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2</a:t>
            </a:r>
          </a:p>
        </p:txBody>
      </p:sp>
      <p:sp>
        <p:nvSpPr>
          <p:cNvPr id="35848" name="Oval 8">
            <a:extLst>
              <a:ext uri="{FF2B5EF4-FFF2-40B4-BE49-F238E27FC236}">
                <a16:creationId xmlns:a16="http://schemas.microsoft.com/office/drawing/2014/main" id="{F08111E5-3FD8-9C43-A601-42FD10F8ADF7}"/>
              </a:ext>
            </a:extLst>
          </p:cNvPr>
          <p:cNvSpPr>
            <a:spLocks noChangeAspect="1" noChangeArrowheads="1"/>
          </p:cNvSpPr>
          <p:nvPr/>
        </p:nvSpPr>
        <p:spPr bwMode="auto">
          <a:xfrm>
            <a:off x="3572204" y="5019674"/>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3</a:t>
            </a:r>
          </a:p>
        </p:txBody>
      </p:sp>
      <p:sp>
        <p:nvSpPr>
          <p:cNvPr id="35849" name="Oval 9">
            <a:extLst>
              <a:ext uri="{FF2B5EF4-FFF2-40B4-BE49-F238E27FC236}">
                <a16:creationId xmlns:a16="http://schemas.microsoft.com/office/drawing/2014/main" id="{9C267704-DAB3-A349-9DBF-33B36254C227}"/>
              </a:ext>
            </a:extLst>
          </p:cNvPr>
          <p:cNvSpPr>
            <a:spLocks noChangeAspect="1" noChangeArrowheads="1"/>
          </p:cNvSpPr>
          <p:nvPr/>
        </p:nvSpPr>
        <p:spPr bwMode="auto">
          <a:xfrm>
            <a:off x="3572204" y="6470650"/>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4</a:t>
            </a:r>
          </a:p>
        </p:txBody>
      </p:sp>
      <p:cxnSp>
        <p:nvCxnSpPr>
          <p:cNvPr id="35850" name="AutoShape 10">
            <a:extLst>
              <a:ext uri="{FF2B5EF4-FFF2-40B4-BE49-F238E27FC236}">
                <a16:creationId xmlns:a16="http://schemas.microsoft.com/office/drawing/2014/main" id="{D4EEF086-4C54-6D49-AC61-DF609EE05FA0}"/>
              </a:ext>
            </a:extLst>
          </p:cNvPr>
          <p:cNvCxnSpPr>
            <a:cxnSpLocks noChangeShapeType="1"/>
            <a:stCxn id="35846" idx="7"/>
            <a:endCxn id="35847" idx="3"/>
          </p:cNvCxnSpPr>
          <p:nvPr/>
        </p:nvCxnSpPr>
        <p:spPr bwMode="auto">
          <a:xfrm flipV="1">
            <a:off x="1802142" y="3748086"/>
            <a:ext cx="1806575" cy="130810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51" name="AutoShape 11">
            <a:extLst>
              <a:ext uri="{FF2B5EF4-FFF2-40B4-BE49-F238E27FC236}">
                <a16:creationId xmlns:a16="http://schemas.microsoft.com/office/drawing/2014/main" id="{19A6FEED-DC2D-7049-8E1B-944772BB5BBC}"/>
              </a:ext>
            </a:extLst>
          </p:cNvPr>
          <p:cNvCxnSpPr>
            <a:cxnSpLocks noChangeShapeType="1"/>
            <a:stCxn id="35846" idx="6"/>
            <a:endCxn id="35848" idx="2"/>
          </p:cNvCxnSpPr>
          <p:nvPr/>
        </p:nvCxnSpPr>
        <p:spPr bwMode="auto">
          <a:xfrm>
            <a:off x="1838653" y="5146674"/>
            <a:ext cx="173355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52" name="AutoShape 12">
            <a:extLst>
              <a:ext uri="{FF2B5EF4-FFF2-40B4-BE49-F238E27FC236}">
                <a16:creationId xmlns:a16="http://schemas.microsoft.com/office/drawing/2014/main" id="{31CE844D-E876-D746-8F86-BAD5C9E82A60}"/>
              </a:ext>
            </a:extLst>
          </p:cNvPr>
          <p:cNvCxnSpPr>
            <a:cxnSpLocks noChangeShapeType="1"/>
            <a:stCxn id="35846" idx="5"/>
            <a:endCxn id="35849" idx="1"/>
          </p:cNvCxnSpPr>
          <p:nvPr/>
        </p:nvCxnSpPr>
        <p:spPr bwMode="auto">
          <a:xfrm>
            <a:off x="1802142" y="5235575"/>
            <a:ext cx="1806575" cy="12715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53" name="AutoShape 13">
            <a:extLst>
              <a:ext uri="{FF2B5EF4-FFF2-40B4-BE49-F238E27FC236}">
                <a16:creationId xmlns:a16="http://schemas.microsoft.com/office/drawing/2014/main" id="{D61A29F3-542B-C641-9A77-9DC403E0F928}"/>
              </a:ext>
            </a:extLst>
          </p:cNvPr>
          <p:cNvCxnSpPr>
            <a:cxnSpLocks noChangeShapeType="1"/>
            <a:stCxn id="35848" idx="6"/>
            <a:endCxn id="35860" idx="2"/>
          </p:cNvCxnSpPr>
          <p:nvPr/>
        </p:nvCxnSpPr>
        <p:spPr bwMode="auto">
          <a:xfrm>
            <a:off x="3823029" y="5146674"/>
            <a:ext cx="240347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54" name="AutoShape 14">
            <a:extLst>
              <a:ext uri="{FF2B5EF4-FFF2-40B4-BE49-F238E27FC236}">
                <a16:creationId xmlns:a16="http://schemas.microsoft.com/office/drawing/2014/main" id="{5C1FCBD2-AF7C-C14C-A88C-D478ABCCDB9E}"/>
              </a:ext>
            </a:extLst>
          </p:cNvPr>
          <p:cNvCxnSpPr>
            <a:cxnSpLocks noChangeShapeType="1"/>
            <a:stCxn id="35848" idx="5"/>
            <a:endCxn id="35861" idx="1"/>
          </p:cNvCxnSpPr>
          <p:nvPr/>
        </p:nvCxnSpPr>
        <p:spPr bwMode="auto">
          <a:xfrm>
            <a:off x="3786516" y="5235575"/>
            <a:ext cx="2476500" cy="1271587"/>
          </a:xfrm>
          <a:prstGeom prst="straightConnector1">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55" name="AutoShape 15">
            <a:extLst>
              <a:ext uri="{FF2B5EF4-FFF2-40B4-BE49-F238E27FC236}">
                <a16:creationId xmlns:a16="http://schemas.microsoft.com/office/drawing/2014/main" id="{938ABA6C-8079-C149-B1C8-D0752BA9239B}"/>
              </a:ext>
            </a:extLst>
          </p:cNvPr>
          <p:cNvCxnSpPr>
            <a:cxnSpLocks noChangeShapeType="1"/>
            <a:stCxn id="35848" idx="4"/>
            <a:endCxn id="35849" idx="0"/>
          </p:cNvCxnSpPr>
          <p:nvPr/>
        </p:nvCxnSpPr>
        <p:spPr bwMode="auto">
          <a:xfrm>
            <a:off x="3697616" y="5272087"/>
            <a:ext cx="0" cy="11985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56" name="AutoShape 16">
            <a:extLst>
              <a:ext uri="{FF2B5EF4-FFF2-40B4-BE49-F238E27FC236}">
                <a16:creationId xmlns:a16="http://schemas.microsoft.com/office/drawing/2014/main" id="{89D38832-9668-9140-8F67-5874768C05E1}"/>
              </a:ext>
            </a:extLst>
          </p:cNvPr>
          <p:cNvCxnSpPr>
            <a:cxnSpLocks noChangeShapeType="1"/>
            <a:stCxn id="35847" idx="6"/>
            <a:endCxn id="35859" idx="2"/>
          </p:cNvCxnSpPr>
          <p:nvPr/>
        </p:nvCxnSpPr>
        <p:spPr bwMode="auto">
          <a:xfrm>
            <a:off x="3823029" y="3657599"/>
            <a:ext cx="240347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57" name="AutoShape 17">
            <a:extLst>
              <a:ext uri="{FF2B5EF4-FFF2-40B4-BE49-F238E27FC236}">
                <a16:creationId xmlns:a16="http://schemas.microsoft.com/office/drawing/2014/main" id="{45103E31-8818-B648-9C0A-900D17696B1D}"/>
              </a:ext>
            </a:extLst>
          </p:cNvPr>
          <p:cNvCxnSpPr>
            <a:cxnSpLocks noChangeShapeType="1"/>
            <a:stCxn id="35849" idx="6"/>
            <a:endCxn id="35861" idx="2"/>
          </p:cNvCxnSpPr>
          <p:nvPr/>
        </p:nvCxnSpPr>
        <p:spPr bwMode="auto">
          <a:xfrm>
            <a:off x="3823029" y="6596061"/>
            <a:ext cx="240347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58" name="AutoShape 18">
            <a:extLst>
              <a:ext uri="{FF2B5EF4-FFF2-40B4-BE49-F238E27FC236}">
                <a16:creationId xmlns:a16="http://schemas.microsoft.com/office/drawing/2014/main" id="{75DA810C-07E2-DF4C-8593-204BC45F119B}"/>
              </a:ext>
            </a:extLst>
          </p:cNvPr>
          <p:cNvCxnSpPr>
            <a:cxnSpLocks noChangeShapeType="1"/>
            <a:stCxn id="35847" idx="4"/>
            <a:endCxn id="35848" idx="0"/>
          </p:cNvCxnSpPr>
          <p:nvPr/>
        </p:nvCxnSpPr>
        <p:spPr bwMode="auto">
          <a:xfrm>
            <a:off x="3697616" y="3784600"/>
            <a:ext cx="0" cy="1235075"/>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5859" name="Oval 19">
            <a:extLst>
              <a:ext uri="{FF2B5EF4-FFF2-40B4-BE49-F238E27FC236}">
                <a16:creationId xmlns:a16="http://schemas.microsoft.com/office/drawing/2014/main" id="{ADF876BC-7527-FF4D-8A17-CD6A728770AA}"/>
              </a:ext>
            </a:extLst>
          </p:cNvPr>
          <p:cNvSpPr>
            <a:spLocks noChangeAspect="1" noChangeArrowheads="1"/>
          </p:cNvSpPr>
          <p:nvPr/>
        </p:nvSpPr>
        <p:spPr bwMode="auto">
          <a:xfrm>
            <a:off x="6226504" y="3530599"/>
            <a:ext cx="250825" cy="254000"/>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5</a:t>
            </a:r>
          </a:p>
        </p:txBody>
      </p:sp>
      <p:sp>
        <p:nvSpPr>
          <p:cNvPr id="35860" name="Oval 20">
            <a:extLst>
              <a:ext uri="{FF2B5EF4-FFF2-40B4-BE49-F238E27FC236}">
                <a16:creationId xmlns:a16="http://schemas.microsoft.com/office/drawing/2014/main" id="{89ED42AD-4677-6E43-A7CF-F15CCE30E93A}"/>
              </a:ext>
            </a:extLst>
          </p:cNvPr>
          <p:cNvSpPr>
            <a:spLocks noChangeAspect="1" noChangeArrowheads="1"/>
          </p:cNvSpPr>
          <p:nvPr/>
        </p:nvSpPr>
        <p:spPr bwMode="auto">
          <a:xfrm>
            <a:off x="6226504" y="5019674"/>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6</a:t>
            </a:r>
          </a:p>
        </p:txBody>
      </p:sp>
      <p:sp>
        <p:nvSpPr>
          <p:cNvPr id="35861" name="Oval 21">
            <a:extLst>
              <a:ext uri="{FF2B5EF4-FFF2-40B4-BE49-F238E27FC236}">
                <a16:creationId xmlns:a16="http://schemas.microsoft.com/office/drawing/2014/main" id="{77FE28C6-B43D-E14A-BC72-00A506A772DF}"/>
              </a:ext>
            </a:extLst>
          </p:cNvPr>
          <p:cNvSpPr>
            <a:spLocks noChangeAspect="1" noChangeArrowheads="1"/>
          </p:cNvSpPr>
          <p:nvPr/>
        </p:nvSpPr>
        <p:spPr bwMode="auto">
          <a:xfrm>
            <a:off x="6226504" y="6470650"/>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7</a:t>
            </a:r>
          </a:p>
        </p:txBody>
      </p:sp>
      <p:cxnSp>
        <p:nvCxnSpPr>
          <p:cNvPr id="35862" name="AutoShape 22">
            <a:extLst>
              <a:ext uri="{FF2B5EF4-FFF2-40B4-BE49-F238E27FC236}">
                <a16:creationId xmlns:a16="http://schemas.microsoft.com/office/drawing/2014/main" id="{0CF437BD-6843-684A-8557-1C350DB5DECA}"/>
              </a:ext>
            </a:extLst>
          </p:cNvPr>
          <p:cNvCxnSpPr>
            <a:cxnSpLocks noChangeShapeType="1"/>
            <a:stCxn id="35860" idx="4"/>
            <a:endCxn id="35861" idx="0"/>
          </p:cNvCxnSpPr>
          <p:nvPr/>
        </p:nvCxnSpPr>
        <p:spPr bwMode="auto">
          <a:xfrm>
            <a:off x="6351916" y="5272087"/>
            <a:ext cx="0" cy="11985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63" name="AutoShape 23">
            <a:extLst>
              <a:ext uri="{FF2B5EF4-FFF2-40B4-BE49-F238E27FC236}">
                <a16:creationId xmlns:a16="http://schemas.microsoft.com/office/drawing/2014/main" id="{DA4013DA-CB17-5B4D-99B7-322FC4EA488F}"/>
              </a:ext>
            </a:extLst>
          </p:cNvPr>
          <p:cNvCxnSpPr>
            <a:cxnSpLocks noChangeShapeType="1"/>
            <a:stCxn id="35859" idx="4"/>
            <a:endCxn id="35860" idx="0"/>
          </p:cNvCxnSpPr>
          <p:nvPr/>
        </p:nvCxnSpPr>
        <p:spPr bwMode="auto">
          <a:xfrm>
            <a:off x="6351916" y="3784600"/>
            <a:ext cx="0" cy="1235075"/>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64" name="AutoShape 24">
            <a:extLst>
              <a:ext uri="{FF2B5EF4-FFF2-40B4-BE49-F238E27FC236}">
                <a16:creationId xmlns:a16="http://schemas.microsoft.com/office/drawing/2014/main" id="{225F8B92-80F7-AC43-A9BD-AF4877B23DE1}"/>
              </a:ext>
            </a:extLst>
          </p:cNvPr>
          <p:cNvCxnSpPr>
            <a:cxnSpLocks noChangeShapeType="1"/>
            <a:stCxn id="35847" idx="5"/>
            <a:endCxn id="35860" idx="1"/>
          </p:cNvCxnSpPr>
          <p:nvPr/>
        </p:nvCxnSpPr>
        <p:spPr bwMode="auto">
          <a:xfrm>
            <a:off x="3786516" y="3748086"/>
            <a:ext cx="2476500" cy="130810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5865" name="Oval 25">
            <a:extLst>
              <a:ext uri="{FF2B5EF4-FFF2-40B4-BE49-F238E27FC236}">
                <a16:creationId xmlns:a16="http://schemas.microsoft.com/office/drawing/2014/main" id="{0C6A13C7-6A75-374E-8978-D079A6430928}"/>
              </a:ext>
            </a:extLst>
          </p:cNvPr>
          <p:cNvSpPr>
            <a:spLocks noChangeAspect="1" noChangeArrowheads="1"/>
          </p:cNvSpPr>
          <p:nvPr/>
        </p:nvSpPr>
        <p:spPr bwMode="auto">
          <a:xfrm>
            <a:off x="8175954" y="5019674"/>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t</a:t>
            </a:r>
          </a:p>
        </p:txBody>
      </p:sp>
      <p:cxnSp>
        <p:nvCxnSpPr>
          <p:cNvPr id="35866" name="AutoShape 26">
            <a:extLst>
              <a:ext uri="{FF2B5EF4-FFF2-40B4-BE49-F238E27FC236}">
                <a16:creationId xmlns:a16="http://schemas.microsoft.com/office/drawing/2014/main" id="{A9572866-E0EA-EA4C-AC51-491EFB2DCE97}"/>
              </a:ext>
            </a:extLst>
          </p:cNvPr>
          <p:cNvCxnSpPr>
            <a:cxnSpLocks noChangeShapeType="1"/>
            <a:stCxn id="35859" idx="6"/>
            <a:endCxn id="35865" idx="1"/>
          </p:cNvCxnSpPr>
          <p:nvPr/>
        </p:nvCxnSpPr>
        <p:spPr bwMode="auto">
          <a:xfrm>
            <a:off x="6477328" y="3657600"/>
            <a:ext cx="1735138" cy="1398587"/>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67" name="AutoShape 27">
            <a:extLst>
              <a:ext uri="{FF2B5EF4-FFF2-40B4-BE49-F238E27FC236}">
                <a16:creationId xmlns:a16="http://schemas.microsoft.com/office/drawing/2014/main" id="{19741644-CBF7-4841-BAF9-75BC267AFB4F}"/>
              </a:ext>
            </a:extLst>
          </p:cNvPr>
          <p:cNvCxnSpPr>
            <a:cxnSpLocks noChangeShapeType="1"/>
            <a:stCxn id="35860" idx="6"/>
            <a:endCxn id="35865" idx="2"/>
          </p:cNvCxnSpPr>
          <p:nvPr/>
        </p:nvCxnSpPr>
        <p:spPr bwMode="auto">
          <a:xfrm>
            <a:off x="6477329" y="5146674"/>
            <a:ext cx="169862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68" name="AutoShape 28">
            <a:extLst>
              <a:ext uri="{FF2B5EF4-FFF2-40B4-BE49-F238E27FC236}">
                <a16:creationId xmlns:a16="http://schemas.microsoft.com/office/drawing/2014/main" id="{697C7F4F-52EA-EF4C-9F5B-98A06E3528AF}"/>
              </a:ext>
            </a:extLst>
          </p:cNvPr>
          <p:cNvCxnSpPr>
            <a:cxnSpLocks noChangeShapeType="1"/>
            <a:stCxn id="35861" idx="7"/>
            <a:endCxn id="35865" idx="4"/>
          </p:cNvCxnSpPr>
          <p:nvPr/>
        </p:nvCxnSpPr>
        <p:spPr bwMode="auto">
          <a:xfrm flipV="1">
            <a:off x="6440816" y="5272087"/>
            <a:ext cx="1860550" cy="1235075"/>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5869" name="Text Box 29">
            <a:extLst>
              <a:ext uri="{FF2B5EF4-FFF2-40B4-BE49-F238E27FC236}">
                <a16:creationId xmlns:a16="http://schemas.microsoft.com/office/drawing/2014/main" id="{0A628C02-537C-B14E-B28F-5E7A9E03E3EC}"/>
              </a:ext>
            </a:extLst>
          </p:cNvPr>
          <p:cNvSpPr txBox="1">
            <a:spLocks noChangeArrowheads="1"/>
          </p:cNvSpPr>
          <p:nvPr/>
        </p:nvSpPr>
        <p:spPr bwMode="auto">
          <a:xfrm>
            <a:off x="2614941" y="5845174"/>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35870" name="Text Box 30">
            <a:extLst>
              <a:ext uri="{FF2B5EF4-FFF2-40B4-BE49-F238E27FC236}">
                <a16:creationId xmlns:a16="http://schemas.microsoft.com/office/drawing/2014/main" id="{C393C8B8-656B-9244-A040-5CB88D52272B}"/>
              </a:ext>
            </a:extLst>
          </p:cNvPr>
          <p:cNvSpPr txBox="1">
            <a:spLocks noChangeArrowheads="1"/>
          </p:cNvSpPr>
          <p:nvPr/>
        </p:nvSpPr>
        <p:spPr bwMode="auto">
          <a:xfrm>
            <a:off x="2627641" y="5018086"/>
            <a:ext cx="354012"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5</a:t>
            </a:r>
          </a:p>
        </p:txBody>
      </p:sp>
      <p:sp>
        <p:nvSpPr>
          <p:cNvPr id="35871" name="Text Box 31">
            <a:extLst>
              <a:ext uri="{FF2B5EF4-FFF2-40B4-BE49-F238E27FC236}">
                <a16:creationId xmlns:a16="http://schemas.microsoft.com/office/drawing/2014/main" id="{3BE78DC7-B179-6049-9EA4-5FEEDCB9E67B}"/>
              </a:ext>
            </a:extLst>
          </p:cNvPr>
          <p:cNvSpPr txBox="1">
            <a:spLocks noChangeArrowheads="1"/>
          </p:cNvSpPr>
          <p:nvPr/>
        </p:nvSpPr>
        <p:spPr bwMode="auto">
          <a:xfrm>
            <a:off x="4715203" y="6475411"/>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30</a:t>
            </a:r>
          </a:p>
        </p:txBody>
      </p:sp>
      <p:sp>
        <p:nvSpPr>
          <p:cNvPr id="35872" name="Text Box 32">
            <a:extLst>
              <a:ext uri="{FF2B5EF4-FFF2-40B4-BE49-F238E27FC236}">
                <a16:creationId xmlns:a16="http://schemas.microsoft.com/office/drawing/2014/main" id="{BECAD72C-2885-0246-B15A-8E8137DD6799}"/>
              </a:ext>
            </a:extLst>
          </p:cNvPr>
          <p:cNvSpPr txBox="1">
            <a:spLocks noChangeArrowheads="1"/>
          </p:cNvSpPr>
          <p:nvPr/>
        </p:nvSpPr>
        <p:spPr bwMode="auto">
          <a:xfrm>
            <a:off x="6134429" y="5692774"/>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35873" name="Text Box 33">
            <a:extLst>
              <a:ext uri="{FF2B5EF4-FFF2-40B4-BE49-F238E27FC236}">
                <a16:creationId xmlns:a16="http://schemas.microsoft.com/office/drawing/2014/main" id="{383FB200-CEC3-924E-9606-78B3524E93E7}"/>
              </a:ext>
            </a:extLst>
          </p:cNvPr>
          <p:cNvSpPr txBox="1">
            <a:spLocks noChangeArrowheads="1"/>
          </p:cNvSpPr>
          <p:nvPr/>
        </p:nvSpPr>
        <p:spPr bwMode="auto">
          <a:xfrm>
            <a:off x="2580017" y="4190999"/>
            <a:ext cx="427037"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hlink"/>
                </a:solidFill>
              </a:rPr>
              <a:t>   10</a:t>
            </a:r>
          </a:p>
        </p:txBody>
      </p:sp>
      <p:sp>
        <p:nvSpPr>
          <p:cNvPr id="35874" name="Text Box 34">
            <a:extLst>
              <a:ext uri="{FF2B5EF4-FFF2-40B4-BE49-F238E27FC236}">
                <a16:creationId xmlns:a16="http://schemas.microsoft.com/office/drawing/2014/main" id="{F3E70578-D314-6C43-A7DA-5F56403E1B71}"/>
              </a:ext>
            </a:extLst>
          </p:cNvPr>
          <p:cNvSpPr txBox="1">
            <a:spLocks noChangeArrowheads="1"/>
          </p:cNvSpPr>
          <p:nvPr/>
        </p:nvSpPr>
        <p:spPr bwMode="auto">
          <a:xfrm>
            <a:off x="4713616" y="5030786"/>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8</a:t>
            </a:r>
          </a:p>
        </p:txBody>
      </p:sp>
      <p:sp>
        <p:nvSpPr>
          <p:cNvPr id="35875" name="Text Box 35">
            <a:extLst>
              <a:ext uri="{FF2B5EF4-FFF2-40B4-BE49-F238E27FC236}">
                <a16:creationId xmlns:a16="http://schemas.microsoft.com/office/drawing/2014/main" id="{A9697128-C599-F448-B1B1-D108022E8F27}"/>
              </a:ext>
            </a:extLst>
          </p:cNvPr>
          <p:cNvSpPr txBox="1">
            <a:spLocks noChangeArrowheads="1"/>
          </p:cNvSpPr>
          <p:nvPr/>
        </p:nvSpPr>
        <p:spPr bwMode="auto">
          <a:xfrm>
            <a:off x="4704091" y="4238624"/>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35876" name="Text Box 36">
            <a:extLst>
              <a:ext uri="{FF2B5EF4-FFF2-40B4-BE49-F238E27FC236}">
                <a16:creationId xmlns:a16="http://schemas.microsoft.com/office/drawing/2014/main" id="{83E52F4E-6B24-B041-844E-296427176B1B}"/>
              </a:ext>
            </a:extLst>
          </p:cNvPr>
          <p:cNvSpPr txBox="1">
            <a:spLocks noChangeArrowheads="1"/>
          </p:cNvSpPr>
          <p:nvPr/>
        </p:nvSpPr>
        <p:spPr bwMode="auto">
          <a:xfrm>
            <a:off x="4724728" y="3548061"/>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9</a:t>
            </a:r>
          </a:p>
        </p:txBody>
      </p:sp>
      <p:sp>
        <p:nvSpPr>
          <p:cNvPr id="35877" name="Text Box 37">
            <a:extLst>
              <a:ext uri="{FF2B5EF4-FFF2-40B4-BE49-F238E27FC236}">
                <a16:creationId xmlns:a16="http://schemas.microsoft.com/office/drawing/2014/main" id="{1DFA6927-78DF-094D-9929-AA6CAEABA721}"/>
              </a:ext>
            </a:extLst>
          </p:cNvPr>
          <p:cNvSpPr txBox="1">
            <a:spLocks noChangeArrowheads="1"/>
          </p:cNvSpPr>
          <p:nvPr/>
        </p:nvSpPr>
        <p:spPr bwMode="auto">
          <a:xfrm>
            <a:off x="4713616" y="5724524"/>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6</a:t>
            </a:r>
          </a:p>
        </p:txBody>
      </p:sp>
      <p:sp>
        <p:nvSpPr>
          <p:cNvPr id="35878" name="Text Box 38">
            <a:extLst>
              <a:ext uri="{FF2B5EF4-FFF2-40B4-BE49-F238E27FC236}">
                <a16:creationId xmlns:a16="http://schemas.microsoft.com/office/drawing/2014/main" id="{B685B03B-8CB3-D44F-AB1B-9BB07058BEA4}"/>
              </a:ext>
            </a:extLst>
          </p:cNvPr>
          <p:cNvSpPr txBox="1">
            <a:spLocks noChangeArrowheads="1"/>
          </p:cNvSpPr>
          <p:nvPr/>
        </p:nvSpPr>
        <p:spPr bwMode="auto">
          <a:xfrm>
            <a:off x="7112328" y="5775324"/>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35879" name="Text Box 39">
            <a:extLst>
              <a:ext uri="{FF2B5EF4-FFF2-40B4-BE49-F238E27FC236}">
                <a16:creationId xmlns:a16="http://schemas.microsoft.com/office/drawing/2014/main" id="{B48474F1-6D63-1941-B348-8A082680E51E}"/>
              </a:ext>
            </a:extLst>
          </p:cNvPr>
          <p:cNvSpPr txBox="1">
            <a:spLocks noChangeArrowheads="1"/>
          </p:cNvSpPr>
          <p:nvPr/>
        </p:nvSpPr>
        <p:spPr bwMode="auto">
          <a:xfrm>
            <a:off x="7112328" y="5043486"/>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35880" name="Text Box 40">
            <a:extLst>
              <a:ext uri="{FF2B5EF4-FFF2-40B4-BE49-F238E27FC236}">
                <a16:creationId xmlns:a16="http://schemas.microsoft.com/office/drawing/2014/main" id="{307A3900-38B6-0149-817A-F9C5C849CAEB}"/>
              </a:ext>
            </a:extLst>
          </p:cNvPr>
          <p:cNvSpPr txBox="1">
            <a:spLocks noChangeArrowheads="1"/>
          </p:cNvSpPr>
          <p:nvPr/>
        </p:nvSpPr>
        <p:spPr bwMode="auto">
          <a:xfrm>
            <a:off x="7064704" y="4260849"/>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35881" name="Text Box 41">
            <a:extLst>
              <a:ext uri="{FF2B5EF4-FFF2-40B4-BE49-F238E27FC236}">
                <a16:creationId xmlns:a16="http://schemas.microsoft.com/office/drawing/2014/main" id="{F948ECA0-0DBD-0242-BC40-B45DFF7ACE8A}"/>
              </a:ext>
            </a:extLst>
          </p:cNvPr>
          <p:cNvSpPr txBox="1">
            <a:spLocks noChangeArrowheads="1"/>
          </p:cNvSpPr>
          <p:nvPr/>
        </p:nvSpPr>
        <p:spPr bwMode="auto">
          <a:xfrm>
            <a:off x="6134429" y="4233861"/>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35882" name="Text Box 42">
            <a:extLst>
              <a:ext uri="{FF2B5EF4-FFF2-40B4-BE49-F238E27FC236}">
                <a16:creationId xmlns:a16="http://schemas.microsoft.com/office/drawing/2014/main" id="{F2E9B7C4-ECC5-7648-936C-55892B476688}"/>
              </a:ext>
            </a:extLst>
          </p:cNvPr>
          <p:cNvSpPr txBox="1">
            <a:spLocks noChangeArrowheads="1"/>
          </p:cNvSpPr>
          <p:nvPr/>
        </p:nvSpPr>
        <p:spPr bwMode="auto">
          <a:xfrm>
            <a:off x="3476953" y="4310061"/>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4</a:t>
            </a:r>
          </a:p>
        </p:txBody>
      </p:sp>
      <p:sp>
        <p:nvSpPr>
          <p:cNvPr id="35883" name="Text Box 43">
            <a:extLst>
              <a:ext uri="{FF2B5EF4-FFF2-40B4-BE49-F238E27FC236}">
                <a16:creationId xmlns:a16="http://schemas.microsoft.com/office/drawing/2014/main" id="{D4F626BE-9DFE-0E44-B113-9727725E33CE}"/>
              </a:ext>
            </a:extLst>
          </p:cNvPr>
          <p:cNvSpPr txBox="1">
            <a:spLocks noChangeArrowheads="1"/>
          </p:cNvSpPr>
          <p:nvPr/>
        </p:nvSpPr>
        <p:spPr bwMode="auto">
          <a:xfrm>
            <a:off x="3465841" y="5714999"/>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4</a:t>
            </a:r>
          </a:p>
        </p:txBody>
      </p:sp>
      <p:sp>
        <p:nvSpPr>
          <p:cNvPr id="35884" name="Text Box 44">
            <a:extLst>
              <a:ext uri="{FF2B5EF4-FFF2-40B4-BE49-F238E27FC236}">
                <a16:creationId xmlns:a16="http://schemas.microsoft.com/office/drawing/2014/main" id="{1DE4C66F-489E-C14E-837E-5DB6A6C00CCA}"/>
              </a:ext>
            </a:extLst>
          </p:cNvPr>
          <p:cNvSpPr txBox="1">
            <a:spLocks noChangeArrowheads="1"/>
          </p:cNvSpPr>
          <p:nvPr/>
        </p:nvSpPr>
        <p:spPr bwMode="auto">
          <a:xfrm>
            <a:off x="7353628" y="6232525"/>
            <a:ext cx="1690688" cy="333375"/>
          </a:xfrm>
          <a:prstGeom prst="rect">
            <a:avLst/>
          </a:prstGeom>
          <a:solidFill>
            <a:schemeClr val="accent5">
              <a:lumMod val="20000"/>
              <a:lumOff val="80000"/>
            </a:schemeClr>
          </a:solidFill>
          <a:ln>
            <a:noFill/>
          </a:ln>
          <a:effectLst/>
        </p:spPr>
        <p:txBody>
          <a:bodyPr lIns="91387" tIns="91387" rIns="91387" bIns="91387"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Capacity = 30</a:t>
            </a:r>
          </a:p>
        </p:txBody>
      </p:sp>
      <p:sp>
        <p:nvSpPr>
          <p:cNvPr id="35885" name="Text Box 45">
            <a:extLst>
              <a:ext uri="{FF2B5EF4-FFF2-40B4-BE49-F238E27FC236}">
                <a16:creationId xmlns:a16="http://schemas.microsoft.com/office/drawing/2014/main" id="{64D1586E-6605-CF4D-B3F5-997C0177D787}"/>
              </a:ext>
            </a:extLst>
          </p:cNvPr>
          <p:cNvSpPr txBox="1">
            <a:spLocks noChangeArrowheads="1"/>
          </p:cNvSpPr>
          <p:nvPr/>
        </p:nvSpPr>
        <p:spPr bwMode="auto">
          <a:xfrm>
            <a:off x="1557124" y="5373686"/>
            <a:ext cx="112210" cy="1846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A</a:t>
            </a:r>
          </a:p>
        </p:txBody>
      </p:sp>
      <p:sp>
        <p:nvSpPr>
          <p:cNvPr id="3" name="内容占位符 2">
            <a:extLst>
              <a:ext uri="{FF2B5EF4-FFF2-40B4-BE49-F238E27FC236}">
                <a16:creationId xmlns:a16="http://schemas.microsoft.com/office/drawing/2014/main" id="{24E41794-2890-0040-A3D1-ED2FB4A8E6EB}"/>
              </a:ext>
            </a:extLst>
          </p:cNvPr>
          <p:cNvSpPr>
            <a:spLocks noGrp="1"/>
          </p:cNvSpPr>
          <p:nvPr>
            <p:ph idx="1"/>
          </p:nvPr>
        </p:nvSpPr>
        <p:spPr>
          <a:xfrm>
            <a:off x="824976" y="1278088"/>
            <a:ext cx="11053879" cy="1156743"/>
          </a:xfrm>
        </p:spPr>
        <p:txBody>
          <a:bodyPr/>
          <a:lstStyle/>
          <a:p>
            <a:r>
              <a:rPr lang="en-US" altLang="zh-CN" dirty="0"/>
              <a:t>Weak duality. Let </a:t>
            </a:r>
            <a:r>
              <a:rPr lang="en-US" altLang="zh-CN" i="1" dirty="0"/>
              <a:t>f</a:t>
            </a:r>
            <a:r>
              <a:rPr lang="en-US" altLang="zh-CN" dirty="0"/>
              <a:t> be any flow, and let (A, B) be any s-t cut. Then the value of the flow is at most the capacity of the cut:</a:t>
            </a:r>
            <a:endParaRPr lang="zh-CN" altLang="en-US"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B21B9D6-46FA-8642-98AE-4142ECEC606C}"/>
                  </a:ext>
                </a:extLst>
              </p:cNvPr>
              <p:cNvSpPr txBox="1"/>
              <p:nvPr/>
            </p:nvSpPr>
            <p:spPr>
              <a:xfrm>
                <a:off x="2827666" y="2169754"/>
                <a:ext cx="2109167" cy="7034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𝑐</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𝐴</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𝐵</m:t>
                          </m:r>
                        </m:e>
                      </m:d>
                      <m:r>
                        <a:rPr kumimoji="1" lang="en-US" altLang="zh-CN" b="0" i="1" smtClean="0">
                          <a:latin typeface="Cambria Math" panose="02040503050406030204" pitchFamily="18" charset="0"/>
                        </a:rPr>
                        <m:t>=</m:t>
                      </m:r>
                      <m:nary>
                        <m:naryPr>
                          <m:chr m:val="∑"/>
                          <m:supHide m:val="on"/>
                          <m:ctrlPr>
                            <a:rPr kumimoji="1" lang="en-US" altLang="zh-CN" b="0" i="1" smtClean="0">
                              <a:latin typeface="Cambria Math" panose="02040503050406030204" pitchFamily="18" charset="0"/>
                            </a:rPr>
                          </m:ctrlPr>
                        </m:naryPr>
                        <m:sub>
                          <m:r>
                            <m:rPr>
                              <m:brk m:alnAt="7"/>
                            </m:rPr>
                            <a:rPr kumimoji="1" lang="en-US" altLang="zh-CN" b="0" i="1" smtClean="0">
                              <a:latin typeface="Cambria Math" panose="02040503050406030204" pitchFamily="18" charset="0"/>
                            </a:rPr>
                            <m:t>𝑒</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𝑜𝑢𝑡</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𝑜𝑓</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𝐴</m:t>
                          </m:r>
                        </m:sub>
                        <m:sup/>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𝑐</m:t>
                              </m:r>
                            </m:e>
                            <m:sub>
                              <m:r>
                                <a:rPr kumimoji="1" lang="en-US" altLang="zh-CN" b="0" i="1" smtClean="0">
                                  <a:latin typeface="Cambria Math" panose="02040503050406030204" pitchFamily="18" charset="0"/>
                                </a:rPr>
                                <m:t>𝑒</m:t>
                              </m:r>
                            </m:sub>
                          </m:sSub>
                        </m:e>
                      </m:nary>
                    </m:oMath>
                  </m:oMathPara>
                </a14:m>
                <a:endParaRPr kumimoji="1" lang="zh-CN" altLang="en-US" dirty="0"/>
              </a:p>
            </p:txBody>
          </p:sp>
        </mc:Choice>
        <mc:Fallback xmlns="">
          <p:sp>
            <p:nvSpPr>
              <p:cNvPr id="4" name="文本框 3">
                <a:extLst>
                  <a:ext uri="{FF2B5EF4-FFF2-40B4-BE49-F238E27FC236}">
                    <a16:creationId xmlns:a16="http://schemas.microsoft.com/office/drawing/2014/main" id="{8B21B9D6-46FA-8642-98AE-4142ECEC606C}"/>
                  </a:ext>
                </a:extLst>
              </p:cNvPr>
              <p:cNvSpPr txBox="1">
                <a:spLocks noRot="1" noChangeAspect="1" noMove="1" noResize="1" noEditPoints="1" noAdjustHandles="1" noChangeArrowheads="1" noChangeShapeType="1" noTextEdit="1"/>
              </p:cNvSpPr>
              <p:nvPr/>
            </p:nvSpPr>
            <p:spPr>
              <a:xfrm>
                <a:off x="2827666" y="2169754"/>
                <a:ext cx="2109167" cy="703462"/>
              </a:xfrm>
              <a:prstGeom prst="rect">
                <a:avLst/>
              </a:prstGeom>
              <a:blipFill>
                <a:blip r:embed="rId3"/>
                <a:stretch>
                  <a:fillRect l="-1198" t="-136842" r="-1796" b="-184211"/>
                </a:stretch>
              </a:blipFill>
            </p:spPr>
            <p:txBody>
              <a:bodyPr/>
              <a:lstStyle/>
              <a:p>
                <a:r>
                  <a:rPr lang="zh-CN" altLang="en-US">
                    <a:noFill/>
                  </a:rPr>
                  <a:t> </a:t>
                </a:r>
              </a:p>
            </p:txBody>
          </p:sp>
        </mc:Fallback>
      </mc:AlternateContent>
      <p:pic>
        <p:nvPicPr>
          <p:cNvPr id="50" name="Picture 2">
            <a:extLst>
              <a:ext uri="{FF2B5EF4-FFF2-40B4-BE49-F238E27FC236}">
                <a16:creationId xmlns:a16="http://schemas.microsoft.com/office/drawing/2014/main" id="{5599E906-E316-8C45-B090-C7D8ECED88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4">
            <a:extLst>
              <a:ext uri="{FF2B5EF4-FFF2-40B4-BE49-F238E27FC236}">
                <a16:creationId xmlns:a16="http://schemas.microsoft.com/office/drawing/2014/main" id="{D440699F-0926-674D-95DE-5F1C907D941B}"/>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333699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3">
            <a:extLst>
              <a:ext uri="{FF2B5EF4-FFF2-40B4-BE49-F238E27FC236}">
                <a16:creationId xmlns:a16="http://schemas.microsoft.com/office/drawing/2014/main" id="{36661231-D5BB-884F-98E0-102DDDC5AF5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C3083ACF-CF47-C54B-B411-574A1E39AD00}" type="slidenum">
              <a:rPr lang="en-US" altLang="zh-CN" sz="800"/>
              <a:pPr/>
              <a:t>18</a:t>
            </a:fld>
            <a:endParaRPr lang="en-US" altLang="zh-CN" sz="1400"/>
          </a:p>
        </p:txBody>
      </p:sp>
      <p:sp>
        <p:nvSpPr>
          <p:cNvPr id="37890" name="Rectangle 2">
            <a:extLst>
              <a:ext uri="{FF2B5EF4-FFF2-40B4-BE49-F238E27FC236}">
                <a16:creationId xmlns:a16="http://schemas.microsoft.com/office/drawing/2014/main" id="{8812A9DD-AAEC-FD4E-B391-303E3C454349}"/>
              </a:ext>
            </a:extLst>
          </p:cNvPr>
          <p:cNvSpPr>
            <a:spLocks noGrp="1" noChangeArrowheads="1"/>
          </p:cNvSpPr>
          <p:nvPr>
            <p:ph type="body" idx="1"/>
          </p:nvPr>
        </p:nvSpPr>
        <p:spPr>
          <a:xfrm>
            <a:off x="914401" y="1280160"/>
            <a:ext cx="10363200" cy="5044439"/>
          </a:xfrm>
        </p:spPr>
        <p:txBody>
          <a:bodyPr/>
          <a:lstStyle/>
          <a:p>
            <a:r>
              <a:rPr lang="en-US" altLang="zh-CN" dirty="0"/>
              <a:t>Weak duality.</a:t>
            </a:r>
            <a:r>
              <a:rPr lang="en-US" altLang="zh-CN" dirty="0">
                <a:solidFill>
                  <a:schemeClr val="tx1"/>
                </a:solidFill>
              </a:rPr>
              <a:t>  Let </a:t>
            </a:r>
            <a:r>
              <a:rPr lang="en-US" altLang="zh-CN" i="1" dirty="0">
                <a:solidFill>
                  <a:schemeClr val="tx1"/>
                </a:solidFill>
              </a:rPr>
              <a:t>f</a:t>
            </a:r>
            <a:r>
              <a:rPr lang="en-US" altLang="zh-CN" dirty="0">
                <a:solidFill>
                  <a:schemeClr val="tx1"/>
                </a:solidFill>
              </a:rPr>
              <a:t> be any flow.  Then, for any s-t cut (A, B) we have</a:t>
            </a:r>
            <a:br>
              <a:rPr lang="en-US" altLang="zh-CN" dirty="0">
                <a:solidFill>
                  <a:schemeClr val="tx1"/>
                </a:solidFill>
              </a:rPr>
            </a:br>
            <a:r>
              <a:rPr lang="en-US" altLang="zh-CN" dirty="0">
                <a:solidFill>
                  <a:schemeClr val="tx1"/>
                </a:solidFill>
                <a:sym typeface="Symbol" pitchFamily="2" charset="2"/>
              </a:rPr>
              <a:t>v(</a:t>
            </a:r>
            <a:r>
              <a:rPr lang="en-US" altLang="zh-CN" i="1" dirty="0">
                <a:solidFill>
                  <a:schemeClr val="tx1"/>
                </a:solidFill>
                <a:sym typeface="Symbol" pitchFamily="2" charset="2"/>
              </a:rPr>
              <a:t>f</a:t>
            </a:r>
            <a:r>
              <a:rPr lang="en-US" altLang="zh-CN" dirty="0">
                <a:solidFill>
                  <a:schemeClr val="tx1"/>
                </a:solidFill>
                <a:sym typeface="Symbol" pitchFamily="2" charset="2"/>
              </a:rPr>
              <a:t>)</a:t>
            </a:r>
            <a:r>
              <a:rPr lang="en-US" altLang="zh-CN" dirty="0">
                <a:solidFill>
                  <a:schemeClr val="tx1"/>
                </a:solidFill>
              </a:rPr>
              <a:t> </a:t>
            </a:r>
            <a:r>
              <a:rPr lang="en-US" altLang="zh-CN" dirty="0">
                <a:solidFill>
                  <a:schemeClr val="tx1"/>
                </a:solidFill>
                <a:sym typeface="Symbol" pitchFamily="2" charset="2"/>
              </a:rPr>
              <a:t> c(A, B).</a:t>
            </a:r>
            <a:endParaRPr lang="en-US" altLang="zh-CN" dirty="0">
              <a:solidFill>
                <a:schemeClr val="tx1"/>
              </a:solidFill>
            </a:endParaRPr>
          </a:p>
          <a:p>
            <a:endParaRPr lang="en-US" altLang="zh-CN" dirty="0">
              <a:solidFill>
                <a:schemeClr val="tx1"/>
              </a:solidFill>
            </a:endParaRPr>
          </a:p>
          <a:p>
            <a:r>
              <a:rPr lang="en-US" altLang="zh-CN" dirty="0"/>
              <a:t>Pf.</a:t>
            </a:r>
            <a:endParaRPr lang="en-US" altLang="zh-CN" dirty="0">
              <a:sym typeface="Symbol" pitchFamily="2" charset="2"/>
            </a:endParaRPr>
          </a:p>
          <a:p>
            <a:pPr lvl="1"/>
            <a:endParaRPr lang="en-US" altLang="zh-CN" dirty="0">
              <a:sym typeface="Symbol" pitchFamily="2" charset="2"/>
            </a:endParaRPr>
          </a:p>
          <a:p>
            <a:pPr lvl="1"/>
            <a:endParaRPr lang="en-US" altLang="zh-CN" dirty="0">
              <a:sym typeface="Symbol" pitchFamily="2" charset="2"/>
            </a:endParaRPr>
          </a:p>
          <a:p>
            <a:pPr lvl="1"/>
            <a:endParaRPr lang="en-US" altLang="zh-CN" dirty="0">
              <a:sym typeface="Symbol" pitchFamily="2" charset="2"/>
            </a:endParaRPr>
          </a:p>
          <a:p>
            <a:pPr lvl="1"/>
            <a:endParaRPr lang="en-US" altLang="zh-CN" dirty="0">
              <a:sym typeface="Symbol" pitchFamily="2" charset="2"/>
            </a:endParaRPr>
          </a:p>
          <a:p>
            <a:pPr lvl="1"/>
            <a:endParaRPr lang="en-US" altLang="zh-CN" dirty="0">
              <a:sym typeface="Symbol" pitchFamily="2" charset="2"/>
            </a:endParaRPr>
          </a:p>
          <a:p>
            <a:pPr lvl="1"/>
            <a:endParaRPr lang="en-US" altLang="zh-CN" dirty="0">
              <a:sym typeface="Symbol" pitchFamily="2" charset="2"/>
            </a:endParaRPr>
          </a:p>
          <a:p>
            <a:r>
              <a:rPr lang="en-US" altLang="zh-CN" dirty="0"/>
              <a:t>			</a:t>
            </a:r>
            <a:r>
              <a:rPr lang="en-US" altLang="zh-CN" dirty="0">
                <a:solidFill>
                  <a:schemeClr val="tx1"/>
                </a:solidFill>
                <a:cs typeface="Lucida Grande" panose="020B0600040502020204" pitchFamily="34" charset="0"/>
              </a:rPr>
              <a:t>▪</a:t>
            </a:r>
            <a:endParaRPr lang="en-US" altLang="zh-CN" dirty="0">
              <a:solidFill>
                <a:schemeClr val="tx1"/>
              </a:solidFill>
            </a:endParaRPr>
          </a:p>
        </p:txBody>
      </p:sp>
      <p:sp>
        <p:nvSpPr>
          <p:cNvPr id="37891" name="Freeform 28">
            <a:extLst>
              <a:ext uri="{FF2B5EF4-FFF2-40B4-BE49-F238E27FC236}">
                <a16:creationId xmlns:a16="http://schemas.microsoft.com/office/drawing/2014/main" id="{A4FE14E9-03ED-EC45-94F4-28CFCC1AB8F2}"/>
              </a:ext>
            </a:extLst>
          </p:cNvPr>
          <p:cNvSpPr>
            <a:spLocks/>
          </p:cNvSpPr>
          <p:nvPr/>
        </p:nvSpPr>
        <p:spPr bwMode="auto">
          <a:xfrm>
            <a:off x="7759758" y="2509839"/>
            <a:ext cx="1395412" cy="1995487"/>
          </a:xfrm>
          <a:custGeom>
            <a:avLst/>
            <a:gdLst>
              <a:gd name="T0" fmla="*/ 49212 w 879"/>
              <a:gd name="T1" fmla="*/ 149225 h 1257"/>
              <a:gd name="T2" fmla="*/ 77787 w 879"/>
              <a:gd name="T3" fmla="*/ 139700 h 1257"/>
              <a:gd name="T4" fmla="*/ 96837 w 879"/>
              <a:gd name="T5" fmla="*/ 117475 h 1257"/>
              <a:gd name="T6" fmla="*/ 225425 w 879"/>
              <a:gd name="T7" fmla="*/ 63500 h 1257"/>
              <a:gd name="T8" fmla="*/ 412750 w 879"/>
              <a:gd name="T9" fmla="*/ 0 h 1257"/>
              <a:gd name="T10" fmla="*/ 923925 w 879"/>
              <a:gd name="T11" fmla="*/ 9525 h 1257"/>
              <a:gd name="T12" fmla="*/ 1022350 w 879"/>
              <a:gd name="T13" fmla="*/ 53975 h 1257"/>
              <a:gd name="T14" fmla="*/ 1238250 w 879"/>
              <a:gd name="T15" fmla="*/ 106362 h 1257"/>
              <a:gd name="T16" fmla="*/ 1346200 w 879"/>
              <a:gd name="T17" fmla="*/ 244475 h 1257"/>
              <a:gd name="T18" fmla="*/ 1385887 w 879"/>
              <a:gd name="T19" fmla="*/ 339725 h 1257"/>
              <a:gd name="T20" fmla="*/ 1327150 w 879"/>
              <a:gd name="T21" fmla="*/ 1254125 h 1257"/>
              <a:gd name="T22" fmla="*/ 1316037 w 879"/>
              <a:gd name="T23" fmla="*/ 1392237 h 1257"/>
              <a:gd name="T24" fmla="*/ 1198562 w 879"/>
              <a:gd name="T25" fmla="*/ 1614487 h 1257"/>
              <a:gd name="T26" fmla="*/ 1109662 w 879"/>
              <a:gd name="T27" fmla="*/ 1797050 h 1257"/>
              <a:gd name="T28" fmla="*/ 977900 w 879"/>
              <a:gd name="T29" fmla="*/ 1968500 h 1257"/>
              <a:gd name="T30" fmla="*/ 265112 w 879"/>
              <a:gd name="T31" fmla="*/ 1957387 h 1257"/>
              <a:gd name="T32" fmla="*/ 157162 w 879"/>
              <a:gd name="T33" fmla="*/ 1860550 h 1257"/>
              <a:gd name="T34" fmla="*/ 136525 w 879"/>
              <a:gd name="T35" fmla="*/ 1827212 h 1257"/>
              <a:gd name="T36" fmla="*/ 107950 w 879"/>
              <a:gd name="T37" fmla="*/ 1808162 h 1257"/>
              <a:gd name="T38" fmla="*/ 68262 w 879"/>
              <a:gd name="T39" fmla="*/ 1744662 h 1257"/>
              <a:gd name="T40" fmla="*/ 0 w 879"/>
              <a:gd name="T41" fmla="*/ 903287 h 1257"/>
              <a:gd name="T42" fmla="*/ 9525 w 879"/>
              <a:gd name="T43" fmla="*/ 436562 h 1257"/>
              <a:gd name="T44" fmla="*/ 49212 w 879"/>
              <a:gd name="T45" fmla="*/ 203200 h 1257"/>
              <a:gd name="T46" fmla="*/ 49212 w 879"/>
              <a:gd name="T47" fmla="*/ 149225 h 125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79" h="1257">
                <a:moveTo>
                  <a:pt x="31" y="94"/>
                </a:moveTo>
                <a:cubicBezTo>
                  <a:pt x="37" y="92"/>
                  <a:pt x="44" y="91"/>
                  <a:pt x="49" y="88"/>
                </a:cubicBezTo>
                <a:cubicBezTo>
                  <a:pt x="54" y="84"/>
                  <a:pt x="56" y="77"/>
                  <a:pt x="61" y="74"/>
                </a:cubicBezTo>
                <a:cubicBezTo>
                  <a:pt x="78" y="64"/>
                  <a:pt x="121" y="48"/>
                  <a:pt x="142" y="40"/>
                </a:cubicBezTo>
                <a:cubicBezTo>
                  <a:pt x="182" y="25"/>
                  <a:pt x="221" y="21"/>
                  <a:pt x="260" y="0"/>
                </a:cubicBezTo>
                <a:cubicBezTo>
                  <a:pt x="367" y="2"/>
                  <a:pt x="475" y="2"/>
                  <a:pt x="582" y="6"/>
                </a:cubicBezTo>
                <a:cubicBezTo>
                  <a:pt x="602" y="8"/>
                  <a:pt x="626" y="26"/>
                  <a:pt x="644" y="34"/>
                </a:cubicBezTo>
                <a:cubicBezTo>
                  <a:pt x="686" y="50"/>
                  <a:pt x="736" y="59"/>
                  <a:pt x="780" y="67"/>
                </a:cubicBezTo>
                <a:cubicBezTo>
                  <a:pt x="799" y="98"/>
                  <a:pt x="818" y="133"/>
                  <a:pt x="848" y="154"/>
                </a:cubicBezTo>
                <a:cubicBezTo>
                  <a:pt x="855" y="176"/>
                  <a:pt x="866" y="192"/>
                  <a:pt x="873" y="214"/>
                </a:cubicBezTo>
                <a:cubicBezTo>
                  <a:pt x="878" y="415"/>
                  <a:pt x="879" y="597"/>
                  <a:pt x="836" y="790"/>
                </a:cubicBezTo>
                <a:cubicBezTo>
                  <a:pt x="834" y="820"/>
                  <a:pt x="832" y="848"/>
                  <a:pt x="829" y="877"/>
                </a:cubicBezTo>
                <a:cubicBezTo>
                  <a:pt x="825" y="909"/>
                  <a:pt x="774" y="988"/>
                  <a:pt x="755" y="1017"/>
                </a:cubicBezTo>
                <a:cubicBezTo>
                  <a:pt x="733" y="1059"/>
                  <a:pt x="721" y="1102"/>
                  <a:pt x="699" y="1132"/>
                </a:cubicBezTo>
                <a:cubicBezTo>
                  <a:pt x="672" y="1151"/>
                  <a:pt x="645" y="1228"/>
                  <a:pt x="616" y="1240"/>
                </a:cubicBezTo>
                <a:cubicBezTo>
                  <a:pt x="527" y="1257"/>
                  <a:pt x="255" y="1238"/>
                  <a:pt x="167" y="1233"/>
                </a:cubicBezTo>
                <a:cubicBezTo>
                  <a:pt x="141" y="1204"/>
                  <a:pt x="130" y="1189"/>
                  <a:pt x="99" y="1172"/>
                </a:cubicBezTo>
                <a:cubicBezTo>
                  <a:pt x="95" y="1166"/>
                  <a:pt x="91" y="1157"/>
                  <a:pt x="86" y="1151"/>
                </a:cubicBezTo>
                <a:cubicBezTo>
                  <a:pt x="81" y="1146"/>
                  <a:pt x="73" y="1144"/>
                  <a:pt x="68" y="1139"/>
                </a:cubicBezTo>
                <a:cubicBezTo>
                  <a:pt x="58" y="1127"/>
                  <a:pt x="43" y="1099"/>
                  <a:pt x="43" y="1099"/>
                </a:cubicBezTo>
                <a:cubicBezTo>
                  <a:pt x="12" y="924"/>
                  <a:pt x="26" y="745"/>
                  <a:pt x="0" y="569"/>
                </a:cubicBezTo>
                <a:cubicBezTo>
                  <a:pt x="2" y="470"/>
                  <a:pt x="3" y="373"/>
                  <a:pt x="6" y="275"/>
                </a:cubicBezTo>
                <a:cubicBezTo>
                  <a:pt x="7" y="239"/>
                  <a:pt x="3" y="156"/>
                  <a:pt x="31" y="128"/>
                </a:cubicBezTo>
                <a:cubicBezTo>
                  <a:pt x="37" y="92"/>
                  <a:pt x="48" y="94"/>
                  <a:pt x="31" y="94"/>
                </a:cubicBezTo>
                <a:close/>
              </a:path>
            </a:pathLst>
          </a:custGeom>
          <a:solidFill>
            <a:schemeClr val="accent5">
              <a:lumMod val="20000"/>
              <a:lumOff val="80000"/>
            </a:schemeClr>
          </a:solidFill>
          <a:ln w="9525" cap="flat" cmpd="sng">
            <a:solidFill>
              <a:schemeClr val="tx1"/>
            </a:solidFill>
            <a:prstDash val="solid"/>
            <a:round/>
            <a:headEnd type="none" w="med" len="med"/>
            <a:tailEnd type="none" w="sm" len="sm"/>
          </a:ln>
          <a:effectLst/>
        </p:spPr>
        <p:txBody>
          <a:bodyPr wrap="none" anchor="ctr"/>
          <a:lstStyle/>
          <a:p>
            <a:endParaRPr lang="zh-CN" altLang="en-US"/>
          </a:p>
        </p:txBody>
      </p:sp>
      <p:sp>
        <p:nvSpPr>
          <p:cNvPr id="37892" name="Freeform 29">
            <a:extLst>
              <a:ext uri="{FF2B5EF4-FFF2-40B4-BE49-F238E27FC236}">
                <a16:creationId xmlns:a16="http://schemas.microsoft.com/office/drawing/2014/main" id="{D6EB0BE4-3084-4A48-93A2-9E0C55396DA2}"/>
              </a:ext>
            </a:extLst>
          </p:cNvPr>
          <p:cNvSpPr>
            <a:spLocks/>
          </p:cNvSpPr>
          <p:nvPr/>
        </p:nvSpPr>
        <p:spPr bwMode="auto">
          <a:xfrm>
            <a:off x="5230870" y="2390776"/>
            <a:ext cx="1747838" cy="2193925"/>
          </a:xfrm>
          <a:custGeom>
            <a:avLst/>
            <a:gdLst>
              <a:gd name="T0" fmla="*/ 759855 w 1019"/>
              <a:gd name="T1" fmla="*/ 7375 h 1190"/>
              <a:gd name="T2" fmla="*/ 1078891 w 1019"/>
              <a:gd name="T3" fmla="*/ 42404 h 1190"/>
              <a:gd name="T4" fmla="*/ 1226403 w 1019"/>
              <a:gd name="T5" fmla="*/ 121680 h 1190"/>
              <a:gd name="T6" fmla="*/ 1312165 w 1019"/>
              <a:gd name="T7" fmla="*/ 156709 h 1190"/>
              <a:gd name="T8" fmla="*/ 1418510 w 1019"/>
              <a:gd name="T9" fmla="*/ 213862 h 1190"/>
              <a:gd name="T10" fmla="*/ 1514564 w 1019"/>
              <a:gd name="T11" fmla="*/ 271014 h 1190"/>
              <a:gd name="T12" fmla="*/ 1598611 w 1019"/>
              <a:gd name="T13" fmla="*/ 361352 h 1190"/>
              <a:gd name="T14" fmla="*/ 1651784 w 1019"/>
              <a:gd name="T15" fmla="*/ 475658 h 1190"/>
              <a:gd name="T16" fmla="*/ 1662076 w 1019"/>
              <a:gd name="T17" fmla="*/ 510687 h 1190"/>
              <a:gd name="T18" fmla="*/ 1535147 w 1019"/>
              <a:gd name="T19" fmla="*/ 1675864 h 1190"/>
              <a:gd name="T20" fmla="*/ 1396212 w 1019"/>
              <a:gd name="T21" fmla="*/ 1994812 h 1190"/>
              <a:gd name="T22" fmla="*/ 1120057 w 1019"/>
              <a:gd name="T23" fmla="*/ 2098056 h 1190"/>
              <a:gd name="T24" fmla="*/ 684384 w 1019"/>
              <a:gd name="T25" fmla="*/ 2155209 h 1190"/>
              <a:gd name="T26" fmla="*/ 526581 w 1019"/>
              <a:gd name="T27" fmla="*/ 2131241 h 1190"/>
              <a:gd name="T28" fmla="*/ 493992 w 1019"/>
              <a:gd name="T29" fmla="*/ 2109118 h 1190"/>
              <a:gd name="T30" fmla="*/ 451110 w 1019"/>
              <a:gd name="T31" fmla="*/ 2098056 h 1190"/>
              <a:gd name="T32" fmla="*/ 291592 w 1019"/>
              <a:gd name="T33" fmla="*/ 2005874 h 1190"/>
              <a:gd name="T34" fmla="*/ 197254 w 1019"/>
              <a:gd name="T35" fmla="*/ 1869445 h 1190"/>
              <a:gd name="T36" fmla="*/ 154372 w 1019"/>
              <a:gd name="T37" fmla="*/ 1801231 h 1190"/>
              <a:gd name="T38" fmla="*/ 78901 w 1019"/>
              <a:gd name="T39" fmla="*/ 1605806 h 1190"/>
              <a:gd name="T40" fmla="*/ 48027 w 1019"/>
              <a:gd name="T41" fmla="*/ 1526529 h 1190"/>
              <a:gd name="T42" fmla="*/ 25729 w 1019"/>
              <a:gd name="T43" fmla="*/ 1379039 h 1190"/>
              <a:gd name="T44" fmla="*/ 78901 w 1019"/>
              <a:gd name="T45" fmla="*/ 682145 h 1190"/>
              <a:gd name="T46" fmla="*/ 101200 w 1019"/>
              <a:gd name="T47" fmla="*/ 601025 h 1190"/>
              <a:gd name="T48" fmla="*/ 281301 w 1019"/>
              <a:gd name="T49" fmla="*/ 453534 h 1190"/>
              <a:gd name="T50" fmla="*/ 387646 w 1019"/>
              <a:gd name="T51" fmla="*/ 304200 h 1190"/>
              <a:gd name="T52" fmla="*/ 526581 w 1019"/>
              <a:gd name="T53" fmla="*/ 134585 h 1190"/>
              <a:gd name="T54" fmla="*/ 631211 w 1019"/>
              <a:gd name="T55" fmla="*/ 31342 h 1190"/>
              <a:gd name="T56" fmla="*/ 759855 w 1019"/>
              <a:gd name="T57" fmla="*/ 7375 h 11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019" h="1190">
                <a:moveTo>
                  <a:pt x="443" y="4"/>
                </a:moveTo>
                <a:cubicBezTo>
                  <a:pt x="617" y="18"/>
                  <a:pt x="557" y="0"/>
                  <a:pt x="629" y="23"/>
                </a:cubicBezTo>
                <a:cubicBezTo>
                  <a:pt x="660" y="44"/>
                  <a:pt x="679" y="57"/>
                  <a:pt x="715" y="66"/>
                </a:cubicBezTo>
                <a:cubicBezTo>
                  <a:pt x="741" y="92"/>
                  <a:pt x="714" y="70"/>
                  <a:pt x="765" y="85"/>
                </a:cubicBezTo>
                <a:cubicBezTo>
                  <a:pt x="788" y="92"/>
                  <a:pt x="804" y="109"/>
                  <a:pt x="827" y="116"/>
                </a:cubicBezTo>
                <a:cubicBezTo>
                  <a:pt x="870" y="145"/>
                  <a:pt x="850" y="137"/>
                  <a:pt x="883" y="147"/>
                </a:cubicBezTo>
                <a:cubicBezTo>
                  <a:pt x="901" y="165"/>
                  <a:pt x="918" y="175"/>
                  <a:pt x="932" y="196"/>
                </a:cubicBezTo>
                <a:cubicBezTo>
                  <a:pt x="939" y="219"/>
                  <a:pt x="950" y="238"/>
                  <a:pt x="963" y="258"/>
                </a:cubicBezTo>
                <a:cubicBezTo>
                  <a:pt x="965" y="264"/>
                  <a:pt x="969" y="270"/>
                  <a:pt x="969" y="277"/>
                </a:cubicBezTo>
                <a:cubicBezTo>
                  <a:pt x="969" y="326"/>
                  <a:pt x="1019" y="774"/>
                  <a:pt x="895" y="909"/>
                </a:cubicBezTo>
                <a:cubicBezTo>
                  <a:pt x="875" y="969"/>
                  <a:pt x="833" y="1020"/>
                  <a:pt x="814" y="1082"/>
                </a:cubicBezTo>
                <a:cubicBezTo>
                  <a:pt x="774" y="1120"/>
                  <a:pt x="722" y="1124"/>
                  <a:pt x="653" y="1138"/>
                </a:cubicBezTo>
                <a:cubicBezTo>
                  <a:pt x="549" y="1190"/>
                  <a:pt x="639" y="1162"/>
                  <a:pt x="399" y="1169"/>
                </a:cubicBezTo>
                <a:cubicBezTo>
                  <a:pt x="384" y="1167"/>
                  <a:pt x="326" y="1163"/>
                  <a:pt x="307" y="1156"/>
                </a:cubicBezTo>
                <a:cubicBezTo>
                  <a:pt x="300" y="1154"/>
                  <a:pt x="295" y="1147"/>
                  <a:pt x="288" y="1144"/>
                </a:cubicBezTo>
                <a:cubicBezTo>
                  <a:pt x="280" y="1141"/>
                  <a:pt x="271" y="1140"/>
                  <a:pt x="263" y="1138"/>
                </a:cubicBezTo>
                <a:cubicBezTo>
                  <a:pt x="239" y="1121"/>
                  <a:pt x="198" y="1097"/>
                  <a:pt x="170" y="1088"/>
                </a:cubicBezTo>
                <a:cubicBezTo>
                  <a:pt x="148" y="1066"/>
                  <a:pt x="132" y="1040"/>
                  <a:pt x="115" y="1014"/>
                </a:cubicBezTo>
                <a:cubicBezTo>
                  <a:pt x="107" y="1002"/>
                  <a:pt x="90" y="977"/>
                  <a:pt x="90" y="977"/>
                </a:cubicBezTo>
                <a:cubicBezTo>
                  <a:pt x="79" y="941"/>
                  <a:pt x="73" y="898"/>
                  <a:pt x="46" y="871"/>
                </a:cubicBezTo>
                <a:cubicBezTo>
                  <a:pt x="41" y="856"/>
                  <a:pt x="32" y="843"/>
                  <a:pt x="28" y="828"/>
                </a:cubicBezTo>
                <a:cubicBezTo>
                  <a:pt x="22" y="802"/>
                  <a:pt x="15" y="748"/>
                  <a:pt x="15" y="748"/>
                </a:cubicBezTo>
                <a:cubicBezTo>
                  <a:pt x="17" y="683"/>
                  <a:pt x="0" y="438"/>
                  <a:pt x="46" y="370"/>
                </a:cubicBezTo>
                <a:cubicBezTo>
                  <a:pt x="50" y="355"/>
                  <a:pt x="51" y="339"/>
                  <a:pt x="59" y="326"/>
                </a:cubicBezTo>
                <a:cubicBezTo>
                  <a:pt x="73" y="304"/>
                  <a:pt x="136" y="265"/>
                  <a:pt x="164" y="246"/>
                </a:cubicBezTo>
                <a:cubicBezTo>
                  <a:pt x="174" y="214"/>
                  <a:pt x="198" y="184"/>
                  <a:pt x="226" y="165"/>
                </a:cubicBezTo>
                <a:cubicBezTo>
                  <a:pt x="239" y="125"/>
                  <a:pt x="278" y="101"/>
                  <a:pt x="307" y="73"/>
                </a:cubicBezTo>
                <a:cubicBezTo>
                  <a:pt x="326" y="55"/>
                  <a:pt x="344" y="29"/>
                  <a:pt x="368" y="17"/>
                </a:cubicBezTo>
                <a:cubicBezTo>
                  <a:pt x="387" y="8"/>
                  <a:pt x="430" y="6"/>
                  <a:pt x="443" y="4"/>
                </a:cubicBezTo>
                <a:close/>
              </a:path>
            </a:pathLst>
          </a:custGeom>
          <a:solidFill>
            <a:schemeClr val="accent5">
              <a:lumMod val="20000"/>
              <a:lumOff val="80000"/>
            </a:schemeClr>
          </a:solidFill>
          <a:ln w="9525" cap="flat" cmpd="sng">
            <a:solidFill>
              <a:schemeClr val="tx1"/>
            </a:solidFill>
            <a:prstDash val="solid"/>
            <a:round/>
            <a:headEnd type="none" w="med" len="med"/>
            <a:tailEnd type="none" w="sm" len="sm"/>
          </a:ln>
          <a:effectLst/>
        </p:spPr>
        <p:txBody>
          <a:bodyPr wrap="none" anchor="ctr"/>
          <a:lstStyle/>
          <a:p>
            <a:endParaRPr lang="zh-CN" altLang="en-US"/>
          </a:p>
        </p:txBody>
      </p:sp>
      <p:sp>
        <p:nvSpPr>
          <p:cNvPr id="37893" name="Rectangle 3">
            <a:extLst>
              <a:ext uri="{FF2B5EF4-FFF2-40B4-BE49-F238E27FC236}">
                <a16:creationId xmlns:a16="http://schemas.microsoft.com/office/drawing/2014/main" id="{A00DDB18-E051-8D47-BB65-7138AE977D9D}"/>
              </a:ext>
            </a:extLst>
          </p:cNvPr>
          <p:cNvSpPr>
            <a:spLocks noGrp="1" noChangeArrowheads="1"/>
          </p:cNvSpPr>
          <p:nvPr>
            <p:ph type="title"/>
          </p:nvPr>
        </p:nvSpPr>
        <p:spPr/>
        <p:txBody>
          <a:bodyPr/>
          <a:lstStyle/>
          <a:p>
            <a:r>
              <a:rPr lang="en-US" altLang="zh-CN" dirty="0"/>
              <a:t>Flows and Cuts</a:t>
            </a:r>
          </a:p>
        </p:txBody>
      </p:sp>
      <p:sp>
        <p:nvSpPr>
          <p:cNvPr id="37894" name="Oval 6">
            <a:extLst>
              <a:ext uri="{FF2B5EF4-FFF2-40B4-BE49-F238E27FC236}">
                <a16:creationId xmlns:a16="http://schemas.microsoft.com/office/drawing/2014/main" id="{58C009EF-8D76-F245-8344-F107FADA91F3}"/>
              </a:ext>
            </a:extLst>
          </p:cNvPr>
          <p:cNvSpPr>
            <a:spLocks noChangeAspect="1" noChangeArrowheads="1"/>
          </p:cNvSpPr>
          <p:nvPr/>
        </p:nvSpPr>
        <p:spPr bwMode="auto">
          <a:xfrm>
            <a:off x="5573770" y="3944938"/>
            <a:ext cx="247650" cy="24765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solidFill>
                  <a:schemeClr val="bg1"/>
                </a:solidFill>
              </a:rPr>
              <a:t>s</a:t>
            </a:r>
          </a:p>
        </p:txBody>
      </p:sp>
      <p:sp>
        <p:nvSpPr>
          <p:cNvPr id="37895" name="Oval 7">
            <a:extLst>
              <a:ext uri="{FF2B5EF4-FFF2-40B4-BE49-F238E27FC236}">
                <a16:creationId xmlns:a16="http://schemas.microsoft.com/office/drawing/2014/main" id="{FFE19EB7-4A4E-964A-A281-45AC55D4FBE0}"/>
              </a:ext>
            </a:extLst>
          </p:cNvPr>
          <p:cNvSpPr>
            <a:spLocks noChangeAspect="1" noChangeArrowheads="1"/>
          </p:cNvSpPr>
          <p:nvPr/>
        </p:nvSpPr>
        <p:spPr bwMode="auto">
          <a:xfrm>
            <a:off x="6238933" y="3357563"/>
            <a:ext cx="247650" cy="24765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kumimoji="0" lang="zh-CN" altLang="zh-CN" sz="1200">
              <a:solidFill>
                <a:schemeClr val="bg1"/>
              </a:solidFill>
            </a:endParaRPr>
          </a:p>
        </p:txBody>
      </p:sp>
      <p:sp>
        <p:nvSpPr>
          <p:cNvPr id="37896" name="Oval 8">
            <a:extLst>
              <a:ext uri="{FF2B5EF4-FFF2-40B4-BE49-F238E27FC236}">
                <a16:creationId xmlns:a16="http://schemas.microsoft.com/office/drawing/2014/main" id="{8B952E88-65D2-154E-8EF2-559CA2053F2E}"/>
              </a:ext>
            </a:extLst>
          </p:cNvPr>
          <p:cNvSpPr>
            <a:spLocks noChangeAspect="1" noChangeArrowheads="1"/>
          </p:cNvSpPr>
          <p:nvPr/>
        </p:nvSpPr>
        <p:spPr bwMode="auto">
          <a:xfrm>
            <a:off x="5388033" y="3371850"/>
            <a:ext cx="247650" cy="24765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kumimoji="0" lang="zh-CN" altLang="zh-CN" sz="1200">
              <a:solidFill>
                <a:schemeClr val="bg1"/>
              </a:solidFill>
            </a:endParaRPr>
          </a:p>
        </p:txBody>
      </p:sp>
      <p:sp>
        <p:nvSpPr>
          <p:cNvPr id="37897" name="Oval 9">
            <a:extLst>
              <a:ext uri="{FF2B5EF4-FFF2-40B4-BE49-F238E27FC236}">
                <a16:creationId xmlns:a16="http://schemas.microsoft.com/office/drawing/2014/main" id="{CF46CD5B-C6D4-9043-9C50-B158C2B726D0}"/>
              </a:ext>
            </a:extLst>
          </p:cNvPr>
          <p:cNvSpPr>
            <a:spLocks noChangeAspect="1" noChangeArrowheads="1"/>
          </p:cNvSpPr>
          <p:nvPr/>
        </p:nvSpPr>
        <p:spPr bwMode="auto">
          <a:xfrm>
            <a:off x="6067483" y="4073525"/>
            <a:ext cx="247650" cy="24765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kumimoji="0" lang="zh-CN" altLang="zh-CN" sz="1200">
              <a:solidFill>
                <a:schemeClr val="bg1"/>
              </a:solidFill>
            </a:endParaRPr>
          </a:p>
        </p:txBody>
      </p:sp>
      <p:sp>
        <p:nvSpPr>
          <p:cNvPr id="37898" name="Oval 10">
            <a:extLst>
              <a:ext uri="{FF2B5EF4-FFF2-40B4-BE49-F238E27FC236}">
                <a16:creationId xmlns:a16="http://schemas.microsoft.com/office/drawing/2014/main" id="{3EB59423-95E0-C24A-8B6D-F532C5721AE5}"/>
              </a:ext>
            </a:extLst>
          </p:cNvPr>
          <p:cNvSpPr>
            <a:spLocks noChangeAspect="1" noChangeArrowheads="1"/>
          </p:cNvSpPr>
          <p:nvPr/>
        </p:nvSpPr>
        <p:spPr bwMode="auto">
          <a:xfrm>
            <a:off x="6389745" y="2859088"/>
            <a:ext cx="247650" cy="24765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kumimoji="0" lang="zh-CN" altLang="zh-CN" sz="1200">
              <a:solidFill>
                <a:schemeClr val="bg1"/>
              </a:solidFill>
            </a:endParaRPr>
          </a:p>
        </p:txBody>
      </p:sp>
      <p:sp>
        <p:nvSpPr>
          <p:cNvPr id="37899" name="Oval 12">
            <a:extLst>
              <a:ext uri="{FF2B5EF4-FFF2-40B4-BE49-F238E27FC236}">
                <a16:creationId xmlns:a16="http://schemas.microsoft.com/office/drawing/2014/main" id="{105CD693-A7DB-B647-AF76-2C4D637A9C10}"/>
              </a:ext>
            </a:extLst>
          </p:cNvPr>
          <p:cNvSpPr>
            <a:spLocks noChangeAspect="1" noChangeArrowheads="1"/>
          </p:cNvSpPr>
          <p:nvPr/>
        </p:nvSpPr>
        <p:spPr bwMode="auto">
          <a:xfrm>
            <a:off x="8075670" y="3009900"/>
            <a:ext cx="247650" cy="247650"/>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kumimoji="0" lang="zh-CN" altLang="zh-CN" sz="1200">
              <a:solidFill>
                <a:schemeClr val="bg1"/>
              </a:solidFill>
            </a:endParaRPr>
          </a:p>
        </p:txBody>
      </p:sp>
      <p:sp>
        <p:nvSpPr>
          <p:cNvPr id="37900" name="Oval 13">
            <a:extLst>
              <a:ext uri="{FF2B5EF4-FFF2-40B4-BE49-F238E27FC236}">
                <a16:creationId xmlns:a16="http://schemas.microsoft.com/office/drawing/2014/main" id="{ED0F1C6A-0599-1E48-B593-B28054CD9153}"/>
              </a:ext>
            </a:extLst>
          </p:cNvPr>
          <p:cNvSpPr>
            <a:spLocks noChangeAspect="1" noChangeArrowheads="1"/>
          </p:cNvSpPr>
          <p:nvPr/>
        </p:nvSpPr>
        <p:spPr bwMode="auto">
          <a:xfrm>
            <a:off x="8626533" y="3013075"/>
            <a:ext cx="247650" cy="247650"/>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t</a:t>
            </a:r>
          </a:p>
        </p:txBody>
      </p:sp>
      <p:sp>
        <p:nvSpPr>
          <p:cNvPr id="37901" name="Oval 14">
            <a:extLst>
              <a:ext uri="{FF2B5EF4-FFF2-40B4-BE49-F238E27FC236}">
                <a16:creationId xmlns:a16="http://schemas.microsoft.com/office/drawing/2014/main" id="{93087A76-F585-914D-9A00-A4AB439A5961}"/>
              </a:ext>
            </a:extLst>
          </p:cNvPr>
          <p:cNvSpPr>
            <a:spLocks noChangeAspect="1" noChangeArrowheads="1"/>
          </p:cNvSpPr>
          <p:nvPr/>
        </p:nvSpPr>
        <p:spPr bwMode="auto">
          <a:xfrm>
            <a:off x="8309033" y="4071938"/>
            <a:ext cx="247650" cy="247650"/>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kumimoji="0" lang="zh-CN" altLang="zh-CN" sz="1200">
              <a:solidFill>
                <a:schemeClr val="bg1"/>
              </a:solidFill>
            </a:endParaRPr>
          </a:p>
        </p:txBody>
      </p:sp>
      <p:sp>
        <p:nvSpPr>
          <p:cNvPr id="37902" name="Oval 15">
            <a:extLst>
              <a:ext uri="{FF2B5EF4-FFF2-40B4-BE49-F238E27FC236}">
                <a16:creationId xmlns:a16="http://schemas.microsoft.com/office/drawing/2014/main" id="{6BCFAD33-6A96-904A-BCD5-6CA32D552D89}"/>
              </a:ext>
            </a:extLst>
          </p:cNvPr>
          <p:cNvSpPr>
            <a:spLocks noChangeAspect="1" noChangeArrowheads="1"/>
          </p:cNvSpPr>
          <p:nvPr/>
        </p:nvSpPr>
        <p:spPr bwMode="auto">
          <a:xfrm>
            <a:off x="8258233" y="3683000"/>
            <a:ext cx="247650" cy="247650"/>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kumimoji="0" lang="zh-CN" altLang="zh-CN" sz="1200">
              <a:solidFill>
                <a:schemeClr val="bg1"/>
              </a:solidFill>
            </a:endParaRPr>
          </a:p>
        </p:txBody>
      </p:sp>
      <p:cxnSp>
        <p:nvCxnSpPr>
          <p:cNvPr id="37903" name="AutoShape 16">
            <a:extLst>
              <a:ext uri="{FF2B5EF4-FFF2-40B4-BE49-F238E27FC236}">
                <a16:creationId xmlns:a16="http://schemas.microsoft.com/office/drawing/2014/main" id="{96A49F45-D560-C24D-89D0-1787E5CAF543}"/>
              </a:ext>
            </a:extLst>
          </p:cNvPr>
          <p:cNvCxnSpPr>
            <a:cxnSpLocks noChangeShapeType="1"/>
            <a:stCxn id="37895" idx="6"/>
            <a:endCxn id="37899" idx="3"/>
          </p:cNvCxnSpPr>
          <p:nvPr/>
        </p:nvCxnSpPr>
        <p:spPr bwMode="auto">
          <a:xfrm flipV="1">
            <a:off x="6486583" y="3221038"/>
            <a:ext cx="1625600" cy="260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904" name="AutoShape 17">
            <a:extLst>
              <a:ext uri="{FF2B5EF4-FFF2-40B4-BE49-F238E27FC236}">
                <a16:creationId xmlns:a16="http://schemas.microsoft.com/office/drawing/2014/main" id="{AB6B6A6E-0F7E-E945-97E7-5E4DCB1A9138}"/>
              </a:ext>
            </a:extLst>
          </p:cNvPr>
          <p:cNvCxnSpPr>
            <a:cxnSpLocks noChangeShapeType="1"/>
            <a:stCxn id="37895" idx="4"/>
            <a:endCxn id="37897" idx="0"/>
          </p:cNvCxnSpPr>
          <p:nvPr/>
        </p:nvCxnSpPr>
        <p:spPr bwMode="auto">
          <a:xfrm flipH="1">
            <a:off x="6191308" y="3605213"/>
            <a:ext cx="171450"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905" name="AutoShape 18">
            <a:extLst>
              <a:ext uri="{FF2B5EF4-FFF2-40B4-BE49-F238E27FC236}">
                <a16:creationId xmlns:a16="http://schemas.microsoft.com/office/drawing/2014/main" id="{3EEECA8E-C71F-524A-9936-714C66AC3807}"/>
              </a:ext>
            </a:extLst>
          </p:cNvPr>
          <p:cNvCxnSpPr>
            <a:cxnSpLocks noChangeShapeType="1"/>
            <a:stCxn id="37896" idx="6"/>
            <a:endCxn id="37895" idx="2"/>
          </p:cNvCxnSpPr>
          <p:nvPr/>
        </p:nvCxnSpPr>
        <p:spPr bwMode="auto">
          <a:xfrm flipV="1">
            <a:off x="5635683" y="3481389"/>
            <a:ext cx="603250" cy="142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906" name="AutoShape 19">
            <a:extLst>
              <a:ext uri="{FF2B5EF4-FFF2-40B4-BE49-F238E27FC236}">
                <a16:creationId xmlns:a16="http://schemas.microsoft.com/office/drawing/2014/main" id="{9BEA0F20-7AD1-A849-8B82-1E21DE21A5F6}"/>
              </a:ext>
            </a:extLst>
          </p:cNvPr>
          <p:cNvCxnSpPr>
            <a:cxnSpLocks noChangeShapeType="1"/>
            <a:stCxn id="37902" idx="2"/>
            <a:endCxn id="37895" idx="5"/>
          </p:cNvCxnSpPr>
          <p:nvPr/>
        </p:nvCxnSpPr>
        <p:spPr bwMode="auto">
          <a:xfrm flipH="1" flipV="1">
            <a:off x="6450071" y="3568701"/>
            <a:ext cx="1808163" cy="2381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907" name="Text Box 20">
            <a:extLst>
              <a:ext uri="{FF2B5EF4-FFF2-40B4-BE49-F238E27FC236}">
                <a16:creationId xmlns:a16="http://schemas.microsoft.com/office/drawing/2014/main" id="{193EFB34-4455-8540-9607-4F884E7B3122}"/>
              </a:ext>
            </a:extLst>
          </p:cNvPr>
          <p:cNvSpPr txBox="1">
            <a:spLocks noChangeArrowheads="1"/>
          </p:cNvSpPr>
          <p:nvPr/>
        </p:nvSpPr>
        <p:spPr bwMode="auto">
          <a:xfrm>
            <a:off x="6005570" y="2509839"/>
            <a:ext cx="344488" cy="308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24" tIns="45963" rIns="91924" bIns="45963">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400"/>
              <a:t>A</a:t>
            </a:r>
          </a:p>
        </p:txBody>
      </p:sp>
      <p:sp>
        <p:nvSpPr>
          <p:cNvPr id="37908" name="Text Box 21">
            <a:extLst>
              <a:ext uri="{FF2B5EF4-FFF2-40B4-BE49-F238E27FC236}">
                <a16:creationId xmlns:a16="http://schemas.microsoft.com/office/drawing/2014/main" id="{B5614E6F-8AA7-9D47-BE48-BC17098E9BB4}"/>
              </a:ext>
            </a:extLst>
          </p:cNvPr>
          <p:cNvSpPr txBox="1">
            <a:spLocks noChangeArrowheads="1"/>
          </p:cNvSpPr>
          <p:nvPr/>
        </p:nvSpPr>
        <p:spPr bwMode="auto">
          <a:xfrm>
            <a:off x="8313795" y="2540001"/>
            <a:ext cx="344488" cy="308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24" tIns="45963" rIns="91924" bIns="45963">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400"/>
              <a:t>B</a:t>
            </a:r>
          </a:p>
        </p:txBody>
      </p:sp>
      <p:cxnSp>
        <p:nvCxnSpPr>
          <p:cNvPr id="37909" name="AutoShape 22">
            <a:extLst>
              <a:ext uri="{FF2B5EF4-FFF2-40B4-BE49-F238E27FC236}">
                <a16:creationId xmlns:a16="http://schemas.microsoft.com/office/drawing/2014/main" id="{671E0E4B-8FAE-CC49-882D-F0286583BDB1}"/>
              </a:ext>
            </a:extLst>
          </p:cNvPr>
          <p:cNvCxnSpPr>
            <a:cxnSpLocks noChangeShapeType="1"/>
            <a:stCxn id="37898" idx="6"/>
            <a:endCxn id="37899" idx="1"/>
          </p:cNvCxnSpPr>
          <p:nvPr/>
        </p:nvCxnSpPr>
        <p:spPr bwMode="auto">
          <a:xfrm>
            <a:off x="6637395" y="2982913"/>
            <a:ext cx="1474788" cy="635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910" name="AutoShape 23">
            <a:extLst>
              <a:ext uri="{FF2B5EF4-FFF2-40B4-BE49-F238E27FC236}">
                <a16:creationId xmlns:a16="http://schemas.microsoft.com/office/drawing/2014/main" id="{8B538EE8-3D99-A64A-94C7-7D740307EF15}"/>
              </a:ext>
            </a:extLst>
          </p:cNvPr>
          <p:cNvCxnSpPr>
            <a:cxnSpLocks noChangeShapeType="1"/>
            <a:stCxn id="37901" idx="2"/>
            <a:endCxn id="37897" idx="6"/>
          </p:cNvCxnSpPr>
          <p:nvPr/>
        </p:nvCxnSpPr>
        <p:spPr bwMode="auto">
          <a:xfrm flipH="1">
            <a:off x="6315133" y="4195764"/>
            <a:ext cx="1993900" cy="15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911" name="Text Box 24">
            <a:extLst>
              <a:ext uri="{FF2B5EF4-FFF2-40B4-BE49-F238E27FC236}">
                <a16:creationId xmlns:a16="http://schemas.microsoft.com/office/drawing/2014/main" id="{D92E22EE-F778-1C4B-8E4D-B8C77FD3D83D}"/>
              </a:ext>
            </a:extLst>
          </p:cNvPr>
          <p:cNvSpPr txBox="1">
            <a:spLocks noChangeArrowheads="1"/>
          </p:cNvSpPr>
          <p:nvPr/>
        </p:nvSpPr>
        <p:spPr bwMode="auto">
          <a:xfrm>
            <a:off x="7050145" y="4090988"/>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7</a:t>
            </a:r>
          </a:p>
        </p:txBody>
      </p:sp>
      <p:sp>
        <p:nvSpPr>
          <p:cNvPr id="37912" name="Text Box 25">
            <a:extLst>
              <a:ext uri="{FF2B5EF4-FFF2-40B4-BE49-F238E27FC236}">
                <a16:creationId xmlns:a16="http://schemas.microsoft.com/office/drawing/2014/main" id="{4E328584-CE23-5740-A77F-14C9C10DAD46}"/>
              </a:ext>
            </a:extLst>
          </p:cNvPr>
          <p:cNvSpPr txBox="1">
            <a:spLocks noChangeArrowheads="1"/>
          </p:cNvSpPr>
          <p:nvPr/>
        </p:nvSpPr>
        <p:spPr bwMode="auto">
          <a:xfrm>
            <a:off x="7132696" y="4375151"/>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1"/>
                </a:solidFill>
              </a:rPr>
              <a:t>6</a:t>
            </a:r>
          </a:p>
        </p:txBody>
      </p:sp>
      <p:sp>
        <p:nvSpPr>
          <p:cNvPr id="37913" name="Text Box 26">
            <a:extLst>
              <a:ext uri="{FF2B5EF4-FFF2-40B4-BE49-F238E27FC236}">
                <a16:creationId xmlns:a16="http://schemas.microsoft.com/office/drawing/2014/main" id="{9FC101A2-80FF-A440-9283-9E90A009CF31}"/>
              </a:ext>
            </a:extLst>
          </p:cNvPr>
          <p:cNvSpPr txBox="1">
            <a:spLocks noChangeArrowheads="1"/>
          </p:cNvSpPr>
          <p:nvPr/>
        </p:nvSpPr>
        <p:spPr bwMode="auto">
          <a:xfrm>
            <a:off x="7135870" y="2909888"/>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8</a:t>
            </a:r>
          </a:p>
        </p:txBody>
      </p:sp>
      <p:sp>
        <p:nvSpPr>
          <p:cNvPr id="37914" name="Text Box 27">
            <a:extLst>
              <a:ext uri="{FF2B5EF4-FFF2-40B4-BE49-F238E27FC236}">
                <a16:creationId xmlns:a16="http://schemas.microsoft.com/office/drawing/2014/main" id="{CA13803A-2040-F34B-97B2-A222A54A7D46}"/>
              </a:ext>
            </a:extLst>
          </p:cNvPr>
          <p:cNvSpPr txBox="1">
            <a:spLocks noChangeArrowheads="1"/>
          </p:cNvSpPr>
          <p:nvPr/>
        </p:nvSpPr>
        <p:spPr bwMode="auto">
          <a:xfrm>
            <a:off x="7193021" y="2660651"/>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1"/>
                </a:solidFill>
              </a:rPr>
              <a:t>4</a:t>
            </a:r>
          </a:p>
        </p:txBody>
      </p:sp>
      <p:pic>
        <p:nvPicPr>
          <p:cNvPr id="37915" name="Picture 3" descr="Table&#10;&#10;Description automatically generated with medium confidence">
            <a:extLst>
              <a:ext uri="{FF2B5EF4-FFF2-40B4-BE49-F238E27FC236}">
                <a16:creationId xmlns:a16="http://schemas.microsoft.com/office/drawing/2014/main" id="{F7FA9E7A-B69A-0247-BEBB-C6E1AD33E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787" y="2660651"/>
            <a:ext cx="25654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
            <a:extLst>
              <a:ext uri="{FF2B5EF4-FFF2-40B4-BE49-F238E27FC236}">
                <a16:creationId xmlns:a16="http://schemas.microsoft.com/office/drawing/2014/main" id="{0B6A9B98-63EA-9A4D-B79C-AA4C03CE29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4">
            <a:extLst>
              <a:ext uri="{FF2B5EF4-FFF2-40B4-BE49-F238E27FC236}">
                <a16:creationId xmlns:a16="http://schemas.microsoft.com/office/drawing/2014/main" id="{E7D51D1B-8D1E-9A44-ACDC-7E2E6EF54569}"/>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451866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3">
            <a:extLst>
              <a:ext uri="{FF2B5EF4-FFF2-40B4-BE49-F238E27FC236}">
                <a16:creationId xmlns:a16="http://schemas.microsoft.com/office/drawing/2014/main" id="{A82F47BB-1880-3041-879C-AEAE5FDD181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95C44BD1-352A-884D-9E0C-6BFF6A3AC988}" type="slidenum">
              <a:rPr lang="en-US" altLang="zh-CN" sz="800"/>
              <a:pPr/>
              <a:t>19</a:t>
            </a:fld>
            <a:endParaRPr lang="en-US" altLang="zh-CN" sz="1400"/>
          </a:p>
        </p:txBody>
      </p:sp>
      <p:sp>
        <p:nvSpPr>
          <p:cNvPr id="39938" name="Freeform 121">
            <a:extLst>
              <a:ext uri="{FF2B5EF4-FFF2-40B4-BE49-F238E27FC236}">
                <a16:creationId xmlns:a16="http://schemas.microsoft.com/office/drawing/2014/main" id="{B13C6930-6E4B-F944-9A9D-E7DE98BC715A}"/>
              </a:ext>
            </a:extLst>
          </p:cNvPr>
          <p:cNvSpPr>
            <a:spLocks/>
          </p:cNvSpPr>
          <p:nvPr/>
        </p:nvSpPr>
        <p:spPr bwMode="auto">
          <a:xfrm>
            <a:off x="1448321" y="4526291"/>
            <a:ext cx="5559425" cy="2260600"/>
          </a:xfrm>
          <a:custGeom>
            <a:avLst/>
            <a:gdLst>
              <a:gd name="T0" fmla="*/ 4600575 w 3502"/>
              <a:gd name="T1" fmla="*/ 1182688 h 1424"/>
              <a:gd name="T2" fmla="*/ 4691063 w 3502"/>
              <a:gd name="T3" fmla="*/ 1273175 h 1424"/>
              <a:gd name="T4" fmla="*/ 4986338 w 3502"/>
              <a:gd name="T5" fmla="*/ 1427163 h 1424"/>
              <a:gd name="T6" fmla="*/ 5076825 w 3502"/>
              <a:gd name="T7" fmla="*/ 1492250 h 1424"/>
              <a:gd name="T8" fmla="*/ 5257800 w 3502"/>
              <a:gd name="T9" fmla="*/ 1595438 h 1424"/>
              <a:gd name="T10" fmla="*/ 5359400 w 3502"/>
              <a:gd name="T11" fmla="*/ 1814513 h 1424"/>
              <a:gd name="T12" fmla="*/ 5399088 w 3502"/>
              <a:gd name="T13" fmla="*/ 1839913 h 1424"/>
              <a:gd name="T14" fmla="*/ 5437188 w 3502"/>
              <a:gd name="T15" fmla="*/ 1878013 h 1424"/>
              <a:gd name="T16" fmla="*/ 4845050 w 3502"/>
              <a:gd name="T17" fmla="*/ 2187575 h 1424"/>
              <a:gd name="T18" fmla="*/ 1793875 w 3502"/>
              <a:gd name="T19" fmla="*/ 2109788 h 1424"/>
              <a:gd name="T20" fmla="*/ 1562100 w 3502"/>
              <a:gd name="T21" fmla="*/ 2071688 h 1424"/>
              <a:gd name="T22" fmla="*/ 1292225 w 3502"/>
              <a:gd name="T23" fmla="*/ 1968500 h 1424"/>
              <a:gd name="T24" fmla="*/ 996950 w 3502"/>
              <a:gd name="T25" fmla="*/ 1839913 h 1424"/>
              <a:gd name="T26" fmla="*/ 944563 w 3502"/>
              <a:gd name="T27" fmla="*/ 1801813 h 1424"/>
              <a:gd name="T28" fmla="*/ 790575 w 3502"/>
              <a:gd name="T29" fmla="*/ 1724025 h 1424"/>
              <a:gd name="T30" fmla="*/ 661988 w 3502"/>
              <a:gd name="T31" fmla="*/ 1620838 h 1424"/>
              <a:gd name="T32" fmla="*/ 481013 w 3502"/>
              <a:gd name="T33" fmla="*/ 1557338 h 1424"/>
              <a:gd name="T34" fmla="*/ 390525 w 3502"/>
              <a:gd name="T35" fmla="*/ 1517650 h 1424"/>
              <a:gd name="T36" fmla="*/ 261938 w 3502"/>
              <a:gd name="T37" fmla="*/ 1363663 h 1424"/>
              <a:gd name="T38" fmla="*/ 236538 w 3502"/>
              <a:gd name="T39" fmla="*/ 1325563 h 1424"/>
              <a:gd name="T40" fmla="*/ 158750 w 3502"/>
              <a:gd name="T41" fmla="*/ 1119188 h 1424"/>
              <a:gd name="T42" fmla="*/ 57150 w 3502"/>
              <a:gd name="T43" fmla="*/ 784225 h 1424"/>
              <a:gd name="T44" fmla="*/ 17463 w 3502"/>
              <a:gd name="T45" fmla="*/ 617538 h 1424"/>
              <a:gd name="T46" fmla="*/ 146050 w 3502"/>
              <a:gd name="T47" fmla="*/ 204788 h 1424"/>
              <a:gd name="T48" fmla="*/ 365125 w 3502"/>
              <a:gd name="T49" fmla="*/ 76200 h 1424"/>
              <a:gd name="T50" fmla="*/ 584200 w 3502"/>
              <a:gd name="T51" fmla="*/ 0 h 1424"/>
              <a:gd name="T52" fmla="*/ 2438400 w 3502"/>
              <a:gd name="T53" fmla="*/ 50800 h 1424"/>
              <a:gd name="T54" fmla="*/ 3005138 w 3502"/>
              <a:gd name="T55" fmla="*/ 320675 h 1424"/>
              <a:gd name="T56" fmla="*/ 3184525 w 3502"/>
              <a:gd name="T57" fmla="*/ 488950 h 1424"/>
              <a:gd name="T58" fmla="*/ 3249613 w 3502"/>
              <a:gd name="T59" fmla="*/ 552450 h 1424"/>
              <a:gd name="T60" fmla="*/ 3481388 w 3502"/>
              <a:gd name="T61" fmla="*/ 693738 h 1424"/>
              <a:gd name="T62" fmla="*/ 3648075 w 3502"/>
              <a:gd name="T63" fmla="*/ 720725 h 1424"/>
              <a:gd name="T64" fmla="*/ 3854450 w 3502"/>
              <a:gd name="T65" fmla="*/ 758825 h 1424"/>
              <a:gd name="T66" fmla="*/ 4137025 w 3502"/>
              <a:gd name="T67" fmla="*/ 874713 h 1424"/>
              <a:gd name="T68" fmla="*/ 4252913 w 3502"/>
              <a:gd name="T69" fmla="*/ 912813 h 1424"/>
              <a:gd name="T70" fmla="*/ 4330700 w 3502"/>
              <a:gd name="T71" fmla="*/ 938213 h 1424"/>
              <a:gd name="T72" fmla="*/ 4368800 w 3502"/>
              <a:gd name="T73" fmla="*/ 965200 h 1424"/>
              <a:gd name="T74" fmla="*/ 4446588 w 3502"/>
              <a:gd name="T75" fmla="*/ 990600 h 1424"/>
              <a:gd name="T76" fmla="*/ 4522788 w 3502"/>
              <a:gd name="T77" fmla="*/ 1054100 h 1424"/>
              <a:gd name="T78" fmla="*/ 4535488 w 3502"/>
              <a:gd name="T79" fmla="*/ 1093788 h 1424"/>
              <a:gd name="T80" fmla="*/ 4587875 w 3502"/>
              <a:gd name="T81" fmla="*/ 1157288 h 1424"/>
              <a:gd name="T82" fmla="*/ 4600575 w 3502"/>
              <a:gd name="T83" fmla="*/ 1182688 h 14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502" h="1424">
                <a:moveTo>
                  <a:pt x="2898" y="745"/>
                </a:moveTo>
                <a:cubicBezTo>
                  <a:pt x="2909" y="779"/>
                  <a:pt x="2921" y="791"/>
                  <a:pt x="2955" y="802"/>
                </a:cubicBezTo>
                <a:cubicBezTo>
                  <a:pt x="3012" y="840"/>
                  <a:pt x="3080" y="869"/>
                  <a:pt x="3141" y="899"/>
                </a:cubicBezTo>
                <a:cubicBezTo>
                  <a:pt x="3153" y="905"/>
                  <a:pt x="3190" y="935"/>
                  <a:pt x="3198" y="940"/>
                </a:cubicBezTo>
                <a:cubicBezTo>
                  <a:pt x="3235" y="965"/>
                  <a:pt x="3275" y="981"/>
                  <a:pt x="3312" y="1005"/>
                </a:cubicBezTo>
                <a:cubicBezTo>
                  <a:pt x="3327" y="1051"/>
                  <a:pt x="3355" y="1099"/>
                  <a:pt x="3376" y="1143"/>
                </a:cubicBezTo>
                <a:cubicBezTo>
                  <a:pt x="3380" y="1152"/>
                  <a:pt x="3393" y="1153"/>
                  <a:pt x="3401" y="1159"/>
                </a:cubicBezTo>
                <a:cubicBezTo>
                  <a:pt x="3410" y="1166"/>
                  <a:pt x="3417" y="1175"/>
                  <a:pt x="3425" y="1183"/>
                </a:cubicBezTo>
                <a:cubicBezTo>
                  <a:pt x="3502" y="1424"/>
                  <a:pt x="3171" y="1374"/>
                  <a:pt x="3052" y="1378"/>
                </a:cubicBezTo>
                <a:cubicBezTo>
                  <a:pt x="2406" y="1371"/>
                  <a:pt x="1779" y="1335"/>
                  <a:pt x="1130" y="1329"/>
                </a:cubicBezTo>
                <a:cubicBezTo>
                  <a:pt x="1081" y="1319"/>
                  <a:pt x="1033" y="1312"/>
                  <a:pt x="984" y="1305"/>
                </a:cubicBezTo>
                <a:cubicBezTo>
                  <a:pt x="930" y="1278"/>
                  <a:pt x="872" y="1259"/>
                  <a:pt x="814" y="1240"/>
                </a:cubicBezTo>
                <a:cubicBezTo>
                  <a:pt x="751" y="1219"/>
                  <a:pt x="690" y="1184"/>
                  <a:pt x="628" y="1159"/>
                </a:cubicBezTo>
                <a:cubicBezTo>
                  <a:pt x="615" y="1154"/>
                  <a:pt x="607" y="1142"/>
                  <a:pt x="595" y="1135"/>
                </a:cubicBezTo>
                <a:cubicBezTo>
                  <a:pt x="564" y="1117"/>
                  <a:pt x="524" y="1111"/>
                  <a:pt x="498" y="1086"/>
                </a:cubicBezTo>
                <a:cubicBezTo>
                  <a:pt x="474" y="1063"/>
                  <a:pt x="444" y="1039"/>
                  <a:pt x="417" y="1021"/>
                </a:cubicBezTo>
                <a:cubicBezTo>
                  <a:pt x="385" y="1000"/>
                  <a:pt x="336" y="999"/>
                  <a:pt x="303" y="981"/>
                </a:cubicBezTo>
                <a:cubicBezTo>
                  <a:pt x="263" y="960"/>
                  <a:pt x="283" y="968"/>
                  <a:pt x="246" y="956"/>
                </a:cubicBezTo>
                <a:cubicBezTo>
                  <a:pt x="185" y="895"/>
                  <a:pt x="210" y="926"/>
                  <a:pt x="165" y="859"/>
                </a:cubicBezTo>
                <a:cubicBezTo>
                  <a:pt x="160" y="851"/>
                  <a:pt x="149" y="835"/>
                  <a:pt x="149" y="835"/>
                </a:cubicBezTo>
                <a:cubicBezTo>
                  <a:pt x="135" y="791"/>
                  <a:pt x="112" y="750"/>
                  <a:pt x="100" y="705"/>
                </a:cubicBezTo>
                <a:cubicBezTo>
                  <a:pt x="82" y="634"/>
                  <a:pt x="77" y="556"/>
                  <a:pt x="36" y="494"/>
                </a:cubicBezTo>
                <a:cubicBezTo>
                  <a:pt x="26" y="459"/>
                  <a:pt x="18" y="425"/>
                  <a:pt x="11" y="389"/>
                </a:cubicBezTo>
                <a:cubicBezTo>
                  <a:pt x="16" y="283"/>
                  <a:pt x="0" y="190"/>
                  <a:pt x="92" y="129"/>
                </a:cubicBezTo>
                <a:cubicBezTo>
                  <a:pt x="124" y="84"/>
                  <a:pt x="180" y="69"/>
                  <a:pt x="230" y="48"/>
                </a:cubicBezTo>
                <a:cubicBezTo>
                  <a:pt x="277" y="28"/>
                  <a:pt x="318" y="10"/>
                  <a:pt x="368" y="0"/>
                </a:cubicBezTo>
                <a:cubicBezTo>
                  <a:pt x="760" y="5"/>
                  <a:pt x="1145" y="18"/>
                  <a:pt x="1536" y="32"/>
                </a:cubicBezTo>
                <a:cubicBezTo>
                  <a:pt x="1668" y="58"/>
                  <a:pt x="1793" y="111"/>
                  <a:pt x="1893" y="202"/>
                </a:cubicBezTo>
                <a:cubicBezTo>
                  <a:pt x="1932" y="237"/>
                  <a:pt x="1967" y="274"/>
                  <a:pt x="2006" y="308"/>
                </a:cubicBezTo>
                <a:cubicBezTo>
                  <a:pt x="2020" y="321"/>
                  <a:pt x="2030" y="339"/>
                  <a:pt x="2047" y="348"/>
                </a:cubicBezTo>
                <a:cubicBezTo>
                  <a:pt x="2099" y="374"/>
                  <a:pt x="2145" y="402"/>
                  <a:pt x="2193" y="437"/>
                </a:cubicBezTo>
                <a:cubicBezTo>
                  <a:pt x="2222" y="458"/>
                  <a:pt x="2263" y="449"/>
                  <a:pt x="2298" y="454"/>
                </a:cubicBezTo>
                <a:cubicBezTo>
                  <a:pt x="2393" y="469"/>
                  <a:pt x="2368" y="463"/>
                  <a:pt x="2428" y="478"/>
                </a:cubicBezTo>
                <a:cubicBezTo>
                  <a:pt x="2486" y="507"/>
                  <a:pt x="2543" y="532"/>
                  <a:pt x="2606" y="551"/>
                </a:cubicBezTo>
                <a:cubicBezTo>
                  <a:pt x="2616" y="554"/>
                  <a:pt x="2662" y="569"/>
                  <a:pt x="2679" y="575"/>
                </a:cubicBezTo>
                <a:cubicBezTo>
                  <a:pt x="2695" y="580"/>
                  <a:pt x="2728" y="591"/>
                  <a:pt x="2728" y="591"/>
                </a:cubicBezTo>
                <a:cubicBezTo>
                  <a:pt x="2736" y="597"/>
                  <a:pt x="2743" y="604"/>
                  <a:pt x="2752" y="608"/>
                </a:cubicBezTo>
                <a:cubicBezTo>
                  <a:pt x="2768" y="615"/>
                  <a:pt x="2801" y="624"/>
                  <a:pt x="2801" y="624"/>
                </a:cubicBezTo>
                <a:cubicBezTo>
                  <a:pt x="2816" y="639"/>
                  <a:pt x="2836" y="648"/>
                  <a:pt x="2849" y="664"/>
                </a:cubicBezTo>
                <a:cubicBezTo>
                  <a:pt x="2854" y="671"/>
                  <a:pt x="2852" y="682"/>
                  <a:pt x="2857" y="689"/>
                </a:cubicBezTo>
                <a:cubicBezTo>
                  <a:pt x="2866" y="704"/>
                  <a:pt x="2880" y="715"/>
                  <a:pt x="2890" y="729"/>
                </a:cubicBezTo>
                <a:cubicBezTo>
                  <a:pt x="2899" y="757"/>
                  <a:pt x="2898" y="763"/>
                  <a:pt x="2898" y="745"/>
                </a:cubicBezTo>
                <a:close/>
              </a:path>
            </a:pathLst>
          </a:custGeom>
          <a:solidFill>
            <a:schemeClr val="accent5">
              <a:lumMod val="20000"/>
              <a:lumOff val="80000"/>
            </a:schemeClr>
          </a:solidFill>
          <a:ln>
            <a:noFill/>
          </a:ln>
          <a:effectLst/>
        </p:spPr>
        <p:txBody>
          <a:bodyPr wrap="none" lIns="92075" tIns="46038" rIns="92075" bIns="46038" anchor="ctr"/>
          <a:lstStyle/>
          <a:p>
            <a:endParaRPr lang="zh-CN" altLang="en-US"/>
          </a:p>
        </p:txBody>
      </p:sp>
      <p:sp>
        <p:nvSpPr>
          <p:cNvPr id="39939" name="Rectangle 2">
            <a:extLst>
              <a:ext uri="{FF2B5EF4-FFF2-40B4-BE49-F238E27FC236}">
                <a16:creationId xmlns:a16="http://schemas.microsoft.com/office/drawing/2014/main" id="{873AFDAF-50BC-6E42-B9CC-DF5F7132C299}"/>
              </a:ext>
            </a:extLst>
          </p:cNvPr>
          <p:cNvSpPr>
            <a:spLocks noGrp="1" noChangeArrowheads="1"/>
          </p:cNvSpPr>
          <p:nvPr>
            <p:ph type="title"/>
          </p:nvPr>
        </p:nvSpPr>
        <p:spPr/>
        <p:txBody>
          <a:bodyPr/>
          <a:lstStyle/>
          <a:p>
            <a:r>
              <a:rPr lang="en-US" altLang="zh-CN"/>
              <a:t>Certificate of Optimality</a:t>
            </a:r>
          </a:p>
        </p:txBody>
      </p:sp>
      <p:sp>
        <p:nvSpPr>
          <p:cNvPr id="39940" name="Rectangle 3">
            <a:extLst>
              <a:ext uri="{FF2B5EF4-FFF2-40B4-BE49-F238E27FC236}">
                <a16:creationId xmlns:a16="http://schemas.microsoft.com/office/drawing/2014/main" id="{A3385310-21FD-9440-96DD-CE5C8E725BD2}"/>
              </a:ext>
            </a:extLst>
          </p:cNvPr>
          <p:cNvSpPr>
            <a:spLocks noGrp="1" noChangeArrowheads="1"/>
          </p:cNvSpPr>
          <p:nvPr>
            <p:ph type="body" idx="1"/>
          </p:nvPr>
        </p:nvSpPr>
        <p:spPr>
          <a:xfrm>
            <a:off x="1208690" y="914400"/>
            <a:ext cx="8684610" cy="5410200"/>
          </a:xfrm>
        </p:spPr>
        <p:txBody>
          <a:bodyPr/>
          <a:lstStyle/>
          <a:p>
            <a:r>
              <a:rPr lang="en-US" altLang="zh-CN" dirty="0">
                <a:sym typeface="Symbol" pitchFamily="2" charset="2"/>
              </a:rPr>
              <a:t>Corollary.  </a:t>
            </a:r>
            <a:r>
              <a:rPr lang="en-US" altLang="zh-CN" dirty="0">
                <a:solidFill>
                  <a:schemeClr val="tx1"/>
                </a:solidFill>
              </a:rPr>
              <a:t>Let f be any flow, and let (A, B) be any cut.</a:t>
            </a:r>
            <a:br>
              <a:rPr lang="en-US" altLang="zh-CN" dirty="0">
                <a:solidFill>
                  <a:schemeClr val="tx1"/>
                </a:solidFill>
              </a:rPr>
            </a:br>
            <a:r>
              <a:rPr lang="en-US" altLang="zh-CN" dirty="0">
                <a:solidFill>
                  <a:schemeClr val="tx1"/>
                </a:solidFill>
              </a:rPr>
              <a:t>If </a:t>
            </a:r>
            <a:r>
              <a:rPr lang="en-US" altLang="zh-CN" dirty="0">
                <a:solidFill>
                  <a:schemeClr val="tx1"/>
                </a:solidFill>
                <a:sym typeface="Symbol" pitchFamily="2" charset="2"/>
              </a:rPr>
              <a:t>v(f)</a:t>
            </a:r>
            <a:r>
              <a:rPr lang="en-US" altLang="zh-CN" dirty="0">
                <a:solidFill>
                  <a:schemeClr val="tx1"/>
                </a:solidFill>
              </a:rPr>
              <a:t> =</a:t>
            </a:r>
            <a:r>
              <a:rPr lang="en-US" altLang="zh-CN" dirty="0">
                <a:solidFill>
                  <a:schemeClr val="tx1"/>
                </a:solidFill>
                <a:sym typeface="Symbol" pitchFamily="2" charset="2"/>
              </a:rPr>
              <a:t> c(A, B), then f is a max flow and (A, B) is a min cut.</a:t>
            </a:r>
          </a:p>
          <a:p>
            <a:pPr lvl="1"/>
            <a:endParaRPr lang="en-US" altLang="zh-CN" dirty="0">
              <a:sym typeface="Symbol" pitchFamily="2" charset="2"/>
            </a:endParaRPr>
          </a:p>
          <a:p>
            <a:endParaRPr lang="en-US" altLang="zh-CN" dirty="0"/>
          </a:p>
        </p:txBody>
      </p:sp>
      <p:sp>
        <p:nvSpPr>
          <p:cNvPr id="39941" name="Text Box 4">
            <a:extLst>
              <a:ext uri="{FF2B5EF4-FFF2-40B4-BE49-F238E27FC236}">
                <a16:creationId xmlns:a16="http://schemas.microsoft.com/office/drawing/2014/main" id="{C5C81ECA-A8DF-E941-81C2-85B3DE7F5253}"/>
              </a:ext>
            </a:extLst>
          </p:cNvPr>
          <p:cNvSpPr txBox="1">
            <a:spLocks noChangeArrowheads="1"/>
          </p:cNvSpPr>
          <p:nvPr/>
        </p:nvSpPr>
        <p:spPr bwMode="auto">
          <a:xfrm>
            <a:off x="2789238" y="1892301"/>
            <a:ext cx="4043362" cy="720725"/>
          </a:xfrm>
          <a:prstGeom prst="rect">
            <a:avLst/>
          </a:prstGeom>
          <a:solidFill>
            <a:schemeClr val="accent5">
              <a:lumMod val="20000"/>
              <a:lumOff val="80000"/>
            </a:schemeClr>
          </a:solidFill>
          <a:ln>
            <a:noFill/>
          </a:ln>
          <a:effectLst/>
        </p:spPr>
        <p:txBody>
          <a:bodyPr wrap="none" lIns="137160" tIns="91387" rIns="137160" bIns="91387">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nSpc>
                <a:spcPct val="110000"/>
              </a:lnSpc>
              <a:spcBef>
                <a:spcPct val="50000"/>
              </a:spcBef>
            </a:pPr>
            <a:r>
              <a:rPr lang="en-US" altLang="zh-CN" dirty="0"/>
              <a:t>Value of flow = 28</a:t>
            </a:r>
            <a:br>
              <a:rPr lang="en-US" altLang="zh-CN" dirty="0"/>
            </a:br>
            <a:r>
              <a:rPr lang="en-US" altLang="zh-CN" dirty="0"/>
              <a:t>Cut capacity  = 28   </a:t>
            </a:r>
            <a:r>
              <a:rPr lang="en-US" altLang="zh-CN" dirty="0">
                <a:sym typeface="Symbol" pitchFamily="2" charset="2"/>
              </a:rPr>
              <a:t>    Flow v</a:t>
            </a:r>
            <a:r>
              <a:rPr lang="en-US" altLang="zh-CN" dirty="0"/>
              <a:t>alue </a:t>
            </a:r>
            <a:r>
              <a:rPr lang="en-US" altLang="zh-CN" dirty="0">
                <a:sym typeface="Symbol" pitchFamily="2" charset="2"/>
              </a:rPr>
              <a:t></a:t>
            </a:r>
            <a:r>
              <a:rPr lang="en-US" altLang="zh-CN" dirty="0"/>
              <a:t> 28</a:t>
            </a:r>
          </a:p>
        </p:txBody>
      </p:sp>
      <p:sp>
        <p:nvSpPr>
          <p:cNvPr id="39942" name="Text Box 62">
            <a:extLst>
              <a:ext uri="{FF2B5EF4-FFF2-40B4-BE49-F238E27FC236}">
                <a16:creationId xmlns:a16="http://schemas.microsoft.com/office/drawing/2014/main" id="{2E97132D-D283-5447-9C83-AB935F15809E}"/>
              </a:ext>
            </a:extLst>
          </p:cNvPr>
          <p:cNvSpPr txBox="1">
            <a:spLocks noChangeArrowheads="1"/>
          </p:cNvSpPr>
          <p:nvPr/>
        </p:nvSpPr>
        <p:spPr bwMode="auto">
          <a:xfrm>
            <a:off x="2773883" y="3740479"/>
            <a:ext cx="339725" cy="1714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10</a:t>
            </a:r>
          </a:p>
        </p:txBody>
      </p:sp>
      <p:sp>
        <p:nvSpPr>
          <p:cNvPr id="39943" name="Text Box 63">
            <a:extLst>
              <a:ext uri="{FF2B5EF4-FFF2-40B4-BE49-F238E27FC236}">
                <a16:creationId xmlns:a16="http://schemas.microsoft.com/office/drawing/2014/main" id="{70A22EF2-C048-C444-A5F5-107E6A7712FD}"/>
              </a:ext>
            </a:extLst>
          </p:cNvPr>
          <p:cNvSpPr txBox="1">
            <a:spLocks noChangeArrowheads="1"/>
          </p:cNvSpPr>
          <p:nvPr/>
        </p:nvSpPr>
        <p:spPr bwMode="auto">
          <a:xfrm>
            <a:off x="4872558" y="3149929"/>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9</a:t>
            </a:r>
          </a:p>
        </p:txBody>
      </p:sp>
      <p:sp>
        <p:nvSpPr>
          <p:cNvPr id="39944" name="Text Box 64">
            <a:extLst>
              <a:ext uri="{FF2B5EF4-FFF2-40B4-BE49-F238E27FC236}">
                <a16:creationId xmlns:a16="http://schemas.microsoft.com/office/drawing/2014/main" id="{C536F9A7-AF31-BF44-B408-7034BD16FD15}"/>
              </a:ext>
            </a:extLst>
          </p:cNvPr>
          <p:cNvSpPr txBox="1">
            <a:spLocks noChangeArrowheads="1"/>
          </p:cNvSpPr>
          <p:nvPr/>
        </p:nvSpPr>
        <p:spPr bwMode="auto">
          <a:xfrm>
            <a:off x="7261746" y="3802392"/>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9</a:t>
            </a:r>
          </a:p>
        </p:txBody>
      </p:sp>
      <p:sp>
        <p:nvSpPr>
          <p:cNvPr id="39945" name="Text Box 65">
            <a:extLst>
              <a:ext uri="{FF2B5EF4-FFF2-40B4-BE49-F238E27FC236}">
                <a16:creationId xmlns:a16="http://schemas.microsoft.com/office/drawing/2014/main" id="{9A53FA9B-B3EC-E14B-8925-B2F090B857F3}"/>
              </a:ext>
            </a:extLst>
          </p:cNvPr>
          <p:cNvSpPr txBox="1">
            <a:spLocks noChangeArrowheads="1"/>
          </p:cNvSpPr>
          <p:nvPr/>
        </p:nvSpPr>
        <p:spPr bwMode="auto">
          <a:xfrm>
            <a:off x="2737371" y="5970917"/>
            <a:ext cx="339725" cy="1682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14</a:t>
            </a:r>
          </a:p>
        </p:txBody>
      </p:sp>
      <p:sp>
        <p:nvSpPr>
          <p:cNvPr id="39946" name="Text Box 66">
            <a:extLst>
              <a:ext uri="{FF2B5EF4-FFF2-40B4-BE49-F238E27FC236}">
                <a16:creationId xmlns:a16="http://schemas.microsoft.com/office/drawing/2014/main" id="{BB302D9C-D769-324F-AFBB-9CAD934D4105}"/>
              </a:ext>
            </a:extLst>
          </p:cNvPr>
          <p:cNvSpPr txBox="1">
            <a:spLocks noChangeArrowheads="1"/>
          </p:cNvSpPr>
          <p:nvPr/>
        </p:nvSpPr>
        <p:spPr bwMode="auto">
          <a:xfrm>
            <a:off x="4853508" y="5318454"/>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4</a:t>
            </a:r>
          </a:p>
        </p:txBody>
      </p:sp>
      <p:sp>
        <p:nvSpPr>
          <p:cNvPr id="39947" name="Text Box 67">
            <a:extLst>
              <a:ext uri="{FF2B5EF4-FFF2-40B4-BE49-F238E27FC236}">
                <a16:creationId xmlns:a16="http://schemas.microsoft.com/office/drawing/2014/main" id="{1CE14E72-41DD-1D4C-B61C-8CCF24AF28A6}"/>
              </a:ext>
            </a:extLst>
          </p:cNvPr>
          <p:cNvSpPr txBox="1">
            <a:spLocks noChangeArrowheads="1"/>
          </p:cNvSpPr>
          <p:nvPr/>
        </p:nvSpPr>
        <p:spPr bwMode="auto">
          <a:xfrm>
            <a:off x="7266508" y="5354967"/>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10</a:t>
            </a:r>
          </a:p>
        </p:txBody>
      </p:sp>
      <p:sp>
        <p:nvSpPr>
          <p:cNvPr id="39948" name="Text Box 68">
            <a:extLst>
              <a:ext uri="{FF2B5EF4-FFF2-40B4-BE49-F238E27FC236}">
                <a16:creationId xmlns:a16="http://schemas.microsoft.com/office/drawing/2014/main" id="{9F88CB7F-1CFB-7546-AB12-56F4BD9856EC}"/>
              </a:ext>
            </a:extLst>
          </p:cNvPr>
          <p:cNvSpPr txBox="1">
            <a:spLocks noChangeArrowheads="1"/>
          </p:cNvSpPr>
          <p:nvPr/>
        </p:nvSpPr>
        <p:spPr bwMode="auto">
          <a:xfrm>
            <a:off x="2735783" y="4596142"/>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4</a:t>
            </a:r>
          </a:p>
        </p:txBody>
      </p:sp>
      <p:sp>
        <p:nvSpPr>
          <p:cNvPr id="39949" name="Text Box 69">
            <a:extLst>
              <a:ext uri="{FF2B5EF4-FFF2-40B4-BE49-F238E27FC236}">
                <a16:creationId xmlns:a16="http://schemas.microsoft.com/office/drawing/2014/main" id="{22195C12-0AB6-D64F-95BF-D4C79BF3AEB8}"/>
              </a:ext>
            </a:extLst>
          </p:cNvPr>
          <p:cNvSpPr txBox="1">
            <a:spLocks noChangeArrowheads="1"/>
          </p:cNvSpPr>
          <p:nvPr/>
        </p:nvSpPr>
        <p:spPr bwMode="auto">
          <a:xfrm>
            <a:off x="4874146" y="4635829"/>
            <a:ext cx="338137"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8</a:t>
            </a:r>
          </a:p>
        </p:txBody>
      </p:sp>
      <p:sp>
        <p:nvSpPr>
          <p:cNvPr id="39950" name="Text Box 70">
            <a:extLst>
              <a:ext uri="{FF2B5EF4-FFF2-40B4-BE49-F238E27FC236}">
                <a16:creationId xmlns:a16="http://schemas.microsoft.com/office/drawing/2014/main" id="{368FEB63-42E4-A24B-8376-8E756A395932}"/>
              </a:ext>
            </a:extLst>
          </p:cNvPr>
          <p:cNvSpPr txBox="1">
            <a:spLocks noChangeArrowheads="1"/>
          </p:cNvSpPr>
          <p:nvPr/>
        </p:nvSpPr>
        <p:spPr bwMode="auto">
          <a:xfrm>
            <a:off x="7249046" y="4600904"/>
            <a:ext cx="338137"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9</a:t>
            </a:r>
          </a:p>
        </p:txBody>
      </p:sp>
      <p:sp>
        <p:nvSpPr>
          <p:cNvPr id="39951" name="Text Box 71">
            <a:extLst>
              <a:ext uri="{FF2B5EF4-FFF2-40B4-BE49-F238E27FC236}">
                <a16:creationId xmlns:a16="http://schemas.microsoft.com/office/drawing/2014/main" id="{A711C700-8812-894F-B97B-09B6D59FCF3E}"/>
              </a:ext>
            </a:extLst>
          </p:cNvPr>
          <p:cNvSpPr txBox="1">
            <a:spLocks noChangeArrowheads="1"/>
          </p:cNvSpPr>
          <p:nvPr/>
        </p:nvSpPr>
        <p:spPr bwMode="auto">
          <a:xfrm>
            <a:off x="4874146" y="3851604"/>
            <a:ext cx="338137"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a:t>
            </a:r>
          </a:p>
        </p:txBody>
      </p:sp>
      <p:sp>
        <p:nvSpPr>
          <p:cNvPr id="39952" name="Text Box 72">
            <a:extLst>
              <a:ext uri="{FF2B5EF4-FFF2-40B4-BE49-F238E27FC236}">
                <a16:creationId xmlns:a16="http://schemas.microsoft.com/office/drawing/2014/main" id="{381753C3-E201-8E44-9BC6-2BFDBF174A68}"/>
              </a:ext>
            </a:extLst>
          </p:cNvPr>
          <p:cNvSpPr txBox="1">
            <a:spLocks noChangeArrowheads="1"/>
          </p:cNvSpPr>
          <p:nvPr/>
        </p:nvSpPr>
        <p:spPr bwMode="auto">
          <a:xfrm>
            <a:off x="3881958" y="4148467"/>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39953" name="Text Box 73">
            <a:extLst>
              <a:ext uri="{FF2B5EF4-FFF2-40B4-BE49-F238E27FC236}">
                <a16:creationId xmlns:a16="http://schemas.microsoft.com/office/drawing/2014/main" id="{5808EC44-0036-394A-860E-2693112FD37C}"/>
              </a:ext>
            </a:extLst>
          </p:cNvPr>
          <p:cNvSpPr txBox="1">
            <a:spLocks noChangeArrowheads="1"/>
          </p:cNvSpPr>
          <p:nvPr/>
        </p:nvSpPr>
        <p:spPr bwMode="auto">
          <a:xfrm>
            <a:off x="6587058" y="4088142"/>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39954" name="Text Box 74">
            <a:extLst>
              <a:ext uri="{FF2B5EF4-FFF2-40B4-BE49-F238E27FC236}">
                <a16:creationId xmlns:a16="http://schemas.microsoft.com/office/drawing/2014/main" id="{C63F7F47-0023-1A4D-AC63-B9EA75DB9440}"/>
              </a:ext>
            </a:extLst>
          </p:cNvPr>
          <p:cNvSpPr txBox="1">
            <a:spLocks noChangeArrowheads="1"/>
          </p:cNvSpPr>
          <p:nvPr/>
        </p:nvSpPr>
        <p:spPr bwMode="auto">
          <a:xfrm>
            <a:off x="6531496" y="5534354"/>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39955" name="Text Box 75">
            <a:extLst>
              <a:ext uri="{FF2B5EF4-FFF2-40B4-BE49-F238E27FC236}">
                <a16:creationId xmlns:a16="http://schemas.microsoft.com/office/drawing/2014/main" id="{AC2683F5-0C45-4549-B872-1BA7178CE841}"/>
              </a:ext>
            </a:extLst>
          </p:cNvPr>
          <p:cNvSpPr txBox="1">
            <a:spLocks noChangeArrowheads="1"/>
          </p:cNvSpPr>
          <p:nvPr/>
        </p:nvSpPr>
        <p:spPr bwMode="auto">
          <a:xfrm>
            <a:off x="4851921" y="6061404"/>
            <a:ext cx="339725" cy="1714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14</a:t>
            </a:r>
          </a:p>
        </p:txBody>
      </p:sp>
      <p:sp>
        <p:nvSpPr>
          <p:cNvPr id="39956" name="Oval 79">
            <a:extLst>
              <a:ext uri="{FF2B5EF4-FFF2-40B4-BE49-F238E27FC236}">
                <a16:creationId xmlns:a16="http://schemas.microsoft.com/office/drawing/2014/main" id="{44D61AA1-26C1-4640-9FA0-6495E332F4CF}"/>
              </a:ext>
            </a:extLst>
          </p:cNvPr>
          <p:cNvSpPr>
            <a:spLocks noChangeAspect="1" noChangeArrowheads="1"/>
          </p:cNvSpPr>
          <p:nvPr/>
        </p:nvSpPr>
        <p:spPr bwMode="auto">
          <a:xfrm>
            <a:off x="1665808" y="4861254"/>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s</a:t>
            </a:r>
          </a:p>
        </p:txBody>
      </p:sp>
      <p:sp>
        <p:nvSpPr>
          <p:cNvPr id="39957" name="Oval 80">
            <a:extLst>
              <a:ext uri="{FF2B5EF4-FFF2-40B4-BE49-F238E27FC236}">
                <a16:creationId xmlns:a16="http://schemas.microsoft.com/office/drawing/2014/main" id="{4A1E346E-27CB-2043-A1DE-6092CB37B759}"/>
              </a:ext>
            </a:extLst>
          </p:cNvPr>
          <p:cNvSpPr>
            <a:spLocks noChangeAspect="1" noChangeArrowheads="1"/>
          </p:cNvSpPr>
          <p:nvPr/>
        </p:nvSpPr>
        <p:spPr bwMode="auto">
          <a:xfrm>
            <a:off x="3650183" y="3370591"/>
            <a:ext cx="250825" cy="254000"/>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2</a:t>
            </a:r>
          </a:p>
        </p:txBody>
      </p:sp>
      <p:sp>
        <p:nvSpPr>
          <p:cNvPr id="39958" name="Oval 81">
            <a:extLst>
              <a:ext uri="{FF2B5EF4-FFF2-40B4-BE49-F238E27FC236}">
                <a16:creationId xmlns:a16="http://schemas.microsoft.com/office/drawing/2014/main" id="{0EC4B173-B90A-7541-8906-64650CD46DA7}"/>
              </a:ext>
            </a:extLst>
          </p:cNvPr>
          <p:cNvSpPr>
            <a:spLocks noChangeAspect="1" noChangeArrowheads="1"/>
          </p:cNvSpPr>
          <p:nvPr/>
        </p:nvSpPr>
        <p:spPr bwMode="auto">
          <a:xfrm>
            <a:off x="3650183" y="4861254"/>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3</a:t>
            </a:r>
          </a:p>
        </p:txBody>
      </p:sp>
      <p:sp>
        <p:nvSpPr>
          <p:cNvPr id="39959" name="Oval 82">
            <a:extLst>
              <a:ext uri="{FF2B5EF4-FFF2-40B4-BE49-F238E27FC236}">
                <a16:creationId xmlns:a16="http://schemas.microsoft.com/office/drawing/2014/main" id="{580D3BCD-EED0-9542-9D4A-74604413B1CB}"/>
              </a:ext>
            </a:extLst>
          </p:cNvPr>
          <p:cNvSpPr>
            <a:spLocks noChangeAspect="1" noChangeArrowheads="1"/>
          </p:cNvSpPr>
          <p:nvPr/>
        </p:nvSpPr>
        <p:spPr bwMode="auto">
          <a:xfrm>
            <a:off x="3650183" y="6312230"/>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4</a:t>
            </a:r>
          </a:p>
        </p:txBody>
      </p:sp>
      <p:cxnSp>
        <p:nvCxnSpPr>
          <p:cNvPr id="39960" name="AutoShape 83">
            <a:extLst>
              <a:ext uri="{FF2B5EF4-FFF2-40B4-BE49-F238E27FC236}">
                <a16:creationId xmlns:a16="http://schemas.microsoft.com/office/drawing/2014/main" id="{B314AB81-6971-5D43-8969-A5EC93E5360F}"/>
              </a:ext>
            </a:extLst>
          </p:cNvPr>
          <p:cNvCxnSpPr>
            <a:cxnSpLocks noChangeShapeType="1"/>
            <a:stCxn id="39956" idx="7"/>
            <a:endCxn id="39957" idx="3"/>
          </p:cNvCxnSpPr>
          <p:nvPr/>
        </p:nvCxnSpPr>
        <p:spPr bwMode="auto">
          <a:xfrm flipV="1">
            <a:off x="1880121" y="3588080"/>
            <a:ext cx="1806575" cy="13096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61" name="AutoShape 84">
            <a:extLst>
              <a:ext uri="{FF2B5EF4-FFF2-40B4-BE49-F238E27FC236}">
                <a16:creationId xmlns:a16="http://schemas.microsoft.com/office/drawing/2014/main" id="{7FE3176D-960E-964C-AE04-91E0F088525A}"/>
              </a:ext>
            </a:extLst>
          </p:cNvPr>
          <p:cNvCxnSpPr>
            <a:cxnSpLocks noChangeShapeType="1"/>
            <a:stCxn id="39956" idx="6"/>
            <a:endCxn id="39958" idx="2"/>
          </p:cNvCxnSpPr>
          <p:nvPr/>
        </p:nvCxnSpPr>
        <p:spPr bwMode="auto">
          <a:xfrm>
            <a:off x="1916632" y="4988254"/>
            <a:ext cx="1733550" cy="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62" name="AutoShape 85">
            <a:extLst>
              <a:ext uri="{FF2B5EF4-FFF2-40B4-BE49-F238E27FC236}">
                <a16:creationId xmlns:a16="http://schemas.microsoft.com/office/drawing/2014/main" id="{E52B0608-1CFB-7F44-9B35-6C54B3BD4A1E}"/>
              </a:ext>
            </a:extLst>
          </p:cNvPr>
          <p:cNvCxnSpPr>
            <a:cxnSpLocks noChangeShapeType="1"/>
            <a:stCxn id="39956" idx="5"/>
            <a:endCxn id="39959" idx="1"/>
          </p:cNvCxnSpPr>
          <p:nvPr/>
        </p:nvCxnSpPr>
        <p:spPr bwMode="auto">
          <a:xfrm>
            <a:off x="1880121" y="5077155"/>
            <a:ext cx="1806575" cy="1271587"/>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63" name="AutoShape 86">
            <a:extLst>
              <a:ext uri="{FF2B5EF4-FFF2-40B4-BE49-F238E27FC236}">
                <a16:creationId xmlns:a16="http://schemas.microsoft.com/office/drawing/2014/main" id="{11A29E16-BA05-A648-A3F5-BC7090C64DCB}"/>
              </a:ext>
            </a:extLst>
          </p:cNvPr>
          <p:cNvCxnSpPr>
            <a:cxnSpLocks noChangeShapeType="1"/>
            <a:stCxn id="39958" idx="6"/>
            <a:endCxn id="39970" idx="2"/>
          </p:cNvCxnSpPr>
          <p:nvPr/>
        </p:nvCxnSpPr>
        <p:spPr bwMode="auto">
          <a:xfrm>
            <a:off x="3901008" y="4988254"/>
            <a:ext cx="2403475"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64" name="AutoShape 87">
            <a:extLst>
              <a:ext uri="{FF2B5EF4-FFF2-40B4-BE49-F238E27FC236}">
                <a16:creationId xmlns:a16="http://schemas.microsoft.com/office/drawing/2014/main" id="{378007BB-0B86-4747-88B4-AF954D3CEAB9}"/>
              </a:ext>
            </a:extLst>
          </p:cNvPr>
          <p:cNvCxnSpPr>
            <a:cxnSpLocks noChangeShapeType="1"/>
            <a:stCxn id="39958" idx="5"/>
            <a:endCxn id="39971" idx="1"/>
          </p:cNvCxnSpPr>
          <p:nvPr/>
        </p:nvCxnSpPr>
        <p:spPr bwMode="auto">
          <a:xfrm>
            <a:off x="3864495" y="5077155"/>
            <a:ext cx="2476500" cy="1271587"/>
          </a:xfrm>
          <a:prstGeom prst="straightConnector1">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65" name="AutoShape 88">
            <a:extLst>
              <a:ext uri="{FF2B5EF4-FFF2-40B4-BE49-F238E27FC236}">
                <a16:creationId xmlns:a16="http://schemas.microsoft.com/office/drawing/2014/main" id="{A95583E9-45E2-A649-A334-59240B456286}"/>
              </a:ext>
            </a:extLst>
          </p:cNvPr>
          <p:cNvCxnSpPr>
            <a:cxnSpLocks noChangeShapeType="1"/>
            <a:stCxn id="39958" idx="4"/>
            <a:endCxn id="39959" idx="0"/>
          </p:cNvCxnSpPr>
          <p:nvPr/>
        </p:nvCxnSpPr>
        <p:spPr bwMode="auto">
          <a:xfrm>
            <a:off x="3775595" y="5113667"/>
            <a:ext cx="0" cy="1198563"/>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66" name="AutoShape 89">
            <a:extLst>
              <a:ext uri="{FF2B5EF4-FFF2-40B4-BE49-F238E27FC236}">
                <a16:creationId xmlns:a16="http://schemas.microsoft.com/office/drawing/2014/main" id="{F1A1B063-B047-E846-8389-1D2D7FADE9A8}"/>
              </a:ext>
            </a:extLst>
          </p:cNvPr>
          <p:cNvCxnSpPr>
            <a:cxnSpLocks noChangeShapeType="1"/>
            <a:stCxn id="39957" idx="6"/>
            <a:endCxn id="39969" idx="2"/>
          </p:cNvCxnSpPr>
          <p:nvPr/>
        </p:nvCxnSpPr>
        <p:spPr bwMode="auto">
          <a:xfrm>
            <a:off x="3901008" y="3497591"/>
            <a:ext cx="240347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67" name="AutoShape 90">
            <a:extLst>
              <a:ext uri="{FF2B5EF4-FFF2-40B4-BE49-F238E27FC236}">
                <a16:creationId xmlns:a16="http://schemas.microsoft.com/office/drawing/2014/main" id="{B9C26844-17DE-CE42-BC9B-A7177FE3DA94}"/>
              </a:ext>
            </a:extLst>
          </p:cNvPr>
          <p:cNvCxnSpPr>
            <a:cxnSpLocks noChangeShapeType="1"/>
            <a:stCxn id="39959" idx="6"/>
            <a:endCxn id="39971" idx="2"/>
          </p:cNvCxnSpPr>
          <p:nvPr/>
        </p:nvCxnSpPr>
        <p:spPr bwMode="auto">
          <a:xfrm>
            <a:off x="3901008" y="6437641"/>
            <a:ext cx="2403475" cy="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68" name="AutoShape 91">
            <a:extLst>
              <a:ext uri="{FF2B5EF4-FFF2-40B4-BE49-F238E27FC236}">
                <a16:creationId xmlns:a16="http://schemas.microsoft.com/office/drawing/2014/main" id="{9085D0C6-4B93-D847-AD6F-ACFF12B29BAE}"/>
              </a:ext>
            </a:extLst>
          </p:cNvPr>
          <p:cNvCxnSpPr>
            <a:cxnSpLocks noChangeShapeType="1"/>
            <a:stCxn id="39957" idx="4"/>
            <a:endCxn id="39958" idx="0"/>
          </p:cNvCxnSpPr>
          <p:nvPr/>
        </p:nvCxnSpPr>
        <p:spPr bwMode="auto">
          <a:xfrm>
            <a:off x="3775595" y="3624592"/>
            <a:ext cx="0" cy="1236663"/>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9969" name="Oval 92">
            <a:extLst>
              <a:ext uri="{FF2B5EF4-FFF2-40B4-BE49-F238E27FC236}">
                <a16:creationId xmlns:a16="http://schemas.microsoft.com/office/drawing/2014/main" id="{B927B33A-5C62-8042-A30A-8578918F0B95}"/>
              </a:ext>
            </a:extLst>
          </p:cNvPr>
          <p:cNvSpPr>
            <a:spLocks noChangeAspect="1" noChangeArrowheads="1"/>
          </p:cNvSpPr>
          <p:nvPr/>
        </p:nvSpPr>
        <p:spPr bwMode="auto">
          <a:xfrm>
            <a:off x="6304483" y="3370591"/>
            <a:ext cx="250825" cy="254000"/>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5</a:t>
            </a:r>
          </a:p>
        </p:txBody>
      </p:sp>
      <p:sp>
        <p:nvSpPr>
          <p:cNvPr id="39970" name="Oval 93">
            <a:extLst>
              <a:ext uri="{FF2B5EF4-FFF2-40B4-BE49-F238E27FC236}">
                <a16:creationId xmlns:a16="http://schemas.microsoft.com/office/drawing/2014/main" id="{FCA2A079-72CC-8D4F-A38C-4C5F3B5D38A7}"/>
              </a:ext>
            </a:extLst>
          </p:cNvPr>
          <p:cNvSpPr>
            <a:spLocks noChangeAspect="1" noChangeArrowheads="1"/>
          </p:cNvSpPr>
          <p:nvPr/>
        </p:nvSpPr>
        <p:spPr bwMode="auto">
          <a:xfrm>
            <a:off x="6304483" y="4861254"/>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6</a:t>
            </a:r>
          </a:p>
        </p:txBody>
      </p:sp>
      <p:sp>
        <p:nvSpPr>
          <p:cNvPr id="39971" name="Oval 94">
            <a:extLst>
              <a:ext uri="{FF2B5EF4-FFF2-40B4-BE49-F238E27FC236}">
                <a16:creationId xmlns:a16="http://schemas.microsoft.com/office/drawing/2014/main" id="{DF5CC582-A41B-394D-B5E7-9F8F72DE957C}"/>
              </a:ext>
            </a:extLst>
          </p:cNvPr>
          <p:cNvSpPr>
            <a:spLocks noChangeAspect="1" noChangeArrowheads="1"/>
          </p:cNvSpPr>
          <p:nvPr/>
        </p:nvSpPr>
        <p:spPr bwMode="auto">
          <a:xfrm>
            <a:off x="6304483" y="6312230"/>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7</a:t>
            </a:r>
          </a:p>
        </p:txBody>
      </p:sp>
      <p:cxnSp>
        <p:nvCxnSpPr>
          <p:cNvPr id="39972" name="AutoShape 95">
            <a:extLst>
              <a:ext uri="{FF2B5EF4-FFF2-40B4-BE49-F238E27FC236}">
                <a16:creationId xmlns:a16="http://schemas.microsoft.com/office/drawing/2014/main" id="{AD8772FF-0B08-1847-AD59-6D53002FE537}"/>
              </a:ext>
            </a:extLst>
          </p:cNvPr>
          <p:cNvCxnSpPr>
            <a:cxnSpLocks noChangeShapeType="1"/>
            <a:stCxn id="39970" idx="4"/>
            <a:endCxn id="39971" idx="0"/>
          </p:cNvCxnSpPr>
          <p:nvPr/>
        </p:nvCxnSpPr>
        <p:spPr bwMode="auto">
          <a:xfrm>
            <a:off x="6429895" y="5113667"/>
            <a:ext cx="0" cy="1198563"/>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73" name="AutoShape 96">
            <a:extLst>
              <a:ext uri="{FF2B5EF4-FFF2-40B4-BE49-F238E27FC236}">
                <a16:creationId xmlns:a16="http://schemas.microsoft.com/office/drawing/2014/main" id="{D3DF88C5-3CC6-744C-8A69-A7FDDD6031D4}"/>
              </a:ext>
            </a:extLst>
          </p:cNvPr>
          <p:cNvCxnSpPr>
            <a:cxnSpLocks noChangeShapeType="1"/>
            <a:stCxn id="39969" idx="4"/>
            <a:endCxn id="39970" idx="0"/>
          </p:cNvCxnSpPr>
          <p:nvPr/>
        </p:nvCxnSpPr>
        <p:spPr bwMode="auto">
          <a:xfrm>
            <a:off x="6429895" y="3624592"/>
            <a:ext cx="0" cy="12366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74" name="AutoShape 97">
            <a:extLst>
              <a:ext uri="{FF2B5EF4-FFF2-40B4-BE49-F238E27FC236}">
                <a16:creationId xmlns:a16="http://schemas.microsoft.com/office/drawing/2014/main" id="{41CD67F2-0647-C04C-B3D3-743EE39F1ED8}"/>
              </a:ext>
            </a:extLst>
          </p:cNvPr>
          <p:cNvCxnSpPr>
            <a:cxnSpLocks noChangeShapeType="1"/>
            <a:stCxn id="39957" idx="5"/>
            <a:endCxn id="39970" idx="1"/>
          </p:cNvCxnSpPr>
          <p:nvPr/>
        </p:nvCxnSpPr>
        <p:spPr bwMode="auto">
          <a:xfrm>
            <a:off x="3864495" y="3588080"/>
            <a:ext cx="2476500" cy="1309687"/>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9975" name="Oval 98">
            <a:extLst>
              <a:ext uri="{FF2B5EF4-FFF2-40B4-BE49-F238E27FC236}">
                <a16:creationId xmlns:a16="http://schemas.microsoft.com/office/drawing/2014/main" id="{F5B5FB93-87B4-E34E-8A8D-ED7246E56B3C}"/>
              </a:ext>
            </a:extLst>
          </p:cNvPr>
          <p:cNvSpPr>
            <a:spLocks noChangeAspect="1" noChangeArrowheads="1"/>
          </p:cNvSpPr>
          <p:nvPr/>
        </p:nvSpPr>
        <p:spPr bwMode="auto">
          <a:xfrm>
            <a:off x="8253933" y="4861254"/>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t</a:t>
            </a:r>
          </a:p>
        </p:txBody>
      </p:sp>
      <p:cxnSp>
        <p:nvCxnSpPr>
          <p:cNvPr id="39976" name="AutoShape 99">
            <a:extLst>
              <a:ext uri="{FF2B5EF4-FFF2-40B4-BE49-F238E27FC236}">
                <a16:creationId xmlns:a16="http://schemas.microsoft.com/office/drawing/2014/main" id="{F760F8AC-D527-9042-85AC-7651D893355F}"/>
              </a:ext>
            </a:extLst>
          </p:cNvPr>
          <p:cNvCxnSpPr>
            <a:cxnSpLocks noChangeShapeType="1"/>
            <a:stCxn id="39969" idx="6"/>
            <a:endCxn id="39975" idx="1"/>
          </p:cNvCxnSpPr>
          <p:nvPr/>
        </p:nvCxnSpPr>
        <p:spPr bwMode="auto">
          <a:xfrm>
            <a:off x="6555307" y="3497592"/>
            <a:ext cx="1735138" cy="1400175"/>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77" name="AutoShape 100">
            <a:extLst>
              <a:ext uri="{FF2B5EF4-FFF2-40B4-BE49-F238E27FC236}">
                <a16:creationId xmlns:a16="http://schemas.microsoft.com/office/drawing/2014/main" id="{97BB9703-67A9-AA4C-A1F6-2042A4D4CA0B}"/>
              </a:ext>
            </a:extLst>
          </p:cNvPr>
          <p:cNvCxnSpPr>
            <a:cxnSpLocks noChangeShapeType="1"/>
            <a:stCxn id="39970" idx="6"/>
            <a:endCxn id="39975" idx="2"/>
          </p:cNvCxnSpPr>
          <p:nvPr/>
        </p:nvCxnSpPr>
        <p:spPr bwMode="auto">
          <a:xfrm>
            <a:off x="6555308" y="4988254"/>
            <a:ext cx="169862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78" name="AutoShape 101">
            <a:extLst>
              <a:ext uri="{FF2B5EF4-FFF2-40B4-BE49-F238E27FC236}">
                <a16:creationId xmlns:a16="http://schemas.microsoft.com/office/drawing/2014/main" id="{B2E4AB6B-95B5-6B4D-A448-0EDCEFFB9D51}"/>
              </a:ext>
            </a:extLst>
          </p:cNvPr>
          <p:cNvCxnSpPr>
            <a:cxnSpLocks noChangeShapeType="1"/>
            <a:stCxn id="39971" idx="7"/>
            <a:endCxn id="39975" idx="4"/>
          </p:cNvCxnSpPr>
          <p:nvPr/>
        </p:nvCxnSpPr>
        <p:spPr bwMode="auto">
          <a:xfrm flipV="1">
            <a:off x="6518795" y="5113667"/>
            <a:ext cx="1860550" cy="1235075"/>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9979" name="Text Box 102">
            <a:extLst>
              <a:ext uri="{FF2B5EF4-FFF2-40B4-BE49-F238E27FC236}">
                <a16:creationId xmlns:a16="http://schemas.microsoft.com/office/drawing/2014/main" id="{6F7870E4-A3C9-4A43-8557-E0B1D273574F}"/>
              </a:ext>
            </a:extLst>
          </p:cNvPr>
          <p:cNvSpPr txBox="1">
            <a:spLocks noChangeArrowheads="1"/>
          </p:cNvSpPr>
          <p:nvPr/>
        </p:nvSpPr>
        <p:spPr bwMode="auto">
          <a:xfrm>
            <a:off x="2692921" y="5685166"/>
            <a:ext cx="427037"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39980" name="Text Box 103">
            <a:extLst>
              <a:ext uri="{FF2B5EF4-FFF2-40B4-BE49-F238E27FC236}">
                <a16:creationId xmlns:a16="http://schemas.microsoft.com/office/drawing/2014/main" id="{8C980FCF-27A0-9F40-856D-7B2B75FC34B7}"/>
              </a:ext>
            </a:extLst>
          </p:cNvPr>
          <p:cNvSpPr txBox="1">
            <a:spLocks noChangeArrowheads="1"/>
          </p:cNvSpPr>
          <p:nvPr/>
        </p:nvSpPr>
        <p:spPr bwMode="auto">
          <a:xfrm>
            <a:off x="2707208" y="4859666"/>
            <a:ext cx="352425"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5</a:t>
            </a:r>
          </a:p>
        </p:txBody>
      </p:sp>
      <p:sp>
        <p:nvSpPr>
          <p:cNvPr id="39981" name="Text Box 104">
            <a:extLst>
              <a:ext uri="{FF2B5EF4-FFF2-40B4-BE49-F238E27FC236}">
                <a16:creationId xmlns:a16="http://schemas.microsoft.com/office/drawing/2014/main" id="{7EAA89BB-F4E8-1542-AD96-D109F6E7947B}"/>
              </a:ext>
            </a:extLst>
          </p:cNvPr>
          <p:cNvSpPr txBox="1">
            <a:spLocks noChangeArrowheads="1"/>
          </p:cNvSpPr>
          <p:nvPr/>
        </p:nvSpPr>
        <p:spPr bwMode="auto">
          <a:xfrm>
            <a:off x="4793182" y="6316991"/>
            <a:ext cx="425450"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30</a:t>
            </a:r>
          </a:p>
        </p:txBody>
      </p:sp>
      <p:sp>
        <p:nvSpPr>
          <p:cNvPr id="39982" name="Text Box 105">
            <a:extLst>
              <a:ext uri="{FF2B5EF4-FFF2-40B4-BE49-F238E27FC236}">
                <a16:creationId xmlns:a16="http://schemas.microsoft.com/office/drawing/2014/main" id="{9F1F6BE7-6500-1648-BFD8-660A55C50676}"/>
              </a:ext>
            </a:extLst>
          </p:cNvPr>
          <p:cNvSpPr txBox="1">
            <a:spLocks noChangeArrowheads="1"/>
          </p:cNvSpPr>
          <p:nvPr/>
        </p:nvSpPr>
        <p:spPr bwMode="auto">
          <a:xfrm>
            <a:off x="6212408" y="5534354"/>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39983" name="Text Box 106">
            <a:extLst>
              <a:ext uri="{FF2B5EF4-FFF2-40B4-BE49-F238E27FC236}">
                <a16:creationId xmlns:a16="http://schemas.microsoft.com/office/drawing/2014/main" id="{9A1AA4DE-9747-BE48-A423-A8C140BFC20F}"/>
              </a:ext>
            </a:extLst>
          </p:cNvPr>
          <p:cNvSpPr txBox="1">
            <a:spLocks noChangeArrowheads="1"/>
          </p:cNvSpPr>
          <p:nvPr/>
        </p:nvSpPr>
        <p:spPr bwMode="auto">
          <a:xfrm>
            <a:off x="2659582" y="4030991"/>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39984" name="Text Box 107">
            <a:extLst>
              <a:ext uri="{FF2B5EF4-FFF2-40B4-BE49-F238E27FC236}">
                <a16:creationId xmlns:a16="http://schemas.microsoft.com/office/drawing/2014/main" id="{F9F8C306-CF68-FE48-848E-DCC6A208056A}"/>
              </a:ext>
            </a:extLst>
          </p:cNvPr>
          <p:cNvSpPr txBox="1">
            <a:spLocks noChangeArrowheads="1"/>
          </p:cNvSpPr>
          <p:nvPr/>
        </p:nvSpPr>
        <p:spPr bwMode="auto">
          <a:xfrm>
            <a:off x="4791595" y="4872366"/>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8</a:t>
            </a:r>
          </a:p>
        </p:txBody>
      </p:sp>
      <p:sp>
        <p:nvSpPr>
          <p:cNvPr id="39985" name="Text Box 108">
            <a:extLst>
              <a:ext uri="{FF2B5EF4-FFF2-40B4-BE49-F238E27FC236}">
                <a16:creationId xmlns:a16="http://schemas.microsoft.com/office/drawing/2014/main" id="{D809FFBF-A69B-C94E-B049-2974D35FFE9F}"/>
              </a:ext>
            </a:extLst>
          </p:cNvPr>
          <p:cNvSpPr txBox="1">
            <a:spLocks noChangeArrowheads="1"/>
          </p:cNvSpPr>
          <p:nvPr/>
        </p:nvSpPr>
        <p:spPr bwMode="auto">
          <a:xfrm>
            <a:off x="4783658" y="4080204"/>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39986" name="Text Box 109">
            <a:extLst>
              <a:ext uri="{FF2B5EF4-FFF2-40B4-BE49-F238E27FC236}">
                <a16:creationId xmlns:a16="http://schemas.microsoft.com/office/drawing/2014/main" id="{72233997-D79D-9846-852B-9B7F48C3CA97}"/>
              </a:ext>
            </a:extLst>
          </p:cNvPr>
          <p:cNvSpPr txBox="1">
            <a:spLocks noChangeArrowheads="1"/>
          </p:cNvSpPr>
          <p:nvPr/>
        </p:nvSpPr>
        <p:spPr bwMode="auto">
          <a:xfrm>
            <a:off x="4802707" y="3389641"/>
            <a:ext cx="427038"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9</a:t>
            </a:r>
          </a:p>
        </p:txBody>
      </p:sp>
      <p:sp>
        <p:nvSpPr>
          <p:cNvPr id="39987" name="Text Box 110">
            <a:extLst>
              <a:ext uri="{FF2B5EF4-FFF2-40B4-BE49-F238E27FC236}">
                <a16:creationId xmlns:a16="http://schemas.microsoft.com/office/drawing/2014/main" id="{DFD72A69-9ACF-4445-B7BC-E8574584D970}"/>
              </a:ext>
            </a:extLst>
          </p:cNvPr>
          <p:cNvSpPr txBox="1">
            <a:spLocks noChangeArrowheads="1"/>
          </p:cNvSpPr>
          <p:nvPr/>
        </p:nvSpPr>
        <p:spPr bwMode="auto">
          <a:xfrm>
            <a:off x="4791595" y="5566104"/>
            <a:ext cx="425450"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6</a:t>
            </a:r>
          </a:p>
        </p:txBody>
      </p:sp>
      <p:sp>
        <p:nvSpPr>
          <p:cNvPr id="39988" name="Text Box 111">
            <a:extLst>
              <a:ext uri="{FF2B5EF4-FFF2-40B4-BE49-F238E27FC236}">
                <a16:creationId xmlns:a16="http://schemas.microsoft.com/office/drawing/2014/main" id="{EB08A7C2-5D57-1C4D-B5CA-936E684835DB}"/>
              </a:ext>
            </a:extLst>
          </p:cNvPr>
          <p:cNvSpPr txBox="1">
            <a:spLocks noChangeArrowheads="1"/>
          </p:cNvSpPr>
          <p:nvPr/>
        </p:nvSpPr>
        <p:spPr bwMode="auto">
          <a:xfrm>
            <a:off x="7190307" y="5615316"/>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39989" name="Text Box 112">
            <a:extLst>
              <a:ext uri="{FF2B5EF4-FFF2-40B4-BE49-F238E27FC236}">
                <a16:creationId xmlns:a16="http://schemas.microsoft.com/office/drawing/2014/main" id="{520032C0-4967-B744-945F-BE2586B33B32}"/>
              </a:ext>
            </a:extLst>
          </p:cNvPr>
          <p:cNvSpPr txBox="1">
            <a:spLocks noChangeArrowheads="1"/>
          </p:cNvSpPr>
          <p:nvPr/>
        </p:nvSpPr>
        <p:spPr bwMode="auto">
          <a:xfrm>
            <a:off x="7190307" y="4885066"/>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39990" name="Text Box 113">
            <a:extLst>
              <a:ext uri="{FF2B5EF4-FFF2-40B4-BE49-F238E27FC236}">
                <a16:creationId xmlns:a16="http://schemas.microsoft.com/office/drawing/2014/main" id="{50D6C682-5BE7-1341-B61E-DDA347804537}"/>
              </a:ext>
            </a:extLst>
          </p:cNvPr>
          <p:cNvSpPr txBox="1">
            <a:spLocks noChangeArrowheads="1"/>
          </p:cNvSpPr>
          <p:nvPr/>
        </p:nvSpPr>
        <p:spPr bwMode="auto">
          <a:xfrm>
            <a:off x="7142683" y="4100841"/>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39991" name="Text Box 114">
            <a:extLst>
              <a:ext uri="{FF2B5EF4-FFF2-40B4-BE49-F238E27FC236}">
                <a16:creationId xmlns:a16="http://schemas.microsoft.com/office/drawing/2014/main" id="{A1FD60F8-1C86-1E4C-B1A0-A335E2D9E1A7}"/>
              </a:ext>
            </a:extLst>
          </p:cNvPr>
          <p:cNvSpPr txBox="1">
            <a:spLocks noChangeArrowheads="1"/>
          </p:cNvSpPr>
          <p:nvPr/>
        </p:nvSpPr>
        <p:spPr bwMode="auto">
          <a:xfrm>
            <a:off x="6212408" y="4075441"/>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39992" name="Text Box 115">
            <a:extLst>
              <a:ext uri="{FF2B5EF4-FFF2-40B4-BE49-F238E27FC236}">
                <a16:creationId xmlns:a16="http://schemas.microsoft.com/office/drawing/2014/main" id="{C303B13A-08FA-D44B-9688-B646EF279BF2}"/>
              </a:ext>
            </a:extLst>
          </p:cNvPr>
          <p:cNvSpPr txBox="1">
            <a:spLocks noChangeArrowheads="1"/>
          </p:cNvSpPr>
          <p:nvPr/>
        </p:nvSpPr>
        <p:spPr bwMode="auto">
          <a:xfrm>
            <a:off x="3554932" y="4151641"/>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4</a:t>
            </a:r>
          </a:p>
        </p:txBody>
      </p:sp>
      <p:sp>
        <p:nvSpPr>
          <p:cNvPr id="39993" name="Text Box 116">
            <a:extLst>
              <a:ext uri="{FF2B5EF4-FFF2-40B4-BE49-F238E27FC236}">
                <a16:creationId xmlns:a16="http://schemas.microsoft.com/office/drawing/2014/main" id="{7FBA3B2D-6BF0-FB4D-BE02-4CB18A4C7624}"/>
              </a:ext>
            </a:extLst>
          </p:cNvPr>
          <p:cNvSpPr txBox="1">
            <a:spLocks noChangeArrowheads="1"/>
          </p:cNvSpPr>
          <p:nvPr/>
        </p:nvSpPr>
        <p:spPr bwMode="auto">
          <a:xfrm>
            <a:off x="3545408" y="5556579"/>
            <a:ext cx="423863"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4</a:t>
            </a:r>
          </a:p>
        </p:txBody>
      </p:sp>
      <p:sp>
        <p:nvSpPr>
          <p:cNvPr id="39994" name="Text Box 119">
            <a:extLst>
              <a:ext uri="{FF2B5EF4-FFF2-40B4-BE49-F238E27FC236}">
                <a16:creationId xmlns:a16="http://schemas.microsoft.com/office/drawing/2014/main" id="{9D232A77-92B5-DB48-A5EC-7702979A0080}"/>
              </a:ext>
            </a:extLst>
          </p:cNvPr>
          <p:cNvSpPr txBox="1">
            <a:spLocks noChangeArrowheads="1"/>
          </p:cNvSpPr>
          <p:nvPr/>
        </p:nvSpPr>
        <p:spPr bwMode="auto">
          <a:xfrm>
            <a:off x="3827983" y="5540704"/>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39995" name="Text Box 122">
            <a:extLst>
              <a:ext uri="{FF2B5EF4-FFF2-40B4-BE49-F238E27FC236}">
                <a16:creationId xmlns:a16="http://schemas.microsoft.com/office/drawing/2014/main" id="{B245DD02-00C1-B641-A282-9BCD3E03108A}"/>
              </a:ext>
            </a:extLst>
          </p:cNvPr>
          <p:cNvSpPr txBox="1">
            <a:spLocks noChangeArrowheads="1"/>
          </p:cNvSpPr>
          <p:nvPr/>
        </p:nvSpPr>
        <p:spPr bwMode="auto">
          <a:xfrm>
            <a:off x="1909647" y="5539116"/>
            <a:ext cx="131446"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A</a:t>
            </a:r>
          </a:p>
        </p:txBody>
      </p:sp>
      <p:sp>
        <p:nvSpPr>
          <p:cNvPr id="39996" name="TextBox 1">
            <a:extLst>
              <a:ext uri="{FF2B5EF4-FFF2-40B4-BE49-F238E27FC236}">
                <a16:creationId xmlns:a16="http://schemas.microsoft.com/office/drawing/2014/main" id="{2E78A931-F055-FD48-ACBE-B9D157C5D7C9}"/>
              </a:ext>
            </a:extLst>
          </p:cNvPr>
          <p:cNvSpPr txBox="1">
            <a:spLocks noChangeArrowheads="1"/>
          </p:cNvSpPr>
          <p:nvPr/>
        </p:nvSpPr>
        <p:spPr bwMode="auto">
          <a:xfrm>
            <a:off x="7031037" y="2370468"/>
            <a:ext cx="2371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zh-CN" altLang="zh-CN" dirty="0"/>
              <a:t>every flow is upper bounded by every cut!</a:t>
            </a:r>
          </a:p>
        </p:txBody>
      </p:sp>
      <p:pic>
        <p:nvPicPr>
          <p:cNvPr id="62" name="Picture 2">
            <a:extLst>
              <a:ext uri="{FF2B5EF4-FFF2-40B4-BE49-F238E27FC236}">
                <a16:creationId xmlns:a16="http://schemas.microsoft.com/office/drawing/2014/main" id="{AA0310E3-5582-D546-9322-ACB133DCFA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63" name="Rectangle 4">
            <a:extLst>
              <a:ext uri="{FF2B5EF4-FFF2-40B4-BE49-F238E27FC236}">
                <a16:creationId xmlns:a16="http://schemas.microsoft.com/office/drawing/2014/main" id="{905202AF-FE16-B845-8360-C6C9FEEE1269}"/>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778015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87653A2-40B5-E149-B835-2A99F4533529}"/>
              </a:ext>
            </a:extLst>
          </p:cNvPr>
          <p:cNvSpPr>
            <a:spLocks noGrp="1"/>
          </p:cNvSpPr>
          <p:nvPr>
            <p:ph type="ctrTitle"/>
          </p:nvPr>
        </p:nvSpPr>
        <p:spPr/>
        <p:txBody>
          <a:bodyPr/>
          <a:lstStyle/>
          <a:p>
            <a:r>
              <a:rPr lang="en-US" altLang="zh-CN" dirty="0"/>
              <a:t>1. Network Flow</a:t>
            </a:r>
            <a:endParaRPr lang="zh-CN" altLang="en-US" dirty="0"/>
          </a:p>
        </p:txBody>
      </p:sp>
      <p:sp>
        <p:nvSpPr>
          <p:cNvPr id="5" name="副标题 4">
            <a:extLst>
              <a:ext uri="{FF2B5EF4-FFF2-40B4-BE49-F238E27FC236}">
                <a16:creationId xmlns:a16="http://schemas.microsoft.com/office/drawing/2014/main" id="{C9577209-7F12-8546-8C80-71BEA0884CFB}"/>
              </a:ext>
            </a:extLst>
          </p:cNvPr>
          <p:cNvSpPr>
            <a:spLocks noGrp="1"/>
          </p:cNvSpPr>
          <p:nvPr>
            <p:ph type="subTitle" idx="1"/>
          </p:nvPr>
        </p:nvSpPr>
        <p:spPr/>
        <p:txBody>
          <a:bodyPr>
            <a:normAutofit/>
          </a:bodyPr>
          <a:lstStyle/>
          <a:p>
            <a:endParaRPr lang="zh-CN" altLang="en-US" sz="3600" dirty="0"/>
          </a:p>
        </p:txBody>
      </p:sp>
      <p:pic>
        <p:nvPicPr>
          <p:cNvPr id="9" name="Picture 2">
            <a:extLst>
              <a:ext uri="{FF2B5EF4-FFF2-40B4-BE49-F238E27FC236}">
                <a16:creationId xmlns:a16="http://schemas.microsoft.com/office/drawing/2014/main" id="{6EAA961B-C506-E842-8568-2486CBBCC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a:extLst>
              <a:ext uri="{FF2B5EF4-FFF2-40B4-BE49-F238E27FC236}">
                <a16:creationId xmlns:a16="http://schemas.microsoft.com/office/drawing/2014/main" id="{B88F19BB-9A75-A346-AD35-213103AC6E53}"/>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4082271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3">
            <a:extLst>
              <a:ext uri="{FF2B5EF4-FFF2-40B4-BE49-F238E27FC236}">
                <a16:creationId xmlns:a16="http://schemas.microsoft.com/office/drawing/2014/main" id="{FBC1FFFB-16D2-D440-94D4-53B35C9DCB8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B3B400E5-7899-2D45-A5FC-40E29A9CF6D4}" type="slidenum">
              <a:rPr lang="en-US" altLang="zh-CN" sz="800"/>
              <a:pPr/>
              <a:t>20</a:t>
            </a:fld>
            <a:endParaRPr lang="en-US" altLang="zh-CN" sz="1400"/>
          </a:p>
        </p:txBody>
      </p:sp>
      <p:sp>
        <p:nvSpPr>
          <p:cNvPr id="41986" name="Rectangle 2">
            <a:extLst>
              <a:ext uri="{FF2B5EF4-FFF2-40B4-BE49-F238E27FC236}">
                <a16:creationId xmlns:a16="http://schemas.microsoft.com/office/drawing/2014/main" id="{AFE00E06-A68A-314D-82CA-4A18453E2377}"/>
              </a:ext>
            </a:extLst>
          </p:cNvPr>
          <p:cNvSpPr>
            <a:spLocks noGrp="1" noChangeArrowheads="1"/>
          </p:cNvSpPr>
          <p:nvPr>
            <p:ph type="title"/>
          </p:nvPr>
        </p:nvSpPr>
        <p:spPr/>
        <p:txBody>
          <a:bodyPr/>
          <a:lstStyle/>
          <a:p>
            <a:r>
              <a:rPr lang="en-US" altLang="zh-CN"/>
              <a:t>Towards a Max Flow Algorithm</a:t>
            </a:r>
          </a:p>
        </p:txBody>
      </p:sp>
      <p:sp>
        <p:nvSpPr>
          <p:cNvPr id="41987" name="Rectangle 3">
            <a:extLst>
              <a:ext uri="{FF2B5EF4-FFF2-40B4-BE49-F238E27FC236}">
                <a16:creationId xmlns:a16="http://schemas.microsoft.com/office/drawing/2014/main" id="{A4634F1F-60BF-5448-8787-0D668C17EE61}"/>
              </a:ext>
            </a:extLst>
          </p:cNvPr>
          <p:cNvSpPr>
            <a:spLocks noGrp="1" noChangeArrowheads="1"/>
          </p:cNvSpPr>
          <p:nvPr>
            <p:ph type="body" idx="1"/>
          </p:nvPr>
        </p:nvSpPr>
        <p:spPr>
          <a:xfrm>
            <a:off x="838200" y="1079345"/>
            <a:ext cx="11053879" cy="2349655"/>
          </a:xfrm>
        </p:spPr>
        <p:txBody>
          <a:bodyPr/>
          <a:lstStyle/>
          <a:p>
            <a:r>
              <a:rPr lang="en-US" altLang="zh-CN" dirty="0">
                <a:solidFill>
                  <a:srgbClr val="0000CC"/>
                </a:solidFill>
              </a:rPr>
              <a:t>Greedy algorithm.</a:t>
            </a:r>
          </a:p>
          <a:p>
            <a:pPr lvl="1"/>
            <a:r>
              <a:rPr lang="en-US" altLang="zh-CN" dirty="0"/>
              <a:t>Start with f(e) = 0 for all edge e </a:t>
            </a:r>
            <a:r>
              <a:rPr lang="en-US" altLang="zh-CN" dirty="0">
                <a:sym typeface="Symbol" pitchFamily="2" charset="2"/>
              </a:rPr>
              <a:t></a:t>
            </a:r>
            <a:r>
              <a:rPr lang="en-US" altLang="zh-CN" dirty="0"/>
              <a:t> E.</a:t>
            </a:r>
          </a:p>
          <a:p>
            <a:pPr lvl="1"/>
            <a:r>
              <a:rPr lang="en-US" altLang="zh-CN" dirty="0"/>
              <a:t>Find an s-t path P where each edge has f(e) &lt; c(e).</a:t>
            </a:r>
          </a:p>
          <a:p>
            <a:pPr lvl="1"/>
            <a:r>
              <a:rPr lang="en-US" altLang="zh-CN" dirty="0"/>
              <a:t>Augment flow along path P.</a:t>
            </a:r>
          </a:p>
          <a:p>
            <a:pPr lvl="1"/>
            <a:r>
              <a:rPr lang="en-US" altLang="zh-CN" dirty="0"/>
              <a:t>Repeat until you get stuck.</a:t>
            </a:r>
          </a:p>
        </p:txBody>
      </p:sp>
      <p:sp>
        <p:nvSpPr>
          <p:cNvPr id="41988" name="Oval 4">
            <a:extLst>
              <a:ext uri="{FF2B5EF4-FFF2-40B4-BE49-F238E27FC236}">
                <a16:creationId xmlns:a16="http://schemas.microsoft.com/office/drawing/2014/main" id="{F3B41EC3-4031-1341-A12B-C2777723F408}"/>
              </a:ext>
            </a:extLst>
          </p:cNvPr>
          <p:cNvSpPr>
            <a:spLocks noChangeAspect="1" noChangeArrowheads="1"/>
          </p:cNvSpPr>
          <p:nvPr/>
        </p:nvSpPr>
        <p:spPr bwMode="auto">
          <a:xfrm>
            <a:off x="2819401" y="4651376"/>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s</a:t>
            </a:r>
          </a:p>
        </p:txBody>
      </p:sp>
      <p:sp>
        <p:nvSpPr>
          <p:cNvPr id="41989" name="Oval 5">
            <a:extLst>
              <a:ext uri="{FF2B5EF4-FFF2-40B4-BE49-F238E27FC236}">
                <a16:creationId xmlns:a16="http://schemas.microsoft.com/office/drawing/2014/main" id="{C2A1DD59-FD6C-7843-A5E9-09386C2DCE33}"/>
              </a:ext>
            </a:extLst>
          </p:cNvPr>
          <p:cNvSpPr>
            <a:spLocks noChangeAspect="1" noChangeArrowheads="1"/>
          </p:cNvSpPr>
          <p:nvPr/>
        </p:nvSpPr>
        <p:spPr bwMode="auto">
          <a:xfrm>
            <a:off x="4835526" y="3078163"/>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1</a:t>
            </a:r>
          </a:p>
        </p:txBody>
      </p:sp>
      <p:sp>
        <p:nvSpPr>
          <p:cNvPr id="41990" name="Oval 6">
            <a:extLst>
              <a:ext uri="{FF2B5EF4-FFF2-40B4-BE49-F238E27FC236}">
                <a16:creationId xmlns:a16="http://schemas.microsoft.com/office/drawing/2014/main" id="{EAE5782D-BC6C-9A4F-8436-977B8D068B65}"/>
              </a:ext>
            </a:extLst>
          </p:cNvPr>
          <p:cNvSpPr>
            <a:spLocks noChangeAspect="1" noChangeArrowheads="1"/>
          </p:cNvSpPr>
          <p:nvPr/>
        </p:nvSpPr>
        <p:spPr bwMode="auto">
          <a:xfrm>
            <a:off x="4835526" y="6226176"/>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2</a:t>
            </a:r>
          </a:p>
        </p:txBody>
      </p:sp>
      <p:cxnSp>
        <p:nvCxnSpPr>
          <p:cNvPr id="41991" name="AutoShape 7">
            <a:extLst>
              <a:ext uri="{FF2B5EF4-FFF2-40B4-BE49-F238E27FC236}">
                <a16:creationId xmlns:a16="http://schemas.microsoft.com/office/drawing/2014/main" id="{4D27998D-3FAD-DB4E-B21A-85DB28B626A1}"/>
              </a:ext>
            </a:extLst>
          </p:cNvPr>
          <p:cNvCxnSpPr>
            <a:cxnSpLocks noChangeShapeType="1"/>
            <a:stCxn id="41988" idx="7"/>
            <a:endCxn id="41989" idx="3"/>
          </p:cNvCxnSpPr>
          <p:nvPr/>
        </p:nvCxnSpPr>
        <p:spPr bwMode="auto">
          <a:xfrm flipV="1">
            <a:off x="3033714" y="3294064"/>
            <a:ext cx="1838325" cy="13938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992" name="AutoShape 8">
            <a:extLst>
              <a:ext uri="{FF2B5EF4-FFF2-40B4-BE49-F238E27FC236}">
                <a16:creationId xmlns:a16="http://schemas.microsoft.com/office/drawing/2014/main" id="{9377B78E-4701-8741-AC4E-35EF8F6EEAF7}"/>
              </a:ext>
            </a:extLst>
          </p:cNvPr>
          <p:cNvCxnSpPr>
            <a:cxnSpLocks noChangeShapeType="1"/>
            <a:stCxn id="41988" idx="5"/>
            <a:endCxn id="41990" idx="2"/>
          </p:cNvCxnSpPr>
          <p:nvPr/>
        </p:nvCxnSpPr>
        <p:spPr bwMode="auto">
          <a:xfrm>
            <a:off x="3033713" y="4865688"/>
            <a:ext cx="1801812" cy="1485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993" name="AutoShape 9">
            <a:extLst>
              <a:ext uri="{FF2B5EF4-FFF2-40B4-BE49-F238E27FC236}">
                <a16:creationId xmlns:a16="http://schemas.microsoft.com/office/drawing/2014/main" id="{96E7869D-36CC-E441-8974-BA52A6AD3593}"/>
              </a:ext>
            </a:extLst>
          </p:cNvPr>
          <p:cNvCxnSpPr>
            <a:cxnSpLocks noChangeShapeType="1"/>
            <a:stCxn id="41990" idx="6"/>
            <a:endCxn id="41995" idx="3"/>
          </p:cNvCxnSpPr>
          <p:nvPr/>
        </p:nvCxnSpPr>
        <p:spPr bwMode="auto">
          <a:xfrm flipV="1">
            <a:off x="5086350" y="4859338"/>
            <a:ext cx="1785938" cy="149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994" name="AutoShape 10">
            <a:extLst>
              <a:ext uri="{FF2B5EF4-FFF2-40B4-BE49-F238E27FC236}">
                <a16:creationId xmlns:a16="http://schemas.microsoft.com/office/drawing/2014/main" id="{CCAACF70-0CE5-0741-BBCF-BF21310BA6E1}"/>
              </a:ext>
            </a:extLst>
          </p:cNvPr>
          <p:cNvCxnSpPr>
            <a:cxnSpLocks noChangeShapeType="1"/>
            <a:stCxn id="41989" idx="4"/>
            <a:endCxn id="41990" idx="0"/>
          </p:cNvCxnSpPr>
          <p:nvPr/>
        </p:nvCxnSpPr>
        <p:spPr bwMode="auto">
          <a:xfrm>
            <a:off x="4960938" y="3330575"/>
            <a:ext cx="0" cy="2895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995" name="Oval 11">
            <a:extLst>
              <a:ext uri="{FF2B5EF4-FFF2-40B4-BE49-F238E27FC236}">
                <a16:creationId xmlns:a16="http://schemas.microsoft.com/office/drawing/2014/main" id="{DFD0874C-8076-A34E-AE4C-0684BA91DDF4}"/>
              </a:ext>
            </a:extLst>
          </p:cNvPr>
          <p:cNvSpPr>
            <a:spLocks noChangeAspect="1" noChangeArrowheads="1"/>
          </p:cNvSpPr>
          <p:nvPr/>
        </p:nvSpPr>
        <p:spPr bwMode="auto">
          <a:xfrm>
            <a:off x="6835776" y="4645026"/>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dirty="0"/>
              <a:t>t</a:t>
            </a:r>
          </a:p>
        </p:txBody>
      </p:sp>
      <p:cxnSp>
        <p:nvCxnSpPr>
          <p:cNvPr id="41996" name="AutoShape 12">
            <a:extLst>
              <a:ext uri="{FF2B5EF4-FFF2-40B4-BE49-F238E27FC236}">
                <a16:creationId xmlns:a16="http://schemas.microsoft.com/office/drawing/2014/main" id="{333346DA-F8F1-A94E-874C-98F86FC96434}"/>
              </a:ext>
            </a:extLst>
          </p:cNvPr>
          <p:cNvCxnSpPr>
            <a:cxnSpLocks noChangeShapeType="1"/>
            <a:stCxn id="41989" idx="5"/>
            <a:endCxn id="41995" idx="1"/>
          </p:cNvCxnSpPr>
          <p:nvPr/>
        </p:nvCxnSpPr>
        <p:spPr bwMode="auto">
          <a:xfrm>
            <a:off x="5049838" y="3294064"/>
            <a:ext cx="1822450" cy="13874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997" name="Text Box 14">
            <a:extLst>
              <a:ext uri="{FF2B5EF4-FFF2-40B4-BE49-F238E27FC236}">
                <a16:creationId xmlns:a16="http://schemas.microsoft.com/office/drawing/2014/main" id="{BBAA31D4-C032-EC48-BB21-B0622D5EB896}"/>
              </a:ext>
            </a:extLst>
          </p:cNvPr>
          <p:cNvSpPr txBox="1">
            <a:spLocks noChangeArrowheads="1"/>
          </p:cNvSpPr>
          <p:nvPr/>
        </p:nvSpPr>
        <p:spPr bwMode="auto">
          <a:xfrm>
            <a:off x="5816600" y="3863975"/>
            <a:ext cx="280988"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10</a:t>
            </a:r>
          </a:p>
        </p:txBody>
      </p:sp>
      <p:sp>
        <p:nvSpPr>
          <p:cNvPr id="41998" name="Text Box 15">
            <a:extLst>
              <a:ext uri="{FF2B5EF4-FFF2-40B4-BE49-F238E27FC236}">
                <a16:creationId xmlns:a16="http://schemas.microsoft.com/office/drawing/2014/main" id="{274E8E34-A5FD-734F-AA05-6B37E903E4B0}"/>
              </a:ext>
            </a:extLst>
          </p:cNvPr>
          <p:cNvSpPr txBox="1">
            <a:spLocks noChangeArrowheads="1"/>
          </p:cNvSpPr>
          <p:nvPr/>
        </p:nvSpPr>
        <p:spPr bwMode="auto">
          <a:xfrm>
            <a:off x="3835400" y="5540375"/>
            <a:ext cx="280988"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10</a:t>
            </a:r>
          </a:p>
        </p:txBody>
      </p:sp>
      <p:sp>
        <p:nvSpPr>
          <p:cNvPr id="41999" name="Text Box 16">
            <a:extLst>
              <a:ext uri="{FF2B5EF4-FFF2-40B4-BE49-F238E27FC236}">
                <a16:creationId xmlns:a16="http://schemas.microsoft.com/office/drawing/2014/main" id="{2D93E644-D328-8441-9DC5-2694017D946E}"/>
              </a:ext>
            </a:extLst>
          </p:cNvPr>
          <p:cNvSpPr txBox="1">
            <a:spLocks noChangeArrowheads="1"/>
          </p:cNvSpPr>
          <p:nvPr/>
        </p:nvSpPr>
        <p:spPr bwMode="auto">
          <a:xfrm>
            <a:off x="3873501" y="3554413"/>
            <a:ext cx="200025"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solidFill>
                  <a:schemeClr val="accent2"/>
                </a:solidFill>
              </a:rPr>
              <a:t>0</a:t>
            </a:r>
          </a:p>
        </p:txBody>
      </p:sp>
      <p:sp>
        <p:nvSpPr>
          <p:cNvPr id="42000" name="Text Box 17">
            <a:extLst>
              <a:ext uri="{FF2B5EF4-FFF2-40B4-BE49-F238E27FC236}">
                <a16:creationId xmlns:a16="http://schemas.microsoft.com/office/drawing/2014/main" id="{5F285CBB-E556-FA4D-A5FA-623DEF3A862D}"/>
              </a:ext>
            </a:extLst>
          </p:cNvPr>
          <p:cNvSpPr txBox="1">
            <a:spLocks noChangeArrowheads="1"/>
          </p:cNvSpPr>
          <p:nvPr/>
        </p:nvSpPr>
        <p:spPr bwMode="auto">
          <a:xfrm>
            <a:off x="5865814" y="3554413"/>
            <a:ext cx="200025"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solidFill>
                  <a:schemeClr val="accent2"/>
                </a:solidFill>
              </a:rPr>
              <a:t>0</a:t>
            </a:r>
          </a:p>
        </p:txBody>
      </p:sp>
      <p:sp>
        <p:nvSpPr>
          <p:cNvPr id="42001" name="Text Box 18">
            <a:extLst>
              <a:ext uri="{FF2B5EF4-FFF2-40B4-BE49-F238E27FC236}">
                <a16:creationId xmlns:a16="http://schemas.microsoft.com/office/drawing/2014/main" id="{3A8E18DF-8D89-2647-85DF-B5D29BF6B5F4}"/>
              </a:ext>
            </a:extLst>
          </p:cNvPr>
          <p:cNvSpPr txBox="1">
            <a:spLocks noChangeArrowheads="1"/>
          </p:cNvSpPr>
          <p:nvPr/>
        </p:nvSpPr>
        <p:spPr bwMode="auto">
          <a:xfrm>
            <a:off x="3878264" y="5849938"/>
            <a:ext cx="200025"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solidFill>
                  <a:schemeClr val="accent2"/>
                </a:solidFill>
              </a:rPr>
              <a:t>0</a:t>
            </a:r>
          </a:p>
        </p:txBody>
      </p:sp>
      <p:sp>
        <p:nvSpPr>
          <p:cNvPr id="42002" name="Text Box 19">
            <a:extLst>
              <a:ext uri="{FF2B5EF4-FFF2-40B4-BE49-F238E27FC236}">
                <a16:creationId xmlns:a16="http://schemas.microsoft.com/office/drawing/2014/main" id="{C877F062-9033-DC44-BEED-89A663E31D92}"/>
              </a:ext>
            </a:extLst>
          </p:cNvPr>
          <p:cNvSpPr txBox="1">
            <a:spLocks noChangeArrowheads="1"/>
          </p:cNvSpPr>
          <p:nvPr/>
        </p:nvSpPr>
        <p:spPr bwMode="auto">
          <a:xfrm>
            <a:off x="5845176" y="5849938"/>
            <a:ext cx="200025"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solidFill>
                  <a:schemeClr val="accent2"/>
                </a:solidFill>
              </a:rPr>
              <a:t>0</a:t>
            </a:r>
          </a:p>
        </p:txBody>
      </p:sp>
      <p:sp>
        <p:nvSpPr>
          <p:cNvPr id="42003" name="Text Box 20">
            <a:extLst>
              <a:ext uri="{FF2B5EF4-FFF2-40B4-BE49-F238E27FC236}">
                <a16:creationId xmlns:a16="http://schemas.microsoft.com/office/drawing/2014/main" id="{9E675ACD-BD41-5B48-BE05-1473C8F8A25A}"/>
              </a:ext>
            </a:extLst>
          </p:cNvPr>
          <p:cNvSpPr txBox="1">
            <a:spLocks noChangeArrowheads="1"/>
          </p:cNvSpPr>
          <p:nvPr/>
        </p:nvSpPr>
        <p:spPr bwMode="auto">
          <a:xfrm>
            <a:off x="5162551" y="4630738"/>
            <a:ext cx="200025"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solidFill>
                  <a:schemeClr val="accent2"/>
                </a:solidFill>
              </a:rPr>
              <a:t>0</a:t>
            </a:r>
          </a:p>
        </p:txBody>
      </p:sp>
      <p:cxnSp>
        <p:nvCxnSpPr>
          <p:cNvPr id="761877" name="AutoShape 21">
            <a:extLst>
              <a:ext uri="{FF2B5EF4-FFF2-40B4-BE49-F238E27FC236}">
                <a16:creationId xmlns:a16="http://schemas.microsoft.com/office/drawing/2014/main" id="{2A636F80-22BD-B442-92D0-6D437512346C}"/>
              </a:ext>
            </a:extLst>
          </p:cNvPr>
          <p:cNvCxnSpPr>
            <a:cxnSpLocks noChangeShapeType="1"/>
            <a:stCxn id="41988" idx="7"/>
            <a:endCxn id="41989" idx="3"/>
          </p:cNvCxnSpPr>
          <p:nvPr/>
        </p:nvCxnSpPr>
        <p:spPr bwMode="auto">
          <a:xfrm flipV="1">
            <a:off x="3033714" y="3294064"/>
            <a:ext cx="1838325" cy="1393825"/>
          </a:xfrm>
          <a:prstGeom prst="straightConnector1">
            <a:avLst/>
          </a:prstGeom>
          <a:noFill/>
          <a:ln w="381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61878" name="AutoShape 22">
            <a:extLst>
              <a:ext uri="{FF2B5EF4-FFF2-40B4-BE49-F238E27FC236}">
                <a16:creationId xmlns:a16="http://schemas.microsoft.com/office/drawing/2014/main" id="{69FDC4D1-8A0D-1A43-9611-F1D0B6372101}"/>
              </a:ext>
            </a:extLst>
          </p:cNvPr>
          <p:cNvCxnSpPr>
            <a:cxnSpLocks noChangeShapeType="1"/>
            <a:stCxn id="41990" idx="6"/>
            <a:endCxn id="41995" idx="3"/>
          </p:cNvCxnSpPr>
          <p:nvPr/>
        </p:nvCxnSpPr>
        <p:spPr bwMode="auto">
          <a:xfrm flipV="1">
            <a:off x="5086350" y="4859338"/>
            <a:ext cx="1785938" cy="1492250"/>
          </a:xfrm>
          <a:prstGeom prst="straightConnector1">
            <a:avLst/>
          </a:prstGeom>
          <a:noFill/>
          <a:ln w="381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61879" name="AutoShape 23">
            <a:extLst>
              <a:ext uri="{FF2B5EF4-FFF2-40B4-BE49-F238E27FC236}">
                <a16:creationId xmlns:a16="http://schemas.microsoft.com/office/drawing/2014/main" id="{3D883F53-2A4C-5B47-8EAC-A00FBD3BFADE}"/>
              </a:ext>
            </a:extLst>
          </p:cNvPr>
          <p:cNvCxnSpPr>
            <a:cxnSpLocks noChangeShapeType="1"/>
            <a:stCxn id="41989" idx="4"/>
            <a:endCxn id="41990" idx="0"/>
          </p:cNvCxnSpPr>
          <p:nvPr/>
        </p:nvCxnSpPr>
        <p:spPr bwMode="auto">
          <a:xfrm>
            <a:off x="4960938" y="3330575"/>
            <a:ext cx="0" cy="2895600"/>
          </a:xfrm>
          <a:prstGeom prst="straightConnector1">
            <a:avLst/>
          </a:prstGeom>
          <a:noFill/>
          <a:ln w="381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2007" name="Text Box 24">
            <a:extLst>
              <a:ext uri="{FF2B5EF4-FFF2-40B4-BE49-F238E27FC236}">
                <a16:creationId xmlns:a16="http://schemas.microsoft.com/office/drawing/2014/main" id="{4F1B1C02-C49B-B740-B99E-733773241C5D}"/>
              </a:ext>
            </a:extLst>
          </p:cNvPr>
          <p:cNvSpPr txBox="1">
            <a:spLocks noChangeArrowheads="1"/>
          </p:cNvSpPr>
          <p:nvPr/>
        </p:nvSpPr>
        <p:spPr bwMode="auto">
          <a:xfrm>
            <a:off x="3810001" y="3863975"/>
            <a:ext cx="309563"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20</a:t>
            </a:r>
          </a:p>
        </p:txBody>
      </p:sp>
      <p:sp>
        <p:nvSpPr>
          <p:cNvPr id="42008" name="Text Box 25">
            <a:extLst>
              <a:ext uri="{FF2B5EF4-FFF2-40B4-BE49-F238E27FC236}">
                <a16:creationId xmlns:a16="http://schemas.microsoft.com/office/drawing/2014/main" id="{CBD37F6A-DFF8-F74D-AE99-DC4CF4E5E682}"/>
              </a:ext>
            </a:extLst>
          </p:cNvPr>
          <p:cNvSpPr txBox="1">
            <a:spLocks noChangeArrowheads="1"/>
          </p:cNvSpPr>
          <p:nvPr/>
        </p:nvSpPr>
        <p:spPr bwMode="auto">
          <a:xfrm>
            <a:off x="5788026" y="5540375"/>
            <a:ext cx="309563"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20</a:t>
            </a:r>
          </a:p>
        </p:txBody>
      </p:sp>
      <p:sp>
        <p:nvSpPr>
          <p:cNvPr id="42009" name="Text Box 26">
            <a:extLst>
              <a:ext uri="{FF2B5EF4-FFF2-40B4-BE49-F238E27FC236}">
                <a16:creationId xmlns:a16="http://schemas.microsoft.com/office/drawing/2014/main" id="{29FED448-3BA7-1345-A714-E0D712473812}"/>
              </a:ext>
            </a:extLst>
          </p:cNvPr>
          <p:cNvSpPr txBox="1">
            <a:spLocks noChangeArrowheads="1"/>
          </p:cNvSpPr>
          <p:nvPr/>
        </p:nvSpPr>
        <p:spPr bwMode="auto">
          <a:xfrm>
            <a:off x="4800601" y="4630738"/>
            <a:ext cx="309563"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30</a:t>
            </a:r>
          </a:p>
        </p:txBody>
      </p:sp>
      <p:sp>
        <p:nvSpPr>
          <p:cNvPr id="42010" name="Text Box 27">
            <a:extLst>
              <a:ext uri="{FF2B5EF4-FFF2-40B4-BE49-F238E27FC236}">
                <a16:creationId xmlns:a16="http://schemas.microsoft.com/office/drawing/2014/main" id="{E77FB0A9-9DBF-5442-9EBA-8D78F1A3AC92}"/>
              </a:ext>
            </a:extLst>
          </p:cNvPr>
          <p:cNvSpPr txBox="1">
            <a:spLocks noChangeArrowheads="1"/>
          </p:cNvSpPr>
          <p:nvPr/>
        </p:nvSpPr>
        <p:spPr bwMode="auto">
          <a:xfrm>
            <a:off x="6508014" y="6291098"/>
            <a:ext cx="1674812" cy="428625"/>
          </a:xfrm>
          <a:prstGeom prst="rect">
            <a:avLst/>
          </a:prstGeom>
          <a:solidFill>
            <a:schemeClr val="accent5">
              <a:lumMod val="20000"/>
              <a:lumOff val="80000"/>
            </a:schemeClr>
          </a:solidFill>
          <a:ln>
            <a:noFill/>
          </a:ln>
          <a:effectLst/>
        </p:spPr>
        <p:txBody>
          <a:bodyPr wrap="none" lIns="137160" tIns="91440" rIns="137160" bIns="9144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a:t>Flow value = 0</a:t>
            </a:r>
          </a:p>
        </p:txBody>
      </p:sp>
      <p:pic>
        <p:nvPicPr>
          <p:cNvPr id="28" name="Picture 2">
            <a:extLst>
              <a:ext uri="{FF2B5EF4-FFF2-40B4-BE49-F238E27FC236}">
                <a16:creationId xmlns:a16="http://schemas.microsoft.com/office/drawing/2014/main" id="{97AA1206-55F7-024D-8061-C8579479A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4">
            <a:extLst>
              <a:ext uri="{FF2B5EF4-FFF2-40B4-BE49-F238E27FC236}">
                <a16:creationId xmlns:a16="http://schemas.microsoft.com/office/drawing/2014/main" id="{1859A2BA-79F8-F340-B92D-C0085E69B4E4}"/>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319345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61877"/>
                                        </p:tgtEl>
                                        <p:attrNameLst>
                                          <p:attrName>style.visibility</p:attrName>
                                        </p:attrNameLst>
                                      </p:cBhvr>
                                      <p:to>
                                        <p:strVal val="visible"/>
                                      </p:to>
                                    </p:set>
                                    <p:animEffect transition="in" filter="wipe(left)">
                                      <p:cBhvr>
                                        <p:cTn id="7" dur="2000"/>
                                        <p:tgtEl>
                                          <p:spTgt spid="761877"/>
                                        </p:tgtEl>
                                      </p:cBhvr>
                                    </p:animEffect>
                                  </p:childTnLst>
                                </p:cTn>
                              </p:par>
                            </p:childTnLst>
                          </p:cTn>
                        </p:par>
                        <p:par>
                          <p:cTn id="8" fill="hold" nodeType="afterGroup">
                            <p:stCondLst>
                              <p:cond delay="2000"/>
                            </p:stCondLst>
                            <p:childTnLst>
                              <p:par>
                                <p:cTn id="9" presetID="22" presetClass="entr" presetSubtype="1" fill="hold" nodeType="afterEffect">
                                  <p:stCondLst>
                                    <p:cond delay="0"/>
                                  </p:stCondLst>
                                  <p:childTnLst>
                                    <p:set>
                                      <p:cBhvr>
                                        <p:cTn id="10" dur="1" fill="hold">
                                          <p:stCondLst>
                                            <p:cond delay="0"/>
                                          </p:stCondLst>
                                        </p:cTn>
                                        <p:tgtEl>
                                          <p:spTgt spid="761879"/>
                                        </p:tgtEl>
                                        <p:attrNameLst>
                                          <p:attrName>style.visibility</p:attrName>
                                        </p:attrNameLst>
                                      </p:cBhvr>
                                      <p:to>
                                        <p:strVal val="visible"/>
                                      </p:to>
                                    </p:set>
                                    <p:animEffect transition="in" filter="wipe(up)">
                                      <p:cBhvr>
                                        <p:cTn id="11" dur="2000"/>
                                        <p:tgtEl>
                                          <p:spTgt spid="761879"/>
                                        </p:tgtEl>
                                      </p:cBhvr>
                                    </p:animEffect>
                                  </p:childTnLst>
                                </p:cTn>
                              </p:par>
                            </p:childTnLst>
                          </p:cTn>
                        </p:par>
                        <p:par>
                          <p:cTn id="12" fill="hold" nodeType="afterGroup">
                            <p:stCondLst>
                              <p:cond delay="4000"/>
                            </p:stCondLst>
                            <p:childTnLst>
                              <p:par>
                                <p:cTn id="13" presetID="22" presetClass="entr" presetSubtype="8" fill="hold" nodeType="afterEffect">
                                  <p:stCondLst>
                                    <p:cond delay="0"/>
                                  </p:stCondLst>
                                  <p:childTnLst>
                                    <p:set>
                                      <p:cBhvr>
                                        <p:cTn id="14" dur="1" fill="hold">
                                          <p:stCondLst>
                                            <p:cond delay="0"/>
                                          </p:stCondLst>
                                        </p:cTn>
                                        <p:tgtEl>
                                          <p:spTgt spid="761878"/>
                                        </p:tgtEl>
                                        <p:attrNameLst>
                                          <p:attrName>style.visibility</p:attrName>
                                        </p:attrNameLst>
                                      </p:cBhvr>
                                      <p:to>
                                        <p:strVal val="visible"/>
                                      </p:to>
                                    </p:set>
                                    <p:animEffect transition="in" filter="wipe(left)">
                                      <p:cBhvr>
                                        <p:cTn id="15" dur="2000"/>
                                        <p:tgtEl>
                                          <p:spTgt spid="761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3">
            <a:extLst>
              <a:ext uri="{FF2B5EF4-FFF2-40B4-BE49-F238E27FC236}">
                <a16:creationId xmlns:a16="http://schemas.microsoft.com/office/drawing/2014/main" id="{2F295BD4-B4D5-7742-AC86-780F78CCFEF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04313E04-770D-7E42-BFEC-F6E9E0458C64}" type="slidenum">
              <a:rPr lang="en-US" altLang="zh-CN" sz="800"/>
              <a:pPr/>
              <a:t>21</a:t>
            </a:fld>
            <a:endParaRPr lang="en-US" altLang="zh-CN" sz="1400"/>
          </a:p>
        </p:txBody>
      </p:sp>
      <p:sp>
        <p:nvSpPr>
          <p:cNvPr id="44034" name="Rectangle 2">
            <a:extLst>
              <a:ext uri="{FF2B5EF4-FFF2-40B4-BE49-F238E27FC236}">
                <a16:creationId xmlns:a16="http://schemas.microsoft.com/office/drawing/2014/main" id="{960BC7A7-C9F1-894A-8150-854E3E89FDEC}"/>
              </a:ext>
            </a:extLst>
          </p:cNvPr>
          <p:cNvSpPr>
            <a:spLocks noGrp="1" noChangeArrowheads="1"/>
          </p:cNvSpPr>
          <p:nvPr>
            <p:ph type="title"/>
          </p:nvPr>
        </p:nvSpPr>
        <p:spPr/>
        <p:txBody>
          <a:bodyPr/>
          <a:lstStyle/>
          <a:p>
            <a:r>
              <a:rPr lang="en-US" altLang="zh-CN"/>
              <a:t>Towards a Max Flow Algorithm</a:t>
            </a:r>
          </a:p>
        </p:txBody>
      </p:sp>
      <p:sp>
        <p:nvSpPr>
          <p:cNvPr id="44036" name="Oval 4">
            <a:extLst>
              <a:ext uri="{FF2B5EF4-FFF2-40B4-BE49-F238E27FC236}">
                <a16:creationId xmlns:a16="http://schemas.microsoft.com/office/drawing/2014/main" id="{9E991179-429E-E64C-A27C-1C734D18DBC2}"/>
              </a:ext>
            </a:extLst>
          </p:cNvPr>
          <p:cNvSpPr>
            <a:spLocks noChangeAspect="1" noChangeArrowheads="1"/>
          </p:cNvSpPr>
          <p:nvPr/>
        </p:nvSpPr>
        <p:spPr bwMode="auto">
          <a:xfrm>
            <a:off x="2819401" y="4651376"/>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s</a:t>
            </a:r>
          </a:p>
        </p:txBody>
      </p:sp>
      <p:sp>
        <p:nvSpPr>
          <p:cNvPr id="44037" name="Oval 5">
            <a:extLst>
              <a:ext uri="{FF2B5EF4-FFF2-40B4-BE49-F238E27FC236}">
                <a16:creationId xmlns:a16="http://schemas.microsoft.com/office/drawing/2014/main" id="{02058265-2B05-E947-A47A-4CAA41A866D7}"/>
              </a:ext>
            </a:extLst>
          </p:cNvPr>
          <p:cNvSpPr>
            <a:spLocks noChangeAspect="1" noChangeArrowheads="1"/>
          </p:cNvSpPr>
          <p:nvPr/>
        </p:nvSpPr>
        <p:spPr bwMode="auto">
          <a:xfrm>
            <a:off x="4835526" y="3078163"/>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1</a:t>
            </a:r>
          </a:p>
        </p:txBody>
      </p:sp>
      <p:sp>
        <p:nvSpPr>
          <p:cNvPr id="44038" name="Oval 6">
            <a:extLst>
              <a:ext uri="{FF2B5EF4-FFF2-40B4-BE49-F238E27FC236}">
                <a16:creationId xmlns:a16="http://schemas.microsoft.com/office/drawing/2014/main" id="{DD806631-6CF3-4E44-B71E-6C49670B7316}"/>
              </a:ext>
            </a:extLst>
          </p:cNvPr>
          <p:cNvSpPr>
            <a:spLocks noChangeAspect="1" noChangeArrowheads="1"/>
          </p:cNvSpPr>
          <p:nvPr/>
        </p:nvSpPr>
        <p:spPr bwMode="auto">
          <a:xfrm>
            <a:off x="4835526" y="6226176"/>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2</a:t>
            </a:r>
          </a:p>
        </p:txBody>
      </p:sp>
      <p:cxnSp>
        <p:nvCxnSpPr>
          <p:cNvPr id="44039" name="AutoShape 7">
            <a:extLst>
              <a:ext uri="{FF2B5EF4-FFF2-40B4-BE49-F238E27FC236}">
                <a16:creationId xmlns:a16="http://schemas.microsoft.com/office/drawing/2014/main" id="{360C35C3-83EF-E54F-9872-4282099D5E34}"/>
              </a:ext>
            </a:extLst>
          </p:cNvPr>
          <p:cNvCxnSpPr>
            <a:cxnSpLocks noChangeShapeType="1"/>
            <a:stCxn id="44036" idx="7"/>
            <a:endCxn id="44037" idx="3"/>
          </p:cNvCxnSpPr>
          <p:nvPr/>
        </p:nvCxnSpPr>
        <p:spPr bwMode="auto">
          <a:xfrm flipV="1">
            <a:off x="3033714" y="3294064"/>
            <a:ext cx="1838325" cy="1393825"/>
          </a:xfrm>
          <a:prstGeom prst="straightConnector1">
            <a:avLst/>
          </a:prstGeom>
          <a:noFill/>
          <a:ln w="381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040" name="AutoShape 8">
            <a:extLst>
              <a:ext uri="{FF2B5EF4-FFF2-40B4-BE49-F238E27FC236}">
                <a16:creationId xmlns:a16="http://schemas.microsoft.com/office/drawing/2014/main" id="{3EA17ED3-4615-6344-8D1D-C317E43E4580}"/>
              </a:ext>
            </a:extLst>
          </p:cNvPr>
          <p:cNvCxnSpPr>
            <a:cxnSpLocks noChangeShapeType="1"/>
            <a:stCxn id="44036" idx="5"/>
            <a:endCxn id="44038" idx="2"/>
          </p:cNvCxnSpPr>
          <p:nvPr/>
        </p:nvCxnSpPr>
        <p:spPr bwMode="auto">
          <a:xfrm>
            <a:off x="3033713" y="4865688"/>
            <a:ext cx="1801812" cy="1485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041" name="AutoShape 9">
            <a:extLst>
              <a:ext uri="{FF2B5EF4-FFF2-40B4-BE49-F238E27FC236}">
                <a16:creationId xmlns:a16="http://schemas.microsoft.com/office/drawing/2014/main" id="{C7CD0CA7-68C4-2C4C-B5A4-727DCC760700}"/>
              </a:ext>
            </a:extLst>
          </p:cNvPr>
          <p:cNvCxnSpPr>
            <a:cxnSpLocks noChangeShapeType="1"/>
            <a:stCxn id="44038" idx="6"/>
            <a:endCxn id="44043" idx="3"/>
          </p:cNvCxnSpPr>
          <p:nvPr/>
        </p:nvCxnSpPr>
        <p:spPr bwMode="auto">
          <a:xfrm flipV="1">
            <a:off x="5086350" y="4859338"/>
            <a:ext cx="1785938" cy="1492250"/>
          </a:xfrm>
          <a:prstGeom prst="straightConnector1">
            <a:avLst/>
          </a:prstGeom>
          <a:noFill/>
          <a:ln w="381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042" name="AutoShape 10">
            <a:extLst>
              <a:ext uri="{FF2B5EF4-FFF2-40B4-BE49-F238E27FC236}">
                <a16:creationId xmlns:a16="http://schemas.microsoft.com/office/drawing/2014/main" id="{75B476F8-3E76-2448-B333-A453ED8A101F}"/>
              </a:ext>
            </a:extLst>
          </p:cNvPr>
          <p:cNvCxnSpPr>
            <a:cxnSpLocks noChangeShapeType="1"/>
            <a:stCxn id="44037" idx="4"/>
            <a:endCxn id="44038" idx="0"/>
          </p:cNvCxnSpPr>
          <p:nvPr/>
        </p:nvCxnSpPr>
        <p:spPr bwMode="auto">
          <a:xfrm>
            <a:off x="4960938" y="3330575"/>
            <a:ext cx="0" cy="2895600"/>
          </a:xfrm>
          <a:prstGeom prst="straightConnector1">
            <a:avLst/>
          </a:prstGeom>
          <a:noFill/>
          <a:ln w="381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4043" name="Oval 11">
            <a:extLst>
              <a:ext uri="{FF2B5EF4-FFF2-40B4-BE49-F238E27FC236}">
                <a16:creationId xmlns:a16="http://schemas.microsoft.com/office/drawing/2014/main" id="{62FB4661-DA9B-5149-B704-D19E71F109AC}"/>
              </a:ext>
            </a:extLst>
          </p:cNvPr>
          <p:cNvSpPr>
            <a:spLocks noChangeAspect="1" noChangeArrowheads="1"/>
          </p:cNvSpPr>
          <p:nvPr/>
        </p:nvSpPr>
        <p:spPr bwMode="auto">
          <a:xfrm>
            <a:off x="6835776" y="4645026"/>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t</a:t>
            </a:r>
          </a:p>
        </p:txBody>
      </p:sp>
      <p:cxnSp>
        <p:nvCxnSpPr>
          <p:cNvPr id="44044" name="AutoShape 12">
            <a:extLst>
              <a:ext uri="{FF2B5EF4-FFF2-40B4-BE49-F238E27FC236}">
                <a16:creationId xmlns:a16="http://schemas.microsoft.com/office/drawing/2014/main" id="{55D8CD07-56D7-BF40-B411-5ECEABDA6C45}"/>
              </a:ext>
            </a:extLst>
          </p:cNvPr>
          <p:cNvCxnSpPr>
            <a:cxnSpLocks noChangeShapeType="1"/>
            <a:stCxn id="44037" idx="5"/>
            <a:endCxn id="44043" idx="1"/>
          </p:cNvCxnSpPr>
          <p:nvPr/>
        </p:nvCxnSpPr>
        <p:spPr bwMode="auto">
          <a:xfrm>
            <a:off x="5049838" y="3294064"/>
            <a:ext cx="1822450" cy="13874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4045" name="Text Box 13">
            <a:extLst>
              <a:ext uri="{FF2B5EF4-FFF2-40B4-BE49-F238E27FC236}">
                <a16:creationId xmlns:a16="http://schemas.microsoft.com/office/drawing/2014/main" id="{ADEA0638-ABA2-0149-8382-06BC61118726}"/>
              </a:ext>
            </a:extLst>
          </p:cNvPr>
          <p:cNvSpPr txBox="1">
            <a:spLocks noChangeArrowheads="1"/>
          </p:cNvSpPr>
          <p:nvPr/>
        </p:nvSpPr>
        <p:spPr bwMode="auto">
          <a:xfrm>
            <a:off x="3810001" y="3863975"/>
            <a:ext cx="309563"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20</a:t>
            </a:r>
          </a:p>
        </p:txBody>
      </p:sp>
      <p:sp>
        <p:nvSpPr>
          <p:cNvPr id="44046" name="Text Box 14">
            <a:extLst>
              <a:ext uri="{FF2B5EF4-FFF2-40B4-BE49-F238E27FC236}">
                <a16:creationId xmlns:a16="http://schemas.microsoft.com/office/drawing/2014/main" id="{CF9CC6BD-614E-D44C-B014-FA707EDE7218}"/>
              </a:ext>
            </a:extLst>
          </p:cNvPr>
          <p:cNvSpPr txBox="1">
            <a:spLocks noChangeArrowheads="1"/>
          </p:cNvSpPr>
          <p:nvPr/>
        </p:nvSpPr>
        <p:spPr bwMode="auto">
          <a:xfrm>
            <a:off x="6518665" y="6292850"/>
            <a:ext cx="1674812" cy="428625"/>
          </a:xfrm>
          <a:prstGeom prst="rect">
            <a:avLst/>
          </a:prstGeom>
          <a:solidFill>
            <a:schemeClr val="accent5">
              <a:lumMod val="20000"/>
              <a:lumOff val="80000"/>
            </a:schemeClr>
          </a:solidFill>
          <a:ln>
            <a:noFill/>
          </a:ln>
          <a:effectLst/>
        </p:spPr>
        <p:txBody>
          <a:bodyPr wrap="none" lIns="137160" tIns="91440" rIns="137160" bIns="9144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a:t>Flow value = 20</a:t>
            </a:r>
          </a:p>
        </p:txBody>
      </p:sp>
      <p:sp>
        <p:nvSpPr>
          <p:cNvPr id="44047" name="Text Box 15">
            <a:extLst>
              <a:ext uri="{FF2B5EF4-FFF2-40B4-BE49-F238E27FC236}">
                <a16:creationId xmlns:a16="http://schemas.microsoft.com/office/drawing/2014/main" id="{2D7C7833-5CBC-6247-BFA9-9A76292976E8}"/>
              </a:ext>
            </a:extLst>
          </p:cNvPr>
          <p:cNvSpPr txBox="1">
            <a:spLocks noChangeArrowheads="1"/>
          </p:cNvSpPr>
          <p:nvPr/>
        </p:nvSpPr>
        <p:spPr bwMode="auto">
          <a:xfrm>
            <a:off x="5816600" y="3863975"/>
            <a:ext cx="280988"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10</a:t>
            </a:r>
          </a:p>
        </p:txBody>
      </p:sp>
      <p:sp>
        <p:nvSpPr>
          <p:cNvPr id="44048" name="Text Box 16">
            <a:extLst>
              <a:ext uri="{FF2B5EF4-FFF2-40B4-BE49-F238E27FC236}">
                <a16:creationId xmlns:a16="http://schemas.microsoft.com/office/drawing/2014/main" id="{C1AAE733-5A00-7343-96E9-F800210BD80A}"/>
              </a:ext>
            </a:extLst>
          </p:cNvPr>
          <p:cNvSpPr txBox="1">
            <a:spLocks noChangeArrowheads="1"/>
          </p:cNvSpPr>
          <p:nvPr/>
        </p:nvSpPr>
        <p:spPr bwMode="auto">
          <a:xfrm>
            <a:off x="3835400" y="5540375"/>
            <a:ext cx="280988"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10</a:t>
            </a:r>
          </a:p>
        </p:txBody>
      </p:sp>
      <p:sp>
        <p:nvSpPr>
          <p:cNvPr id="44049" name="Text Box 17">
            <a:extLst>
              <a:ext uri="{FF2B5EF4-FFF2-40B4-BE49-F238E27FC236}">
                <a16:creationId xmlns:a16="http://schemas.microsoft.com/office/drawing/2014/main" id="{75E3B7B9-03AD-5B48-A8A1-848C0E76E5F4}"/>
              </a:ext>
            </a:extLst>
          </p:cNvPr>
          <p:cNvSpPr txBox="1">
            <a:spLocks noChangeArrowheads="1"/>
          </p:cNvSpPr>
          <p:nvPr/>
        </p:nvSpPr>
        <p:spPr bwMode="auto">
          <a:xfrm>
            <a:off x="5788026" y="5540375"/>
            <a:ext cx="309563"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20</a:t>
            </a:r>
          </a:p>
        </p:txBody>
      </p:sp>
      <p:sp>
        <p:nvSpPr>
          <p:cNvPr id="44050" name="Text Box 18">
            <a:extLst>
              <a:ext uri="{FF2B5EF4-FFF2-40B4-BE49-F238E27FC236}">
                <a16:creationId xmlns:a16="http://schemas.microsoft.com/office/drawing/2014/main" id="{2FA942CE-BC17-C14C-8685-398B2C6DD10D}"/>
              </a:ext>
            </a:extLst>
          </p:cNvPr>
          <p:cNvSpPr txBox="1">
            <a:spLocks noChangeArrowheads="1"/>
          </p:cNvSpPr>
          <p:nvPr/>
        </p:nvSpPr>
        <p:spPr bwMode="auto">
          <a:xfrm>
            <a:off x="4800601" y="4630738"/>
            <a:ext cx="309563"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30</a:t>
            </a:r>
          </a:p>
        </p:txBody>
      </p:sp>
      <p:sp>
        <p:nvSpPr>
          <p:cNvPr id="44051" name="Text Box 19">
            <a:extLst>
              <a:ext uri="{FF2B5EF4-FFF2-40B4-BE49-F238E27FC236}">
                <a16:creationId xmlns:a16="http://schemas.microsoft.com/office/drawing/2014/main" id="{947A8FB5-AAB4-C74D-BDD3-F802FAFDA9AB}"/>
              </a:ext>
            </a:extLst>
          </p:cNvPr>
          <p:cNvSpPr txBox="1">
            <a:spLocks noChangeArrowheads="1"/>
          </p:cNvSpPr>
          <p:nvPr/>
        </p:nvSpPr>
        <p:spPr bwMode="auto">
          <a:xfrm>
            <a:off x="3873501" y="3554413"/>
            <a:ext cx="200025"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solidFill>
                  <a:schemeClr val="accent2"/>
                </a:solidFill>
              </a:rPr>
              <a:t>0</a:t>
            </a:r>
          </a:p>
        </p:txBody>
      </p:sp>
      <p:sp>
        <p:nvSpPr>
          <p:cNvPr id="44052" name="Text Box 20">
            <a:extLst>
              <a:ext uri="{FF2B5EF4-FFF2-40B4-BE49-F238E27FC236}">
                <a16:creationId xmlns:a16="http://schemas.microsoft.com/office/drawing/2014/main" id="{15DFF194-C735-7A46-BFB1-8EE29385FEFF}"/>
              </a:ext>
            </a:extLst>
          </p:cNvPr>
          <p:cNvSpPr txBox="1">
            <a:spLocks noChangeArrowheads="1"/>
          </p:cNvSpPr>
          <p:nvPr/>
        </p:nvSpPr>
        <p:spPr bwMode="auto">
          <a:xfrm>
            <a:off x="5865814" y="3554413"/>
            <a:ext cx="200025"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solidFill>
                  <a:schemeClr val="accent2"/>
                </a:solidFill>
              </a:rPr>
              <a:t>0</a:t>
            </a:r>
          </a:p>
        </p:txBody>
      </p:sp>
      <p:sp>
        <p:nvSpPr>
          <p:cNvPr id="44053" name="Text Box 21">
            <a:extLst>
              <a:ext uri="{FF2B5EF4-FFF2-40B4-BE49-F238E27FC236}">
                <a16:creationId xmlns:a16="http://schemas.microsoft.com/office/drawing/2014/main" id="{9950A8CE-1699-7541-BA75-AC74A90B9A7C}"/>
              </a:ext>
            </a:extLst>
          </p:cNvPr>
          <p:cNvSpPr txBox="1">
            <a:spLocks noChangeArrowheads="1"/>
          </p:cNvSpPr>
          <p:nvPr/>
        </p:nvSpPr>
        <p:spPr bwMode="auto">
          <a:xfrm>
            <a:off x="3878264" y="5849938"/>
            <a:ext cx="200025"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solidFill>
                  <a:schemeClr val="accent2"/>
                </a:solidFill>
              </a:rPr>
              <a:t>0</a:t>
            </a:r>
          </a:p>
        </p:txBody>
      </p:sp>
      <p:sp>
        <p:nvSpPr>
          <p:cNvPr id="44054" name="Text Box 22">
            <a:extLst>
              <a:ext uri="{FF2B5EF4-FFF2-40B4-BE49-F238E27FC236}">
                <a16:creationId xmlns:a16="http://schemas.microsoft.com/office/drawing/2014/main" id="{3BBB5F0B-5868-AC40-95E9-88BD1C529989}"/>
              </a:ext>
            </a:extLst>
          </p:cNvPr>
          <p:cNvSpPr txBox="1">
            <a:spLocks noChangeArrowheads="1"/>
          </p:cNvSpPr>
          <p:nvPr/>
        </p:nvSpPr>
        <p:spPr bwMode="auto">
          <a:xfrm>
            <a:off x="5845176" y="5849938"/>
            <a:ext cx="200025"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solidFill>
                  <a:schemeClr val="accent2"/>
                </a:solidFill>
              </a:rPr>
              <a:t>0</a:t>
            </a:r>
          </a:p>
        </p:txBody>
      </p:sp>
      <p:sp>
        <p:nvSpPr>
          <p:cNvPr id="44055" name="Text Box 23">
            <a:extLst>
              <a:ext uri="{FF2B5EF4-FFF2-40B4-BE49-F238E27FC236}">
                <a16:creationId xmlns:a16="http://schemas.microsoft.com/office/drawing/2014/main" id="{CF66DA5B-01C7-8D4B-88AC-BB19E6DC621F}"/>
              </a:ext>
            </a:extLst>
          </p:cNvPr>
          <p:cNvSpPr txBox="1">
            <a:spLocks noChangeArrowheads="1"/>
          </p:cNvSpPr>
          <p:nvPr/>
        </p:nvSpPr>
        <p:spPr bwMode="auto">
          <a:xfrm>
            <a:off x="5162551" y="4630738"/>
            <a:ext cx="200025"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solidFill>
                  <a:schemeClr val="accent2"/>
                </a:solidFill>
              </a:rPr>
              <a:t>0</a:t>
            </a:r>
          </a:p>
        </p:txBody>
      </p:sp>
      <p:sp>
        <p:nvSpPr>
          <p:cNvPr id="44056" name="Text Box 29">
            <a:extLst>
              <a:ext uri="{FF2B5EF4-FFF2-40B4-BE49-F238E27FC236}">
                <a16:creationId xmlns:a16="http://schemas.microsoft.com/office/drawing/2014/main" id="{AA113DA0-759A-E14C-B1BD-49B85B3AEDBB}"/>
              </a:ext>
            </a:extLst>
          </p:cNvPr>
          <p:cNvSpPr txBox="1">
            <a:spLocks noChangeArrowheads="1"/>
          </p:cNvSpPr>
          <p:nvPr/>
        </p:nvSpPr>
        <p:spPr bwMode="auto">
          <a:xfrm>
            <a:off x="3810001" y="3571876"/>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a:solidFill>
                  <a:schemeClr val="accent2"/>
                </a:solidFill>
              </a:rPr>
              <a:t>X</a:t>
            </a:r>
            <a:endParaRPr lang="en-US" altLang="zh-CN" b="1">
              <a:solidFill>
                <a:schemeClr val="accent2"/>
              </a:solidFill>
            </a:endParaRPr>
          </a:p>
        </p:txBody>
      </p:sp>
      <p:sp>
        <p:nvSpPr>
          <p:cNvPr id="44057" name="Text Box 32">
            <a:extLst>
              <a:ext uri="{FF2B5EF4-FFF2-40B4-BE49-F238E27FC236}">
                <a16:creationId xmlns:a16="http://schemas.microsoft.com/office/drawing/2014/main" id="{54D332E9-4416-BB4D-8F36-FF01277A2DF3}"/>
              </a:ext>
            </a:extLst>
          </p:cNvPr>
          <p:cNvSpPr txBox="1">
            <a:spLocks noChangeArrowheads="1"/>
          </p:cNvSpPr>
          <p:nvPr/>
        </p:nvSpPr>
        <p:spPr bwMode="auto">
          <a:xfrm>
            <a:off x="5089526" y="4648201"/>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a:solidFill>
                  <a:schemeClr val="accent2"/>
                </a:solidFill>
              </a:rPr>
              <a:t>X</a:t>
            </a:r>
            <a:endParaRPr lang="en-US" altLang="zh-CN" b="1">
              <a:solidFill>
                <a:schemeClr val="accent2"/>
              </a:solidFill>
            </a:endParaRPr>
          </a:p>
        </p:txBody>
      </p:sp>
      <p:sp>
        <p:nvSpPr>
          <p:cNvPr id="44058" name="Text Box 33">
            <a:extLst>
              <a:ext uri="{FF2B5EF4-FFF2-40B4-BE49-F238E27FC236}">
                <a16:creationId xmlns:a16="http://schemas.microsoft.com/office/drawing/2014/main" id="{08DE0FAD-D343-FD4F-8C54-DF367621B89B}"/>
              </a:ext>
            </a:extLst>
          </p:cNvPr>
          <p:cNvSpPr txBox="1">
            <a:spLocks noChangeArrowheads="1"/>
          </p:cNvSpPr>
          <p:nvPr/>
        </p:nvSpPr>
        <p:spPr bwMode="auto">
          <a:xfrm>
            <a:off x="5772151" y="5867401"/>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a:solidFill>
                  <a:schemeClr val="accent2"/>
                </a:solidFill>
              </a:rPr>
              <a:t>X</a:t>
            </a:r>
            <a:endParaRPr lang="en-US" altLang="zh-CN" b="1">
              <a:solidFill>
                <a:schemeClr val="accent2"/>
              </a:solidFill>
            </a:endParaRPr>
          </a:p>
        </p:txBody>
      </p:sp>
      <p:sp>
        <p:nvSpPr>
          <p:cNvPr id="44059" name="Text Box 34">
            <a:extLst>
              <a:ext uri="{FF2B5EF4-FFF2-40B4-BE49-F238E27FC236}">
                <a16:creationId xmlns:a16="http://schemas.microsoft.com/office/drawing/2014/main" id="{8333B771-1F22-FF43-B679-3DCB2AE3BA5F}"/>
              </a:ext>
            </a:extLst>
          </p:cNvPr>
          <p:cNvSpPr txBox="1">
            <a:spLocks noChangeArrowheads="1"/>
          </p:cNvSpPr>
          <p:nvPr/>
        </p:nvSpPr>
        <p:spPr bwMode="auto">
          <a:xfrm>
            <a:off x="3490913" y="3543300"/>
            <a:ext cx="309562"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solidFill>
                  <a:schemeClr val="accent2"/>
                </a:solidFill>
              </a:rPr>
              <a:t>20</a:t>
            </a:r>
          </a:p>
        </p:txBody>
      </p:sp>
      <p:sp>
        <p:nvSpPr>
          <p:cNvPr id="44060" name="Text Box 35">
            <a:extLst>
              <a:ext uri="{FF2B5EF4-FFF2-40B4-BE49-F238E27FC236}">
                <a16:creationId xmlns:a16="http://schemas.microsoft.com/office/drawing/2014/main" id="{881119B9-20EA-E440-A2C0-6EE04E261D93}"/>
              </a:ext>
            </a:extLst>
          </p:cNvPr>
          <p:cNvSpPr txBox="1">
            <a:spLocks noChangeArrowheads="1"/>
          </p:cNvSpPr>
          <p:nvPr/>
        </p:nvSpPr>
        <p:spPr bwMode="auto">
          <a:xfrm>
            <a:off x="5319713" y="4629150"/>
            <a:ext cx="309562"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solidFill>
                  <a:schemeClr val="accent2"/>
                </a:solidFill>
              </a:rPr>
              <a:t>20</a:t>
            </a:r>
          </a:p>
        </p:txBody>
      </p:sp>
      <p:sp>
        <p:nvSpPr>
          <p:cNvPr id="44061" name="Text Box 36">
            <a:extLst>
              <a:ext uri="{FF2B5EF4-FFF2-40B4-BE49-F238E27FC236}">
                <a16:creationId xmlns:a16="http://schemas.microsoft.com/office/drawing/2014/main" id="{A9EF8ACA-F864-A845-8BA8-6C8BCA66C802}"/>
              </a:ext>
            </a:extLst>
          </p:cNvPr>
          <p:cNvSpPr txBox="1">
            <a:spLocks noChangeArrowheads="1"/>
          </p:cNvSpPr>
          <p:nvPr/>
        </p:nvSpPr>
        <p:spPr bwMode="auto">
          <a:xfrm>
            <a:off x="6043613" y="5848350"/>
            <a:ext cx="309562"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solidFill>
                  <a:schemeClr val="accent2"/>
                </a:solidFill>
              </a:rPr>
              <a:t>20</a:t>
            </a:r>
          </a:p>
        </p:txBody>
      </p:sp>
      <p:sp>
        <p:nvSpPr>
          <p:cNvPr id="33" name="Rectangle 3">
            <a:extLst>
              <a:ext uri="{FF2B5EF4-FFF2-40B4-BE49-F238E27FC236}">
                <a16:creationId xmlns:a16="http://schemas.microsoft.com/office/drawing/2014/main" id="{33F42BF4-AADD-C345-8989-DD6AAD651FDA}"/>
              </a:ext>
            </a:extLst>
          </p:cNvPr>
          <p:cNvSpPr txBox="1">
            <a:spLocks noChangeArrowheads="1"/>
          </p:cNvSpPr>
          <p:nvPr/>
        </p:nvSpPr>
        <p:spPr>
          <a:xfrm>
            <a:off x="838200" y="1079345"/>
            <a:ext cx="11053879" cy="2349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rgbClr val="0000CC"/>
                </a:solidFill>
              </a:rPr>
              <a:t>Greedy algorithm.</a:t>
            </a:r>
          </a:p>
          <a:p>
            <a:pPr lvl="1"/>
            <a:r>
              <a:rPr lang="en-US" altLang="zh-CN" dirty="0"/>
              <a:t>Start with f(e) = 0 for all edge e </a:t>
            </a:r>
            <a:r>
              <a:rPr lang="en-US" altLang="zh-CN" dirty="0">
                <a:sym typeface="Symbol" pitchFamily="2" charset="2"/>
              </a:rPr>
              <a:t></a:t>
            </a:r>
            <a:r>
              <a:rPr lang="en-US" altLang="zh-CN" dirty="0"/>
              <a:t> E.</a:t>
            </a:r>
          </a:p>
          <a:p>
            <a:pPr lvl="1"/>
            <a:r>
              <a:rPr lang="en-US" altLang="zh-CN" dirty="0"/>
              <a:t>Find an s-t path P where each edge has f(e) &lt; c(e).</a:t>
            </a:r>
          </a:p>
          <a:p>
            <a:pPr lvl="1"/>
            <a:r>
              <a:rPr lang="en-US" altLang="zh-CN" dirty="0"/>
              <a:t>Augment flow along path P.</a:t>
            </a:r>
          </a:p>
          <a:p>
            <a:pPr lvl="1"/>
            <a:r>
              <a:rPr lang="en-US" altLang="zh-CN" dirty="0"/>
              <a:t>Repeat until you get stuck.</a:t>
            </a:r>
          </a:p>
        </p:txBody>
      </p:sp>
      <p:pic>
        <p:nvPicPr>
          <p:cNvPr id="34" name="Picture 2">
            <a:extLst>
              <a:ext uri="{FF2B5EF4-FFF2-40B4-BE49-F238E27FC236}">
                <a16:creationId xmlns:a16="http://schemas.microsoft.com/office/drawing/2014/main" id="{82E60C8A-6490-3541-A9DA-45C9C54A7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4">
            <a:extLst>
              <a:ext uri="{FF2B5EF4-FFF2-40B4-BE49-F238E27FC236}">
                <a16:creationId xmlns:a16="http://schemas.microsoft.com/office/drawing/2014/main" id="{7879B487-30A9-6443-BF9C-97B8C6E1B604}"/>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4159084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3">
            <a:extLst>
              <a:ext uri="{FF2B5EF4-FFF2-40B4-BE49-F238E27FC236}">
                <a16:creationId xmlns:a16="http://schemas.microsoft.com/office/drawing/2014/main" id="{9079016F-8269-2C4A-B38D-79E9A2F4AE8A}"/>
              </a:ext>
            </a:extLst>
          </p:cNvPr>
          <p:cNvSpPr txBox="1">
            <a:spLocks noChangeArrowheads="1"/>
          </p:cNvSpPr>
          <p:nvPr/>
        </p:nvSpPr>
        <p:spPr>
          <a:xfrm>
            <a:off x="838200" y="1079345"/>
            <a:ext cx="11053879" cy="2349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rgbClr val="0000CC"/>
                </a:solidFill>
              </a:rPr>
              <a:t>Greedy algorithm.</a:t>
            </a:r>
          </a:p>
          <a:p>
            <a:pPr lvl="1"/>
            <a:r>
              <a:rPr lang="en-US" altLang="zh-CN" dirty="0"/>
              <a:t>Start with f(e) = 0 for all edge e </a:t>
            </a:r>
            <a:r>
              <a:rPr lang="en-US" altLang="zh-CN" dirty="0">
                <a:sym typeface="Symbol" pitchFamily="2" charset="2"/>
              </a:rPr>
              <a:t></a:t>
            </a:r>
            <a:r>
              <a:rPr lang="en-US" altLang="zh-CN" dirty="0"/>
              <a:t> E.</a:t>
            </a:r>
          </a:p>
          <a:p>
            <a:pPr lvl="1"/>
            <a:r>
              <a:rPr lang="en-US" altLang="zh-CN" dirty="0"/>
              <a:t>Find an s-t path P where each edge has f(e) &lt; c(e).</a:t>
            </a:r>
          </a:p>
          <a:p>
            <a:pPr lvl="1"/>
            <a:r>
              <a:rPr lang="en-US" altLang="zh-CN" dirty="0"/>
              <a:t>Augment flow along path P.</a:t>
            </a:r>
          </a:p>
          <a:p>
            <a:pPr lvl="1"/>
            <a:r>
              <a:rPr lang="en-US" altLang="zh-CN" dirty="0"/>
              <a:t>Repeat until you get </a:t>
            </a:r>
            <a:r>
              <a:rPr lang="en-US" altLang="zh-CN" dirty="0">
                <a:solidFill>
                  <a:srgbClr val="C00000"/>
                </a:solidFill>
              </a:rPr>
              <a:t>stuck</a:t>
            </a:r>
            <a:r>
              <a:rPr lang="en-US" altLang="zh-CN" dirty="0"/>
              <a:t>.</a:t>
            </a:r>
          </a:p>
        </p:txBody>
      </p:sp>
      <p:sp>
        <p:nvSpPr>
          <p:cNvPr id="46081" name="Slide Number Placeholder 3">
            <a:extLst>
              <a:ext uri="{FF2B5EF4-FFF2-40B4-BE49-F238E27FC236}">
                <a16:creationId xmlns:a16="http://schemas.microsoft.com/office/drawing/2014/main" id="{A06085F4-DD24-D04F-B6ED-3AC96381752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E0AEF2C4-197B-CF42-B694-D49A271E61A3}" type="slidenum">
              <a:rPr lang="en-US" altLang="zh-CN" sz="800"/>
              <a:pPr/>
              <a:t>22</a:t>
            </a:fld>
            <a:endParaRPr lang="en-US" altLang="zh-CN" sz="1400"/>
          </a:p>
        </p:txBody>
      </p:sp>
      <p:sp>
        <p:nvSpPr>
          <p:cNvPr id="46082" name="Rectangle 57">
            <a:extLst>
              <a:ext uri="{FF2B5EF4-FFF2-40B4-BE49-F238E27FC236}">
                <a16:creationId xmlns:a16="http://schemas.microsoft.com/office/drawing/2014/main" id="{5F2EBE74-D31A-2C4C-98C7-BE9DED015F6B}"/>
              </a:ext>
            </a:extLst>
          </p:cNvPr>
          <p:cNvSpPr>
            <a:spLocks noChangeArrowheads="1"/>
          </p:cNvSpPr>
          <p:nvPr/>
        </p:nvSpPr>
        <p:spPr bwMode="auto">
          <a:xfrm>
            <a:off x="1165226" y="3208502"/>
            <a:ext cx="3962400" cy="3276600"/>
          </a:xfrm>
          <a:prstGeom prst="rect">
            <a:avLst/>
          </a:prstGeom>
          <a:solidFill>
            <a:schemeClr val="accent5">
              <a:lumMod val="20000"/>
              <a:lumOff val="80000"/>
            </a:schemeClr>
          </a:solidFill>
          <a:ln>
            <a:noFill/>
          </a:ln>
          <a:effectLst/>
        </p:spPr>
        <p:txBody>
          <a:bodyPr wrap="none"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46083" name="Rectangle 2">
            <a:extLst>
              <a:ext uri="{FF2B5EF4-FFF2-40B4-BE49-F238E27FC236}">
                <a16:creationId xmlns:a16="http://schemas.microsoft.com/office/drawing/2014/main" id="{C3320A3A-CCBF-CF49-A567-1F6384433791}"/>
              </a:ext>
            </a:extLst>
          </p:cNvPr>
          <p:cNvSpPr>
            <a:spLocks noGrp="1" noChangeArrowheads="1"/>
          </p:cNvSpPr>
          <p:nvPr>
            <p:ph type="title"/>
          </p:nvPr>
        </p:nvSpPr>
        <p:spPr/>
        <p:txBody>
          <a:bodyPr/>
          <a:lstStyle/>
          <a:p>
            <a:r>
              <a:rPr lang="en-US" altLang="zh-CN"/>
              <a:t>Towards a Max Flow Algorithm</a:t>
            </a:r>
          </a:p>
        </p:txBody>
      </p:sp>
      <p:sp>
        <p:nvSpPr>
          <p:cNvPr id="46085" name="Text Box 14">
            <a:extLst>
              <a:ext uri="{FF2B5EF4-FFF2-40B4-BE49-F238E27FC236}">
                <a16:creationId xmlns:a16="http://schemas.microsoft.com/office/drawing/2014/main" id="{6032A4C3-6A28-E34E-8636-87CC0E019D6B}"/>
              </a:ext>
            </a:extLst>
          </p:cNvPr>
          <p:cNvSpPr txBox="1">
            <a:spLocks noChangeArrowheads="1"/>
          </p:cNvSpPr>
          <p:nvPr/>
        </p:nvSpPr>
        <p:spPr bwMode="auto">
          <a:xfrm>
            <a:off x="1147764" y="6046953"/>
            <a:ext cx="1674813" cy="428625"/>
          </a:xfrm>
          <a:prstGeom prst="rect">
            <a:avLst/>
          </a:prstGeom>
          <a:solidFill>
            <a:schemeClr val="accent5">
              <a:lumMod val="20000"/>
              <a:lumOff val="80000"/>
            </a:schemeClr>
          </a:solidFill>
          <a:ln>
            <a:noFill/>
          </a:ln>
          <a:effectLst/>
        </p:spPr>
        <p:txBody>
          <a:bodyPr wrap="none" lIns="137160" tIns="91440" rIns="137160" bIns="9144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a:t>greedy = 20</a:t>
            </a:r>
          </a:p>
        </p:txBody>
      </p:sp>
      <p:sp>
        <p:nvSpPr>
          <p:cNvPr id="46086" name="Oval 4">
            <a:extLst>
              <a:ext uri="{FF2B5EF4-FFF2-40B4-BE49-F238E27FC236}">
                <a16:creationId xmlns:a16="http://schemas.microsoft.com/office/drawing/2014/main" id="{30EFCDB4-39C5-EB4E-9200-67F8D7A5A00A}"/>
              </a:ext>
            </a:extLst>
          </p:cNvPr>
          <p:cNvSpPr>
            <a:spLocks noChangeAspect="1" noChangeArrowheads="1"/>
          </p:cNvSpPr>
          <p:nvPr/>
        </p:nvSpPr>
        <p:spPr bwMode="auto">
          <a:xfrm>
            <a:off x="1393827" y="4711865"/>
            <a:ext cx="211137" cy="209550"/>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s</a:t>
            </a:r>
          </a:p>
        </p:txBody>
      </p:sp>
      <p:sp>
        <p:nvSpPr>
          <p:cNvPr id="46087" name="Oval 5">
            <a:extLst>
              <a:ext uri="{FF2B5EF4-FFF2-40B4-BE49-F238E27FC236}">
                <a16:creationId xmlns:a16="http://schemas.microsoft.com/office/drawing/2014/main" id="{4ABCD139-C6A4-E447-9590-CD9FF0A16DAB}"/>
              </a:ext>
            </a:extLst>
          </p:cNvPr>
          <p:cNvSpPr>
            <a:spLocks noChangeAspect="1" noChangeArrowheads="1"/>
          </p:cNvSpPr>
          <p:nvPr/>
        </p:nvSpPr>
        <p:spPr bwMode="auto">
          <a:xfrm>
            <a:off x="3086102" y="3391066"/>
            <a:ext cx="211137" cy="211137"/>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1</a:t>
            </a:r>
          </a:p>
        </p:txBody>
      </p:sp>
      <p:sp>
        <p:nvSpPr>
          <p:cNvPr id="46088" name="Oval 6">
            <a:extLst>
              <a:ext uri="{FF2B5EF4-FFF2-40B4-BE49-F238E27FC236}">
                <a16:creationId xmlns:a16="http://schemas.microsoft.com/office/drawing/2014/main" id="{8DCC4852-9DEB-7F48-AE70-4A6D1F98412A}"/>
              </a:ext>
            </a:extLst>
          </p:cNvPr>
          <p:cNvSpPr>
            <a:spLocks noChangeAspect="1" noChangeArrowheads="1"/>
          </p:cNvSpPr>
          <p:nvPr/>
        </p:nvSpPr>
        <p:spPr bwMode="auto">
          <a:xfrm>
            <a:off x="3086102" y="6032666"/>
            <a:ext cx="211137" cy="211137"/>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2</a:t>
            </a:r>
          </a:p>
        </p:txBody>
      </p:sp>
      <p:cxnSp>
        <p:nvCxnSpPr>
          <p:cNvPr id="46089" name="AutoShape 7">
            <a:extLst>
              <a:ext uri="{FF2B5EF4-FFF2-40B4-BE49-F238E27FC236}">
                <a16:creationId xmlns:a16="http://schemas.microsoft.com/office/drawing/2014/main" id="{F980BF69-E86F-A940-9718-7E55929B7294}"/>
              </a:ext>
            </a:extLst>
          </p:cNvPr>
          <p:cNvCxnSpPr>
            <a:cxnSpLocks noChangeShapeType="1"/>
            <a:stCxn id="46086" idx="7"/>
            <a:endCxn id="46087" idx="3"/>
          </p:cNvCxnSpPr>
          <p:nvPr/>
        </p:nvCxnSpPr>
        <p:spPr bwMode="auto">
          <a:xfrm flipV="1">
            <a:off x="1573213" y="3572041"/>
            <a:ext cx="1543050" cy="11699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090" name="AutoShape 8">
            <a:extLst>
              <a:ext uri="{FF2B5EF4-FFF2-40B4-BE49-F238E27FC236}">
                <a16:creationId xmlns:a16="http://schemas.microsoft.com/office/drawing/2014/main" id="{C3DA2B6A-50BB-2B47-AA3C-86B907A91478}"/>
              </a:ext>
            </a:extLst>
          </p:cNvPr>
          <p:cNvCxnSpPr>
            <a:cxnSpLocks noChangeShapeType="1"/>
            <a:stCxn id="46086" idx="5"/>
            <a:endCxn id="46088" idx="2"/>
          </p:cNvCxnSpPr>
          <p:nvPr/>
        </p:nvCxnSpPr>
        <p:spPr bwMode="auto">
          <a:xfrm>
            <a:off x="1573213" y="4891253"/>
            <a:ext cx="1512888" cy="12477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091" name="AutoShape 9">
            <a:extLst>
              <a:ext uri="{FF2B5EF4-FFF2-40B4-BE49-F238E27FC236}">
                <a16:creationId xmlns:a16="http://schemas.microsoft.com/office/drawing/2014/main" id="{CE08143E-0799-434E-BD70-6E69FFB16400}"/>
              </a:ext>
            </a:extLst>
          </p:cNvPr>
          <p:cNvCxnSpPr>
            <a:cxnSpLocks noChangeShapeType="1"/>
            <a:stCxn id="46088" idx="6"/>
            <a:endCxn id="46093" idx="3"/>
          </p:cNvCxnSpPr>
          <p:nvPr/>
        </p:nvCxnSpPr>
        <p:spPr bwMode="auto">
          <a:xfrm flipV="1">
            <a:off x="3297238" y="4886491"/>
            <a:ext cx="1498600" cy="12525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092" name="AutoShape 10">
            <a:extLst>
              <a:ext uri="{FF2B5EF4-FFF2-40B4-BE49-F238E27FC236}">
                <a16:creationId xmlns:a16="http://schemas.microsoft.com/office/drawing/2014/main" id="{DB7A695C-9BA4-BB47-83BB-7E5C67A22D07}"/>
              </a:ext>
            </a:extLst>
          </p:cNvPr>
          <p:cNvCxnSpPr>
            <a:cxnSpLocks noChangeShapeType="1"/>
            <a:stCxn id="46087" idx="4"/>
            <a:endCxn id="46088" idx="0"/>
          </p:cNvCxnSpPr>
          <p:nvPr/>
        </p:nvCxnSpPr>
        <p:spPr bwMode="auto">
          <a:xfrm>
            <a:off x="3190876" y="3602203"/>
            <a:ext cx="0" cy="24304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093" name="Oval 11">
            <a:extLst>
              <a:ext uri="{FF2B5EF4-FFF2-40B4-BE49-F238E27FC236}">
                <a16:creationId xmlns:a16="http://schemas.microsoft.com/office/drawing/2014/main" id="{9E50FC2E-C42A-654D-A8EA-0A93258E1CF7}"/>
              </a:ext>
            </a:extLst>
          </p:cNvPr>
          <p:cNvSpPr>
            <a:spLocks noChangeAspect="1" noChangeArrowheads="1"/>
          </p:cNvSpPr>
          <p:nvPr/>
        </p:nvSpPr>
        <p:spPr bwMode="auto">
          <a:xfrm>
            <a:off x="4764088" y="4705516"/>
            <a:ext cx="211138" cy="211137"/>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t</a:t>
            </a:r>
          </a:p>
        </p:txBody>
      </p:sp>
      <p:cxnSp>
        <p:nvCxnSpPr>
          <p:cNvPr id="46094" name="AutoShape 12">
            <a:extLst>
              <a:ext uri="{FF2B5EF4-FFF2-40B4-BE49-F238E27FC236}">
                <a16:creationId xmlns:a16="http://schemas.microsoft.com/office/drawing/2014/main" id="{36AA52FB-6B92-0149-BC65-7300B7F77BD4}"/>
              </a:ext>
            </a:extLst>
          </p:cNvPr>
          <p:cNvCxnSpPr>
            <a:cxnSpLocks noChangeShapeType="1"/>
            <a:stCxn id="46087" idx="5"/>
            <a:endCxn id="46093" idx="1"/>
          </p:cNvCxnSpPr>
          <p:nvPr/>
        </p:nvCxnSpPr>
        <p:spPr bwMode="auto">
          <a:xfrm>
            <a:off x="3265488" y="3572041"/>
            <a:ext cx="1530350" cy="11652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095" name="Text Box 13">
            <a:extLst>
              <a:ext uri="{FF2B5EF4-FFF2-40B4-BE49-F238E27FC236}">
                <a16:creationId xmlns:a16="http://schemas.microsoft.com/office/drawing/2014/main" id="{5B96A321-14A1-8449-BBE1-7A567AC431AF}"/>
              </a:ext>
            </a:extLst>
          </p:cNvPr>
          <p:cNvSpPr txBox="1">
            <a:spLocks noChangeArrowheads="1"/>
          </p:cNvSpPr>
          <p:nvPr/>
        </p:nvSpPr>
        <p:spPr bwMode="auto">
          <a:xfrm>
            <a:off x="2201864" y="4049877"/>
            <a:ext cx="309563" cy="304800"/>
          </a:xfrm>
          <a:prstGeom prst="rect">
            <a:avLst/>
          </a:prstGeom>
          <a:solidFill>
            <a:schemeClr val="accent5">
              <a:lumMod val="20000"/>
              <a:lumOff val="80000"/>
            </a:schemeClr>
          </a:solidFill>
          <a:ln>
            <a:noFill/>
          </a:ln>
          <a:effec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20</a:t>
            </a:r>
          </a:p>
        </p:txBody>
      </p:sp>
      <p:sp>
        <p:nvSpPr>
          <p:cNvPr id="46096" name="Text Box 15">
            <a:extLst>
              <a:ext uri="{FF2B5EF4-FFF2-40B4-BE49-F238E27FC236}">
                <a16:creationId xmlns:a16="http://schemas.microsoft.com/office/drawing/2014/main" id="{55F0F660-5FFB-AB48-AD16-CA5D82FA2F9C}"/>
              </a:ext>
            </a:extLst>
          </p:cNvPr>
          <p:cNvSpPr txBox="1">
            <a:spLocks noChangeArrowheads="1"/>
          </p:cNvSpPr>
          <p:nvPr/>
        </p:nvSpPr>
        <p:spPr bwMode="auto">
          <a:xfrm>
            <a:off x="3887788" y="4049877"/>
            <a:ext cx="280988" cy="304800"/>
          </a:xfrm>
          <a:prstGeom prst="rect">
            <a:avLst/>
          </a:prstGeom>
          <a:solidFill>
            <a:schemeClr val="accent5">
              <a:lumMod val="20000"/>
              <a:lumOff val="80000"/>
            </a:schemeClr>
          </a:solidFill>
          <a:ln>
            <a:noFill/>
          </a:ln>
          <a:effec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10</a:t>
            </a:r>
          </a:p>
        </p:txBody>
      </p:sp>
      <p:sp>
        <p:nvSpPr>
          <p:cNvPr id="46097" name="Text Box 16">
            <a:extLst>
              <a:ext uri="{FF2B5EF4-FFF2-40B4-BE49-F238E27FC236}">
                <a16:creationId xmlns:a16="http://schemas.microsoft.com/office/drawing/2014/main" id="{685868F4-BF53-4D42-AA74-1EECFCCBECAE}"/>
              </a:ext>
            </a:extLst>
          </p:cNvPr>
          <p:cNvSpPr txBox="1">
            <a:spLocks noChangeArrowheads="1"/>
          </p:cNvSpPr>
          <p:nvPr/>
        </p:nvSpPr>
        <p:spPr bwMode="auto">
          <a:xfrm>
            <a:off x="2224088" y="5457990"/>
            <a:ext cx="280988" cy="304800"/>
          </a:xfrm>
          <a:prstGeom prst="rect">
            <a:avLst/>
          </a:prstGeom>
          <a:solidFill>
            <a:schemeClr val="accent5">
              <a:lumMod val="20000"/>
              <a:lumOff val="80000"/>
            </a:schemeClr>
          </a:solidFill>
          <a:ln>
            <a:noFill/>
          </a:ln>
          <a:effec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10</a:t>
            </a:r>
          </a:p>
        </p:txBody>
      </p:sp>
      <p:sp>
        <p:nvSpPr>
          <p:cNvPr id="46098" name="Text Box 17">
            <a:extLst>
              <a:ext uri="{FF2B5EF4-FFF2-40B4-BE49-F238E27FC236}">
                <a16:creationId xmlns:a16="http://schemas.microsoft.com/office/drawing/2014/main" id="{5B62BAA8-771D-A347-AC23-4CAFC3AB027A}"/>
              </a:ext>
            </a:extLst>
          </p:cNvPr>
          <p:cNvSpPr txBox="1">
            <a:spLocks noChangeArrowheads="1"/>
          </p:cNvSpPr>
          <p:nvPr/>
        </p:nvSpPr>
        <p:spPr bwMode="auto">
          <a:xfrm>
            <a:off x="3860801" y="5457990"/>
            <a:ext cx="309562" cy="304800"/>
          </a:xfrm>
          <a:prstGeom prst="rect">
            <a:avLst/>
          </a:prstGeom>
          <a:solidFill>
            <a:schemeClr val="accent5">
              <a:lumMod val="20000"/>
              <a:lumOff val="80000"/>
            </a:schemeClr>
          </a:solidFill>
          <a:ln>
            <a:noFill/>
          </a:ln>
          <a:effec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20</a:t>
            </a:r>
          </a:p>
        </p:txBody>
      </p:sp>
      <p:sp>
        <p:nvSpPr>
          <p:cNvPr id="46099" name="Text Box 18">
            <a:extLst>
              <a:ext uri="{FF2B5EF4-FFF2-40B4-BE49-F238E27FC236}">
                <a16:creationId xmlns:a16="http://schemas.microsoft.com/office/drawing/2014/main" id="{07F9DDE9-00A2-3C47-83CA-2D590D299043}"/>
              </a:ext>
            </a:extLst>
          </p:cNvPr>
          <p:cNvSpPr txBox="1">
            <a:spLocks noChangeArrowheads="1"/>
          </p:cNvSpPr>
          <p:nvPr/>
        </p:nvSpPr>
        <p:spPr bwMode="auto">
          <a:xfrm>
            <a:off x="3032126" y="4694402"/>
            <a:ext cx="309562" cy="304800"/>
          </a:xfrm>
          <a:prstGeom prst="rect">
            <a:avLst/>
          </a:prstGeom>
          <a:solidFill>
            <a:schemeClr val="accent5">
              <a:lumMod val="20000"/>
              <a:lumOff val="80000"/>
            </a:schemeClr>
          </a:solidFill>
          <a:ln>
            <a:noFill/>
          </a:ln>
          <a:effec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30</a:t>
            </a:r>
          </a:p>
        </p:txBody>
      </p:sp>
      <p:sp>
        <p:nvSpPr>
          <p:cNvPr id="46100" name="Text Box 19">
            <a:extLst>
              <a:ext uri="{FF2B5EF4-FFF2-40B4-BE49-F238E27FC236}">
                <a16:creationId xmlns:a16="http://schemas.microsoft.com/office/drawing/2014/main" id="{86317C7C-1647-244A-8340-8AF4731D29E6}"/>
              </a:ext>
            </a:extLst>
          </p:cNvPr>
          <p:cNvSpPr txBox="1">
            <a:spLocks noChangeArrowheads="1"/>
          </p:cNvSpPr>
          <p:nvPr/>
        </p:nvSpPr>
        <p:spPr bwMode="auto">
          <a:xfrm>
            <a:off x="2208214" y="3791115"/>
            <a:ext cx="309563" cy="304800"/>
          </a:xfrm>
          <a:prstGeom prst="rect">
            <a:avLst/>
          </a:prstGeom>
          <a:solidFill>
            <a:schemeClr val="accent5">
              <a:lumMod val="20000"/>
              <a:lumOff val="80000"/>
            </a:schemeClr>
          </a:solidFill>
          <a:ln>
            <a:noFill/>
          </a:ln>
          <a:effec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solidFill>
                  <a:schemeClr val="accent2"/>
                </a:solidFill>
              </a:rPr>
              <a:t>20</a:t>
            </a:r>
          </a:p>
        </p:txBody>
      </p:sp>
      <p:sp>
        <p:nvSpPr>
          <p:cNvPr id="46101" name="Text Box 20">
            <a:extLst>
              <a:ext uri="{FF2B5EF4-FFF2-40B4-BE49-F238E27FC236}">
                <a16:creationId xmlns:a16="http://schemas.microsoft.com/office/drawing/2014/main" id="{98F4E3DB-1742-C945-8687-7F0F844BE6B3}"/>
              </a:ext>
            </a:extLst>
          </p:cNvPr>
          <p:cNvSpPr txBox="1">
            <a:spLocks noChangeArrowheads="1"/>
          </p:cNvSpPr>
          <p:nvPr/>
        </p:nvSpPr>
        <p:spPr bwMode="auto">
          <a:xfrm>
            <a:off x="3935414" y="3791115"/>
            <a:ext cx="200025" cy="304800"/>
          </a:xfrm>
          <a:prstGeom prst="rect">
            <a:avLst/>
          </a:prstGeom>
          <a:solidFill>
            <a:schemeClr val="accent5">
              <a:lumMod val="20000"/>
              <a:lumOff val="80000"/>
            </a:schemeClr>
          </a:solidFill>
          <a:ln>
            <a:noFill/>
          </a:ln>
          <a:effec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solidFill>
                  <a:schemeClr val="accent2"/>
                </a:solidFill>
              </a:rPr>
              <a:t>0</a:t>
            </a:r>
          </a:p>
        </p:txBody>
      </p:sp>
      <p:sp>
        <p:nvSpPr>
          <p:cNvPr id="46102" name="Text Box 21">
            <a:extLst>
              <a:ext uri="{FF2B5EF4-FFF2-40B4-BE49-F238E27FC236}">
                <a16:creationId xmlns:a16="http://schemas.microsoft.com/office/drawing/2014/main" id="{CC7ADDDF-3AA3-0142-A34C-7077E20B84DB}"/>
              </a:ext>
            </a:extLst>
          </p:cNvPr>
          <p:cNvSpPr txBox="1">
            <a:spLocks noChangeArrowheads="1"/>
          </p:cNvSpPr>
          <p:nvPr/>
        </p:nvSpPr>
        <p:spPr bwMode="auto">
          <a:xfrm>
            <a:off x="2266952" y="5716752"/>
            <a:ext cx="200025" cy="304800"/>
          </a:xfrm>
          <a:prstGeom prst="rect">
            <a:avLst/>
          </a:prstGeom>
          <a:solidFill>
            <a:schemeClr val="accent5">
              <a:lumMod val="20000"/>
              <a:lumOff val="80000"/>
            </a:schemeClr>
          </a:solidFill>
          <a:ln>
            <a:noFill/>
          </a:ln>
          <a:effec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solidFill>
                  <a:schemeClr val="accent2"/>
                </a:solidFill>
              </a:rPr>
              <a:t>0</a:t>
            </a:r>
          </a:p>
        </p:txBody>
      </p:sp>
      <p:sp>
        <p:nvSpPr>
          <p:cNvPr id="46103" name="Text Box 23">
            <a:extLst>
              <a:ext uri="{FF2B5EF4-FFF2-40B4-BE49-F238E27FC236}">
                <a16:creationId xmlns:a16="http://schemas.microsoft.com/office/drawing/2014/main" id="{D877F767-D726-5442-8D44-E2C8691BFB4E}"/>
              </a:ext>
            </a:extLst>
          </p:cNvPr>
          <p:cNvSpPr txBox="1">
            <a:spLocks noChangeArrowheads="1"/>
          </p:cNvSpPr>
          <p:nvPr/>
        </p:nvSpPr>
        <p:spPr bwMode="auto">
          <a:xfrm>
            <a:off x="3308351" y="4694402"/>
            <a:ext cx="309562" cy="304800"/>
          </a:xfrm>
          <a:prstGeom prst="rect">
            <a:avLst/>
          </a:prstGeom>
          <a:solidFill>
            <a:schemeClr val="accent5">
              <a:lumMod val="20000"/>
              <a:lumOff val="80000"/>
            </a:schemeClr>
          </a:solidFill>
          <a:ln>
            <a:noFill/>
          </a:ln>
          <a:effec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solidFill>
                  <a:schemeClr val="accent2"/>
                </a:solidFill>
              </a:rPr>
              <a:t>20</a:t>
            </a:r>
          </a:p>
        </p:txBody>
      </p:sp>
      <p:sp>
        <p:nvSpPr>
          <p:cNvPr id="46104" name="Text Box 29">
            <a:extLst>
              <a:ext uri="{FF2B5EF4-FFF2-40B4-BE49-F238E27FC236}">
                <a16:creationId xmlns:a16="http://schemas.microsoft.com/office/drawing/2014/main" id="{EC8639CB-F22C-DD44-BEAD-1A4F7A86CF3F}"/>
              </a:ext>
            </a:extLst>
          </p:cNvPr>
          <p:cNvSpPr txBox="1">
            <a:spLocks noChangeArrowheads="1"/>
          </p:cNvSpPr>
          <p:nvPr/>
        </p:nvSpPr>
        <p:spPr bwMode="auto">
          <a:xfrm>
            <a:off x="3851276" y="5716752"/>
            <a:ext cx="309562" cy="304800"/>
          </a:xfrm>
          <a:prstGeom prst="rect">
            <a:avLst/>
          </a:prstGeom>
          <a:solidFill>
            <a:schemeClr val="accent5">
              <a:lumMod val="20000"/>
              <a:lumOff val="80000"/>
            </a:schemeClr>
          </a:solidFill>
          <a:ln>
            <a:noFill/>
          </a:ln>
          <a:effec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solidFill>
                  <a:schemeClr val="accent2"/>
                </a:solidFill>
              </a:rPr>
              <a:t>20</a:t>
            </a:r>
          </a:p>
        </p:txBody>
      </p:sp>
      <p:sp>
        <p:nvSpPr>
          <p:cNvPr id="46105" name="Rectangle 58">
            <a:extLst>
              <a:ext uri="{FF2B5EF4-FFF2-40B4-BE49-F238E27FC236}">
                <a16:creationId xmlns:a16="http://schemas.microsoft.com/office/drawing/2014/main" id="{A083B47C-3F1E-5A49-984B-F1F998C3C6E3}"/>
              </a:ext>
            </a:extLst>
          </p:cNvPr>
          <p:cNvSpPr>
            <a:spLocks noChangeArrowheads="1"/>
          </p:cNvSpPr>
          <p:nvPr/>
        </p:nvSpPr>
        <p:spPr bwMode="auto">
          <a:xfrm>
            <a:off x="5508626" y="3208502"/>
            <a:ext cx="3962400" cy="3276600"/>
          </a:xfrm>
          <a:prstGeom prst="rect">
            <a:avLst/>
          </a:prstGeom>
          <a:solidFill>
            <a:schemeClr val="accent5">
              <a:lumMod val="20000"/>
              <a:lumOff val="80000"/>
            </a:schemeClr>
          </a:solidFill>
          <a:ln>
            <a:noFill/>
          </a:ln>
          <a:effectLst/>
        </p:spPr>
        <p:txBody>
          <a:bodyPr wrap="none"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46106" name="Text Box 59">
            <a:extLst>
              <a:ext uri="{FF2B5EF4-FFF2-40B4-BE49-F238E27FC236}">
                <a16:creationId xmlns:a16="http://schemas.microsoft.com/office/drawing/2014/main" id="{37F5F7CE-3BCB-1B44-A033-4FBD2897131E}"/>
              </a:ext>
            </a:extLst>
          </p:cNvPr>
          <p:cNvSpPr txBox="1">
            <a:spLocks noChangeArrowheads="1"/>
          </p:cNvSpPr>
          <p:nvPr/>
        </p:nvSpPr>
        <p:spPr bwMode="auto">
          <a:xfrm>
            <a:off x="5491164" y="6046953"/>
            <a:ext cx="1674813" cy="428625"/>
          </a:xfrm>
          <a:prstGeom prst="rect">
            <a:avLst/>
          </a:prstGeom>
          <a:solidFill>
            <a:schemeClr val="accent5">
              <a:lumMod val="20000"/>
              <a:lumOff val="80000"/>
            </a:schemeClr>
          </a:solidFill>
          <a:ln>
            <a:noFill/>
          </a:ln>
          <a:effectLst/>
        </p:spPr>
        <p:txBody>
          <a:bodyPr wrap="none" lIns="137160" tIns="91440" rIns="137160" bIns="9144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a:t>opt = 30</a:t>
            </a:r>
          </a:p>
        </p:txBody>
      </p:sp>
      <p:sp>
        <p:nvSpPr>
          <p:cNvPr id="46107" name="Oval 60">
            <a:extLst>
              <a:ext uri="{FF2B5EF4-FFF2-40B4-BE49-F238E27FC236}">
                <a16:creationId xmlns:a16="http://schemas.microsoft.com/office/drawing/2014/main" id="{07D63B36-B965-D14A-A4FF-F6AA99F8C1DA}"/>
              </a:ext>
            </a:extLst>
          </p:cNvPr>
          <p:cNvSpPr>
            <a:spLocks noChangeAspect="1" noChangeArrowheads="1"/>
          </p:cNvSpPr>
          <p:nvPr/>
        </p:nvSpPr>
        <p:spPr bwMode="auto">
          <a:xfrm>
            <a:off x="5737227" y="4711865"/>
            <a:ext cx="211137" cy="209550"/>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s</a:t>
            </a:r>
          </a:p>
        </p:txBody>
      </p:sp>
      <p:sp>
        <p:nvSpPr>
          <p:cNvPr id="46108" name="Oval 61">
            <a:extLst>
              <a:ext uri="{FF2B5EF4-FFF2-40B4-BE49-F238E27FC236}">
                <a16:creationId xmlns:a16="http://schemas.microsoft.com/office/drawing/2014/main" id="{BA412E00-588A-9640-B33E-98565A49BFF7}"/>
              </a:ext>
            </a:extLst>
          </p:cNvPr>
          <p:cNvSpPr>
            <a:spLocks noChangeAspect="1" noChangeArrowheads="1"/>
          </p:cNvSpPr>
          <p:nvPr/>
        </p:nvSpPr>
        <p:spPr bwMode="auto">
          <a:xfrm>
            <a:off x="7429502" y="3391066"/>
            <a:ext cx="211137" cy="211137"/>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1</a:t>
            </a:r>
          </a:p>
        </p:txBody>
      </p:sp>
      <p:sp>
        <p:nvSpPr>
          <p:cNvPr id="46109" name="Oval 62">
            <a:extLst>
              <a:ext uri="{FF2B5EF4-FFF2-40B4-BE49-F238E27FC236}">
                <a16:creationId xmlns:a16="http://schemas.microsoft.com/office/drawing/2014/main" id="{ECEF6399-4891-8B42-9A61-8E8847095163}"/>
              </a:ext>
            </a:extLst>
          </p:cNvPr>
          <p:cNvSpPr>
            <a:spLocks noChangeAspect="1" noChangeArrowheads="1"/>
          </p:cNvSpPr>
          <p:nvPr/>
        </p:nvSpPr>
        <p:spPr bwMode="auto">
          <a:xfrm>
            <a:off x="7429502" y="6032666"/>
            <a:ext cx="211137" cy="211137"/>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2</a:t>
            </a:r>
          </a:p>
        </p:txBody>
      </p:sp>
      <p:cxnSp>
        <p:nvCxnSpPr>
          <p:cNvPr id="46110" name="AutoShape 63">
            <a:extLst>
              <a:ext uri="{FF2B5EF4-FFF2-40B4-BE49-F238E27FC236}">
                <a16:creationId xmlns:a16="http://schemas.microsoft.com/office/drawing/2014/main" id="{F8DB97C2-3607-9944-A694-70574654724B}"/>
              </a:ext>
            </a:extLst>
          </p:cNvPr>
          <p:cNvCxnSpPr>
            <a:cxnSpLocks noChangeShapeType="1"/>
            <a:stCxn id="46107" idx="7"/>
            <a:endCxn id="46108" idx="3"/>
          </p:cNvCxnSpPr>
          <p:nvPr/>
        </p:nvCxnSpPr>
        <p:spPr bwMode="auto">
          <a:xfrm flipV="1">
            <a:off x="5916613" y="3572041"/>
            <a:ext cx="1543050" cy="11699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111" name="AutoShape 64">
            <a:extLst>
              <a:ext uri="{FF2B5EF4-FFF2-40B4-BE49-F238E27FC236}">
                <a16:creationId xmlns:a16="http://schemas.microsoft.com/office/drawing/2014/main" id="{2E020992-1FD5-1E42-AE33-FA775AE442AD}"/>
              </a:ext>
            </a:extLst>
          </p:cNvPr>
          <p:cNvCxnSpPr>
            <a:cxnSpLocks noChangeShapeType="1"/>
            <a:stCxn id="46107" idx="5"/>
            <a:endCxn id="46109" idx="2"/>
          </p:cNvCxnSpPr>
          <p:nvPr/>
        </p:nvCxnSpPr>
        <p:spPr bwMode="auto">
          <a:xfrm>
            <a:off x="5916613" y="4891253"/>
            <a:ext cx="1512888" cy="12477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112" name="AutoShape 65">
            <a:extLst>
              <a:ext uri="{FF2B5EF4-FFF2-40B4-BE49-F238E27FC236}">
                <a16:creationId xmlns:a16="http://schemas.microsoft.com/office/drawing/2014/main" id="{2954F1D6-936C-A34E-AAC0-A6F441E004CE}"/>
              </a:ext>
            </a:extLst>
          </p:cNvPr>
          <p:cNvCxnSpPr>
            <a:cxnSpLocks noChangeShapeType="1"/>
            <a:stCxn id="46109" idx="6"/>
            <a:endCxn id="46114" idx="3"/>
          </p:cNvCxnSpPr>
          <p:nvPr/>
        </p:nvCxnSpPr>
        <p:spPr bwMode="auto">
          <a:xfrm flipV="1">
            <a:off x="7640638" y="4886491"/>
            <a:ext cx="1498600" cy="12525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113" name="AutoShape 66">
            <a:extLst>
              <a:ext uri="{FF2B5EF4-FFF2-40B4-BE49-F238E27FC236}">
                <a16:creationId xmlns:a16="http://schemas.microsoft.com/office/drawing/2014/main" id="{FF8380AC-E697-D94A-B0D4-5B94AC711EAE}"/>
              </a:ext>
            </a:extLst>
          </p:cNvPr>
          <p:cNvCxnSpPr>
            <a:cxnSpLocks noChangeShapeType="1"/>
            <a:stCxn id="46108" idx="4"/>
            <a:endCxn id="46109" idx="0"/>
          </p:cNvCxnSpPr>
          <p:nvPr/>
        </p:nvCxnSpPr>
        <p:spPr bwMode="auto">
          <a:xfrm>
            <a:off x="7534276" y="3602203"/>
            <a:ext cx="0" cy="24304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114" name="Oval 67">
            <a:extLst>
              <a:ext uri="{FF2B5EF4-FFF2-40B4-BE49-F238E27FC236}">
                <a16:creationId xmlns:a16="http://schemas.microsoft.com/office/drawing/2014/main" id="{8811052C-C273-A44A-BD83-558791255686}"/>
              </a:ext>
            </a:extLst>
          </p:cNvPr>
          <p:cNvSpPr>
            <a:spLocks noChangeAspect="1" noChangeArrowheads="1"/>
          </p:cNvSpPr>
          <p:nvPr/>
        </p:nvSpPr>
        <p:spPr bwMode="auto">
          <a:xfrm>
            <a:off x="9107488" y="4705516"/>
            <a:ext cx="211138" cy="211137"/>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t</a:t>
            </a:r>
          </a:p>
        </p:txBody>
      </p:sp>
      <p:cxnSp>
        <p:nvCxnSpPr>
          <p:cNvPr id="46115" name="AutoShape 68">
            <a:extLst>
              <a:ext uri="{FF2B5EF4-FFF2-40B4-BE49-F238E27FC236}">
                <a16:creationId xmlns:a16="http://schemas.microsoft.com/office/drawing/2014/main" id="{A23BBFFE-8AC2-4945-BDB4-4C1D17D40CC6}"/>
              </a:ext>
            </a:extLst>
          </p:cNvPr>
          <p:cNvCxnSpPr>
            <a:cxnSpLocks noChangeShapeType="1"/>
            <a:stCxn id="46108" idx="5"/>
            <a:endCxn id="46114" idx="1"/>
          </p:cNvCxnSpPr>
          <p:nvPr/>
        </p:nvCxnSpPr>
        <p:spPr bwMode="auto">
          <a:xfrm>
            <a:off x="7608888" y="3572041"/>
            <a:ext cx="1530350" cy="11652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116" name="Text Box 69">
            <a:extLst>
              <a:ext uri="{FF2B5EF4-FFF2-40B4-BE49-F238E27FC236}">
                <a16:creationId xmlns:a16="http://schemas.microsoft.com/office/drawing/2014/main" id="{28828682-2555-A74F-83A2-ABF22C54BFBF}"/>
              </a:ext>
            </a:extLst>
          </p:cNvPr>
          <p:cNvSpPr txBox="1">
            <a:spLocks noChangeArrowheads="1"/>
          </p:cNvSpPr>
          <p:nvPr/>
        </p:nvSpPr>
        <p:spPr bwMode="auto">
          <a:xfrm>
            <a:off x="6545264" y="4049877"/>
            <a:ext cx="309563" cy="304800"/>
          </a:xfrm>
          <a:prstGeom prst="rect">
            <a:avLst/>
          </a:prstGeom>
          <a:solidFill>
            <a:schemeClr val="accent5">
              <a:lumMod val="20000"/>
              <a:lumOff val="80000"/>
            </a:schemeClr>
          </a:solidFill>
          <a:ln>
            <a:noFill/>
          </a:ln>
          <a:effec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20</a:t>
            </a:r>
          </a:p>
        </p:txBody>
      </p:sp>
      <p:sp>
        <p:nvSpPr>
          <p:cNvPr id="46117" name="Text Box 70">
            <a:extLst>
              <a:ext uri="{FF2B5EF4-FFF2-40B4-BE49-F238E27FC236}">
                <a16:creationId xmlns:a16="http://schemas.microsoft.com/office/drawing/2014/main" id="{0BD66009-7DEF-A849-AB4B-B0BA513180CF}"/>
              </a:ext>
            </a:extLst>
          </p:cNvPr>
          <p:cNvSpPr txBox="1">
            <a:spLocks noChangeArrowheads="1"/>
          </p:cNvSpPr>
          <p:nvPr/>
        </p:nvSpPr>
        <p:spPr bwMode="auto">
          <a:xfrm>
            <a:off x="8231188" y="4049877"/>
            <a:ext cx="280988" cy="304800"/>
          </a:xfrm>
          <a:prstGeom prst="rect">
            <a:avLst/>
          </a:prstGeom>
          <a:solidFill>
            <a:schemeClr val="accent5">
              <a:lumMod val="20000"/>
              <a:lumOff val="80000"/>
            </a:schemeClr>
          </a:solidFill>
          <a:ln>
            <a:noFill/>
          </a:ln>
          <a:effec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10</a:t>
            </a:r>
          </a:p>
        </p:txBody>
      </p:sp>
      <p:sp>
        <p:nvSpPr>
          <p:cNvPr id="46118" name="Text Box 71">
            <a:extLst>
              <a:ext uri="{FF2B5EF4-FFF2-40B4-BE49-F238E27FC236}">
                <a16:creationId xmlns:a16="http://schemas.microsoft.com/office/drawing/2014/main" id="{2CBF1DBD-BFCE-5A43-A5F1-0A94F1F193A4}"/>
              </a:ext>
            </a:extLst>
          </p:cNvPr>
          <p:cNvSpPr txBox="1">
            <a:spLocks noChangeArrowheads="1"/>
          </p:cNvSpPr>
          <p:nvPr/>
        </p:nvSpPr>
        <p:spPr bwMode="auto">
          <a:xfrm>
            <a:off x="6567488" y="5457990"/>
            <a:ext cx="280988" cy="304800"/>
          </a:xfrm>
          <a:prstGeom prst="rect">
            <a:avLst/>
          </a:prstGeom>
          <a:solidFill>
            <a:schemeClr val="accent5">
              <a:lumMod val="20000"/>
              <a:lumOff val="80000"/>
            </a:schemeClr>
          </a:solidFill>
          <a:ln>
            <a:noFill/>
          </a:ln>
          <a:effec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10</a:t>
            </a:r>
          </a:p>
        </p:txBody>
      </p:sp>
      <p:sp>
        <p:nvSpPr>
          <p:cNvPr id="46119" name="Text Box 72">
            <a:extLst>
              <a:ext uri="{FF2B5EF4-FFF2-40B4-BE49-F238E27FC236}">
                <a16:creationId xmlns:a16="http://schemas.microsoft.com/office/drawing/2014/main" id="{1619180D-B53C-A448-8DDF-B86DA2FBB752}"/>
              </a:ext>
            </a:extLst>
          </p:cNvPr>
          <p:cNvSpPr txBox="1">
            <a:spLocks noChangeArrowheads="1"/>
          </p:cNvSpPr>
          <p:nvPr/>
        </p:nvSpPr>
        <p:spPr bwMode="auto">
          <a:xfrm>
            <a:off x="8204201" y="5457990"/>
            <a:ext cx="309562" cy="304800"/>
          </a:xfrm>
          <a:prstGeom prst="rect">
            <a:avLst/>
          </a:prstGeom>
          <a:solidFill>
            <a:schemeClr val="accent5">
              <a:lumMod val="20000"/>
              <a:lumOff val="80000"/>
            </a:schemeClr>
          </a:solidFill>
          <a:ln>
            <a:noFill/>
          </a:ln>
          <a:effec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20</a:t>
            </a:r>
          </a:p>
        </p:txBody>
      </p:sp>
      <p:sp>
        <p:nvSpPr>
          <p:cNvPr id="46120" name="Text Box 73">
            <a:extLst>
              <a:ext uri="{FF2B5EF4-FFF2-40B4-BE49-F238E27FC236}">
                <a16:creationId xmlns:a16="http://schemas.microsoft.com/office/drawing/2014/main" id="{9001B6F5-8DEC-064F-94C9-6FC12F5EF906}"/>
              </a:ext>
            </a:extLst>
          </p:cNvPr>
          <p:cNvSpPr txBox="1">
            <a:spLocks noChangeArrowheads="1"/>
          </p:cNvSpPr>
          <p:nvPr/>
        </p:nvSpPr>
        <p:spPr bwMode="auto">
          <a:xfrm>
            <a:off x="7375526" y="4694402"/>
            <a:ext cx="309562" cy="304800"/>
          </a:xfrm>
          <a:prstGeom prst="rect">
            <a:avLst/>
          </a:prstGeom>
          <a:solidFill>
            <a:schemeClr val="accent5">
              <a:lumMod val="20000"/>
              <a:lumOff val="80000"/>
            </a:schemeClr>
          </a:solidFill>
          <a:ln>
            <a:noFill/>
          </a:ln>
          <a:effec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30</a:t>
            </a:r>
          </a:p>
        </p:txBody>
      </p:sp>
      <p:sp>
        <p:nvSpPr>
          <p:cNvPr id="46121" name="Text Box 74">
            <a:extLst>
              <a:ext uri="{FF2B5EF4-FFF2-40B4-BE49-F238E27FC236}">
                <a16:creationId xmlns:a16="http://schemas.microsoft.com/office/drawing/2014/main" id="{962C3DD3-057F-C847-8170-87DD8B3425E0}"/>
              </a:ext>
            </a:extLst>
          </p:cNvPr>
          <p:cNvSpPr txBox="1">
            <a:spLocks noChangeArrowheads="1"/>
          </p:cNvSpPr>
          <p:nvPr/>
        </p:nvSpPr>
        <p:spPr bwMode="auto">
          <a:xfrm>
            <a:off x="6551614" y="3791115"/>
            <a:ext cx="309563" cy="304800"/>
          </a:xfrm>
          <a:prstGeom prst="rect">
            <a:avLst/>
          </a:prstGeom>
          <a:solidFill>
            <a:schemeClr val="accent5">
              <a:lumMod val="20000"/>
              <a:lumOff val="80000"/>
            </a:schemeClr>
          </a:solidFill>
          <a:ln>
            <a:noFill/>
          </a:ln>
          <a:effec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solidFill>
                  <a:schemeClr val="accent2"/>
                </a:solidFill>
              </a:rPr>
              <a:t>20</a:t>
            </a:r>
          </a:p>
        </p:txBody>
      </p:sp>
      <p:sp>
        <p:nvSpPr>
          <p:cNvPr id="46122" name="Text Box 75">
            <a:extLst>
              <a:ext uri="{FF2B5EF4-FFF2-40B4-BE49-F238E27FC236}">
                <a16:creationId xmlns:a16="http://schemas.microsoft.com/office/drawing/2014/main" id="{DB53049E-A4BD-AF4C-A77F-BC7501A405B6}"/>
              </a:ext>
            </a:extLst>
          </p:cNvPr>
          <p:cNvSpPr txBox="1">
            <a:spLocks noChangeArrowheads="1"/>
          </p:cNvSpPr>
          <p:nvPr/>
        </p:nvSpPr>
        <p:spPr bwMode="auto">
          <a:xfrm>
            <a:off x="8239127" y="3791115"/>
            <a:ext cx="280987" cy="304800"/>
          </a:xfrm>
          <a:prstGeom prst="rect">
            <a:avLst/>
          </a:prstGeom>
          <a:solidFill>
            <a:schemeClr val="accent5">
              <a:lumMod val="20000"/>
              <a:lumOff val="80000"/>
            </a:schemeClr>
          </a:solidFill>
          <a:ln>
            <a:noFill/>
          </a:ln>
          <a:effec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solidFill>
                  <a:schemeClr val="accent2"/>
                </a:solidFill>
              </a:rPr>
              <a:t>10</a:t>
            </a:r>
          </a:p>
        </p:txBody>
      </p:sp>
      <p:sp>
        <p:nvSpPr>
          <p:cNvPr id="46123" name="Text Box 76">
            <a:extLst>
              <a:ext uri="{FF2B5EF4-FFF2-40B4-BE49-F238E27FC236}">
                <a16:creationId xmlns:a16="http://schemas.microsoft.com/office/drawing/2014/main" id="{F2F6D765-0BC2-A645-8AC5-ABBC1499BEE9}"/>
              </a:ext>
            </a:extLst>
          </p:cNvPr>
          <p:cNvSpPr txBox="1">
            <a:spLocks noChangeArrowheads="1"/>
          </p:cNvSpPr>
          <p:nvPr/>
        </p:nvSpPr>
        <p:spPr bwMode="auto">
          <a:xfrm>
            <a:off x="6570663" y="5716752"/>
            <a:ext cx="280988" cy="304800"/>
          </a:xfrm>
          <a:prstGeom prst="rect">
            <a:avLst/>
          </a:prstGeom>
          <a:solidFill>
            <a:schemeClr val="accent5">
              <a:lumMod val="20000"/>
              <a:lumOff val="80000"/>
            </a:schemeClr>
          </a:solidFill>
          <a:ln>
            <a:noFill/>
          </a:ln>
          <a:effec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solidFill>
                  <a:schemeClr val="accent2"/>
                </a:solidFill>
              </a:rPr>
              <a:t>10</a:t>
            </a:r>
          </a:p>
        </p:txBody>
      </p:sp>
      <p:sp>
        <p:nvSpPr>
          <p:cNvPr id="46124" name="Text Box 77">
            <a:extLst>
              <a:ext uri="{FF2B5EF4-FFF2-40B4-BE49-F238E27FC236}">
                <a16:creationId xmlns:a16="http://schemas.microsoft.com/office/drawing/2014/main" id="{63B971E1-9A54-254E-B1DA-3796557CE6C4}"/>
              </a:ext>
            </a:extLst>
          </p:cNvPr>
          <p:cNvSpPr txBox="1">
            <a:spLocks noChangeArrowheads="1"/>
          </p:cNvSpPr>
          <p:nvPr/>
        </p:nvSpPr>
        <p:spPr bwMode="auto">
          <a:xfrm>
            <a:off x="7666038" y="4694402"/>
            <a:ext cx="280988" cy="304800"/>
          </a:xfrm>
          <a:prstGeom prst="rect">
            <a:avLst/>
          </a:prstGeom>
          <a:solidFill>
            <a:schemeClr val="accent5">
              <a:lumMod val="20000"/>
              <a:lumOff val="80000"/>
            </a:schemeClr>
          </a:solidFill>
          <a:ln>
            <a:noFill/>
          </a:ln>
          <a:effec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solidFill>
                  <a:schemeClr val="accent2"/>
                </a:solidFill>
              </a:rPr>
              <a:t>10</a:t>
            </a:r>
          </a:p>
        </p:txBody>
      </p:sp>
      <p:sp>
        <p:nvSpPr>
          <p:cNvPr id="46125" name="Text Box 78">
            <a:extLst>
              <a:ext uri="{FF2B5EF4-FFF2-40B4-BE49-F238E27FC236}">
                <a16:creationId xmlns:a16="http://schemas.microsoft.com/office/drawing/2014/main" id="{FE450654-A013-1540-AC45-D44A0AEF4989}"/>
              </a:ext>
            </a:extLst>
          </p:cNvPr>
          <p:cNvSpPr txBox="1">
            <a:spLocks noChangeArrowheads="1"/>
          </p:cNvSpPr>
          <p:nvPr/>
        </p:nvSpPr>
        <p:spPr bwMode="auto">
          <a:xfrm>
            <a:off x="8194676" y="5716752"/>
            <a:ext cx="309562" cy="304800"/>
          </a:xfrm>
          <a:prstGeom prst="rect">
            <a:avLst/>
          </a:prstGeom>
          <a:solidFill>
            <a:schemeClr val="accent5">
              <a:lumMod val="20000"/>
              <a:lumOff val="80000"/>
            </a:schemeClr>
          </a:solidFill>
          <a:ln>
            <a:noFill/>
          </a:ln>
          <a:effectLst/>
        </p:spPr>
        <p:txBody>
          <a:bodyPr wrap="none" lIns="45720" rIns="4572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solidFill>
                  <a:schemeClr val="accent2"/>
                </a:solidFill>
              </a:rPr>
              <a:t>20</a:t>
            </a:r>
          </a:p>
        </p:txBody>
      </p:sp>
      <p:sp>
        <p:nvSpPr>
          <p:cNvPr id="46126" name="Text Box 79">
            <a:extLst>
              <a:ext uri="{FF2B5EF4-FFF2-40B4-BE49-F238E27FC236}">
                <a16:creationId xmlns:a16="http://schemas.microsoft.com/office/drawing/2014/main" id="{142D46BA-8767-114A-9E01-D6C1FDB102E5}"/>
              </a:ext>
            </a:extLst>
          </p:cNvPr>
          <p:cNvSpPr txBox="1">
            <a:spLocks noChangeArrowheads="1"/>
          </p:cNvSpPr>
          <p:nvPr/>
        </p:nvSpPr>
        <p:spPr bwMode="auto">
          <a:xfrm>
            <a:off x="6317377" y="2530475"/>
            <a:ext cx="3685323" cy="338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291" tIns="45646" rIns="91291" bIns="45646">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dirty="0"/>
              <a:t>locally optimality </a:t>
            </a:r>
            <a:r>
              <a:rPr lang="en-US" altLang="zh-CN" dirty="0">
                <a:sym typeface="Symbol" pitchFamily="2" charset="2"/>
              </a:rPr>
              <a:t></a:t>
            </a:r>
            <a:r>
              <a:rPr lang="en-US" altLang="zh-CN" dirty="0"/>
              <a:t> global optimality</a:t>
            </a:r>
          </a:p>
        </p:txBody>
      </p:sp>
      <p:sp>
        <p:nvSpPr>
          <p:cNvPr id="46127" name="Line 80">
            <a:extLst>
              <a:ext uri="{FF2B5EF4-FFF2-40B4-BE49-F238E27FC236}">
                <a16:creationId xmlns:a16="http://schemas.microsoft.com/office/drawing/2014/main" id="{23AC8BE0-FD65-E640-AC3F-484CB521C14B}"/>
              </a:ext>
            </a:extLst>
          </p:cNvPr>
          <p:cNvSpPr>
            <a:spLocks noChangeShapeType="1"/>
          </p:cNvSpPr>
          <p:nvPr/>
        </p:nvSpPr>
        <p:spPr bwMode="auto">
          <a:xfrm flipH="1">
            <a:off x="5127626" y="2728120"/>
            <a:ext cx="1048460" cy="131762"/>
          </a:xfrm>
          <a:prstGeom prst="line">
            <a:avLst/>
          </a:prstGeom>
          <a:ln>
            <a:headEnd/>
            <a:tailEnd type="triangle" w="sm" len="sm"/>
          </a:ln>
        </p:spPr>
        <p:style>
          <a:lnRef idx="3">
            <a:schemeClr val="accent2"/>
          </a:lnRef>
          <a:fillRef idx="0">
            <a:schemeClr val="accent2"/>
          </a:fillRef>
          <a:effectRef idx="2">
            <a:schemeClr val="accent2"/>
          </a:effectRef>
          <a:fontRef idx="minor">
            <a:schemeClr val="tx1"/>
          </a:fontRef>
        </p:style>
        <p:txBody>
          <a:bodyPr wrap="none" anchor="ctr"/>
          <a:lstStyle/>
          <a:p>
            <a:endParaRPr lang="zh-CN" altLang="en-US"/>
          </a:p>
        </p:txBody>
      </p:sp>
      <p:sp>
        <p:nvSpPr>
          <p:cNvPr id="46128" name="Line 81">
            <a:extLst>
              <a:ext uri="{FF2B5EF4-FFF2-40B4-BE49-F238E27FC236}">
                <a16:creationId xmlns:a16="http://schemas.microsoft.com/office/drawing/2014/main" id="{26965564-DC87-1A4D-903E-6F71B7A18A81}"/>
              </a:ext>
            </a:extLst>
          </p:cNvPr>
          <p:cNvSpPr>
            <a:spLocks noChangeShapeType="1"/>
          </p:cNvSpPr>
          <p:nvPr/>
        </p:nvSpPr>
        <p:spPr bwMode="auto">
          <a:xfrm flipH="1">
            <a:off x="8114000" y="2660801"/>
            <a:ext cx="46038" cy="131763"/>
          </a:xfrm>
          <a:prstGeom prst="line">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pic>
        <p:nvPicPr>
          <p:cNvPr id="53" name="Picture 2">
            <a:extLst>
              <a:ext uri="{FF2B5EF4-FFF2-40B4-BE49-F238E27FC236}">
                <a16:creationId xmlns:a16="http://schemas.microsoft.com/office/drawing/2014/main" id="{3862D98A-759F-B242-B2B5-B4EC01FAA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4">
            <a:extLst>
              <a:ext uri="{FF2B5EF4-FFF2-40B4-BE49-F238E27FC236}">
                <a16:creationId xmlns:a16="http://schemas.microsoft.com/office/drawing/2014/main" id="{D32BB620-C5CD-E141-919D-4EC9BD76C119}"/>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491678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a:extLst>
              <a:ext uri="{FF2B5EF4-FFF2-40B4-BE49-F238E27FC236}">
                <a16:creationId xmlns:a16="http://schemas.microsoft.com/office/drawing/2014/main" id="{EC7F6309-A5FA-0E43-B4C1-039C69EB0CE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6CB12AA0-EC35-4A4F-B9B9-86D8B3F2939B}" type="slidenum">
              <a:rPr lang="en-US" altLang="zh-CN" sz="800"/>
              <a:pPr/>
              <a:t>23</a:t>
            </a:fld>
            <a:endParaRPr lang="en-US" altLang="zh-CN" sz="1400"/>
          </a:p>
        </p:txBody>
      </p:sp>
      <p:sp>
        <p:nvSpPr>
          <p:cNvPr id="48130" name="Rectangle 100">
            <a:extLst>
              <a:ext uri="{FF2B5EF4-FFF2-40B4-BE49-F238E27FC236}">
                <a16:creationId xmlns:a16="http://schemas.microsoft.com/office/drawing/2014/main" id="{DF94AB74-8CF8-BA4F-A280-35885EAC8CC1}"/>
              </a:ext>
            </a:extLst>
          </p:cNvPr>
          <p:cNvSpPr>
            <a:spLocks noChangeArrowheads="1"/>
          </p:cNvSpPr>
          <p:nvPr/>
        </p:nvSpPr>
        <p:spPr bwMode="auto">
          <a:xfrm>
            <a:off x="6004034" y="2777687"/>
            <a:ext cx="3429000" cy="1752600"/>
          </a:xfrm>
          <a:prstGeom prst="rect">
            <a:avLst/>
          </a:prstGeom>
          <a:solidFill>
            <a:schemeClr val="accent5">
              <a:lumMod val="20000"/>
              <a:lumOff val="80000"/>
            </a:schemeClr>
          </a:solidFill>
          <a:ln>
            <a:noFill/>
          </a:ln>
          <a:effectLst/>
        </p:spPr>
        <p:txBody>
          <a:bodyPr wrap="none"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48131" name="Rectangle 99">
            <a:extLst>
              <a:ext uri="{FF2B5EF4-FFF2-40B4-BE49-F238E27FC236}">
                <a16:creationId xmlns:a16="http://schemas.microsoft.com/office/drawing/2014/main" id="{B6B62BD2-2CB4-1543-B293-E68088294C57}"/>
              </a:ext>
            </a:extLst>
          </p:cNvPr>
          <p:cNvSpPr>
            <a:spLocks noChangeArrowheads="1"/>
          </p:cNvSpPr>
          <p:nvPr/>
        </p:nvSpPr>
        <p:spPr bwMode="auto">
          <a:xfrm>
            <a:off x="6004034" y="672662"/>
            <a:ext cx="3429000" cy="1600200"/>
          </a:xfrm>
          <a:prstGeom prst="rect">
            <a:avLst/>
          </a:prstGeom>
          <a:solidFill>
            <a:schemeClr val="accent5">
              <a:lumMod val="20000"/>
              <a:lumOff val="80000"/>
            </a:schemeClr>
          </a:solidFill>
          <a:ln>
            <a:noFill/>
          </a:ln>
          <a:effectLst/>
        </p:spPr>
        <p:txBody>
          <a:bodyPr wrap="none"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48132" name="Rectangle 2">
            <a:extLst>
              <a:ext uri="{FF2B5EF4-FFF2-40B4-BE49-F238E27FC236}">
                <a16:creationId xmlns:a16="http://schemas.microsoft.com/office/drawing/2014/main" id="{6F0DB5AB-83F8-664B-877A-0E90895999DD}"/>
              </a:ext>
            </a:extLst>
          </p:cNvPr>
          <p:cNvSpPr>
            <a:spLocks noGrp="1" noChangeArrowheads="1"/>
          </p:cNvSpPr>
          <p:nvPr>
            <p:ph type="title"/>
          </p:nvPr>
        </p:nvSpPr>
        <p:spPr/>
        <p:txBody>
          <a:bodyPr/>
          <a:lstStyle/>
          <a:p>
            <a:r>
              <a:rPr lang="en-US" altLang="zh-CN" dirty="0"/>
              <a:t>Residual Graph</a:t>
            </a:r>
          </a:p>
        </p:txBody>
      </p:sp>
      <p:sp>
        <p:nvSpPr>
          <p:cNvPr id="48134" name="Oval 7">
            <a:extLst>
              <a:ext uri="{FF2B5EF4-FFF2-40B4-BE49-F238E27FC236}">
                <a16:creationId xmlns:a16="http://schemas.microsoft.com/office/drawing/2014/main" id="{6A611C6F-A2F6-6744-9402-9BC008DE1587}"/>
              </a:ext>
            </a:extLst>
          </p:cNvPr>
          <p:cNvSpPr>
            <a:spLocks noChangeAspect="1" noChangeArrowheads="1"/>
          </p:cNvSpPr>
          <p:nvPr/>
        </p:nvSpPr>
        <p:spPr bwMode="auto">
          <a:xfrm>
            <a:off x="6248509" y="1221937"/>
            <a:ext cx="274638" cy="274638"/>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u</a:t>
            </a:r>
          </a:p>
        </p:txBody>
      </p:sp>
      <p:cxnSp>
        <p:nvCxnSpPr>
          <p:cNvPr id="48135" name="AutoShape 10">
            <a:extLst>
              <a:ext uri="{FF2B5EF4-FFF2-40B4-BE49-F238E27FC236}">
                <a16:creationId xmlns:a16="http://schemas.microsoft.com/office/drawing/2014/main" id="{B764523C-895D-7E46-A556-0FC9F631A5DB}"/>
              </a:ext>
            </a:extLst>
          </p:cNvPr>
          <p:cNvCxnSpPr>
            <a:cxnSpLocks noChangeShapeType="1"/>
            <a:stCxn id="48134" idx="6"/>
            <a:endCxn id="48136" idx="2"/>
          </p:cNvCxnSpPr>
          <p:nvPr/>
        </p:nvCxnSpPr>
        <p:spPr bwMode="auto">
          <a:xfrm>
            <a:off x="6523148" y="1360050"/>
            <a:ext cx="223043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136" name="Oval 13">
            <a:extLst>
              <a:ext uri="{FF2B5EF4-FFF2-40B4-BE49-F238E27FC236}">
                <a16:creationId xmlns:a16="http://schemas.microsoft.com/office/drawing/2014/main" id="{8984CBE9-7A6E-014D-974F-17B72F7DA6B6}"/>
              </a:ext>
            </a:extLst>
          </p:cNvPr>
          <p:cNvSpPr>
            <a:spLocks noChangeAspect="1" noChangeArrowheads="1"/>
          </p:cNvSpPr>
          <p:nvPr/>
        </p:nvSpPr>
        <p:spPr bwMode="auto">
          <a:xfrm>
            <a:off x="8753584" y="1221937"/>
            <a:ext cx="274638" cy="274638"/>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dirty="0"/>
              <a:t>v</a:t>
            </a:r>
          </a:p>
        </p:txBody>
      </p:sp>
      <p:sp>
        <p:nvSpPr>
          <p:cNvPr id="48137" name="Text Box 19">
            <a:extLst>
              <a:ext uri="{FF2B5EF4-FFF2-40B4-BE49-F238E27FC236}">
                <a16:creationId xmlns:a16="http://schemas.microsoft.com/office/drawing/2014/main" id="{814A5E81-F300-7049-8E29-85442A79ABA7}"/>
              </a:ext>
            </a:extLst>
          </p:cNvPr>
          <p:cNvSpPr txBox="1">
            <a:spLocks noChangeArrowheads="1"/>
          </p:cNvSpPr>
          <p:nvPr/>
        </p:nvSpPr>
        <p:spPr bwMode="auto">
          <a:xfrm>
            <a:off x="7435959" y="1250513"/>
            <a:ext cx="425450" cy="244475"/>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a:t> 17</a:t>
            </a:r>
          </a:p>
        </p:txBody>
      </p:sp>
      <p:sp>
        <p:nvSpPr>
          <p:cNvPr id="48138" name="Text Box 65">
            <a:extLst>
              <a:ext uri="{FF2B5EF4-FFF2-40B4-BE49-F238E27FC236}">
                <a16:creationId xmlns:a16="http://schemas.microsoft.com/office/drawing/2014/main" id="{75AA8979-9B02-5F4F-BA3D-EB1080C16545}"/>
              </a:ext>
            </a:extLst>
          </p:cNvPr>
          <p:cNvSpPr txBox="1">
            <a:spLocks noChangeArrowheads="1"/>
          </p:cNvSpPr>
          <p:nvPr/>
        </p:nvSpPr>
        <p:spPr bwMode="auto">
          <a:xfrm>
            <a:off x="7512160" y="1631513"/>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a:solidFill>
                  <a:schemeClr val="accent2"/>
                </a:solidFill>
              </a:rPr>
              <a:t>6</a:t>
            </a:r>
          </a:p>
        </p:txBody>
      </p:sp>
      <p:sp>
        <p:nvSpPr>
          <p:cNvPr id="48139" name="Text Box 66">
            <a:extLst>
              <a:ext uri="{FF2B5EF4-FFF2-40B4-BE49-F238E27FC236}">
                <a16:creationId xmlns:a16="http://schemas.microsoft.com/office/drawing/2014/main" id="{AC6E3ED0-AE4A-B148-9669-A1209B1B0F2B}"/>
              </a:ext>
            </a:extLst>
          </p:cNvPr>
          <p:cNvSpPr txBox="1">
            <a:spLocks noChangeArrowheads="1"/>
          </p:cNvSpPr>
          <p:nvPr/>
        </p:nvSpPr>
        <p:spPr bwMode="auto">
          <a:xfrm>
            <a:off x="7832834" y="717112"/>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291" tIns="45646" rIns="91291" bIns="45646">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400"/>
              <a:t>capacity</a:t>
            </a:r>
          </a:p>
        </p:txBody>
      </p:sp>
      <p:sp>
        <p:nvSpPr>
          <p:cNvPr id="48140" name="Oval 79">
            <a:extLst>
              <a:ext uri="{FF2B5EF4-FFF2-40B4-BE49-F238E27FC236}">
                <a16:creationId xmlns:a16="http://schemas.microsoft.com/office/drawing/2014/main" id="{13FF927D-223A-4547-81B3-713968C34E84}"/>
              </a:ext>
            </a:extLst>
          </p:cNvPr>
          <p:cNvSpPr>
            <a:spLocks noChangeAspect="1" noChangeArrowheads="1"/>
          </p:cNvSpPr>
          <p:nvPr/>
        </p:nvSpPr>
        <p:spPr bwMode="auto">
          <a:xfrm>
            <a:off x="6248509" y="3373001"/>
            <a:ext cx="274638" cy="274637"/>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u</a:t>
            </a:r>
          </a:p>
        </p:txBody>
      </p:sp>
      <p:cxnSp>
        <p:nvCxnSpPr>
          <p:cNvPr id="48141" name="AutoShape 80">
            <a:extLst>
              <a:ext uri="{FF2B5EF4-FFF2-40B4-BE49-F238E27FC236}">
                <a16:creationId xmlns:a16="http://schemas.microsoft.com/office/drawing/2014/main" id="{18B403A9-FAEF-8040-AAFA-830FE1F9525D}"/>
              </a:ext>
            </a:extLst>
          </p:cNvPr>
          <p:cNvCxnSpPr>
            <a:cxnSpLocks noChangeShapeType="1"/>
            <a:stCxn id="48140" idx="6"/>
            <a:endCxn id="48142" idx="2"/>
          </p:cNvCxnSpPr>
          <p:nvPr/>
        </p:nvCxnSpPr>
        <p:spPr bwMode="auto">
          <a:xfrm>
            <a:off x="6523148" y="3511112"/>
            <a:ext cx="223043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142" name="Oval 81">
            <a:extLst>
              <a:ext uri="{FF2B5EF4-FFF2-40B4-BE49-F238E27FC236}">
                <a16:creationId xmlns:a16="http://schemas.microsoft.com/office/drawing/2014/main" id="{7B2362B3-FD28-5747-AD95-7EC1049FDD3E}"/>
              </a:ext>
            </a:extLst>
          </p:cNvPr>
          <p:cNvSpPr>
            <a:spLocks noChangeAspect="1" noChangeArrowheads="1"/>
          </p:cNvSpPr>
          <p:nvPr/>
        </p:nvSpPr>
        <p:spPr bwMode="auto">
          <a:xfrm>
            <a:off x="8753584" y="3373001"/>
            <a:ext cx="274638" cy="274637"/>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v</a:t>
            </a:r>
          </a:p>
        </p:txBody>
      </p:sp>
      <p:sp>
        <p:nvSpPr>
          <p:cNvPr id="48143" name="Text Box 82">
            <a:extLst>
              <a:ext uri="{FF2B5EF4-FFF2-40B4-BE49-F238E27FC236}">
                <a16:creationId xmlns:a16="http://schemas.microsoft.com/office/drawing/2014/main" id="{184B25B0-99FD-CF49-8C20-57C09A3B15EA}"/>
              </a:ext>
            </a:extLst>
          </p:cNvPr>
          <p:cNvSpPr txBox="1">
            <a:spLocks noChangeArrowheads="1"/>
          </p:cNvSpPr>
          <p:nvPr/>
        </p:nvSpPr>
        <p:spPr bwMode="auto">
          <a:xfrm>
            <a:off x="7404209" y="3401576"/>
            <a:ext cx="425450" cy="244475"/>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a:t> 11</a:t>
            </a:r>
          </a:p>
        </p:txBody>
      </p:sp>
      <p:sp>
        <p:nvSpPr>
          <p:cNvPr id="48144" name="Text Box 84">
            <a:extLst>
              <a:ext uri="{FF2B5EF4-FFF2-40B4-BE49-F238E27FC236}">
                <a16:creationId xmlns:a16="http://schemas.microsoft.com/office/drawing/2014/main" id="{7DE14F8F-518E-3141-968E-A507BABC588C}"/>
              </a:ext>
            </a:extLst>
          </p:cNvPr>
          <p:cNvSpPr txBox="1">
            <a:spLocks noChangeArrowheads="1"/>
          </p:cNvSpPr>
          <p:nvPr/>
        </p:nvSpPr>
        <p:spPr bwMode="auto">
          <a:xfrm>
            <a:off x="7823310" y="2853887"/>
            <a:ext cx="1660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291" tIns="45646" rIns="91291" bIns="45646">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400"/>
              <a:t>residual capacity</a:t>
            </a:r>
          </a:p>
        </p:txBody>
      </p:sp>
      <p:cxnSp>
        <p:nvCxnSpPr>
          <p:cNvPr id="48145" name="AutoShape 88">
            <a:extLst>
              <a:ext uri="{FF2B5EF4-FFF2-40B4-BE49-F238E27FC236}">
                <a16:creationId xmlns:a16="http://schemas.microsoft.com/office/drawing/2014/main" id="{B8B4470F-36FE-744E-9771-4ABCE1C8EDB9}"/>
              </a:ext>
            </a:extLst>
          </p:cNvPr>
          <p:cNvCxnSpPr>
            <a:cxnSpLocks noChangeShapeType="1"/>
            <a:stCxn id="48142" idx="3"/>
            <a:endCxn id="48140" idx="5"/>
          </p:cNvCxnSpPr>
          <p:nvPr/>
        </p:nvCxnSpPr>
        <p:spPr bwMode="auto">
          <a:xfrm rot="5400000">
            <a:off x="7637573" y="2453838"/>
            <a:ext cx="1587" cy="2309813"/>
          </a:xfrm>
          <a:prstGeom prst="curvedConnector3">
            <a:avLst>
              <a:gd name="adj1" fmla="val 169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146" name="Text Box 89">
            <a:extLst>
              <a:ext uri="{FF2B5EF4-FFF2-40B4-BE49-F238E27FC236}">
                <a16:creationId xmlns:a16="http://schemas.microsoft.com/office/drawing/2014/main" id="{D8CE8167-E99C-BF47-8B3B-6EB34BD7BA11}"/>
              </a:ext>
            </a:extLst>
          </p:cNvPr>
          <p:cNvSpPr txBox="1">
            <a:spLocks noChangeArrowheads="1"/>
          </p:cNvSpPr>
          <p:nvPr/>
        </p:nvSpPr>
        <p:spPr bwMode="auto">
          <a:xfrm>
            <a:off x="7404209" y="3798451"/>
            <a:ext cx="425450" cy="244475"/>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a:t> 6</a:t>
            </a:r>
          </a:p>
        </p:txBody>
      </p:sp>
      <p:sp>
        <p:nvSpPr>
          <p:cNvPr id="48147" name="Text Box 90">
            <a:extLst>
              <a:ext uri="{FF2B5EF4-FFF2-40B4-BE49-F238E27FC236}">
                <a16:creationId xmlns:a16="http://schemas.microsoft.com/office/drawing/2014/main" id="{280693E1-C27A-D04A-BFE8-F8D6E81C3BDC}"/>
              </a:ext>
            </a:extLst>
          </p:cNvPr>
          <p:cNvSpPr txBox="1">
            <a:spLocks noChangeArrowheads="1"/>
          </p:cNvSpPr>
          <p:nvPr/>
        </p:nvSpPr>
        <p:spPr bwMode="auto">
          <a:xfrm>
            <a:off x="7832835" y="4073087"/>
            <a:ext cx="1685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291" tIns="45646" rIns="91291" bIns="45646">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400"/>
              <a:t>residual capacity</a:t>
            </a:r>
          </a:p>
        </p:txBody>
      </p:sp>
      <p:sp>
        <p:nvSpPr>
          <p:cNvPr id="48148" name="Text Box 92">
            <a:extLst>
              <a:ext uri="{FF2B5EF4-FFF2-40B4-BE49-F238E27FC236}">
                <a16:creationId xmlns:a16="http://schemas.microsoft.com/office/drawing/2014/main" id="{62E8F310-8CA3-F847-9AFF-03856E7A57C1}"/>
              </a:ext>
            </a:extLst>
          </p:cNvPr>
          <p:cNvSpPr txBox="1">
            <a:spLocks noChangeArrowheads="1"/>
          </p:cNvSpPr>
          <p:nvPr/>
        </p:nvSpPr>
        <p:spPr bwMode="auto">
          <a:xfrm>
            <a:off x="7918559" y="1945838"/>
            <a:ext cx="543438" cy="30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291" tIns="45646" rIns="91291" bIns="45646">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400">
                <a:solidFill>
                  <a:schemeClr val="hlink"/>
                </a:solidFill>
              </a:rPr>
              <a:t>flow</a:t>
            </a:r>
          </a:p>
        </p:txBody>
      </p:sp>
      <p:sp>
        <p:nvSpPr>
          <p:cNvPr id="48149" name="Line 93">
            <a:extLst>
              <a:ext uri="{FF2B5EF4-FFF2-40B4-BE49-F238E27FC236}">
                <a16:creationId xmlns:a16="http://schemas.microsoft.com/office/drawing/2014/main" id="{B5F4EEE6-AAA5-9642-84FC-BE9596265F9D}"/>
              </a:ext>
            </a:extLst>
          </p:cNvPr>
          <p:cNvSpPr>
            <a:spLocks noChangeShapeType="1"/>
          </p:cNvSpPr>
          <p:nvPr/>
        </p:nvSpPr>
        <p:spPr bwMode="auto">
          <a:xfrm flipH="1" flipV="1">
            <a:off x="7718534" y="1907737"/>
            <a:ext cx="15240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50" name="Line 94">
            <a:extLst>
              <a:ext uri="{FF2B5EF4-FFF2-40B4-BE49-F238E27FC236}">
                <a16:creationId xmlns:a16="http://schemas.microsoft.com/office/drawing/2014/main" id="{59200B87-03E7-8F4D-AF6C-B61C25D78E7A}"/>
              </a:ext>
            </a:extLst>
          </p:cNvPr>
          <p:cNvSpPr>
            <a:spLocks noChangeShapeType="1"/>
          </p:cNvSpPr>
          <p:nvPr/>
        </p:nvSpPr>
        <p:spPr bwMode="auto">
          <a:xfrm flipH="1">
            <a:off x="7689959" y="1012387"/>
            <a:ext cx="15240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51" name="Line 95">
            <a:extLst>
              <a:ext uri="{FF2B5EF4-FFF2-40B4-BE49-F238E27FC236}">
                <a16:creationId xmlns:a16="http://schemas.microsoft.com/office/drawing/2014/main" id="{E0CF1A30-08DA-744B-A2DA-AA9111A49005}"/>
              </a:ext>
            </a:extLst>
          </p:cNvPr>
          <p:cNvSpPr>
            <a:spLocks noChangeShapeType="1"/>
          </p:cNvSpPr>
          <p:nvPr/>
        </p:nvSpPr>
        <p:spPr bwMode="auto">
          <a:xfrm flipH="1">
            <a:off x="7689959" y="3158687"/>
            <a:ext cx="15240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52" name="Line 97">
            <a:extLst>
              <a:ext uri="{FF2B5EF4-FFF2-40B4-BE49-F238E27FC236}">
                <a16:creationId xmlns:a16="http://schemas.microsoft.com/office/drawing/2014/main" id="{140A9511-A4E5-AB43-BE1D-4E652B886EAC}"/>
              </a:ext>
            </a:extLst>
          </p:cNvPr>
          <p:cNvSpPr>
            <a:spLocks noChangeShapeType="1"/>
          </p:cNvSpPr>
          <p:nvPr/>
        </p:nvSpPr>
        <p:spPr bwMode="auto">
          <a:xfrm flipH="1" flipV="1">
            <a:off x="7689959" y="4073087"/>
            <a:ext cx="15240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 name="内容占位符 2">
            <a:extLst>
              <a:ext uri="{FF2B5EF4-FFF2-40B4-BE49-F238E27FC236}">
                <a16:creationId xmlns:a16="http://schemas.microsoft.com/office/drawing/2014/main" id="{5243E0C8-65BD-7644-B260-2F1FA5D0C19C}"/>
              </a:ext>
            </a:extLst>
          </p:cNvPr>
          <p:cNvSpPr>
            <a:spLocks noGrp="1"/>
          </p:cNvSpPr>
          <p:nvPr>
            <p:ph idx="1"/>
          </p:nvPr>
        </p:nvSpPr>
        <p:spPr>
          <a:xfrm>
            <a:off x="838200" y="1326995"/>
            <a:ext cx="7046914" cy="4726964"/>
          </a:xfrm>
        </p:spPr>
        <p:txBody>
          <a:bodyPr>
            <a:normAutofit lnSpcReduction="10000"/>
          </a:bodyPr>
          <a:lstStyle/>
          <a:p>
            <a:r>
              <a:rPr lang="en-US" altLang="zh-CN" dirty="0"/>
              <a:t>Original edge: e=(</a:t>
            </a:r>
            <a:r>
              <a:rPr lang="en-US" altLang="zh-CN" dirty="0" err="1"/>
              <a:t>u,v</a:t>
            </a:r>
            <a:r>
              <a:rPr lang="en-US" altLang="zh-CN" dirty="0"/>
              <a:t>)</a:t>
            </a:r>
            <a:r>
              <a:rPr lang="en-US" altLang="zh-CN" dirty="0">
                <a:sym typeface="Symbol" pitchFamily="2" charset="2"/>
              </a:rPr>
              <a:t>  </a:t>
            </a:r>
            <a:r>
              <a:rPr lang="en-US" altLang="zh-CN" dirty="0"/>
              <a:t>E.</a:t>
            </a:r>
          </a:p>
          <a:p>
            <a:pPr lvl="1"/>
            <a:r>
              <a:rPr lang="en-US" altLang="zh-CN" dirty="0"/>
              <a:t>Flow </a:t>
            </a:r>
            <a:r>
              <a:rPr lang="en-US" altLang="zh-CN" i="1" dirty="0"/>
              <a:t>f(e)</a:t>
            </a:r>
            <a:r>
              <a:rPr lang="en-US" altLang="zh-CN" dirty="0"/>
              <a:t>, capacity </a:t>
            </a:r>
            <a:r>
              <a:rPr lang="en-US" altLang="zh-CN" i="1" dirty="0"/>
              <a:t>c(e)</a:t>
            </a:r>
          </a:p>
          <a:p>
            <a:pPr lvl="1"/>
            <a:endParaRPr lang="en-US" altLang="zh-CN" dirty="0"/>
          </a:p>
          <a:p>
            <a:r>
              <a:rPr lang="en-US" altLang="zh-CN" dirty="0"/>
              <a:t>Residual edge.</a:t>
            </a:r>
          </a:p>
          <a:p>
            <a:pPr lvl="1"/>
            <a:r>
              <a:rPr lang="en-US" altLang="zh-CN" dirty="0"/>
              <a:t>"Undo" flow sent</a:t>
            </a:r>
          </a:p>
          <a:p>
            <a:pPr lvl="1"/>
            <a:r>
              <a:rPr lang="en-US" altLang="zh-CN" dirty="0"/>
              <a:t>e=(</a:t>
            </a:r>
            <a:r>
              <a:rPr lang="en-US" altLang="zh-CN" dirty="0" err="1"/>
              <a:t>u,v</a:t>
            </a:r>
            <a:r>
              <a:rPr lang="en-US" altLang="zh-CN" dirty="0"/>
              <a:t>) and </a:t>
            </a:r>
            <a:r>
              <a:rPr lang="en-US" altLang="zh-CN" dirty="0" err="1"/>
              <a:t>e</a:t>
            </a:r>
            <a:r>
              <a:rPr lang="en-US" altLang="zh-CN" baseline="30000" dirty="0" err="1"/>
              <a:t>R</a:t>
            </a:r>
            <a:r>
              <a:rPr lang="en-US" altLang="zh-CN" dirty="0"/>
              <a:t>=(</a:t>
            </a:r>
            <a:r>
              <a:rPr lang="en-US" altLang="zh-CN" dirty="0" err="1"/>
              <a:t>v,u</a:t>
            </a:r>
            <a:r>
              <a:rPr lang="en-US" altLang="zh-CN" dirty="0"/>
              <a:t>)</a:t>
            </a:r>
          </a:p>
          <a:p>
            <a:pPr lvl="1"/>
            <a:r>
              <a:rPr lang="en-US" altLang="zh-CN" dirty="0"/>
              <a:t>Residual capacity:</a:t>
            </a:r>
          </a:p>
          <a:p>
            <a:pPr lvl="2"/>
            <a:r>
              <a:rPr lang="en-US" altLang="zh-CN" dirty="0"/>
              <a:t>Forward edge: </a:t>
            </a:r>
            <a:r>
              <a:rPr lang="en-US" altLang="zh-CN" i="1" dirty="0"/>
              <a:t>c(e)-f(e)</a:t>
            </a:r>
          </a:p>
          <a:p>
            <a:pPr lvl="2"/>
            <a:r>
              <a:rPr lang="en-US" altLang="zh-CN" dirty="0"/>
              <a:t>Backward edge: </a:t>
            </a:r>
            <a:r>
              <a:rPr lang="en-US" altLang="zh-CN" i="1" dirty="0"/>
              <a:t>f(e)</a:t>
            </a:r>
          </a:p>
          <a:p>
            <a:r>
              <a:rPr lang="en-US" altLang="zh-CN" dirty="0"/>
              <a:t>Residual graph: </a:t>
            </a:r>
            <a:r>
              <a:rPr lang="en-US" altLang="zh-CN" i="1" dirty="0"/>
              <a:t>G</a:t>
            </a:r>
            <a:r>
              <a:rPr lang="en-US" altLang="zh-CN" i="1" baseline="-25000" dirty="0"/>
              <a:t>f</a:t>
            </a:r>
            <a:r>
              <a:rPr lang="en-US" altLang="zh-CN" dirty="0"/>
              <a:t>=(</a:t>
            </a:r>
            <a:r>
              <a:rPr lang="en-US" altLang="zh-CN" i="1" dirty="0" err="1"/>
              <a:t>V,E</a:t>
            </a:r>
            <a:r>
              <a:rPr lang="en-US" altLang="zh-CN" i="1" baseline="-25000" dirty="0" err="1"/>
              <a:t>f</a:t>
            </a:r>
            <a:r>
              <a:rPr lang="en-US" altLang="zh-CN" dirty="0"/>
              <a:t>)</a:t>
            </a:r>
            <a:r>
              <a:rPr lang="en-US" altLang="zh-CN" i="1" dirty="0"/>
              <a:t>.</a:t>
            </a:r>
          </a:p>
          <a:p>
            <a:pPr lvl="1"/>
            <a:r>
              <a:rPr lang="en-US" altLang="zh-CN" dirty="0"/>
              <a:t>Residual edges with positive residual capacity</a:t>
            </a:r>
          </a:p>
          <a:p>
            <a:pPr lvl="1"/>
            <a:r>
              <a:rPr lang="en-US" altLang="zh-CN" i="1" dirty="0" err="1"/>
              <a:t>E</a:t>
            </a:r>
            <a:r>
              <a:rPr lang="en-US" altLang="zh-CN" i="1" baseline="-25000" dirty="0" err="1"/>
              <a:t>f</a:t>
            </a:r>
            <a:r>
              <a:rPr lang="en-US" altLang="zh-CN" dirty="0"/>
              <a:t>={</a:t>
            </a:r>
            <a:r>
              <a:rPr lang="en-US" altLang="zh-CN" i="1" dirty="0" err="1"/>
              <a:t>e</a:t>
            </a:r>
            <a:r>
              <a:rPr lang="en-US" altLang="zh-CN" dirty="0" err="1"/>
              <a:t>:</a:t>
            </a:r>
            <a:r>
              <a:rPr lang="en-US" altLang="zh-CN" i="1" dirty="0" err="1"/>
              <a:t>f</a:t>
            </a:r>
            <a:r>
              <a:rPr lang="en-US" altLang="zh-CN" dirty="0"/>
              <a:t>(</a:t>
            </a:r>
            <a:r>
              <a:rPr lang="en-US" altLang="zh-CN" i="1" dirty="0"/>
              <a:t>e</a:t>
            </a:r>
            <a:r>
              <a:rPr lang="en-US" altLang="zh-CN" dirty="0"/>
              <a:t>)&lt;</a:t>
            </a:r>
            <a:r>
              <a:rPr lang="en-US" altLang="zh-CN" i="1" dirty="0"/>
              <a:t>c</a:t>
            </a:r>
            <a:r>
              <a:rPr lang="en-US" altLang="zh-CN" dirty="0"/>
              <a:t>(</a:t>
            </a:r>
            <a:r>
              <a:rPr lang="en-US" altLang="zh-CN" i="1" dirty="0"/>
              <a:t>e</a:t>
            </a:r>
            <a:r>
              <a:rPr lang="en-US" altLang="zh-CN" dirty="0"/>
              <a:t>)}</a:t>
            </a:r>
            <a:r>
              <a:rPr lang="en-US" altLang="zh-CN" i="1" dirty="0"/>
              <a:t> </a:t>
            </a:r>
            <a:r>
              <a:rPr lang="en-US" altLang="zh-CN" dirty="0"/>
              <a:t>∪ {</a:t>
            </a:r>
            <a:r>
              <a:rPr lang="en-US" altLang="zh-CN" i="1" dirty="0" err="1"/>
              <a:t>e</a:t>
            </a:r>
            <a:r>
              <a:rPr lang="en-US" altLang="zh-CN" i="1" baseline="30000" dirty="0" err="1"/>
              <a:t>R</a:t>
            </a:r>
            <a:r>
              <a:rPr lang="en-US" altLang="zh-CN" dirty="0" err="1"/>
              <a:t>:</a:t>
            </a:r>
            <a:r>
              <a:rPr lang="en-US" altLang="zh-CN" i="1" dirty="0" err="1"/>
              <a:t>f</a:t>
            </a:r>
            <a:r>
              <a:rPr lang="en-US" altLang="zh-CN" i="1" dirty="0"/>
              <a:t>(e)</a:t>
            </a:r>
            <a:r>
              <a:rPr lang="en-US" altLang="zh-CN" dirty="0"/>
              <a:t>&gt;</a:t>
            </a:r>
            <a:r>
              <a:rPr lang="en-US" altLang="zh-CN" i="1" dirty="0"/>
              <a:t>0</a:t>
            </a:r>
            <a:r>
              <a:rPr lang="en-US" altLang="zh-CN" dirty="0"/>
              <a:t>}.</a:t>
            </a:r>
          </a:p>
        </p:txBody>
      </p:sp>
      <p:pic>
        <p:nvPicPr>
          <p:cNvPr id="28" name="Picture 2">
            <a:extLst>
              <a:ext uri="{FF2B5EF4-FFF2-40B4-BE49-F238E27FC236}">
                <a16:creationId xmlns:a16="http://schemas.microsoft.com/office/drawing/2014/main" id="{F117242D-A66B-E142-956E-3E24FC970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4">
            <a:extLst>
              <a:ext uri="{FF2B5EF4-FFF2-40B4-BE49-F238E27FC236}">
                <a16:creationId xmlns:a16="http://schemas.microsoft.com/office/drawing/2014/main" id="{055C361D-DE5E-AD44-BDC5-7A400473E295}"/>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710761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3">
            <a:extLst>
              <a:ext uri="{FF2B5EF4-FFF2-40B4-BE49-F238E27FC236}">
                <a16:creationId xmlns:a16="http://schemas.microsoft.com/office/drawing/2014/main" id="{CFD08D1D-BDF7-204C-BC64-86DD47B1F69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433C7673-676C-334D-91A3-7E55BFBE021A}" type="slidenum">
              <a:rPr lang="en-US" altLang="zh-CN" sz="800"/>
              <a:pPr/>
              <a:t>24</a:t>
            </a:fld>
            <a:endParaRPr lang="en-US" altLang="zh-CN" sz="1400"/>
          </a:p>
        </p:txBody>
      </p:sp>
      <p:sp>
        <p:nvSpPr>
          <p:cNvPr id="50178" name="Rectangle 2">
            <a:extLst>
              <a:ext uri="{FF2B5EF4-FFF2-40B4-BE49-F238E27FC236}">
                <a16:creationId xmlns:a16="http://schemas.microsoft.com/office/drawing/2014/main" id="{E453D20A-E946-0246-87BE-F569F2ED6CC0}"/>
              </a:ext>
            </a:extLst>
          </p:cNvPr>
          <p:cNvSpPr>
            <a:spLocks noGrp="1" noChangeArrowheads="1"/>
          </p:cNvSpPr>
          <p:nvPr>
            <p:ph type="title"/>
          </p:nvPr>
        </p:nvSpPr>
        <p:spPr/>
        <p:txBody>
          <a:bodyPr/>
          <a:lstStyle/>
          <a:p>
            <a:r>
              <a:rPr lang="en-US" altLang="zh-CN"/>
              <a:t>Augmenting Path Algorithm</a:t>
            </a:r>
          </a:p>
        </p:txBody>
      </p:sp>
      <p:sp>
        <p:nvSpPr>
          <p:cNvPr id="50179" name="Text Box 3">
            <a:extLst>
              <a:ext uri="{FF2B5EF4-FFF2-40B4-BE49-F238E27FC236}">
                <a16:creationId xmlns:a16="http://schemas.microsoft.com/office/drawing/2014/main" id="{E81BFE83-A6D6-B440-BE37-56F030F6185C}"/>
              </a:ext>
            </a:extLst>
          </p:cNvPr>
          <p:cNvSpPr txBox="1">
            <a:spLocks noChangeArrowheads="1"/>
          </p:cNvSpPr>
          <p:nvPr/>
        </p:nvSpPr>
        <p:spPr bwMode="auto">
          <a:xfrm>
            <a:off x="1358900" y="1312862"/>
            <a:ext cx="4445000" cy="2228850"/>
          </a:xfrm>
          <a:prstGeom prst="rect">
            <a:avLst/>
          </a:prstGeom>
          <a:solidFill>
            <a:schemeClr val="accent5">
              <a:lumMod val="20000"/>
              <a:lumOff val="80000"/>
            </a:schemeClr>
          </a:solidFill>
          <a:ln>
            <a:noFill/>
          </a:ln>
          <a:effectLst/>
        </p:spPr>
        <p:txBody>
          <a:bodyPr lIns="137160" tIns="137160" rIns="137160" bIns="13716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r>
              <a:rPr kumimoji="0" lang="en-US" altLang="zh-CN" b="1" dirty="0">
                <a:solidFill>
                  <a:srgbClr val="0000CC"/>
                </a:solidFill>
                <a:latin typeface="Courier New" panose="02070309020205020404" pitchFamily="49" charset="0"/>
              </a:rPr>
              <a:t>Augment(f, c, P) {</a:t>
            </a:r>
          </a:p>
          <a:p>
            <a:r>
              <a:rPr lang="en-US" altLang="zh-CN" b="1" dirty="0">
                <a:latin typeface="Courier New" panose="02070309020205020404" pitchFamily="49" charset="0"/>
              </a:rPr>
              <a:t>   b </a:t>
            </a:r>
            <a:r>
              <a:rPr lang="en-US" altLang="zh-CN" b="1" dirty="0">
                <a:latin typeface="Courier New" panose="02070309020205020404" pitchFamily="49" charset="0"/>
                <a:sym typeface="Symbol" pitchFamily="2" charset="2"/>
              </a:rPr>
              <a:t> bottleneck(P) </a:t>
            </a:r>
          </a:p>
          <a:p>
            <a:r>
              <a:rPr lang="en-US" altLang="zh-CN" b="1" dirty="0">
                <a:solidFill>
                  <a:srgbClr val="003399"/>
                </a:solidFill>
                <a:latin typeface="Courier New" panose="02070309020205020404" pitchFamily="49" charset="0"/>
              </a:rPr>
              <a:t>   foreach </a:t>
            </a:r>
            <a:r>
              <a:rPr lang="en-US" altLang="zh-CN" b="1" dirty="0">
                <a:latin typeface="Courier New" panose="02070309020205020404" pitchFamily="49" charset="0"/>
              </a:rPr>
              <a:t>e </a:t>
            </a:r>
            <a:r>
              <a:rPr lang="en-US" altLang="zh-CN" b="1" dirty="0">
                <a:latin typeface="Courier New" panose="02070309020205020404" pitchFamily="49" charset="0"/>
                <a:sym typeface="Symbol" pitchFamily="2" charset="2"/>
              </a:rPr>
              <a:t></a:t>
            </a:r>
            <a:r>
              <a:rPr lang="en-US" altLang="zh-CN" b="1" dirty="0">
                <a:latin typeface="Courier New" panose="02070309020205020404" pitchFamily="49" charset="0"/>
              </a:rPr>
              <a:t> P {</a:t>
            </a:r>
          </a:p>
          <a:p>
            <a:r>
              <a:rPr lang="en-US" altLang="zh-CN" b="1" dirty="0">
                <a:latin typeface="Courier New" panose="02070309020205020404" pitchFamily="49" charset="0"/>
              </a:rPr>
              <a:t>      </a:t>
            </a:r>
            <a:r>
              <a:rPr lang="en-US" altLang="zh-CN" b="1" dirty="0">
                <a:solidFill>
                  <a:srgbClr val="003399"/>
                </a:solidFill>
                <a:latin typeface="Courier New" panose="02070309020205020404" pitchFamily="49" charset="0"/>
              </a:rPr>
              <a:t>if</a:t>
            </a:r>
            <a:r>
              <a:rPr lang="en-US" altLang="zh-CN" b="1" dirty="0">
                <a:latin typeface="Courier New" panose="02070309020205020404" pitchFamily="49" charset="0"/>
              </a:rPr>
              <a:t> (e </a:t>
            </a:r>
            <a:r>
              <a:rPr lang="en-US" altLang="zh-CN" b="1" dirty="0">
                <a:latin typeface="Courier New" panose="02070309020205020404" pitchFamily="49" charset="0"/>
                <a:sym typeface="Symbol" pitchFamily="2" charset="2"/>
              </a:rPr>
              <a:t></a:t>
            </a:r>
            <a:r>
              <a:rPr lang="en-US" altLang="zh-CN" b="1" dirty="0">
                <a:latin typeface="Courier New" panose="02070309020205020404" pitchFamily="49" charset="0"/>
              </a:rPr>
              <a:t> E) f(e) </a:t>
            </a:r>
            <a:r>
              <a:rPr lang="en-US" altLang="zh-CN" b="1" dirty="0">
                <a:latin typeface="Courier New" panose="02070309020205020404" pitchFamily="49" charset="0"/>
                <a:sym typeface="Symbol" pitchFamily="2" charset="2"/>
              </a:rPr>
              <a:t> </a:t>
            </a:r>
            <a:r>
              <a:rPr lang="en-US" altLang="zh-CN" b="1" dirty="0">
                <a:latin typeface="Courier New" panose="02070309020205020404" pitchFamily="49" charset="0"/>
              </a:rPr>
              <a:t>f(e) + b</a:t>
            </a:r>
          </a:p>
          <a:p>
            <a:r>
              <a:rPr lang="en-US" altLang="zh-CN" b="1" dirty="0">
                <a:latin typeface="Courier New" panose="02070309020205020404" pitchFamily="49" charset="0"/>
              </a:rPr>
              <a:t>      </a:t>
            </a:r>
            <a:r>
              <a:rPr lang="en-US" altLang="zh-CN" b="1" dirty="0">
                <a:solidFill>
                  <a:srgbClr val="003399"/>
                </a:solidFill>
                <a:latin typeface="Courier New" panose="02070309020205020404" pitchFamily="49" charset="0"/>
              </a:rPr>
              <a:t>else</a:t>
            </a:r>
            <a:r>
              <a:rPr lang="en-US" altLang="zh-CN" b="1" dirty="0">
                <a:latin typeface="Courier New" panose="02070309020205020404" pitchFamily="49" charset="0"/>
              </a:rPr>
              <a:t>       f(</a:t>
            </a:r>
            <a:r>
              <a:rPr lang="en-US" altLang="zh-CN" b="1" dirty="0" err="1">
                <a:latin typeface="Courier New" panose="02070309020205020404" pitchFamily="49" charset="0"/>
              </a:rPr>
              <a:t>e</a:t>
            </a:r>
            <a:r>
              <a:rPr lang="en-US" altLang="zh-CN" b="1" baseline="30000" dirty="0" err="1">
                <a:latin typeface="Courier New" panose="02070309020205020404" pitchFamily="49" charset="0"/>
              </a:rPr>
              <a:t>R</a:t>
            </a:r>
            <a:r>
              <a:rPr lang="en-US" altLang="zh-CN" b="1" dirty="0">
                <a:latin typeface="Courier New" panose="02070309020205020404" pitchFamily="49" charset="0"/>
              </a:rPr>
              <a:t>)</a:t>
            </a:r>
            <a:r>
              <a:rPr lang="en-US" altLang="zh-CN" b="1" dirty="0">
                <a:latin typeface="Courier New" panose="02070309020205020404" pitchFamily="49" charset="0"/>
                <a:sym typeface="Symbol" pitchFamily="2" charset="2"/>
              </a:rPr>
              <a:t> </a:t>
            </a:r>
            <a:r>
              <a:rPr lang="en-US" altLang="zh-CN" b="1" dirty="0">
                <a:latin typeface="Courier New" panose="02070309020205020404" pitchFamily="49" charset="0"/>
              </a:rPr>
              <a:t>f(</a:t>
            </a:r>
            <a:r>
              <a:rPr lang="en-US" altLang="zh-CN" b="1" dirty="0" err="1">
                <a:latin typeface="Courier New" panose="02070309020205020404" pitchFamily="49" charset="0"/>
              </a:rPr>
              <a:t>e</a:t>
            </a:r>
            <a:r>
              <a:rPr lang="en-US" altLang="zh-CN" b="1" baseline="30000" dirty="0" err="1">
                <a:latin typeface="Courier New" panose="02070309020205020404" pitchFamily="49" charset="0"/>
              </a:rPr>
              <a:t>R</a:t>
            </a:r>
            <a:r>
              <a:rPr lang="en-US" altLang="zh-CN" b="1" dirty="0">
                <a:latin typeface="Courier New" panose="02070309020205020404" pitchFamily="49" charset="0"/>
              </a:rPr>
              <a:t>) - b</a:t>
            </a:r>
          </a:p>
          <a:p>
            <a:r>
              <a:rPr lang="en-US" altLang="zh-CN" b="1" dirty="0">
                <a:latin typeface="Courier New" panose="02070309020205020404" pitchFamily="49" charset="0"/>
              </a:rPr>
              <a:t>   }</a:t>
            </a:r>
          </a:p>
          <a:p>
            <a:r>
              <a:rPr lang="en-US" altLang="zh-CN" b="1" dirty="0">
                <a:solidFill>
                  <a:srgbClr val="003399"/>
                </a:solidFill>
                <a:latin typeface="Courier New" panose="02070309020205020404" pitchFamily="49" charset="0"/>
              </a:rPr>
              <a:t>   return</a:t>
            </a:r>
            <a:r>
              <a:rPr lang="en-US" altLang="zh-CN" b="1" dirty="0">
                <a:latin typeface="Courier New" panose="02070309020205020404" pitchFamily="49" charset="0"/>
              </a:rPr>
              <a:t> f</a:t>
            </a:r>
          </a:p>
          <a:p>
            <a:r>
              <a:rPr lang="en-US" altLang="zh-CN" b="1" dirty="0">
                <a:latin typeface="Courier New" panose="02070309020205020404" pitchFamily="49" charset="0"/>
              </a:rPr>
              <a:t>}</a:t>
            </a:r>
          </a:p>
        </p:txBody>
      </p:sp>
      <p:sp>
        <p:nvSpPr>
          <p:cNvPr id="50180" name="Text Box 5">
            <a:extLst>
              <a:ext uri="{FF2B5EF4-FFF2-40B4-BE49-F238E27FC236}">
                <a16:creationId xmlns:a16="http://schemas.microsoft.com/office/drawing/2014/main" id="{F9D96803-7EAE-F347-9A70-A8A7D4C7868C}"/>
              </a:ext>
            </a:extLst>
          </p:cNvPr>
          <p:cNvSpPr txBox="1">
            <a:spLocks noChangeArrowheads="1"/>
          </p:cNvSpPr>
          <p:nvPr/>
        </p:nvSpPr>
        <p:spPr bwMode="auto">
          <a:xfrm>
            <a:off x="5788025" y="2141482"/>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291" tIns="45646" rIns="91291" bIns="45646">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200"/>
              <a:t>forward edge</a:t>
            </a:r>
          </a:p>
        </p:txBody>
      </p:sp>
      <p:sp>
        <p:nvSpPr>
          <p:cNvPr id="50181" name="Text Box 6">
            <a:extLst>
              <a:ext uri="{FF2B5EF4-FFF2-40B4-BE49-F238E27FC236}">
                <a16:creationId xmlns:a16="http://schemas.microsoft.com/office/drawing/2014/main" id="{42F2A9DD-CF5F-5A4B-A529-E70F146A81B4}"/>
              </a:ext>
            </a:extLst>
          </p:cNvPr>
          <p:cNvSpPr txBox="1">
            <a:spLocks noChangeArrowheads="1"/>
          </p:cNvSpPr>
          <p:nvPr/>
        </p:nvSpPr>
        <p:spPr bwMode="auto">
          <a:xfrm>
            <a:off x="5803900" y="2406596"/>
            <a:ext cx="1125328" cy="27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291" tIns="45646" rIns="91291" bIns="45646">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200" dirty="0"/>
              <a:t>reverse edge</a:t>
            </a:r>
          </a:p>
        </p:txBody>
      </p:sp>
      <p:sp>
        <p:nvSpPr>
          <p:cNvPr id="50182" name="TextBox 1">
            <a:extLst>
              <a:ext uri="{FF2B5EF4-FFF2-40B4-BE49-F238E27FC236}">
                <a16:creationId xmlns:a16="http://schemas.microsoft.com/office/drawing/2014/main" id="{8F66A7F4-7091-8047-B617-4411E8156767}"/>
              </a:ext>
            </a:extLst>
          </p:cNvPr>
          <p:cNvSpPr txBox="1">
            <a:spLocks noChangeArrowheads="1"/>
          </p:cNvSpPr>
          <p:nvPr/>
        </p:nvSpPr>
        <p:spPr bwMode="auto">
          <a:xfrm>
            <a:off x="1244710" y="3912490"/>
            <a:ext cx="5335588"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r>
              <a:rPr lang="zh-CN" altLang="zh-CN" dirty="0"/>
              <a:t>P: simple s-t path in G</a:t>
            </a:r>
            <a:r>
              <a:rPr lang="zh-CN" altLang="zh-CN" baseline="30000" dirty="0"/>
              <a:t>f</a:t>
            </a:r>
          </a:p>
          <a:p>
            <a:endParaRPr lang="zh-CN" altLang="zh-CN" baseline="30000" dirty="0"/>
          </a:p>
          <a:p>
            <a:r>
              <a:rPr lang="zh-CN" altLang="zh-CN" dirty="0"/>
              <a:t>bottleneck(P): min residual capacity of any edge on P</a:t>
            </a:r>
          </a:p>
          <a:p>
            <a:endParaRPr lang="zh-CN" altLang="zh-CN" dirty="0"/>
          </a:p>
          <a:p>
            <a:r>
              <a:rPr lang="zh-CN" altLang="zh-CN" dirty="0"/>
              <a:t>Augmenting path: any s-t path in the residual graph</a:t>
            </a:r>
          </a:p>
          <a:p>
            <a:r>
              <a:rPr lang="zh-CN" altLang="zh-CN" dirty="0"/>
              <a:t> </a:t>
            </a:r>
          </a:p>
        </p:txBody>
      </p:sp>
      <p:pic>
        <p:nvPicPr>
          <p:cNvPr id="8" name="Picture 2">
            <a:extLst>
              <a:ext uri="{FF2B5EF4-FFF2-40B4-BE49-F238E27FC236}">
                <a16:creationId xmlns:a16="http://schemas.microsoft.com/office/drawing/2014/main" id="{FD238FAC-251C-C146-BB78-6BBFE53EE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a:extLst>
              <a:ext uri="{FF2B5EF4-FFF2-40B4-BE49-F238E27FC236}">
                <a16:creationId xmlns:a16="http://schemas.microsoft.com/office/drawing/2014/main" id="{CECAFE9D-4808-8F45-95A3-7E999EAEFD6E}"/>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856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3">
            <a:extLst>
              <a:ext uri="{FF2B5EF4-FFF2-40B4-BE49-F238E27FC236}">
                <a16:creationId xmlns:a16="http://schemas.microsoft.com/office/drawing/2014/main" id="{6241B91D-3F18-EF45-861D-63D253597DB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0D41333F-294F-8E43-A4E5-A1EFEE80814C}" type="slidenum">
              <a:rPr lang="en-US" altLang="zh-CN" sz="800"/>
              <a:pPr/>
              <a:t>25</a:t>
            </a:fld>
            <a:endParaRPr lang="en-US" altLang="zh-CN" sz="1400"/>
          </a:p>
        </p:txBody>
      </p:sp>
      <p:sp>
        <p:nvSpPr>
          <p:cNvPr id="52226" name="Rectangle 2">
            <a:extLst>
              <a:ext uri="{FF2B5EF4-FFF2-40B4-BE49-F238E27FC236}">
                <a16:creationId xmlns:a16="http://schemas.microsoft.com/office/drawing/2014/main" id="{7018D4E4-CC70-9647-9B52-8DA31535056B}"/>
              </a:ext>
            </a:extLst>
          </p:cNvPr>
          <p:cNvSpPr>
            <a:spLocks noGrp="1" noChangeArrowheads="1"/>
          </p:cNvSpPr>
          <p:nvPr>
            <p:ph type="title"/>
          </p:nvPr>
        </p:nvSpPr>
        <p:spPr/>
        <p:txBody>
          <a:bodyPr/>
          <a:lstStyle/>
          <a:p>
            <a:r>
              <a:rPr lang="en-US" altLang="zh-CN"/>
              <a:t>Augmenting Path Algorithm</a:t>
            </a:r>
          </a:p>
        </p:txBody>
      </p:sp>
      <p:sp>
        <p:nvSpPr>
          <p:cNvPr id="52227" name="Text Box 4">
            <a:extLst>
              <a:ext uri="{FF2B5EF4-FFF2-40B4-BE49-F238E27FC236}">
                <a16:creationId xmlns:a16="http://schemas.microsoft.com/office/drawing/2014/main" id="{3CBE87DB-AE37-DC4D-88F3-95561368CAE7}"/>
              </a:ext>
            </a:extLst>
          </p:cNvPr>
          <p:cNvSpPr txBox="1">
            <a:spLocks noChangeArrowheads="1"/>
          </p:cNvSpPr>
          <p:nvPr/>
        </p:nvSpPr>
        <p:spPr bwMode="auto">
          <a:xfrm>
            <a:off x="1830388" y="1586624"/>
            <a:ext cx="5713412" cy="2717800"/>
          </a:xfrm>
          <a:prstGeom prst="rect">
            <a:avLst/>
          </a:prstGeom>
          <a:solidFill>
            <a:schemeClr val="accent5">
              <a:lumMod val="20000"/>
              <a:lumOff val="80000"/>
            </a:schemeClr>
          </a:solidFill>
          <a:ln>
            <a:noFill/>
          </a:ln>
          <a:effectLst/>
        </p:spPr>
        <p:txBody>
          <a:bodyPr lIns="137160" tIns="137160" rIns="137160" bIns="13716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r>
              <a:rPr kumimoji="0" lang="en-US" altLang="zh-CN" b="1" dirty="0">
                <a:solidFill>
                  <a:srgbClr val="0000CC"/>
                </a:solidFill>
                <a:latin typeface="Courier New" panose="02070309020205020404" pitchFamily="49" charset="0"/>
              </a:rPr>
              <a:t>Ford-Fulkerson(G, s, t, c) {</a:t>
            </a:r>
          </a:p>
          <a:p>
            <a:r>
              <a:rPr lang="en-US" altLang="zh-CN" b="1" dirty="0">
                <a:solidFill>
                  <a:srgbClr val="003399"/>
                </a:solidFill>
                <a:latin typeface="Courier New" panose="02070309020205020404" pitchFamily="49" charset="0"/>
              </a:rPr>
              <a:t>   foreach </a:t>
            </a:r>
            <a:r>
              <a:rPr lang="en-US" altLang="zh-CN" b="1" dirty="0">
                <a:latin typeface="Courier New" panose="02070309020205020404" pitchFamily="49" charset="0"/>
              </a:rPr>
              <a:t>e </a:t>
            </a:r>
            <a:r>
              <a:rPr lang="en-US" altLang="zh-CN" b="1" dirty="0">
                <a:latin typeface="Courier New" panose="02070309020205020404" pitchFamily="49" charset="0"/>
                <a:sym typeface="Symbol" pitchFamily="2" charset="2"/>
              </a:rPr>
              <a:t></a:t>
            </a:r>
            <a:r>
              <a:rPr lang="en-US" altLang="zh-CN" b="1" dirty="0">
                <a:latin typeface="Courier New" panose="02070309020205020404" pitchFamily="49" charset="0"/>
              </a:rPr>
              <a:t> E  f(e) </a:t>
            </a:r>
            <a:r>
              <a:rPr lang="en-US" altLang="zh-CN" b="1" dirty="0">
                <a:latin typeface="Courier New" panose="02070309020205020404" pitchFamily="49" charset="0"/>
                <a:sym typeface="Symbol" pitchFamily="2" charset="2"/>
              </a:rPr>
              <a:t></a:t>
            </a:r>
            <a:r>
              <a:rPr lang="en-US" altLang="zh-CN" b="1" dirty="0">
                <a:latin typeface="Courier New" panose="02070309020205020404" pitchFamily="49" charset="0"/>
              </a:rPr>
              <a:t> 0</a:t>
            </a:r>
          </a:p>
          <a:p>
            <a:r>
              <a:rPr lang="en-US" altLang="zh-CN" b="1" dirty="0">
                <a:latin typeface="Courier New" panose="02070309020205020404" pitchFamily="49" charset="0"/>
              </a:rPr>
              <a:t>   G</a:t>
            </a:r>
            <a:r>
              <a:rPr lang="en-US" altLang="zh-CN" b="1" baseline="30000" dirty="0">
                <a:latin typeface="Courier New" panose="02070309020205020404" pitchFamily="49" charset="0"/>
              </a:rPr>
              <a:t>f</a:t>
            </a:r>
            <a:r>
              <a:rPr lang="en-US" altLang="zh-CN" b="1" dirty="0">
                <a:latin typeface="Courier New" panose="02070309020205020404" pitchFamily="49" charset="0"/>
              </a:rPr>
              <a:t> </a:t>
            </a:r>
            <a:r>
              <a:rPr lang="en-US" altLang="zh-CN" b="1" dirty="0">
                <a:latin typeface="Courier New" panose="02070309020205020404" pitchFamily="49" charset="0"/>
                <a:sym typeface="Symbol" pitchFamily="2" charset="2"/>
              </a:rPr>
              <a:t></a:t>
            </a:r>
            <a:r>
              <a:rPr lang="en-US" altLang="zh-CN" b="1" dirty="0">
                <a:latin typeface="Courier New" panose="02070309020205020404" pitchFamily="49" charset="0"/>
              </a:rPr>
              <a:t> residual graph</a:t>
            </a:r>
            <a:endParaRPr lang="en-US" altLang="zh-CN" b="1" dirty="0">
              <a:solidFill>
                <a:srgbClr val="003399"/>
              </a:solidFill>
              <a:latin typeface="Courier New" panose="02070309020205020404" pitchFamily="49" charset="0"/>
            </a:endParaRPr>
          </a:p>
          <a:p>
            <a:endParaRPr lang="en-US" altLang="zh-CN" b="1" dirty="0">
              <a:solidFill>
                <a:srgbClr val="003399"/>
              </a:solidFill>
              <a:latin typeface="Courier New" panose="02070309020205020404" pitchFamily="49" charset="0"/>
            </a:endParaRPr>
          </a:p>
          <a:p>
            <a:r>
              <a:rPr lang="en-US" altLang="zh-CN" b="1" dirty="0">
                <a:solidFill>
                  <a:srgbClr val="003399"/>
                </a:solidFill>
                <a:latin typeface="Courier New" panose="02070309020205020404" pitchFamily="49" charset="0"/>
              </a:rPr>
              <a:t>   while </a:t>
            </a:r>
            <a:r>
              <a:rPr lang="en-US" altLang="zh-CN" b="1" dirty="0">
                <a:latin typeface="Courier New" panose="02070309020205020404" pitchFamily="49" charset="0"/>
              </a:rPr>
              <a:t>(there exists augmenting path P) {</a:t>
            </a:r>
          </a:p>
          <a:p>
            <a:r>
              <a:rPr lang="en-US" altLang="zh-CN" b="1" dirty="0">
                <a:latin typeface="Courier New" panose="02070309020205020404" pitchFamily="49" charset="0"/>
              </a:rPr>
              <a:t>      f </a:t>
            </a:r>
            <a:r>
              <a:rPr lang="en-US" altLang="zh-CN" b="1" dirty="0">
                <a:latin typeface="Courier New" panose="02070309020205020404" pitchFamily="49" charset="0"/>
                <a:sym typeface="Symbol" pitchFamily="2" charset="2"/>
              </a:rPr>
              <a:t></a:t>
            </a:r>
            <a:r>
              <a:rPr lang="en-US" altLang="zh-CN" b="1" dirty="0">
                <a:latin typeface="Courier New" panose="02070309020205020404" pitchFamily="49" charset="0"/>
              </a:rPr>
              <a:t> Augment(f, c, P)</a:t>
            </a:r>
          </a:p>
          <a:p>
            <a:r>
              <a:rPr lang="en-US" altLang="zh-CN" b="1" dirty="0">
                <a:latin typeface="Courier New" panose="02070309020205020404" pitchFamily="49" charset="0"/>
              </a:rPr>
              <a:t>      update G</a:t>
            </a:r>
            <a:r>
              <a:rPr lang="en-US" altLang="zh-CN" b="1" baseline="30000" dirty="0">
                <a:latin typeface="Courier New" panose="02070309020205020404" pitchFamily="49" charset="0"/>
              </a:rPr>
              <a:t>f</a:t>
            </a:r>
          </a:p>
          <a:p>
            <a:r>
              <a:rPr lang="en-US" altLang="zh-CN" b="1" dirty="0">
                <a:latin typeface="Courier New" panose="02070309020205020404" pitchFamily="49" charset="0"/>
              </a:rPr>
              <a:t>   }</a:t>
            </a:r>
          </a:p>
          <a:p>
            <a:r>
              <a:rPr lang="en-US" altLang="zh-CN" b="1" dirty="0">
                <a:solidFill>
                  <a:srgbClr val="003399"/>
                </a:solidFill>
                <a:latin typeface="Courier New" panose="02070309020205020404" pitchFamily="49" charset="0"/>
              </a:rPr>
              <a:t>   return</a:t>
            </a:r>
            <a:r>
              <a:rPr lang="en-US" altLang="zh-CN" b="1" dirty="0">
                <a:latin typeface="Courier New" panose="02070309020205020404" pitchFamily="49" charset="0"/>
              </a:rPr>
              <a:t> f</a:t>
            </a:r>
          </a:p>
          <a:p>
            <a:r>
              <a:rPr lang="en-US" altLang="zh-CN" b="1" dirty="0">
                <a:latin typeface="Courier New" panose="02070309020205020404" pitchFamily="49" charset="0"/>
              </a:rPr>
              <a:t>}</a:t>
            </a:r>
          </a:p>
        </p:txBody>
      </p:sp>
      <p:pic>
        <p:nvPicPr>
          <p:cNvPr id="5" name="Picture 2">
            <a:extLst>
              <a:ext uri="{FF2B5EF4-FFF2-40B4-BE49-F238E27FC236}">
                <a16:creationId xmlns:a16="http://schemas.microsoft.com/office/drawing/2014/main" id="{20C06519-07E5-1141-9B41-77500F03E6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CFA9F2BC-3431-6843-BB47-D6F306CA4E3D}"/>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480461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2">
            <a:extLst>
              <a:ext uri="{FF2B5EF4-FFF2-40B4-BE49-F238E27FC236}">
                <a16:creationId xmlns:a16="http://schemas.microsoft.com/office/drawing/2014/main" id="{CA85CD64-1749-1D43-AAE1-A5E1993CE09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63E0BF9E-6E9C-5E46-A0E7-F6AB5DC9DB67}" type="slidenum">
              <a:rPr lang="en-US" altLang="zh-CN" sz="800"/>
              <a:pPr/>
              <a:t>26</a:t>
            </a:fld>
            <a:endParaRPr lang="en-US" altLang="zh-CN" sz="1400"/>
          </a:p>
        </p:txBody>
      </p:sp>
      <p:sp>
        <p:nvSpPr>
          <p:cNvPr id="54274" name="Rectangle 2">
            <a:extLst>
              <a:ext uri="{FF2B5EF4-FFF2-40B4-BE49-F238E27FC236}">
                <a16:creationId xmlns:a16="http://schemas.microsoft.com/office/drawing/2014/main" id="{FB33203D-690D-6F4D-A530-9347700287A2}"/>
              </a:ext>
            </a:extLst>
          </p:cNvPr>
          <p:cNvSpPr>
            <a:spLocks noGrp="1" noChangeArrowheads="1"/>
          </p:cNvSpPr>
          <p:nvPr>
            <p:ph type="title"/>
          </p:nvPr>
        </p:nvSpPr>
        <p:spPr/>
        <p:txBody>
          <a:bodyPr/>
          <a:lstStyle/>
          <a:p>
            <a:r>
              <a:rPr lang="en-US" altLang="zh-CN" dirty="0"/>
              <a:t>Ford-Fulkerson Algorithm</a:t>
            </a:r>
          </a:p>
        </p:txBody>
      </p:sp>
      <p:sp>
        <p:nvSpPr>
          <p:cNvPr id="54275" name="Oval 3">
            <a:extLst>
              <a:ext uri="{FF2B5EF4-FFF2-40B4-BE49-F238E27FC236}">
                <a16:creationId xmlns:a16="http://schemas.microsoft.com/office/drawing/2014/main" id="{8D4C8181-248B-6F4E-A0CC-D4ACBEC83C45}"/>
              </a:ext>
            </a:extLst>
          </p:cNvPr>
          <p:cNvSpPr>
            <a:spLocks noChangeAspect="1" noChangeArrowheads="1"/>
          </p:cNvSpPr>
          <p:nvPr/>
        </p:nvSpPr>
        <p:spPr bwMode="auto">
          <a:xfrm>
            <a:off x="2042866" y="3013869"/>
            <a:ext cx="250825" cy="250825"/>
          </a:xfrm>
          <a:prstGeom prst="ellipse">
            <a:avLst/>
          </a:prstGeom>
          <a:solidFill>
            <a:schemeClr val="accent5">
              <a:lumMod val="20000"/>
              <a:lumOff val="80000"/>
            </a:schemeClr>
          </a:solidFill>
          <a:ln w="15875">
            <a:solidFill>
              <a:schemeClr val="tx1"/>
            </a:solidFill>
            <a:round/>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400" dirty="0"/>
              <a:t>s</a:t>
            </a:r>
          </a:p>
        </p:txBody>
      </p:sp>
      <p:sp>
        <p:nvSpPr>
          <p:cNvPr id="54276" name="Oval 4">
            <a:extLst>
              <a:ext uri="{FF2B5EF4-FFF2-40B4-BE49-F238E27FC236}">
                <a16:creationId xmlns:a16="http://schemas.microsoft.com/office/drawing/2014/main" id="{96B7EF2C-8104-4C4F-B6C5-5E8B11894F90}"/>
              </a:ext>
            </a:extLst>
          </p:cNvPr>
          <p:cNvSpPr>
            <a:spLocks noChangeAspect="1" noChangeArrowheads="1"/>
          </p:cNvSpPr>
          <p:nvPr/>
        </p:nvSpPr>
        <p:spPr bwMode="auto">
          <a:xfrm>
            <a:off x="4027241" y="1524794"/>
            <a:ext cx="250825" cy="252413"/>
          </a:xfrm>
          <a:prstGeom prst="ellipse">
            <a:avLst/>
          </a:prstGeom>
          <a:solidFill>
            <a:schemeClr val="accent5">
              <a:lumMod val="20000"/>
              <a:lumOff val="80000"/>
            </a:schemeClr>
          </a:solidFill>
          <a:ln w="15875">
            <a:solidFill>
              <a:schemeClr val="tx1"/>
            </a:solidFill>
            <a:round/>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400"/>
              <a:t>2</a:t>
            </a:r>
          </a:p>
        </p:txBody>
      </p:sp>
      <p:sp>
        <p:nvSpPr>
          <p:cNvPr id="54277" name="Oval 5">
            <a:extLst>
              <a:ext uri="{FF2B5EF4-FFF2-40B4-BE49-F238E27FC236}">
                <a16:creationId xmlns:a16="http://schemas.microsoft.com/office/drawing/2014/main" id="{E4A86C79-8A21-6040-A3AF-1A39F494FF04}"/>
              </a:ext>
            </a:extLst>
          </p:cNvPr>
          <p:cNvSpPr>
            <a:spLocks noChangeAspect="1" noChangeArrowheads="1"/>
          </p:cNvSpPr>
          <p:nvPr/>
        </p:nvSpPr>
        <p:spPr bwMode="auto">
          <a:xfrm>
            <a:off x="4027241" y="3013869"/>
            <a:ext cx="250825" cy="250825"/>
          </a:xfrm>
          <a:prstGeom prst="ellipse">
            <a:avLst/>
          </a:prstGeom>
          <a:solidFill>
            <a:schemeClr val="accent5">
              <a:lumMod val="20000"/>
              <a:lumOff val="80000"/>
            </a:schemeClr>
          </a:solidFill>
          <a:ln w="15875">
            <a:solidFill>
              <a:schemeClr val="tx1"/>
            </a:solidFill>
            <a:round/>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400"/>
              <a:t>3</a:t>
            </a:r>
          </a:p>
        </p:txBody>
      </p:sp>
      <p:cxnSp>
        <p:nvCxnSpPr>
          <p:cNvPr id="54278" name="AutoShape 6">
            <a:extLst>
              <a:ext uri="{FF2B5EF4-FFF2-40B4-BE49-F238E27FC236}">
                <a16:creationId xmlns:a16="http://schemas.microsoft.com/office/drawing/2014/main" id="{AE526910-96B6-E047-B73D-D6EF2811CA3D}"/>
              </a:ext>
            </a:extLst>
          </p:cNvPr>
          <p:cNvCxnSpPr>
            <a:cxnSpLocks noChangeShapeType="1"/>
            <a:stCxn id="54275" idx="7"/>
            <a:endCxn id="54276" idx="3"/>
          </p:cNvCxnSpPr>
          <p:nvPr/>
        </p:nvCxnSpPr>
        <p:spPr bwMode="auto">
          <a:xfrm flipV="1">
            <a:off x="2257179" y="1747043"/>
            <a:ext cx="1806575" cy="1296988"/>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279" name="AutoShape 7">
            <a:extLst>
              <a:ext uri="{FF2B5EF4-FFF2-40B4-BE49-F238E27FC236}">
                <a16:creationId xmlns:a16="http://schemas.microsoft.com/office/drawing/2014/main" id="{A56183B6-F7FC-6045-BF64-A9A4F5718E78}"/>
              </a:ext>
            </a:extLst>
          </p:cNvPr>
          <p:cNvCxnSpPr>
            <a:cxnSpLocks noChangeShapeType="1"/>
            <a:stCxn id="54275" idx="6"/>
            <a:endCxn id="54277" idx="2"/>
          </p:cNvCxnSpPr>
          <p:nvPr/>
        </p:nvCxnSpPr>
        <p:spPr bwMode="auto">
          <a:xfrm>
            <a:off x="2301629" y="3139281"/>
            <a:ext cx="1717675" cy="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280" name="AutoShape 8">
            <a:extLst>
              <a:ext uri="{FF2B5EF4-FFF2-40B4-BE49-F238E27FC236}">
                <a16:creationId xmlns:a16="http://schemas.microsoft.com/office/drawing/2014/main" id="{6B9D62A3-BBFA-EA4E-AE0D-518E25506FFC}"/>
              </a:ext>
            </a:extLst>
          </p:cNvPr>
          <p:cNvCxnSpPr>
            <a:cxnSpLocks noChangeShapeType="1"/>
            <a:stCxn id="54277" idx="6"/>
            <a:endCxn id="54284" idx="2"/>
          </p:cNvCxnSpPr>
          <p:nvPr/>
        </p:nvCxnSpPr>
        <p:spPr bwMode="auto">
          <a:xfrm>
            <a:off x="4286004" y="3139281"/>
            <a:ext cx="2389187" cy="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281" name="AutoShape 9">
            <a:extLst>
              <a:ext uri="{FF2B5EF4-FFF2-40B4-BE49-F238E27FC236}">
                <a16:creationId xmlns:a16="http://schemas.microsoft.com/office/drawing/2014/main" id="{BBB19590-E659-E94A-B3CF-8C792AAFC764}"/>
              </a:ext>
            </a:extLst>
          </p:cNvPr>
          <p:cNvCxnSpPr>
            <a:cxnSpLocks noChangeShapeType="1"/>
            <a:stCxn id="54276" idx="6"/>
            <a:endCxn id="54283" idx="2"/>
          </p:cNvCxnSpPr>
          <p:nvPr/>
        </p:nvCxnSpPr>
        <p:spPr bwMode="auto">
          <a:xfrm>
            <a:off x="4286004" y="1651793"/>
            <a:ext cx="2389187" cy="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282" name="AutoShape 10">
            <a:extLst>
              <a:ext uri="{FF2B5EF4-FFF2-40B4-BE49-F238E27FC236}">
                <a16:creationId xmlns:a16="http://schemas.microsoft.com/office/drawing/2014/main" id="{A06F4927-D613-2047-B8AF-04DD250E73BC}"/>
              </a:ext>
            </a:extLst>
          </p:cNvPr>
          <p:cNvCxnSpPr>
            <a:cxnSpLocks noChangeShapeType="1"/>
            <a:stCxn id="54276" idx="4"/>
            <a:endCxn id="54277" idx="0"/>
          </p:cNvCxnSpPr>
          <p:nvPr/>
        </p:nvCxnSpPr>
        <p:spPr bwMode="auto">
          <a:xfrm>
            <a:off x="4152653" y="1783557"/>
            <a:ext cx="0" cy="1222375"/>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4283" name="Oval 11">
            <a:extLst>
              <a:ext uri="{FF2B5EF4-FFF2-40B4-BE49-F238E27FC236}">
                <a16:creationId xmlns:a16="http://schemas.microsoft.com/office/drawing/2014/main" id="{D21752A4-9F74-7749-AC98-64851D3860D7}"/>
              </a:ext>
            </a:extLst>
          </p:cNvPr>
          <p:cNvSpPr>
            <a:spLocks noChangeAspect="1" noChangeArrowheads="1"/>
          </p:cNvSpPr>
          <p:nvPr/>
        </p:nvSpPr>
        <p:spPr bwMode="auto">
          <a:xfrm>
            <a:off x="6681541" y="1524794"/>
            <a:ext cx="250825" cy="252413"/>
          </a:xfrm>
          <a:prstGeom prst="ellipse">
            <a:avLst/>
          </a:prstGeom>
          <a:solidFill>
            <a:schemeClr val="accent5">
              <a:lumMod val="20000"/>
              <a:lumOff val="80000"/>
            </a:schemeClr>
          </a:solidFill>
          <a:ln w="15875">
            <a:solidFill>
              <a:schemeClr val="tx1"/>
            </a:solidFill>
            <a:round/>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400"/>
              <a:t>4</a:t>
            </a:r>
          </a:p>
        </p:txBody>
      </p:sp>
      <p:sp>
        <p:nvSpPr>
          <p:cNvPr id="54284" name="Oval 12">
            <a:extLst>
              <a:ext uri="{FF2B5EF4-FFF2-40B4-BE49-F238E27FC236}">
                <a16:creationId xmlns:a16="http://schemas.microsoft.com/office/drawing/2014/main" id="{B43E4994-29A8-5B42-AEF9-F8704FE75A7B}"/>
              </a:ext>
            </a:extLst>
          </p:cNvPr>
          <p:cNvSpPr>
            <a:spLocks noChangeAspect="1" noChangeArrowheads="1"/>
          </p:cNvSpPr>
          <p:nvPr/>
        </p:nvSpPr>
        <p:spPr bwMode="auto">
          <a:xfrm>
            <a:off x="6681541" y="3013869"/>
            <a:ext cx="250825" cy="250825"/>
          </a:xfrm>
          <a:prstGeom prst="ellipse">
            <a:avLst/>
          </a:prstGeom>
          <a:solidFill>
            <a:schemeClr val="accent5">
              <a:lumMod val="20000"/>
              <a:lumOff val="80000"/>
            </a:schemeClr>
          </a:solidFill>
          <a:ln w="15875">
            <a:solidFill>
              <a:schemeClr val="tx1"/>
            </a:solidFill>
            <a:round/>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400"/>
              <a:t>5</a:t>
            </a:r>
          </a:p>
        </p:txBody>
      </p:sp>
      <p:cxnSp>
        <p:nvCxnSpPr>
          <p:cNvPr id="54285" name="AutoShape 13">
            <a:extLst>
              <a:ext uri="{FF2B5EF4-FFF2-40B4-BE49-F238E27FC236}">
                <a16:creationId xmlns:a16="http://schemas.microsoft.com/office/drawing/2014/main" id="{3DAC5DC1-8A50-F740-AEB5-D4F75F155DAF}"/>
              </a:ext>
            </a:extLst>
          </p:cNvPr>
          <p:cNvCxnSpPr>
            <a:cxnSpLocks noChangeShapeType="1"/>
            <a:stCxn id="54283" idx="4"/>
            <a:endCxn id="54284" idx="0"/>
          </p:cNvCxnSpPr>
          <p:nvPr/>
        </p:nvCxnSpPr>
        <p:spPr bwMode="auto">
          <a:xfrm>
            <a:off x="6806953" y="1783557"/>
            <a:ext cx="0" cy="1222375"/>
          </a:xfrm>
          <a:prstGeom prst="straightConnector1">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286" name="AutoShape 14">
            <a:extLst>
              <a:ext uri="{FF2B5EF4-FFF2-40B4-BE49-F238E27FC236}">
                <a16:creationId xmlns:a16="http://schemas.microsoft.com/office/drawing/2014/main" id="{B558350A-885D-524E-81E1-A7E0AAD9D35F}"/>
              </a:ext>
            </a:extLst>
          </p:cNvPr>
          <p:cNvCxnSpPr>
            <a:cxnSpLocks noChangeShapeType="1"/>
            <a:stCxn id="54276" idx="5"/>
            <a:endCxn id="54284" idx="1"/>
          </p:cNvCxnSpPr>
          <p:nvPr/>
        </p:nvCxnSpPr>
        <p:spPr bwMode="auto">
          <a:xfrm>
            <a:off x="4241553" y="1747043"/>
            <a:ext cx="2476500" cy="1296988"/>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4287" name="Oval 15">
            <a:extLst>
              <a:ext uri="{FF2B5EF4-FFF2-40B4-BE49-F238E27FC236}">
                <a16:creationId xmlns:a16="http://schemas.microsoft.com/office/drawing/2014/main" id="{87637E04-F58D-4C48-9BB1-69FEBA2CC1B9}"/>
              </a:ext>
            </a:extLst>
          </p:cNvPr>
          <p:cNvSpPr>
            <a:spLocks noChangeAspect="1" noChangeArrowheads="1"/>
          </p:cNvSpPr>
          <p:nvPr/>
        </p:nvSpPr>
        <p:spPr bwMode="auto">
          <a:xfrm>
            <a:off x="8630991" y="3013869"/>
            <a:ext cx="250825" cy="250825"/>
          </a:xfrm>
          <a:prstGeom prst="ellipse">
            <a:avLst/>
          </a:prstGeom>
          <a:solidFill>
            <a:schemeClr val="accent5">
              <a:lumMod val="20000"/>
              <a:lumOff val="80000"/>
            </a:schemeClr>
          </a:solidFill>
          <a:ln w="15875">
            <a:solidFill>
              <a:schemeClr val="tx1"/>
            </a:solidFill>
            <a:round/>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400"/>
              <a:t>t</a:t>
            </a:r>
          </a:p>
        </p:txBody>
      </p:sp>
      <p:cxnSp>
        <p:nvCxnSpPr>
          <p:cNvPr id="54288" name="AutoShape 16">
            <a:extLst>
              <a:ext uri="{FF2B5EF4-FFF2-40B4-BE49-F238E27FC236}">
                <a16:creationId xmlns:a16="http://schemas.microsoft.com/office/drawing/2014/main" id="{7DF2C6CF-D6A7-C84C-ABD2-91FA5AB266BD}"/>
              </a:ext>
            </a:extLst>
          </p:cNvPr>
          <p:cNvCxnSpPr>
            <a:cxnSpLocks noChangeShapeType="1"/>
            <a:stCxn id="54283" idx="6"/>
            <a:endCxn id="54287" idx="1"/>
          </p:cNvCxnSpPr>
          <p:nvPr/>
        </p:nvCxnSpPr>
        <p:spPr bwMode="auto">
          <a:xfrm>
            <a:off x="6940303" y="1651793"/>
            <a:ext cx="1727200" cy="1392238"/>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289" name="AutoShape 17">
            <a:extLst>
              <a:ext uri="{FF2B5EF4-FFF2-40B4-BE49-F238E27FC236}">
                <a16:creationId xmlns:a16="http://schemas.microsoft.com/office/drawing/2014/main" id="{FE8FA1FF-1F8E-184F-9174-782300C320B3}"/>
              </a:ext>
            </a:extLst>
          </p:cNvPr>
          <p:cNvCxnSpPr>
            <a:cxnSpLocks noChangeShapeType="1"/>
            <a:stCxn id="54284" idx="6"/>
            <a:endCxn id="54287" idx="2"/>
          </p:cNvCxnSpPr>
          <p:nvPr/>
        </p:nvCxnSpPr>
        <p:spPr bwMode="auto">
          <a:xfrm>
            <a:off x="6940303" y="3139281"/>
            <a:ext cx="1682750" cy="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4290" name="Text Box 18">
            <a:extLst>
              <a:ext uri="{FF2B5EF4-FFF2-40B4-BE49-F238E27FC236}">
                <a16:creationId xmlns:a16="http://schemas.microsoft.com/office/drawing/2014/main" id="{261ED2D2-33E8-9041-839A-74B878692658}"/>
              </a:ext>
            </a:extLst>
          </p:cNvPr>
          <p:cNvSpPr txBox="1">
            <a:spLocks noChangeArrowheads="1"/>
          </p:cNvSpPr>
          <p:nvPr/>
        </p:nvSpPr>
        <p:spPr bwMode="auto">
          <a:xfrm>
            <a:off x="2960441" y="3012282"/>
            <a:ext cx="354013" cy="24447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a:t>
            </a:r>
            <a:r>
              <a:rPr lang="en-US" altLang="zh-CN"/>
              <a:t>10</a:t>
            </a:r>
          </a:p>
        </p:txBody>
      </p:sp>
      <p:sp>
        <p:nvSpPr>
          <p:cNvPr id="54291" name="Text Box 19">
            <a:extLst>
              <a:ext uri="{FF2B5EF4-FFF2-40B4-BE49-F238E27FC236}">
                <a16:creationId xmlns:a16="http://schemas.microsoft.com/office/drawing/2014/main" id="{E7E10A31-BFEB-B345-AB57-001C7F5A9E53}"/>
              </a:ext>
            </a:extLst>
          </p:cNvPr>
          <p:cNvSpPr txBox="1">
            <a:spLocks noChangeArrowheads="1"/>
          </p:cNvSpPr>
          <p:nvPr/>
        </p:nvSpPr>
        <p:spPr bwMode="auto">
          <a:xfrm>
            <a:off x="2884240" y="2270919"/>
            <a:ext cx="425450" cy="24447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a:t>
            </a:r>
            <a:r>
              <a:rPr lang="en-US" altLang="zh-CN"/>
              <a:t>10</a:t>
            </a:r>
          </a:p>
        </p:txBody>
      </p:sp>
      <p:sp>
        <p:nvSpPr>
          <p:cNvPr id="54292" name="Text Box 20">
            <a:extLst>
              <a:ext uri="{FF2B5EF4-FFF2-40B4-BE49-F238E27FC236}">
                <a16:creationId xmlns:a16="http://schemas.microsoft.com/office/drawing/2014/main" id="{1B44E067-187E-4D49-A539-4648F4BBBD75}"/>
              </a:ext>
            </a:extLst>
          </p:cNvPr>
          <p:cNvSpPr txBox="1">
            <a:spLocks noChangeArrowheads="1"/>
          </p:cNvSpPr>
          <p:nvPr/>
        </p:nvSpPr>
        <p:spPr bwMode="auto">
          <a:xfrm>
            <a:off x="5194054" y="3048794"/>
            <a:ext cx="306387" cy="24447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a:t>
            </a:r>
            <a:r>
              <a:rPr lang="en-US" altLang="zh-CN"/>
              <a:t>9</a:t>
            </a:r>
          </a:p>
        </p:txBody>
      </p:sp>
      <p:sp>
        <p:nvSpPr>
          <p:cNvPr id="54293" name="Text Box 21">
            <a:extLst>
              <a:ext uri="{FF2B5EF4-FFF2-40B4-BE49-F238E27FC236}">
                <a16:creationId xmlns:a16="http://schemas.microsoft.com/office/drawing/2014/main" id="{CF62A824-63AE-DD48-BCF6-24E03ED8A066}"/>
              </a:ext>
            </a:extLst>
          </p:cNvPr>
          <p:cNvSpPr txBox="1">
            <a:spLocks noChangeArrowheads="1"/>
          </p:cNvSpPr>
          <p:nvPr/>
        </p:nvSpPr>
        <p:spPr bwMode="auto">
          <a:xfrm>
            <a:off x="5222628" y="2232819"/>
            <a:ext cx="252412" cy="24447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a:t>
            </a:r>
            <a:r>
              <a:rPr lang="en-US" altLang="zh-CN"/>
              <a:t>8</a:t>
            </a:r>
          </a:p>
        </p:txBody>
      </p:sp>
      <p:sp>
        <p:nvSpPr>
          <p:cNvPr id="54294" name="Text Box 22">
            <a:extLst>
              <a:ext uri="{FF2B5EF4-FFF2-40B4-BE49-F238E27FC236}">
                <a16:creationId xmlns:a16="http://schemas.microsoft.com/office/drawing/2014/main" id="{431E06E1-3886-3F4A-81BB-6CFF51984CEA}"/>
              </a:ext>
            </a:extLst>
          </p:cNvPr>
          <p:cNvSpPr txBox="1">
            <a:spLocks noChangeArrowheads="1"/>
          </p:cNvSpPr>
          <p:nvPr/>
        </p:nvSpPr>
        <p:spPr bwMode="auto">
          <a:xfrm>
            <a:off x="5179765" y="1542257"/>
            <a:ext cx="323850" cy="24447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a:t>
            </a:r>
            <a:r>
              <a:rPr lang="en-US" altLang="zh-CN"/>
              <a:t>4</a:t>
            </a:r>
          </a:p>
        </p:txBody>
      </p:sp>
      <p:sp>
        <p:nvSpPr>
          <p:cNvPr id="54295" name="Text Box 23">
            <a:extLst>
              <a:ext uri="{FF2B5EF4-FFF2-40B4-BE49-F238E27FC236}">
                <a16:creationId xmlns:a16="http://schemas.microsoft.com/office/drawing/2014/main" id="{D03A7D86-902B-1049-BBAF-3DC5AEC64FBB}"/>
              </a:ext>
            </a:extLst>
          </p:cNvPr>
          <p:cNvSpPr txBox="1">
            <a:spLocks noChangeArrowheads="1"/>
          </p:cNvSpPr>
          <p:nvPr/>
        </p:nvSpPr>
        <p:spPr bwMode="auto">
          <a:xfrm>
            <a:off x="7567365" y="3037682"/>
            <a:ext cx="425450" cy="24447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a:t>
            </a:r>
            <a:r>
              <a:rPr lang="en-US" altLang="zh-CN"/>
              <a:t>10</a:t>
            </a:r>
          </a:p>
        </p:txBody>
      </p:sp>
      <p:sp>
        <p:nvSpPr>
          <p:cNvPr id="54296" name="Text Box 24">
            <a:extLst>
              <a:ext uri="{FF2B5EF4-FFF2-40B4-BE49-F238E27FC236}">
                <a16:creationId xmlns:a16="http://schemas.microsoft.com/office/drawing/2014/main" id="{790D94C3-1D11-4D4E-850F-62F0025D3478}"/>
              </a:ext>
            </a:extLst>
          </p:cNvPr>
          <p:cNvSpPr txBox="1">
            <a:spLocks noChangeArrowheads="1"/>
          </p:cNvSpPr>
          <p:nvPr/>
        </p:nvSpPr>
        <p:spPr bwMode="auto">
          <a:xfrm>
            <a:off x="7519741" y="2253457"/>
            <a:ext cx="423863" cy="24447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a:t>
            </a:r>
            <a:r>
              <a:rPr lang="en-US" altLang="zh-CN"/>
              <a:t>10</a:t>
            </a:r>
          </a:p>
        </p:txBody>
      </p:sp>
      <p:sp>
        <p:nvSpPr>
          <p:cNvPr id="54297" name="Text Box 25">
            <a:extLst>
              <a:ext uri="{FF2B5EF4-FFF2-40B4-BE49-F238E27FC236}">
                <a16:creationId xmlns:a16="http://schemas.microsoft.com/office/drawing/2014/main" id="{BE27C53D-B184-1D4E-AF05-6EAD7A6583EF}"/>
              </a:ext>
            </a:extLst>
          </p:cNvPr>
          <p:cNvSpPr txBox="1">
            <a:spLocks noChangeArrowheads="1"/>
          </p:cNvSpPr>
          <p:nvPr/>
        </p:nvSpPr>
        <p:spPr bwMode="auto">
          <a:xfrm>
            <a:off x="6589466" y="2228057"/>
            <a:ext cx="423863" cy="24447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a:t>
            </a:r>
            <a:r>
              <a:rPr lang="en-US" altLang="zh-CN"/>
              <a:t>6</a:t>
            </a:r>
          </a:p>
        </p:txBody>
      </p:sp>
      <p:sp>
        <p:nvSpPr>
          <p:cNvPr id="54298" name="Text Box 26">
            <a:extLst>
              <a:ext uri="{FF2B5EF4-FFF2-40B4-BE49-F238E27FC236}">
                <a16:creationId xmlns:a16="http://schemas.microsoft.com/office/drawing/2014/main" id="{2A6FD507-4822-F847-92AC-CA04A02F5CAF}"/>
              </a:ext>
            </a:extLst>
          </p:cNvPr>
          <p:cNvSpPr txBox="1">
            <a:spLocks noChangeArrowheads="1"/>
          </p:cNvSpPr>
          <p:nvPr/>
        </p:nvSpPr>
        <p:spPr bwMode="auto">
          <a:xfrm>
            <a:off x="3931990" y="2304257"/>
            <a:ext cx="425450" cy="24447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a:t>
            </a:r>
            <a:r>
              <a:rPr lang="en-US" altLang="zh-CN"/>
              <a:t>2</a:t>
            </a:r>
          </a:p>
        </p:txBody>
      </p:sp>
      <p:sp>
        <p:nvSpPr>
          <p:cNvPr id="54299" name="Text Box 35">
            <a:extLst>
              <a:ext uri="{FF2B5EF4-FFF2-40B4-BE49-F238E27FC236}">
                <a16:creationId xmlns:a16="http://schemas.microsoft.com/office/drawing/2014/main" id="{72B7AB0A-7A1F-4F43-8569-A58E3E4E47D9}"/>
              </a:ext>
            </a:extLst>
          </p:cNvPr>
          <p:cNvSpPr txBox="1">
            <a:spLocks noChangeArrowheads="1"/>
          </p:cNvSpPr>
          <p:nvPr/>
        </p:nvSpPr>
        <p:spPr bwMode="auto">
          <a:xfrm>
            <a:off x="1426916" y="1904207"/>
            <a:ext cx="442913" cy="274637"/>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800"/>
              <a:t> G:</a:t>
            </a:r>
          </a:p>
        </p:txBody>
      </p:sp>
      <p:sp>
        <p:nvSpPr>
          <p:cNvPr id="54300" name="Text Box 39">
            <a:extLst>
              <a:ext uri="{FF2B5EF4-FFF2-40B4-BE49-F238E27FC236}">
                <a16:creationId xmlns:a16="http://schemas.microsoft.com/office/drawing/2014/main" id="{D9846AE3-BA60-E44F-B2BC-A7B9726025B4}"/>
              </a:ext>
            </a:extLst>
          </p:cNvPr>
          <p:cNvSpPr txBox="1">
            <a:spLocks noChangeArrowheads="1"/>
          </p:cNvSpPr>
          <p:nvPr/>
        </p:nvSpPr>
        <p:spPr bwMode="auto">
          <a:xfrm>
            <a:off x="8169028" y="1677193"/>
            <a:ext cx="1128712" cy="336550"/>
          </a:xfrm>
          <a:prstGeom prst="rect">
            <a:avLst/>
          </a:prstGeom>
          <a:noFill/>
          <a:ln>
            <a:noFill/>
          </a:ln>
          <a:effectLst/>
          <a:extLst>
            <a:ext uri="{909E8E84-426E-40DD-AFC4-6F175D3DCCD1}">
              <a14:hiddenFill xmlns:a14="http://schemas.microsoft.com/office/drawing/2010/main">
                <a:solidFill>
                  <a:srgbClr val="FF9966"/>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a:t>capacity</a:t>
            </a:r>
          </a:p>
        </p:txBody>
      </p:sp>
      <p:sp>
        <p:nvSpPr>
          <p:cNvPr id="54301" name="Line 41">
            <a:extLst>
              <a:ext uri="{FF2B5EF4-FFF2-40B4-BE49-F238E27FC236}">
                <a16:creationId xmlns:a16="http://schemas.microsoft.com/office/drawing/2014/main" id="{E009DA6D-1D32-2E4A-BEB2-46A0F8785823}"/>
              </a:ext>
            </a:extLst>
          </p:cNvPr>
          <p:cNvSpPr>
            <a:spLocks noChangeShapeType="1"/>
          </p:cNvSpPr>
          <p:nvPr/>
        </p:nvSpPr>
        <p:spPr bwMode="auto">
          <a:xfrm flipH="1">
            <a:off x="8013454" y="1993106"/>
            <a:ext cx="212725" cy="220662"/>
          </a:xfrm>
          <a:prstGeom prst="line">
            <a:avLst/>
          </a:prstGeom>
          <a:noFill/>
          <a:ln w="158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4302" name="AutoShape 42">
            <a:hlinkClick r:id="rId3" action="ppaction://hlinkpres?slideindex=1&amp;slidetitle=7.  Ford-Fulkerson Demo" highlightClick="1"/>
            <a:extLst>
              <a:ext uri="{FF2B5EF4-FFF2-40B4-BE49-F238E27FC236}">
                <a16:creationId xmlns:a16="http://schemas.microsoft.com/office/drawing/2014/main" id="{35E6BFA3-0B91-7347-ADA9-F78803E42E1C}"/>
              </a:ext>
            </a:extLst>
          </p:cNvPr>
          <p:cNvSpPr>
            <a:spLocks noChangeArrowheads="1"/>
          </p:cNvSpPr>
          <p:nvPr/>
        </p:nvSpPr>
        <p:spPr bwMode="auto">
          <a:xfrm>
            <a:off x="4898777" y="3976698"/>
            <a:ext cx="561975" cy="338554"/>
          </a:xfrm>
          <a:prstGeom prst="actionButtonForwardNex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dirty="0"/>
          </a:p>
        </p:txBody>
      </p:sp>
      <p:pic>
        <p:nvPicPr>
          <p:cNvPr id="32" name="Picture 2">
            <a:extLst>
              <a:ext uri="{FF2B5EF4-FFF2-40B4-BE49-F238E27FC236}">
                <a16:creationId xmlns:a16="http://schemas.microsoft.com/office/drawing/2014/main" id="{222445D4-982B-9D47-B8C4-ADB174CF76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4">
            <a:extLst>
              <a:ext uri="{FF2B5EF4-FFF2-40B4-BE49-F238E27FC236}">
                <a16:creationId xmlns:a16="http://schemas.microsoft.com/office/drawing/2014/main" id="{F8CD1C99-A268-B648-A159-F0D6BA8E00A5}"/>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772290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3">
            <a:extLst>
              <a:ext uri="{FF2B5EF4-FFF2-40B4-BE49-F238E27FC236}">
                <a16:creationId xmlns:a16="http://schemas.microsoft.com/office/drawing/2014/main" id="{D1437B1C-660A-3242-A03B-F24971163CC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B9031652-E5A9-8C46-A5CC-6562290B239F}" type="slidenum">
              <a:rPr lang="en-US" altLang="zh-CN" sz="800"/>
              <a:pPr/>
              <a:t>27</a:t>
            </a:fld>
            <a:endParaRPr lang="en-US" altLang="zh-CN" sz="1400"/>
          </a:p>
        </p:txBody>
      </p:sp>
      <p:sp>
        <p:nvSpPr>
          <p:cNvPr id="56322" name="Rectangle 2">
            <a:extLst>
              <a:ext uri="{FF2B5EF4-FFF2-40B4-BE49-F238E27FC236}">
                <a16:creationId xmlns:a16="http://schemas.microsoft.com/office/drawing/2014/main" id="{38709140-4504-6C4E-BA40-D0542DD44455}"/>
              </a:ext>
            </a:extLst>
          </p:cNvPr>
          <p:cNvSpPr>
            <a:spLocks noGrp="1" noChangeArrowheads="1"/>
          </p:cNvSpPr>
          <p:nvPr>
            <p:ph type="title"/>
          </p:nvPr>
        </p:nvSpPr>
        <p:spPr/>
        <p:txBody>
          <a:bodyPr/>
          <a:lstStyle/>
          <a:p>
            <a:r>
              <a:rPr lang="en-US" altLang="zh-CN"/>
              <a:t>Max-Flow Min-Cut Theorem</a:t>
            </a:r>
          </a:p>
        </p:txBody>
      </p:sp>
      <p:sp>
        <p:nvSpPr>
          <p:cNvPr id="56323" name="Rectangle 3">
            <a:extLst>
              <a:ext uri="{FF2B5EF4-FFF2-40B4-BE49-F238E27FC236}">
                <a16:creationId xmlns:a16="http://schemas.microsoft.com/office/drawing/2014/main" id="{3FFCA5A9-12C9-4C40-BD73-06C16CEBEE15}"/>
              </a:ext>
            </a:extLst>
          </p:cNvPr>
          <p:cNvSpPr>
            <a:spLocks noGrp="1" noChangeArrowheads="1"/>
          </p:cNvSpPr>
          <p:nvPr>
            <p:ph type="body" idx="1"/>
          </p:nvPr>
        </p:nvSpPr>
        <p:spPr>
          <a:xfrm>
            <a:off x="838199" y="1326995"/>
            <a:ext cx="8988973" cy="5266784"/>
          </a:xfrm>
        </p:spPr>
        <p:txBody>
          <a:bodyPr>
            <a:normAutofit fontScale="85000" lnSpcReduction="20000"/>
          </a:bodyPr>
          <a:lstStyle/>
          <a:p>
            <a:r>
              <a:rPr lang="en-US" altLang="zh-CN" dirty="0">
                <a:solidFill>
                  <a:srgbClr val="0000CC"/>
                </a:solidFill>
                <a:sym typeface="Symbol" pitchFamily="2" charset="2"/>
              </a:rPr>
              <a:t>Augmenting path theorem</a:t>
            </a:r>
            <a:r>
              <a:rPr lang="en-US" altLang="zh-CN" dirty="0">
                <a:sym typeface="Symbol" pitchFamily="2" charset="2"/>
              </a:rPr>
              <a:t>.</a:t>
            </a:r>
            <a:r>
              <a:rPr lang="en-US" altLang="zh-CN" dirty="0">
                <a:solidFill>
                  <a:schemeClr val="tx1"/>
                </a:solidFill>
                <a:sym typeface="Symbol" pitchFamily="2" charset="2"/>
              </a:rPr>
              <a:t>  Flow f is a max flow </a:t>
            </a:r>
            <a:r>
              <a:rPr lang="en-US" altLang="zh-CN" dirty="0" err="1">
                <a:solidFill>
                  <a:schemeClr val="tx1"/>
                </a:solidFill>
                <a:sym typeface="Symbol" pitchFamily="2" charset="2"/>
              </a:rPr>
              <a:t>iff</a:t>
            </a:r>
            <a:r>
              <a:rPr lang="en-US" altLang="zh-CN" dirty="0">
                <a:solidFill>
                  <a:schemeClr val="tx1"/>
                </a:solidFill>
                <a:sym typeface="Symbol" pitchFamily="2" charset="2"/>
              </a:rPr>
              <a:t> there are no augmenting paths. </a:t>
            </a:r>
          </a:p>
          <a:p>
            <a:endParaRPr lang="en-US" altLang="zh-CN" dirty="0">
              <a:solidFill>
                <a:schemeClr val="tx1"/>
              </a:solidFill>
              <a:sym typeface="Symbol" pitchFamily="2" charset="2"/>
            </a:endParaRPr>
          </a:p>
          <a:p>
            <a:r>
              <a:rPr lang="en-US" altLang="zh-CN" dirty="0">
                <a:solidFill>
                  <a:srgbClr val="0000CC"/>
                </a:solidFill>
                <a:sym typeface="Symbol" pitchFamily="2" charset="2"/>
              </a:rPr>
              <a:t>Max-flow min-cut theorem</a:t>
            </a:r>
            <a:r>
              <a:rPr lang="en-US" altLang="zh-CN" dirty="0">
                <a:sym typeface="Symbol" pitchFamily="2" charset="2"/>
              </a:rPr>
              <a:t>.  </a:t>
            </a:r>
            <a:r>
              <a:rPr lang="en-US" altLang="zh-CN" sz="1400" dirty="0">
                <a:solidFill>
                  <a:schemeClr val="hlink"/>
                </a:solidFill>
                <a:sym typeface="Symbol" pitchFamily="2" charset="2"/>
              </a:rPr>
              <a:t>[Elias-Feinstein-Shannon 1956, Ford-Fulkerson 1956]</a:t>
            </a:r>
            <a:r>
              <a:rPr lang="en-US" altLang="zh-CN" sz="1600" dirty="0">
                <a:solidFill>
                  <a:schemeClr val="hlink"/>
                </a:solidFill>
                <a:sym typeface="Symbol" pitchFamily="2" charset="2"/>
              </a:rPr>
              <a:t> </a:t>
            </a:r>
            <a:r>
              <a:rPr lang="en-US" altLang="zh-CN" dirty="0">
                <a:solidFill>
                  <a:schemeClr val="hlink"/>
                </a:solidFill>
                <a:sym typeface="Symbol" pitchFamily="2" charset="2"/>
              </a:rPr>
              <a:t> </a:t>
            </a:r>
            <a:r>
              <a:rPr lang="en-US" altLang="zh-CN" dirty="0">
                <a:solidFill>
                  <a:schemeClr val="tx1"/>
                </a:solidFill>
                <a:sym typeface="Symbol" pitchFamily="2" charset="2"/>
              </a:rPr>
              <a:t>The value of the max flow is equal to the value of the min cut.</a:t>
            </a:r>
          </a:p>
          <a:p>
            <a:endParaRPr lang="en-US" altLang="zh-CN" dirty="0">
              <a:solidFill>
                <a:schemeClr val="tx1"/>
              </a:solidFill>
              <a:sym typeface="Symbol" pitchFamily="2" charset="2"/>
            </a:endParaRPr>
          </a:p>
          <a:p>
            <a:r>
              <a:rPr lang="en-US" altLang="zh-CN" dirty="0">
                <a:sym typeface="Symbol" pitchFamily="2" charset="2"/>
              </a:rPr>
              <a:t>Pf.  </a:t>
            </a:r>
            <a:r>
              <a:rPr lang="en-US" altLang="zh-CN" dirty="0">
                <a:solidFill>
                  <a:schemeClr val="tx1"/>
                </a:solidFill>
                <a:sym typeface="Symbol" pitchFamily="2" charset="2"/>
              </a:rPr>
              <a:t>We prove both simultaneously by showing TFAE:</a:t>
            </a:r>
          </a:p>
          <a:p>
            <a:pPr lvl="1">
              <a:buFont typeface="Monotype Sorts" pitchFamily="2" charset="2"/>
              <a:buNone/>
            </a:pPr>
            <a:r>
              <a:rPr lang="en-US" altLang="zh-CN" dirty="0">
                <a:sym typeface="Symbol" pitchFamily="2" charset="2"/>
              </a:rPr>
              <a:t>    (</a:t>
            </a:r>
            <a:r>
              <a:rPr lang="en-US" altLang="zh-CN" dirty="0" err="1">
                <a:sym typeface="Symbol" pitchFamily="2" charset="2"/>
              </a:rPr>
              <a:t>i</a:t>
            </a:r>
            <a:r>
              <a:rPr lang="en-US" altLang="zh-CN" dirty="0">
                <a:sym typeface="Symbol" pitchFamily="2" charset="2"/>
              </a:rPr>
              <a:t>)	There exists a cut (A, B) such that v(f) = c(A, B).</a:t>
            </a:r>
          </a:p>
          <a:p>
            <a:pPr lvl="1">
              <a:buFont typeface="Monotype Sorts" pitchFamily="2" charset="2"/>
              <a:buNone/>
            </a:pPr>
            <a:r>
              <a:rPr lang="en-US" altLang="zh-CN" dirty="0">
                <a:sym typeface="Symbol" pitchFamily="2" charset="2"/>
              </a:rPr>
              <a:t>   (ii)	Flow f is a max flow.</a:t>
            </a:r>
          </a:p>
          <a:p>
            <a:pPr lvl="1">
              <a:buFont typeface="Monotype Sorts" pitchFamily="2" charset="2"/>
              <a:buNone/>
            </a:pPr>
            <a:r>
              <a:rPr lang="en-US" altLang="zh-CN" dirty="0">
                <a:sym typeface="Symbol" pitchFamily="2" charset="2"/>
              </a:rPr>
              <a:t>  (iii)	There is no augmenting path relative to f.</a:t>
            </a:r>
          </a:p>
          <a:p>
            <a:pPr lvl="1">
              <a:buFont typeface="Monotype Sorts" pitchFamily="2" charset="2"/>
              <a:buNone/>
            </a:pPr>
            <a:endParaRPr lang="en-US" altLang="zh-CN" dirty="0">
              <a:sym typeface="Symbol" pitchFamily="2" charset="2"/>
            </a:endParaRPr>
          </a:p>
          <a:p>
            <a:r>
              <a:rPr lang="en-US" altLang="zh-CN" dirty="0">
                <a:solidFill>
                  <a:srgbClr val="0000CC"/>
                </a:solidFill>
                <a:sym typeface="Symbol" pitchFamily="2" charset="2"/>
              </a:rPr>
              <a:t>(</a:t>
            </a:r>
            <a:r>
              <a:rPr lang="en-US" altLang="zh-CN" dirty="0" err="1">
                <a:solidFill>
                  <a:srgbClr val="0000CC"/>
                </a:solidFill>
                <a:sym typeface="Symbol" pitchFamily="2" charset="2"/>
              </a:rPr>
              <a:t>i</a:t>
            </a:r>
            <a:r>
              <a:rPr lang="en-US" altLang="zh-CN" dirty="0">
                <a:solidFill>
                  <a:srgbClr val="0000CC"/>
                </a:solidFill>
                <a:sym typeface="Symbol" pitchFamily="2" charset="2"/>
              </a:rPr>
              <a:t>)   (ii)  </a:t>
            </a:r>
            <a:r>
              <a:rPr lang="en-US" altLang="zh-CN" dirty="0">
                <a:solidFill>
                  <a:schemeClr val="tx1"/>
                </a:solidFill>
              </a:rPr>
              <a:t>This was the corollary to weak duality lemma.</a:t>
            </a:r>
            <a:r>
              <a:rPr lang="en-US" altLang="zh-CN" dirty="0">
                <a:sym typeface="Symbol" pitchFamily="2" charset="2"/>
              </a:rPr>
              <a:t> </a:t>
            </a:r>
          </a:p>
          <a:p>
            <a:endParaRPr lang="en-US" altLang="zh-CN" dirty="0">
              <a:sym typeface="Symbol" pitchFamily="2" charset="2"/>
            </a:endParaRPr>
          </a:p>
          <a:p>
            <a:r>
              <a:rPr lang="en-US" altLang="zh-CN" dirty="0">
                <a:sym typeface="Symbol" pitchFamily="2" charset="2"/>
              </a:rPr>
              <a:t>(ii)   (iii)  </a:t>
            </a:r>
            <a:r>
              <a:rPr lang="en-US" altLang="zh-CN" dirty="0">
                <a:solidFill>
                  <a:schemeClr val="tx1"/>
                </a:solidFill>
              </a:rPr>
              <a:t>We show contrapositive.</a:t>
            </a:r>
          </a:p>
          <a:p>
            <a:pPr lvl="1"/>
            <a:r>
              <a:rPr lang="en-US" altLang="zh-CN" dirty="0"/>
              <a:t>Let f be a flow. If there exists an augmenting path, then we can improve f by sending flow along path.</a:t>
            </a:r>
          </a:p>
        </p:txBody>
      </p:sp>
      <p:pic>
        <p:nvPicPr>
          <p:cNvPr id="5" name="Picture 2">
            <a:extLst>
              <a:ext uri="{FF2B5EF4-FFF2-40B4-BE49-F238E27FC236}">
                <a16:creationId xmlns:a16="http://schemas.microsoft.com/office/drawing/2014/main" id="{0B507A9C-B828-BE45-9A2C-95DA35E12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D68D7BAD-1204-DC4C-BDB9-34174F01FBAF}"/>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97526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Freeform 25">
            <a:extLst>
              <a:ext uri="{FF2B5EF4-FFF2-40B4-BE49-F238E27FC236}">
                <a16:creationId xmlns:a16="http://schemas.microsoft.com/office/drawing/2014/main" id="{F3F24DC3-7EC3-984C-B505-C0D4F8E66FEC}"/>
              </a:ext>
            </a:extLst>
          </p:cNvPr>
          <p:cNvSpPr>
            <a:spLocks/>
          </p:cNvSpPr>
          <p:nvPr/>
        </p:nvSpPr>
        <p:spPr bwMode="auto">
          <a:xfrm>
            <a:off x="8815388" y="3279775"/>
            <a:ext cx="1395412" cy="2152650"/>
          </a:xfrm>
          <a:custGeom>
            <a:avLst/>
            <a:gdLst>
              <a:gd name="T0" fmla="*/ 49212 w 879"/>
              <a:gd name="T1" fmla="*/ 188913 h 1356"/>
              <a:gd name="T2" fmla="*/ 77787 w 879"/>
              <a:gd name="T3" fmla="*/ 179388 h 1356"/>
              <a:gd name="T4" fmla="*/ 96837 w 879"/>
              <a:gd name="T5" fmla="*/ 157163 h 1356"/>
              <a:gd name="T6" fmla="*/ 225425 w 879"/>
              <a:gd name="T7" fmla="*/ 103188 h 1356"/>
              <a:gd name="T8" fmla="*/ 412750 w 879"/>
              <a:gd name="T9" fmla="*/ 39688 h 1356"/>
              <a:gd name="T10" fmla="*/ 814387 w 879"/>
              <a:gd name="T11" fmla="*/ 6350 h 1356"/>
              <a:gd name="T12" fmla="*/ 1033462 w 879"/>
              <a:gd name="T13" fmla="*/ 34925 h 1356"/>
              <a:gd name="T14" fmla="*/ 1238250 w 879"/>
              <a:gd name="T15" fmla="*/ 146050 h 1356"/>
              <a:gd name="T16" fmla="*/ 1346200 w 879"/>
              <a:gd name="T17" fmla="*/ 284163 h 1356"/>
              <a:gd name="T18" fmla="*/ 1395412 w 879"/>
              <a:gd name="T19" fmla="*/ 534988 h 1356"/>
              <a:gd name="T20" fmla="*/ 1327150 w 879"/>
              <a:gd name="T21" fmla="*/ 1293813 h 1356"/>
              <a:gd name="T22" fmla="*/ 1316037 w 879"/>
              <a:gd name="T23" fmla="*/ 1431925 h 1356"/>
              <a:gd name="T24" fmla="*/ 1198562 w 879"/>
              <a:gd name="T25" fmla="*/ 1654175 h 1356"/>
              <a:gd name="T26" fmla="*/ 1109662 w 879"/>
              <a:gd name="T27" fmla="*/ 1836738 h 1356"/>
              <a:gd name="T28" fmla="*/ 966787 w 879"/>
              <a:gd name="T29" fmla="*/ 2106613 h 1356"/>
              <a:gd name="T30" fmla="*/ 652462 w 879"/>
              <a:gd name="T31" fmla="*/ 2135188 h 1356"/>
              <a:gd name="T32" fmla="*/ 265112 w 879"/>
              <a:gd name="T33" fmla="*/ 1997075 h 1356"/>
              <a:gd name="T34" fmla="*/ 157162 w 879"/>
              <a:gd name="T35" fmla="*/ 1900238 h 1356"/>
              <a:gd name="T36" fmla="*/ 136525 w 879"/>
              <a:gd name="T37" fmla="*/ 1866900 h 1356"/>
              <a:gd name="T38" fmla="*/ 107950 w 879"/>
              <a:gd name="T39" fmla="*/ 1847850 h 1356"/>
              <a:gd name="T40" fmla="*/ 68262 w 879"/>
              <a:gd name="T41" fmla="*/ 1784350 h 1356"/>
              <a:gd name="T42" fmla="*/ 0 w 879"/>
              <a:gd name="T43" fmla="*/ 942975 h 1356"/>
              <a:gd name="T44" fmla="*/ 9525 w 879"/>
              <a:gd name="T45" fmla="*/ 476250 h 1356"/>
              <a:gd name="T46" fmla="*/ 49212 w 879"/>
              <a:gd name="T47" fmla="*/ 242888 h 1356"/>
              <a:gd name="T48" fmla="*/ 49212 w 879"/>
              <a:gd name="T49" fmla="*/ 188913 h 13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79" h="1356">
                <a:moveTo>
                  <a:pt x="31" y="119"/>
                </a:moveTo>
                <a:cubicBezTo>
                  <a:pt x="37" y="117"/>
                  <a:pt x="44" y="116"/>
                  <a:pt x="49" y="113"/>
                </a:cubicBezTo>
                <a:cubicBezTo>
                  <a:pt x="54" y="109"/>
                  <a:pt x="56" y="102"/>
                  <a:pt x="61" y="99"/>
                </a:cubicBezTo>
                <a:cubicBezTo>
                  <a:pt x="78" y="89"/>
                  <a:pt x="121" y="73"/>
                  <a:pt x="142" y="65"/>
                </a:cubicBezTo>
                <a:cubicBezTo>
                  <a:pt x="182" y="50"/>
                  <a:pt x="221" y="46"/>
                  <a:pt x="260" y="25"/>
                </a:cubicBezTo>
                <a:cubicBezTo>
                  <a:pt x="367" y="27"/>
                  <a:pt x="406" y="0"/>
                  <a:pt x="513" y="4"/>
                </a:cubicBezTo>
                <a:cubicBezTo>
                  <a:pt x="533" y="6"/>
                  <a:pt x="633" y="14"/>
                  <a:pt x="651" y="22"/>
                </a:cubicBezTo>
                <a:cubicBezTo>
                  <a:pt x="693" y="38"/>
                  <a:pt x="736" y="84"/>
                  <a:pt x="780" y="92"/>
                </a:cubicBezTo>
                <a:cubicBezTo>
                  <a:pt x="799" y="123"/>
                  <a:pt x="818" y="158"/>
                  <a:pt x="848" y="179"/>
                </a:cubicBezTo>
                <a:cubicBezTo>
                  <a:pt x="855" y="201"/>
                  <a:pt x="872" y="315"/>
                  <a:pt x="879" y="337"/>
                </a:cubicBezTo>
                <a:cubicBezTo>
                  <a:pt x="879" y="580"/>
                  <a:pt x="879" y="622"/>
                  <a:pt x="836" y="815"/>
                </a:cubicBezTo>
                <a:cubicBezTo>
                  <a:pt x="834" y="845"/>
                  <a:pt x="832" y="873"/>
                  <a:pt x="829" y="902"/>
                </a:cubicBezTo>
                <a:cubicBezTo>
                  <a:pt x="825" y="934"/>
                  <a:pt x="774" y="1013"/>
                  <a:pt x="755" y="1042"/>
                </a:cubicBezTo>
                <a:cubicBezTo>
                  <a:pt x="733" y="1084"/>
                  <a:pt x="721" y="1127"/>
                  <a:pt x="699" y="1157"/>
                </a:cubicBezTo>
                <a:cubicBezTo>
                  <a:pt x="672" y="1176"/>
                  <a:pt x="638" y="1315"/>
                  <a:pt x="609" y="1327"/>
                </a:cubicBezTo>
                <a:cubicBezTo>
                  <a:pt x="562" y="1352"/>
                  <a:pt x="485" y="1356"/>
                  <a:pt x="411" y="1345"/>
                </a:cubicBezTo>
                <a:cubicBezTo>
                  <a:pt x="337" y="1334"/>
                  <a:pt x="219" y="1283"/>
                  <a:pt x="167" y="1258"/>
                </a:cubicBezTo>
                <a:cubicBezTo>
                  <a:pt x="141" y="1229"/>
                  <a:pt x="130" y="1214"/>
                  <a:pt x="99" y="1197"/>
                </a:cubicBezTo>
                <a:cubicBezTo>
                  <a:pt x="95" y="1191"/>
                  <a:pt x="91" y="1182"/>
                  <a:pt x="86" y="1176"/>
                </a:cubicBezTo>
                <a:cubicBezTo>
                  <a:pt x="81" y="1171"/>
                  <a:pt x="73" y="1169"/>
                  <a:pt x="68" y="1164"/>
                </a:cubicBezTo>
                <a:cubicBezTo>
                  <a:pt x="58" y="1152"/>
                  <a:pt x="43" y="1124"/>
                  <a:pt x="43" y="1124"/>
                </a:cubicBezTo>
                <a:cubicBezTo>
                  <a:pt x="12" y="949"/>
                  <a:pt x="26" y="770"/>
                  <a:pt x="0" y="594"/>
                </a:cubicBezTo>
                <a:cubicBezTo>
                  <a:pt x="2" y="495"/>
                  <a:pt x="3" y="398"/>
                  <a:pt x="6" y="300"/>
                </a:cubicBezTo>
                <a:cubicBezTo>
                  <a:pt x="7" y="264"/>
                  <a:pt x="3" y="181"/>
                  <a:pt x="31" y="153"/>
                </a:cubicBezTo>
                <a:cubicBezTo>
                  <a:pt x="37" y="117"/>
                  <a:pt x="48" y="119"/>
                  <a:pt x="31" y="119"/>
                </a:cubicBezTo>
                <a:close/>
              </a:path>
            </a:pathLst>
          </a:custGeom>
          <a:solidFill>
            <a:schemeClr val="accent5">
              <a:lumMod val="20000"/>
              <a:lumOff val="80000"/>
            </a:schemeClr>
          </a:solidFill>
          <a:ln w="9525" cap="flat" cmpd="sng">
            <a:solidFill>
              <a:schemeClr val="tx1"/>
            </a:solidFill>
            <a:prstDash val="solid"/>
            <a:round/>
            <a:headEnd type="none" w="med" len="med"/>
            <a:tailEnd type="none" w="sm" len="sm"/>
          </a:ln>
          <a:effectLst/>
        </p:spPr>
        <p:txBody>
          <a:bodyPr wrap="none" anchor="ctr"/>
          <a:lstStyle/>
          <a:p>
            <a:endParaRPr lang="zh-CN" altLang="en-US"/>
          </a:p>
        </p:txBody>
      </p:sp>
      <p:sp>
        <p:nvSpPr>
          <p:cNvPr id="32" name="Rectangle 3">
            <a:extLst>
              <a:ext uri="{FF2B5EF4-FFF2-40B4-BE49-F238E27FC236}">
                <a16:creationId xmlns:a16="http://schemas.microsoft.com/office/drawing/2014/main" id="{89240CAA-E5A5-3E4E-ABAD-3DB0DDA54A4F}"/>
              </a:ext>
            </a:extLst>
          </p:cNvPr>
          <p:cNvSpPr txBox="1">
            <a:spLocks noRot="1" noChangeAspect="1" noMove="1" noResize="1" noEditPoints="1" noAdjustHandles="1" noChangeArrowheads="1" noChangeShapeType="1" noTextEdit="1"/>
          </p:cNvSpPr>
          <p:nvPr/>
        </p:nvSpPr>
        <p:spPr>
          <a:xfrm>
            <a:off x="609600" y="914400"/>
            <a:ext cx="7848600" cy="5410200"/>
          </a:xfrm>
          <a:prstGeom prst="rect">
            <a:avLst/>
          </a:prstGeom>
          <a:blipFill>
            <a:blip r:embed="rId3"/>
            <a:stretch>
              <a:fillRect l="-3069" b="-24824"/>
            </a:stretch>
          </a:blip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N">
                <a:noFill/>
              </a:rPr>
              <a:t> </a:t>
            </a:r>
          </a:p>
        </p:txBody>
      </p:sp>
      <p:sp>
        <p:nvSpPr>
          <p:cNvPr id="58369" name="Slide Number Placeholder 3">
            <a:extLst>
              <a:ext uri="{FF2B5EF4-FFF2-40B4-BE49-F238E27FC236}">
                <a16:creationId xmlns:a16="http://schemas.microsoft.com/office/drawing/2014/main" id="{F0C3CB0B-35F5-294D-8939-3048ECF876B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0B5EB752-7B57-474F-8E0A-7253ED4A6C37}" type="slidenum">
              <a:rPr lang="en-US" altLang="zh-CN" sz="800"/>
              <a:pPr/>
              <a:t>28</a:t>
            </a:fld>
            <a:endParaRPr lang="en-US" altLang="zh-CN" sz="1400"/>
          </a:p>
        </p:txBody>
      </p:sp>
      <p:sp>
        <p:nvSpPr>
          <p:cNvPr id="58370" name="Rectangle 2">
            <a:extLst>
              <a:ext uri="{FF2B5EF4-FFF2-40B4-BE49-F238E27FC236}">
                <a16:creationId xmlns:a16="http://schemas.microsoft.com/office/drawing/2014/main" id="{25148963-46D1-E041-A5A1-EFC77B5BB029}"/>
              </a:ext>
            </a:extLst>
          </p:cNvPr>
          <p:cNvSpPr>
            <a:spLocks noGrp="1" noChangeArrowheads="1"/>
          </p:cNvSpPr>
          <p:nvPr>
            <p:ph type="title"/>
          </p:nvPr>
        </p:nvSpPr>
        <p:spPr/>
        <p:txBody>
          <a:bodyPr/>
          <a:lstStyle/>
          <a:p>
            <a:r>
              <a:rPr lang="en-US" altLang="zh-CN"/>
              <a:t>Proof of Max-Flow Min-Cut Theorem</a:t>
            </a:r>
          </a:p>
        </p:txBody>
      </p:sp>
      <p:sp>
        <p:nvSpPr>
          <p:cNvPr id="58372" name="Text Box 20">
            <a:extLst>
              <a:ext uri="{FF2B5EF4-FFF2-40B4-BE49-F238E27FC236}">
                <a16:creationId xmlns:a16="http://schemas.microsoft.com/office/drawing/2014/main" id="{63467239-0452-CB48-9352-52D054DCFDD6}"/>
              </a:ext>
            </a:extLst>
          </p:cNvPr>
          <p:cNvSpPr txBox="1">
            <a:spLocks noChangeArrowheads="1"/>
          </p:cNvSpPr>
          <p:nvPr/>
        </p:nvSpPr>
        <p:spPr bwMode="auto">
          <a:xfrm>
            <a:off x="8501064" y="2889250"/>
            <a:ext cx="2238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24" tIns="45963" rIns="91924" bIns="45963">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a:t>original network</a:t>
            </a:r>
          </a:p>
        </p:txBody>
      </p:sp>
      <p:sp>
        <p:nvSpPr>
          <p:cNvPr id="58374" name="Freeform 26">
            <a:extLst>
              <a:ext uri="{FF2B5EF4-FFF2-40B4-BE49-F238E27FC236}">
                <a16:creationId xmlns:a16="http://schemas.microsoft.com/office/drawing/2014/main" id="{78914C87-93EC-0546-A90C-911CF549A458}"/>
              </a:ext>
            </a:extLst>
          </p:cNvPr>
          <p:cNvSpPr>
            <a:spLocks/>
          </p:cNvSpPr>
          <p:nvPr/>
        </p:nvSpPr>
        <p:spPr bwMode="auto">
          <a:xfrm>
            <a:off x="6286500" y="3200401"/>
            <a:ext cx="1747838" cy="2193925"/>
          </a:xfrm>
          <a:custGeom>
            <a:avLst/>
            <a:gdLst>
              <a:gd name="T0" fmla="*/ 759855 w 1019"/>
              <a:gd name="T1" fmla="*/ 7375 h 1190"/>
              <a:gd name="T2" fmla="*/ 1078891 w 1019"/>
              <a:gd name="T3" fmla="*/ 42404 h 1190"/>
              <a:gd name="T4" fmla="*/ 1226403 w 1019"/>
              <a:gd name="T5" fmla="*/ 121680 h 1190"/>
              <a:gd name="T6" fmla="*/ 1312165 w 1019"/>
              <a:gd name="T7" fmla="*/ 156709 h 1190"/>
              <a:gd name="T8" fmla="*/ 1418510 w 1019"/>
              <a:gd name="T9" fmla="*/ 213862 h 1190"/>
              <a:gd name="T10" fmla="*/ 1514564 w 1019"/>
              <a:gd name="T11" fmla="*/ 271014 h 1190"/>
              <a:gd name="T12" fmla="*/ 1598611 w 1019"/>
              <a:gd name="T13" fmla="*/ 361352 h 1190"/>
              <a:gd name="T14" fmla="*/ 1651784 w 1019"/>
              <a:gd name="T15" fmla="*/ 475658 h 1190"/>
              <a:gd name="T16" fmla="*/ 1662076 w 1019"/>
              <a:gd name="T17" fmla="*/ 510687 h 1190"/>
              <a:gd name="T18" fmla="*/ 1535147 w 1019"/>
              <a:gd name="T19" fmla="*/ 1675864 h 1190"/>
              <a:gd name="T20" fmla="*/ 1396212 w 1019"/>
              <a:gd name="T21" fmla="*/ 1994812 h 1190"/>
              <a:gd name="T22" fmla="*/ 1120057 w 1019"/>
              <a:gd name="T23" fmla="*/ 2098056 h 1190"/>
              <a:gd name="T24" fmla="*/ 684384 w 1019"/>
              <a:gd name="T25" fmla="*/ 2155209 h 1190"/>
              <a:gd name="T26" fmla="*/ 526581 w 1019"/>
              <a:gd name="T27" fmla="*/ 2131241 h 1190"/>
              <a:gd name="T28" fmla="*/ 493992 w 1019"/>
              <a:gd name="T29" fmla="*/ 2109118 h 1190"/>
              <a:gd name="T30" fmla="*/ 451110 w 1019"/>
              <a:gd name="T31" fmla="*/ 2098056 h 1190"/>
              <a:gd name="T32" fmla="*/ 291592 w 1019"/>
              <a:gd name="T33" fmla="*/ 2005874 h 1190"/>
              <a:gd name="T34" fmla="*/ 197254 w 1019"/>
              <a:gd name="T35" fmla="*/ 1869445 h 1190"/>
              <a:gd name="T36" fmla="*/ 154372 w 1019"/>
              <a:gd name="T37" fmla="*/ 1801231 h 1190"/>
              <a:gd name="T38" fmla="*/ 78901 w 1019"/>
              <a:gd name="T39" fmla="*/ 1605806 h 1190"/>
              <a:gd name="T40" fmla="*/ 48027 w 1019"/>
              <a:gd name="T41" fmla="*/ 1526529 h 1190"/>
              <a:gd name="T42" fmla="*/ 25729 w 1019"/>
              <a:gd name="T43" fmla="*/ 1379039 h 1190"/>
              <a:gd name="T44" fmla="*/ 78901 w 1019"/>
              <a:gd name="T45" fmla="*/ 682145 h 1190"/>
              <a:gd name="T46" fmla="*/ 101200 w 1019"/>
              <a:gd name="T47" fmla="*/ 601025 h 1190"/>
              <a:gd name="T48" fmla="*/ 281301 w 1019"/>
              <a:gd name="T49" fmla="*/ 453534 h 1190"/>
              <a:gd name="T50" fmla="*/ 387646 w 1019"/>
              <a:gd name="T51" fmla="*/ 304200 h 1190"/>
              <a:gd name="T52" fmla="*/ 526581 w 1019"/>
              <a:gd name="T53" fmla="*/ 134585 h 1190"/>
              <a:gd name="T54" fmla="*/ 631211 w 1019"/>
              <a:gd name="T55" fmla="*/ 31342 h 1190"/>
              <a:gd name="T56" fmla="*/ 759855 w 1019"/>
              <a:gd name="T57" fmla="*/ 7375 h 11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019" h="1190">
                <a:moveTo>
                  <a:pt x="443" y="4"/>
                </a:moveTo>
                <a:cubicBezTo>
                  <a:pt x="617" y="18"/>
                  <a:pt x="557" y="0"/>
                  <a:pt x="629" y="23"/>
                </a:cubicBezTo>
                <a:cubicBezTo>
                  <a:pt x="660" y="44"/>
                  <a:pt x="679" y="57"/>
                  <a:pt x="715" y="66"/>
                </a:cubicBezTo>
                <a:cubicBezTo>
                  <a:pt x="741" y="92"/>
                  <a:pt x="714" y="70"/>
                  <a:pt x="765" y="85"/>
                </a:cubicBezTo>
                <a:cubicBezTo>
                  <a:pt x="788" y="92"/>
                  <a:pt x="804" y="109"/>
                  <a:pt x="827" y="116"/>
                </a:cubicBezTo>
                <a:cubicBezTo>
                  <a:pt x="870" y="145"/>
                  <a:pt x="850" y="137"/>
                  <a:pt x="883" y="147"/>
                </a:cubicBezTo>
                <a:cubicBezTo>
                  <a:pt x="901" y="165"/>
                  <a:pt x="918" y="175"/>
                  <a:pt x="932" y="196"/>
                </a:cubicBezTo>
                <a:cubicBezTo>
                  <a:pt x="939" y="219"/>
                  <a:pt x="950" y="238"/>
                  <a:pt x="963" y="258"/>
                </a:cubicBezTo>
                <a:cubicBezTo>
                  <a:pt x="965" y="264"/>
                  <a:pt x="969" y="270"/>
                  <a:pt x="969" y="277"/>
                </a:cubicBezTo>
                <a:cubicBezTo>
                  <a:pt x="969" y="326"/>
                  <a:pt x="1019" y="774"/>
                  <a:pt x="895" y="909"/>
                </a:cubicBezTo>
                <a:cubicBezTo>
                  <a:pt x="875" y="969"/>
                  <a:pt x="833" y="1020"/>
                  <a:pt x="814" y="1082"/>
                </a:cubicBezTo>
                <a:cubicBezTo>
                  <a:pt x="774" y="1120"/>
                  <a:pt x="722" y="1124"/>
                  <a:pt x="653" y="1138"/>
                </a:cubicBezTo>
                <a:cubicBezTo>
                  <a:pt x="549" y="1190"/>
                  <a:pt x="639" y="1162"/>
                  <a:pt x="399" y="1169"/>
                </a:cubicBezTo>
                <a:cubicBezTo>
                  <a:pt x="384" y="1167"/>
                  <a:pt x="326" y="1163"/>
                  <a:pt x="307" y="1156"/>
                </a:cubicBezTo>
                <a:cubicBezTo>
                  <a:pt x="300" y="1154"/>
                  <a:pt x="295" y="1147"/>
                  <a:pt x="288" y="1144"/>
                </a:cubicBezTo>
                <a:cubicBezTo>
                  <a:pt x="280" y="1141"/>
                  <a:pt x="271" y="1140"/>
                  <a:pt x="263" y="1138"/>
                </a:cubicBezTo>
                <a:cubicBezTo>
                  <a:pt x="239" y="1121"/>
                  <a:pt x="198" y="1097"/>
                  <a:pt x="170" y="1088"/>
                </a:cubicBezTo>
                <a:cubicBezTo>
                  <a:pt x="148" y="1066"/>
                  <a:pt x="132" y="1040"/>
                  <a:pt x="115" y="1014"/>
                </a:cubicBezTo>
                <a:cubicBezTo>
                  <a:pt x="107" y="1002"/>
                  <a:pt x="90" y="977"/>
                  <a:pt x="90" y="977"/>
                </a:cubicBezTo>
                <a:cubicBezTo>
                  <a:pt x="79" y="941"/>
                  <a:pt x="73" y="898"/>
                  <a:pt x="46" y="871"/>
                </a:cubicBezTo>
                <a:cubicBezTo>
                  <a:pt x="41" y="856"/>
                  <a:pt x="32" y="843"/>
                  <a:pt x="28" y="828"/>
                </a:cubicBezTo>
                <a:cubicBezTo>
                  <a:pt x="22" y="802"/>
                  <a:pt x="15" y="748"/>
                  <a:pt x="15" y="748"/>
                </a:cubicBezTo>
                <a:cubicBezTo>
                  <a:pt x="17" y="683"/>
                  <a:pt x="0" y="438"/>
                  <a:pt x="46" y="370"/>
                </a:cubicBezTo>
                <a:cubicBezTo>
                  <a:pt x="50" y="355"/>
                  <a:pt x="51" y="339"/>
                  <a:pt x="59" y="326"/>
                </a:cubicBezTo>
                <a:cubicBezTo>
                  <a:pt x="73" y="304"/>
                  <a:pt x="136" y="265"/>
                  <a:pt x="164" y="246"/>
                </a:cubicBezTo>
                <a:cubicBezTo>
                  <a:pt x="174" y="214"/>
                  <a:pt x="198" y="184"/>
                  <a:pt x="226" y="165"/>
                </a:cubicBezTo>
                <a:cubicBezTo>
                  <a:pt x="239" y="125"/>
                  <a:pt x="278" y="101"/>
                  <a:pt x="307" y="73"/>
                </a:cubicBezTo>
                <a:cubicBezTo>
                  <a:pt x="326" y="55"/>
                  <a:pt x="344" y="29"/>
                  <a:pt x="368" y="17"/>
                </a:cubicBezTo>
                <a:cubicBezTo>
                  <a:pt x="387" y="8"/>
                  <a:pt x="430" y="6"/>
                  <a:pt x="443" y="4"/>
                </a:cubicBezTo>
                <a:close/>
              </a:path>
            </a:pathLst>
          </a:custGeom>
          <a:solidFill>
            <a:schemeClr val="accent5">
              <a:lumMod val="20000"/>
              <a:lumOff val="80000"/>
            </a:schemeClr>
          </a:solidFill>
          <a:ln w="9525" cap="flat" cmpd="sng">
            <a:solidFill>
              <a:schemeClr val="tx1"/>
            </a:solidFill>
            <a:prstDash val="solid"/>
            <a:round/>
            <a:headEnd type="none" w="med" len="med"/>
            <a:tailEnd type="none" w="sm" len="sm"/>
          </a:ln>
          <a:effectLst/>
        </p:spPr>
        <p:txBody>
          <a:bodyPr wrap="none" anchor="ctr"/>
          <a:lstStyle/>
          <a:p>
            <a:endParaRPr lang="zh-CN" altLang="en-US"/>
          </a:p>
        </p:txBody>
      </p:sp>
      <p:sp>
        <p:nvSpPr>
          <p:cNvPr id="58375" name="Oval 27">
            <a:extLst>
              <a:ext uri="{FF2B5EF4-FFF2-40B4-BE49-F238E27FC236}">
                <a16:creationId xmlns:a16="http://schemas.microsoft.com/office/drawing/2014/main" id="{8295FCF2-0078-B648-8A81-A5AE21CE7870}"/>
              </a:ext>
            </a:extLst>
          </p:cNvPr>
          <p:cNvSpPr>
            <a:spLocks noChangeAspect="1" noChangeArrowheads="1"/>
          </p:cNvSpPr>
          <p:nvPr/>
        </p:nvSpPr>
        <p:spPr bwMode="auto">
          <a:xfrm>
            <a:off x="6629400" y="4754563"/>
            <a:ext cx="247650" cy="24765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solidFill>
                  <a:schemeClr val="bg1"/>
                </a:solidFill>
              </a:rPr>
              <a:t>s</a:t>
            </a:r>
          </a:p>
        </p:txBody>
      </p:sp>
      <p:sp>
        <p:nvSpPr>
          <p:cNvPr id="58376" name="Oval 28">
            <a:extLst>
              <a:ext uri="{FF2B5EF4-FFF2-40B4-BE49-F238E27FC236}">
                <a16:creationId xmlns:a16="http://schemas.microsoft.com/office/drawing/2014/main" id="{412B1C26-2CDF-4641-B29E-656800EC5B3F}"/>
              </a:ext>
            </a:extLst>
          </p:cNvPr>
          <p:cNvSpPr>
            <a:spLocks noChangeAspect="1" noChangeArrowheads="1"/>
          </p:cNvSpPr>
          <p:nvPr/>
        </p:nvSpPr>
        <p:spPr bwMode="auto">
          <a:xfrm>
            <a:off x="7294563" y="4167188"/>
            <a:ext cx="247650" cy="24765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kumimoji="0" lang="zh-CN" altLang="zh-CN" sz="1200">
              <a:solidFill>
                <a:schemeClr val="bg1"/>
              </a:solidFill>
            </a:endParaRPr>
          </a:p>
        </p:txBody>
      </p:sp>
      <p:sp>
        <p:nvSpPr>
          <p:cNvPr id="58377" name="Oval 29">
            <a:extLst>
              <a:ext uri="{FF2B5EF4-FFF2-40B4-BE49-F238E27FC236}">
                <a16:creationId xmlns:a16="http://schemas.microsoft.com/office/drawing/2014/main" id="{82513E33-B0FC-914F-902D-20AAD068A775}"/>
              </a:ext>
            </a:extLst>
          </p:cNvPr>
          <p:cNvSpPr>
            <a:spLocks noChangeAspect="1" noChangeArrowheads="1"/>
          </p:cNvSpPr>
          <p:nvPr/>
        </p:nvSpPr>
        <p:spPr bwMode="auto">
          <a:xfrm>
            <a:off x="6443663" y="4181475"/>
            <a:ext cx="247650" cy="24765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kumimoji="0" lang="zh-CN" altLang="zh-CN" sz="1200">
              <a:solidFill>
                <a:schemeClr val="bg1"/>
              </a:solidFill>
            </a:endParaRPr>
          </a:p>
        </p:txBody>
      </p:sp>
      <p:sp>
        <p:nvSpPr>
          <p:cNvPr id="58378" name="Oval 30">
            <a:extLst>
              <a:ext uri="{FF2B5EF4-FFF2-40B4-BE49-F238E27FC236}">
                <a16:creationId xmlns:a16="http://schemas.microsoft.com/office/drawing/2014/main" id="{685EE387-2668-294C-A400-AFB1E792E55F}"/>
              </a:ext>
            </a:extLst>
          </p:cNvPr>
          <p:cNvSpPr>
            <a:spLocks noChangeAspect="1" noChangeArrowheads="1"/>
          </p:cNvSpPr>
          <p:nvPr/>
        </p:nvSpPr>
        <p:spPr bwMode="auto">
          <a:xfrm>
            <a:off x="7123113" y="4940300"/>
            <a:ext cx="247650" cy="24765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kumimoji="0" lang="zh-CN" altLang="zh-CN" sz="1200">
              <a:solidFill>
                <a:schemeClr val="bg1"/>
              </a:solidFill>
            </a:endParaRPr>
          </a:p>
        </p:txBody>
      </p:sp>
      <p:sp>
        <p:nvSpPr>
          <p:cNvPr id="58379" name="Oval 31">
            <a:extLst>
              <a:ext uri="{FF2B5EF4-FFF2-40B4-BE49-F238E27FC236}">
                <a16:creationId xmlns:a16="http://schemas.microsoft.com/office/drawing/2014/main" id="{441932EF-9C56-A944-8583-D5A0CEBE329D}"/>
              </a:ext>
            </a:extLst>
          </p:cNvPr>
          <p:cNvSpPr>
            <a:spLocks noChangeAspect="1" noChangeArrowheads="1"/>
          </p:cNvSpPr>
          <p:nvPr/>
        </p:nvSpPr>
        <p:spPr bwMode="auto">
          <a:xfrm>
            <a:off x="7445375" y="3668713"/>
            <a:ext cx="247650" cy="24765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kumimoji="0" lang="zh-CN" altLang="zh-CN" sz="1200">
              <a:solidFill>
                <a:schemeClr val="bg1"/>
              </a:solidFill>
            </a:endParaRPr>
          </a:p>
        </p:txBody>
      </p:sp>
      <p:sp>
        <p:nvSpPr>
          <p:cNvPr id="58380" name="Oval 32">
            <a:extLst>
              <a:ext uri="{FF2B5EF4-FFF2-40B4-BE49-F238E27FC236}">
                <a16:creationId xmlns:a16="http://schemas.microsoft.com/office/drawing/2014/main" id="{8015BB5C-E1AF-C447-B66E-2EEBFC18E121}"/>
              </a:ext>
            </a:extLst>
          </p:cNvPr>
          <p:cNvSpPr>
            <a:spLocks noChangeAspect="1" noChangeArrowheads="1"/>
          </p:cNvSpPr>
          <p:nvPr/>
        </p:nvSpPr>
        <p:spPr bwMode="auto">
          <a:xfrm>
            <a:off x="9170988" y="3819525"/>
            <a:ext cx="247650" cy="247650"/>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kumimoji="0" lang="zh-CN" altLang="zh-CN" sz="1200">
              <a:solidFill>
                <a:schemeClr val="bg1"/>
              </a:solidFill>
            </a:endParaRPr>
          </a:p>
        </p:txBody>
      </p:sp>
      <p:sp>
        <p:nvSpPr>
          <p:cNvPr id="58381" name="Oval 33">
            <a:extLst>
              <a:ext uri="{FF2B5EF4-FFF2-40B4-BE49-F238E27FC236}">
                <a16:creationId xmlns:a16="http://schemas.microsoft.com/office/drawing/2014/main" id="{1C642DF3-89A2-7345-87A1-FEF74CC6A6C6}"/>
              </a:ext>
            </a:extLst>
          </p:cNvPr>
          <p:cNvSpPr>
            <a:spLocks noChangeAspect="1" noChangeArrowheads="1"/>
          </p:cNvSpPr>
          <p:nvPr/>
        </p:nvSpPr>
        <p:spPr bwMode="auto">
          <a:xfrm>
            <a:off x="9682163" y="3822700"/>
            <a:ext cx="247650" cy="247650"/>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t</a:t>
            </a:r>
          </a:p>
        </p:txBody>
      </p:sp>
      <p:sp>
        <p:nvSpPr>
          <p:cNvPr id="58382" name="Oval 34">
            <a:extLst>
              <a:ext uri="{FF2B5EF4-FFF2-40B4-BE49-F238E27FC236}">
                <a16:creationId xmlns:a16="http://schemas.microsoft.com/office/drawing/2014/main" id="{B1ED01AF-7E6B-2048-ABC0-650ACDF40753}"/>
              </a:ext>
            </a:extLst>
          </p:cNvPr>
          <p:cNvSpPr>
            <a:spLocks noChangeAspect="1" noChangeArrowheads="1"/>
          </p:cNvSpPr>
          <p:nvPr/>
        </p:nvSpPr>
        <p:spPr bwMode="auto">
          <a:xfrm>
            <a:off x="9372600" y="5010150"/>
            <a:ext cx="247650" cy="247650"/>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kumimoji="0" lang="zh-CN" altLang="zh-CN" sz="1200">
              <a:solidFill>
                <a:schemeClr val="bg1"/>
              </a:solidFill>
            </a:endParaRPr>
          </a:p>
        </p:txBody>
      </p:sp>
      <p:sp>
        <p:nvSpPr>
          <p:cNvPr id="58383" name="Oval 35">
            <a:extLst>
              <a:ext uri="{FF2B5EF4-FFF2-40B4-BE49-F238E27FC236}">
                <a16:creationId xmlns:a16="http://schemas.microsoft.com/office/drawing/2014/main" id="{45BBA97A-A7FF-1641-ABC6-6E63F2F99937}"/>
              </a:ext>
            </a:extLst>
          </p:cNvPr>
          <p:cNvSpPr>
            <a:spLocks noChangeAspect="1" noChangeArrowheads="1"/>
          </p:cNvSpPr>
          <p:nvPr/>
        </p:nvSpPr>
        <p:spPr bwMode="auto">
          <a:xfrm>
            <a:off x="9313863" y="4492625"/>
            <a:ext cx="247650" cy="247650"/>
          </a:xfrm>
          <a:prstGeom prst="ellipse">
            <a:avLst/>
          </a:prstGeom>
          <a:solidFill>
            <a:schemeClr val="accent5">
              <a:lumMod val="20000"/>
              <a:lumOff val="80000"/>
            </a:schemeClr>
          </a:solidFill>
          <a:ln w="9525">
            <a:solidFill>
              <a:schemeClr val="tx1"/>
            </a:solidFill>
            <a:round/>
            <a:headEnd/>
            <a:tailEnd/>
          </a:ln>
          <a:effectLst/>
        </p:spPr>
        <p:txBody>
          <a:bodyPr wrap="none" lIns="91924" tIns="45963" rIns="91924" bIns="45963"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kumimoji="0" lang="zh-CN" altLang="zh-CN" sz="1200">
              <a:solidFill>
                <a:schemeClr val="bg1"/>
              </a:solidFill>
            </a:endParaRPr>
          </a:p>
        </p:txBody>
      </p:sp>
      <p:cxnSp>
        <p:nvCxnSpPr>
          <p:cNvPr id="58384" name="AutoShape 36">
            <a:extLst>
              <a:ext uri="{FF2B5EF4-FFF2-40B4-BE49-F238E27FC236}">
                <a16:creationId xmlns:a16="http://schemas.microsoft.com/office/drawing/2014/main" id="{B7380303-3222-BA4D-B4B9-33F14441EC09}"/>
              </a:ext>
            </a:extLst>
          </p:cNvPr>
          <p:cNvCxnSpPr>
            <a:cxnSpLocks noChangeShapeType="1"/>
            <a:stCxn id="58376" idx="6"/>
            <a:endCxn id="58380" idx="3"/>
          </p:cNvCxnSpPr>
          <p:nvPr/>
        </p:nvCxnSpPr>
        <p:spPr bwMode="auto">
          <a:xfrm flipV="1">
            <a:off x="7542214" y="4030663"/>
            <a:ext cx="1665287" cy="260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385" name="AutoShape 37">
            <a:extLst>
              <a:ext uri="{FF2B5EF4-FFF2-40B4-BE49-F238E27FC236}">
                <a16:creationId xmlns:a16="http://schemas.microsoft.com/office/drawing/2014/main" id="{A010366E-D17F-7544-8FC1-0235820E5DD1}"/>
              </a:ext>
            </a:extLst>
          </p:cNvPr>
          <p:cNvCxnSpPr>
            <a:cxnSpLocks noChangeShapeType="1"/>
            <a:stCxn id="58376" idx="4"/>
            <a:endCxn id="58378" idx="0"/>
          </p:cNvCxnSpPr>
          <p:nvPr/>
        </p:nvCxnSpPr>
        <p:spPr bwMode="auto">
          <a:xfrm flipH="1">
            <a:off x="7246938" y="4414838"/>
            <a:ext cx="171450"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386" name="AutoShape 38">
            <a:extLst>
              <a:ext uri="{FF2B5EF4-FFF2-40B4-BE49-F238E27FC236}">
                <a16:creationId xmlns:a16="http://schemas.microsoft.com/office/drawing/2014/main" id="{96F7D304-14D0-6146-AB32-4ADB0927BFBE}"/>
              </a:ext>
            </a:extLst>
          </p:cNvPr>
          <p:cNvCxnSpPr>
            <a:cxnSpLocks noChangeShapeType="1"/>
            <a:stCxn id="58377" idx="6"/>
            <a:endCxn id="58376" idx="2"/>
          </p:cNvCxnSpPr>
          <p:nvPr/>
        </p:nvCxnSpPr>
        <p:spPr bwMode="auto">
          <a:xfrm flipV="1">
            <a:off x="6691313" y="4291014"/>
            <a:ext cx="603250" cy="142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387" name="AutoShape 39">
            <a:extLst>
              <a:ext uri="{FF2B5EF4-FFF2-40B4-BE49-F238E27FC236}">
                <a16:creationId xmlns:a16="http://schemas.microsoft.com/office/drawing/2014/main" id="{3D18E4EC-6D00-9A41-8109-CE54E7C7A2C2}"/>
              </a:ext>
            </a:extLst>
          </p:cNvPr>
          <p:cNvCxnSpPr>
            <a:cxnSpLocks noChangeShapeType="1"/>
            <a:stCxn id="58383" idx="2"/>
            <a:endCxn id="58376" idx="5"/>
          </p:cNvCxnSpPr>
          <p:nvPr/>
        </p:nvCxnSpPr>
        <p:spPr bwMode="auto">
          <a:xfrm flipH="1" flipV="1">
            <a:off x="7505701" y="4378326"/>
            <a:ext cx="1808163" cy="2381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8388" name="Text Box 40">
            <a:extLst>
              <a:ext uri="{FF2B5EF4-FFF2-40B4-BE49-F238E27FC236}">
                <a16:creationId xmlns:a16="http://schemas.microsoft.com/office/drawing/2014/main" id="{4BAE132D-F5BB-DC42-BA67-1A4227EDBCEB}"/>
              </a:ext>
            </a:extLst>
          </p:cNvPr>
          <p:cNvSpPr txBox="1">
            <a:spLocks noChangeArrowheads="1"/>
          </p:cNvSpPr>
          <p:nvPr/>
        </p:nvSpPr>
        <p:spPr bwMode="auto">
          <a:xfrm>
            <a:off x="7061200" y="3319463"/>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24" tIns="45963" rIns="91924" bIns="45963">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a:t>A</a:t>
            </a:r>
          </a:p>
        </p:txBody>
      </p:sp>
      <p:sp>
        <p:nvSpPr>
          <p:cNvPr id="58389" name="Text Box 41">
            <a:extLst>
              <a:ext uri="{FF2B5EF4-FFF2-40B4-BE49-F238E27FC236}">
                <a16:creationId xmlns:a16="http://schemas.microsoft.com/office/drawing/2014/main" id="{9F8DCC98-4C28-8B44-BD67-F309F8EC2638}"/>
              </a:ext>
            </a:extLst>
          </p:cNvPr>
          <p:cNvSpPr txBox="1">
            <a:spLocks noChangeArrowheads="1"/>
          </p:cNvSpPr>
          <p:nvPr/>
        </p:nvSpPr>
        <p:spPr bwMode="auto">
          <a:xfrm>
            <a:off x="9369425" y="3349625"/>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24" tIns="45963" rIns="91924" bIns="45963">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a:t>B</a:t>
            </a:r>
          </a:p>
        </p:txBody>
      </p:sp>
      <p:cxnSp>
        <p:nvCxnSpPr>
          <p:cNvPr id="58390" name="AutoShape 42">
            <a:extLst>
              <a:ext uri="{FF2B5EF4-FFF2-40B4-BE49-F238E27FC236}">
                <a16:creationId xmlns:a16="http://schemas.microsoft.com/office/drawing/2014/main" id="{2F8B6B23-1470-9F41-B5ED-4568ABF1214D}"/>
              </a:ext>
            </a:extLst>
          </p:cNvPr>
          <p:cNvCxnSpPr>
            <a:cxnSpLocks noChangeShapeType="1"/>
            <a:stCxn id="58379" idx="6"/>
            <a:endCxn id="58380" idx="2"/>
          </p:cNvCxnSpPr>
          <p:nvPr/>
        </p:nvCxnSpPr>
        <p:spPr bwMode="auto">
          <a:xfrm>
            <a:off x="7693026" y="3792538"/>
            <a:ext cx="1477963" cy="150812"/>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391" name="AutoShape 43">
            <a:extLst>
              <a:ext uri="{FF2B5EF4-FFF2-40B4-BE49-F238E27FC236}">
                <a16:creationId xmlns:a16="http://schemas.microsoft.com/office/drawing/2014/main" id="{A68D3ACB-A820-9247-9EE3-8DA5553580BD}"/>
              </a:ext>
            </a:extLst>
          </p:cNvPr>
          <p:cNvCxnSpPr>
            <a:cxnSpLocks noChangeShapeType="1"/>
            <a:stCxn id="58382" idx="2"/>
            <a:endCxn id="58378" idx="6"/>
          </p:cNvCxnSpPr>
          <p:nvPr/>
        </p:nvCxnSpPr>
        <p:spPr bwMode="auto">
          <a:xfrm flipH="1" flipV="1">
            <a:off x="7370764" y="5064125"/>
            <a:ext cx="2001837" cy="6985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392" name="AutoShape 48">
            <a:extLst>
              <a:ext uri="{FF2B5EF4-FFF2-40B4-BE49-F238E27FC236}">
                <a16:creationId xmlns:a16="http://schemas.microsoft.com/office/drawing/2014/main" id="{9C5C4CF5-DA22-7E47-A1AE-1E4C543E9DD9}"/>
              </a:ext>
            </a:extLst>
          </p:cNvPr>
          <p:cNvCxnSpPr>
            <a:cxnSpLocks noChangeShapeType="1"/>
            <a:stCxn id="58375" idx="7"/>
            <a:endCxn id="58376" idx="3"/>
          </p:cNvCxnSpPr>
          <p:nvPr/>
        </p:nvCxnSpPr>
        <p:spPr bwMode="auto">
          <a:xfrm flipV="1">
            <a:off x="6840539" y="4378325"/>
            <a:ext cx="490537" cy="4127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393" name="AutoShape 49">
            <a:extLst>
              <a:ext uri="{FF2B5EF4-FFF2-40B4-BE49-F238E27FC236}">
                <a16:creationId xmlns:a16="http://schemas.microsoft.com/office/drawing/2014/main" id="{C376A83F-E8A5-FD45-8661-F36BA01BF860}"/>
              </a:ext>
            </a:extLst>
          </p:cNvPr>
          <p:cNvCxnSpPr>
            <a:cxnSpLocks noChangeShapeType="1"/>
            <a:stCxn id="58377" idx="7"/>
            <a:endCxn id="58379" idx="2"/>
          </p:cNvCxnSpPr>
          <p:nvPr/>
        </p:nvCxnSpPr>
        <p:spPr bwMode="auto">
          <a:xfrm flipV="1">
            <a:off x="6654801" y="3792538"/>
            <a:ext cx="790575" cy="4254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394" name="AutoShape 50">
            <a:extLst>
              <a:ext uri="{FF2B5EF4-FFF2-40B4-BE49-F238E27FC236}">
                <a16:creationId xmlns:a16="http://schemas.microsoft.com/office/drawing/2014/main" id="{605EC836-E7F5-224F-9526-156E8C799488}"/>
              </a:ext>
            </a:extLst>
          </p:cNvPr>
          <p:cNvCxnSpPr>
            <a:cxnSpLocks noChangeShapeType="1"/>
            <a:stCxn id="58381" idx="4"/>
            <a:endCxn id="58383" idx="7"/>
          </p:cNvCxnSpPr>
          <p:nvPr/>
        </p:nvCxnSpPr>
        <p:spPr bwMode="auto">
          <a:xfrm flipH="1">
            <a:off x="9525000" y="4070350"/>
            <a:ext cx="280988" cy="458788"/>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395" name="AutoShape 51">
            <a:extLst>
              <a:ext uri="{FF2B5EF4-FFF2-40B4-BE49-F238E27FC236}">
                <a16:creationId xmlns:a16="http://schemas.microsoft.com/office/drawing/2014/main" id="{EFB8BFAF-54E9-F94B-9581-7FB9DC591A1A}"/>
              </a:ext>
            </a:extLst>
          </p:cNvPr>
          <p:cNvCxnSpPr>
            <a:cxnSpLocks noChangeShapeType="1"/>
            <a:stCxn id="58383" idx="0"/>
            <a:endCxn id="58380" idx="4"/>
          </p:cNvCxnSpPr>
          <p:nvPr/>
        </p:nvCxnSpPr>
        <p:spPr bwMode="auto">
          <a:xfrm flipH="1" flipV="1">
            <a:off x="9294814" y="4067175"/>
            <a:ext cx="142875" cy="42545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396" name="AutoShape 52">
            <a:extLst>
              <a:ext uri="{FF2B5EF4-FFF2-40B4-BE49-F238E27FC236}">
                <a16:creationId xmlns:a16="http://schemas.microsoft.com/office/drawing/2014/main" id="{EA4C5418-5B1F-9949-9DA3-1DDDA002B2A7}"/>
              </a:ext>
            </a:extLst>
          </p:cNvPr>
          <p:cNvCxnSpPr>
            <a:cxnSpLocks noChangeShapeType="1"/>
            <a:stCxn id="58383" idx="4"/>
            <a:endCxn id="58382" idx="0"/>
          </p:cNvCxnSpPr>
          <p:nvPr/>
        </p:nvCxnSpPr>
        <p:spPr bwMode="auto">
          <a:xfrm>
            <a:off x="9437689" y="4740276"/>
            <a:ext cx="58737" cy="26987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pic>
        <p:nvPicPr>
          <p:cNvPr id="33" name="Picture 2">
            <a:extLst>
              <a:ext uri="{FF2B5EF4-FFF2-40B4-BE49-F238E27FC236}">
                <a16:creationId xmlns:a16="http://schemas.microsoft.com/office/drawing/2014/main" id="{DB416F84-6D6B-CD43-B216-D9B22545F6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4">
            <a:extLst>
              <a:ext uri="{FF2B5EF4-FFF2-40B4-BE49-F238E27FC236}">
                <a16:creationId xmlns:a16="http://schemas.microsoft.com/office/drawing/2014/main" id="{20F1E66C-8267-5347-931F-423D79B09EF5}"/>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65305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3">
            <a:extLst>
              <a:ext uri="{FF2B5EF4-FFF2-40B4-BE49-F238E27FC236}">
                <a16:creationId xmlns:a16="http://schemas.microsoft.com/office/drawing/2014/main" id="{BC750D36-D229-2644-A8EE-DD7EE0FFA60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035C51BA-4148-5545-B72C-462D21A3988F}" type="slidenum">
              <a:rPr lang="en-US" altLang="zh-CN" sz="800"/>
              <a:pPr/>
              <a:t>29</a:t>
            </a:fld>
            <a:endParaRPr lang="en-US" altLang="zh-CN" sz="1400"/>
          </a:p>
        </p:txBody>
      </p:sp>
      <p:sp>
        <p:nvSpPr>
          <p:cNvPr id="60418" name="Rectangle 2">
            <a:extLst>
              <a:ext uri="{FF2B5EF4-FFF2-40B4-BE49-F238E27FC236}">
                <a16:creationId xmlns:a16="http://schemas.microsoft.com/office/drawing/2014/main" id="{F7BD05A4-F3F4-F747-ADB3-E03A2E1D0FAB}"/>
              </a:ext>
            </a:extLst>
          </p:cNvPr>
          <p:cNvSpPr>
            <a:spLocks noGrp="1" noChangeArrowheads="1"/>
          </p:cNvSpPr>
          <p:nvPr>
            <p:ph type="title"/>
          </p:nvPr>
        </p:nvSpPr>
        <p:spPr/>
        <p:txBody>
          <a:bodyPr/>
          <a:lstStyle/>
          <a:p>
            <a:r>
              <a:rPr lang="en-US" altLang="zh-CN"/>
              <a:t>Running Time</a:t>
            </a:r>
          </a:p>
        </p:txBody>
      </p:sp>
      <p:sp>
        <p:nvSpPr>
          <p:cNvPr id="7" name="Rectangle 3">
            <a:extLst>
              <a:ext uri="{FF2B5EF4-FFF2-40B4-BE49-F238E27FC236}">
                <a16:creationId xmlns:a16="http://schemas.microsoft.com/office/drawing/2014/main" id="{35C79CCC-6423-714C-8ADA-A9122D8CD259}"/>
              </a:ext>
            </a:extLst>
          </p:cNvPr>
          <p:cNvSpPr txBox="1">
            <a:spLocks noRot="1" noChangeAspect="1" noMove="1" noResize="1" noEditPoints="1" noAdjustHandles="1" noChangeArrowheads="1" noChangeShapeType="1" noTextEdit="1"/>
          </p:cNvSpPr>
          <p:nvPr/>
        </p:nvSpPr>
        <p:spPr>
          <a:xfrm>
            <a:off x="609600" y="914400"/>
            <a:ext cx="7848600" cy="5410200"/>
          </a:xfrm>
          <a:prstGeom prst="rect">
            <a:avLst/>
          </a:prstGeom>
          <a:blipFill>
            <a:blip r:embed="rId3"/>
            <a:stretch>
              <a:fillRect l="-646" r="-485"/>
            </a:stretch>
          </a:blip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N">
                <a:noFill/>
              </a:rPr>
              <a:t> </a:t>
            </a:r>
          </a:p>
        </p:txBody>
      </p:sp>
      <p:pic>
        <p:nvPicPr>
          <p:cNvPr id="8" name="Picture 2">
            <a:extLst>
              <a:ext uri="{FF2B5EF4-FFF2-40B4-BE49-F238E27FC236}">
                <a16:creationId xmlns:a16="http://schemas.microsoft.com/office/drawing/2014/main" id="{2D6F9C8E-3028-A94F-B6A5-CE3A4C3454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a:extLst>
              <a:ext uri="{FF2B5EF4-FFF2-40B4-BE49-F238E27FC236}">
                <a16:creationId xmlns:a16="http://schemas.microsoft.com/office/drawing/2014/main" id="{932AE4DC-E8EB-544A-A03D-DE90AF5F64F5}"/>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904435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Number Placeholder 3">
            <a:extLst>
              <a:ext uri="{FF2B5EF4-FFF2-40B4-BE49-F238E27FC236}">
                <a16:creationId xmlns:a16="http://schemas.microsoft.com/office/drawing/2014/main" id="{751A7ADF-12C0-1740-A190-1B8981CA0EE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19DC2BB4-D399-3A4A-9592-BA8FBEBB126C}" type="slidenum">
              <a:rPr lang="en-US" altLang="zh-CN" sz="800"/>
              <a:pPr/>
              <a:t>3</a:t>
            </a:fld>
            <a:endParaRPr lang="en-US" altLang="zh-CN" sz="1400"/>
          </a:p>
        </p:txBody>
      </p:sp>
      <p:sp>
        <p:nvSpPr>
          <p:cNvPr id="7170" name="Rectangle 2">
            <a:extLst>
              <a:ext uri="{FF2B5EF4-FFF2-40B4-BE49-F238E27FC236}">
                <a16:creationId xmlns:a16="http://schemas.microsoft.com/office/drawing/2014/main" id="{2E8640DF-F2A5-4146-B579-FB460B4BBC78}"/>
              </a:ext>
            </a:extLst>
          </p:cNvPr>
          <p:cNvSpPr>
            <a:spLocks noGrp="1" noChangeArrowheads="1"/>
          </p:cNvSpPr>
          <p:nvPr>
            <p:ph type="title"/>
          </p:nvPr>
        </p:nvSpPr>
        <p:spPr/>
        <p:txBody>
          <a:bodyPr/>
          <a:lstStyle/>
          <a:p>
            <a:r>
              <a:rPr lang="en-US" altLang="zh-CN"/>
              <a:t>Soviet Rail Network, 1955</a:t>
            </a:r>
          </a:p>
        </p:txBody>
      </p:sp>
      <p:graphicFrame>
        <p:nvGraphicFramePr>
          <p:cNvPr id="7171" name="Object 3">
            <a:extLst>
              <a:ext uri="{FF2B5EF4-FFF2-40B4-BE49-F238E27FC236}">
                <a16:creationId xmlns:a16="http://schemas.microsoft.com/office/drawing/2014/main" id="{4AF198C2-6323-CB46-9610-780CB7B980C3}"/>
              </a:ext>
            </a:extLst>
          </p:cNvPr>
          <p:cNvGraphicFramePr>
            <a:graphicFrameLocks noChangeAspect="1"/>
          </p:cNvGraphicFramePr>
          <p:nvPr>
            <p:extLst>
              <p:ext uri="{D42A27DB-BD31-4B8C-83A1-F6EECF244321}">
                <p14:modId xmlns:p14="http://schemas.microsoft.com/office/powerpoint/2010/main" val="713037009"/>
              </p:ext>
            </p:extLst>
          </p:nvPr>
        </p:nvGraphicFramePr>
        <p:xfrm>
          <a:off x="2029836" y="1361088"/>
          <a:ext cx="6338887" cy="4641850"/>
        </p:xfrm>
        <a:graphic>
          <a:graphicData uri="http://schemas.openxmlformats.org/presentationml/2006/ole">
            <mc:AlternateContent xmlns:mc="http://schemas.openxmlformats.org/markup-compatibility/2006">
              <mc:Choice xmlns:v="urn:schemas-microsoft-com:vml" Requires="v">
                <p:oleObj spid="_x0000_s2095" name="Photo Editor Photo" r:id="rId4" imgW="9061450" imgH="6635750" progId="MSPhotoEd.3">
                  <p:embed/>
                </p:oleObj>
              </mc:Choice>
              <mc:Fallback>
                <p:oleObj name="Photo Editor Photo" r:id="rId4" imgW="9061450" imgH="6635750" progId="MSPhotoEd.3">
                  <p:embed/>
                  <p:pic>
                    <p:nvPicPr>
                      <p:cNvPr id="7171" name="Object 3">
                        <a:extLst>
                          <a:ext uri="{FF2B5EF4-FFF2-40B4-BE49-F238E27FC236}">
                            <a16:creationId xmlns:a16="http://schemas.microsoft.com/office/drawing/2014/main" id="{4AF198C2-6323-CB46-9610-780CB7B980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9836" y="1361088"/>
                        <a:ext cx="6338887" cy="464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2" name="Text Box 4">
            <a:extLst>
              <a:ext uri="{FF2B5EF4-FFF2-40B4-BE49-F238E27FC236}">
                <a16:creationId xmlns:a16="http://schemas.microsoft.com/office/drawing/2014/main" id="{23DFBAAA-8E8C-EA4C-865D-6D7A9213322C}"/>
              </a:ext>
            </a:extLst>
          </p:cNvPr>
          <p:cNvSpPr txBox="1">
            <a:spLocks noChangeArrowheads="1"/>
          </p:cNvSpPr>
          <p:nvPr/>
        </p:nvSpPr>
        <p:spPr bwMode="auto">
          <a:xfrm>
            <a:off x="2061586" y="6131526"/>
            <a:ext cx="6086475" cy="462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20" tIns="46011" rIns="92020" bIns="46011">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200" dirty="0"/>
              <a:t>Reference:  </a:t>
            </a:r>
            <a:r>
              <a:rPr lang="en-US" altLang="zh-CN" sz="1200" i="1" dirty="0"/>
              <a:t>On the history of the transportation and maximum flow problems</a:t>
            </a:r>
            <a:r>
              <a:rPr lang="en-US" altLang="zh-CN" sz="1200" dirty="0"/>
              <a:t>.</a:t>
            </a:r>
            <a:br>
              <a:rPr lang="en-US" altLang="zh-CN" sz="1200" dirty="0"/>
            </a:br>
            <a:r>
              <a:rPr lang="en-US" altLang="zh-CN" sz="1200" dirty="0"/>
              <a:t>Alexander Schrijver in Math Programming, 91: 3, 2002.</a:t>
            </a:r>
          </a:p>
        </p:txBody>
      </p:sp>
      <p:pic>
        <p:nvPicPr>
          <p:cNvPr id="6" name="Picture 2">
            <a:extLst>
              <a:ext uri="{FF2B5EF4-FFF2-40B4-BE49-F238E27FC236}">
                <a16:creationId xmlns:a16="http://schemas.microsoft.com/office/drawing/2014/main" id="{FD1C1228-98EA-2F45-874F-DDE5035EBF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DE347203-2084-2F42-B138-2BD47D1001AB}"/>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156571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Number Placeholder 4">
            <a:extLst>
              <a:ext uri="{FF2B5EF4-FFF2-40B4-BE49-F238E27FC236}">
                <a16:creationId xmlns:a16="http://schemas.microsoft.com/office/drawing/2014/main" id="{6EF8E13B-5A6C-6545-9BC5-DEF1A6094BD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209BB8A4-4202-CF46-8074-3FDF7CDFF9CB}" type="slidenum">
              <a:rPr lang="en-US" altLang="zh-CN" sz="800"/>
              <a:pPr/>
              <a:t>4</a:t>
            </a:fld>
            <a:endParaRPr lang="en-US" altLang="zh-CN" sz="1400"/>
          </a:p>
        </p:txBody>
      </p:sp>
      <p:sp>
        <p:nvSpPr>
          <p:cNvPr id="9218" name="Rectangle 5">
            <a:extLst>
              <a:ext uri="{FF2B5EF4-FFF2-40B4-BE49-F238E27FC236}">
                <a16:creationId xmlns:a16="http://schemas.microsoft.com/office/drawing/2014/main" id="{D42C1062-0CDE-0143-BC2B-FD82B05A644C}"/>
              </a:ext>
            </a:extLst>
          </p:cNvPr>
          <p:cNvSpPr>
            <a:spLocks noGrp="1" noChangeArrowheads="1"/>
          </p:cNvSpPr>
          <p:nvPr>
            <p:ph type="title"/>
          </p:nvPr>
        </p:nvSpPr>
        <p:spPr>
          <a:xfrm>
            <a:off x="1481417" y="-129382"/>
            <a:ext cx="9229165" cy="1325563"/>
          </a:xfrm>
        </p:spPr>
        <p:txBody>
          <a:bodyPr/>
          <a:lstStyle/>
          <a:p>
            <a:r>
              <a:rPr lang="en-US" altLang="zh-CN" dirty="0"/>
              <a:t>Maximum Flow and Minimum Cut</a:t>
            </a:r>
          </a:p>
        </p:txBody>
      </p:sp>
      <p:sp>
        <p:nvSpPr>
          <p:cNvPr id="9219" name="Rectangle 6">
            <a:extLst>
              <a:ext uri="{FF2B5EF4-FFF2-40B4-BE49-F238E27FC236}">
                <a16:creationId xmlns:a16="http://schemas.microsoft.com/office/drawing/2014/main" id="{CEB83523-65BC-0B42-843E-9D2562E3C6AB}"/>
              </a:ext>
            </a:extLst>
          </p:cNvPr>
          <p:cNvSpPr>
            <a:spLocks noGrp="1" noChangeArrowheads="1"/>
          </p:cNvSpPr>
          <p:nvPr>
            <p:ph type="body" sz="half" idx="1"/>
          </p:nvPr>
        </p:nvSpPr>
        <p:spPr>
          <a:xfrm>
            <a:off x="1341863" y="1311275"/>
            <a:ext cx="7086600" cy="4543115"/>
          </a:xfrm>
        </p:spPr>
        <p:txBody>
          <a:bodyPr>
            <a:noAutofit/>
          </a:bodyPr>
          <a:lstStyle/>
          <a:p>
            <a:r>
              <a:rPr lang="en-US" altLang="zh-CN" sz="2000" dirty="0"/>
              <a:t>Max flow and min cut.</a:t>
            </a:r>
          </a:p>
          <a:p>
            <a:pPr lvl="1"/>
            <a:r>
              <a:rPr lang="en-US" altLang="zh-CN" sz="2000" dirty="0"/>
              <a:t>Two very rich algorithmic problems.</a:t>
            </a:r>
          </a:p>
          <a:p>
            <a:pPr lvl="1"/>
            <a:r>
              <a:rPr lang="en-US" altLang="zh-CN" sz="2000" dirty="0"/>
              <a:t>Cornerstone problems in combinatorial optimization.</a:t>
            </a:r>
          </a:p>
          <a:p>
            <a:pPr lvl="1"/>
            <a:r>
              <a:rPr lang="en-US" altLang="zh-CN" sz="2000" dirty="0"/>
              <a:t>Beautiful mathematical duality.</a:t>
            </a:r>
          </a:p>
          <a:p>
            <a:r>
              <a:rPr lang="en-US" altLang="zh-CN" sz="2000" dirty="0"/>
              <a:t>Nontrivial applications / reductions.</a:t>
            </a:r>
          </a:p>
          <a:p>
            <a:pPr lvl="1"/>
            <a:r>
              <a:rPr lang="en-US" altLang="zh-CN" sz="2000" dirty="0"/>
              <a:t>Data mining.</a:t>
            </a:r>
          </a:p>
          <a:p>
            <a:pPr lvl="1"/>
            <a:r>
              <a:rPr lang="en-US" altLang="zh-CN" sz="2000" dirty="0"/>
              <a:t>Open-pit mining. </a:t>
            </a:r>
          </a:p>
          <a:p>
            <a:pPr lvl="1"/>
            <a:r>
              <a:rPr lang="en-US" altLang="zh-CN" sz="2000" dirty="0"/>
              <a:t>Project selection.</a:t>
            </a:r>
          </a:p>
          <a:p>
            <a:pPr lvl="1"/>
            <a:r>
              <a:rPr lang="en-US" altLang="zh-CN" sz="2000" dirty="0"/>
              <a:t>Airline scheduling.</a:t>
            </a:r>
          </a:p>
          <a:p>
            <a:pPr lvl="1"/>
            <a:r>
              <a:rPr lang="en-US" altLang="zh-CN" sz="2000" dirty="0"/>
              <a:t>Bipartite matching.</a:t>
            </a:r>
          </a:p>
          <a:p>
            <a:pPr lvl="1"/>
            <a:r>
              <a:rPr lang="en-US" altLang="zh-CN" sz="2000" dirty="0"/>
              <a:t>Baseball elimination.</a:t>
            </a:r>
          </a:p>
          <a:p>
            <a:pPr lvl="1"/>
            <a:r>
              <a:rPr lang="en-US" altLang="zh-CN" sz="2000" dirty="0"/>
              <a:t>Image segmentation.</a:t>
            </a:r>
          </a:p>
          <a:p>
            <a:pPr lvl="1"/>
            <a:r>
              <a:rPr lang="en-US" altLang="zh-CN" sz="2000" dirty="0"/>
              <a:t>Network connectivity.</a:t>
            </a:r>
          </a:p>
        </p:txBody>
      </p:sp>
      <p:sp>
        <p:nvSpPr>
          <p:cNvPr id="9220" name="Rectangle 7">
            <a:extLst>
              <a:ext uri="{FF2B5EF4-FFF2-40B4-BE49-F238E27FC236}">
                <a16:creationId xmlns:a16="http://schemas.microsoft.com/office/drawing/2014/main" id="{AA314C04-6887-904B-ADDC-DE8DC132523A}"/>
              </a:ext>
            </a:extLst>
          </p:cNvPr>
          <p:cNvSpPr>
            <a:spLocks noGrp="1" noChangeArrowheads="1"/>
          </p:cNvSpPr>
          <p:nvPr>
            <p:ph type="body" sz="half" idx="2"/>
          </p:nvPr>
        </p:nvSpPr>
        <p:spPr>
          <a:xfrm>
            <a:off x="4885163" y="3185855"/>
            <a:ext cx="4310063" cy="3008119"/>
          </a:xfrm>
        </p:spPr>
        <p:txBody>
          <a:bodyPr>
            <a:normAutofit/>
          </a:bodyPr>
          <a:lstStyle/>
          <a:p>
            <a:pPr lvl="1"/>
            <a:r>
              <a:rPr lang="en-US" altLang="zh-CN" sz="2000" dirty="0"/>
              <a:t>Network reliability.</a:t>
            </a:r>
          </a:p>
          <a:p>
            <a:pPr lvl="1"/>
            <a:r>
              <a:rPr lang="en-US" altLang="zh-CN" sz="2000" dirty="0"/>
              <a:t>Distributed computing.</a:t>
            </a:r>
          </a:p>
          <a:p>
            <a:pPr lvl="1"/>
            <a:r>
              <a:rPr lang="en-US" altLang="zh-CN" sz="2000" dirty="0"/>
              <a:t>Egalitarian stable matching.</a:t>
            </a:r>
          </a:p>
          <a:p>
            <a:pPr lvl="1"/>
            <a:r>
              <a:rPr lang="en-US" altLang="zh-CN" sz="2000" dirty="0"/>
              <a:t>Security of statistical data.</a:t>
            </a:r>
          </a:p>
          <a:p>
            <a:pPr lvl="1"/>
            <a:r>
              <a:rPr lang="en-US" altLang="zh-CN" sz="2000" dirty="0"/>
              <a:t>Network intrusion detection.</a:t>
            </a:r>
          </a:p>
          <a:p>
            <a:pPr lvl="1"/>
            <a:r>
              <a:rPr lang="en-US" altLang="zh-CN" sz="2000" dirty="0"/>
              <a:t>Multi-camera scene reconstruction.</a:t>
            </a:r>
          </a:p>
          <a:p>
            <a:pPr lvl="1"/>
            <a:r>
              <a:rPr lang="en-US" altLang="zh-CN" sz="2000" dirty="0"/>
              <a:t>Many many more …</a:t>
            </a:r>
          </a:p>
        </p:txBody>
      </p:sp>
      <p:sp>
        <p:nvSpPr>
          <p:cNvPr id="9221" name="Rectangle 8">
            <a:extLst>
              <a:ext uri="{FF2B5EF4-FFF2-40B4-BE49-F238E27FC236}">
                <a16:creationId xmlns:a16="http://schemas.microsoft.com/office/drawing/2014/main" id="{B9D1778A-D6B6-0043-BCB7-53653158187E}"/>
              </a:ext>
            </a:extLst>
          </p:cNvPr>
          <p:cNvSpPr>
            <a:spLocks noChangeArrowheads="1"/>
          </p:cNvSpPr>
          <p:nvPr/>
        </p:nvSpPr>
        <p:spPr bwMode="auto">
          <a:xfrm>
            <a:off x="-804863" y="90488"/>
            <a:ext cx="18415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a:p>
        </p:txBody>
      </p:sp>
      <p:pic>
        <p:nvPicPr>
          <p:cNvPr id="7" name="Picture 2">
            <a:extLst>
              <a:ext uri="{FF2B5EF4-FFF2-40B4-BE49-F238E27FC236}">
                <a16:creationId xmlns:a16="http://schemas.microsoft.com/office/drawing/2014/main" id="{4C97A43D-9AE6-D143-941B-FB2B96947D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29F12B5D-11FF-5F41-B1D5-EE2627375582}"/>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12354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Number Placeholder 3">
            <a:extLst>
              <a:ext uri="{FF2B5EF4-FFF2-40B4-BE49-F238E27FC236}">
                <a16:creationId xmlns:a16="http://schemas.microsoft.com/office/drawing/2014/main" id="{436C6C18-61F5-5144-8816-9B0F0C1393D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4542C952-897C-1A4D-BAB9-75F46A115074}" type="slidenum">
              <a:rPr lang="en-US" altLang="zh-CN" sz="800"/>
              <a:pPr/>
              <a:t>5</a:t>
            </a:fld>
            <a:endParaRPr lang="en-US" altLang="zh-CN" sz="1400"/>
          </a:p>
        </p:txBody>
      </p:sp>
      <p:sp>
        <p:nvSpPr>
          <p:cNvPr id="11266" name="Rectangle 2">
            <a:extLst>
              <a:ext uri="{FF2B5EF4-FFF2-40B4-BE49-F238E27FC236}">
                <a16:creationId xmlns:a16="http://schemas.microsoft.com/office/drawing/2014/main" id="{34D0FA9A-0EAA-9949-A462-44DFDB87037F}"/>
              </a:ext>
            </a:extLst>
          </p:cNvPr>
          <p:cNvSpPr>
            <a:spLocks noGrp="1" noChangeArrowheads="1"/>
          </p:cNvSpPr>
          <p:nvPr>
            <p:ph type="body" idx="1"/>
          </p:nvPr>
        </p:nvSpPr>
        <p:spPr>
          <a:xfrm>
            <a:off x="838199" y="1326995"/>
            <a:ext cx="11053879" cy="2486179"/>
          </a:xfrm>
        </p:spPr>
        <p:txBody>
          <a:bodyPr/>
          <a:lstStyle/>
          <a:p>
            <a:r>
              <a:rPr lang="en-US" altLang="zh-CN" dirty="0"/>
              <a:t>Flow network.</a:t>
            </a:r>
            <a:endParaRPr lang="en-US" altLang="zh-CN" dirty="0">
              <a:solidFill>
                <a:schemeClr val="tx1"/>
              </a:solidFill>
            </a:endParaRPr>
          </a:p>
          <a:p>
            <a:pPr lvl="1"/>
            <a:r>
              <a:rPr lang="en-US" altLang="zh-CN" dirty="0"/>
              <a:t>Abstraction for material </a:t>
            </a:r>
            <a:r>
              <a:rPr lang="en-US" altLang="zh-CN" dirty="0">
                <a:solidFill>
                  <a:srgbClr val="FF0000"/>
                </a:solidFill>
              </a:rPr>
              <a:t>flowing</a:t>
            </a:r>
            <a:r>
              <a:rPr lang="en-US" altLang="zh-CN" dirty="0"/>
              <a:t> through the edges.</a:t>
            </a:r>
          </a:p>
          <a:p>
            <a:pPr lvl="1"/>
            <a:r>
              <a:rPr lang="en-US" altLang="zh-CN" dirty="0"/>
              <a:t>G = (V, E) = directed graph, no parallel edges.</a:t>
            </a:r>
          </a:p>
          <a:p>
            <a:pPr lvl="1"/>
            <a:r>
              <a:rPr lang="en-US" altLang="zh-CN" dirty="0"/>
              <a:t>Two distinguished nodes:  s = source, t = sink.</a:t>
            </a:r>
          </a:p>
          <a:p>
            <a:pPr lvl="1"/>
            <a:r>
              <a:rPr lang="en-US" altLang="zh-CN" dirty="0"/>
              <a:t>c(e) = capacity of edge e.</a:t>
            </a:r>
          </a:p>
          <a:p>
            <a:endParaRPr lang="en-US" altLang="zh-CN" dirty="0"/>
          </a:p>
        </p:txBody>
      </p:sp>
      <p:sp>
        <p:nvSpPr>
          <p:cNvPr id="11267" name="Rectangle 3">
            <a:extLst>
              <a:ext uri="{FF2B5EF4-FFF2-40B4-BE49-F238E27FC236}">
                <a16:creationId xmlns:a16="http://schemas.microsoft.com/office/drawing/2014/main" id="{09539216-ED3C-4C48-AD1F-D56D64D45827}"/>
              </a:ext>
            </a:extLst>
          </p:cNvPr>
          <p:cNvSpPr>
            <a:spLocks noGrp="1" noChangeArrowheads="1"/>
          </p:cNvSpPr>
          <p:nvPr>
            <p:ph type="title"/>
          </p:nvPr>
        </p:nvSpPr>
        <p:spPr/>
        <p:txBody>
          <a:bodyPr/>
          <a:lstStyle/>
          <a:p>
            <a:r>
              <a:rPr lang="en-US" altLang="zh-CN"/>
              <a:t>Minimum Cut Problem</a:t>
            </a:r>
          </a:p>
        </p:txBody>
      </p:sp>
      <p:sp>
        <p:nvSpPr>
          <p:cNvPr id="11268" name="Oval 50">
            <a:extLst>
              <a:ext uri="{FF2B5EF4-FFF2-40B4-BE49-F238E27FC236}">
                <a16:creationId xmlns:a16="http://schemas.microsoft.com/office/drawing/2014/main" id="{DBB12C73-E4C2-074D-9F85-EEEF0EA010E8}"/>
              </a:ext>
            </a:extLst>
          </p:cNvPr>
          <p:cNvSpPr>
            <a:spLocks noChangeAspect="1" noChangeArrowheads="1"/>
          </p:cNvSpPr>
          <p:nvPr/>
        </p:nvSpPr>
        <p:spPr bwMode="auto">
          <a:xfrm>
            <a:off x="1635125" y="5145088"/>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s</a:t>
            </a:r>
          </a:p>
        </p:txBody>
      </p:sp>
      <p:sp>
        <p:nvSpPr>
          <p:cNvPr id="11269" name="Oval 51">
            <a:extLst>
              <a:ext uri="{FF2B5EF4-FFF2-40B4-BE49-F238E27FC236}">
                <a16:creationId xmlns:a16="http://schemas.microsoft.com/office/drawing/2014/main" id="{AB89E553-9682-7E4D-AFFF-13B0B16FE8D5}"/>
              </a:ext>
            </a:extLst>
          </p:cNvPr>
          <p:cNvSpPr>
            <a:spLocks noChangeAspect="1" noChangeArrowheads="1"/>
          </p:cNvSpPr>
          <p:nvPr/>
        </p:nvSpPr>
        <p:spPr bwMode="auto">
          <a:xfrm>
            <a:off x="3619500" y="3656013"/>
            <a:ext cx="250825" cy="254000"/>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2</a:t>
            </a:r>
          </a:p>
        </p:txBody>
      </p:sp>
      <p:sp>
        <p:nvSpPr>
          <p:cNvPr id="11270" name="Oval 52">
            <a:extLst>
              <a:ext uri="{FF2B5EF4-FFF2-40B4-BE49-F238E27FC236}">
                <a16:creationId xmlns:a16="http://schemas.microsoft.com/office/drawing/2014/main" id="{40057069-61F8-AC48-9E3F-F965F6FBCC90}"/>
              </a:ext>
            </a:extLst>
          </p:cNvPr>
          <p:cNvSpPr>
            <a:spLocks noChangeAspect="1" noChangeArrowheads="1"/>
          </p:cNvSpPr>
          <p:nvPr/>
        </p:nvSpPr>
        <p:spPr bwMode="auto">
          <a:xfrm>
            <a:off x="3619500" y="5145088"/>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3</a:t>
            </a:r>
          </a:p>
        </p:txBody>
      </p:sp>
      <p:sp>
        <p:nvSpPr>
          <p:cNvPr id="11271" name="Oval 53">
            <a:extLst>
              <a:ext uri="{FF2B5EF4-FFF2-40B4-BE49-F238E27FC236}">
                <a16:creationId xmlns:a16="http://schemas.microsoft.com/office/drawing/2014/main" id="{3717955C-855B-9943-B98A-CF1CE8759A88}"/>
              </a:ext>
            </a:extLst>
          </p:cNvPr>
          <p:cNvSpPr>
            <a:spLocks noChangeAspect="1" noChangeArrowheads="1"/>
          </p:cNvSpPr>
          <p:nvPr/>
        </p:nvSpPr>
        <p:spPr bwMode="auto">
          <a:xfrm>
            <a:off x="3619500" y="6596064"/>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4</a:t>
            </a:r>
          </a:p>
        </p:txBody>
      </p:sp>
      <p:cxnSp>
        <p:nvCxnSpPr>
          <p:cNvPr id="11272" name="AutoShape 54">
            <a:extLst>
              <a:ext uri="{FF2B5EF4-FFF2-40B4-BE49-F238E27FC236}">
                <a16:creationId xmlns:a16="http://schemas.microsoft.com/office/drawing/2014/main" id="{990A66C8-9CEE-8442-A37B-26CFA036C536}"/>
              </a:ext>
            </a:extLst>
          </p:cNvPr>
          <p:cNvCxnSpPr>
            <a:cxnSpLocks noChangeShapeType="1"/>
            <a:stCxn id="11268" idx="7"/>
            <a:endCxn id="11269" idx="3"/>
          </p:cNvCxnSpPr>
          <p:nvPr/>
        </p:nvCxnSpPr>
        <p:spPr bwMode="auto">
          <a:xfrm flipV="1">
            <a:off x="1849438" y="3873500"/>
            <a:ext cx="1806575" cy="13081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73" name="AutoShape 55">
            <a:extLst>
              <a:ext uri="{FF2B5EF4-FFF2-40B4-BE49-F238E27FC236}">
                <a16:creationId xmlns:a16="http://schemas.microsoft.com/office/drawing/2014/main" id="{EF68C23D-21D4-0442-A778-22BFF9162991}"/>
              </a:ext>
            </a:extLst>
          </p:cNvPr>
          <p:cNvCxnSpPr>
            <a:cxnSpLocks noChangeShapeType="1"/>
            <a:stCxn id="11268" idx="6"/>
            <a:endCxn id="11270" idx="2"/>
          </p:cNvCxnSpPr>
          <p:nvPr/>
        </p:nvCxnSpPr>
        <p:spPr bwMode="auto">
          <a:xfrm>
            <a:off x="1885949" y="5272088"/>
            <a:ext cx="173355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74" name="AutoShape 56">
            <a:extLst>
              <a:ext uri="{FF2B5EF4-FFF2-40B4-BE49-F238E27FC236}">
                <a16:creationId xmlns:a16="http://schemas.microsoft.com/office/drawing/2014/main" id="{2151CB9F-22FA-C442-BB14-B68D51B63346}"/>
              </a:ext>
            </a:extLst>
          </p:cNvPr>
          <p:cNvCxnSpPr>
            <a:cxnSpLocks noChangeShapeType="1"/>
            <a:stCxn id="11268" idx="5"/>
            <a:endCxn id="11271" idx="1"/>
          </p:cNvCxnSpPr>
          <p:nvPr/>
        </p:nvCxnSpPr>
        <p:spPr bwMode="auto">
          <a:xfrm>
            <a:off x="1849438" y="5360989"/>
            <a:ext cx="1806575" cy="127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75" name="AutoShape 57">
            <a:extLst>
              <a:ext uri="{FF2B5EF4-FFF2-40B4-BE49-F238E27FC236}">
                <a16:creationId xmlns:a16="http://schemas.microsoft.com/office/drawing/2014/main" id="{7B05D310-2CCA-0743-814C-C18D67884F42}"/>
              </a:ext>
            </a:extLst>
          </p:cNvPr>
          <p:cNvCxnSpPr>
            <a:cxnSpLocks noChangeShapeType="1"/>
            <a:stCxn id="11270" idx="6"/>
            <a:endCxn id="11282" idx="2"/>
          </p:cNvCxnSpPr>
          <p:nvPr/>
        </p:nvCxnSpPr>
        <p:spPr bwMode="auto">
          <a:xfrm>
            <a:off x="3870325" y="5272088"/>
            <a:ext cx="24034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76" name="AutoShape 58">
            <a:extLst>
              <a:ext uri="{FF2B5EF4-FFF2-40B4-BE49-F238E27FC236}">
                <a16:creationId xmlns:a16="http://schemas.microsoft.com/office/drawing/2014/main" id="{28CCF13C-6C74-4C46-886E-4E67AFCECBFD}"/>
              </a:ext>
            </a:extLst>
          </p:cNvPr>
          <p:cNvCxnSpPr>
            <a:cxnSpLocks noChangeShapeType="1"/>
            <a:stCxn id="11270" idx="5"/>
            <a:endCxn id="11283" idx="1"/>
          </p:cNvCxnSpPr>
          <p:nvPr/>
        </p:nvCxnSpPr>
        <p:spPr bwMode="auto">
          <a:xfrm>
            <a:off x="3833812" y="5360989"/>
            <a:ext cx="2476500" cy="12715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77" name="AutoShape 59">
            <a:extLst>
              <a:ext uri="{FF2B5EF4-FFF2-40B4-BE49-F238E27FC236}">
                <a16:creationId xmlns:a16="http://schemas.microsoft.com/office/drawing/2014/main" id="{831CCEEB-7644-AB4C-9FD4-D996244A9243}"/>
              </a:ext>
            </a:extLst>
          </p:cNvPr>
          <p:cNvCxnSpPr>
            <a:cxnSpLocks noChangeShapeType="1"/>
            <a:stCxn id="11270" idx="4"/>
            <a:endCxn id="11271" idx="0"/>
          </p:cNvCxnSpPr>
          <p:nvPr/>
        </p:nvCxnSpPr>
        <p:spPr bwMode="auto">
          <a:xfrm>
            <a:off x="3744912" y="5397501"/>
            <a:ext cx="0" cy="11985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78" name="AutoShape 60">
            <a:extLst>
              <a:ext uri="{FF2B5EF4-FFF2-40B4-BE49-F238E27FC236}">
                <a16:creationId xmlns:a16="http://schemas.microsoft.com/office/drawing/2014/main" id="{93114F8E-7CA8-504E-ABD7-E65D2AE01A60}"/>
              </a:ext>
            </a:extLst>
          </p:cNvPr>
          <p:cNvCxnSpPr>
            <a:cxnSpLocks noChangeShapeType="1"/>
            <a:stCxn id="11269" idx="6"/>
            <a:endCxn id="11281" idx="2"/>
          </p:cNvCxnSpPr>
          <p:nvPr/>
        </p:nvCxnSpPr>
        <p:spPr bwMode="auto">
          <a:xfrm>
            <a:off x="3870325" y="3783013"/>
            <a:ext cx="24034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79" name="AutoShape 61">
            <a:extLst>
              <a:ext uri="{FF2B5EF4-FFF2-40B4-BE49-F238E27FC236}">
                <a16:creationId xmlns:a16="http://schemas.microsoft.com/office/drawing/2014/main" id="{825FEE3A-EB4C-284E-B87E-D261E4AFE0FD}"/>
              </a:ext>
            </a:extLst>
          </p:cNvPr>
          <p:cNvCxnSpPr>
            <a:cxnSpLocks noChangeShapeType="1"/>
            <a:stCxn id="11271" idx="6"/>
            <a:endCxn id="11283" idx="2"/>
          </p:cNvCxnSpPr>
          <p:nvPr/>
        </p:nvCxnSpPr>
        <p:spPr bwMode="auto">
          <a:xfrm>
            <a:off x="3870325" y="6721475"/>
            <a:ext cx="24034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80" name="AutoShape 62">
            <a:extLst>
              <a:ext uri="{FF2B5EF4-FFF2-40B4-BE49-F238E27FC236}">
                <a16:creationId xmlns:a16="http://schemas.microsoft.com/office/drawing/2014/main" id="{CA26835C-2CDE-3F4D-8424-DD345223E38B}"/>
              </a:ext>
            </a:extLst>
          </p:cNvPr>
          <p:cNvCxnSpPr>
            <a:cxnSpLocks noChangeShapeType="1"/>
            <a:stCxn id="11269" idx="4"/>
            <a:endCxn id="11270" idx="0"/>
          </p:cNvCxnSpPr>
          <p:nvPr/>
        </p:nvCxnSpPr>
        <p:spPr bwMode="auto">
          <a:xfrm>
            <a:off x="3744912" y="3910014"/>
            <a:ext cx="0" cy="12350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81" name="Oval 63">
            <a:extLst>
              <a:ext uri="{FF2B5EF4-FFF2-40B4-BE49-F238E27FC236}">
                <a16:creationId xmlns:a16="http://schemas.microsoft.com/office/drawing/2014/main" id="{92B030EF-8EC4-1E42-AA9D-3386FCB4F94B}"/>
              </a:ext>
            </a:extLst>
          </p:cNvPr>
          <p:cNvSpPr>
            <a:spLocks noChangeAspect="1" noChangeArrowheads="1"/>
          </p:cNvSpPr>
          <p:nvPr/>
        </p:nvSpPr>
        <p:spPr bwMode="auto">
          <a:xfrm>
            <a:off x="6273800" y="3656013"/>
            <a:ext cx="250825" cy="254000"/>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5</a:t>
            </a:r>
          </a:p>
        </p:txBody>
      </p:sp>
      <p:sp>
        <p:nvSpPr>
          <p:cNvPr id="11282" name="Oval 64">
            <a:extLst>
              <a:ext uri="{FF2B5EF4-FFF2-40B4-BE49-F238E27FC236}">
                <a16:creationId xmlns:a16="http://schemas.microsoft.com/office/drawing/2014/main" id="{FEDEE25B-1023-1943-8822-4CCAEC4EAD6E}"/>
              </a:ext>
            </a:extLst>
          </p:cNvPr>
          <p:cNvSpPr>
            <a:spLocks noChangeAspect="1" noChangeArrowheads="1"/>
          </p:cNvSpPr>
          <p:nvPr/>
        </p:nvSpPr>
        <p:spPr bwMode="auto">
          <a:xfrm>
            <a:off x="6273800" y="5145088"/>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6</a:t>
            </a:r>
          </a:p>
        </p:txBody>
      </p:sp>
      <p:sp>
        <p:nvSpPr>
          <p:cNvPr id="11283" name="Oval 65">
            <a:extLst>
              <a:ext uri="{FF2B5EF4-FFF2-40B4-BE49-F238E27FC236}">
                <a16:creationId xmlns:a16="http://schemas.microsoft.com/office/drawing/2014/main" id="{89113496-DFF7-F847-9FDF-8B592956C3CF}"/>
              </a:ext>
            </a:extLst>
          </p:cNvPr>
          <p:cNvSpPr>
            <a:spLocks noChangeAspect="1" noChangeArrowheads="1"/>
          </p:cNvSpPr>
          <p:nvPr/>
        </p:nvSpPr>
        <p:spPr bwMode="auto">
          <a:xfrm>
            <a:off x="6273800" y="6596064"/>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7</a:t>
            </a:r>
          </a:p>
        </p:txBody>
      </p:sp>
      <p:cxnSp>
        <p:nvCxnSpPr>
          <p:cNvPr id="11284" name="AutoShape 66">
            <a:extLst>
              <a:ext uri="{FF2B5EF4-FFF2-40B4-BE49-F238E27FC236}">
                <a16:creationId xmlns:a16="http://schemas.microsoft.com/office/drawing/2014/main" id="{2B21BB2E-8444-0647-86ED-FDDAB1405324}"/>
              </a:ext>
            </a:extLst>
          </p:cNvPr>
          <p:cNvCxnSpPr>
            <a:cxnSpLocks noChangeShapeType="1"/>
            <a:stCxn id="11282" idx="4"/>
            <a:endCxn id="11283" idx="0"/>
          </p:cNvCxnSpPr>
          <p:nvPr/>
        </p:nvCxnSpPr>
        <p:spPr bwMode="auto">
          <a:xfrm>
            <a:off x="6399212" y="5397501"/>
            <a:ext cx="0" cy="11985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85" name="AutoShape 67">
            <a:extLst>
              <a:ext uri="{FF2B5EF4-FFF2-40B4-BE49-F238E27FC236}">
                <a16:creationId xmlns:a16="http://schemas.microsoft.com/office/drawing/2014/main" id="{25CEED18-F8BC-FF4E-8FAB-2B2A45978694}"/>
              </a:ext>
            </a:extLst>
          </p:cNvPr>
          <p:cNvCxnSpPr>
            <a:cxnSpLocks noChangeShapeType="1"/>
            <a:stCxn id="11281" idx="4"/>
            <a:endCxn id="11282" idx="0"/>
          </p:cNvCxnSpPr>
          <p:nvPr/>
        </p:nvCxnSpPr>
        <p:spPr bwMode="auto">
          <a:xfrm>
            <a:off x="6399212" y="3910014"/>
            <a:ext cx="0" cy="12350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86" name="AutoShape 68">
            <a:extLst>
              <a:ext uri="{FF2B5EF4-FFF2-40B4-BE49-F238E27FC236}">
                <a16:creationId xmlns:a16="http://schemas.microsoft.com/office/drawing/2014/main" id="{13C443AB-BAD3-9447-AA38-F0D9558ACE76}"/>
              </a:ext>
            </a:extLst>
          </p:cNvPr>
          <p:cNvCxnSpPr>
            <a:cxnSpLocks noChangeShapeType="1"/>
            <a:stCxn id="11269" idx="5"/>
            <a:endCxn id="11282" idx="1"/>
          </p:cNvCxnSpPr>
          <p:nvPr/>
        </p:nvCxnSpPr>
        <p:spPr bwMode="auto">
          <a:xfrm>
            <a:off x="3833812" y="3873500"/>
            <a:ext cx="2476500" cy="13081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87" name="Oval 69">
            <a:extLst>
              <a:ext uri="{FF2B5EF4-FFF2-40B4-BE49-F238E27FC236}">
                <a16:creationId xmlns:a16="http://schemas.microsoft.com/office/drawing/2014/main" id="{522F626D-E24E-BE4F-8CBD-E648161F9F5C}"/>
              </a:ext>
            </a:extLst>
          </p:cNvPr>
          <p:cNvSpPr>
            <a:spLocks noChangeAspect="1" noChangeArrowheads="1"/>
          </p:cNvSpPr>
          <p:nvPr/>
        </p:nvSpPr>
        <p:spPr bwMode="auto">
          <a:xfrm>
            <a:off x="8223250" y="5145088"/>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t</a:t>
            </a:r>
          </a:p>
        </p:txBody>
      </p:sp>
      <p:cxnSp>
        <p:nvCxnSpPr>
          <p:cNvPr id="11288" name="AutoShape 70">
            <a:extLst>
              <a:ext uri="{FF2B5EF4-FFF2-40B4-BE49-F238E27FC236}">
                <a16:creationId xmlns:a16="http://schemas.microsoft.com/office/drawing/2014/main" id="{2310BA4E-B8D5-D54A-B9D1-E81D19D4B270}"/>
              </a:ext>
            </a:extLst>
          </p:cNvPr>
          <p:cNvCxnSpPr>
            <a:cxnSpLocks noChangeShapeType="1"/>
            <a:stCxn id="11281" idx="6"/>
            <a:endCxn id="11287" idx="1"/>
          </p:cNvCxnSpPr>
          <p:nvPr/>
        </p:nvCxnSpPr>
        <p:spPr bwMode="auto">
          <a:xfrm>
            <a:off x="6524624" y="3783014"/>
            <a:ext cx="1735138" cy="1398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89" name="AutoShape 71">
            <a:extLst>
              <a:ext uri="{FF2B5EF4-FFF2-40B4-BE49-F238E27FC236}">
                <a16:creationId xmlns:a16="http://schemas.microsoft.com/office/drawing/2014/main" id="{ACE8A8EF-F281-5E4F-8F50-861BFF4AA9CC}"/>
              </a:ext>
            </a:extLst>
          </p:cNvPr>
          <p:cNvCxnSpPr>
            <a:cxnSpLocks noChangeShapeType="1"/>
            <a:stCxn id="11282" idx="6"/>
            <a:endCxn id="11287" idx="2"/>
          </p:cNvCxnSpPr>
          <p:nvPr/>
        </p:nvCxnSpPr>
        <p:spPr bwMode="auto">
          <a:xfrm>
            <a:off x="6524625" y="5272088"/>
            <a:ext cx="16986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90" name="AutoShape 72">
            <a:extLst>
              <a:ext uri="{FF2B5EF4-FFF2-40B4-BE49-F238E27FC236}">
                <a16:creationId xmlns:a16="http://schemas.microsoft.com/office/drawing/2014/main" id="{60741278-E756-BA4B-B8A9-0474825E8B55}"/>
              </a:ext>
            </a:extLst>
          </p:cNvPr>
          <p:cNvCxnSpPr>
            <a:cxnSpLocks noChangeShapeType="1"/>
            <a:stCxn id="11283" idx="7"/>
            <a:endCxn id="11287" idx="4"/>
          </p:cNvCxnSpPr>
          <p:nvPr/>
        </p:nvCxnSpPr>
        <p:spPr bwMode="auto">
          <a:xfrm flipV="1">
            <a:off x="6488112" y="5397501"/>
            <a:ext cx="1860550" cy="12350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91" name="Text Box 73">
            <a:extLst>
              <a:ext uri="{FF2B5EF4-FFF2-40B4-BE49-F238E27FC236}">
                <a16:creationId xmlns:a16="http://schemas.microsoft.com/office/drawing/2014/main" id="{D29C8806-2E27-BD4C-8CB0-589AFEB4AA59}"/>
              </a:ext>
            </a:extLst>
          </p:cNvPr>
          <p:cNvSpPr txBox="1">
            <a:spLocks noChangeArrowheads="1"/>
          </p:cNvSpPr>
          <p:nvPr/>
        </p:nvSpPr>
        <p:spPr bwMode="auto">
          <a:xfrm>
            <a:off x="2662237" y="5970588"/>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11292" name="Text Box 74">
            <a:extLst>
              <a:ext uri="{FF2B5EF4-FFF2-40B4-BE49-F238E27FC236}">
                <a16:creationId xmlns:a16="http://schemas.microsoft.com/office/drawing/2014/main" id="{5FC92FE6-0DAD-6A47-B06D-CD4B4F78B661}"/>
              </a:ext>
            </a:extLst>
          </p:cNvPr>
          <p:cNvSpPr txBox="1">
            <a:spLocks noChangeArrowheads="1"/>
          </p:cNvSpPr>
          <p:nvPr/>
        </p:nvSpPr>
        <p:spPr bwMode="auto">
          <a:xfrm>
            <a:off x="2674937" y="5143500"/>
            <a:ext cx="354012"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5</a:t>
            </a:r>
          </a:p>
        </p:txBody>
      </p:sp>
      <p:sp>
        <p:nvSpPr>
          <p:cNvPr id="11293" name="Text Box 75">
            <a:extLst>
              <a:ext uri="{FF2B5EF4-FFF2-40B4-BE49-F238E27FC236}">
                <a16:creationId xmlns:a16="http://schemas.microsoft.com/office/drawing/2014/main" id="{990750A1-F676-AB43-AED6-DD4F63E3128A}"/>
              </a:ext>
            </a:extLst>
          </p:cNvPr>
          <p:cNvSpPr txBox="1">
            <a:spLocks noChangeArrowheads="1"/>
          </p:cNvSpPr>
          <p:nvPr/>
        </p:nvSpPr>
        <p:spPr bwMode="auto">
          <a:xfrm>
            <a:off x="4762499" y="6600825"/>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30</a:t>
            </a:r>
          </a:p>
        </p:txBody>
      </p:sp>
      <p:sp>
        <p:nvSpPr>
          <p:cNvPr id="11294" name="Text Box 76">
            <a:extLst>
              <a:ext uri="{FF2B5EF4-FFF2-40B4-BE49-F238E27FC236}">
                <a16:creationId xmlns:a16="http://schemas.microsoft.com/office/drawing/2014/main" id="{B4FC4806-0FD9-7741-A2B9-624C61F78459}"/>
              </a:ext>
            </a:extLst>
          </p:cNvPr>
          <p:cNvSpPr txBox="1">
            <a:spLocks noChangeArrowheads="1"/>
          </p:cNvSpPr>
          <p:nvPr/>
        </p:nvSpPr>
        <p:spPr bwMode="auto">
          <a:xfrm>
            <a:off x="6181725" y="5818188"/>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11295" name="Text Box 77">
            <a:extLst>
              <a:ext uri="{FF2B5EF4-FFF2-40B4-BE49-F238E27FC236}">
                <a16:creationId xmlns:a16="http://schemas.microsoft.com/office/drawing/2014/main" id="{EE821D66-C255-234A-BC66-C67EF24EC217}"/>
              </a:ext>
            </a:extLst>
          </p:cNvPr>
          <p:cNvSpPr txBox="1">
            <a:spLocks noChangeArrowheads="1"/>
          </p:cNvSpPr>
          <p:nvPr/>
        </p:nvSpPr>
        <p:spPr bwMode="auto">
          <a:xfrm>
            <a:off x="2627313" y="4316413"/>
            <a:ext cx="427037"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11296" name="Text Box 78">
            <a:extLst>
              <a:ext uri="{FF2B5EF4-FFF2-40B4-BE49-F238E27FC236}">
                <a16:creationId xmlns:a16="http://schemas.microsoft.com/office/drawing/2014/main" id="{EAAB3016-7998-CB41-9C1A-D57FE8909632}"/>
              </a:ext>
            </a:extLst>
          </p:cNvPr>
          <p:cNvSpPr txBox="1">
            <a:spLocks noChangeArrowheads="1"/>
          </p:cNvSpPr>
          <p:nvPr/>
        </p:nvSpPr>
        <p:spPr bwMode="auto">
          <a:xfrm>
            <a:off x="4760912" y="5156200"/>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8</a:t>
            </a:r>
          </a:p>
        </p:txBody>
      </p:sp>
      <p:sp>
        <p:nvSpPr>
          <p:cNvPr id="11297" name="Text Box 79">
            <a:extLst>
              <a:ext uri="{FF2B5EF4-FFF2-40B4-BE49-F238E27FC236}">
                <a16:creationId xmlns:a16="http://schemas.microsoft.com/office/drawing/2014/main" id="{54992148-A837-9E4C-8F23-A54E069FE658}"/>
              </a:ext>
            </a:extLst>
          </p:cNvPr>
          <p:cNvSpPr txBox="1">
            <a:spLocks noChangeArrowheads="1"/>
          </p:cNvSpPr>
          <p:nvPr/>
        </p:nvSpPr>
        <p:spPr bwMode="auto">
          <a:xfrm>
            <a:off x="4751387" y="4364038"/>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11298" name="Text Box 80">
            <a:extLst>
              <a:ext uri="{FF2B5EF4-FFF2-40B4-BE49-F238E27FC236}">
                <a16:creationId xmlns:a16="http://schemas.microsoft.com/office/drawing/2014/main" id="{82093BA0-55A3-414B-8172-EC75E56599E0}"/>
              </a:ext>
            </a:extLst>
          </p:cNvPr>
          <p:cNvSpPr txBox="1">
            <a:spLocks noChangeArrowheads="1"/>
          </p:cNvSpPr>
          <p:nvPr/>
        </p:nvSpPr>
        <p:spPr bwMode="auto">
          <a:xfrm>
            <a:off x="4772024" y="3673475"/>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9</a:t>
            </a:r>
          </a:p>
        </p:txBody>
      </p:sp>
      <p:sp>
        <p:nvSpPr>
          <p:cNvPr id="11299" name="Text Box 81">
            <a:extLst>
              <a:ext uri="{FF2B5EF4-FFF2-40B4-BE49-F238E27FC236}">
                <a16:creationId xmlns:a16="http://schemas.microsoft.com/office/drawing/2014/main" id="{C7BED274-2C46-9641-A0C2-254DEA4E703E}"/>
              </a:ext>
            </a:extLst>
          </p:cNvPr>
          <p:cNvSpPr txBox="1">
            <a:spLocks noChangeArrowheads="1"/>
          </p:cNvSpPr>
          <p:nvPr/>
        </p:nvSpPr>
        <p:spPr bwMode="auto">
          <a:xfrm>
            <a:off x="4760912" y="5849938"/>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6</a:t>
            </a:r>
          </a:p>
        </p:txBody>
      </p:sp>
      <p:sp>
        <p:nvSpPr>
          <p:cNvPr id="11300" name="Text Box 82">
            <a:extLst>
              <a:ext uri="{FF2B5EF4-FFF2-40B4-BE49-F238E27FC236}">
                <a16:creationId xmlns:a16="http://schemas.microsoft.com/office/drawing/2014/main" id="{139257AA-95E6-F045-9D66-2132C01B56FC}"/>
              </a:ext>
            </a:extLst>
          </p:cNvPr>
          <p:cNvSpPr txBox="1">
            <a:spLocks noChangeArrowheads="1"/>
          </p:cNvSpPr>
          <p:nvPr/>
        </p:nvSpPr>
        <p:spPr bwMode="auto">
          <a:xfrm>
            <a:off x="7159624" y="5900738"/>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11301" name="Text Box 83">
            <a:extLst>
              <a:ext uri="{FF2B5EF4-FFF2-40B4-BE49-F238E27FC236}">
                <a16:creationId xmlns:a16="http://schemas.microsoft.com/office/drawing/2014/main" id="{6825D9F0-22F5-9A49-B156-1A3FD397E7D8}"/>
              </a:ext>
            </a:extLst>
          </p:cNvPr>
          <p:cNvSpPr txBox="1">
            <a:spLocks noChangeArrowheads="1"/>
          </p:cNvSpPr>
          <p:nvPr/>
        </p:nvSpPr>
        <p:spPr bwMode="auto">
          <a:xfrm>
            <a:off x="7159624" y="5168900"/>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11302" name="Text Box 84">
            <a:extLst>
              <a:ext uri="{FF2B5EF4-FFF2-40B4-BE49-F238E27FC236}">
                <a16:creationId xmlns:a16="http://schemas.microsoft.com/office/drawing/2014/main" id="{C200F543-2BB1-4D44-A181-D5524D676DF7}"/>
              </a:ext>
            </a:extLst>
          </p:cNvPr>
          <p:cNvSpPr txBox="1">
            <a:spLocks noChangeArrowheads="1"/>
          </p:cNvSpPr>
          <p:nvPr/>
        </p:nvSpPr>
        <p:spPr bwMode="auto">
          <a:xfrm>
            <a:off x="7112000" y="4386263"/>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11303" name="Text Box 85">
            <a:extLst>
              <a:ext uri="{FF2B5EF4-FFF2-40B4-BE49-F238E27FC236}">
                <a16:creationId xmlns:a16="http://schemas.microsoft.com/office/drawing/2014/main" id="{DC666D46-0F2D-6D42-AF07-F04D26E16F14}"/>
              </a:ext>
            </a:extLst>
          </p:cNvPr>
          <p:cNvSpPr txBox="1">
            <a:spLocks noChangeArrowheads="1"/>
          </p:cNvSpPr>
          <p:nvPr/>
        </p:nvSpPr>
        <p:spPr bwMode="auto">
          <a:xfrm>
            <a:off x="6181725" y="4359275"/>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11304" name="Text Box 86">
            <a:extLst>
              <a:ext uri="{FF2B5EF4-FFF2-40B4-BE49-F238E27FC236}">
                <a16:creationId xmlns:a16="http://schemas.microsoft.com/office/drawing/2014/main" id="{DD36E548-D942-1348-8AED-F3512932DD7F}"/>
              </a:ext>
            </a:extLst>
          </p:cNvPr>
          <p:cNvSpPr txBox="1">
            <a:spLocks noChangeArrowheads="1"/>
          </p:cNvSpPr>
          <p:nvPr/>
        </p:nvSpPr>
        <p:spPr bwMode="auto">
          <a:xfrm>
            <a:off x="3524249" y="4435475"/>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4</a:t>
            </a:r>
          </a:p>
        </p:txBody>
      </p:sp>
      <p:sp>
        <p:nvSpPr>
          <p:cNvPr id="11305" name="Text Box 87">
            <a:extLst>
              <a:ext uri="{FF2B5EF4-FFF2-40B4-BE49-F238E27FC236}">
                <a16:creationId xmlns:a16="http://schemas.microsoft.com/office/drawing/2014/main" id="{5DCE8021-E800-8945-9A65-B91EF2F7C3C7}"/>
              </a:ext>
            </a:extLst>
          </p:cNvPr>
          <p:cNvSpPr txBox="1">
            <a:spLocks noChangeArrowheads="1"/>
          </p:cNvSpPr>
          <p:nvPr/>
        </p:nvSpPr>
        <p:spPr bwMode="auto">
          <a:xfrm>
            <a:off x="3513137" y="5840413"/>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4</a:t>
            </a:r>
          </a:p>
        </p:txBody>
      </p:sp>
      <p:sp>
        <p:nvSpPr>
          <p:cNvPr id="11306" name="Text Box 90">
            <a:extLst>
              <a:ext uri="{FF2B5EF4-FFF2-40B4-BE49-F238E27FC236}">
                <a16:creationId xmlns:a16="http://schemas.microsoft.com/office/drawing/2014/main" id="{184E1171-E640-314A-B19C-C4405E108D1C}"/>
              </a:ext>
            </a:extLst>
          </p:cNvPr>
          <p:cNvSpPr txBox="1">
            <a:spLocks noChangeArrowheads="1"/>
          </p:cNvSpPr>
          <p:nvPr/>
        </p:nvSpPr>
        <p:spPr bwMode="auto">
          <a:xfrm>
            <a:off x="1628774" y="6022975"/>
            <a:ext cx="869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291" tIns="45646" rIns="91291" bIns="45646">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400"/>
              <a:t>capacity</a:t>
            </a:r>
          </a:p>
        </p:txBody>
      </p:sp>
      <p:sp>
        <p:nvSpPr>
          <p:cNvPr id="11307" name="Line 91">
            <a:extLst>
              <a:ext uri="{FF2B5EF4-FFF2-40B4-BE49-F238E27FC236}">
                <a16:creationId xmlns:a16="http://schemas.microsoft.com/office/drawing/2014/main" id="{C34AB909-D413-C54B-A58E-AB96011A4FCC}"/>
              </a:ext>
            </a:extLst>
          </p:cNvPr>
          <p:cNvSpPr>
            <a:spLocks noChangeShapeType="1"/>
          </p:cNvSpPr>
          <p:nvPr/>
        </p:nvSpPr>
        <p:spPr bwMode="auto">
          <a:xfrm flipV="1">
            <a:off x="2514600" y="6108700"/>
            <a:ext cx="220663" cy="762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308" name="Text Box 93">
            <a:extLst>
              <a:ext uri="{FF2B5EF4-FFF2-40B4-BE49-F238E27FC236}">
                <a16:creationId xmlns:a16="http://schemas.microsoft.com/office/drawing/2014/main" id="{3EDF7DA5-F19B-914D-9233-27141FCF50CD}"/>
              </a:ext>
            </a:extLst>
          </p:cNvPr>
          <p:cNvSpPr txBox="1">
            <a:spLocks noChangeArrowheads="1"/>
          </p:cNvSpPr>
          <p:nvPr/>
        </p:nvSpPr>
        <p:spPr bwMode="auto">
          <a:xfrm>
            <a:off x="838199" y="5089526"/>
            <a:ext cx="737402" cy="30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291" tIns="45646" rIns="91291" bIns="45646">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400"/>
              <a:t>source</a:t>
            </a:r>
          </a:p>
        </p:txBody>
      </p:sp>
      <p:sp>
        <p:nvSpPr>
          <p:cNvPr id="11309" name="Text Box 94">
            <a:extLst>
              <a:ext uri="{FF2B5EF4-FFF2-40B4-BE49-F238E27FC236}">
                <a16:creationId xmlns:a16="http://schemas.microsoft.com/office/drawing/2014/main" id="{D3317B10-24A3-5D41-8189-A542E9A0CE1B}"/>
              </a:ext>
            </a:extLst>
          </p:cNvPr>
          <p:cNvSpPr txBox="1">
            <a:spLocks noChangeArrowheads="1"/>
          </p:cNvSpPr>
          <p:nvPr/>
        </p:nvSpPr>
        <p:spPr bwMode="auto">
          <a:xfrm>
            <a:off x="8534399" y="5099050"/>
            <a:ext cx="509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291" tIns="45646" rIns="91291" bIns="45646">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400" dirty="0"/>
              <a:t>sink</a:t>
            </a:r>
          </a:p>
        </p:txBody>
      </p:sp>
      <p:pic>
        <p:nvPicPr>
          <p:cNvPr id="47" name="Picture 2">
            <a:extLst>
              <a:ext uri="{FF2B5EF4-FFF2-40B4-BE49-F238E27FC236}">
                <a16:creationId xmlns:a16="http://schemas.microsoft.com/office/drawing/2014/main" id="{3B5FC300-66D7-E349-95F6-AA4EADC91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
            <a:extLst>
              <a:ext uri="{FF2B5EF4-FFF2-40B4-BE49-F238E27FC236}">
                <a16:creationId xmlns:a16="http://schemas.microsoft.com/office/drawing/2014/main" id="{E986747D-4F95-B745-87FD-1F3B470A943D}"/>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48911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Number Placeholder 3">
            <a:extLst>
              <a:ext uri="{FF2B5EF4-FFF2-40B4-BE49-F238E27FC236}">
                <a16:creationId xmlns:a16="http://schemas.microsoft.com/office/drawing/2014/main" id="{F0B0DF60-8AD7-3B4C-8E84-1D7FDF38B17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35B4B5B5-1281-5E4B-8DBB-9D579533EF4B}" type="slidenum">
              <a:rPr lang="en-US" altLang="zh-CN" sz="800"/>
              <a:pPr/>
              <a:t>6</a:t>
            </a:fld>
            <a:endParaRPr lang="en-US" altLang="zh-CN" sz="1400"/>
          </a:p>
        </p:txBody>
      </p:sp>
      <p:sp>
        <p:nvSpPr>
          <p:cNvPr id="13315" name="Rectangle 3">
            <a:extLst>
              <a:ext uri="{FF2B5EF4-FFF2-40B4-BE49-F238E27FC236}">
                <a16:creationId xmlns:a16="http://schemas.microsoft.com/office/drawing/2014/main" id="{51B6DD52-B46B-6B49-B573-03A310AE1D2C}"/>
              </a:ext>
            </a:extLst>
          </p:cNvPr>
          <p:cNvSpPr>
            <a:spLocks noGrp="1" noChangeArrowheads="1"/>
          </p:cNvSpPr>
          <p:nvPr>
            <p:ph type="title"/>
          </p:nvPr>
        </p:nvSpPr>
        <p:spPr/>
        <p:txBody>
          <a:bodyPr/>
          <a:lstStyle/>
          <a:p>
            <a:r>
              <a:rPr lang="en-US" altLang="zh-CN"/>
              <a:t>Cuts</a:t>
            </a:r>
          </a:p>
        </p:txBody>
      </p:sp>
      <p:sp>
        <p:nvSpPr>
          <p:cNvPr id="13316" name="Freeform 5">
            <a:extLst>
              <a:ext uri="{FF2B5EF4-FFF2-40B4-BE49-F238E27FC236}">
                <a16:creationId xmlns:a16="http://schemas.microsoft.com/office/drawing/2014/main" id="{CAE1012C-F2C9-ED4F-985B-4B5EF3ACAF75}"/>
              </a:ext>
            </a:extLst>
          </p:cNvPr>
          <p:cNvSpPr>
            <a:spLocks/>
          </p:cNvSpPr>
          <p:nvPr/>
        </p:nvSpPr>
        <p:spPr bwMode="auto">
          <a:xfrm>
            <a:off x="1426916" y="4383087"/>
            <a:ext cx="1277938" cy="1282700"/>
          </a:xfrm>
          <a:custGeom>
            <a:avLst/>
            <a:gdLst>
              <a:gd name="T0" fmla="*/ 34925 w 805"/>
              <a:gd name="T1" fmla="*/ 254000 h 808"/>
              <a:gd name="T2" fmla="*/ 227013 w 805"/>
              <a:gd name="T3" fmla="*/ 125413 h 808"/>
              <a:gd name="T4" fmla="*/ 728663 w 805"/>
              <a:gd name="T5" fmla="*/ 36513 h 808"/>
              <a:gd name="T6" fmla="*/ 1025525 w 805"/>
              <a:gd name="T7" fmla="*/ 36513 h 808"/>
              <a:gd name="T8" fmla="*/ 1103313 w 805"/>
              <a:gd name="T9" fmla="*/ 138113 h 808"/>
              <a:gd name="T10" fmla="*/ 1154113 w 805"/>
              <a:gd name="T11" fmla="*/ 215900 h 808"/>
              <a:gd name="T12" fmla="*/ 1192213 w 805"/>
              <a:gd name="T13" fmla="*/ 434975 h 808"/>
              <a:gd name="T14" fmla="*/ 1089025 w 805"/>
              <a:gd name="T15" fmla="*/ 1050925 h 808"/>
              <a:gd name="T16" fmla="*/ 973138 w 805"/>
              <a:gd name="T17" fmla="*/ 1154113 h 808"/>
              <a:gd name="T18" fmla="*/ 857250 w 805"/>
              <a:gd name="T19" fmla="*/ 1231900 h 808"/>
              <a:gd name="T20" fmla="*/ 652463 w 805"/>
              <a:gd name="T21" fmla="*/ 1282700 h 808"/>
              <a:gd name="T22" fmla="*/ 536575 w 805"/>
              <a:gd name="T23" fmla="*/ 1270000 h 808"/>
              <a:gd name="T24" fmla="*/ 496888 w 805"/>
              <a:gd name="T25" fmla="*/ 1244600 h 808"/>
              <a:gd name="T26" fmla="*/ 420688 w 805"/>
              <a:gd name="T27" fmla="*/ 1217613 h 808"/>
              <a:gd name="T28" fmla="*/ 304800 w 805"/>
              <a:gd name="T29" fmla="*/ 1154113 h 808"/>
              <a:gd name="T30" fmla="*/ 85725 w 805"/>
              <a:gd name="T31" fmla="*/ 896938 h 808"/>
              <a:gd name="T32" fmla="*/ 60325 w 805"/>
              <a:gd name="T33" fmla="*/ 819150 h 808"/>
              <a:gd name="T34" fmla="*/ 34925 w 805"/>
              <a:gd name="T35" fmla="*/ 690563 h 808"/>
              <a:gd name="T36" fmla="*/ 20638 w 805"/>
              <a:gd name="T37" fmla="*/ 498475 h 808"/>
              <a:gd name="T38" fmla="*/ 34925 w 805"/>
              <a:gd name="T39" fmla="*/ 254000 h 8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05" h="808">
                <a:moveTo>
                  <a:pt x="22" y="160"/>
                </a:moveTo>
                <a:cubicBezTo>
                  <a:pt x="58" y="137"/>
                  <a:pt x="101" y="95"/>
                  <a:pt x="143" y="79"/>
                </a:cubicBezTo>
                <a:cubicBezTo>
                  <a:pt x="242" y="42"/>
                  <a:pt x="355" y="30"/>
                  <a:pt x="459" y="23"/>
                </a:cubicBezTo>
                <a:cubicBezTo>
                  <a:pt x="522" y="13"/>
                  <a:pt x="580" y="0"/>
                  <a:pt x="646" y="23"/>
                </a:cubicBezTo>
                <a:cubicBezTo>
                  <a:pt x="671" y="32"/>
                  <a:pt x="679" y="66"/>
                  <a:pt x="695" y="87"/>
                </a:cubicBezTo>
                <a:cubicBezTo>
                  <a:pt x="707" y="103"/>
                  <a:pt x="727" y="136"/>
                  <a:pt x="727" y="136"/>
                </a:cubicBezTo>
                <a:cubicBezTo>
                  <a:pt x="749" y="225"/>
                  <a:pt x="741" y="179"/>
                  <a:pt x="751" y="274"/>
                </a:cubicBezTo>
                <a:cubicBezTo>
                  <a:pt x="749" y="368"/>
                  <a:pt x="805" y="586"/>
                  <a:pt x="686" y="662"/>
                </a:cubicBezTo>
                <a:cubicBezTo>
                  <a:pt x="663" y="696"/>
                  <a:pt x="647" y="706"/>
                  <a:pt x="613" y="727"/>
                </a:cubicBezTo>
                <a:cubicBezTo>
                  <a:pt x="554" y="764"/>
                  <a:pt x="610" y="740"/>
                  <a:pt x="540" y="776"/>
                </a:cubicBezTo>
                <a:cubicBezTo>
                  <a:pt x="502" y="795"/>
                  <a:pt x="452" y="798"/>
                  <a:pt x="411" y="808"/>
                </a:cubicBezTo>
                <a:cubicBezTo>
                  <a:pt x="387" y="805"/>
                  <a:pt x="362" y="806"/>
                  <a:pt x="338" y="800"/>
                </a:cubicBezTo>
                <a:cubicBezTo>
                  <a:pt x="328" y="798"/>
                  <a:pt x="322" y="788"/>
                  <a:pt x="313" y="784"/>
                </a:cubicBezTo>
                <a:cubicBezTo>
                  <a:pt x="293" y="774"/>
                  <a:pt x="285" y="778"/>
                  <a:pt x="265" y="767"/>
                </a:cubicBezTo>
                <a:cubicBezTo>
                  <a:pt x="186" y="723"/>
                  <a:pt x="244" y="744"/>
                  <a:pt x="192" y="727"/>
                </a:cubicBezTo>
                <a:cubicBezTo>
                  <a:pt x="140" y="677"/>
                  <a:pt x="97" y="622"/>
                  <a:pt x="54" y="565"/>
                </a:cubicBezTo>
                <a:cubicBezTo>
                  <a:pt x="49" y="549"/>
                  <a:pt x="43" y="532"/>
                  <a:pt x="38" y="516"/>
                </a:cubicBezTo>
                <a:cubicBezTo>
                  <a:pt x="29" y="490"/>
                  <a:pt x="22" y="435"/>
                  <a:pt x="22" y="435"/>
                </a:cubicBezTo>
                <a:cubicBezTo>
                  <a:pt x="19" y="395"/>
                  <a:pt x="19" y="354"/>
                  <a:pt x="13" y="314"/>
                </a:cubicBezTo>
                <a:cubicBezTo>
                  <a:pt x="13" y="268"/>
                  <a:pt x="0" y="199"/>
                  <a:pt x="22" y="160"/>
                </a:cubicBezTo>
                <a:close/>
              </a:path>
            </a:pathLst>
          </a:custGeom>
          <a:solidFill>
            <a:schemeClr val="accent5">
              <a:lumMod val="20000"/>
              <a:lumOff val="80000"/>
            </a:schemeClr>
          </a:solidFill>
          <a:ln>
            <a:noFill/>
          </a:ln>
          <a:effectLst/>
        </p:spPr>
        <p:txBody>
          <a:bodyPr wrap="none" lIns="92075" tIns="46038" rIns="92075" bIns="46038" anchor="ctr"/>
          <a:lstStyle/>
          <a:p>
            <a:endParaRPr lang="zh-CN" altLang="en-US"/>
          </a:p>
        </p:txBody>
      </p:sp>
      <p:sp>
        <p:nvSpPr>
          <p:cNvPr id="13317" name="Oval 6">
            <a:extLst>
              <a:ext uri="{FF2B5EF4-FFF2-40B4-BE49-F238E27FC236}">
                <a16:creationId xmlns:a16="http://schemas.microsoft.com/office/drawing/2014/main" id="{6447A66C-6024-6A4D-BC3F-A800A9538721}"/>
              </a:ext>
            </a:extLst>
          </p:cNvPr>
          <p:cNvSpPr>
            <a:spLocks noChangeAspect="1" noChangeArrowheads="1"/>
          </p:cNvSpPr>
          <p:nvPr/>
        </p:nvSpPr>
        <p:spPr bwMode="auto">
          <a:xfrm>
            <a:off x="1750767" y="4868862"/>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s</a:t>
            </a:r>
          </a:p>
        </p:txBody>
      </p:sp>
      <p:sp>
        <p:nvSpPr>
          <p:cNvPr id="13318" name="Oval 7">
            <a:extLst>
              <a:ext uri="{FF2B5EF4-FFF2-40B4-BE49-F238E27FC236}">
                <a16:creationId xmlns:a16="http://schemas.microsoft.com/office/drawing/2014/main" id="{07EDEC1D-925F-714C-8CD0-8D67BE5F8E6A}"/>
              </a:ext>
            </a:extLst>
          </p:cNvPr>
          <p:cNvSpPr>
            <a:spLocks noChangeAspect="1" noChangeArrowheads="1"/>
          </p:cNvSpPr>
          <p:nvPr/>
        </p:nvSpPr>
        <p:spPr bwMode="auto">
          <a:xfrm>
            <a:off x="3735142" y="3379787"/>
            <a:ext cx="250825" cy="254000"/>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dirty="0"/>
              <a:t>2</a:t>
            </a:r>
          </a:p>
        </p:txBody>
      </p:sp>
      <p:sp>
        <p:nvSpPr>
          <p:cNvPr id="13319" name="Oval 8">
            <a:extLst>
              <a:ext uri="{FF2B5EF4-FFF2-40B4-BE49-F238E27FC236}">
                <a16:creationId xmlns:a16="http://schemas.microsoft.com/office/drawing/2014/main" id="{8E09035B-CB6F-E142-ABC5-313EEE3E7C1E}"/>
              </a:ext>
            </a:extLst>
          </p:cNvPr>
          <p:cNvSpPr>
            <a:spLocks noChangeAspect="1" noChangeArrowheads="1"/>
          </p:cNvSpPr>
          <p:nvPr/>
        </p:nvSpPr>
        <p:spPr bwMode="auto">
          <a:xfrm>
            <a:off x="3735142" y="4868862"/>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3</a:t>
            </a:r>
          </a:p>
        </p:txBody>
      </p:sp>
      <p:sp>
        <p:nvSpPr>
          <p:cNvPr id="13320" name="Oval 9">
            <a:extLst>
              <a:ext uri="{FF2B5EF4-FFF2-40B4-BE49-F238E27FC236}">
                <a16:creationId xmlns:a16="http://schemas.microsoft.com/office/drawing/2014/main" id="{AE506895-B589-8A44-9071-454F84BE2378}"/>
              </a:ext>
            </a:extLst>
          </p:cNvPr>
          <p:cNvSpPr>
            <a:spLocks noChangeAspect="1" noChangeArrowheads="1"/>
          </p:cNvSpPr>
          <p:nvPr/>
        </p:nvSpPr>
        <p:spPr bwMode="auto">
          <a:xfrm>
            <a:off x="3735142" y="6319838"/>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4</a:t>
            </a:r>
          </a:p>
        </p:txBody>
      </p:sp>
      <p:cxnSp>
        <p:nvCxnSpPr>
          <p:cNvPr id="13321" name="AutoShape 10">
            <a:extLst>
              <a:ext uri="{FF2B5EF4-FFF2-40B4-BE49-F238E27FC236}">
                <a16:creationId xmlns:a16="http://schemas.microsoft.com/office/drawing/2014/main" id="{F650077E-51E3-4948-852D-90EBD0D28F35}"/>
              </a:ext>
            </a:extLst>
          </p:cNvPr>
          <p:cNvCxnSpPr>
            <a:cxnSpLocks noChangeShapeType="1"/>
            <a:stCxn id="13317" idx="7"/>
            <a:endCxn id="13318" idx="3"/>
          </p:cNvCxnSpPr>
          <p:nvPr/>
        </p:nvCxnSpPr>
        <p:spPr bwMode="auto">
          <a:xfrm flipV="1">
            <a:off x="1965080" y="3597274"/>
            <a:ext cx="1806575" cy="130810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22" name="AutoShape 11">
            <a:extLst>
              <a:ext uri="{FF2B5EF4-FFF2-40B4-BE49-F238E27FC236}">
                <a16:creationId xmlns:a16="http://schemas.microsoft.com/office/drawing/2014/main" id="{15DFF194-53D0-0143-98A9-3908A71E3B84}"/>
              </a:ext>
            </a:extLst>
          </p:cNvPr>
          <p:cNvCxnSpPr>
            <a:cxnSpLocks noChangeShapeType="1"/>
            <a:stCxn id="13317" idx="6"/>
            <a:endCxn id="13319" idx="2"/>
          </p:cNvCxnSpPr>
          <p:nvPr/>
        </p:nvCxnSpPr>
        <p:spPr bwMode="auto">
          <a:xfrm>
            <a:off x="2001591" y="4995862"/>
            <a:ext cx="173355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23" name="AutoShape 12">
            <a:extLst>
              <a:ext uri="{FF2B5EF4-FFF2-40B4-BE49-F238E27FC236}">
                <a16:creationId xmlns:a16="http://schemas.microsoft.com/office/drawing/2014/main" id="{3F53095A-27AA-734B-9950-7222DB1E391C}"/>
              </a:ext>
            </a:extLst>
          </p:cNvPr>
          <p:cNvCxnSpPr>
            <a:cxnSpLocks noChangeShapeType="1"/>
            <a:stCxn id="13317" idx="5"/>
            <a:endCxn id="13320" idx="1"/>
          </p:cNvCxnSpPr>
          <p:nvPr/>
        </p:nvCxnSpPr>
        <p:spPr bwMode="auto">
          <a:xfrm>
            <a:off x="1965080" y="5084763"/>
            <a:ext cx="1806575" cy="12715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24" name="AutoShape 13">
            <a:extLst>
              <a:ext uri="{FF2B5EF4-FFF2-40B4-BE49-F238E27FC236}">
                <a16:creationId xmlns:a16="http://schemas.microsoft.com/office/drawing/2014/main" id="{F85D8B8E-7A71-3341-8845-40A5C78D0DE6}"/>
              </a:ext>
            </a:extLst>
          </p:cNvPr>
          <p:cNvCxnSpPr>
            <a:cxnSpLocks noChangeShapeType="1"/>
            <a:stCxn id="13319" idx="6"/>
            <a:endCxn id="13331" idx="2"/>
          </p:cNvCxnSpPr>
          <p:nvPr/>
        </p:nvCxnSpPr>
        <p:spPr bwMode="auto">
          <a:xfrm>
            <a:off x="3985967" y="4995862"/>
            <a:ext cx="240347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25" name="AutoShape 14">
            <a:extLst>
              <a:ext uri="{FF2B5EF4-FFF2-40B4-BE49-F238E27FC236}">
                <a16:creationId xmlns:a16="http://schemas.microsoft.com/office/drawing/2014/main" id="{F3B563EF-8B97-864A-ABA2-E8D00415E7A7}"/>
              </a:ext>
            </a:extLst>
          </p:cNvPr>
          <p:cNvCxnSpPr>
            <a:cxnSpLocks noChangeShapeType="1"/>
            <a:stCxn id="13319" idx="5"/>
            <a:endCxn id="13332" idx="1"/>
          </p:cNvCxnSpPr>
          <p:nvPr/>
        </p:nvCxnSpPr>
        <p:spPr bwMode="auto">
          <a:xfrm>
            <a:off x="3949454" y="5084763"/>
            <a:ext cx="2476500" cy="1271587"/>
          </a:xfrm>
          <a:prstGeom prst="straightConnector1">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26" name="AutoShape 15">
            <a:extLst>
              <a:ext uri="{FF2B5EF4-FFF2-40B4-BE49-F238E27FC236}">
                <a16:creationId xmlns:a16="http://schemas.microsoft.com/office/drawing/2014/main" id="{8FB84332-9F6B-574D-9635-52863AD9DA93}"/>
              </a:ext>
            </a:extLst>
          </p:cNvPr>
          <p:cNvCxnSpPr>
            <a:cxnSpLocks noChangeShapeType="1"/>
            <a:stCxn id="13319" idx="4"/>
            <a:endCxn id="13320" idx="0"/>
          </p:cNvCxnSpPr>
          <p:nvPr/>
        </p:nvCxnSpPr>
        <p:spPr bwMode="auto">
          <a:xfrm>
            <a:off x="3860554" y="5121275"/>
            <a:ext cx="0" cy="11985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27" name="AutoShape 16">
            <a:extLst>
              <a:ext uri="{FF2B5EF4-FFF2-40B4-BE49-F238E27FC236}">
                <a16:creationId xmlns:a16="http://schemas.microsoft.com/office/drawing/2014/main" id="{8BEDB684-BEFE-5D4C-A351-A44810A7E367}"/>
              </a:ext>
            </a:extLst>
          </p:cNvPr>
          <p:cNvCxnSpPr>
            <a:cxnSpLocks noChangeShapeType="1"/>
            <a:stCxn id="13318" idx="6"/>
            <a:endCxn id="13330" idx="2"/>
          </p:cNvCxnSpPr>
          <p:nvPr/>
        </p:nvCxnSpPr>
        <p:spPr bwMode="auto">
          <a:xfrm>
            <a:off x="3985967" y="3506787"/>
            <a:ext cx="240347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28" name="AutoShape 17">
            <a:extLst>
              <a:ext uri="{FF2B5EF4-FFF2-40B4-BE49-F238E27FC236}">
                <a16:creationId xmlns:a16="http://schemas.microsoft.com/office/drawing/2014/main" id="{3BBCE585-4146-E649-835F-02FBB4D8745C}"/>
              </a:ext>
            </a:extLst>
          </p:cNvPr>
          <p:cNvCxnSpPr>
            <a:cxnSpLocks noChangeShapeType="1"/>
            <a:stCxn id="13320" idx="6"/>
            <a:endCxn id="13332" idx="2"/>
          </p:cNvCxnSpPr>
          <p:nvPr/>
        </p:nvCxnSpPr>
        <p:spPr bwMode="auto">
          <a:xfrm>
            <a:off x="3985967" y="6445249"/>
            <a:ext cx="240347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29" name="AutoShape 18">
            <a:extLst>
              <a:ext uri="{FF2B5EF4-FFF2-40B4-BE49-F238E27FC236}">
                <a16:creationId xmlns:a16="http://schemas.microsoft.com/office/drawing/2014/main" id="{4FCDE910-E62C-0D44-B579-E37A36C84322}"/>
              </a:ext>
            </a:extLst>
          </p:cNvPr>
          <p:cNvCxnSpPr>
            <a:cxnSpLocks noChangeShapeType="1"/>
            <a:stCxn id="13318" idx="4"/>
            <a:endCxn id="13319" idx="0"/>
          </p:cNvCxnSpPr>
          <p:nvPr/>
        </p:nvCxnSpPr>
        <p:spPr bwMode="auto">
          <a:xfrm>
            <a:off x="3860554" y="3633788"/>
            <a:ext cx="0" cy="1235075"/>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0" name="Oval 19">
            <a:extLst>
              <a:ext uri="{FF2B5EF4-FFF2-40B4-BE49-F238E27FC236}">
                <a16:creationId xmlns:a16="http://schemas.microsoft.com/office/drawing/2014/main" id="{3880F079-117F-E242-AADD-A60F5F812A12}"/>
              </a:ext>
            </a:extLst>
          </p:cNvPr>
          <p:cNvSpPr>
            <a:spLocks noChangeAspect="1" noChangeArrowheads="1"/>
          </p:cNvSpPr>
          <p:nvPr/>
        </p:nvSpPr>
        <p:spPr bwMode="auto">
          <a:xfrm>
            <a:off x="6389442" y="3379787"/>
            <a:ext cx="250825" cy="254000"/>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5</a:t>
            </a:r>
          </a:p>
        </p:txBody>
      </p:sp>
      <p:sp>
        <p:nvSpPr>
          <p:cNvPr id="13331" name="Oval 20">
            <a:extLst>
              <a:ext uri="{FF2B5EF4-FFF2-40B4-BE49-F238E27FC236}">
                <a16:creationId xmlns:a16="http://schemas.microsoft.com/office/drawing/2014/main" id="{20F5EAB7-AD77-4F45-99D0-47B7DC5D7327}"/>
              </a:ext>
            </a:extLst>
          </p:cNvPr>
          <p:cNvSpPr>
            <a:spLocks noChangeAspect="1" noChangeArrowheads="1"/>
          </p:cNvSpPr>
          <p:nvPr/>
        </p:nvSpPr>
        <p:spPr bwMode="auto">
          <a:xfrm>
            <a:off x="6389442" y="4868862"/>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6</a:t>
            </a:r>
          </a:p>
        </p:txBody>
      </p:sp>
      <p:sp>
        <p:nvSpPr>
          <p:cNvPr id="13332" name="Oval 21">
            <a:extLst>
              <a:ext uri="{FF2B5EF4-FFF2-40B4-BE49-F238E27FC236}">
                <a16:creationId xmlns:a16="http://schemas.microsoft.com/office/drawing/2014/main" id="{88A59716-86B0-0744-80C1-DC661B5F7514}"/>
              </a:ext>
            </a:extLst>
          </p:cNvPr>
          <p:cNvSpPr>
            <a:spLocks noChangeAspect="1" noChangeArrowheads="1"/>
          </p:cNvSpPr>
          <p:nvPr/>
        </p:nvSpPr>
        <p:spPr bwMode="auto">
          <a:xfrm>
            <a:off x="6389442" y="6319838"/>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7</a:t>
            </a:r>
          </a:p>
        </p:txBody>
      </p:sp>
      <p:cxnSp>
        <p:nvCxnSpPr>
          <p:cNvPr id="13333" name="AutoShape 22">
            <a:extLst>
              <a:ext uri="{FF2B5EF4-FFF2-40B4-BE49-F238E27FC236}">
                <a16:creationId xmlns:a16="http://schemas.microsoft.com/office/drawing/2014/main" id="{2B567654-813D-3447-A9AD-EE7DF57196C1}"/>
              </a:ext>
            </a:extLst>
          </p:cNvPr>
          <p:cNvCxnSpPr>
            <a:cxnSpLocks noChangeShapeType="1"/>
            <a:stCxn id="13331" idx="4"/>
            <a:endCxn id="13332" idx="0"/>
          </p:cNvCxnSpPr>
          <p:nvPr/>
        </p:nvCxnSpPr>
        <p:spPr bwMode="auto">
          <a:xfrm>
            <a:off x="6514854" y="5121275"/>
            <a:ext cx="0" cy="11985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34" name="AutoShape 23">
            <a:extLst>
              <a:ext uri="{FF2B5EF4-FFF2-40B4-BE49-F238E27FC236}">
                <a16:creationId xmlns:a16="http://schemas.microsoft.com/office/drawing/2014/main" id="{59FDFC9D-A6CB-FE45-9465-60A7F29AC3B4}"/>
              </a:ext>
            </a:extLst>
          </p:cNvPr>
          <p:cNvCxnSpPr>
            <a:cxnSpLocks noChangeShapeType="1"/>
            <a:stCxn id="13330" idx="4"/>
            <a:endCxn id="13331" idx="0"/>
          </p:cNvCxnSpPr>
          <p:nvPr/>
        </p:nvCxnSpPr>
        <p:spPr bwMode="auto">
          <a:xfrm>
            <a:off x="6514854" y="3633788"/>
            <a:ext cx="0" cy="1235075"/>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35" name="AutoShape 24">
            <a:extLst>
              <a:ext uri="{FF2B5EF4-FFF2-40B4-BE49-F238E27FC236}">
                <a16:creationId xmlns:a16="http://schemas.microsoft.com/office/drawing/2014/main" id="{1048C6CD-54F4-AF4A-BFC4-C00A207C5189}"/>
              </a:ext>
            </a:extLst>
          </p:cNvPr>
          <p:cNvCxnSpPr>
            <a:cxnSpLocks noChangeShapeType="1"/>
            <a:stCxn id="13318" idx="5"/>
            <a:endCxn id="13331" idx="1"/>
          </p:cNvCxnSpPr>
          <p:nvPr/>
        </p:nvCxnSpPr>
        <p:spPr bwMode="auto">
          <a:xfrm>
            <a:off x="3949454" y="3597274"/>
            <a:ext cx="2476500" cy="130810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6" name="Oval 25">
            <a:extLst>
              <a:ext uri="{FF2B5EF4-FFF2-40B4-BE49-F238E27FC236}">
                <a16:creationId xmlns:a16="http://schemas.microsoft.com/office/drawing/2014/main" id="{F9E5AAD9-3A8F-6A43-B601-C296A2135F08}"/>
              </a:ext>
            </a:extLst>
          </p:cNvPr>
          <p:cNvSpPr>
            <a:spLocks noChangeAspect="1" noChangeArrowheads="1"/>
          </p:cNvSpPr>
          <p:nvPr/>
        </p:nvSpPr>
        <p:spPr bwMode="auto">
          <a:xfrm>
            <a:off x="8338892" y="4868862"/>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t</a:t>
            </a:r>
          </a:p>
        </p:txBody>
      </p:sp>
      <p:cxnSp>
        <p:nvCxnSpPr>
          <p:cNvPr id="13337" name="AutoShape 26">
            <a:extLst>
              <a:ext uri="{FF2B5EF4-FFF2-40B4-BE49-F238E27FC236}">
                <a16:creationId xmlns:a16="http://schemas.microsoft.com/office/drawing/2014/main" id="{A8905BC3-AF9F-4D49-8F0F-8B68FACDBD22}"/>
              </a:ext>
            </a:extLst>
          </p:cNvPr>
          <p:cNvCxnSpPr>
            <a:cxnSpLocks noChangeShapeType="1"/>
            <a:stCxn id="13330" idx="6"/>
            <a:endCxn id="13336" idx="1"/>
          </p:cNvCxnSpPr>
          <p:nvPr/>
        </p:nvCxnSpPr>
        <p:spPr bwMode="auto">
          <a:xfrm>
            <a:off x="6640266" y="3506788"/>
            <a:ext cx="1735138" cy="1398587"/>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38" name="AutoShape 27">
            <a:extLst>
              <a:ext uri="{FF2B5EF4-FFF2-40B4-BE49-F238E27FC236}">
                <a16:creationId xmlns:a16="http://schemas.microsoft.com/office/drawing/2014/main" id="{BCFC626A-B1D0-6544-8794-7618D3BE4AF1}"/>
              </a:ext>
            </a:extLst>
          </p:cNvPr>
          <p:cNvCxnSpPr>
            <a:cxnSpLocks noChangeShapeType="1"/>
            <a:stCxn id="13331" idx="6"/>
            <a:endCxn id="13336" idx="2"/>
          </p:cNvCxnSpPr>
          <p:nvPr/>
        </p:nvCxnSpPr>
        <p:spPr bwMode="auto">
          <a:xfrm>
            <a:off x="6640267" y="4995862"/>
            <a:ext cx="169862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39" name="AutoShape 28">
            <a:extLst>
              <a:ext uri="{FF2B5EF4-FFF2-40B4-BE49-F238E27FC236}">
                <a16:creationId xmlns:a16="http://schemas.microsoft.com/office/drawing/2014/main" id="{D0825E70-9E08-4540-859C-07252F8CF526}"/>
              </a:ext>
            </a:extLst>
          </p:cNvPr>
          <p:cNvCxnSpPr>
            <a:cxnSpLocks noChangeShapeType="1"/>
            <a:stCxn id="13332" idx="7"/>
            <a:endCxn id="13336" idx="4"/>
          </p:cNvCxnSpPr>
          <p:nvPr/>
        </p:nvCxnSpPr>
        <p:spPr bwMode="auto">
          <a:xfrm flipV="1">
            <a:off x="6603754" y="5121275"/>
            <a:ext cx="1860550" cy="1235075"/>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40" name="Text Box 29">
            <a:extLst>
              <a:ext uri="{FF2B5EF4-FFF2-40B4-BE49-F238E27FC236}">
                <a16:creationId xmlns:a16="http://schemas.microsoft.com/office/drawing/2014/main" id="{3CE086AF-3256-4A4A-979F-DD9B2BE3AA24}"/>
              </a:ext>
            </a:extLst>
          </p:cNvPr>
          <p:cNvSpPr txBox="1">
            <a:spLocks noChangeArrowheads="1"/>
          </p:cNvSpPr>
          <p:nvPr/>
        </p:nvSpPr>
        <p:spPr bwMode="auto">
          <a:xfrm>
            <a:off x="2777879" y="5694362"/>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13341" name="Text Box 30">
            <a:extLst>
              <a:ext uri="{FF2B5EF4-FFF2-40B4-BE49-F238E27FC236}">
                <a16:creationId xmlns:a16="http://schemas.microsoft.com/office/drawing/2014/main" id="{2A39F5A0-DB9F-204B-9B15-1EC967687123}"/>
              </a:ext>
            </a:extLst>
          </p:cNvPr>
          <p:cNvSpPr txBox="1">
            <a:spLocks noChangeArrowheads="1"/>
          </p:cNvSpPr>
          <p:nvPr/>
        </p:nvSpPr>
        <p:spPr bwMode="auto">
          <a:xfrm>
            <a:off x="2790579" y="4867274"/>
            <a:ext cx="354012"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5</a:t>
            </a:r>
          </a:p>
        </p:txBody>
      </p:sp>
      <p:sp>
        <p:nvSpPr>
          <p:cNvPr id="13342" name="Text Box 31">
            <a:extLst>
              <a:ext uri="{FF2B5EF4-FFF2-40B4-BE49-F238E27FC236}">
                <a16:creationId xmlns:a16="http://schemas.microsoft.com/office/drawing/2014/main" id="{63621B76-3F0E-4942-A26D-4C15B745ABAB}"/>
              </a:ext>
            </a:extLst>
          </p:cNvPr>
          <p:cNvSpPr txBox="1">
            <a:spLocks noChangeArrowheads="1"/>
          </p:cNvSpPr>
          <p:nvPr/>
        </p:nvSpPr>
        <p:spPr bwMode="auto">
          <a:xfrm>
            <a:off x="4878141" y="6324599"/>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30</a:t>
            </a:r>
          </a:p>
        </p:txBody>
      </p:sp>
      <p:sp>
        <p:nvSpPr>
          <p:cNvPr id="13343" name="Text Box 32">
            <a:extLst>
              <a:ext uri="{FF2B5EF4-FFF2-40B4-BE49-F238E27FC236}">
                <a16:creationId xmlns:a16="http://schemas.microsoft.com/office/drawing/2014/main" id="{8B3803A2-A08B-B948-A7C6-8B69B9DD58DE}"/>
              </a:ext>
            </a:extLst>
          </p:cNvPr>
          <p:cNvSpPr txBox="1">
            <a:spLocks noChangeArrowheads="1"/>
          </p:cNvSpPr>
          <p:nvPr/>
        </p:nvSpPr>
        <p:spPr bwMode="auto">
          <a:xfrm>
            <a:off x="6297367" y="5541962"/>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13344" name="Text Box 33">
            <a:extLst>
              <a:ext uri="{FF2B5EF4-FFF2-40B4-BE49-F238E27FC236}">
                <a16:creationId xmlns:a16="http://schemas.microsoft.com/office/drawing/2014/main" id="{78A8C518-67DB-C34A-8D79-A622C32E76AF}"/>
              </a:ext>
            </a:extLst>
          </p:cNvPr>
          <p:cNvSpPr txBox="1">
            <a:spLocks noChangeArrowheads="1"/>
          </p:cNvSpPr>
          <p:nvPr/>
        </p:nvSpPr>
        <p:spPr bwMode="auto">
          <a:xfrm>
            <a:off x="2742955" y="4040187"/>
            <a:ext cx="427037"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hlink"/>
                </a:solidFill>
              </a:rPr>
              <a:t>   10</a:t>
            </a:r>
          </a:p>
        </p:txBody>
      </p:sp>
      <p:sp>
        <p:nvSpPr>
          <p:cNvPr id="13345" name="Text Box 34">
            <a:extLst>
              <a:ext uri="{FF2B5EF4-FFF2-40B4-BE49-F238E27FC236}">
                <a16:creationId xmlns:a16="http://schemas.microsoft.com/office/drawing/2014/main" id="{9B2D0D3D-AE1C-4344-A57F-88938E064E91}"/>
              </a:ext>
            </a:extLst>
          </p:cNvPr>
          <p:cNvSpPr txBox="1">
            <a:spLocks noChangeArrowheads="1"/>
          </p:cNvSpPr>
          <p:nvPr/>
        </p:nvSpPr>
        <p:spPr bwMode="auto">
          <a:xfrm>
            <a:off x="4876554" y="4879974"/>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8</a:t>
            </a:r>
          </a:p>
        </p:txBody>
      </p:sp>
      <p:sp>
        <p:nvSpPr>
          <p:cNvPr id="13346" name="Text Box 35">
            <a:extLst>
              <a:ext uri="{FF2B5EF4-FFF2-40B4-BE49-F238E27FC236}">
                <a16:creationId xmlns:a16="http://schemas.microsoft.com/office/drawing/2014/main" id="{C1161C1F-976C-554F-A617-E30E801053DF}"/>
              </a:ext>
            </a:extLst>
          </p:cNvPr>
          <p:cNvSpPr txBox="1">
            <a:spLocks noChangeArrowheads="1"/>
          </p:cNvSpPr>
          <p:nvPr/>
        </p:nvSpPr>
        <p:spPr bwMode="auto">
          <a:xfrm>
            <a:off x="4867029" y="4087812"/>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13347" name="Text Box 36">
            <a:extLst>
              <a:ext uri="{FF2B5EF4-FFF2-40B4-BE49-F238E27FC236}">
                <a16:creationId xmlns:a16="http://schemas.microsoft.com/office/drawing/2014/main" id="{F9B1077A-F5DA-324E-93D5-990EBCF82068}"/>
              </a:ext>
            </a:extLst>
          </p:cNvPr>
          <p:cNvSpPr txBox="1">
            <a:spLocks noChangeArrowheads="1"/>
          </p:cNvSpPr>
          <p:nvPr/>
        </p:nvSpPr>
        <p:spPr bwMode="auto">
          <a:xfrm>
            <a:off x="4887666" y="3397249"/>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9</a:t>
            </a:r>
          </a:p>
        </p:txBody>
      </p:sp>
      <p:sp>
        <p:nvSpPr>
          <p:cNvPr id="13348" name="Text Box 37">
            <a:extLst>
              <a:ext uri="{FF2B5EF4-FFF2-40B4-BE49-F238E27FC236}">
                <a16:creationId xmlns:a16="http://schemas.microsoft.com/office/drawing/2014/main" id="{B59A3415-6ACA-F643-826C-AD7B21C629CA}"/>
              </a:ext>
            </a:extLst>
          </p:cNvPr>
          <p:cNvSpPr txBox="1">
            <a:spLocks noChangeArrowheads="1"/>
          </p:cNvSpPr>
          <p:nvPr/>
        </p:nvSpPr>
        <p:spPr bwMode="auto">
          <a:xfrm>
            <a:off x="4876554" y="5573712"/>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6</a:t>
            </a:r>
          </a:p>
        </p:txBody>
      </p:sp>
      <p:sp>
        <p:nvSpPr>
          <p:cNvPr id="13349" name="Text Box 38">
            <a:extLst>
              <a:ext uri="{FF2B5EF4-FFF2-40B4-BE49-F238E27FC236}">
                <a16:creationId xmlns:a16="http://schemas.microsoft.com/office/drawing/2014/main" id="{E66F3D69-B2FC-7946-8C6E-027C7D00E1B9}"/>
              </a:ext>
            </a:extLst>
          </p:cNvPr>
          <p:cNvSpPr txBox="1">
            <a:spLocks noChangeArrowheads="1"/>
          </p:cNvSpPr>
          <p:nvPr/>
        </p:nvSpPr>
        <p:spPr bwMode="auto">
          <a:xfrm>
            <a:off x="7275266" y="5624512"/>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13350" name="Text Box 39">
            <a:extLst>
              <a:ext uri="{FF2B5EF4-FFF2-40B4-BE49-F238E27FC236}">
                <a16:creationId xmlns:a16="http://schemas.microsoft.com/office/drawing/2014/main" id="{7EF6EAA7-D409-144B-B131-87C101F24307}"/>
              </a:ext>
            </a:extLst>
          </p:cNvPr>
          <p:cNvSpPr txBox="1">
            <a:spLocks noChangeArrowheads="1"/>
          </p:cNvSpPr>
          <p:nvPr/>
        </p:nvSpPr>
        <p:spPr bwMode="auto">
          <a:xfrm>
            <a:off x="7275266" y="4892674"/>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13351" name="Text Box 40">
            <a:extLst>
              <a:ext uri="{FF2B5EF4-FFF2-40B4-BE49-F238E27FC236}">
                <a16:creationId xmlns:a16="http://schemas.microsoft.com/office/drawing/2014/main" id="{AF81FC0D-866B-6446-B464-AB23187CD995}"/>
              </a:ext>
            </a:extLst>
          </p:cNvPr>
          <p:cNvSpPr txBox="1">
            <a:spLocks noChangeArrowheads="1"/>
          </p:cNvSpPr>
          <p:nvPr/>
        </p:nvSpPr>
        <p:spPr bwMode="auto">
          <a:xfrm>
            <a:off x="7227642" y="4110037"/>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13352" name="Text Box 41">
            <a:extLst>
              <a:ext uri="{FF2B5EF4-FFF2-40B4-BE49-F238E27FC236}">
                <a16:creationId xmlns:a16="http://schemas.microsoft.com/office/drawing/2014/main" id="{3DDAF0D3-E953-1E42-A46E-339CFE687E00}"/>
              </a:ext>
            </a:extLst>
          </p:cNvPr>
          <p:cNvSpPr txBox="1">
            <a:spLocks noChangeArrowheads="1"/>
          </p:cNvSpPr>
          <p:nvPr/>
        </p:nvSpPr>
        <p:spPr bwMode="auto">
          <a:xfrm>
            <a:off x="6297367" y="4083049"/>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13353" name="Text Box 42">
            <a:extLst>
              <a:ext uri="{FF2B5EF4-FFF2-40B4-BE49-F238E27FC236}">
                <a16:creationId xmlns:a16="http://schemas.microsoft.com/office/drawing/2014/main" id="{B0C1B818-7577-E547-B3EF-C8245C8BAB4B}"/>
              </a:ext>
            </a:extLst>
          </p:cNvPr>
          <p:cNvSpPr txBox="1">
            <a:spLocks noChangeArrowheads="1"/>
          </p:cNvSpPr>
          <p:nvPr/>
        </p:nvSpPr>
        <p:spPr bwMode="auto">
          <a:xfrm>
            <a:off x="3639891" y="4159249"/>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4</a:t>
            </a:r>
          </a:p>
        </p:txBody>
      </p:sp>
      <p:sp>
        <p:nvSpPr>
          <p:cNvPr id="13354" name="Text Box 43">
            <a:extLst>
              <a:ext uri="{FF2B5EF4-FFF2-40B4-BE49-F238E27FC236}">
                <a16:creationId xmlns:a16="http://schemas.microsoft.com/office/drawing/2014/main" id="{6C0DFC2C-89D6-8F4D-89F4-8ACA99080446}"/>
              </a:ext>
            </a:extLst>
          </p:cNvPr>
          <p:cNvSpPr txBox="1">
            <a:spLocks noChangeArrowheads="1"/>
          </p:cNvSpPr>
          <p:nvPr/>
        </p:nvSpPr>
        <p:spPr bwMode="auto">
          <a:xfrm>
            <a:off x="3628779" y="5564187"/>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4</a:t>
            </a:r>
          </a:p>
        </p:txBody>
      </p:sp>
      <p:sp>
        <p:nvSpPr>
          <p:cNvPr id="13355" name="Text Box 44">
            <a:extLst>
              <a:ext uri="{FF2B5EF4-FFF2-40B4-BE49-F238E27FC236}">
                <a16:creationId xmlns:a16="http://schemas.microsoft.com/office/drawing/2014/main" id="{D88D7C4C-6165-B64D-83A6-C2A45D0B1272}"/>
              </a:ext>
            </a:extLst>
          </p:cNvPr>
          <p:cNvSpPr txBox="1">
            <a:spLocks noChangeArrowheads="1"/>
          </p:cNvSpPr>
          <p:nvPr/>
        </p:nvSpPr>
        <p:spPr bwMode="auto">
          <a:xfrm>
            <a:off x="7340355" y="5995987"/>
            <a:ext cx="2160587" cy="595312"/>
          </a:xfrm>
          <a:prstGeom prst="rect">
            <a:avLst/>
          </a:prstGeom>
          <a:solidFill>
            <a:schemeClr val="accent5">
              <a:lumMod val="20000"/>
              <a:lumOff val="80000"/>
            </a:schemeClr>
          </a:solidFill>
          <a:ln>
            <a:noFill/>
          </a:ln>
          <a:effectLst/>
        </p:spPr>
        <p:txBody>
          <a:bodyPr lIns="91387" tIns="91387" rIns="91387" bIns="91387"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200"/>
              <a:t> Capacity = 10 + 5 + 15</a:t>
            </a:r>
            <a:br>
              <a:rPr lang="en-US" altLang="zh-CN" sz="1200"/>
            </a:br>
            <a:r>
              <a:rPr lang="en-US" altLang="zh-CN" sz="1200"/>
              <a:t>              = 30</a:t>
            </a:r>
          </a:p>
        </p:txBody>
      </p:sp>
      <p:sp>
        <p:nvSpPr>
          <p:cNvPr id="13356" name="Text Box 45">
            <a:extLst>
              <a:ext uri="{FF2B5EF4-FFF2-40B4-BE49-F238E27FC236}">
                <a16:creationId xmlns:a16="http://schemas.microsoft.com/office/drawing/2014/main" id="{7925A059-F1F6-7C4B-8783-E1F9E410AF6B}"/>
              </a:ext>
            </a:extLst>
          </p:cNvPr>
          <p:cNvSpPr txBox="1">
            <a:spLocks noChangeArrowheads="1"/>
          </p:cNvSpPr>
          <p:nvPr/>
        </p:nvSpPr>
        <p:spPr bwMode="auto">
          <a:xfrm>
            <a:off x="1563441" y="5222874"/>
            <a:ext cx="425450" cy="1846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A</a:t>
            </a:r>
          </a:p>
        </p:txBody>
      </p:sp>
      <mc:AlternateContent xmlns:mc="http://schemas.openxmlformats.org/markup-compatibility/2006" xmlns:a14="http://schemas.microsoft.com/office/drawing/2010/main">
        <mc:Choice Requires="a14">
          <p:sp>
            <p:nvSpPr>
              <p:cNvPr id="48" name="Rectangle 2">
                <a:extLst>
                  <a:ext uri="{FF2B5EF4-FFF2-40B4-BE49-F238E27FC236}">
                    <a16:creationId xmlns:a16="http://schemas.microsoft.com/office/drawing/2014/main" id="{D0D9AF72-2E19-9246-AE84-C2100DAE6CF6}"/>
                  </a:ext>
                </a:extLst>
              </p:cNvPr>
              <p:cNvSpPr txBox="1">
                <a:spLocks noChangeArrowheads="1"/>
              </p:cNvSpPr>
              <p:nvPr/>
            </p:nvSpPr>
            <p:spPr>
              <a:xfrm>
                <a:off x="838199" y="1326995"/>
                <a:ext cx="11053879" cy="24861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Def. An </a:t>
                </a:r>
                <a:r>
                  <a:rPr lang="en-US" altLang="zh-CN" dirty="0">
                    <a:solidFill>
                      <a:srgbClr val="FF0000"/>
                    </a:solidFill>
                  </a:rPr>
                  <a:t>s-t cut </a:t>
                </a:r>
                <a:r>
                  <a:rPr lang="en-US" altLang="zh-CN" dirty="0"/>
                  <a:t>is a partition (A, B) of V with s ∈ A and t ∈ B.</a:t>
                </a:r>
              </a:p>
              <a:p>
                <a:r>
                  <a:rPr lang="en-US" altLang="zh-CN" dirty="0"/>
                  <a:t>Def. The </a:t>
                </a:r>
                <a:r>
                  <a:rPr lang="en-US" altLang="zh-CN" dirty="0">
                    <a:solidFill>
                      <a:srgbClr val="FF0000"/>
                    </a:solidFill>
                  </a:rPr>
                  <a:t>capacity</a:t>
                </a:r>
                <a:r>
                  <a:rPr lang="en-US" altLang="zh-CN" dirty="0"/>
                  <a:t> of a cut (A, B) is </a:t>
                </a:r>
                <a14:m>
                  <m:oMath xmlns:m="http://schemas.openxmlformats.org/officeDocument/2006/math">
                    <m:r>
                      <a:rPr lang="en-US" altLang="zh-CN" b="0" i="1" smtClean="0">
                        <a:latin typeface="Cambria Math" panose="02040503050406030204" pitchFamily="18" charset="0"/>
                      </a:rPr>
                      <m:t>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𝑒</m:t>
                            </m:r>
                          </m:sub>
                        </m:sSub>
                      </m:e>
                    </m:nary>
                  </m:oMath>
                </a14:m>
                <a:endParaRPr lang="en-US" altLang="zh-CN" dirty="0"/>
              </a:p>
              <a:p>
                <a:endParaRPr lang="en-US" altLang="zh-CN" dirty="0"/>
              </a:p>
            </p:txBody>
          </p:sp>
        </mc:Choice>
        <mc:Fallback xmlns="">
          <p:sp>
            <p:nvSpPr>
              <p:cNvPr id="48" name="Rectangle 2">
                <a:extLst>
                  <a:ext uri="{FF2B5EF4-FFF2-40B4-BE49-F238E27FC236}">
                    <a16:creationId xmlns:a16="http://schemas.microsoft.com/office/drawing/2014/main" id="{D0D9AF72-2E19-9246-AE84-C2100DAE6CF6}"/>
                  </a:ext>
                </a:extLst>
              </p:cNvPr>
              <p:cNvSpPr txBox="1">
                <a:spLocks noRot="1" noChangeAspect="1" noMove="1" noResize="1" noEditPoints="1" noAdjustHandles="1" noChangeArrowheads="1" noChangeShapeType="1" noTextEdit="1"/>
              </p:cNvSpPr>
              <p:nvPr/>
            </p:nvSpPr>
            <p:spPr>
              <a:xfrm>
                <a:off x="838199" y="1326995"/>
                <a:ext cx="11053879" cy="2486179"/>
              </a:xfrm>
              <a:prstGeom prst="rect">
                <a:avLst/>
              </a:prstGeom>
              <a:blipFill>
                <a:blip r:embed="rId3"/>
                <a:stretch>
                  <a:fillRect l="-917" t="-8122"/>
                </a:stretch>
              </a:blipFill>
            </p:spPr>
            <p:txBody>
              <a:bodyPr/>
              <a:lstStyle/>
              <a:p>
                <a:r>
                  <a:rPr lang="zh-CN" altLang="en-US">
                    <a:noFill/>
                  </a:rPr>
                  <a:t> </a:t>
                </a:r>
              </a:p>
            </p:txBody>
          </p:sp>
        </mc:Fallback>
      </mc:AlternateContent>
      <p:pic>
        <p:nvPicPr>
          <p:cNvPr id="50" name="Picture 2">
            <a:extLst>
              <a:ext uri="{FF2B5EF4-FFF2-40B4-BE49-F238E27FC236}">
                <a16:creationId xmlns:a16="http://schemas.microsoft.com/office/drawing/2014/main" id="{4DB127DC-F5D6-A04B-AAC5-2B42B3D02C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4">
            <a:extLst>
              <a:ext uri="{FF2B5EF4-FFF2-40B4-BE49-F238E27FC236}">
                <a16:creationId xmlns:a16="http://schemas.microsoft.com/office/drawing/2014/main" id="{C62E9FD6-A984-4842-9DA5-83CD33E3D454}"/>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281945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3">
            <a:extLst>
              <a:ext uri="{FF2B5EF4-FFF2-40B4-BE49-F238E27FC236}">
                <a16:creationId xmlns:a16="http://schemas.microsoft.com/office/drawing/2014/main" id="{E6914913-CBEF-E044-A98B-7A855FFD9DC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D53845D7-8AA2-874B-B760-3F986368B0BA}" type="slidenum">
              <a:rPr lang="en-US" altLang="zh-CN" sz="800"/>
              <a:pPr/>
              <a:t>7</a:t>
            </a:fld>
            <a:endParaRPr lang="en-US" altLang="zh-CN" sz="1400"/>
          </a:p>
        </p:txBody>
      </p:sp>
      <p:sp>
        <p:nvSpPr>
          <p:cNvPr id="15362" name="Freeform 5">
            <a:extLst>
              <a:ext uri="{FF2B5EF4-FFF2-40B4-BE49-F238E27FC236}">
                <a16:creationId xmlns:a16="http://schemas.microsoft.com/office/drawing/2014/main" id="{EB7E323A-1403-9D4C-B83B-16035A478350}"/>
              </a:ext>
            </a:extLst>
          </p:cNvPr>
          <p:cNvSpPr>
            <a:spLocks/>
          </p:cNvSpPr>
          <p:nvPr/>
        </p:nvSpPr>
        <p:spPr bwMode="auto">
          <a:xfrm>
            <a:off x="1590040" y="2714307"/>
            <a:ext cx="3119438" cy="3643313"/>
          </a:xfrm>
          <a:custGeom>
            <a:avLst/>
            <a:gdLst>
              <a:gd name="T0" fmla="*/ 2239963 w 1965"/>
              <a:gd name="T1" fmla="*/ 11113 h 2295"/>
              <a:gd name="T2" fmla="*/ 2433638 w 1965"/>
              <a:gd name="T3" fmla="*/ 38100 h 2295"/>
              <a:gd name="T4" fmla="*/ 2587625 w 1965"/>
              <a:gd name="T5" fmla="*/ 88900 h 2295"/>
              <a:gd name="T6" fmla="*/ 2728913 w 1965"/>
              <a:gd name="T7" fmla="*/ 139700 h 2295"/>
              <a:gd name="T8" fmla="*/ 2844800 w 1965"/>
              <a:gd name="T9" fmla="*/ 217488 h 2295"/>
              <a:gd name="T10" fmla="*/ 2897188 w 1965"/>
              <a:gd name="T11" fmla="*/ 255588 h 2295"/>
              <a:gd name="T12" fmla="*/ 3025775 w 1965"/>
              <a:gd name="T13" fmla="*/ 514350 h 2295"/>
              <a:gd name="T14" fmla="*/ 3089275 w 1965"/>
              <a:gd name="T15" fmla="*/ 887413 h 2295"/>
              <a:gd name="T16" fmla="*/ 3089275 w 1965"/>
              <a:gd name="T17" fmla="*/ 2097088 h 2295"/>
              <a:gd name="T18" fmla="*/ 2986088 w 1965"/>
              <a:gd name="T19" fmla="*/ 3024188 h 2295"/>
              <a:gd name="T20" fmla="*/ 2922588 w 1965"/>
              <a:gd name="T21" fmla="*/ 3384550 h 2295"/>
              <a:gd name="T22" fmla="*/ 2819400 w 1965"/>
              <a:gd name="T23" fmla="*/ 3513138 h 2295"/>
              <a:gd name="T24" fmla="*/ 2794000 w 1965"/>
              <a:gd name="T25" fmla="*/ 3551238 h 2295"/>
              <a:gd name="T26" fmla="*/ 2587625 w 1965"/>
              <a:gd name="T27" fmla="*/ 3641725 h 2295"/>
              <a:gd name="T28" fmla="*/ 2033588 w 1965"/>
              <a:gd name="T29" fmla="*/ 3602038 h 2295"/>
              <a:gd name="T30" fmla="*/ 1866900 w 1965"/>
              <a:gd name="T31" fmla="*/ 3525838 h 2295"/>
              <a:gd name="T32" fmla="*/ 1570038 w 1965"/>
              <a:gd name="T33" fmla="*/ 3422650 h 2295"/>
              <a:gd name="T34" fmla="*/ 1274763 w 1965"/>
              <a:gd name="T35" fmla="*/ 3294063 h 2295"/>
              <a:gd name="T36" fmla="*/ 1030288 w 1965"/>
              <a:gd name="T37" fmla="*/ 3140075 h 2295"/>
              <a:gd name="T38" fmla="*/ 927100 w 1965"/>
              <a:gd name="T39" fmla="*/ 3074988 h 2295"/>
              <a:gd name="T40" fmla="*/ 604838 w 1965"/>
              <a:gd name="T41" fmla="*/ 2959100 h 2295"/>
              <a:gd name="T42" fmla="*/ 515938 w 1965"/>
              <a:gd name="T43" fmla="*/ 2817813 h 2295"/>
              <a:gd name="T44" fmla="*/ 463550 w 1965"/>
              <a:gd name="T45" fmla="*/ 2779713 h 2295"/>
              <a:gd name="T46" fmla="*/ 322263 w 1965"/>
              <a:gd name="T47" fmla="*/ 2649538 h 2295"/>
              <a:gd name="T48" fmla="*/ 168275 w 1965"/>
              <a:gd name="T49" fmla="*/ 2495550 h 2295"/>
              <a:gd name="T50" fmla="*/ 115888 w 1965"/>
              <a:gd name="T51" fmla="*/ 2303463 h 2295"/>
              <a:gd name="T52" fmla="*/ 65088 w 1965"/>
              <a:gd name="T53" fmla="*/ 2109788 h 2295"/>
              <a:gd name="T54" fmla="*/ 0 w 1965"/>
              <a:gd name="T55" fmla="*/ 1993900 h 2295"/>
              <a:gd name="T56" fmla="*/ 12700 w 1965"/>
              <a:gd name="T57" fmla="*/ 1724025 h 2295"/>
              <a:gd name="T58" fmla="*/ 231775 w 1965"/>
              <a:gd name="T59" fmla="*/ 1530350 h 2295"/>
              <a:gd name="T60" fmla="*/ 412750 w 1965"/>
              <a:gd name="T61" fmla="*/ 1414463 h 2295"/>
              <a:gd name="T62" fmla="*/ 566738 w 1965"/>
              <a:gd name="T63" fmla="*/ 1285875 h 2295"/>
              <a:gd name="T64" fmla="*/ 889000 w 1965"/>
              <a:gd name="T65" fmla="*/ 1119188 h 2295"/>
              <a:gd name="T66" fmla="*/ 1081088 w 1965"/>
              <a:gd name="T67" fmla="*/ 912813 h 2295"/>
              <a:gd name="T68" fmla="*/ 1312863 w 1965"/>
              <a:gd name="T69" fmla="*/ 693738 h 2295"/>
              <a:gd name="T70" fmla="*/ 1584325 w 1965"/>
              <a:gd name="T71" fmla="*/ 333375 h 2295"/>
              <a:gd name="T72" fmla="*/ 1738313 w 1965"/>
              <a:gd name="T73" fmla="*/ 242888 h 2295"/>
              <a:gd name="T74" fmla="*/ 2073275 w 1965"/>
              <a:gd name="T75" fmla="*/ 127000 h 2295"/>
              <a:gd name="T76" fmla="*/ 2189163 w 1965"/>
              <a:gd name="T77" fmla="*/ 38100 h 2295"/>
              <a:gd name="T78" fmla="*/ 2239963 w 1965"/>
              <a:gd name="T79" fmla="*/ 11113 h 229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965" h="2295">
                <a:moveTo>
                  <a:pt x="1411" y="7"/>
                </a:moveTo>
                <a:cubicBezTo>
                  <a:pt x="1434" y="9"/>
                  <a:pt x="1500" y="12"/>
                  <a:pt x="1533" y="24"/>
                </a:cubicBezTo>
                <a:cubicBezTo>
                  <a:pt x="1569" y="37"/>
                  <a:pt x="1592" y="48"/>
                  <a:pt x="1630" y="56"/>
                </a:cubicBezTo>
                <a:cubicBezTo>
                  <a:pt x="1660" y="71"/>
                  <a:pt x="1688" y="78"/>
                  <a:pt x="1719" y="88"/>
                </a:cubicBezTo>
                <a:cubicBezTo>
                  <a:pt x="1743" y="104"/>
                  <a:pt x="1768" y="120"/>
                  <a:pt x="1792" y="137"/>
                </a:cubicBezTo>
                <a:cubicBezTo>
                  <a:pt x="1803" y="145"/>
                  <a:pt x="1825" y="161"/>
                  <a:pt x="1825" y="161"/>
                </a:cubicBezTo>
                <a:cubicBezTo>
                  <a:pt x="1859" y="213"/>
                  <a:pt x="1872" y="272"/>
                  <a:pt x="1906" y="324"/>
                </a:cubicBezTo>
                <a:cubicBezTo>
                  <a:pt x="1921" y="401"/>
                  <a:pt x="1922" y="485"/>
                  <a:pt x="1946" y="559"/>
                </a:cubicBezTo>
                <a:cubicBezTo>
                  <a:pt x="1965" y="891"/>
                  <a:pt x="1958" y="712"/>
                  <a:pt x="1946" y="1321"/>
                </a:cubicBezTo>
                <a:cubicBezTo>
                  <a:pt x="1942" y="1515"/>
                  <a:pt x="1930" y="1716"/>
                  <a:pt x="1881" y="1905"/>
                </a:cubicBezTo>
                <a:cubicBezTo>
                  <a:pt x="1873" y="1967"/>
                  <a:pt x="1871" y="2078"/>
                  <a:pt x="1841" y="2132"/>
                </a:cubicBezTo>
                <a:cubicBezTo>
                  <a:pt x="1805" y="2198"/>
                  <a:pt x="1810" y="2171"/>
                  <a:pt x="1776" y="2213"/>
                </a:cubicBezTo>
                <a:cubicBezTo>
                  <a:pt x="1770" y="2220"/>
                  <a:pt x="1767" y="2231"/>
                  <a:pt x="1760" y="2237"/>
                </a:cubicBezTo>
                <a:cubicBezTo>
                  <a:pt x="1719" y="2272"/>
                  <a:pt x="1679" y="2278"/>
                  <a:pt x="1630" y="2294"/>
                </a:cubicBezTo>
                <a:cubicBezTo>
                  <a:pt x="1501" y="2290"/>
                  <a:pt x="1400" y="2295"/>
                  <a:pt x="1281" y="2269"/>
                </a:cubicBezTo>
                <a:cubicBezTo>
                  <a:pt x="1245" y="2251"/>
                  <a:pt x="1215" y="2231"/>
                  <a:pt x="1176" y="2221"/>
                </a:cubicBezTo>
                <a:cubicBezTo>
                  <a:pt x="1116" y="2181"/>
                  <a:pt x="1061" y="2170"/>
                  <a:pt x="989" y="2156"/>
                </a:cubicBezTo>
                <a:cubicBezTo>
                  <a:pt x="929" y="2126"/>
                  <a:pt x="866" y="2096"/>
                  <a:pt x="803" y="2075"/>
                </a:cubicBezTo>
                <a:cubicBezTo>
                  <a:pt x="754" y="2036"/>
                  <a:pt x="702" y="2008"/>
                  <a:pt x="649" y="1978"/>
                </a:cubicBezTo>
                <a:cubicBezTo>
                  <a:pt x="596" y="1948"/>
                  <a:pt x="637" y="1957"/>
                  <a:pt x="584" y="1937"/>
                </a:cubicBezTo>
                <a:cubicBezTo>
                  <a:pt x="516" y="1912"/>
                  <a:pt x="443" y="1904"/>
                  <a:pt x="381" y="1864"/>
                </a:cubicBezTo>
                <a:cubicBezTo>
                  <a:pt x="362" y="1838"/>
                  <a:pt x="345" y="1798"/>
                  <a:pt x="325" y="1775"/>
                </a:cubicBezTo>
                <a:cubicBezTo>
                  <a:pt x="316" y="1765"/>
                  <a:pt x="302" y="1760"/>
                  <a:pt x="292" y="1751"/>
                </a:cubicBezTo>
                <a:cubicBezTo>
                  <a:pt x="262" y="1724"/>
                  <a:pt x="234" y="1695"/>
                  <a:pt x="203" y="1669"/>
                </a:cubicBezTo>
                <a:cubicBezTo>
                  <a:pt x="168" y="1639"/>
                  <a:pt x="128" y="1614"/>
                  <a:pt x="106" y="1572"/>
                </a:cubicBezTo>
                <a:cubicBezTo>
                  <a:pt x="87" y="1536"/>
                  <a:pt x="86" y="1490"/>
                  <a:pt x="73" y="1451"/>
                </a:cubicBezTo>
                <a:cubicBezTo>
                  <a:pt x="67" y="1415"/>
                  <a:pt x="63" y="1360"/>
                  <a:pt x="41" y="1329"/>
                </a:cubicBezTo>
                <a:cubicBezTo>
                  <a:pt x="24" y="1305"/>
                  <a:pt x="9" y="1284"/>
                  <a:pt x="0" y="1256"/>
                </a:cubicBezTo>
                <a:cubicBezTo>
                  <a:pt x="3" y="1199"/>
                  <a:pt x="1" y="1142"/>
                  <a:pt x="8" y="1086"/>
                </a:cubicBezTo>
                <a:cubicBezTo>
                  <a:pt x="13" y="1045"/>
                  <a:pt x="113" y="985"/>
                  <a:pt x="146" y="964"/>
                </a:cubicBezTo>
                <a:cubicBezTo>
                  <a:pt x="185" y="940"/>
                  <a:pt x="223" y="918"/>
                  <a:pt x="260" y="891"/>
                </a:cubicBezTo>
                <a:cubicBezTo>
                  <a:pt x="294" y="866"/>
                  <a:pt x="323" y="834"/>
                  <a:pt x="357" y="810"/>
                </a:cubicBezTo>
                <a:cubicBezTo>
                  <a:pt x="418" y="767"/>
                  <a:pt x="507" y="749"/>
                  <a:pt x="560" y="705"/>
                </a:cubicBezTo>
                <a:cubicBezTo>
                  <a:pt x="606" y="666"/>
                  <a:pt x="630" y="612"/>
                  <a:pt x="681" y="575"/>
                </a:cubicBezTo>
                <a:cubicBezTo>
                  <a:pt x="725" y="530"/>
                  <a:pt x="774" y="498"/>
                  <a:pt x="827" y="437"/>
                </a:cubicBezTo>
                <a:cubicBezTo>
                  <a:pt x="885" y="362"/>
                  <a:pt x="943" y="287"/>
                  <a:pt x="998" y="210"/>
                </a:cubicBezTo>
                <a:cubicBezTo>
                  <a:pt x="1035" y="158"/>
                  <a:pt x="1056" y="170"/>
                  <a:pt x="1095" y="153"/>
                </a:cubicBezTo>
                <a:cubicBezTo>
                  <a:pt x="1162" y="124"/>
                  <a:pt x="1236" y="103"/>
                  <a:pt x="1306" y="80"/>
                </a:cubicBezTo>
                <a:cubicBezTo>
                  <a:pt x="1328" y="63"/>
                  <a:pt x="1355" y="38"/>
                  <a:pt x="1379" y="24"/>
                </a:cubicBezTo>
                <a:cubicBezTo>
                  <a:pt x="1420" y="0"/>
                  <a:pt x="1391" y="29"/>
                  <a:pt x="1411" y="7"/>
                </a:cubicBezTo>
                <a:close/>
              </a:path>
            </a:pathLst>
          </a:custGeom>
          <a:solidFill>
            <a:schemeClr val="accent5">
              <a:lumMod val="20000"/>
              <a:lumOff val="80000"/>
            </a:schemeClr>
          </a:solidFill>
          <a:ln>
            <a:noFill/>
          </a:ln>
          <a:effectLst/>
        </p:spPr>
        <p:txBody>
          <a:bodyPr wrap="none" lIns="92075" tIns="46038" rIns="92075" bIns="46038" anchor="ctr"/>
          <a:lstStyle/>
          <a:p>
            <a:endParaRPr lang="zh-CN" altLang="en-US"/>
          </a:p>
        </p:txBody>
      </p:sp>
      <p:sp>
        <p:nvSpPr>
          <p:cNvPr id="15363" name="Oval 6">
            <a:extLst>
              <a:ext uri="{FF2B5EF4-FFF2-40B4-BE49-F238E27FC236}">
                <a16:creationId xmlns:a16="http://schemas.microsoft.com/office/drawing/2014/main" id="{A3DBF4A3-B27C-DB41-8AFE-EA40D0BFF9C9}"/>
              </a:ext>
            </a:extLst>
          </p:cNvPr>
          <p:cNvSpPr>
            <a:spLocks noChangeAspect="1" noChangeArrowheads="1"/>
          </p:cNvSpPr>
          <p:nvPr/>
        </p:nvSpPr>
        <p:spPr bwMode="auto">
          <a:xfrm>
            <a:off x="1802766" y="4516119"/>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s</a:t>
            </a:r>
          </a:p>
        </p:txBody>
      </p:sp>
      <p:sp>
        <p:nvSpPr>
          <p:cNvPr id="15364" name="Oval 7">
            <a:extLst>
              <a:ext uri="{FF2B5EF4-FFF2-40B4-BE49-F238E27FC236}">
                <a16:creationId xmlns:a16="http://schemas.microsoft.com/office/drawing/2014/main" id="{3CCF9F3A-4B2A-9447-B343-A1C579FA1218}"/>
              </a:ext>
            </a:extLst>
          </p:cNvPr>
          <p:cNvSpPr>
            <a:spLocks noChangeAspect="1" noChangeArrowheads="1"/>
          </p:cNvSpPr>
          <p:nvPr/>
        </p:nvSpPr>
        <p:spPr bwMode="auto">
          <a:xfrm>
            <a:off x="3787141" y="3027044"/>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2</a:t>
            </a:r>
          </a:p>
        </p:txBody>
      </p:sp>
      <p:sp>
        <p:nvSpPr>
          <p:cNvPr id="15365" name="Oval 8">
            <a:extLst>
              <a:ext uri="{FF2B5EF4-FFF2-40B4-BE49-F238E27FC236}">
                <a16:creationId xmlns:a16="http://schemas.microsoft.com/office/drawing/2014/main" id="{98A3E3AE-4B80-CD4B-B9EF-A52B932BB471}"/>
              </a:ext>
            </a:extLst>
          </p:cNvPr>
          <p:cNvSpPr>
            <a:spLocks noChangeAspect="1" noChangeArrowheads="1"/>
          </p:cNvSpPr>
          <p:nvPr/>
        </p:nvSpPr>
        <p:spPr bwMode="auto">
          <a:xfrm>
            <a:off x="3787141" y="4516119"/>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3</a:t>
            </a:r>
          </a:p>
        </p:txBody>
      </p:sp>
      <p:sp>
        <p:nvSpPr>
          <p:cNvPr id="15366" name="Oval 9">
            <a:extLst>
              <a:ext uri="{FF2B5EF4-FFF2-40B4-BE49-F238E27FC236}">
                <a16:creationId xmlns:a16="http://schemas.microsoft.com/office/drawing/2014/main" id="{79560B4F-0D7B-8D4B-9DB8-D4F87F2C58B6}"/>
              </a:ext>
            </a:extLst>
          </p:cNvPr>
          <p:cNvSpPr>
            <a:spLocks noChangeAspect="1" noChangeArrowheads="1"/>
          </p:cNvSpPr>
          <p:nvPr/>
        </p:nvSpPr>
        <p:spPr bwMode="auto">
          <a:xfrm>
            <a:off x="3787141" y="5967095"/>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4</a:t>
            </a:r>
          </a:p>
        </p:txBody>
      </p:sp>
      <p:cxnSp>
        <p:nvCxnSpPr>
          <p:cNvPr id="15367" name="AutoShape 10">
            <a:extLst>
              <a:ext uri="{FF2B5EF4-FFF2-40B4-BE49-F238E27FC236}">
                <a16:creationId xmlns:a16="http://schemas.microsoft.com/office/drawing/2014/main" id="{5AAAA972-74CD-6D4A-8743-A75E77AECE9D}"/>
              </a:ext>
            </a:extLst>
          </p:cNvPr>
          <p:cNvCxnSpPr>
            <a:cxnSpLocks noChangeShapeType="1"/>
            <a:stCxn id="15363" idx="7"/>
            <a:endCxn id="15364" idx="3"/>
          </p:cNvCxnSpPr>
          <p:nvPr/>
        </p:nvCxnSpPr>
        <p:spPr bwMode="auto">
          <a:xfrm flipV="1">
            <a:off x="2017079" y="3242945"/>
            <a:ext cx="1806575" cy="13096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68" name="AutoShape 11">
            <a:extLst>
              <a:ext uri="{FF2B5EF4-FFF2-40B4-BE49-F238E27FC236}">
                <a16:creationId xmlns:a16="http://schemas.microsoft.com/office/drawing/2014/main" id="{1D06D662-DCC5-0241-B05F-920AC5480640}"/>
              </a:ext>
            </a:extLst>
          </p:cNvPr>
          <p:cNvCxnSpPr>
            <a:cxnSpLocks noChangeShapeType="1"/>
            <a:stCxn id="15363" idx="6"/>
            <a:endCxn id="15365" idx="2"/>
          </p:cNvCxnSpPr>
          <p:nvPr/>
        </p:nvCxnSpPr>
        <p:spPr bwMode="auto">
          <a:xfrm>
            <a:off x="2053590" y="4643119"/>
            <a:ext cx="173355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69" name="AutoShape 12">
            <a:extLst>
              <a:ext uri="{FF2B5EF4-FFF2-40B4-BE49-F238E27FC236}">
                <a16:creationId xmlns:a16="http://schemas.microsoft.com/office/drawing/2014/main" id="{732B7B24-4931-ED45-A680-49BEECCBA2DF}"/>
              </a:ext>
            </a:extLst>
          </p:cNvPr>
          <p:cNvCxnSpPr>
            <a:cxnSpLocks noChangeShapeType="1"/>
            <a:stCxn id="15363" idx="5"/>
            <a:endCxn id="15366" idx="1"/>
          </p:cNvCxnSpPr>
          <p:nvPr/>
        </p:nvCxnSpPr>
        <p:spPr bwMode="auto">
          <a:xfrm>
            <a:off x="2017079" y="4732020"/>
            <a:ext cx="1806575" cy="127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70" name="AutoShape 13">
            <a:extLst>
              <a:ext uri="{FF2B5EF4-FFF2-40B4-BE49-F238E27FC236}">
                <a16:creationId xmlns:a16="http://schemas.microsoft.com/office/drawing/2014/main" id="{5D61D75F-AC9E-574F-A0B1-CD94E01E9D38}"/>
              </a:ext>
            </a:extLst>
          </p:cNvPr>
          <p:cNvCxnSpPr>
            <a:cxnSpLocks noChangeShapeType="1"/>
            <a:stCxn id="15365" idx="6"/>
            <a:endCxn id="15377" idx="2"/>
          </p:cNvCxnSpPr>
          <p:nvPr/>
        </p:nvCxnSpPr>
        <p:spPr bwMode="auto">
          <a:xfrm>
            <a:off x="4037966" y="4643119"/>
            <a:ext cx="2403475"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71" name="AutoShape 14">
            <a:extLst>
              <a:ext uri="{FF2B5EF4-FFF2-40B4-BE49-F238E27FC236}">
                <a16:creationId xmlns:a16="http://schemas.microsoft.com/office/drawing/2014/main" id="{A7606A97-3D0F-0447-A013-CA0B39C47D82}"/>
              </a:ext>
            </a:extLst>
          </p:cNvPr>
          <p:cNvCxnSpPr>
            <a:cxnSpLocks noChangeShapeType="1"/>
            <a:stCxn id="15365" idx="5"/>
            <a:endCxn id="15378" idx="1"/>
          </p:cNvCxnSpPr>
          <p:nvPr/>
        </p:nvCxnSpPr>
        <p:spPr bwMode="auto">
          <a:xfrm>
            <a:off x="4001453" y="4732020"/>
            <a:ext cx="2476500" cy="1271587"/>
          </a:xfrm>
          <a:prstGeom prst="straightConnector1">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72" name="AutoShape 15">
            <a:extLst>
              <a:ext uri="{FF2B5EF4-FFF2-40B4-BE49-F238E27FC236}">
                <a16:creationId xmlns:a16="http://schemas.microsoft.com/office/drawing/2014/main" id="{D3CDE635-61B6-054B-A94E-1DF12150A808}"/>
              </a:ext>
            </a:extLst>
          </p:cNvPr>
          <p:cNvCxnSpPr>
            <a:cxnSpLocks noChangeShapeType="1"/>
            <a:stCxn id="15365" idx="4"/>
            <a:endCxn id="15366" idx="0"/>
          </p:cNvCxnSpPr>
          <p:nvPr/>
        </p:nvCxnSpPr>
        <p:spPr bwMode="auto">
          <a:xfrm>
            <a:off x="3912553" y="4768532"/>
            <a:ext cx="0" cy="11985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73" name="AutoShape 16">
            <a:extLst>
              <a:ext uri="{FF2B5EF4-FFF2-40B4-BE49-F238E27FC236}">
                <a16:creationId xmlns:a16="http://schemas.microsoft.com/office/drawing/2014/main" id="{71B5C762-B008-9243-B923-B0A316D764C6}"/>
              </a:ext>
            </a:extLst>
          </p:cNvPr>
          <p:cNvCxnSpPr>
            <a:cxnSpLocks noChangeShapeType="1"/>
            <a:stCxn id="15364" idx="6"/>
            <a:endCxn id="15376" idx="2"/>
          </p:cNvCxnSpPr>
          <p:nvPr/>
        </p:nvCxnSpPr>
        <p:spPr bwMode="auto">
          <a:xfrm>
            <a:off x="4037966" y="3154044"/>
            <a:ext cx="2403475"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74" name="AutoShape 17">
            <a:extLst>
              <a:ext uri="{FF2B5EF4-FFF2-40B4-BE49-F238E27FC236}">
                <a16:creationId xmlns:a16="http://schemas.microsoft.com/office/drawing/2014/main" id="{7ACB9199-B645-EB49-9CB9-0973296E5867}"/>
              </a:ext>
            </a:extLst>
          </p:cNvPr>
          <p:cNvCxnSpPr>
            <a:cxnSpLocks noChangeShapeType="1"/>
            <a:stCxn id="15366" idx="6"/>
            <a:endCxn id="15378" idx="2"/>
          </p:cNvCxnSpPr>
          <p:nvPr/>
        </p:nvCxnSpPr>
        <p:spPr bwMode="auto">
          <a:xfrm>
            <a:off x="4037966" y="6092506"/>
            <a:ext cx="2403475"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75" name="AutoShape 18">
            <a:extLst>
              <a:ext uri="{FF2B5EF4-FFF2-40B4-BE49-F238E27FC236}">
                <a16:creationId xmlns:a16="http://schemas.microsoft.com/office/drawing/2014/main" id="{618406C3-A18B-0340-ABB5-499919118E04}"/>
              </a:ext>
            </a:extLst>
          </p:cNvPr>
          <p:cNvCxnSpPr>
            <a:cxnSpLocks noChangeShapeType="1"/>
            <a:stCxn id="15364" idx="4"/>
            <a:endCxn id="15365" idx="0"/>
          </p:cNvCxnSpPr>
          <p:nvPr/>
        </p:nvCxnSpPr>
        <p:spPr bwMode="auto">
          <a:xfrm>
            <a:off x="3912553" y="3279457"/>
            <a:ext cx="0" cy="12366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376" name="Oval 19">
            <a:extLst>
              <a:ext uri="{FF2B5EF4-FFF2-40B4-BE49-F238E27FC236}">
                <a16:creationId xmlns:a16="http://schemas.microsoft.com/office/drawing/2014/main" id="{CCA42EC1-FE3D-BB4B-ACFE-43E3CF7D04C1}"/>
              </a:ext>
            </a:extLst>
          </p:cNvPr>
          <p:cNvSpPr>
            <a:spLocks noChangeAspect="1" noChangeArrowheads="1"/>
          </p:cNvSpPr>
          <p:nvPr/>
        </p:nvSpPr>
        <p:spPr bwMode="auto">
          <a:xfrm>
            <a:off x="6441441" y="3027044"/>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5</a:t>
            </a:r>
          </a:p>
        </p:txBody>
      </p:sp>
      <p:sp>
        <p:nvSpPr>
          <p:cNvPr id="15377" name="Oval 20">
            <a:extLst>
              <a:ext uri="{FF2B5EF4-FFF2-40B4-BE49-F238E27FC236}">
                <a16:creationId xmlns:a16="http://schemas.microsoft.com/office/drawing/2014/main" id="{4587EA66-C3C7-6946-B188-C065F48E58B1}"/>
              </a:ext>
            </a:extLst>
          </p:cNvPr>
          <p:cNvSpPr>
            <a:spLocks noChangeAspect="1" noChangeArrowheads="1"/>
          </p:cNvSpPr>
          <p:nvPr/>
        </p:nvSpPr>
        <p:spPr bwMode="auto">
          <a:xfrm>
            <a:off x="6441441" y="4516119"/>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6</a:t>
            </a:r>
          </a:p>
        </p:txBody>
      </p:sp>
      <p:sp>
        <p:nvSpPr>
          <p:cNvPr id="15378" name="Oval 21">
            <a:extLst>
              <a:ext uri="{FF2B5EF4-FFF2-40B4-BE49-F238E27FC236}">
                <a16:creationId xmlns:a16="http://schemas.microsoft.com/office/drawing/2014/main" id="{008E22EE-325D-CA4F-84FC-E640F0B6B83C}"/>
              </a:ext>
            </a:extLst>
          </p:cNvPr>
          <p:cNvSpPr>
            <a:spLocks noChangeAspect="1" noChangeArrowheads="1"/>
          </p:cNvSpPr>
          <p:nvPr/>
        </p:nvSpPr>
        <p:spPr bwMode="auto">
          <a:xfrm>
            <a:off x="6441441" y="5967095"/>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7</a:t>
            </a:r>
          </a:p>
        </p:txBody>
      </p:sp>
      <p:cxnSp>
        <p:nvCxnSpPr>
          <p:cNvPr id="15379" name="AutoShape 22">
            <a:extLst>
              <a:ext uri="{FF2B5EF4-FFF2-40B4-BE49-F238E27FC236}">
                <a16:creationId xmlns:a16="http://schemas.microsoft.com/office/drawing/2014/main" id="{FF6DE7AF-7B34-1C4B-B79E-D4EB6F606B0B}"/>
              </a:ext>
            </a:extLst>
          </p:cNvPr>
          <p:cNvCxnSpPr>
            <a:cxnSpLocks noChangeShapeType="1"/>
            <a:stCxn id="15377" idx="4"/>
            <a:endCxn id="15378" idx="0"/>
          </p:cNvCxnSpPr>
          <p:nvPr/>
        </p:nvCxnSpPr>
        <p:spPr bwMode="auto">
          <a:xfrm>
            <a:off x="6566853" y="4768532"/>
            <a:ext cx="0" cy="11985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80" name="AutoShape 23">
            <a:extLst>
              <a:ext uri="{FF2B5EF4-FFF2-40B4-BE49-F238E27FC236}">
                <a16:creationId xmlns:a16="http://schemas.microsoft.com/office/drawing/2014/main" id="{E8C10985-C860-2B4D-AE55-F0B77A8C752E}"/>
              </a:ext>
            </a:extLst>
          </p:cNvPr>
          <p:cNvCxnSpPr>
            <a:cxnSpLocks noChangeShapeType="1"/>
            <a:stCxn id="15376" idx="4"/>
            <a:endCxn id="15377" idx="0"/>
          </p:cNvCxnSpPr>
          <p:nvPr/>
        </p:nvCxnSpPr>
        <p:spPr bwMode="auto">
          <a:xfrm>
            <a:off x="6566853" y="3279457"/>
            <a:ext cx="0" cy="12366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81" name="AutoShape 24">
            <a:extLst>
              <a:ext uri="{FF2B5EF4-FFF2-40B4-BE49-F238E27FC236}">
                <a16:creationId xmlns:a16="http://schemas.microsoft.com/office/drawing/2014/main" id="{F77582B0-3DFF-2F48-B12D-5B70AD43A205}"/>
              </a:ext>
            </a:extLst>
          </p:cNvPr>
          <p:cNvCxnSpPr>
            <a:cxnSpLocks noChangeShapeType="1"/>
            <a:stCxn id="15364" idx="5"/>
            <a:endCxn id="15377" idx="1"/>
          </p:cNvCxnSpPr>
          <p:nvPr/>
        </p:nvCxnSpPr>
        <p:spPr bwMode="auto">
          <a:xfrm>
            <a:off x="4001453" y="3242945"/>
            <a:ext cx="2476500" cy="13096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382" name="Oval 25">
            <a:extLst>
              <a:ext uri="{FF2B5EF4-FFF2-40B4-BE49-F238E27FC236}">
                <a16:creationId xmlns:a16="http://schemas.microsoft.com/office/drawing/2014/main" id="{3426C516-6C91-6849-B328-4BC185161EBF}"/>
              </a:ext>
            </a:extLst>
          </p:cNvPr>
          <p:cNvSpPr>
            <a:spLocks noChangeAspect="1" noChangeArrowheads="1"/>
          </p:cNvSpPr>
          <p:nvPr/>
        </p:nvSpPr>
        <p:spPr bwMode="auto">
          <a:xfrm>
            <a:off x="8390891" y="4516119"/>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t</a:t>
            </a:r>
          </a:p>
        </p:txBody>
      </p:sp>
      <p:cxnSp>
        <p:nvCxnSpPr>
          <p:cNvPr id="15383" name="AutoShape 26">
            <a:extLst>
              <a:ext uri="{FF2B5EF4-FFF2-40B4-BE49-F238E27FC236}">
                <a16:creationId xmlns:a16="http://schemas.microsoft.com/office/drawing/2014/main" id="{0C90585B-8F51-CC4A-B197-C27C191612B6}"/>
              </a:ext>
            </a:extLst>
          </p:cNvPr>
          <p:cNvCxnSpPr>
            <a:cxnSpLocks noChangeShapeType="1"/>
            <a:stCxn id="15376" idx="6"/>
            <a:endCxn id="15382" idx="1"/>
          </p:cNvCxnSpPr>
          <p:nvPr/>
        </p:nvCxnSpPr>
        <p:spPr bwMode="auto">
          <a:xfrm>
            <a:off x="6692265" y="3154045"/>
            <a:ext cx="1735138" cy="1398587"/>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84" name="AutoShape 27">
            <a:extLst>
              <a:ext uri="{FF2B5EF4-FFF2-40B4-BE49-F238E27FC236}">
                <a16:creationId xmlns:a16="http://schemas.microsoft.com/office/drawing/2014/main" id="{FDDCAB6E-67F6-7742-ACA8-41827F9C8FDF}"/>
              </a:ext>
            </a:extLst>
          </p:cNvPr>
          <p:cNvCxnSpPr>
            <a:cxnSpLocks noChangeShapeType="1"/>
            <a:stCxn id="15377" idx="6"/>
            <a:endCxn id="15382" idx="2"/>
          </p:cNvCxnSpPr>
          <p:nvPr/>
        </p:nvCxnSpPr>
        <p:spPr bwMode="auto">
          <a:xfrm>
            <a:off x="6692266" y="4643119"/>
            <a:ext cx="169862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85" name="AutoShape 28">
            <a:extLst>
              <a:ext uri="{FF2B5EF4-FFF2-40B4-BE49-F238E27FC236}">
                <a16:creationId xmlns:a16="http://schemas.microsoft.com/office/drawing/2014/main" id="{29FB2A8A-B135-A140-98E0-A7C877245B02}"/>
              </a:ext>
            </a:extLst>
          </p:cNvPr>
          <p:cNvCxnSpPr>
            <a:cxnSpLocks noChangeShapeType="1"/>
            <a:stCxn id="15378" idx="7"/>
            <a:endCxn id="15382" idx="4"/>
          </p:cNvCxnSpPr>
          <p:nvPr/>
        </p:nvCxnSpPr>
        <p:spPr bwMode="auto">
          <a:xfrm flipV="1">
            <a:off x="6655753" y="4768532"/>
            <a:ext cx="1860550" cy="1235075"/>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386" name="Text Box 29">
            <a:extLst>
              <a:ext uri="{FF2B5EF4-FFF2-40B4-BE49-F238E27FC236}">
                <a16:creationId xmlns:a16="http://schemas.microsoft.com/office/drawing/2014/main" id="{4DC7675F-618A-A543-B6B8-7AB277272908}"/>
              </a:ext>
            </a:extLst>
          </p:cNvPr>
          <p:cNvSpPr txBox="1">
            <a:spLocks noChangeArrowheads="1"/>
          </p:cNvSpPr>
          <p:nvPr/>
        </p:nvSpPr>
        <p:spPr bwMode="auto">
          <a:xfrm>
            <a:off x="2829878" y="5340031"/>
            <a:ext cx="425450"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15387" name="Text Box 30">
            <a:extLst>
              <a:ext uri="{FF2B5EF4-FFF2-40B4-BE49-F238E27FC236}">
                <a16:creationId xmlns:a16="http://schemas.microsoft.com/office/drawing/2014/main" id="{C6985B1C-2659-CC49-AEE8-87B742607A03}"/>
              </a:ext>
            </a:extLst>
          </p:cNvPr>
          <p:cNvSpPr txBox="1">
            <a:spLocks noChangeArrowheads="1"/>
          </p:cNvSpPr>
          <p:nvPr/>
        </p:nvSpPr>
        <p:spPr bwMode="auto">
          <a:xfrm>
            <a:off x="2842578" y="4514531"/>
            <a:ext cx="354012"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5</a:t>
            </a:r>
          </a:p>
        </p:txBody>
      </p:sp>
      <p:sp>
        <p:nvSpPr>
          <p:cNvPr id="15388" name="Text Box 31">
            <a:extLst>
              <a:ext uri="{FF2B5EF4-FFF2-40B4-BE49-F238E27FC236}">
                <a16:creationId xmlns:a16="http://schemas.microsoft.com/office/drawing/2014/main" id="{772F83D0-7423-934E-B751-893AD014A924}"/>
              </a:ext>
            </a:extLst>
          </p:cNvPr>
          <p:cNvSpPr txBox="1">
            <a:spLocks noChangeArrowheads="1"/>
          </p:cNvSpPr>
          <p:nvPr/>
        </p:nvSpPr>
        <p:spPr bwMode="auto">
          <a:xfrm>
            <a:off x="4930140" y="5970269"/>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30</a:t>
            </a:r>
          </a:p>
        </p:txBody>
      </p:sp>
      <p:sp>
        <p:nvSpPr>
          <p:cNvPr id="15389" name="Text Box 32">
            <a:extLst>
              <a:ext uri="{FF2B5EF4-FFF2-40B4-BE49-F238E27FC236}">
                <a16:creationId xmlns:a16="http://schemas.microsoft.com/office/drawing/2014/main" id="{7627622A-B03F-A144-AA58-5DFC51F1CFF3}"/>
              </a:ext>
            </a:extLst>
          </p:cNvPr>
          <p:cNvSpPr txBox="1">
            <a:spLocks noChangeArrowheads="1"/>
          </p:cNvSpPr>
          <p:nvPr/>
        </p:nvSpPr>
        <p:spPr bwMode="auto">
          <a:xfrm>
            <a:off x="6349366" y="5189219"/>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15390" name="Text Box 33">
            <a:extLst>
              <a:ext uri="{FF2B5EF4-FFF2-40B4-BE49-F238E27FC236}">
                <a16:creationId xmlns:a16="http://schemas.microsoft.com/office/drawing/2014/main" id="{8E01BD2E-5E92-A840-9E61-7130DC761DCC}"/>
              </a:ext>
            </a:extLst>
          </p:cNvPr>
          <p:cNvSpPr txBox="1">
            <a:spLocks noChangeArrowheads="1"/>
          </p:cNvSpPr>
          <p:nvPr/>
        </p:nvSpPr>
        <p:spPr bwMode="auto">
          <a:xfrm>
            <a:off x="2794953" y="3685856"/>
            <a:ext cx="425450"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15391" name="Text Box 34">
            <a:extLst>
              <a:ext uri="{FF2B5EF4-FFF2-40B4-BE49-F238E27FC236}">
                <a16:creationId xmlns:a16="http://schemas.microsoft.com/office/drawing/2014/main" id="{C652824B-A28A-684E-8F86-D1AD98782AB7}"/>
              </a:ext>
            </a:extLst>
          </p:cNvPr>
          <p:cNvSpPr txBox="1">
            <a:spLocks noChangeArrowheads="1"/>
          </p:cNvSpPr>
          <p:nvPr/>
        </p:nvSpPr>
        <p:spPr bwMode="auto">
          <a:xfrm>
            <a:off x="4928553" y="4527231"/>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8</a:t>
            </a:r>
          </a:p>
        </p:txBody>
      </p:sp>
      <p:sp>
        <p:nvSpPr>
          <p:cNvPr id="15392" name="Text Box 35">
            <a:extLst>
              <a:ext uri="{FF2B5EF4-FFF2-40B4-BE49-F238E27FC236}">
                <a16:creationId xmlns:a16="http://schemas.microsoft.com/office/drawing/2014/main" id="{CCB66497-DDAE-BF47-96EA-CDDA567665F5}"/>
              </a:ext>
            </a:extLst>
          </p:cNvPr>
          <p:cNvSpPr txBox="1">
            <a:spLocks noChangeArrowheads="1"/>
          </p:cNvSpPr>
          <p:nvPr/>
        </p:nvSpPr>
        <p:spPr bwMode="auto">
          <a:xfrm>
            <a:off x="4919028" y="3735069"/>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15393" name="Text Box 36">
            <a:extLst>
              <a:ext uri="{FF2B5EF4-FFF2-40B4-BE49-F238E27FC236}">
                <a16:creationId xmlns:a16="http://schemas.microsoft.com/office/drawing/2014/main" id="{76C9A2D1-691A-7641-A2FE-88CE396886EC}"/>
              </a:ext>
            </a:extLst>
          </p:cNvPr>
          <p:cNvSpPr txBox="1">
            <a:spLocks noChangeArrowheads="1"/>
          </p:cNvSpPr>
          <p:nvPr/>
        </p:nvSpPr>
        <p:spPr bwMode="auto">
          <a:xfrm>
            <a:off x="4939665" y="3044506"/>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9</a:t>
            </a:r>
          </a:p>
        </p:txBody>
      </p:sp>
      <p:sp>
        <p:nvSpPr>
          <p:cNvPr id="15394" name="Text Box 37">
            <a:extLst>
              <a:ext uri="{FF2B5EF4-FFF2-40B4-BE49-F238E27FC236}">
                <a16:creationId xmlns:a16="http://schemas.microsoft.com/office/drawing/2014/main" id="{96CE4B6C-F791-E347-9CA2-2F58F742CB20}"/>
              </a:ext>
            </a:extLst>
          </p:cNvPr>
          <p:cNvSpPr txBox="1">
            <a:spLocks noChangeArrowheads="1"/>
          </p:cNvSpPr>
          <p:nvPr/>
        </p:nvSpPr>
        <p:spPr bwMode="auto">
          <a:xfrm>
            <a:off x="4928553" y="5220969"/>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6</a:t>
            </a:r>
          </a:p>
        </p:txBody>
      </p:sp>
      <p:sp>
        <p:nvSpPr>
          <p:cNvPr id="15395" name="Text Box 38">
            <a:extLst>
              <a:ext uri="{FF2B5EF4-FFF2-40B4-BE49-F238E27FC236}">
                <a16:creationId xmlns:a16="http://schemas.microsoft.com/office/drawing/2014/main" id="{73AD4688-BB7A-7C43-8F1E-E981D54548AA}"/>
              </a:ext>
            </a:extLst>
          </p:cNvPr>
          <p:cNvSpPr txBox="1">
            <a:spLocks noChangeArrowheads="1"/>
          </p:cNvSpPr>
          <p:nvPr/>
        </p:nvSpPr>
        <p:spPr bwMode="auto">
          <a:xfrm>
            <a:off x="7327265" y="5270181"/>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15396" name="Text Box 39">
            <a:extLst>
              <a:ext uri="{FF2B5EF4-FFF2-40B4-BE49-F238E27FC236}">
                <a16:creationId xmlns:a16="http://schemas.microsoft.com/office/drawing/2014/main" id="{E83ADF2F-B95E-6442-88EB-82A1938A16D9}"/>
              </a:ext>
            </a:extLst>
          </p:cNvPr>
          <p:cNvSpPr txBox="1">
            <a:spLocks noChangeArrowheads="1"/>
          </p:cNvSpPr>
          <p:nvPr/>
        </p:nvSpPr>
        <p:spPr bwMode="auto">
          <a:xfrm>
            <a:off x="7327265" y="4539931"/>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15397" name="Text Box 40">
            <a:extLst>
              <a:ext uri="{FF2B5EF4-FFF2-40B4-BE49-F238E27FC236}">
                <a16:creationId xmlns:a16="http://schemas.microsoft.com/office/drawing/2014/main" id="{870AF203-71CD-4343-B0C0-C0BDC332CA92}"/>
              </a:ext>
            </a:extLst>
          </p:cNvPr>
          <p:cNvSpPr txBox="1">
            <a:spLocks noChangeArrowheads="1"/>
          </p:cNvSpPr>
          <p:nvPr/>
        </p:nvSpPr>
        <p:spPr bwMode="auto">
          <a:xfrm>
            <a:off x="7279641" y="3755706"/>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15398" name="Text Box 41">
            <a:extLst>
              <a:ext uri="{FF2B5EF4-FFF2-40B4-BE49-F238E27FC236}">
                <a16:creationId xmlns:a16="http://schemas.microsoft.com/office/drawing/2014/main" id="{AF588726-1F23-294C-90BC-EBF56DBF6041}"/>
              </a:ext>
            </a:extLst>
          </p:cNvPr>
          <p:cNvSpPr txBox="1">
            <a:spLocks noChangeArrowheads="1"/>
          </p:cNvSpPr>
          <p:nvPr/>
        </p:nvSpPr>
        <p:spPr bwMode="auto">
          <a:xfrm>
            <a:off x="6349366" y="3730306"/>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15399" name="Text Box 42">
            <a:extLst>
              <a:ext uri="{FF2B5EF4-FFF2-40B4-BE49-F238E27FC236}">
                <a16:creationId xmlns:a16="http://schemas.microsoft.com/office/drawing/2014/main" id="{A50E2604-FB35-4942-ADBA-D0EF824B07C9}"/>
              </a:ext>
            </a:extLst>
          </p:cNvPr>
          <p:cNvSpPr txBox="1">
            <a:spLocks noChangeArrowheads="1"/>
          </p:cNvSpPr>
          <p:nvPr/>
        </p:nvSpPr>
        <p:spPr bwMode="auto">
          <a:xfrm>
            <a:off x="3691890" y="3806506"/>
            <a:ext cx="425450"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4</a:t>
            </a:r>
          </a:p>
        </p:txBody>
      </p:sp>
      <p:sp>
        <p:nvSpPr>
          <p:cNvPr id="15400" name="Text Box 43">
            <a:extLst>
              <a:ext uri="{FF2B5EF4-FFF2-40B4-BE49-F238E27FC236}">
                <a16:creationId xmlns:a16="http://schemas.microsoft.com/office/drawing/2014/main" id="{35DF88D9-0AA0-8347-829C-90AF59A3165A}"/>
              </a:ext>
            </a:extLst>
          </p:cNvPr>
          <p:cNvSpPr txBox="1">
            <a:spLocks noChangeArrowheads="1"/>
          </p:cNvSpPr>
          <p:nvPr/>
        </p:nvSpPr>
        <p:spPr bwMode="auto">
          <a:xfrm>
            <a:off x="3680778" y="5211444"/>
            <a:ext cx="425450"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4</a:t>
            </a:r>
          </a:p>
        </p:txBody>
      </p:sp>
      <p:sp>
        <p:nvSpPr>
          <p:cNvPr id="15401" name="Text Box 44">
            <a:extLst>
              <a:ext uri="{FF2B5EF4-FFF2-40B4-BE49-F238E27FC236}">
                <a16:creationId xmlns:a16="http://schemas.microsoft.com/office/drawing/2014/main" id="{FF750070-28F5-F84D-8880-9ED01D1B4747}"/>
              </a:ext>
            </a:extLst>
          </p:cNvPr>
          <p:cNvSpPr txBox="1">
            <a:spLocks noChangeArrowheads="1"/>
          </p:cNvSpPr>
          <p:nvPr/>
        </p:nvSpPr>
        <p:spPr bwMode="auto">
          <a:xfrm>
            <a:off x="1875790" y="5082856"/>
            <a:ext cx="425450"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A</a:t>
            </a:r>
          </a:p>
        </p:txBody>
      </p:sp>
      <p:sp>
        <p:nvSpPr>
          <p:cNvPr id="15402" name="Rectangle 48">
            <a:extLst>
              <a:ext uri="{FF2B5EF4-FFF2-40B4-BE49-F238E27FC236}">
                <a16:creationId xmlns:a16="http://schemas.microsoft.com/office/drawing/2014/main" id="{FDC5EE19-2A5B-A740-BFAC-F00DBB666DFE}"/>
              </a:ext>
            </a:extLst>
          </p:cNvPr>
          <p:cNvSpPr>
            <a:spLocks noGrp="1" noChangeArrowheads="1"/>
          </p:cNvSpPr>
          <p:nvPr>
            <p:ph type="title"/>
          </p:nvPr>
        </p:nvSpPr>
        <p:spPr/>
        <p:txBody>
          <a:bodyPr/>
          <a:lstStyle/>
          <a:p>
            <a:r>
              <a:rPr lang="en-US" altLang="zh-CN"/>
              <a:t>Cuts</a:t>
            </a:r>
          </a:p>
        </p:txBody>
      </p:sp>
      <p:sp>
        <p:nvSpPr>
          <p:cNvPr id="15404" name="Text Box 51">
            <a:extLst>
              <a:ext uri="{FF2B5EF4-FFF2-40B4-BE49-F238E27FC236}">
                <a16:creationId xmlns:a16="http://schemas.microsoft.com/office/drawing/2014/main" id="{D6DFE3A6-83CB-8147-8B93-1D4A71BC297F}"/>
              </a:ext>
            </a:extLst>
          </p:cNvPr>
          <p:cNvSpPr txBox="1">
            <a:spLocks noChangeArrowheads="1"/>
          </p:cNvSpPr>
          <p:nvPr/>
        </p:nvSpPr>
        <p:spPr bwMode="auto">
          <a:xfrm>
            <a:off x="7392354" y="5643244"/>
            <a:ext cx="2160587" cy="595312"/>
          </a:xfrm>
          <a:prstGeom prst="rect">
            <a:avLst/>
          </a:prstGeom>
          <a:solidFill>
            <a:schemeClr val="accent5">
              <a:lumMod val="20000"/>
              <a:lumOff val="80000"/>
            </a:schemeClr>
          </a:solidFill>
          <a:ln>
            <a:noFill/>
          </a:ln>
          <a:effectLst/>
        </p:spPr>
        <p:txBody>
          <a:bodyPr lIns="91387" tIns="91387" rIns="91387" bIns="91387"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200"/>
              <a:t> Capacity = 9 + 15 + 8 + 30</a:t>
            </a:r>
            <a:br>
              <a:rPr lang="en-US" altLang="zh-CN" sz="1200"/>
            </a:br>
            <a:r>
              <a:rPr lang="en-US" altLang="zh-CN" sz="1200"/>
              <a:t>              = 62</a:t>
            </a:r>
          </a:p>
        </p:txBody>
      </p:sp>
      <mc:AlternateContent xmlns:mc="http://schemas.openxmlformats.org/markup-compatibility/2006" xmlns:a14="http://schemas.microsoft.com/office/drawing/2010/main">
        <mc:Choice Requires="a14">
          <p:sp>
            <p:nvSpPr>
              <p:cNvPr id="48" name="Rectangle 2">
                <a:extLst>
                  <a:ext uri="{FF2B5EF4-FFF2-40B4-BE49-F238E27FC236}">
                    <a16:creationId xmlns:a16="http://schemas.microsoft.com/office/drawing/2014/main" id="{5E7F6D16-F3B9-A94E-B35B-F9936EF8870F}"/>
                  </a:ext>
                </a:extLst>
              </p:cNvPr>
              <p:cNvSpPr txBox="1">
                <a:spLocks noChangeArrowheads="1"/>
              </p:cNvSpPr>
              <p:nvPr/>
            </p:nvSpPr>
            <p:spPr>
              <a:xfrm>
                <a:off x="838199" y="1326995"/>
                <a:ext cx="11053879" cy="24861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Def. An </a:t>
                </a:r>
                <a:r>
                  <a:rPr lang="en-US" altLang="zh-CN" dirty="0">
                    <a:solidFill>
                      <a:srgbClr val="FF0000"/>
                    </a:solidFill>
                  </a:rPr>
                  <a:t>s-t cut </a:t>
                </a:r>
                <a:r>
                  <a:rPr lang="en-US" altLang="zh-CN" dirty="0"/>
                  <a:t>is a partition (A, B) of V with s ∈ A and t ∈ B.</a:t>
                </a:r>
              </a:p>
              <a:p>
                <a:r>
                  <a:rPr lang="en-US" altLang="zh-CN" dirty="0"/>
                  <a:t>Def. The </a:t>
                </a:r>
                <a:r>
                  <a:rPr lang="en-US" altLang="zh-CN" dirty="0">
                    <a:solidFill>
                      <a:srgbClr val="FF0000"/>
                    </a:solidFill>
                  </a:rPr>
                  <a:t>capacity</a:t>
                </a:r>
                <a:r>
                  <a:rPr lang="en-US" altLang="zh-CN" dirty="0"/>
                  <a:t> of a cut (A, B) is </a:t>
                </a:r>
                <a14:m>
                  <m:oMath xmlns:m="http://schemas.openxmlformats.org/officeDocument/2006/math">
                    <m:r>
                      <a:rPr lang="en-US" altLang="zh-CN" b="0" i="1" smtClean="0">
                        <a:latin typeface="Cambria Math" panose="02040503050406030204" pitchFamily="18" charset="0"/>
                      </a:rPr>
                      <m:t>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𝑒</m:t>
                            </m:r>
                          </m:sub>
                        </m:sSub>
                      </m:e>
                    </m:nary>
                  </m:oMath>
                </a14:m>
                <a:endParaRPr lang="en-US" altLang="zh-CN" dirty="0"/>
              </a:p>
              <a:p>
                <a:endParaRPr lang="en-US" altLang="zh-CN" dirty="0"/>
              </a:p>
            </p:txBody>
          </p:sp>
        </mc:Choice>
        <mc:Fallback xmlns="">
          <p:sp>
            <p:nvSpPr>
              <p:cNvPr id="48" name="Rectangle 2">
                <a:extLst>
                  <a:ext uri="{FF2B5EF4-FFF2-40B4-BE49-F238E27FC236}">
                    <a16:creationId xmlns:a16="http://schemas.microsoft.com/office/drawing/2014/main" id="{5E7F6D16-F3B9-A94E-B35B-F9936EF8870F}"/>
                  </a:ext>
                </a:extLst>
              </p:cNvPr>
              <p:cNvSpPr txBox="1">
                <a:spLocks noRot="1" noChangeAspect="1" noMove="1" noResize="1" noEditPoints="1" noAdjustHandles="1" noChangeArrowheads="1" noChangeShapeType="1" noTextEdit="1"/>
              </p:cNvSpPr>
              <p:nvPr/>
            </p:nvSpPr>
            <p:spPr>
              <a:xfrm>
                <a:off x="838199" y="1326995"/>
                <a:ext cx="11053879" cy="2486179"/>
              </a:xfrm>
              <a:prstGeom prst="rect">
                <a:avLst/>
              </a:prstGeom>
              <a:blipFill>
                <a:blip r:embed="rId3"/>
                <a:stretch>
                  <a:fillRect l="-917" t="-8122"/>
                </a:stretch>
              </a:blipFill>
            </p:spPr>
            <p:txBody>
              <a:bodyPr/>
              <a:lstStyle/>
              <a:p>
                <a:r>
                  <a:rPr lang="zh-CN" altLang="en-US">
                    <a:noFill/>
                  </a:rPr>
                  <a:t> </a:t>
                </a:r>
              </a:p>
            </p:txBody>
          </p:sp>
        </mc:Fallback>
      </mc:AlternateContent>
      <p:pic>
        <p:nvPicPr>
          <p:cNvPr id="49" name="Picture 2">
            <a:extLst>
              <a:ext uri="{FF2B5EF4-FFF2-40B4-BE49-F238E27FC236}">
                <a16:creationId xmlns:a16="http://schemas.microsoft.com/office/drawing/2014/main" id="{04F97431-9C16-DA4F-B6EA-10EA285BC4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
            <a:extLst>
              <a:ext uri="{FF2B5EF4-FFF2-40B4-BE49-F238E27FC236}">
                <a16:creationId xmlns:a16="http://schemas.microsoft.com/office/drawing/2014/main" id="{51C5D239-12E5-7943-B8B6-D4864F9562ED}"/>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99191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3">
            <a:extLst>
              <a:ext uri="{FF2B5EF4-FFF2-40B4-BE49-F238E27FC236}">
                <a16:creationId xmlns:a16="http://schemas.microsoft.com/office/drawing/2014/main" id="{9052F99E-749D-2B4C-AC78-4E5B9B9FD6E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0288D0E8-0AD5-AB47-BAC9-57E9A84EA841}" type="slidenum">
              <a:rPr lang="en-US" altLang="zh-CN" sz="800"/>
              <a:pPr/>
              <a:t>8</a:t>
            </a:fld>
            <a:endParaRPr lang="en-US" altLang="zh-CN" sz="1400"/>
          </a:p>
        </p:txBody>
      </p:sp>
      <p:sp>
        <p:nvSpPr>
          <p:cNvPr id="17410" name="Rectangle 2">
            <a:extLst>
              <a:ext uri="{FF2B5EF4-FFF2-40B4-BE49-F238E27FC236}">
                <a16:creationId xmlns:a16="http://schemas.microsoft.com/office/drawing/2014/main" id="{738C00AA-AAB9-7D4C-A29E-6AF456E1BF72}"/>
              </a:ext>
            </a:extLst>
          </p:cNvPr>
          <p:cNvSpPr>
            <a:spLocks noGrp="1" noChangeArrowheads="1"/>
          </p:cNvSpPr>
          <p:nvPr>
            <p:ph type="body" idx="1"/>
          </p:nvPr>
        </p:nvSpPr>
        <p:spPr/>
        <p:txBody>
          <a:bodyPr/>
          <a:lstStyle/>
          <a:p>
            <a:r>
              <a:rPr lang="en-US" altLang="zh-CN" dirty="0">
                <a:solidFill>
                  <a:srgbClr val="0000CC"/>
                </a:solidFill>
              </a:rPr>
              <a:t>Min s-t cut problem</a:t>
            </a:r>
            <a:r>
              <a:rPr lang="en-US" altLang="zh-CN" dirty="0"/>
              <a:t>.  </a:t>
            </a:r>
            <a:r>
              <a:rPr lang="en-US" altLang="zh-CN" dirty="0">
                <a:solidFill>
                  <a:schemeClr val="tx1"/>
                </a:solidFill>
              </a:rPr>
              <a:t>Find an s-t cut of minimum capacity.</a:t>
            </a:r>
          </a:p>
        </p:txBody>
      </p:sp>
      <p:sp>
        <p:nvSpPr>
          <p:cNvPr id="17411" name="Rectangle 3">
            <a:extLst>
              <a:ext uri="{FF2B5EF4-FFF2-40B4-BE49-F238E27FC236}">
                <a16:creationId xmlns:a16="http://schemas.microsoft.com/office/drawing/2014/main" id="{FC495E07-9858-B54E-B358-E50D04FBDEA8}"/>
              </a:ext>
            </a:extLst>
          </p:cNvPr>
          <p:cNvSpPr>
            <a:spLocks noGrp="1" noChangeArrowheads="1"/>
          </p:cNvSpPr>
          <p:nvPr>
            <p:ph type="title"/>
          </p:nvPr>
        </p:nvSpPr>
        <p:spPr/>
        <p:txBody>
          <a:bodyPr/>
          <a:lstStyle/>
          <a:p>
            <a:r>
              <a:rPr lang="en-US" altLang="zh-CN"/>
              <a:t>Minimum Cut Problem</a:t>
            </a:r>
          </a:p>
        </p:txBody>
      </p:sp>
      <p:sp>
        <p:nvSpPr>
          <p:cNvPr id="17412" name="Freeform 5">
            <a:extLst>
              <a:ext uri="{FF2B5EF4-FFF2-40B4-BE49-F238E27FC236}">
                <a16:creationId xmlns:a16="http://schemas.microsoft.com/office/drawing/2014/main" id="{770B84E9-5D46-FE4D-A255-B87DB9D4055A}"/>
              </a:ext>
            </a:extLst>
          </p:cNvPr>
          <p:cNvSpPr>
            <a:spLocks/>
          </p:cNvSpPr>
          <p:nvPr/>
        </p:nvSpPr>
        <p:spPr bwMode="auto">
          <a:xfrm>
            <a:off x="1344613" y="4187826"/>
            <a:ext cx="5559425" cy="2260600"/>
          </a:xfrm>
          <a:custGeom>
            <a:avLst/>
            <a:gdLst>
              <a:gd name="T0" fmla="*/ 4600575 w 3502"/>
              <a:gd name="T1" fmla="*/ 1182688 h 1424"/>
              <a:gd name="T2" fmla="*/ 4691063 w 3502"/>
              <a:gd name="T3" fmla="*/ 1273175 h 1424"/>
              <a:gd name="T4" fmla="*/ 4986338 w 3502"/>
              <a:gd name="T5" fmla="*/ 1427163 h 1424"/>
              <a:gd name="T6" fmla="*/ 5076825 w 3502"/>
              <a:gd name="T7" fmla="*/ 1492250 h 1424"/>
              <a:gd name="T8" fmla="*/ 5257800 w 3502"/>
              <a:gd name="T9" fmla="*/ 1595438 h 1424"/>
              <a:gd name="T10" fmla="*/ 5359400 w 3502"/>
              <a:gd name="T11" fmla="*/ 1814513 h 1424"/>
              <a:gd name="T12" fmla="*/ 5399088 w 3502"/>
              <a:gd name="T13" fmla="*/ 1839913 h 1424"/>
              <a:gd name="T14" fmla="*/ 5437188 w 3502"/>
              <a:gd name="T15" fmla="*/ 1878013 h 1424"/>
              <a:gd name="T16" fmla="*/ 4845050 w 3502"/>
              <a:gd name="T17" fmla="*/ 2187575 h 1424"/>
              <a:gd name="T18" fmla="*/ 1793875 w 3502"/>
              <a:gd name="T19" fmla="*/ 2109788 h 1424"/>
              <a:gd name="T20" fmla="*/ 1562100 w 3502"/>
              <a:gd name="T21" fmla="*/ 2071688 h 1424"/>
              <a:gd name="T22" fmla="*/ 1292225 w 3502"/>
              <a:gd name="T23" fmla="*/ 1968500 h 1424"/>
              <a:gd name="T24" fmla="*/ 996950 w 3502"/>
              <a:gd name="T25" fmla="*/ 1839913 h 1424"/>
              <a:gd name="T26" fmla="*/ 944563 w 3502"/>
              <a:gd name="T27" fmla="*/ 1801813 h 1424"/>
              <a:gd name="T28" fmla="*/ 790575 w 3502"/>
              <a:gd name="T29" fmla="*/ 1724025 h 1424"/>
              <a:gd name="T30" fmla="*/ 661988 w 3502"/>
              <a:gd name="T31" fmla="*/ 1620838 h 1424"/>
              <a:gd name="T32" fmla="*/ 481013 w 3502"/>
              <a:gd name="T33" fmla="*/ 1557338 h 1424"/>
              <a:gd name="T34" fmla="*/ 390525 w 3502"/>
              <a:gd name="T35" fmla="*/ 1517650 h 1424"/>
              <a:gd name="T36" fmla="*/ 261938 w 3502"/>
              <a:gd name="T37" fmla="*/ 1363663 h 1424"/>
              <a:gd name="T38" fmla="*/ 236538 w 3502"/>
              <a:gd name="T39" fmla="*/ 1325563 h 1424"/>
              <a:gd name="T40" fmla="*/ 158750 w 3502"/>
              <a:gd name="T41" fmla="*/ 1119188 h 1424"/>
              <a:gd name="T42" fmla="*/ 57150 w 3502"/>
              <a:gd name="T43" fmla="*/ 784225 h 1424"/>
              <a:gd name="T44" fmla="*/ 17463 w 3502"/>
              <a:gd name="T45" fmla="*/ 617538 h 1424"/>
              <a:gd name="T46" fmla="*/ 146050 w 3502"/>
              <a:gd name="T47" fmla="*/ 204788 h 1424"/>
              <a:gd name="T48" fmla="*/ 365125 w 3502"/>
              <a:gd name="T49" fmla="*/ 76200 h 1424"/>
              <a:gd name="T50" fmla="*/ 584200 w 3502"/>
              <a:gd name="T51" fmla="*/ 0 h 1424"/>
              <a:gd name="T52" fmla="*/ 2438400 w 3502"/>
              <a:gd name="T53" fmla="*/ 50800 h 1424"/>
              <a:gd name="T54" fmla="*/ 3005138 w 3502"/>
              <a:gd name="T55" fmla="*/ 320675 h 1424"/>
              <a:gd name="T56" fmla="*/ 3184525 w 3502"/>
              <a:gd name="T57" fmla="*/ 488950 h 1424"/>
              <a:gd name="T58" fmla="*/ 3249613 w 3502"/>
              <a:gd name="T59" fmla="*/ 552450 h 1424"/>
              <a:gd name="T60" fmla="*/ 3481388 w 3502"/>
              <a:gd name="T61" fmla="*/ 693738 h 1424"/>
              <a:gd name="T62" fmla="*/ 3648075 w 3502"/>
              <a:gd name="T63" fmla="*/ 720725 h 1424"/>
              <a:gd name="T64" fmla="*/ 3854450 w 3502"/>
              <a:gd name="T65" fmla="*/ 758825 h 1424"/>
              <a:gd name="T66" fmla="*/ 4137025 w 3502"/>
              <a:gd name="T67" fmla="*/ 874713 h 1424"/>
              <a:gd name="T68" fmla="*/ 4252913 w 3502"/>
              <a:gd name="T69" fmla="*/ 912813 h 1424"/>
              <a:gd name="T70" fmla="*/ 4330700 w 3502"/>
              <a:gd name="T71" fmla="*/ 938213 h 1424"/>
              <a:gd name="T72" fmla="*/ 4368800 w 3502"/>
              <a:gd name="T73" fmla="*/ 965200 h 1424"/>
              <a:gd name="T74" fmla="*/ 4446588 w 3502"/>
              <a:gd name="T75" fmla="*/ 990600 h 1424"/>
              <a:gd name="T76" fmla="*/ 4522788 w 3502"/>
              <a:gd name="T77" fmla="*/ 1054100 h 1424"/>
              <a:gd name="T78" fmla="*/ 4535488 w 3502"/>
              <a:gd name="T79" fmla="*/ 1093788 h 1424"/>
              <a:gd name="T80" fmla="*/ 4587875 w 3502"/>
              <a:gd name="T81" fmla="*/ 1157288 h 1424"/>
              <a:gd name="T82" fmla="*/ 4600575 w 3502"/>
              <a:gd name="T83" fmla="*/ 1182688 h 14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502" h="1424">
                <a:moveTo>
                  <a:pt x="2898" y="745"/>
                </a:moveTo>
                <a:cubicBezTo>
                  <a:pt x="2909" y="779"/>
                  <a:pt x="2921" y="791"/>
                  <a:pt x="2955" y="802"/>
                </a:cubicBezTo>
                <a:cubicBezTo>
                  <a:pt x="3012" y="840"/>
                  <a:pt x="3080" y="869"/>
                  <a:pt x="3141" y="899"/>
                </a:cubicBezTo>
                <a:cubicBezTo>
                  <a:pt x="3153" y="905"/>
                  <a:pt x="3190" y="935"/>
                  <a:pt x="3198" y="940"/>
                </a:cubicBezTo>
                <a:cubicBezTo>
                  <a:pt x="3235" y="965"/>
                  <a:pt x="3275" y="981"/>
                  <a:pt x="3312" y="1005"/>
                </a:cubicBezTo>
                <a:cubicBezTo>
                  <a:pt x="3327" y="1051"/>
                  <a:pt x="3355" y="1099"/>
                  <a:pt x="3376" y="1143"/>
                </a:cubicBezTo>
                <a:cubicBezTo>
                  <a:pt x="3380" y="1152"/>
                  <a:pt x="3393" y="1153"/>
                  <a:pt x="3401" y="1159"/>
                </a:cubicBezTo>
                <a:cubicBezTo>
                  <a:pt x="3410" y="1166"/>
                  <a:pt x="3417" y="1175"/>
                  <a:pt x="3425" y="1183"/>
                </a:cubicBezTo>
                <a:cubicBezTo>
                  <a:pt x="3502" y="1424"/>
                  <a:pt x="3171" y="1374"/>
                  <a:pt x="3052" y="1378"/>
                </a:cubicBezTo>
                <a:cubicBezTo>
                  <a:pt x="2406" y="1371"/>
                  <a:pt x="1779" y="1335"/>
                  <a:pt x="1130" y="1329"/>
                </a:cubicBezTo>
                <a:cubicBezTo>
                  <a:pt x="1081" y="1319"/>
                  <a:pt x="1033" y="1312"/>
                  <a:pt x="984" y="1305"/>
                </a:cubicBezTo>
                <a:cubicBezTo>
                  <a:pt x="930" y="1278"/>
                  <a:pt x="872" y="1259"/>
                  <a:pt x="814" y="1240"/>
                </a:cubicBezTo>
                <a:cubicBezTo>
                  <a:pt x="751" y="1219"/>
                  <a:pt x="690" y="1184"/>
                  <a:pt x="628" y="1159"/>
                </a:cubicBezTo>
                <a:cubicBezTo>
                  <a:pt x="615" y="1154"/>
                  <a:pt x="607" y="1142"/>
                  <a:pt x="595" y="1135"/>
                </a:cubicBezTo>
                <a:cubicBezTo>
                  <a:pt x="564" y="1117"/>
                  <a:pt x="524" y="1111"/>
                  <a:pt x="498" y="1086"/>
                </a:cubicBezTo>
                <a:cubicBezTo>
                  <a:pt x="474" y="1063"/>
                  <a:pt x="444" y="1039"/>
                  <a:pt x="417" y="1021"/>
                </a:cubicBezTo>
                <a:cubicBezTo>
                  <a:pt x="385" y="1000"/>
                  <a:pt x="336" y="999"/>
                  <a:pt x="303" y="981"/>
                </a:cubicBezTo>
                <a:cubicBezTo>
                  <a:pt x="263" y="960"/>
                  <a:pt x="283" y="968"/>
                  <a:pt x="246" y="956"/>
                </a:cubicBezTo>
                <a:cubicBezTo>
                  <a:pt x="185" y="895"/>
                  <a:pt x="210" y="926"/>
                  <a:pt x="165" y="859"/>
                </a:cubicBezTo>
                <a:cubicBezTo>
                  <a:pt x="160" y="851"/>
                  <a:pt x="149" y="835"/>
                  <a:pt x="149" y="835"/>
                </a:cubicBezTo>
                <a:cubicBezTo>
                  <a:pt x="135" y="791"/>
                  <a:pt x="112" y="750"/>
                  <a:pt x="100" y="705"/>
                </a:cubicBezTo>
                <a:cubicBezTo>
                  <a:pt x="82" y="634"/>
                  <a:pt x="77" y="556"/>
                  <a:pt x="36" y="494"/>
                </a:cubicBezTo>
                <a:cubicBezTo>
                  <a:pt x="26" y="459"/>
                  <a:pt x="18" y="425"/>
                  <a:pt x="11" y="389"/>
                </a:cubicBezTo>
                <a:cubicBezTo>
                  <a:pt x="16" y="283"/>
                  <a:pt x="0" y="190"/>
                  <a:pt x="92" y="129"/>
                </a:cubicBezTo>
                <a:cubicBezTo>
                  <a:pt x="124" y="84"/>
                  <a:pt x="180" y="69"/>
                  <a:pt x="230" y="48"/>
                </a:cubicBezTo>
                <a:cubicBezTo>
                  <a:pt x="277" y="28"/>
                  <a:pt x="318" y="10"/>
                  <a:pt x="368" y="0"/>
                </a:cubicBezTo>
                <a:cubicBezTo>
                  <a:pt x="760" y="5"/>
                  <a:pt x="1145" y="18"/>
                  <a:pt x="1536" y="32"/>
                </a:cubicBezTo>
                <a:cubicBezTo>
                  <a:pt x="1668" y="58"/>
                  <a:pt x="1793" y="111"/>
                  <a:pt x="1893" y="202"/>
                </a:cubicBezTo>
                <a:cubicBezTo>
                  <a:pt x="1932" y="237"/>
                  <a:pt x="1967" y="274"/>
                  <a:pt x="2006" y="308"/>
                </a:cubicBezTo>
                <a:cubicBezTo>
                  <a:pt x="2020" y="321"/>
                  <a:pt x="2030" y="339"/>
                  <a:pt x="2047" y="348"/>
                </a:cubicBezTo>
                <a:cubicBezTo>
                  <a:pt x="2099" y="374"/>
                  <a:pt x="2145" y="402"/>
                  <a:pt x="2193" y="437"/>
                </a:cubicBezTo>
                <a:cubicBezTo>
                  <a:pt x="2222" y="458"/>
                  <a:pt x="2263" y="449"/>
                  <a:pt x="2298" y="454"/>
                </a:cubicBezTo>
                <a:cubicBezTo>
                  <a:pt x="2393" y="469"/>
                  <a:pt x="2368" y="463"/>
                  <a:pt x="2428" y="478"/>
                </a:cubicBezTo>
                <a:cubicBezTo>
                  <a:pt x="2486" y="507"/>
                  <a:pt x="2543" y="532"/>
                  <a:pt x="2606" y="551"/>
                </a:cubicBezTo>
                <a:cubicBezTo>
                  <a:pt x="2616" y="554"/>
                  <a:pt x="2662" y="569"/>
                  <a:pt x="2679" y="575"/>
                </a:cubicBezTo>
                <a:cubicBezTo>
                  <a:pt x="2695" y="580"/>
                  <a:pt x="2728" y="591"/>
                  <a:pt x="2728" y="591"/>
                </a:cubicBezTo>
                <a:cubicBezTo>
                  <a:pt x="2736" y="597"/>
                  <a:pt x="2743" y="604"/>
                  <a:pt x="2752" y="608"/>
                </a:cubicBezTo>
                <a:cubicBezTo>
                  <a:pt x="2768" y="615"/>
                  <a:pt x="2801" y="624"/>
                  <a:pt x="2801" y="624"/>
                </a:cubicBezTo>
                <a:cubicBezTo>
                  <a:pt x="2816" y="639"/>
                  <a:pt x="2836" y="648"/>
                  <a:pt x="2849" y="664"/>
                </a:cubicBezTo>
                <a:cubicBezTo>
                  <a:pt x="2854" y="671"/>
                  <a:pt x="2852" y="682"/>
                  <a:pt x="2857" y="689"/>
                </a:cubicBezTo>
                <a:cubicBezTo>
                  <a:pt x="2866" y="704"/>
                  <a:pt x="2880" y="715"/>
                  <a:pt x="2890" y="729"/>
                </a:cubicBezTo>
                <a:cubicBezTo>
                  <a:pt x="2899" y="757"/>
                  <a:pt x="2898" y="763"/>
                  <a:pt x="2898" y="745"/>
                </a:cubicBezTo>
                <a:close/>
              </a:path>
            </a:pathLst>
          </a:custGeom>
          <a:solidFill>
            <a:schemeClr val="accent5">
              <a:lumMod val="20000"/>
              <a:lumOff val="80000"/>
            </a:schemeClr>
          </a:solidFill>
          <a:ln>
            <a:noFill/>
          </a:ln>
          <a:effectLst/>
        </p:spPr>
        <p:txBody>
          <a:bodyPr wrap="none" lIns="92075" tIns="46038" rIns="92075" bIns="46038" anchor="ctr"/>
          <a:lstStyle/>
          <a:p>
            <a:endParaRPr lang="zh-CN" altLang="en-US"/>
          </a:p>
        </p:txBody>
      </p:sp>
      <p:sp>
        <p:nvSpPr>
          <p:cNvPr id="17413" name="Oval 6">
            <a:extLst>
              <a:ext uri="{FF2B5EF4-FFF2-40B4-BE49-F238E27FC236}">
                <a16:creationId xmlns:a16="http://schemas.microsoft.com/office/drawing/2014/main" id="{B5DADD11-4D5E-BF4D-9F84-8499EAADE46D}"/>
              </a:ext>
            </a:extLst>
          </p:cNvPr>
          <p:cNvSpPr>
            <a:spLocks noChangeAspect="1" noChangeArrowheads="1"/>
          </p:cNvSpPr>
          <p:nvPr/>
        </p:nvSpPr>
        <p:spPr bwMode="auto">
          <a:xfrm>
            <a:off x="1560512" y="4522789"/>
            <a:ext cx="252412"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dirty="0"/>
              <a:t>s</a:t>
            </a:r>
          </a:p>
        </p:txBody>
      </p:sp>
      <p:sp>
        <p:nvSpPr>
          <p:cNvPr id="17414" name="Oval 7">
            <a:extLst>
              <a:ext uri="{FF2B5EF4-FFF2-40B4-BE49-F238E27FC236}">
                <a16:creationId xmlns:a16="http://schemas.microsoft.com/office/drawing/2014/main" id="{C8B798E2-5429-C649-8037-0468A4CF15E8}"/>
              </a:ext>
            </a:extLst>
          </p:cNvPr>
          <p:cNvSpPr>
            <a:spLocks noChangeAspect="1" noChangeArrowheads="1"/>
          </p:cNvSpPr>
          <p:nvPr/>
        </p:nvSpPr>
        <p:spPr bwMode="auto">
          <a:xfrm>
            <a:off x="3544887" y="3033714"/>
            <a:ext cx="252412" cy="254000"/>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2</a:t>
            </a:r>
          </a:p>
        </p:txBody>
      </p:sp>
      <p:sp>
        <p:nvSpPr>
          <p:cNvPr id="17415" name="Oval 8">
            <a:extLst>
              <a:ext uri="{FF2B5EF4-FFF2-40B4-BE49-F238E27FC236}">
                <a16:creationId xmlns:a16="http://schemas.microsoft.com/office/drawing/2014/main" id="{1047DB28-B392-7246-8705-2F4CC37FFB2B}"/>
              </a:ext>
            </a:extLst>
          </p:cNvPr>
          <p:cNvSpPr>
            <a:spLocks noChangeAspect="1" noChangeArrowheads="1"/>
          </p:cNvSpPr>
          <p:nvPr/>
        </p:nvSpPr>
        <p:spPr bwMode="auto">
          <a:xfrm>
            <a:off x="3544887" y="4522789"/>
            <a:ext cx="252412"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3</a:t>
            </a:r>
          </a:p>
        </p:txBody>
      </p:sp>
      <p:sp>
        <p:nvSpPr>
          <p:cNvPr id="17416" name="Oval 9">
            <a:extLst>
              <a:ext uri="{FF2B5EF4-FFF2-40B4-BE49-F238E27FC236}">
                <a16:creationId xmlns:a16="http://schemas.microsoft.com/office/drawing/2014/main" id="{1246AAB3-5721-4F4C-9ED4-AD8A0C448E1D}"/>
              </a:ext>
            </a:extLst>
          </p:cNvPr>
          <p:cNvSpPr>
            <a:spLocks noChangeAspect="1" noChangeArrowheads="1"/>
          </p:cNvSpPr>
          <p:nvPr/>
        </p:nvSpPr>
        <p:spPr bwMode="auto">
          <a:xfrm>
            <a:off x="3544887" y="5973765"/>
            <a:ext cx="252412" cy="250825"/>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4</a:t>
            </a:r>
          </a:p>
        </p:txBody>
      </p:sp>
      <p:cxnSp>
        <p:nvCxnSpPr>
          <p:cNvPr id="17417" name="AutoShape 10">
            <a:extLst>
              <a:ext uri="{FF2B5EF4-FFF2-40B4-BE49-F238E27FC236}">
                <a16:creationId xmlns:a16="http://schemas.microsoft.com/office/drawing/2014/main" id="{06F4C72E-FB12-C046-969B-8038B9743463}"/>
              </a:ext>
            </a:extLst>
          </p:cNvPr>
          <p:cNvCxnSpPr>
            <a:cxnSpLocks noChangeShapeType="1"/>
            <a:stCxn id="17413" idx="7"/>
            <a:endCxn id="17414" idx="3"/>
          </p:cNvCxnSpPr>
          <p:nvPr/>
        </p:nvCxnSpPr>
        <p:spPr bwMode="auto">
          <a:xfrm flipV="1">
            <a:off x="1776413" y="3251201"/>
            <a:ext cx="1804987" cy="130810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18" name="AutoShape 11">
            <a:extLst>
              <a:ext uri="{FF2B5EF4-FFF2-40B4-BE49-F238E27FC236}">
                <a16:creationId xmlns:a16="http://schemas.microsoft.com/office/drawing/2014/main" id="{25C2E01E-6D9D-4D45-A837-DEAF55AC0625}"/>
              </a:ext>
            </a:extLst>
          </p:cNvPr>
          <p:cNvCxnSpPr>
            <a:cxnSpLocks noChangeShapeType="1"/>
            <a:stCxn id="17413" idx="6"/>
            <a:endCxn id="17415" idx="2"/>
          </p:cNvCxnSpPr>
          <p:nvPr/>
        </p:nvCxnSpPr>
        <p:spPr bwMode="auto">
          <a:xfrm>
            <a:off x="1812925" y="4649789"/>
            <a:ext cx="17319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19" name="AutoShape 12">
            <a:extLst>
              <a:ext uri="{FF2B5EF4-FFF2-40B4-BE49-F238E27FC236}">
                <a16:creationId xmlns:a16="http://schemas.microsoft.com/office/drawing/2014/main" id="{044AA34E-EFA3-CE4C-AE5E-8556C5A2AC26}"/>
              </a:ext>
            </a:extLst>
          </p:cNvPr>
          <p:cNvCxnSpPr>
            <a:cxnSpLocks noChangeShapeType="1"/>
            <a:stCxn id="17413" idx="5"/>
            <a:endCxn id="17416" idx="1"/>
          </p:cNvCxnSpPr>
          <p:nvPr/>
        </p:nvCxnSpPr>
        <p:spPr bwMode="auto">
          <a:xfrm>
            <a:off x="1776413" y="4738690"/>
            <a:ext cx="1804987" cy="127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20" name="AutoShape 13">
            <a:extLst>
              <a:ext uri="{FF2B5EF4-FFF2-40B4-BE49-F238E27FC236}">
                <a16:creationId xmlns:a16="http://schemas.microsoft.com/office/drawing/2014/main" id="{8315E9D2-4EBF-A14A-9B0D-4ED8B4207A42}"/>
              </a:ext>
            </a:extLst>
          </p:cNvPr>
          <p:cNvCxnSpPr>
            <a:cxnSpLocks noChangeShapeType="1"/>
            <a:stCxn id="17415" idx="6"/>
            <a:endCxn id="17427" idx="2"/>
          </p:cNvCxnSpPr>
          <p:nvPr/>
        </p:nvCxnSpPr>
        <p:spPr bwMode="auto">
          <a:xfrm>
            <a:off x="3797299" y="4649789"/>
            <a:ext cx="2401888"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21" name="AutoShape 14">
            <a:extLst>
              <a:ext uri="{FF2B5EF4-FFF2-40B4-BE49-F238E27FC236}">
                <a16:creationId xmlns:a16="http://schemas.microsoft.com/office/drawing/2014/main" id="{6312390D-2252-4B4F-9863-C0A450078385}"/>
              </a:ext>
            </a:extLst>
          </p:cNvPr>
          <p:cNvCxnSpPr>
            <a:cxnSpLocks noChangeShapeType="1"/>
            <a:stCxn id="17415" idx="5"/>
            <a:endCxn id="17428" idx="1"/>
          </p:cNvCxnSpPr>
          <p:nvPr/>
        </p:nvCxnSpPr>
        <p:spPr bwMode="auto">
          <a:xfrm>
            <a:off x="3760787" y="4738690"/>
            <a:ext cx="2474912" cy="12715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22" name="AutoShape 15">
            <a:extLst>
              <a:ext uri="{FF2B5EF4-FFF2-40B4-BE49-F238E27FC236}">
                <a16:creationId xmlns:a16="http://schemas.microsoft.com/office/drawing/2014/main" id="{3680C1C3-631D-2749-A81D-5429ABF96E99}"/>
              </a:ext>
            </a:extLst>
          </p:cNvPr>
          <p:cNvCxnSpPr>
            <a:cxnSpLocks noChangeShapeType="1"/>
            <a:stCxn id="17415" idx="4"/>
            <a:endCxn id="17416" idx="0"/>
          </p:cNvCxnSpPr>
          <p:nvPr/>
        </p:nvCxnSpPr>
        <p:spPr bwMode="auto">
          <a:xfrm>
            <a:off x="3671887" y="4775202"/>
            <a:ext cx="0" cy="11985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23" name="AutoShape 16">
            <a:extLst>
              <a:ext uri="{FF2B5EF4-FFF2-40B4-BE49-F238E27FC236}">
                <a16:creationId xmlns:a16="http://schemas.microsoft.com/office/drawing/2014/main" id="{8E32F1F6-D588-FC4D-BA6D-1C69315C8769}"/>
              </a:ext>
            </a:extLst>
          </p:cNvPr>
          <p:cNvCxnSpPr>
            <a:cxnSpLocks noChangeShapeType="1"/>
            <a:stCxn id="17414" idx="6"/>
            <a:endCxn id="17426" idx="2"/>
          </p:cNvCxnSpPr>
          <p:nvPr/>
        </p:nvCxnSpPr>
        <p:spPr bwMode="auto">
          <a:xfrm>
            <a:off x="3797299" y="3160714"/>
            <a:ext cx="2401888"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24" name="AutoShape 17">
            <a:extLst>
              <a:ext uri="{FF2B5EF4-FFF2-40B4-BE49-F238E27FC236}">
                <a16:creationId xmlns:a16="http://schemas.microsoft.com/office/drawing/2014/main" id="{E7360DBE-16C8-9C46-B266-322360C95B11}"/>
              </a:ext>
            </a:extLst>
          </p:cNvPr>
          <p:cNvCxnSpPr>
            <a:cxnSpLocks noChangeShapeType="1"/>
            <a:stCxn id="17416" idx="6"/>
            <a:endCxn id="17428" idx="2"/>
          </p:cNvCxnSpPr>
          <p:nvPr/>
        </p:nvCxnSpPr>
        <p:spPr bwMode="auto">
          <a:xfrm>
            <a:off x="3797299" y="6099176"/>
            <a:ext cx="240188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25" name="AutoShape 18">
            <a:extLst>
              <a:ext uri="{FF2B5EF4-FFF2-40B4-BE49-F238E27FC236}">
                <a16:creationId xmlns:a16="http://schemas.microsoft.com/office/drawing/2014/main" id="{7BC4822E-171D-F642-AC15-FD55F56A28E3}"/>
              </a:ext>
            </a:extLst>
          </p:cNvPr>
          <p:cNvCxnSpPr>
            <a:cxnSpLocks noChangeShapeType="1"/>
            <a:stCxn id="17414" idx="4"/>
            <a:endCxn id="17415" idx="0"/>
          </p:cNvCxnSpPr>
          <p:nvPr/>
        </p:nvCxnSpPr>
        <p:spPr bwMode="auto">
          <a:xfrm>
            <a:off x="3671887" y="3287715"/>
            <a:ext cx="0" cy="1235075"/>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426" name="Oval 19">
            <a:extLst>
              <a:ext uri="{FF2B5EF4-FFF2-40B4-BE49-F238E27FC236}">
                <a16:creationId xmlns:a16="http://schemas.microsoft.com/office/drawing/2014/main" id="{5FFD584A-E82F-2445-84C8-0C43D65C7C98}"/>
              </a:ext>
            </a:extLst>
          </p:cNvPr>
          <p:cNvSpPr>
            <a:spLocks noChangeAspect="1" noChangeArrowheads="1"/>
          </p:cNvSpPr>
          <p:nvPr/>
        </p:nvSpPr>
        <p:spPr bwMode="auto">
          <a:xfrm>
            <a:off x="6199187" y="3033714"/>
            <a:ext cx="252412" cy="254000"/>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5</a:t>
            </a:r>
          </a:p>
        </p:txBody>
      </p:sp>
      <p:sp>
        <p:nvSpPr>
          <p:cNvPr id="17427" name="Oval 20">
            <a:extLst>
              <a:ext uri="{FF2B5EF4-FFF2-40B4-BE49-F238E27FC236}">
                <a16:creationId xmlns:a16="http://schemas.microsoft.com/office/drawing/2014/main" id="{C7915621-DF9C-E743-AE10-CAD78516A9D3}"/>
              </a:ext>
            </a:extLst>
          </p:cNvPr>
          <p:cNvSpPr>
            <a:spLocks noChangeAspect="1" noChangeArrowheads="1"/>
          </p:cNvSpPr>
          <p:nvPr/>
        </p:nvSpPr>
        <p:spPr bwMode="auto">
          <a:xfrm>
            <a:off x="6199187" y="4522789"/>
            <a:ext cx="252412"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6</a:t>
            </a:r>
          </a:p>
        </p:txBody>
      </p:sp>
      <p:sp>
        <p:nvSpPr>
          <p:cNvPr id="17428" name="Oval 21">
            <a:extLst>
              <a:ext uri="{FF2B5EF4-FFF2-40B4-BE49-F238E27FC236}">
                <a16:creationId xmlns:a16="http://schemas.microsoft.com/office/drawing/2014/main" id="{10772F72-BBF8-4C4C-8FC2-2988ECC6484B}"/>
              </a:ext>
            </a:extLst>
          </p:cNvPr>
          <p:cNvSpPr>
            <a:spLocks noChangeAspect="1" noChangeArrowheads="1"/>
          </p:cNvSpPr>
          <p:nvPr/>
        </p:nvSpPr>
        <p:spPr bwMode="auto">
          <a:xfrm>
            <a:off x="6199187" y="5973765"/>
            <a:ext cx="252412" cy="250825"/>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7</a:t>
            </a:r>
          </a:p>
        </p:txBody>
      </p:sp>
      <p:cxnSp>
        <p:nvCxnSpPr>
          <p:cNvPr id="17429" name="AutoShape 22">
            <a:extLst>
              <a:ext uri="{FF2B5EF4-FFF2-40B4-BE49-F238E27FC236}">
                <a16:creationId xmlns:a16="http://schemas.microsoft.com/office/drawing/2014/main" id="{07133922-F08C-3043-850F-4A3D3CE50B62}"/>
              </a:ext>
            </a:extLst>
          </p:cNvPr>
          <p:cNvCxnSpPr>
            <a:cxnSpLocks noChangeShapeType="1"/>
            <a:stCxn id="17427" idx="4"/>
            <a:endCxn id="17428" idx="0"/>
          </p:cNvCxnSpPr>
          <p:nvPr/>
        </p:nvCxnSpPr>
        <p:spPr bwMode="auto">
          <a:xfrm>
            <a:off x="6326187" y="4775202"/>
            <a:ext cx="0" cy="1198563"/>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30" name="AutoShape 23">
            <a:extLst>
              <a:ext uri="{FF2B5EF4-FFF2-40B4-BE49-F238E27FC236}">
                <a16:creationId xmlns:a16="http://schemas.microsoft.com/office/drawing/2014/main" id="{24C2D605-978D-B340-B1E9-3FC740055FAB}"/>
              </a:ext>
            </a:extLst>
          </p:cNvPr>
          <p:cNvCxnSpPr>
            <a:cxnSpLocks noChangeShapeType="1"/>
            <a:stCxn id="17426" idx="4"/>
            <a:endCxn id="17427" idx="0"/>
          </p:cNvCxnSpPr>
          <p:nvPr/>
        </p:nvCxnSpPr>
        <p:spPr bwMode="auto">
          <a:xfrm>
            <a:off x="6326187" y="3287715"/>
            <a:ext cx="0" cy="1235075"/>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31" name="AutoShape 24">
            <a:extLst>
              <a:ext uri="{FF2B5EF4-FFF2-40B4-BE49-F238E27FC236}">
                <a16:creationId xmlns:a16="http://schemas.microsoft.com/office/drawing/2014/main" id="{FD6F013B-4840-854B-87B9-EB8D0D423168}"/>
              </a:ext>
            </a:extLst>
          </p:cNvPr>
          <p:cNvCxnSpPr>
            <a:cxnSpLocks noChangeShapeType="1"/>
            <a:stCxn id="17414" idx="5"/>
            <a:endCxn id="17427" idx="1"/>
          </p:cNvCxnSpPr>
          <p:nvPr/>
        </p:nvCxnSpPr>
        <p:spPr bwMode="auto">
          <a:xfrm>
            <a:off x="3760787" y="3251201"/>
            <a:ext cx="2474912" cy="130810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432" name="Oval 25">
            <a:extLst>
              <a:ext uri="{FF2B5EF4-FFF2-40B4-BE49-F238E27FC236}">
                <a16:creationId xmlns:a16="http://schemas.microsoft.com/office/drawing/2014/main" id="{C7D078AF-DDA4-7649-85AC-72AC3E9BFBCA}"/>
              </a:ext>
            </a:extLst>
          </p:cNvPr>
          <p:cNvSpPr>
            <a:spLocks noChangeAspect="1" noChangeArrowheads="1"/>
          </p:cNvSpPr>
          <p:nvPr/>
        </p:nvSpPr>
        <p:spPr bwMode="auto">
          <a:xfrm>
            <a:off x="8150225" y="4522789"/>
            <a:ext cx="250825" cy="252412"/>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t</a:t>
            </a:r>
          </a:p>
        </p:txBody>
      </p:sp>
      <p:cxnSp>
        <p:nvCxnSpPr>
          <p:cNvPr id="17433" name="AutoShape 26">
            <a:extLst>
              <a:ext uri="{FF2B5EF4-FFF2-40B4-BE49-F238E27FC236}">
                <a16:creationId xmlns:a16="http://schemas.microsoft.com/office/drawing/2014/main" id="{28D0ED9C-9276-E646-895E-6271C732C6B9}"/>
              </a:ext>
            </a:extLst>
          </p:cNvPr>
          <p:cNvCxnSpPr>
            <a:cxnSpLocks noChangeShapeType="1"/>
            <a:stCxn id="17426" idx="6"/>
            <a:endCxn id="17432" idx="1"/>
          </p:cNvCxnSpPr>
          <p:nvPr/>
        </p:nvCxnSpPr>
        <p:spPr bwMode="auto">
          <a:xfrm>
            <a:off x="6451599" y="3160715"/>
            <a:ext cx="1735138" cy="1398587"/>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34" name="AutoShape 27">
            <a:extLst>
              <a:ext uri="{FF2B5EF4-FFF2-40B4-BE49-F238E27FC236}">
                <a16:creationId xmlns:a16="http://schemas.microsoft.com/office/drawing/2014/main" id="{1509AACF-426E-734A-9875-76B2D0AD9CF3}"/>
              </a:ext>
            </a:extLst>
          </p:cNvPr>
          <p:cNvCxnSpPr>
            <a:cxnSpLocks noChangeShapeType="1"/>
            <a:stCxn id="17427" idx="6"/>
            <a:endCxn id="17432" idx="2"/>
          </p:cNvCxnSpPr>
          <p:nvPr/>
        </p:nvCxnSpPr>
        <p:spPr bwMode="auto">
          <a:xfrm>
            <a:off x="6451600" y="4649789"/>
            <a:ext cx="169862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35" name="AutoShape 28">
            <a:extLst>
              <a:ext uri="{FF2B5EF4-FFF2-40B4-BE49-F238E27FC236}">
                <a16:creationId xmlns:a16="http://schemas.microsoft.com/office/drawing/2014/main" id="{E390A267-D580-8A4C-8101-E41B154BA056}"/>
              </a:ext>
            </a:extLst>
          </p:cNvPr>
          <p:cNvCxnSpPr>
            <a:cxnSpLocks noChangeShapeType="1"/>
            <a:stCxn id="17428" idx="7"/>
            <a:endCxn id="17432" idx="4"/>
          </p:cNvCxnSpPr>
          <p:nvPr/>
        </p:nvCxnSpPr>
        <p:spPr bwMode="auto">
          <a:xfrm flipV="1">
            <a:off x="6415087" y="4775202"/>
            <a:ext cx="1860550" cy="1235075"/>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436" name="Text Box 29">
            <a:extLst>
              <a:ext uri="{FF2B5EF4-FFF2-40B4-BE49-F238E27FC236}">
                <a16:creationId xmlns:a16="http://schemas.microsoft.com/office/drawing/2014/main" id="{608FFA08-53D7-2348-96E5-6EF764718ABE}"/>
              </a:ext>
            </a:extLst>
          </p:cNvPr>
          <p:cNvSpPr txBox="1">
            <a:spLocks noChangeArrowheads="1"/>
          </p:cNvSpPr>
          <p:nvPr/>
        </p:nvSpPr>
        <p:spPr bwMode="auto">
          <a:xfrm>
            <a:off x="2589212" y="5348289"/>
            <a:ext cx="425450"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17437" name="Text Box 30">
            <a:extLst>
              <a:ext uri="{FF2B5EF4-FFF2-40B4-BE49-F238E27FC236}">
                <a16:creationId xmlns:a16="http://schemas.microsoft.com/office/drawing/2014/main" id="{10B36F07-54DD-CE41-BA1C-4FE8B38BCC1B}"/>
              </a:ext>
            </a:extLst>
          </p:cNvPr>
          <p:cNvSpPr txBox="1">
            <a:spLocks noChangeArrowheads="1"/>
          </p:cNvSpPr>
          <p:nvPr/>
        </p:nvSpPr>
        <p:spPr bwMode="auto">
          <a:xfrm>
            <a:off x="2601912" y="4521201"/>
            <a:ext cx="354012"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5</a:t>
            </a:r>
          </a:p>
        </p:txBody>
      </p:sp>
      <p:sp>
        <p:nvSpPr>
          <p:cNvPr id="17438" name="Text Box 31">
            <a:extLst>
              <a:ext uri="{FF2B5EF4-FFF2-40B4-BE49-F238E27FC236}">
                <a16:creationId xmlns:a16="http://schemas.microsoft.com/office/drawing/2014/main" id="{A0FC1B84-0694-AD4D-8A34-D4C6417F7024}"/>
              </a:ext>
            </a:extLst>
          </p:cNvPr>
          <p:cNvSpPr txBox="1">
            <a:spLocks noChangeArrowheads="1"/>
          </p:cNvSpPr>
          <p:nvPr/>
        </p:nvSpPr>
        <p:spPr bwMode="auto">
          <a:xfrm>
            <a:off x="4689474" y="5978526"/>
            <a:ext cx="425450"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30</a:t>
            </a:r>
          </a:p>
        </p:txBody>
      </p:sp>
      <p:sp>
        <p:nvSpPr>
          <p:cNvPr id="17439" name="Text Box 32">
            <a:extLst>
              <a:ext uri="{FF2B5EF4-FFF2-40B4-BE49-F238E27FC236}">
                <a16:creationId xmlns:a16="http://schemas.microsoft.com/office/drawing/2014/main" id="{61A9D241-3F37-B248-8BBE-307EF5C182F7}"/>
              </a:ext>
            </a:extLst>
          </p:cNvPr>
          <p:cNvSpPr txBox="1">
            <a:spLocks noChangeArrowheads="1"/>
          </p:cNvSpPr>
          <p:nvPr/>
        </p:nvSpPr>
        <p:spPr bwMode="auto">
          <a:xfrm>
            <a:off x="6108700" y="5195889"/>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17440" name="Text Box 33">
            <a:extLst>
              <a:ext uri="{FF2B5EF4-FFF2-40B4-BE49-F238E27FC236}">
                <a16:creationId xmlns:a16="http://schemas.microsoft.com/office/drawing/2014/main" id="{4EC74320-EC67-0048-8A1F-2A89BEDDBFEE}"/>
              </a:ext>
            </a:extLst>
          </p:cNvPr>
          <p:cNvSpPr txBox="1">
            <a:spLocks noChangeArrowheads="1"/>
          </p:cNvSpPr>
          <p:nvPr/>
        </p:nvSpPr>
        <p:spPr bwMode="auto">
          <a:xfrm>
            <a:off x="2554287" y="3694114"/>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17441" name="Text Box 34">
            <a:extLst>
              <a:ext uri="{FF2B5EF4-FFF2-40B4-BE49-F238E27FC236}">
                <a16:creationId xmlns:a16="http://schemas.microsoft.com/office/drawing/2014/main" id="{CFBDC77C-44F2-0E48-9ABD-CC8A35A01AB2}"/>
              </a:ext>
            </a:extLst>
          </p:cNvPr>
          <p:cNvSpPr txBox="1">
            <a:spLocks noChangeArrowheads="1"/>
          </p:cNvSpPr>
          <p:nvPr/>
        </p:nvSpPr>
        <p:spPr bwMode="auto">
          <a:xfrm>
            <a:off x="4687887" y="4533901"/>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8</a:t>
            </a:r>
          </a:p>
        </p:txBody>
      </p:sp>
      <p:sp>
        <p:nvSpPr>
          <p:cNvPr id="17442" name="Text Box 35">
            <a:extLst>
              <a:ext uri="{FF2B5EF4-FFF2-40B4-BE49-F238E27FC236}">
                <a16:creationId xmlns:a16="http://schemas.microsoft.com/office/drawing/2014/main" id="{7DBC41EB-F2E1-1B49-AFA7-ABB0E7794AA4}"/>
              </a:ext>
            </a:extLst>
          </p:cNvPr>
          <p:cNvSpPr txBox="1">
            <a:spLocks noChangeArrowheads="1"/>
          </p:cNvSpPr>
          <p:nvPr/>
        </p:nvSpPr>
        <p:spPr bwMode="auto">
          <a:xfrm>
            <a:off x="4678362" y="3741739"/>
            <a:ext cx="423862"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17443" name="Text Box 36">
            <a:extLst>
              <a:ext uri="{FF2B5EF4-FFF2-40B4-BE49-F238E27FC236}">
                <a16:creationId xmlns:a16="http://schemas.microsoft.com/office/drawing/2014/main" id="{231D3D1C-EF2A-4D4D-931B-DEC4203F6F8B}"/>
              </a:ext>
            </a:extLst>
          </p:cNvPr>
          <p:cNvSpPr txBox="1">
            <a:spLocks noChangeArrowheads="1"/>
          </p:cNvSpPr>
          <p:nvPr/>
        </p:nvSpPr>
        <p:spPr bwMode="auto">
          <a:xfrm>
            <a:off x="4698999" y="3051176"/>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9</a:t>
            </a:r>
          </a:p>
        </p:txBody>
      </p:sp>
      <p:sp>
        <p:nvSpPr>
          <p:cNvPr id="17444" name="Text Box 37">
            <a:extLst>
              <a:ext uri="{FF2B5EF4-FFF2-40B4-BE49-F238E27FC236}">
                <a16:creationId xmlns:a16="http://schemas.microsoft.com/office/drawing/2014/main" id="{CB3A786D-738F-3144-8DC9-B5B9AE62707D}"/>
              </a:ext>
            </a:extLst>
          </p:cNvPr>
          <p:cNvSpPr txBox="1">
            <a:spLocks noChangeArrowheads="1"/>
          </p:cNvSpPr>
          <p:nvPr/>
        </p:nvSpPr>
        <p:spPr bwMode="auto">
          <a:xfrm>
            <a:off x="4687887" y="5227639"/>
            <a:ext cx="425450"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6</a:t>
            </a:r>
          </a:p>
        </p:txBody>
      </p:sp>
      <p:sp>
        <p:nvSpPr>
          <p:cNvPr id="17445" name="Text Box 38">
            <a:extLst>
              <a:ext uri="{FF2B5EF4-FFF2-40B4-BE49-F238E27FC236}">
                <a16:creationId xmlns:a16="http://schemas.microsoft.com/office/drawing/2014/main" id="{2CCF60E4-70BA-7E43-9AAD-77C452D7EC24}"/>
              </a:ext>
            </a:extLst>
          </p:cNvPr>
          <p:cNvSpPr txBox="1">
            <a:spLocks noChangeArrowheads="1"/>
          </p:cNvSpPr>
          <p:nvPr/>
        </p:nvSpPr>
        <p:spPr bwMode="auto">
          <a:xfrm>
            <a:off x="7086599" y="5276851"/>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17446" name="Text Box 39">
            <a:extLst>
              <a:ext uri="{FF2B5EF4-FFF2-40B4-BE49-F238E27FC236}">
                <a16:creationId xmlns:a16="http://schemas.microsoft.com/office/drawing/2014/main" id="{BC615B27-5133-A040-A5E7-6BE647867AA4}"/>
              </a:ext>
            </a:extLst>
          </p:cNvPr>
          <p:cNvSpPr txBox="1">
            <a:spLocks noChangeArrowheads="1"/>
          </p:cNvSpPr>
          <p:nvPr/>
        </p:nvSpPr>
        <p:spPr bwMode="auto">
          <a:xfrm>
            <a:off x="7086599" y="4546601"/>
            <a:ext cx="425450"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17447" name="Text Box 40">
            <a:extLst>
              <a:ext uri="{FF2B5EF4-FFF2-40B4-BE49-F238E27FC236}">
                <a16:creationId xmlns:a16="http://schemas.microsoft.com/office/drawing/2014/main" id="{B4EB02A4-B154-8E49-A96D-CDE6FDC59E12}"/>
              </a:ext>
            </a:extLst>
          </p:cNvPr>
          <p:cNvSpPr txBox="1">
            <a:spLocks noChangeArrowheads="1"/>
          </p:cNvSpPr>
          <p:nvPr/>
        </p:nvSpPr>
        <p:spPr bwMode="auto">
          <a:xfrm>
            <a:off x="7038975" y="3763964"/>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17448" name="Text Box 41">
            <a:extLst>
              <a:ext uri="{FF2B5EF4-FFF2-40B4-BE49-F238E27FC236}">
                <a16:creationId xmlns:a16="http://schemas.microsoft.com/office/drawing/2014/main" id="{71B885F1-8AAA-0F4F-9959-F4B8DBCC0F20}"/>
              </a:ext>
            </a:extLst>
          </p:cNvPr>
          <p:cNvSpPr txBox="1">
            <a:spLocks noChangeArrowheads="1"/>
          </p:cNvSpPr>
          <p:nvPr/>
        </p:nvSpPr>
        <p:spPr bwMode="auto">
          <a:xfrm>
            <a:off x="6108700" y="3736976"/>
            <a:ext cx="423863"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17449" name="Text Box 42">
            <a:extLst>
              <a:ext uri="{FF2B5EF4-FFF2-40B4-BE49-F238E27FC236}">
                <a16:creationId xmlns:a16="http://schemas.microsoft.com/office/drawing/2014/main" id="{97B4A43D-18C2-8341-88AE-1415A7648B19}"/>
              </a:ext>
            </a:extLst>
          </p:cNvPr>
          <p:cNvSpPr txBox="1">
            <a:spLocks noChangeArrowheads="1"/>
          </p:cNvSpPr>
          <p:nvPr/>
        </p:nvSpPr>
        <p:spPr bwMode="auto">
          <a:xfrm>
            <a:off x="3449638" y="3813176"/>
            <a:ext cx="427037" cy="1846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4</a:t>
            </a:r>
          </a:p>
        </p:txBody>
      </p:sp>
      <p:sp>
        <p:nvSpPr>
          <p:cNvPr id="17450" name="Text Box 43">
            <a:extLst>
              <a:ext uri="{FF2B5EF4-FFF2-40B4-BE49-F238E27FC236}">
                <a16:creationId xmlns:a16="http://schemas.microsoft.com/office/drawing/2014/main" id="{5C6101EF-3F8A-B148-B5EF-9FE51CE7B24E}"/>
              </a:ext>
            </a:extLst>
          </p:cNvPr>
          <p:cNvSpPr txBox="1">
            <a:spLocks noChangeArrowheads="1"/>
          </p:cNvSpPr>
          <p:nvPr/>
        </p:nvSpPr>
        <p:spPr bwMode="auto">
          <a:xfrm>
            <a:off x="3440112" y="5218114"/>
            <a:ext cx="423862" cy="184666"/>
          </a:xfrm>
          <a:prstGeom prst="rect">
            <a:avLst/>
          </a:prstGeom>
          <a:solidFill>
            <a:schemeClr val="accent5">
              <a:lumMod val="20000"/>
              <a:lumOff val="80000"/>
            </a:schemeClr>
          </a:solidFill>
          <a:ln>
            <a:noFill/>
          </a:ln>
          <a:effec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4</a:t>
            </a:r>
          </a:p>
        </p:txBody>
      </p:sp>
      <p:sp>
        <p:nvSpPr>
          <p:cNvPr id="17451" name="Text Box 44">
            <a:extLst>
              <a:ext uri="{FF2B5EF4-FFF2-40B4-BE49-F238E27FC236}">
                <a16:creationId xmlns:a16="http://schemas.microsoft.com/office/drawing/2014/main" id="{D346FB50-98CA-1245-9B54-E380A201E481}"/>
              </a:ext>
            </a:extLst>
          </p:cNvPr>
          <p:cNvSpPr txBox="1">
            <a:spLocks noChangeArrowheads="1"/>
          </p:cNvSpPr>
          <p:nvPr/>
        </p:nvSpPr>
        <p:spPr bwMode="auto">
          <a:xfrm>
            <a:off x="1711325" y="5318126"/>
            <a:ext cx="423863" cy="1846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A</a:t>
            </a:r>
          </a:p>
        </p:txBody>
      </p:sp>
      <p:sp>
        <p:nvSpPr>
          <p:cNvPr id="17452" name="Text Box 46">
            <a:extLst>
              <a:ext uri="{FF2B5EF4-FFF2-40B4-BE49-F238E27FC236}">
                <a16:creationId xmlns:a16="http://schemas.microsoft.com/office/drawing/2014/main" id="{855205ED-FE40-FC44-81A2-F987B8F7B69C}"/>
              </a:ext>
            </a:extLst>
          </p:cNvPr>
          <p:cNvSpPr txBox="1">
            <a:spLocks noChangeArrowheads="1"/>
          </p:cNvSpPr>
          <p:nvPr/>
        </p:nvSpPr>
        <p:spPr bwMode="auto">
          <a:xfrm>
            <a:off x="7151688" y="5649914"/>
            <a:ext cx="2160587" cy="595312"/>
          </a:xfrm>
          <a:prstGeom prst="rect">
            <a:avLst/>
          </a:prstGeom>
          <a:solidFill>
            <a:schemeClr val="accent5">
              <a:lumMod val="20000"/>
              <a:lumOff val="80000"/>
            </a:schemeClr>
          </a:solidFill>
          <a:ln>
            <a:noFill/>
          </a:ln>
          <a:effectLst/>
        </p:spPr>
        <p:txBody>
          <a:bodyPr lIns="91387" tIns="91387" rIns="91387" bIns="91387"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200"/>
              <a:t> Capacity = 10 + 8 + 10</a:t>
            </a:r>
            <a:br>
              <a:rPr lang="en-US" altLang="zh-CN" sz="1200"/>
            </a:br>
            <a:r>
              <a:rPr lang="en-US" altLang="zh-CN" sz="1200"/>
              <a:t>              = 28</a:t>
            </a:r>
          </a:p>
        </p:txBody>
      </p:sp>
      <p:pic>
        <p:nvPicPr>
          <p:cNvPr id="46" name="Picture 2">
            <a:extLst>
              <a:ext uri="{FF2B5EF4-FFF2-40B4-BE49-F238E27FC236}">
                <a16:creationId xmlns:a16="http://schemas.microsoft.com/office/drawing/2014/main" id="{3DEE195B-9BF2-FA4B-845D-C05CB6C3B7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
            <a:extLst>
              <a:ext uri="{FF2B5EF4-FFF2-40B4-BE49-F238E27FC236}">
                <a16:creationId xmlns:a16="http://schemas.microsoft.com/office/drawing/2014/main" id="{093BA532-412C-D34D-931F-EF661E5311D0}"/>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015097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3">
            <a:extLst>
              <a:ext uri="{FF2B5EF4-FFF2-40B4-BE49-F238E27FC236}">
                <a16:creationId xmlns:a16="http://schemas.microsoft.com/office/drawing/2014/main" id="{D87A99C2-C55F-174F-A73C-64BF85EEA2D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4024B42A-2ADE-1041-A716-A16ECD9153F4}" type="slidenum">
              <a:rPr lang="en-US" altLang="zh-CN" sz="800"/>
              <a:pPr/>
              <a:t>9</a:t>
            </a:fld>
            <a:endParaRPr lang="en-US" altLang="zh-CN" sz="1400"/>
          </a:p>
        </p:txBody>
      </p:sp>
      <p:sp>
        <p:nvSpPr>
          <p:cNvPr id="19459" name="Rectangle 3">
            <a:extLst>
              <a:ext uri="{FF2B5EF4-FFF2-40B4-BE49-F238E27FC236}">
                <a16:creationId xmlns:a16="http://schemas.microsoft.com/office/drawing/2014/main" id="{8E5E8C3E-4AEB-F247-9A57-F2F6BB52F1DF}"/>
              </a:ext>
            </a:extLst>
          </p:cNvPr>
          <p:cNvSpPr>
            <a:spLocks noGrp="1" noChangeArrowheads="1"/>
          </p:cNvSpPr>
          <p:nvPr>
            <p:ph type="title"/>
          </p:nvPr>
        </p:nvSpPr>
        <p:spPr/>
        <p:txBody>
          <a:bodyPr/>
          <a:lstStyle/>
          <a:p>
            <a:r>
              <a:rPr lang="en-US" altLang="zh-CN"/>
              <a:t>Flows</a:t>
            </a:r>
          </a:p>
        </p:txBody>
      </p:sp>
      <p:sp>
        <p:nvSpPr>
          <p:cNvPr id="19460" name="Text Box 44">
            <a:extLst>
              <a:ext uri="{FF2B5EF4-FFF2-40B4-BE49-F238E27FC236}">
                <a16:creationId xmlns:a16="http://schemas.microsoft.com/office/drawing/2014/main" id="{887B56B9-7D37-0F4B-9CA6-382BEB62987F}"/>
              </a:ext>
            </a:extLst>
          </p:cNvPr>
          <p:cNvSpPr txBox="1">
            <a:spLocks noChangeArrowheads="1"/>
          </p:cNvSpPr>
          <p:nvPr/>
        </p:nvSpPr>
        <p:spPr bwMode="auto">
          <a:xfrm>
            <a:off x="2533405" y="3640454"/>
            <a:ext cx="339725" cy="1714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4</a:t>
            </a:r>
          </a:p>
        </p:txBody>
      </p:sp>
      <p:sp>
        <p:nvSpPr>
          <p:cNvPr id="19461" name="Text Box 45">
            <a:extLst>
              <a:ext uri="{FF2B5EF4-FFF2-40B4-BE49-F238E27FC236}">
                <a16:creationId xmlns:a16="http://schemas.microsoft.com/office/drawing/2014/main" id="{6C2F3544-0997-0546-828E-C463DF37AA13}"/>
              </a:ext>
            </a:extLst>
          </p:cNvPr>
          <p:cNvSpPr txBox="1">
            <a:spLocks noChangeArrowheads="1"/>
          </p:cNvSpPr>
          <p:nvPr/>
        </p:nvSpPr>
        <p:spPr bwMode="auto">
          <a:xfrm>
            <a:off x="4640017" y="3049904"/>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19462" name="Text Box 46">
            <a:extLst>
              <a:ext uri="{FF2B5EF4-FFF2-40B4-BE49-F238E27FC236}">
                <a16:creationId xmlns:a16="http://schemas.microsoft.com/office/drawing/2014/main" id="{2BF0FE3A-E3C3-A744-B73D-6663D08B3434}"/>
              </a:ext>
            </a:extLst>
          </p:cNvPr>
          <p:cNvSpPr txBox="1">
            <a:spLocks noChangeArrowheads="1"/>
          </p:cNvSpPr>
          <p:nvPr/>
        </p:nvSpPr>
        <p:spPr bwMode="auto">
          <a:xfrm>
            <a:off x="7010155" y="3702367"/>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19463" name="Text Box 47">
            <a:extLst>
              <a:ext uri="{FF2B5EF4-FFF2-40B4-BE49-F238E27FC236}">
                <a16:creationId xmlns:a16="http://schemas.microsoft.com/office/drawing/2014/main" id="{DE45045C-8F0D-CF4E-8072-E77A95482811}"/>
              </a:ext>
            </a:extLst>
          </p:cNvPr>
          <p:cNvSpPr txBox="1">
            <a:spLocks noChangeArrowheads="1"/>
          </p:cNvSpPr>
          <p:nvPr/>
        </p:nvSpPr>
        <p:spPr bwMode="auto">
          <a:xfrm>
            <a:off x="2523880" y="5870892"/>
            <a:ext cx="339725" cy="1682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19464" name="Text Box 48">
            <a:extLst>
              <a:ext uri="{FF2B5EF4-FFF2-40B4-BE49-F238E27FC236}">
                <a16:creationId xmlns:a16="http://schemas.microsoft.com/office/drawing/2014/main" id="{AC6FC2F4-F21A-FF4A-88F3-355E80444C1E}"/>
              </a:ext>
            </a:extLst>
          </p:cNvPr>
          <p:cNvSpPr txBox="1">
            <a:spLocks noChangeArrowheads="1"/>
          </p:cNvSpPr>
          <p:nvPr/>
        </p:nvSpPr>
        <p:spPr bwMode="auto">
          <a:xfrm>
            <a:off x="4640017" y="5218429"/>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19465" name="Text Box 49">
            <a:extLst>
              <a:ext uri="{FF2B5EF4-FFF2-40B4-BE49-F238E27FC236}">
                <a16:creationId xmlns:a16="http://schemas.microsoft.com/office/drawing/2014/main" id="{BE8CEA99-DDC3-2349-8B32-BE2CF2B8319E}"/>
              </a:ext>
            </a:extLst>
          </p:cNvPr>
          <p:cNvSpPr txBox="1">
            <a:spLocks noChangeArrowheads="1"/>
          </p:cNvSpPr>
          <p:nvPr/>
        </p:nvSpPr>
        <p:spPr bwMode="auto">
          <a:xfrm>
            <a:off x="7014917" y="5254942"/>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19466" name="Text Box 50">
            <a:extLst>
              <a:ext uri="{FF2B5EF4-FFF2-40B4-BE49-F238E27FC236}">
                <a16:creationId xmlns:a16="http://schemas.microsoft.com/office/drawing/2014/main" id="{FADEA0A0-FD7B-F34D-975E-F9959EC67903}"/>
              </a:ext>
            </a:extLst>
          </p:cNvPr>
          <p:cNvSpPr txBox="1">
            <a:spLocks noChangeArrowheads="1"/>
          </p:cNvSpPr>
          <p:nvPr/>
        </p:nvSpPr>
        <p:spPr bwMode="auto">
          <a:xfrm>
            <a:off x="2503242" y="4496117"/>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19467" name="Text Box 51">
            <a:extLst>
              <a:ext uri="{FF2B5EF4-FFF2-40B4-BE49-F238E27FC236}">
                <a16:creationId xmlns:a16="http://schemas.microsoft.com/office/drawing/2014/main" id="{53E477F8-19C9-8D49-888F-E543311B6D9E}"/>
              </a:ext>
            </a:extLst>
          </p:cNvPr>
          <p:cNvSpPr txBox="1">
            <a:spLocks noChangeArrowheads="1"/>
          </p:cNvSpPr>
          <p:nvPr/>
        </p:nvSpPr>
        <p:spPr bwMode="auto">
          <a:xfrm>
            <a:off x="4641605" y="4535804"/>
            <a:ext cx="338137"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4</a:t>
            </a:r>
          </a:p>
        </p:txBody>
      </p:sp>
      <p:sp>
        <p:nvSpPr>
          <p:cNvPr id="19468" name="Text Box 52">
            <a:extLst>
              <a:ext uri="{FF2B5EF4-FFF2-40B4-BE49-F238E27FC236}">
                <a16:creationId xmlns:a16="http://schemas.microsoft.com/office/drawing/2014/main" id="{CD86C3E0-8131-A046-88F3-F9F4CFC86116}"/>
              </a:ext>
            </a:extLst>
          </p:cNvPr>
          <p:cNvSpPr txBox="1">
            <a:spLocks noChangeArrowheads="1"/>
          </p:cNvSpPr>
          <p:nvPr/>
        </p:nvSpPr>
        <p:spPr bwMode="auto">
          <a:xfrm>
            <a:off x="7016505" y="4500879"/>
            <a:ext cx="338137"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4</a:t>
            </a:r>
          </a:p>
        </p:txBody>
      </p:sp>
      <p:sp>
        <p:nvSpPr>
          <p:cNvPr id="19469" name="Text Box 53">
            <a:extLst>
              <a:ext uri="{FF2B5EF4-FFF2-40B4-BE49-F238E27FC236}">
                <a16:creationId xmlns:a16="http://schemas.microsoft.com/office/drawing/2014/main" id="{9BF58932-7972-BA43-8EB3-739AA490BCC9}"/>
              </a:ext>
            </a:extLst>
          </p:cNvPr>
          <p:cNvSpPr txBox="1">
            <a:spLocks noChangeArrowheads="1"/>
          </p:cNvSpPr>
          <p:nvPr/>
        </p:nvSpPr>
        <p:spPr bwMode="auto">
          <a:xfrm>
            <a:off x="4641605" y="3751579"/>
            <a:ext cx="338137"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19470" name="Text Box 55">
            <a:extLst>
              <a:ext uri="{FF2B5EF4-FFF2-40B4-BE49-F238E27FC236}">
                <a16:creationId xmlns:a16="http://schemas.microsoft.com/office/drawing/2014/main" id="{8ABE4204-C8E6-744A-B6FF-56D8622DA1D6}"/>
              </a:ext>
            </a:extLst>
          </p:cNvPr>
          <p:cNvSpPr txBox="1">
            <a:spLocks noChangeArrowheads="1"/>
          </p:cNvSpPr>
          <p:nvPr/>
        </p:nvSpPr>
        <p:spPr bwMode="auto">
          <a:xfrm>
            <a:off x="6354517" y="3988117"/>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19471" name="Text Box 56">
            <a:extLst>
              <a:ext uri="{FF2B5EF4-FFF2-40B4-BE49-F238E27FC236}">
                <a16:creationId xmlns:a16="http://schemas.microsoft.com/office/drawing/2014/main" id="{87C6404A-78E0-B14E-9732-5B6B5BFCE67B}"/>
              </a:ext>
            </a:extLst>
          </p:cNvPr>
          <p:cNvSpPr txBox="1">
            <a:spLocks noChangeArrowheads="1"/>
          </p:cNvSpPr>
          <p:nvPr/>
        </p:nvSpPr>
        <p:spPr bwMode="auto">
          <a:xfrm>
            <a:off x="6298955" y="5434329"/>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19472" name="Text Box 58">
            <a:extLst>
              <a:ext uri="{FF2B5EF4-FFF2-40B4-BE49-F238E27FC236}">
                <a16:creationId xmlns:a16="http://schemas.microsoft.com/office/drawing/2014/main" id="{67C1EED6-C252-A144-B915-6B3C67B01F80}"/>
              </a:ext>
            </a:extLst>
          </p:cNvPr>
          <p:cNvSpPr txBox="1">
            <a:spLocks noChangeArrowheads="1"/>
          </p:cNvSpPr>
          <p:nvPr/>
        </p:nvSpPr>
        <p:spPr bwMode="auto">
          <a:xfrm>
            <a:off x="7199066" y="5974080"/>
            <a:ext cx="1690688" cy="333375"/>
          </a:xfrm>
          <a:prstGeom prst="rect">
            <a:avLst/>
          </a:prstGeom>
          <a:solidFill>
            <a:schemeClr val="accent5">
              <a:lumMod val="20000"/>
              <a:lumOff val="80000"/>
            </a:schemeClr>
          </a:solidFill>
          <a:ln>
            <a:noFill/>
          </a:ln>
          <a:effectLst/>
        </p:spPr>
        <p:txBody>
          <a:bodyPr lIns="91387" tIns="91387" rIns="91387" bIns="91387"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Value = 4</a:t>
            </a:r>
          </a:p>
        </p:txBody>
      </p:sp>
      <p:sp>
        <p:nvSpPr>
          <p:cNvPr id="19473" name="Text Box 59">
            <a:extLst>
              <a:ext uri="{FF2B5EF4-FFF2-40B4-BE49-F238E27FC236}">
                <a16:creationId xmlns:a16="http://schemas.microsoft.com/office/drawing/2014/main" id="{F3F4FD4B-D48C-A444-8DF5-8EEFD779693F}"/>
              </a:ext>
            </a:extLst>
          </p:cNvPr>
          <p:cNvSpPr txBox="1">
            <a:spLocks noChangeArrowheads="1"/>
          </p:cNvSpPr>
          <p:nvPr/>
        </p:nvSpPr>
        <p:spPr bwMode="auto">
          <a:xfrm>
            <a:off x="4647955" y="5961379"/>
            <a:ext cx="339725" cy="1714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19474" name="Text Box 111">
            <a:extLst>
              <a:ext uri="{FF2B5EF4-FFF2-40B4-BE49-F238E27FC236}">
                <a16:creationId xmlns:a16="http://schemas.microsoft.com/office/drawing/2014/main" id="{A93C0AC4-564D-FB4F-A63A-A9C08C6974BB}"/>
              </a:ext>
            </a:extLst>
          </p:cNvPr>
          <p:cNvSpPr txBox="1">
            <a:spLocks noChangeArrowheads="1"/>
          </p:cNvSpPr>
          <p:nvPr/>
        </p:nvSpPr>
        <p:spPr bwMode="auto">
          <a:xfrm>
            <a:off x="1426916" y="5524816"/>
            <a:ext cx="869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291" tIns="45646" rIns="91291" bIns="45646">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400"/>
              <a:t>capacity</a:t>
            </a:r>
          </a:p>
        </p:txBody>
      </p:sp>
      <p:sp>
        <p:nvSpPr>
          <p:cNvPr id="19475" name="Text Box 113">
            <a:extLst>
              <a:ext uri="{FF2B5EF4-FFF2-40B4-BE49-F238E27FC236}">
                <a16:creationId xmlns:a16="http://schemas.microsoft.com/office/drawing/2014/main" id="{58E6824C-893E-CC44-9DAA-4B16B65C72AC}"/>
              </a:ext>
            </a:extLst>
          </p:cNvPr>
          <p:cNvSpPr txBox="1">
            <a:spLocks noChangeArrowheads="1"/>
          </p:cNvSpPr>
          <p:nvPr/>
        </p:nvSpPr>
        <p:spPr bwMode="auto">
          <a:xfrm>
            <a:off x="1731716" y="5801042"/>
            <a:ext cx="543438" cy="30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291" tIns="45646" rIns="91291" bIns="45646">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400">
                <a:solidFill>
                  <a:schemeClr val="accent2"/>
                </a:solidFill>
              </a:rPr>
              <a:t>flow</a:t>
            </a:r>
          </a:p>
        </p:txBody>
      </p:sp>
      <p:sp>
        <p:nvSpPr>
          <p:cNvPr id="19479" name="Oval 6">
            <a:extLst>
              <a:ext uri="{FF2B5EF4-FFF2-40B4-BE49-F238E27FC236}">
                <a16:creationId xmlns:a16="http://schemas.microsoft.com/office/drawing/2014/main" id="{B5010B7E-CCB3-7343-8EA0-E21F44C8DDF0}"/>
              </a:ext>
            </a:extLst>
          </p:cNvPr>
          <p:cNvSpPr>
            <a:spLocks noChangeAspect="1" noChangeArrowheads="1"/>
          </p:cNvSpPr>
          <p:nvPr/>
        </p:nvSpPr>
        <p:spPr bwMode="auto">
          <a:xfrm>
            <a:off x="1433266" y="4761230"/>
            <a:ext cx="250825" cy="252413"/>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s</a:t>
            </a:r>
          </a:p>
        </p:txBody>
      </p:sp>
      <p:sp>
        <p:nvSpPr>
          <p:cNvPr id="19480" name="Oval 7">
            <a:extLst>
              <a:ext uri="{FF2B5EF4-FFF2-40B4-BE49-F238E27FC236}">
                <a16:creationId xmlns:a16="http://schemas.microsoft.com/office/drawing/2014/main" id="{84A479C6-9955-9147-AFF7-FC5EF39EFC9E}"/>
              </a:ext>
            </a:extLst>
          </p:cNvPr>
          <p:cNvSpPr>
            <a:spLocks noChangeAspect="1" noChangeArrowheads="1"/>
          </p:cNvSpPr>
          <p:nvPr/>
        </p:nvSpPr>
        <p:spPr bwMode="auto">
          <a:xfrm>
            <a:off x="3417641" y="3270567"/>
            <a:ext cx="250825" cy="254000"/>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2</a:t>
            </a:r>
          </a:p>
        </p:txBody>
      </p:sp>
      <p:sp>
        <p:nvSpPr>
          <p:cNvPr id="19481" name="Oval 8">
            <a:extLst>
              <a:ext uri="{FF2B5EF4-FFF2-40B4-BE49-F238E27FC236}">
                <a16:creationId xmlns:a16="http://schemas.microsoft.com/office/drawing/2014/main" id="{B512E980-E5E8-1348-81C2-1E6432015000}"/>
              </a:ext>
            </a:extLst>
          </p:cNvPr>
          <p:cNvSpPr>
            <a:spLocks noChangeAspect="1" noChangeArrowheads="1"/>
          </p:cNvSpPr>
          <p:nvPr/>
        </p:nvSpPr>
        <p:spPr bwMode="auto">
          <a:xfrm>
            <a:off x="3417641" y="4761230"/>
            <a:ext cx="250825" cy="252413"/>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3</a:t>
            </a:r>
          </a:p>
        </p:txBody>
      </p:sp>
      <p:sp>
        <p:nvSpPr>
          <p:cNvPr id="19482" name="Oval 9">
            <a:extLst>
              <a:ext uri="{FF2B5EF4-FFF2-40B4-BE49-F238E27FC236}">
                <a16:creationId xmlns:a16="http://schemas.microsoft.com/office/drawing/2014/main" id="{BEE39E79-13AF-DA48-BDFF-56C6EBDC2BC4}"/>
              </a:ext>
            </a:extLst>
          </p:cNvPr>
          <p:cNvSpPr>
            <a:spLocks noChangeAspect="1" noChangeArrowheads="1"/>
          </p:cNvSpPr>
          <p:nvPr/>
        </p:nvSpPr>
        <p:spPr bwMode="auto">
          <a:xfrm>
            <a:off x="3417641" y="6212205"/>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4</a:t>
            </a:r>
          </a:p>
        </p:txBody>
      </p:sp>
      <p:cxnSp>
        <p:nvCxnSpPr>
          <p:cNvPr id="19483" name="AutoShape 10">
            <a:extLst>
              <a:ext uri="{FF2B5EF4-FFF2-40B4-BE49-F238E27FC236}">
                <a16:creationId xmlns:a16="http://schemas.microsoft.com/office/drawing/2014/main" id="{9060B5A4-CC94-BA44-929F-32CDB3A95AC2}"/>
              </a:ext>
            </a:extLst>
          </p:cNvPr>
          <p:cNvCxnSpPr>
            <a:cxnSpLocks noChangeShapeType="1"/>
            <a:stCxn id="19479" idx="7"/>
            <a:endCxn id="19480" idx="3"/>
          </p:cNvCxnSpPr>
          <p:nvPr/>
        </p:nvCxnSpPr>
        <p:spPr bwMode="auto">
          <a:xfrm flipV="1">
            <a:off x="1647579" y="3488055"/>
            <a:ext cx="1806575" cy="1309688"/>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484" name="AutoShape 11">
            <a:extLst>
              <a:ext uri="{FF2B5EF4-FFF2-40B4-BE49-F238E27FC236}">
                <a16:creationId xmlns:a16="http://schemas.microsoft.com/office/drawing/2014/main" id="{AA7522E9-1FAC-A84A-931D-3FA25BB613A6}"/>
              </a:ext>
            </a:extLst>
          </p:cNvPr>
          <p:cNvCxnSpPr>
            <a:cxnSpLocks noChangeShapeType="1"/>
            <a:stCxn id="19479" idx="6"/>
            <a:endCxn id="19481" idx="2"/>
          </p:cNvCxnSpPr>
          <p:nvPr/>
        </p:nvCxnSpPr>
        <p:spPr bwMode="auto">
          <a:xfrm>
            <a:off x="1684091" y="4888230"/>
            <a:ext cx="1733550"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485" name="AutoShape 12">
            <a:extLst>
              <a:ext uri="{FF2B5EF4-FFF2-40B4-BE49-F238E27FC236}">
                <a16:creationId xmlns:a16="http://schemas.microsoft.com/office/drawing/2014/main" id="{497691F9-B8C5-4F46-8BC0-DB8A4FCF81DF}"/>
              </a:ext>
            </a:extLst>
          </p:cNvPr>
          <p:cNvCxnSpPr>
            <a:cxnSpLocks noChangeShapeType="1"/>
            <a:stCxn id="19479" idx="5"/>
            <a:endCxn id="19482" idx="1"/>
          </p:cNvCxnSpPr>
          <p:nvPr/>
        </p:nvCxnSpPr>
        <p:spPr bwMode="auto">
          <a:xfrm>
            <a:off x="1647579" y="4977130"/>
            <a:ext cx="1806575" cy="1271588"/>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486" name="AutoShape 13">
            <a:extLst>
              <a:ext uri="{FF2B5EF4-FFF2-40B4-BE49-F238E27FC236}">
                <a16:creationId xmlns:a16="http://schemas.microsoft.com/office/drawing/2014/main" id="{3E70EDB9-5539-FC44-93DE-1CFFD9E8D35E}"/>
              </a:ext>
            </a:extLst>
          </p:cNvPr>
          <p:cNvCxnSpPr>
            <a:cxnSpLocks noChangeShapeType="1"/>
            <a:stCxn id="19481" idx="6"/>
            <a:endCxn id="19493" idx="2"/>
          </p:cNvCxnSpPr>
          <p:nvPr/>
        </p:nvCxnSpPr>
        <p:spPr bwMode="auto">
          <a:xfrm>
            <a:off x="3668466" y="4888230"/>
            <a:ext cx="240347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487" name="AutoShape 14">
            <a:extLst>
              <a:ext uri="{FF2B5EF4-FFF2-40B4-BE49-F238E27FC236}">
                <a16:creationId xmlns:a16="http://schemas.microsoft.com/office/drawing/2014/main" id="{D478DF8F-8638-064C-A3AB-080AE95C17C2}"/>
              </a:ext>
            </a:extLst>
          </p:cNvPr>
          <p:cNvCxnSpPr>
            <a:cxnSpLocks noChangeShapeType="1"/>
            <a:stCxn id="19481" idx="5"/>
            <a:endCxn id="19494" idx="1"/>
          </p:cNvCxnSpPr>
          <p:nvPr/>
        </p:nvCxnSpPr>
        <p:spPr bwMode="auto">
          <a:xfrm>
            <a:off x="3631954" y="4977130"/>
            <a:ext cx="2476500" cy="1271588"/>
          </a:xfrm>
          <a:prstGeom prst="straightConnector1">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488" name="AutoShape 15">
            <a:extLst>
              <a:ext uri="{FF2B5EF4-FFF2-40B4-BE49-F238E27FC236}">
                <a16:creationId xmlns:a16="http://schemas.microsoft.com/office/drawing/2014/main" id="{588DCF34-E691-4941-8E04-30DEC23AF651}"/>
              </a:ext>
            </a:extLst>
          </p:cNvPr>
          <p:cNvCxnSpPr>
            <a:cxnSpLocks noChangeShapeType="1"/>
            <a:stCxn id="19481" idx="4"/>
            <a:endCxn id="19482" idx="0"/>
          </p:cNvCxnSpPr>
          <p:nvPr/>
        </p:nvCxnSpPr>
        <p:spPr bwMode="auto">
          <a:xfrm>
            <a:off x="3543054" y="5013642"/>
            <a:ext cx="0" cy="11985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489" name="AutoShape 16">
            <a:extLst>
              <a:ext uri="{FF2B5EF4-FFF2-40B4-BE49-F238E27FC236}">
                <a16:creationId xmlns:a16="http://schemas.microsoft.com/office/drawing/2014/main" id="{651A850B-242A-8746-AFBA-C89115B8D6ED}"/>
              </a:ext>
            </a:extLst>
          </p:cNvPr>
          <p:cNvCxnSpPr>
            <a:cxnSpLocks noChangeShapeType="1"/>
            <a:stCxn id="19480" idx="6"/>
            <a:endCxn id="19492" idx="2"/>
          </p:cNvCxnSpPr>
          <p:nvPr/>
        </p:nvCxnSpPr>
        <p:spPr bwMode="auto">
          <a:xfrm>
            <a:off x="3668466" y="3397567"/>
            <a:ext cx="240347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490" name="AutoShape 17">
            <a:extLst>
              <a:ext uri="{FF2B5EF4-FFF2-40B4-BE49-F238E27FC236}">
                <a16:creationId xmlns:a16="http://schemas.microsoft.com/office/drawing/2014/main" id="{C0EA8968-1C5D-E447-98ED-8A839AAE9BA5}"/>
              </a:ext>
            </a:extLst>
          </p:cNvPr>
          <p:cNvCxnSpPr>
            <a:cxnSpLocks noChangeShapeType="1"/>
            <a:stCxn id="19482" idx="6"/>
            <a:endCxn id="19494" idx="2"/>
          </p:cNvCxnSpPr>
          <p:nvPr/>
        </p:nvCxnSpPr>
        <p:spPr bwMode="auto">
          <a:xfrm>
            <a:off x="3668466" y="6337617"/>
            <a:ext cx="240347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491" name="AutoShape 18">
            <a:extLst>
              <a:ext uri="{FF2B5EF4-FFF2-40B4-BE49-F238E27FC236}">
                <a16:creationId xmlns:a16="http://schemas.microsoft.com/office/drawing/2014/main" id="{6B9A8380-8574-0040-BAA4-5C060ECBEC88}"/>
              </a:ext>
            </a:extLst>
          </p:cNvPr>
          <p:cNvCxnSpPr>
            <a:cxnSpLocks noChangeShapeType="1"/>
            <a:stCxn id="19480" idx="4"/>
            <a:endCxn id="19481" idx="0"/>
          </p:cNvCxnSpPr>
          <p:nvPr/>
        </p:nvCxnSpPr>
        <p:spPr bwMode="auto">
          <a:xfrm>
            <a:off x="3543054" y="3524567"/>
            <a:ext cx="0" cy="12366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492" name="Oval 19">
            <a:extLst>
              <a:ext uri="{FF2B5EF4-FFF2-40B4-BE49-F238E27FC236}">
                <a16:creationId xmlns:a16="http://schemas.microsoft.com/office/drawing/2014/main" id="{83B49B81-537D-4F4D-A179-35DC5CCCA974}"/>
              </a:ext>
            </a:extLst>
          </p:cNvPr>
          <p:cNvSpPr>
            <a:spLocks noChangeAspect="1" noChangeArrowheads="1"/>
          </p:cNvSpPr>
          <p:nvPr/>
        </p:nvSpPr>
        <p:spPr bwMode="auto">
          <a:xfrm>
            <a:off x="6071941" y="3270567"/>
            <a:ext cx="250825" cy="254000"/>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5</a:t>
            </a:r>
          </a:p>
        </p:txBody>
      </p:sp>
      <p:sp>
        <p:nvSpPr>
          <p:cNvPr id="19493" name="Oval 20">
            <a:extLst>
              <a:ext uri="{FF2B5EF4-FFF2-40B4-BE49-F238E27FC236}">
                <a16:creationId xmlns:a16="http://schemas.microsoft.com/office/drawing/2014/main" id="{4D0A851E-0CE1-284D-A9C7-E59B8A9F785E}"/>
              </a:ext>
            </a:extLst>
          </p:cNvPr>
          <p:cNvSpPr>
            <a:spLocks noChangeAspect="1" noChangeArrowheads="1"/>
          </p:cNvSpPr>
          <p:nvPr/>
        </p:nvSpPr>
        <p:spPr bwMode="auto">
          <a:xfrm>
            <a:off x="6071941" y="4761230"/>
            <a:ext cx="250825" cy="252413"/>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6</a:t>
            </a:r>
          </a:p>
        </p:txBody>
      </p:sp>
      <p:sp>
        <p:nvSpPr>
          <p:cNvPr id="19494" name="Oval 21">
            <a:extLst>
              <a:ext uri="{FF2B5EF4-FFF2-40B4-BE49-F238E27FC236}">
                <a16:creationId xmlns:a16="http://schemas.microsoft.com/office/drawing/2014/main" id="{3680A9BA-DE3B-5A43-8C40-42755751AE7F}"/>
              </a:ext>
            </a:extLst>
          </p:cNvPr>
          <p:cNvSpPr>
            <a:spLocks noChangeAspect="1" noChangeArrowheads="1"/>
          </p:cNvSpPr>
          <p:nvPr/>
        </p:nvSpPr>
        <p:spPr bwMode="auto">
          <a:xfrm>
            <a:off x="6071941" y="6212205"/>
            <a:ext cx="250825" cy="250825"/>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7</a:t>
            </a:r>
          </a:p>
        </p:txBody>
      </p:sp>
      <p:cxnSp>
        <p:nvCxnSpPr>
          <p:cNvPr id="19495" name="AutoShape 22">
            <a:extLst>
              <a:ext uri="{FF2B5EF4-FFF2-40B4-BE49-F238E27FC236}">
                <a16:creationId xmlns:a16="http://schemas.microsoft.com/office/drawing/2014/main" id="{1F56780C-399A-0844-8FA2-E37049DE0938}"/>
              </a:ext>
            </a:extLst>
          </p:cNvPr>
          <p:cNvCxnSpPr>
            <a:cxnSpLocks noChangeShapeType="1"/>
            <a:stCxn id="19493" idx="4"/>
            <a:endCxn id="19494" idx="0"/>
          </p:cNvCxnSpPr>
          <p:nvPr/>
        </p:nvCxnSpPr>
        <p:spPr bwMode="auto">
          <a:xfrm>
            <a:off x="6197354" y="5013642"/>
            <a:ext cx="0" cy="11985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496" name="AutoShape 23">
            <a:extLst>
              <a:ext uri="{FF2B5EF4-FFF2-40B4-BE49-F238E27FC236}">
                <a16:creationId xmlns:a16="http://schemas.microsoft.com/office/drawing/2014/main" id="{9E119F81-19A4-9F4B-8EA9-18447EB6D7FF}"/>
              </a:ext>
            </a:extLst>
          </p:cNvPr>
          <p:cNvCxnSpPr>
            <a:cxnSpLocks noChangeShapeType="1"/>
            <a:stCxn id="19492" idx="4"/>
            <a:endCxn id="19493" idx="0"/>
          </p:cNvCxnSpPr>
          <p:nvPr/>
        </p:nvCxnSpPr>
        <p:spPr bwMode="auto">
          <a:xfrm>
            <a:off x="6197354" y="3524567"/>
            <a:ext cx="0" cy="1236663"/>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497" name="AutoShape 24">
            <a:extLst>
              <a:ext uri="{FF2B5EF4-FFF2-40B4-BE49-F238E27FC236}">
                <a16:creationId xmlns:a16="http://schemas.microsoft.com/office/drawing/2014/main" id="{22469D79-3F48-5A48-BF82-DDD214CAAA2E}"/>
              </a:ext>
            </a:extLst>
          </p:cNvPr>
          <p:cNvCxnSpPr>
            <a:cxnSpLocks noChangeShapeType="1"/>
            <a:stCxn id="19480" idx="5"/>
            <a:endCxn id="19493" idx="1"/>
          </p:cNvCxnSpPr>
          <p:nvPr/>
        </p:nvCxnSpPr>
        <p:spPr bwMode="auto">
          <a:xfrm>
            <a:off x="3631954" y="3488055"/>
            <a:ext cx="2476500" cy="1309688"/>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498" name="Oval 25">
            <a:extLst>
              <a:ext uri="{FF2B5EF4-FFF2-40B4-BE49-F238E27FC236}">
                <a16:creationId xmlns:a16="http://schemas.microsoft.com/office/drawing/2014/main" id="{617100D8-D197-6D4A-9729-A7E923F14BBA}"/>
              </a:ext>
            </a:extLst>
          </p:cNvPr>
          <p:cNvSpPr>
            <a:spLocks noChangeAspect="1" noChangeArrowheads="1"/>
          </p:cNvSpPr>
          <p:nvPr/>
        </p:nvSpPr>
        <p:spPr bwMode="auto">
          <a:xfrm>
            <a:off x="8021391" y="4761230"/>
            <a:ext cx="250825" cy="252413"/>
          </a:xfrm>
          <a:prstGeom prst="ellipse">
            <a:avLst/>
          </a:prstGeom>
          <a:solidFill>
            <a:schemeClr val="accent5">
              <a:lumMod val="20000"/>
              <a:lumOff val="80000"/>
            </a:schemeClr>
          </a:solidFill>
          <a:ln w="9525">
            <a:solidFill>
              <a:schemeClr val="tx1"/>
            </a:solidFill>
            <a:round/>
            <a:headEnd/>
            <a:tailEnd/>
          </a:ln>
          <a:effectLst/>
        </p:spPr>
        <p:txBody>
          <a:bodyPr wrap="none" lIns="92020" tIns="46011" rIns="92020" bIns="46011"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200"/>
              <a:t>t</a:t>
            </a:r>
          </a:p>
        </p:txBody>
      </p:sp>
      <p:cxnSp>
        <p:nvCxnSpPr>
          <p:cNvPr id="19499" name="AutoShape 26">
            <a:extLst>
              <a:ext uri="{FF2B5EF4-FFF2-40B4-BE49-F238E27FC236}">
                <a16:creationId xmlns:a16="http://schemas.microsoft.com/office/drawing/2014/main" id="{C0BF8E69-8686-864E-B5A8-68DBC1340885}"/>
              </a:ext>
            </a:extLst>
          </p:cNvPr>
          <p:cNvCxnSpPr>
            <a:cxnSpLocks noChangeShapeType="1"/>
            <a:stCxn id="19492" idx="6"/>
            <a:endCxn id="19498" idx="1"/>
          </p:cNvCxnSpPr>
          <p:nvPr/>
        </p:nvCxnSpPr>
        <p:spPr bwMode="auto">
          <a:xfrm>
            <a:off x="6322766" y="3397567"/>
            <a:ext cx="1735138" cy="1400175"/>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500" name="AutoShape 27">
            <a:extLst>
              <a:ext uri="{FF2B5EF4-FFF2-40B4-BE49-F238E27FC236}">
                <a16:creationId xmlns:a16="http://schemas.microsoft.com/office/drawing/2014/main" id="{ED7AC188-3564-054C-B8EF-0F84577F6251}"/>
              </a:ext>
            </a:extLst>
          </p:cNvPr>
          <p:cNvCxnSpPr>
            <a:cxnSpLocks noChangeShapeType="1"/>
            <a:stCxn id="19493" idx="6"/>
            <a:endCxn id="19498" idx="2"/>
          </p:cNvCxnSpPr>
          <p:nvPr/>
        </p:nvCxnSpPr>
        <p:spPr bwMode="auto">
          <a:xfrm>
            <a:off x="6322766" y="4888230"/>
            <a:ext cx="1698625"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501" name="AutoShape 28">
            <a:extLst>
              <a:ext uri="{FF2B5EF4-FFF2-40B4-BE49-F238E27FC236}">
                <a16:creationId xmlns:a16="http://schemas.microsoft.com/office/drawing/2014/main" id="{2C31B180-A002-2F49-9375-98916C77AE44}"/>
              </a:ext>
            </a:extLst>
          </p:cNvPr>
          <p:cNvCxnSpPr>
            <a:cxnSpLocks noChangeShapeType="1"/>
            <a:stCxn id="19494" idx="7"/>
            <a:endCxn id="19498" idx="4"/>
          </p:cNvCxnSpPr>
          <p:nvPr/>
        </p:nvCxnSpPr>
        <p:spPr bwMode="auto">
          <a:xfrm flipV="1">
            <a:off x="6286254" y="5013642"/>
            <a:ext cx="1860550" cy="1235075"/>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502" name="Text Box 29">
            <a:extLst>
              <a:ext uri="{FF2B5EF4-FFF2-40B4-BE49-F238E27FC236}">
                <a16:creationId xmlns:a16="http://schemas.microsoft.com/office/drawing/2014/main" id="{19FA11DA-AA4B-4F49-8D14-EA4B84513B3F}"/>
              </a:ext>
            </a:extLst>
          </p:cNvPr>
          <p:cNvSpPr txBox="1">
            <a:spLocks noChangeArrowheads="1"/>
          </p:cNvSpPr>
          <p:nvPr/>
        </p:nvSpPr>
        <p:spPr bwMode="auto">
          <a:xfrm>
            <a:off x="2460379" y="5585142"/>
            <a:ext cx="427038"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19503" name="Text Box 30">
            <a:extLst>
              <a:ext uri="{FF2B5EF4-FFF2-40B4-BE49-F238E27FC236}">
                <a16:creationId xmlns:a16="http://schemas.microsoft.com/office/drawing/2014/main" id="{685967C7-9ADB-5A4A-817D-95F6EAFCB56A}"/>
              </a:ext>
            </a:extLst>
          </p:cNvPr>
          <p:cNvSpPr txBox="1">
            <a:spLocks noChangeArrowheads="1"/>
          </p:cNvSpPr>
          <p:nvPr/>
        </p:nvSpPr>
        <p:spPr bwMode="auto">
          <a:xfrm>
            <a:off x="2474666" y="4759642"/>
            <a:ext cx="352425"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5</a:t>
            </a:r>
          </a:p>
        </p:txBody>
      </p:sp>
      <p:sp>
        <p:nvSpPr>
          <p:cNvPr id="19504" name="Text Box 31">
            <a:extLst>
              <a:ext uri="{FF2B5EF4-FFF2-40B4-BE49-F238E27FC236}">
                <a16:creationId xmlns:a16="http://schemas.microsoft.com/office/drawing/2014/main" id="{38D98D9D-5F36-A94C-8C5C-5EC00EE44A92}"/>
              </a:ext>
            </a:extLst>
          </p:cNvPr>
          <p:cNvSpPr txBox="1">
            <a:spLocks noChangeArrowheads="1"/>
          </p:cNvSpPr>
          <p:nvPr/>
        </p:nvSpPr>
        <p:spPr bwMode="auto">
          <a:xfrm>
            <a:off x="4560641" y="6216967"/>
            <a:ext cx="425450"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30</a:t>
            </a:r>
          </a:p>
        </p:txBody>
      </p:sp>
      <p:sp>
        <p:nvSpPr>
          <p:cNvPr id="19505" name="Text Box 32">
            <a:extLst>
              <a:ext uri="{FF2B5EF4-FFF2-40B4-BE49-F238E27FC236}">
                <a16:creationId xmlns:a16="http://schemas.microsoft.com/office/drawing/2014/main" id="{0CE76185-C715-9447-944E-60C92BF1752A}"/>
              </a:ext>
            </a:extLst>
          </p:cNvPr>
          <p:cNvSpPr txBox="1">
            <a:spLocks noChangeArrowheads="1"/>
          </p:cNvSpPr>
          <p:nvPr/>
        </p:nvSpPr>
        <p:spPr bwMode="auto">
          <a:xfrm>
            <a:off x="5979866" y="5434330"/>
            <a:ext cx="423863"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19506" name="Text Box 33">
            <a:extLst>
              <a:ext uri="{FF2B5EF4-FFF2-40B4-BE49-F238E27FC236}">
                <a16:creationId xmlns:a16="http://schemas.microsoft.com/office/drawing/2014/main" id="{6B2C2CEF-2E02-3744-A276-6989F4645724}"/>
              </a:ext>
            </a:extLst>
          </p:cNvPr>
          <p:cNvSpPr txBox="1">
            <a:spLocks noChangeArrowheads="1"/>
          </p:cNvSpPr>
          <p:nvPr/>
        </p:nvSpPr>
        <p:spPr bwMode="auto">
          <a:xfrm>
            <a:off x="2427041" y="3930967"/>
            <a:ext cx="425450"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19507" name="Text Box 34">
            <a:extLst>
              <a:ext uri="{FF2B5EF4-FFF2-40B4-BE49-F238E27FC236}">
                <a16:creationId xmlns:a16="http://schemas.microsoft.com/office/drawing/2014/main" id="{921CEDE5-CB58-894F-A09F-6FA0C14B0D14}"/>
              </a:ext>
            </a:extLst>
          </p:cNvPr>
          <p:cNvSpPr txBox="1">
            <a:spLocks noChangeArrowheads="1"/>
          </p:cNvSpPr>
          <p:nvPr/>
        </p:nvSpPr>
        <p:spPr bwMode="auto">
          <a:xfrm>
            <a:off x="4559054" y="4772342"/>
            <a:ext cx="425450"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8</a:t>
            </a:r>
          </a:p>
        </p:txBody>
      </p:sp>
      <p:sp>
        <p:nvSpPr>
          <p:cNvPr id="19508" name="Text Box 35">
            <a:extLst>
              <a:ext uri="{FF2B5EF4-FFF2-40B4-BE49-F238E27FC236}">
                <a16:creationId xmlns:a16="http://schemas.microsoft.com/office/drawing/2014/main" id="{9773BCDE-8C77-F849-A29F-D58EA13D5C6E}"/>
              </a:ext>
            </a:extLst>
          </p:cNvPr>
          <p:cNvSpPr txBox="1">
            <a:spLocks noChangeArrowheads="1"/>
          </p:cNvSpPr>
          <p:nvPr/>
        </p:nvSpPr>
        <p:spPr bwMode="auto">
          <a:xfrm>
            <a:off x="4551116" y="3980180"/>
            <a:ext cx="423863"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19509" name="Text Box 36">
            <a:extLst>
              <a:ext uri="{FF2B5EF4-FFF2-40B4-BE49-F238E27FC236}">
                <a16:creationId xmlns:a16="http://schemas.microsoft.com/office/drawing/2014/main" id="{0340310F-11C5-B647-9987-BCA2478EAD57}"/>
              </a:ext>
            </a:extLst>
          </p:cNvPr>
          <p:cNvSpPr txBox="1">
            <a:spLocks noChangeArrowheads="1"/>
          </p:cNvSpPr>
          <p:nvPr/>
        </p:nvSpPr>
        <p:spPr bwMode="auto">
          <a:xfrm>
            <a:off x="4570166" y="3289617"/>
            <a:ext cx="427038"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9</a:t>
            </a:r>
          </a:p>
        </p:txBody>
      </p:sp>
      <p:sp>
        <p:nvSpPr>
          <p:cNvPr id="19510" name="Text Box 37">
            <a:extLst>
              <a:ext uri="{FF2B5EF4-FFF2-40B4-BE49-F238E27FC236}">
                <a16:creationId xmlns:a16="http://schemas.microsoft.com/office/drawing/2014/main" id="{EA24C06C-712B-B548-AF8B-DE403F48E038}"/>
              </a:ext>
            </a:extLst>
          </p:cNvPr>
          <p:cNvSpPr txBox="1">
            <a:spLocks noChangeArrowheads="1"/>
          </p:cNvSpPr>
          <p:nvPr/>
        </p:nvSpPr>
        <p:spPr bwMode="auto">
          <a:xfrm>
            <a:off x="4559054" y="5466080"/>
            <a:ext cx="425450"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6</a:t>
            </a:r>
          </a:p>
        </p:txBody>
      </p:sp>
      <p:sp>
        <p:nvSpPr>
          <p:cNvPr id="19511" name="Text Box 38">
            <a:extLst>
              <a:ext uri="{FF2B5EF4-FFF2-40B4-BE49-F238E27FC236}">
                <a16:creationId xmlns:a16="http://schemas.microsoft.com/office/drawing/2014/main" id="{C8D611DC-0844-F04C-AF27-FA9A55F94E7C}"/>
              </a:ext>
            </a:extLst>
          </p:cNvPr>
          <p:cNvSpPr txBox="1">
            <a:spLocks noChangeArrowheads="1"/>
          </p:cNvSpPr>
          <p:nvPr/>
        </p:nvSpPr>
        <p:spPr bwMode="auto">
          <a:xfrm>
            <a:off x="6957766" y="5515292"/>
            <a:ext cx="425450"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19512" name="Text Box 39">
            <a:extLst>
              <a:ext uri="{FF2B5EF4-FFF2-40B4-BE49-F238E27FC236}">
                <a16:creationId xmlns:a16="http://schemas.microsoft.com/office/drawing/2014/main" id="{1C7DB2AC-2458-4C44-862A-99DBB28996E5}"/>
              </a:ext>
            </a:extLst>
          </p:cNvPr>
          <p:cNvSpPr txBox="1">
            <a:spLocks noChangeArrowheads="1"/>
          </p:cNvSpPr>
          <p:nvPr/>
        </p:nvSpPr>
        <p:spPr bwMode="auto">
          <a:xfrm>
            <a:off x="6957766" y="4785042"/>
            <a:ext cx="425450"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19513" name="Text Box 40">
            <a:extLst>
              <a:ext uri="{FF2B5EF4-FFF2-40B4-BE49-F238E27FC236}">
                <a16:creationId xmlns:a16="http://schemas.microsoft.com/office/drawing/2014/main" id="{901DA2C8-96E9-304F-88E5-D97E4E7FCFFB}"/>
              </a:ext>
            </a:extLst>
          </p:cNvPr>
          <p:cNvSpPr txBox="1">
            <a:spLocks noChangeArrowheads="1"/>
          </p:cNvSpPr>
          <p:nvPr/>
        </p:nvSpPr>
        <p:spPr bwMode="auto">
          <a:xfrm>
            <a:off x="6910141" y="4000817"/>
            <a:ext cx="423863"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10</a:t>
            </a:r>
          </a:p>
        </p:txBody>
      </p:sp>
      <p:sp>
        <p:nvSpPr>
          <p:cNvPr id="19514" name="Text Box 41">
            <a:extLst>
              <a:ext uri="{FF2B5EF4-FFF2-40B4-BE49-F238E27FC236}">
                <a16:creationId xmlns:a16="http://schemas.microsoft.com/office/drawing/2014/main" id="{B4F82224-22F4-C44E-8D9D-3C0A1627A936}"/>
              </a:ext>
            </a:extLst>
          </p:cNvPr>
          <p:cNvSpPr txBox="1">
            <a:spLocks noChangeArrowheads="1"/>
          </p:cNvSpPr>
          <p:nvPr/>
        </p:nvSpPr>
        <p:spPr bwMode="auto">
          <a:xfrm>
            <a:off x="5979866" y="3975417"/>
            <a:ext cx="423863"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15</a:t>
            </a:r>
          </a:p>
        </p:txBody>
      </p:sp>
      <p:sp>
        <p:nvSpPr>
          <p:cNvPr id="19515" name="Text Box 42">
            <a:extLst>
              <a:ext uri="{FF2B5EF4-FFF2-40B4-BE49-F238E27FC236}">
                <a16:creationId xmlns:a16="http://schemas.microsoft.com/office/drawing/2014/main" id="{9A4D1E60-2806-0B4D-9F4C-57BCD3954C60}"/>
              </a:ext>
            </a:extLst>
          </p:cNvPr>
          <p:cNvSpPr txBox="1">
            <a:spLocks noChangeArrowheads="1"/>
          </p:cNvSpPr>
          <p:nvPr/>
        </p:nvSpPr>
        <p:spPr bwMode="auto">
          <a:xfrm>
            <a:off x="3322391" y="4051617"/>
            <a:ext cx="425450"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4</a:t>
            </a:r>
          </a:p>
        </p:txBody>
      </p:sp>
      <p:sp>
        <p:nvSpPr>
          <p:cNvPr id="19516" name="Text Box 43">
            <a:extLst>
              <a:ext uri="{FF2B5EF4-FFF2-40B4-BE49-F238E27FC236}">
                <a16:creationId xmlns:a16="http://schemas.microsoft.com/office/drawing/2014/main" id="{D51B8DC2-BF24-1446-B24F-2D99F668BB0F}"/>
              </a:ext>
            </a:extLst>
          </p:cNvPr>
          <p:cNvSpPr txBox="1">
            <a:spLocks noChangeArrowheads="1"/>
          </p:cNvSpPr>
          <p:nvPr/>
        </p:nvSpPr>
        <p:spPr bwMode="auto">
          <a:xfrm>
            <a:off x="3312866" y="5456555"/>
            <a:ext cx="423863" cy="18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t> 4</a:t>
            </a:r>
          </a:p>
        </p:txBody>
      </p:sp>
      <p:sp>
        <p:nvSpPr>
          <p:cNvPr id="19517" name="Line 112">
            <a:extLst>
              <a:ext uri="{FF2B5EF4-FFF2-40B4-BE49-F238E27FC236}">
                <a16:creationId xmlns:a16="http://schemas.microsoft.com/office/drawing/2014/main" id="{DF453CCF-1E75-3C4C-9D86-741508B4CAC8}"/>
              </a:ext>
            </a:extLst>
          </p:cNvPr>
          <p:cNvSpPr>
            <a:spLocks noChangeShapeType="1"/>
          </p:cNvSpPr>
          <p:nvPr/>
        </p:nvSpPr>
        <p:spPr bwMode="auto">
          <a:xfrm flipV="1">
            <a:off x="2312741" y="5686742"/>
            <a:ext cx="220663"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518" name="Line 114">
            <a:extLst>
              <a:ext uri="{FF2B5EF4-FFF2-40B4-BE49-F238E27FC236}">
                <a16:creationId xmlns:a16="http://schemas.microsoft.com/office/drawing/2014/main" id="{793DF7AF-DF36-CC4D-BD7D-CB960D7A6D29}"/>
              </a:ext>
            </a:extLst>
          </p:cNvPr>
          <p:cNvSpPr>
            <a:spLocks noChangeShapeType="1"/>
          </p:cNvSpPr>
          <p:nvPr/>
        </p:nvSpPr>
        <p:spPr bwMode="auto">
          <a:xfrm flipV="1">
            <a:off x="2301629" y="5953442"/>
            <a:ext cx="220663" cy="0"/>
          </a:xfrm>
          <a:prstGeom prst="line">
            <a:avLst/>
          </a:prstGeom>
          <a:noFill/>
          <a:ln w="9525">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77" name="Text Box 57">
            <a:extLst>
              <a:ext uri="{FF2B5EF4-FFF2-40B4-BE49-F238E27FC236}">
                <a16:creationId xmlns:a16="http://schemas.microsoft.com/office/drawing/2014/main" id="{2E7A0EF0-FA7E-0D46-8667-FC679632E79F}"/>
              </a:ext>
            </a:extLst>
          </p:cNvPr>
          <p:cNvSpPr txBox="1">
            <a:spLocks noChangeArrowheads="1"/>
          </p:cNvSpPr>
          <p:nvPr/>
        </p:nvSpPr>
        <p:spPr bwMode="auto">
          <a:xfrm>
            <a:off x="3595442" y="5440679"/>
            <a:ext cx="339725" cy="1698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0</a:t>
            </a:r>
          </a:p>
        </p:txBody>
      </p:sp>
      <p:sp>
        <p:nvSpPr>
          <p:cNvPr id="19478" name="Text Box 117">
            <a:extLst>
              <a:ext uri="{FF2B5EF4-FFF2-40B4-BE49-F238E27FC236}">
                <a16:creationId xmlns:a16="http://schemas.microsoft.com/office/drawing/2014/main" id="{B676A3AF-6E5D-5744-8AA4-3D72D05F7A4D}"/>
              </a:ext>
            </a:extLst>
          </p:cNvPr>
          <p:cNvSpPr txBox="1">
            <a:spLocks noChangeArrowheads="1"/>
          </p:cNvSpPr>
          <p:nvPr/>
        </p:nvSpPr>
        <p:spPr bwMode="auto">
          <a:xfrm>
            <a:off x="3611317" y="4048442"/>
            <a:ext cx="339725" cy="1698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200">
                <a:solidFill>
                  <a:schemeClr val="accent2"/>
                </a:solidFill>
              </a:rPr>
              <a:t>4</a:t>
            </a:r>
          </a:p>
        </p:txBody>
      </p:sp>
      <mc:AlternateContent xmlns:mc="http://schemas.openxmlformats.org/markup-compatibility/2006" xmlns:a14="http://schemas.microsoft.com/office/drawing/2010/main">
        <mc:Choice Requires="a14">
          <p:sp>
            <p:nvSpPr>
              <p:cNvPr id="67" name="Rectangle 2">
                <a:extLst>
                  <a:ext uri="{FF2B5EF4-FFF2-40B4-BE49-F238E27FC236}">
                    <a16:creationId xmlns:a16="http://schemas.microsoft.com/office/drawing/2014/main" id="{630F540E-5DE7-1E45-A657-DA2D0BADF259}"/>
                  </a:ext>
                </a:extLst>
              </p:cNvPr>
              <p:cNvSpPr txBox="1">
                <a:spLocks noChangeArrowheads="1"/>
              </p:cNvSpPr>
              <p:nvPr/>
            </p:nvSpPr>
            <p:spPr>
              <a:xfrm>
                <a:off x="859861" y="1159356"/>
                <a:ext cx="11053879" cy="24861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Def. An </a:t>
                </a:r>
                <a:r>
                  <a:rPr lang="en-US" altLang="zh-CN" dirty="0">
                    <a:solidFill>
                      <a:srgbClr val="FF0000"/>
                    </a:solidFill>
                  </a:rPr>
                  <a:t>s-t flow </a:t>
                </a:r>
                <a:r>
                  <a:rPr lang="en-US" altLang="zh-CN" dirty="0"/>
                  <a:t>is a function that satisfies</a:t>
                </a:r>
              </a:p>
              <a:p>
                <a:pPr lvl="1"/>
                <a:r>
                  <a:rPr lang="en-US" altLang="zh-CN" dirty="0"/>
                  <a:t>For each </a:t>
                </a:r>
                <a14:m>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r>
                      <a:rPr lang="en-US" altLang="zh-CN" b="0" i="1" smtClean="0">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𝑒</m:t>
                        </m:r>
                      </m:e>
                    </m:d>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𝑒</m:t>
                        </m:r>
                      </m:sub>
                    </m:sSub>
                  </m:oMath>
                </a14:m>
                <a:r>
                  <a:rPr lang="en-US" altLang="zh-CN" dirty="0"/>
                  <a:t>   [capacity]</a:t>
                </a:r>
              </a:p>
              <a:p>
                <a:pPr lvl="1"/>
                <a:r>
                  <a:rPr lang="en-US" altLang="zh-CN" dirty="0"/>
                  <a:t>For each </a:t>
                </a:r>
                <a14:m>
                  <m:oMath xmlns:m="http://schemas.openxmlformats.org/officeDocument/2006/math">
                    <m:r>
                      <a:rPr lang="en-US" altLang="zh-CN" b="0" i="1" smtClean="0">
                        <a:latin typeface="Cambria Math" panose="02040503050406030204" pitchFamily="18" charset="0"/>
                      </a:rPr>
                      <m:t>𝑣</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𝑒</m:t>
                        </m:r>
                        <m:r>
                          <a:rPr lang="en-US" altLang="zh-CN" i="1">
                            <a:latin typeface="Cambria Math" panose="02040503050406030204" pitchFamily="18" charset="0"/>
                          </a:rPr>
                          <m:t> </m:t>
                        </m:r>
                        <m:r>
                          <a:rPr lang="en-US" altLang="zh-CN" b="0" i="1" smtClean="0">
                            <a:latin typeface="Cambria Math" panose="02040503050406030204" pitchFamily="18" charset="0"/>
                          </a:rPr>
                          <m:t>𝑖𝑛𝑡𝑜</m:t>
                        </m:r>
                        <m:r>
                          <a:rPr lang="en-US" altLang="zh-CN" i="1">
                            <a:latin typeface="Cambria Math" panose="02040503050406030204" pitchFamily="18" charset="0"/>
                          </a:rPr>
                          <m:t> </m:t>
                        </m:r>
                        <m:r>
                          <a:rPr lang="en-US" altLang="zh-CN" b="0" i="1" smtClean="0">
                            <a:latin typeface="Cambria Math" panose="02040503050406030204" pitchFamily="18" charset="0"/>
                          </a:rPr>
                          <m:t>𝑣</m:t>
                        </m:r>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e>
                    </m:nary>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𝑒</m:t>
                        </m:r>
                        <m:r>
                          <a:rPr lang="en-US" altLang="zh-CN" i="1">
                            <a:latin typeface="Cambria Math" panose="02040503050406030204" pitchFamily="18" charset="0"/>
                          </a:rPr>
                          <m:t> </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sub>
                      <m:sup/>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𝑒</m:t>
                            </m:r>
                          </m:e>
                        </m:d>
                      </m:e>
                    </m:nary>
                  </m:oMath>
                </a14:m>
                <a:r>
                  <a:rPr lang="en-US" altLang="zh-CN" dirty="0"/>
                  <a:t> [conservation]</a:t>
                </a:r>
              </a:p>
              <a:p>
                <a:r>
                  <a:rPr lang="en-US" altLang="zh-CN" dirty="0"/>
                  <a:t>Def. The </a:t>
                </a:r>
                <a:r>
                  <a:rPr lang="en-US" altLang="zh-CN" dirty="0">
                    <a:solidFill>
                      <a:srgbClr val="FF0000"/>
                    </a:solidFill>
                  </a:rPr>
                  <a:t>value</a:t>
                </a:r>
                <a:r>
                  <a:rPr lang="en-US" altLang="zh-CN" dirty="0"/>
                  <a:t> of a flow f is </a:t>
                </a:r>
                <a14:m>
                  <m:oMath xmlns:m="http://schemas.openxmlformats.org/officeDocument/2006/math">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𝑠</m:t>
                        </m:r>
                      </m:sub>
                      <m:sup/>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e>
                    </m:nary>
                  </m:oMath>
                </a14:m>
                <a:endParaRPr lang="en-US" altLang="zh-CN" dirty="0"/>
              </a:p>
              <a:p>
                <a:endParaRPr lang="en-US" altLang="zh-CN" dirty="0"/>
              </a:p>
            </p:txBody>
          </p:sp>
        </mc:Choice>
        <mc:Fallback xmlns="">
          <p:sp>
            <p:nvSpPr>
              <p:cNvPr id="67" name="Rectangle 2">
                <a:extLst>
                  <a:ext uri="{FF2B5EF4-FFF2-40B4-BE49-F238E27FC236}">
                    <a16:creationId xmlns:a16="http://schemas.microsoft.com/office/drawing/2014/main" id="{630F540E-5DE7-1E45-A657-DA2D0BADF259}"/>
                  </a:ext>
                </a:extLst>
              </p:cNvPr>
              <p:cNvSpPr txBox="1">
                <a:spLocks noRot="1" noChangeAspect="1" noMove="1" noResize="1" noEditPoints="1" noAdjustHandles="1" noChangeArrowheads="1" noChangeShapeType="1" noTextEdit="1"/>
              </p:cNvSpPr>
              <p:nvPr/>
            </p:nvSpPr>
            <p:spPr>
              <a:xfrm>
                <a:off x="859861" y="1159356"/>
                <a:ext cx="11053879" cy="2486179"/>
              </a:xfrm>
              <a:prstGeom prst="rect">
                <a:avLst/>
              </a:prstGeom>
              <a:blipFill>
                <a:blip r:embed="rId3"/>
                <a:stretch>
                  <a:fillRect l="-918" t="-4061" b="-14213"/>
                </a:stretch>
              </a:blipFill>
            </p:spPr>
            <p:txBody>
              <a:bodyPr/>
              <a:lstStyle/>
              <a:p>
                <a:r>
                  <a:rPr lang="zh-CN" altLang="en-US">
                    <a:noFill/>
                  </a:rPr>
                  <a:t> </a:t>
                </a:r>
              </a:p>
            </p:txBody>
          </p:sp>
        </mc:Fallback>
      </mc:AlternateContent>
      <p:pic>
        <p:nvPicPr>
          <p:cNvPr id="68" name="Picture 2">
            <a:extLst>
              <a:ext uri="{FF2B5EF4-FFF2-40B4-BE49-F238E27FC236}">
                <a16:creationId xmlns:a16="http://schemas.microsoft.com/office/drawing/2014/main" id="{C87C2125-83C7-5A4B-87B5-549B7524C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69" name="Rectangle 4">
            <a:extLst>
              <a:ext uri="{FF2B5EF4-FFF2-40B4-BE49-F238E27FC236}">
                <a16:creationId xmlns:a16="http://schemas.microsoft.com/office/drawing/2014/main" id="{E1814C68-9B60-A346-B5DC-4E8643C29254}"/>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8108610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40914</TotalTime>
  <Words>3012</Words>
  <Application>Microsoft Macintosh PowerPoint</Application>
  <PresentationFormat>宽屏</PresentationFormat>
  <Paragraphs>766</Paragraphs>
  <Slides>29</Slides>
  <Notes>28</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3" baseType="lpstr">
      <vt:lpstr>等线</vt:lpstr>
      <vt:lpstr>KaiTi</vt:lpstr>
      <vt:lpstr>Arial</vt:lpstr>
      <vt:lpstr>Calibri</vt:lpstr>
      <vt:lpstr>Cambria Math</vt:lpstr>
      <vt:lpstr>Comic Sans MS</vt:lpstr>
      <vt:lpstr>Courier</vt:lpstr>
      <vt:lpstr>Courier New</vt:lpstr>
      <vt:lpstr>Franklin Gothic Demi</vt:lpstr>
      <vt:lpstr>Franklin Gothic Medium</vt:lpstr>
      <vt:lpstr>Monotype Sorts</vt:lpstr>
      <vt:lpstr>Wingdings</vt:lpstr>
      <vt:lpstr>Office 主题</vt:lpstr>
      <vt:lpstr>Photo Editor Photo</vt:lpstr>
      <vt:lpstr>Algorithm Design and Analysis (H)</vt:lpstr>
      <vt:lpstr>1. Network Flow</vt:lpstr>
      <vt:lpstr>Soviet Rail Network, 1955</vt:lpstr>
      <vt:lpstr>Maximum Flow and Minimum Cut</vt:lpstr>
      <vt:lpstr>Minimum Cut Problem</vt:lpstr>
      <vt:lpstr>Cuts</vt:lpstr>
      <vt:lpstr>Cuts</vt:lpstr>
      <vt:lpstr>Minimum Cut Problem</vt:lpstr>
      <vt:lpstr>Flows</vt:lpstr>
      <vt:lpstr>Flows</vt:lpstr>
      <vt:lpstr>Maximum Flow Problem</vt:lpstr>
      <vt:lpstr>Flows and Cuts</vt:lpstr>
      <vt:lpstr>Flows and Cuts</vt:lpstr>
      <vt:lpstr>Flows and Cuts</vt:lpstr>
      <vt:lpstr>Flows and Cuts</vt:lpstr>
      <vt:lpstr>Flows and Cuts</vt:lpstr>
      <vt:lpstr>Flows and Cuts</vt:lpstr>
      <vt:lpstr>Flows and Cuts</vt:lpstr>
      <vt:lpstr>Certificate of Optimality</vt:lpstr>
      <vt:lpstr>Towards a Max Flow Algorithm</vt:lpstr>
      <vt:lpstr>Towards a Max Flow Algorithm</vt:lpstr>
      <vt:lpstr>Towards a Max Flow Algorithm</vt:lpstr>
      <vt:lpstr>Residual Graph</vt:lpstr>
      <vt:lpstr>Augmenting Path Algorithm</vt:lpstr>
      <vt:lpstr>Augmenting Path Algorithm</vt:lpstr>
      <vt:lpstr>Ford-Fulkerson Algorithm</vt:lpstr>
      <vt:lpstr>Max-Flow Min-Cut Theorem</vt:lpstr>
      <vt:lpstr>Proof of Max-Flow Min-Cut Theorem</vt:lpstr>
      <vt:lpstr>Running Time</vt:lpstr>
    </vt:vector>
  </TitlesOfParts>
  <Manager/>
  <Company>Southern University of Science and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subject/>
  <dc:creator>Shiqi Yu</dc:creator>
  <cp:keywords/>
  <dc:description/>
  <cp:lastModifiedBy>Shiqi Yu</cp:lastModifiedBy>
  <cp:revision>2249</cp:revision>
  <dcterms:created xsi:type="dcterms:W3CDTF">2020-09-05T08:11:12Z</dcterms:created>
  <dcterms:modified xsi:type="dcterms:W3CDTF">2022-05-06T05:49:07Z</dcterms:modified>
  <cp:category/>
</cp:coreProperties>
</file>