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576" r:id="rId3"/>
    <p:sldId id="577" r:id="rId4"/>
    <p:sldId id="491" r:id="rId5"/>
    <p:sldId id="492" r:id="rId6"/>
    <p:sldId id="523" r:id="rId7"/>
    <p:sldId id="575" r:id="rId8"/>
    <p:sldId id="591" r:id="rId9"/>
    <p:sldId id="494" r:id="rId10"/>
    <p:sldId id="594" r:id="rId11"/>
    <p:sldId id="635" r:id="rId12"/>
    <p:sldId id="636" r:id="rId13"/>
    <p:sldId id="637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592" r:id="rId24"/>
    <p:sldId id="443" r:id="rId25"/>
    <p:sldId id="493" r:id="rId26"/>
    <p:sldId id="496" r:id="rId27"/>
    <p:sldId id="647" r:id="rId28"/>
    <p:sldId id="648" r:id="rId29"/>
    <p:sldId id="552" r:id="rId30"/>
    <p:sldId id="495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06" r:id="rId43"/>
    <p:sldId id="596" r:id="rId44"/>
    <p:sldId id="597" r:id="rId45"/>
    <p:sldId id="598" r:id="rId46"/>
    <p:sldId id="599" r:id="rId47"/>
    <p:sldId id="60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1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8" autoAdjust="0"/>
    <p:restoredTop sz="84984"/>
  </p:normalViewPr>
  <p:slideViewPr>
    <p:cSldViewPr snapToGrid="0">
      <p:cViewPr varScale="1">
        <p:scale>
          <a:sx n="121" d="100"/>
          <a:sy n="121" d="100"/>
        </p:scale>
        <p:origin x="192" y="1544"/>
      </p:cViewPr>
      <p:guideLst/>
    </p:cSldViewPr>
  </p:slideViewPr>
  <p:outlineViewPr>
    <p:cViewPr>
      <p:scale>
        <a:sx n="33" d="100"/>
        <a:sy n="33" d="100"/>
      </p:scale>
      <p:origin x="0" y="-23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B4290B72-7858-0440-91B0-6440401D6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CA0E4716-A244-F04D-928E-1C3F93263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intuition: f is max flow in G</a:t>
            </a:r>
            <a:r>
              <a:rPr lang="en-US" altLang="zh-CN" sz="1400" baseline="-25000"/>
              <a:t>f</a:t>
            </a:r>
            <a:r>
              <a:rPr lang="en-US" altLang="zh-CN"/>
              <a:t>(</a:t>
            </a:r>
            <a:r>
              <a:rPr lang="en-US" altLang="zh-CN">
                <a:sym typeface="Symbol" pitchFamily="2" charset="2"/>
              </a:rPr>
              <a:t>)</a:t>
            </a:r>
            <a:r>
              <a:rPr lang="en-US" altLang="zh-CN"/>
              <a:t>. Adding back arc with capacity less than </a:t>
            </a:r>
            <a:r>
              <a:rPr lang="en-US" altLang="zh-CN">
                <a:sym typeface="Symbol" pitchFamily="2" charset="2"/>
              </a:rPr>
              <a:t> can only increase capacity of cut by at most m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38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09FEC3D-2997-5B4E-9D28-2A6FC58D7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40185462-47D0-374D-B082-C9467D098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095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EF5C206-E9C9-DE4F-947D-5E5989266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367B6AA-C9FB-F643-BE6F-67780FFAE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1285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E3B78AA-3D43-504A-9525-888B18601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4C9201D-C54A-CF47-894B-913FB31D4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272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286C0FC-1B33-7E49-AB66-DF2985BF3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A194593B-4B2B-DF4A-8452-911F7BB39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336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B47293BF-9B9A-8240-9AD7-A594F95D0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626C7701-85A0-4F4B-A6F6-51E8B5140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2161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5BC0AAC-FE80-BE40-9D4A-1D8B259D9F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B0DD405-A92E-8B42-8D44-722235E82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886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6DD1F6FC-FC31-0F48-B10D-24E870402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0020D130-1EC9-8E41-8003-1082EE6A6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flow across cut (L</a:t>
            </a:r>
            <a:r>
              <a:rPr lang="en-US" altLang="zh-CN" sz="1400" baseline="-25000" dirty="0"/>
              <a:t> </a:t>
            </a:r>
            <a:r>
              <a:rPr lang="en-US" altLang="zh-CN" dirty="0">
                <a:sym typeface="Symbol" pitchFamily="2" charset="2"/>
              </a:rPr>
              <a:t> s, R</a:t>
            </a:r>
            <a:r>
              <a:rPr lang="en-US" altLang="zh-CN" sz="1400" baseline="-25000" dirty="0"/>
              <a:t> </a:t>
            </a:r>
            <a:r>
              <a:rPr lang="en-US" altLang="zh-CN" dirty="0">
                <a:sym typeface="Symbol" pitchFamily="2" charset="2"/>
              </a:rPr>
              <a:t> t</a:t>
            </a:r>
            <a:r>
              <a:rPr lang="en-US" altLang="zh-CN" dirty="0"/>
              <a:t>) = flow entering t = k</a:t>
            </a:r>
          </a:p>
        </p:txBody>
      </p:sp>
    </p:spTree>
    <p:extLst>
      <p:ext uri="{BB962C8B-B14F-4D97-AF65-F5344CB8AC3E}">
        <p14:creationId xmlns:p14="http://schemas.microsoft.com/office/powerpoint/2010/main" val="212731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A68F676-6161-F04E-858F-8C1B0A33C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7AC400B-6B82-D044-9177-C0B5ADBAF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1336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53A3A75-3DC0-694D-A09A-47A4B81CD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72464BA-BF2B-5D41-A1D6-1961C2D4A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302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55164571-6DF2-8E4D-9628-227F65CD9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B97264B3-5D1A-E04E-A60E-2593D8767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4659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77D9496-4035-D841-83BB-5524D3205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B27EB678-D59D-5A4F-908D-3AAF5837A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5391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5AF3E159-0FCF-B548-A911-3706AF878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BF0933D6-2ADA-D042-94B1-686107514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626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26832AF6-C81B-6A45-98DE-B50877006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10267E22-7E73-064B-9C52-917539B00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9134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FF4F868-5995-1646-891E-64C685911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BDA46D8-0D86-354B-9BC2-67167CD65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4965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2051041-75F7-3148-AF83-AE5435A9C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6E66F11C-8BD8-6147-B449-A20B54220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671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C19BF5B8-92AF-0840-8D2E-4439BDA71B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134AFD45-77D1-2A42-B57C-80634172C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2384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081DD9AC-33B9-5447-937B-837C661C7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18416E74-57B3-1243-9674-4BBDCD2AF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7606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441F3B83-38B4-DA4F-986F-5074A05B5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B4F2FB9F-39CC-0645-B708-E424F8DF6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768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9791749-DFC9-6944-A86A-334B0E5F8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CDC2FE12-9152-4348-8CA7-F703C07BE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2022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AEA5CD32-4603-E744-93F4-06DDB2C00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D6DEBAC8-4080-8E48-AE09-69479E99D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960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57375551-8A98-DD4A-8B2E-47BA247D91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B80C9941-4C2F-8F48-877A-773262CD1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0741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FAF6CAA2-0D3C-364F-A302-025EBE23C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A22E5A3A-B943-CE4D-B064-8DDF3F415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5525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027568C0-22B1-2E42-9617-C572717A8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F6B7F99F-01ED-C74C-A12B-3440E6B56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66564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DBD0C9EC-E87D-424B-90AB-3A11E4344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9E804367-3780-7043-A0CE-F84D7F191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6424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ECDEF5CE-2F3F-FC40-AEEF-47DECCB67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50C800BB-237B-6948-8F61-95D3FCAB1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note:  only one type of flow (indistinguishable whether it is received from one source or another)</a:t>
            </a:r>
          </a:p>
          <a:p>
            <a:r>
              <a:rPr lang="en-US" altLang="zh-CN"/>
              <a:t>more general problem:  multicommodity flow, where each sink must receive flow from one particular source</a:t>
            </a:r>
          </a:p>
        </p:txBody>
      </p:sp>
    </p:spTree>
    <p:extLst>
      <p:ext uri="{BB962C8B-B14F-4D97-AF65-F5344CB8AC3E}">
        <p14:creationId xmlns:p14="http://schemas.microsoft.com/office/powerpoint/2010/main" val="9401428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BFB46CB3-219C-B441-8F12-B4FA0A103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8C15DC9B-3006-4E4C-9902-D022AD66B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39181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2E29FE94-5618-B642-B758-E6CCCBB77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300086EF-0ECA-024F-A0DA-2CC085D2C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539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EB24AEC7-0DF8-BD4C-A7F3-C7D17B8B0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37ABEB79-E6FB-A644-9231-E7A3D03B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0252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4E124C4A-6ECD-3C4E-94F7-14EC421E4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853189AF-A09B-FA46-A971-6779289D1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3873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DAAE6FC3-6245-5442-8618-99B73A27D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81046304-CF41-4F45-8F3C-082881C66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6513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64DD5768-79EF-634D-B43F-E58712EF6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7A8081DD-D335-F448-9754-BFE195050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864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F175FF05-C716-5542-865C-59237F914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952B457E-605B-954D-B343-3C86261C9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0846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958C647F-DE77-C749-B6E1-CBFFAD9FE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11FC9F3B-C21E-5E4E-9304-192977AEC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7530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26721295-2D23-2E4F-8ACA-30E8DBB72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18EEEAB0-C77D-C044-AF07-F1B8A195D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0875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AA2696C5-5912-464F-8B75-B8D97CA90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4886E4BB-E5E4-2D42-B9D7-269190AAD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03350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CD78372-DCEC-5D45-9B80-B6E557F34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8E62ADF6-610C-ED4B-A104-0008047A6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19280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D1016A75-6974-954F-B057-5301EF439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39A34F93-E780-2742-BFB8-71838B627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54166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38E82F64-E81F-2E4D-A35A-DBD7C6BC0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657113CD-CE88-9E4F-B0B2-10B8BD75E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2121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4B79ECDD-9D3F-6E48-812F-E8FED77493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21FC7E74-0453-D140-9004-421B226F7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8407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426962C4-5D54-0647-91C3-E6F689001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16437BA2-C35F-864D-9987-9A0FF2031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252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C8C4BE9-3E28-2D41-99EE-40AB3A697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DF929BA0-0A89-674C-8434-CAB68C992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457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22893208-09A6-0A4B-A55E-574DF4D9C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C7C34FE6-334F-6049-B0C5-DAC11E112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230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8CC65650-C8AC-1A40-BB02-697A25E9B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B1F3F744-A1FA-DE4E-8326-FAF9390B0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117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B50DC79C-F48D-FE41-920C-640CE028F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5BAFB998-B4B3-164D-9ED8-63125A717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069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B4290B72-7858-0440-91B0-6440401D6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CA0E4716-A244-F04D-928E-1C3F93263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intuition: f is max flow in G</a:t>
            </a:r>
            <a:r>
              <a:rPr lang="en-US" altLang="zh-CN" sz="1400" baseline="-25000"/>
              <a:t>f</a:t>
            </a:r>
            <a:r>
              <a:rPr lang="en-US" altLang="zh-CN"/>
              <a:t>(</a:t>
            </a:r>
            <a:r>
              <a:rPr lang="en-US" altLang="zh-CN">
                <a:sym typeface="Symbol" pitchFamily="2" charset="2"/>
              </a:rPr>
              <a:t>)</a:t>
            </a:r>
            <a:r>
              <a:rPr lang="en-US" altLang="zh-CN"/>
              <a:t>. Adding back arc with capacity less than </a:t>
            </a:r>
            <a:r>
              <a:rPr lang="en-US" altLang="zh-CN">
                <a:sym typeface="Symbol" pitchFamily="2" charset="2"/>
              </a:rPr>
              <a:t> can only increase capacity of cut by at most m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06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097" y="1307592"/>
            <a:ext cx="10475842" cy="1772603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Franklin Gothic Demi" panose="020B0703020102020204" pitchFamily="34" charset="0"/>
              </a:rPr>
              <a:t>Algorithm Design and Analysis (H)</a:t>
            </a:r>
            <a:endParaRPr lang="zh-CN" altLang="en-US" sz="5400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CS216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>
            <a:extLst>
              <a:ext uri="{FF2B5EF4-FFF2-40B4-BE49-F238E27FC236}">
                <a16:creationId xmlns:a16="http://schemas.microsoft.com/office/drawing/2014/main" id="{79D683C9-A177-EB4A-B717-5D2AC7035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7F064E5-38B8-D745-B6AF-EAC6E24EC4FE}" type="slidenum">
              <a:rPr lang="en-US" altLang="zh-CN" sz="800"/>
              <a:pPr/>
              <a:t>10</a:t>
            </a:fld>
            <a:endParaRPr lang="en-US" altLang="zh-CN" sz="1400"/>
          </a:p>
        </p:txBody>
      </p:sp>
      <p:sp>
        <p:nvSpPr>
          <p:cNvPr id="76802" name="Rectangle 4">
            <a:extLst>
              <a:ext uri="{FF2B5EF4-FFF2-40B4-BE49-F238E27FC236}">
                <a16:creationId xmlns:a16="http://schemas.microsoft.com/office/drawing/2014/main" id="{C0880926-A1B8-454B-983A-E12D0DE3D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Capacity Scaling:  Running Time</a:t>
            </a:r>
          </a:p>
        </p:txBody>
      </p:sp>
      <p:sp>
        <p:nvSpPr>
          <p:cNvPr id="76803" name="Rectangle 5">
            <a:extLst>
              <a:ext uri="{FF2B5EF4-FFF2-40B4-BE49-F238E27FC236}">
                <a16:creationId xmlns:a16="http://schemas.microsoft.com/office/drawing/2014/main" id="{6DF64CE3-B1D0-D644-A78C-061F29D78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250681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ym typeface="Symbol" pitchFamily="2" charset="2"/>
              </a:rPr>
              <a:t>Lemma 2.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Let f be the flow at the end of a -scaling phase. Then value of the maximum flow is at most v(f) + m .</a:t>
            </a:r>
          </a:p>
          <a:p>
            <a:r>
              <a:rPr lang="en-US" altLang="zh-CN" dirty="0">
                <a:sym typeface="Symbol" pitchFamily="2" charset="2"/>
              </a:rPr>
              <a:t>Pf.   </a:t>
            </a:r>
            <a:r>
              <a:rPr lang="en-US" altLang="zh-CN" dirty="0">
                <a:solidFill>
                  <a:schemeClr val="hlink"/>
                </a:solidFill>
                <a:sym typeface="Symbol" pitchFamily="2" charset="2"/>
              </a:rPr>
              <a:t>(almost identical to proof of max-flow min-cut theorem)</a:t>
            </a:r>
            <a:endParaRPr lang="en-US" altLang="zh-CN" dirty="0">
              <a:solidFill>
                <a:schemeClr val="tx1"/>
              </a:solidFill>
              <a:sym typeface="Symbol" pitchFamily="2" charset="2"/>
            </a:endParaRPr>
          </a:p>
          <a:p>
            <a:pPr lvl="1"/>
            <a:r>
              <a:rPr lang="en-US" altLang="zh-CN" dirty="0">
                <a:sym typeface="Symbol" pitchFamily="2" charset="2"/>
              </a:rPr>
              <a:t>We show that at the end of a -phase, there exists a cut (A, B) such that c(A, B)    v(f) + m .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Choose A to be the set of nodes reachable from s in </a:t>
            </a:r>
            <a:r>
              <a:rPr lang="en-US" altLang="zh-CN" dirty="0"/>
              <a:t>G</a:t>
            </a:r>
            <a:r>
              <a:rPr lang="en-US" altLang="zh-CN" sz="2000" baseline="-25000" dirty="0"/>
              <a:t>f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)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By definition of A, s </a:t>
            </a:r>
            <a:r>
              <a:rPr lang="en-US" altLang="zh-CN" dirty="0">
                <a:sym typeface="Symbol" pitchFamily="2" charset="2"/>
              </a:rPr>
              <a:t> A.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By definition of f, t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 A.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7F412D-5A9E-9244-BF64-896880BB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32" y="4002979"/>
            <a:ext cx="4241800" cy="2590800"/>
          </a:xfrm>
          <a:prstGeom prst="rect">
            <a:avLst/>
          </a:prstGeom>
        </p:spPr>
      </p:pic>
      <p:pic>
        <p:nvPicPr>
          <p:cNvPr id="31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C14FC47-AE6A-A644-9403-9C18819FF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33812"/>
            <a:ext cx="4016375" cy="228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3A436FCC-2380-0041-A5A8-3E557DC7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4">
            <a:extLst>
              <a:ext uri="{FF2B5EF4-FFF2-40B4-BE49-F238E27FC236}">
                <a16:creationId xmlns:a16="http://schemas.microsoft.com/office/drawing/2014/main" id="{E26DFE58-6FDF-3C4C-AAB0-535764A3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094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D21B738-9278-6049-8AED-C738CC9EB9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3.  Bipartite Matching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90F3B-5619-2E4F-B886-9F6784F91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389AA225-A0A6-4A4C-ADEF-1F19021B9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706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48406099-7379-5F4E-AF6A-9014F7CCC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4187B2C-D51D-0640-B04F-A825A06C0E76}" type="slidenum">
              <a:rPr lang="en-US" altLang="zh-CN" sz="800"/>
              <a:pPr/>
              <a:t>12</a:t>
            </a:fld>
            <a:endParaRPr lang="en-US" altLang="zh-CN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680985C-486A-1B4B-8600-84A5B7228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Matching.</a:t>
            </a:r>
          </a:p>
          <a:p>
            <a:pPr lvl="1"/>
            <a:r>
              <a:rPr lang="en-US" altLang="zh-CN"/>
              <a:t>Input:  undirected graph G = (V, E).</a:t>
            </a:r>
          </a:p>
          <a:p>
            <a:pPr lvl="1"/>
            <a:r>
              <a:rPr lang="en-US" altLang="zh-CN"/>
              <a:t>M </a:t>
            </a:r>
            <a:r>
              <a:rPr lang="en-US" altLang="zh-CN">
                <a:sym typeface="Symbol" pitchFamily="2" charset="2"/>
              </a:rPr>
              <a:t> E </a:t>
            </a:r>
            <a:r>
              <a:rPr lang="en-US" altLang="zh-CN"/>
              <a:t>is a </a:t>
            </a:r>
            <a:r>
              <a:rPr lang="en-US" altLang="zh-CN">
                <a:solidFill>
                  <a:schemeClr val="accent1"/>
                </a:solidFill>
              </a:rPr>
              <a:t>matching</a:t>
            </a:r>
            <a:r>
              <a:rPr lang="en-US" altLang="zh-CN"/>
              <a:t> if each node appears in at most one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/>
              <a:t>edge in M.</a:t>
            </a:r>
          </a:p>
          <a:p>
            <a:pPr lvl="1"/>
            <a:r>
              <a:rPr lang="en-US" altLang="zh-CN"/>
              <a:t>Max matching:  find a max cardinality matching.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0E7E821-F718-DE44-9F56-C22755B28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Matching</a:t>
            </a: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676B4B10-96F4-D342-9E77-63BF85A716EE}"/>
              </a:ext>
            </a:extLst>
          </p:cNvPr>
          <p:cNvCxnSpPr>
            <a:cxnSpLocks noChangeShapeType="1"/>
            <a:stCxn id="19463" idx="7"/>
            <a:endCxn id="19462" idx="3"/>
          </p:cNvCxnSpPr>
          <p:nvPr/>
        </p:nvCxnSpPr>
        <p:spPr bwMode="auto">
          <a:xfrm flipV="1">
            <a:off x="6642100" y="4806950"/>
            <a:ext cx="168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1" name="Oval 5">
            <a:extLst>
              <a:ext uri="{FF2B5EF4-FFF2-40B4-BE49-F238E27FC236}">
                <a16:creationId xmlns:a16="http://schemas.microsoft.com/office/drawing/2014/main" id="{9CAE289B-D999-9945-9815-1E6965A239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42529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EA049A0E-7372-604C-8FC1-8755B6935C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1800" y="46339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B0AD1E68-1E66-874F-9D36-76F749269B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51673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2742D8FE-CAC4-FC48-B487-FBF0F00B47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6125" y="51673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6568E5D1-9BD6-024A-B216-6CFD056E56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1325" y="46339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cxnSp>
        <p:nvCxnSpPr>
          <p:cNvPr id="19466" name="AutoShape 10">
            <a:extLst>
              <a:ext uri="{FF2B5EF4-FFF2-40B4-BE49-F238E27FC236}">
                <a16:creationId xmlns:a16="http://schemas.microsoft.com/office/drawing/2014/main" id="{20B06FA4-3501-B74D-9F01-5CEE38A6CCEB}"/>
              </a:ext>
            </a:extLst>
          </p:cNvPr>
          <p:cNvCxnSpPr>
            <a:cxnSpLocks noChangeShapeType="1"/>
            <a:stCxn id="19461" idx="6"/>
            <a:endCxn id="19462" idx="1"/>
          </p:cNvCxnSpPr>
          <p:nvPr/>
        </p:nvCxnSpPr>
        <p:spPr bwMode="auto">
          <a:xfrm>
            <a:off x="6373812" y="4349750"/>
            <a:ext cx="436562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7" name="AutoShape 11">
            <a:extLst>
              <a:ext uri="{FF2B5EF4-FFF2-40B4-BE49-F238E27FC236}">
                <a16:creationId xmlns:a16="http://schemas.microsoft.com/office/drawing/2014/main" id="{42FBF8BD-1106-B747-AD4F-B3EB9720F5CA}"/>
              </a:ext>
            </a:extLst>
          </p:cNvPr>
          <p:cNvCxnSpPr>
            <a:cxnSpLocks noChangeShapeType="1"/>
            <a:stCxn id="19464" idx="6"/>
            <a:endCxn id="19463" idx="2"/>
          </p:cNvCxnSpPr>
          <p:nvPr/>
        </p:nvCxnSpPr>
        <p:spPr bwMode="auto">
          <a:xfrm>
            <a:off x="6027738" y="5264150"/>
            <a:ext cx="441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8" name="AutoShape 12">
            <a:extLst>
              <a:ext uri="{FF2B5EF4-FFF2-40B4-BE49-F238E27FC236}">
                <a16:creationId xmlns:a16="http://schemas.microsoft.com/office/drawing/2014/main" id="{9215BD31-54C8-3740-B7D0-4C84E93FA287}"/>
              </a:ext>
            </a:extLst>
          </p:cNvPr>
          <p:cNvCxnSpPr>
            <a:cxnSpLocks noChangeShapeType="1"/>
            <a:stCxn id="19464" idx="1"/>
            <a:endCxn id="19465" idx="4"/>
          </p:cNvCxnSpPr>
          <p:nvPr/>
        </p:nvCxnSpPr>
        <p:spPr bwMode="auto">
          <a:xfrm flipH="1" flipV="1">
            <a:off x="5618163" y="4835526"/>
            <a:ext cx="236537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9" name="AutoShape 13">
            <a:extLst>
              <a:ext uri="{FF2B5EF4-FFF2-40B4-BE49-F238E27FC236}">
                <a16:creationId xmlns:a16="http://schemas.microsoft.com/office/drawing/2014/main" id="{28056845-177F-F14D-92A3-0BD0EE6A51B4}"/>
              </a:ext>
            </a:extLst>
          </p:cNvPr>
          <p:cNvCxnSpPr>
            <a:cxnSpLocks noChangeShapeType="1"/>
            <a:stCxn id="19465" idx="7"/>
            <a:endCxn id="19461" idx="2"/>
          </p:cNvCxnSpPr>
          <p:nvPr/>
        </p:nvCxnSpPr>
        <p:spPr bwMode="auto">
          <a:xfrm flipV="1">
            <a:off x="5686424" y="4349750"/>
            <a:ext cx="477838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0" name="AutoShape 14">
            <a:extLst>
              <a:ext uri="{FF2B5EF4-FFF2-40B4-BE49-F238E27FC236}">
                <a16:creationId xmlns:a16="http://schemas.microsoft.com/office/drawing/2014/main" id="{A3ADDC24-3890-B346-9D6C-1C724FDA3D99}"/>
              </a:ext>
            </a:extLst>
          </p:cNvPr>
          <p:cNvCxnSpPr>
            <a:cxnSpLocks noChangeShapeType="1"/>
            <a:stCxn id="19473" idx="7"/>
            <a:endCxn id="19472" idx="3"/>
          </p:cNvCxnSpPr>
          <p:nvPr/>
        </p:nvCxnSpPr>
        <p:spPr bwMode="auto">
          <a:xfrm flipV="1">
            <a:off x="7591425" y="4654551"/>
            <a:ext cx="1158875" cy="178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1" name="Oval 15">
            <a:extLst>
              <a:ext uri="{FF2B5EF4-FFF2-40B4-BE49-F238E27FC236}">
                <a16:creationId xmlns:a16="http://schemas.microsoft.com/office/drawing/2014/main" id="{4DCF8C97-00E5-6449-A879-7E4CA71A0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29575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72" name="Oval 16">
            <a:extLst>
              <a:ext uri="{FF2B5EF4-FFF2-40B4-BE49-F238E27FC236}">
                <a16:creationId xmlns:a16="http://schemas.microsoft.com/office/drawing/2014/main" id="{2D42AAD0-E9D1-D346-B305-3DE8D7C6B8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1725" y="44815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73" name="Oval 17">
            <a:extLst>
              <a:ext uri="{FF2B5EF4-FFF2-40B4-BE49-F238E27FC236}">
                <a16:creationId xmlns:a16="http://schemas.microsoft.com/office/drawing/2014/main" id="{4DD9D4FF-36E3-754D-9D0B-DE370B78C2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6325" y="6421438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74" name="Oval 18">
            <a:extLst>
              <a:ext uri="{FF2B5EF4-FFF2-40B4-BE49-F238E27FC236}">
                <a16:creationId xmlns:a16="http://schemas.microsoft.com/office/drawing/2014/main" id="{6F0F6036-845C-284F-ACBD-CA1350E6B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6421438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75" name="Oval 19">
            <a:extLst>
              <a:ext uri="{FF2B5EF4-FFF2-40B4-BE49-F238E27FC236}">
                <a16:creationId xmlns:a16="http://schemas.microsoft.com/office/drawing/2014/main" id="{29B33999-F5EE-934F-8F69-834EB7699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4815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cxnSp>
        <p:nvCxnSpPr>
          <p:cNvPr id="19476" name="AutoShape 20">
            <a:extLst>
              <a:ext uri="{FF2B5EF4-FFF2-40B4-BE49-F238E27FC236}">
                <a16:creationId xmlns:a16="http://schemas.microsoft.com/office/drawing/2014/main" id="{613B09C9-5860-B540-9333-C35C946BFFB8}"/>
              </a:ext>
            </a:extLst>
          </p:cNvPr>
          <p:cNvCxnSpPr>
            <a:cxnSpLocks noChangeShapeType="1"/>
            <a:stCxn id="19471" idx="6"/>
            <a:endCxn id="19472" idx="1"/>
          </p:cNvCxnSpPr>
          <p:nvPr/>
        </p:nvCxnSpPr>
        <p:spPr bwMode="auto">
          <a:xfrm>
            <a:off x="6373813" y="3054350"/>
            <a:ext cx="2376487" cy="144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7" name="AutoShape 21">
            <a:extLst>
              <a:ext uri="{FF2B5EF4-FFF2-40B4-BE49-F238E27FC236}">
                <a16:creationId xmlns:a16="http://schemas.microsoft.com/office/drawing/2014/main" id="{B9F517FA-BF94-CB43-8B2A-BD2D2F44FFE2}"/>
              </a:ext>
            </a:extLst>
          </p:cNvPr>
          <p:cNvCxnSpPr>
            <a:cxnSpLocks noChangeShapeType="1"/>
            <a:stCxn id="19474" idx="6"/>
            <a:endCxn id="19473" idx="2"/>
          </p:cNvCxnSpPr>
          <p:nvPr/>
        </p:nvCxnSpPr>
        <p:spPr bwMode="auto">
          <a:xfrm>
            <a:off x="5002213" y="6518275"/>
            <a:ext cx="24161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8" name="AutoShape 22">
            <a:extLst>
              <a:ext uri="{FF2B5EF4-FFF2-40B4-BE49-F238E27FC236}">
                <a16:creationId xmlns:a16="http://schemas.microsoft.com/office/drawing/2014/main" id="{34D17E46-AFB5-1944-8D2E-7561DB64304F}"/>
              </a:ext>
            </a:extLst>
          </p:cNvPr>
          <p:cNvCxnSpPr>
            <a:cxnSpLocks noChangeShapeType="1"/>
            <a:stCxn id="19474" idx="1"/>
            <a:endCxn id="19475" idx="4"/>
          </p:cNvCxnSpPr>
          <p:nvPr/>
        </p:nvCxnSpPr>
        <p:spPr bwMode="auto">
          <a:xfrm flipH="1" flipV="1">
            <a:off x="3678238" y="4683125"/>
            <a:ext cx="1150937" cy="175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9" name="AutoShape 23">
            <a:extLst>
              <a:ext uri="{FF2B5EF4-FFF2-40B4-BE49-F238E27FC236}">
                <a16:creationId xmlns:a16="http://schemas.microsoft.com/office/drawing/2014/main" id="{6B7F4270-10C0-0444-832B-45B59F83C2BB}"/>
              </a:ext>
            </a:extLst>
          </p:cNvPr>
          <p:cNvCxnSpPr>
            <a:cxnSpLocks noChangeShapeType="1"/>
            <a:stCxn id="19475" idx="7"/>
            <a:endCxn id="19471" idx="2"/>
          </p:cNvCxnSpPr>
          <p:nvPr/>
        </p:nvCxnSpPr>
        <p:spPr bwMode="auto">
          <a:xfrm flipV="1">
            <a:off x="3746500" y="3054350"/>
            <a:ext cx="2417763" cy="144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CBF23FC9-716E-A14F-B713-FD1B65136211}"/>
              </a:ext>
            </a:extLst>
          </p:cNvPr>
          <p:cNvCxnSpPr>
            <a:cxnSpLocks noChangeShapeType="1"/>
            <a:stCxn id="19483" idx="0"/>
            <a:endCxn id="19482" idx="5"/>
          </p:cNvCxnSpPr>
          <p:nvPr/>
        </p:nvCxnSpPr>
        <p:spPr bwMode="auto">
          <a:xfrm flipH="1" flipV="1">
            <a:off x="7175500" y="4121151"/>
            <a:ext cx="347663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1" name="Oval 25">
            <a:extLst>
              <a:ext uri="{FF2B5EF4-FFF2-40B4-BE49-F238E27FC236}">
                <a16:creationId xmlns:a16="http://schemas.microsoft.com/office/drawing/2014/main" id="{06B2E979-6751-8043-A645-681B4EE6B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37195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82" name="Oval 26">
            <a:extLst>
              <a:ext uri="{FF2B5EF4-FFF2-40B4-BE49-F238E27FC236}">
                <a16:creationId xmlns:a16="http://schemas.microsoft.com/office/drawing/2014/main" id="{0E17C881-9A72-5D48-A84B-A5B1ECEF51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9481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83" name="Oval 27">
            <a:extLst>
              <a:ext uri="{FF2B5EF4-FFF2-40B4-BE49-F238E27FC236}">
                <a16:creationId xmlns:a16="http://schemas.microsoft.com/office/drawing/2014/main" id="{8BB3015B-E2B1-F445-97AD-1A7C26A613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6325" y="44815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84" name="Oval 28">
            <a:extLst>
              <a:ext uri="{FF2B5EF4-FFF2-40B4-BE49-F238E27FC236}">
                <a16:creationId xmlns:a16="http://schemas.microsoft.com/office/drawing/2014/main" id="{C8DFA9C9-05B8-B045-8976-F9442FA33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600" y="51673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85" name="Oval 29">
            <a:extLst>
              <a:ext uri="{FF2B5EF4-FFF2-40B4-BE49-F238E27FC236}">
                <a16:creationId xmlns:a16="http://schemas.microsoft.com/office/drawing/2014/main" id="{D2E89A0B-9F89-2141-B9C9-B294C9B284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2925" y="57007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cxnSp>
        <p:nvCxnSpPr>
          <p:cNvPr id="19486" name="AutoShape 30">
            <a:extLst>
              <a:ext uri="{FF2B5EF4-FFF2-40B4-BE49-F238E27FC236}">
                <a16:creationId xmlns:a16="http://schemas.microsoft.com/office/drawing/2014/main" id="{24E975E3-E669-334B-AE58-CD8F5E67C27A}"/>
              </a:ext>
            </a:extLst>
          </p:cNvPr>
          <p:cNvCxnSpPr>
            <a:cxnSpLocks noChangeShapeType="1"/>
            <a:stCxn id="19481" idx="6"/>
            <a:endCxn id="19482" idx="1"/>
          </p:cNvCxnSpPr>
          <p:nvPr/>
        </p:nvCxnSpPr>
        <p:spPr bwMode="auto">
          <a:xfrm>
            <a:off x="6373812" y="3816350"/>
            <a:ext cx="665162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7" name="AutoShape 31">
            <a:extLst>
              <a:ext uri="{FF2B5EF4-FFF2-40B4-BE49-F238E27FC236}">
                <a16:creationId xmlns:a16="http://schemas.microsoft.com/office/drawing/2014/main" id="{3E8C0C93-0CC4-D041-8B49-B4B10E4ED509}"/>
              </a:ext>
            </a:extLst>
          </p:cNvPr>
          <p:cNvCxnSpPr>
            <a:cxnSpLocks noChangeShapeType="1"/>
            <a:stCxn id="19484" idx="0"/>
            <a:endCxn id="19483" idx="4"/>
          </p:cNvCxnSpPr>
          <p:nvPr/>
        </p:nvCxnSpPr>
        <p:spPr bwMode="auto">
          <a:xfrm flipH="1" flipV="1">
            <a:off x="7523163" y="4683125"/>
            <a:ext cx="41275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8" name="AutoShape 32">
            <a:extLst>
              <a:ext uri="{FF2B5EF4-FFF2-40B4-BE49-F238E27FC236}">
                <a16:creationId xmlns:a16="http://schemas.microsoft.com/office/drawing/2014/main" id="{AC8F9C54-1C1D-0945-B5F1-A94A40664FDF}"/>
              </a:ext>
            </a:extLst>
          </p:cNvPr>
          <p:cNvCxnSpPr>
            <a:cxnSpLocks noChangeShapeType="1"/>
            <a:stCxn id="19484" idx="3"/>
            <a:endCxn id="19485" idx="6"/>
          </p:cNvCxnSpPr>
          <p:nvPr/>
        </p:nvCxnSpPr>
        <p:spPr bwMode="auto">
          <a:xfrm flipH="1">
            <a:off x="7094538" y="5340350"/>
            <a:ext cx="401637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Oval 33">
            <a:extLst>
              <a:ext uri="{FF2B5EF4-FFF2-40B4-BE49-F238E27FC236}">
                <a16:creationId xmlns:a16="http://schemas.microsoft.com/office/drawing/2014/main" id="{9151C71A-758F-B342-9B7F-927A34F9B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3983038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90" name="Oval 34">
            <a:extLst>
              <a:ext uri="{FF2B5EF4-FFF2-40B4-BE49-F238E27FC236}">
                <a16:creationId xmlns:a16="http://schemas.microsoft.com/office/drawing/2014/main" id="{59F05EF0-0FA1-314B-AF85-1DC1C0AE74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44815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91" name="Oval 35">
            <a:extLst>
              <a:ext uri="{FF2B5EF4-FFF2-40B4-BE49-F238E27FC236}">
                <a16:creationId xmlns:a16="http://schemas.microsoft.com/office/drawing/2014/main" id="{9BD08522-F68F-FC40-B457-C4649A5E8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5167313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92" name="Oval 36">
            <a:extLst>
              <a:ext uri="{FF2B5EF4-FFF2-40B4-BE49-F238E27FC236}">
                <a16:creationId xmlns:a16="http://schemas.microsoft.com/office/drawing/2014/main" id="{39D5AE43-28CD-454D-B2E0-DA631E9D4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6400" y="5735638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19493" name="Oval 37">
            <a:extLst>
              <a:ext uri="{FF2B5EF4-FFF2-40B4-BE49-F238E27FC236}">
                <a16:creationId xmlns:a16="http://schemas.microsoft.com/office/drawing/2014/main" id="{FFCECB24-763E-2C4C-A542-6ED66E226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0925" y="5964238"/>
            <a:ext cx="193675" cy="1936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cxnSp>
        <p:nvCxnSpPr>
          <p:cNvPr id="19494" name="AutoShape 38">
            <a:extLst>
              <a:ext uri="{FF2B5EF4-FFF2-40B4-BE49-F238E27FC236}">
                <a16:creationId xmlns:a16="http://schemas.microsoft.com/office/drawing/2014/main" id="{AB2160FA-A5B2-DF44-B62F-EAEEE69823D7}"/>
              </a:ext>
            </a:extLst>
          </p:cNvPr>
          <p:cNvCxnSpPr>
            <a:cxnSpLocks noChangeShapeType="1"/>
            <a:stCxn id="19481" idx="2"/>
            <a:endCxn id="19489" idx="7"/>
          </p:cNvCxnSpPr>
          <p:nvPr/>
        </p:nvCxnSpPr>
        <p:spPr bwMode="auto">
          <a:xfrm flipH="1">
            <a:off x="5575300" y="3816351"/>
            <a:ext cx="588963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95" name="AutoShape 39">
            <a:extLst>
              <a:ext uri="{FF2B5EF4-FFF2-40B4-BE49-F238E27FC236}">
                <a16:creationId xmlns:a16="http://schemas.microsoft.com/office/drawing/2014/main" id="{F4B02B9E-F25D-6C4F-9017-46788202E168}"/>
              </a:ext>
            </a:extLst>
          </p:cNvPr>
          <p:cNvCxnSpPr>
            <a:cxnSpLocks noChangeShapeType="1"/>
            <a:stCxn id="19489" idx="3"/>
            <a:endCxn id="19490" idx="7"/>
          </p:cNvCxnSpPr>
          <p:nvPr/>
        </p:nvCxnSpPr>
        <p:spPr bwMode="auto">
          <a:xfrm flipH="1">
            <a:off x="5041900" y="4156076"/>
            <a:ext cx="396875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96" name="AutoShape 40">
            <a:extLst>
              <a:ext uri="{FF2B5EF4-FFF2-40B4-BE49-F238E27FC236}">
                <a16:creationId xmlns:a16="http://schemas.microsoft.com/office/drawing/2014/main" id="{79B24850-D154-4A42-B7EF-951599437713}"/>
              </a:ext>
            </a:extLst>
          </p:cNvPr>
          <p:cNvCxnSpPr>
            <a:cxnSpLocks noChangeShapeType="1"/>
            <a:stCxn id="19490" idx="4"/>
            <a:endCxn id="19491" idx="0"/>
          </p:cNvCxnSpPr>
          <p:nvPr/>
        </p:nvCxnSpPr>
        <p:spPr bwMode="auto">
          <a:xfrm>
            <a:off x="4973637" y="4683125"/>
            <a:ext cx="1524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97" name="AutoShape 41">
            <a:extLst>
              <a:ext uri="{FF2B5EF4-FFF2-40B4-BE49-F238E27FC236}">
                <a16:creationId xmlns:a16="http://schemas.microsoft.com/office/drawing/2014/main" id="{A39D0D00-F6DB-0743-8942-AA1E84953DE8}"/>
              </a:ext>
            </a:extLst>
          </p:cNvPr>
          <p:cNvCxnSpPr>
            <a:cxnSpLocks noChangeShapeType="1"/>
            <a:stCxn id="19491" idx="5"/>
            <a:endCxn id="19492" idx="1"/>
          </p:cNvCxnSpPr>
          <p:nvPr/>
        </p:nvCxnSpPr>
        <p:spPr bwMode="auto">
          <a:xfrm>
            <a:off x="5194300" y="5340351"/>
            <a:ext cx="32067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98" name="AutoShape 42">
            <a:extLst>
              <a:ext uri="{FF2B5EF4-FFF2-40B4-BE49-F238E27FC236}">
                <a16:creationId xmlns:a16="http://schemas.microsoft.com/office/drawing/2014/main" id="{1E08CF5B-3584-1B46-AAE6-F88CEF5ED95D}"/>
              </a:ext>
            </a:extLst>
          </p:cNvPr>
          <p:cNvCxnSpPr>
            <a:cxnSpLocks noChangeShapeType="1"/>
            <a:stCxn id="19492" idx="5"/>
            <a:endCxn id="19493" idx="2"/>
          </p:cNvCxnSpPr>
          <p:nvPr/>
        </p:nvCxnSpPr>
        <p:spPr bwMode="auto">
          <a:xfrm>
            <a:off x="5651499" y="5908675"/>
            <a:ext cx="471488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99" name="AutoShape 43">
            <a:extLst>
              <a:ext uri="{FF2B5EF4-FFF2-40B4-BE49-F238E27FC236}">
                <a16:creationId xmlns:a16="http://schemas.microsoft.com/office/drawing/2014/main" id="{D45C7678-2AFF-3548-AB33-EFD5918334DC}"/>
              </a:ext>
            </a:extLst>
          </p:cNvPr>
          <p:cNvCxnSpPr>
            <a:cxnSpLocks noChangeShapeType="1"/>
            <a:stCxn id="19493" idx="6"/>
            <a:endCxn id="19485" idx="3"/>
          </p:cNvCxnSpPr>
          <p:nvPr/>
        </p:nvCxnSpPr>
        <p:spPr bwMode="auto">
          <a:xfrm flipV="1">
            <a:off x="6332537" y="5873751"/>
            <a:ext cx="588962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0" name="AutoShape 44">
            <a:extLst>
              <a:ext uri="{FF2B5EF4-FFF2-40B4-BE49-F238E27FC236}">
                <a16:creationId xmlns:a16="http://schemas.microsoft.com/office/drawing/2014/main" id="{98F48E0E-2991-814D-9F00-AA27A9EB3B03}"/>
              </a:ext>
            </a:extLst>
          </p:cNvPr>
          <p:cNvCxnSpPr>
            <a:cxnSpLocks noChangeShapeType="1"/>
            <a:stCxn id="19473" idx="1"/>
            <a:endCxn id="19485" idx="5"/>
          </p:cNvCxnSpPr>
          <p:nvPr/>
        </p:nvCxnSpPr>
        <p:spPr bwMode="auto">
          <a:xfrm flipH="1" flipV="1">
            <a:off x="7058025" y="5873751"/>
            <a:ext cx="3968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1" name="AutoShape 45">
            <a:extLst>
              <a:ext uri="{FF2B5EF4-FFF2-40B4-BE49-F238E27FC236}">
                <a16:creationId xmlns:a16="http://schemas.microsoft.com/office/drawing/2014/main" id="{A7578CD3-7815-AA45-89E2-AF6BECFA1CB3}"/>
              </a:ext>
            </a:extLst>
          </p:cNvPr>
          <p:cNvCxnSpPr>
            <a:cxnSpLocks noChangeShapeType="1"/>
            <a:stCxn id="19492" idx="3"/>
            <a:endCxn id="19474" idx="7"/>
          </p:cNvCxnSpPr>
          <p:nvPr/>
        </p:nvCxnSpPr>
        <p:spPr bwMode="auto">
          <a:xfrm flipH="1">
            <a:off x="4965700" y="5908675"/>
            <a:ext cx="549275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2" name="AutoShape 46">
            <a:extLst>
              <a:ext uri="{FF2B5EF4-FFF2-40B4-BE49-F238E27FC236}">
                <a16:creationId xmlns:a16="http://schemas.microsoft.com/office/drawing/2014/main" id="{8F90EE0D-0BC4-5F4B-818C-43557CB2F515}"/>
              </a:ext>
            </a:extLst>
          </p:cNvPr>
          <p:cNvCxnSpPr>
            <a:cxnSpLocks noChangeShapeType="1"/>
            <a:stCxn id="19490" idx="2"/>
            <a:endCxn id="19475" idx="6"/>
          </p:cNvCxnSpPr>
          <p:nvPr/>
        </p:nvCxnSpPr>
        <p:spPr bwMode="auto">
          <a:xfrm flipH="1">
            <a:off x="3783012" y="4578350"/>
            <a:ext cx="10858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3" name="AutoShape 47">
            <a:extLst>
              <a:ext uri="{FF2B5EF4-FFF2-40B4-BE49-F238E27FC236}">
                <a16:creationId xmlns:a16="http://schemas.microsoft.com/office/drawing/2014/main" id="{6B39E2F9-3F9C-AE43-B4EA-665143F8EFE4}"/>
              </a:ext>
            </a:extLst>
          </p:cNvPr>
          <p:cNvCxnSpPr>
            <a:cxnSpLocks noChangeShapeType="1"/>
            <a:stCxn id="19481" idx="0"/>
            <a:endCxn id="19471" idx="4"/>
          </p:cNvCxnSpPr>
          <p:nvPr/>
        </p:nvCxnSpPr>
        <p:spPr bwMode="auto">
          <a:xfrm flipV="1">
            <a:off x="6269037" y="3159125"/>
            <a:ext cx="0" cy="552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4" name="AutoShape 48">
            <a:extLst>
              <a:ext uri="{FF2B5EF4-FFF2-40B4-BE49-F238E27FC236}">
                <a16:creationId xmlns:a16="http://schemas.microsoft.com/office/drawing/2014/main" id="{422E517E-EAEB-2C4E-8AE8-E4CED74B3255}"/>
              </a:ext>
            </a:extLst>
          </p:cNvPr>
          <p:cNvCxnSpPr>
            <a:cxnSpLocks noChangeShapeType="1"/>
            <a:stCxn id="19483" idx="6"/>
            <a:endCxn id="19472" idx="2"/>
          </p:cNvCxnSpPr>
          <p:nvPr/>
        </p:nvCxnSpPr>
        <p:spPr bwMode="auto">
          <a:xfrm>
            <a:off x="7627937" y="4578350"/>
            <a:ext cx="10858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5" name="AutoShape 49">
            <a:extLst>
              <a:ext uri="{FF2B5EF4-FFF2-40B4-BE49-F238E27FC236}">
                <a16:creationId xmlns:a16="http://schemas.microsoft.com/office/drawing/2014/main" id="{C9E8FD7D-BEC2-0C4A-A441-5CE496410D8A}"/>
              </a:ext>
            </a:extLst>
          </p:cNvPr>
          <p:cNvCxnSpPr>
            <a:cxnSpLocks noChangeShapeType="1"/>
            <a:stCxn id="19463" idx="4"/>
            <a:endCxn id="19493" idx="7"/>
          </p:cNvCxnSpPr>
          <p:nvPr/>
        </p:nvCxnSpPr>
        <p:spPr bwMode="auto">
          <a:xfrm flipH="1">
            <a:off x="6296025" y="5368925"/>
            <a:ext cx="277813" cy="615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6" name="AutoShape 50">
            <a:extLst>
              <a:ext uri="{FF2B5EF4-FFF2-40B4-BE49-F238E27FC236}">
                <a16:creationId xmlns:a16="http://schemas.microsoft.com/office/drawing/2014/main" id="{AEA41028-A22A-8F4B-866A-6BD9CAEBC3FE}"/>
              </a:ext>
            </a:extLst>
          </p:cNvPr>
          <p:cNvCxnSpPr>
            <a:cxnSpLocks noChangeShapeType="1"/>
            <a:stCxn id="19484" idx="2"/>
            <a:endCxn id="19462" idx="5"/>
          </p:cNvCxnSpPr>
          <p:nvPr/>
        </p:nvCxnSpPr>
        <p:spPr bwMode="auto">
          <a:xfrm flipH="1" flipV="1">
            <a:off x="6946900" y="4806950"/>
            <a:ext cx="512763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7" name="AutoShape 51">
            <a:extLst>
              <a:ext uri="{FF2B5EF4-FFF2-40B4-BE49-F238E27FC236}">
                <a16:creationId xmlns:a16="http://schemas.microsoft.com/office/drawing/2014/main" id="{D37D2B19-284D-2249-8793-7BC3FC1C399B}"/>
              </a:ext>
            </a:extLst>
          </p:cNvPr>
          <p:cNvCxnSpPr>
            <a:cxnSpLocks noChangeShapeType="1"/>
            <a:stCxn id="19464" idx="2"/>
            <a:endCxn id="19491" idx="6"/>
          </p:cNvCxnSpPr>
          <p:nvPr/>
        </p:nvCxnSpPr>
        <p:spPr bwMode="auto">
          <a:xfrm flipH="1">
            <a:off x="5230813" y="5264150"/>
            <a:ext cx="587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8" name="AutoShape 52">
            <a:extLst>
              <a:ext uri="{FF2B5EF4-FFF2-40B4-BE49-F238E27FC236}">
                <a16:creationId xmlns:a16="http://schemas.microsoft.com/office/drawing/2014/main" id="{73340E41-A1E9-1046-89B8-DCFE8DED48FB}"/>
              </a:ext>
            </a:extLst>
          </p:cNvPr>
          <p:cNvCxnSpPr>
            <a:cxnSpLocks noChangeShapeType="1"/>
            <a:stCxn id="19465" idx="0"/>
            <a:endCxn id="19489" idx="4"/>
          </p:cNvCxnSpPr>
          <p:nvPr/>
        </p:nvCxnSpPr>
        <p:spPr bwMode="auto">
          <a:xfrm flipH="1" flipV="1">
            <a:off x="5507038" y="4184651"/>
            <a:ext cx="11112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09" name="AutoShape 53">
            <a:extLst>
              <a:ext uri="{FF2B5EF4-FFF2-40B4-BE49-F238E27FC236}">
                <a16:creationId xmlns:a16="http://schemas.microsoft.com/office/drawing/2014/main" id="{57921F69-A31E-B444-8E7F-14573CD1D201}"/>
              </a:ext>
            </a:extLst>
          </p:cNvPr>
          <p:cNvCxnSpPr>
            <a:cxnSpLocks noChangeShapeType="1"/>
            <a:stCxn id="19482" idx="3"/>
            <a:endCxn id="19461" idx="7"/>
          </p:cNvCxnSpPr>
          <p:nvPr/>
        </p:nvCxnSpPr>
        <p:spPr bwMode="auto">
          <a:xfrm flipH="1">
            <a:off x="6337300" y="4121150"/>
            <a:ext cx="701675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880694" name="Group 54">
            <a:extLst>
              <a:ext uri="{FF2B5EF4-FFF2-40B4-BE49-F238E27FC236}">
                <a16:creationId xmlns:a16="http://schemas.microsoft.com/office/drawing/2014/main" id="{D1216020-ABA7-934B-826B-F0D1A84449E9}"/>
              </a:ext>
            </a:extLst>
          </p:cNvPr>
          <p:cNvGrpSpPr>
            <a:grpSpLocks/>
          </p:cNvGrpSpPr>
          <p:nvPr/>
        </p:nvGrpSpPr>
        <p:grpSpPr bwMode="auto">
          <a:xfrm>
            <a:off x="3670300" y="3062288"/>
            <a:ext cx="5072063" cy="3387725"/>
            <a:chOff x="1112" y="1794"/>
            <a:chExt cx="3195" cy="2134"/>
          </a:xfrm>
        </p:grpSpPr>
        <p:cxnSp>
          <p:nvCxnSpPr>
            <p:cNvPr id="19511" name="AutoShape 55">
              <a:extLst>
                <a:ext uri="{FF2B5EF4-FFF2-40B4-BE49-F238E27FC236}">
                  <a16:creationId xmlns:a16="http://schemas.microsoft.com/office/drawing/2014/main" id="{F83065BF-FB70-1544-A119-303EBC7E76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0" y="2610"/>
              <a:ext cx="275" cy="192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512" name="AutoShape 56">
              <a:extLst>
                <a:ext uri="{FF2B5EF4-FFF2-40B4-BE49-F238E27FC236}">
                  <a16:creationId xmlns:a16="http://schemas.microsoft.com/office/drawing/2014/main" id="{D0EB715A-524B-164E-BCD3-BE74611143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334" y="2916"/>
              <a:ext cx="149" cy="222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513" name="AutoShape 57">
              <a:extLst>
                <a:ext uri="{FF2B5EF4-FFF2-40B4-BE49-F238E27FC236}">
                  <a16:creationId xmlns:a16="http://schemas.microsoft.com/office/drawing/2014/main" id="{37EE6E30-6F67-AB43-9A47-9DD1A464D1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0" y="1794"/>
              <a:ext cx="1497" cy="912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514" name="AutoShape 58">
              <a:extLst>
                <a:ext uri="{FF2B5EF4-FFF2-40B4-BE49-F238E27FC236}">
                  <a16:creationId xmlns:a16="http://schemas.microsoft.com/office/drawing/2014/main" id="{7DEE135A-7D13-F242-BA36-846F59C6DA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12" y="2820"/>
              <a:ext cx="725" cy="1108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515" name="AutoShape 59">
              <a:extLst>
                <a:ext uri="{FF2B5EF4-FFF2-40B4-BE49-F238E27FC236}">
                  <a16:creationId xmlns:a16="http://schemas.microsoft.com/office/drawing/2014/main" id="{8C846687-02E3-D449-9AA8-B0AD470508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0" y="2274"/>
              <a:ext cx="419" cy="96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516" name="AutoShape 60">
              <a:extLst>
                <a:ext uri="{FF2B5EF4-FFF2-40B4-BE49-F238E27FC236}">
                  <a16:creationId xmlns:a16="http://schemas.microsoft.com/office/drawing/2014/main" id="{26CDB561-B769-7D4B-80E6-C3C9FF46B8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534" y="2820"/>
              <a:ext cx="26" cy="300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517" name="AutoShape 61">
              <a:extLst>
                <a:ext uri="{FF2B5EF4-FFF2-40B4-BE49-F238E27FC236}">
                  <a16:creationId xmlns:a16="http://schemas.microsoft.com/office/drawing/2014/main" id="{49FD6AEB-D8C2-A940-BFCA-4F970A348A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971" y="2488"/>
              <a:ext cx="250" cy="218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518" name="AutoShape 62">
              <a:extLst>
                <a:ext uri="{FF2B5EF4-FFF2-40B4-BE49-F238E27FC236}">
                  <a16:creationId xmlns:a16="http://schemas.microsoft.com/office/drawing/2014/main" id="{AB42A2B7-7939-5446-812B-35DA038EF6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7" y="3234"/>
              <a:ext cx="202" cy="262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519" name="AutoShape 63">
              <a:extLst>
                <a:ext uri="{FF2B5EF4-FFF2-40B4-BE49-F238E27FC236}">
                  <a16:creationId xmlns:a16="http://schemas.microsoft.com/office/drawing/2014/main" id="{3C3472D7-F59B-D14E-A338-3DBDF3C988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41" y="3570"/>
              <a:ext cx="250" cy="358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520" name="AutoShape 64">
              <a:extLst>
                <a:ext uri="{FF2B5EF4-FFF2-40B4-BE49-F238E27FC236}">
                  <a16:creationId xmlns:a16="http://schemas.microsoft.com/office/drawing/2014/main" id="{69206107-4803-CC46-BE87-62B9470FEB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761" y="3252"/>
              <a:ext cx="175" cy="388"/>
            </a:xfrm>
            <a:prstGeom prst="straightConnector1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6C5056EB-3492-4340-91A5-FF03CCC86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4">
            <a:extLst>
              <a:ext uri="{FF2B5EF4-FFF2-40B4-BE49-F238E27FC236}">
                <a16:creationId xmlns:a16="http://schemas.microsoft.com/office/drawing/2014/main" id="{568A2FF2-4ECC-D641-9E2C-733BED29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9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11D07488-5F5A-3542-A90C-117A362CA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8B0C45-A2CB-9E4E-80A1-5B22A1B71C07}" type="slidenum">
              <a:rPr lang="en-US" altLang="zh-CN" sz="800"/>
              <a:pPr/>
              <a:t>13</a:t>
            </a:fld>
            <a:endParaRPr lang="en-US" altLang="zh-CN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61B556A-E950-4243-BDA1-01240FE47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Bipartite Matching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83A36B3-D5A5-BD44-84A1-F1E8C589B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Bipartite matching.</a:t>
            </a:r>
          </a:p>
          <a:p>
            <a:pPr lvl="1"/>
            <a:r>
              <a:rPr lang="en-US" altLang="zh-CN" dirty="0"/>
              <a:t>Input:  undirected, </a:t>
            </a:r>
            <a:r>
              <a:rPr lang="en-US" altLang="zh-CN" dirty="0">
                <a:solidFill>
                  <a:schemeClr val="accent1"/>
                </a:solidFill>
              </a:rPr>
              <a:t>bipartite</a:t>
            </a:r>
            <a:r>
              <a:rPr lang="en-US" altLang="zh-CN" dirty="0"/>
              <a:t> graph G = (L </a:t>
            </a:r>
            <a:r>
              <a:rPr lang="en-US" altLang="zh-CN" dirty="0">
                <a:sym typeface="Symbol" pitchFamily="2" charset="2"/>
              </a:rPr>
              <a:t></a:t>
            </a:r>
            <a:r>
              <a:rPr lang="en-US" altLang="zh-CN" dirty="0"/>
              <a:t> R, E).</a:t>
            </a:r>
          </a:p>
          <a:p>
            <a:pPr lvl="1"/>
            <a:r>
              <a:rPr lang="en-US" altLang="zh-CN" dirty="0"/>
              <a:t>M </a:t>
            </a:r>
            <a:r>
              <a:rPr lang="en-US" altLang="zh-CN" dirty="0">
                <a:sym typeface="Symbol" pitchFamily="2" charset="2"/>
              </a:rPr>
              <a:t> E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chemeClr val="accent1"/>
                </a:solidFill>
              </a:rPr>
              <a:t>matching</a:t>
            </a:r>
            <a:r>
              <a:rPr lang="en-US" altLang="zh-CN" dirty="0"/>
              <a:t> if each node appears in at most one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edge in M.</a:t>
            </a:r>
          </a:p>
          <a:p>
            <a:pPr lvl="1"/>
            <a:r>
              <a:rPr lang="en-US" altLang="zh-CN" dirty="0"/>
              <a:t>Max matching:  find a max cardinality matching.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F83FBC53-A9A5-7842-9593-FD716F380D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30480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1</a:t>
            </a: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9C16570A-2802-B341-A434-1DFF83FB2C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3</a:t>
            </a: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F94F4450-E564-9F45-A61F-22FA90F10E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62071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5</a:t>
            </a:r>
          </a:p>
        </p:txBody>
      </p: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5B303B9D-173F-D945-83EC-EE1918190162}"/>
              </a:ext>
            </a:extLst>
          </p:cNvPr>
          <p:cNvCxnSpPr>
            <a:cxnSpLocks noChangeShapeType="1"/>
            <a:stCxn id="21509" idx="6"/>
            <a:endCxn id="21515" idx="2"/>
          </p:cNvCxnSpPr>
          <p:nvPr/>
        </p:nvCxnSpPr>
        <p:spPr bwMode="auto">
          <a:xfrm>
            <a:off x="4537075" y="4783138"/>
            <a:ext cx="2584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2593A547-BB46-6341-81D1-E08256A54FFF}"/>
              </a:ext>
            </a:extLst>
          </p:cNvPr>
          <p:cNvCxnSpPr>
            <a:cxnSpLocks noChangeShapeType="1"/>
            <a:stCxn id="21508" idx="6"/>
            <a:endCxn id="21514" idx="2"/>
          </p:cNvCxnSpPr>
          <p:nvPr/>
        </p:nvCxnSpPr>
        <p:spPr bwMode="auto">
          <a:xfrm>
            <a:off x="4537075" y="3182938"/>
            <a:ext cx="2584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1B1040D7-526E-704A-B5E1-BDFEFC14475A}"/>
              </a:ext>
            </a:extLst>
          </p:cNvPr>
          <p:cNvCxnSpPr>
            <a:cxnSpLocks noChangeShapeType="1"/>
            <a:stCxn id="21510" idx="6"/>
            <a:endCxn id="21516" idx="2"/>
          </p:cNvCxnSpPr>
          <p:nvPr/>
        </p:nvCxnSpPr>
        <p:spPr bwMode="auto">
          <a:xfrm>
            <a:off x="4537075" y="6342063"/>
            <a:ext cx="2584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Oval 10">
            <a:extLst>
              <a:ext uri="{FF2B5EF4-FFF2-40B4-BE49-F238E27FC236}">
                <a16:creationId xmlns:a16="http://schemas.microsoft.com/office/drawing/2014/main" id="{4FBD4FAC-2C5D-674F-AF82-3F838F8502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30480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1'</a:t>
            </a:r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ADE8E69D-BF40-1849-80D6-6ACAA8F1AD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3'</a:t>
            </a:r>
          </a:p>
        </p:txBody>
      </p:sp>
      <p:sp>
        <p:nvSpPr>
          <p:cNvPr id="21516" name="Oval 12">
            <a:extLst>
              <a:ext uri="{FF2B5EF4-FFF2-40B4-BE49-F238E27FC236}">
                <a16:creationId xmlns:a16="http://schemas.microsoft.com/office/drawing/2014/main" id="{20E877E4-070F-2C4F-869E-478E73A277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62071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5'</a:t>
            </a:r>
          </a:p>
        </p:txBody>
      </p:sp>
      <p:sp>
        <p:nvSpPr>
          <p:cNvPr id="21517" name="Oval 13">
            <a:extLst>
              <a:ext uri="{FF2B5EF4-FFF2-40B4-BE49-F238E27FC236}">
                <a16:creationId xmlns:a16="http://schemas.microsoft.com/office/drawing/2014/main" id="{2E542231-7D5B-6845-9D17-DE0D5036F5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38100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2</a:t>
            </a:r>
          </a:p>
        </p:txBody>
      </p:sp>
      <p:sp>
        <p:nvSpPr>
          <p:cNvPr id="21518" name="Oval 14">
            <a:extLst>
              <a:ext uri="{FF2B5EF4-FFF2-40B4-BE49-F238E27FC236}">
                <a16:creationId xmlns:a16="http://schemas.microsoft.com/office/drawing/2014/main" id="{3B3FBA45-5527-D54A-A6D1-A29CDAF36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5410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4</a:t>
            </a:r>
          </a:p>
        </p:txBody>
      </p:sp>
      <p:sp>
        <p:nvSpPr>
          <p:cNvPr id="21519" name="Oval 15">
            <a:extLst>
              <a:ext uri="{FF2B5EF4-FFF2-40B4-BE49-F238E27FC236}">
                <a16:creationId xmlns:a16="http://schemas.microsoft.com/office/drawing/2014/main" id="{279C7F6A-B81A-3747-B61D-7AEEB8F50B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38100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2'</a:t>
            </a:r>
          </a:p>
        </p:txBody>
      </p:sp>
      <p:sp>
        <p:nvSpPr>
          <p:cNvPr id="21520" name="Oval 16">
            <a:extLst>
              <a:ext uri="{FF2B5EF4-FFF2-40B4-BE49-F238E27FC236}">
                <a16:creationId xmlns:a16="http://schemas.microsoft.com/office/drawing/2014/main" id="{B588EA40-53D7-C94E-A126-222371401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5410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4'</a:t>
            </a:r>
          </a:p>
        </p:txBody>
      </p:sp>
      <p:cxnSp>
        <p:nvCxnSpPr>
          <p:cNvPr id="21521" name="AutoShape 17">
            <a:extLst>
              <a:ext uri="{FF2B5EF4-FFF2-40B4-BE49-F238E27FC236}">
                <a16:creationId xmlns:a16="http://schemas.microsoft.com/office/drawing/2014/main" id="{B816F00F-0AE6-804E-A427-0F009F407CDD}"/>
              </a:ext>
            </a:extLst>
          </p:cNvPr>
          <p:cNvCxnSpPr>
            <a:cxnSpLocks noChangeShapeType="1"/>
            <a:stCxn id="21517" idx="6"/>
            <a:endCxn id="21519" idx="2"/>
          </p:cNvCxnSpPr>
          <p:nvPr/>
        </p:nvCxnSpPr>
        <p:spPr bwMode="auto">
          <a:xfrm>
            <a:off x="4537075" y="3944938"/>
            <a:ext cx="2584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2" name="AutoShape 18">
            <a:extLst>
              <a:ext uri="{FF2B5EF4-FFF2-40B4-BE49-F238E27FC236}">
                <a16:creationId xmlns:a16="http://schemas.microsoft.com/office/drawing/2014/main" id="{A36F4B88-F042-024F-A5EF-5FBE24E549D0}"/>
              </a:ext>
            </a:extLst>
          </p:cNvPr>
          <p:cNvCxnSpPr>
            <a:cxnSpLocks noChangeShapeType="1"/>
            <a:stCxn id="21518" idx="6"/>
            <a:endCxn id="21519" idx="2"/>
          </p:cNvCxnSpPr>
          <p:nvPr/>
        </p:nvCxnSpPr>
        <p:spPr bwMode="auto">
          <a:xfrm flipV="1">
            <a:off x="4537075" y="3944938"/>
            <a:ext cx="258445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3" name="AutoShape 19">
            <a:extLst>
              <a:ext uri="{FF2B5EF4-FFF2-40B4-BE49-F238E27FC236}">
                <a16:creationId xmlns:a16="http://schemas.microsoft.com/office/drawing/2014/main" id="{F8614556-6478-4F4B-AAD9-3D9B835441E4}"/>
              </a:ext>
            </a:extLst>
          </p:cNvPr>
          <p:cNvCxnSpPr>
            <a:cxnSpLocks noChangeShapeType="1"/>
            <a:stCxn id="21509" idx="6"/>
            <a:endCxn id="21520" idx="1"/>
          </p:cNvCxnSpPr>
          <p:nvPr/>
        </p:nvCxnSpPr>
        <p:spPr bwMode="auto">
          <a:xfrm>
            <a:off x="4537075" y="4783138"/>
            <a:ext cx="2624138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4" name="AutoShape 20">
            <a:extLst>
              <a:ext uri="{FF2B5EF4-FFF2-40B4-BE49-F238E27FC236}">
                <a16:creationId xmlns:a16="http://schemas.microsoft.com/office/drawing/2014/main" id="{77C674EC-993E-4F49-B59B-230012C89D3D}"/>
              </a:ext>
            </a:extLst>
          </p:cNvPr>
          <p:cNvCxnSpPr>
            <a:cxnSpLocks noChangeShapeType="1"/>
            <a:stCxn id="21510" idx="6"/>
            <a:endCxn id="21519" idx="2"/>
          </p:cNvCxnSpPr>
          <p:nvPr/>
        </p:nvCxnSpPr>
        <p:spPr bwMode="auto">
          <a:xfrm flipV="1">
            <a:off x="4537075" y="3944939"/>
            <a:ext cx="2584450" cy="2397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5" name="AutoShape 21">
            <a:extLst>
              <a:ext uri="{FF2B5EF4-FFF2-40B4-BE49-F238E27FC236}">
                <a16:creationId xmlns:a16="http://schemas.microsoft.com/office/drawing/2014/main" id="{A86F7182-80D7-F346-A682-7B2D0B6884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5014" y="3182938"/>
            <a:ext cx="2568575" cy="762000"/>
          </a:xfrm>
          <a:prstGeom prst="straightConnector1">
            <a:avLst/>
          </a:prstGeom>
          <a:noFill/>
          <a:ln w="635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6" name="AutoShape 22">
            <a:extLst>
              <a:ext uri="{FF2B5EF4-FFF2-40B4-BE49-F238E27FC236}">
                <a16:creationId xmlns:a16="http://schemas.microsoft.com/office/drawing/2014/main" id="{C6EA3D09-F353-6148-8AC2-01D02D6C1B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5014" y="5545139"/>
            <a:ext cx="2568575" cy="796925"/>
          </a:xfrm>
          <a:prstGeom prst="straightConnector1">
            <a:avLst/>
          </a:prstGeom>
          <a:noFill/>
          <a:ln w="635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7" name="AutoShape 23">
            <a:extLst>
              <a:ext uri="{FF2B5EF4-FFF2-40B4-BE49-F238E27FC236}">
                <a16:creationId xmlns:a16="http://schemas.microsoft.com/office/drawing/2014/main" id="{844502EA-CA80-C740-B990-1336802F4B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45014" y="3182938"/>
            <a:ext cx="2568575" cy="1600200"/>
          </a:xfrm>
          <a:prstGeom prst="straightConnector1">
            <a:avLst/>
          </a:prstGeom>
          <a:noFill/>
          <a:ln w="635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8" name="Text Box 24">
            <a:extLst>
              <a:ext uri="{FF2B5EF4-FFF2-40B4-BE49-F238E27FC236}">
                <a16:creationId xmlns:a16="http://schemas.microsoft.com/office/drawing/2014/main" id="{CD0346CD-7038-8B4A-A02B-A9233C612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6" y="3810001"/>
            <a:ext cx="2119313" cy="70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u="sng" dirty="0"/>
              <a:t>matching</a:t>
            </a:r>
          </a:p>
          <a:p>
            <a:pPr algn="ctr">
              <a:spcBef>
                <a:spcPct val="50000"/>
              </a:spcBef>
            </a:pPr>
            <a:r>
              <a:rPr lang="en-US" altLang="zh-CN" dirty="0"/>
              <a:t>1-2', 3-1', 4-5'  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C33B2253-12B7-994F-849A-A2ACDD61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096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R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4D208552-82A6-3740-A67D-291104AC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96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L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980B7AD-0CB4-0C43-866B-1F01786B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>
            <a:extLst>
              <a:ext uri="{FF2B5EF4-FFF2-40B4-BE49-F238E27FC236}">
                <a16:creationId xmlns:a16="http://schemas.microsoft.com/office/drawing/2014/main" id="{724A88A1-D91D-2040-984D-5FD394EE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158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23D91C7A-DDAC-A846-9623-A13FC7405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2472FEE-9206-E24F-8BDE-EA8E321F89B7}" type="slidenum">
              <a:rPr lang="en-US" altLang="zh-CN" sz="800"/>
              <a:pPr/>
              <a:t>14</a:t>
            </a:fld>
            <a:endParaRPr lang="en-US" altLang="zh-CN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46A7F3E-3C94-3E4A-81A8-42F4FB0EC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Bipartite Matching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67E9B07-A6BC-1E4A-B363-24E1C6753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Bipartite matching.</a:t>
            </a:r>
          </a:p>
          <a:p>
            <a:pPr lvl="1"/>
            <a:r>
              <a:rPr lang="en-US" altLang="zh-CN"/>
              <a:t>Input:  undirected, </a:t>
            </a:r>
            <a:r>
              <a:rPr lang="en-US" altLang="zh-CN">
                <a:solidFill>
                  <a:schemeClr val="accent1"/>
                </a:solidFill>
              </a:rPr>
              <a:t>bipartite</a:t>
            </a:r>
            <a:r>
              <a:rPr lang="en-US" altLang="zh-CN"/>
              <a:t> graph G = (L </a:t>
            </a:r>
            <a:r>
              <a:rPr lang="en-US" altLang="zh-CN">
                <a:sym typeface="Symbol" pitchFamily="2" charset="2"/>
              </a:rPr>
              <a:t></a:t>
            </a:r>
            <a:r>
              <a:rPr lang="en-US" altLang="zh-CN"/>
              <a:t> R, E).</a:t>
            </a:r>
          </a:p>
          <a:p>
            <a:pPr lvl="1"/>
            <a:r>
              <a:rPr lang="en-US" altLang="zh-CN"/>
              <a:t>M </a:t>
            </a:r>
            <a:r>
              <a:rPr lang="en-US" altLang="zh-CN">
                <a:sym typeface="Symbol" pitchFamily="2" charset="2"/>
              </a:rPr>
              <a:t> E </a:t>
            </a:r>
            <a:r>
              <a:rPr lang="en-US" altLang="zh-CN"/>
              <a:t>is a </a:t>
            </a:r>
            <a:r>
              <a:rPr lang="en-US" altLang="zh-CN">
                <a:solidFill>
                  <a:schemeClr val="accent1"/>
                </a:solidFill>
              </a:rPr>
              <a:t>matching</a:t>
            </a:r>
            <a:r>
              <a:rPr lang="en-US" altLang="zh-CN"/>
              <a:t> if each node appears in at most one edge in M.</a:t>
            </a:r>
          </a:p>
          <a:p>
            <a:pPr lvl="1"/>
            <a:r>
              <a:rPr lang="en-US" altLang="zh-CN"/>
              <a:t>Max matching:  find a max cardinality matching.</a:t>
            </a:r>
          </a:p>
          <a:p>
            <a:pPr lvl="1"/>
            <a:endParaRPr lang="en-US" altLang="zh-CN"/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752A7C12-B751-A343-B5BC-8B9E45E7F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30480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1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FC5C20D3-9641-D445-8DD3-8B16DAAD0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3</a:t>
            </a: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0DB4AACD-480C-F440-9A51-C76114CFA1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62071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5</a:t>
            </a:r>
          </a:p>
        </p:txBody>
      </p: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A639C69F-28DD-C845-A425-40084BE7CEED}"/>
              </a:ext>
            </a:extLst>
          </p:cNvPr>
          <p:cNvCxnSpPr>
            <a:cxnSpLocks noChangeShapeType="1"/>
            <a:stCxn id="23557" idx="6"/>
            <a:endCxn id="23563" idx="2"/>
          </p:cNvCxnSpPr>
          <p:nvPr/>
        </p:nvCxnSpPr>
        <p:spPr bwMode="auto">
          <a:xfrm>
            <a:off x="4537075" y="4783138"/>
            <a:ext cx="2584450" cy="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7B300E73-E668-9544-B150-96615E3F0652}"/>
              </a:ext>
            </a:extLst>
          </p:cNvPr>
          <p:cNvCxnSpPr>
            <a:cxnSpLocks noChangeShapeType="1"/>
            <a:stCxn id="23556" idx="6"/>
            <a:endCxn id="23562" idx="2"/>
          </p:cNvCxnSpPr>
          <p:nvPr/>
        </p:nvCxnSpPr>
        <p:spPr bwMode="auto">
          <a:xfrm>
            <a:off x="4537075" y="3182938"/>
            <a:ext cx="2584450" cy="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497074DF-2326-0044-9CB9-FBCA41EE0E49}"/>
              </a:ext>
            </a:extLst>
          </p:cNvPr>
          <p:cNvCxnSpPr>
            <a:cxnSpLocks noChangeShapeType="1"/>
            <a:stCxn id="23558" idx="6"/>
            <a:endCxn id="23564" idx="2"/>
          </p:cNvCxnSpPr>
          <p:nvPr/>
        </p:nvCxnSpPr>
        <p:spPr bwMode="auto">
          <a:xfrm>
            <a:off x="4537075" y="6342063"/>
            <a:ext cx="2584450" cy="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Oval 10">
            <a:extLst>
              <a:ext uri="{FF2B5EF4-FFF2-40B4-BE49-F238E27FC236}">
                <a16:creationId xmlns:a16="http://schemas.microsoft.com/office/drawing/2014/main" id="{C2470F46-BE03-B84A-B840-9E20717650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30480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1'</a:t>
            </a:r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25BC41AC-70B6-C440-B3F6-FCBAEFA26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3'</a:t>
            </a: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6EB28204-A41A-6A49-8927-E1F388DD2C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62071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5'</a:t>
            </a:r>
          </a:p>
        </p:txBody>
      </p:sp>
      <p:cxnSp>
        <p:nvCxnSpPr>
          <p:cNvPr id="23565" name="AutoShape 13">
            <a:extLst>
              <a:ext uri="{FF2B5EF4-FFF2-40B4-BE49-F238E27FC236}">
                <a16:creationId xmlns:a16="http://schemas.microsoft.com/office/drawing/2014/main" id="{6AC3F2D5-4810-EC41-8728-6315A26296F6}"/>
              </a:ext>
            </a:extLst>
          </p:cNvPr>
          <p:cNvCxnSpPr>
            <a:cxnSpLocks noChangeShapeType="1"/>
            <a:stCxn id="23556" idx="6"/>
            <a:endCxn id="23568" idx="2"/>
          </p:cNvCxnSpPr>
          <p:nvPr/>
        </p:nvCxnSpPr>
        <p:spPr bwMode="auto">
          <a:xfrm>
            <a:off x="4537075" y="3182938"/>
            <a:ext cx="25844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6" name="Oval 14">
            <a:extLst>
              <a:ext uri="{FF2B5EF4-FFF2-40B4-BE49-F238E27FC236}">
                <a16:creationId xmlns:a16="http://schemas.microsoft.com/office/drawing/2014/main" id="{18EDADB2-1F06-CC46-A5CF-95A010769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38100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2</a:t>
            </a:r>
          </a:p>
        </p:txBody>
      </p:sp>
      <p:sp>
        <p:nvSpPr>
          <p:cNvPr id="23567" name="Oval 15">
            <a:extLst>
              <a:ext uri="{FF2B5EF4-FFF2-40B4-BE49-F238E27FC236}">
                <a16:creationId xmlns:a16="http://schemas.microsoft.com/office/drawing/2014/main" id="{55E46540-DBF9-EB41-9631-50E74F3EB8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1" y="5410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4</a:t>
            </a:r>
          </a:p>
        </p:txBody>
      </p:sp>
      <p:sp>
        <p:nvSpPr>
          <p:cNvPr id="23568" name="Oval 16">
            <a:extLst>
              <a:ext uri="{FF2B5EF4-FFF2-40B4-BE49-F238E27FC236}">
                <a16:creationId xmlns:a16="http://schemas.microsoft.com/office/drawing/2014/main" id="{CC5F9172-6401-244B-8D31-42C310EE1E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38100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2'</a:t>
            </a:r>
          </a:p>
        </p:txBody>
      </p:sp>
      <p:sp>
        <p:nvSpPr>
          <p:cNvPr id="23569" name="Oval 17">
            <a:extLst>
              <a:ext uri="{FF2B5EF4-FFF2-40B4-BE49-F238E27FC236}">
                <a16:creationId xmlns:a16="http://schemas.microsoft.com/office/drawing/2014/main" id="{17183132-5C5A-AF41-9A0D-DD2BD0EC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1526" y="5410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4'</a:t>
            </a:r>
          </a:p>
        </p:txBody>
      </p:sp>
      <p:cxnSp>
        <p:nvCxnSpPr>
          <p:cNvPr id="23570" name="AutoShape 18">
            <a:extLst>
              <a:ext uri="{FF2B5EF4-FFF2-40B4-BE49-F238E27FC236}">
                <a16:creationId xmlns:a16="http://schemas.microsoft.com/office/drawing/2014/main" id="{ECF06293-1862-8D4F-A5EA-FBAA743B0DEA}"/>
              </a:ext>
            </a:extLst>
          </p:cNvPr>
          <p:cNvCxnSpPr>
            <a:cxnSpLocks noChangeShapeType="1"/>
            <a:stCxn id="23566" idx="6"/>
            <a:endCxn id="23568" idx="2"/>
          </p:cNvCxnSpPr>
          <p:nvPr/>
        </p:nvCxnSpPr>
        <p:spPr bwMode="auto">
          <a:xfrm>
            <a:off x="4537075" y="3944938"/>
            <a:ext cx="2584450" cy="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1" name="AutoShape 19">
            <a:extLst>
              <a:ext uri="{FF2B5EF4-FFF2-40B4-BE49-F238E27FC236}">
                <a16:creationId xmlns:a16="http://schemas.microsoft.com/office/drawing/2014/main" id="{EC4D2CAE-24D7-CB4C-A8FA-DA507D508B50}"/>
              </a:ext>
            </a:extLst>
          </p:cNvPr>
          <p:cNvCxnSpPr>
            <a:cxnSpLocks noChangeShapeType="1"/>
            <a:stCxn id="23567" idx="6"/>
            <a:endCxn id="23568" idx="2"/>
          </p:cNvCxnSpPr>
          <p:nvPr/>
        </p:nvCxnSpPr>
        <p:spPr bwMode="auto">
          <a:xfrm flipV="1">
            <a:off x="4537075" y="3944938"/>
            <a:ext cx="258445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2" name="AutoShape 20">
            <a:extLst>
              <a:ext uri="{FF2B5EF4-FFF2-40B4-BE49-F238E27FC236}">
                <a16:creationId xmlns:a16="http://schemas.microsoft.com/office/drawing/2014/main" id="{F4DA0C88-8EC0-0245-A520-39E155C05523}"/>
              </a:ext>
            </a:extLst>
          </p:cNvPr>
          <p:cNvCxnSpPr>
            <a:cxnSpLocks noChangeShapeType="1"/>
            <a:stCxn id="23557" idx="6"/>
            <a:endCxn id="23569" idx="1"/>
          </p:cNvCxnSpPr>
          <p:nvPr/>
        </p:nvCxnSpPr>
        <p:spPr bwMode="auto">
          <a:xfrm>
            <a:off x="4537075" y="4783138"/>
            <a:ext cx="2624138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3" name="AutoShape 21">
            <a:extLst>
              <a:ext uri="{FF2B5EF4-FFF2-40B4-BE49-F238E27FC236}">
                <a16:creationId xmlns:a16="http://schemas.microsoft.com/office/drawing/2014/main" id="{FCF81C37-5A34-CB4B-B2B9-AB310BAFF664}"/>
              </a:ext>
            </a:extLst>
          </p:cNvPr>
          <p:cNvCxnSpPr>
            <a:cxnSpLocks noChangeShapeType="1"/>
            <a:stCxn id="23567" idx="6"/>
            <a:endCxn id="23564" idx="2"/>
          </p:cNvCxnSpPr>
          <p:nvPr/>
        </p:nvCxnSpPr>
        <p:spPr bwMode="auto">
          <a:xfrm>
            <a:off x="4537075" y="5545139"/>
            <a:ext cx="2584450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4" name="AutoShape 22">
            <a:extLst>
              <a:ext uri="{FF2B5EF4-FFF2-40B4-BE49-F238E27FC236}">
                <a16:creationId xmlns:a16="http://schemas.microsoft.com/office/drawing/2014/main" id="{94A9DA16-9056-0246-BEFD-2A05EF11D80B}"/>
              </a:ext>
            </a:extLst>
          </p:cNvPr>
          <p:cNvCxnSpPr>
            <a:cxnSpLocks noChangeShapeType="1"/>
            <a:stCxn id="23558" idx="6"/>
            <a:endCxn id="23568" idx="2"/>
          </p:cNvCxnSpPr>
          <p:nvPr/>
        </p:nvCxnSpPr>
        <p:spPr bwMode="auto">
          <a:xfrm flipV="1">
            <a:off x="4537075" y="3944939"/>
            <a:ext cx="2584450" cy="2397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1E439D15-3623-F54D-A37D-6E5789DF18C2}"/>
              </a:ext>
            </a:extLst>
          </p:cNvPr>
          <p:cNvCxnSpPr>
            <a:cxnSpLocks noChangeShapeType="1"/>
            <a:stCxn id="23557" idx="6"/>
            <a:endCxn id="23562" idx="2"/>
          </p:cNvCxnSpPr>
          <p:nvPr/>
        </p:nvCxnSpPr>
        <p:spPr bwMode="auto">
          <a:xfrm flipV="1">
            <a:off x="4537075" y="3182938"/>
            <a:ext cx="258445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76" name="Text Box 24">
            <a:extLst>
              <a:ext uri="{FF2B5EF4-FFF2-40B4-BE49-F238E27FC236}">
                <a16:creationId xmlns:a16="http://schemas.microsoft.com/office/drawing/2014/main" id="{77B10788-CAAF-BD46-9446-B15EAC6B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096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R</a:t>
            </a: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6DF87A2C-D154-9043-8242-94938E51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96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L</a:t>
            </a: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E9D8E9AE-4CA2-3C4F-8F0D-557594CB3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0" y="3810001"/>
            <a:ext cx="2281238" cy="70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u="sng"/>
              <a:t>max matching</a:t>
            </a:r>
          </a:p>
          <a:p>
            <a:pPr algn="ctr">
              <a:spcBef>
                <a:spcPct val="50000"/>
              </a:spcBef>
            </a:pPr>
            <a:r>
              <a:rPr lang="en-US" altLang="zh-CN"/>
              <a:t>1-1', 2-2', 3-3’, 5-5'  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C97A8DEC-66E7-454C-8B9B-CD848682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">
            <a:extLst>
              <a:ext uri="{FF2B5EF4-FFF2-40B4-BE49-F238E27FC236}">
                <a16:creationId xmlns:a16="http://schemas.microsoft.com/office/drawing/2014/main" id="{297B8142-9BAA-6A4B-9568-4BC1C8650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144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06EBEAB7-57F5-6F4C-AABE-B0E56B144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732254C-8941-9044-B9D0-0EE9CCBF8A62}" type="slidenum">
              <a:rPr lang="en-US" altLang="zh-CN" sz="800"/>
              <a:pPr/>
              <a:t>15</a:t>
            </a:fld>
            <a:endParaRPr lang="en-US" altLang="zh-CN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9BAE067-6F3D-2E4D-9D43-166CF6D4A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Max flow formulation.</a:t>
            </a:r>
          </a:p>
          <a:p>
            <a:pPr lvl="1"/>
            <a:r>
              <a:rPr lang="en-US" altLang="zh-CN" dirty="0"/>
              <a:t>Create digraph G' = (L </a:t>
            </a:r>
            <a:r>
              <a:rPr lang="en-US" altLang="zh-CN" dirty="0">
                <a:sym typeface="Symbol" pitchFamily="2" charset="2"/>
              </a:rPr>
              <a:t></a:t>
            </a:r>
            <a:r>
              <a:rPr lang="en-US" altLang="zh-CN" dirty="0"/>
              <a:t> R</a:t>
            </a:r>
            <a:r>
              <a:rPr lang="en-US" altLang="zh-CN" sz="2000" baseline="-25000" dirty="0"/>
              <a:t> </a:t>
            </a:r>
            <a:r>
              <a:rPr lang="en-US" altLang="zh-CN" dirty="0">
                <a:sym typeface="Symbol" pitchFamily="2" charset="2"/>
              </a:rPr>
              <a:t> {s, t}</a:t>
            </a:r>
            <a:r>
              <a:rPr lang="en-US" altLang="zh-CN" dirty="0"/>
              <a:t>,  E' ).</a:t>
            </a:r>
          </a:p>
          <a:p>
            <a:pPr lvl="1"/>
            <a:r>
              <a:rPr lang="en-US" altLang="zh-CN" dirty="0"/>
              <a:t>Direct all edges from L to R, and assign infinite (or unit) capacity.</a:t>
            </a:r>
          </a:p>
          <a:p>
            <a:pPr lvl="1"/>
            <a:r>
              <a:rPr lang="en-US" altLang="zh-CN" dirty="0"/>
              <a:t>Add source s, and unit capacity edges from s to each node in L.</a:t>
            </a:r>
          </a:p>
          <a:p>
            <a:pPr lvl="1"/>
            <a:r>
              <a:rPr lang="en-US" altLang="zh-CN" dirty="0"/>
              <a:t>Add sink t, and unit capacity edges from each node in R to t.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6A99783-97E1-6140-85BE-2DDDABBCF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Bipartite Matching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2229495-7A7C-9541-82A7-DA868DEA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337" y="3429000"/>
            <a:ext cx="68961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F025DB82-980D-CD41-AF06-21312F671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4551" y="5133976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s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CCE82DA2-8F22-8645-9D19-46C3DE9B44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2875" y="3684589"/>
            <a:ext cx="233362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25E34D58-D66C-6B4E-90F1-708F7BB2F0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2875" y="5133976"/>
            <a:ext cx="233362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5D474FD1-3849-1047-B891-7173FF3F21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2875" y="6478589"/>
            <a:ext cx="233362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cxnSp>
        <p:nvCxnSpPr>
          <p:cNvPr id="25609" name="AutoShape 9">
            <a:extLst>
              <a:ext uri="{FF2B5EF4-FFF2-40B4-BE49-F238E27FC236}">
                <a16:creationId xmlns:a16="http://schemas.microsoft.com/office/drawing/2014/main" id="{D06B2AD4-0B18-4D4A-9CF2-8BFCE67FFAA4}"/>
              </a:ext>
            </a:extLst>
          </p:cNvPr>
          <p:cNvCxnSpPr>
            <a:cxnSpLocks noChangeShapeType="1"/>
            <a:stCxn id="25605" idx="6"/>
            <a:endCxn id="25606" idx="3"/>
          </p:cNvCxnSpPr>
          <p:nvPr/>
        </p:nvCxnSpPr>
        <p:spPr bwMode="auto">
          <a:xfrm flipV="1">
            <a:off x="2864262" y="3889375"/>
            <a:ext cx="1633538" cy="136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10" name="AutoShape 10">
            <a:extLst>
              <a:ext uri="{FF2B5EF4-FFF2-40B4-BE49-F238E27FC236}">
                <a16:creationId xmlns:a16="http://schemas.microsoft.com/office/drawing/2014/main" id="{367CC4B9-83B5-A14D-A0F5-AC3EC7EE2B8B}"/>
              </a:ext>
            </a:extLst>
          </p:cNvPr>
          <p:cNvCxnSpPr>
            <a:cxnSpLocks noChangeShapeType="1"/>
            <a:stCxn id="25605" idx="6"/>
            <a:endCxn id="25607" idx="2"/>
          </p:cNvCxnSpPr>
          <p:nvPr/>
        </p:nvCxnSpPr>
        <p:spPr bwMode="auto">
          <a:xfrm>
            <a:off x="2864263" y="5249863"/>
            <a:ext cx="1592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11" name="AutoShape 11">
            <a:extLst>
              <a:ext uri="{FF2B5EF4-FFF2-40B4-BE49-F238E27FC236}">
                <a16:creationId xmlns:a16="http://schemas.microsoft.com/office/drawing/2014/main" id="{80B82DFE-1B42-7546-B168-6239E686A14A}"/>
              </a:ext>
            </a:extLst>
          </p:cNvPr>
          <p:cNvCxnSpPr>
            <a:cxnSpLocks noChangeShapeType="1"/>
            <a:stCxn id="25605" idx="6"/>
            <a:endCxn id="25608" idx="1"/>
          </p:cNvCxnSpPr>
          <p:nvPr/>
        </p:nvCxnSpPr>
        <p:spPr bwMode="auto">
          <a:xfrm>
            <a:off x="2864262" y="5249863"/>
            <a:ext cx="1633538" cy="1255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12" name="AutoShape 12">
            <a:extLst>
              <a:ext uri="{FF2B5EF4-FFF2-40B4-BE49-F238E27FC236}">
                <a16:creationId xmlns:a16="http://schemas.microsoft.com/office/drawing/2014/main" id="{E6982AFB-B11D-3442-AD69-B953D07096EC}"/>
              </a:ext>
            </a:extLst>
          </p:cNvPr>
          <p:cNvCxnSpPr>
            <a:cxnSpLocks noChangeShapeType="1"/>
            <a:stCxn id="25607" idx="6"/>
            <a:endCxn id="25616" idx="2"/>
          </p:cNvCxnSpPr>
          <p:nvPr/>
        </p:nvCxnSpPr>
        <p:spPr bwMode="auto">
          <a:xfrm>
            <a:off x="4702588" y="5249863"/>
            <a:ext cx="2212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13" name="AutoShape 13">
            <a:extLst>
              <a:ext uri="{FF2B5EF4-FFF2-40B4-BE49-F238E27FC236}">
                <a16:creationId xmlns:a16="http://schemas.microsoft.com/office/drawing/2014/main" id="{D1284C56-1326-1C49-9C79-A1BC69F576AF}"/>
              </a:ext>
            </a:extLst>
          </p:cNvPr>
          <p:cNvCxnSpPr>
            <a:cxnSpLocks noChangeShapeType="1"/>
            <a:stCxn id="25606" idx="6"/>
            <a:endCxn id="25615" idx="2"/>
          </p:cNvCxnSpPr>
          <p:nvPr/>
        </p:nvCxnSpPr>
        <p:spPr bwMode="auto">
          <a:xfrm>
            <a:off x="4704176" y="3802063"/>
            <a:ext cx="2211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14" name="AutoShape 14">
            <a:extLst>
              <a:ext uri="{FF2B5EF4-FFF2-40B4-BE49-F238E27FC236}">
                <a16:creationId xmlns:a16="http://schemas.microsoft.com/office/drawing/2014/main" id="{EBCF41A5-9DAD-784B-B6FB-92161D1D058D}"/>
              </a:ext>
            </a:extLst>
          </p:cNvPr>
          <p:cNvCxnSpPr>
            <a:cxnSpLocks noChangeShapeType="1"/>
            <a:stCxn id="25608" idx="6"/>
            <a:endCxn id="25617" idx="2"/>
          </p:cNvCxnSpPr>
          <p:nvPr/>
        </p:nvCxnSpPr>
        <p:spPr bwMode="auto">
          <a:xfrm>
            <a:off x="4702588" y="6594475"/>
            <a:ext cx="2212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15" name="Oval 15">
            <a:extLst>
              <a:ext uri="{FF2B5EF4-FFF2-40B4-BE49-F238E27FC236}">
                <a16:creationId xmlns:a16="http://schemas.microsoft.com/office/drawing/2014/main" id="{EEF39F10-4616-5B48-8D51-812CA50A1F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3501" y="3684589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1'</a:t>
            </a:r>
          </a:p>
        </p:txBody>
      </p:sp>
      <p:sp>
        <p:nvSpPr>
          <p:cNvPr id="25616" name="Oval 16">
            <a:extLst>
              <a:ext uri="{FF2B5EF4-FFF2-40B4-BE49-F238E27FC236}">
                <a16:creationId xmlns:a16="http://schemas.microsoft.com/office/drawing/2014/main" id="{323D43C1-B991-6940-A4FB-39E67B78D1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3501" y="5133976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3'</a:t>
            </a:r>
          </a:p>
        </p:txBody>
      </p:sp>
      <p:sp>
        <p:nvSpPr>
          <p:cNvPr id="25617" name="Oval 17">
            <a:extLst>
              <a:ext uri="{FF2B5EF4-FFF2-40B4-BE49-F238E27FC236}">
                <a16:creationId xmlns:a16="http://schemas.microsoft.com/office/drawing/2014/main" id="{01801C31-5FA9-CA44-AA32-711B3F639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3501" y="6478589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5'</a:t>
            </a:r>
          </a:p>
        </p:txBody>
      </p:sp>
      <p:cxnSp>
        <p:nvCxnSpPr>
          <p:cNvPr id="25618" name="AutoShape 18">
            <a:extLst>
              <a:ext uri="{FF2B5EF4-FFF2-40B4-BE49-F238E27FC236}">
                <a16:creationId xmlns:a16="http://schemas.microsoft.com/office/drawing/2014/main" id="{A70F3CF3-9321-1E4E-B328-902E6C87C9DC}"/>
              </a:ext>
            </a:extLst>
          </p:cNvPr>
          <p:cNvCxnSpPr>
            <a:cxnSpLocks noChangeShapeType="1"/>
            <a:stCxn id="25606" idx="6"/>
            <a:endCxn id="25625" idx="1"/>
          </p:cNvCxnSpPr>
          <p:nvPr/>
        </p:nvCxnSpPr>
        <p:spPr bwMode="auto">
          <a:xfrm>
            <a:off x="4704175" y="3802063"/>
            <a:ext cx="2254250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19" name="Oval 19">
            <a:extLst>
              <a:ext uri="{FF2B5EF4-FFF2-40B4-BE49-F238E27FC236}">
                <a16:creationId xmlns:a16="http://schemas.microsoft.com/office/drawing/2014/main" id="{023AECB1-1DBA-574D-A916-3914DD77D6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30076" y="5133976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t</a:t>
            </a:r>
          </a:p>
        </p:txBody>
      </p:sp>
      <p:cxnSp>
        <p:nvCxnSpPr>
          <p:cNvPr id="25620" name="AutoShape 20">
            <a:extLst>
              <a:ext uri="{FF2B5EF4-FFF2-40B4-BE49-F238E27FC236}">
                <a16:creationId xmlns:a16="http://schemas.microsoft.com/office/drawing/2014/main" id="{D74764BE-3A5F-3F48-BDB2-2B04C5966DDA}"/>
              </a:ext>
            </a:extLst>
          </p:cNvPr>
          <p:cNvCxnSpPr>
            <a:cxnSpLocks noChangeShapeType="1"/>
            <a:stCxn id="25615" idx="6"/>
            <a:endCxn id="25619" idx="0"/>
          </p:cNvCxnSpPr>
          <p:nvPr/>
        </p:nvCxnSpPr>
        <p:spPr bwMode="auto">
          <a:xfrm>
            <a:off x="7163212" y="3802064"/>
            <a:ext cx="1682750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1" name="AutoShape 21">
            <a:extLst>
              <a:ext uri="{FF2B5EF4-FFF2-40B4-BE49-F238E27FC236}">
                <a16:creationId xmlns:a16="http://schemas.microsoft.com/office/drawing/2014/main" id="{D46FB18F-7496-A94D-A6AF-A210259E041B}"/>
              </a:ext>
            </a:extLst>
          </p:cNvPr>
          <p:cNvCxnSpPr>
            <a:cxnSpLocks noChangeShapeType="1"/>
            <a:stCxn id="25616" idx="6"/>
            <a:endCxn id="25619" idx="2"/>
          </p:cNvCxnSpPr>
          <p:nvPr/>
        </p:nvCxnSpPr>
        <p:spPr bwMode="auto">
          <a:xfrm>
            <a:off x="7163213" y="5249863"/>
            <a:ext cx="155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2" name="AutoShape 22">
            <a:extLst>
              <a:ext uri="{FF2B5EF4-FFF2-40B4-BE49-F238E27FC236}">
                <a16:creationId xmlns:a16="http://schemas.microsoft.com/office/drawing/2014/main" id="{D5E7BD76-B931-5D40-B510-8D7878CA1000}"/>
              </a:ext>
            </a:extLst>
          </p:cNvPr>
          <p:cNvCxnSpPr>
            <a:cxnSpLocks noChangeShapeType="1"/>
            <a:stCxn id="25617" idx="7"/>
            <a:endCxn id="25619" idx="4"/>
          </p:cNvCxnSpPr>
          <p:nvPr/>
        </p:nvCxnSpPr>
        <p:spPr bwMode="auto">
          <a:xfrm flipV="1">
            <a:off x="7121937" y="5373689"/>
            <a:ext cx="1722438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23" name="Oval 23">
            <a:extLst>
              <a:ext uri="{FF2B5EF4-FFF2-40B4-BE49-F238E27FC236}">
                <a16:creationId xmlns:a16="http://schemas.microsoft.com/office/drawing/2014/main" id="{C27B7EB0-158D-B34B-AEAE-00D55237D0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2875" y="4410076"/>
            <a:ext cx="233362" cy="2333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25624" name="Oval 24">
            <a:extLst>
              <a:ext uri="{FF2B5EF4-FFF2-40B4-BE49-F238E27FC236}">
                <a16:creationId xmlns:a16="http://schemas.microsoft.com/office/drawing/2014/main" id="{FEFAC383-4B18-D64A-B809-9289A8E2A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2875" y="5791201"/>
            <a:ext cx="233362" cy="2333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sp>
        <p:nvSpPr>
          <p:cNvPr id="25625" name="Oval 25">
            <a:extLst>
              <a:ext uri="{FF2B5EF4-FFF2-40B4-BE49-F238E27FC236}">
                <a16:creationId xmlns:a16="http://schemas.microsoft.com/office/drawing/2014/main" id="{77A7BD09-8547-7740-A389-76CDE3257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3501" y="4410076"/>
            <a:ext cx="231775" cy="2333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2'</a:t>
            </a:r>
          </a:p>
        </p:txBody>
      </p:sp>
      <p:sp>
        <p:nvSpPr>
          <p:cNvPr id="25626" name="Oval 26">
            <a:extLst>
              <a:ext uri="{FF2B5EF4-FFF2-40B4-BE49-F238E27FC236}">
                <a16:creationId xmlns:a16="http://schemas.microsoft.com/office/drawing/2014/main" id="{D16B096F-0703-6545-877B-2E1FA50E19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3501" y="5791201"/>
            <a:ext cx="231775" cy="2333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4'</a:t>
            </a:r>
          </a:p>
        </p:txBody>
      </p:sp>
      <p:cxnSp>
        <p:nvCxnSpPr>
          <p:cNvPr id="25627" name="AutoShape 27">
            <a:extLst>
              <a:ext uri="{FF2B5EF4-FFF2-40B4-BE49-F238E27FC236}">
                <a16:creationId xmlns:a16="http://schemas.microsoft.com/office/drawing/2014/main" id="{D144B2BD-E548-BE40-9268-8A1B6C43FA71}"/>
              </a:ext>
            </a:extLst>
          </p:cNvPr>
          <p:cNvCxnSpPr>
            <a:cxnSpLocks noChangeShapeType="1"/>
            <a:stCxn id="25623" idx="6"/>
            <a:endCxn id="25625" idx="2"/>
          </p:cNvCxnSpPr>
          <p:nvPr/>
        </p:nvCxnSpPr>
        <p:spPr bwMode="auto">
          <a:xfrm>
            <a:off x="4702588" y="4527550"/>
            <a:ext cx="2212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8" name="AutoShape 28">
            <a:extLst>
              <a:ext uri="{FF2B5EF4-FFF2-40B4-BE49-F238E27FC236}">
                <a16:creationId xmlns:a16="http://schemas.microsoft.com/office/drawing/2014/main" id="{10474B1F-2249-D24F-8A86-E9BF8C0F5CCC}"/>
              </a:ext>
            </a:extLst>
          </p:cNvPr>
          <p:cNvCxnSpPr>
            <a:cxnSpLocks noChangeShapeType="1"/>
            <a:stCxn id="25624" idx="6"/>
            <a:endCxn id="25625" idx="3"/>
          </p:cNvCxnSpPr>
          <p:nvPr/>
        </p:nvCxnSpPr>
        <p:spPr bwMode="auto">
          <a:xfrm flipV="1">
            <a:off x="4702587" y="4616450"/>
            <a:ext cx="2255838" cy="129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9" name="AutoShape 29">
            <a:extLst>
              <a:ext uri="{FF2B5EF4-FFF2-40B4-BE49-F238E27FC236}">
                <a16:creationId xmlns:a16="http://schemas.microsoft.com/office/drawing/2014/main" id="{8A7D58DF-7DF7-9841-8890-AE009FB07D75}"/>
              </a:ext>
            </a:extLst>
          </p:cNvPr>
          <p:cNvCxnSpPr>
            <a:cxnSpLocks noChangeShapeType="1"/>
            <a:stCxn id="25607" idx="6"/>
            <a:endCxn id="25626" idx="1"/>
          </p:cNvCxnSpPr>
          <p:nvPr/>
        </p:nvCxnSpPr>
        <p:spPr bwMode="auto">
          <a:xfrm>
            <a:off x="4702587" y="5249864"/>
            <a:ext cx="2255838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30" name="AutoShape 30">
            <a:extLst>
              <a:ext uri="{FF2B5EF4-FFF2-40B4-BE49-F238E27FC236}">
                <a16:creationId xmlns:a16="http://schemas.microsoft.com/office/drawing/2014/main" id="{2915E419-ADB8-2547-A8CC-DF00E145920C}"/>
              </a:ext>
            </a:extLst>
          </p:cNvPr>
          <p:cNvCxnSpPr>
            <a:cxnSpLocks noChangeShapeType="1"/>
            <a:stCxn id="25624" idx="6"/>
            <a:endCxn id="25617" idx="1"/>
          </p:cNvCxnSpPr>
          <p:nvPr/>
        </p:nvCxnSpPr>
        <p:spPr bwMode="auto">
          <a:xfrm>
            <a:off x="4702587" y="5907089"/>
            <a:ext cx="2255838" cy="598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31" name="AutoShape 31">
            <a:extLst>
              <a:ext uri="{FF2B5EF4-FFF2-40B4-BE49-F238E27FC236}">
                <a16:creationId xmlns:a16="http://schemas.microsoft.com/office/drawing/2014/main" id="{A555DFF1-8158-9547-ACA3-6B74A23E211D}"/>
              </a:ext>
            </a:extLst>
          </p:cNvPr>
          <p:cNvCxnSpPr>
            <a:cxnSpLocks noChangeShapeType="1"/>
            <a:stCxn id="25608" idx="6"/>
            <a:endCxn id="25625" idx="4"/>
          </p:cNvCxnSpPr>
          <p:nvPr/>
        </p:nvCxnSpPr>
        <p:spPr bwMode="auto">
          <a:xfrm flipV="1">
            <a:off x="4702587" y="4649789"/>
            <a:ext cx="2336800" cy="194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32" name="AutoShape 32">
            <a:extLst>
              <a:ext uri="{FF2B5EF4-FFF2-40B4-BE49-F238E27FC236}">
                <a16:creationId xmlns:a16="http://schemas.microsoft.com/office/drawing/2014/main" id="{6030FEA9-8BF3-2347-8DE2-BBC46EDFE01F}"/>
              </a:ext>
            </a:extLst>
          </p:cNvPr>
          <p:cNvCxnSpPr>
            <a:cxnSpLocks noChangeShapeType="1"/>
            <a:stCxn id="25607" idx="6"/>
            <a:endCxn id="25615" idx="3"/>
          </p:cNvCxnSpPr>
          <p:nvPr/>
        </p:nvCxnSpPr>
        <p:spPr bwMode="auto">
          <a:xfrm flipV="1">
            <a:off x="4704175" y="3889375"/>
            <a:ext cx="2254250" cy="136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33" name="AutoShape 33">
            <a:extLst>
              <a:ext uri="{FF2B5EF4-FFF2-40B4-BE49-F238E27FC236}">
                <a16:creationId xmlns:a16="http://schemas.microsoft.com/office/drawing/2014/main" id="{098F31B5-8A0D-2D4F-9C7B-BED2773B5BEC}"/>
              </a:ext>
            </a:extLst>
          </p:cNvPr>
          <p:cNvCxnSpPr>
            <a:cxnSpLocks noChangeShapeType="1"/>
            <a:stCxn id="25605" idx="6"/>
            <a:endCxn id="25623" idx="2"/>
          </p:cNvCxnSpPr>
          <p:nvPr/>
        </p:nvCxnSpPr>
        <p:spPr bwMode="auto">
          <a:xfrm flipV="1">
            <a:off x="2864263" y="4527551"/>
            <a:ext cx="1590675" cy="722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34" name="AutoShape 34">
            <a:extLst>
              <a:ext uri="{FF2B5EF4-FFF2-40B4-BE49-F238E27FC236}">
                <a16:creationId xmlns:a16="http://schemas.microsoft.com/office/drawing/2014/main" id="{CADC1B27-C8EC-0B40-B409-8BB81D3BEE2A}"/>
              </a:ext>
            </a:extLst>
          </p:cNvPr>
          <p:cNvCxnSpPr>
            <a:cxnSpLocks noChangeShapeType="1"/>
            <a:stCxn id="25605" idx="6"/>
            <a:endCxn id="25624" idx="2"/>
          </p:cNvCxnSpPr>
          <p:nvPr/>
        </p:nvCxnSpPr>
        <p:spPr bwMode="auto">
          <a:xfrm>
            <a:off x="2864263" y="5249863"/>
            <a:ext cx="1590675" cy="658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35" name="AutoShape 35">
            <a:extLst>
              <a:ext uri="{FF2B5EF4-FFF2-40B4-BE49-F238E27FC236}">
                <a16:creationId xmlns:a16="http://schemas.microsoft.com/office/drawing/2014/main" id="{C4C135A4-8F94-074F-8F42-52926CCEE5B1}"/>
              </a:ext>
            </a:extLst>
          </p:cNvPr>
          <p:cNvCxnSpPr>
            <a:cxnSpLocks noChangeShapeType="1"/>
            <a:stCxn id="25625" idx="6"/>
            <a:endCxn id="25619" idx="1"/>
          </p:cNvCxnSpPr>
          <p:nvPr/>
        </p:nvCxnSpPr>
        <p:spPr bwMode="auto">
          <a:xfrm>
            <a:off x="7163212" y="4527551"/>
            <a:ext cx="1601788" cy="633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36" name="AutoShape 36">
            <a:extLst>
              <a:ext uri="{FF2B5EF4-FFF2-40B4-BE49-F238E27FC236}">
                <a16:creationId xmlns:a16="http://schemas.microsoft.com/office/drawing/2014/main" id="{0DE93C2D-C990-8545-9656-305E0F47C982}"/>
              </a:ext>
            </a:extLst>
          </p:cNvPr>
          <p:cNvCxnSpPr>
            <a:cxnSpLocks noChangeShapeType="1"/>
            <a:stCxn id="25626" idx="6"/>
            <a:endCxn id="25619" idx="3"/>
          </p:cNvCxnSpPr>
          <p:nvPr/>
        </p:nvCxnSpPr>
        <p:spPr bwMode="auto">
          <a:xfrm flipV="1">
            <a:off x="7163212" y="5338763"/>
            <a:ext cx="1601788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37" name="Text Box 37">
            <a:extLst>
              <a:ext uri="{FF2B5EF4-FFF2-40B4-BE49-F238E27FC236}">
                <a16:creationId xmlns:a16="http://schemas.microsoft.com/office/drawing/2014/main" id="{012535B0-656E-5C4F-BF67-36802ECD9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513" y="4376738"/>
            <a:ext cx="346075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25638" name="Text Box 38">
            <a:extLst>
              <a:ext uri="{FF2B5EF4-FFF2-40B4-BE49-F238E27FC236}">
                <a16:creationId xmlns:a16="http://schemas.microsoft.com/office/drawing/2014/main" id="{D8F5E079-5403-0B4B-8099-D54B8901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588" y="4308475"/>
            <a:ext cx="346075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25639" name="Text Box 39">
            <a:extLst>
              <a:ext uri="{FF2B5EF4-FFF2-40B4-BE49-F238E27FC236}">
                <a16:creationId xmlns:a16="http://schemas.microsoft.com/office/drawing/2014/main" id="{5A478617-FBE3-DE41-AB48-9FBEE166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551" y="3684588"/>
            <a:ext cx="346075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ym typeface="Symbol" pitchFamily="2" charset="2"/>
              </a:rPr>
              <a:t></a:t>
            </a:r>
            <a:endParaRPr lang="en-US" altLang="zh-CN" sz="1400"/>
          </a:p>
        </p:txBody>
      </p:sp>
      <p:sp>
        <p:nvSpPr>
          <p:cNvPr id="25640" name="Text Box 40">
            <a:extLst>
              <a:ext uri="{FF2B5EF4-FFF2-40B4-BE49-F238E27FC236}">
                <a16:creationId xmlns:a16="http://schemas.microsoft.com/office/drawing/2014/main" id="{FBAF10DA-1884-7947-9D09-74EEEDA68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887" y="6454775"/>
            <a:ext cx="554038" cy="33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R</a:t>
            </a:r>
          </a:p>
        </p:txBody>
      </p:sp>
      <p:sp>
        <p:nvSpPr>
          <p:cNvPr id="25641" name="Text Box 41">
            <a:extLst>
              <a:ext uri="{FF2B5EF4-FFF2-40B4-BE49-F238E27FC236}">
                <a16:creationId xmlns:a16="http://schemas.microsoft.com/office/drawing/2014/main" id="{16D4EACE-B66F-9841-A23E-76B557997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776" y="6454775"/>
            <a:ext cx="554037" cy="33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25642" name="Text Box 42">
            <a:extLst>
              <a:ext uri="{FF2B5EF4-FFF2-40B4-BE49-F238E27FC236}">
                <a16:creationId xmlns:a16="http://schemas.microsoft.com/office/drawing/2014/main" id="{E8B41E05-1C27-B244-BE91-771F4BFBE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912" y="3590925"/>
            <a:ext cx="554038" cy="33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G'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A664B867-C767-9F4B-A6E2-65AAB8B9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">
            <a:extLst>
              <a:ext uri="{FF2B5EF4-FFF2-40B4-BE49-F238E27FC236}">
                <a16:creationId xmlns:a16="http://schemas.microsoft.com/office/drawing/2014/main" id="{5436F9CA-A8AD-934E-AB2D-C52CD096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894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85C8F105-D141-A94D-A463-91E8C1A57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8DDE7F2-E4ED-2149-8476-92638186EF38}" type="slidenum">
              <a:rPr lang="en-US" altLang="zh-CN" sz="800"/>
              <a:pPr/>
              <a:t>16</a:t>
            </a:fld>
            <a:endParaRPr lang="en-US" altLang="zh-CN" sz="14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F9FAA34-CBF7-4748-B194-57DE2F992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Bipartite Matching:  Proof of Correctness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8BE9B579-5485-6440-AEB9-895AA7BAA4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2926" y="5006975"/>
            <a:ext cx="225425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650A5211-3C42-B048-8FE0-C66F70F7EF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9114" y="3608389"/>
            <a:ext cx="225425" cy="223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</a:t>
            </a:r>
          </a:p>
        </p:txBody>
      </p:sp>
      <p:sp>
        <p:nvSpPr>
          <p:cNvPr id="27654" name="Oval 6">
            <a:extLst>
              <a:ext uri="{FF2B5EF4-FFF2-40B4-BE49-F238E27FC236}">
                <a16:creationId xmlns:a16="http://schemas.microsoft.com/office/drawing/2014/main" id="{385EB395-B4DB-1641-B6F5-45DF0C6FC8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9114" y="5006975"/>
            <a:ext cx="225425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5ABE9CFD-AED2-054B-A94D-39C3CFBEBB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9114" y="6307138"/>
            <a:ext cx="225425" cy="2222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cxnSp>
        <p:nvCxnSpPr>
          <p:cNvPr id="27656" name="AutoShape 8">
            <a:extLst>
              <a:ext uri="{FF2B5EF4-FFF2-40B4-BE49-F238E27FC236}">
                <a16:creationId xmlns:a16="http://schemas.microsoft.com/office/drawing/2014/main" id="{D36A2DE6-890A-1F43-A537-C55A95C59729}"/>
              </a:ext>
            </a:extLst>
          </p:cNvPr>
          <p:cNvCxnSpPr>
            <a:cxnSpLocks noChangeShapeType="1"/>
            <a:stCxn id="27652" idx="6"/>
            <a:endCxn id="27653" idx="3"/>
          </p:cNvCxnSpPr>
          <p:nvPr/>
        </p:nvCxnSpPr>
        <p:spPr bwMode="auto">
          <a:xfrm flipV="1">
            <a:off x="5848350" y="3798888"/>
            <a:ext cx="1054100" cy="13208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57" name="AutoShape 9">
            <a:extLst>
              <a:ext uri="{FF2B5EF4-FFF2-40B4-BE49-F238E27FC236}">
                <a16:creationId xmlns:a16="http://schemas.microsoft.com/office/drawing/2014/main" id="{D4D71128-8DE9-1245-83B2-3C024922A865}"/>
              </a:ext>
            </a:extLst>
          </p:cNvPr>
          <p:cNvCxnSpPr>
            <a:cxnSpLocks noChangeShapeType="1"/>
            <a:stCxn id="27652" idx="6"/>
            <a:endCxn id="27654" idx="2"/>
          </p:cNvCxnSpPr>
          <p:nvPr/>
        </p:nvCxnSpPr>
        <p:spPr bwMode="auto">
          <a:xfrm>
            <a:off x="5848351" y="5119688"/>
            <a:ext cx="1020763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58" name="AutoShape 10">
            <a:extLst>
              <a:ext uri="{FF2B5EF4-FFF2-40B4-BE49-F238E27FC236}">
                <a16:creationId xmlns:a16="http://schemas.microsoft.com/office/drawing/2014/main" id="{54213D71-8903-A94B-9A5C-5FD5E60860EE}"/>
              </a:ext>
            </a:extLst>
          </p:cNvPr>
          <p:cNvCxnSpPr>
            <a:cxnSpLocks noChangeShapeType="1"/>
            <a:stCxn id="27652" idx="6"/>
            <a:endCxn id="27655" idx="1"/>
          </p:cNvCxnSpPr>
          <p:nvPr/>
        </p:nvCxnSpPr>
        <p:spPr bwMode="auto">
          <a:xfrm>
            <a:off x="5848350" y="5119689"/>
            <a:ext cx="1054100" cy="1220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59" name="AutoShape 11">
            <a:extLst>
              <a:ext uri="{FF2B5EF4-FFF2-40B4-BE49-F238E27FC236}">
                <a16:creationId xmlns:a16="http://schemas.microsoft.com/office/drawing/2014/main" id="{AFC69199-39EE-CF4B-9158-2A63F45DE1E9}"/>
              </a:ext>
            </a:extLst>
          </p:cNvPr>
          <p:cNvCxnSpPr>
            <a:cxnSpLocks noChangeShapeType="1"/>
            <a:stCxn id="27654" idx="6"/>
            <a:endCxn id="27663" idx="2"/>
          </p:cNvCxnSpPr>
          <p:nvPr/>
        </p:nvCxnSpPr>
        <p:spPr bwMode="auto">
          <a:xfrm>
            <a:off x="7094538" y="5119688"/>
            <a:ext cx="154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0" name="AutoShape 12">
            <a:extLst>
              <a:ext uri="{FF2B5EF4-FFF2-40B4-BE49-F238E27FC236}">
                <a16:creationId xmlns:a16="http://schemas.microsoft.com/office/drawing/2014/main" id="{2D776D80-FED3-B847-92D6-D74D91645E14}"/>
              </a:ext>
            </a:extLst>
          </p:cNvPr>
          <p:cNvCxnSpPr>
            <a:cxnSpLocks noChangeShapeType="1"/>
            <a:stCxn id="27653" idx="6"/>
            <a:endCxn id="27662" idx="2"/>
          </p:cNvCxnSpPr>
          <p:nvPr/>
        </p:nvCxnSpPr>
        <p:spPr bwMode="auto">
          <a:xfrm>
            <a:off x="7094538" y="3721100"/>
            <a:ext cx="1543050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1" name="AutoShape 13">
            <a:extLst>
              <a:ext uri="{FF2B5EF4-FFF2-40B4-BE49-F238E27FC236}">
                <a16:creationId xmlns:a16="http://schemas.microsoft.com/office/drawing/2014/main" id="{0F56B2A8-7AF9-B24A-934F-BA81FDCD028A}"/>
              </a:ext>
            </a:extLst>
          </p:cNvPr>
          <p:cNvCxnSpPr>
            <a:cxnSpLocks noChangeShapeType="1"/>
            <a:stCxn id="27655" idx="6"/>
            <a:endCxn id="27664" idx="2"/>
          </p:cNvCxnSpPr>
          <p:nvPr/>
        </p:nvCxnSpPr>
        <p:spPr bwMode="auto">
          <a:xfrm>
            <a:off x="7094538" y="6419850"/>
            <a:ext cx="154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2" name="Oval 14">
            <a:extLst>
              <a:ext uri="{FF2B5EF4-FFF2-40B4-BE49-F238E27FC236}">
                <a16:creationId xmlns:a16="http://schemas.microsoft.com/office/drawing/2014/main" id="{58D72ABB-8F8A-0D4E-B53B-AD8613388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7589" y="3608389"/>
            <a:ext cx="223837" cy="223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1'</a:t>
            </a:r>
          </a:p>
        </p:txBody>
      </p:sp>
      <p:sp>
        <p:nvSpPr>
          <p:cNvPr id="27663" name="Oval 15">
            <a:extLst>
              <a:ext uri="{FF2B5EF4-FFF2-40B4-BE49-F238E27FC236}">
                <a16:creationId xmlns:a16="http://schemas.microsoft.com/office/drawing/2014/main" id="{D95A193F-B5BF-CF49-9632-564C749A1A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7589" y="5006975"/>
            <a:ext cx="223837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3'</a:t>
            </a:r>
          </a:p>
        </p:txBody>
      </p:sp>
      <p:sp>
        <p:nvSpPr>
          <p:cNvPr id="27664" name="Oval 16">
            <a:extLst>
              <a:ext uri="{FF2B5EF4-FFF2-40B4-BE49-F238E27FC236}">
                <a16:creationId xmlns:a16="http://schemas.microsoft.com/office/drawing/2014/main" id="{636D7467-F693-FC4C-8219-6237D75439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7589" y="6307138"/>
            <a:ext cx="223837" cy="2222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5'</a:t>
            </a:r>
          </a:p>
        </p:txBody>
      </p:sp>
      <p:cxnSp>
        <p:nvCxnSpPr>
          <p:cNvPr id="27665" name="AutoShape 17">
            <a:extLst>
              <a:ext uri="{FF2B5EF4-FFF2-40B4-BE49-F238E27FC236}">
                <a16:creationId xmlns:a16="http://schemas.microsoft.com/office/drawing/2014/main" id="{9BA4531C-C76B-9A41-89CE-B69A9FD350F9}"/>
              </a:ext>
            </a:extLst>
          </p:cNvPr>
          <p:cNvCxnSpPr>
            <a:cxnSpLocks noChangeShapeType="1"/>
            <a:stCxn id="27653" idx="6"/>
            <a:endCxn id="27672" idx="1"/>
          </p:cNvCxnSpPr>
          <p:nvPr/>
        </p:nvCxnSpPr>
        <p:spPr bwMode="auto">
          <a:xfrm>
            <a:off x="7094539" y="3721101"/>
            <a:ext cx="1576387" cy="620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6" name="Oval 18">
            <a:extLst>
              <a:ext uri="{FF2B5EF4-FFF2-40B4-BE49-F238E27FC236}">
                <a16:creationId xmlns:a16="http://schemas.microsoft.com/office/drawing/2014/main" id="{AC632B16-74C9-B74D-BB6B-3EF182DBF5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4389" y="5006975"/>
            <a:ext cx="223837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27667" name="AutoShape 19">
            <a:extLst>
              <a:ext uri="{FF2B5EF4-FFF2-40B4-BE49-F238E27FC236}">
                <a16:creationId xmlns:a16="http://schemas.microsoft.com/office/drawing/2014/main" id="{18255A90-2227-9D40-8569-81A00E635350}"/>
              </a:ext>
            </a:extLst>
          </p:cNvPr>
          <p:cNvCxnSpPr>
            <a:cxnSpLocks noChangeShapeType="1"/>
            <a:stCxn id="27662" idx="6"/>
            <a:endCxn id="27666" idx="0"/>
          </p:cNvCxnSpPr>
          <p:nvPr/>
        </p:nvCxnSpPr>
        <p:spPr bwMode="auto">
          <a:xfrm>
            <a:off x="8861425" y="3721101"/>
            <a:ext cx="954088" cy="12858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8" name="AutoShape 20">
            <a:extLst>
              <a:ext uri="{FF2B5EF4-FFF2-40B4-BE49-F238E27FC236}">
                <a16:creationId xmlns:a16="http://schemas.microsoft.com/office/drawing/2014/main" id="{B59FB3AA-1A87-CD44-B562-5E5CA10F2D1A}"/>
              </a:ext>
            </a:extLst>
          </p:cNvPr>
          <p:cNvCxnSpPr>
            <a:cxnSpLocks noChangeShapeType="1"/>
            <a:stCxn id="27663" idx="6"/>
            <a:endCxn id="27666" idx="2"/>
          </p:cNvCxnSpPr>
          <p:nvPr/>
        </p:nvCxnSpPr>
        <p:spPr bwMode="auto">
          <a:xfrm>
            <a:off x="8861426" y="5119688"/>
            <a:ext cx="8429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9" name="AutoShape 21">
            <a:extLst>
              <a:ext uri="{FF2B5EF4-FFF2-40B4-BE49-F238E27FC236}">
                <a16:creationId xmlns:a16="http://schemas.microsoft.com/office/drawing/2014/main" id="{D1A68AAC-D330-F54A-87A0-D5FB9E291194}"/>
              </a:ext>
            </a:extLst>
          </p:cNvPr>
          <p:cNvCxnSpPr>
            <a:cxnSpLocks noChangeShapeType="1"/>
            <a:stCxn id="27664" idx="7"/>
            <a:endCxn id="27666" idx="4"/>
          </p:cNvCxnSpPr>
          <p:nvPr/>
        </p:nvCxnSpPr>
        <p:spPr bwMode="auto">
          <a:xfrm flipV="1">
            <a:off x="8828089" y="5230813"/>
            <a:ext cx="987425" cy="110966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70" name="Oval 22">
            <a:extLst>
              <a:ext uri="{FF2B5EF4-FFF2-40B4-BE49-F238E27FC236}">
                <a16:creationId xmlns:a16="http://schemas.microsoft.com/office/drawing/2014/main" id="{7CEF7A77-4FEF-544E-A422-051C9339DA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9114" y="4308476"/>
            <a:ext cx="225425" cy="2270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27671" name="Oval 23">
            <a:extLst>
              <a:ext uri="{FF2B5EF4-FFF2-40B4-BE49-F238E27FC236}">
                <a16:creationId xmlns:a16="http://schemas.microsoft.com/office/drawing/2014/main" id="{BE5670C9-F72C-C849-8311-1A54C5EF8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9114" y="5641976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sp>
        <p:nvSpPr>
          <p:cNvPr id="27672" name="Oval 24">
            <a:extLst>
              <a:ext uri="{FF2B5EF4-FFF2-40B4-BE49-F238E27FC236}">
                <a16:creationId xmlns:a16="http://schemas.microsoft.com/office/drawing/2014/main" id="{0EC0A9E1-2447-6D44-B96F-3574E67A0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7589" y="4308476"/>
            <a:ext cx="223837" cy="2270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2'</a:t>
            </a:r>
          </a:p>
        </p:txBody>
      </p:sp>
      <p:sp>
        <p:nvSpPr>
          <p:cNvPr id="27673" name="Oval 25">
            <a:extLst>
              <a:ext uri="{FF2B5EF4-FFF2-40B4-BE49-F238E27FC236}">
                <a16:creationId xmlns:a16="http://schemas.microsoft.com/office/drawing/2014/main" id="{45E1DD7B-5374-DD45-A6C8-C1302DE9B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7589" y="5641976"/>
            <a:ext cx="223837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4'</a:t>
            </a:r>
          </a:p>
        </p:txBody>
      </p:sp>
      <p:cxnSp>
        <p:nvCxnSpPr>
          <p:cNvPr id="27674" name="AutoShape 26">
            <a:extLst>
              <a:ext uri="{FF2B5EF4-FFF2-40B4-BE49-F238E27FC236}">
                <a16:creationId xmlns:a16="http://schemas.microsoft.com/office/drawing/2014/main" id="{872E014B-B1C8-C248-88F5-0A0B794D441B}"/>
              </a:ext>
            </a:extLst>
          </p:cNvPr>
          <p:cNvCxnSpPr>
            <a:cxnSpLocks noChangeShapeType="1"/>
            <a:stCxn id="27670" idx="6"/>
            <a:endCxn id="27672" idx="2"/>
          </p:cNvCxnSpPr>
          <p:nvPr/>
        </p:nvCxnSpPr>
        <p:spPr bwMode="auto">
          <a:xfrm>
            <a:off x="7094538" y="4422775"/>
            <a:ext cx="1543050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5" name="AutoShape 27">
            <a:extLst>
              <a:ext uri="{FF2B5EF4-FFF2-40B4-BE49-F238E27FC236}">
                <a16:creationId xmlns:a16="http://schemas.microsoft.com/office/drawing/2014/main" id="{A982D87B-47BB-4E41-86E9-4768EED49969}"/>
              </a:ext>
            </a:extLst>
          </p:cNvPr>
          <p:cNvCxnSpPr>
            <a:cxnSpLocks noChangeShapeType="1"/>
            <a:stCxn id="27671" idx="6"/>
            <a:endCxn id="27672" idx="3"/>
          </p:cNvCxnSpPr>
          <p:nvPr/>
        </p:nvCxnSpPr>
        <p:spPr bwMode="auto">
          <a:xfrm flipV="1">
            <a:off x="7094539" y="4502150"/>
            <a:ext cx="1576387" cy="1252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6" name="AutoShape 28">
            <a:extLst>
              <a:ext uri="{FF2B5EF4-FFF2-40B4-BE49-F238E27FC236}">
                <a16:creationId xmlns:a16="http://schemas.microsoft.com/office/drawing/2014/main" id="{0A57C570-6A7E-CB4D-9550-D93BD07758BB}"/>
              </a:ext>
            </a:extLst>
          </p:cNvPr>
          <p:cNvCxnSpPr>
            <a:cxnSpLocks noChangeShapeType="1"/>
            <a:stCxn id="27654" idx="6"/>
            <a:endCxn id="27673" idx="1"/>
          </p:cNvCxnSpPr>
          <p:nvPr/>
        </p:nvCxnSpPr>
        <p:spPr bwMode="auto">
          <a:xfrm>
            <a:off x="7094539" y="5119689"/>
            <a:ext cx="1576387" cy="55562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7" name="AutoShape 29">
            <a:extLst>
              <a:ext uri="{FF2B5EF4-FFF2-40B4-BE49-F238E27FC236}">
                <a16:creationId xmlns:a16="http://schemas.microsoft.com/office/drawing/2014/main" id="{0EFD3809-3E5B-7143-A1AB-95BEE6F2C646}"/>
              </a:ext>
            </a:extLst>
          </p:cNvPr>
          <p:cNvCxnSpPr>
            <a:cxnSpLocks noChangeShapeType="1"/>
            <a:stCxn id="27671" idx="6"/>
            <a:endCxn id="27664" idx="1"/>
          </p:cNvCxnSpPr>
          <p:nvPr/>
        </p:nvCxnSpPr>
        <p:spPr bwMode="auto">
          <a:xfrm>
            <a:off x="7094539" y="5754689"/>
            <a:ext cx="1576387" cy="58578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8" name="AutoShape 30">
            <a:extLst>
              <a:ext uri="{FF2B5EF4-FFF2-40B4-BE49-F238E27FC236}">
                <a16:creationId xmlns:a16="http://schemas.microsoft.com/office/drawing/2014/main" id="{ECE15110-084B-F24A-849E-624C56985DA4}"/>
              </a:ext>
            </a:extLst>
          </p:cNvPr>
          <p:cNvCxnSpPr>
            <a:cxnSpLocks noChangeShapeType="1"/>
            <a:stCxn id="27655" idx="6"/>
            <a:endCxn id="27672" idx="4"/>
          </p:cNvCxnSpPr>
          <p:nvPr/>
        </p:nvCxnSpPr>
        <p:spPr bwMode="auto">
          <a:xfrm flipV="1">
            <a:off x="7094538" y="4535488"/>
            <a:ext cx="1655762" cy="188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9" name="AutoShape 31">
            <a:extLst>
              <a:ext uri="{FF2B5EF4-FFF2-40B4-BE49-F238E27FC236}">
                <a16:creationId xmlns:a16="http://schemas.microsoft.com/office/drawing/2014/main" id="{D4273574-0728-C146-BB0E-798B579CBF09}"/>
              </a:ext>
            </a:extLst>
          </p:cNvPr>
          <p:cNvCxnSpPr>
            <a:cxnSpLocks noChangeShapeType="1"/>
            <a:stCxn id="27654" idx="6"/>
            <a:endCxn id="27662" idx="3"/>
          </p:cNvCxnSpPr>
          <p:nvPr/>
        </p:nvCxnSpPr>
        <p:spPr bwMode="auto">
          <a:xfrm flipV="1">
            <a:off x="7094539" y="3798888"/>
            <a:ext cx="1576387" cy="132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80" name="AutoShape 32">
            <a:extLst>
              <a:ext uri="{FF2B5EF4-FFF2-40B4-BE49-F238E27FC236}">
                <a16:creationId xmlns:a16="http://schemas.microsoft.com/office/drawing/2014/main" id="{F8134ED6-5849-A24C-B61B-388AED3248EF}"/>
              </a:ext>
            </a:extLst>
          </p:cNvPr>
          <p:cNvCxnSpPr>
            <a:cxnSpLocks noChangeShapeType="1"/>
            <a:stCxn id="27652" idx="6"/>
            <a:endCxn id="27670" idx="2"/>
          </p:cNvCxnSpPr>
          <p:nvPr/>
        </p:nvCxnSpPr>
        <p:spPr bwMode="auto">
          <a:xfrm flipV="1">
            <a:off x="5848351" y="4422776"/>
            <a:ext cx="1020763" cy="6969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81" name="AutoShape 33">
            <a:extLst>
              <a:ext uri="{FF2B5EF4-FFF2-40B4-BE49-F238E27FC236}">
                <a16:creationId xmlns:a16="http://schemas.microsoft.com/office/drawing/2014/main" id="{D06A4292-4C48-5344-8575-9D549B291599}"/>
              </a:ext>
            </a:extLst>
          </p:cNvPr>
          <p:cNvCxnSpPr>
            <a:cxnSpLocks noChangeShapeType="1"/>
            <a:stCxn id="27652" idx="6"/>
            <a:endCxn id="27671" idx="2"/>
          </p:cNvCxnSpPr>
          <p:nvPr/>
        </p:nvCxnSpPr>
        <p:spPr bwMode="auto">
          <a:xfrm>
            <a:off x="5848351" y="5119688"/>
            <a:ext cx="1020763" cy="6350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82" name="AutoShape 34">
            <a:extLst>
              <a:ext uri="{FF2B5EF4-FFF2-40B4-BE49-F238E27FC236}">
                <a16:creationId xmlns:a16="http://schemas.microsoft.com/office/drawing/2014/main" id="{7A71D537-101F-844A-9D34-234A88526037}"/>
              </a:ext>
            </a:extLst>
          </p:cNvPr>
          <p:cNvCxnSpPr>
            <a:cxnSpLocks noChangeShapeType="1"/>
            <a:stCxn id="27672" idx="6"/>
            <a:endCxn id="27666" idx="1"/>
          </p:cNvCxnSpPr>
          <p:nvPr/>
        </p:nvCxnSpPr>
        <p:spPr bwMode="auto">
          <a:xfrm>
            <a:off x="8861425" y="4422775"/>
            <a:ext cx="876300" cy="61753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83" name="AutoShape 35">
            <a:extLst>
              <a:ext uri="{FF2B5EF4-FFF2-40B4-BE49-F238E27FC236}">
                <a16:creationId xmlns:a16="http://schemas.microsoft.com/office/drawing/2014/main" id="{5DFDF0A9-41C3-F94B-BAAD-DBAF6D003B3E}"/>
              </a:ext>
            </a:extLst>
          </p:cNvPr>
          <p:cNvCxnSpPr>
            <a:cxnSpLocks noChangeShapeType="1"/>
            <a:stCxn id="27673" idx="6"/>
            <a:endCxn id="27666" idx="3"/>
          </p:cNvCxnSpPr>
          <p:nvPr/>
        </p:nvCxnSpPr>
        <p:spPr bwMode="auto">
          <a:xfrm flipV="1">
            <a:off x="8861425" y="5197476"/>
            <a:ext cx="876300" cy="5572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84" name="Text Box 36">
            <a:extLst>
              <a:ext uri="{FF2B5EF4-FFF2-40B4-BE49-F238E27FC236}">
                <a16:creationId xmlns:a16="http://schemas.microsoft.com/office/drawing/2014/main" id="{97057D68-63CB-754F-A8A9-1A54AE0A5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6" y="4210050"/>
            <a:ext cx="334963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 dirty="0"/>
              <a:t>1</a:t>
            </a:r>
          </a:p>
        </p:txBody>
      </p:sp>
      <p:sp>
        <p:nvSpPr>
          <p:cNvPr id="27685" name="Text Box 37">
            <a:extLst>
              <a:ext uri="{FF2B5EF4-FFF2-40B4-BE49-F238E27FC236}">
                <a16:creationId xmlns:a16="http://schemas.microsoft.com/office/drawing/2014/main" id="{EBC39A17-C78D-DE46-B415-4197D444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813" y="4210050"/>
            <a:ext cx="334962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64C8029F-2B0C-0047-BE27-F8EC74E6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1" y="3568701"/>
            <a:ext cx="333375" cy="244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ym typeface="Symbol" pitchFamily="2" charset="2"/>
              </a:rPr>
              <a:t></a:t>
            </a:r>
            <a:endParaRPr lang="en-US" altLang="zh-CN"/>
          </a:p>
        </p:txBody>
      </p:sp>
      <p:sp>
        <p:nvSpPr>
          <p:cNvPr id="27687" name="Oval 39">
            <a:extLst>
              <a:ext uri="{FF2B5EF4-FFF2-40B4-BE49-F238E27FC236}">
                <a16:creationId xmlns:a16="http://schemas.microsoft.com/office/drawing/2014/main" id="{BD605ECA-DE00-C24B-A3CF-5AFB5B13B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876" y="3629026"/>
            <a:ext cx="225425" cy="2270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</a:t>
            </a:r>
          </a:p>
        </p:txBody>
      </p:sp>
      <p:sp>
        <p:nvSpPr>
          <p:cNvPr id="27688" name="Oval 40">
            <a:extLst>
              <a:ext uri="{FF2B5EF4-FFF2-40B4-BE49-F238E27FC236}">
                <a16:creationId xmlns:a16="http://schemas.microsoft.com/office/drawing/2014/main" id="{AB8CC2EA-4F46-9B4F-92BD-BFAA45A109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876" y="5005389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27689" name="Oval 41">
            <a:extLst>
              <a:ext uri="{FF2B5EF4-FFF2-40B4-BE49-F238E27FC236}">
                <a16:creationId xmlns:a16="http://schemas.microsoft.com/office/drawing/2014/main" id="{EF722ED1-661C-2940-A15F-7F3B11313B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876" y="6313489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cxnSp>
        <p:nvCxnSpPr>
          <p:cNvPr id="27690" name="AutoShape 42">
            <a:extLst>
              <a:ext uri="{FF2B5EF4-FFF2-40B4-BE49-F238E27FC236}">
                <a16:creationId xmlns:a16="http://schemas.microsoft.com/office/drawing/2014/main" id="{EF1B79E8-769E-8941-8619-D1DBF7580F1C}"/>
              </a:ext>
            </a:extLst>
          </p:cNvPr>
          <p:cNvCxnSpPr>
            <a:cxnSpLocks noChangeShapeType="1"/>
            <a:stCxn id="27688" idx="6"/>
            <a:endCxn id="27694" idx="2"/>
          </p:cNvCxnSpPr>
          <p:nvPr/>
        </p:nvCxnSpPr>
        <p:spPr bwMode="auto">
          <a:xfrm>
            <a:off x="2781301" y="5119688"/>
            <a:ext cx="2170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91" name="AutoShape 43">
            <a:extLst>
              <a:ext uri="{FF2B5EF4-FFF2-40B4-BE49-F238E27FC236}">
                <a16:creationId xmlns:a16="http://schemas.microsoft.com/office/drawing/2014/main" id="{84412299-FADB-3141-9BFC-0216BD4A1CDE}"/>
              </a:ext>
            </a:extLst>
          </p:cNvPr>
          <p:cNvCxnSpPr>
            <a:cxnSpLocks noChangeShapeType="1"/>
            <a:stCxn id="27687" idx="6"/>
            <a:endCxn id="27693" idx="2"/>
          </p:cNvCxnSpPr>
          <p:nvPr/>
        </p:nvCxnSpPr>
        <p:spPr bwMode="auto">
          <a:xfrm>
            <a:off x="2781301" y="3743325"/>
            <a:ext cx="2170113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92" name="AutoShape 44">
            <a:extLst>
              <a:ext uri="{FF2B5EF4-FFF2-40B4-BE49-F238E27FC236}">
                <a16:creationId xmlns:a16="http://schemas.microsoft.com/office/drawing/2014/main" id="{30067E36-BAE7-4742-BD6D-018990A04D9C}"/>
              </a:ext>
            </a:extLst>
          </p:cNvPr>
          <p:cNvCxnSpPr>
            <a:cxnSpLocks noChangeShapeType="1"/>
            <a:stCxn id="27689" idx="6"/>
            <a:endCxn id="27695" idx="2"/>
          </p:cNvCxnSpPr>
          <p:nvPr/>
        </p:nvCxnSpPr>
        <p:spPr bwMode="auto">
          <a:xfrm>
            <a:off x="2781301" y="6426200"/>
            <a:ext cx="2170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93" name="Oval 45">
            <a:extLst>
              <a:ext uri="{FF2B5EF4-FFF2-40B4-BE49-F238E27FC236}">
                <a16:creationId xmlns:a16="http://schemas.microsoft.com/office/drawing/2014/main" id="{EB1F9AA1-FEC6-5E4F-85B9-EC5307DFF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1414" y="3629026"/>
            <a:ext cx="225425" cy="2270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1'</a:t>
            </a:r>
          </a:p>
        </p:txBody>
      </p:sp>
      <p:sp>
        <p:nvSpPr>
          <p:cNvPr id="27694" name="Oval 46">
            <a:extLst>
              <a:ext uri="{FF2B5EF4-FFF2-40B4-BE49-F238E27FC236}">
                <a16:creationId xmlns:a16="http://schemas.microsoft.com/office/drawing/2014/main" id="{00716CE6-64FF-1A4E-BA80-99FF69B3AC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1414" y="5005389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3'</a:t>
            </a:r>
          </a:p>
        </p:txBody>
      </p:sp>
      <p:sp>
        <p:nvSpPr>
          <p:cNvPr id="27695" name="Oval 47">
            <a:extLst>
              <a:ext uri="{FF2B5EF4-FFF2-40B4-BE49-F238E27FC236}">
                <a16:creationId xmlns:a16="http://schemas.microsoft.com/office/drawing/2014/main" id="{E27900D9-8D40-DE4F-9ADB-A5CE2B704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1414" y="6313489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5'</a:t>
            </a:r>
          </a:p>
        </p:txBody>
      </p:sp>
      <p:cxnSp>
        <p:nvCxnSpPr>
          <p:cNvPr id="27696" name="AutoShape 48">
            <a:extLst>
              <a:ext uri="{FF2B5EF4-FFF2-40B4-BE49-F238E27FC236}">
                <a16:creationId xmlns:a16="http://schemas.microsoft.com/office/drawing/2014/main" id="{98E2645F-7795-6B4E-BA8F-FFFE8FD4CFE4}"/>
              </a:ext>
            </a:extLst>
          </p:cNvPr>
          <p:cNvCxnSpPr>
            <a:cxnSpLocks noChangeShapeType="1"/>
            <a:stCxn id="27687" idx="6"/>
            <a:endCxn id="27699" idx="2"/>
          </p:cNvCxnSpPr>
          <p:nvPr/>
        </p:nvCxnSpPr>
        <p:spPr bwMode="auto">
          <a:xfrm>
            <a:off x="2781301" y="3743326"/>
            <a:ext cx="2170113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97" name="Oval 49">
            <a:extLst>
              <a:ext uri="{FF2B5EF4-FFF2-40B4-BE49-F238E27FC236}">
                <a16:creationId xmlns:a16="http://schemas.microsoft.com/office/drawing/2014/main" id="{861CE3DA-5C93-F846-8982-84CBFF897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876" y="4302126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27698" name="Oval 50">
            <a:extLst>
              <a:ext uri="{FF2B5EF4-FFF2-40B4-BE49-F238E27FC236}">
                <a16:creationId xmlns:a16="http://schemas.microsoft.com/office/drawing/2014/main" id="{42609E7D-ABAB-714A-8549-BEAC8327F2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876" y="5643563"/>
            <a:ext cx="225425" cy="2270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sp>
        <p:nvSpPr>
          <p:cNvPr id="27699" name="Oval 51">
            <a:extLst>
              <a:ext uri="{FF2B5EF4-FFF2-40B4-BE49-F238E27FC236}">
                <a16:creationId xmlns:a16="http://schemas.microsoft.com/office/drawing/2014/main" id="{CB3D9FDB-8C6E-7B48-9AEC-BA4613A6E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1414" y="4302126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2'</a:t>
            </a:r>
          </a:p>
        </p:txBody>
      </p:sp>
      <p:sp>
        <p:nvSpPr>
          <p:cNvPr id="27700" name="Oval 52">
            <a:extLst>
              <a:ext uri="{FF2B5EF4-FFF2-40B4-BE49-F238E27FC236}">
                <a16:creationId xmlns:a16="http://schemas.microsoft.com/office/drawing/2014/main" id="{F9EF976D-C798-5D4E-817F-811891AE9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1414" y="5643563"/>
            <a:ext cx="225425" cy="2270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4'</a:t>
            </a:r>
          </a:p>
        </p:txBody>
      </p:sp>
      <p:cxnSp>
        <p:nvCxnSpPr>
          <p:cNvPr id="27701" name="AutoShape 53">
            <a:extLst>
              <a:ext uri="{FF2B5EF4-FFF2-40B4-BE49-F238E27FC236}">
                <a16:creationId xmlns:a16="http://schemas.microsoft.com/office/drawing/2014/main" id="{2BC5479B-C424-0A40-B91F-59421D505464}"/>
              </a:ext>
            </a:extLst>
          </p:cNvPr>
          <p:cNvCxnSpPr>
            <a:cxnSpLocks noChangeShapeType="1"/>
            <a:stCxn id="27697" idx="6"/>
            <a:endCxn id="27699" idx="2"/>
          </p:cNvCxnSpPr>
          <p:nvPr/>
        </p:nvCxnSpPr>
        <p:spPr bwMode="auto">
          <a:xfrm>
            <a:off x="2781301" y="4414838"/>
            <a:ext cx="2170113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702" name="AutoShape 54">
            <a:extLst>
              <a:ext uri="{FF2B5EF4-FFF2-40B4-BE49-F238E27FC236}">
                <a16:creationId xmlns:a16="http://schemas.microsoft.com/office/drawing/2014/main" id="{BD6F39F9-11C5-7D41-BB12-D88DBDABA14D}"/>
              </a:ext>
            </a:extLst>
          </p:cNvPr>
          <p:cNvCxnSpPr>
            <a:cxnSpLocks noChangeShapeType="1"/>
            <a:stCxn id="27698" idx="6"/>
            <a:endCxn id="27699" idx="2"/>
          </p:cNvCxnSpPr>
          <p:nvPr/>
        </p:nvCxnSpPr>
        <p:spPr bwMode="auto">
          <a:xfrm flipV="1">
            <a:off x="2781301" y="4414839"/>
            <a:ext cx="2170113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703" name="AutoShape 55">
            <a:extLst>
              <a:ext uri="{FF2B5EF4-FFF2-40B4-BE49-F238E27FC236}">
                <a16:creationId xmlns:a16="http://schemas.microsoft.com/office/drawing/2014/main" id="{B7EF11AA-8D1A-944B-9971-3315A16EBA58}"/>
              </a:ext>
            </a:extLst>
          </p:cNvPr>
          <p:cNvCxnSpPr>
            <a:cxnSpLocks noChangeShapeType="1"/>
            <a:stCxn id="27688" idx="6"/>
            <a:endCxn id="27700" idx="1"/>
          </p:cNvCxnSpPr>
          <p:nvPr/>
        </p:nvCxnSpPr>
        <p:spPr bwMode="auto">
          <a:xfrm>
            <a:off x="2781300" y="5119688"/>
            <a:ext cx="2203450" cy="55721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704" name="AutoShape 56">
            <a:extLst>
              <a:ext uri="{FF2B5EF4-FFF2-40B4-BE49-F238E27FC236}">
                <a16:creationId xmlns:a16="http://schemas.microsoft.com/office/drawing/2014/main" id="{5931236B-35DF-9A4D-B9F5-207545A8B2E2}"/>
              </a:ext>
            </a:extLst>
          </p:cNvPr>
          <p:cNvCxnSpPr>
            <a:cxnSpLocks noChangeShapeType="1"/>
            <a:stCxn id="27698" idx="6"/>
            <a:endCxn id="27695" idx="2"/>
          </p:cNvCxnSpPr>
          <p:nvPr/>
        </p:nvCxnSpPr>
        <p:spPr bwMode="auto">
          <a:xfrm>
            <a:off x="2781301" y="5757864"/>
            <a:ext cx="2170113" cy="66833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705" name="AutoShape 57">
            <a:extLst>
              <a:ext uri="{FF2B5EF4-FFF2-40B4-BE49-F238E27FC236}">
                <a16:creationId xmlns:a16="http://schemas.microsoft.com/office/drawing/2014/main" id="{FB49F036-F276-8C47-A583-5D04325FB6BA}"/>
              </a:ext>
            </a:extLst>
          </p:cNvPr>
          <p:cNvCxnSpPr>
            <a:cxnSpLocks noChangeShapeType="1"/>
            <a:stCxn id="27689" idx="6"/>
            <a:endCxn id="27699" idx="2"/>
          </p:cNvCxnSpPr>
          <p:nvPr/>
        </p:nvCxnSpPr>
        <p:spPr bwMode="auto">
          <a:xfrm flipV="1">
            <a:off x="2781301" y="4414838"/>
            <a:ext cx="2170113" cy="201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706" name="AutoShape 58">
            <a:extLst>
              <a:ext uri="{FF2B5EF4-FFF2-40B4-BE49-F238E27FC236}">
                <a16:creationId xmlns:a16="http://schemas.microsoft.com/office/drawing/2014/main" id="{403539E7-348D-8346-93BF-D48FA02567A8}"/>
              </a:ext>
            </a:extLst>
          </p:cNvPr>
          <p:cNvCxnSpPr>
            <a:cxnSpLocks noChangeShapeType="1"/>
            <a:stCxn id="27688" idx="6"/>
            <a:endCxn id="27693" idx="2"/>
          </p:cNvCxnSpPr>
          <p:nvPr/>
        </p:nvCxnSpPr>
        <p:spPr bwMode="auto">
          <a:xfrm flipV="1">
            <a:off x="2781301" y="3743326"/>
            <a:ext cx="2170113" cy="137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707" name="Text Box 59">
            <a:extLst>
              <a:ext uri="{FF2B5EF4-FFF2-40B4-BE49-F238E27FC236}">
                <a16:creationId xmlns:a16="http://schemas.microsoft.com/office/drawing/2014/main" id="{C03817AC-2913-CF4E-8A0A-1910B61C4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925" y="6127750"/>
            <a:ext cx="55403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G'</a:t>
            </a:r>
          </a:p>
        </p:txBody>
      </p:sp>
      <p:sp>
        <p:nvSpPr>
          <p:cNvPr id="27708" name="Text Box 60">
            <a:extLst>
              <a:ext uri="{FF2B5EF4-FFF2-40B4-BE49-F238E27FC236}">
                <a16:creationId xmlns:a16="http://schemas.microsoft.com/office/drawing/2014/main" id="{C0AEABC1-7E13-3645-A2F6-279E1EFC4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4" y="6140450"/>
            <a:ext cx="554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G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F073DCD4-3D00-8E4B-AA6F-CF0CEE6733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914400"/>
            <a:ext cx="7848600" cy="5410200"/>
          </a:xfrm>
          <a:prstGeom prst="rect">
            <a:avLst/>
          </a:prstGeom>
          <a:blipFill>
            <a:blip r:embed="rId3"/>
            <a:stretch>
              <a:fillRect l="-646"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N">
                <a:noFill/>
              </a:rPr>
              <a:t> 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F2A6106B-0DD1-AC45-9B14-1B20AC50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4">
            <a:extLst>
              <a:ext uri="{FF2B5EF4-FFF2-40B4-BE49-F238E27FC236}">
                <a16:creationId xmlns:a16="http://schemas.microsoft.com/office/drawing/2014/main" id="{E225F9AB-8E00-9942-91BC-C3375230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363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D2B9361F-E5FA-F942-B6EF-4EEAB0775E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BCBB347-A238-6048-BC95-B880C4A6D005}" type="slidenum">
              <a:rPr lang="en-US" altLang="zh-CN" sz="800"/>
              <a:pPr/>
              <a:t>17</a:t>
            </a:fld>
            <a:endParaRPr lang="en-US" altLang="zh-CN" sz="14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23FB61F-B07F-DA41-9231-48EE2203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Bipartite Matching:  Proof of Correctness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66D2B072-4E0D-A747-80E2-7B4DFE44CC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7839" y="3629026"/>
            <a:ext cx="225425" cy="2270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</a:t>
            </a: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A5867F0E-7FC8-FA46-BF44-1A68D30C5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7839" y="5005389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90A51E49-ECF9-9F4A-B3CB-9B86A28B8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7839" y="6313489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cxnSp>
        <p:nvCxnSpPr>
          <p:cNvPr id="29703" name="AutoShape 7">
            <a:extLst>
              <a:ext uri="{FF2B5EF4-FFF2-40B4-BE49-F238E27FC236}">
                <a16:creationId xmlns:a16="http://schemas.microsoft.com/office/drawing/2014/main" id="{D23C244C-EB86-A244-B25D-D46357B62CC1}"/>
              </a:ext>
            </a:extLst>
          </p:cNvPr>
          <p:cNvCxnSpPr>
            <a:cxnSpLocks noChangeShapeType="1"/>
            <a:stCxn id="29701" idx="6"/>
            <a:endCxn id="29707" idx="2"/>
          </p:cNvCxnSpPr>
          <p:nvPr/>
        </p:nvCxnSpPr>
        <p:spPr bwMode="auto">
          <a:xfrm>
            <a:off x="7053263" y="5119688"/>
            <a:ext cx="21701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04" name="AutoShape 8">
            <a:extLst>
              <a:ext uri="{FF2B5EF4-FFF2-40B4-BE49-F238E27FC236}">
                <a16:creationId xmlns:a16="http://schemas.microsoft.com/office/drawing/2014/main" id="{2E632E09-CA56-6149-8B51-E0507FD09A94}"/>
              </a:ext>
            </a:extLst>
          </p:cNvPr>
          <p:cNvCxnSpPr>
            <a:cxnSpLocks noChangeShapeType="1"/>
            <a:stCxn id="29700" idx="6"/>
            <a:endCxn id="29706" idx="2"/>
          </p:cNvCxnSpPr>
          <p:nvPr/>
        </p:nvCxnSpPr>
        <p:spPr bwMode="auto">
          <a:xfrm>
            <a:off x="7053263" y="3743325"/>
            <a:ext cx="2170112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05" name="AutoShape 9">
            <a:extLst>
              <a:ext uri="{FF2B5EF4-FFF2-40B4-BE49-F238E27FC236}">
                <a16:creationId xmlns:a16="http://schemas.microsoft.com/office/drawing/2014/main" id="{B59E3E37-D352-5143-AB7F-F8A54FADDC03}"/>
              </a:ext>
            </a:extLst>
          </p:cNvPr>
          <p:cNvCxnSpPr>
            <a:cxnSpLocks noChangeShapeType="1"/>
            <a:stCxn id="29702" idx="6"/>
            <a:endCxn id="29708" idx="2"/>
          </p:cNvCxnSpPr>
          <p:nvPr/>
        </p:nvCxnSpPr>
        <p:spPr bwMode="auto">
          <a:xfrm>
            <a:off x="7053263" y="6426200"/>
            <a:ext cx="21701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6" name="Oval 10">
            <a:extLst>
              <a:ext uri="{FF2B5EF4-FFF2-40B4-BE49-F238E27FC236}">
                <a16:creationId xmlns:a16="http://schemas.microsoft.com/office/drawing/2014/main" id="{61D63FB5-69B5-E24F-903B-D2403C7EAB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3376" y="3629026"/>
            <a:ext cx="225425" cy="2270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1'</a:t>
            </a:r>
          </a:p>
        </p:txBody>
      </p:sp>
      <p:sp>
        <p:nvSpPr>
          <p:cNvPr id="29707" name="Oval 11">
            <a:extLst>
              <a:ext uri="{FF2B5EF4-FFF2-40B4-BE49-F238E27FC236}">
                <a16:creationId xmlns:a16="http://schemas.microsoft.com/office/drawing/2014/main" id="{B08C33EF-12E0-BB4B-A12F-837FD919D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3376" y="5005389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3'</a:t>
            </a:r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4B50064A-57A5-024A-9E41-65A0EA3DF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3376" y="6313489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5'</a:t>
            </a:r>
          </a:p>
        </p:txBody>
      </p:sp>
      <p:cxnSp>
        <p:nvCxnSpPr>
          <p:cNvPr id="29709" name="AutoShape 13">
            <a:extLst>
              <a:ext uri="{FF2B5EF4-FFF2-40B4-BE49-F238E27FC236}">
                <a16:creationId xmlns:a16="http://schemas.microsoft.com/office/drawing/2014/main" id="{3FE94891-0DF4-F94B-886E-F3A061E90D2E}"/>
              </a:ext>
            </a:extLst>
          </p:cNvPr>
          <p:cNvCxnSpPr>
            <a:cxnSpLocks noChangeShapeType="1"/>
            <a:stCxn id="29700" idx="6"/>
            <a:endCxn id="29712" idx="2"/>
          </p:cNvCxnSpPr>
          <p:nvPr/>
        </p:nvCxnSpPr>
        <p:spPr bwMode="auto">
          <a:xfrm>
            <a:off x="7053263" y="3743326"/>
            <a:ext cx="2170112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Oval 14">
            <a:extLst>
              <a:ext uri="{FF2B5EF4-FFF2-40B4-BE49-F238E27FC236}">
                <a16:creationId xmlns:a16="http://schemas.microsoft.com/office/drawing/2014/main" id="{37277B79-4B6D-5442-965A-CF48BED5A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7839" y="4302126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E3A90414-EEE7-5842-B6F9-2E821440FE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7839" y="5643563"/>
            <a:ext cx="225425" cy="2270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2DA37565-B033-6340-9F40-608255AC0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3376" y="4302126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2'</a:t>
            </a:r>
          </a:p>
        </p:txBody>
      </p:sp>
      <p:sp>
        <p:nvSpPr>
          <p:cNvPr id="29713" name="Oval 17">
            <a:extLst>
              <a:ext uri="{FF2B5EF4-FFF2-40B4-BE49-F238E27FC236}">
                <a16:creationId xmlns:a16="http://schemas.microsoft.com/office/drawing/2014/main" id="{95E8FC86-2DB1-AE43-90BE-E79D88832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3376" y="5643563"/>
            <a:ext cx="225425" cy="2270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4'</a:t>
            </a:r>
          </a:p>
        </p:txBody>
      </p:sp>
      <p:cxnSp>
        <p:nvCxnSpPr>
          <p:cNvPr id="29714" name="AutoShape 18">
            <a:extLst>
              <a:ext uri="{FF2B5EF4-FFF2-40B4-BE49-F238E27FC236}">
                <a16:creationId xmlns:a16="http://schemas.microsoft.com/office/drawing/2014/main" id="{7FF39795-AAEB-8246-AFD3-EB36F53D0817}"/>
              </a:ext>
            </a:extLst>
          </p:cNvPr>
          <p:cNvCxnSpPr>
            <a:cxnSpLocks noChangeShapeType="1"/>
            <a:stCxn id="29710" idx="6"/>
            <a:endCxn id="29712" idx="2"/>
          </p:cNvCxnSpPr>
          <p:nvPr/>
        </p:nvCxnSpPr>
        <p:spPr bwMode="auto">
          <a:xfrm>
            <a:off x="7053263" y="4414838"/>
            <a:ext cx="2170112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5" name="AutoShape 19">
            <a:extLst>
              <a:ext uri="{FF2B5EF4-FFF2-40B4-BE49-F238E27FC236}">
                <a16:creationId xmlns:a16="http://schemas.microsoft.com/office/drawing/2014/main" id="{EB5B9C80-F57B-F341-8F6B-6FE2E1A3384E}"/>
              </a:ext>
            </a:extLst>
          </p:cNvPr>
          <p:cNvCxnSpPr>
            <a:cxnSpLocks noChangeShapeType="1"/>
            <a:stCxn id="29711" idx="6"/>
            <a:endCxn id="29712" idx="2"/>
          </p:cNvCxnSpPr>
          <p:nvPr/>
        </p:nvCxnSpPr>
        <p:spPr bwMode="auto">
          <a:xfrm flipV="1">
            <a:off x="7053263" y="4414839"/>
            <a:ext cx="2170112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6" name="AutoShape 20">
            <a:extLst>
              <a:ext uri="{FF2B5EF4-FFF2-40B4-BE49-F238E27FC236}">
                <a16:creationId xmlns:a16="http://schemas.microsoft.com/office/drawing/2014/main" id="{7721B227-6A7E-374E-B7A6-BFF4F50DB7AC}"/>
              </a:ext>
            </a:extLst>
          </p:cNvPr>
          <p:cNvCxnSpPr>
            <a:cxnSpLocks noChangeShapeType="1"/>
            <a:stCxn id="29701" idx="6"/>
            <a:endCxn id="29713" idx="1"/>
          </p:cNvCxnSpPr>
          <p:nvPr/>
        </p:nvCxnSpPr>
        <p:spPr bwMode="auto">
          <a:xfrm>
            <a:off x="7053263" y="5119688"/>
            <a:ext cx="2203450" cy="55721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7" name="AutoShape 21">
            <a:extLst>
              <a:ext uri="{FF2B5EF4-FFF2-40B4-BE49-F238E27FC236}">
                <a16:creationId xmlns:a16="http://schemas.microsoft.com/office/drawing/2014/main" id="{CCDEFE9C-BAD7-884F-818B-4A8834DB6AE7}"/>
              </a:ext>
            </a:extLst>
          </p:cNvPr>
          <p:cNvCxnSpPr>
            <a:cxnSpLocks noChangeShapeType="1"/>
            <a:stCxn id="29711" idx="6"/>
            <a:endCxn id="29708" idx="2"/>
          </p:cNvCxnSpPr>
          <p:nvPr/>
        </p:nvCxnSpPr>
        <p:spPr bwMode="auto">
          <a:xfrm>
            <a:off x="7053263" y="5757864"/>
            <a:ext cx="2170112" cy="66833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8" name="AutoShape 22">
            <a:extLst>
              <a:ext uri="{FF2B5EF4-FFF2-40B4-BE49-F238E27FC236}">
                <a16:creationId xmlns:a16="http://schemas.microsoft.com/office/drawing/2014/main" id="{7A78F1E6-437F-654D-8D83-EA6FE0BB32A9}"/>
              </a:ext>
            </a:extLst>
          </p:cNvPr>
          <p:cNvCxnSpPr>
            <a:cxnSpLocks noChangeShapeType="1"/>
            <a:stCxn id="29702" idx="6"/>
            <a:endCxn id="29712" idx="2"/>
          </p:cNvCxnSpPr>
          <p:nvPr/>
        </p:nvCxnSpPr>
        <p:spPr bwMode="auto">
          <a:xfrm flipV="1">
            <a:off x="7053263" y="4414838"/>
            <a:ext cx="2170112" cy="201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3">
            <a:extLst>
              <a:ext uri="{FF2B5EF4-FFF2-40B4-BE49-F238E27FC236}">
                <a16:creationId xmlns:a16="http://schemas.microsoft.com/office/drawing/2014/main" id="{DC734321-ECDE-8449-8F16-1A1A86654EBB}"/>
              </a:ext>
            </a:extLst>
          </p:cNvPr>
          <p:cNvCxnSpPr>
            <a:cxnSpLocks noChangeShapeType="1"/>
            <a:stCxn id="29701" idx="6"/>
            <a:endCxn id="29706" idx="2"/>
          </p:cNvCxnSpPr>
          <p:nvPr/>
        </p:nvCxnSpPr>
        <p:spPr bwMode="auto">
          <a:xfrm flipV="1">
            <a:off x="7053263" y="3743326"/>
            <a:ext cx="2170112" cy="137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0" name="Text Box 24">
            <a:extLst>
              <a:ext uri="{FF2B5EF4-FFF2-40B4-BE49-F238E27FC236}">
                <a16:creationId xmlns:a16="http://schemas.microsoft.com/office/drawing/2014/main" id="{D3F1274D-45DB-F648-9DF4-F43C8A10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5514" y="6126163"/>
            <a:ext cx="554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G</a:t>
            </a:r>
          </a:p>
        </p:txBody>
      </p:sp>
      <p:sp>
        <p:nvSpPr>
          <p:cNvPr id="29721" name="Oval 25">
            <a:extLst>
              <a:ext uri="{FF2B5EF4-FFF2-40B4-BE49-F238E27FC236}">
                <a16:creationId xmlns:a16="http://schemas.microsoft.com/office/drawing/2014/main" id="{AD621281-F7F2-AE4F-A71A-0B82D3FCBF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2789" y="5006975"/>
            <a:ext cx="225425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29722" name="Oval 26">
            <a:extLst>
              <a:ext uri="{FF2B5EF4-FFF2-40B4-BE49-F238E27FC236}">
                <a16:creationId xmlns:a16="http://schemas.microsoft.com/office/drawing/2014/main" id="{605D7A0B-36AD-9B4F-9425-7FA5DE8D6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976" y="3608389"/>
            <a:ext cx="225425" cy="223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</a:t>
            </a:r>
          </a:p>
        </p:txBody>
      </p:sp>
      <p:sp>
        <p:nvSpPr>
          <p:cNvPr id="29723" name="Oval 27">
            <a:extLst>
              <a:ext uri="{FF2B5EF4-FFF2-40B4-BE49-F238E27FC236}">
                <a16:creationId xmlns:a16="http://schemas.microsoft.com/office/drawing/2014/main" id="{50C6B2F2-5C38-0F4B-AAEC-B376A7C4BD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976" y="5006975"/>
            <a:ext cx="225425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29724" name="Oval 28">
            <a:extLst>
              <a:ext uri="{FF2B5EF4-FFF2-40B4-BE49-F238E27FC236}">
                <a16:creationId xmlns:a16="http://schemas.microsoft.com/office/drawing/2014/main" id="{F30C3118-442C-AE48-8B2B-D7F7A96E63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976" y="6307138"/>
            <a:ext cx="225425" cy="2222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cxnSp>
        <p:nvCxnSpPr>
          <p:cNvPr id="29725" name="AutoShape 29">
            <a:extLst>
              <a:ext uri="{FF2B5EF4-FFF2-40B4-BE49-F238E27FC236}">
                <a16:creationId xmlns:a16="http://schemas.microsoft.com/office/drawing/2014/main" id="{D4E52B5B-079C-1D4B-A6FE-A85D0F1AD797}"/>
              </a:ext>
            </a:extLst>
          </p:cNvPr>
          <p:cNvCxnSpPr>
            <a:cxnSpLocks noChangeShapeType="1"/>
            <a:stCxn id="29721" idx="6"/>
            <a:endCxn id="29722" idx="3"/>
          </p:cNvCxnSpPr>
          <p:nvPr/>
        </p:nvCxnSpPr>
        <p:spPr bwMode="auto">
          <a:xfrm flipV="1">
            <a:off x="2208213" y="3798888"/>
            <a:ext cx="1054100" cy="13208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26" name="AutoShape 30">
            <a:extLst>
              <a:ext uri="{FF2B5EF4-FFF2-40B4-BE49-F238E27FC236}">
                <a16:creationId xmlns:a16="http://schemas.microsoft.com/office/drawing/2014/main" id="{EB68538A-BCDD-E148-918F-1B595D31BFC6}"/>
              </a:ext>
            </a:extLst>
          </p:cNvPr>
          <p:cNvCxnSpPr>
            <a:cxnSpLocks noChangeShapeType="1"/>
            <a:stCxn id="29721" idx="6"/>
            <a:endCxn id="29723" idx="2"/>
          </p:cNvCxnSpPr>
          <p:nvPr/>
        </p:nvCxnSpPr>
        <p:spPr bwMode="auto">
          <a:xfrm>
            <a:off x="2208213" y="5119688"/>
            <a:ext cx="1020762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27" name="AutoShape 31">
            <a:extLst>
              <a:ext uri="{FF2B5EF4-FFF2-40B4-BE49-F238E27FC236}">
                <a16:creationId xmlns:a16="http://schemas.microsoft.com/office/drawing/2014/main" id="{D288859F-A67A-0944-80DC-4CEA87D59E3A}"/>
              </a:ext>
            </a:extLst>
          </p:cNvPr>
          <p:cNvCxnSpPr>
            <a:cxnSpLocks noChangeShapeType="1"/>
            <a:stCxn id="29721" idx="6"/>
            <a:endCxn id="29724" idx="1"/>
          </p:cNvCxnSpPr>
          <p:nvPr/>
        </p:nvCxnSpPr>
        <p:spPr bwMode="auto">
          <a:xfrm>
            <a:off x="2208213" y="5119689"/>
            <a:ext cx="1054100" cy="1220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28" name="AutoShape 32">
            <a:extLst>
              <a:ext uri="{FF2B5EF4-FFF2-40B4-BE49-F238E27FC236}">
                <a16:creationId xmlns:a16="http://schemas.microsoft.com/office/drawing/2014/main" id="{5006A17D-1404-554A-8437-53FBF673E67F}"/>
              </a:ext>
            </a:extLst>
          </p:cNvPr>
          <p:cNvCxnSpPr>
            <a:cxnSpLocks noChangeShapeType="1"/>
            <a:stCxn id="29723" idx="6"/>
            <a:endCxn id="29732" idx="2"/>
          </p:cNvCxnSpPr>
          <p:nvPr/>
        </p:nvCxnSpPr>
        <p:spPr bwMode="auto">
          <a:xfrm>
            <a:off x="3454400" y="5119688"/>
            <a:ext cx="154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29" name="AutoShape 33">
            <a:extLst>
              <a:ext uri="{FF2B5EF4-FFF2-40B4-BE49-F238E27FC236}">
                <a16:creationId xmlns:a16="http://schemas.microsoft.com/office/drawing/2014/main" id="{C70DB097-8DEB-D54F-BE0B-F9B54FD78043}"/>
              </a:ext>
            </a:extLst>
          </p:cNvPr>
          <p:cNvCxnSpPr>
            <a:cxnSpLocks noChangeShapeType="1"/>
            <a:stCxn id="29722" idx="6"/>
            <a:endCxn id="29731" idx="2"/>
          </p:cNvCxnSpPr>
          <p:nvPr/>
        </p:nvCxnSpPr>
        <p:spPr bwMode="auto">
          <a:xfrm>
            <a:off x="3454400" y="3721100"/>
            <a:ext cx="1543050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30" name="AutoShape 34">
            <a:extLst>
              <a:ext uri="{FF2B5EF4-FFF2-40B4-BE49-F238E27FC236}">
                <a16:creationId xmlns:a16="http://schemas.microsoft.com/office/drawing/2014/main" id="{C55EA610-F4C5-FE42-B8AD-7E77C82DDF0A}"/>
              </a:ext>
            </a:extLst>
          </p:cNvPr>
          <p:cNvCxnSpPr>
            <a:cxnSpLocks noChangeShapeType="1"/>
            <a:stCxn id="29724" idx="6"/>
            <a:endCxn id="29733" idx="2"/>
          </p:cNvCxnSpPr>
          <p:nvPr/>
        </p:nvCxnSpPr>
        <p:spPr bwMode="auto">
          <a:xfrm>
            <a:off x="3454400" y="6419850"/>
            <a:ext cx="154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31" name="Oval 35">
            <a:extLst>
              <a:ext uri="{FF2B5EF4-FFF2-40B4-BE49-F238E27FC236}">
                <a16:creationId xmlns:a16="http://schemas.microsoft.com/office/drawing/2014/main" id="{C34A7617-67F9-7A4D-AEA1-9BC8CEF25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7450" y="3608389"/>
            <a:ext cx="223838" cy="223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1'</a:t>
            </a:r>
          </a:p>
        </p:txBody>
      </p:sp>
      <p:sp>
        <p:nvSpPr>
          <p:cNvPr id="29732" name="Oval 36">
            <a:extLst>
              <a:ext uri="{FF2B5EF4-FFF2-40B4-BE49-F238E27FC236}">
                <a16:creationId xmlns:a16="http://schemas.microsoft.com/office/drawing/2014/main" id="{E83F0725-371B-9C49-B49C-4BFBAD98F5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7450" y="5006975"/>
            <a:ext cx="223838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3'</a:t>
            </a:r>
          </a:p>
        </p:txBody>
      </p:sp>
      <p:sp>
        <p:nvSpPr>
          <p:cNvPr id="29733" name="Oval 37">
            <a:extLst>
              <a:ext uri="{FF2B5EF4-FFF2-40B4-BE49-F238E27FC236}">
                <a16:creationId xmlns:a16="http://schemas.microsoft.com/office/drawing/2014/main" id="{60896A94-D0BE-FA45-A810-CD11957AAC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7450" y="6307138"/>
            <a:ext cx="223838" cy="2222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5'</a:t>
            </a:r>
          </a:p>
        </p:txBody>
      </p:sp>
      <p:cxnSp>
        <p:nvCxnSpPr>
          <p:cNvPr id="29734" name="AutoShape 38">
            <a:extLst>
              <a:ext uri="{FF2B5EF4-FFF2-40B4-BE49-F238E27FC236}">
                <a16:creationId xmlns:a16="http://schemas.microsoft.com/office/drawing/2014/main" id="{110EC5A1-FEB5-974C-90BE-6766C6E88278}"/>
              </a:ext>
            </a:extLst>
          </p:cNvPr>
          <p:cNvCxnSpPr>
            <a:cxnSpLocks noChangeShapeType="1"/>
            <a:stCxn id="29722" idx="6"/>
            <a:endCxn id="29741" idx="1"/>
          </p:cNvCxnSpPr>
          <p:nvPr/>
        </p:nvCxnSpPr>
        <p:spPr bwMode="auto">
          <a:xfrm>
            <a:off x="3454400" y="3721101"/>
            <a:ext cx="1576388" cy="620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35" name="Oval 39">
            <a:extLst>
              <a:ext uri="{FF2B5EF4-FFF2-40B4-BE49-F238E27FC236}">
                <a16:creationId xmlns:a16="http://schemas.microsoft.com/office/drawing/2014/main" id="{FFD0EF7D-9977-554E-8EB4-55DBB19824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4250" y="5006975"/>
            <a:ext cx="223838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29736" name="AutoShape 40">
            <a:extLst>
              <a:ext uri="{FF2B5EF4-FFF2-40B4-BE49-F238E27FC236}">
                <a16:creationId xmlns:a16="http://schemas.microsoft.com/office/drawing/2014/main" id="{64F6F0AB-1C16-3445-82B0-A6E02D9075A4}"/>
              </a:ext>
            </a:extLst>
          </p:cNvPr>
          <p:cNvCxnSpPr>
            <a:cxnSpLocks noChangeShapeType="1"/>
            <a:stCxn id="29731" idx="6"/>
            <a:endCxn id="29735" idx="0"/>
          </p:cNvCxnSpPr>
          <p:nvPr/>
        </p:nvCxnSpPr>
        <p:spPr bwMode="auto">
          <a:xfrm>
            <a:off x="5221289" y="3721101"/>
            <a:ext cx="954087" cy="12858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37" name="AutoShape 41">
            <a:extLst>
              <a:ext uri="{FF2B5EF4-FFF2-40B4-BE49-F238E27FC236}">
                <a16:creationId xmlns:a16="http://schemas.microsoft.com/office/drawing/2014/main" id="{F1F1A373-860E-764F-B730-499F761A45C3}"/>
              </a:ext>
            </a:extLst>
          </p:cNvPr>
          <p:cNvCxnSpPr>
            <a:cxnSpLocks noChangeShapeType="1"/>
            <a:stCxn id="29732" idx="6"/>
            <a:endCxn id="29735" idx="2"/>
          </p:cNvCxnSpPr>
          <p:nvPr/>
        </p:nvCxnSpPr>
        <p:spPr bwMode="auto">
          <a:xfrm>
            <a:off x="5221288" y="5119688"/>
            <a:ext cx="8429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38" name="AutoShape 42">
            <a:extLst>
              <a:ext uri="{FF2B5EF4-FFF2-40B4-BE49-F238E27FC236}">
                <a16:creationId xmlns:a16="http://schemas.microsoft.com/office/drawing/2014/main" id="{E6B41511-BE9D-4948-BCAD-24FE6761493F}"/>
              </a:ext>
            </a:extLst>
          </p:cNvPr>
          <p:cNvCxnSpPr>
            <a:cxnSpLocks noChangeShapeType="1"/>
            <a:stCxn id="29733" idx="7"/>
            <a:endCxn id="29735" idx="4"/>
          </p:cNvCxnSpPr>
          <p:nvPr/>
        </p:nvCxnSpPr>
        <p:spPr bwMode="auto">
          <a:xfrm flipV="1">
            <a:off x="5187951" y="5230813"/>
            <a:ext cx="987425" cy="110966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39" name="Oval 43">
            <a:extLst>
              <a:ext uri="{FF2B5EF4-FFF2-40B4-BE49-F238E27FC236}">
                <a16:creationId xmlns:a16="http://schemas.microsoft.com/office/drawing/2014/main" id="{9021270B-A464-1741-BA4B-E416F657C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976" y="4308476"/>
            <a:ext cx="225425" cy="2270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29740" name="Oval 44">
            <a:extLst>
              <a:ext uri="{FF2B5EF4-FFF2-40B4-BE49-F238E27FC236}">
                <a16:creationId xmlns:a16="http://schemas.microsoft.com/office/drawing/2014/main" id="{7168B306-2525-DE41-841B-DD9BAE84A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976" y="5641976"/>
            <a:ext cx="225425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sp>
        <p:nvSpPr>
          <p:cNvPr id="29741" name="Oval 45">
            <a:extLst>
              <a:ext uri="{FF2B5EF4-FFF2-40B4-BE49-F238E27FC236}">
                <a16:creationId xmlns:a16="http://schemas.microsoft.com/office/drawing/2014/main" id="{6EF8E1E7-1B79-7C4B-8808-20230E1E8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7450" y="4308476"/>
            <a:ext cx="223838" cy="2270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2'</a:t>
            </a:r>
          </a:p>
        </p:txBody>
      </p:sp>
      <p:sp>
        <p:nvSpPr>
          <p:cNvPr id="29742" name="Oval 46">
            <a:extLst>
              <a:ext uri="{FF2B5EF4-FFF2-40B4-BE49-F238E27FC236}">
                <a16:creationId xmlns:a16="http://schemas.microsoft.com/office/drawing/2014/main" id="{A648D9F9-0E85-EC4D-A2E6-DDF322C3F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7450" y="5641976"/>
            <a:ext cx="223838" cy="225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4'</a:t>
            </a:r>
          </a:p>
        </p:txBody>
      </p:sp>
      <p:cxnSp>
        <p:nvCxnSpPr>
          <p:cNvPr id="29743" name="AutoShape 47">
            <a:extLst>
              <a:ext uri="{FF2B5EF4-FFF2-40B4-BE49-F238E27FC236}">
                <a16:creationId xmlns:a16="http://schemas.microsoft.com/office/drawing/2014/main" id="{49E912F7-161A-CE4C-B351-2EF3535E1624}"/>
              </a:ext>
            </a:extLst>
          </p:cNvPr>
          <p:cNvCxnSpPr>
            <a:cxnSpLocks noChangeShapeType="1"/>
            <a:stCxn id="29739" idx="6"/>
            <a:endCxn id="29741" idx="2"/>
          </p:cNvCxnSpPr>
          <p:nvPr/>
        </p:nvCxnSpPr>
        <p:spPr bwMode="auto">
          <a:xfrm>
            <a:off x="3454400" y="4422775"/>
            <a:ext cx="1543050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44" name="AutoShape 48">
            <a:extLst>
              <a:ext uri="{FF2B5EF4-FFF2-40B4-BE49-F238E27FC236}">
                <a16:creationId xmlns:a16="http://schemas.microsoft.com/office/drawing/2014/main" id="{C0C7AA5D-A162-4043-8929-EC873AC3930F}"/>
              </a:ext>
            </a:extLst>
          </p:cNvPr>
          <p:cNvCxnSpPr>
            <a:cxnSpLocks noChangeShapeType="1"/>
            <a:stCxn id="29740" idx="6"/>
            <a:endCxn id="29741" idx="3"/>
          </p:cNvCxnSpPr>
          <p:nvPr/>
        </p:nvCxnSpPr>
        <p:spPr bwMode="auto">
          <a:xfrm flipV="1">
            <a:off x="3454400" y="4502150"/>
            <a:ext cx="1576388" cy="1252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45" name="AutoShape 49">
            <a:extLst>
              <a:ext uri="{FF2B5EF4-FFF2-40B4-BE49-F238E27FC236}">
                <a16:creationId xmlns:a16="http://schemas.microsoft.com/office/drawing/2014/main" id="{A3C66E06-2700-7949-86D7-B12468CC8BB1}"/>
              </a:ext>
            </a:extLst>
          </p:cNvPr>
          <p:cNvCxnSpPr>
            <a:cxnSpLocks noChangeShapeType="1"/>
            <a:stCxn id="29723" idx="6"/>
            <a:endCxn id="29742" idx="1"/>
          </p:cNvCxnSpPr>
          <p:nvPr/>
        </p:nvCxnSpPr>
        <p:spPr bwMode="auto">
          <a:xfrm>
            <a:off x="3454400" y="5119689"/>
            <a:ext cx="1576388" cy="55562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46" name="AutoShape 50">
            <a:extLst>
              <a:ext uri="{FF2B5EF4-FFF2-40B4-BE49-F238E27FC236}">
                <a16:creationId xmlns:a16="http://schemas.microsoft.com/office/drawing/2014/main" id="{E7473881-0D43-384E-932F-8C2914155D4F}"/>
              </a:ext>
            </a:extLst>
          </p:cNvPr>
          <p:cNvCxnSpPr>
            <a:cxnSpLocks noChangeShapeType="1"/>
            <a:stCxn id="29740" idx="6"/>
            <a:endCxn id="29733" idx="1"/>
          </p:cNvCxnSpPr>
          <p:nvPr/>
        </p:nvCxnSpPr>
        <p:spPr bwMode="auto">
          <a:xfrm>
            <a:off x="3454400" y="5754689"/>
            <a:ext cx="1576388" cy="58578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47" name="AutoShape 51">
            <a:extLst>
              <a:ext uri="{FF2B5EF4-FFF2-40B4-BE49-F238E27FC236}">
                <a16:creationId xmlns:a16="http://schemas.microsoft.com/office/drawing/2014/main" id="{BB8B7633-6C01-454D-82F9-9EF9D26FA787}"/>
              </a:ext>
            </a:extLst>
          </p:cNvPr>
          <p:cNvCxnSpPr>
            <a:cxnSpLocks noChangeShapeType="1"/>
            <a:stCxn id="29724" idx="6"/>
            <a:endCxn id="29741" idx="4"/>
          </p:cNvCxnSpPr>
          <p:nvPr/>
        </p:nvCxnSpPr>
        <p:spPr bwMode="auto">
          <a:xfrm flipV="1">
            <a:off x="3454401" y="4535488"/>
            <a:ext cx="1655763" cy="188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48" name="AutoShape 52">
            <a:extLst>
              <a:ext uri="{FF2B5EF4-FFF2-40B4-BE49-F238E27FC236}">
                <a16:creationId xmlns:a16="http://schemas.microsoft.com/office/drawing/2014/main" id="{0BBBFD07-4FD7-EE40-879C-81C706C009F7}"/>
              </a:ext>
            </a:extLst>
          </p:cNvPr>
          <p:cNvCxnSpPr>
            <a:cxnSpLocks noChangeShapeType="1"/>
            <a:stCxn id="29723" idx="6"/>
            <a:endCxn id="29731" idx="3"/>
          </p:cNvCxnSpPr>
          <p:nvPr/>
        </p:nvCxnSpPr>
        <p:spPr bwMode="auto">
          <a:xfrm flipV="1">
            <a:off x="3454400" y="3798888"/>
            <a:ext cx="1576388" cy="132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49" name="AutoShape 53">
            <a:extLst>
              <a:ext uri="{FF2B5EF4-FFF2-40B4-BE49-F238E27FC236}">
                <a16:creationId xmlns:a16="http://schemas.microsoft.com/office/drawing/2014/main" id="{EC40C6D1-D8B7-C84C-B570-873285F0CC86}"/>
              </a:ext>
            </a:extLst>
          </p:cNvPr>
          <p:cNvCxnSpPr>
            <a:cxnSpLocks noChangeShapeType="1"/>
            <a:stCxn id="29721" idx="6"/>
            <a:endCxn id="29739" idx="2"/>
          </p:cNvCxnSpPr>
          <p:nvPr/>
        </p:nvCxnSpPr>
        <p:spPr bwMode="auto">
          <a:xfrm flipV="1">
            <a:off x="2208213" y="4422776"/>
            <a:ext cx="1020762" cy="6969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50" name="AutoShape 54">
            <a:extLst>
              <a:ext uri="{FF2B5EF4-FFF2-40B4-BE49-F238E27FC236}">
                <a16:creationId xmlns:a16="http://schemas.microsoft.com/office/drawing/2014/main" id="{3F153122-9761-4943-8454-56776EB4CF09}"/>
              </a:ext>
            </a:extLst>
          </p:cNvPr>
          <p:cNvCxnSpPr>
            <a:cxnSpLocks noChangeShapeType="1"/>
            <a:stCxn id="29721" idx="6"/>
            <a:endCxn id="29740" idx="2"/>
          </p:cNvCxnSpPr>
          <p:nvPr/>
        </p:nvCxnSpPr>
        <p:spPr bwMode="auto">
          <a:xfrm>
            <a:off x="2208213" y="5119688"/>
            <a:ext cx="1020762" cy="6350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51" name="AutoShape 55">
            <a:extLst>
              <a:ext uri="{FF2B5EF4-FFF2-40B4-BE49-F238E27FC236}">
                <a16:creationId xmlns:a16="http://schemas.microsoft.com/office/drawing/2014/main" id="{526A7A49-AF3A-954B-8C67-297B42B0F4C9}"/>
              </a:ext>
            </a:extLst>
          </p:cNvPr>
          <p:cNvCxnSpPr>
            <a:cxnSpLocks noChangeShapeType="1"/>
            <a:stCxn id="29741" idx="6"/>
            <a:endCxn id="29735" idx="1"/>
          </p:cNvCxnSpPr>
          <p:nvPr/>
        </p:nvCxnSpPr>
        <p:spPr bwMode="auto">
          <a:xfrm>
            <a:off x="5221288" y="4422775"/>
            <a:ext cx="876300" cy="61753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52" name="AutoShape 56">
            <a:extLst>
              <a:ext uri="{FF2B5EF4-FFF2-40B4-BE49-F238E27FC236}">
                <a16:creationId xmlns:a16="http://schemas.microsoft.com/office/drawing/2014/main" id="{1D17EDF5-B688-7448-834B-D9AD9CBE685D}"/>
              </a:ext>
            </a:extLst>
          </p:cNvPr>
          <p:cNvCxnSpPr>
            <a:cxnSpLocks noChangeShapeType="1"/>
            <a:stCxn id="29742" idx="6"/>
            <a:endCxn id="29735" idx="3"/>
          </p:cNvCxnSpPr>
          <p:nvPr/>
        </p:nvCxnSpPr>
        <p:spPr bwMode="auto">
          <a:xfrm flipV="1">
            <a:off x="5221288" y="5197476"/>
            <a:ext cx="876300" cy="5572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53" name="Text Box 57">
            <a:extLst>
              <a:ext uri="{FF2B5EF4-FFF2-40B4-BE49-F238E27FC236}">
                <a16:creationId xmlns:a16="http://schemas.microsoft.com/office/drawing/2014/main" id="{3D2BB33C-F097-9D48-A060-7181BCD6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4210050"/>
            <a:ext cx="334962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29754" name="Text Box 58">
            <a:extLst>
              <a:ext uri="{FF2B5EF4-FFF2-40B4-BE49-F238E27FC236}">
                <a16:creationId xmlns:a16="http://schemas.microsoft.com/office/drawing/2014/main" id="{A7716A43-0A78-214B-840B-9ADAC80C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6" y="4210050"/>
            <a:ext cx="334963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29755" name="Text Box 59">
            <a:extLst>
              <a:ext uri="{FF2B5EF4-FFF2-40B4-BE49-F238E27FC236}">
                <a16:creationId xmlns:a16="http://schemas.microsoft.com/office/drawing/2014/main" id="{49626515-D827-0E46-BC59-92CCE1E31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4" y="3568701"/>
            <a:ext cx="333375" cy="244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ym typeface="Symbol" pitchFamily="2" charset="2"/>
              </a:rPr>
              <a:t></a:t>
            </a:r>
            <a:endParaRPr lang="en-US" altLang="zh-CN"/>
          </a:p>
        </p:txBody>
      </p:sp>
      <p:sp>
        <p:nvSpPr>
          <p:cNvPr id="29756" name="Text Box 60">
            <a:extLst>
              <a:ext uri="{FF2B5EF4-FFF2-40B4-BE49-F238E27FC236}">
                <a16:creationId xmlns:a16="http://schemas.microsoft.com/office/drawing/2014/main" id="{4174D186-6419-624B-AE85-3B4B9DA20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6105525"/>
            <a:ext cx="554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G'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AD0309B8-A187-3A4B-845D-1DAB4F03D9B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914400"/>
            <a:ext cx="7848600" cy="5410200"/>
          </a:xfrm>
          <a:prstGeom prst="rect">
            <a:avLst/>
          </a:prstGeom>
          <a:blipFill>
            <a:blip r:embed="rId3"/>
            <a:stretch>
              <a:fillRect l="-646"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N">
                <a:noFill/>
              </a:rPr>
              <a:t> 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7809FA98-F685-1A46-ADD7-A73FF5C1E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4">
            <a:extLst>
              <a:ext uri="{FF2B5EF4-FFF2-40B4-BE49-F238E27FC236}">
                <a16:creationId xmlns:a16="http://schemas.microsoft.com/office/drawing/2014/main" id="{C7A986A9-341A-2143-A77B-5C819519A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518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E5C47807-2498-BA45-85A1-4BA42FD6A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18DD4DE-4A10-504B-8290-944423ED2AC5}" type="slidenum">
              <a:rPr lang="en-US" altLang="zh-CN" sz="800"/>
              <a:pPr/>
              <a:t>18</a:t>
            </a:fld>
            <a:endParaRPr lang="en-US" altLang="zh-CN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42EFC67-F72E-FC46-B356-A75EF2131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Def.  </a:t>
            </a:r>
            <a:r>
              <a:rPr lang="en-US" altLang="zh-CN">
                <a:solidFill>
                  <a:schemeClr val="tx1"/>
                </a:solidFill>
              </a:rPr>
              <a:t>A matching M </a:t>
            </a:r>
            <a:r>
              <a:rPr lang="en-US" altLang="zh-CN">
                <a:solidFill>
                  <a:schemeClr val="tx1"/>
                </a:solidFill>
                <a:sym typeface="Symbol" pitchFamily="2" charset="2"/>
              </a:rPr>
              <a:t> E </a:t>
            </a:r>
            <a:r>
              <a:rPr lang="en-US" altLang="zh-CN">
                <a:solidFill>
                  <a:schemeClr val="tx1"/>
                </a:solidFill>
              </a:rPr>
              <a:t>is </a:t>
            </a:r>
            <a:r>
              <a:rPr lang="en-US" altLang="zh-CN">
                <a:solidFill>
                  <a:schemeClr val="accent1"/>
                </a:solidFill>
              </a:rPr>
              <a:t>perfect</a:t>
            </a:r>
            <a:r>
              <a:rPr lang="en-US" altLang="zh-CN">
                <a:solidFill>
                  <a:schemeClr val="tx1"/>
                </a:solidFill>
              </a:rPr>
              <a:t> if each node appears in exactly one edge in M.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Q.  </a:t>
            </a:r>
            <a:r>
              <a:rPr lang="en-US" altLang="zh-CN">
                <a:solidFill>
                  <a:schemeClr val="tx1"/>
                </a:solidFill>
              </a:rPr>
              <a:t>When does a bipartite graph have a perfect matching?</a:t>
            </a:r>
          </a:p>
          <a:p>
            <a:pPr lvl="1"/>
            <a:endParaRPr lang="en-US" altLang="zh-CN"/>
          </a:p>
          <a:p>
            <a:r>
              <a:rPr lang="en-US" altLang="zh-CN"/>
              <a:t>Structure of bipartite graphs with perfect matchings. </a:t>
            </a:r>
          </a:p>
          <a:p>
            <a:pPr lvl="1"/>
            <a:r>
              <a:rPr lang="en-US" altLang="zh-CN"/>
              <a:t>Clearly we must have |L| = |R|.</a:t>
            </a:r>
          </a:p>
          <a:p>
            <a:pPr lvl="1"/>
            <a:r>
              <a:rPr lang="en-US" altLang="zh-CN"/>
              <a:t>What other conditions are necessary?</a:t>
            </a:r>
          </a:p>
          <a:p>
            <a:pPr lvl="1"/>
            <a:r>
              <a:rPr lang="en-US" altLang="zh-CN"/>
              <a:t>What conditions are sufficient?</a:t>
            </a:r>
          </a:p>
          <a:p>
            <a:pPr lvl="1">
              <a:buFont typeface="Monotype Sorts" pitchFamily="2" charset="2"/>
              <a:buNone/>
            </a:pPr>
            <a:endParaRPr lang="en-US" altLang="zh-C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EFB079A-319F-0943-B7B2-94FC89311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 Matching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14C8CC-183B-6C46-B7E4-091BE6E9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526BCB9-E797-BC45-BF4A-815FF247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991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A91EB687-993A-264E-A259-BF04BBC8EC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F48964-97CB-9042-97D5-B78BF0329B61}" type="slidenum">
              <a:rPr lang="en-US" altLang="zh-CN" sz="800"/>
              <a:pPr/>
              <a:t>19</a:t>
            </a:fld>
            <a:endParaRPr lang="en-US" altLang="zh-CN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D8CB646-9306-C748-8F47-5506F3A7A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5478"/>
            <a:ext cx="11053879" cy="4849968"/>
          </a:xfrm>
        </p:spPr>
        <p:txBody>
          <a:bodyPr/>
          <a:lstStyle/>
          <a:p>
            <a:r>
              <a:rPr lang="en-US" altLang="zh-CN" dirty="0"/>
              <a:t>Notation.  </a:t>
            </a:r>
            <a:r>
              <a:rPr lang="en-US" altLang="zh-CN" dirty="0">
                <a:solidFill>
                  <a:schemeClr val="tx1"/>
                </a:solidFill>
              </a:rPr>
              <a:t>Let S be a subset of nodes, and let N(S) be the set of nodes adjacent to nodes in S.</a:t>
            </a:r>
          </a:p>
          <a:p>
            <a:r>
              <a:rPr lang="en-US" altLang="zh-CN" dirty="0"/>
              <a:t>Observation.  </a:t>
            </a:r>
            <a:r>
              <a:rPr lang="en-US" altLang="zh-CN" dirty="0">
                <a:solidFill>
                  <a:schemeClr val="tx1"/>
                </a:solidFill>
              </a:rPr>
              <a:t>If a bipartite graph G = (L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</a:t>
            </a:r>
            <a:r>
              <a:rPr lang="en-US" altLang="zh-CN" dirty="0">
                <a:solidFill>
                  <a:schemeClr val="tx1"/>
                </a:solidFill>
              </a:rPr>
              <a:t> R, E), has a perfect matching, then |N(S)|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 |S| for all subsets S  L.</a:t>
            </a:r>
            <a:endParaRPr lang="en-US" altLang="zh-CN" dirty="0"/>
          </a:p>
          <a:p>
            <a:r>
              <a:rPr lang="en-US" altLang="zh-CN" dirty="0"/>
              <a:t>Pf.  </a:t>
            </a:r>
            <a:r>
              <a:rPr lang="en-US" altLang="zh-CN" dirty="0">
                <a:solidFill>
                  <a:schemeClr val="tx1"/>
                </a:solidFill>
              </a:rPr>
              <a:t>Each node in S has to be matched to a different node in N(S).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A52DCA-D60A-7544-9C5A-38B12BAD8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 Matching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9EA65C42-ABE3-A142-B10C-9177B4827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91000"/>
            <a:ext cx="2376488" cy="1116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137160" tIns="137160" rIns="137160" bIns="13716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u="sng"/>
              <a:t>No perfect matching: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S = { 2, 4, 5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N(S) = { 2', 5' }.</a:t>
            </a:r>
          </a:p>
        </p:txBody>
      </p:sp>
      <p:grpSp>
        <p:nvGrpSpPr>
          <p:cNvPr id="33797" name="Group 5">
            <a:extLst>
              <a:ext uri="{FF2B5EF4-FFF2-40B4-BE49-F238E27FC236}">
                <a16:creationId xmlns:a16="http://schemas.microsoft.com/office/drawing/2014/main" id="{2A08B3C5-A844-0D43-BAB1-114F8B84EEF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629025"/>
            <a:ext cx="3930650" cy="2984500"/>
            <a:chOff x="1007" y="2175"/>
            <a:chExt cx="2622" cy="1991"/>
          </a:xfrm>
        </p:grpSpPr>
        <p:sp>
          <p:nvSpPr>
            <p:cNvPr id="33798" name="Oval 6">
              <a:extLst>
                <a:ext uri="{FF2B5EF4-FFF2-40B4-BE49-F238E27FC236}">
                  <a16:creationId xmlns:a16="http://schemas.microsoft.com/office/drawing/2014/main" id="{CBEA22D7-0E86-9D42-A15E-9C967ABD87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2175"/>
              <a:ext cx="155" cy="1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1</a:t>
              </a:r>
            </a:p>
          </p:txBody>
        </p:sp>
        <p:sp>
          <p:nvSpPr>
            <p:cNvPr id="33799" name="Oval 7">
              <a:extLst>
                <a:ext uri="{FF2B5EF4-FFF2-40B4-BE49-F238E27FC236}">
                  <a16:creationId xmlns:a16="http://schemas.microsoft.com/office/drawing/2014/main" id="{77F0EDC4-D27A-1B42-BCBA-A14F262FA8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3086"/>
              <a:ext cx="155" cy="1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 dirty="0"/>
                <a:t>3</a:t>
              </a:r>
            </a:p>
          </p:txBody>
        </p:sp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46A4EFF2-CB34-7A4D-8535-A78BB6407E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3974"/>
              <a:ext cx="155" cy="1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33801" name="AutoShape 9">
              <a:extLst>
                <a:ext uri="{FF2B5EF4-FFF2-40B4-BE49-F238E27FC236}">
                  <a16:creationId xmlns:a16="http://schemas.microsoft.com/office/drawing/2014/main" id="{0DB7AA67-5635-0443-A0EF-D8457F27D2A1}"/>
                </a:ext>
              </a:extLst>
            </p:cNvPr>
            <p:cNvCxnSpPr>
              <a:cxnSpLocks noChangeShapeType="1"/>
              <a:stCxn id="33799" idx="6"/>
              <a:endCxn id="33805" idx="2"/>
            </p:cNvCxnSpPr>
            <p:nvPr/>
          </p:nvCxnSpPr>
          <p:spPr bwMode="auto">
            <a:xfrm>
              <a:off x="1548" y="3163"/>
              <a:ext cx="14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802" name="AutoShape 10">
              <a:extLst>
                <a:ext uri="{FF2B5EF4-FFF2-40B4-BE49-F238E27FC236}">
                  <a16:creationId xmlns:a16="http://schemas.microsoft.com/office/drawing/2014/main" id="{319482BB-C2A1-9D4C-9634-36A54498E989}"/>
                </a:ext>
              </a:extLst>
            </p:cNvPr>
            <p:cNvCxnSpPr>
              <a:cxnSpLocks noChangeShapeType="1"/>
              <a:stCxn id="33798" idx="6"/>
              <a:endCxn id="33804" idx="2"/>
            </p:cNvCxnSpPr>
            <p:nvPr/>
          </p:nvCxnSpPr>
          <p:spPr bwMode="auto">
            <a:xfrm>
              <a:off x="1548" y="2252"/>
              <a:ext cx="14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803" name="AutoShape 11">
              <a:extLst>
                <a:ext uri="{FF2B5EF4-FFF2-40B4-BE49-F238E27FC236}">
                  <a16:creationId xmlns:a16="http://schemas.microsoft.com/office/drawing/2014/main" id="{E0A8A36D-489C-CC4D-A974-3CC9161E611F}"/>
                </a:ext>
              </a:extLst>
            </p:cNvPr>
            <p:cNvCxnSpPr>
              <a:cxnSpLocks noChangeShapeType="1"/>
              <a:stCxn id="33800" idx="6"/>
              <a:endCxn id="33806" idx="2"/>
            </p:cNvCxnSpPr>
            <p:nvPr/>
          </p:nvCxnSpPr>
          <p:spPr bwMode="auto">
            <a:xfrm>
              <a:off x="1548" y="4050"/>
              <a:ext cx="14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3804" name="Oval 12">
              <a:extLst>
                <a:ext uri="{FF2B5EF4-FFF2-40B4-BE49-F238E27FC236}">
                  <a16:creationId xmlns:a16="http://schemas.microsoft.com/office/drawing/2014/main" id="{5D105293-2764-2D46-A1CC-0CAAAF3A8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2175"/>
              <a:ext cx="153" cy="1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1'</a:t>
              </a:r>
            </a:p>
          </p:txBody>
        </p:sp>
        <p:sp>
          <p:nvSpPr>
            <p:cNvPr id="33805" name="Oval 13">
              <a:extLst>
                <a:ext uri="{FF2B5EF4-FFF2-40B4-BE49-F238E27FC236}">
                  <a16:creationId xmlns:a16="http://schemas.microsoft.com/office/drawing/2014/main" id="{399C672C-1D4B-1143-A7B2-A04DD06C0C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3086"/>
              <a:ext cx="153" cy="1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3'</a:t>
              </a:r>
            </a:p>
          </p:txBody>
        </p:sp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C4B30ED9-5310-3D44-B144-A14D2AC001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3974"/>
              <a:ext cx="153" cy="1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5'</a:t>
              </a:r>
            </a:p>
          </p:txBody>
        </p:sp>
        <p:cxnSp>
          <p:nvCxnSpPr>
            <p:cNvPr id="33807" name="AutoShape 15">
              <a:extLst>
                <a:ext uri="{FF2B5EF4-FFF2-40B4-BE49-F238E27FC236}">
                  <a16:creationId xmlns:a16="http://schemas.microsoft.com/office/drawing/2014/main" id="{123616B6-563E-DC46-9B2F-623303D51593}"/>
                </a:ext>
              </a:extLst>
            </p:cNvPr>
            <p:cNvCxnSpPr>
              <a:cxnSpLocks noChangeShapeType="1"/>
              <a:stCxn id="33798" idx="6"/>
              <a:endCxn id="33810" idx="2"/>
            </p:cNvCxnSpPr>
            <p:nvPr/>
          </p:nvCxnSpPr>
          <p:spPr bwMode="auto">
            <a:xfrm>
              <a:off x="1548" y="2252"/>
              <a:ext cx="1471" cy="4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3808" name="Oval 16">
              <a:extLst>
                <a:ext uri="{FF2B5EF4-FFF2-40B4-BE49-F238E27FC236}">
                  <a16:creationId xmlns:a16="http://schemas.microsoft.com/office/drawing/2014/main" id="{433512ED-4903-BB48-92EB-D7F65D1EC5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2608"/>
              <a:ext cx="155" cy="15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DEABFAB3-7A93-864A-ACFC-A606113FB2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3520"/>
              <a:ext cx="155" cy="15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3810" name="Oval 18">
              <a:extLst>
                <a:ext uri="{FF2B5EF4-FFF2-40B4-BE49-F238E27FC236}">
                  <a16:creationId xmlns:a16="http://schemas.microsoft.com/office/drawing/2014/main" id="{2E9E82CC-386F-AC41-BCD0-0D0594384C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2608"/>
              <a:ext cx="153" cy="15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2'</a:t>
              </a:r>
            </a:p>
          </p:txBody>
        </p:sp>
        <p:sp>
          <p:nvSpPr>
            <p:cNvPr id="33811" name="Oval 19">
              <a:extLst>
                <a:ext uri="{FF2B5EF4-FFF2-40B4-BE49-F238E27FC236}">
                  <a16:creationId xmlns:a16="http://schemas.microsoft.com/office/drawing/2014/main" id="{2DE0CCD8-2DE2-F442-A005-E333E5259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3520"/>
              <a:ext cx="153" cy="15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4'</a:t>
              </a:r>
            </a:p>
          </p:txBody>
        </p:sp>
        <p:cxnSp>
          <p:nvCxnSpPr>
            <p:cNvPr id="33812" name="AutoShape 20">
              <a:extLst>
                <a:ext uri="{FF2B5EF4-FFF2-40B4-BE49-F238E27FC236}">
                  <a16:creationId xmlns:a16="http://schemas.microsoft.com/office/drawing/2014/main" id="{821CD523-93E9-0142-9E8B-8B992A8975C3}"/>
                </a:ext>
              </a:extLst>
            </p:cNvPr>
            <p:cNvCxnSpPr>
              <a:cxnSpLocks noChangeShapeType="1"/>
              <a:stCxn id="33808" idx="6"/>
              <a:endCxn id="33810" idx="2"/>
            </p:cNvCxnSpPr>
            <p:nvPr/>
          </p:nvCxnSpPr>
          <p:spPr bwMode="auto">
            <a:xfrm>
              <a:off x="1548" y="2686"/>
              <a:ext cx="14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813" name="AutoShape 21">
              <a:extLst>
                <a:ext uri="{FF2B5EF4-FFF2-40B4-BE49-F238E27FC236}">
                  <a16:creationId xmlns:a16="http://schemas.microsoft.com/office/drawing/2014/main" id="{0FD7BD65-319E-E849-8452-F144ACC95735}"/>
                </a:ext>
              </a:extLst>
            </p:cNvPr>
            <p:cNvCxnSpPr>
              <a:cxnSpLocks noChangeShapeType="1"/>
              <a:stCxn id="33809" idx="6"/>
              <a:endCxn id="33810" idx="2"/>
            </p:cNvCxnSpPr>
            <p:nvPr/>
          </p:nvCxnSpPr>
          <p:spPr bwMode="auto">
            <a:xfrm flipV="1">
              <a:off x="1548" y="2686"/>
              <a:ext cx="1471" cy="9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814" name="AutoShape 22">
              <a:extLst>
                <a:ext uri="{FF2B5EF4-FFF2-40B4-BE49-F238E27FC236}">
                  <a16:creationId xmlns:a16="http://schemas.microsoft.com/office/drawing/2014/main" id="{D2B49945-8C57-A84C-9565-FEC2F8D04CB3}"/>
                </a:ext>
              </a:extLst>
            </p:cNvPr>
            <p:cNvCxnSpPr>
              <a:cxnSpLocks noChangeShapeType="1"/>
              <a:stCxn id="33799" idx="6"/>
              <a:endCxn id="33811" idx="1"/>
            </p:cNvCxnSpPr>
            <p:nvPr/>
          </p:nvCxnSpPr>
          <p:spPr bwMode="auto">
            <a:xfrm>
              <a:off x="1548" y="3163"/>
              <a:ext cx="1494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815" name="AutoShape 23">
              <a:extLst>
                <a:ext uri="{FF2B5EF4-FFF2-40B4-BE49-F238E27FC236}">
                  <a16:creationId xmlns:a16="http://schemas.microsoft.com/office/drawing/2014/main" id="{B738FE2C-48F5-C548-A1FB-4884DEFB35C7}"/>
                </a:ext>
              </a:extLst>
            </p:cNvPr>
            <p:cNvCxnSpPr>
              <a:cxnSpLocks noChangeShapeType="1"/>
              <a:stCxn id="33809" idx="6"/>
              <a:endCxn id="33806" idx="2"/>
            </p:cNvCxnSpPr>
            <p:nvPr/>
          </p:nvCxnSpPr>
          <p:spPr bwMode="auto">
            <a:xfrm>
              <a:off x="1548" y="3597"/>
              <a:ext cx="1471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816" name="AutoShape 24">
              <a:extLst>
                <a:ext uri="{FF2B5EF4-FFF2-40B4-BE49-F238E27FC236}">
                  <a16:creationId xmlns:a16="http://schemas.microsoft.com/office/drawing/2014/main" id="{2D894732-0345-424E-A9E5-4E477ECD2749}"/>
                </a:ext>
              </a:extLst>
            </p:cNvPr>
            <p:cNvCxnSpPr>
              <a:cxnSpLocks noChangeShapeType="1"/>
              <a:stCxn id="33800" idx="6"/>
              <a:endCxn id="33810" idx="2"/>
            </p:cNvCxnSpPr>
            <p:nvPr/>
          </p:nvCxnSpPr>
          <p:spPr bwMode="auto">
            <a:xfrm flipV="1">
              <a:off x="1548" y="2686"/>
              <a:ext cx="1471" cy="1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817" name="AutoShape 25">
              <a:extLst>
                <a:ext uri="{FF2B5EF4-FFF2-40B4-BE49-F238E27FC236}">
                  <a16:creationId xmlns:a16="http://schemas.microsoft.com/office/drawing/2014/main" id="{BECDB292-C3E0-3D4C-9173-542E89DAC697}"/>
                </a:ext>
              </a:extLst>
            </p:cNvPr>
            <p:cNvCxnSpPr>
              <a:cxnSpLocks noChangeShapeType="1"/>
              <a:stCxn id="33799" idx="6"/>
              <a:endCxn id="33804" idx="2"/>
            </p:cNvCxnSpPr>
            <p:nvPr/>
          </p:nvCxnSpPr>
          <p:spPr bwMode="auto">
            <a:xfrm flipV="1">
              <a:off x="1548" y="2252"/>
              <a:ext cx="1471" cy="9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3818" name="Text Box 26">
              <a:extLst>
                <a:ext uri="{FF2B5EF4-FFF2-40B4-BE49-F238E27FC236}">
                  <a16:creationId xmlns:a16="http://schemas.microsoft.com/office/drawing/2014/main" id="{21B7D3F1-D419-E346-9B52-1A78A3A4A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3935"/>
              <a:ext cx="20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r>
                <a:rPr lang="en-US" altLang="zh-CN"/>
                <a:t>L</a:t>
              </a:r>
            </a:p>
          </p:txBody>
        </p:sp>
        <p:sp>
          <p:nvSpPr>
            <p:cNvPr id="33819" name="Text Box 27">
              <a:extLst>
                <a:ext uri="{FF2B5EF4-FFF2-40B4-BE49-F238E27FC236}">
                  <a16:creationId xmlns:a16="http://schemas.microsoft.com/office/drawing/2014/main" id="{D75D023A-810B-224C-85DE-9249193BE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" y="3941"/>
              <a:ext cx="20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r>
                <a:rPr lang="en-US" altLang="zh-CN"/>
                <a:t>R</a:t>
              </a:r>
            </a:p>
          </p:txBody>
        </p:sp>
      </p:grpSp>
      <p:pic>
        <p:nvPicPr>
          <p:cNvPr id="29" name="Picture 2">
            <a:extLst>
              <a:ext uri="{FF2B5EF4-FFF2-40B4-BE49-F238E27FC236}">
                <a16:creationId xmlns:a16="http://schemas.microsoft.com/office/drawing/2014/main" id="{90BC6D8A-E7EB-3A44-B8DD-52DA7803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>
            <a:extLst>
              <a:ext uri="{FF2B5EF4-FFF2-40B4-BE49-F238E27FC236}">
                <a16:creationId xmlns:a16="http://schemas.microsoft.com/office/drawing/2014/main" id="{7E7DE6C6-549F-7E4A-A541-3E0FAE45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08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C0D9148D-83C8-9145-8FBE-9D302A6211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vert="horz" lIns="91924" tIns="45963" rIns="91924" bIns="45963" rtlCol="0" anchor="b">
            <a:normAutofit/>
          </a:bodyPr>
          <a:lstStyle/>
          <a:p>
            <a:r>
              <a:rPr lang="en-US" altLang="zh-CN" dirty="0"/>
              <a:t>2.  Choosing Good Augmenting Paths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C1F7E-435F-084C-BA44-447DFF4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5E2A49B-A6C0-954A-95D2-5F4A313B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0780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49AD7AA8-0C04-184A-B325-9327E43D1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3A561E8-8058-CF4B-9EE5-178E648F605C}" type="slidenum">
              <a:rPr lang="en-US" altLang="zh-CN" sz="800"/>
              <a:pPr/>
              <a:t>20</a:t>
            </a:fld>
            <a:endParaRPr lang="en-US" altLang="zh-CN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DDED295-5B49-A545-986E-7B0859075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651" y="1024480"/>
            <a:ext cx="10390910" cy="2597554"/>
          </a:xfrm>
        </p:spPr>
        <p:txBody>
          <a:bodyPr/>
          <a:lstStyle/>
          <a:p>
            <a:r>
              <a:rPr lang="en-US" altLang="zh-CN" dirty="0"/>
              <a:t>Marriage Theorem.  </a:t>
            </a:r>
            <a:r>
              <a:rPr lang="en-US" altLang="zh-CN" dirty="0">
                <a:solidFill>
                  <a:schemeClr val="hlink"/>
                </a:solidFill>
              </a:rPr>
              <a:t>[</a:t>
            </a:r>
            <a:r>
              <a:rPr lang="en-US" altLang="zh-CN" dirty="0" err="1">
                <a:solidFill>
                  <a:schemeClr val="hlink"/>
                </a:solidFill>
              </a:rPr>
              <a:t>Frobenius</a:t>
            </a:r>
            <a:r>
              <a:rPr lang="en-US" altLang="zh-CN" dirty="0">
                <a:solidFill>
                  <a:schemeClr val="hlink"/>
                </a:solidFill>
              </a:rPr>
              <a:t> 1917, Hall 1935]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tx1"/>
                </a:solidFill>
              </a:rPr>
              <a:t>Let G = (L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</a:t>
            </a:r>
            <a:r>
              <a:rPr lang="en-US" altLang="zh-CN" dirty="0">
                <a:solidFill>
                  <a:schemeClr val="tx1"/>
                </a:solidFill>
              </a:rPr>
              <a:t> R, E) be a bipartite graph with |L| = |R|. Then, G has a perfect matching </a:t>
            </a:r>
            <a:r>
              <a:rPr lang="en-US" altLang="zh-CN" dirty="0" err="1">
                <a:solidFill>
                  <a:schemeClr val="tx1"/>
                </a:solidFill>
              </a:rPr>
              <a:t>iff</a:t>
            </a:r>
            <a:r>
              <a:rPr lang="en-US" altLang="zh-CN" dirty="0">
                <a:solidFill>
                  <a:schemeClr val="tx1"/>
                </a:solidFill>
              </a:rPr>
              <a:t> |N(S)|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 |S| for all subsets</a:t>
            </a:r>
            <a:r>
              <a:rPr lang="en-US" altLang="zh-CN" dirty="0">
                <a:solidFill>
                  <a:schemeClr val="tx1"/>
                </a:solidFill>
              </a:rPr>
              <a:t> S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  L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  <a:sym typeface="Symbol" pitchFamily="2" charset="2"/>
            </a:endParaRPr>
          </a:p>
          <a:p>
            <a:pPr lvl="1"/>
            <a:endParaRPr lang="en-US" altLang="zh-CN" dirty="0"/>
          </a:p>
          <a:p>
            <a:r>
              <a:rPr lang="en-US" altLang="zh-CN" dirty="0">
                <a:sym typeface="Symbol" pitchFamily="2" charset="2"/>
              </a:rPr>
              <a:t>Pf.  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This was the previous observation.</a:t>
            </a:r>
          </a:p>
          <a:p>
            <a:endParaRPr lang="en-US" altLang="zh-CN" dirty="0">
              <a:sym typeface="Symbol" pitchFamily="2" charset="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BF39597-A89A-7D44-9E9C-F3EFF16CA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Marriage Theorem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AC86307C-DCEF-7342-8FF7-8D7C7C208C0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629025"/>
            <a:ext cx="3930650" cy="2984500"/>
            <a:chOff x="1007" y="2175"/>
            <a:chExt cx="2622" cy="1991"/>
          </a:xfrm>
        </p:grpSpPr>
        <p:sp>
          <p:nvSpPr>
            <p:cNvPr id="35846" name="Oval 5">
              <a:extLst>
                <a:ext uri="{FF2B5EF4-FFF2-40B4-BE49-F238E27FC236}">
                  <a16:creationId xmlns:a16="http://schemas.microsoft.com/office/drawing/2014/main" id="{1FEB7F8D-BFC7-BF42-9534-BD01B7CE61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2175"/>
              <a:ext cx="155" cy="1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1</a:t>
              </a:r>
            </a:p>
          </p:txBody>
        </p:sp>
        <p:sp>
          <p:nvSpPr>
            <p:cNvPr id="35847" name="Oval 6">
              <a:extLst>
                <a:ext uri="{FF2B5EF4-FFF2-40B4-BE49-F238E27FC236}">
                  <a16:creationId xmlns:a16="http://schemas.microsoft.com/office/drawing/2014/main" id="{CE6272F6-5076-564D-8ABA-438EAE2EAC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3086"/>
              <a:ext cx="155" cy="1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3</a:t>
              </a:r>
            </a:p>
          </p:txBody>
        </p:sp>
        <p:sp>
          <p:nvSpPr>
            <p:cNvPr id="35848" name="Oval 7">
              <a:extLst>
                <a:ext uri="{FF2B5EF4-FFF2-40B4-BE49-F238E27FC236}">
                  <a16:creationId xmlns:a16="http://schemas.microsoft.com/office/drawing/2014/main" id="{8D357C7D-C680-7A4C-998D-A230C3F36A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3974"/>
              <a:ext cx="155" cy="1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35849" name="AutoShape 8">
              <a:extLst>
                <a:ext uri="{FF2B5EF4-FFF2-40B4-BE49-F238E27FC236}">
                  <a16:creationId xmlns:a16="http://schemas.microsoft.com/office/drawing/2014/main" id="{A6888524-5B09-1745-A68F-C2E671B65B00}"/>
                </a:ext>
              </a:extLst>
            </p:cNvPr>
            <p:cNvCxnSpPr>
              <a:cxnSpLocks noChangeShapeType="1"/>
              <a:stCxn id="35847" idx="6"/>
              <a:endCxn id="35853" idx="2"/>
            </p:cNvCxnSpPr>
            <p:nvPr/>
          </p:nvCxnSpPr>
          <p:spPr bwMode="auto">
            <a:xfrm>
              <a:off x="1548" y="3163"/>
              <a:ext cx="14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850" name="AutoShape 9">
              <a:extLst>
                <a:ext uri="{FF2B5EF4-FFF2-40B4-BE49-F238E27FC236}">
                  <a16:creationId xmlns:a16="http://schemas.microsoft.com/office/drawing/2014/main" id="{DBFD59A5-0373-7644-9D92-5C8FF9EF17D3}"/>
                </a:ext>
              </a:extLst>
            </p:cNvPr>
            <p:cNvCxnSpPr>
              <a:cxnSpLocks noChangeShapeType="1"/>
              <a:stCxn id="35846" idx="6"/>
              <a:endCxn id="35852" idx="2"/>
            </p:cNvCxnSpPr>
            <p:nvPr/>
          </p:nvCxnSpPr>
          <p:spPr bwMode="auto">
            <a:xfrm>
              <a:off x="1548" y="2252"/>
              <a:ext cx="14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851" name="AutoShape 10">
              <a:extLst>
                <a:ext uri="{FF2B5EF4-FFF2-40B4-BE49-F238E27FC236}">
                  <a16:creationId xmlns:a16="http://schemas.microsoft.com/office/drawing/2014/main" id="{44C152E4-0DA6-7E48-9884-D967DEDCE7E3}"/>
                </a:ext>
              </a:extLst>
            </p:cNvPr>
            <p:cNvCxnSpPr>
              <a:cxnSpLocks noChangeShapeType="1"/>
              <a:stCxn id="35848" idx="6"/>
              <a:endCxn id="35854" idx="2"/>
            </p:cNvCxnSpPr>
            <p:nvPr/>
          </p:nvCxnSpPr>
          <p:spPr bwMode="auto">
            <a:xfrm>
              <a:off x="1548" y="4050"/>
              <a:ext cx="14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852" name="Oval 11">
              <a:extLst>
                <a:ext uri="{FF2B5EF4-FFF2-40B4-BE49-F238E27FC236}">
                  <a16:creationId xmlns:a16="http://schemas.microsoft.com/office/drawing/2014/main" id="{2398862B-7E59-0845-8DD7-87FB72B07C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2175"/>
              <a:ext cx="153" cy="1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1'</a:t>
              </a:r>
            </a:p>
          </p:txBody>
        </p:sp>
        <p:sp>
          <p:nvSpPr>
            <p:cNvPr id="35853" name="Oval 12">
              <a:extLst>
                <a:ext uri="{FF2B5EF4-FFF2-40B4-BE49-F238E27FC236}">
                  <a16:creationId xmlns:a16="http://schemas.microsoft.com/office/drawing/2014/main" id="{717FC67B-18BD-C447-A4A2-5738A7C5A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3086"/>
              <a:ext cx="153" cy="1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 dirty="0"/>
                <a:t>3'</a:t>
              </a:r>
            </a:p>
          </p:txBody>
        </p:sp>
        <p:sp>
          <p:nvSpPr>
            <p:cNvPr id="35854" name="Oval 13">
              <a:extLst>
                <a:ext uri="{FF2B5EF4-FFF2-40B4-BE49-F238E27FC236}">
                  <a16:creationId xmlns:a16="http://schemas.microsoft.com/office/drawing/2014/main" id="{E4DE8CD3-7B51-9147-98FE-FADD7A05C4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3974"/>
              <a:ext cx="153" cy="1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5'</a:t>
              </a:r>
            </a:p>
          </p:txBody>
        </p:sp>
        <p:cxnSp>
          <p:nvCxnSpPr>
            <p:cNvPr id="35855" name="AutoShape 14">
              <a:extLst>
                <a:ext uri="{FF2B5EF4-FFF2-40B4-BE49-F238E27FC236}">
                  <a16:creationId xmlns:a16="http://schemas.microsoft.com/office/drawing/2014/main" id="{CE583B6B-FAF0-F647-9A69-C1CD7125192C}"/>
                </a:ext>
              </a:extLst>
            </p:cNvPr>
            <p:cNvCxnSpPr>
              <a:cxnSpLocks noChangeShapeType="1"/>
              <a:stCxn id="35846" idx="6"/>
              <a:endCxn id="35858" idx="2"/>
            </p:cNvCxnSpPr>
            <p:nvPr/>
          </p:nvCxnSpPr>
          <p:spPr bwMode="auto">
            <a:xfrm>
              <a:off x="1548" y="2252"/>
              <a:ext cx="1471" cy="4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856" name="Oval 15">
              <a:extLst>
                <a:ext uri="{FF2B5EF4-FFF2-40B4-BE49-F238E27FC236}">
                  <a16:creationId xmlns:a16="http://schemas.microsoft.com/office/drawing/2014/main" id="{092051C5-99CB-5A42-B294-7FC952F32E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2608"/>
              <a:ext cx="155" cy="15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857" name="Oval 16">
              <a:extLst>
                <a:ext uri="{FF2B5EF4-FFF2-40B4-BE49-F238E27FC236}">
                  <a16:creationId xmlns:a16="http://schemas.microsoft.com/office/drawing/2014/main" id="{05D6FFA4-EA61-2B44-B77D-87AFD3D14D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3520"/>
              <a:ext cx="155" cy="15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5858" name="Oval 17">
              <a:extLst>
                <a:ext uri="{FF2B5EF4-FFF2-40B4-BE49-F238E27FC236}">
                  <a16:creationId xmlns:a16="http://schemas.microsoft.com/office/drawing/2014/main" id="{4D81132A-567A-9147-B272-ABE5E18E8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2608"/>
              <a:ext cx="153" cy="15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>
                  <a:solidFill>
                    <a:schemeClr val="bg1"/>
                  </a:solidFill>
                </a:rPr>
                <a:t>2'</a:t>
              </a:r>
            </a:p>
          </p:txBody>
        </p:sp>
        <p:sp>
          <p:nvSpPr>
            <p:cNvPr id="35859" name="Oval 18">
              <a:extLst>
                <a:ext uri="{FF2B5EF4-FFF2-40B4-BE49-F238E27FC236}">
                  <a16:creationId xmlns:a16="http://schemas.microsoft.com/office/drawing/2014/main" id="{87FBFBD6-C5CC-A840-B5DF-E953A4423D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3520"/>
              <a:ext cx="153" cy="15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4'</a:t>
              </a:r>
            </a:p>
          </p:txBody>
        </p:sp>
        <p:cxnSp>
          <p:nvCxnSpPr>
            <p:cNvPr id="35860" name="AutoShape 19">
              <a:extLst>
                <a:ext uri="{FF2B5EF4-FFF2-40B4-BE49-F238E27FC236}">
                  <a16:creationId xmlns:a16="http://schemas.microsoft.com/office/drawing/2014/main" id="{AADD71C3-51F3-B745-A11B-901CECE28A6E}"/>
                </a:ext>
              </a:extLst>
            </p:cNvPr>
            <p:cNvCxnSpPr>
              <a:cxnSpLocks noChangeShapeType="1"/>
              <a:stCxn id="35856" idx="6"/>
              <a:endCxn id="35858" idx="2"/>
            </p:cNvCxnSpPr>
            <p:nvPr/>
          </p:nvCxnSpPr>
          <p:spPr bwMode="auto">
            <a:xfrm>
              <a:off x="1548" y="2686"/>
              <a:ext cx="14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861" name="AutoShape 20">
              <a:extLst>
                <a:ext uri="{FF2B5EF4-FFF2-40B4-BE49-F238E27FC236}">
                  <a16:creationId xmlns:a16="http://schemas.microsoft.com/office/drawing/2014/main" id="{C901E7B2-7629-574D-A854-44B81C9AA404}"/>
                </a:ext>
              </a:extLst>
            </p:cNvPr>
            <p:cNvCxnSpPr>
              <a:cxnSpLocks noChangeShapeType="1"/>
              <a:stCxn id="35857" idx="6"/>
              <a:endCxn id="35858" idx="2"/>
            </p:cNvCxnSpPr>
            <p:nvPr/>
          </p:nvCxnSpPr>
          <p:spPr bwMode="auto">
            <a:xfrm flipV="1">
              <a:off x="1548" y="2686"/>
              <a:ext cx="1471" cy="9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862" name="AutoShape 21">
              <a:extLst>
                <a:ext uri="{FF2B5EF4-FFF2-40B4-BE49-F238E27FC236}">
                  <a16:creationId xmlns:a16="http://schemas.microsoft.com/office/drawing/2014/main" id="{74DB4B08-1554-9046-82B9-57469FDC877A}"/>
                </a:ext>
              </a:extLst>
            </p:cNvPr>
            <p:cNvCxnSpPr>
              <a:cxnSpLocks noChangeShapeType="1"/>
              <a:stCxn id="35847" idx="6"/>
              <a:endCxn id="35859" idx="1"/>
            </p:cNvCxnSpPr>
            <p:nvPr/>
          </p:nvCxnSpPr>
          <p:spPr bwMode="auto">
            <a:xfrm>
              <a:off x="1548" y="3163"/>
              <a:ext cx="1494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863" name="AutoShape 22">
              <a:extLst>
                <a:ext uri="{FF2B5EF4-FFF2-40B4-BE49-F238E27FC236}">
                  <a16:creationId xmlns:a16="http://schemas.microsoft.com/office/drawing/2014/main" id="{C6171923-1EA1-8A42-984F-9E4A73788876}"/>
                </a:ext>
              </a:extLst>
            </p:cNvPr>
            <p:cNvCxnSpPr>
              <a:cxnSpLocks noChangeShapeType="1"/>
              <a:stCxn id="35857" idx="6"/>
              <a:endCxn id="35854" idx="2"/>
            </p:cNvCxnSpPr>
            <p:nvPr/>
          </p:nvCxnSpPr>
          <p:spPr bwMode="auto">
            <a:xfrm>
              <a:off x="1548" y="3597"/>
              <a:ext cx="1471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864" name="AutoShape 23">
              <a:extLst>
                <a:ext uri="{FF2B5EF4-FFF2-40B4-BE49-F238E27FC236}">
                  <a16:creationId xmlns:a16="http://schemas.microsoft.com/office/drawing/2014/main" id="{4FE4592C-7E65-7E4A-A141-2CD3130A041A}"/>
                </a:ext>
              </a:extLst>
            </p:cNvPr>
            <p:cNvCxnSpPr>
              <a:cxnSpLocks noChangeShapeType="1"/>
              <a:stCxn id="35848" idx="6"/>
              <a:endCxn id="35858" idx="2"/>
            </p:cNvCxnSpPr>
            <p:nvPr/>
          </p:nvCxnSpPr>
          <p:spPr bwMode="auto">
            <a:xfrm flipV="1">
              <a:off x="1548" y="2686"/>
              <a:ext cx="1471" cy="1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865" name="AutoShape 24">
              <a:extLst>
                <a:ext uri="{FF2B5EF4-FFF2-40B4-BE49-F238E27FC236}">
                  <a16:creationId xmlns:a16="http://schemas.microsoft.com/office/drawing/2014/main" id="{88E6F5E5-6CA0-7A45-A1EF-71B1E6DDD82F}"/>
                </a:ext>
              </a:extLst>
            </p:cNvPr>
            <p:cNvCxnSpPr>
              <a:cxnSpLocks noChangeShapeType="1"/>
              <a:stCxn id="35847" idx="6"/>
              <a:endCxn id="35852" idx="2"/>
            </p:cNvCxnSpPr>
            <p:nvPr/>
          </p:nvCxnSpPr>
          <p:spPr bwMode="auto">
            <a:xfrm flipV="1">
              <a:off x="1548" y="2252"/>
              <a:ext cx="1471" cy="9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866" name="Text Box 25">
              <a:extLst>
                <a:ext uri="{FF2B5EF4-FFF2-40B4-BE49-F238E27FC236}">
                  <a16:creationId xmlns:a16="http://schemas.microsoft.com/office/drawing/2014/main" id="{7D3F593D-B55F-7B46-A89F-83DAD57C8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3935"/>
              <a:ext cx="20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r>
                <a:rPr lang="en-US" altLang="zh-CN"/>
                <a:t>L</a:t>
              </a:r>
            </a:p>
          </p:txBody>
        </p:sp>
        <p:sp>
          <p:nvSpPr>
            <p:cNvPr id="35867" name="Text Box 26">
              <a:extLst>
                <a:ext uri="{FF2B5EF4-FFF2-40B4-BE49-F238E27FC236}">
                  <a16:creationId xmlns:a16="http://schemas.microsoft.com/office/drawing/2014/main" id="{8F4DB669-8CB8-8C41-9D1E-4294DB6F0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" y="3941"/>
              <a:ext cx="20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r>
                <a:rPr lang="en-US" altLang="zh-CN"/>
                <a:t>R</a:t>
              </a:r>
            </a:p>
          </p:txBody>
        </p:sp>
      </p:grpSp>
      <p:sp>
        <p:nvSpPr>
          <p:cNvPr id="35845" name="Text Box 27">
            <a:extLst>
              <a:ext uri="{FF2B5EF4-FFF2-40B4-BE49-F238E27FC236}">
                <a16:creationId xmlns:a16="http://schemas.microsoft.com/office/drawing/2014/main" id="{E6F15E05-ED1B-F040-A87A-73E86B79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91000"/>
            <a:ext cx="2376488" cy="1116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137160" tIns="137160" rIns="137160" bIns="13716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u="sng" dirty="0"/>
              <a:t>No perfect matching: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S = { 2, 4, 5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N(S) = { 2', 5' }.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1694B08F-F47A-CC40-95B1-14BB0795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>
            <a:extLst>
              <a:ext uri="{FF2B5EF4-FFF2-40B4-BE49-F238E27FC236}">
                <a16:creationId xmlns:a16="http://schemas.microsoft.com/office/drawing/2014/main" id="{529ABE27-5A78-DA48-AD66-D988FF44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144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EDDDC69B-C1D7-B24F-B08C-8DCA02DE2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9496D83-C3BE-DD4F-9D0C-E1A31626D293}" type="slidenum">
              <a:rPr lang="en-US" altLang="zh-CN" sz="800"/>
              <a:pPr/>
              <a:t>21</a:t>
            </a:fld>
            <a:endParaRPr lang="en-US" altLang="zh-CN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DFECE52-7F91-1E42-885B-4CBE222D1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9723" y="946686"/>
            <a:ext cx="11053879" cy="4849968"/>
          </a:xfrm>
        </p:spPr>
        <p:txBody>
          <a:bodyPr/>
          <a:lstStyle/>
          <a:p>
            <a:r>
              <a:rPr lang="en-US" altLang="zh-CN" dirty="0">
                <a:sym typeface="Symbol" pitchFamily="2" charset="2"/>
              </a:rPr>
              <a:t>Pf.  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Suppose G does not have a perfect matching.</a:t>
            </a:r>
          </a:p>
          <a:p>
            <a:pPr lvl="1"/>
            <a:r>
              <a:rPr lang="en-US" altLang="zh-CN" dirty="0"/>
              <a:t>Formulate as a max flow problem and let (A</a:t>
            </a:r>
            <a:r>
              <a:rPr lang="en-US" altLang="zh-CN" dirty="0">
                <a:sym typeface="Symbol" pitchFamily="2" charset="2"/>
              </a:rPr>
              <a:t>, B) be min cut in G'.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By max-flow min-cut, c(A, B) &lt; </a:t>
            </a:r>
            <a:r>
              <a:rPr lang="en-US" altLang="zh-CN" dirty="0"/>
              <a:t>|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itchFamily="2" charset="2"/>
              </a:rPr>
              <a:t>L</a:t>
            </a:r>
            <a:r>
              <a:rPr lang="en-US" altLang="zh-CN" baseline="30000" dirty="0"/>
              <a:t> </a:t>
            </a:r>
            <a:r>
              <a:rPr lang="en-US" altLang="zh-CN" dirty="0"/>
              <a:t>|</a:t>
            </a:r>
            <a:r>
              <a:rPr lang="en-US" altLang="zh-CN" dirty="0">
                <a:sym typeface="Symbol" pitchFamily="2" charset="2"/>
              </a:rPr>
              <a:t>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Define L</a:t>
            </a:r>
            <a:r>
              <a:rPr lang="en-US" altLang="zh-CN" sz="2000" baseline="-25000" dirty="0">
                <a:sym typeface="Symbol" pitchFamily="2" charset="2"/>
              </a:rPr>
              <a:t>A</a:t>
            </a:r>
            <a:r>
              <a:rPr lang="en-US" altLang="zh-CN" dirty="0">
                <a:sym typeface="Symbol" pitchFamily="2" charset="2"/>
              </a:rPr>
              <a:t> = L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 A,  L</a:t>
            </a:r>
            <a:r>
              <a:rPr lang="en-US" altLang="zh-CN" sz="2000" baseline="-25000" dirty="0">
                <a:sym typeface="Symbol" pitchFamily="2" charset="2"/>
              </a:rPr>
              <a:t>B</a:t>
            </a:r>
            <a:r>
              <a:rPr lang="en-US" altLang="zh-CN" dirty="0">
                <a:sym typeface="Symbol" pitchFamily="2" charset="2"/>
              </a:rPr>
              <a:t> = L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 B ,  R</a:t>
            </a:r>
            <a:r>
              <a:rPr lang="en-US" altLang="zh-CN" sz="2000" baseline="-25000" dirty="0">
                <a:sym typeface="Symbol" pitchFamily="2" charset="2"/>
              </a:rPr>
              <a:t>A</a:t>
            </a:r>
            <a:r>
              <a:rPr lang="en-US" altLang="zh-CN" dirty="0">
                <a:sym typeface="Symbol" pitchFamily="2" charset="2"/>
              </a:rPr>
              <a:t> = R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 A.</a:t>
            </a:r>
          </a:p>
          <a:p>
            <a:pPr lvl="1"/>
            <a:r>
              <a:rPr lang="en-US" altLang="zh-CN" dirty="0"/>
              <a:t>c(A, B)  =  |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itchFamily="2" charset="2"/>
              </a:rPr>
              <a:t>L</a:t>
            </a:r>
            <a:r>
              <a:rPr lang="en-US" altLang="zh-CN" sz="2000" baseline="-25000" dirty="0">
                <a:sym typeface="Symbol" pitchFamily="2" charset="2"/>
              </a:rPr>
              <a:t>B</a:t>
            </a:r>
            <a:r>
              <a:rPr lang="en-US" altLang="zh-CN" baseline="30000" dirty="0"/>
              <a:t> </a:t>
            </a:r>
            <a:r>
              <a:rPr lang="en-US" altLang="zh-CN" dirty="0"/>
              <a:t>| + |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itchFamily="2" charset="2"/>
              </a:rPr>
              <a:t>R</a:t>
            </a:r>
            <a:r>
              <a:rPr lang="en-US" altLang="zh-CN" sz="2000" baseline="-25000" dirty="0">
                <a:sym typeface="Symbol" pitchFamily="2" charset="2"/>
              </a:rPr>
              <a:t>A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itchFamily="2" charset="2"/>
              </a:rPr>
              <a:t>|.</a:t>
            </a:r>
          </a:p>
          <a:p>
            <a:pPr lvl="1"/>
            <a:r>
              <a:rPr lang="en-US" altLang="zh-CN" dirty="0"/>
              <a:t>Min cut :  </a:t>
            </a:r>
            <a:r>
              <a:rPr lang="en-US" altLang="zh-CN" dirty="0">
                <a:sym typeface="Symbol" pitchFamily="2" charset="2"/>
              </a:rPr>
              <a:t>N(</a:t>
            </a:r>
            <a:r>
              <a:rPr lang="en-US" altLang="zh-CN" dirty="0"/>
              <a:t>L</a:t>
            </a:r>
            <a:r>
              <a:rPr lang="en-US" altLang="zh-CN" sz="2000" baseline="-25000" dirty="0">
                <a:sym typeface="Symbol" pitchFamily="2" charset="2"/>
              </a:rPr>
              <a:t>A</a:t>
            </a:r>
            <a:r>
              <a:rPr lang="en-US" altLang="zh-CN" dirty="0"/>
              <a:t>) </a:t>
            </a:r>
            <a:r>
              <a:rPr lang="en-US" altLang="zh-CN" dirty="0">
                <a:sym typeface="Symbol" pitchFamily="2" charset="2"/>
              </a:rPr>
              <a:t>  R</a:t>
            </a:r>
            <a:r>
              <a:rPr lang="en-US" altLang="zh-CN" sz="2000" baseline="-25000" dirty="0">
                <a:sym typeface="Symbol" pitchFamily="2" charset="2"/>
              </a:rPr>
              <a:t>A </a:t>
            </a:r>
            <a:r>
              <a:rPr lang="en-US" altLang="zh-CN" sz="2000" dirty="0">
                <a:sym typeface="Symbol" pitchFamily="2" charset="2"/>
              </a:rPr>
              <a:t>because c(A,B) not increased if so</a:t>
            </a:r>
            <a:endParaRPr lang="en-US" altLang="zh-CN" dirty="0"/>
          </a:p>
          <a:p>
            <a:pPr lvl="1"/>
            <a:r>
              <a:rPr lang="en-US" altLang="zh-CN" dirty="0"/>
              <a:t>|N(L</a:t>
            </a:r>
            <a:r>
              <a:rPr lang="en-US" altLang="zh-CN" sz="2000" baseline="-25000" dirty="0">
                <a:sym typeface="Symbol" pitchFamily="2" charset="2"/>
              </a:rPr>
              <a:t>A </a:t>
            </a:r>
            <a:r>
              <a:rPr lang="en-US" altLang="zh-CN" dirty="0">
                <a:sym typeface="Symbol" pitchFamily="2" charset="2"/>
              </a:rPr>
              <a:t>)|  </a:t>
            </a:r>
            <a:r>
              <a:rPr lang="en-US" altLang="zh-CN" dirty="0"/>
              <a:t>|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itchFamily="2" charset="2"/>
              </a:rPr>
              <a:t>R</a:t>
            </a:r>
            <a:r>
              <a:rPr lang="en-US" altLang="zh-CN" sz="2000" baseline="-25000" dirty="0">
                <a:sym typeface="Symbol" pitchFamily="2" charset="2"/>
              </a:rPr>
              <a:t>A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itchFamily="2" charset="2"/>
              </a:rPr>
              <a:t>|  =  c(A, B) - </a:t>
            </a:r>
            <a:r>
              <a:rPr lang="en-US" altLang="zh-CN" dirty="0"/>
              <a:t>| </a:t>
            </a:r>
            <a:r>
              <a:rPr lang="en-US" altLang="zh-CN" dirty="0">
                <a:sym typeface="Symbol" pitchFamily="2" charset="2"/>
              </a:rPr>
              <a:t>L</a:t>
            </a:r>
            <a:r>
              <a:rPr lang="en-US" altLang="zh-CN" sz="2000" baseline="-25000" dirty="0">
                <a:sym typeface="Symbol" pitchFamily="2" charset="2"/>
              </a:rPr>
              <a:t>B</a:t>
            </a:r>
            <a:r>
              <a:rPr lang="en-US" altLang="zh-CN" baseline="30000" dirty="0"/>
              <a:t> </a:t>
            </a:r>
            <a:r>
              <a:rPr lang="en-US" altLang="zh-CN" dirty="0"/>
              <a:t>|  </a:t>
            </a:r>
            <a:r>
              <a:rPr lang="en-US" altLang="zh-CN" dirty="0">
                <a:sym typeface="Symbol" pitchFamily="2" charset="2"/>
              </a:rPr>
              <a:t>&lt;  </a:t>
            </a:r>
            <a:r>
              <a:rPr lang="en-US" altLang="zh-CN" dirty="0"/>
              <a:t>|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itchFamily="2" charset="2"/>
              </a:rPr>
              <a:t>L</a:t>
            </a:r>
            <a:r>
              <a:rPr lang="en-US" altLang="zh-CN" baseline="30000" dirty="0"/>
              <a:t> </a:t>
            </a:r>
            <a:r>
              <a:rPr lang="en-US" altLang="zh-CN" dirty="0"/>
              <a:t>| - |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itchFamily="2" charset="2"/>
              </a:rPr>
              <a:t>L</a:t>
            </a:r>
            <a:r>
              <a:rPr lang="en-US" altLang="zh-CN" sz="2000" baseline="-25000" dirty="0">
                <a:sym typeface="Symbol" pitchFamily="2" charset="2"/>
              </a:rPr>
              <a:t>B</a:t>
            </a:r>
            <a:r>
              <a:rPr lang="en-US" altLang="zh-CN" baseline="30000" dirty="0"/>
              <a:t> </a:t>
            </a:r>
            <a:r>
              <a:rPr lang="en-US" altLang="zh-CN" dirty="0"/>
              <a:t>|  =  | L</a:t>
            </a:r>
            <a:r>
              <a:rPr lang="en-US" altLang="zh-CN" sz="2000" baseline="-25000" dirty="0">
                <a:sym typeface="Symbol" pitchFamily="2" charset="2"/>
              </a:rPr>
              <a:t>A</a:t>
            </a:r>
            <a:r>
              <a:rPr lang="en-US" altLang="zh-CN" baseline="30000" dirty="0"/>
              <a:t> </a:t>
            </a:r>
            <a:r>
              <a:rPr lang="en-US" altLang="zh-CN" dirty="0"/>
              <a:t>|.</a:t>
            </a:r>
          </a:p>
          <a:p>
            <a:pPr lvl="1"/>
            <a:r>
              <a:rPr lang="en-US" altLang="zh-CN" dirty="0"/>
              <a:t>Choose S = L</a:t>
            </a:r>
            <a:r>
              <a:rPr lang="en-US" altLang="zh-CN" sz="2000" baseline="-25000" dirty="0">
                <a:sym typeface="Symbol" pitchFamily="2" charset="2"/>
              </a:rPr>
              <a:t>A </a:t>
            </a:r>
            <a:r>
              <a:rPr lang="en-US" altLang="zh-CN" dirty="0"/>
              <a:t>.  </a:t>
            </a:r>
            <a:r>
              <a:rPr lang="en-US" altLang="zh-CN" dirty="0">
                <a:cs typeface="Lucida Grande" panose="020B0600040502020204" pitchFamily="34" charset="0"/>
              </a:rPr>
              <a:t>▪</a:t>
            </a:r>
            <a:endParaRPr lang="en-US" altLang="zh-CN" dirty="0"/>
          </a:p>
          <a:p>
            <a:pPr lvl="1"/>
            <a:endParaRPr lang="en-US" altLang="zh-CN" sz="2000" baseline="-25000" dirty="0">
              <a:sym typeface="Symbol" pitchFamily="2" charset="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8583563-CC53-8444-BE5B-5DC1C11D4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 of Marriage Theorem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B8C53129-69B2-5E43-ABA5-C3CAA5D7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4" y="4848122"/>
            <a:ext cx="1735137" cy="1454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13716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ym typeface="Symbol" pitchFamily="2" charset="2"/>
              </a:rPr>
              <a:t>L</a:t>
            </a:r>
            <a:r>
              <a:rPr lang="en-US" altLang="zh-CN" baseline="-25000" dirty="0">
                <a:sym typeface="Symbol" pitchFamily="2" charset="2"/>
              </a:rPr>
              <a:t>A </a:t>
            </a:r>
            <a:r>
              <a:rPr lang="en-US" altLang="zh-CN" dirty="0">
                <a:sym typeface="Symbol" pitchFamily="2" charset="2"/>
              </a:rPr>
              <a:t>= {2, 4, 5}</a:t>
            </a:r>
            <a:br>
              <a:rPr lang="en-US" altLang="zh-CN" dirty="0">
                <a:sym typeface="Symbol" pitchFamily="2" charset="2"/>
              </a:rPr>
            </a:br>
            <a:r>
              <a:rPr lang="en-US" altLang="zh-CN" dirty="0">
                <a:sym typeface="Symbol" pitchFamily="2" charset="2"/>
              </a:rPr>
              <a:t>L</a:t>
            </a:r>
            <a:r>
              <a:rPr lang="en-US" altLang="zh-CN" baseline="-25000" dirty="0">
                <a:sym typeface="Symbol" pitchFamily="2" charset="2"/>
              </a:rPr>
              <a:t>B </a:t>
            </a:r>
            <a:r>
              <a:rPr lang="en-US" altLang="zh-CN" dirty="0">
                <a:sym typeface="Symbol" pitchFamily="2" charset="2"/>
              </a:rPr>
              <a:t>= {1, 3}</a:t>
            </a:r>
            <a:br>
              <a:rPr lang="en-US" altLang="zh-CN" dirty="0">
                <a:sym typeface="Symbol" pitchFamily="2" charset="2"/>
              </a:rPr>
            </a:br>
            <a:r>
              <a:rPr lang="en-US" altLang="zh-CN" dirty="0">
                <a:sym typeface="Symbol" pitchFamily="2" charset="2"/>
              </a:rPr>
              <a:t>R</a:t>
            </a:r>
            <a:r>
              <a:rPr lang="en-US" altLang="zh-CN" baseline="-25000" dirty="0">
                <a:sym typeface="Symbol" pitchFamily="2" charset="2"/>
              </a:rPr>
              <a:t>A </a:t>
            </a:r>
            <a:r>
              <a:rPr lang="en-US" altLang="zh-CN" dirty="0">
                <a:sym typeface="Symbol" pitchFamily="2" charset="2"/>
              </a:rPr>
              <a:t>= {2', 5'}</a:t>
            </a:r>
            <a:br>
              <a:rPr lang="en-US" altLang="zh-CN" dirty="0">
                <a:sym typeface="Symbol" pitchFamily="2" charset="2"/>
              </a:rPr>
            </a:br>
            <a:r>
              <a:rPr lang="en-US" altLang="zh-CN" dirty="0">
                <a:sym typeface="Symbol" pitchFamily="2" charset="2"/>
              </a:rPr>
              <a:t>N(L</a:t>
            </a:r>
            <a:r>
              <a:rPr lang="en-US" altLang="zh-CN" baseline="-25000" dirty="0">
                <a:sym typeface="Symbol" pitchFamily="2" charset="2"/>
              </a:rPr>
              <a:t>A</a:t>
            </a:r>
            <a:r>
              <a:rPr lang="en-US" altLang="zh-CN" dirty="0">
                <a:sym typeface="Symbol" pitchFamily="2" charset="2"/>
              </a:rPr>
              <a:t>) = {2', 5'}</a:t>
            </a:r>
          </a:p>
        </p:txBody>
      </p:sp>
      <p:sp>
        <p:nvSpPr>
          <p:cNvPr id="37893" name="Freeform 5">
            <a:extLst>
              <a:ext uri="{FF2B5EF4-FFF2-40B4-BE49-F238E27FC236}">
                <a16:creationId xmlns:a16="http://schemas.microsoft.com/office/drawing/2014/main" id="{6CC94CA3-A990-8D4B-9F39-45AD60038473}"/>
              </a:ext>
            </a:extLst>
          </p:cNvPr>
          <p:cNvSpPr>
            <a:spLocks/>
          </p:cNvSpPr>
          <p:nvPr/>
        </p:nvSpPr>
        <p:spPr bwMode="auto">
          <a:xfrm>
            <a:off x="2678113" y="4490935"/>
            <a:ext cx="4095750" cy="2455863"/>
          </a:xfrm>
          <a:custGeom>
            <a:avLst/>
            <a:gdLst>
              <a:gd name="T0" fmla="*/ 2147483646 w 2580"/>
              <a:gd name="T1" fmla="*/ 2147483646 h 1547"/>
              <a:gd name="T2" fmla="*/ 2147483646 w 2580"/>
              <a:gd name="T3" fmla="*/ 2147483646 h 1547"/>
              <a:gd name="T4" fmla="*/ 2147483646 w 2580"/>
              <a:gd name="T5" fmla="*/ 2147483646 h 1547"/>
              <a:gd name="T6" fmla="*/ 2147483646 w 2580"/>
              <a:gd name="T7" fmla="*/ 2147483646 h 1547"/>
              <a:gd name="T8" fmla="*/ 2147483646 w 2580"/>
              <a:gd name="T9" fmla="*/ 2147483646 h 1547"/>
              <a:gd name="T10" fmla="*/ 2147483646 w 2580"/>
              <a:gd name="T11" fmla="*/ 2147483646 h 1547"/>
              <a:gd name="T12" fmla="*/ 2147483646 w 2580"/>
              <a:gd name="T13" fmla="*/ 2147483646 h 1547"/>
              <a:gd name="T14" fmla="*/ 2147483646 w 2580"/>
              <a:gd name="T15" fmla="*/ 2147483646 h 1547"/>
              <a:gd name="T16" fmla="*/ 2147483646 w 2580"/>
              <a:gd name="T17" fmla="*/ 2147483646 h 1547"/>
              <a:gd name="T18" fmla="*/ 2147483646 w 2580"/>
              <a:gd name="T19" fmla="*/ 2147483646 h 1547"/>
              <a:gd name="T20" fmla="*/ 2147483646 w 2580"/>
              <a:gd name="T21" fmla="*/ 2147483646 h 1547"/>
              <a:gd name="T22" fmla="*/ 2147483646 w 2580"/>
              <a:gd name="T23" fmla="*/ 2147483646 h 1547"/>
              <a:gd name="T24" fmla="*/ 2147483646 w 2580"/>
              <a:gd name="T25" fmla="*/ 2147483646 h 1547"/>
              <a:gd name="T26" fmla="*/ 2147483646 w 2580"/>
              <a:gd name="T27" fmla="*/ 2147483646 h 1547"/>
              <a:gd name="T28" fmla="*/ 2147483646 w 2580"/>
              <a:gd name="T29" fmla="*/ 2147483646 h 1547"/>
              <a:gd name="T30" fmla="*/ 2147483646 w 2580"/>
              <a:gd name="T31" fmla="*/ 2147483646 h 1547"/>
              <a:gd name="T32" fmla="*/ 2147483646 w 2580"/>
              <a:gd name="T33" fmla="*/ 2147483646 h 1547"/>
              <a:gd name="T34" fmla="*/ 2147483646 w 2580"/>
              <a:gd name="T35" fmla="*/ 2147483646 h 1547"/>
              <a:gd name="T36" fmla="*/ 2147483646 w 2580"/>
              <a:gd name="T37" fmla="*/ 2147483646 h 1547"/>
              <a:gd name="T38" fmla="*/ 2147483646 w 2580"/>
              <a:gd name="T39" fmla="*/ 2147483646 h 1547"/>
              <a:gd name="T40" fmla="*/ 2147483646 w 2580"/>
              <a:gd name="T41" fmla="*/ 2147483646 h 1547"/>
              <a:gd name="T42" fmla="*/ 2147483646 w 2580"/>
              <a:gd name="T43" fmla="*/ 2147483646 h 1547"/>
              <a:gd name="T44" fmla="*/ 2147483646 w 2580"/>
              <a:gd name="T45" fmla="*/ 2147483646 h 1547"/>
              <a:gd name="T46" fmla="*/ 2147483646 w 2580"/>
              <a:gd name="T47" fmla="*/ 2147483646 h 1547"/>
              <a:gd name="T48" fmla="*/ 2147483646 w 2580"/>
              <a:gd name="T49" fmla="*/ 2147483646 h 1547"/>
              <a:gd name="T50" fmla="*/ 2147483646 w 2580"/>
              <a:gd name="T51" fmla="*/ 2147483646 h 1547"/>
              <a:gd name="T52" fmla="*/ 2147483646 w 2580"/>
              <a:gd name="T53" fmla="*/ 2147483646 h 1547"/>
              <a:gd name="T54" fmla="*/ 0 w 2580"/>
              <a:gd name="T55" fmla="*/ 2147483646 h 1547"/>
              <a:gd name="T56" fmla="*/ 2147483646 w 2580"/>
              <a:gd name="T57" fmla="*/ 2147483646 h 1547"/>
              <a:gd name="T58" fmla="*/ 2147483646 w 2580"/>
              <a:gd name="T59" fmla="*/ 2147483646 h 1547"/>
              <a:gd name="T60" fmla="*/ 2147483646 w 2580"/>
              <a:gd name="T61" fmla="*/ 2147483646 h 1547"/>
              <a:gd name="T62" fmla="*/ 2147483646 w 2580"/>
              <a:gd name="T63" fmla="*/ 2147483646 h 1547"/>
              <a:gd name="T64" fmla="*/ 2147483646 w 2580"/>
              <a:gd name="T65" fmla="*/ 2147483646 h 1547"/>
              <a:gd name="T66" fmla="*/ 2147483646 w 2580"/>
              <a:gd name="T67" fmla="*/ 2147483646 h 1547"/>
              <a:gd name="T68" fmla="*/ 2147483646 w 2580"/>
              <a:gd name="T69" fmla="*/ 2147483646 h 1547"/>
              <a:gd name="T70" fmla="*/ 2147483646 w 2580"/>
              <a:gd name="T71" fmla="*/ 2147483646 h 1547"/>
              <a:gd name="T72" fmla="*/ 2147483646 w 2580"/>
              <a:gd name="T73" fmla="*/ 2147483646 h 1547"/>
              <a:gd name="T74" fmla="*/ 2147483646 w 2580"/>
              <a:gd name="T75" fmla="*/ 2147483646 h 1547"/>
              <a:gd name="T76" fmla="*/ 2147483646 w 2580"/>
              <a:gd name="T77" fmla="*/ 2147483646 h 1547"/>
              <a:gd name="T78" fmla="*/ 2147483646 w 2580"/>
              <a:gd name="T79" fmla="*/ 2147483646 h 1547"/>
              <a:gd name="T80" fmla="*/ 2147483646 w 2580"/>
              <a:gd name="T81" fmla="*/ 2147483646 h 1547"/>
              <a:gd name="T82" fmla="*/ 2147483646 w 2580"/>
              <a:gd name="T83" fmla="*/ 2147483646 h 1547"/>
              <a:gd name="T84" fmla="*/ 2147483646 w 2580"/>
              <a:gd name="T85" fmla="*/ 2147483646 h 1547"/>
              <a:gd name="T86" fmla="*/ 2147483646 w 2580"/>
              <a:gd name="T87" fmla="*/ 2147483646 h 1547"/>
              <a:gd name="T88" fmla="*/ 2147483646 w 2580"/>
              <a:gd name="T89" fmla="*/ 2147483646 h 1547"/>
              <a:gd name="T90" fmla="*/ 2147483646 w 2580"/>
              <a:gd name="T91" fmla="*/ 2147483646 h 1547"/>
              <a:gd name="T92" fmla="*/ 2147483646 w 2580"/>
              <a:gd name="T93" fmla="*/ 2147483646 h 154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80" h="1547">
                <a:moveTo>
                  <a:pt x="2444" y="9"/>
                </a:moveTo>
                <a:cubicBezTo>
                  <a:pt x="2492" y="19"/>
                  <a:pt x="2490" y="30"/>
                  <a:pt x="2528" y="54"/>
                </a:cubicBezTo>
                <a:cubicBezTo>
                  <a:pt x="2546" y="108"/>
                  <a:pt x="2521" y="45"/>
                  <a:pt x="2558" y="100"/>
                </a:cubicBezTo>
                <a:cubicBezTo>
                  <a:pt x="2571" y="119"/>
                  <a:pt x="2573" y="153"/>
                  <a:pt x="2580" y="175"/>
                </a:cubicBezTo>
                <a:cubicBezTo>
                  <a:pt x="2577" y="228"/>
                  <a:pt x="2578" y="282"/>
                  <a:pt x="2573" y="334"/>
                </a:cubicBezTo>
                <a:cubicBezTo>
                  <a:pt x="2567" y="384"/>
                  <a:pt x="2545" y="393"/>
                  <a:pt x="2512" y="425"/>
                </a:cubicBezTo>
                <a:cubicBezTo>
                  <a:pt x="2470" y="467"/>
                  <a:pt x="2435" y="504"/>
                  <a:pt x="2376" y="523"/>
                </a:cubicBezTo>
                <a:cubicBezTo>
                  <a:pt x="2332" y="552"/>
                  <a:pt x="2283" y="579"/>
                  <a:pt x="2232" y="591"/>
                </a:cubicBezTo>
                <a:cubicBezTo>
                  <a:pt x="2193" y="611"/>
                  <a:pt x="2154" y="611"/>
                  <a:pt x="2112" y="621"/>
                </a:cubicBezTo>
                <a:cubicBezTo>
                  <a:pt x="2071" y="631"/>
                  <a:pt x="2027" y="653"/>
                  <a:pt x="1987" y="666"/>
                </a:cubicBezTo>
                <a:cubicBezTo>
                  <a:pt x="1961" y="675"/>
                  <a:pt x="1926" y="730"/>
                  <a:pt x="1905" y="753"/>
                </a:cubicBezTo>
                <a:cubicBezTo>
                  <a:pt x="1885" y="777"/>
                  <a:pt x="1872" y="792"/>
                  <a:pt x="1842" y="806"/>
                </a:cubicBezTo>
                <a:cubicBezTo>
                  <a:pt x="1788" y="830"/>
                  <a:pt x="1784" y="812"/>
                  <a:pt x="1750" y="864"/>
                </a:cubicBezTo>
                <a:cubicBezTo>
                  <a:pt x="1730" y="981"/>
                  <a:pt x="1761" y="978"/>
                  <a:pt x="1794" y="1068"/>
                </a:cubicBezTo>
                <a:cubicBezTo>
                  <a:pt x="1801" y="1084"/>
                  <a:pt x="1805" y="1120"/>
                  <a:pt x="1809" y="1136"/>
                </a:cubicBezTo>
                <a:cubicBezTo>
                  <a:pt x="1816" y="1165"/>
                  <a:pt x="1831" y="1190"/>
                  <a:pt x="1840" y="1219"/>
                </a:cubicBezTo>
                <a:cubicBezTo>
                  <a:pt x="1835" y="1306"/>
                  <a:pt x="1855" y="1406"/>
                  <a:pt x="1756" y="1438"/>
                </a:cubicBezTo>
                <a:cubicBezTo>
                  <a:pt x="1592" y="1547"/>
                  <a:pt x="1222" y="1454"/>
                  <a:pt x="1152" y="1453"/>
                </a:cubicBezTo>
                <a:cubicBezTo>
                  <a:pt x="1106" y="1447"/>
                  <a:pt x="1060" y="1444"/>
                  <a:pt x="1016" y="1438"/>
                </a:cubicBezTo>
                <a:cubicBezTo>
                  <a:pt x="974" y="1431"/>
                  <a:pt x="933" y="1413"/>
                  <a:pt x="894" y="1400"/>
                </a:cubicBezTo>
                <a:cubicBezTo>
                  <a:pt x="825" y="1376"/>
                  <a:pt x="757" y="1354"/>
                  <a:pt x="690" y="1324"/>
                </a:cubicBezTo>
                <a:cubicBezTo>
                  <a:pt x="631" y="1298"/>
                  <a:pt x="563" y="1301"/>
                  <a:pt x="508" y="1264"/>
                </a:cubicBezTo>
                <a:cubicBezTo>
                  <a:pt x="434" y="1213"/>
                  <a:pt x="377" y="1153"/>
                  <a:pt x="313" y="1090"/>
                </a:cubicBezTo>
                <a:cubicBezTo>
                  <a:pt x="279" y="1057"/>
                  <a:pt x="243" y="1029"/>
                  <a:pt x="214" y="992"/>
                </a:cubicBezTo>
                <a:cubicBezTo>
                  <a:pt x="211" y="982"/>
                  <a:pt x="210" y="972"/>
                  <a:pt x="206" y="961"/>
                </a:cubicBezTo>
                <a:cubicBezTo>
                  <a:pt x="202" y="948"/>
                  <a:pt x="126" y="882"/>
                  <a:pt x="122" y="869"/>
                </a:cubicBezTo>
                <a:cubicBezTo>
                  <a:pt x="99" y="832"/>
                  <a:pt x="59" y="812"/>
                  <a:pt x="33" y="753"/>
                </a:cubicBezTo>
                <a:cubicBezTo>
                  <a:pt x="19" y="719"/>
                  <a:pt x="5" y="606"/>
                  <a:pt x="0" y="564"/>
                </a:cubicBezTo>
                <a:cubicBezTo>
                  <a:pt x="3" y="536"/>
                  <a:pt x="30" y="511"/>
                  <a:pt x="40" y="485"/>
                </a:cubicBezTo>
                <a:cubicBezTo>
                  <a:pt x="44" y="475"/>
                  <a:pt x="61" y="476"/>
                  <a:pt x="70" y="470"/>
                </a:cubicBezTo>
                <a:cubicBezTo>
                  <a:pt x="120" y="439"/>
                  <a:pt x="155" y="431"/>
                  <a:pt x="214" y="417"/>
                </a:cubicBezTo>
                <a:cubicBezTo>
                  <a:pt x="215" y="417"/>
                  <a:pt x="273" y="403"/>
                  <a:pt x="274" y="402"/>
                </a:cubicBezTo>
                <a:cubicBezTo>
                  <a:pt x="358" y="360"/>
                  <a:pt x="453" y="341"/>
                  <a:pt x="539" y="304"/>
                </a:cubicBezTo>
                <a:cubicBezTo>
                  <a:pt x="570" y="291"/>
                  <a:pt x="599" y="279"/>
                  <a:pt x="630" y="266"/>
                </a:cubicBezTo>
                <a:cubicBezTo>
                  <a:pt x="654" y="256"/>
                  <a:pt x="682" y="255"/>
                  <a:pt x="705" y="243"/>
                </a:cubicBezTo>
                <a:cubicBezTo>
                  <a:pt x="758" y="217"/>
                  <a:pt x="780" y="161"/>
                  <a:pt x="838" y="147"/>
                </a:cubicBezTo>
                <a:cubicBezTo>
                  <a:pt x="878" y="121"/>
                  <a:pt x="928" y="108"/>
                  <a:pt x="974" y="93"/>
                </a:cubicBezTo>
                <a:cubicBezTo>
                  <a:pt x="1057" y="38"/>
                  <a:pt x="1197" y="70"/>
                  <a:pt x="1295" y="54"/>
                </a:cubicBezTo>
                <a:cubicBezTo>
                  <a:pt x="1764" y="64"/>
                  <a:pt x="1526" y="40"/>
                  <a:pt x="1711" y="85"/>
                </a:cubicBezTo>
                <a:cubicBezTo>
                  <a:pt x="1790" y="124"/>
                  <a:pt x="1857" y="149"/>
                  <a:pt x="1945" y="160"/>
                </a:cubicBezTo>
                <a:cubicBezTo>
                  <a:pt x="2008" y="158"/>
                  <a:pt x="2072" y="162"/>
                  <a:pt x="2134" y="153"/>
                </a:cubicBezTo>
                <a:cubicBezTo>
                  <a:pt x="2145" y="151"/>
                  <a:pt x="2148" y="137"/>
                  <a:pt x="2157" y="130"/>
                </a:cubicBezTo>
                <a:cubicBezTo>
                  <a:pt x="2180" y="110"/>
                  <a:pt x="2213" y="104"/>
                  <a:pt x="2240" y="92"/>
                </a:cubicBezTo>
                <a:cubicBezTo>
                  <a:pt x="2315" y="60"/>
                  <a:pt x="2222" y="94"/>
                  <a:pt x="2308" y="69"/>
                </a:cubicBezTo>
                <a:cubicBezTo>
                  <a:pt x="2331" y="62"/>
                  <a:pt x="2376" y="47"/>
                  <a:pt x="2376" y="47"/>
                </a:cubicBezTo>
                <a:cubicBezTo>
                  <a:pt x="2386" y="39"/>
                  <a:pt x="2395" y="30"/>
                  <a:pt x="2407" y="24"/>
                </a:cubicBezTo>
                <a:cubicBezTo>
                  <a:pt x="2456" y="0"/>
                  <a:pt x="2423" y="30"/>
                  <a:pt x="2444" y="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7894" name="Oval 6">
            <a:extLst>
              <a:ext uri="{FF2B5EF4-FFF2-40B4-BE49-F238E27FC236}">
                <a16:creationId xmlns:a16="http://schemas.microsoft.com/office/drawing/2014/main" id="{E0AB84E3-12CF-5748-AF70-DF877D131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5114" y="5387873"/>
            <a:ext cx="212725" cy="2111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5" name="Oval 7">
            <a:extLst>
              <a:ext uri="{FF2B5EF4-FFF2-40B4-BE49-F238E27FC236}">
                <a16:creationId xmlns:a16="http://schemas.microsoft.com/office/drawing/2014/main" id="{B7392A75-F1F3-174C-92A9-A418611BF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69139" y="3967059"/>
            <a:ext cx="212725" cy="2095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</a:t>
            </a:r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A7C478D3-2739-2748-9D2B-32D55DED2F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9526" y="5814909"/>
            <a:ext cx="214313" cy="2111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78B0C100-7CC6-9C4D-86A0-935F911532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0476" y="6383234"/>
            <a:ext cx="212725" cy="2111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7898" name="AutoShape 10">
            <a:extLst>
              <a:ext uri="{FF2B5EF4-FFF2-40B4-BE49-F238E27FC236}">
                <a16:creationId xmlns:a16="http://schemas.microsoft.com/office/drawing/2014/main" id="{32669A7D-1CB2-F740-B1E3-469A67DDEBAD}"/>
              </a:ext>
            </a:extLst>
          </p:cNvPr>
          <p:cNvCxnSpPr>
            <a:cxnSpLocks noChangeShapeType="1"/>
            <a:stCxn id="37894" idx="6"/>
            <a:endCxn id="37895" idx="2"/>
          </p:cNvCxnSpPr>
          <p:nvPr/>
        </p:nvCxnSpPr>
        <p:spPr bwMode="auto">
          <a:xfrm flipV="1">
            <a:off x="3017838" y="4071834"/>
            <a:ext cx="4051300" cy="142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99" name="AutoShape 11">
            <a:extLst>
              <a:ext uri="{FF2B5EF4-FFF2-40B4-BE49-F238E27FC236}">
                <a16:creationId xmlns:a16="http://schemas.microsoft.com/office/drawing/2014/main" id="{77A176C6-47D2-C549-A4FA-3302B53CFD7B}"/>
              </a:ext>
            </a:extLst>
          </p:cNvPr>
          <p:cNvCxnSpPr>
            <a:cxnSpLocks noChangeShapeType="1"/>
            <a:stCxn id="37894" idx="6"/>
            <a:endCxn id="37896" idx="2"/>
          </p:cNvCxnSpPr>
          <p:nvPr/>
        </p:nvCxnSpPr>
        <p:spPr bwMode="auto">
          <a:xfrm>
            <a:off x="3017839" y="5494234"/>
            <a:ext cx="3341687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0" name="AutoShape 12">
            <a:extLst>
              <a:ext uri="{FF2B5EF4-FFF2-40B4-BE49-F238E27FC236}">
                <a16:creationId xmlns:a16="http://schemas.microsoft.com/office/drawing/2014/main" id="{9BFB407D-727C-AB4B-BBA4-E26E1F8CA189}"/>
              </a:ext>
            </a:extLst>
          </p:cNvPr>
          <p:cNvCxnSpPr>
            <a:cxnSpLocks noChangeShapeType="1"/>
            <a:stCxn id="37894" idx="6"/>
            <a:endCxn id="37897" idx="1"/>
          </p:cNvCxnSpPr>
          <p:nvPr/>
        </p:nvCxnSpPr>
        <p:spPr bwMode="auto">
          <a:xfrm>
            <a:off x="3017839" y="5494235"/>
            <a:ext cx="814387" cy="91916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1" name="AutoShape 13">
            <a:extLst>
              <a:ext uri="{FF2B5EF4-FFF2-40B4-BE49-F238E27FC236}">
                <a16:creationId xmlns:a16="http://schemas.microsoft.com/office/drawing/2014/main" id="{8F842E34-8B7E-6144-BC9B-F59F6CFBA3F6}"/>
              </a:ext>
            </a:extLst>
          </p:cNvPr>
          <p:cNvCxnSpPr>
            <a:cxnSpLocks noChangeShapeType="1"/>
            <a:stCxn id="37896" idx="6"/>
            <a:endCxn id="37905" idx="2"/>
          </p:cNvCxnSpPr>
          <p:nvPr/>
        </p:nvCxnSpPr>
        <p:spPr bwMode="auto">
          <a:xfrm flipV="1">
            <a:off x="6573838" y="5781572"/>
            <a:ext cx="1065212" cy="139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2" name="AutoShape 14">
            <a:extLst>
              <a:ext uri="{FF2B5EF4-FFF2-40B4-BE49-F238E27FC236}">
                <a16:creationId xmlns:a16="http://schemas.microsoft.com/office/drawing/2014/main" id="{9502FBF7-8E2A-404E-89EE-31CA02A6B5E8}"/>
              </a:ext>
            </a:extLst>
          </p:cNvPr>
          <p:cNvCxnSpPr>
            <a:cxnSpLocks noChangeShapeType="1"/>
            <a:stCxn id="37895" idx="6"/>
            <a:endCxn id="37904" idx="2"/>
          </p:cNvCxnSpPr>
          <p:nvPr/>
        </p:nvCxnSpPr>
        <p:spPr bwMode="auto">
          <a:xfrm>
            <a:off x="7281863" y="4071835"/>
            <a:ext cx="1352550" cy="5683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3" name="AutoShape 15">
            <a:extLst>
              <a:ext uri="{FF2B5EF4-FFF2-40B4-BE49-F238E27FC236}">
                <a16:creationId xmlns:a16="http://schemas.microsoft.com/office/drawing/2014/main" id="{A09A1BCC-2147-B740-BA1E-DCCEEC43FF54}"/>
              </a:ext>
            </a:extLst>
          </p:cNvPr>
          <p:cNvCxnSpPr>
            <a:cxnSpLocks noChangeShapeType="1"/>
            <a:stCxn id="37897" idx="6"/>
            <a:endCxn id="37906" idx="2"/>
          </p:cNvCxnSpPr>
          <p:nvPr/>
        </p:nvCxnSpPr>
        <p:spPr bwMode="auto">
          <a:xfrm>
            <a:off x="4013200" y="6489598"/>
            <a:ext cx="1208088" cy="1412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4" name="Oval 16">
            <a:extLst>
              <a:ext uri="{FF2B5EF4-FFF2-40B4-BE49-F238E27FC236}">
                <a16:creationId xmlns:a16="http://schemas.microsoft.com/office/drawing/2014/main" id="{AC914AA6-AA3D-8041-8583-4519AC10D2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4" y="4535384"/>
            <a:ext cx="211137" cy="2095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1'</a:t>
            </a:r>
          </a:p>
        </p:txBody>
      </p:sp>
      <p:sp>
        <p:nvSpPr>
          <p:cNvPr id="37905" name="Oval 17">
            <a:extLst>
              <a:ext uri="{FF2B5EF4-FFF2-40B4-BE49-F238E27FC236}">
                <a16:creationId xmlns:a16="http://schemas.microsoft.com/office/drawing/2014/main" id="{B9C5412F-4F89-E844-96D6-E949CF1815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39050" y="5675209"/>
            <a:ext cx="211138" cy="2111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3'</a:t>
            </a:r>
          </a:p>
        </p:txBody>
      </p:sp>
      <p:sp>
        <p:nvSpPr>
          <p:cNvPr id="37906" name="Oval 18">
            <a:extLst>
              <a:ext uri="{FF2B5EF4-FFF2-40B4-BE49-F238E27FC236}">
                <a16:creationId xmlns:a16="http://schemas.microsoft.com/office/drawing/2014/main" id="{C9DFB288-2379-DF43-88B6-3DEDE0E04A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1289" y="6524523"/>
            <a:ext cx="212725" cy="212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>
                <a:solidFill>
                  <a:schemeClr val="bg1"/>
                </a:solidFill>
              </a:rPr>
              <a:t>5'</a:t>
            </a:r>
          </a:p>
        </p:txBody>
      </p:sp>
      <p:cxnSp>
        <p:nvCxnSpPr>
          <p:cNvPr id="37907" name="AutoShape 19">
            <a:extLst>
              <a:ext uri="{FF2B5EF4-FFF2-40B4-BE49-F238E27FC236}">
                <a16:creationId xmlns:a16="http://schemas.microsoft.com/office/drawing/2014/main" id="{3297F455-ED51-044D-AED8-B298ED5CCA3C}"/>
              </a:ext>
            </a:extLst>
          </p:cNvPr>
          <p:cNvCxnSpPr>
            <a:cxnSpLocks noChangeShapeType="1"/>
            <a:stCxn id="37895" idx="3"/>
            <a:endCxn id="37927" idx="7"/>
          </p:cNvCxnSpPr>
          <p:nvPr/>
        </p:nvCxnSpPr>
        <p:spPr bwMode="auto">
          <a:xfrm flipH="1">
            <a:off x="6467476" y="4146447"/>
            <a:ext cx="631825" cy="7747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8" name="Oval 20">
            <a:extLst>
              <a:ext uri="{FF2B5EF4-FFF2-40B4-BE49-F238E27FC236}">
                <a16:creationId xmlns:a16="http://schemas.microsoft.com/office/drawing/2014/main" id="{1A53A1BC-3CBD-8D48-A6D3-9C2528A981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01150" y="6168923"/>
            <a:ext cx="211138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37909" name="AutoShape 21">
            <a:extLst>
              <a:ext uri="{FF2B5EF4-FFF2-40B4-BE49-F238E27FC236}">
                <a16:creationId xmlns:a16="http://schemas.microsoft.com/office/drawing/2014/main" id="{CC20B760-9A86-EE47-A737-041376E5720E}"/>
              </a:ext>
            </a:extLst>
          </p:cNvPr>
          <p:cNvCxnSpPr>
            <a:cxnSpLocks noChangeShapeType="1"/>
            <a:stCxn id="37904" idx="5"/>
            <a:endCxn id="37908" idx="0"/>
          </p:cNvCxnSpPr>
          <p:nvPr/>
        </p:nvCxnSpPr>
        <p:spPr bwMode="auto">
          <a:xfrm>
            <a:off x="8813801" y="4714772"/>
            <a:ext cx="493713" cy="1454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0" name="AutoShape 22">
            <a:extLst>
              <a:ext uri="{FF2B5EF4-FFF2-40B4-BE49-F238E27FC236}">
                <a16:creationId xmlns:a16="http://schemas.microsoft.com/office/drawing/2014/main" id="{B2FF3263-08D7-E74E-89D5-888334E694BB}"/>
              </a:ext>
            </a:extLst>
          </p:cNvPr>
          <p:cNvCxnSpPr>
            <a:cxnSpLocks noChangeShapeType="1"/>
            <a:stCxn id="37905" idx="6"/>
            <a:endCxn id="37908" idx="2"/>
          </p:cNvCxnSpPr>
          <p:nvPr/>
        </p:nvCxnSpPr>
        <p:spPr bwMode="auto">
          <a:xfrm>
            <a:off x="7850188" y="5781572"/>
            <a:ext cx="1350962" cy="4953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1" name="AutoShape 23">
            <a:extLst>
              <a:ext uri="{FF2B5EF4-FFF2-40B4-BE49-F238E27FC236}">
                <a16:creationId xmlns:a16="http://schemas.microsoft.com/office/drawing/2014/main" id="{CC25C759-4093-0348-86B8-C2128FDE9CEA}"/>
              </a:ext>
            </a:extLst>
          </p:cNvPr>
          <p:cNvCxnSpPr>
            <a:cxnSpLocks noChangeShapeType="1"/>
            <a:stCxn id="37906" idx="6"/>
            <a:endCxn id="37908" idx="4"/>
          </p:cNvCxnSpPr>
          <p:nvPr/>
        </p:nvCxnSpPr>
        <p:spPr bwMode="auto">
          <a:xfrm flipV="1">
            <a:off x="5434013" y="6381648"/>
            <a:ext cx="3873500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2" name="Oval 24">
            <a:extLst>
              <a:ext uri="{FF2B5EF4-FFF2-40B4-BE49-F238E27FC236}">
                <a16:creationId xmlns:a16="http://schemas.microsoft.com/office/drawing/2014/main" id="{C7FCE3B1-BE80-5442-B06D-94E6851F95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676" y="5103710"/>
            <a:ext cx="212725" cy="212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913" name="Oval 25">
            <a:extLst>
              <a:ext uri="{FF2B5EF4-FFF2-40B4-BE49-F238E27FC236}">
                <a16:creationId xmlns:a16="http://schemas.microsoft.com/office/drawing/2014/main" id="{BB320736-001A-EF43-AC9B-4F54F9BB2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3201" y="5884759"/>
            <a:ext cx="214313" cy="2111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914" name="Oval 26">
            <a:extLst>
              <a:ext uri="{FF2B5EF4-FFF2-40B4-BE49-F238E27FC236}">
                <a16:creationId xmlns:a16="http://schemas.microsoft.com/office/drawing/2014/main" id="{D740069F-DD7B-1F4F-90BC-70C0F0CA7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39050" y="6172098"/>
            <a:ext cx="211138" cy="2111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4'</a:t>
            </a:r>
          </a:p>
        </p:txBody>
      </p:sp>
      <p:cxnSp>
        <p:nvCxnSpPr>
          <p:cNvPr id="37915" name="AutoShape 27">
            <a:extLst>
              <a:ext uri="{FF2B5EF4-FFF2-40B4-BE49-F238E27FC236}">
                <a16:creationId xmlns:a16="http://schemas.microsoft.com/office/drawing/2014/main" id="{321A5154-574D-264F-8B9F-946175A0F47A}"/>
              </a:ext>
            </a:extLst>
          </p:cNvPr>
          <p:cNvCxnSpPr>
            <a:cxnSpLocks noChangeShapeType="1"/>
            <a:stCxn id="37912" idx="6"/>
            <a:endCxn id="37927" idx="2"/>
          </p:cNvCxnSpPr>
          <p:nvPr/>
        </p:nvCxnSpPr>
        <p:spPr bwMode="auto">
          <a:xfrm flipV="1">
            <a:off x="4724400" y="4997348"/>
            <a:ext cx="1563688" cy="2127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8">
            <a:extLst>
              <a:ext uri="{FF2B5EF4-FFF2-40B4-BE49-F238E27FC236}">
                <a16:creationId xmlns:a16="http://schemas.microsoft.com/office/drawing/2014/main" id="{86141957-4954-E44E-B1CA-A4C7D7B0D19E}"/>
              </a:ext>
            </a:extLst>
          </p:cNvPr>
          <p:cNvCxnSpPr>
            <a:cxnSpLocks noChangeShapeType="1"/>
            <a:stCxn id="37913" idx="6"/>
            <a:endCxn id="37927" idx="3"/>
          </p:cNvCxnSpPr>
          <p:nvPr/>
        </p:nvCxnSpPr>
        <p:spPr bwMode="auto">
          <a:xfrm flipV="1">
            <a:off x="4227514" y="5073548"/>
            <a:ext cx="2090737" cy="9175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9">
            <a:extLst>
              <a:ext uri="{FF2B5EF4-FFF2-40B4-BE49-F238E27FC236}">
                <a16:creationId xmlns:a16="http://schemas.microsoft.com/office/drawing/2014/main" id="{3A209052-F0BE-BF42-9034-C9ACCD3CDDD1}"/>
              </a:ext>
            </a:extLst>
          </p:cNvPr>
          <p:cNvCxnSpPr>
            <a:cxnSpLocks noChangeShapeType="1"/>
            <a:stCxn id="37896" idx="6"/>
            <a:endCxn id="37914" idx="1"/>
          </p:cNvCxnSpPr>
          <p:nvPr/>
        </p:nvCxnSpPr>
        <p:spPr bwMode="auto">
          <a:xfrm>
            <a:off x="6573839" y="5921273"/>
            <a:ext cx="1095375" cy="2825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30">
            <a:extLst>
              <a:ext uri="{FF2B5EF4-FFF2-40B4-BE49-F238E27FC236}">
                <a16:creationId xmlns:a16="http://schemas.microsoft.com/office/drawing/2014/main" id="{95877FA6-5443-F645-BFF4-554C874BF01E}"/>
              </a:ext>
            </a:extLst>
          </p:cNvPr>
          <p:cNvCxnSpPr>
            <a:cxnSpLocks noChangeShapeType="1"/>
            <a:stCxn id="37913" idx="6"/>
            <a:endCxn id="37906" idx="1"/>
          </p:cNvCxnSpPr>
          <p:nvPr/>
        </p:nvCxnSpPr>
        <p:spPr bwMode="auto">
          <a:xfrm>
            <a:off x="4227514" y="5991122"/>
            <a:ext cx="1025525" cy="5651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1">
            <a:extLst>
              <a:ext uri="{FF2B5EF4-FFF2-40B4-BE49-F238E27FC236}">
                <a16:creationId xmlns:a16="http://schemas.microsoft.com/office/drawing/2014/main" id="{2A9030A9-DEDE-FA41-B01B-B21B8965C5E8}"/>
              </a:ext>
            </a:extLst>
          </p:cNvPr>
          <p:cNvCxnSpPr>
            <a:cxnSpLocks noChangeShapeType="1"/>
            <a:stCxn id="37897" idx="6"/>
            <a:endCxn id="37927" idx="4"/>
          </p:cNvCxnSpPr>
          <p:nvPr/>
        </p:nvCxnSpPr>
        <p:spPr bwMode="auto">
          <a:xfrm flipV="1">
            <a:off x="4013200" y="5103709"/>
            <a:ext cx="2381250" cy="1385888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2">
            <a:extLst>
              <a:ext uri="{FF2B5EF4-FFF2-40B4-BE49-F238E27FC236}">
                <a16:creationId xmlns:a16="http://schemas.microsoft.com/office/drawing/2014/main" id="{49ABCEE9-D7CA-BC4D-AF24-5E09A5C55FDE}"/>
              </a:ext>
            </a:extLst>
          </p:cNvPr>
          <p:cNvCxnSpPr>
            <a:cxnSpLocks noChangeShapeType="1"/>
            <a:stCxn id="37896" idx="6"/>
            <a:endCxn id="37904" idx="3"/>
          </p:cNvCxnSpPr>
          <p:nvPr/>
        </p:nvCxnSpPr>
        <p:spPr bwMode="auto">
          <a:xfrm flipV="1">
            <a:off x="6573839" y="4714772"/>
            <a:ext cx="2090737" cy="12065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1" name="AutoShape 33">
            <a:extLst>
              <a:ext uri="{FF2B5EF4-FFF2-40B4-BE49-F238E27FC236}">
                <a16:creationId xmlns:a16="http://schemas.microsoft.com/office/drawing/2014/main" id="{18A9FA95-3E55-7E4B-B756-3731B302936C}"/>
              </a:ext>
            </a:extLst>
          </p:cNvPr>
          <p:cNvCxnSpPr>
            <a:cxnSpLocks noChangeShapeType="1"/>
            <a:stCxn id="37894" idx="6"/>
            <a:endCxn id="37912" idx="2"/>
          </p:cNvCxnSpPr>
          <p:nvPr/>
        </p:nvCxnSpPr>
        <p:spPr bwMode="auto">
          <a:xfrm flipV="1">
            <a:off x="3017839" y="5210072"/>
            <a:ext cx="1493837" cy="28416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2" name="AutoShape 34">
            <a:extLst>
              <a:ext uri="{FF2B5EF4-FFF2-40B4-BE49-F238E27FC236}">
                <a16:creationId xmlns:a16="http://schemas.microsoft.com/office/drawing/2014/main" id="{CB5744D1-879D-CC41-A694-0C875E4E0F9E}"/>
              </a:ext>
            </a:extLst>
          </p:cNvPr>
          <p:cNvCxnSpPr>
            <a:cxnSpLocks noChangeShapeType="1"/>
            <a:stCxn id="37894" idx="6"/>
            <a:endCxn id="37913" idx="1"/>
          </p:cNvCxnSpPr>
          <p:nvPr/>
        </p:nvCxnSpPr>
        <p:spPr bwMode="auto">
          <a:xfrm>
            <a:off x="3017838" y="5494235"/>
            <a:ext cx="1027112" cy="4222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3" name="AutoShape 35">
            <a:extLst>
              <a:ext uri="{FF2B5EF4-FFF2-40B4-BE49-F238E27FC236}">
                <a16:creationId xmlns:a16="http://schemas.microsoft.com/office/drawing/2014/main" id="{6C820074-B374-974D-9C7D-361A869E911C}"/>
              </a:ext>
            </a:extLst>
          </p:cNvPr>
          <p:cNvCxnSpPr>
            <a:cxnSpLocks noChangeShapeType="1"/>
            <a:stCxn id="37927" idx="6"/>
            <a:endCxn id="37908" idx="1"/>
          </p:cNvCxnSpPr>
          <p:nvPr/>
        </p:nvCxnSpPr>
        <p:spPr bwMode="auto">
          <a:xfrm>
            <a:off x="6499225" y="4997348"/>
            <a:ext cx="2732088" cy="1203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4" name="AutoShape 36">
            <a:extLst>
              <a:ext uri="{FF2B5EF4-FFF2-40B4-BE49-F238E27FC236}">
                <a16:creationId xmlns:a16="http://schemas.microsoft.com/office/drawing/2014/main" id="{91F3638B-B2FD-BB42-B707-1D3B376BFCAA}"/>
              </a:ext>
            </a:extLst>
          </p:cNvPr>
          <p:cNvCxnSpPr>
            <a:cxnSpLocks noChangeShapeType="1"/>
            <a:stCxn id="37914" idx="6"/>
            <a:endCxn id="37908" idx="3"/>
          </p:cNvCxnSpPr>
          <p:nvPr/>
        </p:nvCxnSpPr>
        <p:spPr bwMode="auto">
          <a:xfrm>
            <a:off x="7850189" y="6278459"/>
            <a:ext cx="1381125" cy="714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25" name="Text Box 37">
            <a:extLst>
              <a:ext uri="{FF2B5EF4-FFF2-40B4-BE49-F238E27FC236}">
                <a16:creationId xmlns:a16="http://schemas.microsoft.com/office/drawing/2014/main" id="{3D440FE0-7C37-B843-8E17-9216E9F1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4322659"/>
            <a:ext cx="3127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37926" name="Text Box 38">
            <a:extLst>
              <a:ext uri="{FF2B5EF4-FFF2-40B4-BE49-F238E27FC236}">
                <a16:creationId xmlns:a16="http://schemas.microsoft.com/office/drawing/2014/main" id="{50DF6A01-34DA-7542-BFB7-766AC8CCC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1" y="4168673"/>
            <a:ext cx="3143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ym typeface="Symbol" pitchFamily="2" charset="2"/>
              </a:rPr>
              <a:t></a:t>
            </a:r>
            <a:endParaRPr lang="en-US" altLang="zh-CN"/>
          </a:p>
        </p:txBody>
      </p:sp>
      <p:sp>
        <p:nvSpPr>
          <p:cNvPr id="37927" name="Oval 39">
            <a:extLst>
              <a:ext uri="{FF2B5EF4-FFF2-40B4-BE49-F238E27FC236}">
                <a16:creationId xmlns:a16="http://schemas.microsoft.com/office/drawing/2014/main" id="{5BE449FA-3AFB-6E4B-9451-CB64636259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88089" y="4890985"/>
            <a:ext cx="211137" cy="212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>
                <a:solidFill>
                  <a:schemeClr val="bg1"/>
                </a:solidFill>
              </a:rPr>
              <a:t>2'</a:t>
            </a:r>
          </a:p>
        </p:txBody>
      </p:sp>
      <p:sp>
        <p:nvSpPr>
          <p:cNvPr id="37928" name="Text Box 40">
            <a:extLst>
              <a:ext uri="{FF2B5EF4-FFF2-40B4-BE49-F238E27FC236}">
                <a16:creationId xmlns:a16="http://schemas.microsoft.com/office/drawing/2014/main" id="{7E3C82FA-2C95-A94B-B57F-286654DF0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5743472"/>
            <a:ext cx="3127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37929" name="Text Box 41">
            <a:extLst>
              <a:ext uri="{FF2B5EF4-FFF2-40B4-BE49-F238E27FC236}">
                <a16:creationId xmlns:a16="http://schemas.microsoft.com/office/drawing/2014/main" id="{914FA36E-E1DC-914D-8744-B6C94B00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4" y="6453084"/>
            <a:ext cx="31432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37930" name="Text Box 42">
            <a:extLst>
              <a:ext uri="{FF2B5EF4-FFF2-40B4-BE49-F238E27FC236}">
                <a16:creationId xmlns:a16="http://schemas.microsoft.com/office/drawing/2014/main" id="{B7A9382F-53B3-4C41-B260-3AC8CDBF8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1" y="5175147"/>
            <a:ext cx="31432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37931" name="Text Box 43">
            <a:extLst>
              <a:ext uri="{FF2B5EF4-FFF2-40B4-BE49-F238E27FC236}">
                <a16:creationId xmlns:a16="http://schemas.microsoft.com/office/drawing/2014/main" id="{67D7CD5F-D2E2-0042-B3F4-31215315B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4648098"/>
            <a:ext cx="31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37932" name="Text Box 44">
            <a:extLst>
              <a:ext uri="{FF2B5EF4-FFF2-40B4-BE49-F238E27FC236}">
                <a16:creationId xmlns:a16="http://schemas.microsoft.com/office/drawing/2014/main" id="{927C88EA-0C58-E847-8042-FC95EC6E3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4" y="4248048"/>
            <a:ext cx="185737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ym typeface="Symbol" pitchFamily="2" charset="2"/>
              </a:rPr>
              <a:t></a:t>
            </a:r>
            <a:endParaRPr lang="en-US" altLang="zh-CN"/>
          </a:p>
        </p:txBody>
      </p:sp>
      <p:sp>
        <p:nvSpPr>
          <p:cNvPr id="37933" name="Rectangle 45">
            <a:extLst>
              <a:ext uri="{FF2B5EF4-FFF2-40B4-BE49-F238E27FC236}">
                <a16:creationId xmlns:a16="http://schemas.microsoft.com/office/drawing/2014/main" id="{9CA12E5D-3475-614F-ACD1-281CBD8A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4355997"/>
            <a:ext cx="40556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/>
              <a:t>G'</a:t>
            </a:r>
          </a:p>
        </p:txBody>
      </p:sp>
      <p:sp>
        <p:nvSpPr>
          <p:cNvPr id="37934" name="Text Box 46">
            <a:extLst>
              <a:ext uri="{FF2B5EF4-FFF2-40B4-BE49-F238E27FC236}">
                <a16:creationId xmlns:a16="http://schemas.microsoft.com/office/drawing/2014/main" id="{9EC923D2-7F94-4441-9535-DB5F1D60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5008460"/>
            <a:ext cx="185738" cy="244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>
                <a:sym typeface="Symbol" pitchFamily="2" charset="2"/>
              </a:rPr>
              <a:t></a:t>
            </a:r>
            <a:endParaRPr lang="en-US" altLang="zh-CN" dirty="0"/>
          </a:p>
        </p:txBody>
      </p:sp>
      <p:sp>
        <p:nvSpPr>
          <p:cNvPr id="37935" name="TextBox 1">
            <a:extLst>
              <a:ext uri="{FF2B5EF4-FFF2-40B4-BE49-F238E27FC236}">
                <a16:creationId xmlns:a16="http://schemas.microsoft.com/office/drawing/2014/main" id="{C06AC6CF-8242-074A-BCEB-1A957524B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1159" y="2026839"/>
            <a:ext cx="24812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</a:rPr>
              <a:t>G' = (L </a:t>
            </a:r>
            <a:r>
              <a:rPr lang="en-US" altLang="zh-CN">
                <a:solidFill>
                  <a:srgbClr val="C00000"/>
                </a:solidFill>
                <a:sym typeface="Symbol" pitchFamily="2" charset="2"/>
              </a:rPr>
              <a:t></a:t>
            </a:r>
            <a:r>
              <a:rPr lang="en-US" altLang="zh-CN">
                <a:solidFill>
                  <a:srgbClr val="C00000"/>
                </a:solidFill>
              </a:rPr>
              <a:t> R</a:t>
            </a:r>
            <a:r>
              <a:rPr lang="en-US" altLang="zh-CN" sz="1800" baseline="-25000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  <a:sym typeface="Symbol" pitchFamily="2" charset="2"/>
              </a:rPr>
              <a:t> {s, t}</a:t>
            </a:r>
            <a:r>
              <a:rPr lang="en-US" altLang="zh-CN">
                <a:solidFill>
                  <a:srgbClr val="C00000"/>
                </a:solidFill>
              </a:rPr>
              <a:t>,  E' )</a:t>
            </a:r>
            <a:endParaRPr lang="zh-CN" altLang="zh-CN">
              <a:solidFill>
                <a:srgbClr val="C00000"/>
              </a:solidFill>
            </a:endParaRPr>
          </a:p>
        </p:txBody>
      </p:sp>
      <p:cxnSp>
        <p:nvCxnSpPr>
          <p:cNvPr id="37936" name="Straight Arrow Connector 3">
            <a:extLst>
              <a:ext uri="{FF2B5EF4-FFF2-40B4-BE49-F238E27FC236}">
                <a16:creationId xmlns:a16="http://schemas.microsoft.com/office/drawing/2014/main" id="{6FFF5575-035D-7744-A8C4-76E1565397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438421" y="1747438"/>
            <a:ext cx="0" cy="27940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50" name="Picture 2">
            <a:extLst>
              <a:ext uri="{FF2B5EF4-FFF2-40B4-BE49-F238E27FC236}">
                <a16:creationId xmlns:a16="http://schemas.microsoft.com/office/drawing/2014/main" id="{44B804A0-DC2B-C941-A19F-2338BDB6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4">
            <a:extLst>
              <a:ext uri="{FF2B5EF4-FFF2-40B4-BE49-F238E27FC236}">
                <a16:creationId xmlns:a16="http://schemas.microsoft.com/office/drawing/2014/main" id="{CC0FF505-9DDE-D44F-AB9D-1397CF5E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68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B9FFD0F6-E3F5-6847-8900-05860FFE0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D7E03FE-E062-5946-8727-6D32DBF12BD1}" type="slidenum">
              <a:rPr lang="en-US" altLang="zh-CN" sz="800"/>
              <a:pPr/>
              <a:t>22</a:t>
            </a:fld>
            <a:endParaRPr lang="en-US" altLang="zh-CN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DADCDF8-3C69-704D-9EDA-C7F0EA82E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Which max flow algorithm to use for bipartite matching?</a:t>
            </a:r>
          </a:p>
          <a:p>
            <a:pPr lvl="1"/>
            <a:r>
              <a:rPr lang="en-US" altLang="zh-CN">
                <a:sym typeface="Symbol" pitchFamily="2" charset="2"/>
              </a:rPr>
              <a:t>Generic augmenting path:  O(m val(f*)</a:t>
            </a:r>
            <a:r>
              <a:rPr lang="en-US" altLang="zh-CN" baseline="-25000">
                <a:sym typeface="Symbol" pitchFamily="2" charset="2"/>
              </a:rPr>
              <a:t> </a:t>
            </a:r>
            <a:r>
              <a:rPr lang="en-US" altLang="zh-CN">
                <a:sym typeface="Symbol" pitchFamily="2" charset="2"/>
              </a:rPr>
              <a:t>) = O(mn).</a:t>
            </a:r>
          </a:p>
          <a:p>
            <a:pPr lvl="1"/>
            <a:r>
              <a:rPr lang="en-US" altLang="zh-CN">
                <a:sym typeface="Symbol" pitchFamily="2" charset="2"/>
              </a:rPr>
              <a:t>Capacity scaling:  O(m</a:t>
            </a:r>
            <a:r>
              <a:rPr lang="en-US" altLang="zh-CN" sz="2000" baseline="30000">
                <a:sym typeface="Symbol" pitchFamily="2" charset="2"/>
              </a:rPr>
              <a:t>2</a:t>
            </a:r>
            <a:r>
              <a:rPr lang="en-US" altLang="zh-CN">
                <a:sym typeface="Symbol" pitchFamily="2" charset="2"/>
              </a:rPr>
              <a:t> </a:t>
            </a:r>
            <a:r>
              <a:rPr lang="en-US" altLang="zh-CN"/>
              <a:t>log C )  = </a:t>
            </a:r>
            <a:r>
              <a:rPr lang="en-US" altLang="zh-CN">
                <a:sym typeface="Symbol" pitchFamily="2" charset="2"/>
              </a:rPr>
              <a:t>O(m</a:t>
            </a:r>
            <a:r>
              <a:rPr lang="en-US" altLang="zh-CN" sz="2000" baseline="30000">
                <a:sym typeface="Symbol" pitchFamily="2" charset="2"/>
              </a:rPr>
              <a:t>2</a:t>
            </a:r>
            <a:r>
              <a:rPr lang="en-US" altLang="zh-CN">
                <a:sym typeface="Symbol" pitchFamily="2" charset="2"/>
              </a:rPr>
              <a:t>).</a:t>
            </a:r>
          </a:p>
          <a:p>
            <a:pPr lvl="1"/>
            <a:r>
              <a:rPr lang="en-US" altLang="zh-CN">
                <a:sym typeface="Symbol" pitchFamily="2" charset="2"/>
              </a:rPr>
              <a:t>Shortest augmenting path:  O(m n</a:t>
            </a:r>
            <a:r>
              <a:rPr lang="en-US" altLang="zh-CN" sz="2000" baseline="30000">
                <a:sym typeface="Symbol" pitchFamily="2" charset="2"/>
              </a:rPr>
              <a:t>1/2</a:t>
            </a:r>
            <a:r>
              <a:rPr lang="en-US" altLang="zh-CN"/>
              <a:t>).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Non-bipartite matching.</a:t>
            </a:r>
          </a:p>
          <a:p>
            <a:pPr lvl="1"/>
            <a:r>
              <a:rPr lang="en-US" altLang="zh-CN">
                <a:sym typeface="Symbol" pitchFamily="2" charset="2"/>
              </a:rPr>
              <a:t>Structure of non-bipartite graphs is more complicated, but</a:t>
            </a:r>
            <a:br>
              <a:rPr lang="en-US" altLang="zh-CN">
                <a:sym typeface="Symbol" pitchFamily="2" charset="2"/>
              </a:rPr>
            </a:br>
            <a:r>
              <a:rPr lang="en-US" altLang="zh-CN">
                <a:sym typeface="Symbol" pitchFamily="2" charset="2"/>
              </a:rPr>
              <a:t>well-understood.  </a:t>
            </a:r>
            <a:r>
              <a:rPr lang="en-US" altLang="zh-CN">
                <a:solidFill>
                  <a:schemeClr val="hlink"/>
                </a:solidFill>
                <a:sym typeface="Symbol" pitchFamily="2" charset="2"/>
              </a:rPr>
              <a:t>[Tutte-Berge, Edmonds-Galai]</a:t>
            </a:r>
          </a:p>
          <a:p>
            <a:pPr lvl="1"/>
            <a:r>
              <a:rPr lang="en-US" altLang="zh-CN">
                <a:sym typeface="Symbol" pitchFamily="2" charset="2"/>
              </a:rPr>
              <a:t>Blossom algorithm:  O(n</a:t>
            </a:r>
            <a:r>
              <a:rPr lang="en-US" altLang="zh-CN" sz="2000" baseline="30000">
                <a:sym typeface="Symbol" pitchFamily="2" charset="2"/>
              </a:rPr>
              <a:t>4</a:t>
            </a:r>
            <a:r>
              <a:rPr lang="en-US" altLang="zh-CN"/>
              <a:t>).   </a:t>
            </a:r>
            <a:r>
              <a:rPr lang="en-US" altLang="zh-CN">
                <a:solidFill>
                  <a:schemeClr val="hlink"/>
                </a:solidFill>
                <a:sym typeface="Symbol" pitchFamily="2" charset="2"/>
              </a:rPr>
              <a:t>[Edmonds 1965]</a:t>
            </a:r>
            <a:endParaRPr lang="en-US" altLang="zh-CN">
              <a:sym typeface="Symbol" pitchFamily="2" charset="2"/>
            </a:endParaRPr>
          </a:p>
          <a:p>
            <a:pPr lvl="1"/>
            <a:r>
              <a:rPr lang="en-US" altLang="zh-CN">
                <a:sym typeface="Symbol" pitchFamily="2" charset="2"/>
              </a:rPr>
              <a:t>Best known:  O(m n</a:t>
            </a:r>
            <a:r>
              <a:rPr lang="en-US" altLang="zh-CN" sz="2000" baseline="30000">
                <a:sym typeface="Symbol" pitchFamily="2" charset="2"/>
              </a:rPr>
              <a:t>1/2</a:t>
            </a:r>
            <a:r>
              <a:rPr lang="en-US" altLang="zh-CN"/>
              <a:t>).        </a:t>
            </a:r>
            <a:r>
              <a:rPr lang="en-US" altLang="zh-CN">
                <a:solidFill>
                  <a:schemeClr val="hlink"/>
                </a:solidFill>
                <a:sym typeface="Symbol" pitchFamily="2" charset="2"/>
              </a:rPr>
              <a:t>[Micali-Vazirani 1980]</a:t>
            </a:r>
            <a:endParaRPr lang="en-US" altLang="zh-CN">
              <a:sym typeface="Symbol" pitchFamily="2" charset="2"/>
            </a:endParaRPr>
          </a:p>
          <a:p>
            <a:pPr lvl="1"/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DEF1B9-8B83-DE41-83C7-DBB7A0674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Bipartite Matching:  Running Time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458E75-6FE6-9D42-A5CD-EFD1198E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773FF91-C3B0-6E45-A6FA-DA8FCC411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110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2C6D8C08-7006-3846-B968-A686DFF4F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4.  Disjoint Paths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846A9-7DF8-C045-AE78-7446E22F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83CBF90-0F87-4144-B8FE-2B3F1278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738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3BBEBF29-1C0C-FE43-9738-DBE19BDDDD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59A4D58-698D-9443-BD84-C207D40BFBF0}" type="slidenum">
              <a:rPr lang="en-US" altLang="zh-CN" sz="800"/>
              <a:pPr/>
              <a:t>24</a:t>
            </a:fld>
            <a:endParaRPr lang="en-US" altLang="zh-CN" sz="1400"/>
          </a:p>
        </p:txBody>
      </p:sp>
      <p:sp>
        <p:nvSpPr>
          <p:cNvPr id="44034" name="Rectangle 32">
            <a:extLst>
              <a:ext uri="{FF2B5EF4-FFF2-40B4-BE49-F238E27FC236}">
                <a16:creationId xmlns:a16="http://schemas.microsoft.com/office/drawing/2014/main" id="{EEB83182-6387-974B-88B7-E05095392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Disjoint path problem.  </a:t>
            </a:r>
            <a:r>
              <a:rPr lang="en-US" altLang="zh-CN">
                <a:solidFill>
                  <a:schemeClr val="tx1"/>
                </a:solidFill>
              </a:rPr>
              <a:t>Given a digraph G = (V, E) and two nodes s and t, find the max number of edge-disjoint s-t paths.</a:t>
            </a:r>
          </a:p>
          <a:p>
            <a:endParaRPr lang="en-US" altLang="zh-CN"/>
          </a:p>
          <a:p>
            <a:r>
              <a:rPr lang="en-US" altLang="zh-CN"/>
              <a:t>Def.  </a:t>
            </a:r>
            <a:r>
              <a:rPr lang="en-US" altLang="zh-CN">
                <a:solidFill>
                  <a:schemeClr val="tx1"/>
                </a:solidFill>
              </a:rPr>
              <a:t>Two paths are </a:t>
            </a:r>
            <a:r>
              <a:rPr lang="en-US" altLang="zh-CN">
                <a:solidFill>
                  <a:schemeClr val="accent1"/>
                </a:solidFill>
              </a:rPr>
              <a:t>edge-disjoint</a:t>
            </a:r>
            <a:r>
              <a:rPr lang="en-US" altLang="zh-CN">
                <a:solidFill>
                  <a:schemeClr val="tx1"/>
                </a:solidFill>
              </a:rPr>
              <a:t> if they have no edge in common.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35" name="Oval 4">
            <a:extLst>
              <a:ext uri="{FF2B5EF4-FFF2-40B4-BE49-F238E27FC236}">
                <a16:creationId xmlns:a16="http://schemas.microsoft.com/office/drawing/2014/main" id="{C36B0A97-AA73-574C-B47D-E774402203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84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s</a:t>
            </a:r>
          </a:p>
        </p:txBody>
      </p:sp>
      <p:sp>
        <p:nvSpPr>
          <p:cNvPr id="44036" name="Oval 7">
            <a:extLst>
              <a:ext uri="{FF2B5EF4-FFF2-40B4-BE49-F238E27FC236}">
                <a16:creationId xmlns:a16="http://schemas.microsoft.com/office/drawing/2014/main" id="{A2F7C59C-462C-CA41-9ED3-018CB0CC9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5401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2</a:t>
            </a:r>
          </a:p>
        </p:txBody>
      </p:sp>
      <p:sp>
        <p:nvSpPr>
          <p:cNvPr id="44037" name="Oval 8">
            <a:extLst>
              <a:ext uri="{FF2B5EF4-FFF2-40B4-BE49-F238E27FC236}">
                <a16:creationId xmlns:a16="http://schemas.microsoft.com/office/drawing/2014/main" id="{16A2A33C-36E7-7741-A2EA-E41155346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3</a:t>
            </a:r>
          </a:p>
        </p:txBody>
      </p:sp>
      <p:sp>
        <p:nvSpPr>
          <p:cNvPr id="44038" name="Oval 9">
            <a:extLst>
              <a:ext uri="{FF2B5EF4-FFF2-40B4-BE49-F238E27FC236}">
                <a16:creationId xmlns:a16="http://schemas.microsoft.com/office/drawing/2014/main" id="{1F7CDA1E-9D37-7C45-A01F-D9F9CD8DC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58674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4</a:t>
            </a:r>
          </a:p>
        </p:txBody>
      </p:sp>
      <p:cxnSp>
        <p:nvCxnSpPr>
          <p:cNvPr id="44039" name="AutoShape 12">
            <a:extLst>
              <a:ext uri="{FF2B5EF4-FFF2-40B4-BE49-F238E27FC236}">
                <a16:creationId xmlns:a16="http://schemas.microsoft.com/office/drawing/2014/main" id="{7A8A9EAE-6077-C24E-9606-5D429313AECC}"/>
              </a:ext>
            </a:extLst>
          </p:cNvPr>
          <p:cNvCxnSpPr>
            <a:cxnSpLocks noChangeShapeType="1"/>
            <a:stCxn id="44035" idx="7"/>
            <a:endCxn id="44036" idx="3"/>
          </p:cNvCxnSpPr>
          <p:nvPr/>
        </p:nvCxnSpPr>
        <p:spPr bwMode="auto">
          <a:xfrm flipV="1">
            <a:off x="2668588" y="3770314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0" name="AutoShape 13">
            <a:extLst>
              <a:ext uri="{FF2B5EF4-FFF2-40B4-BE49-F238E27FC236}">
                <a16:creationId xmlns:a16="http://schemas.microsoft.com/office/drawing/2014/main" id="{A3864DD4-E719-2646-A0F6-8C0ECDEB138E}"/>
              </a:ext>
            </a:extLst>
          </p:cNvPr>
          <p:cNvCxnSpPr>
            <a:cxnSpLocks noChangeShapeType="1"/>
            <a:stCxn id="44035" idx="6"/>
            <a:endCxn id="44037" idx="2"/>
          </p:cNvCxnSpPr>
          <p:nvPr/>
        </p:nvCxnSpPr>
        <p:spPr bwMode="auto">
          <a:xfrm>
            <a:off x="2708276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1" name="AutoShape 14">
            <a:extLst>
              <a:ext uri="{FF2B5EF4-FFF2-40B4-BE49-F238E27FC236}">
                <a16:creationId xmlns:a16="http://schemas.microsoft.com/office/drawing/2014/main" id="{6C41A187-BB2D-114B-842F-2301912372C9}"/>
              </a:ext>
            </a:extLst>
          </p:cNvPr>
          <p:cNvCxnSpPr>
            <a:cxnSpLocks noChangeShapeType="1"/>
            <a:stCxn id="44035" idx="5"/>
            <a:endCxn id="44038" idx="1"/>
          </p:cNvCxnSpPr>
          <p:nvPr/>
        </p:nvCxnSpPr>
        <p:spPr bwMode="auto">
          <a:xfrm>
            <a:off x="2668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2" name="AutoShape 22">
            <a:extLst>
              <a:ext uri="{FF2B5EF4-FFF2-40B4-BE49-F238E27FC236}">
                <a16:creationId xmlns:a16="http://schemas.microsoft.com/office/drawing/2014/main" id="{BCEC99AF-B4C9-2C46-BBAA-B94D798FBE0E}"/>
              </a:ext>
            </a:extLst>
          </p:cNvPr>
          <p:cNvCxnSpPr>
            <a:cxnSpLocks noChangeShapeType="1"/>
            <a:stCxn id="44037" idx="4"/>
            <a:endCxn id="44038" idx="0"/>
          </p:cNvCxnSpPr>
          <p:nvPr/>
        </p:nvCxnSpPr>
        <p:spPr bwMode="auto">
          <a:xfrm>
            <a:off x="4706938" y="4918076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3" name="AutoShape 24">
            <a:extLst>
              <a:ext uri="{FF2B5EF4-FFF2-40B4-BE49-F238E27FC236}">
                <a16:creationId xmlns:a16="http://schemas.microsoft.com/office/drawing/2014/main" id="{12ACB491-ED24-084B-9D19-26158DFB4931}"/>
              </a:ext>
            </a:extLst>
          </p:cNvPr>
          <p:cNvCxnSpPr>
            <a:cxnSpLocks noChangeShapeType="1"/>
            <a:stCxn id="44037" idx="6"/>
            <a:endCxn id="44049" idx="1"/>
          </p:cNvCxnSpPr>
          <p:nvPr/>
        </p:nvCxnSpPr>
        <p:spPr bwMode="auto">
          <a:xfrm>
            <a:off x="4841876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4" name="AutoShape 25">
            <a:extLst>
              <a:ext uri="{FF2B5EF4-FFF2-40B4-BE49-F238E27FC236}">
                <a16:creationId xmlns:a16="http://schemas.microsoft.com/office/drawing/2014/main" id="{7F38949B-BE68-EC42-8075-E3F9F24B205E}"/>
              </a:ext>
            </a:extLst>
          </p:cNvPr>
          <p:cNvCxnSpPr>
            <a:cxnSpLocks noChangeShapeType="1"/>
            <a:stCxn id="44038" idx="6"/>
            <a:endCxn id="44049" idx="2"/>
          </p:cNvCxnSpPr>
          <p:nvPr/>
        </p:nvCxnSpPr>
        <p:spPr bwMode="auto">
          <a:xfrm>
            <a:off x="4841876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5" name="Rectangle 31">
            <a:extLst>
              <a:ext uri="{FF2B5EF4-FFF2-40B4-BE49-F238E27FC236}">
                <a16:creationId xmlns:a16="http://schemas.microsoft.com/office/drawing/2014/main" id="{7CD36353-BFB9-0F48-AF1A-054E68CB8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Edge Disjoint Paths</a:t>
            </a:r>
          </a:p>
        </p:txBody>
      </p:sp>
      <p:cxnSp>
        <p:nvCxnSpPr>
          <p:cNvPr id="44046" name="AutoShape 34">
            <a:extLst>
              <a:ext uri="{FF2B5EF4-FFF2-40B4-BE49-F238E27FC236}">
                <a16:creationId xmlns:a16="http://schemas.microsoft.com/office/drawing/2014/main" id="{17A5319D-AF81-FE43-8992-8109ABEC5899}"/>
              </a:ext>
            </a:extLst>
          </p:cNvPr>
          <p:cNvCxnSpPr>
            <a:cxnSpLocks noChangeShapeType="1"/>
            <a:stCxn id="44036" idx="4"/>
            <a:endCxn id="44037" idx="0"/>
          </p:cNvCxnSpPr>
          <p:nvPr/>
        </p:nvCxnSpPr>
        <p:spPr bwMode="auto">
          <a:xfrm>
            <a:off x="4706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7" name="Oval 38">
            <a:extLst>
              <a:ext uri="{FF2B5EF4-FFF2-40B4-BE49-F238E27FC236}">
                <a16:creationId xmlns:a16="http://schemas.microsoft.com/office/drawing/2014/main" id="{2599A4A0-8D89-7B44-AC87-E9DDA0EA8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1" y="35401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5</a:t>
            </a:r>
          </a:p>
        </p:txBody>
      </p:sp>
      <p:sp>
        <p:nvSpPr>
          <p:cNvPr id="44048" name="Oval 39">
            <a:extLst>
              <a:ext uri="{FF2B5EF4-FFF2-40B4-BE49-F238E27FC236}">
                <a16:creationId xmlns:a16="http://schemas.microsoft.com/office/drawing/2014/main" id="{F2F84A59-ED03-7046-93BD-32C680B85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6</a:t>
            </a:r>
          </a:p>
        </p:txBody>
      </p:sp>
      <p:sp>
        <p:nvSpPr>
          <p:cNvPr id="44049" name="Oval 40">
            <a:extLst>
              <a:ext uri="{FF2B5EF4-FFF2-40B4-BE49-F238E27FC236}">
                <a16:creationId xmlns:a16="http://schemas.microsoft.com/office/drawing/2014/main" id="{B09127C9-100D-C847-8EFA-B42A4675E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1" y="58674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7</a:t>
            </a:r>
          </a:p>
        </p:txBody>
      </p:sp>
      <p:cxnSp>
        <p:nvCxnSpPr>
          <p:cNvPr id="44050" name="AutoShape 41">
            <a:extLst>
              <a:ext uri="{FF2B5EF4-FFF2-40B4-BE49-F238E27FC236}">
                <a16:creationId xmlns:a16="http://schemas.microsoft.com/office/drawing/2014/main" id="{AF8D2212-6A3C-334B-A2E7-CC53951F0D44}"/>
              </a:ext>
            </a:extLst>
          </p:cNvPr>
          <p:cNvCxnSpPr>
            <a:cxnSpLocks noChangeShapeType="1"/>
            <a:stCxn id="44048" idx="4"/>
            <a:endCxn id="44049" idx="0"/>
          </p:cNvCxnSpPr>
          <p:nvPr/>
        </p:nvCxnSpPr>
        <p:spPr bwMode="auto">
          <a:xfrm>
            <a:off x="6992938" y="4918076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42">
            <a:extLst>
              <a:ext uri="{FF2B5EF4-FFF2-40B4-BE49-F238E27FC236}">
                <a16:creationId xmlns:a16="http://schemas.microsoft.com/office/drawing/2014/main" id="{869F8A47-C49B-014D-8408-D766F7875826}"/>
              </a:ext>
            </a:extLst>
          </p:cNvPr>
          <p:cNvCxnSpPr>
            <a:cxnSpLocks noChangeShapeType="1"/>
            <a:stCxn id="44047" idx="4"/>
            <a:endCxn id="44048" idx="0"/>
          </p:cNvCxnSpPr>
          <p:nvPr/>
        </p:nvCxnSpPr>
        <p:spPr bwMode="auto">
          <a:xfrm>
            <a:off x="699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52" name="Oval 44">
            <a:extLst>
              <a:ext uri="{FF2B5EF4-FFF2-40B4-BE49-F238E27FC236}">
                <a16:creationId xmlns:a16="http://schemas.microsoft.com/office/drawing/2014/main" id="{93091478-9FA2-F84B-ABA7-5BA32DE3F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35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t</a:t>
            </a:r>
          </a:p>
        </p:txBody>
      </p:sp>
      <p:cxnSp>
        <p:nvCxnSpPr>
          <p:cNvPr id="44053" name="AutoShape 45">
            <a:extLst>
              <a:ext uri="{FF2B5EF4-FFF2-40B4-BE49-F238E27FC236}">
                <a16:creationId xmlns:a16="http://schemas.microsoft.com/office/drawing/2014/main" id="{D443C6C3-4136-DD46-B74F-3DA5BF56F7A9}"/>
              </a:ext>
            </a:extLst>
          </p:cNvPr>
          <p:cNvCxnSpPr>
            <a:cxnSpLocks noChangeShapeType="1"/>
            <a:stCxn id="44047" idx="6"/>
            <a:endCxn id="44052" idx="1"/>
          </p:cNvCxnSpPr>
          <p:nvPr/>
        </p:nvCxnSpPr>
        <p:spPr bwMode="auto">
          <a:xfrm>
            <a:off x="7127876" y="3675064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4" name="AutoShape 46">
            <a:extLst>
              <a:ext uri="{FF2B5EF4-FFF2-40B4-BE49-F238E27FC236}">
                <a16:creationId xmlns:a16="http://schemas.microsoft.com/office/drawing/2014/main" id="{072DA6D0-0CEE-0F49-93EB-F3D9D8B99F9C}"/>
              </a:ext>
            </a:extLst>
          </p:cNvPr>
          <p:cNvCxnSpPr>
            <a:cxnSpLocks noChangeShapeType="1"/>
            <a:stCxn id="44048" idx="6"/>
            <a:endCxn id="44052" idx="2"/>
          </p:cNvCxnSpPr>
          <p:nvPr/>
        </p:nvCxnSpPr>
        <p:spPr bwMode="auto">
          <a:xfrm>
            <a:off x="7127876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5" name="AutoShape 47">
            <a:extLst>
              <a:ext uri="{FF2B5EF4-FFF2-40B4-BE49-F238E27FC236}">
                <a16:creationId xmlns:a16="http://schemas.microsoft.com/office/drawing/2014/main" id="{29511289-FF5A-F940-997E-29BDE4D6DA61}"/>
              </a:ext>
            </a:extLst>
          </p:cNvPr>
          <p:cNvCxnSpPr>
            <a:cxnSpLocks noChangeShapeType="1"/>
            <a:stCxn id="44049" idx="7"/>
            <a:endCxn id="44052" idx="4"/>
          </p:cNvCxnSpPr>
          <p:nvPr/>
        </p:nvCxnSpPr>
        <p:spPr bwMode="auto">
          <a:xfrm flipV="1">
            <a:off x="7088188" y="4918076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6" name="AutoShape 63">
            <a:extLst>
              <a:ext uri="{FF2B5EF4-FFF2-40B4-BE49-F238E27FC236}">
                <a16:creationId xmlns:a16="http://schemas.microsoft.com/office/drawing/2014/main" id="{F50EEA82-0F48-2A4E-A833-0BFEAE436FE1}"/>
              </a:ext>
            </a:extLst>
          </p:cNvPr>
          <p:cNvCxnSpPr>
            <a:cxnSpLocks noChangeShapeType="1"/>
            <a:stCxn id="44048" idx="2"/>
            <a:endCxn id="44036" idx="6"/>
          </p:cNvCxnSpPr>
          <p:nvPr/>
        </p:nvCxnSpPr>
        <p:spPr bwMode="auto">
          <a:xfrm flipH="1" flipV="1">
            <a:off x="4841876" y="3675064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7" name="AutoShape 64">
            <a:extLst>
              <a:ext uri="{FF2B5EF4-FFF2-40B4-BE49-F238E27FC236}">
                <a16:creationId xmlns:a16="http://schemas.microsoft.com/office/drawing/2014/main" id="{63EFC5C8-2E00-1448-9BAD-F785C05AF0CD}"/>
              </a:ext>
            </a:extLst>
          </p:cNvPr>
          <p:cNvCxnSpPr>
            <a:cxnSpLocks noChangeShapeType="1"/>
            <a:stCxn id="44047" idx="2"/>
            <a:endCxn id="44037" idx="7"/>
          </p:cNvCxnSpPr>
          <p:nvPr/>
        </p:nvCxnSpPr>
        <p:spPr bwMode="auto">
          <a:xfrm flipH="1">
            <a:off x="4802188" y="3675064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FEC1B99B-AFF5-DF43-9EDC-44E3E61A0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>
            <a:extLst>
              <a:ext uri="{FF2B5EF4-FFF2-40B4-BE49-F238E27FC236}">
                <a16:creationId xmlns:a16="http://schemas.microsoft.com/office/drawing/2014/main" id="{F70ECF03-D2E9-3241-B379-1690EDB93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511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61070BEA-BC19-2046-89E9-79303CC09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BF0C0ED-C9FC-0248-9B08-13656FF3C1F4}" type="slidenum">
              <a:rPr lang="en-US" altLang="zh-CN" sz="800"/>
              <a:pPr/>
              <a:t>25</a:t>
            </a:fld>
            <a:endParaRPr lang="en-US" altLang="zh-CN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B1A6A90-BA9D-F84D-AAB2-22CBBA4E6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Disjoint path problem.  </a:t>
            </a:r>
            <a:r>
              <a:rPr lang="en-US" altLang="zh-CN">
                <a:solidFill>
                  <a:schemeClr val="tx1"/>
                </a:solidFill>
              </a:rPr>
              <a:t>Given a digraph G = (V, E) and two nodes s and t, find the max number of edge-disjoint s-t paths.</a:t>
            </a:r>
          </a:p>
          <a:p>
            <a:endParaRPr lang="en-US" altLang="zh-CN"/>
          </a:p>
          <a:p>
            <a:r>
              <a:rPr lang="en-US" altLang="zh-CN"/>
              <a:t>Def.  </a:t>
            </a:r>
            <a:r>
              <a:rPr lang="en-US" altLang="zh-CN">
                <a:solidFill>
                  <a:schemeClr val="tx1"/>
                </a:solidFill>
              </a:rPr>
              <a:t>Two paths are </a:t>
            </a:r>
            <a:r>
              <a:rPr lang="en-US" altLang="zh-CN">
                <a:solidFill>
                  <a:schemeClr val="accent1"/>
                </a:solidFill>
              </a:rPr>
              <a:t>edge-disjoint</a:t>
            </a:r>
            <a:r>
              <a:rPr lang="en-US" altLang="zh-CN">
                <a:solidFill>
                  <a:schemeClr val="tx1"/>
                </a:solidFill>
              </a:rPr>
              <a:t> if they have no edge in common.</a:t>
            </a:r>
          </a:p>
          <a:p>
            <a:pPr lvl="1"/>
            <a:endParaRPr lang="en-US" altLang="zh-CN"/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42912115-25D6-BC43-8489-2F070FBF28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84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s</a:t>
            </a:r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19F8F673-F0F1-1C4B-A38B-A47BBC213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5401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2</a:t>
            </a:r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3B1CCC99-5C72-8B43-A3E9-8A4ACE0DD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3</a:t>
            </a:r>
          </a:p>
        </p:txBody>
      </p:sp>
      <p:sp>
        <p:nvSpPr>
          <p:cNvPr id="46086" name="Oval 6">
            <a:extLst>
              <a:ext uri="{FF2B5EF4-FFF2-40B4-BE49-F238E27FC236}">
                <a16:creationId xmlns:a16="http://schemas.microsoft.com/office/drawing/2014/main" id="{CB40F96B-5080-F94C-8682-77E4B46A83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58674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4</a:t>
            </a:r>
          </a:p>
        </p:txBody>
      </p:sp>
      <p:cxnSp>
        <p:nvCxnSpPr>
          <p:cNvPr id="46087" name="AutoShape 7">
            <a:extLst>
              <a:ext uri="{FF2B5EF4-FFF2-40B4-BE49-F238E27FC236}">
                <a16:creationId xmlns:a16="http://schemas.microsoft.com/office/drawing/2014/main" id="{37655F6C-09F8-3547-BD10-3B6EC6AF344A}"/>
              </a:ext>
            </a:extLst>
          </p:cNvPr>
          <p:cNvCxnSpPr>
            <a:cxnSpLocks noChangeShapeType="1"/>
            <a:stCxn id="46083" idx="7"/>
            <a:endCxn id="46084" idx="3"/>
          </p:cNvCxnSpPr>
          <p:nvPr/>
        </p:nvCxnSpPr>
        <p:spPr bwMode="auto">
          <a:xfrm flipV="1">
            <a:off x="2668588" y="3770314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88" name="AutoShape 8">
            <a:extLst>
              <a:ext uri="{FF2B5EF4-FFF2-40B4-BE49-F238E27FC236}">
                <a16:creationId xmlns:a16="http://schemas.microsoft.com/office/drawing/2014/main" id="{DA31E263-1C83-9B41-87CB-574CBA580DA0}"/>
              </a:ext>
            </a:extLst>
          </p:cNvPr>
          <p:cNvCxnSpPr>
            <a:cxnSpLocks noChangeShapeType="1"/>
            <a:stCxn id="46083" idx="6"/>
            <a:endCxn id="46085" idx="2"/>
          </p:cNvCxnSpPr>
          <p:nvPr/>
        </p:nvCxnSpPr>
        <p:spPr bwMode="auto">
          <a:xfrm>
            <a:off x="2708276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89" name="AutoShape 9">
            <a:extLst>
              <a:ext uri="{FF2B5EF4-FFF2-40B4-BE49-F238E27FC236}">
                <a16:creationId xmlns:a16="http://schemas.microsoft.com/office/drawing/2014/main" id="{DEEFDBF1-7016-8943-962B-A4CA67478A68}"/>
              </a:ext>
            </a:extLst>
          </p:cNvPr>
          <p:cNvCxnSpPr>
            <a:cxnSpLocks noChangeShapeType="1"/>
            <a:stCxn id="46083" idx="5"/>
            <a:endCxn id="46086" idx="1"/>
          </p:cNvCxnSpPr>
          <p:nvPr/>
        </p:nvCxnSpPr>
        <p:spPr bwMode="auto">
          <a:xfrm>
            <a:off x="2668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0" name="AutoShape 10">
            <a:extLst>
              <a:ext uri="{FF2B5EF4-FFF2-40B4-BE49-F238E27FC236}">
                <a16:creationId xmlns:a16="http://schemas.microsoft.com/office/drawing/2014/main" id="{91592C10-9DE2-0242-BE30-AF1F1EDAB460}"/>
              </a:ext>
            </a:extLst>
          </p:cNvPr>
          <p:cNvCxnSpPr>
            <a:cxnSpLocks noChangeShapeType="1"/>
            <a:stCxn id="46085" idx="4"/>
            <a:endCxn id="46086" idx="0"/>
          </p:cNvCxnSpPr>
          <p:nvPr/>
        </p:nvCxnSpPr>
        <p:spPr bwMode="auto">
          <a:xfrm>
            <a:off x="4706938" y="4918076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1" name="AutoShape 11">
            <a:extLst>
              <a:ext uri="{FF2B5EF4-FFF2-40B4-BE49-F238E27FC236}">
                <a16:creationId xmlns:a16="http://schemas.microsoft.com/office/drawing/2014/main" id="{349FD089-3990-6F44-8231-D10E94BA3A9B}"/>
              </a:ext>
            </a:extLst>
          </p:cNvPr>
          <p:cNvCxnSpPr>
            <a:cxnSpLocks noChangeShapeType="1"/>
            <a:stCxn id="46085" idx="6"/>
            <a:endCxn id="46097" idx="1"/>
          </p:cNvCxnSpPr>
          <p:nvPr/>
        </p:nvCxnSpPr>
        <p:spPr bwMode="auto">
          <a:xfrm>
            <a:off x="4841876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2" name="AutoShape 12">
            <a:extLst>
              <a:ext uri="{FF2B5EF4-FFF2-40B4-BE49-F238E27FC236}">
                <a16:creationId xmlns:a16="http://schemas.microsoft.com/office/drawing/2014/main" id="{4722E3F9-A748-7C44-B0A7-8A93A4059281}"/>
              </a:ext>
            </a:extLst>
          </p:cNvPr>
          <p:cNvCxnSpPr>
            <a:cxnSpLocks noChangeShapeType="1"/>
            <a:stCxn id="46086" idx="6"/>
            <a:endCxn id="46097" idx="2"/>
          </p:cNvCxnSpPr>
          <p:nvPr/>
        </p:nvCxnSpPr>
        <p:spPr bwMode="auto">
          <a:xfrm>
            <a:off x="4841876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3" name="Rectangle 13">
            <a:extLst>
              <a:ext uri="{FF2B5EF4-FFF2-40B4-BE49-F238E27FC236}">
                <a16:creationId xmlns:a16="http://schemas.microsoft.com/office/drawing/2014/main" id="{2CA7CA7D-480F-7544-A9C8-A32D0FE4E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Edge Disjoint Paths</a:t>
            </a:r>
          </a:p>
        </p:txBody>
      </p:sp>
      <p:cxnSp>
        <p:nvCxnSpPr>
          <p:cNvPr id="46094" name="AutoShape 14">
            <a:extLst>
              <a:ext uri="{FF2B5EF4-FFF2-40B4-BE49-F238E27FC236}">
                <a16:creationId xmlns:a16="http://schemas.microsoft.com/office/drawing/2014/main" id="{84D54960-72F8-DA47-9DB7-65E56B98BD6E}"/>
              </a:ext>
            </a:extLst>
          </p:cNvPr>
          <p:cNvCxnSpPr>
            <a:cxnSpLocks noChangeShapeType="1"/>
            <a:stCxn id="46084" idx="4"/>
            <a:endCxn id="46085" idx="0"/>
          </p:cNvCxnSpPr>
          <p:nvPr/>
        </p:nvCxnSpPr>
        <p:spPr bwMode="auto">
          <a:xfrm>
            <a:off x="4706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5" name="Oval 15">
            <a:extLst>
              <a:ext uri="{FF2B5EF4-FFF2-40B4-BE49-F238E27FC236}">
                <a16:creationId xmlns:a16="http://schemas.microsoft.com/office/drawing/2014/main" id="{39B99823-D12C-374C-BA31-B916A7B7F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1" y="35401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5</a:t>
            </a:r>
          </a:p>
        </p:txBody>
      </p:sp>
      <p:sp>
        <p:nvSpPr>
          <p:cNvPr id="46096" name="Oval 16">
            <a:extLst>
              <a:ext uri="{FF2B5EF4-FFF2-40B4-BE49-F238E27FC236}">
                <a16:creationId xmlns:a16="http://schemas.microsoft.com/office/drawing/2014/main" id="{E98EC083-7DAA-AA4A-BA31-D1AEE41A0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6</a:t>
            </a:r>
          </a:p>
        </p:txBody>
      </p:sp>
      <p:sp>
        <p:nvSpPr>
          <p:cNvPr id="46097" name="Oval 17">
            <a:extLst>
              <a:ext uri="{FF2B5EF4-FFF2-40B4-BE49-F238E27FC236}">
                <a16:creationId xmlns:a16="http://schemas.microsoft.com/office/drawing/2014/main" id="{AEBD4994-AEA4-C042-9C4E-8CC0B45FF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1" y="58674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7</a:t>
            </a:r>
          </a:p>
        </p:txBody>
      </p:sp>
      <p:cxnSp>
        <p:nvCxnSpPr>
          <p:cNvPr id="46098" name="AutoShape 18">
            <a:extLst>
              <a:ext uri="{FF2B5EF4-FFF2-40B4-BE49-F238E27FC236}">
                <a16:creationId xmlns:a16="http://schemas.microsoft.com/office/drawing/2014/main" id="{32C71D0C-A0E9-3847-A8C7-708D7FA9D76B}"/>
              </a:ext>
            </a:extLst>
          </p:cNvPr>
          <p:cNvCxnSpPr>
            <a:cxnSpLocks noChangeShapeType="1"/>
            <a:stCxn id="46096" idx="4"/>
            <a:endCxn id="46097" idx="0"/>
          </p:cNvCxnSpPr>
          <p:nvPr/>
        </p:nvCxnSpPr>
        <p:spPr bwMode="auto">
          <a:xfrm>
            <a:off x="6992938" y="4918076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9" name="AutoShape 19">
            <a:extLst>
              <a:ext uri="{FF2B5EF4-FFF2-40B4-BE49-F238E27FC236}">
                <a16:creationId xmlns:a16="http://schemas.microsoft.com/office/drawing/2014/main" id="{7A0A03B4-06E3-054C-ABFA-85B9EF539C82}"/>
              </a:ext>
            </a:extLst>
          </p:cNvPr>
          <p:cNvCxnSpPr>
            <a:cxnSpLocks noChangeShapeType="1"/>
            <a:stCxn id="46095" idx="4"/>
            <a:endCxn id="46096" idx="0"/>
          </p:cNvCxnSpPr>
          <p:nvPr/>
        </p:nvCxnSpPr>
        <p:spPr bwMode="auto">
          <a:xfrm>
            <a:off x="699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00" name="Oval 20">
            <a:extLst>
              <a:ext uri="{FF2B5EF4-FFF2-40B4-BE49-F238E27FC236}">
                <a16:creationId xmlns:a16="http://schemas.microsoft.com/office/drawing/2014/main" id="{881832C3-6BA8-3C4A-BF95-7709B167A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3501" y="46482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t</a:t>
            </a:r>
          </a:p>
        </p:txBody>
      </p:sp>
      <p:cxnSp>
        <p:nvCxnSpPr>
          <p:cNvPr id="46101" name="AutoShape 21">
            <a:extLst>
              <a:ext uri="{FF2B5EF4-FFF2-40B4-BE49-F238E27FC236}">
                <a16:creationId xmlns:a16="http://schemas.microsoft.com/office/drawing/2014/main" id="{AC76244B-8AEB-404B-87F6-39FB74ED7635}"/>
              </a:ext>
            </a:extLst>
          </p:cNvPr>
          <p:cNvCxnSpPr>
            <a:cxnSpLocks noChangeShapeType="1"/>
            <a:stCxn id="46095" idx="6"/>
            <a:endCxn id="46100" idx="1"/>
          </p:cNvCxnSpPr>
          <p:nvPr/>
        </p:nvCxnSpPr>
        <p:spPr bwMode="auto">
          <a:xfrm>
            <a:off x="7127876" y="3675064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2" name="AutoShape 22">
            <a:extLst>
              <a:ext uri="{FF2B5EF4-FFF2-40B4-BE49-F238E27FC236}">
                <a16:creationId xmlns:a16="http://schemas.microsoft.com/office/drawing/2014/main" id="{4DF8C7D3-E428-854D-8C19-B6C358F40086}"/>
              </a:ext>
            </a:extLst>
          </p:cNvPr>
          <p:cNvCxnSpPr>
            <a:cxnSpLocks noChangeShapeType="1"/>
            <a:stCxn id="46096" idx="6"/>
            <a:endCxn id="46100" idx="2"/>
          </p:cNvCxnSpPr>
          <p:nvPr/>
        </p:nvCxnSpPr>
        <p:spPr bwMode="auto">
          <a:xfrm>
            <a:off x="7127876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3" name="AutoShape 23">
            <a:extLst>
              <a:ext uri="{FF2B5EF4-FFF2-40B4-BE49-F238E27FC236}">
                <a16:creationId xmlns:a16="http://schemas.microsoft.com/office/drawing/2014/main" id="{9260C8EB-5513-1546-A409-2F8EAAA6F53E}"/>
              </a:ext>
            </a:extLst>
          </p:cNvPr>
          <p:cNvCxnSpPr>
            <a:cxnSpLocks noChangeShapeType="1"/>
            <a:stCxn id="46097" idx="7"/>
            <a:endCxn id="46100" idx="4"/>
          </p:cNvCxnSpPr>
          <p:nvPr/>
        </p:nvCxnSpPr>
        <p:spPr bwMode="auto">
          <a:xfrm flipV="1">
            <a:off x="7088188" y="4918076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4" name="AutoShape 24">
            <a:extLst>
              <a:ext uri="{FF2B5EF4-FFF2-40B4-BE49-F238E27FC236}">
                <a16:creationId xmlns:a16="http://schemas.microsoft.com/office/drawing/2014/main" id="{95645B49-A709-EC42-94E5-767817B290BF}"/>
              </a:ext>
            </a:extLst>
          </p:cNvPr>
          <p:cNvCxnSpPr>
            <a:cxnSpLocks noChangeShapeType="1"/>
            <a:stCxn id="46096" idx="2"/>
            <a:endCxn id="46084" idx="6"/>
          </p:cNvCxnSpPr>
          <p:nvPr/>
        </p:nvCxnSpPr>
        <p:spPr bwMode="auto">
          <a:xfrm flipH="1" flipV="1">
            <a:off x="4841876" y="3675064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5" name="AutoShape 25">
            <a:extLst>
              <a:ext uri="{FF2B5EF4-FFF2-40B4-BE49-F238E27FC236}">
                <a16:creationId xmlns:a16="http://schemas.microsoft.com/office/drawing/2014/main" id="{9EEA8599-76FC-8D42-8949-3E9077C7437B}"/>
              </a:ext>
            </a:extLst>
          </p:cNvPr>
          <p:cNvCxnSpPr>
            <a:cxnSpLocks noChangeShapeType="1"/>
            <a:stCxn id="46095" idx="2"/>
            <a:endCxn id="46085" idx="7"/>
          </p:cNvCxnSpPr>
          <p:nvPr/>
        </p:nvCxnSpPr>
        <p:spPr bwMode="auto">
          <a:xfrm flipH="1">
            <a:off x="4802188" y="3675064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157D01EA-0F48-2840-81D4-C8D3EBF3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>
            <a:extLst>
              <a:ext uri="{FF2B5EF4-FFF2-40B4-BE49-F238E27FC236}">
                <a16:creationId xmlns:a16="http://schemas.microsoft.com/office/drawing/2014/main" id="{EE6FCE3B-A30B-BF46-8FB3-1F11970C2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014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EF29DC79-7C70-EF41-92FC-804BBC446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550094C-EB4D-9844-83AA-15451A17A628}" type="slidenum">
              <a:rPr lang="en-US" altLang="zh-CN" sz="800"/>
              <a:pPr/>
              <a:t>26</a:t>
            </a:fld>
            <a:endParaRPr lang="en-US" altLang="zh-CN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9C1E8D7-50FB-264E-95BB-E1FE34783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Max flow formulation:  </a:t>
            </a:r>
            <a:r>
              <a:rPr lang="en-US" altLang="zh-CN" dirty="0">
                <a:solidFill>
                  <a:schemeClr val="tx1"/>
                </a:solidFill>
              </a:rPr>
              <a:t>assign unit capacity to every edge.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Theorem.  </a:t>
            </a:r>
            <a:r>
              <a:rPr lang="en-US" altLang="zh-CN" dirty="0">
                <a:solidFill>
                  <a:schemeClr val="tx1"/>
                </a:solidFill>
              </a:rPr>
              <a:t>Max number edge-disjoint s-t paths equals max flow value.</a:t>
            </a:r>
          </a:p>
          <a:p>
            <a:r>
              <a:rPr lang="en-US" altLang="zh-CN" dirty="0">
                <a:sym typeface="Symbol" pitchFamily="2" charset="2"/>
              </a:rPr>
              <a:t>Pf. </a:t>
            </a:r>
            <a:endParaRPr lang="en-US" altLang="zh-CN" dirty="0"/>
          </a:p>
          <a:p>
            <a:pPr lvl="1"/>
            <a:r>
              <a:rPr lang="en-US" altLang="zh-CN" dirty="0"/>
              <a:t>Suppose there are k edge-disjoint paths P</a:t>
            </a:r>
            <a:r>
              <a:rPr lang="en-US" altLang="zh-CN" sz="2000" baseline="-25000" dirty="0"/>
              <a:t>1</a:t>
            </a:r>
            <a:r>
              <a:rPr lang="en-US" altLang="zh-CN" dirty="0"/>
              <a:t>, . . . , P</a:t>
            </a:r>
            <a:r>
              <a:rPr lang="en-US" altLang="zh-CN" sz="2000" baseline="-25000" dirty="0"/>
              <a:t>k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Set f(e) = 1 if e participates in some path</a:t>
            </a:r>
            <a:r>
              <a:rPr lang="en-US" altLang="zh-CN" dirty="0">
                <a:sym typeface="Symbol" pitchFamily="2" charset="2"/>
              </a:rPr>
              <a:t> </a:t>
            </a:r>
            <a:r>
              <a:rPr lang="en-US" altLang="zh-CN" dirty="0"/>
              <a:t>P</a:t>
            </a:r>
            <a:r>
              <a:rPr lang="en-US" altLang="zh-CN" sz="2000" baseline="-25000" dirty="0"/>
              <a:t>i </a:t>
            </a:r>
            <a:r>
              <a:rPr lang="en-US" altLang="zh-CN" dirty="0"/>
              <a:t>;  else set f(e) = 0.</a:t>
            </a:r>
          </a:p>
          <a:p>
            <a:pPr lvl="1"/>
            <a:r>
              <a:rPr lang="en-US" altLang="zh-CN" dirty="0"/>
              <a:t>Since paths are edge-disjoint, f is a flow of value k.   </a:t>
            </a:r>
            <a:r>
              <a:rPr lang="en-US" altLang="zh-CN" dirty="0">
                <a:cs typeface="Lucida Grande" panose="020B0600040502020204" pitchFamily="34" charset="0"/>
              </a:rPr>
              <a:t>▪</a:t>
            </a:r>
          </a:p>
        </p:txBody>
      </p:sp>
      <p:sp>
        <p:nvSpPr>
          <p:cNvPr id="48131" name="Rectangle 13">
            <a:extLst>
              <a:ext uri="{FF2B5EF4-FFF2-40B4-BE49-F238E27FC236}">
                <a16:creationId xmlns:a16="http://schemas.microsoft.com/office/drawing/2014/main" id="{A40D265E-1EA2-8C48-B2DA-48965BCAE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Edge Disjoint Paths</a:t>
            </a:r>
          </a:p>
        </p:txBody>
      </p:sp>
      <p:grpSp>
        <p:nvGrpSpPr>
          <p:cNvPr id="48132" name="Group 49">
            <a:extLst>
              <a:ext uri="{FF2B5EF4-FFF2-40B4-BE49-F238E27FC236}">
                <a16:creationId xmlns:a16="http://schemas.microsoft.com/office/drawing/2014/main" id="{F32ED7D0-E3AA-394B-AF86-CB3649CA2981}"/>
              </a:ext>
            </a:extLst>
          </p:cNvPr>
          <p:cNvGrpSpPr>
            <a:grpSpLocks/>
          </p:cNvGrpSpPr>
          <p:nvPr/>
        </p:nvGrpSpPr>
        <p:grpSpPr bwMode="auto">
          <a:xfrm>
            <a:off x="2275116" y="2050391"/>
            <a:ext cx="4956175" cy="1897063"/>
            <a:chOff x="576" y="2230"/>
            <a:chExt cx="4274" cy="1636"/>
          </a:xfrm>
        </p:grpSpPr>
        <p:sp>
          <p:nvSpPr>
            <p:cNvPr id="48147" name="Oval 50">
              <a:extLst>
                <a:ext uri="{FF2B5EF4-FFF2-40B4-BE49-F238E27FC236}">
                  <a16:creationId xmlns:a16="http://schemas.microsoft.com/office/drawing/2014/main" id="{0B6B4E5A-D810-2D40-A7D5-2FE768E078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s</a:t>
              </a:r>
            </a:p>
          </p:txBody>
        </p:sp>
        <p:sp>
          <p:nvSpPr>
            <p:cNvPr id="48148" name="Oval 51">
              <a:extLst>
                <a:ext uri="{FF2B5EF4-FFF2-40B4-BE49-F238E27FC236}">
                  <a16:creationId xmlns:a16="http://schemas.microsoft.com/office/drawing/2014/main" id="{D1151E04-BCE8-344E-A833-BC52B55021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sp>
          <p:nvSpPr>
            <p:cNvPr id="48149" name="Oval 52">
              <a:extLst>
                <a:ext uri="{FF2B5EF4-FFF2-40B4-BE49-F238E27FC236}">
                  <a16:creationId xmlns:a16="http://schemas.microsoft.com/office/drawing/2014/main" id="{BB0EABB8-B5CB-394A-B6D8-1986F9F5CA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sp>
          <p:nvSpPr>
            <p:cNvPr id="48150" name="Oval 53">
              <a:extLst>
                <a:ext uri="{FF2B5EF4-FFF2-40B4-BE49-F238E27FC236}">
                  <a16:creationId xmlns:a16="http://schemas.microsoft.com/office/drawing/2014/main" id="{A3E09192-B000-5646-868E-6D0A0955D5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cxnSp>
          <p:nvCxnSpPr>
            <p:cNvPr id="48151" name="AutoShape 54">
              <a:extLst>
                <a:ext uri="{FF2B5EF4-FFF2-40B4-BE49-F238E27FC236}">
                  <a16:creationId xmlns:a16="http://schemas.microsoft.com/office/drawing/2014/main" id="{7BA570BF-F30A-8F4F-9391-8BCDF5593757}"/>
                </a:ext>
              </a:extLst>
            </p:cNvPr>
            <p:cNvCxnSpPr>
              <a:cxnSpLocks noChangeShapeType="1"/>
              <a:stCxn id="48147" idx="7"/>
              <a:endCxn id="48148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52" name="AutoShape 55">
              <a:extLst>
                <a:ext uri="{FF2B5EF4-FFF2-40B4-BE49-F238E27FC236}">
                  <a16:creationId xmlns:a16="http://schemas.microsoft.com/office/drawing/2014/main" id="{9D4D8030-A1F5-7C40-AE40-36A5C51C67BE}"/>
                </a:ext>
              </a:extLst>
            </p:cNvPr>
            <p:cNvCxnSpPr>
              <a:cxnSpLocks noChangeShapeType="1"/>
              <a:stCxn id="48147" idx="6"/>
              <a:endCxn id="48149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53" name="AutoShape 56">
              <a:extLst>
                <a:ext uri="{FF2B5EF4-FFF2-40B4-BE49-F238E27FC236}">
                  <a16:creationId xmlns:a16="http://schemas.microsoft.com/office/drawing/2014/main" id="{5ED8ED21-D865-8641-B40F-667F1C1B9F50}"/>
                </a:ext>
              </a:extLst>
            </p:cNvPr>
            <p:cNvCxnSpPr>
              <a:cxnSpLocks noChangeShapeType="1"/>
              <a:stCxn id="48147" idx="5"/>
              <a:endCxn id="48150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54" name="AutoShape 57">
              <a:extLst>
                <a:ext uri="{FF2B5EF4-FFF2-40B4-BE49-F238E27FC236}">
                  <a16:creationId xmlns:a16="http://schemas.microsoft.com/office/drawing/2014/main" id="{12BDA5FF-8AB4-034A-AE0E-8C9613A3927F}"/>
                </a:ext>
              </a:extLst>
            </p:cNvPr>
            <p:cNvCxnSpPr>
              <a:cxnSpLocks noChangeShapeType="1"/>
              <a:stCxn id="48149" idx="4"/>
              <a:endCxn id="48150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55" name="AutoShape 58">
              <a:extLst>
                <a:ext uri="{FF2B5EF4-FFF2-40B4-BE49-F238E27FC236}">
                  <a16:creationId xmlns:a16="http://schemas.microsoft.com/office/drawing/2014/main" id="{34D31621-5E15-8B4C-B351-C0B1E5B90DE3}"/>
                </a:ext>
              </a:extLst>
            </p:cNvPr>
            <p:cNvCxnSpPr>
              <a:cxnSpLocks noChangeShapeType="1"/>
              <a:stCxn id="48149" idx="6"/>
              <a:endCxn id="48160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56" name="AutoShape 59">
              <a:extLst>
                <a:ext uri="{FF2B5EF4-FFF2-40B4-BE49-F238E27FC236}">
                  <a16:creationId xmlns:a16="http://schemas.microsoft.com/office/drawing/2014/main" id="{9ADEA3EE-DE64-3442-B85C-84F5E4EBEBEC}"/>
                </a:ext>
              </a:extLst>
            </p:cNvPr>
            <p:cNvCxnSpPr>
              <a:cxnSpLocks noChangeShapeType="1"/>
              <a:stCxn id="48150" idx="6"/>
              <a:endCxn id="48160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57" name="AutoShape 60">
              <a:extLst>
                <a:ext uri="{FF2B5EF4-FFF2-40B4-BE49-F238E27FC236}">
                  <a16:creationId xmlns:a16="http://schemas.microsoft.com/office/drawing/2014/main" id="{D745E468-ED36-3948-A7E5-AD6C98382C70}"/>
                </a:ext>
              </a:extLst>
            </p:cNvPr>
            <p:cNvCxnSpPr>
              <a:cxnSpLocks noChangeShapeType="1"/>
              <a:stCxn id="48148" idx="4"/>
              <a:endCxn id="48149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158" name="Oval 61">
              <a:extLst>
                <a:ext uri="{FF2B5EF4-FFF2-40B4-BE49-F238E27FC236}">
                  <a16:creationId xmlns:a16="http://schemas.microsoft.com/office/drawing/2014/main" id="{A7465E87-4F25-5341-BC75-765FC08C81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sp>
          <p:nvSpPr>
            <p:cNvPr id="48159" name="Oval 62">
              <a:extLst>
                <a:ext uri="{FF2B5EF4-FFF2-40B4-BE49-F238E27FC236}">
                  <a16:creationId xmlns:a16="http://schemas.microsoft.com/office/drawing/2014/main" id="{51199F0A-7EA3-8947-A632-575FE7F0B8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sp>
          <p:nvSpPr>
            <p:cNvPr id="48160" name="Oval 63">
              <a:extLst>
                <a:ext uri="{FF2B5EF4-FFF2-40B4-BE49-F238E27FC236}">
                  <a16:creationId xmlns:a16="http://schemas.microsoft.com/office/drawing/2014/main" id="{A079DA3E-2A5B-FF49-811B-E843CAA938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cxnSp>
          <p:nvCxnSpPr>
            <p:cNvPr id="48161" name="AutoShape 64">
              <a:extLst>
                <a:ext uri="{FF2B5EF4-FFF2-40B4-BE49-F238E27FC236}">
                  <a16:creationId xmlns:a16="http://schemas.microsoft.com/office/drawing/2014/main" id="{4019FD05-D6D6-5A41-A20D-5220CED9A2F7}"/>
                </a:ext>
              </a:extLst>
            </p:cNvPr>
            <p:cNvCxnSpPr>
              <a:cxnSpLocks noChangeShapeType="1"/>
              <a:stCxn id="48159" idx="4"/>
              <a:endCxn id="48160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62" name="AutoShape 65">
              <a:extLst>
                <a:ext uri="{FF2B5EF4-FFF2-40B4-BE49-F238E27FC236}">
                  <a16:creationId xmlns:a16="http://schemas.microsoft.com/office/drawing/2014/main" id="{AC3B5E51-302F-3B4D-BD38-2E00D011A308}"/>
                </a:ext>
              </a:extLst>
            </p:cNvPr>
            <p:cNvCxnSpPr>
              <a:cxnSpLocks noChangeShapeType="1"/>
              <a:stCxn id="48158" idx="4"/>
              <a:endCxn id="48159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163" name="Oval 66">
              <a:extLst>
                <a:ext uri="{FF2B5EF4-FFF2-40B4-BE49-F238E27FC236}">
                  <a16:creationId xmlns:a16="http://schemas.microsoft.com/office/drawing/2014/main" id="{60379962-A193-8040-A68F-9DCF0A3873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t</a:t>
              </a:r>
            </a:p>
          </p:txBody>
        </p:sp>
        <p:cxnSp>
          <p:nvCxnSpPr>
            <p:cNvPr id="48164" name="AutoShape 67">
              <a:extLst>
                <a:ext uri="{FF2B5EF4-FFF2-40B4-BE49-F238E27FC236}">
                  <a16:creationId xmlns:a16="http://schemas.microsoft.com/office/drawing/2014/main" id="{5CA8F23F-3D49-B345-9421-7EE7F819AF90}"/>
                </a:ext>
              </a:extLst>
            </p:cNvPr>
            <p:cNvCxnSpPr>
              <a:cxnSpLocks noChangeShapeType="1"/>
              <a:stCxn id="48158" idx="6"/>
              <a:endCxn id="48163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65" name="AutoShape 68">
              <a:extLst>
                <a:ext uri="{FF2B5EF4-FFF2-40B4-BE49-F238E27FC236}">
                  <a16:creationId xmlns:a16="http://schemas.microsoft.com/office/drawing/2014/main" id="{F304F058-366A-1845-9FA6-8DAE662AF23E}"/>
                </a:ext>
              </a:extLst>
            </p:cNvPr>
            <p:cNvCxnSpPr>
              <a:cxnSpLocks noChangeShapeType="1"/>
              <a:stCxn id="48159" idx="6"/>
              <a:endCxn id="48163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66" name="AutoShape 69">
              <a:extLst>
                <a:ext uri="{FF2B5EF4-FFF2-40B4-BE49-F238E27FC236}">
                  <a16:creationId xmlns:a16="http://schemas.microsoft.com/office/drawing/2014/main" id="{B94DC420-47AC-654D-9109-F9AA3938BC0B}"/>
                </a:ext>
              </a:extLst>
            </p:cNvPr>
            <p:cNvCxnSpPr>
              <a:cxnSpLocks noChangeShapeType="1"/>
              <a:stCxn id="48160" idx="7"/>
              <a:endCxn id="48163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67" name="AutoShape 70">
              <a:extLst>
                <a:ext uri="{FF2B5EF4-FFF2-40B4-BE49-F238E27FC236}">
                  <a16:creationId xmlns:a16="http://schemas.microsoft.com/office/drawing/2014/main" id="{4583CA57-CA93-4842-83DF-8FCAD8657A74}"/>
                </a:ext>
              </a:extLst>
            </p:cNvPr>
            <p:cNvCxnSpPr>
              <a:cxnSpLocks noChangeShapeType="1"/>
              <a:stCxn id="48159" idx="2"/>
              <a:endCxn id="48148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68" name="AutoShape 71">
              <a:extLst>
                <a:ext uri="{FF2B5EF4-FFF2-40B4-BE49-F238E27FC236}">
                  <a16:creationId xmlns:a16="http://schemas.microsoft.com/office/drawing/2014/main" id="{9C69FD88-5C27-8944-ACBA-B83F75B8E523}"/>
                </a:ext>
              </a:extLst>
            </p:cNvPr>
            <p:cNvCxnSpPr>
              <a:cxnSpLocks noChangeShapeType="1"/>
              <a:stCxn id="48158" idx="2"/>
              <a:endCxn id="48149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8133" name="Text Box 72">
            <a:extLst>
              <a:ext uri="{FF2B5EF4-FFF2-40B4-BE49-F238E27FC236}">
                <a16:creationId xmlns:a16="http://schemas.microsoft.com/office/drawing/2014/main" id="{0FFA7534-3F02-BA4E-B781-9C4A52F9A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615" y="2469491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34" name="Text Box 73">
            <a:extLst>
              <a:ext uri="{FF2B5EF4-FFF2-40B4-BE49-F238E27FC236}">
                <a16:creationId xmlns:a16="http://schemas.microsoft.com/office/drawing/2014/main" id="{84DE55AB-82EE-9447-B457-3482E8D1A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615" y="2825091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35" name="Text Box 74">
            <a:extLst>
              <a:ext uri="{FF2B5EF4-FFF2-40B4-BE49-F238E27FC236}">
                <a16:creationId xmlns:a16="http://schemas.microsoft.com/office/drawing/2014/main" id="{3083E26E-590C-8048-983A-97DFCA74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915" y="3244191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36" name="Text Box 75">
            <a:extLst>
              <a:ext uri="{FF2B5EF4-FFF2-40B4-BE49-F238E27FC236}">
                <a16:creationId xmlns:a16="http://schemas.microsoft.com/office/drawing/2014/main" id="{0AA5FA22-D327-AA43-B68B-8541E7AF5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165" y="371885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37" name="Text Box 76">
            <a:extLst>
              <a:ext uri="{FF2B5EF4-FFF2-40B4-BE49-F238E27FC236}">
                <a16:creationId xmlns:a16="http://schemas.microsoft.com/office/drawing/2014/main" id="{339F31BE-59F6-454D-BDD0-E8D2ABE6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878" y="316322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38" name="Text Box 77">
            <a:extLst>
              <a:ext uri="{FF2B5EF4-FFF2-40B4-BE49-F238E27FC236}">
                <a16:creationId xmlns:a16="http://schemas.microsoft.com/office/drawing/2014/main" id="{202BBE48-E081-3B4D-8814-3308234E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340" y="2647291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39" name="Text Box 78">
            <a:extLst>
              <a:ext uri="{FF2B5EF4-FFF2-40B4-BE49-F238E27FC236}">
                <a16:creationId xmlns:a16="http://schemas.microsoft.com/office/drawing/2014/main" id="{0399F4A2-2524-244D-B9A6-41C2FE3A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453" y="223295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40" name="Text Box 79">
            <a:extLst>
              <a:ext uri="{FF2B5EF4-FFF2-40B4-BE49-F238E27FC236}">
                <a16:creationId xmlns:a16="http://schemas.microsoft.com/office/drawing/2014/main" id="{4A56D5E2-98AE-F745-8C21-F5EBAD76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690" y="239011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41" name="Text Box 80">
            <a:extLst>
              <a:ext uri="{FF2B5EF4-FFF2-40B4-BE49-F238E27FC236}">
                <a16:creationId xmlns:a16="http://schemas.microsoft.com/office/drawing/2014/main" id="{47511426-ADBF-1B4B-8AFC-EEB64540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990" y="280921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42" name="Text Box 81">
            <a:extLst>
              <a:ext uri="{FF2B5EF4-FFF2-40B4-BE49-F238E27FC236}">
                <a16:creationId xmlns:a16="http://schemas.microsoft.com/office/drawing/2014/main" id="{A0C37524-20B4-4940-872B-AE0A529F5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290" y="334261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43" name="Text Box 82">
            <a:extLst>
              <a:ext uri="{FF2B5EF4-FFF2-40B4-BE49-F238E27FC236}">
                <a16:creationId xmlns:a16="http://schemas.microsoft.com/office/drawing/2014/main" id="{2CD27515-5C16-3B46-8B77-9A9AA553E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040" y="2415515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44" name="Text Box 83">
            <a:extLst>
              <a:ext uri="{FF2B5EF4-FFF2-40B4-BE49-F238E27FC236}">
                <a16:creationId xmlns:a16="http://schemas.microsoft.com/office/drawing/2014/main" id="{79686AFC-0B85-AA45-A9C2-B3884754D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040" y="327752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45" name="Text Box 84">
            <a:extLst>
              <a:ext uri="{FF2B5EF4-FFF2-40B4-BE49-F238E27FC236}">
                <a16:creationId xmlns:a16="http://schemas.microsoft.com/office/drawing/2014/main" id="{EB53582F-D4E9-8249-900E-14B768A66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978" y="247742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48146" name="Text Box 85">
            <a:extLst>
              <a:ext uri="{FF2B5EF4-FFF2-40B4-BE49-F238E27FC236}">
                <a16:creationId xmlns:a16="http://schemas.microsoft.com/office/drawing/2014/main" id="{BDE5E29E-E3EB-1144-A0CE-CE57933B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390" y="335055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0E673FA-6E97-E04D-BA67-715D1AEC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">
            <a:extLst>
              <a:ext uri="{FF2B5EF4-FFF2-40B4-BE49-F238E27FC236}">
                <a16:creationId xmlns:a16="http://schemas.microsoft.com/office/drawing/2014/main" id="{F58B04F9-81B1-E744-B963-0F4925DB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3613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6A1E6987-8CD4-F14F-AE54-0775D920B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7CB3889-4B75-C049-AC5D-316C8EF031A9}" type="slidenum">
              <a:rPr lang="en-US" altLang="zh-CN" sz="800"/>
              <a:pPr/>
              <a:t>27</a:t>
            </a:fld>
            <a:endParaRPr lang="en-US" altLang="zh-CN" sz="14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30B378F-DA75-804E-A043-41856E578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526678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Max flow formulation:  </a:t>
            </a:r>
            <a:r>
              <a:rPr lang="en-US" altLang="zh-CN" dirty="0">
                <a:solidFill>
                  <a:schemeClr val="tx1"/>
                </a:solidFill>
              </a:rPr>
              <a:t>assign unit capacity to every edge.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Theorem.  </a:t>
            </a:r>
            <a:r>
              <a:rPr lang="en-US" altLang="zh-CN" dirty="0">
                <a:solidFill>
                  <a:schemeClr val="tx1"/>
                </a:solidFill>
              </a:rPr>
              <a:t>Max number edge-disjoint s-t paths equals max flow value.</a:t>
            </a:r>
          </a:p>
          <a:p>
            <a:r>
              <a:rPr lang="en-US" altLang="zh-CN" dirty="0">
                <a:sym typeface="Symbol" pitchFamily="2" charset="2"/>
              </a:rPr>
              <a:t>Pf. </a:t>
            </a:r>
            <a:endParaRPr lang="en-US" altLang="zh-CN" dirty="0"/>
          </a:p>
          <a:p>
            <a:pPr lvl="1"/>
            <a:r>
              <a:rPr lang="en-US" altLang="zh-CN" dirty="0"/>
              <a:t>Suppose max flow value is k.</a:t>
            </a:r>
          </a:p>
          <a:p>
            <a:pPr lvl="1"/>
            <a:r>
              <a:rPr lang="en-US" altLang="zh-CN" dirty="0"/>
              <a:t>Integrality theorem  </a:t>
            </a:r>
            <a:r>
              <a:rPr lang="en-US" altLang="zh-CN" dirty="0">
                <a:sym typeface="Symbol" pitchFamily="2" charset="2"/>
              </a:rPr>
              <a:t>  </a:t>
            </a:r>
            <a:r>
              <a:rPr lang="en-US" altLang="zh-CN" dirty="0"/>
              <a:t>there exists 0-1 flow f of value k.</a:t>
            </a:r>
          </a:p>
          <a:p>
            <a:pPr lvl="1"/>
            <a:r>
              <a:rPr lang="en-US" altLang="zh-CN" dirty="0"/>
              <a:t>Consider edge (s, u) with f(s, u) = 1.</a:t>
            </a:r>
          </a:p>
          <a:p>
            <a:pPr lvl="2"/>
            <a:r>
              <a:rPr lang="en-US" altLang="zh-CN" dirty="0"/>
              <a:t>by conservation, there exists an edge (u, v) with f(u, v) = 1</a:t>
            </a:r>
          </a:p>
          <a:p>
            <a:pPr lvl="2"/>
            <a:r>
              <a:rPr lang="en-US" altLang="zh-CN" dirty="0"/>
              <a:t>continue until reach t, always choosing a new edge</a:t>
            </a:r>
          </a:p>
          <a:p>
            <a:pPr lvl="1"/>
            <a:r>
              <a:rPr lang="en-US" altLang="zh-CN" dirty="0"/>
              <a:t>Produces k (not necessarily simple) edge-disjoint paths.   </a:t>
            </a:r>
            <a:r>
              <a:rPr lang="en-US" altLang="zh-CN" dirty="0">
                <a:cs typeface="Lucida Grande" panose="020B0600040502020204" pitchFamily="34" charset="0"/>
              </a:rPr>
              <a:t>▪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A283CD2-F2AE-E34D-B05C-4CFCBC4F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Edge Disjoint Paths</a:t>
            </a:r>
          </a:p>
        </p:txBody>
      </p:sp>
      <p:sp>
        <p:nvSpPr>
          <p:cNvPr id="50216" name="Rectangle 41">
            <a:extLst>
              <a:ext uri="{FF2B5EF4-FFF2-40B4-BE49-F238E27FC236}">
                <a16:creationId xmlns:a16="http://schemas.microsoft.com/office/drawing/2014/main" id="{8420FFA7-9E3E-3A47-811F-16C8E548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08" y="6573130"/>
            <a:ext cx="378148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1200" dirty="0"/>
              <a:t>can eliminate cycles to get simple paths if desired</a:t>
            </a:r>
          </a:p>
        </p:txBody>
      </p:sp>
      <p:sp>
        <p:nvSpPr>
          <p:cNvPr id="50217" name="Line 42">
            <a:extLst>
              <a:ext uri="{FF2B5EF4-FFF2-40B4-BE49-F238E27FC236}">
                <a16:creationId xmlns:a16="http://schemas.microsoft.com/office/drawing/2014/main" id="{6B8DCAF1-83A2-7E45-8A66-5A2E718743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5195" y="6454067"/>
            <a:ext cx="1460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43" name="Group 49">
            <a:extLst>
              <a:ext uri="{FF2B5EF4-FFF2-40B4-BE49-F238E27FC236}">
                <a16:creationId xmlns:a16="http://schemas.microsoft.com/office/drawing/2014/main" id="{52D0DD97-5120-674E-8FA7-72E87980C134}"/>
              </a:ext>
            </a:extLst>
          </p:cNvPr>
          <p:cNvGrpSpPr>
            <a:grpSpLocks/>
          </p:cNvGrpSpPr>
          <p:nvPr/>
        </p:nvGrpSpPr>
        <p:grpSpPr bwMode="auto">
          <a:xfrm>
            <a:off x="2275116" y="2050391"/>
            <a:ext cx="4956175" cy="1897063"/>
            <a:chOff x="576" y="2230"/>
            <a:chExt cx="4274" cy="1636"/>
          </a:xfrm>
        </p:grpSpPr>
        <p:sp>
          <p:nvSpPr>
            <p:cNvPr id="44" name="Oval 50">
              <a:extLst>
                <a:ext uri="{FF2B5EF4-FFF2-40B4-BE49-F238E27FC236}">
                  <a16:creationId xmlns:a16="http://schemas.microsoft.com/office/drawing/2014/main" id="{FE6884D2-1C4B-8F45-99F6-32B76D5044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s</a:t>
              </a:r>
            </a:p>
          </p:txBody>
        </p:sp>
        <p:sp>
          <p:nvSpPr>
            <p:cNvPr id="45" name="Oval 51">
              <a:extLst>
                <a:ext uri="{FF2B5EF4-FFF2-40B4-BE49-F238E27FC236}">
                  <a16:creationId xmlns:a16="http://schemas.microsoft.com/office/drawing/2014/main" id="{1D4AF61C-0E0B-A346-8218-44E99E75E4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sp>
          <p:nvSpPr>
            <p:cNvPr id="46" name="Oval 52">
              <a:extLst>
                <a:ext uri="{FF2B5EF4-FFF2-40B4-BE49-F238E27FC236}">
                  <a16:creationId xmlns:a16="http://schemas.microsoft.com/office/drawing/2014/main" id="{6B5755A5-0D40-354B-97B4-D5CC4CAC66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sp>
          <p:nvSpPr>
            <p:cNvPr id="47" name="Oval 53">
              <a:extLst>
                <a:ext uri="{FF2B5EF4-FFF2-40B4-BE49-F238E27FC236}">
                  <a16:creationId xmlns:a16="http://schemas.microsoft.com/office/drawing/2014/main" id="{B18C8D12-1EDD-A642-8DE4-8B7AE35B3C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cxnSp>
          <p:nvCxnSpPr>
            <p:cNvPr id="48" name="AutoShape 54">
              <a:extLst>
                <a:ext uri="{FF2B5EF4-FFF2-40B4-BE49-F238E27FC236}">
                  <a16:creationId xmlns:a16="http://schemas.microsoft.com/office/drawing/2014/main" id="{385846A8-867D-CA46-8D2F-3F371A2F2705}"/>
                </a:ext>
              </a:extLst>
            </p:cNvPr>
            <p:cNvCxnSpPr>
              <a:cxnSpLocks noChangeShapeType="1"/>
              <a:stCxn id="44" idx="7"/>
              <a:endCxn id="45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55">
              <a:extLst>
                <a:ext uri="{FF2B5EF4-FFF2-40B4-BE49-F238E27FC236}">
                  <a16:creationId xmlns:a16="http://schemas.microsoft.com/office/drawing/2014/main" id="{DC2F84E1-9D16-D04E-9880-59509C216D75}"/>
                </a:ext>
              </a:extLst>
            </p:cNvPr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6">
              <a:extLst>
                <a:ext uri="{FF2B5EF4-FFF2-40B4-BE49-F238E27FC236}">
                  <a16:creationId xmlns:a16="http://schemas.microsoft.com/office/drawing/2014/main" id="{AB4972EA-7BA7-F140-8750-E0E415B80D51}"/>
                </a:ext>
              </a:extLst>
            </p:cNvPr>
            <p:cNvCxnSpPr>
              <a:cxnSpLocks noChangeShapeType="1"/>
              <a:stCxn id="44" idx="5"/>
              <a:endCxn id="47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7">
              <a:extLst>
                <a:ext uri="{FF2B5EF4-FFF2-40B4-BE49-F238E27FC236}">
                  <a16:creationId xmlns:a16="http://schemas.microsoft.com/office/drawing/2014/main" id="{35C09DFF-75AB-3B4A-ABD8-47DD2B69FC46}"/>
                </a:ext>
              </a:extLst>
            </p:cNvPr>
            <p:cNvCxnSpPr>
              <a:cxnSpLocks noChangeShapeType="1"/>
              <a:stCxn id="46" idx="4"/>
              <a:endCxn id="47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8">
              <a:extLst>
                <a:ext uri="{FF2B5EF4-FFF2-40B4-BE49-F238E27FC236}">
                  <a16:creationId xmlns:a16="http://schemas.microsoft.com/office/drawing/2014/main" id="{E2744F06-7E9D-3C4F-BA1D-BC4E311F30A5}"/>
                </a:ext>
              </a:extLst>
            </p:cNvPr>
            <p:cNvCxnSpPr>
              <a:cxnSpLocks noChangeShapeType="1"/>
              <a:stCxn id="46" idx="6"/>
              <a:endCxn id="57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9">
              <a:extLst>
                <a:ext uri="{FF2B5EF4-FFF2-40B4-BE49-F238E27FC236}">
                  <a16:creationId xmlns:a16="http://schemas.microsoft.com/office/drawing/2014/main" id="{465E44FC-D992-0A40-AEC8-431E1350BC9F}"/>
                </a:ext>
              </a:extLst>
            </p:cNvPr>
            <p:cNvCxnSpPr>
              <a:cxnSpLocks noChangeShapeType="1"/>
              <a:stCxn id="47" idx="6"/>
              <a:endCxn id="57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60">
              <a:extLst>
                <a:ext uri="{FF2B5EF4-FFF2-40B4-BE49-F238E27FC236}">
                  <a16:creationId xmlns:a16="http://schemas.microsoft.com/office/drawing/2014/main" id="{C25DD5F3-91D4-9B4F-9B1B-B3F3873305B0}"/>
                </a:ext>
              </a:extLst>
            </p:cNvPr>
            <p:cNvCxnSpPr>
              <a:cxnSpLocks noChangeShapeType="1"/>
              <a:stCxn id="45" idx="4"/>
              <a:endCxn id="46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5" name="Oval 61">
              <a:extLst>
                <a:ext uri="{FF2B5EF4-FFF2-40B4-BE49-F238E27FC236}">
                  <a16:creationId xmlns:a16="http://schemas.microsoft.com/office/drawing/2014/main" id="{16D48F6A-4291-C648-B624-E5C0CD8359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sp>
          <p:nvSpPr>
            <p:cNvPr id="56" name="Oval 62">
              <a:extLst>
                <a:ext uri="{FF2B5EF4-FFF2-40B4-BE49-F238E27FC236}">
                  <a16:creationId xmlns:a16="http://schemas.microsoft.com/office/drawing/2014/main" id="{B9D55570-6728-D14B-B635-95266F8F05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sp>
          <p:nvSpPr>
            <p:cNvPr id="57" name="Oval 63">
              <a:extLst>
                <a:ext uri="{FF2B5EF4-FFF2-40B4-BE49-F238E27FC236}">
                  <a16:creationId xmlns:a16="http://schemas.microsoft.com/office/drawing/2014/main" id="{D1793922-750A-534A-8C08-E3DAE34EBE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endParaRPr kumimoji="0" lang="zh-CN" altLang="zh-CN" sz="1200"/>
            </a:p>
          </p:txBody>
        </p:sp>
        <p:cxnSp>
          <p:nvCxnSpPr>
            <p:cNvPr id="58" name="AutoShape 64">
              <a:extLst>
                <a:ext uri="{FF2B5EF4-FFF2-40B4-BE49-F238E27FC236}">
                  <a16:creationId xmlns:a16="http://schemas.microsoft.com/office/drawing/2014/main" id="{992E5013-C599-A146-BDD5-87DFAE76D1B0}"/>
                </a:ext>
              </a:extLst>
            </p:cNvPr>
            <p:cNvCxnSpPr>
              <a:cxnSpLocks noChangeShapeType="1"/>
              <a:stCxn id="56" idx="4"/>
              <a:endCxn id="57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65">
              <a:extLst>
                <a:ext uri="{FF2B5EF4-FFF2-40B4-BE49-F238E27FC236}">
                  <a16:creationId xmlns:a16="http://schemas.microsoft.com/office/drawing/2014/main" id="{20D29C0B-FC00-3D40-8753-CF5AD44CA8EB}"/>
                </a:ext>
              </a:extLst>
            </p:cNvPr>
            <p:cNvCxnSpPr>
              <a:cxnSpLocks noChangeShapeType="1"/>
              <a:stCxn id="55" idx="4"/>
              <a:endCxn id="56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0" name="Oval 66">
              <a:extLst>
                <a:ext uri="{FF2B5EF4-FFF2-40B4-BE49-F238E27FC236}">
                  <a16:creationId xmlns:a16="http://schemas.microsoft.com/office/drawing/2014/main" id="{ADAFB176-CAFA-0E4B-A4A8-D7D994DED8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/>
              <a:r>
                <a:rPr kumimoji="0" lang="en-US" altLang="zh-CN" sz="1200"/>
                <a:t>t</a:t>
              </a:r>
            </a:p>
          </p:txBody>
        </p:sp>
        <p:cxnSp>
          <p:nvCxnSpPr>
            <p:cNvPr id="61" name="AutoShape 67">
              <a:extLst>
                <a:ext uri="{FF2B5EF4-FFF2-40B4-BE49-F238E27FC236}">
                  <a16:creationId xmlns:a16="http://schemas.microsoft.com/office/drawing/2014/main" id="{F6DD3036-A3E4-274F-800D-CD22C2F8C8FC}"/>
                </a:ext>
              </a:extLst>
            </p:cNvPr>
            <p:cNvCxnSpPr>
              <a:cxnSpLocks noChangeShapeType="1"/>
              <a:stCxn id="55" idx="6"/>
              <a:endCxn id="60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68">
              <a:extLst>
                <a:ext uri="{FF2B5EF4-FFF2-40B4-BE49-F238E27FC236}">
                  <a16:creationId xmlns:a16="http://schemas.microsoft.com/office/drawing/2014/main" id="{44014A3C-93C0-324F-9137-22EC67E5F53E}"/>
                </a:ext>
              </a:extLst>
            </p:cNvPr>
            <p:cNvCxnSpPr>
              <a:cxnSpLocks noChangeShapeType="1"/>
              <a:stCxn id="56" idx="6"/>
              <a:endCxn id="60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69">
              <a:extLst>
                <a:ext uri="{FF2B5EF4-FFF2-40B4-BE49-F238E27FC236}">
                  <a16:creationId xmlns:a16="http://schemas.microsoft.com/office/drawing/2014/main" id="{58FD51A0-BBC6-F24F-834F-09D7CAED4F87}"/>
                </a:ext>
              </a:extLst>
            </p:cNvPr>
            <p:cNvCxnSpPr>
              <a:cxnSpLocks noChangeShapeType="1"/>
              <a:stCxn id="57" idx="7"/>
              <a:endCxn id="60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70">
              <a:extLst>
                <a:ext uri="{FF2B5EF4-FFF2-40B4-BE49-F238E27FC236}">
                  <a16:creationId xmlns:a16="http://schemas.microsoft.com/office/drawing/2014/main" id="{4F43DEFA-F53B-8C41-9447-AFA5F853C88F}"/>
                </a:ext>
              </a:extLst>
            </p:cNvPr>
            <p:cNvCxnSpPr>
              <a:cxnSpLocks noChangeShapeType="1"/>
              <a:stCxn id="56" idx="2"/>
              <a:endCxn id="45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71">
              <a:extLst>
                <a:ext uri="{FF2B5EF4-FFF2-40B4-BE49-F238E27FC236}">
                  <a16:creationId xmlns:a16="http://schemas.microsoft.com/office/drawing/2014/main" id="{6B77E23F-F758-4245-B578-74770B1CF245}"/>
                </a:ext>
              </a:extLst>
            </p:cNvPr>
            <p:cNvCxnSpPr>
              <a:cxnSpLocks noChangeShapeType="1"/>
              <a:stCxn id="55" idx="2"/>
              <a:endCxn id="46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6" name="Text Box 72">
            <a:extLst>
              <a:ext uri="{FF2B5EF4-FFF2-40B4-BE49-F238E27FC236}">
                <a16:creationId xmlns:a16="http://schemas.microsoft.com/office/drawing/2014/main" id="{A11C4DA1-DB26-AA43-9045-FF71585B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615" y="2469491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8A01133F-B4C8-1443-B533-707279035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615" y="2825091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68" name="Text Box 74">
            <a:extLst>
              <a:ext uri="{FF2B5EF4-FFF2-40B4-BE49-F238E27FC236}">
                <a16:creationId xmlns:a16="http://schemas.microsoft.com/office/drawing/2014/main" id="{361AE9CC-F055-0547-B00A-40DFD9B72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915" y="3244191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69" name="Text Box 75">
            <a:extLst>
              <a:ext uri="{FF2B5EF4-FFF2-40B4-BE49-F238E27FC236}">
                <a16:creationId xmlns:a16="http://schemas.microsoft.com/office/drawing/2014/main" id="{47B5CF69-4F44-664D-B4F0-1DCFA555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165" y="371885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0" name="Text Box 76">
            <a:extLst>
              <a:ext uri="{FF2B5EF4-FFF2-40B4-BE49-F238E27FC236}">
                <a16:creationId xmlns:a16="http://schemas.microsoft.com/office/drawing/2014/main" id="{8858D276-A057-B14F-B136-8D2AAB95E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878" y="316322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1" name="Text Box 77">
            <a:extLst>
              <a:ext uri="{FF2B5EF4-FFF2-40B4-BE49-F238E27FC236}">
                <a16:creationId xmlns:a16="http://schemas.microsoft.com/office/drawing/2014/main" id="{416486BF-48E7-454B-90F6-0EA48D86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340" y="2647291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2" name="Text Box 78">
            <a:extLst>
              <a:ext uri="{FF2B5EF4-FFF2-40B4-BE49-F238E27FC236}">
                <a16:creationId xmlns:a16="http://schemas.microsoft.com/office/drawing/2014/main" id="{AFB34CD9-9056-C441-919C-4A857C13C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453" y="223295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3" name="Text Box 79">
            <a:extLst>
              <a:ext uri="{FF2B5EF4-FFF2-40B4-BE49-F238E27FC236}">
                <a16:creationId xmlns:a16="http://schemas.microsoft.com/office/drawing/2014/main" id="{2410E82E-F07A-B047-92C6-62C2D4603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690" y="239011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4" name="Text Box 80">
            <a:extLst>
              <a:ext uri="{FF2B5EF4-FFF2-40B4-BE49-F238E27FC236}">
                <a16:creationId xmlns:a16="http://schemas.microsoft.com/office/drawing/2014/main" id="{7E207BA6-ED7E-A249-8665-819C17C0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990" y="280921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5" name="Text Box 81">
            <a:extLst>
              <a:ext uri="{FF2B5EF4-FFF2-40B4-BE49-F238E27FC236}">
                <a16:creationId xmlns:a16="http://schemas.microsoft.com/office/drawing/2014/main" id="{8055C3D5-0020-444C-9586-8C6363D51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290" y="334261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6" name="Text Box 82">
            <a:extLst>
              <a:ext uri="{FF2B5EF4-FFF2-40B4-BE49-F238E27FC236}">
                <a16:creationId xmlns:a16="http://schemas.microsoft.com/office/drawing/2014/main" id="{9DF1EA4B-DA0C-2F44-ADB3-331BEE87D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040" y="2415515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7" name="Text Box 83">
            <a:extLst>
              <a:ext uri="{FF2B5EF4-FFF2-40B4-BE49-F238E27FC236}">
                <a16:creationId xmlns:a16="http://schemas.microsoft.com/office/drawing/2014/main" id="{B0377B8A-5E7B-EC48-AC4E-8D40D0CD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040" y="327752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8" name="Text Box 84">
            <a:extLst>
              <a:ext uri="{FF2B5EF4-FFF2-40B4-BE49-F238E27FC236}">
                <a16:creationId xmlns:a16="http://schemas.microsoft.com/office/drawing/2014/main" id="{64B4A768-F8F3-D245-B530-6877D0358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978" y="247742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sp>
        <p:nvSpPr>
          <p:cNvPr id="79" name="Text Box 85">
            <a:extLst>
              <a:ext uri="{FF2B5EF4-FFF2-40B4-BE49-F238E27FC236}">
                <a16:creationId xmlns:a16="http://schemas.microsoft.com/office/drawing/2014/main" id="{25C00E4F-D8FE-DE42-A45A-C028D506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390" y="335055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1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F74BC71-6DE7-D24C-8431-E7E51030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4">
            <a:extLst>
              <a:ext uri="{FF2B5EF4-FFF2-40B4-BE49-F238E27FC236}">
                <a16:creationId xmlns:a16="http://schemas.microsoft.com/office/drawing/2014/main" id="{7DFC8FE3-8631-064E-B0A2-D5217D12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2977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19C8A9A4-1AB8-A344-B6A7-71AB5C4E2A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C8338C2-2A2C-4B45-8492-EBE2A18C380F}" type="slidenum">
              <a:rPr lang="en-US" altLang="zh-CN" sz="800"/>
              <a:pPr/>
              <a:t>28</a:t>
            </a:fld>
            <a:endParaRPr lang="en-US" altLang="zh-CN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6A71FE7-8DF2-4C43-9CAF-762E50653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Network connectivity.  </a:t>
            </a:r>
            <a:r>
              <a:rPr lang="en-US" altLang="zh-CN">
                <a:solidFill>
                  <a:schemeClr val="tx1"/>
                </a:solidFill>
              </a:rPr>
              <a:t>Given a digraph G = (V, E) and two nodes s and t,  find min number of edges whose removal disconnects t from s.</a:t>
            </a:r>
          </a:p>
          <a:p>
            <a:endParaRPr lang="en-US" altLang="zh-CN"/>
          </a:p>
          <a:p>
            <a:r>
              <a:rPr lang="en-US" altLang="zh-CN"/>
              <a:t>Def.  </a:t>
            </a:r>
            <a:r>
              <a:rPr lang="en-US" altLang="zh-CN">
                <a:solidFill>
                  <a:schemeClr val="tx1"/>
                </a:solidFill>
              </a:rPr>
              <a:t>A set of edges F </a:t>
            </a:r>
            <a:r>
              <a:rPr lang="en-US" altLang="zh-CN">
                <a:solidFill>
                  <a:schemeClr val="tx1"/>
                </a:solidFill>
                <a:sym typeface="Symbol" pitchFamily="2" charset="2"/>
              </a:rPr>
              <a:t> E </a:t>
            </a:r>
            <a:r>
              <a:rPr lang="en-US" altLang="zh-CN">
                <a:solidFill>
                  <a:schemeClr val="accent1"/>
                </a:solidFill>
              </a:rPr>
              <a:t>disconnects t from s</a:t>
            </a:r>
            <a:r>
              <a:rPr lang="en-US" altLang="zh-CN">
                <a:solidFill>
                  <a:schemeClr val="tx1"/>
                </a:solidFill>
              </a:rPr>
              <a:t> if every s-t path uses at least one edge in F.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FD756EC-FD1F-8544-B60C-FA4AE552A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Connectivity</a:t>
            </a:r>
          </a:p>
        </p:txBody>
      </p:sp>
      <p:sp>
        <p:nvSpPr>
          <p:cNvPr id="52228" name="Oval 26">
            <a:extLst>
              <a:ext uri="{FF2B5EF4-FFF2-40B4-BE49-F238E27FC236}">
                <a16:creationId xmlns:a16="http://schemas.microsoft.com/office/drawing/2014/main" id="{E2FB80B8-A59B-DF40-BAC1-0883B1DAD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0890" y="5104704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s</a:t>
            </a:r>
          </a:p>
        </p:txBody>
      </p:sp>
      <p:sp>
        <p:nvSpPr>
          <p:cNvPr id="52229" name="Oval 27">
            <a:extLst>
              <a:ext uri="{FF2B5EF4-FFF2-40B4-BE49-F238E27FC236}">
                <a16:creationId xmlns:a16="http://schemas.microsoft.com/office/drawing/2014/main" id="{AADA1439-DFF3-0843-93C0-3BF90C55A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4490" y="3996629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2</a:t>
            </a:r>
          </a:p>
        </p:txBody>
      </p:sp>
      <p:sp>
        <p:nvSpPr>
          <p:cNvPr id="52230" name="Oval 28">
            <a:extLst>
              <a:ext uri="{FF2B5EF4-FFF2-40B4-BE49-F238E27FC236}">
                <a16:creationId xmlns:a16="http://schemas.microsoft.com/office/drawing/2014/main" id="{B3EF6546-73F7-8E46-AE9B-98DE2C93D3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4490" y="5104704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3</a:t>
            </a:r>
          </a:p>
        </p:txBody>
      </p:sp>
      <p:sp>
        <p:nvSpPr>
          <p:cNvPr id="52231" name="Oval 29">
            <a:extLst>
              <a:ext uri="{FF2B5EF4-FFF2-40B4-BE49-F238E27FC236}">
                <a16:creationId xmlns:a16="http://schemas.microsoft.com/office/drawing/2014/main" id="{70381215-BD9B-0C4B-AA8A-F5AD9A5655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4490" y="6323904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4</a:t>
            </a:r>
          </a:p>
        </p:txBody>
      </p:sp>
      <p:cxnSp>
        <p:nvCxnSpPr>
          <p:cNvPr id="52232" name="AutoShape 30">
            <a:extLst>
              <a:ext uri="{FF2B5EF4-FFF2-40B4-BE49-F238E27FC236}">
                <a16:creationId xmlns:a16="http://schemas.microsoft.com/office/drawing/2014/main" id="{B59FA890-8539-B540-8B05-95F8D456B147}"/>
              </a:ext>
            </a:extLst>
          </p:cNvPr>
          <p:cNvCxnSpPr>
            <a:cxnSpLocks noChangeShapeType="1"/>
            <a:stCxn id="52228" idx="7"/>
            <a:endCxn id="52229" idx="3"/>
          </p:cNvCxnSpPr>
          <p:nvPr/>
        </p:nvCxnSpPr>
        <p:spPr bwMode="auto">
          <a:xfrm flipV="1">
            <a:off x="2241077" y="4226817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3" name="AutoShape 31">
            <a:extLst>
              <a:ext uri="{FF2B5EF4-FFF2-40B4-BE49-F238E27FC236}">
                <a16:creationId xmlns:a16="http://schemas.microsoft.com/office/drawing/2014/main" id="{BD163900-0881-C44F-806A-DB752E350B04}"/>
              </a:ext>
            </a:extLst>
          </p:cNvPr>
          <p:cNvCxnSpPr>
            <a:cxnSpLocks noChangeShapeType="1"/>
            <a:stCxn id="52228" idx="6"/>
            <a:endCxn id="52230" idx="2"/>
          </p:cNvCxnSpPr>
          <p:nvPr/>
        </p:nvCxnSpPr>
        <p:spPr bwMode="auto">
          <a:xfrm>
            <a:off x="2280765" y="5239641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4" name="AutoShape 32">
            <a:extLst>
              <a:ext uri="{FF2B5EF4-FFF2-40B4-BE49-F238E27FC236}">
                <a16:creationId xmlns:a16="http://schemas.microsoft.com/office/drawing/2014/main" id="{B9CCCA41-F98E-F64B-9137-415C585CDF3C}"/>
              </a:ext>
            </a:extLst>
          </p:cNvPr>
          <p:cNvCxnSpPr>
            <a:cxnSpLocks noChangeShapeType="1"/>
            <a:stCxn id="52228" idx="5"/>
            <a:endCxn id="52231" idx="1"/>
          </p:cNvCxnSpPr>
          <p:nvPr/>
        </p:nvCxnSpPr>
        <p:spPr bwMode="auto">
          <a:xfrm>
            <a:off x="2241077" y="5334891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5" name="AutoShape 33">
            <a:extLst>
              <a:ext uri="{FF2B5EF4-FFF2-40B4-BE49-F238E27FC236}">
                <a16:creationId xmlns:a16="http://schemas.microsoft.com/office/drawing/2014/main" id="{CA81B510-8607-3D42-9D9E-BC9B5C0DB445}"/>
              </a:ext>
            </a:extLst>
          </p:cNvPr>
          <p:cNvCxnSpPr>
            <a:cxnSpLocks noChangeShapeType="1"/>
            <a:stCxn id="52230" idx="4"/>
            <a:endCxn id="52231" idx="0"/>
          </p:cNvCxnSpPr>
          <p:nvPr/>
        </p:nvCxnSpPr>
        <p:spPr bwMode="auto">
          <a:xfrm>
            <a:off x="4279427" y="5374579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6" name="AutoShape 34">
            <a:extLst>
              <a:ext uri="{FF2B5EF4-FFF2-40B4-BE49-F238E27FC236}">
                <a16:creationId xmlns:a16="http://schemas.microsoft.com/office/drawing/2014/main" id="{F856D5C4-7CC2-FA47-BCD2-30C64603D1B3}"/>
              </a:ext>
            </a:extLst>
          </p:cNvPr>
          <p:cNvCxnSpPr>
            <a:cxnSpLocks noChangeShapeType="1"/>
            <a:stCxn id="52230" idx="6"/>
            <a:endCxn id="52241" idx="1"/>
          </p:cNvCxnSpPr>
          <p:nvPr/>
        </p:nvCxnSpPr>
        <p:spPr bwMode="auto">
          <a:xfrm>
            <a:off x="4414365" y="5239641"/>
            <a:ext cx="2055813" cy="11239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7" name="AutoShape 35">
            <a:extLst>
              <a:ext uri="{FF2B5EF4-FFF2-40B4-BE49-F238E27FC236}">
                <a16:creationId xmlns:a16="http://schemas.microsoft.com/office/drawing/2014/main" id="{A62D15F2-461B-6D40-8587-7F8137C5D6FD}"/>
              </a:ext>
            </a:extLst>
          </p:cNvPr>
          <p:cNvCxnSpPr>
            <a:cxnSpLocks noChangeShapeType="1"/>
            <a:stCxn id="52231" idx="6"/>
            <a:endCxn id="52241" idx="2"/>
          </p:cNvCxnSpPr>
          <p:nvPr/>
        </p:nvCxnSpPr>
        <p:spPr bwMode="auto">
          <a:xfrm>
            <a:off x="4414365" y="6458841"/>
            <a:ext cx="20161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8" name="AutoShape 36">
            <a:extLst>
              <a:ext uri="{FF2B5EF4-FFF2-40B4-BE49-F238E27FC236}">
                <a16:creationId xmlns:a16="http://schemas.microsoft.com/office/drawing/2014/main" id="{35415BE9-FD06-F34D-9471-2DCAD300FA60}"/>
              </a:ext>
            </a:extLst>
          </p:cNvPr>
          <p:cNvCxnSpPr>
            <a:cxnSpLocks noChangeShapeType="1"/>
            <a:stCxn id="52229" idx="4"/>
            <a:endCxn id="52230" idx="0"/>
          </p:cNvCxnSpPr>
          <p:nvPr/>
        </p:nvCxnSpPr>
        <p:spPr bwMode="auto">
          <a:xfrm>
            <a:off x="4279427" y="4266503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39" name="Oval 37">
            <a:extLst>
              <a:ext uri="{FF2B5EF4-FFF2-40B4-BE49-F238E27FC236}">
                <a16:creationId xmlns:a16="http://schemas.microsoft.com/office/drawing/2014/main" id="{ECCDB5CD-E256-5C4A-B651-EF07A1AC0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0490" y="3996629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5</a:t>
            </a:r>
          </a:p>
        </p:txBody>
      </p:sp>
      <p:sp>
        <p:nvSpPr>
          <p:cNvPr id="52240" name="Oval 38">
            <a:extLst>
              <a:ext uri="{FF2B5EF4-FFF2-40B4-BE49-F238E27FC236}">
                <a16:creationId xmlns:a16="http://schemas.microsoft.com/office/drawing/2014/main" id="{9DF01811-FD4E-1A44-99A1-EA474B9EB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0490" y="5104704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6</a:t>
            </a:r>
          </a:p>
        </p:txBody>
      </p:sp>
      <p:sp>
        <p:nvSpPr>
          <p:cNvPr id="52241" name="Oval 39">
            <a:extLst>
              <a:ext uri="{FF2B5EF4-FFF2-40B4-BE49-F238E27FC236}">
                <a16:creationId xmlns:a16="http://schemas.microsoft.com/office/drawing/2014/main" id="{39120028-4428-5841-B10F-55CF7E7971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0490" y="6323904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7</a:t>
            </a:r>
          </a:p>
        </p:txBody>
      </p:sp>
      <p:cxnSp>
        <p:nvCxnSpPr>
          <p:cNvPr id="52242" name="AutoShape 40">
            <a:extLst>
              <a:ext uri="{FF2B5EF4-FFF2-40B4-BE49-F238E27FC236}">
                <a16:creationId xmlns:a16="http://schemas.microsoft.com/office/drawing/2014/main" id="{8118116A-2D40-FF43-98EC-3E6C995B8AE4}"/>
              </a:ext>
            </a:extLst>
          </p:cNvPr>
          <p:cNvCxnSpPr>
            <a:cxnSpLocks noChangeShapeType="1"/>
            <a:stCxn id="52240" idx="4"/>
            <a:endCxn id="52241" idx="0"/>
          </p:cNvCxnSpPr>
          <p:nvPr/>
        </p:nvCxnSpPr>
        <p:spPr bwMode="auto">
          <a:xfrm>
            <a:off x="6565427" y="5374579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3" name="AutoShape 41">
            <a:extLst>
              <a:ext uri="{FF2B5EF4-FFF2-40B4-BE49-F238E27FC236}">
                <a16:creationId xmlns:a16="http://schemas.microsoft.com/office/drawing/2014/main" id="{A0607B16-360E-924A-B1CF-D6ABD9EB2B0F}"/>
              </a:ext>
            </a:extLst>
          </p:cNvPr>
          <p:cNvCxnSpPr>
            <a:cxnSpLocks noChangeShapeType="1"/>
            <a:stCxn id="52239" idx="4"/>
            <a:endCxn id="52240" idx="0"/>
          </p:cNvCxnSpPr>
          <p:nvPr/>
        </p:nvCxnSpPr>
        <p:spPr bwMode="auto">
          <a:xfrm>
            <a:off x="6565427" y="4266503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44" name="Oval 42">
            <a:extLst>
              <a:ext uri="{FF2B5EF4-FFF2-40B4-BE49-F238E27FC236}">
                <a16:creationId xmlns:a16="http://schemas.microsoft.com/office/drawing/2014/main" id="{35AD2950-1F59-0F42-8A74-35DFBCC74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5990" y="5104704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t</a:t>
            </a:r>
          </a:p>
        </p:txBody>
      </p:sp>
      <p:cxnSp>
        <p:nvCxnSpPr>
          <p:cNvPr id="52245" name="AutoShape 43">
            <a:extLst>
              <a:ext uri="{FF2B5EF4-FFF2-40B4-BE49-F238E27FC236}">
                <a16:creationId xmlns:a16="http://schemas.microsoft.com/office/drawing/2014/main" id="{B295E550-2C36-5841-9BA4-848A9C66D77C}"/>
              </a:ext>
            </a:extLst>
          </p:cNvPr>
          <p:cNvCxnSpPr>
            <a:cxnSpLocks noChangeShapeType="1"/>
            <a:stCxn id="52239" idx="6"/>
            <a:endCxn id="52244" idx="1"/>
          </p:cNvCxnSpPr>
          <p:nvPr/>
        </p:nvCxnSpPr>
        <p:spPr bwMode="auto">
          <a:xfrm>
            <a:off x="6700365" y="4131567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6" name="AutoShape 44">
            <a:extLst>
              <a:ext uri="{FF2B5EF4-FFF2-40B4-BE49-F238E27FC236}">
                <a16:creationId xmlns:a16="http://schemas.microsoft.com/office/drawing/2014/main" id="{AEC67138-C7A1-224B-BB2A-A9DD3122D7C8}"/>
              </a:ext>
            </a:extLst>
          </p:cNvPr>
          <p:cNvCxnSpPr>
            <a:cxnSpLocks noChangeShapeType="1"/>
            <a:stCxn id="52240" idx="6"/>
            <a:endCxn id="52244" idx="2"/>
          </p:cNvCxnSpPr>
          <p:nvPr/>
        </p:nvCxnSpPr>
        <p:spPr bwMode="auto">
          <a:xfrm>
            <a:off x="6700365" y="5239641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7" name="AutoShape 45">
            <a:extLst>
              <a:ext uri="{FF2B5EF4-FFF2-40B4-BE49-F238E27FC236}">
                <a16:creationId xmlns:a16="http://schemas.microsoft.com/office/drawing/2014/main" id="{17ED3DF5-DD1F-704A-B2CA-3A9892BF890F}"/>
              </a:ext>
            </a:extLst>
          </p:cNvPr>
          <p:cNvCxnSpPr>
            <a:cxnSpLocks noChangeShapeType="1"/>
            <a:stCxn id="52241" idx="7"/>
            <a:endCxn id="52244" idx="4"/>
          </p:cNvCxnSpPr>
          <p:nvPr/>
        </p:nvCxnSpPr>
        <p:spPr bwMode="auto">
          <a:xfrm flipV="1">
            <a:off x="6660677" y="5374579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8" name="AutoShape 46">
            <a:extLst>
              <a:ext uri="{FF2B5EF4-FFF2-40B4-BE49-F238E27FC236}">
                <a16:creationId xmlns:a16="http://schemas.microsoft.com/office/drawing/2014/main" id="{9752CCF9-3DCE-D84C-8743-8A1270111C47}"/>
              </a:ext>
            </a:extLst>
          </p:cNvPr>
          <p:cNvCxnSpPr>
            <a:cxnSpLocks noChangeShapeType="1"/>
            <a:stCxn id="52240" idx="2"/>
            <a:endCxn id="52229" idx="6"/>
          </p:cNvCxnSpPr>
          <p:nvPr/>
        </p:nvCxnSpPr>
        <p:spPr bwMode="auto">
          <a:xfrm flipH="1" flipV="1">
            <a:off x="4414365" y="4131567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9" name="AutoShape 47">
            <a:extLst>
              <a:ext uri="{FF2B5EF4-FFF2-40B4-BE49-F238E27FC236}">
                <a16:creationId xmlns:a16="http://schemas.microsoft.com/office/drawing/2014/main" id="{BC009204-42DC-5F4D-925D-923A752CE06E}"/>
              </a:ext>
            </a:extLst>
          </p:cNvPr>
          <p:cNvCxnSpPr>
            <a:cxnSpLocks noChangeShapeType="1"/>
            <a:stCxn id="52239" idx="2"/>
            <a:endCxn id="52230" idx="7"/>
          </p:cNvCxnSpPr>
          <p:nvPr/>
        </p:nvCxnSpPr>
        <p:spPr bwMode="auto">
          <a:xfrm flipH="1">
            <a:off x="4374677" y="4131567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5422451C-395F-E843-8CA8-AE7AF19C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>
            <a:extLst>
              <a:ext uri="{FF2B5EF4-FFF2-40B4-BE49-F238E27FC236}">
                <a16:creationId xmlns:a16="http://schemas.microsoft.com/office/drawing/2014/main" id="{FAB9F023-EBCF-4A42-897F-85B2E018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699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456BE8E5-D420-0243-A7EF-4E3E65019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371D692-B1A2-0F4F-85B1-02E563B8395E}" type="slidenum">
              <a:rPr lang="en-US" altLang="zh-CN" sz="800"/>
              <a:pPr/>
              <a:t>29</a:t>
            </a:fld>
            <a:endParaRPr lang="en-US" altLang="zh-CN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BE79E8B-D087-1041-96EE-371904188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Edge Disjoint Paths and Network Connectivity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55F8CFF-C73E-6744-BBA8-1F06CD6C1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441" y="914400"/>
            <a:ext cx="10515597" cy="3062289"/>
          </a:xfrm>
        </p:spPr>
        <p:txBody>
          <a:bodyPr/>
          <a:lstStyle/>
          <a:p>
            <a:r>
              <a:rPr lang="en-US" altLang="zh-CN" dirty="0"/>
              <a:t>Theorem.  </a:t>
            </a:r>
            <a:r>
              <a:rPr lang="en-US" altLang="zh-CN" dirty="0">
                <a:solidFill>
                  <a:schemeClr val="hlink"/>
                </a:solidFill>
              </a:rPr>
              <a:t>[</a:t>
            </a:r>
            <a:r>
              <a:rPr lang="en-US" altLang="zh-CN" dirty="0" err="1">
                <a:solidFill>
                  <a:schemeClr val="hlink"/>
                </a:solidFill>
              </a:rPr>
              <a:t>Menger</a:t>
            </a:r>
            <a:r>
              <a:rPr lang="en-US" altLang="zh-CN" dirty="0">
                <a:solidFill>
                  <a:schemeClr val="hlink"/>
                </a:solidFill>
              </a:rPr>
              <a:t> 1927]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The max number of edge-disjoint s-t paths is equal to the min number of edges whose removal disconnects t from s.</a:t>
            </a:r>
          </a:p>
          <a:p>
            <a:r>
              <a:rPr lang="en-US" altLang="zh-CN" dirty="0">
                <a:sym typeface="Symbol" pitchFamily="2" charset="2"/>
              </a:rPr>
              <a:t>Pf.  </a:t>
            </a:r>
            <a:r>
              <a:rPr lang="en-US" altLang="zh-CN" dirty="0">
                <a:solidFill>
                  <a:srgbClr val="006600"/>
                </a:solidFill>
                <a:sym typeface="Symbol" pitchFamily="2" charset="2"/>
              </a:rPr>
              <a:t> 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Suppose the removal of F  E </a:t>
            </a:r>
            <a:r>
              <a:rPr lang="en-US" altLang="zh-CN" dirty="0"/>
              <a:t>disconnects t from s, and |F| = k.</a:t>
            </a:r>
          </a:p>
          <a:p>
            <a:pPr lvl="1"/>
            <a:r>
              <a:rPr lang="en-US" altLang="zh-CN" dirty="0"/>
              <a:t>Every s-t path uses at least one edge in F.</a:t>
            </a:r>
            <a:br>
              <a:rPr lang="en-US" altLang="zh-CN" dirty="0"/>
            </a:br>
            <a:r>
              <a:rPr lang="en-US" altLang="zh-CN" dirty="0"/>
              <a:t>Hence, the number of edge-disjoint paths is at most k.  </a:t>
            </a:r>
            <a:r>
              <a:rPr lang="en-US" altLang="zh-CN" dirty="0">
                <a:cs typeface="Lucida Grande" panose="020B0600040502020204" pitchFamily="34" charset="0"/>
              </a:rPr>
              <a:t>▪</a:t>
            </a:r>
            <a:endParaRPr lang="en-US" altLang="zh-CN" dirty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ym typeface="Symbol" pitchFamily="2" charset="2"/>
            </a:endParaRPr>
          </a:p>
        </p:txBody>
      </p:sp>
      <p:sp>
        <p:nvSpPr>
          <p:cNvPr id="54276" name="Oval 5">
            <a:extLst>
              <a:ext uri="{FF2B5EF4-FFF2-40B4-BE49-F238E27FC236}">
                <a16:creationId xmlns:a16="http://schemas.microsoft.com/office/drawing/2014/main" id="{0C251552-D0A7-494E-9D8B-7036A25AD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8476" y="548640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54277" name="Oval 6">
            <a:extLst>
              <a:ext uri="{FF2B5EF4-FFF2-40B4-BE49-F238E27FC236}">
                <a16:creationId xmlns:a16="http://schemas.microsoft.com/office/drawing/2014/main" id="{A2D77136-B5A9-1B40-8A1F-1B4CCCAAD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039" y="4640264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54278" name="Oval 7">
            <a:extLst>
              <a:ext uri="{FF2B5EF4-FFF2-40B4-BE49-F238E27FC236}">
                <a16:creationId xmlns:a16="http://schemas.microsoft.com/office/drawing/2014/main" id="{96687A5F-558E-5F40-97B8-00F9E9F85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039" y="548640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54279" name="Oval 8">
            <a:extLst>
              <a:ext uri="{FF2B5EF4-FFF2-40B4-BE49-F238E27FC236}">
                <a16:creationId xmlns:a16="http://schemas.microsoft.com/office/drawing/2014/main" id="{58C33B4A-9EB8-4143-8976-C296E7871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039" y="641985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cxnSp>
        <p:nvCxnSpPr>
          <p:cNvPr id="54280" name="AutoShape 9">
            <a:extLst>
              <a:ext uri="{FF2B5EF4-FFF2-40B4-BE49-F238E27FC236}">
                <a16:creationId xmlns:a16="http://schemas.microsoft.com/office/drawing/2014/main" id="{D2460A21-A048-EA4A-8A6D-F34ABE2A05F7}"/>
              </a:ext>
            </a:extLst>
          </p:cNvPr>
          <p:cNvCxnSpPr>
            <a:cxnSpLocks noChangeShapeType="1"/>
            <a:stCxn id="54276" idx="7"/>
            <a:endCxn id="54277" idx="3"/>
          </p:cNvCxnSpPr>
          <p:nvPr/>
        </p:nvCxnSpPr>
        <p:spPr bwMode="auto">
          <a:xfrm flipV="1">
            <a:off x="1944688" y="4824413"/>
            <a:ext cx="1052512" cy="68421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1" name="AutoShape 10">
            <a:extLst>
              <a:ext uri="{FF2B5EF4-FFF2-40B4-BE49-F238E27FC236}">
                <a16:creationId xmlns:a16="http://schemas.microsoft.com/office/drawing/2014/main" id="{F55381A6-975C-AB46-9088-A24AAFF07AB7}"/>
              </a:ext>
            </a:extLst>
          </p:cNvPr>
          <p:cNvCxnSpPr>
            <a:cxnSpLocks noChangeShapeType="1"/>
            <a:stCxn id="54276" idx="6"/>
            <a:endCxn id="54278" idx="2"/>
          </p:cNvCxnSpPr>
          <p:nvPr/>
        </p:nvCxnSpPr>
        <p:spPr bwMode="auto">
          <a:xfrm>
            <a:off x="1982788" y="5589588"/>
            <a:ext cx="976312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2" name="AutoShape 11">
            <a:extLst>
              <a:ext uri="{FF2B5EF4-FFF2-40B4-BE49-F238E27FC236}">
                <a16:creationId xmlns:a16="http://schemas.microsoft.com/office/drawing/2014/main" id="{4E8521EE-7EBA-1647-AF36-28DCE5E9EB94}"/>
              </a:ext>
            </a:extLst>
          </p:cNvPr>
          <p:cNvCxnSpPr>
            <a:cxnSpLocks noChangeShapeType="1"/>
            <a:stCxn id="54276" idx="5"/>
            <a:endCxn id="54279" idx="1"/>
          </p:cNvCxnSpPr>
          <p:nvPr/>
        </p:nvCxnSpPr>
        <p:spPr bwMode="auto">
          <a:xfrm>
            <a:off x="1944688" y="5672139"/>
            <a:ext cx="1052512" cy="769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3" name="AutoShape 12">
            <a:extLst>
              <a:ext uri="{FF2B5EF4-FFF2-40B4-BE49-F238E27FC236}">
                <a16:creationId xmlns:a16="http://schemas.microsoft.com/office/drawing/2014/main" id="{926E2A77-BFDB-E04A-8FB5-AEA0E789D8C9}"/>
              </a:ext>
            </a:extLst>
          </p:cNvPr>
          <p:cNvCxnSpPr>
            <a:cxnSpLocks noChangeShapeType="1"/>
            <a:stCxn id="54278" idx="4"/>
            <a:endCxn id="54279" idx="0"/>
          </p:cNvCxnSpPr>
          <p:nvPr/>
        </p:nvCxnSpPr>
        <p:spPr bwMode="auto">
          <a:xfrm>
            <a:off x="3070225" y="5699126"/>
            <a:ext cx="0" cy="714375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4" name="AutoShape 13">
            <a:extLst>
              <a:ext uri="{FF2B5EF4-FFF2-40B4-BE49-F238E27FC236}">
                <a16:creationId xmlns:a16="http://schemas.microsoft.com/office/drawing/2014/main" id="{6B39CF70-C4B7-A543-8D01-02338959415F}"/>
              </a:ext>
            </a:extLst>
          </p:cNvPr>
          <p:cNvCxnSpPr>
            <a:cxnSpLocks noChangeShapeType="1"/>
            <a:stCxn id="54278" idx="6"/>
            <a:endCxn id="54289" idx="1"/>
          </p:cNvCxnSpPr>
          <p:nvPr/>
        </p:nvCxnSpPr>
        <p:spPr bwMode="auto">
          <a:xfrm>
            <a:off x="3181351" y="5589589"/>
            <a:ext cx="1217613" cy="85248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5" name="AutoShape 14">
            <a:extLst>
              <a:ext uri="{FF2B5EF4-FFF2-40B4-BE49-F238E27FC236}">
                <a16:creationId xmlns:a16="http://schemas.microsoft.com/office/drawing/2014/main" id="{F3629275-065A-B842-8D05-EDF923606B64}"/>
              </a:ext>
            </a:extLst>
          </p:cNvPr>
          <p:cNvCxnSpPr>
            <a:cxnSpLocks noChangeShapeType="1"/>
            <a:stCxn id="54279" idx="6"/>
            <a:endCxn id="54289" idx="2"/>
          </p:cNvCxnSpPr>
          <p:nvPr/>
        </p:nvCxnSpPr>
        <p:spPr bwMode="auto">
          <a:xfrm>
            <a:off x="3181351" y="6523038"/>
            <a:ext cx="1179513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6" name="AutoShape 15">
            <a:extLst>
              <a:ext uri="{FF2B5EF4-FFF2-40B4-BE49-F238E27FC236}">
                <a16:creationId xmlns:a16="http://schemas.microsoft.com/office/drawing/2014/main" id="{23667A9F-4C8A-0347-B086-B0BE69516653}"/>
              </a:ext>
            </a:extLst>
          </p:cNvPr>
          <p:cNvCxnSpPr>
            <a:cxnSpLocks noChangeShapeType="1"/>
            <a:stCxn id="54277" idx="4"/>
            <a:endCxn id="54278" idx="0"/>
          </p:cNvCxnSpPr>
          <p:nvPr/>
        </p:nvCxnSpPr>
        <p:spPr bwMode="auto">
          <a:xfrm>
            <a:off x="3070225" y="4852988"/>
            <a:ext cx="0" cy="6286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87" name="Oval 16">
            <a:extLst>
              <a:ext uri="{FF2B5EF4-FFF2-40B4-BE49-F238E27FC236}">
                <a16:creationId xmlns:a16="http://schemas.microsoft.com/office/drawing/2014/main" id="{5B01D1D8-AF93-D140-803E-BB80A52593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8801" y="4640264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sp>
        <p:nvSpPr>
          <p:cNvPr id="54288" name="Oval 17">
            <a:extLst>
              <a:ext uri="{FF2B5EF4-FFF2-40B4-BE49-F238E27FC236}">
                <a16:creationId xmlns:a16="http://schemas.microsoft.com/office/drawing/2014/main" id="{ABEE0E88-DBB0-2742-A18A-D0E9A4A6A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8801" y="548640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6</a:t>
            </a:r>
          </a:p>
        </p:txBody>
      </p:sp>
      <p:sp>
        <p:nvSpPr>
          <p:cNvPr id="54289" name="Oval 18">
            <a:extLst>
              <a:ext uri="{FF2B5EF4-FFF2-40B4-BE49-F238E27FC236}">
                <a16:creationId xmlns:a16="http://schemas.microsoft.com/office/drawing/2014/main" id="{88461B4F-C1EC-9B4D-99E3-4EE025B6B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8801" y="641985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7</a:t>
            </a:r>
          </a:p>
        </p:txBody>
      </p:sp>
      <p:cxnSp>
        <p:nvCxnSpPr>
          <p:cNvPr id="54290" name="AutoShape 19">
            <a:extLst>
              <a:ext uri="{FF2B5EF4-FFF2-40B4-BE49-F238E27FC236}">
                <a16:creationId xmlns:a16="http://schemas.microsoft.com/office/drawing/2014/main" id="{EC19430A-DC95-1A46-A679-864187F0DC9E}"/>
              </a:ext>
            </a:extLst>
          </p:cNvPr>
          <p:cNvCxnSpPr>
            <a:cxnSpLocks noChangeShapeType="1"/>
            <a:stCxn id="54288" idx="4"/>
            <a:endCxn id="54289" idx="0"/>
          </p:cNvCxnSpPr>
          <p:nvPr/>
        </p:nvCxnSpPr>
        <p:spPr bwMode="auto">
          <a:xfrm>
            <a:off x="4471988" y="5699126"/>
            <a:ext cx="0" cy="714375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1" name="AutoShape 20">
            <a:extLst>
              <a:ext uri="{FF2B5EF4-FFF2-40B4-BE49-F238E27FC236}">
                <a16:creationId xmlns:a16="http://schemas.microsoft.com/office/drawing/2014/main" id="{D33EA861-AEA3-0C4E-ADD8-E9B285C98202}"/>
              </a:ext>
            </a:extLst>
          </p:cNvPr>
          <p:cNvCxnSpPr>
            <a:cxnSpLocks noChangeShapeType="1"/>
            <a:stCxn id="54287" idx="4"/>
            <a:endCxn id="54288" idx="0"/>
          </p:cNvCxnSpPr>
          <p:nvPr/>
        </p:nvCxnSpPr>
        <p:spPr bwMode="auto">
          <a:xfrm>
            <a:off x="4471988" y="4852988"/>
            <a:ext cx="0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92" name="Oval 21">
            <a:extLst>
              <a:ext uri="{FF2B5EF4-FFF2-40B4-BE49-F238E27FC236}">
                <a16:creationId xmlns:a16="http://schemas.microsoft.com/office/drawing/2014/main" id="{D646E072-3DAD-FA4D-8CB7-7ECB16DCF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9751" y="548640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54293" name="AutoShape 22">
            <a:extLst>
              <a:ext uri="{FF2B5EF4-FFF2-40B4-BE49-F238E27FC236}">
                <a16:creationId xmlns:a16="http://schemas.microsoft.com/office/drawing/2014/main" id="{D59C8E4E-B435-A749-B17C-714208D08BE2}"/>
              </a:ext>
            </a:extLst>
          </p:cNvPr>
          <p:cNvCxnSpPr>
            <a:cxnSpLocks noChangeShapeType="1"/>
            <a:stCxn id="54287" idx="6"/>
            <a:endCxn id="54292" idx="1"/>
          </p:cNvCxnSpPr>
          <p:nvPr/>
        </p:nvCxnSpPr>
        <p:spPr bwMode="auto">
          <a:xfrm>
            <a:off x="4583113" y="4743451"/>
            <a:ext cx="1066800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4" name="AutoShape 23">
            <a:extLst>
              <a:ext uri="{FF2B5EF4-FFF2-40B4-BE49-F238E27FC236}">
                <a16:creationId xmlns:a16="http://schemas.microsoft.com/office/drawing/2014/main" id="{DFAECDDE-B901-9746-A032-D2AB798BC1CD}"/>
              </a:ext>
            </a:extLst>
          </p:cNvPr>
          <p:cNvCxnSpPr>
            <a:cxnSpLocks noChangeShapeType="1"/>
            <a:stCxn id="54288" idx="6"/>
            <a:endCxn id="54292" idx="2"/>
          </p:cNvCxnSpPr>
          <p:nvPr/>
        </p:nvCxnSpPr>
        <p:spPr bwMode="auto">
          <a:xfrm>
            <a:off x="4583113" y="5589588"/>
            <a:ext cx="10287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5" name="AutoShape 24">
            <a:extLst>
              <a:ext uri="{FF2B5EF4-FFF2-40B4-BE49-F238E27FC236}">
                <a16:creationId xmlns:a16="http://schemas.microsoft.com/office/drawing/2014/main" id="{7359FF70-DFF0-5644-99C9-844F37C15FEC}"/>
              </a:ext>
            </a:extLst>
          </p:cNvPr>
          <p:cNvCxnSpPr>
            <a:cxnSpLocks noChangeShapeType="1"/>
            <a:stCxn id="54289" idx="7"/>
            <a:endCxn id="54292" idx="4"/>
          </p:cNvCxnSpPr>
          <p:nvPr/>
        </p:nvCxnSpPr>
        <p:spPr bwMode="auto">
          <a:xfrm flipV="1">
            <a:off x="4545014" y="5700713"/>
            <a:ext cx="1177925" cy="74136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6" name="AutoShape 25">
            <a:extLst>
              <a:ext uri="{FF2B5EF4-FFF2-40B4-BE49-F238E27FC236}">
                <a16:creationId xmlns:a16="http://schemas.microsoft.com/office/drawing/2014/main" id="{372C5301-4A5E-5540-93F4-07FFCF2C9013}"/>
              </a:ext>
            </a:extLst>
          </p:cNvPr>
          <p:cNvCxnSpPr>
            <a:cxnSpLocks noChangeShapeType="1"/>
            <a:stCxn id="54288" idx="2"/>
            <a:endCxn id="54277" idx="6"/>
          </p:cNvCxnSpPr>
          <p:nvPr/>
        </p:nvCxnSpPr>
        <p:spPr bwMode="auto">
          <a:xfrm flipH="1" flipV="1">
            <a:off x="3181351" y="4743450"/>
            <a:ext cx="1179513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7" name="AutoShape 26">
            <a:extLst>
              <a:ext uri="{FF2B5EF4-FFF2-40B4-BE49-F238E27FC236}">
                <a16:creationId xmlns:a16="http://schemas.microsoft.com/office/drawing/2014/main" id="{F6AAC9F5-21CB-E443-ACC8-DAD472B2702B}"/>
              </a:ext>
            </a:extLst>
          </p:cNvPr>
          <p:cNvCxnSpPr>
            <a:cxnSpLocks noChangeShapeType="1"/>
            <a:stCxn id="54287" idx="2"/>
            <a:endCxn id="54278" idx="7"/>
          </p:cNvCxnSpPr>
          <p:nvPr/>
        </p:nvCxnSpPr>
        <p:spPr bwMode="auto">
          <a:xfrm flipH="1">
            <a:off x="3143251" y="4743451"/>
            <a:ext cx="1217613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98" name="Oval 27">
            <a:extLst>
              <a:ext uri="{FF2B5EF4-FFF2-40B4-BE49-F238E27FC236}">
                <a16:creationId xmlns:a16="http://schemas.microsoft.com/office/drawing/2014/main" id="{6C5D672A-C46A-0B4E-97DC-8927CF83D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483225"/>
            <a:ext cx="204788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54299" name="Oval 28">
            <a:extLst>
              <a:ext uri="{FF2B5EF4-FFF2-40B4-BE49-F238E27FC236}">
                <a16:creationId xmlns:a16="http://schemas.microsoft.com/office/drawing/2014/main" id="{30E3029B-64F0-BF42-AA36-6BDF1D5EB9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5076" y="4640264"/>
            <a:ext cx="206375" cy="2047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54300" name="Oval 29">
            <a:extLst>
              <a:ext uri="{FF2B5EF4-FFF2-40B4-BE49-F238E27FC236}">
                <a16:creationId xmlns:a16="http://schemas.microsoft.com/office/drawing/2014/main" id="{AFF61CB5-9B8B-9A4F-8D60-5D6AC8A54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5076" y="5483225"/>
            <a:ext cx="206375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54301" name="Oval 30">
            <a:extLst>
              <a:ext uri="{FF2B5EF4-FFF2-40B4-BE49-F238E27FC236}">
                <a16:creationId xmlns:a16="http://schemas.microsoft.com/office/drawing/2014/main" id="{4D2F90C7-3E46-3645-81B0-D929569A2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5076" y="6410325"/>
            <a:ext cx="206375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cxnSp>
        <p:nvCxnSpPr>
          <p:cNvPr id="54302" name="AutoShape 31">
            <a:extLst>
              <a:ext uri="{FF2B5EF4-FFF2-40B4-BE49-F238E27FC236}">
                <a16:creationId xmlns:a16="http://schemas.microsoft.com/office/drawing/2014/main" id="{E1373DDC-F558-5041-B46C-856823C6EC75}"/>
              </a:ext>
            </a:extLst>
          </p:cNvPr>
          <p:cNvCxnSpPr>
            <a:cxnSpLocks noChangeShapeType="1"/>
            <a:stCxn id="54298" idx="7"/>
            <a:endCxn id="54299" idx="3"/>
          </p:cNvCxnSpPr>
          <p:nvPr/>
        </p:nvCxnSpPr>
        <p:spPr bwMode="auto">
          <a:xfrm flipV="1">
            <a:off x="6515100" y="4814888"/>
            <a:ext cx="1100138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03" name="AutoShape 32">
            <a:extLst>
              <a:ext uri="{FF2B5EF4-FFF2-40B4-BE49-F238E27FC236}">
                <a16:creationId xmlns:a16="http://schemas.microsoft.com/office/drawing/2014/main" id="{844DEE3F-BAA0-AB48-B01C-DAE81F69FDCE}"/>
              </a:ext>
            </a:extLst>
          </p:cNvPr>
          <p:cNvCxnSpPr>
            <a:cxnSpLocks noChangeShapeType="1"/>
            <a:stCxn id="54298" idx="6"/>
            <a:endCxn id="54300" idx="2"/>
          </p:cNvCxnSpPr>
          <p:nvPr/>
        </p:nvCxnSpPr>
        <p:spPr bwMode="auto">
          <a:xfrm>
            <a:off x="6545263" y="5586413"/>
            <a:ext cx="1039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04" name="AutoShape 33">
            <a:extLst>
              <a:ext uri="{FF2B5EF4-FFF2-40B4-BE49-F238E27FC236}">
                <a16:creationId xmlns:a16="http://schemas.microsoft.com/office/drawing/2014/main" id="{8ADD3DF3-6EA3-634D-9E83-980371A1912A}"/>
              </a:ext>
            </a:extLst>
          </p:cNvPr>
          <p:cNvCxnSpPr>
            <a:cxnSpLocks noChangeShapeType="1"/>
            <a:stCxn id="54298" idx="5"/>
            <a:endCxn id="54301" idx="1"/>
          </p:cNvCxnSpPr>
          <p:nvPr/>
        </p:nvCxnSpPr>
        <p:spPr bwMode="auto">
          <a:xfrm>
            <a:off x="6515100" y="5657850"/>
            <a:ext cx="1100138" cy="782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05" name="AutoShape 34">
            <a:extLst>
              <a:ext uri="{FF2B5EF4-FFF2-40B4-BE49-F238E27FC236}">
                <a16:creationId xmlns:a16="http://schemas.microsoft.com/office/drawing/2014/main" id="{1ABA8F06-2DA6-E44A-828F-84FE7DDDEA2F}"/>
              </a:ext>
            </a:extLst>
          </p:cNvPr>
          <p:cNvCxnSpPr>
            <a:cxnSpLocks noChangeShapeType="1"/>
            <a:stCxn id="54300" idx="4"/>
            <a:endCxn id="54301" idx="0"/>
          </p:cNvCxnSpPr>
          <p:nvPr/>
        </p:nvCxnSpPr>
        <p:spPr bwMode="auto">
          <a:xfrm>
            <a:off x="7688263" y="5688013"/>
            <a:ext cx="0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06" name="AutoShape 35">
            <a:extLst>
              <a:ext uri="{FF2B5EF4-FFF2-40B4-BE49-F238E27FC236}">
                <a16:creationId xmlns:a16="http://schemas.microsoft.com/office/drawing/2014/main" id="{2DD23819-AF9E-184B-A312-AE24887AA1DE}"/>
              </a:ext>
            </a:extLst>
          </p:cNvPr>
          <p:cNvCxnSpPr>
            <a:cxnSpLocks noChangeShapeType="1"/>
            <a:stCxn id="54300" idx="6"/>
            <a:endCxn id="54311" idx="1"/>
          </p:cNvCxnSpPr>
          <p:nvPr/>
        </p:nvCxnSpPr>
        <p:spPr bwMode="auto">
          <a:xfrm>
            <a:off x="7791451" y="5586414"/>
            <a:ext cx="1279525" cy="8540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07" name="AutoShape 36">
            <a:extLst>
              <a:ext uri="{FF2B5EF4-FFF2-40B4-BE49-F238E27FC236}">
                <a16:creationId xmlns:a16="http://schemas.microsoft.com/office/drawing/2014/main" id="{DF7A78BF-90D7-464F-B7AC-6468EAEBD9C9}"/>
              </a:ext>
            </a:extLst>
          </p:cNvPr>
          <p:cNvCxnSpPr>
            <a:cxnSpLocks noChangeShapeType="1"/>
            <a:stCxn id="54301" idx="6"/>
            <a:endCxn id="54311" idx="2"/>
          </p:cNvCxnSpPr>
          <p:nvPr/>
        </p:nvCxnSpPr>
        <p:spPr bwMode="auto">
          <a:xfrm>
            <a:off x="7791451" y="6513513"/>
            <a:ext cx="1249363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08" name="AutoShape 37">
            <a:extLst>
              <a:ext uri="{FF2B5EF4-FFF2-40B4-BE49-F238E27FC236}">
                <a16:creationId xmlns:a16="http://schemas.microsoft.com/office/drawing/2014/main" id="{E6597FBF-1A54-EF43-B246-855F9EDD65CB}"/>
              </a:ext>
            </a:extLst>
          </p:cNvPr>
          <p:cNvCxnSpPr>
            <a:cxnSpLocks noChangeShapeType="1"/>
            <a:stCxn id="54299" idx="4"/>
            <a:endCxn id="54300" idx="0"/>
          </p:cNvCxnSpPr>
          <p:nvPr/>
        </p:nvCxnSpPr>
        <p:spPr bwMode="auto">
          <a:xfrm>
            <a:off x="7688263" y="4845051"/>
            <a:ext cx="0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309" name="Oval 38">
            <a:extLst>
              <a:ext uri="{FF2B5EF4-FFF2-40B4-BE49-F238E27FC236}">
                <a16:creationId xmlns:a16="http://schemas.microsoft.com/office/drawing/2014/main" id="{0AC29CDA-9A0A-8245-A684-BB74AAEBA9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0814" y="4640264"/>
            <a:ext cx="204787" cy="2047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sp>
        <p:nvSpPr>
          <p:cNvPr id="54310" name="Oval 39">
            <a:extLst>
              <a:ext uri="{FF2B5EF4-FFF2-40B4-BE49-F238E27FC236}">
                <a16:creationId xmlns:a16="http://schemas.microsoft.com/office/drawing/2014/main" id="{DD94EA5D-3512-5341-A8BE-5348714D21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0814" y="5483225"/>
            <a:ext cx="204787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6</a:t>
            </a:r>
          </a:p>
        </p:txBody>
      </p:sp>
      <p:sp>
        <p:nvSpPr>
          <p:cNvPr id="54311" name="Oval 40">
            <a:extLst>
              <a:ext uri="{FF2B5EF4-FFF2-40B4-BE49-F238E27FC236}">
                <a16:creationId xmlns:a16="http://schemas.microsoft.com/office/drawing/2014/main" id="{231821B1-A7C8-A74D-8B48-03201391F5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0814" y="6410325"/>
            <a:ext cx="204787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7</a:t>
            </a:r>
          </a:p>
        </p:txBody>
      </p:sp>
      <p:cxnSp>
        <p:nvCxnSpPr>
          <p:cNvPr id="54312" name="AutoShape 41">
            <a:extLst>
              <a:ext uri="{FF2B5EF4-FFF2-40B4-BE49-F238E27FC236}">
                <a16:creationId xmlns:a16="http://schemas.microsoft.com/office/drawing/2014/main" id="{B29B372D-A980-2848-A7F7-D62035237083}"/>
              </a:ext>
            </a:extLst>
          </p:cNvPr>
          <p:cNvCxnSpPr>
            <a:cxnSpLocks noChangeShapeType="1"/>
            <a:stCxn id="54310" idx="4"/>
            <a:endCxn id="54311" idx="0"/>
          </p:cNvCxnSpPr>
          <p:nvPr/>
        </p:nvCxnSpPr>
        <p:spPr bwMode="auto">
          <a:xfrm>
            <a:off x="9144000" y="5688013"/>
            <a:ext cx="0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13" name="AutoShape 42">
            <a:extLst>
              <a:ext uri="{FF2B5EF4-FFF2-40B4-BE49-F238E27FC236}">
                <a16:creationId xmlns:a16="http://schemas.microsoft.com/office/drawing/2014/main" id="{669E3884-F915-0D46-9461-94A3F9D13227}"/>
              </a:ext>
            </a:extLst>
          </p:cNvPr>
          <p:cNvCxnSpPr>
            <a:cxnSpLocks noChangeShapeType="1"/>
            <a:stCxn id="54309" idx="4"/>
            <a:endCxn id="54310" idx="0"/>
          </p:cNvCxnSpPr>
          <p:nvPr/>
        </p:nvCxnSpPr>
        <p:spPr bwMode="auto">
          <a:xfrm>
            <a:off x="9144000" y="4845051"/>
            <a:ext cx="0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314" name="Oval 43">
            <a:extLst>
              <a:ext uri="{FF2B5EF4-FFF2-40B4-BE49-F238E27FC236}">
                <a16:creationId xmlns:a16="http://schemas.microsoft.com/office/drawing/2014/main" id="{BC66A4F0-4A6C-EC40-B1E8-E2C1677AB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53664" y="5483225"/>
            <a:ext cx="204787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54315" name="AutoShape 44">
            <a:extLst>
              <a:ext uri="{FF2B5EF4-FFF2-40B4-BE49-F238E27FC236}">
                <a16:creationId xmlns:a16="http://schemas.microsoft.com/office/drawing/2014/main" id="{68CC8C58-2BE8-8A47-B363-A57CF5533634}"/>
              </a:ext>
            </a:extLst>
          </p:cNvPr>
          <p:cNvCxnSpPr>
            <a:cxnSpLocks noChangeShapeType="1"/>
            <a:stCxn id="54309" idx="6"/>
            <a:endCxn id="54314" idx="1"/>
          </p:cNvCxnSpPr>
          <p:nvPr/>
        </p:nvCxnSpPr>
        <p:spPr bwMode="auto">
          <a:xfrm>
            <a:off x="9245601" y="4743450"/>
            <a:ext cx="1038225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16" name="AutoShape 45">
            <a:extLst>
              <a:ext uri="{FF2B5EF4-FFF2-40B4-BE49-F238E27FC236}">
                <a16:creationId xmlns:a16="http://schemas.microsoft.com/office/drawing/2014/main" id="{6B4EB83D-5937-0B4B-B86D-BA14E177D607}"/>
              </a:ext>
            </a:extLst>
          </p:cNvPr>
          <p:cNvCxnSpPr>
            <a:cxnSpLocks noChangeShapeType="1"/>
            <a:stCxn id="54310" idx="6"/>
            <a:endCxn id="54314" idx="2"/>
          </p:cNvCxnSpPr>
          <p:nvPr/>
        </p:nvCxnSpPr>
        <p:spPr bwMode="auto">
          <a:xfrm>
            <a:off x="9245601" y="5586413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17" name="AutoShape 46">
            <a:extLst>
              <a:ext uri="{FF2B5EF4-FFF2-40B4-BE49-F238E27FC236}">
                <a16:creationId xmlns:a16="http://schemas.microsoft.com/office/drawing/2014/main" id="{0FAD757A-504D-BA47-B9CB-C2E66D9914BC}"/>
              </a:ext>
            </a:extLst>
          </p:cNvPr>
          <p:cNvCxnSpPr>
            <a:cxnSpLocks noChangeShapeType="1"/>
            <a:stCxn id="54311" idx="7"/>
            <a:endCxn id="54314" idx="4"/>
          </p:cNvCxnSpPr>
          <p:nvPr/>
        </p:nvCxnSpPr>
        <p:spPr bwMode="auto">
          <a:xfrm flipV="1">
            <a:off x="9215438" y="5688014"/>
            <a:ext cx="1141412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18" name="AutoShape 47">
            <a:extLst>
              <a:ext uri="{FF2B5EF4-FFF2-40B4-BE49-F238E27FC236}">
                <a16:creationId xmlns:a16="http://schemas.microsoft.com/office/drawing/2014/main" id="{7696E306-43EB-4B4B-A358-98F87EB7717B}"/>
              </a:ext>
            </a:extLst>
          </p:cNvPr>
          <p:cNvCxnSpPr>
            <a:cxnSpLocks noChangeShapeType="1"/>
            <a:stCxn id="54310" idx="2"/>
            <a:endCxn id="54299" idx="6"/>
          </p:cNvCxnSpPr>
          <p:nvPr/>
        </p:nvCxnSpPr>
        <p:spPr bwMode="auto">
          <a:xfrm flipH="1" flipV="1">
            <a:off x="7791451" y="4743451"/>
            <a:ext cx="12493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19" name="AutoShape 48">
            <a:extLst>
              <a:ext uri="{FF2B5EF4-FFF2-40B4-BE49-F238E27FC236}">
                <a16:creationId xmlns:a16="http://schemas.microsoft.com/office/drawing/2014/main" id="{EFF988AA-EC1D-4646-A8DA-CA164A661348}"/>
              </a:ext>
            </a:extLst>
          </p:cNvPr>
          <p:cNvCxnSpPr>
            <a:cxnSpLocks noChangeShapeType="1"/>
            <a:stCxn id="54309" idx="2"/>
            <a:endCxn id="54300" idx="7"/>
          </p:cNvCxnSpPr>
          <p:nvPr/>
        </p:nvCxnSpPr>
        <p:spPr bwMode="auto">
          <a:xfrm flipH="1">
            <a:off x="7761289" y="4743450"/>
            <a:ext cx="1279525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49" name="Picture 2">
            <a:extLst>
              <a:ext uri="{FF2B5EF4-FFF2-40B4-BE49-F238E27FC236}">
                <a16:creationId xmlns:a16="http://schemas.microsoft.com/office/drawing/2014/main" id="{BBEFFC93-D167-BA4A-88D7-295E363E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">
            <a:extLst>
              <a:ext uri="{FF2B5EF4-FFF2-40B4-BE49-F238E27FC236}">
                <a16:creationId xmlns:a16="http://schemas.microsoft.com/office/drawing/2014/main" id="{9E8411AA-BCA3-1644-AD0C-51F6D040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07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6DAB33E6-4464-9140-A15E-971FA5382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958CC00-40A6-1E44-8625-4CEFF1F962C8}" type="slidenum">
              <a:rPr lang="en-US" altLang="zh-CN" sz="800"/>
              <a:pPr/>
              <a:t>3</a:t>
            </a:fld>
            <a:endParaRPr lang="en-US" altLang="zh-CN" sz="14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7AD555E7-4037-0244-9311-1DF138FAC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Ford-Fulkerson:  Exponential Number of Augmentations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D6C0925-6F02-7F41-9323-58FAC1CDD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6995"/>
            <a:ext cx="10103070" cy="2040093"/>
          </a:xfrm>
        </p:spPr>
        <p:txBody>
          <a:bodyPr/>
          <a:lstStyle/>
          <a:p>
            <a:r>
              <a:rPr lang="en-US" altLang="zh-CN" dirty="0"/>
              <a:t>Q.   </a:t>
            </a:r>
            <a:r>
              <a:rPr lang="en-US" altLang="zh-CN" dirty="0">
                <a:solidFill>
                  <a:schemeClr val="tx1"/>
                </a:solidFill>
              </a:rPr>
              <a:t>Is generic Ford-Fulkerson algorithm polynomial in input size?</a:t>
            </a:r>
          </a:p>
          <a:p>
            <a:endParaRPr lang="en-US" altLang="zh-CN" dirty="0"/>
          </a:p>
          <a:p>
            <a:r>
              <a:rPr lang="en-US" altLang="zh-CN" dirty="0"/>
              <a:t>A.   </a:t>
            </a:r>
            <a:r>
              <a:rPr lang="en-US" altLang="zh-CN" dirty="0">
                <a:solidFill>
                  <a:schemeClr val="tx1"/>
                </a:solidFill>
              </a:rPr>
              <a:t>No.  If max capacity is C, then algorithm can take C iterations.  </a:t>
            </a:r>
          </a:p>
        </p:txBody>
      </p:sp>
      <p:sp>
        <p:nvSpPr>
          <p:cNvPr id="64516" name="Oval 4">
            <a:extLst>
              <a:ext uri="{FF2B5EF4-FFF2-40B4-BE49-F238E27FC236}">
                <a16:creationId xmlns:a16="http://schemas.microsoft.com/office/drawing/2014/main" id="{05784E72-935E-6744-A789-6C07D778C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4112" y="4750594"/>
            <a:ext cx="223838" cy="2206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64517" name="Oval 5">
            <a:extLst>
              <a:ext uri="{FF2B5EF4-FFF2-40B4-BE49-F238E27FC236}">
                <a16:creationId xmlns:a16="http://schemas.microsoft.com/office/drawing/2014/main" id="{01C65AE8-88AC-C544-B8FC-6DFBD6EB0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6400" y="3352006"/>
            <a:ext cx="220662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</a:t>
            </a:r>
          </a:p>
        </p:txBody>
      </p:sp>
      <p:sp>
        <p:nvSpPr>
          <p:cNvPr id="64518" name="Oval 6">
            <a:extLst>
              <a:ext uri="{FF2B5EF4-FFF2-40B4-BE49-F238E27FC236}">
                <a16:creationId xmlns:a16="http://schemas.microsoft.com/office/drawing/2014/main" id="{0AA57313-7162-E341-91A3-9942B4E5B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6400" y="6147595"/>
            <a:ext cx="220662" cy="223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cxnSp>
        <p:nvCxnSpPr>
          <p:cNvPr id="64519" name="AutoShape 7">
            <a:extLst>
              <a:ext uri="{FF2B5EF4-FFF2-40B4-BE49-F238E27FC236}">
                <a16:creationId xmlns:a16="http://schemas.microsoft.com/office/drawing/2014/main" id="{B75A81B9-2B0C-2D41-8C4A-35D5960DD4C2}"/>
              </a:ext>
            </a:extLst>
          </p:cNvPr>
          <p:cNvCxnSpPr>
            <a:cxnSpLocks noChangeShapeType="1"/>
            <a:stCxn id="64516" idx="7"/>
            <a:endCxn id="64517" idx="3"/>
          </p:cNvCxnSpPr>
          <p:nvPr/>
        </p:nvCxnSpPr>
        <p:spPr bwMode="auto">
          <a:xfrm flipV="1">
            <a:off x="1064612" y="3544094"/>
            <a:ext cx="1633538" cy="1238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0" name="AutoShape 8">
            <a:extLst>
              <a:ext uri="{FF2B5EF4-FFF2-40B4-BE49-F238E27FC236}">
                <a16:creationId xmlns:a16="http://schemas.microsoft.com/office/drawing/2014/main" id="{333BEF8D-27D0-8741-A93A-9D284C72A850}"/>
              </a:ext>
            </a:extLst>
          </p:cNvPr>
          <p:cNvCxnSpPr>
            <a:cxnSpLocks noChangeShapeType="1"/>
            <a:stCxn id="64516" idx="5"/>
            <a:endCxn id="64518" idx="2"/>
          </p:cNvCxnSpPr>
          <p:nvPr/>
        </p:nvCxnSpPr>
        <p:spPr bwMode="auto">
          <a:xfrm>
            <a:off x="1064612" y="4939506"/>
            <a:ext cx="1601788" cy="132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1" name="AutoShape 9">
            <a:extLst>
              <a:ext uri="{FF2B5EF4-FFF2-40B4-BE49-F238E27FC236}">
                <a16:creationId xmlns:a16="http://schemas.microsoft.com/office/drawing/2014/main" id="{468B763F-C5F0-664D-B05D-065E7D115988}"/>
              </a:ext>
            </a:extLst>
          </p:cNvPr>
          <p:cNvCxnSpPr>
            <a:cxnSpLocks noChangeShapeType="1"/>
            <a:stCxn id="64518" idx="6"/>
            <a:endCxn id="64523" idx="3"/>
          </p:cNvCxnSpPr>
          <p:nvPr/>
        </p:nvCxnSpPr>
        <p:spPr bwMode="auto">
          <a:xfrm flipV="1">
            <a:off x="2887062" y="4933156"/>
            <a:ext cx="1587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2" name="AutoShape 10">
            <a:extLst>
              <a:ext uri="{FF2B5EF4-FFF2-40B4-BE49-F238E27FC236}">
                <a16:creationId xmlns:a16="http://schemas.microsoft.com/office/drawing/2014/main" id="{D1CC64A0-A935-FA4A-96FD-09EB775B4F84}"/>
              </a:ext>
            </a:extLst>
          </p:cNvPr>
          <p:cNvCxnSpPr>
            <a:cxnSpLocks noChangeShapeType="1"/>
            <a:stCxn id="64517" idx="4"/>
            <a:endCxn id="64518" idx="0"/>
          </p:cNvCxnSpPr>
          <p:nvPr/>
        </p:nvCxnSpPr>
        <p:spPr bwMode="auto">
          <a:xfrm>
            <a:off x="2777525" y="3575844"/>
            <a:ext cx="0" cy="2571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23" name="Oval 11">
            <a:extLst>
              <a:ext uri="{FF2B5EF4-FFF2-40B4-BE49-F238E27FC236}">
                <a16:creationId xmlns:a16="http://schemas.microsoft.com/office/drawing/2014/main" id="{BED0718C-9070-9649-88AA-7B734220D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2812" y="4744245"/>
            <a:ext cx="222250" cy="223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64524" name="AutoShape 12">
            <a:extLst>
              <a:ext uri="{FF2B5EF4-FFF2-40B4-BE49-F238E27FC236}">
                <a16:creationId xmlns:a16="http://schemas.microsoft.com/office/drawing/2014/main" id="{7F3A4191-A38E-4145-9CF1-34923FB98D2B}"/>
              </a:ext>
            </a:extLst>
          </p:cNvPr>
          <p:cNvCxnSpPr>
            <a:cxnSpLocks noChangeShapeType="1"/>
            <a:stCxn id="64517" idx="5"/>
            <a:endCxn id="64523" idx="1"/>
          </p:cNvCxnSpPr>
          <p:nvPr/>
        </p:nvCxnSpPr>
        <p:spPr bwMode="auto">
          <a:xfrm>
            <a:off x="2855312" y="3544094"/>
            <a:ext cx="1619250" cy="1231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25" name="Text Box 13">
            <a:extLst>
              <a:ext uri="{FF2B5EF4-FFF2-40B4-BE49-F238E27FC236}">
                <a16:creationId xmlns:a16="http://schemas.microsoft.com/office/drawing/2014/main" id="{FFBD9516-1CE1-0E46-AE0D-793A5954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51" y="4050506"/>
            <a:ext cx="19843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C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DEA09FD0-A608-6A42-B318-C619EB28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212" y="5539581"/>
            <a:ext cx="198438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C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43D2A848-FC72-3243-8B1E-EBEAC04B1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213" y="3774281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67373597-9FAF-3048-8BC3-C3A45F6D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276" y="3774281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F4403A11-BA1F-9E47-ACCF-91EF27B4C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801" y="5814219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4FEFC81B-CAED-2549-BE06-3F1E5D246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226" y="5814219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4531" name="Text Box 19">
            <a:extLst>
              <a:ext uri="{FF2B5EF4-FFF2-40B4-BE49-F238E27FC236}">
                <a16:creationId xmlns:a16="http://schemas.microsoft.com/office/drawing/2014/main" id="{EFF55433-165A-4746-84AD-39B1E528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801" y="4731544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775188" name="AutoShape 20">
            <a:extLst>
              <a:ext uri="{FF2B5EF4-FFF2-40B4-BE49-F238E27FC236}">
                <a16:creationId xmlns:a16="http://schemas.microsoft.com/office/drawing/2014/main" id="{0D5DFCF8-C0C9-FB45-A9B1-2D82A6843EE4}"/>
              </a:ext>
            </a:extLst>
          </p:cNvPr>
          <p:cNvCxnSpPr>
            <a:cxnSpLocks noChangeShapeType="1"/>
            <a:stCxn id="64516" idx="7"/>
            <a:endCxn id="64517" idx="3"/>
          </p:cNvCxnSpPr>
          <p:nvPr/>
        </p:nvCxnSpPr>
        <p:spPr bwMode="auto">
          <a:xfrm flipV="1">
            <a:off x="1064612" y="3544094"/>
            <a:ext cx="1633538" cy="12382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5189" name="AutoShape 21">
            <a:extLst>
              <a:ext uri="{FF2B5EF4-FFF2-40B4-BE49-F238E27FC236}">
                <a16:creationId xmlns:a16="http://schemas.microsoft.com/office/drawing/2014/main" id="{BA00EAA9-EF23-A24D-B171-16B3522390B7}"/>
              </a:ext>
            </a:extLst>
          </p:cNvPr>
          <p:cNvCxnSpPr>
            <a:cxnSpLocks noChangeShapeType="1"/>
            <a:stCxn id="64518" idx="6"/>
            <a:endCxn id="64523" idx="3"/>
          </p:cNvCxnSpPr>
          <p:nvPr/>
        </p:nvCxnSpPr>
        <p:spPr bwMode="auto">
          <a:xfrm flipV="1">
            <a:off x="2887062" y="4933156"/>
            <a:ext cx="1587500" cy="13271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5190" name="AutoShape 22">
            <a:extLst>
              <a:ext uri="{FF2B5EF4-FFF2-40B4-BE49-F238E27FC236}">
                <a16:creationId xmlns:a16="http://schemas.microsoft.com/office/drawing/2014/main" id="{C280197A-9D5D-7948-AEFE-471B23C20E38}"/>
              </a:ext>
            </a:extLst>
          </p:cNvPr>
          <p:cNvCxnSpPr>
            <a:cxnSpLocks noChangeShapeType="1"/>
            <a:stCxn id="64517" idx="4"/>
            <a:endCxn id="64518" idx="0"/>
          </p:cNvCxnSpPr>
          <p:nvPr/>
        </p:nvCxnSpPr>
        <p:spPr bwMode="auto">
          <a:xfrm>
            <a:off x="2777525" y="3575844"/>
            <a:ext cx="0" cy="25717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35" name="Text Box 23">
            <a:extLst>
              <a:ext uri="{FF2B5EF4-FFF2-40B4-BE49-F238E27FC236}">
                <a16:creationId xmlns:a16="http://schemas.microsoft.com/office/drawing/2014/main" id="{DC652066-1FE3-A14C-B812-9BC51679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687" y="4050506"/>
            <a:ext cx="198438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C</a:t>
            </a:r>
          </a:p>
        </p:txBody>
      </p:sp>
      <p:sp>
        <p:nvSpPr>
          <p:cNvPr id="64536" name="Text Box 24">
            <a:extLst>
              <a:ext uri="{FF2B5EF4-FFF2-40B4-BE49-F238E27FC236}">
                <a16:creationId xmlns:a16="http://schemas.microsoft.com/office/drawing/2014/main" id="{C5041B36-1564-4C4D-9259-B63B4888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051" y="5485606"/>
            <a:ext cx="19843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C</a:t>
            </a: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A7B7B9FE-B7B9-9047-A09B-56DD36FA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450" y="4731544"/>
            <a:ext cx="1714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64538" name="Oval 26">
            <a:extLst>
              <a:ext uri="{FF2B5EF4-FFF2-40B4-BE49-F238E27FC236}">
                <a16:creationId xmlns:a16="http://schemas.microsoft.com/office/drawing/2014/main" id="{001E07F7-3F2C-AA47-BC05-AF039AB28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1362" y="4750594"/>
            <a:ext cx="222250" cy="2206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64539" name="Oval 27">
            <a:extLst>
              <a:ext uri="{FF2B5EF4-FFF2-40B4-BE49-F238E27FC236}">
                <a16:creationId xmlns:a16="http://schemas.microsoft.com/office/drawing/2014/main" id="{25AB54C0-23C9-A942-9606-F79FA0CF73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2062" y="3352006"/>
            <a:ext cx="222250" cy="223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</a:t>
            </a:r>
          </a:p>
        </p:txBody>
      </p:sp>
      <p:sp>
        <p:nvSpPr>
          <p:cNvPr id="64540" name="Oval 28">
            <a:extLst>
              <a:ext uri="{FF2B5EF4-FFF2-40B4-BE49-F238E27FC236}">
                <a16:creationId xmlns:a16="http://schemas.microsoft.com/office/drawing/2014/main" id="{EBE81769-B360-9F42-A2D4-31108E332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2062" y="6147595"/>
            <a:ext cx="222250" cy="223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cxnSp>
        <p:nvCxnSpPr>
          <p:cNvPr id="64541" name="AutoShape 29">
            <a:extLst>
              <a:ext uri="{FF2B5EF4-FFF2-40B4-BE49-F238E27FC236}">
                <a16:creationId xmlns:a16="http://schemas.microsoft.com/office/drawing/2014/main" id="{53CEB094-0F43-3D48-B10B-1CE14A15E736}"/>
              </a:ext>
            </a:extLst>
          </p:cNvPr>
          <p:cNvCxnSpPr>
            <a:cxnSpLocks noChangeShapeType="1"/>
            <a:stCxn id="64538" idx="7"/>
            <a:endCxn id="64539" idx="3"/>
          </p:cNvCxnSpPr>
          <p:nvPr/>
        </p:nvCxnSpPr>
        <p:spPr bwMode="auto">
          <a:xfrm flipV="1">
            <a:off x="5731862" y="3544094"/>
            <a:ext cx="1631950" cy="1238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42" name="AutoShape 30">
            <a:extLst>
              <a:ext uri="{FF2B5EF4-FFF2-40B4-BE49-F238E27FC236}">
                <a16:creationId xmlns:a16="http://schemas.microsoft.com/office/drawing/2014/main" id="{ECC7CDFB-C36C-5846-84E2-37C72B98B879}"/>
              </a:ext>
            </a:extLst>
          </p:cNvPr>
          <p:cNvCxnSpPr>
            <a:cxnSpLocks noChangeShapeType="1"/>
            <a:stCxn id="64538" idx="5"/>
            <a:endCxn id="64540" idx="2"/>
          </p:cNvCxnSpPr>
          <p:nvPr/>
        </p:nvCxnSpPr>
        <p:spPr bwMode="auto">
          <a:xfrm>
            <a:off x="5731862" y="4939506"/>
            <a:ext cx="1600200" cy="132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43" name="AutoShape 31">
            <a:extLst>
              <a:ext uri="{FF2B5EF4-FFF2-40B4-BE49-F238E27FC236}">
                <a16:creationId xmlns:a16="http://schemas.microsoft.com/office/drawing/2014/main" id="{B0869C1D-6F7A-224C-B313-99F2E6EB8B3E}"/>
              </a:ext>
            </a:extLst>
          </p:cNvPr>
          <p:cNvCxnSpPr>
            <a:cxnSpLocks noChangeShapeType="1"/>
            <a:stCxn id="64540" idx="6"/>
            <a:endCxn id="64545" idx="3"/>
          </p:cNvCxnSpPr>
          <p:nvPr/>
        </p:nvCxnSpPr>
        <p:spPr bwMode="auto">
          <a:xfrm flipV="1">
            <a:off x="7554312" y="4933156"/>
            <a:ext cx="1587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44" name="AutoShape 32">
            <a:extLst>
              <a:ext uri="{FF2B5EF4-FFF2-40B4-BE49-F238E27FC236}">
                <a16:creationId xmlns:a16="http://schemas.microsoft.com/office/drawing/2014/main" id="{AB4F16A2-FAB0-6644-9A6F-9794F711F551}"/>
              </a:ext>
            </a:extLst>
          </p:cNvPr>
          <p:cNvCxnSpPr>
            <a:cxnSpLocks noChangeShapeType="1"/>
            <a:stCxn id="64539" idx="4"/>
            <a:endCxn id="64540" idx="0"/>
          </p:cNvCxnSpPr>
          <p:nvPr/>
        </p:nvCxnSpPr>
        <p:spPr bwMode="auto">
          <a:xfrm>
            <a:off x="7444775" y="3575844"/>
            <a:ext cx="0" cy="2571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45" name="Oval 33">
            <a:extLst>
              <a:ext uri="{FF2B5EF4-FFF2-40B4-BE49-F238E27FC236}">
                <a16:creationId xmlns:a16="http://schemas.microsoft.com/office/drawing/2014/main" id="{DDD2C7EA-0D02-DE43-8D3E-6ED876B570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8476" y="4744245"/>
            <a:ext cx="223837" cy="223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64546" name="AutoShape 34">
            <a:extLst>
              <a:ext uri="{FF2B5EF4-FFF2-40B4-BE49-F238E27FC236}">
                <a16:creationId xmlns:a16="http://schemas.microsoft.com/office/drawing/2014/main" id="{265D2484-9060-344A-91F2-6C50BF3E5134}"/>
              </a:ext>
            </a:extLst>
          </p:cNvPr>
          <p:cNvCxnSpPr>
            <a:cxnSpLocks noChangeShapeType="1"/>
            <a:stCxn id="64539" idx="5"/>
            <a:endCxn id="64545" idx="1"/>
          </p:cNvCxnSpPr>
          <p:nvPr/>
        </p:nvCxnSpPr>
        <p:spPr bwMode="auto">
          <a:xfrm>
            <a:off x="7522562" y="3544094"/>
            <a:ext cx="1619250" cy="1231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BA44A2B-1CC1-934A-B0AB-16FD45155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351" y="4050506"/>
            <a:ext cx="19843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C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09622810-B5E4-274E-9220-D21F8CA7F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301" y="5485606"/>
            <a:ext cx="19843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C</a:t>
            </a:r>
          </a:p>
        </p:txBody>
      </p:sp>
      <p:cxnSp>
        <p:nvCxnSpPr>
          <p:cNvPr id="775205" name="AutoShape 37">
            <a:extLst>
              <a:ext uri="{FF2B5EF4-FFF2-40B4-BE49-F238E27FC236}">
                <a16:creationId xmlns:a16="http://schemas.microsoft.com/office/drawing/2014/main" id="{031C3FEE-3ADA-A14C-868C-CDE1BFCC0D7D}"/>
              </a:ext>
            </a:extLst>
          </p:cNvPr>
          <p:cNvCxnSpPr>
            <a:cxnSpLocks noChangeShapeType="1"/>
            <a:stCxn id="64538" idx="5"/>
            <a:endCxn id="64540" idx="2"/>
          </p:cNvCxnSpPr>
          <p:nvPr/>
        </p:nvCxnSpPr>
        <p:spPr bwMode="auto">
          <a:xfrm>
            <a:off x="5731862" y="4939506"/>
            <a:ext cx="1600200" cy="13208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5206" name="AutoShape 38">
            <a:extLst>
              <a:ext uri="{FF2B5EF4-FFF2-40B4-BE49-F238E27FC236}">
                <a16:creationId xmlns:a16="http://schemas.microsoft.com/office/drawing/2014/main" id="{0E369330-D421-DF4D-9FFB-7435E889BAA4}"/>
              </a:ext>
            </a:extLst>
          </p:cNvPr>
          <p:cNvCxnSpPr>
            <a:cxnSpLocks noChangeShapeType="1"/>
            <a:stCxn id="64539" idx="4"/>
            <a:endCxn id="64540" idx="0"/>
          </p:cNvCxnSpPr>
          <p:nvPr/>
        </p:nvCxnSpPr>
        <p:spPr bwMode="auto">
          <a:xfrm>
            <a:off x="7444775" y="3575844"/>
            <a:ext cx="0" cy="25717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5207" name="AutoShape 39">
            <a:extLst>
              <a:ext uri="{FF2B5EF4-FFF2-40B4-BE49-F238E27FC236}">
                <a16:creationId xmlns:a16="http://schemas.microsoft.com/office/drawing/2014/main" id="{409EE8FB-4DDE-B344-8C22-7F30E93DB3D7}"/>
              </a:ext>
            </a:extLst>
          </p:cNvPr>
          <p:cNvCxnSpPr>
            <a:cxnSpLocks noChangeShapeType="1"/>
            <a:stCxn id="64539" idx="5"/>
            <a:endCxn id="64545" idx="1"/>
          </p:cNvCxnSpPr>
          <p:nvPr/>
        </p:nvCxnSpPr>
        <p:spPr bwMode="auto">
          <a:xfrm>
            <a:off x="7522562" y="3544094"/>
            <a:ext cx="1619250" cy="12319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52" name="Text Box 40">
            <a:extLst>
              <a:ext uri="{FF2B5EF4-FFF2-40B4-BE49-F238E27FC236}">
                <a16:creationId xmlns:a16="http://schemas.microsoft.com/office/drawing/2014/main" id="{624B0683-AFFC-3244-A5A1-0D77D656D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700" y="4731544"/>
            <a:ext cx="1714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</a:t>
            </a:r>
          </a:p>
        </p:txBody>
      </p:sp>
      <p:sp>
        <p:nvSpPr>
          <p:cNvPr id="64553" name="Text Box 41">
            <a:extLst>
              <a:ext uri="{FF2B5EF4-FFF2-40B4-BE49-F238E27FC236}">
                <a16:creationId xmlns:a16="http://schemas.microsoft.com/office/drawing/2014/main" id="{2A85B752-4D76-E84D-B7EA-F84743CC4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876" y="3774281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4554" name="Text Box 42">
            <a:extLst>
              <a:ext uri="{FF2B5EF4-FFF2-40B4-BE49-F238E27FC236}">
                <a16:creationId xmlns:a16="http://schemas.microsoft.com/office/drawing/2014/main" id="{ECA5C14C-FFFE-AB46-B603-501F84E80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6938" y="3774281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4555" name="Text Box 43">
            <a:extLst>
              <a:ext uri="{FF2B5EF4-FFF2-40B4-BE49-F238E27FC236}">
                <a16:creationId xmlns:a16="http://schemas.microsoft.com/office/drawing/2014/main" id="{EB262CC5-0D20-C645-AD4D-AF0E703F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638" y="5814219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4556" name="Text Box 44">
            <a:extLst>
              <a:ext uri="{FF2B5EF4-FFF2-40B4-BE49-F238E27FC236}">
                <a16:creationId xmlns:a16="http://schemas.microsoft.com/office/drawing/2014/main" id="{D11DB235-E80D-FA4B-8D9A-25754AB51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476" y="5814219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4557" name="Text Box 45">
            <a:extLst>
              <a:ext uri="{FF2B5EF4-FFF2-40B4-BE49-F238E27FC236}">
                <a16:creationId xmlns:a16="http://schemas.microsoft.com/office/drawing/2014/main" id="{87DE06AA-DD55-3A4E-A8A3-F52FD4B4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051" y="4731544"/>
            <a:ext cx="200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4558" name="Text Box 47">
            <a:extLst>
              <a:ext uri="{FF2B5EF4-FFF2-40B4-BE49-F238E27FC236}">
                <a16:creationId xmlns:a16="http://schemas.microsoft.com/office/drawing/2014/main" id="{70DFFE73-5299-6040-BC43-5758CAA8A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488" y="4747420"/>
            <a:ext cx="301625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X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64559" name="Text Box 50">
            <a:extLst>
              <a:ext uri="{FF2B5EF4-FFF2-40B4-BE49-F238E27FC236}">
                <a16:creationId xmlns:a16="http://schemas.microsoft.com/office/drawing/2014/main" id="{C90444F9-A82F-5A4C-9E6E-A38F9D950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075" y="4729956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4560" name="Text Box 52">
            <a:extLst>
              <a:ext uri="{FF2B5EF4-FFF2-40B4-BE49-F238E27FC236}">
                <a16:creationId xmlns:a16="http://schemas.microsoft.com/office/drawing/2014/main" id="{ADE25C2B-C119-9A41-BF94-657E8418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7412" y="4050506"/>
            <a:ext cx="198438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C</a:t>
            </a:r>
          </a:p>
        </p:txBody>
      </p:sp>
      <p:sp>
        <p:nvSpPr>
          <p:cNvPr id="64561" name="Text Box 53">
            <a:extLst>
              <a:ext uri="{FF2B5EF4-FFF2-40B4-BE49-F238E27FC236}">
                <a16:creationId xmlns:a16="http://schemas.microsoft.com/office/drawing/2014/main" id="{A18F1C5B-2332-E546-848B-65A12E99D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462" y="5539581"/>
            <a:ext cx="198438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C</a:t>
            </a:r>
          </a:p>
        </p:txBody>
      </p:sp>
      <p:grpSp>
        <p:nvGrpSpPr>
          <p:cNvPr id="775236" name="Group 68">
            <a:extLst>
              <a:ext uri="{FF2B5EF4-FFF2-40B4-BE49-F238E27FC236}">
                <a16:creationId xmlns:a16="http://schemas.microsoft.com/office/drawing/2014/main" id="{E4E7D280-08A2-7748-8DD2-D61634AC548E}"/>
              </a:ext>
            </a:extLst>
          </p:cNvPr>
          <p:cNvGrpSpPr>
            <a:grpSpLocks/>
          </p:cNvGrpSpPr>
          <p:nvPr/>
        </p:nvGrpSpPr>
        <p:grpSpPr bwMode="auto">
          <a:xfrm>
            <a:off x="1512287" y="3783807"/>
            <a:ext cx="2438400" cy="2352675"/>
            <a:chOff x="594" y="2450"/>
            <a:chExt cx="1536" cy="1482"/>
          </a:xfrm>
        </p:grpSpPr>
        <p:sp>
          <p:nvSpPr>
            <p:cNvPr id="64576" name="Text Box 54">
              <a:extLst>
                <a:ext uri="{FF2B5EF4-FFF2-40B4-BE49-F238E27FC236}">
                  <a16:creationId xmlns:a16="http://schemas.microsoft.com/office/drawing/2014/main" id="{A3E72617-5F6A-A848-BEE3-76B342BF9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" y="2466"/>
              <a:ext cx="190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X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64577" name="Text Box 55">
              <a:extLst>
                <a:ext uri="{FF2B5EF4-FFF2-40B4-BE49-F238E27FC236}">
                  <a16:creationId xmlns:a16="http://schemas.microsoft.com/office/drawing/2014/main" id="{A8CCEAF0-618D-5D4D-9741-E1E326CF9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3069"/>
              <a:ext cx="190" cy="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X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64578" name="Text Box 56">
              <a:extLst>
                <a:ext uri="{FF2B5EF4-FFF2-40B4-BE49-F238E27FC236}">
                  <a16:creationId xmlns:a16="http://schemas.microsoft.com/office/drawing/2014/main" id="{E128E879-B23C-1241-9A46-689861342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3751"/>
              <a:ext cx="190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X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64579" name="Text Box 57">
              <a:extLst>
                <a:ext uri="{FF2B5EF4-FFF2-40B4-BE49-F238E27FC236}">
                  <a16:creationId xmlns:a16="http://schemas.microsoft.com/office/drawing/2014/main" id="{471A43A6-8765-5743-9F5A-E2C480407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" y="2450"/>
              <a:ext cx="1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4580" name="Text Box 58">
              <a:extLst>
                <a:ext uri="{FF2B5EF4-FFF2-40B4-BE49-F238E27FC236}">
                  <a16:creationId xmlns:a16="http://schemas.microsoft.com/office/drawing/2014/main" id="{23669A07-DA9A-9B43-A864-B71FEFAA3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" y="3058"/>
              <a:ext cx="1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4581" name="Text Box 59">
              <a:extLst>
                <a:ext uri="{FF2B5EF4-FFF2-40B4-BE49-F238E27FC236}">
                  <a16:creationId xmlns:a16="http://schemas.microsoft.com/office/drawing/2014/main" id="{C501F0EE-D4FE-9248-80FC-9EEBDA3DD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3740"/>
              <a:ext cx="1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64563" name="Text Box 46">
            <a:extLst>
              <a:ext uri="{FF2B5EF4-FFF2-40B4-BE49-F238E27FC236}">
                <a16:creationId xmlns:a16="http://schemas.microsoft.com/office/drawing/2014/main" id="{CC0BE5E0-2FD4-D942-8C33-7D7B6B124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0838" y="3790157"/>
            <a:ext cx="301625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X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64564" name="Text Box 48">
            <a:extLst>
              <a:ext uri="{FF2B5EF4-FFF2-40B4-BE49-F238E27FC236}">
                <a16:creationId xmlns:a16="http://schemas.microsoft.com/office/drawing/2014/main" id="{A1B990A0-9501-E54A-913F-72438108A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913" y="5830094"/>
            <a:ext cx="301625" cy="1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X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64565" name="Text Box 49">
            <a:extLst>
              <a:ext uri="{FF2B5EF4-FFF2-40B4-BE49-F238E27FC236}">
                <a16:creationId xmlns:a16="http://schemas.microsoft.com/office/drawing/2014/main" id="{BDF60C53-080D-6648-B604-8820186D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062" y="3764756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4566" name="Text Box 51">
            <a:extLst>
              <a:ext uri="{FF2B5EF4-FFF2-40B4-BE49-F238E27FC236}">
                <a16:creationId xmlns:a16="http://schemas.microsoft.com/office/drawing/2014/main" id="{09227156-B9AA-9C4C-AA4C-03E0C2AB5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012" y="5812631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775238" name="Group 70">
            <a:extLst>
              <a:ext uri="{FF2B5EF4-FFF2-40B4-BE49-F238E27FC236}">
                <a16:creationId xmlns:a16="http://schemas.microsoft.com/office/drawing/2014/main" id="{7B2D9FF2-592F-3F41-94FA-5104A455F133}"/>
              </a:ext>
            </a:extLst>
          </p:cNvPr>
          <p:cNvGrpSpPr>
            <a:grpSpLocks/>
          </p:cNvGrpSpPr>
          <p:nvPr/>
        </p:nvGrpSpPr>
        <p:grpSpPr bwMode="auto">
          <a:xfrm>
            <a:off x="6293838" y="3791745"/>
            <a:ext cx="2359025" cy="2332037"/>
            <a:chOff x="3606" y="2455"/>
            <a:chExt cx="1486" cy="1469"/>
          </a:xfrm>
        </p:grpSpPr>
        <p:sp>
          <p:nvSpPr>
            <p:cNvPr id="64570" name="Text Box 60">
              <a:extLst>
                <a:ext uri="{FF2B5EF4-FFF2-40B4-BE49-F238E27FC236}">
                  <a16:creationId xmlns:a16="http://schemas.microsoft.com/office/drawing/2014/main" id="{1AE1DE72-847C-A849-8C53-01308D887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" y="3754"/>
              <a:ext cx="190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X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64571" name="Text Box 61">
              <a:extLst>
                <a:ext uri="{FF2B5EF4-FFF2-40B4-BE49-F238E27FC236}">
                  <a16:creationId xmlns:a16="http://schemas.microsoft.com/office/drawing/2014/main" id="{AB905C0C-A7AF-6C41-9408-C63F825CB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" y="3061"/>
              <a:ext cx="190" cy="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X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64572" name="Text Box 62">
              <a:extLst>
                <a:ext uri="{FF2B5EF4-FFF2-40B4-BE49-F238E27FC236}">
                  <a16:creationId xmlns:a16="http://schemas.microsoft.com/office/drawing/2014/main" id="{14B873F9-56F8-BA4D-B3DE-F69204048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466"/>
              <a:ext cx="190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X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64573" name="Text Box 63">
              <a:extLst>
                <a:ext uri="{FF2B5EF4-FFF2-40B4-BE49-F238E27FC236}">
                  <a16:creationId xmlns:a16="http://schemas.microsoft.com/office/drawing/2014/main" id="{23E7B46A-F247-474A-A289-5D8C1B171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732"/>
              <a:ext cx="1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4574" name="Text Box 64">
              <a:extLst>
                <a:ext uri="{FF2B5EF4-FFF2-40B4-BE49-F238E27FC236}">
                  <a16:creationId xmlns:a16="http://schemas.microsoft.com/office/drawing/2014/main" id="{A095AAE2-1954-3D48-9307-CFC6F6A9D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" y="3044"/>
              <a:ext cx="1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64575" name="Text Box 65">
              <a:extLst>
                <a:ext uri="{FF2B5EF4-FFF2-40B4-BE49-F238E27FC236}">
                  <a16:creationId xmlns:a16="http://schemas.microsoft.com/office/drawing/2014/main" id="{6B4C2D63-1A3D-4349-86CF-0CECB707A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" y="2455"/>
              <a:ext cx="1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64568" name="Text Box 66">
            <a:extLst>
              <a:ext uri="{FF2B5EF4-FFF2-40B4-BE49-F238E27FC236}">
                <a16:creationId xmlns:a16="http://schemas.microsoft.com/office/drawing/2014/main" id="{2E2A05C7-F9F1-F84F-8076-428E0F130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313" y="1765395"/>
            <a:ext cx="665266" cy="39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/>
              <a:t>m, n</a:t>
            </a:r>
          </a:p>
        </p:txBody>
      </p:sp>
      <p:sp>
        <p:nvSpPr>
          <p:cNvPr id="64569" name="Line 67">
            <a:extLst>
              <a:ext uri="{FF2B5EF4-FFF2-40B4-BE49-F238E27FC236}">
                <a16:creationId xmlns:a16="http://schemas.microsoft.com/office/drawing/2014/main" id="{F4AF0937-8817-D24D-A596-AFC9D15BC8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1828" y="1691577"/>
            <a:ext cx="21590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BFAD4E67-3210-FD44-8A1C-2241CC09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4">
            <a:extLst>
              <a:ext uri="{FF2B5EF4-FFF2-40B4-BE49-F238E27FC236}">
                <a16:creationId xmlns:a16="http://schemas.microsoft.com/office/drawing/2014/main" id="{24AEA9B5-3B85-D841-9B7E-A92BCB448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91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7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C51E8955-182B-F544-9FAA-B687965EB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539CFF9-A212-F94A-9E57-BF76884FA2E6}" type="slidenum">
              <a:rPr lang="en-US" altLang="zh-CN" sz="800"/>
              <a:pPr/>
              <a:t>30</a:t>
            </a:fld>
            <a:endParaRPr lang="en-US" altLang="zh-CN" sz="1400"/>
          </a:p>
        </p:txBody>
      </p:sp>
      <p:sp>
        <p:nvSpPr>
          <p:cNvPr id="56322" name="Freeform 55">
            <a:extLst>
              <a:ext uri="{FF2B5EF4-FFF2-40B4-BE49-F238E27FC236}">
                <a16:creationId xmlns:a16="http://schemas.microsoft.com/office/drawing/2014/main" id="{3994FDCE-E23D-984C-8F6C-668EE2BD4869}"/>
              </a:ext>
            </a:extLst>
          </p:cNvPr>
          <p:cNvSpPr>
            <a:spLocks/>
          </p:cNvSpPr>
          <p:nvPr/>
        </p:nvSpPr>
        <p:spPr bwMode="auto">
          <a:xfrm>
            <a:off x="1628776" y="4378326"/>
            <a:ext cx="2060575" cy="2354263"/>
          </a:xfrm>
          <a:custGeom>
            <a:avLst/>
            <a:gdLst>
              <a:gd name="T0" fmla="*/ 0 w 1298"/>
              <a:gd name="T1" fmla="*/ 2147483646 h 1483"/>
              <a:gd name="T2" fmla="*/ 2147483646 w 1298"/>
              <a:gd name="T3" fmla="*/ 2147483646 h 1483"/>
              <a:gd name="T4" fmla="*/ 2147483646 w 1298"/>
              <a:gd name="T5" fmla="*/ 2147483646 h 1483"/>
              <a:gd name="T6" fmla="*/ 2147483646 w 1298"/>
              <a:gd name="T7" fmla="*/ 2147483646 h 1483"/>
              <a:gd name="T8" fmla="*/ 2147483646 w 1298"/>
              <a:gd name="T9" fmla="*/ 2147483646 h 1483"/>
              <a:gd name="T10" fmla="*/ 2147483646 w 1298"/>
              <a:gd name="T11" fmla="*/ 2147483646 h 1483"/>
              <a:gd name="T12" fmla="*/ 2147483646 w 1298"/>
              <a:gd name="T13" fmla="*/ 2147483646 h 1483"/>
              <a:gd name="T14" fmla="*/ 2147483646 w 1298"/>
              <a:gd name="T15" fmla="*/ 2147483646 h 1483"/>
              <a:gd name="T16" fmla="*/ 2147483646 w 1298"/>
              <a:gd name="T17" fmla="*/ 2147483646 h 1483"/>
              <a:gd name="T18" fmla="*/ 2147483646 w 1298"/>
              <a:gd name="T19" fmla="*/ 2147483646 h 1483"/>
              <a:gd name="T20" fmla="*/ 2147483646 w 1298"/>
              <a:gd name="T21" fmla="*/ 2147483646 h 1483"/>
              <a:gd name="T22" fmla="*/ 2147483646 w 1298"/>
              <a:gd name="T23" fmla="*/ 2147483646 h 1483"/>
              <a:gd name="T24" fmla="*/ 2147483646 w 1298"/>
              <a:gd name="T25" fmla="*/ 2147483646 h 1483"/>
              <a:gd name="T26" fmla="*/ 2147483646 w 1298"/>
              <a:gd name="T27" fmla="*/ 2147483646 h 1483"/>
              <a:gd name="T28" fmla="*/ 2147483646 w 1298"/>
              <a:gd name="T29" fmla="*/ 2147483646 h 1483"/>
              <a:gd name="T30" fmla="*/ 2147483646 w 1298"/>
              <a:gd name="T31" fmla="*/ 2147483646 h 1483"/>
              <a:gd name="T32" fmla="*/ 2147483646 w 1298"/>
              <a:gd name="T33" fmla="*/ 2147483646 h 1483"/>
              <a:gd name="T34" fmla="*/ 2147483646 w 1298"/>
              <a:gd name="T35" fmla="*/ 2147483646 h 1483"/>
              <a:gd name="T36" fmla="*/ 2147483646 w 1298"/>
              <a:gd name="T37" fmla="*/ 2147483646 h 1483"/>
              <a:gd name="T38" fmla="*/ 2147483646 w 1298"/>
              <a:gd name="T39" fmla="*/ 2147483646 h 1483"/>
              <a:gd name="T40" fmla="*/ 2147483646 w 1298"/>
              <a:gd name="T41" fmla="*/ 2147483646 h 1483"/>
              <a:gd name="T42" fmla="*/ 2147483646 w 1298"/>
              <a:gd name="T43" fmla="*/ 2147483646 h 1483"/>
              <a:gd name="T44" fmla="*/ 2147483646 w 1298"/>
              <a:gd name="T45" fmla="*/ 2147483646 h 1483"/>
              <a:gd name="T46" fmla="*/ 0 w 1298"/>
              <a:gd name="T47" fmla="*/ 2147483646 h 148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298" h="1483">
                <a:moveTo>
                  <a:pt x="0" y="677"/>
                </a:moveTo>
                <a:cubicBezTo>
                  <a:pt x="44" y="633"/>
                  <a:pt x="73" y="550"/>
                  <a:pt x="119" y="519"/>
                </a:cubicBezTo>
                <a:cubicBezTo>
                  <a:pt x="176" y="428"/>
                  <a:pt x="253" y="360"/>
                  <a:pt x="332" y="290"/>
                </a:cubicBezTo>
                <a:cubicBezTo>
                  <a:pt x="412" y="219"/>
                  <a:pt x="413" y="207"/>
                  <a:pt x="513" y="156"/>
                </a:cubicBezTo>
                <a:cubicBezTo>
                  <a:pt x="580" y="122"/>
                  <a:pt x="620" y="118"/>
                  <a:pt x="695" y="101"/>
                </a:cubicBezTo>
                <a:cubicBezTo>
                  <a:pt x="722" y="95"/>
                  <a:pt x="774" y="77"/>
                  <a:pt x="774" y="77"/>
                </a:cubicBezTo>
                <a:cubicBezTo>
                  <a:pt x="1031" y="83"/>
                  <a:pt x="1068" y="0"/>
                  <a:pt x="1160" y="132"/>
                </a:cubicBezTo>
                <a:cubicBezTo>
                  <a:pt x="1179" y="189"/>
                  <a:pt x="1166" y="166"/>
                  <a:pt x="1192" y="203"/>
                </a:cubicBezTo>
                <a:cubicBezTo>
                  <a:pt x="1213" y="265"/>
                  <a:pt x="1207" y="330"/>
                  <a:pt x="1223" y="393"/>
                </a:cubicBezTo>
                <a:cubicBezTo>
                  <a:pt x="1231" y="480"/>
                  <a:pt x="1249" y="561"/>
                  <a:pt x="1271" y="645"/>
                </a:cubicBezTo>
                <a:cubicBezTo>
                  <a:pt x="1274" y="671"/>
                  <a:pt x="1279" y="698"/>
                  <a:pt x="1279" y="724"/>
                </a:cubicBezTo>
                <a:cubicBezTo>
                  <a:pt x="1279" y="1011"/>
                  <a:pt x="1298" y="1051"/>
                  <a:pt x="1247" y="1237"/>
                </a:cubicBezTo>
                <a:cubicBezTo>
                  <a:pt x="1236" y="1278"/>
                  <a:pt x="1226" y="1373"/>
                  <a:pt x="1192" y="1403"/>
                </a:cubicBezTo>
                <a:cubicBezTo>
                  <a:pt x="1142" y="1446"/>
                  <a:pt x="1071" y="1459"/>
                  <a:pt x="1010" y="1474"/>
                </a:cubicBezTo>
                <a:cubicBezTo>
                  <a:pt x="763" y="1467"/>
                  <a:pt x="804" y="1483"/>
                  <a:pt x="671" y="1450"/>
                </a:cubicBezTo>
                <a:cubicBezTo>
                  <a:pt x="630" y="1422"/>
                  <a:pt x="580" y="1413"/>
                  <a:pt x="537" y="1387"/>
                </a:cubicBezTo>
                <a:cubicBezTo>
                  <a:pt x="483" y="1354"/>
                  <a:pt x="439" y="1311"/>
                  <a:pt x="387" y="1276"/>
                </a:cubicBezTo>
                <a:cubicBezTo>
                  <a:pt x="357" y="1233"/>
                  <a:pt x="322" y="1195"/>
                  <a:pt x="284" y="1158"/>
                </a:cubicBezTo>
                <a:cubicBezTo>
                  <a:pt x="277" y="1151"/>
                  <a:pt x="276" y="1140"/>
                  <a:pt x="269" y="1134"/>
                </a:cubicBezTo>
                <a:cubicBezTo>
                  <a:pt x="255" y="1121"/>
                  <a:pt x="221" y="1103"/>
                  <a:pt x="221" y="1103"/>
                </a:cubicBezTo>
                <a:cubicBezTo>
                  <a:pt x="191" y="1057"/>
                  <a:pt x="172" y="1023"/>
                  <a:pt x="127" y="992"/>
                </a:cubicBezTo>
                <a:cubicBezTo>
                  <a:pt x="116" y="976"/>
                  <a:pt x="101" y="963"/>
                  <a:pt x="95" y="945"/>
                </a:cubicBezTo>
                <a:cubicBezTo>
                  <a:pt x="74" y="884"/>
                  <a:pt x="61" y="801"/>
                  <a:pt x="24" y="748"/>
                </a:cubicBezTo>
                <a:cubicBezTo>
                  <a:pt x="15" y="721"/>
                  <a:pt x="0" y="706"/>
                  <a:pt x="0" y="67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6323" name="Rectangle 52">
            <a:extLst>
              <a:ext uri="{FF2B5EF4-FFF2-40B4-BE49-F238E27FC236}">
                <a16:creationId xmlns:a16="http://schemas.microsoft.com/office/drawing/2014/main" id="{10C709C3-48BC-434C-8264-BBBD08951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Disjoint Paths and Network Connectivity</a:t>
            </a:r>
          </a:p>
        </p:txBody>
      </p:sp>
      <p:sp>
        <p:nvSpPr>
          <p:cNvPr id="56324" name="Rectangle 53">
            <a:extLst>
              <a:ext uri="{FF2B5EF4-FFF2-40B4-BE49-F238E27FC236}">
                <a16:creationId xmlns:a16="http://schemas.microsoft.com/office/drawing/2014/main" id="{24092980-681E-9D44-872A-8FEC2C9C5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5039" y="927101"/>
            <a:ext cx="10600532" cy="5410200"/>
          </a:xfrm>
        </p:spPr>
        <p:txBody>
          <a:bodyPr/>
          <a:lstStyle/>
          <a:p>
            <a:r>
              <a:rPr lang="en-US" altLang="zh-CN" dirty="0"/>
              <a:t>Theorem.  </a:t>
            </a:r>
            <a:r>
              <a:rPr lang="en-US" altLang="zh-CN" dirty="0">
                <a:solidFill>
                  <a:schemeClr val="hlink"/>
                </a:solidFill>
              </a:rPr>
              <a:t>[</a:t>
            </a:r>
            <a:r>
              <a:rPr lang="en-US" altLang="zh-CN" dirty="0" err="1">
                <a:solidFill>
                  <a:schemeClr val="hlink"/>
                </a:solidFill>
              </a:rPr>
              <a:t>Menger</a:t>
            </a:r>
            <a:r>
              <a:rPr lang="en-US" altLang="zh-CN" dirty="0">
                <a:solidFill>
                  <a:schemeClr val="hlink"/>
                </a:solidFill>
              </a:rPr>
              <a:t> 1927]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The max number of edge-disjoint s-t paths is equal to the min number of edges whose removal disconnects t from s.</a:t>
            </a:r>
          </a:p>
          <a:p>
            <a:r>
              <a:rPr lang="en-US" altLang="zh-CN" dirty="0">
                <a:sym typeface="Symbol" pitchFamily="2" charset="2"/>
              </a:rPr>
              <a:t>Pf.  </a:t>
            </a:r>
          </a:p>
          <a:p>
            <a:pPr lvl="1"/>
            <a:r>
              <a:rPr lang="en-US" altLang="zh-CN" sz="2000" dirty="0">
                <a:sym typeface="Symbol" pitchFamily="2" charset="2"/>
              </a:rPr>
              <a:t>Suppose max number of edge-disjoint paths is k.</a:t>
            </a:r>
          </a:p>
          <a:p>
            <a:pPr lvl="1"/>
            <a:r>
              <a:rPr lang="en-US" altLang="zh-CN" sz="2000" dirty="0">
                <a:sym typeface="Symbol" pitchFamily="2" charset="2"/>
              </a:rPr>
              <a:t>Then max flow value is k.</a:t>
            </a:r>
          </a:p>
          <a:p>
            <a:pPr lvl="1"/>
            <a:r>
              <a:rPr lang="en-US" altLang="zh-CN" sz="2000" dirty="0">
                <a:sym typeface="Symbol" pitchFamily="2" charset="2"/>
              </a:rPr>
              <a:t>Max-flow min-cut    exist cut (A, B) of capacity k.</a:t>
            </a:r>
          </a:p>
          <a:p>
            <a:pPr lvl="1"/>
            <a:r>
              <a:rPr lang="en-US" altLang="zh-CN" sz="2000" dirty="0">
                <a:sym typeface="Symbol" pitchFamily="2" charset="2"/>
              </a:rPr>
              <a:t>Let F be set of edges going from A to B.</a:t>
            </a:r>
          </a:p>
          <a:p>
            <a:pPr lvl="1"/>
            <a:r>
              <a:rPr lang="en-US" altLang="zh-CN" sz="2000" dirty="0">
                <a:sym typeface="Symbol" pitchFamily="2" charset="2"/>
              </a:rPr>
              <a:t>|F| = k and disconnects t from s.   </a:t>
            </a:r>
            <a:r>
              <a:rPr lang="en-US" altLang="zh-CN" sz="2000" dirty="0">
                <a:cs typeface="Lucida Grande" panose="020B0600040502020204" pitchFamily="34" charset="0"/>
              </a:rPr>
              <a:t>▪</a:t>
            </a:r>
          </a:p>
        </p:txBody>
      </p:sp>
      <p:sp>
        <p:nvSpPr>
          <p:cNvPr id="56325" name="Oval 100">
            <a:extLst>
              <a:ext uri="{FF2B5EF4-FFF2-40B4-BE49-F238E27FC236}">
                <a16:creationId xmlns:a16="http://schemas.microsoft.com/office/drawing/2014/main" id="{0CCCC34F-5740-B84A-AD41-521179FA5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8476" y="548640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56326" name="Oval 101">
            <a:extLst>
              <a:ext uri="{FF2B5EF4-FFF2-40B4-BE49-F238E27FC236}">
                <a16:creationId xmlns:a16="http://schemas.microsoft.com/office/drawing/2014/main" id="{D088C4A2-04AB-014F-AB78-34A02D6C9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039" y="4640264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56327" name="Oval 102">
            <a:extLst>
              <a:ext uri="{FF2B5EF4-FFF2-40B4-BE49-F238E27FC236}">
                <a16:creationId xmlns:a16="http://schemas.microsoft.com/office/drawing/2014/main" id="{DC1CE4C5-E5B4-364B-8208-7828A23EF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039" y="548640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56328" name="Oval 103">
            <a:extLst>
              <a:ext uri="{FF2B5EF4-FFF2-40B4-BE49-F238E27FC236}">
                <a16:creationId xmlns:a16="http://schemas.microsoft.com/office/drawing/2014/main" id="{AEBBF0B7-D29A-6D4C-B615-16CBE533D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039" y="641985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cxnSp>
        <p:nvCxnSpPr>
          <p:cNvPr id="56329" name="AutoShape 104">
            <a:extLst>
              <a:ext uri="{FF2B5EF4-FFF2-40B4-BE49-F238E27FC236}">
                <a16:creationId xmlns:a16="http://schemas.microsoft.com/office/drawing/2014/main" id="{04F99103-03F0-8140-BA08-F5CD5F5F0A79}"/>
              </a:ext>
            </a:extLst>
          </p:cNvPr>
          <p:cNvCxnSpPr>
            <a:cxnSpLocks noChangeShapeType="1"/>
            <a:stCxn id="56325" idx="7"/>
            <a:endCxn id="56326" idx="3"/>
          </p:cNvCxnSpPr>
          <p:nvPr/>
        </p:nvCxnSpPr>
        <p:spPr bwMode="auto">
          <a:xfrm flipV="1">
            <a:off x="1944688" y="4824413"/>
            <a:ext cx="1052512" cy="68421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0" name="AutoShape 105">
            <a:extLst>
              <a:ext uri="{FF2B5EF4-FFF2-40B4-BE49-F238E27FC236}">
                <a16:creationId xmlns:a16="http://schemas.microsoft.com/office/drawing/2014/main" id="{8A80667C-FEF0-3443-8031-43FD1D4AF4BE}"/>
              </a:ext>
            </a:extLst>
          </p:cNvPr>
          <p:cNvCxnSpPr>
            <a:cxnSpLocks noChangeShapeType="1"/>
            <a:stCxn id="56325" idx="6"/>
            <a:endCxn id="56327" idx="2"/>
          </p:cNvCxnSpPr>
          <p:nvPr/>
        </p:nvCxnSpPr>
        <p:spPr bwMode="auto">
          <a:xfrm>
            <a:off x="1982788" y="5589588"/>
            <a:ext cx="976312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1" name="AutoShape 106">
            <a:extLst>
              <a:ext uri="{FF2B5EF4-FFF2-40B4-BE49-F238E27FC236}">
                <a16:creationId xmlns:a16="http://schemas.microsoft.com/office/drawing/2014/main" id="{E233520B-72D3-5C4B-AA88-45A30D8A1522}"/>
              </a:ext>
            </a:extLst>
          </p:cNvPr>
          <p:cNvCxnSpPr>
            <a:cxnSpLocks noChangeShapeType="1"/>
            <a:stCxn id="56325" idx="5"/>
            <a:endCxn id="56328" idx="1"/>
          </p:cNvCxnSpPr>
          <p:nvPr/>
        </p:nvCxnSpPr>
        <p:spPr bwMode="auto">
          <a:xfrm>
            <a:off x="1944688" y="5672139"/>
            <a:ext cx="1052512" cy="769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2" name="AutoShape 107">
            <a:extLst>
              <a:ext uri="{FF2B5EF4-FFF2-40B4-BE49-F238E27FC236}">
                <a16:creationId xmlns:a16="http://schemas.microsoft.com/office/drawing/2014/main" id="{6EBEC30C-C77C-2242-AE64-CF51263E938C}"/>
              </a:ext>
            </a:extLst>
          </p:cNvPr>
          <p:cNvCxnSpPr>
            <a:cxnSpLocks noChangeShapeType="1"/>
            <a:stCxn id="56327" idx="4"/>
            <a:endCxn id="56328" idx="0"/>
          </p:cNvCxnSpPr>
          <p:nvPr/>
        </p:nvCxnSpPr>
        <p:spPr bwMode="auto">
          <a:xfrm>
            <a:off x="3070225" y="5699126"/>
            <a:ext cx="0" cy="714375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3" name="AutoShape 108">
            <a:extLst>
              <a:ext uri="{FF2B5EF4-FFF2-40B4-BE49-F238E27FC236}">
                <a16:creationId xmlns:a16="http://schemas.microsoft.com/office/drawing/2014/main" id="{42FD0D4A-CAF5-684E-94E5-ADADE5B0F8E1}"/>
              </a:ext>
            </a:extLst>
          </p:cNvPr>
          <p:cNvCxnSpPr>
            <a:cxnSpLocks noChangeShapeType="1"/>
            <a:stCxn id="56327" idx="6"/>
            <a:endCxn id="56338" idx="1"/>
          </p:cNvCxnSpPr>
          <p:nvPr/>
        </p:nvCxnSpPr>
        <p:spPr bwMode="auto">
          <a:xfrm>
            <a:off x="3181351" y="5589589"/>
            <a:ext cx="1217613" cy="85248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4" name="AutoShape 109">
            <a:extLst>
              <a:ext uri="{FF2B5EF4-FFF2-40B4-BE49-F238E27FC236}">
                <a16:creationId xmlns:a16="http://schemas.microsoft.com/office/drawing/2014/main" id="{503A5379-90D7-D24F-807B-CE218D79CE80}"/>
              </a:ext>
            </a:extLst>
          </p:cNvPr>
          <p:cNvCxnSpPr>
            <a:cxnSpLocks noChangeShapeType="1"/>
            <a:stCxn id="56328" idx="6"/>
            <a:endCxn id="56338" idx="2"/>
          </p:cNvCxnSpPr>
          <p:nvPr/>
        </p:nvCxnSpPr>
        <p:spPr bwMode="auto">
          <a:xfrm>
            <a:off x="3181351" y="6523038"/>
            <a:ext cx="1179513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5" name="AutoShape 110">
            <a:extLst>
              <a:ext uri="{FF2B5EF4-FFF2-40B4-BE49-F238E27FC236}">
                <a16:creationId xmlns:a16="http://schemas.microsoft.com/office/drawing/2014/main" id="{1FABF1B2-64E7-0647-B933-62F95D309289}"/>
              </a:ext>
            </a:extLst>
          </p:cNvPr>
          <p:cNvCxnSpPr>
            <a:cxnSpLocks noChangeShapeType="1"/>
            <a:stCxn id="56326" idx="4"/>
            <a:endCxn id="56327" idx="0"/>
          </p:cNvCxnSpPr>
          <p:nvPr/>
        </p:nvCxnSpPr>
        <p:spPr bwMode="auto">
          <a:xfrm>
            <a:off x="3070225" y="4852988"/>
            <a:ext cx="0" cy="6286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36" name="Oval 111">
            <a:extLst>
              <a:ext uri="{FF2B5EF4-FFF2-40B4-BE49-F238E27FC236}">
                <a16:creationId xmlns:a16="http://schemas.microsoft.com/office/drawing/2014/main" id="{8C5007D8-A78C-2444-BFFB-DFAA381EA8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8801" y="4640264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sp>
        <p:nvSpPr>
          <p:cNvPr id="56337" name="Oval 112">
            <a:extLst>
              <a:ext uri="{FF2B5EF4-FFF2-40B4-BE49-F238E27FC236}">
                <a16:creationId xmlns:a16="http://schemas.microsoft.com/office/drawing/2014/main" id="{1A4836C8-774D-A046-A70E-C01F190DB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8801" y="548640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6</a:t>
            </a:r>
          </a:p>
        </p:txBody>
      </p:sp>
      <p:sp>
        <p:nvSpPr>
          <p:cNvPr id="56338" name="Oval 113">
            <a:extLst>
              <a:ext uri="{FF2B5EF4-FFF2-40B4-BE49-F238E27FC236}">
                <a16:creationId xmlns:a16="http://schemas.microsoft.com/office/drawing/2014/main" id="{14E37F51-1584-A244-B214-8BC962ED45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8801" y="641985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7</a:t>
            </a:r>
          </a:p>
        </p:txBody>
      </p:sp>
      <p:cxnSp>
        <p:nvCxnSpPr>
          <p:cNvPr id="56339" name="AutoShape 114">
            <a:extLst>
              <a:ext uri="{FF2B5EF4-FFF2-40B4-BE49-F238E27FC236}">
                <a16:creationId xmlns:a16="http://schemas.microsoft.com/office/drawing/2014/main" id="{8EF30498-E18A-914C-B5CA-82DBDE073072}"/>
              </a:ext>
            </a:extLst>
          </p:cNvPr>
          <p:cNvCxnSpPr>
            <a:cxnSpLocks noChangeShapeType="1"/>
            <a:stCxn id="56337" idx="4"/>
            <a:endCxn id="56338" idx="0"/>
          </p:cNvCxnSpPr>
          <p:nvPr/>
        </p:nvCxnSpPr>
        <p:spPr bwMode="auto">
          <a:xfrm>
            <a:off x="4471988" y="5699126"/>
            <a:ext cx="0" cy="714375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0" name="AutoShape 115">
            <a:extLst>
              <a:ext uri="{FF2B5EF4-FFF2-40B4-BE49-F238E27FC236}">
                <a16:creationId xmlns:a16="http://schemas.microsoft.com/office/drawing/2014/main" id="{CA4D3940-8307-3C43-A916-4694DBD287F7}"/>
              </a:ext>
            </a:extLst>
          </p:cNvPr>
          <p:cNvCxnSpPr>
            <a:cxnSpLocks noChangeShapeType="1"/>
            <a:stCxn id="56336" idx="4"/>
            <a:endCxn id="56337" idx="0"/>
          </p:cNvCxnSpPr>
          <p:nvPr/>
        </p:nvCxnSpPr>
        <p:spPr bwMode="auto">
          <a:xfrm>
            <a:off x="4471988" y="4852988"/>
            <a:ext cx="0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41" name="Oval 116">
            <a:extLst>
              <a:ext uri="{FF2B5EF4-FFF2-40B4-BE49-F238E27FC236}">
                <a16:creationId xmlns:a16="http://schemas.microsoft.com/office/drawing/2014/main" id="{FB7D52CF-D7CC-734D-A90B-8CC5F9490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9751" y="5486401"/>
            <a:ext cx="206375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56342" name="AutoShape 117">
            <a:extLst>
              <a:ext uri="{FF2B5EF4-FFF2-40B4-BE49-F238E27FC236}">
                <a16:creationId xmlns:a16="http://schemas.microsoft.com/office/drawing/2014/main" id="{67A7E476-7A12-3C4C-B77A-D400D07FF287}"/>
              </a:ext>
            </a:extLst>
          </p:cNvPr>
          <p:cNvCxnSpPr>
            <a:cxnSpLocks noChangeShapeType="1"/>
            <a:stCxn id="56336" idx="6"/>
            <a:endCxn id="56341" idx="1"/>
          </p:cNvCxnSpPr>
          <p:nvPr/>
        </p:nvCxnSpPr>
        <p:spPr bwMode="auto">
          <a:xfrm>
            <a:off x="4583113" y="4743451"/>
            <a:ext cx="1066800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3" name="AutoShape 118">
            <a:extLst>
              <a:ext uri="{FF2B5EF4-FFF2-40B4-BE49-F238E27FC236}">
                <a16:creationId xmlns:a16="http://schemas.microsoft.com/office/drawing/2014/main" id="{87E9860F-0CA6-B246-9739-14338BEA769D}"/>
              </a:ext>
            </a:extLst>
          </p:cNvPr>
          <p:cNvCxnSpPr>
            <a:cxnSpLocks noChangeShapeType="1"/>
            <a:stCxn id="56337" idx="6"/>
            <a:endCxn id="56341" idx="2"/>
          </p:cNvCxnSpPr>
          <p:nvPr/>
        </p:nvCxnSpPr>
        <p:spPr bwMode="auto">
          <a:xfrm>
            <a:off x="4583113" y="5589588"/>
            <a:ext cx="10287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4" name="AutoShape 119">
            <a:extLst>
              <a:ext uri="{FF2B5EF4-FFF2-40B4-BE49-F238E27FC236}">
                <a16:creationId xmlns:a16="http://schemas.microsoft.com/office/drawing/2014/main" id="{8B3E0D9F-9E34-954A-8379-1B98562144A5}"/>
              </a:ext>
            </a:extLst>
          </p:cNvPr>
          <p:cNvCxnSpPr>
            <a:cxnSpLocks noChangeShapeType="1"/>
            <a:stCxn id="56338" idx="7"/>
            <a:endCxn id="56341" idx="4"/>
          </p:cNvCxnSpPr>
          <p:nvPr/>
        </p:nvCxnSpPr>
        <p:spPr bwMode="auto">
          <a:xfrm flipV="1">
            <a:off x="4545014" y="5700713"/>
            <a:ext cx="1177925" cy="74136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5" name="AutoShape 120">
            <a:extLst>
              <a:ext uri="{FF2B5EF4-FFF2-40B4-BE49-F238E27FC236}">
                <a16:creationId xmlns:a16="http://schemas.microsoft.com/office/drawing/2014/main" id="{BC5FDDD1-23F1-5E4E-AE3C-204853D8DD4D}"/>
              </a:ext>
            </a:extLst>
          </p:cNvPr>
          <p:cNvCxnSpPr>
            <a:cxnSpLocks noChangeShapeType="1"/>
            <a:stCxn id="56337" idx="2"/>
            <a:endCxn id="56326" idx="6"/>
          </p:cNvCxnSpPr>
          <p:nvPr/>
        </p:nvCxnSpPr>
        <p:spPr bwMode="auto">
          <a:xfrm flipH="1" flipV="1">
            <a:off x="3181351" y="4743450"/>
            <a:ext cx="1179513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6" name="AutoShape 121">
            <a:extLst>
              <a:ext uri="{FF2B5EF4-FFF2-40B4-BE49-F238E27FC236}">
                <a16:creationId xmlns:a16="http://schemas.microsoft.com/office/drawing/2014/main" id="{82A01211-4002-3741-B79D-F2B06E236AFF}"/>
              </a:ext>
            </a:extLst>
          </p:cNvPr>
          <p:cNvCxnSpPr>
            <a:cxnSpLocks noChangeShapeType="1"/>
            <a:stCxn id="56336" idx="2"/>
            <a:endCxn id="56327" idx="7"/>
          </p:cNvCxnSpPr>
          <p:nvPr/>
        </p:nvCxnSpPr>
        <p:spPr bwMode="auto">
          <a:xfrm flipH="1">
            <a:off x="3143251" y="4743451"/>
            <a:ext cx="1217613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47" name="Oval 122">
            <a:extLst>
              <a:ext uri="{FF2B5EF4-FFF2-40B4-BE49-F238E27FC236}">
                <a16:creationId xmlns:a16="http://schemas.microsoft.com/office/drawing/2014/main" id="{7CB75606-45FF-824D-A573-0D8BFDF070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483225"/>
            <a:ext cx="204788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56348" name="Oval 123">
            <a:extLst>
              <a:ext uri="{FF2B5EF4-FFF2-40B4-BE49-F238E27FC236}">
                <a16:creationId xmlns:a16="http://schemas.microsoft.com/office/drawing/2014/main" id="{4981F36E-F24C-854E-8F60-508072FE11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5076" y="4640264"/>
            <a:ext cx="206375" cy="2047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56349" name="Oval 124">
            <a:extLst>
              <a:ext uri="{FF2B5EF4-FFF2-40B4-BE49-F238E27FC236}">
                <a16:creationId xmlns:a16="http://schemas.microsoft.com/office/drawing/2014/main" id="{C4FCF7E7-BD53-4248-BD18-38E5D4C8D8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5076" y="5483225"/>
            <a:ext cx="206375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56350" name="Oval 125">
            <a:extLst>
              <a:ext uri="{FF2B5EF4-FFF2-40B4-BE49-F238E27FC236}">
                <a16:creationId xmlns:a16="http://schemas.microsoft.com/office/drawing/2014/main" id="{3E0523C7-2DC1-3E44-A5F9-8D1DB3F9FD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5076" y="6410325"/>
            <a:ext cx="206375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cxnSp>
        <p:nvCxnSpPr>
          <p:cNvPr id="56351" name="AutoShape 126">
            <a:extLst>
              <a:ext uri="{FF2B5EF4-FFF2-40B4-BE49-F238E27FC236}">
                <a16:creationId xmlns:a16="http://schemas.microsoft.com/office/drawing/2014/main" id="{F68888C5-F5AA-D746-B226-91EA7749A51A}"/>
              </a:ext>
            </a:extLst>
          </p:cNvPr>
          <p:cNvCxnSpPr>
            <a:cxnSpLocks noChangeShapeType="1"/>
            <a:stCxn id="56347" idx="7"/>
            <a:endCxn id="56348" idx="3"/>
          </p:cNvCxnSpPr>
          <p:nvPr/>
        </p:nvCxnSpPr>
        <p:spPr bwMode="auto">
          <a:xfrm flipV="1">
            <a:off x="6515100" y="4814888"/>
            <a:ext cx="1100138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52" name="AutoShape 127">
            <a:extLst>
              <a:ext uri="{FF2B5EF4-FFF2-40B4-BE49-F238E27FC236}">
                <a16:creationId xmlns:a16="http://schemas.microsoft.com/office/drawing/2014/main" id="{504CD0F9-2E8C-A84F-82A6-AFB39638036D}"/>
              </a:ext>
            </a:extLst>
          </p:cNvPr>
          <p:cNvCxnSpPr>
            <a:cxnSpLocks noChangeShapeType="1"/>
            <a:stCxn id="56347" idx="6"/>
            <a:endCxn id="56349" idx="2"/>
          </p:cNvCxnSpPr>
          <p:nvPr/>
        </p:nvCxnSpPr>
        <p:spPr bwMode="auto">
          <a:xfrm>
            <a:off x="6545263" y="5586413"/>
            <a:ext cx="1039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53" name="AutoShape 128">
            <a:extLst>
              <a:ext uri="{FF2B5EF4-FFF2-40B4-BE49-F238E27FC236}">
                <a16:creationId xmlns:a16="http://schemas.microsoft.com/office/drawing/2014/main" id="{4EE393CF-4522-BB45-9BD0-C7F8D543D443}"/>
              </a:ext>
            </a:extLst>
          </p:cNvPr>
          <p:cNvCxnSpPr>
            <a:cxnSpLocks noChangeShapeType="1"/>
            <a:stCxn id="56347" idx="5"/>
            <a:endCxn id="56350" idx="1"/>
          </p:cNvCxnSpPr>
          <p:nvPr/>
        </p:nvCxnSpPr>
        <p:spPr bwMode="auto">
          <a:xfrm>
            <a:off x="6515100" y="5657850"/>
            <a:ext cx="1100138" cy="782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54" name="AutoShape 129">
            <a:extLst>
              <a:ext uri="{FF2B5EF4-FFF2-40B4-BE49-F238E27FC236}">
                <a16:creationId xmlns:a16="http://schemas.microsoft.com/office/drawing/2014/main" id="{96B0FC77-11C9-9F47-BE86-87C5A9F92D84}"/>
              </a:ext>
            </a:extLst>
          </p:cNvPr>
          <p:cNvCxnSpPr>
            <a:cxnSpLocks noChangeShapeType="1"/>
            <a:stCxn id="56349" idx="4"/>
            <a:endCxn id="56350" idx="0"/>
          </p:cNvCxnSpPr>
          <p:nvPr/>
        </p:nvCxnSpPr>
        <p:spPr bwMode="auto">
          <a:xfrm>
            <a:off x="7688263" y="5688013"/>
            <a:ext cx="0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55" name="AutoShape 130">
            <a:extLst>
              <a:ext uri="{FF2B5EF4-FFF2-40B4-BE49-F238E27FC236}">
                <a16:creationId xmlns:a16="http://schemas.microsoft.com/office/drawing/2014/main" id="{D12AE4BB-462B-6447-879A-132BB871773F}"/>
              </a:ext>
            </a:extLst>
          </p:cNvPr>
          <p:cNvCxnSpPr>
            <a:cxnSpLocks noChangeShapeType="1"/>
            <a:stCxn id="56349" idx="6"/>
            <a:endCxn id="56360" idx="1"/>
          </p:cNvCxnSpPr>
          <p:nvPr/>
        </p:nvCxnSpPr>
        <p:spPr bwMode="auto">
          <a:xfrm>
            <a:off x="7791451" y="5586414"/>
            <a:ext cx="1279525" cy="8540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56" name="AutoShape 131">
            <a:extLst>
              <a:ext uri="{FF2B5EF4-FFF2-40B4-BE49-F238E27FC236}">
                <a16:creationId xmlns:a16="http://schemas.microsoft.com/office/drawing/2014/main" id="{B233FD8D-23F7-8F4C-8383-1F352CD483FD}"/>
              </a:ext>
            </a:extLst>
          </p:cNvPr>
          <p:cNvCxnSpPr>
            <a:cxnSpLocks noChangeShapeType="1"/>
            <a:stCxn id="56350" idx="6"/>
            <a:endCxn id="56360" idx="2"/>
          </p:cNvCxnSpPr>
          <p:nvPr/>
        </p:nvCxnSpPr>
        <p:spPr bwMode="auto">
          <a:xfrm>
            <a:off x="7791451" y="6513513"/>
            <a:ext cx="1249363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57" name="AutoShape 132">
            <a:extLst>
              <a:ext uri="{FF2B5EF4-FFF2-40B4-BE49-F238E27FC236}">
                <a16:creationId xmlns:a16="http://schemas.microsoft.com/office/drawing/2014/main" id="{286A77FB-CE9D-8342-80DC-963699A09A41}"/>
              </a:ext>
            </a:extLst>
          </p:cNvPr>
          <p:cNvCxnSpPr>
            <a:cxnSpLocks noChangeShapeType="1"/>
            <a:stCxn id="56348" idx="4"/>
            <a:endCxn id="56349" idx="0"/>
          </p:cNvCxnSpPr>
          <p:nvPr/>
        </p:nvCxnSpPr>
        <p:spPr bwMode="auto">
          <a:xfrm>
            <a:off x="7688263" y="4845051"/>
            <a:ext cx="0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58" name="Oval 133">
            <a:extLst>
              <a:ext uri="{FF2B5EF4-FFF2-40B4-BE49-F238E27FC236}">
                <a16:creationId xmlns:a16="http://schemas.microsoft.com/office/drawing/2014/main" id="{6868E4CE-FFDB-084E-B63A-CBADAC264A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0814" y="4640264"/>
            <a:ext cx="204787" cy="2047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sp>
        <p:nvSpPr>
          <p:cNvPr id="56359" name="Oval 134">
            <a:extLst>
              <a:ext uri="{FF2B5EF4-FFF2-40B4-BE49-F238E27FC236}">
                <a16:creationId xmlns:a16="http://schemas.microsoft.com/office/drawing/2014/main" id="{02CC57AC-9BFD-D645-8D03-B7270AB95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0814" y="5483225"/>
            <a:ext cx="204787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6</a:t>
            </a:r>
          </a:p>
        </p:txBody>
      </p:sp>
      <p:sp>
        <p:nvSpPr>
          <p:cNvPr id="56360" name="Oval 135">
            <a:extLst>
              <a:ext uri="{FF2B5EF4-FFF2-40B4-BE49-F238E27FC236}">
                <a16:creationId xmlns:a16="http://schemas.microsoft.com/office/drawing/2014/main" id="{9323CD9D-3244-AC45-9F0F-24A608E79C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0814" y="6410325"/>
            <a:ext cx="204787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7</a:t>
            </a:r>
          </a:p>
        </p:txBody>
      </p:sp>
      <p:cxnSp>
        <p:nvCxnSpPr>
          <p:cNvPr id="56361" name="AutoShape 136">
            <a:extLst>
              <a:ext uri="{FF2B5EF4-FFF2-40B4-BE49-F238E27FC236}">
                <a16:creationId xmlns:a16="http://schemas.microsoft.com/office/drawing/2014/main" id="{D4EE910B-622B-2D46-BC9F-7265122287EA}"/>
              </a:ext>
            </a:extLst>
          </p:cNvPr>
          <p:cNvCxnSpPr>
            <a:cxnSpLocks noChangeShapeType="1"/>
            <a:stCxn id="56359" idx="4"/>
            <a:endCxn id="56360" idx="0"/>
          </p:cNvCxnSpPr>
          <p:nvPr/>
        </p:nvCxnSpPr>
        <p:spPr bwMode="auto">
          <a:xfrm>
            <a:off x="9144000" y="5688013"/>
            <a:ext cx="0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62" name="AutoShape 137">
            <a:extLst>
              <a:ext uri="{FF2B5EF4-FFF2-40B4-BE49-F238E27FC236}">
                <a16:creationId xmlns:a16="http://schemas.microsoft.com/office/drawing/2014/main" id="{C8956F5B-ACE3-9A41-BEC0-2383256B23FE}"/>
              </a:ext>
            </a:extLst>
          </p:cNvPr>
          <p:cNvCxnSpPr>
            <a:cxnSpLocks noChangeShapeType="1"/>
            <a:stCxn id="56358" idx="4"/>
            <a:endCxn id="56359" idx="0"/>
          </p:cNvCxnSpPr>
          <p:nvPr/>
        </p:nvCxnSpPr>
        <p:spPr bwMode="auto">
          <a:xfrm>
            <a:off x="9144000" y="4845051"/>
            <a:ext cx="0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63" name="Oval 138">
            <a:extLst>
              <a:ext uri="{FF2B5EF4-FFF2-40B4-BE49-F238E27FC236}">
                <a16:creationId xmlns:a16="http://schemas.microsoft.com/office/drawing/2014/main" id="{78554BC9-9B24-B341-8E23-AAE371753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53664" y="5483225"/>
            <a:ext cx="204787" cy="204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56364" name="AutoShape 139">
            <a:extLst>
              <a:ext uri="{FF2B5EF4-FFF2-40B4-BE49-F238E27FC236}">
                <a16:creationId xmlns:a16="http://schemas.microsoft.com/office/drawing/2014/main" id="{320D983D-9EA3-1549-8B59-56991A14C87D}"/>
              </a:ext>
            </a:extLst>
          </p:cNvPr>
          <p:cNvCxnSpPr>
            <a:cxnSpLocks noChangeShapeType="1"/>
            <a:stCxn id="56358" idx="6"/>
            <a:endCxn id="56363" idx="1"/>
          </p:cNvCxnSpPr>
          <p:nvPr/>
        </p:nvCxnSpPr>
        <p:spPr bwMode="auto">
          <a:xfrm>
            <a:off x="9245601" y="4743450"/>
            <a:ext cx="1038225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65" name="AutoShape 140">
            <a:extLst>
              <a:ext uri="{FF2B5EF4-FFF2-40B4-BE49-F238E27FC236}">
                <a16:creationId xmlns:a16="http://schemas.microsoft.com/office/drawing/2014/main" id="{B241521B-D2CF-E545-B4A7-C64CFB4C4F52}"/>
              </a:ext>
            </a:extLst>
          </p:cNvPr>
          <p:cNvCxnSpPr>
            <a:cxnSpLocks noChangeShapeType="1"/>
            <a:stCxn id="56359" idx="6"/>
            <a:endCxn id="56363" idx="2"/>
          </p:cNvCxnSpPr>
          <p:nvPr/>
        </p:nvCxnSpPr>
        <p:spPr bwMode="auto">
          <a:xfrm>
            <a:off x="9245601" y="5586413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66" name="AutoShape 141">
            <a:extLst>
              <a:ext uri="{FF2B5EF4-FFF2-40B4-BE49-F238E27FC236}">
                <a16:creationId xmlns:a16="http://schemas.microsoft.com/office/drawing/2014/main" id="{58A03043-279C-CA49-8588-587BF7D0773E}"/>
              </a:ext>
            </a:extLst>
          </p:cNvPr>
          <p:cNvCxnSpPr>
            <a:cxnSpLocks noChangeShapeType="1"/>
            <a:stCxn id="56360" idx="7"/>
            <a:endCxn id="56363" idx="4"/>
          </p:cNvCxnSpPr>
          <p:nvPr/>
        </p:nvCxnSpPr>
        <p:spPr bwMode="auto">
          <a:xfrm flipV="1">
            <a:off x="9215438" y="5688014"/>
            <a:ext cx="1141412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67" name="AutoShape 142">
            <a:extLst>
              <a:ext uri="{FF2B5EF4-FFF2-40B4-BE49-F238E27FC236}">
                <a16:creationId xmlns:a16="http://schemas.microsoft.com/office/drawing/2014/main" id="{AD2EB530-03B4-444F-8962-49D9D6362CF4}"/>
              </a:ext>
            </a:extLst>
          </p:cNvPr>
          <p:cNvCxnSpPr>
            <a:cxnSpLocks noChangeShapeType="1"/>
            <a:stCxn id="56359" idx="2"/>
            <a:endCxn id="56348" idx="6"/>
          </p:cNvCxnSpPr>
          <p:nvPr/>
        </p:nvCxnSpPr>
        <p:spPr bwMode="auto">
          <a:xfrm flipH="1" flipV="1">
            <a:off x="7791451" y="4743451"/>
            <a:ext cx="12493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68" name="AutoShape 143">
            <a:extLst>
              <a:ext uri="{FF2B5EF4-FFF2-40B4-BE49-F238E27FC236}">
                <a16:creationId xmlns:a16="http://schemas.microsoft.com/office/drawing/2014/main" id="{5C64D768-4FD3-8C4D-98A2-0EE504985C9B}"/>
              </a:ext>
            </a:extLst>
          </p:cNvPr>
          <p:cNvCxnSpPr>
            <a:cxnSpLocks noChangeShapeType="1"/>
            <a:stCxn id="56358" idx="2"/>
            <a:endCxn id="56349" idx="7"/>
          </p:cNvCxnSpPr>
          <p:nvPr/>
        </p:nvCxnSpPr>
        <p:spPr bwMode="auto">
          <a:xfrm flipH="1">
            <a:off x="7761289" y="4743450"/>
            <a:ext cx="1279525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69" name="Text Box 144">
            <a:extLst>
              <a:ext uri="{FF2B5EF4-FFF2-40B4-BE49-F238E27FC236}">
                <a16:creationId xmlns:a16="http://schemas.microsoft.com/office/drawing/2014/main" id="{3E45D66E-DABC-F246-A067-390A5ECE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4" y="4645025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/>
              <a:t>A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D6B6BB75-885C-CC4C-AB54-B83FD7F8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4">
            <a:extLst>
              <a:ext uri="{FF2B5EF4-FFF2-40B4-BE49-F238E27FC236}">
                <a16:creationId xmlns:a16="http://schemas.microsoft.com/office/drawing/2014/main" id="{7432A8F8-A7D6-294F-806A-E9C9E8A2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1676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211FBA23-2329-7D47-A45B-AAC21B4D99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5.  Extensions to Max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89E45-2F78-6541-8B5B-DCC57C0C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95C99F0A-BC6E-FC4E-83AD-1A224DFC1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23587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9A8B23F3-A07A-8449-B6D7-4CB7B7D7D70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914400"/>
            <a:ext cx="7848600" cy="5410200"/>
          </a:xfrm>
          <a:prstGeom prst="rect">
            <a:avLst/>
          </a:prstGeom>
          <a:blipFill>
            <a:blip r:embed="rId3"/>
            <a:stretch>
              <a:fillRect l="-646"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N">
                <a:noFill/>
              </a:rPr>
              <a:t> </a:t>
            </a:r>
          </a:p>
        </p:txBody>
      </p:sp>
      <p:sp>
        <p:nvSpPr>
          <p:cNvPr id="60417" name="Slide Number Placeholder 3">
            <a:extLst>
              <a:ext uri="{FF2B5EF4-FFF2-40B4-BE49-F238E27FC236}">
                <a16:creationId xmlns:a16="http://schemas.microsoft.com/office/drawing/2014/main" id="{75AAB082-A4F9-9B4E-8708-3BAACCE00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364A59B-5D55-714C-BB2C-9189B771045A}" type="slidenum">
              <a:rPr lang="en-US" altLang="zh-CN" sz="800"/>
              <a:pPr/>
              <a:t>32</a:t>
            </a:fld>
            <a:endParaRPr lang="en-US" altLang="zh-CN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CBAE2D4-A0A3-E142-BE35-25038663B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Circulation with Demands</a:t>
            </a:r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0BBCBE0F-1BDE-8247-85F7-2E714C7868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9946" y="2324039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id="{FFDB8DC0-6241-EB47-9191-09010F2E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77" y="2477420"/>
            <a:ext cx="607377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dirty="0"/>
              <a:t>demand if d(v) &gt; 0; supply if d(v) &lt; 0; transshipment if d(v) = 0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BD29456-8F59-1447-9104-A0DDB3EC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CB421E50-8F80-D74C-8F64-406893A8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045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>
            <a:extLst>
              <a:ext uri="{FF2B5EF4-FFF2-40B4-BE49-F238E27FC236}">
                <a16:creationId xmlns:a16="http://schemas.microsoft.com/office/drawing/2014/main" id="{7923E0DC-D530-B440-9435-1D6C001465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914400"/>
            <a:ext cx="7848600" cy="5410200"/>
          </a:xfrm>
          <a:prstGeom prst="rect">
            <a:avLst/>
          </a:prstGeom>
          <a:blipFill>
            <a:blip r:embed="rId3"/>
            <a:stretch>
              <a:fillRect l="-646" t="-1171"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N">
                <a:noFill/>
              </a:rPr>
              <a:t> </a:t>
            </a:r>
          </a:p>
        </p:txBody>
      </p:sp>
      <p:sp>
        <p:nvSpPr>
          <p:cNvPr id="62465" name="Slide Number Placeholder 3">
            <a:extLst>
              <a:ext uri="{FF2B5EF4-FFF2-40B4-BE49-F238E27FC236}">
                <a16:creationId xmlns:a16="http://schemas.microsoft.com/office/drawing/2014/main" id="{EC266205-FB4F-C44F-8F3D-AF0EE655D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DC91E24-D031-D041-B8FF-06801096B718}" type="slidenum">
              <a:rPr lang="en-US" altLang="zh-CN" sz="800"/>
              <a:pPr/>
              <a:t>33</a:t>
            </a:fld>
            <a:endParaRPr lang="en-US" altLang="zh-CN" sz="1400"/>
          </a:p>
        </p:txBody>
      </p:sp>
      <p:sp>
        <p:nvSpPr>
          <p:cNvPr id="62467" name="Oval 3">
            <a:extLst>
              <a:ext uri="{FF2B5EF4-FFF2-40B4-BE49-F238E27FC236}">
                <a16:creationId xmlns:a16="http://schemas.microsoft.com/office/drawing/2014/main" id="{61BD8255-56CD-4647-A085-2383CAE667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6201" y="52705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sp>
        <p:nvSpPr>
          <p:cNvPr id="62468" name="Oval 4">
            <a:extLst>
              <a:ext uri="{FF2B5EF4-FFF2-40B4-BE49-F238E27FC236}">
                <a16:creationId xmlns:a16="http://schemas.microsoft.com/office/drawing/2014/main" id="{3E0DA6E3-48D9-8E4C-BC5F-D81EAE2325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9801" y="39592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sp>
        <p:nvSpPr>
          <p:cNvPr id="62469" name="Oval 5">
            <a:extLst>
              <a:ext uri="{FF2B5EF4-FFF2-40B4-BE49-F238E27FC236}">
                <a16:creationId xmlns:a16="http://schemas.microsoft.com/office/drawing/2014/main" id="{10235B03-1CEA-B443-A912-0C7BDDB9C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9801" y="52705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cxnSp>
        <p:nvCxnSpPr>
          <p:cNvPr id="62470" name="AutoShape 6">
            <a:extLst>
              <a:ext uri="{FF2B5EF4-FFF2-40B4-BE49-F238E27FC236}">
                <a16:creationId xmlns:a16="http://schemas.microsoft.com/office/drawing/2014/main" id="{DDCCCCA5-FFBB-F347-BC0B-E01919936B9C}"/>
              </a:ext>
            </a:extLst>
          </p:cNvPr>
          <p:cNvCxnSpPr>
            <a:cxnSpLocks noChangeShapeType="1"/>
            <a:stCxn id="62467" idx="7"/>
            <a:endCxn id="62468" idx="3"/>
          </p:cNvCxnSpPr>
          <p:nvPr/>
        </p:nvCxnSpPr>
        <p:spPr bwMode="auto">
          <a:xfrm flipV="1">
            <a:off x="2846388" y="4189414"/>
            <a:ext cx="1943100" cy="1120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1" name="AutoShape 7">
            <a:extLst>
              <a:ext uri="{FF2B5EF4-FFF2-40B4-BE49-F238E27FC236}">
                <a16:creationId xmlns:a16="http://schemas.microsoft.com/office/drawing/2014/main" id="{3651C6E9-1CF0-B14F-A296-20AAB888D238}"/>
              </a:ext>
            </a:extLst>
          </p:cNvPr>
          <p:cNvCxnSpPr>
            <a:cxnSpLocks noChangeShapeType="1"/>
            <a:stCxn id="62467" idx="6"/>
            <a:endCxn id="62469" idx="2"/>
          </p:cNvCxnSpPr>
          <p:nvPr/>
        </p:nvCxnSpPr>
        <p:spPr bwMode="auto">
          <a:xfrm>
            <a:off x="2886076" y="54054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2" name="AutoShape 8">
            <a:extLst>
              <a:ext uri="{FF2B5EF4-FFF2-40B4-BE49-F238E27FC236}">
                <a16:creationId xmlns:a16="http://schemas.microsoft.com/office/drawing/2014/main" id="{C76BDEA4-BFFF-6740-8D56-13163D092DEF}"/>
              </a:ext>
            </a:extLst>
          </p:cNvPr>
          <p:cNvCxnSpPr>
            <a:cxnSpLocks noChangeShapeType="1"/>
            <a:stCxn id="62468" idx="4"/>
            <a:endCxn id="62469" idx="0"/>
          </p:cNvCxnSpPr>
          <p:nvPr/>
        </p:nvCxnSpPr>
        <p:spPr bwMode="auto">
          <a:xfrm>
            <a:off x="4884738" y="4229100"/>
            <a:ext cx="0" cy="104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73" name="Oval 9">
            <a:extLst>
              <a:ext uri="{FF2B5EF4-FFF2-40B4-BE49-F238E27FC236}">
                <a16:creationId xmlns:a16="http://schemas.microsoft.com/office/drawing/2014/main" id="{C2150AFB-8999-BF4C-AF2E-109987E3A5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8514" y="39592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sp>
        <p:nvSpPr>
          <p:cNvPr id="62474" name="Oval 10">
            <a:extLst>
              <a:ext uri="{FF2B5EF4-FFF2-40B4-BE49-F238E27FC236}">
                <a16:creationId xmlns:a16="http://schemas.microsoft.com/office/drawing/2014/main" id="{E1D7FF26-7315-EC46-A3BD-1F932FAF3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8514" y="52705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cxnSp>
        <p:nvCxnSpPr>
          <p:cNvPr id="62475" name="AutoShape 11">
            <a:extLst>
              <a:ext uri="{FF2B5EF4-FFF2-40B4-BE49-F238E27FC236}">
                <a16:creationId xmlns:a16="http://schemas.microsoft.com/office/drawing/2014/main" id="{BA942E36-5EFC-AB42-8594-8CC14CA864B6}"/>
              </a:ext>
            </a:extLst>
          </p:cNvPr>
          <p:cNvCxnSpPr>
            <a:cxnSpLocks noChangeShapeType="1"/>
            <a:stCxn id="62473" idx="4"/>
            <a:endCxn id="62474" idx="0"/>
          </p:cNvCxnSpPr>
          <p:nvPr/>
        </p:nvCxnSpPr>
        <p:spPr bwMode="auto">
          <a:xfrm>
            <a:off x="7283450" y="4229100"/>
            <a:ext cx="0" cy="104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76" name="Oval 12">
            <a:extLst>
              <a:ext uri="{FF2B5EF4-FFF2-40B4-BE49-F238E27FC236}">
                <a16:creationId xmlns:a16="http://schemas.microsoft.com/office/drawing/2014/main" id="{47643550-05E3-DA42-AB90-1BF682A8CE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44014" y="52705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cxnSp>
        <p:nvCxnSpPr>
          <p:cNvPr id="62477" name="AutoShape 13">
            <a:extLst>
              <a:ext uri="{FF2B5EF4-FFF2-40B4-BE49-F238E27FC236}">
                <a16:creationId xmlns:a16="http://schemas.microsoft.com/office/drawing/2014/main" id="{0A9FCCCE-A47C-9B40-BAA6-77B67DA5BCC9}"/>
              </a:ext>
            </a:extLst>
          </p:cNvPr>
          <p:cNvCxnSpPr>
            <a:cxnSpLocks noChangeShapeType="1"/>
            <a:stCxn id="62473" idx="6"/>
            <a:endCxn id="62476" idx="1"/>
          </p:cNvCxnSpPr>
          <p:nvPr/>
        </p:nvCxnSpPr>
        <p:spPr bwMode="auto">
          <a:xfrm>
            <a:off x="7418388" y="4094164"/>
            <a:ext cx="1865312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8" name="AutoShape 14">
            <a:extLst>
              <a:ext uri="{FF2B5EF4-FFF2-40B4-BE49-F238E27FC236}">
                <a16:creationId xmlns:a16="http://schemas.microsoft.com/office/drawing/2014/main" id="{73D104BE-1D93-594E-ACF3-9320411DE01C}"/>
              </a:ext>
            </a:extLst>
          </p:cNvPr>
          <p:cNvCxnSpPr>
            <a:cxnSpLocks noChangeShapeType="1"/>
            <a:stCxn id="62474" idx="6"/>
            <a:endCxn id="62476" idx="2"/>
          </p:cNvCxnSpPr>
          <p:nvPr/>
        </p:nvCxnSpPr>
        <p:spPr bwMode="auto">
          <a:xfrm>
            <a:off x="7418389" y="54054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9" name="AutoShape 15">
            <a:extLst>
              <a:ext uri="{FF2B5EF4-FFF2-40B4-BE49-F238E27FC236}">
                <a16:creationId xmlns:a16="http://schemas.microsoft.com/office/drawing/2014/main" id="{2FB2DCD9-0344-6340-8E02-999D4CDE9535}"/>
              </a:ext>
            </a:extLst>
          </p:cNvPr>
          <p:cNvCxnSpPr>
            <a:cxnSpLocks noChangeShapeType="1"/>
            <a:stCxn id="62474" idx="2"/>
            <a:endCxn id="62468" idx="6"/>
          </p:cNvCxnSpPr>
          <p:nvPr/>
        </p:nvCxnSpPr>
        <p:spPr bwMode="auto">
          <a:xfrm flipH="1" flipV="1">
            <a:off x="5019675" y="4094164"/>
            <a:ext cx="2128838" cy="1311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0" name="AutoShape 16">
            <a:extLst>
              <a:ext uri="{FF2B5EF4-FFF2-40B4-BE49-F238E27FC236}">
                <a16:creationId xmlns:a16="http://schemas.microsoft.com/office/drawing/2014/main" id="{9754CBA5-EFBB-2C4C-8FB9-005C459A0A25}"/>
              </a:ext>
            </a:extLst>
          </p:cNvPr>
          <p:cNvCxnSpPr>
            <a:cxnSpLocks noChangeShapeType="1"/>
            <a:stCxn id="62473" idx="2"/>
            <a:endCxn id="62469" idx="7"/>
          </p:cNvCxnSpPr>
          <p:nvPr/>
        </p:nvCxnSpPr>
        <p:spPr bwMode="auto">
          <a:xfrm flipH="1">
            <a:off x="4979989" y="4094164"/>
            <a:ext cx="2168525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81" name="Text Box 17">
            <a:extLst>
              <a:ext uri="{FF2B5EF4-FFF2-40B4-BE49-F238E27FC236}">
                <a16:creationId xmlns:a16="http://schemas.microsoft.com/office/drawing/2014/main" id="{2F3A3835-71D1-994E-9740-DE7B24CE6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2911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62482" name="Text Box 18">
            <a:extLst>
              <a:ext uri="{FF2B5EF4-FFF2-40B4-BE49-F238E27FC236}">
                <a16:creationId xmlns:a16="http://schemas.microsoft.com/office/drawing/2014/main" id="{96BD5B6E-FF2A-A44C-A665-4CF7D155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45926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10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C760992A-9A69-5A44-995A-5A3133E6A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4595813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6</a:t>
            </a:r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A3C8B021-0BB9-394B-B938-A18C13CEC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49228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-7</a:t>
            </a:r>
            <a:endParaRPr lang="en-US" altLang="zh-CN" sz="1400"/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276A6894-CB72-8948-A73A-9B0DF4619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3624263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-8</a:t>
            </a:r>
            <a:endParaRPr lang="en-US" altLang="zh-CN" sz="1400"/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87F47B0C-39D0-654E-AE36-A099A1142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6438" y="52657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11</a:t>
            </a:r>
            <a:endParaRPr lang="en-US" altLang="zh-CN" sz="1400"/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6E99E637-20F9-8E4C-B083-71746D25A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3590925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-6</a:t>
            </a:r>
            <a:endParaRPr lang="en-US" altLang="zh-CN" sz="1400"/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547DD220-DDC5-B745-9815-A221F835D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4310063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E2F89457-C474-EB4D-91D4-7A862683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4589463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9</a:t>
            </a: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D472A7EE-0C16-234A-87E9-C1AC617D0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4337050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5C6E5031-3D48-A445-A8A5-C3A6B449D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41900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55FEBD86-A37D-3C4B-AA61-7DBD6ED9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5616575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10</a:t>
            </a:r>
            <a:endParaRPr lang="en-US" altLang="zh-CN" sz="1400"/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2A9ECC4B-BE93-E24D-96E9-ADE98A39A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56213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0</a:t>
            </a:r>
            <a:endParaRPr lang="en-US" altLang="zh-CN" sz="1400"/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836C6143-1D4B-3342-9652-86E11971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4305300"/>
            <a:ext cx="2857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7</a:t>
            </a:r>
          </a:p>
        </p:txBody>
      </p:sp>
      <p:sp>
        <p:nvSpPr>
          <p:cNvPr id="62495" name="Text Box 31">
            <a:extLst>
              <a:ext uri="{FF2B5EF4-FFF2-40B4-BE49-F238E27FC236}">
                <a16:creationId xmlns:a16="http://schemas.microsoft.com/office/drawing/2014/main" id="{F40F07E3-1DB9-614E-816C-43D9CE09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5" y="5275263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sp>
        <p:nvSpPr>
          <p:cNvPr id="62496" name="Text Box 32">
            <a:extLst>
              <a:ext uri="{FF2B5EF4-FFF2-40B4-BE49-F238E27FC236}">
                <a16:creationId xmlns:a16="http://schemas.microsoft.com/office/drawing/2014/main" id="{5619F951-C19D-404D-9404-DB01D938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5540375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03F06BD5-52F0-0341-8EA0-F0BF506E8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48125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62498" name="Text Box 34">
            <a:extLst>
              <a:ext uri="{FF2B5EF4-FFF2-40B4-BE49-F238E27FC236}">
                <a16:creationId xmlns:a16="http://schemas.microsoft.com/office/drawing/2014/main" id="{B334158A-B711-5F4A-AEE2-7901C83FB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8" y="4600575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500CB2A1-498A-D647-BB12-03339797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4308475"/>
            <a:ext cx="2730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7</a:t>
            </a:r>
          </a:p>
        </p:txBody>
      </p:sp>
      <p:sp>
        <p:nvSpPr>
          <p:cNvPr id="62500" name="Text Box 36">
            <a:extLst>
              <a:ext uri="{FF2B5EF4-FFF2-40B4-BE49-F238E27FC236}">
                <a16:creationId xmlns:a16="http://schemas.microsoft.com/office/drawing/2014/main" id="{7998D5F0-7F7C-3348-98E4-E32023F2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4060825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2501" name="Text Box 37">
            <a:extLst>
              <a:ext uri="{FF2B5EF4-FFF2-40B4-BE49-F238E27FC236}">
                <a16:creationId xmlns:a16="http://schemas.microsoft.com/office/drawing/2014/main" id="{BDF26855-28FF-CF48-A57F-5BA070EBB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47069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4A94EC4F-D359-104E-826E-E46B8B9B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708525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62503" name="Text Box 39">
            <a:extLst>
              <a:ext uri="{FF2B5EF4-FFF2-40B4-BE49-F238E27FC236}">
                <a16:creationId xmlns:a16="http://schemas.microsoft.com/office/drawing/2014/main" id="{ACC18ADB-9ADB-0848-8603-2111EE06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963" y="61150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</a:rPr>
              <a:t>flow</a:t>
            </a:r>
          </a:p>
        </p:txBody>
      </p:sp>
      <p:sp>
        <p:nvSpPr>
          <p:cNvPr id="62504" name="Rectangle 40">
            <a:extLst>
              <a:ext uri="{FF2B5EF4-FFF2-40B4-BE49-F238E27FC236}">
                <a16:creationId xmlns:a16="http://schemas.microsoft.com/office/drawing/2014/main" id="{F5CADBD3-1716-AD49-B70B-CB4309DAE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Circulation with Demands</a:t>
            </a:r>
          </a:p>
        </p:txBody>
      </p:sp>
      <p:sp>
        <p:nvSpPr>
          <p:cNvPr id="62505" name="Line 41">
            <a:extLst>
              <a:ext uri="{FF2B5EF4-FFF2-40B4-BE49-F238E27FC236}">
                <a16:creationId xmlns:a16="http://schemas.microsoft.com/office/drawing/2014/main" id="{59DAAE77-F0F9-7E42-9056-5C2F3EDFC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8013" y="584676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2506" name="Line 42">
            <a:extLst>
              <a:ext uri="{FF2B5EF4-FFF2-40B4-BE49-F238E27FC236}">
                <a16:creationId xmlns:a16="http://schemas.microsoft.com/office/drawing/2014/main" id="{CA616664-7A06-9A4F-8795-75EAC21111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96289" y="5537201"/>
            <a:ext cx="2000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2507" name="Text Box 43">
            <a:extLst>
              <a:ext uri="{FF2B5EF4-FFF2-40B4-BE49-F238E27FC236}">
                <a16:creationId xmlns:a16="http://schemas.microsoft.com/office/drawing/2014/main" id="{E10C941E-7AD5-7D47-A92A-70875C94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5751513"/>
            <a:ext cx="1162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/>
              <a:t>capacity</a:t>
            </a:r>
          </a:p>
        </p:txBody>
      </p:sp>
      <p:sp>
        <p:nvSpPr>
          <p:cNvPr id="62508" name="Text Box 47">
            <a:extLst>
              <a:ext uri="{FF2B5EF4-FFF2-40B4-BE49-F238E27FC236}">
                <a16:creationId xmlns:a16="http://schemas.microsoft.com/office/drawing/2014/main" id="{76DB522E-427C-A04B-A13F-113B35B7F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063" y="5821363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demand</a:t>
            </a:r>
          </a:p>
        </p:txBody>
      </p:sp>
      <p:sp>
        <p:nvSpPr>
          <p:cNvPr id="62509" name="Line 48">
            <a:extLst>
              <a:ext uri="{FF2B5EF4-FFF2-40B4-BE49-F238E27FC236}">
                <a16:creationId xmlns:a16="http://schemas.microsoft.com/office/drawing/2014/main" id="{3D238AA0-D45F-894D-B5E9-33B14EB8D6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58363" y="5559426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2510" name="Text Box 49">
            <a:extLst>
              <a:ext uri="{FF2B5EF4-FFF2-40B4-BE49-F238E27FC236}">
                <a16:creationId xmlns:a16="http://schemas.microsoft.com/office/drawing/2014/main" id="{2149BB62-685A-3C4A-8860-8E24798C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3529013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supply</a:t>
            </a:r>
          </a:p>
        </p:txBody>
      </p:sp>
      <p:sp>
        <p:nvSpPr>
          <p:cNvPr id="62511" name="Line 50">
            <a:extLst>
              <a:ext uri="{FF2B5EF4-FFF2-40B4-BE49-F238E27FC236}">
                <a16:creationId xmlns:a16="http://schemas.microsoft.com/office/drawing/2014/main" id="{8E5713EF-600A-144F-B2DC-B175551DAD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58076" y="3705225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457760AE-1AA4-084A-87AA-338531B6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4">
            <a:extLst>
              <a:ext uri="{FF2B5EF4-FFF2-40B4-BE49-F238E27FC236}">
                <a16:creationId xmlns:a16="http://schemas.microsoft.com/office/drawing/2014/main" id="{22C2968D-606B-BB4D-AF7D-A5DC65A1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94998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E022F079-8262-4440-80CE-51C06A9CE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348EBEE-7377-A64E-AAD6-12DDDDCF7793}" type="slidenum">
              <a:rPr lang="en-US" altLang="zh-CN" sz="800"/>
              <a:pPr/>
              <a:t>34</a:t>
            </a:fld>
            <a:endParaRPr lang="en-US" altLang="zh-CN" sz="14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E260EDC-585A-AC40-946F-5A78291B5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Circulation with Demands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FEBA133-864E-1E46-B192-BA39527A9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Max flow formulation.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58BC2573-4818-084E-8F76-45AD2F59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1" y="3890964"/>
            <a:ext cx="5048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G: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DFECE9C3-7B37-A84F-A401-4750D49C4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3529013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supply</a:t>
            </a:r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C82DF159-717A-9745-B0F8-F3912A119C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58076" y="3705225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4519" name="Oval 7">
            <a:extLst>
              <a:ext uri="{FF2B5EF4-FFF2-40B4-BE49-F238E27FC236}">
                <a16:creationId xmlns:a16="http://schemas.microsoft.com/office/drawing/2014/main" id="{193BF61D-57B8-0D42-9C09-B20A03AC4A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6201" y="52705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sp>
        <p:nvSpPr>
          <p:cNvPr id="64520" name="Oval 8">
            <a:extLst>
              <a:ext uri="{FF2B5EF4-FFF2-40B4-BE49-F238E27FC236}">
                <a16:creationId xmlns:a16="http://schemas.microsoft.com/office/drawing/2014/main" id="{38B3AAE2-C2B1-4E40-B06C-C3E1D6A38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9801" y="39592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sp>
        <p:nvSpPr>
          <p:cNvPr id="64521" name="Oval 9">
            <a:extLst>
              <a:ext uri="{FF2B5EF4-FFF2-40B4-BE49-F238E27FC236}">
                <a16:creationId xmlns:a16="http://schemas.microsoft.com/office/drawing/2014/main" id="{54AA3D70-07BD-7049-8DCE-C437DFD3C3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9801" y="52705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cxnSp>
        <p:nvCxnSpPr>
          <p:cNvPr id="64522" name="AutoShape 10">
            <a:extLst>
              <a:ext uri="{FF2B5EF4-FFF2-40B4-BE49-F238E27FC236}">
                <a16:creationId xmlns:a16="http://schemas.microsoft.com/office/drawing/2014/main" id="{91AE753A-346D-274A-8AE6-48DDC66C2317}"/>
              </a:ext>
            </a:extLst>
          </p:cNvPr>
          <p:cNvCxnSpPr>
            <a:cxnSpLocks noChangeShapeType="1"/>
            <a:stCxn id="64519" idx="7"/>
            <a:endCxn id="64520" idx="3"/>
          </p:cNvCxnSpPr>
          <p:nvPr/>
        </p:nvCxnSpPr>
        <p:spPr bwMode="auto">
          <a:xfrm flipV="1">
            <a:off x="2846388" y="4189414"/>
            <a:ext cx="1943100" cy="1120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3" name="AutoShape 11">
            <a:extLst>
              <a:ext uri="{FF2B5EF4-FFF2-40B4-BE49-F238E27FC236}">
                <a16:creationId xmlns:a16="http://schemas.microsoft.com/office/drawing/2014/main" id="{DF543338-FFDF-FA43-ADB6-2CB8200240C7}"/>
              </a:ext>
            </a:extLst>
          </p:cNvPr>
          <p:cNvCxnSpPr>
            <a:cxnSpLocks noChangeShapeType="1"/>
            <a:stCxn id="64519" idx="6"/>
            <a:endCxn id="64521" idx="2"/>
          </p:cNvCxnSpPr>
          <p:nvPr/>
        </p:nvCxnSpPr>
        <p:spPr bwMode="auto">
          <a:xfrm>
            <a:off x="2886076" y="54054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4" name="AutoShape 12">
            <a:extLst>
              <a:ext uri="{FF2B5EF4-FFF2-40B4-BE49-F238E27FC236}">
                <a16:creationId xmlns:a16="http://schemas.microsoft.com/office/drawing/2014/main" id="{17F69ED1-D750-B84E-BE33-396AFAFC10AC}"/>
              </a:ext>
            </a:extLst>
          </p:cNvPr>
          <p:cNvCxnSpPr>
            <a:cxnSpLocks noChangeShapeType="1"/>
            <a:stCxn id="64520" idx="4"/>
            <a:endCxn id="64521" idx="0"/>
          </p:cNvCxnSpPr>
          <p:nvPr/>
        </p:nvCxnSpPr>
        <p:spPr bwMode="auto">
          <a:xfrm>
            <a:off x="4884738" y="4229100"/>
            <a:ext cx="0" cy="104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25" name="Oval 13">
            <a:extLst>
              <a:ext uri="{FF2B5EF4-FFF2-40B4-BE49-F238E27FC236}">
                <a16:creationId xmlns:a16="http://schemas.microsoft.com/office/drawing/2014/main" id="{488951E8-7BEE-8645-ABEB-7A85D955CE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8514" y="3959226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sp>
        <p:nvSpPr>
          <p:cNvPr id="64526" name="Oval 14">
            <a:extLst>
              <a:ext uri="{FF2B5EF4-FFF2-40B4-BE49-F238E27FC236}">
                <a16:creationId xmlns:a16="http://schemas.microsoft.com/office/drawing/2014/main" id="{5794F858-BBF1-204F-8AA0-4F0CB893B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8514" y="52705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cxnSp>
        <p:nvCxnSpPr>
          <p:cNvPr id="64527" name="AutoShape 15">
            <a:extLst>
              <a:ext uri="{FF2B5EF4-FFF2-40B4-BE49-F238E27FC236}">
                <a16:creationId xmlns:a16="http://schemas.microsoft.com/office/drawing/2014/main" id="{82DB5B80-3781-6141-86F0-069BE45540F1}"/>
              </a:ext>
            </a:extLst>
          </p:cNvPr>
          <p:cNvCxnSpPr>
            <a:cxnSpLocks noChangeShapeType="1"/>
            <a:stCxn id="64525" idx="4"/>
            <a:endCxn id="64526" idx="0"/>
          </p:cNvCxnSpPr>
          <p:nvPr/>
        </p:nvCxnSpPr>
        <p:spPr bwMode="auto">
          <a:xfrm>
            <a:off x="7283450" y="4229100"/>
            <a:ext cx="0" cy="104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28" name="Oval 16">
            <a:extLst>
              <a:ext uri="{FF2B5EF4-FFF2-40B4-BE49-F238E27FC236}">
                <a16:creationId xmlns:a16="http://schemas.microsoft.com/office/drawing/2014/main" id="{1B39B786-F535-1D46-BAE8-CF477C5279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44014" y="5270501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56DC42D4-15B9-6948-9993-63D2C2458C4B}"/>
              </a:ext>
            </a:extLst>
          </p:cNvPr>
          <p:cNvCxnSpPr>
            <a:cxnSpLocks noChangeShapeType="1"/>
            <a:stCxn id="64525" idx="6"/>
            <a:endCxn id="64528" idx="1"/>
          </p:cNvCxnSpPr>
          <p:nvPr/>
        </p:nvCxnSpPr>
        <p:spPr bwMode="auto">
          <a:xfrm>
            <a:off x="7418388" y="4094164"/>
            <a:ext cx="1865312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0" name="AutoShape 18">
            <a:extLst>
              <a:ext uri="{FF2B5EF4-FFF2-40B4-BE49-F238E27FC236}">
                <a16:creationId xmlns:a16="http://schemas.microsoft.com/office/drawing/2014/main" id="{2BA70471-703B-7F4A-B75D-516167BB2142}"/>
              </a:ext>
            </a:extLst>
          </p:cNvPr>
          <p:cNvCxnSpPr>
            <a:cxnSpLocks noChangeShapeType="1"/>
            <a:stCxn id="64526" idx="6"/>
            <a:endCxn id="64528" idx="2"/>
          </p:cNvCxnSpPr>
          <p:nvPr/>
        </p:nvCxnSpPr>
        <p:spPr bwMode="auto">
          <a:xfrm>
            <a:off x="7418389" y="54054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1" name="AutoShape 19">
            <a:extLst>
              <a:ext uri="{FF2B5EF4-FFF2-40B4-BE49-F238E27FC236}">
                <a16:creationId xmlns:a16="http://schemas.microsoft.com/office/drawing/2014/main" id="{D9D8C286-940B-6B4A-BBC0-2727EB1EBA02}"/>
              </a:ext>
            </a:extLst>
          </p:cNvPr>
          <p:cNvCxnSpPr>
            <a:cxnSpLocks noChangeShapeType="1"/>
            <a:stCxn id="64526" idx="2"/>
            <a:endCxn id="64520" idx="6"/>
          </p:cNvCxnSpPr>
          <p:nvPr/>
        </p:nvCxnSpPr>
        <p:spPr bwMode="auto">
          <a:xfrm flipH="1" flipV="1">
            <a:off x="5019675" y="4094164"/>
            <a:ext cx="2128838" cy="1311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2" name="AutoShape 20">
            <a:extLst>
              <a:ext uri="{FF2B5EF4-FFF2-40B4-BE49-F238E27FC236}">
                <a16:creationId xmlns:a16="http://schemas.microsoft.com/office/drawing/2014/main" id="{46BAE677-D806-D741-874F-49DA5A005C28}"/>
              </a:ext>
            </a:extLst>
          </p:cNvPr>
          <p:cNvCxnSpPr>
            <a:cxnSpLocks noChangeShapeType="1"/>
            <a:stCxn id="64525" idx="2"/>
            <a:endCxn id="64521" idx="7"/>
          </p:cNvCxnSpPr>
          <p:nvPr/>
        </p:nvCxnSpPr>
        <p:spPr bwMode="auto">
          <a:xfrm flipH="1">
            <a:off x="4979989" y="4094164"/>
            <a:ext cx="2168525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33" name="Text Box 21">
            <a:extLst>
              <a:ext uri="{FF2B5EF4-FFF2-40B4-BE49-F238E27FC236}">
                <a16:creationId xmlns:a16="http://schemas.microsoft.com/office/drawing/2014/main" id="{CAD469B3-4E5C-254C-A4DE-1B8545EF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2911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04C69628-1B67-0E45-A206-84C8F5A4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45926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10</a:t>
            </a:r>
          </a:p>
        </p:txBody>
      </p:sp>
      <p:sp>
        <p:nvSpPr>
          <p:cNvPr id="64535" name="Text Box 23">
            <a:extLst>
              <a:ext uri="{FF2B5EF4-FFF2-40B4-BE49-F238E27FC236}">
                <a16:creationId xmlns:a16="http://schemas.microsoft.com/office/drawing/2014/main" id="{38D0B802-035A-2546-8405-EE413790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4595813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6</a:t>
            </a:r>
          </a:p>
        </p:txBody>
      </p:sp>
      <p:sp>
        <p:nvSpPr>
          <p:cNvPr id="64536" name="Text Box 24">
            <a:extLst>
              <a:ext uri="{FF2B5EF4-FFF2-40B4-BE49-F238E27FC236}">
                <a16:creationId xmlns:a16="http://schemas.microsoft.com/office/drawing/2014/main" id="{24259FB7-D243-AD4E-86D9-BB76517B5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49228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-7</a:t>
            </a:r>
            <a:endParaRPr lang="en-US" altLang="zh-CN" sz="1400"/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1E2DE09C-303D-3842-AFE5-B9E403C1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3624263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-8</a:t>
            </a:r>
            <a:endParaRPr lang="en-US" altLang="zh-CN" sz="1400"/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32CF1322-82D4-E647-B105-1B1BB1D10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6438" y="52657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11</a:t>
            </a:r>
            <a:endParaRPr lang="en-US" altLang="zh-CN" sz="1400"/>
          </a:p>
        </p:txBody>
      </p:sp>
      <p:sp>
        <p:nvSpPr>
          <p:cNvPr id="64539" name="Text Box 27">
            <a:extLst>
              <a:ext uri="{FF2B5EF4-FFF2-40B4-BE49-F238E27FC236}">
                <a16:creationId xmlns:a16="http://schemas.microsoft.com/office/drawing/2014/main" id="{A6C87470-3C6E-AA4B-A772-F62191A9B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3590925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-6</a:t>
            </a:r>
            <a:endParaRPr lang="en-US" altLang="zh-CN" sz="1400"/>
          </a:p>
        </p:txBody>
      </p:sp>
      <p:sp>
        <p:nvSpPr>
          <p:cNvPr id="64540" name="Text Box 29">
            <a:extLst>
              <a:ext uri="{FF2B5EF4-FFF2-40B4-BE49-F238E27FC236}">
                <a16:creationId xmlns:a16="http://schemas.microsoft.com/office/drawing/2014/main" id="{FAE8F0B2-A239-EB4F-BE19-722C0BF11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4589463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9</a:t>
            </a:r>
          </a:p>
        </p:txBody>
      </p:sp>
      <p:sp>
        <p:nvSpPr>
          <p:cNvPr id="64541" name="Text Box 30">
            <a:extLst>
              <a:ext uri="{FF2B5EF4-FFF2-40B4-BE49-F238E27FC236}">
                <a16:creationId xmlns:a16="http://schemas.microsoft.com/office/drawing/2014/main" id="{2CC3DB6B-E4EE-A147-81E1-8360B65A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5616575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10</a:t>
            </a:r>
            <a:endParaRPr lang="en-US" altLang="zh-CN" sz="1400"/>
          </a:p>
        </p:txBody>
      </p:sp>
      <p:sp>
        <p:nvSpPr>
          <p:cNvPr id="64542" name="Text Box 31">
            <a:extLst>
              <a:ext uri="{FF2B5EF4-FFF2-40B4-BE49-F238E27FC236}">
                <a16:creationId xmlns:a16="http://schemas.microsoft.com/office/drawing/2014/main" id="{F6BDE770-B63B-4341-A384-48B05DE94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56213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0</a:t>
            </a:r>
            <a:endParaRPr lang="en-US" altLang="zh-CN" sz="1400"/>
          </a:p>
        </p:txBody>
      </p:sp>
      <p:sp>
        <p:nvSpPr>
          <p:cNvPr id="64543" name="Text Box 32">
            <a:extLst>
              <a:ext uri="{FF2B5EF4-FFF2-40B4-BE49-F238E27FC236}">
                <a16:creationId xmlns:a16="http://schemas.microsoft.com/office/drawing/2014/main" id="{F5216997-897F-2242-BCA6-24D857519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4305300"/>
            <a:ext cx="2857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7</a:t>
            </a:r>
          </a:p>
        </p:txBody>
      </p:sp>
      <p:sp>
        <p:nvSpPr>
          <p:cNvPr id="64544" name="Text Box 33">
            <a:extLst>
              <a:ext uri="{FF2B5EF4-FFF2-40B4-BE49-F238E27FC236}">
                <a16:creationId xmlns:a16="http://schemas.microsoft.com/office/drawing/2014/main" id="{22BC9755-2190-0444-89C5-54F04A16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5" y="5275263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sp>
        <p:nvSpPr>
          <p:cNvPr id="64545" name="Text Box 34">
            <a:extLst>
              <a:ext uri="{FF2B5EF4-FFF2-40B4-BE49-F238E27FC236}">
                <a16:creationId xmlns:a16="http://schemas.microsoft.com/office/drawing/2014/main" id="{971FB7B4-05C5-E642-AFD4-F494DEE8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4308475"/>
            <a:ext cx="2730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7</a:t>
            </a:r>
          </a:p>
        </p:txBody>
      </p:sp>
      <p:sp>
        <p:nvSpPr>
          <p:cNvPr id="64546" name="Text Box 35">
            <a:extLst>
              <a:ext uri="{FF2B5EF4-FFF2-40B4-BE49-F238E27FC236}">
                <a16:creationId xmlns:a16="http://schemas.microsoft.com/office/drawing/2014/main" id="{A647AB40-58A6-5343-B84B-56C165C20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4706938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sp>
        <p:nvSpPr>
          <p:cNvPr id="64547" name="Text Box 36">
            <a:extLst>
              <a:ext uri="{FF2B5EF4-FFF2-40B4-BE49-F238E27FC236}">
                <a16:creationId xmlns:a16="http://schemas.microsoft.com/office/drawing/2014/main" id="{544D7974-FE2D-FF45-88B4-BFF13412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063" y="5821363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demand</a:t>
            </a:r>
          </a:p>
        </p:txBody>
      </p:sp>
      <p:sp>
        <p:nvSpPr>
          <p:cNvPr id="64548" name="Line 37">
            <a:extLst>
              <a:ext uri="{FF2B5EF4-FFF2-40B4-BE49-F238E27FC236}">
                <a16:creationId xmlns:a16="http://schemas.microsoft.com/office/drawing/2014/main" id="{0E5F49B2-2C49-464A-961A-F3D71AB400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58363" y="5559426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6B002D53-8CFE-7B44-A743-22F4D978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4">
            <a:extLst>
              <a:ext uri="{FF2B5EF4-FFF2-40B4-BE49-F238E27FC236}">
                <a16:creationId xmlns:a16="http://schemas.microsoft.com/office/drawing/2014/main" id="{937CE5CD-5CCD-BC4D-8612-85A70C95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942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>
            <a:extLst>
              <a:ext uri="{FF2B5EF4-FFF2-40B4-BE49-F238E27FC236}">
                <a16:creationId xmlns:a16="http://schemas.microsoft.com/office/drawing/2014/main" id="{2900096D-F6AA-5A4E-BFAB-8F8FB79E4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00955CC-FB77-D245-AF3D-8542844EB9D9}" type="slidenum">
              <a:rPr lang="en-US" altLang="zh-CN" sz="800"/>
              <a:pPr/>
              <a:t>35</a:t>
            </a:fld>
            <a:endParaRPr lang="en-US" altLang="zh-CN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D5AEB5D8-DA65-CB47-9CBE-3B74AB013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Circulation with Demands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6B0B1E6-3AE5-9243-85A3-56C05FA71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266" y="957982"/>
            <a:ext cx="11053879" cy="4849968"/>
          </a:xfrm>
        </p:spPr>
        <p:txBody>
          <a:bodyPr/>
          <a:lstStyle/>
          <a:p>
            <a:r>
              <a:rPr lang="en-US" altLang="zh-CN" dirty="0"/>
              <a:t>Max flow formulation.</a:t>
            </a:r>
          </a:p>
          <a:p>
            <a:pPr lvl="1"/>
            <a:r>
              <a:rPr lang="en-US" altLang="zh-CN" dirty="0"/>
              <a:t>Add new source s and sink t.</a:t>
            </a:r>
          </a:p>
          <a:p>
            <a:pPr lvl="1"/>
            <a:r>
              <a:rPr lang="en-US" altLang="zh-CN" dirty="0"/>
              <a:t>For each v with d(v) &lt; 0, add edge (s, v) with capacity -d(v).</a:t>
            </a:r>
          </a:p>
          <a:p>
            <a:pPr lvl="1"/>
            <a:r>
              <a:rPr lang="en-US" altLang="zh-CN" dirty="0"/>
              <a:t>For each v with d(v) &gt; 0, add edge (v, t) with capacity  d(v).</a:t>
            </a:r>
          </a:p>
          <a:p>
            <a:pPr lvl="1"/>
            <a:r>
              <a:rPr lang="en-US" altLang="zh-CN" dirty="0"/>
              <a:t>Claim:  G has circulation </a:t>
            </a:r>
            <a:r>
              <a:rPr lang="en-US" altLang="zh-CN" dirty="0" err="1"/>
              <a:t>iff</a:t>
            </a:r>
            <a:r>
              <a:rPr lang="en-US" altLang="zh-CN" dirty="0"/>
              <a:t> G' has max flow of value D.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FBD6DF56-2866-4E4A-988F-C45C15B9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065" y="3912100"/>
            <a:ext cx="5048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G':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354F1DC0-80FC-EF4D-9754-4DD93ECBC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614" y="3550149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supply</a:t>
            </a: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378983E7-C8A8-B044-B464-8C9004C1CB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7328" y="3634287"/>
            <a:ext cx="815975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6567" name="Oval 7">
            <a:extLst>
              <a:ext uri="{FF2B5EF4-FFF2-40B4-BE49-F238E27FC236}">
                <a16:creationId xmlns:a16="http://schemas.microsoft.com/office/drawing/2014/main" id="{95B4EB25-CB96-7D4C-8A50-3B56B1B514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7265" y="5291637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sp>
        <p:nvSpPr>
          <p:cNvPr id="66568" name="Oval 8">
            <a:extLst>
              <a:ext uri="{FF2B5EF4-FFF2-40B4-BE49-F238E27FC236}">
                <a16:creationId xmlns:a16="http://schemas.microsoft.com/office/drawing/2014/main" id="{FB25E273-8101-B84B-9B2E-3D7DF469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0865" y="3980362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sp>
        <p:nvSpPr>
          <p:cNvPr id="66569" name="Oval 9">
            <a:extLst>
              <a:ext uri="{FF2B5EF4-FFF2-40B4-BE49-F238E27FC236}">
                <a16:creationId xmlns:a16="http://schemas.microsoft.com/office/drawing/2014/main" id="{5F651DA3-8304-2B41-851F-1149089FB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0865" y="5291637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cxnSp>
        <p:nvCxnSpPr>
          <p:cNvPr id="66570" name="AutoShape 10">
            <a:extLst>
              <a:ext uri="{FF2B5EF4-FFF2-40B4-BE49-F238E27FC236}">
                <a16:creationId xmlns:a16="http://schemas.microsoft.com/office/drawing/2014/main" id="{314DB0BB-0761-3C46-BC93-004580934E06}"/>
              </a:ext>
            </a:extLst>
          </p:cNvPr>
          <p:cNvCxnSpPr>
            <a:cxnSpLocks noChangeShapeType="1"/>
            <a:stCxn id="66567" idx="7"/>
            <a:endCxn id="66568" idx="3"/>
          </p:cNvCxnSpPr>
          <p:nvPr/>
        </p:nvCxnSpPr>
        <p:spPr bwMode="auto">
          <a:xfrm flipV="1">
            <a:off x="2837452" y="4210550"/>
            <a:ext cx="1943100" cy="1120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1" name="AutoShape 11">
            <a:extLst>
              <a:ext uri="{FF2B5EF4-FFF2-40B4-BE49-F238E27FC236}">
                <a16:creationId xmlns:a16="http://schemas.microsoft.com/office/drawing/2014/main" id="{8C36A146-1209-5442-997C-B2F315224A15}"/>
              </a:ext>
            </a:extLst>
          </p:cNvPr>
          <p:cNvCxnSpPr>
            <a:cxnSpLocks noChangeShapeType="1"/>
            <a:stCxn id="66567" idx="6"/>
            <a:endCxn id="66569" idx="2"/>
          </p:cNvCxnSpPr>
          <p:nvPr/>
        </p:nvCxnSpPr>
        <p:spPr bwMode="auto">
          <a:xfrm>
            <a:off x="2877140" y="5426574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2" name="AutoShape 12">
            <a:extLst>
              <a:ext uri="{FF2B5EF4-FFF2-40B4-BE49-F238E27FC236}">
                <a16:creationId xmlns:a16="http://schemas.microsoft.com/office/drawing/2014/main" id="{3514C98E-5B49-844B-BAEC-0F3D5AB79173}"/>
              </a:ext>
            </a:extLst>
          </p:cNvPr>
          <p:cNvCxnSpPr>
            <a:cxnSpLocks noChangeShapeType="1"/>
            <a:stCxn id="66568" idx="4"/>
            <a:endCxn id="66569" idx="0"/>
          </p:cNvCxnSpPr>
          <p:nvPr/>
        </p:nvCxnSpPr>
        <p:spPr bwMode="auto">
          <a:xfrm>
            <a:off x="4875802" y="4250236"/>
            <a:ext cx="0" cy="104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73" name="Oval 13">
            <a:extLst>
              <a:ext uri="{FF2B5EF4-FFF2-40B4-BE49-F238E27FC236}">
                <a16:creationId xmlns:a16="http://schemas.microsoft.com/office/drawing/2014/main" id="{2B21186E-3D4D-F74A-9963-C18CA7284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9578" y="3980362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sp>
        <p:nvSpPr>
          <p:cNvPr id="66574" name="Oval 14">
            <a:extLst>
              <a:ext uri="{FF2B5EF4-FFF2-40B4-BE49-F238E27FC236}">
                <a16:creationId xmlns:a16="http://schemas.microsoft.com/office/drawing/2014/main" id="{23BFB2A2-7EAB-164D-B658-BAF4A9FE1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9578" y="5291637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cxnSp>
        <p:nvCxnSpPr>
          <p:cNvPr id="66575" name="AutoShape 15">
            <a:extLst>
              <a:ext uri="{FF2B5EF4-FFF2-40B4-BE49-F238E27FC236}">
                <a16:creationId xmlns:a16="http://schemas.microsoft.com/office/drawing/2014/main" id="{E9AA2D55-CA78-5047-B8FC-666E188C4084}"/>
              </a:ext>
            </a:extLst>
          </p:cNvPr>
          <p:cNvCxnSpPr>
            <a:cxnSpLocks noChangeShapeType="1"/>
            <a:stCxn id="66573" idx="4"/>
            <a:endCxn id="66574" idx="0"/>
          </p:cNvCxnSpPr>
          <p:nvPr/>
        </p:nvCxnSpPr>
        <p:spPr bwMode="auto">
          <a:xfrm>
            <a:off x="7274514" y="4250236"/>
            <a:ext cx="0" cy="104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76" name="Oval 16">
            <a:extLst>
              <a:ext uri="{FF2B5EF4-FFF2-40B4-BE49-F238E27FC236}">
                <a16:creationId xmlns:a16="http://schemas.microsoft.com/office/drawing/2014/main" id="{911F2A25-D5C9-014B-8E32-D62CB5013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35078" y="5291637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/>
          </a:p>
        </p:txBody>
      </p:sp>
      <p:cxnSp>
        <p:nvCxnSpPr>
          <p:cNvPr id="66577" name="AutoShape 17">
            <a:extLst>
              <a:ext uri="{FF2B5EF4-FFF2-40B4-BE49-F238E27FC236}">
                <a16:creationId xmlns:a16="http://schemas.microsoft.com/office/drawing/2014/main" id="{56233A37-F1A3-6041-919E-199C3B8C9899}"/>
              </a:ext>
            </a:extLst>
          </p:cNvPr>
          <p:cNvCxnSpPr>
            <a:cxnSpLocks noChangeShapeType="1"/>
            <a:stCxn id="66573" idx="6"/>
            <a:endCxn id="66576" idx="1"/>
          </p:cNvCxnSpPr>
          <p:nvPr/>
        </p:nvCxnSpPr>
        <p:spPr bwMode="auto">
          <a:xfrm>
            <a:off x="7409452" y="4115300"/>
            <a:ext cx="1865312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8" name="AutoShape 18">
            <a:extLst>
              <a:ext uri="{FF2B5EF4-FFF2-40B4-BE49-F238E27FC236}">
                <a16:creationId xmlns:a16="http://schemas.microsoft.com/office/drawing/2014/main" id="{AB3252A5-E197-8B46-965A-2C16808117CF}"/>
              </a:ext>
            </a:extLst>
          </p:cNvPr>
          <p:cNvCxnSpPr>
            <a:cxnSpLocks noChangeShapeType="1"/>
            <a:stCxn id="66574" idx="6"/>
            <a:endCxn id="66576" idx="2"/>
          </p:cNvCxnSpPr>
          <p:nvPr/>
        </p:nvCxnSpPr>
        <p:spPr bwMode="auto">
          <a:xfrm>
            <a:off x="7409453" y="5426574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9" name="AutoShape 19">
            <a:extLst>
              <a:ext uri="{FF2B5EF4-FFF2-40B4-BE49-F238E27FC236}">
                <a16:creationId xmlns:a16="http://schemas.microsoft.com/office/drawing/2014/main" id="{E70005E6-79BA-374C-BA32-F2B41A31BE0A}"/>
              </a:ext>
            </a:extLst>
          </p:cNvPr>
          <p:cNvCxnSpPr>
            <a:cxnSpLocks noChangeShapeType="1"/>
            <a:stCxn id="66574" idx="2"/>
            <a:endCxn id="66568" idx="6"/>
          </p:cNvCxnSpPr>
          <p:nvPr/>
        </p:nvCxnSpPr>
        <p:spPr bwMode="auto">
          <a:xfrm flipH="1" flipV="1">
            <a:off x="5010739" y="4115300"/>
            <a:ext cx="2128838" cy="1311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0" name="AutoShape 20">
            <a:extLst>
              <a:ext uri="{FF2B5EF4-FFF2-40B4-BE49-F238E27FC236}">
                <a16:creationId xmlns:a16="http://schemas.microsoft.com/office/drawing/2014/main" id="{FDCC08D6-FE62-D74A-9D78-FBB314DE575E}"/>
              </a:ext>
            </a:extLst>
          </p:cNvPr>
          <p:cNvCxnSpPr>
            <a:cxnSpLocks noChangeShapeType="1"/>
            <a:stCxn id="66573" idx="2"/>
            <a:endCxn id="66569" idx="7"/>
          </p:cNvCxnSpPr>
          <p:nvPr/>
        </p:nvCxnSpPr>
        <p:spPr bwMode="auto">
          <a:xfrm flipH="1">
            <a:off x="4971053" y="4115300"/>
            <a:ext cx="2168525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81" name="Text Box 21">
            <a:extLst>
              <a:ext uri="{FF2B5EF4-FFF2-40B4-BE49-F238E27FC236}">
                <a16:creationId xmlns:a16="http://schemas.microsoft.com/office/drawing/2014/main" id="{93355FC2-68E3-5A45-8549-1857DC4A3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989" y="5312274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3</a:t>
            </a: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83702B22-837A-B946-866D-FC43A582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402" y="4613774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10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6D211A5A-D2B7-0C42-A222-53D726538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02" y="4616949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6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ECE0D546-27BC-FF4D-9199-171890062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364" y="4610599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9</a:t>
            </a:r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4C4F5A7C-07A2-1C47-8E9A-09671308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889" y="5642474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0</a:t>
            </a:r>
            <a:endParaRPr lang="en-US" altLang="zh-CN" sz="1400"/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485E4AE4-C3FC-C940-9E14-709AB94BB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127" y="4326436"/>
            <a:ext cx="2857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7</a:t>
            </a:r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92687104-D75B-8142-90D1-9E6A5962B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789" y="5296399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sp>
        <p:nvSpPr>
          <p:cNvPr id="66588" name="Text Box 28">
            <a:extLst>
              <a:ext uri="{FF2B5EF4-FFF2-40B4-BE49-F238E27FC236}">
                <a16:creationId xmlns:a16="http://schemas.microsoft.com/office/drawing/2014/main" id="{DF35B878-3C3C-7841-938A-EA447C31D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52" y="4329611"/>
            <a:ext cx="2730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7</a:t>
            </a:r>
          </a:p>
        </p:txBody>
      </p:sp>
      <p:sp>
        <p:nvSpPr>
          <p:cNvPr id="66589" name="Text Box 29">
            <a:extLst>
              <a:ext uri="{FF2B5EF4-FFF2-40B4-BE49-F238E27FC236}">
                <a16:creationId xmlns:a16="http://schemas.microsoft.com/office/drawing/2014/main" id="{1CD8CC06-0E3D-0445-8C06-5D79F5738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402" y="4728074"/>
            <a:ext cx="33655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4</a:t>
            </a:r>
          </a:p>
        </p:txBody>
      </p:sp>
      <p:sp>
        <p:nvSpPr>
          <p:cNvPr id="66590" name="Oval 30">
            <a:extLst>
              <a:ext uri="{FF2B5EF4-FFF2-40B4-BE49-F238E27FC236}">
                <a16:creationId xmlns:a16="http://schemas.microsoft.com/office/drawing/2014/main" id="{271BB8E9-0D7C-1947-8B42-0CEA053737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5328" y="3096125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66591" name="Oval 31">
            <a:extLst>
              <a:ext uri="{FF2B5EF4-FFF2-40B4-BE49-F238E27FC236}">
                <a16:creationId xmlns:a16="http://schemas.microsoft.com/office/drawing/2014/main" id="{5DDF2FE8-1DDA-BD44-8D4E-801BB73F0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88715" y="6236200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66592" name="AutoShape 32">
            <a:extLst>
              <a:ext uri="{FF2B5EF4-FFF2-40B4-BE49-F238E27FC236}">
                <a16:creationId xmlns:a16="http://schemas.microsoft.com/office/drawing/2014/main" id="{B8C12240-464E-524D-A3ED-C98256C24ADA}"/>
              </a:ext>
            </a:extLst>
          </p:cNvPr>
          <p:cNvCxnSpPr>
            <a:cxnSpLocks noChangeShapeType="1"/>
            <a:stCxn id="66590" idx="5"/>
            <a:endCxn id="66573" idx="1"/>
          </p:cNvCxnSpPr>
          <p:nvPr/>
        </p:nvCxnSpPr>
        <p:spPr bwMode="auto">
          <a:xfrm>
            <a:off x="6385514" y="3326311"/>
            <a:ext cx="793750" cy="693738"/>
          </a:xfrm>
          <a:prstGeom prst="straightConnector1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93" name="AutoShape 33">
            <a:extLst>
              <a:ext uri="{FF2B5EF4-FFF2-40B4-BE49-F238E27FC236}">
                <a16:creationId xmlns:a16="http://schemas.microsoft.com/office/drawing/2014/main" id="{0946BF11-A827-FF40-8C56-0B91116E8987}"/>
              </a:ext>
            </a:extLst>
          </p:cNvPr>
          <p:cNvCxnSpPr>
            <a:cxnSpLocks noChangeShapeType="1"/>
            <a:stCxn id="66590" idx="3"/>
            <a:endCxn id="66568" idx="7"/>
          </p:cNvCxnSpPr>
          <p:nvPr/>
        </p:nvCxnSpPr>
        <p:spPr bwMode="auto">
          <a:xfrm flipH="1">
            <a:off x="4971052" y="3326311"/>
            <a:ext cx="1223962" cy="693738"/>
          </a:xfrm>
          <a:prstGeom prst="straightConnector1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94" name="AutoShape 34">
            <a:extLst>
              <a:ext uri="{FF2B5EF4-FFF2-40B4-BE49-F238E27FC236}">
                <a16:creationId xmlns:a16="http://schemas.microsoft.com/office/drawing/2014/main" id="{8F35AFCB-31DE-4E48-8D06-8A431C479292}"/>
              </a:ext>
            </a:extLst>
          </p:cNvPr>
          <p:cNvCxnSpPr>
            <a:cxnSpLocks noChangeShapeType="1"/>
            <a:stCxn id="66576" idx="3"/>
            <a:endCxn id="66591" idx="6"/>
          </p:cNvCxnSpPr>
          <p:nvPr/>
        </p:nvCxnSpPr>
        <p:spPr bwMode="auto">
          <a:xfrm flipH="1">
            <a:off x="6858590" y="5521824"/>
            <a:ext cx="2416175" cy="849312"/>
          </a:xfrm>
          <a:prstGeom prst="straightConnector1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95" name="AutoShape 35">
            <a:extLst>
              <a:ext uri="{FF2B5EF4-FFF2-40B4-BE49-F238E27FC236}">
                <a16:creationId xmlns:a16="http://schemas.microsoft.com/office/drawing/2014/main" id="{522A293F-59A6-9340-ACE6-05DD06F09499}"/>
              </a:ext>
            </a:extLst>
          </p:cNvPr>
          <p:cNvCxnSpPr>
            <a:cxnSpLocks noChangeShapeType="1"/>
            <a:stCxn id="66569" idx="5"/>
            <a:endCxn id="66591" idx="2"/>
          </p:cNvCxnSpPr>
          <p:nvPr/>
        </p:nvCxnSpPr>
        <p:spPr bwMode="auto">
          <a:xfrm>
            <a:off x="4971052" y="5521824"/>
            <a:ext cx="1617662" cy="849312"/>
          </a:xfrm>
          <a:prstGeom prst="straightConnector1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96" name="AutoShape 36">
            <a:extLst>
              <a:ext uri="{FF2B5EF4-FFF2-40B4-BE49-F238E27FC236}">
                <a16:creationId xmlns:a16="http://schemas.microsoft.com/office/drawing/2014/main" id="{6CC1922E-98F6-6E4E-8C77-7279BA07E484}"/>
              </a:ext>
            </a:extLst>
          </p:cNvPr>
          <p:cNvCxnSpPr>
            <a:cxnSpLocks noChangeShapeType="1"/>
            <a:stCxn id="66590" idx="2"/>
            <a:endCxn id="66567" idx="0"/>
          </p:cNvCxnSpPr>
          <p:nvPr/>
        </p:nvCxnSpPr>
        <p:spPr bwMode="auto">
          <a:xfrm rot="10800000" flipV="1">
            <a:off x="2742203" y="3231062"/>
            <a:ext cx="3413125" cy="2060575"/>
          </a:xfrm>
          <a:prstGeom prst="curvedConnector2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97" name="Text Box 37">
            <a:extLst>
              <a:ext uri="{FF2B5EF4-FFF2-40B4-BE49-F238E27FC236}">
                <a16:creationId xmlns:a16="http://schemas.microsoft.com/office/drawing/2014/main" id="{E46C27B3-66CC-4140-BFD3-F1161AF4B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728" y="5874249"/>
            <a:ext cx="28148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10</a:t>
            </a:r>
            <a:endParaRPr lang="en-US" altLang="zh-CN" sz="1400"/>
          </a:p>
        </p:txBody>
      </p:sp>
      <p:sp>
        <p:nvSpPr>
          <p:cNvPr id="66598" name="Text Box 38">
            <a:extLst>
              <a:ext uri="{FF2B5EF4-FFF2-40B4-BE49-F238E27FC236}">
                <a16:creationId xmlns:a16="http://schemas.microsoft.com/office/drawing/2014/main" id="{D57735D4-F75D-BA44-817C-522F54FD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380" y="5807574"/>
            <a:ext cx="252633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11</a:t>
            </a:r>
            <a:endParaRPr lang="en-US" altLang="zh-CN" sz="1400"/>
          </a:p>
        </p:txBody>
      </p:sp>
      <p:sp>
        <p:nvSpPr>
          <p:cNvPr id="66599" name="Text Box 39">
            <a:extLst>
              <a:ext uri="{FF2B5EF4-FFF2-40B4-BE49-F238E27FC236}">
                <a16:creationId xmlns:a16="http://schemas.microsoft.com/office/drawing/2014/main" id="{D98FE682-2485-BF42-92BC-2A5FBE022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159" y="3458074"/>
            <a:ext cx="20133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7</a:t>
            </a:r>
            <a:endParaRPr lang="en-US" altLang="zh-CN" sz="1400"/>
          </a:p>
        </p:txBody>
      </p:sp>
      <p:sp>
        <p:nvSpPr>
          <p:cNvPr id="66600" name="Text Box 40">
            <a:extLst>
              <a:ext uri="{FF2B5EF4-FFF2-40B4-BE49-F238E27FC236}">
                <a16:creationId xmlns:a16="http://schemas.microsoft.com/office/drawing/2014/main" id="{350B04AB-493E-9943-9246-0C1C2CBD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09" y="3537449"/>
            <a:ext cx="20133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8</a:t>
            </a:r>
            <a:endParaRPr lang="en-US" altLang="zh-CN" sz="1400"/>
          </a:p>
        </p:txBody>
      </p:sp>
      <p:sp>
        <p:nvSpPr>
          <p:cNvPr id="66601" name="Text Box 41">
            <a:extLst>
              <a:ext uri="{FF2B5EF4-FFF2-40B4-BE49-F238E27FC236}">
                <a16:creationId xmlns:a16="http://schemas.microsoft.com/office/drawing/2014/main" id="{77C8E25F-E8DB-5F44-8093-C752E934A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22" y="3512049"/>
            <a:ext cx="20133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6</a:t>
            </a:r>
            <a:endParaRPr lang="en-US" altLang="zh-CN" sz="1400"/>
          </a:p>
        </p:txBody>
      </p:sp>
      <p:sp>
        <p:nvSpPr>
          <p:cNvPr id="66602" name="Rectangle 42">
            <a:extLst>
              <a:ext uri="{FF2B5EF4-FFF2-40B4-BE49-F238E27FC236}">
                <a16:creationId xmlns:a16="http://schemas.microsoft.com/office/drawing/2014/main" id="{77ED05F5-4E48-4644-BEDE-6FD43321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547" y="2892810"/>
            <a:ext cx="2407710" cy="55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ts val="1800"/>
              </a:lnSpc>
              <a:buClr>
                <a:schemeClr val="tx1"/>
              </a:buClr>
              <a:buSzPct val="35000"/>
            </a:pPr>
            <a:r>
              <a:rPr lang="en-US" altLang="zh-CN" dirty="0"/>
              <a:t>saturates all edges</a:t>
            </a:r>
            <a:br>
              <a:rPr lang="en-US" altLang="zh-CN" dirty="0"/>
            </a:br>
            <a:r>
              <a:rPr lang="en-US" altLang="zh-CN" dirty="0"/>
              <a:t>leaving s and entering t</a:t>
            </a:r>
          </a:p>
        </p:txBody>
      </p:sp>
      <p:sp>
        <p:nvSpPr>
          <p:cNvPr id="66603" name="Line 44">
            <a:extLst>
              <a:ext uri="{FF2B5EF4-FFF2-40B4-BE49-F238E27FC236}">
                <a16:creationId xmlns:a16="http://schemas.microsoft.com/office/drawing/2014/main" id="{02CB19C2-21C6-0448-B762-807746CE64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63539" y="5972674"/>
            <a:ext cx="9461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6604" name="Line 45">
            <a:extLst>
              <a:ext uri="{FF2B5EF4-FFF2-40B4-BE49-F238E27FC236}">
                <a16:creationId xmlns:a16="http://schemas.microsoft.com/office/drawing/2014/main" id="{3DA087E0-74E7-EB45-A9D7-25BE9C2A80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10467" y="2796356"/>
            <a:ext cx="179387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6605" name="Text Box 46">
            <a:extLst>
              <a:ext uri="{FF2B5EF4-FFF2-40B4-BE49-F238E27FC236}">
                <a16:creationId xmlns:a16="http://schemas.microsoft.com/office/drawing/2014/main" id="{9B827752-3D44-B941-9C90-C59328B5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127" y="5842499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6600"/>
                </a:solidFill>
              </a:rPr>
              <a:t>demand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AE543C61-A995-0547-8DEE-DB7B658A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">
            <a:extLst>
              <a:ext uri="{FF2B5EF4-FFF2-40B4-BE49-F238E27FC236}">
                <a16:creationId xmlns:a16="http://schemas.microsoft.com/office/drawing/2014/main" id="{391F2F71-CD53-6D41-8A25-30B12F45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8145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>
            <a:extLst>
              <a:ext uri="{FF2B5EF4-FFF2-40B4-BE49-F238E27FC236}">
                <a16:creationId xmlns:a16="http://schemas.microsoft.com/office/drawing/2014/main" id="{00C3F8D6-6A2F-3C4F-B17B-B8399445A4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4A0F89D-C569-D345-83EE-E5E00323532F}" type="slidenum">
              <a:rPr lang="en-US" altLang="zh-CN" sz="800"/>
              <a:pPr/>
              <a:t>36</a:t>
            </a:fld>
            <a:endParaRPr lang="en-US" altLang="zh-CN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7349C14F-583D-8943-9E6F-7625346D4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Circulation with Demands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BC1AC74-A2F2-7442-A33D-95CAA947D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Integrality theorem.  </a:t>
            </a:r>
            <a:r>
              <a:rPr lang="en-US" altLang="zh-CN" dirty="0">
                <a:solidFill>
                  <a:schemeClr val="tx1"/>
                </a:solidFill>
              </a:rPr>
              <a:t>If all capacities and demands are integers, and there exists a circulation, then there exists one that is integer-valued.</a:t>
            </a:r>
          </a:p>
          <a:p>
            <a:endParaRPr lang="en-US" altLang="zh-CN" dirty="0"/>
          </a:p>
          <a:p>
            <a:r>
              <a:rPr lang="en-US" altLang="zh-CN" dirty="0"/>
              <a:t>Pf.  </a:t>
            </a:r>
            <a:r>
              <a:rPr lang="en-US" altLang="zh-CN" dirty="0">
                <a:solidFill>
                  <a:schemeClr val="tx1"/>
                </a:solidFill>
              </a:rPr>
              <a:t>Follows from max flow formulation and integrality theorem for max flow.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Characterization.  </a:t>
            </a:r>
            <a:r>
              <a:rPr lang="en-US" altLang="zh-CN" dirty="0">
                <a:solidFill>
                  <a:schemeClr val="tx1"/>
                </a:solidFill>
              </a:rPr>
              <a:t>Given (V, E, c, d), there does </a:t>
            </a:r>
            <a:r>
              <a:rPr lang="en-US" altLang="zh-CN" dirty="0">
                <a:solidFill>
                  <a:schemeClr val="accent1"/>
                </a:solidFill>
              </a:rPr>
              <a:t>not</a:t>
            </a:r>
            <a:r>
              <a:rPr lang="en-US" altLang="zh-CN" dirty="0">
                <a:solidFill>
                  <a:schemeClr val="tx1"/>
                </a:solidFill>
              </a:rPr>
              <a:t> exist a circulation </a:t>
            </a:r>
            <a:r>
              <a:rPr lang="en-US" altLang="zh-CN" dirty="0" err="1">
                <a:solidFill>
                  <a:schemeClr val="tx1"/>
                </a:solidFill>
              </a:rPr>
              <a:t>iff</a:t>
            </a:r>
            <a:r>
              <a:rPr lang="en-US" altLang="zh-CN" dirty="0">
                <a:solidFill>
                  <a:schemeClr val="tx1"/>
                </a:solidFill>
              </a:rPr>
              <a:t> there exists a node partition (A, B) such that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</a:t>
            </a:r>
            <a:r>
              <a:rPr lang="en-US" altLang="zh-CN" baseline="-25000" dirty="0" err="1">
                <a:solidFill>
                  <a:schemeClr val="tx1"/>
                </a:solidFill>
                <a:sym typeface="Symbol" pitchFamily="2" charset="2"/>
              </a:rPr>
              <a:t>vB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d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2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 &gt; cap(A, B)</a:t>
            </a:r>
          </a:p>
          <a:p>
            <a:pPr lvl="2"/>
            <a:endParaRPr lang="en-US" altLang="zh-CN" dirty="0"/>
          </a:p>
          <a:p>
            <a:r>
              <a:rPr lang="en-US" altLang="zh-CN" dirty="0" err="1"/>
              <a:t>Pf</a:t>
            </a:r>
            <a:r>
              <a:rPr lang="en-US" altLang="zh-CN" dirty="0"/>
              <a:t> idea.  </a:t>
            </a:r>
            <a:r>
              <a:rPr lang="en-US" altLang="zh-CN" dirty="0">
                <a:solidFill>
                  <a:schemeClr val="tx1"/>
                </a:solidFill>
              </a:rPr>
              <a:t>Look at min cut in G'.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E7C23D76-8855-E142-AF0A-7EB191AC4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789" y="5531005"/>
            <a:ext cx="3718967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ts val="1800"/>
              </a:lnSpc>
              <a:buClr>
                <a:schemeClr val="tx1"/>
              </a:buClr>
              <a:buSzPct val="35000"/>
            </a:pPr>
            <a:r>
              <a:rPr lang="en-US" altLang="zh-CN" dirty="0"/>
              <a:t>demand by nodes in B exceeds supply</a:t>
            </a:r>
            <a:br>
              <a:rPr lang="en-US" altLang="zh-CN" dirty="0"/>
            </a:br>
            <a:r>
              <a:rPr lang="en-US" altLang="zh-CN" dirty="0"/>
              <a:t>of nodes in B plus max capacity of</a:t>
            </a:r>
            <a:br>
              <a:rPr lang="en-US" altLang="zh-CN" dirty="0"/>
            </a:br>
            <a:r>
              <a:rPr lang="en-US" altLang="zh-CN" dirty="0"/>
              <a:t>edges going from A to B</a:t>
            </a: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4FF6E269-C355-F749-80FF-2F4340857B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44363" y="5281767"/>
            <a:ext cx="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9D6091-0757-DC42-97C0-FEAC47AC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807CD67-1291-2E4B-9FE1-6701AADA4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19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>
            <a:extLst>
              <a:ext uri="{FF2B5EF4-FFF2-40B4-BE49-F238E27FC236}">
                <a16:creationId xmlns:a16="http://schemas.microsoft.com/office/drawing/2014/main" id="{837AAAAD-1CAE-C049-828B-DC8FC7F32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01BA0D3-7095-8D41-8F30-D0351B7622FA}" type="slidenum">
              <a:rPr lang="en-US" altLang="zh-CN" sz="800"/>
              <a:pPr/>
              <a:t>37</a:t>
            </a:fld>
            <a:endParaRPr lang="en-US" altLang="zh-CN" sz="14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D8E3BE4-500B-E747-A5DD-35B968C7E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Circulation with Demands and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>
                <a:extLst>
                  <a:ext uri="{FF2B5EF4-FFF2-40B4-BE49-F238E27FC236}">
                    <a16:creationId xmlns:a16="http://schemas.microsoft.com/office/drawing/2014/main" id="{DEFB379B-E7AA-2245-898C-D0085AB87F1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Feasible circulation.</a:t>
                </a:r>
              </a:p>
              <a:p>
                <a:pPr lvl="1"/>
                <a:r>
                  <a:rPr lang="en-US" altLang="zh-CN" dirty="0"/>
                  <a:t>Directed graph G = (V, E).  </a:t>
                </a:r>
              </a:p>
              <a:p>
                <a:pPr lvl="1"/>
                <a:r>
                  <a:rPr lang="en-US" altLang="zh-CN" dirty="0"/>
                  <a:t>Edge capacities c(e) and lower bounds </a:t>
                </a:r>
                <a:r>
                  <a:rPr lang="en-US" altLang="zh-CN" dirty="0">
                    <a:sym typeface="MT Extra" pitchFamily="2" charset="0"/>
                  </a:rPr>
                  <a:t> (e)</a:t>
                </a:r>
                <a:r>
                  <a:rPr lang="en-US" altLang="zh-CN" dirty="0"/>
                  <a:t>, e </a:t>
                </a:r>
                <a:r>
                  <a:rPr lang="en-US" altLang="zh-CN" dirty="0">
                    <a:sym typeface="Symbol" pitchFamily="2" charset="2"/>
                  </a:rPr>
                  <a:t> E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Node supply and demands d(v), v </a:t>
                </a:r>
                <a:r>
                  <a:rPr lang="en-US" altLang="zh-CN" dirty="0">
                    <a:sym typeface="Symbol" pitchFamily="2" charset="2"/>
                  </a:rPr>
                  <a:t> V</a:t>
                </a:r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Def.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circulation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is a function </a:t>
                </a:r>
                <a:r>
                  <a:rPr lang="en-US" altLang="zh-CN" dirty="0">
                    <a:solidFill>
                      <a:schemeClr val="tx1"/>
                    </a:solidFill>
                    <a:sym typeface="Symbol" pitchFamily="2" charset="2"/>
                  </a:rPr>
                  <a:t>that satisfies:</a:t>
                </a:r>
              </a:p>
              <a:p>
                <a:pPr lvl="1"/>
                <a:r>
                  <a:rPr lang="en-US" altLang="zh-CN" dirty="0"/>
                  <a:t>For each e </a:t>
                </a:r>
                <a:r>
                  <a:rPr lang="en-US" altLang="zh-CN" dirty="0">
                    <a:sym typeface="Symbol" pitchFamily="2" charset="2"/>
                  </a:rPr>
                  <a:t> E:	 </a:t>
                </a:r>
                <a:r>
                  <a:rPr lang="en-US" altLang="zh-CN" dirty="0">
                    <a:sym typeface="MT Extra" pitchFamily="2" charset="0"/>
                  </a:rPr>
                  <a:t> (e)</a:t>
                </a:r>
                <a:r>
                  <a:rPr lang="en-US" altLang="zh-CN" dirty="0"/>
                  <a:t>   </a:t>
                </a:r>
                <a:r>
                  <a:rPr lang="en-US" altLang="zh-CN" dirty="0">
                    <a:sym typeface="Symbol" pitchFamily="2" charset="2"/>
                  </a:rPr>
                  <a:t>   </a:t>
                </a:r>
                <a:r>
                  <a:rPr lang="en-US" altLang="zh-CN" i="1" dirty="0">
                    <a:sym typeface="Symbol" pitchFamily="2" charset="2"/>
                  </a:rPr>
                  <a:t>f</a:t>
                </a:r>
                <a:r>
                  <a:rPr lang="en-US" altLang="zh-CN" dirty="0">
                    <a:sym typeface="Symbol" pitchFamily="2" charset="2"/>
                  </a:rPr>
                  <a:t>(e)      c(e)	     </a:t>
                </a:r>
                <a:r>
                  <a:rPr lang="en-US" altLang="zh-CN" dirty="0">
                    <a:solidFill>
                      <a:schemeClr val="hlink"/>
                    </a:solidFill>
                    <a:sym typeface="Symbol" pitchFamily="2" charset="2"/>
                  </a:rPr>
                  <a:t>(capacity)</a:t>
                </a:r>
                <a:endParaRPr lang="en-US" altLang="zh-CN" dirty="0">
                  <a:solidFill>
                    <a:schemeClr val="hlink"/>
                  </a:solidFill>
                </a:endParaRPr>
              </a:p>
              <a:p>
                <a:pPr lvl="1"/>
                <a:r>
                  <a:rPr lang="en-US" altLang="zh-CN" dirty="0"/>
                  <a:t>For each v </a:t>
                </a:r>
                <a:r>
                  <a:rPr lang="en-US" altLang="zh-CN" dirty="0">
                    <a:sym typeface="Symbol" pitchFamily="2" charset="2"/>
                  </a:rPr>
                  <a:t> V: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𝑖𝑛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𝑜𝑢𝑡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)</m:t>
                    </m:r>
                  </m:oMath>
                </a14:m>
                <a:r>
                  <a:rPr lang="en-US" altLang="zh-CN" dirty="0">
                    <a:sym typeface="Symbol" pitchFamily="2" charset="2"/>
                  </a:rPr>
                  <a:t>  </a:t>
                </a:r>
                <a:r>
                  <a:rPr lang="en-US" altLang="zh-CN" dirty="0">
                    <a:solidFill>
                      <a:schemeClr val="hlink"/>
                    </a:solidFill>
                    <a:sym typeface="Symbol" pitchFamily="2" charset="2"/>
                  </a:rPr>
                  <a:t>(conservation)</a:t>
                </a:r>
                <a:endParaRPr lang="en-US" altLang="zh-CN" dirty="0">
                  <a:solidFill>
                    <a:schemeClr val="hlink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Circulation problem with lower bounds.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Given (V, E, </a:t>
                </a:r>
                <a:r>
                  <a:rPr lang="en-US" altLang="zh-CN" dirty="0">
                    <a:solidFill>
                      <a:schemeClr val="tx1"/>
                    </a:solidFill>
                    <a:sym typeface="MT Extra" pitchFamily="2" charset="0"/>
                  </a:rPr>
                  <a:t>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c, d), does there exist a a circulation?</a:t>
                </a:r>
              </a:p>
            </p:txBody>
          </p:sp>
        </mc:Choice>
        <mc:Fallback xmlns="">
          <p:sp>
            <p:nvSpPr>
              <p:cNvPr id="70659" name="Rectangle 3">
                <a:extLst>
                  <a:ext uri="{FF2B5EF4-FFF2-40B4-BE49-F238E27FC236}">
                    <a16:creationId xmlns:a16="http://schemas.microsoft.com/office/drawing/2014/main" id="{DEFB379B-E7AA-2245-898C-D0085AB87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03" t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8A50D732-209D-F648-8EE0-C8CB60F44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259272BC-94B5-7946-87B4-E51C383E9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2545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>
            <a:extLst>
              <a:ext uri="{FF2B5EF4-FFF2-40B4-BE49-F238E27FC236}">
                <a16:creationId xmlns:a16="http://schemas.microsoft.com/office/drawing/2014/main" id="{0A1D9378-726F-0749-A034-7EF321E70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519EFDD-4087-1C42-B70E-48EA63BA4C85}" type="slidenum">
              <a:rPr lang="en-US" altLang="zh-CN" sz="800"/>
              <a:pPr/>
              <a:t>38</a:t>
            </a:fld>
            <a:endParaRPr lang="en-US" altLang="zh-CN" sz="14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8731E9E-0C9D-6D44-B235-A0A3B0DA8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Circulation with Demands and Lower Bounds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2EA984C-D643-AA43-8D36-974CB73F5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Idea.  </a:t>
            </a:r>
            <a:r>
              <a:rPr lang="en-US" altLang="zh-CN" dirty="0">
                <a:solidFill>
                  <a:schemeClr val="tx1"/>
                </a:solidFill>
              </a:rPr>
              <a:t>Model lower bounds with demands.</a:t>
            </a:r>
          </a:p>
          <a:p>
            <a:pPr lvl="1">
              <a:lnSpc>
                <a:spcPts val="3000"/>
              </a:lnSpc>
            </a:pPr>
            <a:r>
              <a:rPr lang="en-US" altLang="zh-CN" dirty="0"/>
              <a:t>Send </a:t>
            </a:r>
            <a:r>
              <a:rPr lang="en-US" altLang="zh-CN" dirty="0">
                <a:sym typeface="MT Extra" pitchFamily="2" charset="0"/>
              </a:rPr>
              <a:t>(e)</a:t>
            </a:r>
            <a:r>
              <a:rPr lang="en-US" altLang="zh-CN" dirty="0">
                <a:sym typeface="Symbol" pitchFamily="2" charset="2"/>
              </a:rPr>
              <a:t> units of flow along edge e.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Update demands of both endpoints.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Theorem.  </a:t>
            </a:r>
            <a:r>
              <a:rPr lang="en-US" altLang="zh-CN" dirty="0">
                <a:solidFill>
                  <a:schemeClr val="tx1"/>
                </a:solidFill>
              </a:rPr>
              <a:t>There exists a circulation in G </a:t>
            </a:r>
            <a:r>
              <a:rPr lang="en-US" altLang="zh-CN" dirty="0" err="1">
                <a:solidFill>
                  <a:schemeClr val="tx1"/>
                </a:solidFill>
              </a:rPr>
              <a:t>iff</a:t>
            </a:r>
            <a:r>
              <a:rPr lang="en-US" altLang="zh-CN" dirty="0">
                <a:solidFill>
                  <a:schemeClr val="tx1"/>
                </a:solidFill>
              </a:rPr>
              <a:t> there exists a circulation in G'. If all demands, capacities, and lower bounds in G are integers, then there is a circulation in G that is integer-valued.</a:t>
            </a:r>
          </a:p>
          <a:p>
            <a:endParaRPr lang="en-US" altLang="zh-CN" dirty="0">
              <a:sym typeface="Symbol" pitchFamily="2" charset="2"/>
            </a:endParaRPr>
          </a:p>
          <a:p>
            <a:r>
              <a:rPr lang="en-US" altLang="zh-CN" dirty="0" err="1">
                <a:sym typeface="Symbol" pitchFamily="2" charset="2"/>
              </a:rPr>
              <a:t>Pf</a:t>
            </a:r>
            <a:r>
              <a:rPr lang="en-US" altLang="zh-CN" dirty="0">
                <a:sym typeface="Symbol" pitchFamily="2" charset="2"/>
              </a:rPr>
              <a:t> sketch.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f(e) is a circulation in G </a:t>
            </a:r>
            <a:r>
              <a:rPr lang="en-US" altLang="zh-CN" dirty="0" err="1">
                <a:solidFill>
                  <a:schemeClr val="tx1"/>
                </a:solidFill>
                <a:sym typeface="Symbol" pitchFamily="2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 f'(e) = f(e) - </a:t>
            </a:r>
            <a:r>
              <a:rPr lang="en-US" altLang="zh-CN" dirty="0">
                <a:solidFill>
                  <a:schemeClr val="tx1"/>
                </a:solidFill>
                <a:sym typeface="MT Extra" pitchFamily="2" charset="0"/>
              </a:rPr>
              <a:t>(e)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 is a circulation in G'.</a:t>
            </a:r>
          </a:p>
        </p:txBody>
      </p:sp>
      <p:sp>
        <p:nvSpPr>
          <p:cNvPr id="72708" name="Oval 4">
            <a:extLst>
              <a:ext uri="{FF2B5EF4-FFF2-40B4-BE49-F238E27FC236}">
                <a16:creationId xmlns:a16="http://schemas.microsoft.com/office/drawing/2014/main" id="{CA4A6E69-0488-7D45-B015-41E6EA1E5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5014" y="3347750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 dirty="0"/>
              <a:t>v</a:t>
            </a:r>
          </a:p>
        </p:txBody>
      </p:sp>
      <p:sp>
        <p:nvSpPr>
          <p:cNvPr id="72709" name="Oval 5">
            <a:extLst>
              <a:ext uri="{FF2B5EF4-FFF2-40B4-BE49-F238E27FC236}">
                <a16:creationId xmlns:a16="http://schemas.microsoft.com/office/drawing/2014/main" id="{A8921895-04BC-9349-8787-40BA263B2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5552" y="3347750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w</a:t>
            </a:r>
          </a:p>
        </p:txBody>
      </p:sp>
      <p:cxnSp>
        <p:nvCxnSpPr>
          <p:cNvPr id="72710" name="AutoShape 6">
            <a:extLst>
              <a:ext uri="{FF2B5EF4-FFF2-40B4-BE49-F238E27FC236}">
                <a16:creationId xmlns:a16="http://schemas.microsoft.com/office/drawing/2014/main" id="{AA24A522-1710-2B4E-887F-1F08CA17607E}"/>
              </a:ext>
            </a:extLst>
          </p:cNvPr>
          <p:cNvCxnSpPr>
            <a:cxnSpLocks noChangeShapeType="1"/>
            <a:stCxn id="72708" idx="6"/>
            <a:endCxn id="72709" idx="2"/>
          </p:cNvCxnSpPr>
          <p:nvPr/>
        </p:nvCxnSpPr>
        <p:spPr bwMode="auto">
          <a:xfrm>
            <a:off x="2514889" y="3482686"/>
            <a:ext cx="14906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711" name="Text Box 7">
            <a:extLst>
              <a:ext uri="{FF2B5EF4-FFF2-40B4-BE49-F238E27FC236}">
                <a16:creationId xmlns:a16="http://schemas.microsoft.com/office/drawing/2014/main" id="{2BDDC1D5-D07A-254D-92A6-06BF6D992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92" y="3333461"/>
            <a:ext cx="639919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[2, 9]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1B0DF3C7-62E3-DF4D-982C-FB3169967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063" y="2787361"/>
            <a:ext cx="1238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lower bound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AE1CCB51-E235-DC4B-B2E8-22A054B7A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676" y="2784186"/>
            <a:ext cx="1071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upper bound</a:t>
            </a:r>
          </a:p>
        </p:txBody>
      </p:sp>
      <p:sp>
        <p:nvSpPr>
          <p:cNvPr id="72714" name="Oval 10">
            <a:extLst>
              <a:ext uri="{FF2B5EF4-FFF2-40B4-BE49-F238E27FC236}">
                <a16:creationId xmlns:a16="http://schemas.microsoft.com/office/drawing/2014/main" id="{A1A47278-7805-114C-B570-2736935C70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2914" y="3369975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v</a:t>
            </a:r>
          </a:p>
        </p:txBody>
      </p:sp>
      <p:sp>
        <p:nvSpPr>
          <p:cNvPr id="72715" name="Oval 11">
            <a:extLst>
              <a:ext uri="{FF2B5EF4-FFF2-40B4-BE49-F238E27FC236}">
                <a16:creationId xmlns:a16="http://schemas.microsoft.com/office/drawing/2014/main" id="{2175BD6E-1C40-0846-A4F3-D66166FA76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7577" y="3369975"/>
            <a:ext cx="269875" cy="2698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w</a:t>
            </a:r>
          </a:p>
        </p:txBody>
      </p:sp>
      <p:cxnSp>
        <p:nvCxnSpPr>
          <p:cNvPr id="72716" name="AutoShape 12">
            <a:extLst>
              <a:ext uri="{FF2B5EF4-FFF2-40B4-BE49-F238E27FC236}">
                <a16:creationId xmlns:a16="http://schemas.microsoft.com/office/drawing/2014/main" id="{BC4F72DC-EBF4-A445-8427-429CFCADBE9C}"/>
              </a:ext>
            </a:extLst>
          </p:cNvPr>
          <p:cNvCxnSpPr>
            <a:cxnSpLocks noChangeShapeType="1"/>
            <a:stCxn id="72714" idx="6"/>
            <a:endCxn id="72715" idx="2"/>
          </p:cNvCxnSpPr>
          <p:nvPr/>
        </p:nvCxnSpPr>
        <p:spPr bwMode="auto">
          <a:xfrm>
            <a:off x="6032788" y="3504911"/>
            <a:ext cx="1474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717" name="Text Box 13">
            <a:extLst>
              <a:ext uri="{FF2B5EF4-FFF2-40B4-BE49-F238E27FC236}">
                <a16:creationId xmlns:a16="http://schemas.microsoft.com/office/drawing/2014/main" id="{95DA7BFE-5441-E548-A680-DEF95440F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3251" y="3679536"/>
            <a:ext cx="45720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d(v)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9A2446E9-351F-4349-895D-B43DE70C3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813" y="3679536"/>
            <a:ext cx="45720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d(w)</a:t>
            </a: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E4B26FEF-E245-8941-AF2E-56CC1CDB0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001" y="3703349"/>
            <a:ext cx="83820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d(v) + 2</a:t>
            </a:r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66D8B918-1A1E-1D47-A50E-749FB0203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651" y="3679536"/>
            <a:ext cx="99060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d(w) - 2</a:t>
            </a:r>
          </a:p>
        </p:txBody>
      </p:sp>
      <p:sp>
        <p:nvSpPr>
          <p:cNvPr id="72721" name="Line 17">
            <a:extLst>
              <a:ext uri="{FF2B5EF4-FFF2-40B4-BE49-F238E27FC236}">
                <a16:creationId xmlns:a16="http://schemas.microsoft.com/office/drawing/2014/main" id="{2823461F-7624-1D44-A9D5-30C45B4E2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538" y="3101687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2722" name="Line 18">
            <a:extLst>
              <a:ext uri="{FF2B5EF4-FFF2-40B4-BE49-F238E27FC236}">
                <a16:creationId xmlns:a16="http://schemas.microsoft.com/office/drawing/2014/main" id="{7B9D9341-D0DF-0245-BA52-E4AEA5858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3563" y="3103275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2723" name="Rectangle 19">
            <a:extLst>
              <a:ext uri="{FF2B5EF4-FFF2-40B4-BE49-F238E27FC236}">
                <a16:creationId xmlns:a16="http://schemas.microsoft.com/office/drawing/2014/main" id="{097FC666-6AB9-FE4F-A3A9-BFBDF1AF5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801" y="3777961"/>
            <a:ext cx="32541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/>
              <a:t>G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78B67B70-6C5A-7B4E-BC98-B5978437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826" y="3884324"/>
            <a:ext cx="40556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/>
              <a:t>G'</a:t>
            </a:r>
          </a:p>
        </p:txBody>
      </p:sp>
      <p:sp>
        <p:nvSpPr>
          <p:cNvPr id="72725" name="Text Box 21">
            <a:extLst>
              <a:ext uri="{FF2B5EF4-FFF2-40B4-BE49-F238E27FC236}">
                <a16:creationId xmlns:a16="http://schemas.microsoft.com/office/drawing/2014/main" id="{EF3DCC67-A546-AC45-B3E6-2DF1F3D20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791" y="3346161"/>
            <a:ext cx="293670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7</a:t>
            </a:r>
          </a:p>
        </p:txBody>
      </p:sp>
      <p:sp>
        <p:nvSpPr>
          <p:cNvPr id="72726" name="Text Box 22">
            <a:extLst>
              <a:ext uri="{FF2B5EF4-FFF2-40B4-BE49-F238E27FC236}">
                <a16:creationId xmlns:a16="http://schemas.microsoft.com/office/drawing/2014/main" id="{5C20DF8D-ECBB-5F40-9229-6AD4013A6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851" y="2720686"/>
            <a:ext cx="1071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/>
              <a:t>capacity</a:t>
            </a:r>
          </a:p>
        </p:txBody>
      </p:sp>
      <p:sp>
        <p:nvSpPr>
          <p:cNvPr id="72727" name="Line 23">
            <a:extLst>
              <a:ext uri="{FF2B5EF4-FFF2-40B4-BE49-F238E27FC236}">
                <a16:creationId xmlns:a16="http://schemas.microsoft.com/office/drawing/2014/main" id="{82DBFB69-35D7-CF4E-AC6D-2E2CD26DC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1926" y="3068350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AD61868-051E-194D-B77C-EDF85646C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>
            <a:extLst>
              <a:ext uri="{FF2B5EF4-FFF2-40B4-BE49-F238E27FC236}">
                <a16:creationId xmlns:a16="http://schemas.microsoft.com/office/drawing/2014/main" id="{8DDEFBF1-B709-AD4D-B066-29FC707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5148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819A4C9E-4413-1247-AC00-D460994035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6.  Survey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4D94B-679D-5E41-8FD7-0834C478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BE875D6-8C8F-1B4F-8C2A-A9B55DE3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98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>
            <a:extLst>
              <a:ext uri="{FF2B5EF4-FFF2-40B4-BE49-F238E27FC236}">
                <a16:creationId xmlns:a16="http://schemas.microsoft.com/office/drawing/2014/main" id="{14965010-FDD4-9843-AF92-F9BB7B293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09C73C8-EFD1-C549-9A3C-BBBA183A801F}" type="slidenum">
              <a:rPr lang="en-US" altLang="zh-CN" sz="800"/>
              <a:pPr/>
              <a:t>4</a:t>
            </a:fld>
            <a:endParaRPr lang="en-US" altLang="zh-CN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6737FBB1-6C4F-E146-8602-4AC8BD537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Good Augmenting Paths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D34C99E-09B6-2543-9C76-2EDD529B9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1544" y="851338"/>
            <a:ext cx="9480331" cy="5410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Use care when selecting augmenting paths.</a:t>
            </a:r>
          </a:p>
          <a:p>
            <a:pPr lvl="1"/>
            <a:r>
              <a:rPr lang="en-US" altLang="zh-CN" dirty="0"/>
              <a:t>Some choices lead to exponential algorithms.</a:t>
            </a:r>
          </a:p>
          <a:p>
            <a:pPr lvl="1"/>
            <a:r>
              <a:rPr lang="en-US" altLang="zh-CN" dirty="0"/>
              <a:t>Clever choices lead to polynomial algorithms.</a:t>
            </a:r>
          </a:p>
          <a:p>
            <a:pPr lvl="1"/>
            <a:r>
              <a:rPr lang="en-US" altLang="zh-CN" dirty="0"/>
              <a:t>If capacities are irrational, algorithm not guaranteed to terminate!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Goal:  choose augmenting paths so that:</a:t>
            </a:r>
          </a:p>
          <a:p>
            <a:pPr lvl="1"/>
            <a:r>
              <a:rPr lang="en-US" altLang="zh-CN" dirty="0"/>
              <a:t>Can find augmenting paths efficiently.</a:t>
            </a:r>
          </a:p>
          <a:p>
            <a:pPr lvl="1"/>
            <a:r>
              <a:rPr lang="en-US" altLang="zh-CN" dirty="0"/>
              <a:t>Few iterations.</a:t>
            </a:r>
          </a:p>
          <a:p>
            <a:endParaRPr lang="en-US" altLang="zh-CN" dirty="0"/>
          </a:p>
          <a:p>
            <a:r>
              <a:rPr lang="en-US" altLang="zh-CN" dirty="0"/>
              <a:t>Choose augmenting paths with:  </a:t>
            </a:r>
            <a:r>
              <a:rPr lang="en-US" altLang="zh-CN" dirty="0">
                <a:solidFill>
                  <a:schemeClr val="hlink"/>
                </a:solidFill>
              </a:rPr>
              <a:t>[Edmonds-Karp 1972, Dinitz 1970]</a:t>
            </a:r>
            <a:endParaRPr lang="en-US" altLang="zh-CN" dirty="0"/>
          </a:p>
          <a:p>
            <a:pPr lvl="1"/>
            <a:r>
              <a:rPr lang="en-US" altLang="zh-CN" dirty="0"/>
              <a:t>Max bottleneck capacity.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Sufficiently large bottleneck capacity.</a:t>
            </a:r>
          </a:p>
          <a:p>
            <a:pPr lvl="1"/>
            <a:r>
              <a:rPr lang="en-US" altLang="zh-CN" dirty="0"/>
              <a:t>Fewest number of edges.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433A16-DFFE-784F-8821-0D32ED37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6AB2EAF-C4C6-8143-8D7D-C6A70BCA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4478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>
            <a:extLst>
              <a:ext uri="{FF2B5EF4-FFF2-40B4-BE49-F238E27FC236}">
                <a16:creationId xmlns:a16="http://schemas.microsoft.com/office/drawing/2014/main" id="{7F9D6B3A-E74B-FF49-A118-C8FFA5DFC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183B4F6-5D80-7D48-82B3-CC81A980EE2C}" type="slidenum">
              <a:rPr lang="en-US" altLang="zh-CN" sz="800"/>
              <a:pPr/>
              <a:t>40</a:t>
            </a:fld>
            <a:endParaRPr lang="en-US" altLang="zh-CN" sz="14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3D572323-85CB-C04B-9BD1-EB41ADFCF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Survey Design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46B6420-E68D-6C41-8EE6-7326AB7E7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Survey design.</a:t>
            </a:r>
          </a:p>
          <a:p>
            <a:pPr lvl="1"/>
            <a:r>
              <a:rPr lang="en-US" altLang="zh-CN"/>
              <a:t>Design survey asking n</a:t>
            </a:r>
            <a:r>
              <a:rPr lang="en-US" altLang="zh-CN" baseline="-25000"/>
              <a:t>1</a:t>
            </a:r>
            <a:r>
              <a:rPr lang="en-US" altLang="zh-CN"/>
              <a:t> consumers about n</a:t>
            </a:r>
            <a:r>
              <a:rPr lang="en-US" altLang="zh-CN" baseline="-25000"/>
              <a:t>2</a:t>
            </a:r>
            <a:r>
              <a:rPr lang="en-US" altLang="zh-CN"/>
              <a:t> products.</a:t>
            </a:r>
          </a:p>
          <a:p>
            <a:pPr lvl="1"/>
            <a:r>
              <a:rPr lang="en-US" altLang="zh-CN"/>
              <a:t>Can only survey consumer i about product j if they own it.</a:t>
            </a:r>
          </a:p>
          <a:p>
            <a:pPr lvl="1"/>
            <a:r>
              <a:rPr lang="en-US" altLang="zh-CN"/>
              <a:t>Ask consumer i between c</a:t>
            </a:r>
            <a:r>
              <a:rPr lang="en-US" altLang="zh-CN" baseline="-25000"/>
              <a:t>i</a:t>
            </a:r>
            <a:r>
              <a:rPr lang="en-US" altLang="zh-CN"/>
              <a:t> and c</a:t>
            </a:r>
            <a:r>
              <a:rPr lang="en-US" altLang="zh-CN" baseline="-25000"/>
              <a:t>i</a:t>
            </a:r>
            <a:r>
              <a:rPr lang="en-US" altLang="zh-CN"/>
              <a:t>' questions.</a:t>
            </a:r>
          </a:p>
          <a:p>
            <a:pPr lvl="1"/>
            <a:r>
              <a:rPr lang="en-US" altLang="zh-CN"/>
              <a:t>Ask between p</a:t>
            </a:r>
            <a:r>
              <a:rPr lang="en-US" altLang="zh-CN" baseline="-25000"/>
              <a:t>j</a:t>
            </a:r>
            <a:r>
              <a:rPr lang="en-US" altLang="zh-CN"/>
              <a:t> and p</a:t>
            </a:r>
            <a:r>
              <a:rPr lang="en-US" altLang="zh-CN" baseline="-25000"/>
              <a:t>j</a:t>
            </a:r>
            <a:r>
              <a:rPr lang="en-US" altLang="zh-CN"/>
              <a:t>' consumers about product j.</a:t>
            </a:r>
          </a:p>
          <a:p>
            <a:pPr lvl="1"/>
            <a:endParaRPr lang="en-US" altLang="zh-CN"/>
          </a:p>
          <a:p>
            <a:r>
              <a:rPr lang="en-US" altLang="zh-CN"/>
              <a:t>Goal.  </a:t>
            </a:r>
            <a:r>
              <a:rPr lang="en-US" altLang="zh-CN">
                <a:solidFill>
                  <a:schemeClr val="tx1"/>
                </a:solidFill>
              </a:rPr>
              <a:t>Design a survey that meets these specs, if possible.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r>
              <a:rPr lang="en-US" altLang="zh-CN"/>
              <a:t>Bipartite perfect matching.  </a:t>
            </a:r>
            <a:r>
              <a:rPr lang="en-US" altLang="zh-CN">
                <a:solidFill>
                  <a:schemeClr val="tx1"/>
                </a:solidFill>
              </a:rPr>
              <a:t>Special case when c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= c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' = p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= p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' = 1.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608A6786-6DDC-B74A-8B73-A3B91FE8F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287" y="1259987"/>
            <a:ext cx="41302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one survey question per product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84BA6CF8-6039-B546-B350-D154E24C5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916" y="1592840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4D066E-55A8-EA4A-B246-50C1151A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EE2C4A2-A101-EA40-9ED1-A5715649D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0818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>
            <a:extLst>
              <a:ext uri="{FF2B5EF4-FFF2-40B4-BE49-F238E27FC236}">
                <a16:creationId xmlns:a16="http://schemas.microsoft.com/office/drawing/2014/main" id="{5262B85D-4678-954D-95FA-B1B6EDB508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F064E04-D162-4640-9CFF-87665251C4C4}" type="slidenum">
              <a:rPr lang="en-US" altLang="zh-CN" sz="800"/>
              <a:pPr/>
              <a:t>41</a:t>
            </a:fld>
            <a:endParaRPr lang="en-US" altLang="zh-CN" sz="14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EB6A8AD-6D5F-E941-B968-623D9B0F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Survey Design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5408418-FB8A-ED4E-BC45-F4459D8CB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Algorithm.  </a:t>
            </a:r>
            <a:r>
              <a:rPr lang="en-US" altLang="zh-CN">
                <a:solidFill>
                  <a:schemeClr val="tx1"/>
                </a:solidFill>
              </a:rPr>
              <a:t>Formulate as a circulation problem with lower bounds.</a:t>
            </a:r>
          </a:p>
          <a:p>
            <a:pPr lvl="1"/>
            <a:r>
              <a:rPr lang="en-US" altLang="zh-CN"/>
              <a:t>Include an edge (i, j) if consumer j owns product i.</a:t>
            </a:r>
          </a:p>
          <a:p>
            <a:pPr lvl="1"/>
            <a:r>
              <a:rPr lang="en-US" altLang="zh-CN"/>
              <a:t>Integer circulation  </a:t>
            </a:r>
            <a:r>
              <a:rPr lang="en-US" altLang="zh-CN">
                <a:sym typeface="Symbol" pitchFamily="2" charset="2"/>
              </a:rPr>
              <a:t>  feasible survey design.</a:t>
            </a:r>
            <a:endParaRPr lang="en-US" altLang="zh-CN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02724B1F-F758-224E-BB52-405C2A8B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340" y="2820988"/>
            <a:ext cx="6896100" cy="4037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78853" name="Oval 5">
            <a:extLst>
              <a:ext uri="{FF2B5EF4-FFF2-40B4-BE49-F238E27FC236}">
                <a16:creationId xmlns:a16="http://schemas.microsoft.com/office/drawing/2014/main" id="{7014E4DE-203A-E344-BD41-C1E7820134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9554" y="5133976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s</a:t>
            </a:r>
          </a:p>
        </p:txBody>
      </p:sp>
      <p:sp>
        <p:nvSpPr>
          <p:cNvPr id="78854" name="Oval 6">
            <a:extLst>
              <a:ext uri="{FF2B5EF4-FFF2-40B4-BE49-F238E27FC236}">
                <a16:creationId xmlns:a16="http://schemas.microsoft.com/office/drawing/2014/main" id="{7DB4C73F-EEE9-DE46-8047-B8D43EADAF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7878" y="3684589"/>
            <a:ext cx="233362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</a:t>
            </a:r>
          </a:p>
        </p:txBody>
      </p:sp>
      <p:sp>
        <p:nvSpPr>
          <p:cNvPr id="78855" name="Oval 7">
            <a:extLst>
              <a:ext uri="{FF2B5EF4-FFF2-40B4-BE49-F238E27FC236}">
                <a16:creationId xmlns:a16="http://schemas.microsoft.com/office/drawing/2014/main" id="{484853C4-5338-DA41-9A10-85C58ACBF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7878" y="5133976"/>
            <a:ext cx="233362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</a:t>
            </a:r>
          </a:p>
        </p:txBody>
      </p:sp>
      <p:sp>
        <p:nvSpPr>
          <p:cNvPr id="78856" name="Oval 8">
            <a:extLst>
              <a:ext uri="{FF2B5EF4-FFF2-40B4-BE49-F238E27FC236}">
                <a16:creationId xmlns:a16="http://schemas.microsoft.com/office/drawing/2014/main" id="{F48BC8CC-323D-C546-90D8-6A4793C08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7878" y="6478589"/>
            <a:ext cx="233362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</a:t>
            </a:r>
          </a:p>
        </p:txBody>
      </p:sp>
      <p:cxnSp>
        <p:nvCxnSpPr>
          <p:cNvPr id="78857" name="AutoShape 9">
            <a:extLst>
              <a:ext uri="{FF2B5EF4-FFF2-40B4-BE49-F238E27FC236}">
                <a16:creationId xmlns:a16="http://schemas.microsoft.com/office/drawing/2014/main" id="{A018B764-5508-EF45-B390-ECBC858DBA84}"/>
              </a:ext>
            </a:extLst>
          </p:cNvPr>
          <p:cNvCxnSpPr>
            <a:cxnSpLocks noChangeShapeType="1"/>
            <a:stCxn id="78853" idx="6"/>
            <a:endCxn id="78854" idx="3"/>
          </p:cNvCxnSpPr>
          <p:nvPr/>
        </p:nvCxnSpPr>
        <p:spPr bwMode="auto">
          <a:xfrm flipV="1">
            <a:off x="2959265" y="3889375"/>
            <a:ext cx="1633538" cy="136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58" name="AutoShape 10">
            <a:extLst>
              <a:ext uri="{FF2B5EF4-FFF2-40B4-BE49-F238E27FC236}">
                <a16:creationId xmlns:a16="http://schemas.microsoft.com/office/drawing/2014/main" id="{6BA0FDB4-C0DF-3C4F-818B-4E7E8B4040BB}"/>
              </a:ext>
            </a:extLst>
          </p:cNvPr>
          <p:cNvCxnSpPr>
            <a:cxnSpLocks noChangeShapeType="1"/>
            <a:stCxn id="78853" idx="6"/>
            <a:endCxn id="78855" idx="2"/>
          </p:cNvCxnSpPr>
          <p:nvPr/>
        </p:nvCxnSpPr>
        <p:spPr bwMode="auto">
          <a:xfrm>
            <a:off x="2959266" y="5249863"/>
            <a:ext cx="1592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59" name="AutoShape 11">
            <a:extLst>
              <a:ext uri="{FF2B5EF4-FFF2-40B4-BE49-F238E27FC236}">
                <a16:creationId xmlns:a16="http://schemas.microsoft.com/office/drawing/2014/main" id="{E856F569-2793-3C4E-A5E0-B200CB9F2784}"/>
              </a:ext>
            </a:extLst>
          </p:cNvPr>
          <p:cNvCxnSpPr>
            <a:cxnSpLocks noChangeShapeType="1"/>
            <a:stCxn id="78853" idx="6"/>
            <a:endCxn id="78856" idx="1"/>
          </p:cNvCxnSpPr>
          <p:nvPr/>
        </p:nvCxnSpPr>
        <p:spPr bwMode="auto">
          <a:xfrm>
            <a:off x="2959265" y="5249863"/>
            <a:ext cx="1633538" cy="1255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60" name="AutoShape 12">
            <a:extLst>
              <a:ext uri="{FF2B5EF4-FFF2-40B4-BE49-F238E27FC236}">
                <a16:creationId xmlns:a16="http://schemas.microsoft.com/office/drawing/2014/main" id="{0403FA0D-516A-7241-9D02-A62E8D060B56}"/>
              </a:ext>
            </a:extLst>
          </p:cNvPr>
          <p:cNvCxnSpPr>
            <a:cxnSpLocks noChangeShapeType="1"/>
            <a:stCxn id="78855" idx="6"/>
            <a:endCxn id="78864" idx="2"/>
          </p:cNvCxnSpPr>
          <p:nvPr/>
        </p:nvCxnSpPr>
        <p:spPr bwMode="auto">
          <a:xfrm>
            <a:off x="4797591" y="5249863"/>
            <a:ext cx="2212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61" name="AutoShape 13">
            <a:extLst>
              <a:ext uri="{FF2B5EF4-FFF2-40B4-BE49-F238E27FC236}">
                <a16:creationId xmlns:a16="http://schemas.microsoft.com/office/drawing/2014/main" id="{18C67992-2158-724F-8F24-E06C058D6E9C}"/>
              </a:ext>
            </a:extLst>
          </p:cNvPr>
          <p:cNvCxnSpPr>
            <a:cxnSpLocks noChangeShapeType="1"/>
            <a:stCxn id="78854" idx="6"/>
            <a:endCxn id="78863" idx="2"/>
          </p:cNvCxnSpPr>
          <p:nvPr/>
        </p:nvCxnSpPr>
        <p:spPr bwMode="auto">
          <a:xfrm>
            <a:off x="4799179" y="3802063"/>
            <a:ext cx="2211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62" name="AutoShape 14">
            <a:extLst>
              <a:ext uri="{FF2B5EF4-FFF2-40B4-BE49-F238E27FC236}">
                <a16:creationId xmlns:a16="http://schemas.microsoft.com/office/drawing/2014/main" id="{CE0F5637-33B0-854B-BC5B-25122957A3DB}"/>
              </a:ext>
            </a:extLst>
          </p:cNvPr>
          <p:cNvCxnSpPr>
            <a:cxnSpLocks noChangeShapeType="1"/>
            <a:stCxn id="78856" idx="6"/>
            <a:endCxn id="78865" idx="2"/>
          </p:cNvCxnSpPr>
          <p:nvPr/>
        </p:nvCxnSpPr>
        <p:spPr bwMode="auto">
          <a:xfrm>
            <a:off x="4797591" y="6594475"/>
            <a:ext cx="2212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63" name="Oval 15">
            <a:extLst>
              <a:ext uri="{FF2B5EF4-FFF2-40B4-BE49-F238E27FC236}">
                <a16:creationId xmlns:a16="http://schemas.microsoft.com/office/drawing/2014/main" id="{8014B284-CDBC-3148-A298-4BE89A7AF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8504" y="3684589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1'</a:t>
            </a:r>
          </a:p>
        </p:txBody>
      </p:sp>
      <p:sp>
        <p:nvSpPr>
          <p:cNvPr id="78864" name="Oval 16">
            <a:extLst>
              <a:ext uri="{FF2B5EF4-FFF2-40B4-BE49-F238E27FC236}">
                <a16:creationId xmlns:a16="http://schemas.microsoft.com/office/drawing/2014/main" id="{85B59532-3BA5-3543-A0D5-2BE5BB65C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8504" y="5133976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3'</a:t>
            </a:r>
          </a:p>
        </p:txBody>
      </p:sp>
      <p:sp>
        <p:nvSpPr>
          <p:cNvPr id="78865" name="Oval 17">
            <a:extLst>
              <a:ext uri="{FF2B5EF4-FFF2-40B4-BE49-F238E27FC236}">
                <a16:creationId xmlns:a16="http://schemas.microsoft.com/office/drawing/2014/main" id="{9CA2D0F8-5D5F-304B-BCF6-BB57CF67C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8504" y="6478589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5'</a:t>
            </a:r>
          </a:p>
        </p:txBody>
      </p:sp>
      <p:cxnSp>
        <p:nvCxnSpPr>
          <p:cNvPr id="78866" name="AutoShape 18">
            <a:extLst>
              <a:ext uri="{FF2B5EF4-FFF2-40B4-BE49-F238E27FC236}">
                <a16:creationId xmlns:a16="http://schemas.microsoft.com/office/drawing/2014/main" id="{35690CA2-C355-EA4B-B144-BDA4ED5549CD}"/>
              </a:ext>
            </a:extLst>
          </p:cNvPr>
          <p:cNvCxnSpPr>
            <a:cxnSpLocks noChangeShapeType="1"/>
            <a:stCxn id="78854" idx="6"/>
            <a:endCxn id="78873" idx="1"/>
          </p:cNvCxnSpPr>
          <p:nvPr/>
        </p:nvCxnSpPr>
        <p:spPr bwMode="auto">
          <a:xfrm>
            <a:off x="4799178" y="3802063"/>
            <a:ext cx="2254250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67" name="Oval 19">
            <a:extLst>
              <a:ext uri="{FF2B5EF4-FFF2-40B4-BE49-F238E27FC236}">
                <a16:creationId xmlns:a16="http://schemas.microsoft.com/office/drawing/2014/main" id="{20728EE4-36CE-E842-805E-5398366199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5079" y="5133976"/>
            <a:ext cx="231775" cy="2317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t</a:t>
            </a:r>
          </a:p>
        </p:txBody>
      </p:sp>
      <p:cxnSp>
        <p:nvCxnSpPr>
          <p:cNvPr id="78868" name="AutoShape 20">
            <a:extLst>
              <a:ext uri="{FF2B5EF4-FFF2-40B4-BE49-F238E27FC236}">
                <a16:creationId xmlns:a16="http://schemas.microsoft.com/office/drawing/2014/main" id="{3ABBE985-D09E-804F-9CE9-7FD6E9B9AD59}"/>
              </a:ext>
            </a:extLst>
          </p:cNvPr>
          <p:cNvCxnSpPr>
            <a:cxnSpLocks noChangeShapeType="1"/>
            <a:stCxn id="78863" idx="6"/>
            <a:endCxn id="78867" idx="0"/>
          </p:cNvCxnSpPr>
          <p:nvPr/>
        </p:nvCxnSpPr>
        <p:spPr bwMode="auto">
          <a:xfrm>
            <a:off x="7258215" y="3802064"/>
            <a:ext cx="1682750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69" name="AutoShape 21">
            <a:extLst>
              <a:ext uri="{FF2B5EF4-FFF2-40B4-BE49-F238E27FC236}">
                <a16:creationId xmlns:a16="http://schemas.microsoft.com/office/drawing/2014/main" id="{104CF4C2-958A-E540-8F0C-9C736592F88A}"/>
              </a:ext>
            </a:extLst>
          </p:cNvPr>
          <p:cNvCxnSpPr>
            <a:cxnSpLocks noChangeShapeType="1"/>
            <a:stCxn id="78864" idx="6"/>
            <a:endCxn id="78867" idx="2"/>
          </p:cNvCxnSpPr>
          <p:nvPr/>
        </p:nvCxnSpPr>
        <p:spPr bwMode="auto">
          <a:xfrm>
            <a:off x="7258216" y="5249863"/>
            <a:ext cx="155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70" name="AutoShape 22">
            <a:extLst>
              <a:ext uri="{FF2B5EF4-FFF2-40B4-BE49-F238E27FC236}">
                <a16:creationId xmlns:a16="http://schemas.microsoft.com/office/drawing/2014/main" id="{9B790F5D-6728-7F48-92D7-8E03B6684E9E}"/>
              </a:ext>
            </a:extLst>
          </p:cNvPr>
          <p:cNvCxnSpPr>
            <a:cxnSpLocks noChangeShapeType="1"/>
            <a:stCxn id="78865" idx="7"/>
            <a:endCxn id="78867" idx="4"/>
          </p:cNvCxnSpPr>
          <p:nvPr/>
        </p:nvCxnSpPr>
        <p:spPr bwMode="auto">
          <a:xfrm flipV="1">
            <a:off x="7216940" y="5373689"/>
            <a:ext cx="1722438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71" name="Oval 23">
            <a:extLst>
              <a:ext uri="{FF2B5EF4-FFF2-40B4-BE49-F238E27FC236}">
                <a16:creationId xmlns:a16="http://schemas.microsoft.com/office/drawing/2014/main" id="{D478D5C1-C3A8-E74F-940B-4D554CC638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7878" y="4410076"/>
            <a:ext cx="233362" cy="2333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sp>
        <p:nvSpPr>
          <p:cNvPr id="78872" name="Oval 24">
            <a:extLst>
              <a:ext uri="{FF2B5EF4-FFF2-40B4-BE49-F238E27FC236}">
                <a16:creationId xmlns:a16="http://schemas.microsoft.com/office/drawing/2014/main" id="{70FB0905-A012-1E4B-A4E2-9DB473A67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7878" y="5791201"/>
            <a:ext cx="233362" cy="2333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sp>
        <p:nvSpPr>
          <p:cNvPr id="78873" name="Oval 25">
            <a:extLst>
              <a:ext uri="{FF2B5EF4-FFF2-40B4-BE49-F238E27FC236}">
                <a16:creationId xmlns:a16="http://schemas.microsoft.com/office/drawing/2014/main" id="{3C6E772E-98B3-2F4F-9AE8-6BEFAF80E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8504" y="4410076"/>
            <a:ext cx="231775" cy="2333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2'</a:t>
            </a:r>
          </a:p>
        </p:txBody>
      </p:sp>
      <p:sp>
        <p:nvSpPr>
          <p:cNvPr id="78874" name="Oval 26">
            <a:extLst>
              <a:ext uri="{FF2B5EF4-FFF2-40B4-BE49-F238E27FC236}">
                <a16:creationId xmlns:a16="http://schemas.microsoft.com/office/drawing/2014/main" id="{ADE11C76-2DC1-CF4C-88B0-7AC053384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8504" y="5791201"/>
            <a:ext cx="231775" cy="2333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4'</a:t>
            </a:r>
          </a:p>
        </p:txBody>
      </p:sp>
      <p:cxnSp>
        <p:nvCxnSpPr>
          <p:cNvPr id="78875" name="AutoShape 27">
            <a:extLst>
              <a:ext uri="{FF2B5EF4-FFF2-40B4-BE49-F238E27FC236}">
                <a16:creationId xmlns:a16="http://schemas.microsoft.com/office/drawing/2014/main" id="{160B6B25-0D12-4244-9A97-0852F470D6DF}"/>
              </a:ext>
            </a:extLst>
          </p:cNvPr>
          <p:cNvCxnSpPr>
            <a:cxnSpLocks noChangeShapeType="1"/>
            <a:stCxn id="78871" idx="6"/>
            <a:endCxn id="78873" idx="2"/>
          </p:cNvCxnSpPr>
          <p:nvPr/>
        </p:nvCxnSpPr>
        <p:spPr bwMode="auto">
          <a:xfrm>
            <a:off x="4797591" y="4527550"/>
            <a:ext cx="2212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76" name="AutoShape 28">
            <a:extLst>
              <a:ext uri="{FF2B5EF4-FFF2-40B4-BE49-F238E27FC236}">
                <a16:creationId xmlns:a16="http://schemas.microsoft.com/office/drawing/2014/main" id="{9E9B24D2-3E46-B441-87D8-CA856E0D99A1}"/>
              </a:ext>
            </a:extLst>
          </p:cNvPr>
          <p:cNvCxnSpPr>
            <a:cxnSpLocks noChangeShapeType="1"/>
            <a:stCxn id="78872" idx="6"/>
            <a:endCxn id="78873" idx="3"/>
          </p:cNvCxnSpPr>
          <p:nvPr/>
        </p:nvCxnSpPr>
        <p:spPr bwMode="auto">
          <a:xfrm flipV="1">
            <a:off x="4797590" y="4616450"/>
            <a:ext cx="2255838" cy="129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77" name="AutoShape 29">
            <a:extLst>
              <a:ext uri="{FF2B5EF4-FFF2-40B4-BE49-F238E27FC236}">
                <a16:creationId xmlns:a16="http://schemas.microsoft.com/office/drawing/2014/main" id="{F8C013E2-1BEF-A949-85A1-40DF296AE96C}"/>
              </a:ext>
            </a:extLst>
          </p:cNvPr>
          <p:cNvCxnSpPr>
            <a:cxnSpLocks noChangeShapeType="1"/>
            <a:stCxn id="78855" idx="6"/>
            <a:endCxn id="78874" idx="1"/>
          </p:cNvCxnSpPr>
          <p:nvPr/>
        </p:nvCxnSpPr>
        <p:spPr bwMode="auto">
          <a:xfrm>
            <a:off x="4797590" y="5249864"/>
            <a:ext cx="2255838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78" name="AutoShape 30">
            <a:extLst>
              <a:ext uri="{FF2B5EF4-FFF2-40B4-BE49-F238E27FC236}">
                <a16:creationId xmlns:a16="http://schemas.microsoft.com/office/drawing/2014/main" id="{FD56ACF1-9F39-BB4D-96F1-224CB115B106}"/>
              </a:ext>
            </a:extLst>
          </p:cNvPr>
          <p:cNvCxnSpPr>
            <a:cxnSpLocks noChangeShapeType="1"/>
            <a:stCxn id="78872" idx="6"/>
            <a:endCxn id="78865" idx="1"/>
          </p:cNvCxnSpPr>
          <p:nvPr/>
        </p:nvCxnSpPr>
        <p:spPr bwMode="auto">
          <a:xfrm>
            <a:off x="4797590" y="5907089"/>
            <a:ext cx="2255838" cy="598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79" name="AutoShape 31">
            <a:extLst>
              <a:ext uri="{FF2B5EF4-FFF2-40B4-BE49-F238E27FC236}">
                <a16:creationId xmlns:a16="http://schemas.microsoft.com/office/drawing/2014/main" id="{E55F9B25-3A44-3A40-BC0D-146DB9F1416B}"/>
              </a:ext>
            </a:extLst>
          </p:cNvPr>
          <p:cNvCxnSpPr>
            <a:cxnSpLocks noChangeShapeType="1"/>
            <a:stCxn id="78856" idx="6"/>
            <a:endCxn id="78873" idx="4"/>
          </p:cNvCxnSpPr>
          <p:nvPr/>
        </p:nvCxnSpPr>
        <p:spPr bwMode="auto">
          <a:xfrm flipV="1">
            <a:off x="4797590" y="4649789"/>
            <a:ext cx="2336800" cy="194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80" name="AutoShape 32">
            <a:extLst>
              <a:ext uri="{FF2B5EF4-FFF2-40B4-BE49-F238E27FC236}">
                <a16:creationId xmlns:a16="http://schemas.microsoft.com/office/drawing/2014/main" id="{D16BFA51-3C54-614A-9A21-AD5AE7B762F5}"/>
              </a:ext>
            </a:extLst>
          </p:cNvPr>
          <p:cNvCxnSpPr>
            <a:cxnSpLocks noChangeShapeType="1"/>
            <a:stCxn id="78855" idx="6"/>
            <a:endCxn id="78863" idx="3"/>
          </p:cNvCxnSpPr>
          <p:nvPr/>
        </p:nvCxnSpPr>
        <p:spPr bwMode="auto">
          <a:xfrm flipV="1">
            <a:off x="4799178" y="3889375"/>
            <a:ext cx="2254250" cy="136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81" name="AutoShape 33">
            <a:extLst>
              <a:ext uri="{FF2B5EF4-FFF2-40B4-BE49-F238E27FC236}">
                <a16:creationId xmlns:a16="http://schemas.microsoft.com/office/drawing/2014/main" id="{2AED74FF-31DF-1340-AD59-5C7BA5A9757E}"/>
              </a:ext>
            </a:extLst>
          </p:cNvPr>
          <p:cNvCxnSpPr>
            <a:cxnSpLocks noChangeShapeType="1"/>
            <a:stCxn id="78853" idx="6"/>
            <a:endCxn id="78871" idx="2"/>
          </p:cNvCxnSpPr>
          <p:nvPr/>
        </p:nvCxnSpPr>
        <p:spPr bwMode="auto">
          <a:xfrm flipV="1">
            <a:off x="2959266" y="4527551"/>
            <a:ext cx="1590675" cy="722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82" name="AutoShape 34">
            <a:extLst>
              <a:ext uri="{FF2B5EF4-FFF2-40B4-BE49-F238E27FC236}">
                <a16:creationId xmlns:a16="http://schemas.microsoft.com/office/drawing/2014/main" id="{D5DCA704-D7C0-9C4A-BF7F-3FE2790785A5}"/>
              </a:ext>
            </a:extLst>
          </p:cNvPr>
          <p:cNvCxnSpPr>
            <a:cxnSpLocks noChangeShapeType="1"/>
            <a:stCxn id="78853" idx="6"/>
            <a:endCxn id="78872" idx="2"/>
          </p:cNvCxnSpPr>
          <p:nvPr/>
        </p:nvCxnSpPr>
        <p:spPr bwMode="auto">
          <a:xfrm>
            <a:off x="2959266" y="5249863"/>
            <a:ext cx="1590675" cy="658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83" name="AutoShape 35">
            <a:extLst>
              <a:ext uri="{FF2B5EF4-FFF2-40B4-BE49-F238E27FC236}">
                <a16:creationId xmlns:a16="http://schemas.microsoft.com/office/drawing/2014/main" id="{B383BA6F-C328-084B-A812-EA3708D90F47}"/>
              </a:ext>
            </a:extLst>
          </p:cNvPr>
          <p:cNvCxnSpPr>
            <a:cxnSpLocks noChangeShapeType="1"/>
            <a:stCxn id="78873" idx="6"/>
            <a:endCxn id="78867" idx="1"/>
          </p:cNvCxnSpPr>
          <p:nvPr/>
        </p:nvCxnSpPr>
        <p:spPr bwMode="auto">
          <a:xfrm>
            <a:off x="7258215" y="4527551"/>
            <a:ext cx="1601788" cy="633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84" name="AutoShape 36">
            <a:extLst>
              <a:ext uri="{FF2B5EF4-FFF2-40B4-BE49-F238E27FC236}">
                <a16:creationId xmlns:a16="http://schemas.microsoft.com/office/drawing/2014/main" id="{488C8609-F4F9-7441-8968-81F76964EFF7}"/>
              </a:ext>
            </a:extLst>
          </p:cNvPr>
          <p:cNvCxnSpPr>
            <a:cxnSpLocks noChangeShapeType="1"/>
            <a:stCxn id="78874" idx="6"/>
            <a:endCxn id="78867" idx="3"/>
          </p:cNvCxnSpPr>
          <p:nvPr/>
        </p:nvCxnSpPr>
        <p:spPr bwMode="auto">
          <a:xfrm flipV="1">
            <a:off x="7258215" y="5338763"/>
            <a:ext cx="1601788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85" name="Text Box 37">
            <a:extLst>
              <a:ext uri="{FF2B5EF4-FFF2-40B4-BE49-F238E27FC236}">
                <a16:creationId xmlns:a16="http://schemas.microsoft.com/office/drawing/2014/main" id="{96388CF6-197A-4447-AB94-5F1DE9F8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254" y="4124326"/>
            <a:ext cx="784225" cy="320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rIns="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[c</a:t>
            </a:r>
            <a:r>
              <a:rPr lang="en-US" altLang="zh-CN" sz="1200" baseline="-25000"/>
              <a:t>1</a:t>
            </a:r>
            <a:r>
              <a:rPr lang="en-US" altLang="zh-CN" sz="1200"/>
              <a:t>, c</a:t>
            </a:r>
            <a:r>
              <a:rPr lang="en-US" altLang="zh-CN" sz="1200" baseline="-25000"/>
              <a:t>1</a:t>
            </a:r>
            <a:r>
              <a:rPr lang="en-US" altLang="zh-CN" sz="1200"/>
              <a:t>']</a:t>
            </a:r>
          </a:p>
        </p:txBody>
      </p:sp>
      <p:sp>
        <p:nvSpPr>
          <p:cNvPr id="78886" name="Text Box 38">
            <a:extLst>
              <a:ext uri="{FF2B5EF4-FFF2-40B4-BE49-F238E27FC236}">
                <a16:creationId xmlns:a16="http://schemas.microsoft.com/office/drawing/2014/main" id="{AD4A164C-C0F7-704F-815B-48E1D528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429" y="3668713"/>
            <a:ext cx="554037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sym typeface="Symbol" pitchFamily="2" charset="2"/>
              </a:rPr>
              <a:t>[0, 1]</a:t>
            </a:r>
            <a:endParaRPr lang="en-US" altLang="zh-CN" sz="1200"/>
          </a:p>
        </p:txBody>
      </p:sp>
      <p:sp>
        <p:nvSpPr>
          <p:cNvPr id="78887" name="Text Box 39">
            <a:extLst>
              <a:ext uri="{FF2B5EF4-FFF2-40B4-BE49-F238E27FC236}">
                <a16:creationId xmlns:a16="http://schemas.microsoft.com/office/drawing/2014/main" id="{322CEF2B-CDDB-DE40-8F9D-8E1128297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403" y="6415089"/>
            <a:ext cx="1061188" cy="308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/>
              <a:t>consumers</a:t>
            </a:r>
          </a:p>
        </p:txBody>
      </p:sp>
      <p:cxnSp>
        <p:nvCxnSpPr>
          <p:cNvPr id="78888" name="AutoShape 40">
            <a:extLst>
              <a:ext uri="{FF2B5EF4-FFF2-40B4-BE49-F238E27FC236}">
                <a16:creationId xmlns:a16="http://schemas.microsoft.com/office/drawing/2014/main" id="{FFEE372C-84C2-0B43-B92E-057CD5576A41}"/>
              </a:ext>
            </a:extLst>
          </p:cNvPr>
          <p:cNvCxnSpPr>
            <a:cxnSpLocks noChangeShapeType="1"/>
            <a:stCxn id="78867" idx="7"/>
            <a:endCxn id="78853" idx="0"/>
          </p:cNvCxnSpPr>
          <p:nvPr/>
        </p:nvCxnSpPr>
        <p:spPr bwMode="auto">
          <a:xfrm rot="5400000" flipH="1">
            <a:off x="5912809" y="2056607"/>
            <a:ext cx="33338" cy="6188075"/>
          </a:xfrm>
          <a:prstGeom prst="curvedConnector3">
            <a:avLst>
              <a:gd name="adj1" fmla="val 60190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89" name="Text Box 41">
            <a:extLst>
              <a:ext uri="{FF2B5EF4-FFF2-40B4-BE49-F238E27FC236}">
                <a16:creationId xmlns:a16="http://schemas.microsoft.com/office/drawing/2014/main" id="{A6E946D7-E9BC-0147-B584-A141090A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754" y="4078289"/>
            <a:ext cx="784225" cy="320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rIns="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[p</a:t>
            </a:r>
            <a:r>
              <a:rPr lang="en-US" altLang="zh-CN" sz="1200" baseline="-25000"/>
              <a:t>1</a:t>
            </a:r>
            <a:r>
              <a:rPr lang="en-US" altLang="zh-CN" sz="1200"/>
              <a:t>, p</a:t>
            </a:r>
            <a:r>
              <a:rPr lang="en-US" altLang="zh-CN" sz="1200" baseline="-25000"/>
              <a:t>1</a:t>
            </a:r>
            <a:r>
              <a:rPr lang="en-US" altLang="zh-CN" sz="1200"/>
              <a:t>']</a:t>
            </a:r>
          </a:p>
        </p:txBody>
      </p:sp>
      <p:sp>
        <p:nvSpPr>
          <p:cNvPr id="78890" name="Text Box 42">
            <a:extLst>
              <a:ext uri="{FF2B5EF4-FFF2-40B4-BE49-F238E27FC236}">
                <a16:creationId xmlns:a16="http://schemas.microsoft.com/office/drawing/2014/main" id="{E308F3F6-1DAD-AA40-8781-171794A14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841" y="2998789"/>
            <a:ext cx="588963" cy="320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[0, </a:t>
            </a:r>
            <a:r>
              <a:rPr lang="en-US" altLang="zh-CN" sz="1200">
                <a:sym typeface="Symbol" pitchFamily="2" charset="2"/>
              </a:rPr>
              <a:t></a:t>
            </a:r>
            <a:r>
              <a:rPr lang="en-US" altLang="zh-CN" sz="1200"/>
              <a:t>]</a:t>
            </a:r>
          </a:p>
        </p:txBody>
      </p:sp>
      <p:sp>
        <p:nvSpPr>
          <p:cNvPr id="78891" name="Text Box 43">
            <a:extLst>
              <a:ext uri="{FF2B5EF4-FFF2-40B4-BE49-F238E27FC236}">
                <a16:creationId xmlns:a16="http://schemas.microsoft.com/office/drawing/2014/main" id="{FC362260-598C-6E44-99EC-6B35E1DB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029" y="6391276"/>
            <a:ext cx="928139" cy="308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/>
              <a:t>products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041E1CD7-9CF8-4F46-B86D-AF1FD101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">
            <a:extLst>
              <a:ext uri="{FF2B5EF4-FFF2-40B4-BE49-F238E27FC236}">
                <a16:creationId xmlns:a16="http://schemas.microsoft.com/office/drawing/2014/main" id="{17B50CE5-871C-3C49-A0D4-6946EBF07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1280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71FD0C42-5EA8-A64D-B686-75269C676C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7.  Image Segmentation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389E1-9B75-AF45-9E76-71F2188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85E4577-3067-9F4D-90EE-2B790A1F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4597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3">
            <a:extLst>
              <a:ext uri="{FF2B5EF4-FFF2-40B4-BE49-F238E27FC236}">
                <a16:creationId xmlns:a16="http://schemas.microsoft.com/office/drawing/2014/main" id="{CBAB756D-0937-D04F-A37C-EC6195DAB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FCB8464-3693-8F47-B952-B86234588FCD}" type="slidenum">
              <a:rPr lang="en-US" altLang="zh-CN" sz="800"/>
              <a:pPr/>
              <a:t>43</a:t>
            </a:fld>
            <a:endParaRPr lang="en-US" altLang="zh-CN" sz="14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5DC418D-41A5-9F46-B773-0111E6BFE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Image Segmentation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3C0E17A-3780-A845-9C73-3E788AF8D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Image segmentation.</a:t>
            </a:r>
          </a:p>
          <a:p>
            <a:pPr lvl="1"/>
            <a:r>
              <a:rPr lang="en-US" altLang="zh-CN"/>
              <a:t>Central problem in image processing.</a:t>
            </a:r>
          </a:p>
          <a:p>
            <a:pPr lvl="1"/>
            <a:r>
              <a:rPr lang="en-US" altLang="zh-CN"/>
              <a:t>Divide image into coherent regions.</a:t>
            </a:r>
          </a:p>
          <a:p>
            <a:pPr lvl="1"/>
            <a:endParaRPr lang="en-US" altLang="zh-CN"/>
          </a:p>
          <a:p>
            <a:r>
              <a:rPr lang="en-US" altLang="zh-CN"/>
              <a:t>Ex:  </a:t>
            </a:r>
            <a:r>
              <a:rPr lang="en-US" altLang="zh-CN">
                <a:solidFill>
                  <a:schemeClr val="tx1"/>
                </a:solidFill>
              </a:rPr>
              <a:t>Three people standing in front of complex background scene. Identify each person as a coherent object.</a:t>
            </a:r>
          </a:p>
          <a:p>
            <a:pPr lvl="2"/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FA9D05-35CB-784A-BCAA-176D62BC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CF129A9-1EB2-EC4B-8F05-C33FCEFB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0044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3">
            <a:extLst>
              <a:ext uri="{FF2B5EF4-FFF2-40B4-BE49-F238E27FC236}">
                <a16:creationId xmlns:a16="http://schemas.microsoft.com/office/drawing/2014/main" id="{C0A6D3F6-2F3D-6045-A4DD-948EBD2EF59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914400"/>
            <a:ext cx="7848600" cy="5410200"/>
          </a:xfrm>
          <a:prstGeom prst="rect">
            <a:avLst/>
          </a:prstGeom>
          <a:blipFill>
            <a:blip r:embed="rId3"/>
            <a:stretch>
              <a:fillRect l="-646" b="-16628"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N">
                <a:noFill/>
              </a:rPr>
              <a:t> </a:t>
            </a:r>
          </a:p>
        </p:txBody>
      </p:sp>
      <p:sp>
        <p:nvSpPr>
          <p:cNvPr id="84993" name="Slide Number Placeholder 3">
            <a:extLst>
              <a:ext uri="{FF2B5EF4-FFF2-40B4-BE49-F238E27FC236}">
                <a16:creationId xmlns:a16="http://schemas.microsoft.com/office/drawing/2014/main" id="{D85945B2-6B97-044B-83B4-8D594C5C7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2A1075F-A89B-9A48-BEC8-744DE7FA1627}" type="slidenum">
              <a:rPr lang="en-US" altLang="zh-CN" sz="800"/>
              <a:pPr/>
              <a:t>44</a:t>
            </a:fld>
            <a:endParaRPr lang="en-US" altLang="zh-CN" sz="14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9F2FFA0E-0458-DD45-B614-BD4E910B4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Image Segmentation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739477B1-917F-F345-8167-6130090A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1004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6AAB53FA-2A9E-104F-9FE7-B73123C6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1004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8BCB88DC-9859-EF49-8EC4-9AD7FB9DD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5" y="1004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FFA52352-FC8C-7F4E-9831-AC12B246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5" y="1004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0" name="Rectangle 8">
            <a:extLst>
              <a:ext uri="{FF2B5EF4-FFF2-40B4-BE49-F238E27FC236}">
                <a16:creationId xmlns:a16="http://schemas.microsoft.com/office/drawing/2014/main" id="{D728E9C9-9519-BD43-839F-86683081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1004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1" name="Rectangle 9">
            <a:extLst>
              <a:ext uri="{FF2B5EF4-FFF2-40B4-BE49-F238E27FC236}">
                <a16:creationId xmlns:a16="http://schemas.microsoft.com/office/drawing/2014/main" id="{40D57C33-0D6E-344F-B1B8-FB6CDE2F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75" y="1004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2" name="Rectangle 10">
            <a:extLst>
              <a:ext uri="{FF2B5EF4-FFF2-40B4-BE49-F238E27FC236}">
                <a16:creationId xmlns:a16="http://schemas.microsoft.com/office/drawing/2014/main" id="{3C9620C6-9975-AD46-A995-EE224AF1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1004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3" name="Rectangle 11">
            <a:extLst>
              <a:ext uri="{FF2B5EF4-FFF2-40B4-BE49-F238E27FC236}">
                <a16:creationId xmlns:a16="http://schemas.microsoft.com/office/drawing/2014/main" id="{0CE646E7-C72C-6147-9F5E-5A0CB5FD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75" y="1004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4" name="Rectangle 12">
            <a:extLst>
              <a:ext uri="{FF2B5EF4-FFF2-40B4-BE49-F238E27FC236}">
                <a16:creationId xmlns:a16="http://schemas.microsoft.com/office/drawing/2014/main" id="{5E9759DA-9142-2A42-909F-5B12E807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1309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5" name="Rectangle 13">
            <a:extLst>
              <a:ext uri="{FF2B5EF4-FFF2-40B4-BE49-F238E27FC236}">
                <a16:creationId xmlns:a16="http://schemas.microsoft.com/office/drawing/2014/main" id="{0BF5F331-7653-164D-9779-29858D1C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1309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6" name="Rectangle 14">
            <a:extLst>
              <a:ext uri="{FF2B5EF4-FFF2-40B4-BE49-F238E27FC236}">
                <a16:creationId xmlns:a16="http://schemas.microsoft.com/office/drawing/2014/main" id="{DB91162E-B2D6-7F4A-B896-D01E920C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5" y="1309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7" name="Rectangle 15">
            <a:extLst>
              <a:ext uri="{FF2B5EF4-FFF2-40B4-BE49-F238E27FC236}">
                <a16:creationId xmlns:a16="http://schemas.microsoft.com/office/drawing/2014/main" id="{B4C7D2D7-C352-B04D-97E1-1E3DDAC0D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5" y="1309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8" name="Rectangle 16">
            <a:extLst>
              <a:ext uri="{FF2B5EF4-FFF2-40B4-BE49-F238E27FC236}">
                <a16:creationId xmlns:a16="http://schemas.microsoft.com/office/drawing/2014/main" id="{6FA059D0-70D9-1649-8E35-D0F664263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1309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09" name="Rectangle 17">
            <a:extLst>
              <a:ext uri="{FF2B5EF4-FFF2-40B4-BE49-F238E27FC236}">
                <a16:creationId xmlns:a16="http://schemas.microsoft.com/office/drawing/2014/main" id="{28AF9746-5DB7-1349-8B59-BDF26536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75" y="1309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0" name="Rectangle 18">
            <a:extLst>
              <a:ext uri="{FF2B5EF4-FFF2-40B4-BE49-F238E27FC236}">
                <a16:creationId xmlns:a16="http://schemas.microsoft.com/office/drawing/2014/main" id="{04A778EB-FDE0-6D44-B49E-2CC5E13A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1309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1" name="Rectangle 19">
            <a:extLst>
              <a:ext uri="{FF2B5EF4-FFF2-40B4-BE49-F238E27FC236}">
                <a16:creationId xmlns:a16="http://schemas.microsoft.com/office/drawing/2014/main" id="{6E6D87C7-7226-234A-A400-02B54F85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75" y="1309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2" name="Rectangle 20">
            <a:extLst>
              <a:ext uri="{FF2B5EF4-FFF2-40B4-BE49-F238E27FC236}">
                <a16:creationId xmlns:a16="http://schemas.microsoft.com/office/drawing/2014/main" id="{CD2128C2-B749-B148-A706-AFA54B12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1614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3" name="Rectangle 21">
            <a:extLst>
              <a:ext uri="{FF2B5EF4-FFF2-40B4-BE49-F238E27FC236}">
                <a16:creationId xmlns:a16="http://schemas.microsoft.com/office/drawing/2014/main" id="{07D4DCA6-5B85-924D-9EC2-0FAB8F4E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1614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4" name="Rectangle 22">
            <a:extLst>
              <a:ext uri="{FF2B5EF4-FFF2-40B4-BE49-F238E27FC236}">
                <a16:creationId xmlns:a16="http://schemas.microsoft.com/office/drawing/2014/main" id="{AB10E3F2-377F-C641-A576-C546A4D83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5" y="1614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5" name="Rectangle 23">
            <a:extLst>
              <a:ext uri="{FF2B5EF4-FFF2-40B4-BE49-F238E27FC236}">
                <a16:creationId xmlns:a16="http://schemas.microsoft.com/office/drawing/2014/main" id="{F53C026A-7848-A248-95E1-9116F832C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5" y="1614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6" name="Rectangle 24">
            <a:extLst>
              <a:ext uri="{FF2B5EF4-FFF2-40B4-BE49-F238E27FC236}">
                <a16:creationId xmlns:a16="http://schemas.microsoft.com/office/drawing/2014/main" id="{3DCCDCAF-9871-7845-85B8-6309A9D1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1614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7" name="Rectangle 25">
            <a:extLst>
              <a:ext uri="{FF2B5EF4-FFF2-40B4-BE49-F238E27FC236}">
                <a16:creationId xmlns:a16="http://schemas.microsoft.com/office/drawing/2014/main" id="{1305F8DA-CD7C-934E-A845-5BF226242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75" y="1614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8" name="Rectangle 26">
            <a:extLst>
              <a:ext uri="{FF2B5EF4-FFF2-40B4-BE49-F238E27FC236}">
                <a16:creationId xmlns:a16="http://schemas.microsoft.com/office/drawing/2014/main" id="{017A8A5A-0716-9A44-92DA-3A3FE795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1614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19" name="Rectangle 27">
            <a:extLst>
              <a:ext uri="{FF2B5EF4-FFF2-40B4-BE49-F238E27FC236}">
                <a16:creationId xmlns:a16="http://schemas.microsoft.com/office/drawing/2014/main" id="{A58AFF4F-BE3B-C340-ACBD-76A61165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75" y="1614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0" name="Rectangle 28">
            <a:extLst>
              <a:ext uri="{FF2B5EF4-FFF2-40B4-BE49-F238E27FC236}">
                <a16:creationId xmlns:a16="http://schemas.microsoft.com/office/drawing/2014/main" id="{D2FFDD4F-EB47-4942-95F2-136AABEB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19192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1" name="Rectangle 29">
            <a:extLst>
              <a:ext uri="{FF2B5EF4-FFF2-40B4-BE49-F238E27FC236}">
                <a16:creationId xmlns:a16="http://schemas.microsoft.com/office/drawing/2014/main" id="{05AAD91D-8D97-0843-A999-44D301AB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19192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2" name="Rectangle 30">
            <a:extLst>
              <a:ext uri="{FF2B5EF4-FFF2-40B4-BE49-F238E27FC236}">
                <a16:creationId xmlns:a16="http://schemas.microsoft.com/office/drawing/2014/main" id="{D2B82064-0962-0944-99E3-FEBE4710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5" y="19192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3" name="Rectangle 31">
            <a:extLst>
              <a:ext uri="{FF2B5EF4-FFF2-40B4-BE49-F238E27FC236}">
                <a16:creationId xmlns:a16="http://schemas.microsoft.com/office/drawing/2014/main" id="{2CF791DD-2437-114D-B334-A2DC20FA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5" y="19192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4" name="Rectangle 32">
            <a:extLst>
              <a:ext uri="{FF2B5EF4-FFF2-40B4-BE49-F238E27FC236}">
                <a16:creationId xmlns:a16="http://schemas.microsoft.com/office/drawing/2014/main" id="{02AC63B2-CE13-EA4E-B347-CC6E9851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19192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5" name="Rectangle 33">
            <a:extLst>
              <a:ext uri="{FF2B5EF4-FFF2-40B4-BE49-F238E27FC236}">
                <a16:creationId xmlns:a16="http://schemas.microsoft.com/office/drawing/2014/main" id="{3B17A7D7-4DCA-B846-9A28-A9E6BE30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75" y="19192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6" name="Rectangle 34">
            <a:extLst>
              <a:ext uri="{FF2B5EF4-FFF2-40B4-BE49-F238E27FC236}">
                <a16:creationId xmlns:a16="http://schemas.microsoft.com/office/drawing/2014/main" id="{48662355-6A71-E844-A373-8FAB400E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19192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7" name="Rectangle 35">
            <a:extLst>
              <a:ext uri="{FF2B5EF4-FFF2-40B4-BE49-F238E27FC236}">
                <a16:creationId xmlns:a16="http://schemas.microsoft.com/office/drawing/2014/main" id="{EEE015B3-94DD-5545-A3BA-9C0EACB39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75" y="19192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8" name="Rectangle 36">
            <a:extLst>
              <a:ext uri="{FF2B5EF4-FFF2-40B4-BE49-F238E27FC236}">
                <a16:creationId xmlns:a16="http://schemas.microsoft.com/office/drawing/2014/main" id="{3EECA31C-69CD-2944-828F-5DB8FE658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22240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29" name="Rectangle 37">
            <a:extLst>
              <a:ext uri="{FF2B5EF4-FFF2-40B4-BE49-F238E27FC236}">
                <a16:creationId xmlns:a16="http://schemas.microsoft.com/office/drawing/2014/main" id="{F6ABF721-18BA-044B-8625-3E8AA45E7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22240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0" name="Rectangle 38">
            <a:extLst>
              <a:ext uri="{FF2B5EF4-FFF2-40B4-BE49-F238E27FC236}">
                <a16:creationId xmlns:a16="http://schemas.microsoft.com/office/drawing/2014/main" id="{4B22F99B-6D03-1044-A985-97BAA360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5" y="22240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1" name="Rectangle 39">
            <a:extLst>
              <a:ext uri="{FF2B5EF4-FFF2-40B4-BE49-F238E27FC236}">
                <a16:creationId xmlns:a16="http://schemas.microsoft.com/office/drawing/2014/main" id="{8D6AABD2-E54C-B14C-B83D-01CEB3BF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5" y="22240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2" name="Rectangle 40">
            <a:extLst>
              <a:ext uri="{FF2B5EF4-FFF2-40B4-BE49-F238E27FC236}">
                <a16:creationId xmlns:a16="http://schemas.microsoft.com/office/drawing/2014/main" id="{C847F50E-FC01-4748-8B06-296F2A46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22240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3" name="Rectangle 41">
            <a:extLst>
              <a:ext uri="{FF2B5EF4-FFF2-40B4-BE49-F238E27FC236}">
                <a16:creationId xmlns:a16="http://schemas.microsoft.com/office/drawing/2014/main" id="{9E8478B7-C6F2-DE41-8251-00B24B7E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75" y="22240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4" name="Rectangle 42">
            <a:extLst>
              <a:ext uri="{FF2B5EF4-FFF2-40B4-BE49-F238E27FC236}">
                <a16:creationId xmlns:a16="http://schemas.microsoft.com/office/drawing/2014/main" id="{4D1A13D7-5783-014E-B0B4-5BA5F844E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22240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5" name="Rectangle 43">
            <a:extLst>
              <a:ext uri="{FF2B5EF4-FFF2-40B4-BE49-F238E27FC236}">
                <a16:creationId xmlns:a16="http://schemas.microsoft.com/office/drawing/2014/main" id="{15E9335C-0BEA-8C43-A9C2-3FC120DE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75" y="22240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6" name="Rectangle 44">
            <a:extLst>
              <a:ext uri="{FF2B5EF4-FFF2-40B4-BE49-F238E27FC236}">
                <a16:creationId xmlns:a16="http://schemas.microsoft.com/office/drawing/2014/main" id="{D6F04DCD-B4AF-1449-A05E-07C4795D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2528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7" name="Rectangle 45">
            <a:extLst>
              <a:ext uri="{FF2B5EF4-FFF2-40B4-BE49-F238E27FC236}">
                <a16:creationId xmlns:a16="http://schemas.microsoft.com/office/drawing/2014/main" id="{66FDFBAE-7962-924E-8809-89EFD4A8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2528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8" name="Rectangle 46">
            <a:extLst>
              <a:ext uri="{FF2B5EF4-FFF2-40B4-BE49-F238E27FC236}">
                <a16:creationId xmlns:a16="http://schemas.microsoft.com/office/drawing/2014/main" id="{121623D2-D0EA-4C4A-9A40-5D6C311D3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5" y="2528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39" name="Rectangle 47">
            <a:extLst>
              <a:ext uri="{FF2B5EF4-FFF2-40B4-BE49-F238E27FC236}">
                <a16:creationId xmlns:a16="http://schemas.microsoft.com/office/drawing/2014/main" id="{4646FE50-A26A-E541-B2B3-C006E8447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5" y="2528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0" name="Rectangle 48">
            <a:extLst>
              <a:ext uri="{FF2B5EF4-FFF2-40B4-BE49-F238E27FC236}">
                <a16:creationId xmlns:a16="http://schemas.microsoft.com/office/drawing/2014/main" id="{27956C1A-D809-914E-A42C-F57556BF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2528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1" name="Rectangle 49">
            <a:extLst>
              <a:ext uri="{FF2B5EF4-FFF2-40B4-BE49-F238E27FC236}">
                <a16:creationId xmlns:a16="http://schemas.microsoft.com/office/drawing/2014/main" id="{381AFD75-28E1-B548-A907-901BE57B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75" y="2528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2" name="Rectangle 50">
            <a:extLst>
              <a:ext uri="{FF2B5EF4-FFF2-40B4-BE49-F238E27FC236}">
                <a16:creationId xmlns:a16="http://schemas.microsoft.com/office/drawing/2014/main" id="{38ADE726-3AE4-194C-BA49-6D9B98CB9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2528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3" name="Rectangle 51">
            <a:extLst>
              <a:ext uri="{FF2B5EF4-FFF2-40B4-BE49-F238E27FC236}">
                <a16:creationId xmlns:a16="http://schemas.microsoft.com/office/drawing/2014/main" id="{C2958431-BE61-F244-945C-2B827D03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75" y="25288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4" name="Rectangle 52">
            <a:extLst>
              <a:ext uri="{FF2B5EF4-FFF2-40B4-BE49-F238E27FC236}">
                <a16:creationId xmlns:a16="http://schemas.microsoft.com/office/drawing/2014/main" id="{B9B57F7F-633A-7E44-B697-06DE7D361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2833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5" name="Rectangle 53">
            <a:extLst>
              <a:ext uri="{FF2B5EF4-FFF2-40B4-BE49-F238E27FC236}">
                <a16:creationId xmlns:a16="http://schemas.microsoft.com/office/drawing/2014/main" id="{7D285158-94EE-D64A-9C0A-EEE631814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2833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6" name="Rectangle 54">
            <a:extLst>
              <a:ext uri="{FF2B5EF4-FFF2-40B4-BE49-F238E27FC236}">
                <a16:creationId xmlns:a16="http://schemas.microsoft.com/office/drawing/2014/main" id="{A3DF0CD8-9402-7B4F-B516-CE40F73E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5" y="2833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7" name="Rectangle 55">
            <a:extLst>
              <a:ext uri="{FF2B5EF4-FFF2-40B4-BE49-F238E27FC236}">
                <a16:creationId xmlns:a16="http://schemas.microsoft.com/office/drawing/2014/main" id="{19FE9D85-1E04-AD4D-B83B-56CBC692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5" y="2833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8" name="Rectangle 56">
            <a:extLst>
              <a:ext uri="{FF2B5EF4-FFF2-40B4-BE49-F238E27FC236}">
                <a16:creationId xmlns:a16="http://schemas.microsoft.com/office/drawing/2014/main" id="{ACDFFA00-7B7C-F74E-AAF7-683C4DF4E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2833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49" name="Rectangle 57">
            <a:extLst>
              <a:ext uri="{FF2B5EF4-FFF2-40B4-BE49-F238E27FC236}">
                <a16:creationId xmlns:a16="http://schemas.microsoft.com/office/drawing/2014/main" id="{8F30FACF-7388-F644-816E-3C6F3A2F2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75" y="2833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0" name="Rectangle 58">
            <a:extLst>
              <a:ext uri="{FF2B5EF4-FFF2-40B4-BE49-F238E27FC236}">
                <a16:creationId xmlns:a16="http://schemas.microsoft.com/office/drawing/2014/main" id="{6D787EF4-1DB8-0246-A3A4-027FB97C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2833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1" name="Rectangle 59">
            <a:extLst>
              <a:ext uri="{FF2B5EF4-FFF2-40B4-BE49-F238E27FC236}">
                <a16:creationId xmlns:a16="http://schemas.microsoft.com/office/drawing/2014/main" id="{9A8DD6D7-C0D5-7B40-AF71-F7C1D114E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75" y="28336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2" name="Rectangle 60">
            <a:extLst>
              <a:ext uri="{FF2B5EF4-FFF2-40B4-BE49-F238E27FC236}">
                <a16:creationId xmlns:a16="http://schemas.microsoft.com/office/drawing/2014/main" id="{0B2BD366-519A-AF49-881A-D5FFF8D5D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3138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3" name="Rectangle 61">
            <a:extLst>
              <a:ext uri="{FF2B5EF4-FFF2-40B4-BE49-F238E27FC236}">
                <a16:creationId xmlns:a16="http://schemas.microsoft.com/office/drawing/2014/main" id="{43DD2A3B-20CF-A046-BD19-557833A5A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3138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4" name="Rectangle 62">
            <a:extLst>
              <a:ext uri="{FF2B5EF4-FFF2-40B4-BE49-F238E27FC236}">
                <a16:creationId xmlns:a16="http://schemas.microsoft.com/office/drawing/2014/main" id="{DB4F6A05-B3D2-D24A-9BAE-D6C299D84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5" y="3138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5" name="Rectangle 63">
            <a:extLst>
              <a:ext uri="{FF2B5EF4-FFF2-40B4-BE49-F238E27FC236}">
                <a16:creationId xmlns:a16="http://schemas.microsoft.com/office/drawing/2014/main" id="{A63D074F-BC44-3645-93F8-C5784CCE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5" y="3138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6" name="Rectangle 64">
            <a:extLst>
              <a:ext uri="{FF2B5EF4-FFF2-40B4-BE49-F238E27FC236}">
                <a16:creationId xmlns:a16="http://schemas.microsoft.com/office/drawing/2014/main" id="{04B27650-A4D9-8A4F-B578-6930AC93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3138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7" name="Rectangle 65">
            <a:extLst>
              <a:ext uri="{FF2B5EF4-FFF2-40B4-BE49-F238E27FC236}">
                <a16:creationId xmlns:a16="http://schemas.microsoft.com/office/drawing/2014/main" id="{6E525565-3B33-D540-81EC-DA605939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75" y="3138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8" name="Rectangle 66">
            <a:extLst>
              <a:ext uri="{FF2B5EF4-FFF2-40B4-BE49-F238E27FC236}">
                <a16:creationId xmlns:a16="http://schemas.microsoft.com/office/drawing/2014/main" id="{81CF10B6-23EA-7C42-9A3A-91175C8C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3138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59" name="Rectangle 67">
            <a:extLst>
              <a:ext uri="{FF2B5EF4-FFF2-40B4-BE49-F238E27FC236}">
                <a16:creationId xmlns:a16="http://schemas.microsoft.com/office/drawing/2014/main" id="{92F6AE41-DFB8-A541-8204-5E4F425D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75" y="3138488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60" name="Oval 68">
            <a:extLst>
              <a:ext uri="{FF2B5EF4-FFF2-40B4-BE49-F238E27FC236}">
                <a16:creationId xmlns:a16="http://schemas.microsoft.com/office/drawing/2014/main" id="{770CFBF0-F368-8345-BBF3-9F38970B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775" y="2038350"/>
            <a:ext cx="76200" cy="762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61" name="Oval 69">
            <a:extLst>
              <a:ext uri="{FF2B5EF4-FFF2-40B4-BE49-F238E27FC236}">
                <a16:creationId xmlns:a16="http://schemas.microsoft.com/office/drawing/2014/main" id="{5DDB54FB-6839-2245-8CDA-FE592CD5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775" y="2351088"/>
            <a:ext cx="76200" cy="762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62" name="Oval 70">
            <a:extLst>
              <a:ext uri="{FF2B5EF4-FFF2-40B4-BE49-F238E27FC236}">
                <a16:creationId xmlns:a16="http://schemas.microsoft.com/office/drawing/2014/main" id="{D2DF8EB0-3D0C-FC46-9A1C-6B1E1ABC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0" y="2043113"/>
            <a:ext cx="76200" cy="762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63" name="Oval 71">
            <a:extLst>
              <a:ext uri="{FF2B5EF4-FFF2-40B4-BE49-F238E27FC236}">
                <a16:creationId xmlns:a16="http://schemas.microsoft.com/office/drawing/2014/main" id="{82467FAC-A0B8-8844-803B-C85CE250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325" y="2043113"/>
            <a:ext cx="76200" cy="762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85064" name="Oval 72">
            <a:extLst>
              <a:ext uri="{FF2B5EF4-FFF2-40B4-BE49-F238E27FC236}">
                <a16:creationId xmlns:a16="http://schemas.microsoft.com/office/drawing/2014/main" id="{78E079F9-1658-2948-9C26-38A12C1F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775" y="1722438"/>
            <a:ext cx="76200" cy="762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zh-CN"/>
          </a:p>
        </p:txBody>
      </p:sp>
      <p:cxnSp>
        <p:nvCxnSpPr>
          <p:cNvPr id="85065" name="AutoShape 73">
            <a:extLst>
              <a:ext uri="{FF2B5EF4-FFF2-40B4-BE49-F238E27FC236}">
                <a16:creationId xmlns:a16="http://schemas.microsoft.com/office/drawing/2014/main" id="{E6D1DA8F-BAE6-D849-9A77-F0E230782972}"/>
              </a:ext>
            </a:extLst>
          </p:cNvPr>
          <p:cNvCxnSpPr>
            <a:cxnSpLocks noChangeShapeType="1"/>
            <a:stCxn id="85064" idx="4"/>
            <a:endCxn id="85060" idx="0"/>
          </p:cNvCxnSpPr>
          <p:nvPr/>
        </p:nvCxnSpPr>
        <p:spPr bwMode="auto">
          <a:xfrm>
            <a:off x="9413875" y="1798638"/>
            <a:ext cx="0" cy="239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66" name="AutoShape 74">
            <a:extLst>
              <a:ext uri="{FF2B5EF4-FFF2-40B4-BE49-F238E27FC236}">
                <a16:creationId xmlns:a16="http://schemas.microsoft.com/office/drawing/2014/main" id="{DC7A6D3F-AD99-F64C-85A7-8D7FCEBBD6FE}"/>
              </a:ext>
            </a:extLst>
          </p:cNvPr>
          <p:cNvCxnSpPr>
            <a:cxnSpLocks noChangeShapeType="1"/>
            <a:stCxn id="85060" idx="2"/>
            <a:endCxn id="85063" idx="6"/>
          </p:cNvCxnSpPr>
          <p:nvPr/>
        </p:nvCxnSpPr>
        <p:spPr bwMode="auto">
          <a:xfrm flipH="1">
            <a:off x="9153525" y="2076451"/>
            <a:ext cx="22225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67" name="AutoShape 75">
            <a:extLst>
              <a:ext uri="{FF2B5EF4-FFF2-40B4-BE49-F238E27FC236}">
                <a16:creationId xmlns:a16="http://schemas.microsoft.com/office/drawing/2014/main" id="{DAACA623-DCEB-7D4B-B6AD-E22E6ACEB51C}"/>
              </a:ext>
            </a:extLst>
          </p:cNvPr>
          <p:cNvCxnSpPr>
            <a:cxnSpLocks noChangeShapeType="1"/>
            <a:stCxn id="85060" idx="4"/>
            <a:endCxn id="85061" idx="0"/>
          </p:cNvCxnSpPr>
          <p:nvPr/>
        </p:nvCxnSpPr>
        <p:spPr bwMode="auto">
          <a:xfrm>
            <a:off x="9413875" y="2114550"/>
            <a:ext cx="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68" name="AutoShape 76">
            <a:extLst>
              <a:ext uri="{FF2B5EF4-FFF2-40B4-BE49-F238E27FC236}">
                <a16:creationId xmlns:a16="http://schemas.microsoft.com/office/drawing/2014/main" id="{D287C2A5-5355-4B49-BA22-2692286BE43D}"/>
              </a:ext>
            </a:extLst>
          </p:cNvPr>
          <p:cNvCxnSpPr>
            <a:cxnSpLocks noChangeShapeType="1"/>
            <a:stCxn id="85060" idx="6"/>
            <a:endCxn id="85062" idx="2"/>
          </p:cNvCxnSpPr>
          <p:nvPr/>
        </p:nvCxnSpPr>
        <p:spPr bwMode="auto">
          <a:xfrm>
            <a:off x="9451976" y="2076451"/>
            <a:ext cx="23177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69" name="Rectangle 79">
            <a:extLst>
              <a:ext uri="{FF2B5EF4-FFF2-40B4-BE49-F238E27FC236}">
                <a16:creationId xmlns:a16="http://schemas.microsoft.com/office/drawing/2014/main" id="{536E2E24-18D9-A44F-B343-0D5BA65D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471" y="5762627"/>
            <a:ext cx="98905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1200"/>
              <a:t>foreground</a:t>
            </a:r>
          </a:p>
        </p:txBody>
      </p:sp>
      <p:sp>
        <p:nvSpPr>
          <p:cNvPr id="85070" name="Rectangle 80">
            <a:extLst>
              <a:ext uri="{FF2B5EF4-FFF2-40B4-BE49-F238E27FC236}">
                <a16:creationId xmlns:a16="http://schemas.microsoft.com/office/drawing/2014/main" id="{09BAD4EA-7990-4149-92E8-1C783D36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408" y="5762627"/>
            <a:ext cx="100348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1200" dirty="0"/>
              <a:t>background</a:t>
            </a:r>
          </a:p>
        </p:txBody>
      </p:sp>
      <p:sp>
        <p:nvSpPr>
          <p:cNvPr id="85071" name="Line 81">
            <a:extLst>
              <a:ext uri="{FF2B5EF4-FFF2-40B4-BE49-F238E27FC236}">
                <a16:creationId xmlns:a16="http://schemas.microsoft.com/office/drawing/2014/main" id="{26839418-A948-4C47-B85B-B28C42067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534" y="5595938"/>
            <a:ext cx="117475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5072" name="Line 83">
            <a:extLst>
              <a:ext uri="{FF2B5EF4-FFF2-40B4-BE49-F238E27FC236}">
                <a16:creationId xmlns:a16="http://schemas.microsoft.com/office/drawing/2014/main" id="{7122E39A-BD66-2A4E-85A0-86223B00B6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16684" y="5605463"/>
            <a:ext cx="117475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85073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A9362CFE-7DD6-5240-8DF4-06EC94D9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614" y="5659268"/>
            <a:ext cx="311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5539E055-25BB-3E45-B95E-8EE06E57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4">
            <a:extLst>
              <a:ext uri="{FF2B5EF4-FFF2-40B4-BE49-F238E27FC236}">
                <a16:creationId xmlns:a16="http://schemas.microsoft.com/office/drawing/2014/main" id="{25EB74D2-202C-A14B-9746-B68F3498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3857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3">
            <a:extLst>
              <a:ext uri="{FF2B5EF4-FFF2-40B4-BE49-F238E27FC236}">
                <a16:creationId xmlns:a16="http://schemas.microsoft.com/office/drawing/2014/main" id="{8ABB1777-F706-294C-8899-7BADDBF3B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85B92DF-27CC-6543-B043-2B79524FFF8E}" type="slidenum">
              <a:rPr lang="en-US" altLang="zh-CN" sz="800"/>
              <a:pPr/>
              <a:t>45</a:t>
            </a:fld>
            <a:endParaRPr lang="en-US" altLang="zh-CN" sz="14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9C9D7D5D-E2FA-0943-9FB9-35091E8EC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Image Segmentation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EA8263-8204-EE4B-8F70-2C426D0E879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914400"/>
            <a:ext cx="7848600" cy="5410200"/>
          </a:xfrm>
          <a:prstGeom prst="rect">
            <a:avLst/>
          </a:prstGeom>
          <a:blipFill>
            <a:blip r:embed="rId3"/>
            <a:stretch>
              <a:fillRect l="-646"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N">
                <a:noFill/>
              </a:rPr>
              <a:t> </a:t>
            </a:r>
            <a:endParaRPr lang="en-CN" dirty="0">
              <a:noFill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4A45F21-F0AA-2D4C-8547-0924ABAB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5AF39719-6D4F-E748-909B-6CD58BD8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1989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3">
            <a:extLst>
              <a:ext uri="{FF2B5EF4-FFF2-40B4-BE49-F238E27FC236}">
                <a16:creationId xmlns:a16="http://schemas.microsoft.com/office/drawing/2014/main" id="{7C069293-E432-FB41-9CD7-9641CE3E7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8E4E83A-E377-3A48-86A8-19B82E013A92}" type="slidenum">
              <a:rPr lang="en-US" altLang="zh-CN" sz="800"/>
              <a:pPr/>
              <a:t>46</a:t>
            </a:fld>
            <a:endParaRPr lang="en-US" altLang="zh-CN" sz="14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C9431526-909F-8947-BF41-73481B34B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Image Segmentation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CF59F24-E7CA-4F47-926F-C00CAB738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Formulate as min cut problem.</a:t>
            </a:r>
          </a:p>
          <a:p>
            <a:pPr lvl="1"/>
            <a:r>
              <a:rPr lang="en-US" altLang="zh-CN"/>
              <a:t>G' = (V', E').</a:t>
            </a:r>
          </a:p>
          <a:p>
            <a:pPr lvl="1"/>
            <a:r>
              <a:rPr lang="en-US" altLang="zh-CN"/>
              <a:t>Add source to correspond to foreground;</a:t>
            </a:r>
            <a:br>
              <a:rPr lang="en-US" altLang="zh-CN"/>
            </a:br>
            <a:r>
              <a:rPr lang="en-US" altLang="zh-CN"/>
              <a:t>add sink to correspond to background</a:t>
            </a:r>
          </a:p>
          <a:p>
            <a:pPr lvl="1"/>
            <a:r>
              <a:rPr lang="en-US" altLang="zh-CN"/>
              <a:t>Use two anti-parallel edges instead of</a:t>
            </a:r>
            <a:br>
              <a:rPr lang="en-US" altLang="zh-CN"/>
            </a:br>
            <a:r>
              <a:rPr lang="en-US" altLang="zh-CN"/>
              <a:t>undirected edge.</a:t>
            </a:r>
          </a:p>
          <a:p>
            <a:pPr lvl="1"/>
            <a:endParaRPr lang="en-US" altLang="zh-CN"/>
          </a:p>
        </p:txBody>
      </p:sp>
      <p:sp>
        <p:nvSpPr>
          <p:cNvPr id="89092" name="Oval 4">
            <a:extLst>
              <a:ext uri="{FF2B5EF4-FFF2-40B4-BE49-F238E27FC236}">
                <a16:creationId xmlns:a16="http://schemas.microsoft.com/office/drawing/2014/main" id="{46564537-FA95-9A46-A6D7-A22FE9200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4763" y="4906964"/>
            <a:ext cx="273050" cy="274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s</a:t>
            </a:r>
          </a:p>
        </p:txBody>
      </p:sp>
      <p:sp>
        <p:nvSpPr>
          <p:cNvPr id="89093" name="Oval 5">
            <a:extLst>
              <a:ext uri="{FF2B5EF4-FFF2-40B4-BE49-F238E27FC236}">
                <a16:creationId xmlns:a16="http://schemas.microsoft.com/office/drawing/2014/main" id="{9116C63E-466C-B749-BBF6-429F26E2D1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8150" y="4906964"/>
            <a:ext cx="273050" cy="274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t</a:t>
            </a:r>
          </a:p>
        </p:txBody>
      </p:sp>
      <p:sp>
        <p:nvSpPr>
          <p:cNvPr id="89094" name="Oval 6">
            <a:extLst>
              <a:ext uri="{FF2B5EF4-FFF2-40B4-BE49-F238E27FC236}">
                <a16:creationId xmlns:a16="http://schemas.microsoft.com/office/drawing/2014/main" id="{70234C61-E397-4F44-9E2B-82FFA0B2A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4475" y="1039814"/>
            <a:ext cx="204788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cxnSp>
        <p:nvCxnSpPr>
          <p:cNvPr id="89095" name="AutoShape 7">
            <a:extLst>
              <a:ext uri="{FF2B5EF4-FFF2-40B4-BE49-F238E27FC236}">
                <a16:creationId xmlns:a16="http://schemas.microsoft.com/office/drawing/2014/main" id="{91D7FC54-1DDF-1347-8AEA-030910299739}"/>
              </a:ext>
            </a:extLst>
          </p:cNvPr>
          <p:cNvCxnSpPr>
            <a:cxnSpLocks noChangeShapeType="1"/>
            <a:stCxn id="89094" idx="6"/>
            <a:endCxn id="89096" idx="2"/>
          </p:cNvCxnSpPr>
          <p:nvPr/>
        </p:nvCxnSpPr>
        <p:spPr bwMode="auto">
          <a:xfrm>
            <a:off x="8069263" y="1143000"/>
            <a:ext cx="1700212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096" name="Oval 8">
            <a:extLst>
              <a:ext uri="{FF2B5EF4-FFF2-40B4-BE49-F238E27FC236}">
                <a16:creationId xmlns:a16="http://schemas.microsoft.com/office/drawing/2014/main" id="{C385A9DA-CFD7-084E-AA0C-172C42847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69475" y="1039814"/>
            <a:ext cx="204788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89097" name="Oval 9">
            <a:extLst>
              <a:ext uri="{FF2B5EF4-FFF2-40B4-BE49-F238E27FC236}">
                <a16:creationId xmlns:a16="http://schemas.microsoft.com/office/drawing/2014/main" id="{1BEAE9E6-53F0-EC49-B878-47826E3748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2414" y="1927226"/>
            <a:ext cx="204787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cxnSp>
        <p:nvCxnSpPr>
          <p:cNvPr id="89098" name="AutoShape 10">
            <a:extLst>
              <a:ext uri="{FF2B5EF4-FFF2-40B4-BE49-F238E27FC236}">
                <a16:creationId xmlns:a16="http://schemas.microsoft.com/office/drawing/2014/main" id="{8860FA1F-E50E-FA4C-8593-69518349C665}"/>
              </a:ext>
            </a:extLst>
          </p:cNvPr>
          <p:cNvCxnSpPr>
            <a:cxnSpLocks noChangeShapeType="1"/>
            <a:stCxn id="89097" idx="6"/>
            <a:endCxn id="89099" idx="2"/>
          </p:cNvCxnSpPr>
          <p:nvPr/>
        </p:nvCxnSpPr>
        <p:spPr bwMode="auto">
          <a:xfrm>
            <a:off x="8077201" y="2030413"/>
            <a:ext cx="1700213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099" name="Oval 11">
            <a:extLst>
              <a:ext uri="{FF2B5EF4-FFF2-40B4-BE49-F238E27FC236}">
                <a16:creationId xmlns:a16="http://schemas.microsoft.com/office/drawing/2014/main" id="{A6CA6392-D72E-7749-A3AB-2D0EC62A1A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7414" y="1927226"/>
            <a:ext cx="204787" cy="206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 b="1"/>
          </a:p>
        </p:txBody>
      </p:sp>
      <p:cxnSp>
        <p:nvCxnSpPr>
          <p:cNvPr id="89100" name="AutoShape 12">
            <a:extLst>
              <a:ext uri="{FF2B5EF4-FFF2-40B4-BE49-F238E27FC236}">
                <a16:creationId xmlns:a16="http://schemas.microsoft.com/office/drawing/2014/main" id="{21462241-A948-7742-9349-62F28ACEFD9A}"/>
              </a:ext>
            </a:extLst>
          </p:cNvPr>
          <p:cNvCxnSpPr>
            <a:cxnSpLocks noChangeShapeType="1"/>
            <a:stCxn id="89099" idx="0"/>
            <a:endCxn id="89097" idx="0"/>
          </p:cNvCxnSpPr>
          <p:nvPr/>
        </p:nvCxnSpPr>
        <p:spPr bwMode="auto">
          <a:xfrm rot="16200000" flipH="1" flipV="1">
            <a:off x="8927306" y="975519"/>
            <a:ext cx="1588" cy="19050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101" name="AutoShape 13">
            <a:extLst>
              <a:ext uri="{FF2B5EF4-FFF2-40B4-BE49-F238E27FC236}">
                <a16:creationId xmlns:a16="http://schemas.microsoft.com/office/drawing/2014/main" id="{62DFE3C4-E0F8-1641-9F6D-14B1A48DA653}"/>
              </a:ext>
            </a:extLst>
          </p:cNvPr>
          <p:cNvCxnSpPr>
            <a:cxnSpLocks noChangeShapeType="1"/>
            <a:stCxn id="89092" idx="7"/>
            <a:endCxn id="89124" idx="1"/>
          </p:cNvCxnSpPr>
          <p:nvPr/>
        </p:nvCxnSpPr>
        <p:spPr bwMode="auto">
          <a:xfrm rot="16200000">
            <a:off x="4686301" y="2995613"/>
            <a:ext cx="42862" cy="3859213"/>
          </a:xfrm>
          <a:prstGeom prst="curvedConnector3">
            <a:avLst>
              <a:gd name="adj1" fmla="val 1251847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102" name="AutoShape 14">
            <a:extLst>
              <a:ext uri="{FF2B5EF4-FFF2-40B4-BE49-F238E27FC236}">
                <a16:creationId xmlns:a16="http://schemas.microsoft.com/office/drawing/2014/main" id="{B60A497B-77FC-6545-817E-FA9E4283BA13}"/>
              </a:ext>
            </a:extLst>
          </p:cNvPr>
          <p:cNvCxnSpPr>
            <a:cxnSpLocks noChangeShapeType="1"/>
            <a:stCxn id="89123" idx="5"/>
            <a:endCxn id="89093" idx="4"/>
          </p:cNvCxnSpPr>
          <p:nvPr/>
        </p:nvCxnSpPr>
        <p:spPr bwMode="auto">
          <a:xfrm rot="16200000" flipH="1">
            <a:off x="7419182" y="3136107"/>
            <a:ext cx="128587" cy="3962400"/>
          </a:xfrm>
          <a:prstGeom prst="curvedConnector3">
            <a:avLst>
              <a:gd name="adj1" fmla="val 432097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03" name="Text Box 16">
            <a:extLst>
              <a:ext uri="{FF2B5EF4-FFF2-40B4-BE49-F238E27FC236}">
                <a16:creationId xmlns:a16="http://schemas.microsoft.com/office/drawing/2014/main" id="{81C20B0E-1FE3-CE44-8AFF-9AA8219C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9906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p</a:t>
            </a:r>
            <a:r>
              <a:rPr lang="en-US" altLang="zh-CN" baseline="-25000"/>
              <a:t>ij</a:t>
            </a:r>
            <a:endParaRPr lang="en-US" altLang="zh-CN"/>
          </a:p>
        </p:txBody>
      </p:sp>
      <p:sp>
        <p:nvSpPr>
          <p:cNvPr id="89104" name="Text Box 17">
            <a:extLst>
              <a:ext uri="{FF2B5EF4-FFF2-40B4-BE49-F238E27FC236}">
                <a16:creationId xmlns:a16="http://schemas.microsoft.com/office/drawing/2014/main" id="{2F1701D5-DB09-744F-BBBF-694E7F0C3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15240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p</a:t>
            </a:r>
            <a:r>
              <a:rPr lang="en-US" altLang="zh-CN" baseline="-25000"/>
              <a:t>ij</a:t>
            </a:r>
            <a:endParaRPr lang="en-US" altLang="zh-CN"/>
          </a:p>
        </p:txBody>
      </p:sp>
      <p:sp>
        <p:nvSpPr>
          <p:cNvPr id="89105" name="Text Box 18">
            <a:extLst>
              <a:ext uri="{FF2B5EF4-FFF2-40B4-BE49-F238E27FC236}">
                <a16:creationId xmlns:a16="http://schemas.microsoft.com/office/drawing/2014/main" id="{98281D0B-2EB3-8446-9818-CE69CCA3B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1828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p</a:t>
            </a:r>
            <a:r>
              <a:rPr lang="en-US" altLang="zh-CN" baseline="-25000"/>
              <a:t>ij</a:t>
            </a:r>
            <a:endParaRPr lang="en-US" altLang="zh-CN"/>
          </a:p>
        </p:txBody>
      </p:sp>
      <p:sp>
        <p:nvSpPr>
          <p:cNvPr id="89106" name="Oval 19">
            <a:extLst>
              <a:ext uri="{FF2B5EF4-FFF2-40B4-BE49-F238E27FC236}">
                <a16:creationId xmlns:a16="http://schemas.microsoft.com/office/drawing/2014/main" id="{2B1619D7-5488-754C-A61D-331A1DAC7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2414" y="3644901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89107" name="AutoShape 20">
            <a:extLst>
              <a:ext uri="{FF2B5EF4-FFF2-40B4-BE49-F238E27FC236}">
                <a16:creationId xmlns:a16="http://schemas.microsoft.com/office/drawing/2014/main" id="{62EC8690-AC6E-4149-81F8-18A265334DA8}"/>
              </a:ext>
            </a:extLst>
          </p:cNvPr>
          <p:cNvCxnSpPr>
            <a:cxnSpLocks noChangeShapeType="1"/>
            <a:stCxn id="89106" idx="6"/>
            <a:endCxn id="89108" idx="2"/>
          </p:cNvCxnSpPr>
          <p:nvPr/>
        </p:nvCxnSpPr>
        <p:spPr bwMode="auto">
          <a:xfrm>
            <a:off x="4273550" y="3751263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08" name="Oval 21">
            <a:extLst>
              <a:ext uri="{FF2B5EF4-FFF2-40B4-BE49-F238E27FC236}">
                <a16:creationId xmlns:a16="http://schemas.microsoft.com/office/drawing/2014/main" id="{5A75FE03-8B6B-5A4A-B7EA-F92375C9AE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301" y="3644901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89109" name="AutoShape 22">
            <a:extLst>
              <a:ext uri="{FF2B5EF4-FFF2-40B4-BE49-F238E27FC236}">
                <a16:creationId xmlns:a16="http://schemas.microsoft.com/office/drawing/2014/main" id="{3340AE87-DFCD-B845-B681-CB43330B1A93}"/>
              </a:ext>
            </a:extLst>
          </p:cNvPr>
          <p:cNvCxnSpPr>
            <a:cxnSpLocks noChangeShapeType="1"/>
            <a:stCxn id="89106" idx="4"/>
            <a:endCxn id="89121" idx="0"/>
          </p:cNvCxnSpPr>
          <p:nvPr/>
        </p:nvCxnSpPr>
        <p:spPr bwMode="auto">
          <a:xfrm>
            <a:off x="4168775" y="3857626"/>
            <a:ext cx="0" cy="101441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110" name="AutoShape 23">
            <a:extLst>
              <a:ext uri="{FF2B5EF4-FFF2-40B4-BE49-F238E27FC236}">
                <a16:creationId xmlns:a16="http://schemas.microsoft.com/office/drawing/2014/main" id="{3F3A6D3C-16B3-9C47-85AF-95778DDCA42F}"/>
              </a:ext>
            </a:extLst>
          </p:cNvPr>
          <p:cNvCxnSpPr>
            <a:cxnSpLocks noChangeShapeType="1"/>
            <a:stCxn id="89108" idx="4"/>
            <a:endCxn id="89123" idx="0"/>
          </p:cNvCxnSpPr>
          <p:nvPr/>
        </p:nvCxnSpPr>
        <p:spPr bwMode="auto">
          <a:xfrm>
            <a:off x="5429250" y="3857626"/>
            <a:ext cx="0" cy="101441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11" name="Oval 24">
            <a:extLst>
              <a:ext uri="{FF2B5EF4-FFF2-40B4-BE49-F238E27FC236}">
                <a16:creationId xmlns:a16="http://schemas.microsoft.com/office/drawing/2014/main" id="{31A602F1-2088-8646-8567-F6ECA1FA6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5589" y="3644901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89112" name="AutoShape 25">
            <a:extLst>
              <a:ext uri="{FF2B5EF4-FFF2-40B4-BE49-F238E27FC236}">
                <a16:creationId xmlns:a16="http://schemas.microsoft.com/office/drawing/2014/main" id="{DDA655E0-DD80-144C-91A5-706F255ED6A7}"/>
              </a:ext>
            </a:extLst>
          </p:cNvPr>
          <p:cNvCxnSpPr>
            <a:cxnSpLocks noChangeShapeType="1"/>
            <a:stCxn id="89111" idx="6"/>
            <a:endCxn id="89113" idx="2"/>
          </p:cNvCxnSpPr>
          <p:nvPr/>
        </p:nvCxnSpPr>
        <p:spPr bwMode="auto">
          <a:xfrm>
            <a:off x="6818313" y="3751263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13" name="Oval 26">
            <a:extLst>
              <a:ext uri="{FF2B5EF4-FFF2-40B4-BE49-F238E27FC236}">
                <a16:creationId xmlns:a16="http://schemas.microsoft.com/office/drawing/2014/main" id="{0312A9D2-C876-2B4E-87BC-8F1E81B02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6064" y="3644901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89114" name="AutoShape 27">
            <a:extLst>
              <a:ext uri="{FF2B5EF4-FFF2-40B4-BE49-F238E27FC236}">
                <a16:creationId xmlns:a16="http://schemas.microsoft.com/office/drawing/2014/main" id="{DCAAC8D1-89AD-D14B-92FC-71284F7A59C5}"/>
              </a:ext>
            </a:extLst>
          </p:cNvPr>
          <p:cNvCxnSpPr>
            <a:cxnSpLocks noChangeShapeType="1"/>
            <a:stCxn id="89111" idx="4"/>
            <a:endCxn id="89124" idx="0"/>
          </p:cNvCxnSpPr>
          <p:nvPr/>
        </p:nvCxnSpPr>
        <p:spPr bwMode="auto">
          <a:xfrm>
            <a:off x="6711950" y="3857626"/>
            <a:ext cx="0" cy="101441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115" name="AutoShape 28">
            <a:extLst>
              <a:ext uri="{FF2B5EF4-FFF2-40B4-BE49-F238E27FC236}">
                <a16:creationId xmlns:a16="http://schemas.microsoft.com/office/drawing/2014/main" id="{76E35F4D-CC65-6B48-8FD1-E4511C2873AF}"/>
              </a:ext>
            </a:extLst>
          </p:cNvPr>
          <p:cNvCxnSpPr>
            <a:cxnSpLocks noChangeShapeType="1"/>
            <a:stCxn id="89113" idx="4"/>
            <a:endCxn id="89126" idx="0"/>
          </p:cNvCxnSpPr>
          <p:nvPr/>
        </p:nvCxnSpPr>
        <p:spPr bwMode="auto">
          <a:xfrm>
            <a:off x="7972425" y="3857626"/>
            <a:ext cx="0" cy="101441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116" name="AutoShape 29">
            <a:extLst>
              <a:ext uri="{FF2B5EF4-FFF2-40B4-BE49-F238E27FC236}">
                <a16:creationId xmlns:a16="http://schemas.microsoft.com/office/drawing/2014/main" id="{F6A7C797-6F05-6D42-AAA5-A3C3F24E2D7F}"/>
              </a:ext>
            </a:extLst>
          </p:cNvPr>
          <p:cNvCxnSpPr>
            <a:cxnSpLocks noChangeShapeType="1"/>
            <a:stCxn id="89108" idx="6"/>
            <a:endCxn id="89111" idx="2"/>
          </p:cNvCxnSpPr>
          <p:nvPr/>
        </p:nvCxnSpPr>
        <p:spPr bwMode="auto">
          <a:xfrm>
            <a:off x="5534026" y="3751263"/>
            <a:ext cx="1071563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117" name="AutoShape 30">
            <a:extLst>
              <a:ext uri="{FF2B5EF4-FFF2-40B4-BE49-F238E27FC236}">
                <a16:creationId xmlns:a16="http://schemas.microsoft.com/office/drawing/2014/main" id="{564622DF-3DDC-E34A-8D33-01996FAD4BC2}"/>
              </a:ext>
            </a:extLst>
          </p:cNvPr>
          <p:cNvCxnSpPr>
            <a:cxnSpLocks noChangeShapeType="1"/>
            <a:stCxn id="89121" idx="4"/>
            <a:endCxn id="89128" idx="0"/>
          </p:cNvCxnSpPr>
          <p:nvPr/>
        </p:nvCxnSpPr>
        <p:spPr bwMode="auto">
          <a:xfrm>
            <a:off x="4168775" y="5084763"/>
            <a:ext cx="0" cy="11033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118" name="AutoShape 31">
            <a:extLst>
              <a:ext uri="{FF2B5EF4-FFF2-40B4-BE49-F238E27FC236}">
                <a16:creationId xmlns:a16="http://schemas.microsoft.com/office/drawing/2014/main" id="{4FF89EEA-93A7-2D4D-9803-81B7B75A2259}"/>
              </a:ext>
            </a:extLst>
          </p:cNvPr>
          <p:cNvCxnSpPr>
            <a:cxnSpLocks noChangeShapeType="1"/>
            <a:stCxn id="89123" idx="4"/>
            <a:endCxn id="89130" idx="0"/>
          </p:cNvCxnSpPr>
          <p:nvPr/>
        </p:nvCxnSpPr>
        <p:spPr bwMode="auto">
          <a:xfrm>
            <a:off x="5429250" y="5084763"/>
            <a:ext cx="0" cy="11033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119" name="AutoShape 32">
            <a:extLst>
              <a:ext uri="{FF2B5EF4-FFF2-40B4-BE49-F238E27FC236}">
                <a16:creationId xmlns:a16="http://schemas.microsoft.com/office/drawing/2014/main" id="{1C419081-A3F9-5644-ACAC-8A6BB0B8DA8F}"/>
              </a:ext>
            </a:extLst>
          </p:cNvPr>
          <p:cNvCxnSpPr>
            <a:cxnSpLocks noChangeShapeType="1"/>
            <a:stCxn id="89124" idx="4"/>
            <a:endCxn id="89131" idx="0"/>
          </p:cNvCxnSpPr>
          <p:nvPr/>
        </p:nvCxnSpPr>
        <p:spPr bwMode="auto">
          <a:xfrm>
            <a:off x="6711950" y="5084763"/>
            <a:ext cx="0" cy="11033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120" name="AutoShape 33">
            <a:extLst>
              <a:ext uri="{FF2B5EF4-FFF2-40B4-BE49-F238E27FC236}">
                <a16:creationId xmlns:a16="http://schemas.microsoft.com/office/drawing/2014/main" id="{992F5BEE-D092-1741-9AC6-4646EEC052DE}"/>
              </a:ext>
            </a:extLst>
          </p:cNvPr>
          <p:cNvCxnSpPr>
            <a:cxnSpLocks noChangeShapeType="1"/>
            <a:stCxn id="89126" idx="4"/>
            <a:endCxn id="89133" idx="0"/>
          </p:cNvCxnSpPr>
          <p:nvPr/>
        </p:nvCxnSpPr>
        <p:spPr bwMode="auto">
          <a:xfrm>
            <a:off x="7972425" y="5084763"/>
            <a:ext cx="0" cy="11033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21" name="Oval 34">
            <a:extLst>
              <a:ext uri="{FF2B5EF4-FFF2-40B4-BE49-F238E27FC236}">
                <a16:creationId xmlns:a16="http://schemas.microsoft.com/office/drawing/2014/main" id="{BCEFB639-0403-C84E-9920-858475C10C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2414" y="4872039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89122" name="AutoShape 35">
            <a:extLst>
              <a:ext uri="{FF2B5EF4-FFF2-40B4-BE49-F238E27FC236}">
                <a16:creationId xmlns:a16="http://schemas.microsoft.com/office/drawing/2014/main" id="{BA2C8448-E945-1046-810A-210253C2BECF}"/>
              </a:ext>
            </a:extLst>
          </p:cNvPr>
          <p:cNvCxnSpPr>
            <a:cxnSpLocks noChangeShapeType="1"/>
            <a:stCxn id="89121" idx="6"/>
            <a:endCxn id="89123" idx="2"/>
          </p:cNvCxnSpPr>
          <p:nvPr/>
        </p:nvCxnSpPr>
        <p:spPr bwMode="auto">
          <a:xfrm>
            <a:off x="4273550" y="4978400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23" name="Oval 36">
            <a:extLst>
              <a:ext uri="{FF2B5EF4-FFF2-40B4-BE49-F238E27FC236}">
                <a16:creationId xmlns:a16="http://schemas.microsoft.com/office/drawing/2014/main" id="{F29963A3-28F3-9B42-874A-ED1193A5A1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301" y="4872039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i</a:t>
            </a:r>
          </a:p>
        </p:txBody>
      </p:sp>
      <p:sp>
        <p:nvSpPr>
          <p:cNvPr id="89124" name="Oval 37">
            <a:extLst>
              <a:ext uri="{FF2B5EF4-FFF2-40B4-BE49-F238E27FC236}">
                <a16:creationId xmlns:a16="http://schemas.microsoft.com/office/drawing/2014/main" id="{99A9E29B-D079-B24E-8DE9-57381F76EE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5589" y="4872039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j</a:t>
            </a:r>
          </a:p>
        </p:txBody>
      </p:sp>
      <p:cxnSp>
        <p:nvCxnSpPr>
          <p:cNvPr id="89125" name="AutoShape 38">
            <a:extLst>
              <a:ext uri="{FF2B5EF4-FFF2-40B4-BE49-F238E27FC236}">
                <a16:creationId xmlns:a16="http://schemas.microsoft.com/office/drawing/2014/main" id="{6EFE3F2D-0217-8446-8209-879A087ADF03}"/>
              </a:ext>
            </a:extLst>
          </p:cNvPr>
          <p:cNvCxnSpPr>
            <a:cxnSpLocks noChangeShapeType="1"/>
            <a:stCxn id="89124" idx="6"/>
            <a:endCxn id="89126" idx="2"/>
          </p:cNvCxnSpPr>
          <p:nvPr/>
        </p:nvCxnSpPr>
        <p:spPr bwMode="auto">
          <a:xfrm>
            <a:off x="6818313" y="4978400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26" name="Oval 39">
            <a:extLst>
              <a:ext uri="{FF2B5EF4-FFF2-40B4-BE49-F238E27FC236}">
                <a16:creationId xmlns:a16="http://schemas.microsoft.com/office/drawing/2014/main" id="{2A50C13F-CCC2-3F49-BFD8-C40043054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6064" y="4872039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89127" name="AutoShape 40">
            <a:extLst>
              <a:ext uri="{FF2B5EF4-FFF2-40B4-BE49-F238E27FC236}">
                <a16:creationId xmlns:a16="http://schemas.microsoft.com/office/drawing/2014/main" id="{82B1DAB7-1C78-7045-A8CC-08241B9AB546}"/>
              </a:ext>
            </a:extLst>
          </p:cNvPr>
          <p:cNvCxnSpPr>
            <a:cxnSpLocks noChangeShapeType="1"/>
            <a:stCxn id="89123" idx="6"/>
            <a:endCxn id="89124" idx="2"/>
          </p:cNvCxnSpPr>
          <p:nvPr/>
        </p:nvCxnSpPr>
        <p:spPr bwMode="auto">
          <a:xfrm>
            <a:off x="5534026" y="4978400"/>
            <a:ext cx="1071563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28" name="Oval 41">
            <a:extLst>
              <a:ext uri="{FF2B5EF4-FFF2-40B4-BE49-F238E27FC236}">
                <a16:creationId xmlns:a16="http://schemas.microsoft.com/office/drawing/2014/main" id="{FE51EB1A-BB21-E74D-B568-482F1EDD9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2414" y="6188076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89129" name="AutoShape 42">
            <a:extLst>
              <a:ext uri="{FF2B5EF4-FFF2-40B4-BE49-F238E27FC236}">
                <a16:creationId xmlns:a16="http://schemas.microsoft.com/office/drawing/2014/main" id="{48D1EE1B-49F1-2743-93FE-73105BC684A8}"/>
              </a:ext>
            </a:extLst>
          </p:cNvPr>
          <p:cNvCxnSpPr>
            <a:cxnSpLocks noChangeShapeType="1"/>
            <a:stCxn id="89128" idx="6"/>
            <a:endCxn id="89130" idx="2"/>
          </p:cNvCxnSpPr>
          <p:nvPr/>
        </p:nvCxnSpPr>
        <p:spPr bwMode="auto">
          <a:xfrm>
            <a:off x="4273550" y="6294438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30" name="Oval 43">
            <a:extLst>
              <a:ext uri="{FF2B5EF4-FFF2-40B4-BE49-F238E27FC236}">
                <a16:creationId xmlns:a16="http://schemas.microsoft.com/office/drawing/2014/main" id="{04928325-F767-AE44-9176-FCB92AE783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301" y="6188076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sp>
        <p:nvSpPr>
          <p:cNvPr id="89131" name="Oval 44">
            <a:extLst>
              <a:ext uri="{FF2B5EF4-FFF2-40B4-BE49-F238E27FC236}">
                <a16:creationId xmlns:a16="http://schemas.microsoft.com/office/drawing/2014/main" id="{C3559451-5476-8A4B-B176-7892474621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5589" y="6188076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89132" name="AutoShape 45">
            <a:extLst>
              <a:ext uri="{FF2B5EF4-FFF2-40B4-BE49-F238E27FC236}">
                <a16:creationId xmlns:a16="http://schemas.microsoft.com/office/drawing/2014/main" id="{3D010D99-68CA-C547-83AF-7F7BB334ED2F}"/>
              </a:ext>
            </a:extLst>
          </p:cNvPr>
          <p:cNvCxnSpPr>
            <a:cxnSpLocks noChangeShapeType="1"/>
            <a:stCxn id="89131" idx="6"/>
            <a:endCxn id="89133" idx="2"/>
          </p:cNvCxnSpPr>
          <p:nvPr/>
        </p:nvCxnSpPr>
        <p:spPr bwMode="auto">
          <a:xfrm>
            <a:off x="6818313" y="6294438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33" name="Oval 46">
            <a:extLst>
              <a:ext uri="{FF2B5EF4-FFF2-40B4-BE49-F238E27FC236}">
                <a16:creationId xmlns:a16="http://schemas.microsoft.com/office/drawing/2014/main" id="{C501D0BC-A878-AB48-AF18-47C3B73C05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6064" y="6188076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89134" name="AutoShape 47">
            <a:extLst>
              <a:ext uri="{FF2B5EF4-FFF2-40B4-BE49-F238E27FC236}">
                <a16:creationId xmlns:a16="http://schemas.microsoft.com/office/drawing/2014/main" id="{341AAE8D-F39D-AC41-A977-0CB956762805}"/>
              </a:ext>
            </a:extLst>
          </p:cNvPr>
          <p:cNvCxnSpPr>
            <a:cxnSpLocks noChangeShapeType="1"/>
            <a:stCxn id="89130" idx="6"/>
            <a:endCxn id="89131" idx="2"/>
          </p:cNvCxnSpPr>
          <p:nvPr/>
        </p:nvCxnSpPr>
        <p:spPr bwMode="auto">
          <a:xfrm>
            <a:off x="5534026" y="6294438"/>
            <a:ext cx="1071563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135" name="Text Box 48">
            <a:extLst>
              <a:ext uri="{FF2B5EF4-FFF2-40B4-BE49-F238E27FC236}">
                <a16:creationId xmlns:a16="http://schemas.microsoft.com/office/drawing/2014/main" id="{23EB9231-29D5-2340-A974-93C2EF787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4800601"/>
            <a:ext cx="29686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p</a:t>
            </a:r>
            <a:r>
              <a:rPr lang="en-US" altLang="zh-CN" baseline="-25000"/>
              <a:t>ij</a:t>
            </a:r>
            <a:endParaRPr lang="en-US" altLang="zh-CN"/>
          </a:p>
        </p:txBody>
      </p:sp>
      <p:sp>
        <p:nvSpPr>
          <p:cNvPr id="89136" name="Text Box 49">
            <a:extLst>
              <a:ext uri="{FF2B5EF4-FFF2-40B4-BE49-F238E27FC236}">
                <a16:creationId xmlns:a16="http://schemas.microsoft.com/office/drawing/2014/main" id="{A33D4A22-C1FE-5045-9631-ABEA04AB1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1" y="4429126"/>
            <a:ext cx="252413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a</a:t>
            </a:r>
            <a:r>
              <a:rPr lang="en-US" altLang="zh-CN" baseline="-25000"/>
              <a:t>j</a:t>
            </a:r>
            <a:endParaRPr lang="en-US" altLang="zh-CN"/>
          </a:p>
        </p:txBody>
      </p:sp>
      <p:sp>
        <p:nvSpPr>
          <p:cNvPr id="89137" name="Text Box 50">
            <a:extLst>
              <a:ext uri="{FF2B5EF4-FFF2-40B4-BE49-F238E27FC236}">
                <a16:creationId xmlns:a16="http://schemas.microsoft.com/office/drawing/2014/main" id="{6E322614-6853-294C-B14E-336170F5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1722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G'</a:t>
            </a:r>
          </a:p>
        </p:txBody>
      </p:sp>
      <p:sp>
        <p:nvSpPr>
          <p:cNvPr id="89138" name="Text Box 52">
            <a:extLst>
              <a:ext uri="{FF2B5EF4-FFF2-40B4-BE49-F238E27FC236}">
                <a16:creationId xmlns:a16="http://schemas.microsoft.com/office/drawing/2014/main" id="{27238E63-29A7-EC4F-A466-2D3D50209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5286376"/>
            <a:ext cx="25241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b</a:t>
            </a:r>
            <a:r>
              <a:rPr lang="en-US" altLang="zh-CN" baseline="-25000"/>
              <a:t>i</a:t>
            </a:r>
            <a:endParaRPr lang="en-US" altLang="zh-CN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63CFC228-85EB-B348-89E7-9778F55A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4">
            <a:extLst>
              <a:ext uri="{FF2B5EF4-FFF2-40B4-BE49-F238E27FC236}">
                <a16:creationId xmlns:a16="http://schemas.microsoft.com/office/drawing/2014/main" id="{F598714E-4D5D-2048-AB7E-61271536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2839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">
            <a:extLst>
              <a:ext uri="{FF2B5EF4-FFF2-40B4-BE49-F238E27FC236}">
                <a16:creationId xmlns:a16="http://schemas.microsoft.com/office/drawing/2014/main" id="{264B72FC-F9B9-8145-BA7C-1516D7BED8B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914400"/>
            <a:ext cx="7848600" cy="5410200"/>
          </a:xfrm>
          <a:prstGeom prst="rect">
            <a:avLst/>
          </a:prstGeom>
          <a:blipFill>
            <a:blip r:embed="rId3"/>
            <a:stretch>
              <a:fillRect l="-646"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N">
                <a:noFill/>
              </a:rPr>
              <a:t> </a:t>
            </a:r>
          </a:p>
        </p:txBody>
      </p:sp>
      <p:sp>
        <p:nvSpPr>
          <p:cNvPr id="91137" name="Slide Number Placeholder 3">
            <a:extLst>
              <a:ext uri="{FF2B5EF4-FFF2-40B4-BE49-F238E27FC236}">
                <a16:creationId xmlns:a16="http://schemas.microsoft.com/office/drawing/2014/main" id="{9A3198AE-E71A-DC4D-B9A7-6344E8DCC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ACB628-19FE-5C4D-8AD9-0EBA24021A6E}" type="slidenum">
              <a:rPr lang="en-US" altLang="zh-CN" sz="800"/>
              <a:pPr/>
              <a:t>47</a:t>
            </a:fld>
            <a:endParaRPr lang="en-US" altLang="zh-CN" sz="1400"/>
          </a:p>
        </p:txBody>
      </p:sp>
      <p:sp>
        <p:nvSpPr>
          <p:cNvPr id="91138" name="Freeform 2">
            <a:extLst>
              <a:ext uri="{FF2B5EF4-FFF2-40B4-BE49-F238E27FC236}">
                <a16:creationId xmlns:a16="http://schemas.microsoft.com/office/drawing/2014/main" id="{3D1D29B0-635F-EC4C-99C9-3EBDBED9FFC2}"/>
              </a:ext>
            </a:extLst>
          </p:cNvPr>
          <p:cNvSpPr>
            <a:spLocks/>
          </p:cNvSpPr>
          <p:nvPr/>
        </p:nvSpPr>
        <p:spPr bwMode="auto">
          <a:xfrm>
            <a:off x="2365376" y="3481388"/>
            <a:ext cx="3502025" cy="3008312"/>
          </a:xfrm>
          <a:custGeom>
            <a:avLst/>
            <a:gdLst>
              <a:gd name="T0" fmla="*/ 2147483646 w 2206"/>
              <a:gd name="T1" fmla="*/ 2147483646 h 1895"/>
              <a:gd name="T2" fmla="*/ 2147483646 w 2206"/>
              <a:gd name="T3" fmla="*/ 2147483646 h 1895"/>
              <a:gd name="T4" fmla="*/ 2147483646 w 2206"/>
              <a:gd name="T5" fmla="*/ 2147483646 h 1895"/>
              <a:gd name="T6" fmla="*/ 2147483646 w 2206"/>
              <a:gd name="T7" fmla="*/ 2147483646 h 1895"/>
              <a:gd name="T8" fmla="*/ 2147483646 w 2206"/>
              <a:gd name="T9" fmla="*/ 2147483646 h 1895"/>
              <a:gd name="T10" fmla="*/ 2147483646 w 2206"/>
              <a:gd name="T11" fmla="*/ 2147483646 h 1895"/>
              <a:gd name="T12" fmla="*/ 2147483646 w 2206"/>
              <a:gd name="T13" fmla="*/ 2147483646 h 1895"/>
              <a:gd name="T14" fmla="*/ 2147483646 w 2206"/>
              <a:gd name="T15" fmla="*/ 2147483646 h 1895"/>
              <a:gd name="T16" fmla="*/ 2147483646 w 2206"/>
              <a:gd name="T17" fmla="*/ 2147483646 h 1895"/>
              <a:gd name="T18" fmla="*/ 2147483646 w 2206"/>
              <a:gd name="T19" fmla="*/ 2147483646 h 1895"/>
              <a:gd name="T20" fmla="*/ 2147483646 w 2206"/>
              <a:gd name="T21" fmla="*/ 2147483646 h 1895"/>
              <a:gd name="T22" fmla="*/ 2147483646 w 2206"/>
              <a:gd name="T23" fmla="*/ 2147483646 h 1895"/>
              <a:gd name="T24" fmla="*/ 2147483646 w 2206"/>
              <a:gd name="T25" fmla="*/ 2147483646 h 1895"/>
              <a:gd name="T26" fmla="*/ 2147483646 w 2206"/>
              <a:gd name="T27" fmla="*/ 2147483646 h 1895"/>
              <a:gd name="T28" fmla="*/ 2147483646 w 2206"/>
              <a:gd name="T29" fmla="*/ 2147483646 h 1895"/>
              <a:gd name="T30" fmla="*/ 2147483646 w 2206"/>
              <a:gd name="T31" fmla="*/ 2147483646 h 1895"/>
              <a:gd name="T32" fmla="*/ 2147483646 w 2206"/>
              <a:gd name="T33" fmla="*/ 2147483646 h 1895"/>
              <a:gd name="T34" fmla="*/ 2147483646 w 2206"/>
              <a:gd name="T35" fmla="*/ 2147483646 h 1895"/>
              <a:gd name="T36" fmla="*/ 2147483646 w 2206"/>
              <a:gd name="T37" fmla="*/ 2147483646 h 1895"/>
              <a:gd name="T38" fmla="*/ 2147483646 w 2206"/>
              <a:gd name="T39" fmla="*/ 2147483646 h 1895"/>
              <a:gd name="T40" fmla="*/ 2147483646 w 2206"/>
              <a:gd name="T41" fmla="*/ 2147483646 h 1895"/>
              <a:gd name="T42" fmla="*/ 2147483646 w 2206"/>
              <a:gd name="T43" fmla="*/ 2147483646 h 1895"/>
              <a:gd name="T44" fmla="*/ 2147483646 w 2206"/>
              <a:gd name="T45" fmla="*/ 2147483646 h 1895"/>
              <a:gd name="T46" fmla="*/ 2147483646 w 2206"/>
              <a:gd name="T47" fmla="*/ 2147483646 h 1895"/>
              <a:gd name="T48" fmla="*/ 2147483646 w 2206"/>
              <a:gd name="T49" fmla="*/ 2147483646 h 1895"/>
              <a:gd name="T50" fmla="*/ 2147483646 w 2206"/>
              <a:gd name="T51" fmla="*/ 2147483646 h 1895"/>
              <a:gd name="T52" fmla="*/ 2147483646 w 2206"/>
              <a:gd name="T53" fmla="*/ 2147483646 h 1895"/>
              <a:gd name="T54" fmla="*/ 2147483646 w 2206"/>
              <a:gd name="T55" fmla="*/ 2147483646 h 1895"/>
              <a:gd name="T56" fmla="*/ 2147483646 w 2206"/>
              <a:gd name="T57" fmla="*/ 2147483646 h 1895"/>
              <a:gd name="T58" fmla="*/ 2147483646 w 2206"/>
              <a:gd name="T59" fmla="*/ 2147483646 h 1895"/>
              <a:gd name="T60" fmla="*/ 2147483646 w 2206"/>
              <a:gd name="T61" fmla="*/ 2147483646 h 1895"/>
              <a:gd name="T62" fmla="*/ 2147483646 w 2206"/>
              <a:gd name="T63" fmla="*/ 2147483646 h 1895"/>
              <a:gd name="T64" fmla="*/ 2147483646 w 2206"/>
              <a:gd name="T65" fmla="*/ 2147483646 h 1895"/>
              <a:gd name="T66" fmla="*/ 2147483646 w 2206"/>
              <a:gd name="T67" fmla="*/ 2147483646 h 1895"/>
              <a:gd name="T68" fmla="*/ 2147483646 w 2206"/>
              <a:gd name="T69" fmla="*/ 2147483646 h 1895"/>
              <a:gd name="T70" fmla="*/ 2147483646 w 2206"/>
              <a:gd name="T71" fmla="*/ 2147483646 h 1895"/>
              <a:gd name="T72" fmla="*/ 2147483646 w 2206"/>
              <a:gd name="T73" fmla="*/ 2147483646 h 1895"/>
              <a:gd name="T74" fmla="*/ 2147483646 w 2206"/>
              <a:gd name="T75" fmla="*/ 2147483646 h 1895"/>
              <a:gd name="T76" fmla="*/ 2147483646 w 2206"/>
              <a:gd name="T77" fmla="*/ 2147483646 h 1895"/>
              <a:gd name="T78" fmla="*/ 2147483646 w 2206"/>
              <a:gd name="T79" fmla="*/ 2147483646 h 1895"/>
              <a:gd name="T80" fmla="*/ 2147483646 w 2206"/>
              <a:gd name="T81" fmla="*/ 2147483646 h 1895"/>
              <a:gd name="T82" fmla="*/ 2147483646 w 2206"/>
              <a:gd name="T83" fmla="*/ 2147483646 h 1895"/>
              <a:gd name="T84" fmla="*/ 2147483646 w 2206"/>
              <a:gd name="T85" fmla="*/ 2147483646 h 189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206" h="1895">
                <a:moveTo>
                  <a:pt x="864" y="86"/>
                </a:moveTo>
                <a:cubicBezTo>
                  <a:pt x="967" y="83"/>
                  <a:pt x="1033" y="23"/>
                  <a:pt x="1136" y="18"/>
                </a:cubicBezTo>
                <a:cubicBezTo>
                  <a:pt x="1175" y="16"/>
                  <a:pt x="1275" y="18"/>
                  <a:pt x="1309" y="12"/>
                </a:cubicBezTo>
                <a:cubicBezTo>
                  <a:pt x="1383" y="0"/>
                  <a:pt x="1455" y="21"/>
                  <a:pt x="1529" y="13"/>
                </a:cubicBezTo>
                <a:cubicBezTo>
                  <a:pt x="1650" y="16"/>
                  <a:pt x="1772" y="16"/>
                  <a:pt x="1893" y="21"/>
                </a:cubicBezTo>
                <a:cubicBezTo>
                  <a:pt x="1979" y="30"/>
                  <a:pt x="1985" y="37"/>
                  <a:pt x="2034" y="49"/>
                </a:cubicBezTo>
                <a:cubicBezTo>
                  <a:pt x="2078" y="58"/>
                  <a:pt x="2094" y="101"/>
                  <a:pt x="2133" y="123"/>
                </a:cubicBezTo>
                <a:cubicBezTo>
                  <a:pt x="2162" y="172"/>
                  <a:pt x="2181" y="200"/>
                  <a:pt x="2189" y="315"/>
                </a:cubicBezTo>
                <a:cubicBezTo>
                  <a:pt x="2186" y="507"/>
                  <a:pt x="2206" y="514"/>
                  <a:pt x="2201" y="706"/>
                </a:cubicBezTo>
                <a:cubicBezTo>
                  <a:pt x="2200" y="756"/>
                  <a:pt x="2198" y="905"/>
                  <a:pt x="2183" y="953"/>
                </a:cubicBezTo>
                <a:cubicBezTo>
                  <a:pt x="2156" y="1014"/>
                  <a:pt x="2112" y="1092"/>
                  <a:pt x="2071" y="1158"/>
                </a:cubicBezTo>
                <a:cubicBezTo>
                  <a:pt x="2030" y="1224"/>
                  <a:pt x="1986" y="1296"/>
                  <a:pt x="1934" y="1350"/>
                </a:cubicBezTo>
                <a:cubicBezTo>
                  <a:pt x="1868" y="1372"/>
                  <a:pt x="1803" y="1428"/>
                  <a:pt x="1756" y="1480"/>
                </a:cubicBezTo>
                <a:cubicBezTo>
                  <a:pt x="1733" y="1506"/>
                  <a:pt x="1718" y="1532"/>
                  <a:pt x="1699" y="1561"/>
                </a:cubicBezTo>
                <a:cubicBezTo>
                  <a:pt x="1694" y="1569"/>
                  <a:pt x="1683" y="1585"/>
                  <a:pt x="1683" y="1585"/>
                </a:cubicBezTo>
                <a:cubicBezTo>
                  <a:pt x="1668" y="1633"/>
                  <a:pt x="1687" y="1589"/>
                  <a:pt x="1650" y="1626"/>
                </a:cubicBezTo>
                <a:cubicBezTo>
                  <a:pt x="1627" y="1648"/>
                  <a:pt x="1622" y="1665"/>
                  <a:pt x="1593" y="1683"/>
                </a:cubicBezTo>
                <a:cubicBezTo>
                  <a:pt x="1582" y="1699"/>
                  <a:pt x="1572" y="1715"/>
                  <a:pt x="1561" y="1731"/>
                </a:cubicBezTo>
                <a:cubicBezTo>
                  <a:pt x="1556" y="1739"/>
                  <a:pt x="1555" y="1754"/>
                  <a:pt x="1545" y="1756"/>
                </a:cubicBezTo>
                <a:cubicBezTo>
                  <a:pt x="1504" y="1766"/>
                  <a:pt x="1523" y="1760"/>
                  <a:pt x="1488" y="1772"/>
                </a:cubicBezTo>
                <a:cubicBezTo>
                  <a:pt x="1460" y="1800"/>
                  <a:pt x="1438" y="1845"/>
                  <a:pt x="1399" y="1861"/>
                </a:cubicBezTo>
                <a:cubicBezTo>
                  <a:pt x="1381" y="1869"/>
                  <a:pt x="1167" y="1893"/>
                  <a:pt x="1155" y="1895"/>
                </a:cubicBezTo>
                <a:cubicBezTo>
                  <a:pt x="951" y="1890"/>
                  <a:pt x="949" y="1861"/>
                  <a:pt x="758" y="1845"/>
                </a:cubicBezTo>
                <a:cubicBezTo>
                  <a:pt x="755" y="1844"/>
                  <a:pt x="702" y="1835"/>
                  <a:pt x="693" y="1829"/>
                </a:cubicBezTo>
                <a:cubicBezTo>
                  <a:pt x="660" y="1805"/>
                  <a:pt x="644" y="1765"/>
                  <a:pt x="612" y="1740"/>
                </a:cubicBezTo>
                <a:cubicBezTo>
                  <a:pt x="537" y="1682"/>
                  <a:pt x="464" y="1622"/>
                  <a:pt x="385" y="1569"/>
                </a:cubicBezTo>
                <a:cubicBezTo>
                  <a:pt x="372" y="1561"/>
                  <a:pt x="365" y="1547"/>
                  <a:pt x="353" y="1537"/>
                </a:cubicBezTo>
                <a:cubicBezTo>
                  <a:pt x="345" y="1531"/>
                  <a:pt x="336" y="1526"/>
                  <a:pt x="328" y="1521"/>
                </a:cubicBezTo>
                <a:cubicBezTo>
                  <a:pt x="288" y="1458"/>
                  <a:pt x="212" y="1412"/>
                  <a:pt x="158" y="1358"/>
                </a:cubicBezTo>
                <a:cubicBezTo>
                  <a:pt x="134" y="1334"/>
                  <a:pt x="87" y="1284"/>
                  <a:pt x="77" y="1253"/>
                </a:cubicBezTo>
                <a:cubicBezTo>
                  <a:pt x="67" y="1223"/>
                  <a:pt x="63" y="1198"/>
                  <a:pt x="45" y="1172"/>
                </a:cubicBezTo>
                <a:cubicBezTo>
                  <a:pt x="35" y="1131"/>
                  <a:pt x="14" y="1100"/>
                  <a:pt x="4" y="1058"/>
                </a:cubicBezTo>
                <a:cubicBezTo>
                  <a:pt x="6" y="1031"/>
                  <a:pt x="0" y="910"/>
                  <a:pt x="28" y="864"/>
                </a:cubicBezTo>
                <a:cubicBezTo>
                  <a:pt x="45" y="836"/>
                  <a:pt x="67" y="811"/>
                  <a:pt x="85" y="783"/>
                </a:cubicBezTo>
                <a:cubicBezTo>
                  <a:pt x="98" y="764"/>
                  <a:pt x="106" y="730"/>
                  <a:pt x="126" y="718"/>
                </a:cubicBezTo>
                <a:cubicBezTo>
                  <a:pt x="183" y="685"/>
                  <a:pt x="222" y="679"/>
                  <a:pt x="264" y="629"/>
                </a:cubicBezTo>
                <a:cubicBezTo>
                  <a:pt x="281" y="608"/>
                  <a:pt x="297" y="586"/>
                  <a:pt x="312" y="564"/>
                </a:cubicBezTo>
                <a:cubicBezTo>
                  <a:pt x="317" y="556"/>
                  <a:pt x="322" y="547"/>
                  <a:pt x="328" y="540"/>
                </a:cubicBezTo>
                <a:cubicBezTo>
                  <a:pt x="363" y="496"/>
                  <a:pt x="325" y="551"/>
                  <a:pt x="369" y="507"/>
                </a:cubicBezTo>
                <a:cubicBezTo>
                  <a:pt x="430" y="446"/>
                  <a:pt x="482" y="379"/>
                  <a:pt x="547" y="321"/>
                </a:cubicBezTo>
                <a:cubicBezTo>
                  <a:pt x="626" y="251"/>
                  <a:pt x="685" y="152"/>
                  <a:pt x="791" y="126"/>
                </a:cubicBezTo>
                <a:cubicBezTo>
                  <a:pt x="799" y="121"/>
                  <a:pt x="806" y="114"/>
                  <a:pt x="815" y="110"/>
                </a:cubicBezTo>
                <a:cubicBezTo>
                  <a:pt x="867" y="87"/>
                  <a:pt x="864" y="112"/>
                  <a:pt x="864" y="8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132843F-490C-DB47-BC26-4161FE246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Image Segmentation</a:t>
            </a:r>
          </a:p>
        </p:txBody>
      </p:sp>
      <p:sp>
        <p:nvSpPr>
          <p:cNvPr id="91141" name="Text Box 6">
            <a:extLst>
              <a:ext uri="{FF2B5EF4-FFF2-40B4-BE49-F238E27FC236}">
                <a16:creationId xmlns:a16="http://schemas.microsoft.com/office/drawing/2014/main" id="{DE777C12-1B59-CC44-AEE9-ACB438E34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1722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G'</a:t>
            </a:r>
          </a:p>
        </p:txBody>
      </p:sp>
      <p:sp>
        <p:nvSpPr>
          <p:cNvPr id="91142" name="Oval 7">
            <a:extLst>
              <a:ext uri="{FF2B5EF4-FFF2-40B4-BE49-F238E27FC236}">
                <a16:creationId xmlns:a16="http://schemas.microsoft.com/office/drawing/2014/main" id="{95EE6663-D97A-4C43-A5A9-0A0E37382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4763" y="4906964"/>
            <a:ext cx="273050" cy="274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 dirty="0"/>
              <a:t>s</a:t>
            </a:r>
          </a:p>
        </p:txBody>
      </p:sp>
      <p:sp>
        <p:nvSpPr>
          <p:cNvPr id="91143" name="Oval 8">
            <a:extLst>
              <a:ext uri="{FF2B5EF4-FFF2-40B4-BE49-F238E27FC236}">
                <a16:creationId xmlns:a16="http://schemas.microsoft.com/office/drawing/2014/main" id="{7E1DD78E-AB94-FB41-BA5A-76787794B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8150" y="4906964"/>
            <a:ext cx="273050" cy="274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400"/>
              <a:t>t</a:t>
            </a:r>
          </a:p>
        </p:txBody>
      </p:sp>
      <p:sp>
        <p:nvSpPr>
          <p:cNvPr id="91144" name="Oval 12">
            <a:extLst>
              <a:ext uri="{FF2B5EF4-FFF2-40B4-BE49-F238E27FC236}">
                <a16:creationId xmlns:a16="http://schemas.microsoft.com/office/drawing/2014/main" id="{4B4FBE2B-65A7-A449-9642-EFD45A41B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2414" y="3644901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91145" name="AutoShape 13">
            <a:extLst>
              <a:ext uri="{FF2B5EF4-FFF2-40B4-BE49-F238E27FC236}">
                <a16:creationId xmlns:a16="http://schemas.microsoft.com/office/drawing/2014/main" id="{5AC16213-83DD-2C48-9CD2-F381D9C7624B}"/>
              </a:ext>
            </a:extLst>
          </p:cNvPr>
          <p:cNvCxnSpPr>
            <a:cxnSpLocks noChangeShapeType="1"/>
            <a:stCxn id="91144" idx="6"/>
            <a:endCxn id="91146" idx="2"/>
          </p:cNvCxnSpPr>
          <p:nvPr/>
        </p:nvCxnSpPr>
        <p:spPr bwMode="auto">
          <a:xfrm>
            <a:off x="4273550" y="3751263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46" name="Oval 14">
            <a:extLst>
              <a:ext uri="{FF2B5EF4-FFF2-40B4-BE49-F238E27FC236}">
                <a16:creationId xmlns:a16="http://schemas.microsoft.com/office/drawing/2014/main" id="{C2E15E8B-64A8-114F-8EE2-2FA8263A4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301" y="3644901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91147" name="AutoShape 15">
            <a:extLst>
              <a:ext uri="{FF2B5EF4-FFF2-40B4-BE49-F238E27FC236}">
                <a16:creationId xmlns:a16="http://schemas.microsoft.com/office/drawing/2014/main" id="{911B51F9-D141-8947-B549-0E915D9B7F91}"/>
              </a:ext>
            </a:extLst>
          </p:cNvPr>
          <p:cNvCxnSpPr>
            <a:cxnSpLocks noChangeShapeType="1"/>
            <a:stCxn id="91144" idx="4"/>
            <a:endCxn id="91159" idx="0"/>
          </p:cNvCxnSpPr>
          <p:nvPr/>
        </p:nvCxnSpPr>
        <p:spPr bwMode="auto">
          <a:xfrm>
            <a:off x="4168775" y="3857626"/>
            <a:ext cx="0" cy="101441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48" name="AutoShape 16">
            <a:extLst>
              <a:ext uri="{FF2B5EF4-FFF2-40B4-BE49-F238E27FC236}">
                <a16:creationId xmlns:a16="http://schemas.microsoft.com/office/drawing/2014/main" id="{FE88272E-8687-F546-9CDD-8CED65445554}"/>
              </a:ext>
            </a:extLst>
          </p:cNvPr>
          <p:cNvCxnSpPr>
            <a:cxnSpLocks noChangeShapeType="1"/>
            <a:stCxn id="91146" idx="4"/>
            <a:endCxn id="91161" idx="0"/>
          </p:cNvCxnSpPr>
          <p:nvPr/>
        </p:nvCxnSpPr>
        <p:spPr bwMode="auto">
          <a:xfrm>
            <a:off x="5429250" y="3857626"/>
            <a:ext cx="0" cy="101441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49" name="Oval 17">
            <a:extLst>
              <a:ext uri="{FF2B5EF4-FFF2-40B4-BE49-F238E27FC236}">
                <a16:creationId xmlns:a16="http://schemas.microsoft.com/office/drawing/2014/main" id="{6941AF73-00B0-4F43-B6C1-51CCC5E341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5589" y="3644901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91150" name="AutoShape 18">
            <a:extLst>
              <a:ext uri="{FF2B5EF4-FFF2-40B4-BE49-F238E27FC236}">
                <a16:creationId xmlns:a16="http://schemas.microsoft.com/office/drawing/2014/main" id="{E70F941B-F5BC-C243-83E5-DAD75E64FF9F}"/>
              </a:ext>
            </a:extLst>
          </p:cNvPr>
          <p:cNvCxnSpPr>
            <a:cxnSpLocks noChangeShapeType="1"/>
            <a:stCxn id="91149" idx="6"/>
            <a:endCxn id="91151" idx="2"/>
          </p:cNvCxnSpPr>
          <p:nvPr/>
        </p:nvCxnSpPr>
        <p:spPr bwMode="auto">
          <a:xfrm>
            <a:off x="6818313" y="3751263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51" name="Oval 19">
            <a:extLst>
              <a:ext uri="{FF2B5EF4-FFF2-40B4-BE49-F238E27FC236}">
                <a16:creationId xmlns:a16="http://schemas.microsoft.com/office/drawing/2014/main" id="{AEEDF92E-DEF3-9E45-96B9-34DBDA0E2F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6064" y="3644901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91152" name="AutoShape 20">
            <a:extLst>
              <a:ext uri="{FF2B5EF4-FFF2-40B4-BE49-F238E27FC236}">
                <a16:creationId xmlns:a16="http://schemas.microsoft.com/office/drawing/2014/main" id="{72236021-E3D9-2B40-B2C7-495F355178B8}"/>
              </a:ext>
            </a:extLst>
          </p:cNvPr>
          <p:cNvCxnSpPr>
            <a:cxnSpLocks noChangeShapeType="1"/>
            <a:stCxn id="91149" idx="4"/>
            <a:endCxn id="91162" idx="0"/>
          </p:cNvCxnSpPr>
          <p:nvPr/>
        </p:nvCxnSpPr>
        <p:spPr bwMode="auto">
          <a:xfrm>
            <a:off x="6711950" y="3857626"/>
            <a:ext cx="0" cy="101441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53" name="AutoShape 21">
            <a:extLst>
              <a:ext uri="{FF2B5EF4-FFF2-40B4-BE49-F238E27FC236}">
                <a16:creationId xmlns:a16="http://schemas.microsoft.com/office/drawing/2014/main" id="{43936EBB-CFEC-AC4B-8D06-B740DA4A41DC}"/>
              </a:ext>
            </a:extLst>
          </p:cNvPr>
          <p:cNvCxnSpPr>
            <a:cxnSpLocks noChangeShapeType="1"/>
            <a:stCxn id="91151" idx="4"/>
            <a:endCxn id="91164" idx="0"/>
          </p:cNvCxnSpPr>
          <p:nvPr/>
        </p:nvCxnSpPr>
        <p:spPr bwMode="auto">
          <a:xfrm>
            <a:off x="7972425" y="3857626"/>
            <a:ext cx="0" cy="101441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54" name="AutoShape 22">
            <a:extLst>
              <a:ext uri="{FF2B5EF4-FFF2-40B4-BE49-F238E27FC236}">
                <a16:creationId xmlns:a16="http://schemas.microsoft.com/office/drawing/2014/main" id="{3A410186-27F7-434B-BBC8-DC34BBCB58F3}"/>
              </a:ext>
            </a:extLst>
          </p:cNvPr>
          <p:cNvCxnSpPr>
            <a:cxnSpLocks noChangeShapeType="1"/>
            <a:stCxn id="91146" idx="6"/>
            <a:endCxn id="91149" idx="2"/>
          </p:cNvCxnSpPr>
          <p:nvPr/>
        </p:nvCxnSpPr>
        <p:spPr bwMode="auto">
          <a:xfrm>
            <a:off x="5534026" y="3751263"/>
            <a:ext cx="1071563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55" name="AutoShape 23">
            <a:extLst>
              <a:ext uri="{FF2B5EF4-FFF2-40B4-BE49-F238E27FC236}">
                <a16:creationId xmlns:a16="http://schemas.microsoft.com/office/drawing/2014/main" id="{4B502F17-7759-B142-81C4-1B1E58430427}"/>
              </a:ext>
            </a:extLst>
          </p:cNvPr>
          <p:cNvCxnSpPr>
            <a:cxnSpLocks noChangeShapeType="1"/>
            <a:stCxn id="91159" idx="4"/>
            <a:endCxn id="91166" idx="0"/>
          </p:cNvCxnSpPr>
          <p:nvPr/>
        </p:nvCxnSpPr>
        <p:spPr bwMode="auto">
          <a:xfrm>
            <a:off x="4168775" y="5084763"/>
            <a:ext cx="0" cy="11033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56" name="AutoShape 24">
            <a:extLst>
              <a:ext uri="{FF2B5EF4-FFF2-40B4-BE49-F238E27FC236}">
                <a16:creationId xmlns:a16="http://schemas.microsoft.com/office/drawing/2014/main" id="{C5F7B409-B930-6046-826E-5D3061C14555}"/>
              </a:ext>
            </a:extLst>
          </p:cNvPr>
          <p:cNvCxnSpPr>
            <a:cxnSpLocks noChangeShapeType="1"/>
            <a:stCxn id="91161" idx="4"/>
            <a:endCxn id="91168" idx="0"/>
          </p:cNvCxnSpPr>
          <p:nvPr/>
        </p:nvCxnSpPr>
        <p:spPr bwMode="auto">
          <a:xfrm>
            <a:off x="5429250" y="5084763"/>
            <a:ext cx="0" cy="11033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57" name="AutoShape 25">
            <a:extLst>
              <a:ext uri="{FF2B5EF4-FFF2-40B4-BE49-F238E27FC236}">
                <a16:creationId xmlns:a16="http://schemas.microsoft.com/office/drawing/2014/main" id="{5E9FA7CA-4251-4A4D-9582-E82D011A38CE}"/>
              </a:ext>
            </a:extLst>
          </p:cNvPr>
          <p:cNvCxnSpPr>
            <a:cxnSpLocks noChangeShapeType="1"/>
            <a:stCxn id="91162" idx="4"/>
            <a:endCxn id="91169" idx="0"/>
          </p:cNvCxnSpPr>
          <p:nvPr/>
        </p:nvCxnSpPr>
        <p:spPr bwMode="auto">
          <a:xfrm>
            <a:off x="6711950" y="5084763"/>
            <a:ext cx="0" cy="11033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58" name="AutoShape 26">
            <a:extLst>
              <a:ext uri="{FF2B5EF4-FFF2-40B4-BE49-F238E27FC236}">
                <a16:creationId xmlns:a16="http://schemas.microsoft.com/office/drawing/2014/main" id="{2C6FF64B-2312-FA4F-88E9-E364E34EC683}"/>
              </a:ext>
            </a:extLst>
          </p:cNvPr>
          <p:cNvCxnSpPr>
            <a:cxnSpLocks noChangeShapeType="1"/>
            <a:stCxn id="91164" idx="4"/>
            <a:endCxn id="91171" idx="0"/>
          </p:cNvCxnSpPr>
          <p:nvPr/>
        </p:nvCxnSpPr>
        <p:spPr bwMode="auto">
          <a:xfrm>
            <a:off x="7972425" y="5084763"/>
            <a:ext cx="0" cy="11033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59" name="Oval 27">
            <a:extLst>
              <a:ext uri="{FF2B5EF4-FFF2-40B4-BE49-F238E27FC236}">
                <a16:creationId xmlns:a16="http://schemas.microsoft.com/office/drawing/2014/main" id="{E3E46B2D-12AA-2642-A3FE-CE8B4ADD3C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2414" y="4872039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91160" name="AutoShape 28">
            <a:extLst>
              <a:ext uri="{FF2B5EF4-FFF2-40B4-BE49-F238E27FC236}">
                <a16:creationId xmlns:a16="http://schemas.microsoft.com/office/drawing/2014/main" id="{1144D4F1-9152-584F-A53F-2F306988604A}"/>
              </a:ext>
            </a:extLst>
          </p:cNvPr>
          <p:cNvCxnSpPr>
            <a:cxnSpLocks noChangeShapeType="1"/>
            <a:stCxn id="91159" idx="6"/>
            <a:endCxn id="91161" idx="2"/>
          </p:cNvCxnSpPr>
          <p:nvPr/>
        </p:nvCxnSpPr>
        <p:spPr bwMode="auto">
          <a:xfrm>
            <a:off x="4273550" y="4978400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61" name="Oval 29">
            <a:extLst>
              <a:ext uri="{FF2B5EF4-FFF2-40B4-BE49-F238E27FC236}">
                <a16:creationId xmlns:a16="http://schemas.microsoft.com/office/drawing/2014/main" id="{E8F7B6B4-1F2C-2E46-BB99-8CD2DAE74A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301" y="4872039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i</a:t>
            </a:r>
          </a:p>
        </p:txBody>
      </p:sp>
      <p:sp>
        <p:nvSpPr>
          <p:cNvPr id="91162" name="Oval 30">
            <a:extLst>
              <a:ext uri="{FF2B5EF4-FFF2-40B4-BE49-F238E27FC236}">
                <a16:creationId xmlns:a16="http://schemas.microsoft.com/office/drawing/2014/main" id="{EBE845B3-4B55-134F-8B9D-0B4CFCAD0E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5589" y="4872039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j</a:t>
            </a:r>
          </a:p>
        </p:txBody>
      </p:sp>
      <p:cxnSp>
        <p:nvCxnSpPr>
          <p:cNvPr id="91163" name="AutoShape 31">
            <a:extLst>
              <a:ext uri="{FF2B5EF4-FFF2-40B4-BE49-F238E27FC236}">
                <a16:creationId xmlns:a16="http://schemas.microsoft.com/office/drawing/2014/main" id="{6CDD15B8-4922-904D-AB8F-EA2BDF2CE715}"/>
              </a:ext>
            </a:extLst>
          </p:cNvPr>
          <p:cNvCxnSpPr>
            <a:cxnSpLocks noChangeShapeType="1"/>
            <a:stCxn id="91162" idx="6"/>
            <a:endCxn id="91164" idx="2"/>
          </p:cNvCxnSpPr>
          <p:nvPr/>
        </p:nvCxnSpPr>
        <p:spPr bwMode="auto">
          <a:xfrm>
            <a:off x="6818313" y="4978400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64" name="Oval 32">
            <a:extLst>
              <a:ext uri="{FF2B5EF4-FFF2-40B4-BE49-F238E27FC236}">
                <a16:creationId xmlns:a16="http://schemas.microsoft.com/office/drawing/2014/main" id="{F0141185-2DFA-8649-81A5-3117D2CE53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6064" y="4872039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91165" name="AutoShape 33">
            <a:extLst>
              <a:ext uri="{FF2B5EF4-FFF2-40B4-BE49-F238E27FC236}">
                <a16:creationId xmlns:a16="http://schemas.microsoft.com/office/drawing/2014/main" id="{EB297D49-76FF-5741-AE8C-1A124C8B0FA1}"/>
              </a:ext>
            </a:extLst>
          </p:cNvPr>
          <p:cNvCxnSpPr>
            <a:cxnSpLocks noChangeShapeType="1"/>
            <a:stCxn id="91161" idx="6"/>
            <a:endCxn id="91162" idx="2"/>
          </p:cNvCxnSpPr>
          <p:nvPr/>
        </p:nvCxnSpPr>
        <p:spPr bwMode="auto">
          <a:xfrm>
            <a:off x="5534026" y="4978400"/>
            <a:ext cx="1071563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66" name="Oval 34">
            <a:extLst>
              <a:ext uri="{FF2B5EF4-FFF2-40B4-BE49-F238E27FC236}">
                <a16:creationId xmlns:a16="http://schemas.microsoft.com/office/drawing/2014/main" id="{B4953A1A-89F4-5441-9FC1-3CC8EDB43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2414" y="6188076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91167" name="AutoShape 35">
            <a:extLst>
              <a:ext uri="{FF2B5EF4-FFF2-40B4-BE49-F238E27FC236}">
                <a16:creationId xmlns:a16="http://schemas.microsoft.com/office/drawing/2014/main" id="{851962A9-9EFC-164A-AD61-A1B624C93BA6}"/>
              </a:ext>
            </a:extLst>
          </p:cNvPr>
          <p:cNvCxnSpPr>
            <a:cxnSpLocks noChangeShapeType="1"/>
            <a:stCxn id="91166" idx="6"/>
            <a:endCxn id="91168" idx="2"/>
          </p:cNvCxnSpPr>
          <p:nvPr/>
        </p:nvCxnSpPr>
        <p:spPr bwMode="auto">
          <a:xfrm>
            <a:off x="4273550" y="6294438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68" name="Oval 36">
            <a:extLst>
              <a:ext uri="{FF2B5EF4-FFF2-40B4-BE49-F238E27FC236}">
                <a16:creationId xmlns:a16="http://schemas.microsoft.com/office/drawing/2014/main" id="{3562B59E-9CFA-6945-AB86-345F94306A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301" y="6188076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sp>
        <p:nvSpPr>
          <p:cNvPr id="91169" name="Oval 37">
            <a:extLst>
              <a:ext uri="{FF2B5EF4-FFF2-40B4-BE49-F238E27FC236}">
                <a16:creationId xmlns:a16="http://schemas.microsoft.com/office/drawing/2014/main" id="{AB49EAB2-2F93-6F49-9083-9ED448703D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5589" y="6188076"/>
            <a:ext cx="212725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91170" name="AutoShape 38">
            <a:extLst>
              <a:ext uri="{FF2B5EF4-FFF2-40B4-BE49-F238E27FC236}">
                <a16:creationId xmlns:a16="http://schemas.microsoft.com/office/drawing/2014/main" id="{D5223987-E03F-9A4F-9333-AB02107B4974}"/>
              </a:ext>
            </a:extLst>
          </p:cNvPr>
          <p:cNvCxnSpPr>
            <a:cxnSpLocks noChangeShapeType="1"/>
            <a:stCxn id="91169" idx="6"/>
            <a:endCxn id="91171" idx="2"/>
          </p:cNvCxnSpPr>
          <p:nvPr/>
        </p:nvCxnSpPr>
        <p:spPr bwMode="auto">
          <a:xfrm>
            <a:off x="6818313" y="6294438"/>
            <a:ext cx="10477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71" name="Oval 39">
            <a:extLst>
              <a:ext uri="{FF2B5EF4-FFF2-40B4-BE49-F238E27FC236}">
                <a16:creationId xmlns:a16="http://schemas.microsoft.com/office/drawing/2014/main" id="{F4F443DC-C8BC-804A-829F-623F2603B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6064" y="6188076"/>
            <a:ext cx="211137" cy="2127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400"/>
          </a:p>
        </p:txBody>
      </p:sp>
      <p:cxnSp>
        <p:nvCxnSpPr>
          <p:cNvPr id="91172" name="AutoShape 40">
            <a:extLst>
              <a:ext uri="{FF2B5EF4-FFF2-40B4-BE49-F238E27FC236}">
                <a16:creationId xmlns:a16="http://schemas.microsoft.com/office/drawing/2014/main" id="{EBC31C77-3D9B-D947-B938-2D4CEABD95DF}"/>
              </a:ext>
            </a:extLst>
          </p:cNvPr>
          <p:cNvCxnSpPr>
            <a:cxnSpLocks noChangeShapeType="1"/>
            <a:stCxn id="91168" idx="6"/>
            <a:endCxn id="91169" idx="2"/>
          </p:cNvCxnSpPr>
          <p:nvPr/>
        </p:nvCxnSpPr>
        <p:spPr bwMode="auto">
          <a:xfrm>
            <a:off x="5534026" y="6294438"/>
            <a:ext cx="1071563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73" name="Text Box 43">
            <a:extLst>
              <a:ext uri="{FF2B5EF4-FFF2-40B4-BE49-F238E27FC236}">
                <a16:creationId xmlns:a16="http://schemas.microsoft.com/office/drawing/2014/main" id="{A2348529-B482-0947-9C8B-B0A22E8A7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1" y="5470526"/>
            <a:ext cx="493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A</a:t>
            </a:r>
          </a:p>
        </p:txBody>
      </p:sp>
      <p:sp>
        <p:nvSpPr>
          <p:cNvPr id="91174" name="Rectangle 44">
            <a:extLst>
              <a:ext uri="{FF2B5EF4-FFF2-40B4-BE49-F238E27FC236}">
                <a16:creationId xmlns:a16="http://schemas.microsoft.com/office/drawing/2014/main" id="{C2CD3282-F335-E641-A032-CC3C10D0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765" y="2638426"/>
            <a:ext cx="3197991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Clr>
                <a:schemeClr val="tx1"/>
              </a:buClr>
              <a:buSzPct val="80000"/>
            </a:pPr>
            <a:r>
              <a:rPr lang="en-US" altLang="zh-CN" sz="1800"/>
              <a:t>if i and j on different sides,</a:t>
            </a:r>
          </a:p>
          <a:p>
            <a:pPr>
              <a:buClr>
                <a:schemeClr val="tx1"/>
              </a:buClr>
              <a:buSzPct val="80000"/>
            </a:pPr>
            <a:r>
              <a:rPr lang="en-US" altLang="zh-CN" sz="1800"/>
              <a:t>p</a:t>
            </a:r>
            <a:r>
              <a:rPr lang="en-US" altLang="zh-CN" sz="1800" baseline="-25000"/>
              <a:t>ij</a:t>
            </a:r>
            <a:r>
              <a:rPr lang="en-US" altLang="zh-CN" sz="1800"/>
              <a:t> counted exactly once</a:t>
            </a:r>
          </a:p>
        </p:txBody>
      </p:sp>
      <p:sp>
        <p:nvSpPr>
          <p:cNvPr id="91175" name="Line 45">
            <a:extLst>
              <a:ext uri="{FF2B5EF4-FFF2-40B4-BE49-F238E27FC236}">
                <a16:creationId xmlns:a16="http://schemas.microsoft.com/office/drawing/2014/main" id="{2056A137-EB9D-144C-B13E-CA06BEA6D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9364" y="2252663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1176" name="Text Box 46">
            <a:extLst>
              <a:ext uri="{FF2B5EF4-FFF2-40B4-BE49-F238E27FC236}">
                <a16:creationId xmlns:a16="http://schemas.microsoft.com/office/drawing/2014/main" id="{39F362C0-7D75-7E4B-82AA-83F660074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4800601"/>
            <a:ext cx="29686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p</a:t>
            </a:r>
            <a:r>
              <a:rPr lang="en-US" altLang="zh-CN" baseline="-25000"/>
              <a:t>ij</a:t>
            </a:r>
            <a:endParaRPr lang="en-US" altLang="zh-CN"/>
          </a:p>
        </p:txBody>
      </p:sp>
      <p:cxnSp>
        <p:nvCxnSpPr>
          <p:cNvPr id="91177" name="AutoShape 51">
            <a:extLst>
              <a:ext uri="{FF2B5EF4-FFF2-40B4-BE49-F238E27FC236}">
                <a16:creationId xmlns:a16="http://schemas.microsoft.com/office/drawing/2014/main" id="{4C643761-33C0-ED43-AC6A-C116766C4DA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419182" y="3136107"/>
            <a:ext cx="128587" cy="3962400"/>
          </a:xfrm>
          <a:prstGeom prst="curvedConnector3">
            <a:avLst>
              <a:gd name="adj1" fmla="val 432097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78" name="Text Box 52">
            <a:extLst>
              <a:ext uri="{FF2B5EF4-FFF2-40B4-BE49-F238E27FC236}">
                <a16:creationId xmlns:a16="http://schemas.microsoft.com/office/drawing/2014/main" id="{37D2A78D-BAE9-7B4F-BAF0-D2EB092DE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5286376"/>
            <a:ext cx="25241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b</a:t>
            </a:r>
            <a:r>
              <a:rPr lang="en-US" altLang="zh-CN" baseline="-25000"/>
              <a:t>i</a:t>
            </a:r>
            <a:endParaRPr lang="en-US" altLang="zh-CN"/>
          </a:p>
        </p:txBody>
      </p:sp>
      <p:cxnSp>
        <p:nvCxnSpPr>
          <p:cNvPr id="91179" name="AutoShape 53">
            <a:extLst>
              <a:ext uri="{FF2B5EF4-FFF2-40B4-BE49-F238E27FC236}">
                <a16:creationId xmlns:a16="http://schemas.microsoft.com/office/drawing/2014/main" id="{4C65FDB7-0B33-0F44-A910-4AA24982BCA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4686301" y="2995613"/>
            <a:ext cx="42862" cy="3859213"/>
          </a:xfrm>
          <a:prstGeom prst="curvedConnector3">
            <a:avLst>
              <a:gd name="adj1" fmla="val 1251847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80" name="Text Box 47">
            <a:extLst>
              <a:ext uri="{FF2B5EF4-FFF2-40B4-BE49-F238E27FC236}">
                <a16:creationId xmlns:a16="http://schemas.microsoft.com/office/drawing/2014/main" id="{1DEE9760-178A-6C46-8046-B4BD4D6C0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1" y="4429126"/>
            <a:ext cx="252413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a</a:t>
            </a:r>
            <a:r>
              <a:rPr lang="en-US" altLang="zh-CN" baseline="-25000"/>
              <a:t>j</a:t>
            </a:r>
            <a:endParaRPr lang="en-US" altLang="zh-CN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08562833-077A-EE4E-9AE2-EAB767F2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">
            <a:extLst>
              <a:ext uri="{FF2B5EF4-FFF2-40B4-BE49-F238E27FC236}">
                <a16:creationId xmlns:a16="http://schemas.microsoft.com/office/drawing/2014/main" id="{C3FC8345-7197-DA4B-9173-1939D805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34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>
            <a:extLst>
              <a:ext uri="{FF2B5EF4-FFF2-40B4-BE49-F238E27FC236}">
                <a16:creationId xmlns:a16="http://schemas.microsoft.com/office/drawing/2014/main" id="{DA6E0FE0-1F07-034A-A6D9-DDD5BC096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DA1C539-1592-854F-ACFC-77E871D40B38}" type="slidenum">
              <a:rPr lang="en-US" altLang="zh-CN" sz="800"/>
              <a:pPr/>
              <a:t>5</a:t>
            </a:fld>
            <a:endParaRPr lang="en-US" altLang="zh-CN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6202ECC-9AFC-1047-B5D7-FB57B680E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Capacity Scaling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D5422D0-6DEC-8944-B184-7F9BB8AC1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0061029" cy="20019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00CC"/>
                </a:solidFill>
              </a:rPr>
              <a:t>Intuition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Choosing path with highest bottleneck capacity increases flow by max possible amount.</a:t>
            </a:r>
          </a:p>
          <a:p>
            <a:pPr lvl="1"/>
            <a:r>
              <a:rPr lang="en-US" altLang="zh-CN" dirty="0"/>
              <a:t>Don't worry about finding exact highest bottleneck path.</a:t>
            </a:r>
          </a:p>
          <a:p>
            <a:pPr lvl="1"/>
            <a:r>
              <a:rPr lang="en-US" altLang="zh-CN" dirty="0"/>
              <a:t>Maintain scaling parameter </a:t>
            </a:r>
            <a:r>
              <a:rPr lang="en-US" altLang="zh-CN" dirty="0">
                <a:sym typeface="Symbol" pitchFamily="2" charset="2"/>
              </a:rPr>
              <a:t>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Let G</a:t>
            </a:r>
            <a:r>
              <a:rPr lang="en-US" altLang="zh-CN" sz="2000" baseline="-25000" dirty="0"/>
              <a:t>f 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)</a:t>
            </a:r>
            <a:r>
              <a:rPr lang="en-US" altLang="zh-CN" dirty="0"/>
              <a:t> be the subgraph of the residual graph consisting of only arcs with capacity at least </a:t>
            </a:r>
            <a:r>
              <a:rPr lang="en-US" altLang="zh-CN" dirty="0">
                <a:sym typeface="Symbol" pitchFamily="2" charset="2"/>
              </a:rPr>
              <a:t></a:t>
            </a:r>
            <a:r>
              <a:rPr lang="en-US" altLang="zh-CN" dirty="0"/>
              <a:t>.</a:t>
            </a:r>
          </a:p>
        </p:txBody>
      </p:sp>
      <p:cxnSp>
        <p:nvCxnSpPr>
          <p:cNvPr id="68612" name="AutoShape 7">
            <a:extLst>
              <a:ext uri="{FF2B5EF4-FFF2-40B4-BE49-F238E27FC236}">
                <a16:creationId xmlns:a16="http://schemas.microsoft.com/office/drawing/2014/main" id="{D47C8DBB-D5AB-4B4E-9CA6-130FFD95F0B4}"/>
              </a:ext>
            </a:extLst>
          </p:cNvPr>
          <p:cNvCxnSpPr>
            <a:cxnSpLocks noChangeShapeType="1"/>
            <a:stCxn id="68616" idx="7"/>
            <a:endCxn id="68617" idx="2"/>
          </p:cNvCxnSpPr>
          <p:nvPr/>
        </p:nvCxnSpPr>
        <p:spPr bwMode="auto">
          <a:xfrm flipV="1">
            <a:off x="1982680" y="3654971"/>
            <a:ext cx="1255712" cy="1008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13" name="AutoShape 8">
            <a:extLst>
              <a:ext uri="{FF2B5EF4-FFF2-40B4-BE49-F238E27FC236}">
                <a16:creationId xmlns:a16="http://schemas.microsoft.com/office/drawing/2014/main" id="{64781925-C42B-334B-94CE-ABF9911874E9}"/>
              </a:ext>
            </a:extLst>
          </p:cNvPr>
          <p:cNvCxnSpPr>
            <a:cxnSpLocks noChangeShapeType="1"/>
            <a:stCxn id="68618" idx="6"/>
            <a:endCxn id="68620" idx="3"/>
          </p:cNvCxnSpPr>
          <p:nvPr/>
        </p:nvCxnSpPr>
        <p:spPr bwMode="auto">
          <a:xfrm flipV="1">
            <a:off x="3489217" y="4863058"/>
            <a:ext cx="1309688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14" name="AutoShape 9">
            <a:extLst>
              <a:ext uri="{FF2B5EF4-FFF2-40B4-BE49-F238E27FC236}">
                <a16:creationId xmlns:a16="http://schemas.microsoft.com/office/drawing/2014/main" id="{77676552-8E72-214F-A7E6-5729F1F7192C}"/>
              </a:ext>
            </a:extLst>
          </p:cNvPr>
          <p:cNvCxnSpPr>
            <a:cxnSpLocks noChangeShapeType="1"/>
            <a:stCxn id="68617" idx="4"/>
            <a:endCxn id="68618" idx="0"/>
          </p:cNvCxnSpPr>
          <p:nvPr/>
        </p:nvCxnSpPr>
        <p:spPr bwMode="auto">
          <a:xfrm>
            <a:off x="3363805" y="3780383"/>
            <a:ext cx="0" cy="193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615" name="Text Box 14">
            <a:extLst>
              <a:ext uri="{FF2B5EF4-FFF2-40B4-BE49-F238E27FC236}">
                <a16:creationId xmlns:a16="http://schemas.microsoft.com/office/drawing/2014/main" id="{CC64384F-BC57-D94F-B4C7-34666FAD6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192" y="4035970"/>
            <a:ext cx="3571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110</a:t>
            </a:r>
          </a:p>
        </p:txBody>
      </p:sp>
      <p:sp>
        <p:nvSpPr>
          <p:cNvPr id="68616" name="Oval 17">
            <a:extLst>
              <a:ext uri="{FF2B5EF4-FFF2-40B4-BE49-F238E27FC236}">
                <a16:creationId xmlns:a16="http://schemas.microsoft.com/office/drawing/2014/main" id="{EA0248FE-C662-5742-86E3-B0E21E005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8368" y="4626521"/>
            <a:ext cx="250825" cy="2508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68617" name="Oval 18">
            <a:extLst>
              <a:ext uri="{FF2B5EF4-FFF2-40B4-BE49-F238E27FC236}">
                <a16:creationId xmlns:a16="http://schemas.microsoft.com/office/drawing/2014/main" id="{6737B68E-8A02-C545-BCC5-BFBEEE782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8393" y="3527971"/>
            <a:ext cx="250825" cy="2524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sp>
        <p:nvSpPr>
          <p:cNvPr id="68618" name="Oval 19">
            <a:extLst>
              <a:ext uri="{FF2B5EF4-FFF2-40B4-BE49-F238E27FC236}">
                <a16:creationId xmlns:a16="http://schemas.microsoft.com/office/drawing/2014/main" id="{B2D26C47-DF53-E748-9CE9-F58FDA6AF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8393" y="5715546"/>
            <a:ext cx="250825" cy="2508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cxnSp>
        <p:nvCxnSpPr>
          <p:cNvPr id="68619" name="AutoShape 20">
            <a:extLst>
              <a:ext uri="{FF2B5EF4-FFF2-40B4-BE49-F238E27FC236}">
                <a16:creationId xmlns:a16="http://schemas.microsoft.com/office/drawing/2014/main" id="{5C44E2BE-938D-C24B-8A9F-60BF7B0BC8A2}"/>
              </a:ext>
            </a:extLst>
          </p:cNvPr>
          <p:cNvCxnSpPr>
            <a:cxnSpLocks noChangeShapeType="1"/>
            <a:stCxn id="68616" idx="5"/>
            <a:endCxn id="68618" idx="2"/>
          </p:cNvCxnSpPr>
          <p:nvPr/>
        </p:nvCxnSpPr>
        <p:spPr bwMode="auto">
          <a:xfrm>
            <a:off x="1982680" y="4840834"/>
            <a:ext cx="1255712" cy="1000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620" name="Oval 21">
            <a:extLst>
              <a:ext uri="{FF2B5EF4-FFF2-40B4-BE49-F238E27FC236}">
                <a16:creationId xmlns:a16="http://schemas.microsoft.com/office/drawing/2014/main" id="{3545CE55-522B-2143-A22A-AE488F19CE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2393" y="4648746"/>
            <a:ext cx="250825" cy="2508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68621" name="AutoShape 22">
            <a:extLst>
              <a:ext uri="{FF2B5EF4-FFF2-40B4-BE49-F238E27FC236}">
                <a16:creationId xmlns:a16="http://schemas.microsoft.com/office/drawing/2014/main" id="{379BFAB8-B06D-FD4A-9995-106CC880B8B0}"/>
              </a:ext>
            </a:extLst>
          </p:cNvPr>
          <p:cNvCxnSpPr>
            <a:cxnSpLocks noChangeShapeType="1"/>
            <a:stCxn id="68617" idx="6"/>
            <a:endCxn id="68620" idx="1"/>
          </p:cNvCxnSpPr>
          <p:nvPr/>
        </p:nvCxnSpPr>
        <p:spPr bwMode="auto">
          <a:xfrm>
            <a:off x="3489217" y="3654970"/>
            <a:ext cx="1309688" cy="1030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622" name="Text Box 23">
            <a:extLst>
              <a:ext uri="{FF2B5EF4-FFF2-40B4-BE49-F238E27FC236}">
                <a16:creationId xmlns:a16="http://schemas.microsoft.com/office/drawing/2014/main" id="{3B346301-2679-E546-8C52-B62711A0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592" y="4572545"/>
            <a:ext cx="2809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 1</a:t>
            </a:r>
          </a:p>
        </p:txBody>
      </p:sp>
      <p:sp>
        <p:nvSpPr>
          <p:cNvPr id="68623" name="Text Box 24">
            <a:extLst>
              <a:ext uri="{FF2B5EF4-FFF2-40B4-BE49-F238E27FC236}">
                <a16:creationId xmlns:a16="http://schemas.microsoft.com/office/drawing/2014/main" id="{D793D136-F59F-8246-8AC8-D6AA99DB0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592" y="5178970"/>
            <a:ext cx="3571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170</a:t>
            </a:r>
          </a:p>
        </p:txBody>
      </p:sp>
      <p:sp>
        <p:nvSpPr>
          <p:cNvPr id="68624" name="Text Box 25">
            <a:extLst>
              <a:ext uri="{FF2B5EF4-FFF2-40B4-BE49-F238E27FC236}">
                <a16:creationId xmlns:a16="http://schemas.microsoft.com/office/drawing/2014/main" id="{04196B9A-A3F5-964B-881C-EA2C4516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392" y="4035970"/>
            <a:ext cx="3571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102</a:t>
            </a:r>
          </a:p>
        </p:txBody>
      </p:sp>
      <p:sp>
        <p:nvSpPr>
          <p:cNvPr id="68625" name="Text Box 29">
            <a:extLst>
              <a:ext uri="{FF2B5EF4-FFF2-40B4-BE49-F238E27FC236}">
                <a16:creationId xmlns:a16="http://schemas.microsoft.com/office/drawing/2014/main" id="{C024C0E5-8D13-BE43-9158-1BC22A1BA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192" y="5178970"/>
            <a:ext cx="3571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122</a:t>
            </a:r>
          </a:p>
        </p:txBody>
      </p:sp>
      <p:sp>
        <p:nvSpPr>
          <p:cNvPr id="68626" name="Text Box 30">
            <a:extLst>
              <a:ext uri="{FF2B5EF4-FFF2-40B4-BE49-F238E27FC236}">
                <a16:creationId xmlns:a16="http://schemas.microsoft.com/office/drawing/2014/main" id="{D650EBB0-8D64-A340-B937-0B36BB256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967" y="624577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91" tIns="45646" rIns="91291" bIns="45646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/>
              <a:t>G</a:t>
            </a:r>
            <a:r>
              <a:rPr lang="en-US" altLang="zh-CN" sz="1400" baseline="-25000"/>
              <a:t>f</a:t>
            </a:r>
            <a:endParaRPr lang="en-US" altLang="zh-CN" sz="1400"/>
          </a:p>
        </p:txBody>
      </p:sp>
      <p:cxnSp>
        <p:nvCxnSpPr>
          <p:cNvPr id="68627" name="AutoShape 31">
            <a:extLst>
              <a:ext uri="{FF2B5EF4-FFF2-40B4-BE49-F238E27FC236}">
                <a16:creationId xmlns:a16="http://schemas.microsoft.com/office/drawing/2014/main" id="{C723AD3C-2C74-3E40-85B2-EC3DA8B22CAF}"/>
              </a:ext>
            </a:extLst>
          </p:cNvPr>
          <p:cNvCxnSpPr>
            <a:cxnSpLocks noChangeShapeType="1"/>
            <a:stCxn id="68630" idx="7"/>
            <a:endCxn id="68631" idx="2"/>
          </p:cNvCxnSpPr>
          <p:nvPr/>
        </p:nvCxnSpPr>
        <p:spPr bwMode="auto">
          <a:xfrm flipV="1">
            <a:off x="6097480" y="3669258"/>
            <a:ext cx="1255712" cy="100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8" name="AutoShape 32">
            <a:extLst>
              <a:ext uri="{FF2B5EF4-FFF2-40B4-BE49-F238E27FC236}">
                <a16:creationId xmlns:a16="http://schemas.microsoft.com/office/drawing/2014/main" id="{B2B99036-5942-FB4F-A271-6145AC1172B5}"/>
              </a:ext>
            </a:extLst>
          </p:cNvPr>
          <p:cNvCxnSpPr>
            <a:cxnSpLocks noChangeShapeType="1"/>
            <a:stCxn id="68632" idx="6"/>
            <a:endCxn id="68634" idx="3"/>
          </p:cNvCxnSpPr>
          <p:nvPr/>
        </p:nvCxnSpPr>
        <p:spPr bwMode="auto">
          <a:xfrm flipV="1">
            <a:off x="7604017" y="4877345"/>
            <a:ext cx="1309688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629" name="Text Box 34">
            <a:extLst>
              <a:ext uri="{FF2B5EF4-FFF2-40B4-BE49-F238E27FC236}">
                <a16:creationId xmlns:a16="http://schemas.microsoft.com/office/drawing/2014/main" id="{5DBFD9EB-7387-6449-95B3-EABEED6A7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992" y="4050258"/>
            <a:ext cx="3571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110</a:t>
            </a:r>
          </a:p>
        </p:txBody>
      </p:sp>
      <p:sp>
        <p:nvSpPr>
          <p:cNvPr id="68630" name="Oval 35">
            <a:extLst>
              <a:ext uri="{FF2B5EF4-FFF2-40B4-BE49-F238E27FC236}">
                <a16:creationId xmlns:a16="http://schemas.microsoft.com/office/drawing/2014/main" id="{C4EB2A59-061E-C647-AB67-5C22DF9A70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83168" y="4640809"/>
            <a:ext cx="250825" cy="2508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s</a:t>
            </a:r>
          </a:p>
        </p:txBody>
      </p:sp>
      <p:sp>
        <p:nvSpPr>
          <p:cNvPr id="68631" name="Oval 36">
            <a:extLst>
              <a:ext uri="{FF2B5EF4-FFF2-40B4-BE49-F238E27FC236}">
                <a16:creationId xmlns:a16="http://schemas.microsoft.com/office/drawing/2014/main" id="{17602E8A-A632-3540-A4E5-6211E7F7E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193" y="3542258"/>
            <a:ext cx="250825" cy="2524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4</a:t>
            </a:r>
          </a:p>
        </p:txBody>
      </p:sp>
      <p:sp>
        <p:nvSpPr>
          <p:cNvPr id="68632" name="Oval 37">
            <a:extLst>
              <a:ext uri="{FF2B5EF4-FFF2-40B4-BE49-F238E27FC236}">
                <a16:creationId xmlns:a16="http://schemas.microsoft.com/office/drawing/2014/main" id="{E0F6A500-6A9D-9A43-8CA0-87B6C7047F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193" y="5729834"/>
            <a:ext cx="250825" cy="2508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2</a:t>
            </a:r>
          </a:p>
        </p:txBody>
      </p:sp>
      <p:cxnSp>
        <p:nvCxnSpPr>
          <p:cNvPr id="68633" name="AutoShape 38">
            <a:extLst>
              <a:ext uri="{FF2B5EF4-FFF2-40B4-BE49-F238E27FC236}">
                <a16:creationId xmlns:a16="http://schemas.microsoft.com/office/drawing/2014/main" id="{717675A1-8A8A-1549-A811-DB265ECF8478}"/>
              </a:ext>
            </a:extLst>
          </p:cNvPr>
          <p:cNvCxnSpPr>
            <a:cxnSpLocks noChangeShapeType="1"/>
            <a:stCxn id="68630" idx="5"/>
            <a:endCxn id="68632" idx="2"/>
          </p:cNvCxnSpPr>
          <p:nvPr/>
        </p:nvCxnSpPr>
        <p:spPr bwMode="auto">
          <a:xfrm>
            <a:off x="6097480" y="4855121"/>
            <a:ext cx="1255712" cy="1000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634" name="Oval 39">
            <a:extLst>
              <a:ext uri="{FF2B5EF4-FFF2-40B4-BE49-F238E27FC236}">
                <a16:creationId xmlns:a16="http://schemas.microsoft.com/office/drawing/2014/main" id="{0DF6BDCB-6470-7445-8538-B6B4FC0963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77193" y="4663034"/>
            <a:ext cx="250825" cy="2508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cxnSp>
        <p:nvCxnSpPr>
          <p:cNvPr id="68635" name="AutoShape 40">
            <a:extLst>
              <a:ext uri="{FF2B5EF4-FFF2-40B4-BE49-F238E27FC236}">
                <a16:creationId xmlns:a16="http://schemas.microsoft.com/office/drawing/2014/main" id="{58994A35-978B-E941-85D7-42479F6D1CCF}"/>
              </a:ext>
            </a:extLst>
          </p:cNvPr>
          <p:cNvCxnSpPr>
            <a:cxnSpLocks noChangeShapeType="1"/>
            <a:stCxn id="68631" idx="6"/>
            <a:endCxn id="68634" idx="1"/>
          </p:cNvCxnSpPr>
          <p:nvPr/>
        </p:nvCxnSpPr>
        <p:spPr bwMode="auto">
          <a:xfrm>
            <a:off x="7604017" y="3669259"/>
            <a:ext cx="1309688" cy="1030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636" name="Text Box 42">
            <a:extLst>
              <a:ext uri="{FF2B5EF4-FFF2-40B4-BE49-F238E27FC236}">
                <a16:creationId xmlns:a16="http://schemas.microsoft.com/office/drawing/2014/main" id="{8861F1F5-0DAD-F14A-A616-D49CE76D8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392" y="5193258"/>
            <a:ext cx="3571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170</a:t>
            </a:r>
          </a:p>
        </p:txBody>
      </p:sp>
      <p:sp>
        <p:nvSpPr>
          <p:cNvPr id="68637" name="Text Box 43">
            <a:extLst>
              <a:ext uri="{FF2B5EF4-FFF2-40B4-BE49-F238E27FC236}">
                <a16:creationId xmlns:a16="http://schemas.microsoft.com/office/drawing/2014/main" id="{3497616D-EBF4-DE48-834C-749CDA82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192" y="4050258"/>
            <a:ext cx="3571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102</a:t>
            </a:r>
          </a:p>
        </p:txBody>
      </p:sp>
      <p:sp>
        <p:nvSpPr>
          <p:cNvPr id="68638" name="Text Box 44">
            <a:extLst>
              <a:ext uri="{FF2B5EF4-FFF2-40B4-BE49-F238E27FC236}">
                <a16:creationId xmlns:a16="http://schemas.microsoft.com/office/drawing/2014/main" id="{BB230D0C-4C21-1F4B-B0CB-3016A5E55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992" y="5193258"/>
            <a:ext cx="35718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122</a:t>
            </a:r>
          </a:p>
        </p:txBody>
      </p:sp>
      <p:sp>
        <p:nvSpPr>
          <p:cNvPr id="68639" name="Text Box 45">
            <a:extLst>
              <a:ext uri="{FF2B5EF4-FFF2-40B4-BE49-F238E27FC236}">
                <a16:creationId xmlns:a16="http://schemas.microsoft.com/office/drawing/2014/main" id="{971955A5-B261-CA43-88BF-AE91A115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767" y="6260058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91" tIns="45646" rIns="91291" bIns="45646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/>
              <a:t>G</a:t>
            </a:r>
            <a:r>
              <a:rPr lang="en-US" altLang="zh-CN" sz="1400" baseline="-25000"/>
              <a:t>f </a:t>
            </a:r>
            <a:r>
              <a:rPr lang="en-US" altLang="zh-CN" sz="1400"/>
              <a:t>(100)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99F486B9-99BD-DA41-A2A3-5177B9B3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4">
            <a:extLst>
              <a:ext uri="{FF2B5EF4-FFF2-40B4-BE49-F238E27FC236}">
                <a16:creationId xmlns:a16="http://schemas.microsoft.com/office/drawing/2014/main" id="{3E0ED139-279E-CE42-A061-44B9C9072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945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>
            <a:extLst>
              <a:ext uri="{FF2B5EF4-FFF2-40B4-BE49-F238E27FC236}">
                <a16:creationId xmlns:a16="http://schemas.microsoft.com/office/drawing/2014/main" id="{2F788EDD-82F5-8848-B6D6-03A1E92C5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AC161F1-B1D8-744D-ABE5-DC425500D880}" type="slidenum">
              <a:rPr lang="en-US" altLang="zh-CN" sz="800"/>
              <a:pPr/>
              <a:t>6</a:t>
            </a:fld>
            <a:endParaRPr lang="en-US" altLang="zh-CN" sz="14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7218098-AD78-7847-9E34-673769FE8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Capacity Scaling</a:t>
            </a:r>
          </a:p>
        </p:txBody>
      </p:sp>
      <p:sp>
        <p:nvSpPr>
          <p:cNvPr id="70659" name="Text Box 7">
            <a:extLst>
              <a:ext uri="{FF2B5EF4-FFF2-40B4-BE49-F238E27FC236}">
                <a16:creationId xmlns:a16="http://schemas.microsoft.com/office/drawing/2014/main" id="{CFE44474-ED91-D041-95F3-D4A0D245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916" y="1313794"/>
            <a:ext cx="7391400" cy="3940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137160" tIns="137160" rIns="137160" bIns="13716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0"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Scaling-Max-Flow(G, s, t, c) {</a:t>
            </a:r>
          </a:p>
          <a:p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</a:rPr>
              <a:t>   foreach </a:t>
            </a:r>
            <a:r>
              <a:rPr lang="en-US" altLang="zh-CN" b="1" dirty="0">
                <a:latin typeface="Courier New" panose="02070309020205020404" pitchFamily="49" charset="0"/>
              </a:rPr>
              <a:t>e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</a:t>
            </a:r>
            <a:r>
              <a:rPr lang="en-US" altLang="zh-CN" b="1" dirty="0">
                <a:latin typeface="Courier New" panose="02070309020205020404" pitchFamily="49" charset="0"/>
              </a:rPr>
              <a:t> E  f(e)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zh-CN" b="1" dirty="0">
                <a:latin typeface="Courier New" panose="02070309020205020404" pitchFamily="49" charset="0"/>
              </a:rPr>
              <a:t> 0</a:t>
            </a:r>
          </a:p>
          <a:p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   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 smallest power of 2 greater than or equal to C</a:t>
            </a:r>
            <a:endParaRPr lang="en-US" altLang="zh-CN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   G</a:t>
            </a:r>
            <a:r>
              <a:rPr lang="en-US" altLang="zh-CN" b="1" baseline="-25000" dirty="0"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zh-CN" b="1" dirty="0">
                <a:latin typeface="Courier New" panose="02070309020205020404" pitchFamily="49" charset="0"/>
              </a:rPr>
              <a:t> residual graph</a:t>
            </a:r>
          </a:p>
          <a:p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b="1" dirty="0">
                <a:latin typeface="Courier New" panose="02070309020205020404" pitchFamily="49" charset="0"/>
              </a:rPr>
              <a:t> (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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 1) {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G</a:t>
            </a:r>
            <a:r>
              <a:rPr lang="en-US" altLang="zh-CN" b="1" baseline="-25000" dirty="0"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)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</a:t>
            </a:r>
            <a:r>
              <a:rPr lang="en-US" altLang="zh-CN" b="1" dirty="0">
                <a:latin typeface="Courier New" panose="02070309020205020404" pitchFamily="49" charset="0"/>
              </a:rPr>
              <a:t>-residual graph</a:t>
            </a:r>
            <a:endParaRPr lang="en-US" altLang="zh-CN" b="1" dirty="0">
              <a:latin typeface="Courier New" panose="02070309020205020404" pitchFamily="49" charset="0"/>
              <a:sym typeface="Symbol" pitchFamily="2" charset="2"/>
            </a:endParaRPr>
          </a:p>
          <a:p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     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sym typeface="Symbol" pitchFamily="2" charset="2"/>
              </a:rPr>
              <a:t>while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 (</a:t>
            </a:r>
            <a:r>
              <a:rPr lang="en-US" altLang="zh-CN" b="1" dirty="0">
                <a:latin typeface="Courier New" panose="02070309020205020404" pitchFamily="49" charset="0"/>
              </a:rPr>
              <a:t>there exists augmenting path P in G</a:t>
            </a:r>
            <a:r>
              <a:rPr lang="en-US" altLang="zh-CN" b="1" baseline="-25000" dirty="0"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)</a:t>
            </a:r>
            <a:r>
              <a:rPr lang="en-US" altLang="zh-CN" b="1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 f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zh-CN" b="1" dirty="0">
                <a:latin typeface="Courier New" panose="02070309020205020404" pitchFamily="49" charset="0"/>
              </a:rPr>
              <a:t> augment(f, c, P)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 update G</a:t>
            </a:r>
            <a:r>
              <a:rPr lang="en-US" altLang="zh-CN" b="1" baseline="-25000" dirty="0"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)</a:t>
            </a:r>
          </a:p>
          <a:p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      }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     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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sym typeface="Symbol" pitchFamily="2" charset="2"/>
              </a:rPr>
              <a:t>  / 2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lang="en-US" altLang="zh-CN" b="1" dirty="0">
                <a:latin typeface="Courier New" panose="02070309020205020404" pitchFamily="49" charset="0"/>
              </a:rPr>
              <a:t> f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F5FC73-9ABA-E146-85AE-EE6D9BC5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E28DF250-0F8E-B04C-A62C-4D6C45A5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203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>
            <a:extLst>
              <a:ext uri="{FF2B5EF4-FFF2-40B4-BE49-F238E27FC236}">
                <a16:creationId xmlns:a16="http://schemas.microsoft.com/office/drawing/2014/main" id="{095CD7AF-3D2D-124E-B906-44A88D36B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4BFA456-E2DB-3743-BAC8-43D89963402F}" type="slidenum">
              <a:rPr lang="en-US" altLang="zh-CN" sz="800"/>
              <a:pPr/>
              <a:t>7</a:t>
            </a:fld>
            <a:endParaRPr lang="en-US" altLang="zh-CN" sz="14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68360AC-841E-4747-BCB9-1D4D1FF29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Capacity Scaling:  Correctness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C7F97EE-70B8-9B47-ACCD-FC27171BF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8179" y="1313792"/>
            <a:ext cx="9669518" cy="501080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CC"/>
                </a:solidFill>
              </a:rPr>
              <a:t>Assumption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All edge capacities are integers between 1 and C.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CC"/>
                </a:solidFill>
              </a:rPr>
              <a:t>Integrality invariant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All flow and residual capacity values are integral.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CC"/>
                </a:solidFill>
              </a:rPr>
              <a:t>Correctness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If the algorithm terminates, then f is a max flow.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Pf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By integrality invariant, when </a:t>
            </a:r>
            <a:r>
              <a:rPr lang="en-US" altLang="zh-CN" dirty="0">
                <a:sym typeface="Symbol" pitchFamily="2" charset="2"/>
              </a:rPr>
              <a:t></a:t>
            </a:r>
            <a:r>
              <a:rPr lang="en-US" altLang="zh-CN" dirty="0"/>
              <a:t> =</a:t>
            </a:r>
            <a:r>
              <a:rPr lang="en-US" altLang="zh-CN" dirty="0">
                <a:sym typeface="Symbol" pitchFamily="2" charset="2"/>
              </a:rPr>
              <a:t> 1    </a:t>
            </a:r>
            <a:r>
              <a:rPr lang="en-US" altLang="zh-CN" dirty="0"/>
              <a:t>G</a:t>
            </a:r>
            <a:r>
              <a:rPr lang="en-US" altLang="zh-CN" baseline="-25000" dirty="0"/>
              <a:t>f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)</a:t>
            </a:r>
            <a:r>
              <a:rPr lang="en-US" altLang="zh-CN" dirty="0"/>
              <a:t>  = G</a:t>
            </a:r>
            <a:r>
              <a:rPr lang="en-US" altLang="zh-CN" baseline="-25000" dirty="0"/>
              <a:t>f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Upon termination of </a:t>
            </a:r>
            <a:r>
              <a:rPr lang="en-US" altLang="zh-CN" dirty="0">
                <a:sym typeface="Symbol" pitchFamily="2" charset="2"/>
              </a:rPr>
              <a:t></a:t>
            </a:r>
            <a:r>
              <a:rPr lang="en-US" altLang="zh-CN" dirty="0"/>
              <a:t> =</a:t>
            </a:r>
            <a:r>
              <a:rPr lang="en-US" altLang="zh-CN" dirty="0">
                <a:sym typeface="Symbol" pitchFamily="2" charset="2"/>
              </a:rPr>
              <a:t> 1 phase, there are no augmenting paths</a:t>
            </a:r>
            <a:r>
              <a:rPr lang="en-US" altLang="zh-CN" dirty="0"/>
              <a:t>.  </a:t>
            </a:r>
            <a:r>
              <a:rPr lang="en-US" altLang="zh-CN" dirty="0">
                <a:cs typeface="Lucida Grande" panose="020B0600040502020204" pitchFamily="34" charset="0"/>
              </a:rPr>
              <a:t>▪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0E3A87-F001-F646-B57B-6F377512C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B14D07A-ADF4-B941-8699-0F34FB12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193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>
            <a:extLst>
              <a:ext uri="{FF2B5EF4-FFF2-40B4-BE49-F238E27FC236}">
                <a16:creationId xmlns:a16="http://schemas.microsoft.com/office/drawing/2014/main" id="{156BF0B5-C2F0-AF43-B5D7-5DEEB14A0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FE4BC6-5E0D-DF4E-81BE-6B8BBBE78A42}" type="slidenum">
              <a:rPr lang="en-US" altLang="zh-CN" sz="800"/>
              <a:pPr/>
              <a:t>8</a:t>
            </a:fld>
            <a:endParaRPr lang="en-US" altLang="zh-CN" sz="1400"/>
          </a:p>
        </p:txBody>
      </p:sp>
      <p:sp>
        <p:nvSpPr>
          <p:cNvPr id="74754" name="Rectangle 7">
            <a:extLst>
              <a:ext uri="{FF2B5EF4-FFF2-40B4-BE49-F238E27FC236}">
                <a16:creationId xmlns:a16="http://schemas.microsoft.com/office/drawing/2014/main" id="{ACA9D9ED-B801-574A-A956-C64E4665E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Capacity Scaling:  Running Time</a:t>
            </a:r>
          </a:p>
        </p:txBody>
      </p:sp>
      <p:sp>
        <p:nvSpPr>
          <p:cNvPr id="74755" name="Rectangle 8">
            <a:extLst>
              <a:ext uri="{FF2B5EF4-FFF2-40B4-BE49-F238E27FC236}">
                <a16:creationId xmlns:a16="http://schemas.microsoft.com/office/drawing/2014/main" id="{457AEE64-D686-764E-B64D-CEC8472FB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6441" y="914400"/>
            <a:ext cx="9028387" cy="5410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Lemma 1.  </a:t>
            </a:r>
            <a:r>
              <a:rPr lang="en-US" altLang="zh-CN" dirty="0">
                <a:solidFill>
                  <a:schemeClr val="tx1"/>
                </a:solidFill>
              </a:rPr>
              <a:t>The outer while loop repeats 1 +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</a:t>
            </a:r>
            <a:r>
              <a:rPr lang="en-US" altLang="zh-CN" dirty="0">
                <a:solidFill>
                  <a:schemeClr val="tx1"/>
                </a:solidFill>
              </a:rPr>
              <a:t>log</a:t>
            </a:r>
            <a:r>
              <a:rPr lang="en-US" altLang="zh-CN" baseline="-25000" dirty="0">
                <a:solidFill>
                  <a:schemeClr val="tx1"/>
                </a:solidFill>
              </a:rPr>
              <a:t>2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 times.</a:t>
            </a:r>
          </a:p>
          <a:p>
            <a:r>
              <a:rPr lang="en-US" altLang="zh-CN" dirty="0"/>
              <a:t>Pf.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Initially C  </a:t>
            </a:r>
            <a:r>
              <a:rPr lang="en-US" altLang="zh-CN" dirty="0">
                <a:solidFill>
                  <a:schemeClr val="tx1"/>
                </a:solidFill>
              </a:rPr>
              <a:t> &lt;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 2C.   decreases by a factor of 2 each iteration.</a:t>
            </a:r>
            <a:r>
              <a:rPr lang="en-US" altLang="zh-CN" dirty="0">
                <a:sym typeface="Symbol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Lucida Grande" panose="020B0600040502020204" pitchFamily="34" charset="0"/>
              </a:rPr>
              <a:t>▪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ym typeface="Symbol" pitchFamily="2" charset="2"/>
            </a:endParaRPr>
          </a:p>
          <a:p>
            <a:r>
              <a:rPr lang="en-US" altLang="zh-CN" dirty="0">
                <a:sym typeface="Symbol" pitchFamily="2" charset="2"/>
              </a:rPr>
              <a:t>Lemma 2.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Let f be the flow at the end of a -scaling phase. Then the value of the maximum flow is at most v(f) + m .</a:t>
            </a:r>
          </a:p>
          <a:p>
            <a:pPr lvl="1"/>
            <a:endParaRPr lang="en-US" altLang="zh-CN" dirty="0">
              <a:sym typeface="Symbol" pitchFamily="2" charset="2"/>
            </a:endParaRPr>
          </a:p>
          <a:p>
            <a:r>
              <a:rPr lang="en-US" altLang="zh-CN" dirty="0">
                <a:sym typeface="Symbol" pitchFamily="2" charset="2"/>
              </a:rPr>
              <a:t>Lemma 3.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There are at most 2m augmentations per scaling phase.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Let f be the flow at the end of the previous scaling phase ’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Let f* be the maximum flow.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Lemma 2     v(f*)    v(f) + m ’ = v(f) + m(2).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Each augmentation in a -phase increases v(f) by at least .  </a:t>
            </a:r>
            <a:r>
              <a:rPr lang="en-US" altLang="zh-CN" dirty="0">
                <a:cs typeface="Lucida Grande" panose="020B0600040502020204" pitchFamily="34" charset="0"/>
              </a:rPr>
              <a:t>▪</a:t>
            </a:r>
            <a:endParaRPr lang="en-US" altLang="zh-CN" dirty="0"/>
          </a:p>
          <a:p>
            <a:pPr lvl="1"/>
            <a:endParaRPr lang="en-US" altLang="zh-CN" dirty="0">
              <a:sym typeface="Symbol" pitchFamily="2" charset="2"/>
            </a:endParaRPr>
          </a:p>
          <a:p>
            <a:r>
              <a:rPr lang="en-US" altLang="zh-CN" dirty="0">
                <a:sym typeface="Symbol" pitchFamily="2" charset="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The scaling max-flow algorithm finds a max flow in O(m </a:t>
            </a:r>
            <a:r>
              <a:rPr lang="en-US" altLang="zh-CN" dirty="0">
                <a:solidFill>
                  <a:schemeClr val="tx1"/>
                </a:solidFill>
              </a:rPr>
              <a:t>log C) augmentations.  It can be implemented to run in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O(m</a:t>
            </a:r>
            <a:r>
              <a:rPr lang="en-US" altLang="zh-CN" baseline="30000" dirty="0">
                <a:solidFill>
                  <a:schemeClr val="tx1"/>
                </a:solidFill>
                <a:sym typeface="Symbol" pitchFamily="2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log C) time. </a:t>
            </a:r>
            <a:r>
              <a:rPr lang="en-US" altLang="zh-CN" dirty="0">
                <a:solidFill>
                  <a:schemeClr val="tx1"/>
                </a:solidFill>
                <a:cs typeface="Lucida Grande" panose="020B0600040502020204" pitchFamily="34" charset="0"/>
              </a:rPr>
              <a:t>▪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4756" name="Text Box 9">
            <a:extLst>
              <a:ext uri="{FF2B5EF4-FFF2-40B4-BE49-F238E27FC236}">
                <a16:creationId xmlns:a16="http://schemas.microsoft.com/office/drawing/2014/main" id="{791AEB71-D466-A34A-A62E-A8D0A3E5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651" y="2330834"/>
            <a:ext cx="2095170" cy="33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291" tIns="45646" rIns="91291" bIns="45646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proof on next slide</a:t>
            </a:r>
          </a:p>
        </p:txBody>
      </p:sp>
      <p:sp>
        <p:nvSpPr>
          <p:cNvPr id="74757" name="Line 10">
            <a:extLst>
              <a:ext uri="{FF2B5EF4-FFF2-40B4-BE49-F238E27FC236}">
                <a16:creationId xmlns:a16="http://schemas.microsoft.com/office/drawing/2014/main" id="{8A146144-1352-AA4B-81A5-89A285149D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3375" y="2499108"/>
            <a:ext cx="2388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70C011-E740-1543-953C-142108A6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896DE73-FF79-9842-B9A3-F690A5E4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529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>
            <a:extLst>
              <a:ext uri="{FF2B5EF4-FFF2-40B4-BE49-F238E27FC236}">
                <a16:creationId xmlns:a16="http://schemas.microsoft.com/office/drawing/2014/main" id="{79D683C9-A177-EB4A-B717-5D2AC7035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7F064E5-38B8-D745-B6AF-EAC6E24EC4FE}" type="slidenum">
              <a:rPr lang="en-US" altLang="zh-CN" sz="800"/>
              <a:pPr/>
              <a:t>9</a:t>
            </a:fld>
            <a:endParaRPr lang="en-US" altLang="zh-CN" sz="1400"/>
          </a:p>
        </p:txBody>
      </p:sp>
      <p:sp>
        <p:nvSpPr>
          <p:cNvPr id="76802" name="Rectangle 4">
            <a:extLst>
              <a:ext uri="{FF2B5EF4-FFF2-40B4-BE49-F238E27FC236}">
                <a16:creationId xmlns:a16="http://schemas.microsoft.com/office/drawing/2014/main" id="{C0880926-A1B8-454B-983A-E12D0DE3D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Capacity Scaling:  Running Time</a:t>
            </a:r>
          </a:p>
        </p:txBody>
      </p:sp>
      <p:sp>
        <p:nvSpPr>
          <p:cNvPr id="76803" name="Rectangle 5">
            <a:extLst>
              <a:ext uri="{FF2B5EF4-FFF2-40B4-BE49-F238E27FC236}">
                <a16:creationId xmlns:a16="http://schemas.microsoft.com/office/drawing/2014/main" id="{6DF64CE3-B1D0-D644-A78C-061F29D78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250681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ym typeface="Symbol" pitchFamily="2" charset="2"/>
              </a:rPr>
              <a:t>Lemma 2.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Let f be the flow at the end of a -scaling phase. Then value of the maximum flow is at most v(f) + m .</a:t>
            </a:r>
          </a:p>
          <a:p>
            <a:r>
              <a:rPr lang="en-US" altLang="zh-CN" dirty="0">
                <a:sym typeface="Symbol" pitchFamily="2" charset="2"/>
              </a:rPr>
              <a:t>Pf.   </a:t>
            </a:r>
            <a:r>
              <a:rPr lang="en-US" altLang="zh-CN" dirty="0">
                <a:solidFill>
                  <a:schemeClr val="hlink"/>
                </a:solidFill>
                <a:sym typeface="Symbol" pitchFamily="2" charset="2"/>
              </a:rPr>
              <a:t>(almost identical to proof of max-flow min-cut theorem)</a:t>
            </a:r>
            <a:endParaRPr lang="en-US" altLang="zh-CN" dirty="0">
              <a:solidFill>
                <a:schemeClr val="tx1"/>
              </a:solidFill>
              <a:sym typeface="Symbol" pitchFamily="2" charset="2"/>
            </a:endParaRPr>
          </a:p>
          <a:p>
            <a:pPr lvl="1"/>
            <a:r>
              <a:rPr lang="en-US" altLang="zh-CN" dirty="0">
                <a:sym typeface="Symbol" pitchFamily="2" charset="2"/>
              </a:rPr>
              <a:t>We show that at the end of a -phase, there exists a cut (A, B) such that c(A, B)    v(f) + m .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Choose A to be the set of nodes reachable from s in </a:t>
            </a:r>
            <a:r>
              <a:rPr lang="en-US" altLang="zh-CN" dirty="0"/>
              <a:t>G</a:t>
            </a:r>
            <a:r>
              <a:rPr lang="en-US" altLang="zh-CN" sz="2000" baseline="-25000" dirty="0"/>
              <a:t>f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2" charset="2"/>
              </a:rPr>
              <a:t>)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By definition of A, s </a:t>
            </a:r>
            <a:r>
              <a:rPr lang="en-US" altLang="zh-CN" dirty="0">
                <a:sym typeface="Symbol" pitchFamily="2" charset="2"/>
              </a:rPr>
              <a:t> A.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By definition of f, t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 A.</a:t>
            </a:r>
          </a:p>
        </p:txBody>
      </p:sp>
      <p:sp>
        <p:nvSpPr>
          <p:cNvPr id="76804" name="Text Box 30">
            <a:extLst>
              <a:ext uri="{FF2B5EF4-FFF2-40B4-BE49-F238E27FC236}">
                <a16:creationId xmlns:a16="http://schemas.microsoft.com/office/drawing/2014/main" id="{B427A647-D2A9-D14E-A9B4-9F921D1A1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6" y="6086476"/>
            <a:ext cx="2238375" cy="30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924" tIns="45963" rIns="91924" bIns="45963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/>
              <a:t>original network</a:t>
            </a:r>
          </a:p>
        </p:txBody>
      </p:sp>
      <p:sp>
        <p:nvSpPr>
          <p:cNvPr id="76805" name="Freeform 31">
            <a:extLst>
              <a:ext uri="{FF2B5EF4-FFF2-40B4-BE49-F238E27FC236}">
                <a16:creationId xmlns:a16="http://schemas.microsoft.com/office/drawing/2014/main" id="{02271479-0A17-C548-A445-D761A24712DE}"/>
              </a:ext>
            </a:extLst>
          </p:cNvPr>
          <p:cNvSpPr>
            <a:spLocks/>
          </p:cNvSpPr>
          <p:nvPr/>
        </p:nvSpPr>
        <p:spPr bwMode="auto">
          <a:xfrm>
            <a:off x="8986838" y="3803650"/>
            <a:ext cx="1395412" cy="2152650"/>
          </a:xfrm>
          <a:custGeom>
            <a:avLst/>
            <a:gdLst>
              <a:gd name="T0" fmla="*/ 49212 w 879"/>
              <a:gd name="T1" fmla="*/ 188913 h 1356"/>
              <a:gd name="T2" fmla="*/ 77787 w 879"/>
              <a:gd name="T3" fmla="*/ 179388 h 1356"/>
              <a:gd name="T4" fmla="*/ 96837 w 879"/>
              <a:gd name="T5" fmla="*/ 157163 h 1356"/>
              <a:gd name="T6" fmla="*/ 225425 w 879"/>
              <a:gd name="T7" fmla="*/ 103188 h 1356"/>
              <a:gd name="T8" fmla="*/ 412750 w 879"/>
              <a:gd name="T9" fmla="*/ 39688 h 1356"/>
              <a:gd name="T10" fmla="*/ 814387 w 879"/>
              <a:gd name="T11" fmla="*/ 6350 h 1356"/>
              <a:gd name="T12" fmla="*/ 1033462 w 879"/>
              <a:gd name="T13" fmla="*/ 34925 h 1356"/>
              <a:gd name="T14" fmla="*/ 1238250 w 879"/>
              <a:gd name="T15" fmla="*/ 146050 h 1356"/>
              <a:gd name="T16" fmla="*/ 1346200 w 879"/>
              <a:gd name="T17" fmla="*/ 284163 h 1356"/>
              <a:gd name="T18" fmla="*/ 1395412 w 879"/>
              <a:gd name="T19" fmla="*/ 534988 h 1356"/>
              <a:gd name="T20" fmla="*/ 1327150 w 879"/>
              <a:gd name="T21" fmla="*/ 1293813 h 1356"/>
              <a:gd name="T22" fmla="*/ 1316037 w 879"/>
              <a:gd name="T23" fmla="*/ 1431925 h 1356"/>
              <a:gd name="T24" fmla="*/ 1198562 w 879"/>
              <a:gd name="T25" fmla="*/ 1654175 h 1356"/>
              <a:gd name="T26" fmla="*/ 1109662 w 879"/>
              <a:gd name="T27" fmla="*/ 1836738 h 1356"/>
              <a:gd name="T28" fmla="*/ 966787 w 879"/>
              <a:gd name="T29" fmla="*/ 2106613 h 1356"/>
              <a:gd name="T30" fmla="*/ 652462 w 879"/>
              <a:gd name="T31" fmla="*/ 2135188 h 1356"/>
              <a:gd name="T32" fmla="*/ 265112 w 879"/>
              <a:gd name="T33" fmla="*/ 1997075 h 1356"/>
              <a:gd name="T34" fmla="*/ 157162 w 879"/>
              <a:gd name="T35" fmla="*/ 1900238 h 1356"/>
              <a:gd name="T36" fmla="*/ 136525 w 879"/>
              <a:gd name="T37" fmla="*/ 1866900 h 1356"/>
              <a:gd name="T38" fmla="*/ 107950 w 879"/>
              <a:gd name="T39" fmla="*/ 1847850 h 1356"/>
              <a:gd name="T40" fmla="*/ 68262 w 879"/>
              <a:gd name="T41" fmla="*/ 1784350 h 1356"/>
              <a:gd name="T42" fmla="*/ 0 w 879"/>
              <a:gd name="T43" fmla="*/ 942975 h 1356"/>
              <a:gd name="T44" fmla="*/ 9525 w 879"/>
              <a:gd name="T45" fmla="*/ 476250 h 1356"/>
              <a:gd name="T46" fmla="*/ 49212 w 879"/>
              <a:gd name="T47" fmla="*/ 242888 h 1356"/>
              <a:gd name="T48" fmla="*/ 49212 w 879"/>
              <a:gd name="T49" fmla="*/ 188913 h 13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9" h="1356">
                <a:moveTo>
                  <a:pt x="31" y="119"/>
                </a:moveTo>
                <a:cubicBezTo>
                  <a:pt x="37" y="117"/>
                  <a:pt x="44" y="116"/>
                  <a:pt x="49" y="113"/>
                </a:cubicBezTo>
                <a:cubicBezTo>
                  <a:pt x="54" y="109"/>
                  <a:pt x="56" y="102"/>
                  <a:pt x="61" y="99"/>
                </a:cubicBezTo>
                <a:cubicBezTo>
                  <a:pt x="78" y="89"/>
                  <a:pt x="121" y="73"/>
                  <a:pt x="142" y="65"/>
                </a:cubicBezTo>
                <a:cubicBezTo>
                  <a:pt x="182" y="50"/>
                  <a:pt x="221" y="46"/>
                  <a:pt x="260" y="25"/>
                </a:cubicBezTo>
                <a:cubicBezTo>
                  <a:pt x="367" y="27"/>
                  <a:pt x="406" y="0"/>
                  <a:pt x="513" y="4"/>
                </a:cubicBezTo>
                <a:cubicBezTo>
                  <a:pt x="533" y="6"/>
                  <a:pt x="633" y="14"/>
                  <a:pt x="651" y="22"/>
                </a:cubicBezTo>
                <a:cubicBezTo>
                  <a:pt x="693" y="38"/>
                  <a:pt x="736" y="84"/>
                  <a:pt x="780" y="92"/>
                </a:cubicBezTo>
                <a:cubicBezTo>
                  <a:pt x="799" y="123"/>
                  <a:pt x="818" y="158"/>
                  <a:pt x="848" y="179"/>
                </a:cubicBezTo>
                <a:cubicBezTo>
                  <a:pt x="855" y="201"/>
                  <a:pt x="872" y="315"/>
                  <a:pt x="879" y="337"/>
                </a:cubicBezTo>
                <a:cubicBezTo>
                  <a:pt x="879" y="580"/>
                  <a:pt x="879" y="622"/>
                  <a:pt x="836" y="815"/>
                </a:cubicBezTo>
                <a:cubicBezTo>
                  <a:pt x="834" y="845"/>
                  <a:pt x="832" y="873"/>
                  <a:pt x="829" y="902"/>
                </a:cubicBezTo>
                <a:cubicBezTo>
                  <a:pt x="825" y="934"/>
                  <a:pt x="774" y="1013"/>
                  <a:pt x="755" y="1042"/>
                </a:cubicBezTo>
                <a:cubicBezTo>
                  <a:pt x="733" y="1084"/>
                  <a:pt x="721" y="1127"/>
                  <a:pt x="699" y="1157"/>
                </a:cubicBezTo>
                <a:cubicBezTo>
                  <a:pt x="672" y="1176"/>
                  <a:pt x="638" y="1315"/>
                  <a:pt x="609" y="1327"/>
                </a:cubicBezTo>
                <a:cubicBezTo>
                  <a:pt x="562" y="1352"/>
                  <a:pt x="485" y="1356"/>
                  <a:pt x="411" y="1345"/>
                </a:cubicBezTo>
                <a:cubicBezTo>
                  <a:pt x="337" y="1334"/>
                  <a:pt x="219" y="1283"/>
                  <a:pt x="167" y="1258"/>
                </a:cubicBezTo>
                <a:cubicBezTo>
                  <a:pt x="141" y="1229"/>
                  <a:pt x="130" y="1214"/>
                  <a:pt x="99" y="1197"/>
                </a:cubicBezTo>
                <a:cubicBezTo>
                  <a:pt x="95" y="1191"/>
                  <a:pt x="91" y="1182"/>
                  <a:pt x="86" y="1176"/>
                </a:cubicBezTo>
                <a:cubicBezTo>
                  <a:pt x="81" y="1171"/>
                  <a:pt x="73" y="1169"/>
                  <a:pt x="68" y="1164"/>
                </a:cubicBezTo>
                <a:cubicBezTo>
                  <a:pt x="58" y="1152"/>
                  <a:pt x="43" y="1124"/>
                  <a:pt x="43" y="1124"/>
                </a:cubicBezTo>
                <a:cubicBezTo>
                  <a:pt x="12" y="949"/>
                  <a:pt x="26" y="770"/>
                  <a:pt x="0" y="594"/>
                </a:cubicBezTo>
                <a:cubicBezTo>
                  <a:pt x="2" y="495"/>
                  <a:pt x="3" y="398"/>
                  <a:pt x="6" y="300"/>
                </a:cubicBezTo>
                <a:cubicBezTo>
                  <a:pt x="7" y="264"/>
                  <a:pt x="3" y="181"/>
                  <a:pt x="31" y="153"/>
                </a:cubicBezTo>
                <a:cubicBezTo>
                  <a:pt x="37" y="117"/>
                  <a:pt x="48" y="119"/>
                  <a:pt x="31" y="11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Freeform 32">
            <a:extLst>
              <a:ext uri="{FF2B5EF4-FFF2-40B4-BE49-F238E27FC236}">
                <a16:creationId xmlns:a16="http://schemas.microsoft.com/office/drawing/2014/main" id="{96FE08FA-6BD7-FC48-9C3E-B1EF5BAD0C3C}"/>
              </a:ext>
            </a:extLst>
          </p:cNvPr>
          <p:cNvSpPr>
            <a:spLocks/>
          </p:cNvSpPr>
          <p:nvPr/>
        </p:nvSpPr>
        <p:spPr bwMode="auto">
          <a:xfrm>
            <a:off x="6457950" y="3724276"/>
            <a:ext cx="1747838" cy="2193925"/>
          </a:xfrm>
          <a:custGeom>
            <a:avLst/>
            <a:gdLst>
              <a:gd name="T0" fmla="*/ 759855 w 1019"/>
              <a:gd name="T1" fmla="*/ 7375 h 1190"/>
              <a:gd name="T2" fmla="*/ 1078891 w 1019"/>
              <a:gd name="T3" fmla="*/ 42404 h 1190"/>
              <a:gd name="T4" fmla="*/ 1226403 w 1019"/>
              <a:gd name="T5" fmla="*/ 121680 h 1190"/>
              <a:gd name="T6" fmla="*/ 1312165 w 1019"/>
              <a:gd name="T7" fmla="*/ 156709 h 1190"/>
              <a:gd name="T8" fmla="*/ 1418510 w 1019"/>
              <a:gd name="T9" fmla="*/ 213862 h 1190"/>
              <a:gd name="T10" fmla="*/ 1514564 w 1019"/>
              <a:gd name="T11" fmla="*/ 271014 h 1190"/>
              <a:gd name="T12" fmla="*/ 1598611 w 1019"/>
              <a:gd name="T13" fmla="*/ 361352 h 1190"/>
              <a:gd name="T14" fmla="*/ 1651784 w 1019"/>
              <a:gd name="T15" fmla="*/ 475658 h 1190"/>
              <a:gd name="T16" fmla="*/ 1662076 w 1019"/>
              <a:gd name="T17" fmla="*/ 510687 h 1190"/>
              <a:gd name="T18" fmla="*/ 1535147 w 1019"/>
              <a:gd name="T19" fmla="*/ 1675864 h 1190"/>
              <a:gd name="T20" fmla="*/ 1396212 w 1019"/>
              <a:gd name="T21" fmla="*/ 1994812 h 1190"/>
              <a:gd name="T22" fmla="*/ 1120057 w 1019"/>
              <a:gd name="T23" fmla="*/ 2098056 h 1190"/>
              <a:gd name="T24" fmla="*/ 684384 w 1019"/>
              <a:gd name="T25" fmla="*/ 2155209 h 1190"/>
              <a:gd name="T26" fmla="*/ 526581 w 1019"/>
              <a:gd name="T27" fmla="*/ 2131241 h 1190"/>
              <a:gd name="T28" fmla="*/ 493992 w 1019"/>
              <a:gd name="T29" fmla="*/ 2109118 h 1190"/>
              <a:gd name="T30" fmla="*/ 451110 w 1019"/>
              <a:gd name="T31" fmla="*/ 2098056 h 1190"/>
              <a:gd name="T32" fmla="*/ 291592 w 1019"/>
              <a:gd name="T33" fmla="*/ 2005874 h 1190"/>
              <a:gd name="T34" fmla="*/ 197254 w 1019"/>
              <a:gd name="T35" fmla="*/ 1869445 h 1190"/>
              <a:gd name="T36" fmla="*/ 154372 w 1019"/>
              <a:gd name="T37" fmla="*/ 1801231 h 1190"/>
              <a:gd name="T38" fmla="*/ 78901 w 1019"/>
              <a:gd name="T39" fmla="*/ 1605806 h 1190"/>
              <a:gd name="T40" fmla="*/ 48027 w 1019"/>
              <a:gd name="T41" fmla="*/ 1526529 h 1190"/>
              <a:gd name="T42" fmla="*/ 25729 w 1019"/>
              <a:gd name="T43" fmla="*/ 1379039 h 1190"/>
              <a:gd name="T44" fmla="*/ 78901 w 1019"/>
              <a:gd name="T45" fmla="*/ 682145 h 1190"/>
              <a:gd name="T46" fmla="*/ 101200 w 1019"/>
              <a:gd name="T47" fmla="*/ 601025 h 1190"/>
              <a:gd name="T48" fmla="*/ 281301 w 1019"/>
              <a:gd name="T49" fmla="*/ 453534 h 1190"/>
              <a:gd name="T50" fmla="*/ 387646 w 1019"/>
              <a:gd name="T51" fmla="*/ 304200 h 1190"/>
              <a:gd name="T52" fmla="*/ 526581 w 1019"/>
              <a:gd name="T53" fmla="*/ 134585 h 1190"/>
              <a:gd name="T54" fmla="*/ 631211 w 1019"/>
              <a:gd name="T55" fmla="*/ 31342 h 1190"/>
              <a:gd name="T56" fmla="*/ 759855 w 1019"/>
              <a:gd name="T57" fmla="*/ 7375 h 119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19" h="1190">
                <a:moveTo>
                  <a:pt x="443" y="4"/>
                </a:moveTo>
                <a:cubicBezTo>
                  <a:pt x="617" y="18"/>
                  <a:pt x="557" y="0"/>
                  <a:pt x="629" y="23"/>
                </a:cubicBezTo>
                <a:cubicBezTo>
                  <a:pt x="660" y="44"/>
                  <a:pt x="679" y="57"/>
                  <a:pt x="715" y="66"/>
                </a:cubicBezTo>
                <a:cubicBezTo>
                  <a:pt x="741" y="92"/>
                  <a:pt x="714" y="70"/>
                  <a:pt x="765" y="85"/>
                </a:cubicBezTo>
                <a:cubicBezTo>
                  <a:pt x="788" y="92"/>
                  <a:pt x="804" y="109"/>
                  <a:pt x="827" y="116"/>
                </a:cubicBezTo>
                <a:cubicBezTo>
                  <a:pt x="870" y="145"/>
                  <a:pt x="850" y="137"/>
                  <a:pt x="883" y="147"/>
                </a:cubicBezTo>
                <a:cubicBezTo>
                  <a:pt x="901" y="165"/>
                  <a:pt x="918" y="175"/>
                  <a:pt x="932" y="196"/>
                </a:cubicBezTo>
                <a:cubicBezTo>
                  <a:pt x="939" y="219"/>
                  <a:pt x="950" y="238"/>
                  <a:pt x="963" y="258"/>
                </a:cubicBezTo>
                <a:cubicBezTo>
                  <a:pt x="965" y="264"/>
                  <a:pt x="969" y="270"/>
                  <a:pt x="969" y="277"/>
                </a:cubicBezTo>
                <a:cubicBezTo>
                  <a:pt x="969" y="326"/>
                  <a:pt x="1019" y="774"/>
                  <a:pt x="895" y="909"/>
                </a:cubicBezTo>
                <a:cubicBezTo>
                  <a:pt x="875" y="969"/>
                  <a:pt x="833" y="1020"/>
                  <a:pt x="814" y="1082"/>
                </a:cubicBezTo>
                <a:cubicBezTo>
                  <a:pt x="774" y="1120"/>
                  <a:pt x="722" y="1124"/>
                  <a:pt x="653" y="1138"/>
                </a:cubicBezTo>
                <a:cubicBezTo>
                  <a:pt x="549" y="1190"/>
                  <a:pt x="639" y="1162"/>
                  <a:pt x="399" y="1169"/>
                </a:cubicBezTo>
                <a:cubicBezTo>
                  <a:pt x="384" y="1167"/>
                  <a:pt x="326" y="1163"/>
                  <a:pt x="307" y="1156"/>
                </a:cubicBezTo>
                <a:cubicBezTo>
                  <a:pt x="300" y="1154"/>
                  <a:pt x="295" y="1147"/>
                  <a:pt x="288" y="1144"/>
                </a:cubicBezTo>
                <a:cubicBezTo>
                  <a:pt x="280" y="1141"/>
                  <a:pt x="271" y="1140"/>
                  <a:pt x="263" y="1138"/>
                </a:cubicBezTo>
                <a:cubicBezTo>
                  <a:pt x="239" y="1121"/>
                  <a:pt x="198" y="1097"/>
                  <a:pt x="170" y="1088"/>
                </a:cubicBezTo>
                <a:cubicBezTo>
                  <a:pt x="148" y="1066"/>
                  <a:pt x="132" y="1040"/>
                  <a:pt x="115" y="1014"/>
                </a:cubicBezTo>
                <a:cubicBezTo>
                  <a:pt x="107" y="1002"/>
                  <a:pt x="90" y="977"/>
                  <a:pt x="90" y="977"/>
                </a:cubicBezTo>
                <a:cubicBezTo>
                  <a:pt x="79" y="941"/>
                  <a:pt x="73" y="898"/>
                  <a:pt x="46" y="871"/>
                </a:cubicBezTo>
                <a:cubicBezTo>
                  <a:pt x="41" y="856"/>
                  <a:pt x="32" y="843"/>
                  <a:pt x="28" y="828"/>
                </a:cubicBezTo>
                <a:cubicBezTo>
                  <a:pt x="22" y="802"/>
                  <a:pt x="15" y="748"/>
                  <a:pt x="15" y="748"/>
                </a:cubicBezTo>
                <a:cubicBezTo>
                  <a:pt x="17" y="683"/>
                  <a:pt x="0" y="438"/>
                  <a:pt x="46" y="370"/>
                </a:cubicBezTo>
                <a:cubicBezTo>
                  <a:pt x="50" y="355"/>
                  <a:pt x="51" y="339"/>
                  <a:pt x="59" y="326"/>
                </a:cubicBezTo>
                <a:cubicBezTo>
                  <a:pt x="73" y="304"/>
                  <a:pt x="136" y="265"/>
                  <a:pt x="164" y="246"/>
                </a:cubicBezTo>
                <a:cubicBezTo>
                  <a:pt x="174" y="214"/>
                  <a:pt x="198" y="184"/>
                  <a:pt x="226" y="165"/>
                </a:cubicBezTo>
                <a:cubicBezTo>
                  <a:pt x="239" y="125"/>
                  <a:pt x="278" y="101"/>
                  <a:pt x="307" y="73"/>
                </a:cubicBezTo>
                <a:cubicBezTo>
                  <a:pt x="326" y="55"/>
                  <a:pt x="344" y="29"/>
                  <a:pt x="368" y="17"/>
                </a:cubicBezTo>
                <a:cubicBezTo>
                  <a:pt x="387" y="8"/>
                  <a:pt x="430" y="6"/>
                  <a:pt x="443" y="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Oval 33">
            <a:extLst>
              <a:ext uri="{FF2B5EF4-FFF2-40B4-BE49-F238E27FC236}">
                <a16:creationId xmlns:a16="http://schemas.microsoft.com/office/drawing/2014/main" id="{DEA0F696-F64D-A84C-A520-A551190132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0850" y="5278438"/>
            <a:ext cx="247650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6808" name="Oval 34">
            <a:extLst>
              <a:ext uri="{FF2B5EF4-FFF2-40B4-BE49-F238E27FC236}">
                <a16:creationId xmlns:a16="http://schemas.microsoft.com/office/drawing/2014/main" id="{13969FED-BFB6-A44C-866F-B30350148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6013" y="4691063"/>
            <a:ext cx="247650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>
              <a:solidFill>
                <a:schemeClr val="bg1"/>
              </a:solidFill>
            </a:endParaRPr>
          </a:p>
        </p:txBody>
      </p:sp>
      <p:sp>
        <p:nvSpPr>
          <p:cNvPr id="76809" name="Oval 35">
            <a:extLst>
              <a:ext uri="{FF2B5EF4-FFF2-40B4-BE49-F238E27FC236}">
                <a16:creationId xmlns:a16="http://schemas.microsoft.com/office/drawing/2014/main" id="{8771AD42-E037-4844-82A6-07E9FF98B8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15113" y="4705350"/>
            <a:ext cx="247650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>
              <a:solidFill>
                <a:schemeClr val="bg1"/>
              </a:solidFill>
            </a:endParaRPr>
          </a:p>
        </p:txBody>
      </p:sp>
      <p:sp>
        <p:nvSpPr>
          <p:cNvPr id="76810" name="Oval 36">
            <a:extLst>
              <a:ext uri="{FF2B5EF4-FFF2-40B4-BE49-F238E27FC236}">
                <a16:creationId xmlns:a16="http://schemas.microsoft.com/office/drawing/2014/main" id="{14F46870-1D2B-6248-B20A-6B729D039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4563" y="5464175"/>
            <a:ext cx="247650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>
              <a:solidFill>
                <a:schemeClr val="bg1"/>
              </a:solidFill>
            </a:endParaRPr>
          </a:p>
        </p:txBody>
      </p:sp>
      <p:sp>
        <p:nvSpPr>
          <p:cNvPr id="76811" name="Oval 37">
            <a:extLst>
              <a:ext uri="{FF2B5EF4-FFF2-40B4-BE49-F238E27FC236}">
                <a16:creationId xmlns:a16="http://schemas.microsoft.com/office/drawing/2014/main" id="{ED7D75F4-9319-654A-A706-C9B48DE8C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6825" y="4192588"/>
            <a:ext cx="247650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>
              <a:solidFill>
                <a:schemeClr val="bg1"/>
              </a:solidFill>
            </a:endParaRPr>
          </a:p>
        </p:txBody>
      </p:sp>
      <p:sp>
        <p:nvSpPr>
          <p:cNvPr id="76812" name="Oval 38">
            <a:extLst>
              <a:ext uri="{FF2B5EF4-FFF2-40B4-BE49-F238E27FC236}">
                <a16:creationId xmlns:a16="http://schemas.microsoft.com/office/drawing/2014/main" id="{AB7E1F12-A92E-DD43-87DD-D775D5D8B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4500" y="4325938"/>
            <a:ext cx="247650" cy="247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>
              <a:solidFill>
                <a:schemeClr val="bg1"/>
              </a:solidFill>
            </a:endParaRPr>
          </a:p>
        </p:txBody>
      </p:sp>
      <p:sp>
        <p:nvSpPr>
          <p:cNvPr id="76813" name="Oval 39">
            <a:extLst>
              <a:ext uri="{FF2B5EF4-FFF2-40B4-BE49-F238E27FC236}">
                <a16:creationId xmlns:a16="http://schemas.microsoft.com/office/drawing/2014/main" id="{67EDD226-18BF-CC4F-900A-53B5C3342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53613" y="4346575"/>
            <a:ext cx="247650" cy="247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0" lang="en-US" altLang="zh-CN" sz="1200"/>
              <a:t>t</a:t>
            </a:r>
          </a:p>
        </p:txBody>
      </p:sp>
      <p:sp>
        <p:nvSpPr>
          <p:cNvPr id="76814" name="Oval 40">
            <a:extLst>
              <a:ext uri="{FF2B5EF4-FFF2-40B4-BE49-F238E27FC236}">
                <a16:creationId xmlns:a16="http://schemas.microsoft.com/office/drawing/2014/main" id="{10E99121-8FC5-604C-B3CD-A51D69FB45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44050" y="5534025"/>
            <a:ext cx="247650" cy="247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>
              <a:solidFill>
                <a:schemeClr val="bg1"/>
              </a:solidFill>
            </a:endParaRPr>
          </a:p>
        </p:txBody>
      </p:sp>
      <p:sp>
        <p:nvSpPr>
          <p:cNvPr id="76815" name="Oval 41">
            <a:extLst>
              <a:ext uri="{FF2B5EF4-FFF2-40B4-BE49-F238E27FC236}">
                <a16:creationId xmlns:a16="http://schemas.microsoft.com/office/drawing/2014/main" id="{BA5B7B0D-A093-BE45-A0FE-BB9BE73A43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85313" y="5016500"/>
            <a:ext cx="247650" cy="247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924" tIns="45963" rIns="91924" bIns="45963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0" lang="zh-CN" altLang="zh-CN" sz="1200">
              <a:solidFill>
                <a:schemeClr val="bg1"/>
              </a:solidFill>
            </a:endParaRPr>
          </a:p>
        </p:txBody>
      </p:sp>
      <p:cxnSp>
        <p:nvCxnSpPr>
          <p:cNvPr id="76816" name="AutoShape 42">
            <a:extLst>
              <a:ext uri="{FF2B5EF4-FFF2-40B4-BE49-F238E27FC236}">
                <a16:creationId xmlns:a16="http://schemas.microsoft.com/office/drawing/2014/main" id="{549B6B4E-2A05-6D44-BD92-B5F0B49C495D}"/>
              </a:ext>
            </a:extLst>
          </p:cNvPr>
          <p:cNvCxnSpPr>
            <a:cxnSpLocks noChangeShapeType="1"/>
            <a:stCxn id="76808" idx="6"/>
            <a:endCxn id="76812" idx="2"/>
          </p:cNvCxnSpPr>
          <p:nvPr/>
        </p:nvCxnSpPr>
        <p:spPr bwMode="auto">
          <a:xfrm flipV="1">
            <a:off x="7713664" y="4449764"/>
            <a:ext cx="162083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17" name="AutoShape 43">
            <a:extLst>
              <a:ext uri="{FF2B5EF4-FFF2-40B4-BE49-F238E27FC236}">
                <a16:creationId xmlns:a16="http://schemas.microsoft.com/office/drawing/2014/main" id="{8F6757AB-4808-3A49-8624-7DA2CB17858A}"/>
              </a:ext>
            </a:extLst>
          </p:cNvPr>
          <p:cNvCxnSpPr>
            <a:cxnSpLocks noChangeShapeType="1"/>
            <a:stCxn id="76808" idx="4"/>
            <a:endCxn id="76810" idx="0"/>
          </p:cNvCxnSpPr>
          <p:nvPr/>
        </p:nvCxnSpPr>
        <p:spPr bwMode="auto">
          <a:xfrm flipH="1">
            <a:off x="7418388" y="4938713"/>
            <a:ext cx="171450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18" name="AutoShape 44">
            <a:extLst>
              <a:ext uri="{FF2B5EF4-FFF2-40B4-BE49-F238E27FC236}">
                <a16:creationId xmlns:a16="http://schemas.microsoft.com/office/drawing/2014/main" id="{E0C43FBD-AC30-C245-B4A2-BE5785BA0469}"/>
              </a:ext>
            </a:extLst>
          </p:cNvPr>
          <p:cNvCxnSpPr>
            <a:cxnSpLocks noChangeShapeType="1"/>
            <a:stCxn id="76809" idx="6"/>
            <a:endCxn id="76808" idx="2"/>
          </p:cNvCxnSpPr>
          <p:nvPr/>
        </p:nvCxnSpPr>
        <p:spPr bwMode="auto">
          <a:xfrm flipV="1">
            <a:off x="6862763" y="4814889"/>
            <a:ext cx="603250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19" name="AutoShape 45">
            <a:extLst>
              <a:ext uri="{FF2B5EF4-FFF2-40B4-BE49-F238E27FC236}">
                <a16:creationId xmlns:a16="http://schemas.microsoft.com/office/drawing/2014/main" id="{4EC2A823-55A0-8245-8FF6-37C7B8234B11}"/>
              </a:ext>
            </a:extLst>
          </p:cNvPr>
          <p:cNvCxnSpPr>
            <a:cxnSpLocks noChangeShapeType="1"/>
            <a:stCxn id="76815" idx="2"/>
            <a:endCxn id="76808" idx="5"/>
          </p:cNvCxnSpPr>
          <p:nvPr/>
        </p:nvCxnSpPr>
        <p:spPr bwMode="auto">
          <a:xfrm flipH="1" flipV="1">
            <a:off x="7677151" y="4902201"/>
            <a:ext cx="1808163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820" name="Text Box 46">
            <a:extLst>
              <a:ext uri="{FF2B5EF4-FFF2-40B4-BE49-F238E27FC236}">
                <a16:creationId xmlns:a16="http://schemas.microsoft.com/office/drawing/2014/main" id="{96F15F92-F7C8-5646-B7CB-B95E4245F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3843338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924" tIns="45963" rIns="91924" bIns="45963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76821" name="Text Box 47">
            <a:extLst>
              <a:ext uri="{FF2B5EF4-FFF2-40B4-BE49-F238E27FC236}">
                <a16:creationId xmlns:a16="http://schemas.microsoft.com/office/drawing/2014/main" id="{9ED6D075-D0D8-2B49-9E63-C8F9D3F7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75" y="3873500"/>
            <a:ext cx="344488" cy="33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91924" tIns="45963" rIns="91924" bIns="45963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cxnSp>
        <p:nvCxnSpPr>
          <p:cNvPr id="76822" name="AutoShape 48">
            <a:extLst>
              <a:ext uri="{FF2B5EF4-FFF2-40B4-BE49-F238E27FC236}">
                <a16:creationId xmlns:a16="http://schemas.microsoft.com/office/drawing/2014/main" id="{50EA948C-6B4C-8E43-B8E7-71006DBD2917}"/>
              </a:ext>
            </a:extLst>
          </p:cNvPr>
          <p:cNvCxnSpPr>
            <a:cxnSpLocks noChangeShapeType="1"/>
            <a:stCxn id="76811" idx="6"/>
            <a:endCxn id="76812" idx="1"/>
          </p:cNvCxnSpPr>
          <p:nvPr/>
        </p:nvCxnSpPr>
        <p:spPr bwMode="auto">
          <a:xfrm>
            <a:off x="7864475" y="4316414"/>
            <a:ext cx="1506538" cy="4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23" name="AutoShape 49">
            <a:extLst>
              <a:ext uri="{FF2B5EF4-FFF2-40B4-BE49-F238E27FC236}">
                <a16:creationId xmlns:a16="http://schemas.microsoft.com/office/drawing/2014/main" id="{D635283A-8881-0E4C-86BF-211D19DFC64E}"/>
              </a:ext>
            </a:extLst>
          </p:cNvPr>
          <p:cNvCxnSpPr>
            <a:cxnSpLocks noChangeShapeType="1"/>
            <a:stCxn id="76814" idx="2"/>
            <a:endCxn id="76810" idx="6"/>
          </p:cNvCxnSpPr>
          <p:nvPr/>
        </p:nvCxnSpPr>
        <p:spPr bwMode="auto">
          <a:xfrm flipH="1" flipV="1">
            <a:off x="7542214" y="5588000"/>
            <a:ext cx="2001837" cy="69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24" name="AutoShape 50">
            <a:extLst>
              <a:ext uri="{FF2B5EF4-FFF2-40B4-BE49-F238E27FC236}">
                <a16:creationId xmlns:a16="http://schemas.microsoft.com/office/drawing/2014/main" id="{5905B73B-069E-CE4F-BEF6-6F81589E5D1E}"/>
              </a:ext>
            </a:extLst>
          </p:cNvPr>
          <p:cNvCxnSpPr>
            <a:cxnSpLocks noChangeShapeType="1"/>
            <a:stCxn id="76807" idx="7"/>
            <a:endCxn id="76808" idx="3"/>
          </p:cNvCxnSpPr>
          <p:nvPr/>
        </p:nvCxnSpPr>
        <p:spPr bwMode="auto">
          <a:xfrm flipV="1">
            <a:off x="7011989" y="4902200"/>
            <a:ext cx="490537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25" name="AutoShape 51">
            <a:extLst>
              <a:ext uri="{FF2B5EF4-FFF2-40B4-BE49-F238E27FC236}">
                <a16:creationId xmlns:a16="http://schemas.microsoft.com/office/drawing/2014/main" id="{DC03A3C5-23DA-8242-98F9-216D73ACC9F9}"/>
              </a:ext>
            </a:extLst>
          </p:cNvPr>
          <p:cNvCxnSpPr>
            <a:cxnSpLocks noChangeShapeType="1"/>
            <a:stCxn id="76809" idx="7"/>
            <a:endCxn id="76811" idx="2"/>
          </p:cNvCxnSpPr>
          <p:nvPr/>
        </p:nvCxnSpPr>
        <p:spPr bwMode="auto">
          <a:xfrm flipV="1">
            <a:off x="6826251" y="4316413"/>
            <a:ext cx="79057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26" name="AutoShape 52">
            <a:extLst>
              <a:ext uri="{FF2B5EF4-FFF2-40B4-BE49-F238E27FC236}">
                <a16:creationId xmlns:a16="http://schemas.microsoft.com/office/drawing/2014/main" id="{60EBD529-B86D-204C-AA86-4057EE9B9B8A}"/>
              </a:ext>
            </a:extLst>
          </p:cNvPr>
          <p:cNvCxnSpPr>
            <a:cxnSpLocks noChangeShapeType="1"/>
            <a:stCxn id="76813" idx="4"/>
            <a:endCxn id="76815" idx="7"/>
          </p:cNvCxnSpPr>
          <p:nvPr/>
        </p:nvCxnSpPr>
        <p:spPr bwMode="auto">
          <a:xfrm flipH="1">
            <a:off x="9696450" y="4594225"/>
            <a:ext cx="280988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27" name="AutoShape 53">
            <a:extLst>
              <a:ext uri="{FF2B5EF4-FFF2-40B4-BE49-F238E27FC236}">
                <a16:creationId xmlns:a16="http://schemas.microsoft.com/office/drawing/2014/main" id="{94CC7E4F-DD06-3843-9BC2-67A61ECEE5F8}"/>
              </a:ext>
            </a:extLst>
          </p:cNvPr>
          <p:cNvCxnSpPr>
            <a:cxnSpLocks noChangeShapeType="1"/>
            <a:stCxn id="76815" idx="0"/>
            <a:endCxn id="76812" idx="4"/>
          </p:cNvCxnSpPr>
          <p:nvPr/>
        </p:nvCxnSpPr>
        <p:spPr bwMode="auto">
          <a:xfrm flipH="1" flipV="1">
            <a:off x="9458326" y="4573588"/>
            <a:ext cx="150813" cy="44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28" name="AutoShape 54">
            <a:extLst>
              <a:ext uri="{FF2B5EF4-FFF2-40B4-BE49-F238E27FC236}">
                <a16:creationId xmlns:a16="http://schemas.microsoft.com/office/drawing/2014/main" id="{6C090942-57E9-9E45-9429-1FFBFBE53A66}"/>
              </a:ext>
            </a:extLst>
          </p:cNvPr>
          <p:cNvCxnSpPr>
            <a:cxnSpLocks noChangeShapeType="1"/>
            <a:stCxn id="76815" idx="4"/>
            <a:endCxn id="76814" idx="0"/>
          </p:cNvCxnSpPr>
          <p:nvPr/>
        </p:nvCxnSpPr>
        <p:spPr bwMode="auto">
          <a:xfrm>
            <a:off x="9609139" y="5264151"/>
            <a:ext cx="58737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E7F412D-5A9E-9244-BF64-896880BB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32" y="4002979"/>
            <a:ext cx="4241800" cy="259080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BF99446E-CE80-194B-81B3-A1C2A748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4">
            <a:extLst>
              <a:ext uri="{FF2B5EF4-FFF2-40B4-BE49-F238E27FC236}">
                <a16:creationId xmlns:a16="http://schemas.microsoft.com/office/drawing/2014/main" id="{D2F2618B-1792-0343-807D-A782C1679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816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41540</TotalTime>
  <Words>4250</Words>
  <Application>Microsoft Macintosh PowerPoint</Application>
  <PresentationFormat>宽屏</PresentationFormat>
  <Paragraphs>814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等线</vt:lpstr>
      <vt:lpstr>KaiTi</vt:lpstr>
      <vt:lpstr>Arial</vt:lpstr>
      <vt:lpstr>Calibri</vt:lpstr>
      <vt:lpstr>Cambria Math</vt:lpstr>
      <vt:lpstr>Comic Sans MS</vt:lpstr>
      <vt:lpstr>Courier</vt:lpstr>
      <vt:lpstr>Courier New</vt:lpstr>
      <vt:lpstr>Franklin Gothic Demi</vt:lpstr>
      <vt:lpstr>Franklin Gothic Medium</vt:lpstr>
      <vt:lpstr>Monotype Sorts</vt:lpstr>
      <vt:lpstr>Wingdings</vt:lpstr>
      <vt:lpstr>Office 主题</vt:lpstr>
      <vt:lpstr>Algorithm Design and Analysis (H)</vt:lpstr>
      <vt:lpstr>2.  Choosing Good Augmenting Paths</vt:lpstr>
      <vt:lpstr>Ford-Fulkerson:  Exponential Number of Augmentations</vt:lpstr>
      <vt:lpstr>Choosing Good Augmenting Paths</vt:lpstr>
      <vt:lpstr>Capacity Scaling</vt:lpstr>
      <vt:lpstr>Capacity Scaling</vt:lpstr>
      <vt:lpstr>Capacity Scaling:  Correctness</vt:lpstr>
      <vt:lpstr>Capacity Scaling:  Running Time</vt:lpstr>
      <vt:lpstr>Capacity Scaling:  Running Time</vt:lpstr>
      <vt:lpstr>Capacity Scaling:  Running Time</vt:lpstr>
      <vt:lpstr>3.  Bipartite Matching</vt:lpstr>
      <vt:lpstr>Matching</vt:lpstr>
      <vt:lpstr>Bipartite Matching</vt:lpstr>
      <vt:lpstr>Bipartite Matching</vt:lpstr>
      <vt:lpstr>Bipartite Matching</vt:lpstr>
      <vt:lpstr>Bipartite Matching:  Proof of Correctness</vt:lpstr>
      <vt:lpstr>Bipartite Matching:  Proof of Correctness</vt:lpstr>
      <vt:lpstr>Perfect Matching</vt:lpstr>
      <vt:lpstr>Perfect Matching</vt:lpstr>
      <vt:lpstr>Marriage Theorem</vt:lpstr>
      <vt:lpstr>Proof of Marriage Theorem</vt:lpstr>
      <vt:lpstr>Bipartite Matching:  Running Time</vt:lpstr>
      <vt:lpstr>4.  Disjoint Paths</vt:lpstr>
      <vt:lpstr>Edge Disjoint Paths</vt:lpstr>
      <vt:lpstr>Edge Disjoint Paths</vt:lpstr>
      <vt:lpstr>Edge Disjoint Paths</vt:lpstr>
      <vt:lpstr>Edge Disjoint Paths</vt:lpstr>
      <vt:lpstr>Network Connectivity</vt:lpstr>
      <vt:lpstr>Edge Disjoint Paths and Network Connectivity</vt:lpstr>
      <vt:lpstr>Disjoint Paths and Network Connectivity</vt:lpstr>
      <vt:lpstr>5.  Extensions to Max Flow</vt:lpstr>
      <vt:lpstr>Circulation with Demands</vt:lpstr>
      <vt:lpstr>Circulation with Demands</vt:lpstr>
      <vt:lpstr>Circulation with Demands</vt:lpstr>
      <vt:lpstr>Circulation with Demands</vt:lpstr>
      <vt:lpstr>Circulation with Demands</vt:lpstr>
      <vt:lpstr>Circulation with Demands and Lower Bounds</vt:lpstr>
      <vt:lpstr>Circulation with Demands and Lower Bounds</vt:lpstr>
      <vt:lpstr>6.  Survey Design</vt:lpstr>
      <vt:lpstr>Survey Design</vt:lpstr>
      <vt:lpstr>Survey Design</vt:lpstr>
      <vt:lpstr>7.  Image Segmentation</vt:lpstr>
      <vt:lpstr>Image Segmentation</vt:lpstr>
      <vt:lpstr>Image Segmentation</vt:lpstr>
      <vt:lpstr>Image Segmentation</vt:lpstr>
      <vt:lpstr>Image Segmentation</vt:lpstr>
      <vt:lpstr>Image Segmentation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2284</cp:revision>
  <dcterms:created xsi:type="dcterms:W3CDTF">2020-09-05T08:11:12Z</dcterms:created>
  <dcterms:modified xsi:type="dcterms:W3CDTF">2022-05-07T04:28:46Z</dcterms:modified>
  <cp:category/>
</cp:coreProperties>
</file>