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2" r:id="rId3"/>
    <p:sldId id="258" r:id="rId4"/>
    <p:sldId id="259" r:id="rId5"/>
    <p:sldId id="260" r:id="rId6"/>
    <p:sldId id="261" r:id="rId7"/>
    <p:sldId id="262" r:id="rId8"/>
    <p:sldId id="281" r:id="rId9"/>
    <p:sldId id="264" r:id="rId10"/>
    <p:sldId id="265" r:id="rId11"/>
    <p:sldId id="266" r:id="rId12"/>
    <p:sldId id="267" r:id="rId13"/>
    <p:sldId id="280" r:id="rId14"/>
    <p:sldId id="269" r:id="rId15"/>
    <p:sldId id="270" r:id="rId16"/>
    <p:sldId id="279" r:id="rId17"/>
    <p:sldId id="283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B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26" autoAdjust="0"/>
    <p:restoredTop sz="84966"/>
  </p:normalViewPr>
  <p:slideViewPr>
    <p:cSldViewPr snapToGrid="0">
      <p:cViewPr varScale="1">
        <p:scale>
          <a:sx n="108" d="100"/>
          <a:sy n="108" d="100"/>
        </p:scale>
        <p:origin x="584" y="184"/>
      </p:cViewPr>
      <p:guideLst/>
    </p:cSldViewPr>
  </p:slideViewPr>
  <p:outlineViewPr>
    <p:cViewPr>
      <p:scale>
        <a:sx n="33" d="100"/>
        <a:sy n="33" d="100"/>
      </p:scale>
      <p:origin x="0" y="-230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2022/5/11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F17F31E-6978-484C-B217-9263399166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11BF72-A875-704C-A958-7DD97F5F49E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E26770D7-3B7B-8A4D-B35E-04C190FA2DE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FBEABCA-CC19-3B49-B823-487FC001F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23326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804C340-6FD3-0841-8DB4-6A86C060FE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58FE5F-9455-7346-B07E-DB3C5241C47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44C75F61-1BAA-C343-B58A-941048FEFA7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B547CD9-A12C-7241-8DF0-E97F61B44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4680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D5BE03D-706C-224A-90EB-9E44F0BD9B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676B2-A678-1046-B9D1-7CF50D76CFA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BFDDC3D6-5B5D-F54C-B1C8-05B2269D92F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4B456B38-07BB-264B-B36A-AADE157A2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52455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F86E259-DC3A-0148-935B-57101F5FBA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0385FF-55AD-274E-A391-FAE02F3EF3C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9ABF068-7FFA-624B-9CAA-588214B8875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E95FF01-4225-8844-BE77-A78927EF8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51238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B462965-DA57-5148-BF74-6A7E8EA918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ABD3A-ACF4-774C-A218-59A88298364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0B062229-484C-3F42-8087-5909C439568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2193A6F-A007-4347-997E-98F90F9AD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0458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46B3E70-868A-FD49-BBBA-2DCFC734F4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EDC9E-FFD9-5542-94AD-E1422CF48E2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0BD75D2C-19D9-B547-A0E7-685D30BCB5B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EB6F4133-4D70-E54E-89F6-DD829E845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8671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AA1B3D-1EF6-8E44-A890-8173C2D9FA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F7576-D89C-B34C-A673-8DE3C49B2B2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07DB0BE7-2E3E-FD42-8E92-619A1C225DF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68DE69C-03D3-DA49-A1A0-A91EF451E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Any logical formula can be expressed in CNF.</a:t>
            </a:r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006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6A7F1A5-21D2-C64D-8517-135FFD4A62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822FC8-E75A-B147-A1CF-E6F64206689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88771E0A-9C65-FA40-941A-B0ED00273F8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9271A87-546B-DD4F-B312-797A3DD17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9042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5FD1749-8908-4F42-B553-F7404C0B8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3FFB4-70D0-6F48-98EA-73D1A2D8EB66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F8729830-F2A2-C74B-9F56-A1EDAC8E972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E5AC217-92BC-C44D-87EB-6C55A3369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62085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5CEBA53-0355-2545-827A-FB2C7433B5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33EFA-3074-7741-83AB-C427B27E9751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8A4304A5-9B09-2748-93F0-8BF7D4A61C2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5AB793F-EEB0-D844-A923-DD84254B0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Proof idea for transitivity:  compose the two algorithms.</a:t>
            </a:r>
          </a:p>
          <a:p>
            <a:pPr lvl="1"/>
            <a:r>
              <a:rPr lang="en-US" altLang="zh-CN"/>
              <a:t>Given an oracle for Z, can solve instance of X:</a:t>
            </a:r>
          </a:p>
          <a:p>
            <a:pPr lvl="2"/>
            <a:r>
              <a:rPr lang="en-US" altLang="zh-CN"/>
              <a:t>run the algorithm for X using a oracle for Y</a:t>
            </a:r>
          </a:p>
          <a:p>
            <a:pPr lvl="2"/>
            <a:r>
              <a:rPr lang="en-US" altLang="zh-CN"/>
              <a:t>each time oracle for Y is called, simulate it in a polynomial number of steps by using algorithm for Y, plus oracle calls to Z</a:t>
            </a:r>
          </a:p>
        </p:txBody>
      </p:sp>
    </p:spTree>
    <p:extLst>
      <p:ext uri="{BB962C8B-B14F-4D97-AF65-F5344CB8AC3E}">
        <p14:creationId xmlns:p14="http://schemas.microsoft.com/office/powerpoint/2010/main" val="1543223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E219BD8-E2ED-6147-9C51-00D068BC2D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228E3-C99B-3C40-9BB1-D79982C5707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645D0680-15EC-A347-9D1F-11A7C9A6D18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4A915DF-C6A5-F545-B4A2-58EA0512A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6527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18C621-975E-9241-B78A-8071B76927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5FDB7-FD22-EE4D-A815-696B20E031C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D3F8245F-D718-F847-A1BA-05E97F3EB88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B8B42FB-D3BA-5749-AFC8-225E43043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0777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4BED0A9-2D52-E642-8563-834AEC1C67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AF2DE4-6DCC-3141-88E5-4A4CE611944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658A474B-15FE-8C44-B8C1-DC868AF648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9C76DAC-EA31-704B-8585-7F5312792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9762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23A936-F0E7-4844-8E88-9912A31BB0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0C9DA-566D-3443-9B83-EC7EE62BBEE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294A5EB-4E22-4945-AB9F-399B9B3B6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BB48F2E-910B-6A40-A847-0FEEE0260A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/>
              <a:t>Cook reduction = polynomial time Turing reduction</a:t>
            </a:r>
          </a:p>
          <a:p>
            <a:r>
              <a:rPr lang="en-US" altLang="zh-CN" dirty="0"/>
              <a:t>Karp reduction = polynomial many-one reduction = polynomial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722177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61EE582-5CC3-7B49-BA88-C2FDE5D583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FB0437-4BBA-CC4D-BA8E-0F432155C8C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4B037C6B-7AF2-E94D-A804-E98CC815989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7192AA1-5851-CC45-954B-195FDF832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0156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CB4D56-C664-1845-93EA-71B96C9FB1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F9C0EE-936E-D546-B38C-09D57DA8A27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F2C3C3E7-CC5A-4547-A02F-B140C195DFC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C623247-234C-D84E-9D01-A05735B54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5718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12A5230-BB25-A845-81C3-9584AB6E7D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77B83-89EC-0B4E-A9A8-B8A534D5F03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7C77E57-7D38-834E-984E-88083C429E3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A49C5CF-FE85-274B-BD61-58069F6D1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Application: find set of mutually non-conflicting points</a:t>
            </a:r>
          </a:p>
        </p:txBody>
      </p:sp>
    </p:spTree>
    <p:extLst>
      <p:ext uri="{BB962C8B-B14F-4D97-AF65-F5344CB8AC3E}">
        <p14:creationId xmlns:p14="http://schemas.microsoft.com/office/powerpoint/2010/main" val="924819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74FF72E-E6BB-E34F-B2D4-93E604CFE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024C6-1CEA-114F-AE35-3DF19676CF4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64CABE34-7E62-A144-9079-C156D4EF644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4E0CB8B-2007-D641-9BE1-CB9167CD8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TOY application = art gallery problem:  place guards within an art gallery so that all corridors are visible at any time </a:t>
            </a:r>
          </a:p>
        </p:txBody>
      </p:sp>
    </p:spTree>
    <p:extLst>
      <p:ext uri="{BB962C8B-B14F-4D97-AF65-F5344CB8AC3E}">
        <p14:creationId xmlns:p14="http://schemas.microsoft.com/office/powerpoint/2010/main" val="283921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097" y="1307592"/>
            <a:ext cx="10475842" cy="1772603"/>
          </a:xfrm>
        </p:spPr>
        <p:txBody>
          <a:bodyPr>
            <a:noAutofit/>
          </a:bodyPr>
          <a:lstStyle/>
          <a:p>
            <a:r>
              <a:rPr lang="en-US" altLang="zh-CN" sz="5400" b="1" dirty="0">
                <a:latin typeface="Franklin Gothic Demi" panose="020B0703020102020204" pitchFamily="34" charset="0"/>
              </a:rPr>
              <a:t>Algorithm Design and Analysis (H)</a:t>
            </a:r>
            <a:endParaRPr lang="zh-CN" altLang="en-US" sz="5400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CS216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345DBA2F-9971-1E4A-BB20-1A34CA0CC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057D-E8DA-4643-A2A2-65F19B9474A3}" type="slidenum">
              <a:rPr lang="en-US" altLang="zh-CN"/>
              <a:pPr/>
              <a:t>10</a:t>
            </a:fld>
            <a:endParaRPr lang="en-US" altLang="zh-CN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28D04094-4A51-7049-B054-29755130F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Vertex Cover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6DADF1C-80B8-4745-8F69-499CDF81B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5588" y="1326996"/>
            <a:ext cx="11146491" cy="197024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VERTEX COVER</a:t>
            </a:r>
            <a:r>
              <a:rPr lang="en-US" altLang="zh-CN" dirty="0">
                <a:ea typeface="宋体" panose="02010600030101010101" pitchFamily="2" charset="-122"/>
              </a:rPr>
              <a:t>: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Given a graph G = (V, E) and an integer k, is there a subset of vertices S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 V such that |S|  k, and for each edge, at least one of its endpoints is in S?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Is there a vertex cover of size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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4?  Yes.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Ex.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Is there a vertex cover of size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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3?  No.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80" name="Oval 4">
            <a:extLst>
              <a:ext uri="{FF2B5EF4-FFF2-40B4-BE49-F238E27FC236}">
                <a16:creationId xmlns:a16="http://schemas.microsoft.com/office/drawing/2014/main" id="{4591C394-7855-0E42-A857-D48B9A0A59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0" y="4913313"/>
            <a:ext cx="249238" cy="2476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4581" name="Oval 5">
            <a:extLst>
              <a:ext uri="{FF2B5EF4-FFF2-40B4-BE49-F238E27FC236}">
                <a16:creationId xmlns:a16="http://schemas.microsoft.com/office/drawing/2014/main" id="{DC56D769-AAD5-6C40-BB0C-554ED4DDF2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24664" y="3435350"/>
            <a:ext cx="249237" cy="2492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4582" name="Oval 6">
            <a:extLst>
              <a:ext uri="{FF2B5EF4-FFF2-40B4-BE49-F238E27FC236}">
                <a16:creationId xmlns:a16="http://schemas.microsoft.com/office/drawing/2014/main" id="{FD8610DB-8459-5C41-9890-B2B9ED9559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24664" y="6351589"/>
            <a:ext cx="249237" cy="2492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4583" name="Oval 7">
            <a:extLst>
              <a:ext uri="{FF2B5EF4-FFF2-40B4-BE49-F238E27FC236}">
                <a16:creationId xmlns:a16="http://schemas.microsoft.com/office/drawing/2014/main" id="{A5A86932-E368-574D-BF64-BBFDF88F92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24664" y="4138614"/>
            <a:ext cx="249237" cy="2492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4584" name="Oval 8">
            <a:extLst>
              <a:ext uri="{FF2B5EF4-FFF2-40B4-BE49-F238E27FC236}">
                <a16:creationId xmlns:a16="http://schemas.microsoft.com/office/drawing/2014/main" id="{D0674BB5-0F3E-E442-8651-AA1FF74960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0" y="3435350"/>
            <a:ext cx="249238" cy="2492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latin typeface="Comic Sans MS" panose="030F0902030302020204" pitchFamily="66" charset="0"/>
            </a:endParaRPr>
          </a:p>
        </p:txBody>
      </p:sp>
      <p:sp>
        <p:nvSpPr>
          <p:cNvPr id="24585" name="Oval 9">
            <a:extLst>
              <a:ext uri="{FF2B5EF4-FFF2-40B4-BE49-F238E27FC236}">
                <a16:creationId xmlns:a16="http://schemas.microsoft.com/office/drawing/2014/main" id="{14BBC522-3486-0947-8C35-9C115113F3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0" y="6351589"/>
            <a:ext cx="249238" cy="2492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latin typeface="Comic Sans MS" panose="030F0902030302020204" pitchFamily="66" charset="0"/>
            </a:endParaRPr>
          </a:p>
        </p:txBody>
      </p:sp>
      <p:cxnSp>
        <p:nvCxnSpPr>
          <p:cNvPr id="24586" name="AutoShape 10">
            <a:extLst>
              <a:ext uri="{FF2B5EF4-FFF2-40B4-BE49-F238E27FC236}">
                <a16:creationId xmlns:a16="http://schemas.microsoft.com/office/drawing/2014/main" id="{2426CCA1-11A9-AF43-B3FE-4893486D4FE5}"/>
              </a:ext>
            </a:extLst>
          </p:cNvPr>
          <p:cNvCxnSpPr>
            <a:cxnSpLocks noChangeShapeType="1"/>
            <a:endCxn id="24589" idx="2"/>
          </p:cNvCxnSpPr>
          <p:nvPr/>
        </p:nvCxnSpPr>
        <p:spPr bwMode="auto">
          <a:xfrm>
            <a:off x="4446589" y="5037138"/>
            <a:ext cx="2378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87" name="AutoShape 11">
            <a:extLst>
              <a:ext uri="{FF2B5EF4-FFF2-40B4-BE49-F238E27FC236}">
                <a16:creationId xmlns:a16="http://schemas.microsoft.com/office/drawing/2014/main" id="{3AA0FAB5-48EC-0A41-BCB3-052B6BE9C984}"/>
              </a:ext>
            </a:extLst>
          </p:cNvPr>
          <p:cNvCxnSpPr>
            <a:cxnSpLocks noChangeShapeType="1"/>
            <a:stCxn id="24584" idx="6"/>
          </p:cNvCxnSpPr>
          <p:nvPr/>
        </p:nvCxnSpPr>
        <p:spPr bwMode="auto">
          <a:xfrm>
            <a:off x="4440239" y="3560763"/>
            <a:ext cx="2378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88" name="AutoShape 12">
            <a:extLst>
              <a:ext uri="{FF2B5EF4-FFF2-40B4-BE49-F238E27FC236}">
                <a16:creationId xmlns:a16="http://schemas.microsoft.com/office/drawing/2014/main" id="{D9DF6C4B-A2EB-B14D-A219-DCCAD2D04520}"/>
              </a:ext>
            </a:extLst>
          </p:cNvPr>
          <p:cNvCxnSpPr>
            <a:cxnSpLocks noChangeShapeType="1"/>
            <a:stCxn id="24585" idx="6"/>
          </p:cNvCxnSpPr>
          <p:nvPr/>
        </p:nvCxnSpPr>
        <p:spPr bwMode="auto">
          <a:xfrm>
            <a:off x="4440239" y="6477000"/>
            <a:ext cx="2378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9" name="Oval 13">
            <a:extLst>
              <a:ext uri="{FF2B5EF4-FFF2-40B4-BE49-F238E27FC236}">
                <a16:creationId xmlns:a16="http://schemas.microsoft.com/office/drawing/2014/main" id="{589FFF9B-3FE2-BE47-A11D-7E88761F37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24664" y="4913313"/>
            <a:ext cx="249237" cy="2476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latin typeface="Comic Sans MS" panose="030F0902030302020204" pitchFamily="66" charset="0"/>
            </a:endParaRPr>
          </a:p>
        </p:txBody>
      </p:sp>
      <p:cxnSp>
        <p:nvCxnSpPr>
          <p:cNvPr id="24590" name="AutoShape 14">
            <a:extLst>
              <a:ext uri="{FF2B5EF4-FFF2-40B4-BE49-F238E27FC236}">
                <a16:creationId xmlns:a16="http://schemas.microsoft.com/office/drawing/2014/main" id="{1FAC650B-E289-4A44-8229-D84C9BA17290}"/>
              </a:ext>
            </a:extLst>
          </p:cNvPr>
          <p:cNvCxnSpPr>
            <a:cxnSpLocks noChangeShapeType="1"/>
            <a:stCxn id="24584" idx="6"/>
          </p:cNvCxnSpPr>
          <p:nvPr/>
        </p:nvCxnSpPr>
        <p:spPr bwMode="auto">
          <a:xfrm>
            <a:off x="4440239" y="3560763"/>
            <a:ext cx="237807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1" name="Oval 15">
            <a:extLst>
              <a:ext uri="{FF2B5EF4-FFF2-40B4-BE49-F238E27FC236}">
                <a16:creationId xmlns:a16="http://schemas.microsoft.com/office/drawing/2014/main" id="{C125ECDE-1FE5-454C-B877-E5D6DD64D0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0" y="4138614"/>
            <a:ext cx="249238" cy="2492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latin typeface="Comic Sans MS" panose="030F0902030302020204" pitchFamily="66" charset="0"/>
            </a:endParaRPr>
          </a:p>
        </p:txBody>
      </p:sp>
      <p:sp>
        <p:nvSpPr>
          <p:cNvPr id="24592" name="Oval 16">
            <a:extLst>
              <a:ext uri="{FF2B5EF4-FFF2-40B4-BE49-F238E27FC236}">
                <a16:creationId xmlns:a16="http://schemas.microsoft.com/office/drawing/2014/main" id="{FDD5B270-ED30-C346-B77D-625423CB1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0" y="5616575"/>
            <a:ext cx="249238" cy="2492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latin typeface="Comic Sans MS" panose="030F0902030302020204" pitchFamily="66" charset="0"/>
            </a:endParaRPr>
          </a:p>
        </p:txBody>
      </p:sp>
      <p:sp>
        <p:nvSpPr>
          <p:cNvPr id="24593" name="Oval 17">
            <a:extLst>
              <a:ext uri="{FF2B5EF4-FFF2-40B4-BE49-F238E27FC236}">
                <a16:creationId xmlns:a16="http://schemas.microsoft.com/office/drawing/2014/main" id="{F98D9B06-2840-AF49-9A20-4AE57B9BA0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24664" y="5616575"/>
            <a:ext cx="249237" cy="2492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latin typeface="Comic Sans MS" panose="030F0902030302020204" pitchFamily="66" charset="0"/>
            </a:endParaRPr>
          </a:p>
        </p:txBody>
      </p:sp>
      <p:cxnSp>
        <p:nvCxnSpPr>
          <p:cNvPr id="24594" name="AutoShape 18">
            <a:extLst>
              <a:ext uri="{FF2B5EF4-FFF2-40B4-BE49-F238E27FC236}">
                <a16:creationId xmlns:a16="http://schemas.microsoft.com/office/drawing/2014/main" id="{3E7B6A5C-FED3-5B4C-94D0-52FB58691523}"/>
              </a:ext>
            </a:extLst>
          </p:cNvPr>
          <p:cNvCxnSpPr>
            <a:cxnSpLocks noChangeShapeType="1"/>
            <a:stCxn id="24591" idx="6"/>
          </p:cNvCxnSpPr>
          <p:nvPr/>
        </p:nvCxnSpPr>
        <p:spPr bwMode="auto">
          <a:xfrm>
            <a:off x="4440239" y="4264025"/>
            <a:ext cx="2378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5" name="AutoShape 19">
            <a:extLst>
              <a:ext uri="{FF2B5EF4-FFF2-40B4-BE49-F238E27FC236}">
                <a16:creationId xmlns:a16="http://schemas.microsoft.com/office/drawing/2014/main" id="{AEA94464-9E28-CA4C-A3DC-6FC495C75C97}"/>
              </a:ext>
            </a:extLst>
          </p:cNvPr>
          <p:cNvCxnSpPr>
            <a:cxnSpLocks noChangeShapeType="1"/>
            <a:stCxn id="24592" idx="6"/>
          </p:cNvCxnSpPr>
          <p:nvPr/>
        </p:nvCxnSpPr>
        <p:spPr bwMode="auto">
          <a:xfrm flipV="1">
            <a:off x="4440239" y="4265614"/>
            <a:ext cx="2378075" cy="147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6" name="AutoShape 20">
            <a:extLst>
              <a:ext uri="{FF2B5EF4-FFF2-40B4-BE49-F238E27FC236}">
                <a16:creationId xmlns:a16="http://schemas.microsoft.com/office/drawing/2014/main" id="{A345AA1F-792C-9643-8100-6211118417D8}"/>
              </a:ext>
            </a:extLst>
          </p:cNvPr>
          <p:cNvCxnSpPr>
            <a:cxnSpLocks noChangeShapeType="1"/>
            <a:endCxn id="24593" idx="1"/>
          </p:cNvCxnSpPr>
          <p:nvPr/>
        </p:nvCxnSpPr>
        <p:spPr bwMode="auto">
          <a:xfrm>
            <a:off x="4446589" y="5037138"/>
            <a:ext cx="2414587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7" name="AutoShape 21">
            <a:extLst>
              <a:ext uri="{FF2B5EF4-FFF2-40B4-BE49-F238E27FC236}">
                <a16:creationId xmlns:a16="http://schemas.microsoft.com/office/drawing/2014/main" id="{4FB3168E-6BD3-FB4B-A080-4DB8D8D5B371}"/>
              </a:ext>
            </a:extLst>
          </p:cNvPr>
          <p:cNvCxnSpPr>
            <a:cxnSpLocks noChangeShapeType="1"/>
            <a:stCxn id="24592" idx="6"/>
          </p:cNvCxnSpPr>
          <p:nvPr/>
        </p:nvCxnSpPr>
        <p:spPr bwMode="auto">
          <a:xfrm>
            <a:off x="4440239" y="5741988"/>
            <a:ext cx="2378075" cy="736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8" name="AutoShape 22">
            <a:extLst>
              <a:ext uri="{FF2B5EF4-FFF2-40B4-BE49-F238E27FC236}">
                <a16:creationId xmlns:a16="http://schemas.microsoft.com/office/drawing/2014/main" id="{5A32ABA2-113C-4545-B4AB-1F77458DF5B4}"/>
              </a:ext>
            </a:extLst>
          </p:cNvPr>
          <p:cNvCxnSpPr>
            <a:cxnSpLocks noChangeShapeType="1"/>
            <a:stCxn id="24585" idx="6"/>
          </p:cNvCxnSpPr>
          <p:nvPr/>
        </p:nvCxnSpPr>
        <p:spPr bwMode="auto">
          <a:xfrm flipV="1">
            <a:off x="4440239" y="4264026"/>
            <a:ext cx="2378075" cy="2212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9" name="AutoShape 23">
            <a:extLst>
              <a:ext uri="{FF2B5EF4-FFF2-40B4-BE49-F238E27FC236}">
                <a16:creationId xmlns:a16="http://schemas.microsoft.com/office/drawing/2014/main" id="{244393DF-0E15-4448-A6E7-1695267FD60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6589" y="3559176"/>
            <a:ext cx="2371725" cy="1477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600" name="AutoShape 24">
            <a:extLst>
              <a:ext uri="{FF2B5EF4-FFF2-40B4-BE49-F238E27FC236}">
                <a16:creationId xmlns:a16="http://schemas.microsoft.com/office/drawing/2014/main" id="{ACF42F4D-F710-C048-B4D2-D4FC95E8876E}"/>
              </a:ext>
            </a:extLst>
          </p:cNvPr>
          <p:cNvCxnSpPr>
            <a:cxnSpLocks noChangeShapeType="1"/>
            <a:stCxn id="24593" idx="4"/>
          </p:cNvCxnSpPr>
          <p:nvPr/>
        </p:nvCxnSpPr>
        <p:spPr bwMode="auto">
          <a:xfrm>
            <a:off x="6950075" y="5865814"/>
            <a:ext cx="0" cy="477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601" name="AutoShape 25">
            <a:extLst>
              <a:ext uri="{FF2B5EF4-FFF2-40B4-BE49-F238E27FC236}">
                <a16:creationId xmlns:a16="http://schemas.microsoft.com/office/drawing/2014/main" id="{1C9C429F-2368-F04C-BB98-D4D7DF2DFA9A}"/>
              </a:ext>
            </a:extLst>
          </p:cNvPr>
          <p:cNvCxnSpPr>
            <a:cxnSpLocks noChangeShapeType="1"/>
            <a:endCxn id="24589" idx="0"/>
          </p:cNvCxnSpPr>
          <p:nvPr/>
        </p:nvCxnSpPr>
        <p:spPr bwMode="auto">
          <a:xfrm>
            <a:off x="6950075" y="4395789"/>
            <a:ext cx="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602" name="AutoShape 26">
            <a:extLst>
              <a:ext uri="{FF2B5EF4-FFF2-40B4-BE49-F238E27FC236}">
                <a16:creationId xmlns:a16="http://schemas.microsoft.com/office/drawing/2014/main" id="{582E333C-D57D-6047-BF8B-B552E67785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50075" y="3692525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603" name="AutoShape 27">
            <a:extLst>
              <a:ext uri="{FF2B5EF4-FFF2-40B4-BE49-F238E27FC236}">
                <a16:creationId xmlns:a16="http://schemas.microsoft.com/office/drawing/2014/main" id="{547EC493-24D6-3A42-8DC9-A7D91E49CA50}"/>
              </a:ext>
            </a:extLst>
          </p:cNvPr>
          <p:cNvCxnSpPr>
            <a:cxnSpLocks noChangeShapeType="1"/>
            <a:endCxn id="24591" idx="4"/>
          </p:cNvCxnSpPr>
          <p:nvPr/>
        </p:nvCxnSpPr>
        <p:spPr bwMode="auto">
          <a:xfrm flipV="1">
            <a:off x="4316413" y="4387851"/>
            <a:ext cx="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04" name="Oval 28">
            <a:extLst>
              <a:ext uri="{FF2B5EF4-FFF2-40B4-BE49-F238E27FC236}">
                <a16:creationId xmlns:a16="http://schemas.microsoft.com/office/drawing/2014/main" id="{EE173832-CCE8-F34E-9BFC-4EB8335F03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53400" y="5638800"/>
            <a:ext cx="249238" cy="2476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4605" name="Rectangle 29">
            <a:extLst>
              <a:ext uri="{FF2B5EF4-FFF2-40B4-BE49-F238E27FC236}">
                <a16:creationId xmlns:a16="http://schemas.microsoft.com/office/drawing/2014/main" id="{EADC437F-B571-3441-BD0F-5CBB8305B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25" y="5559425"/>
            <a:ext cx="1398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  <a:t>vertex cover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9BBDB089-D8A6-F247-A7D9-281E245AE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806B5671-5A22-C248-BA4A-3C7B18EB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8792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>
            <a:extLst>
              <a:ext uri="{FF2B5EF4-FFF2-40B4-BE49-F238E27FC236}">
                <a16:creationId xmlns:a16="http://schemas.microsoft.com/office/drawing/2014/main" id="{55C9ADB0-8B82-0B43-ACD8-7EEA4828FB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0559-C9CC-4044-8C79-C868254378D2}" type="slidenum">
              <a:rPr lang="en-US" altLang="zh-CN"/>
              <a:pPr/>
              <a:t>11</a:t>
            </a:fld>
            <a:endParaRPr lang="en-US" altLang="zh-CN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85450A99-C264-394A-A5FF-7DCAF666A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Vertex Cover and Independent Set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1C1DC8C-83AD-544A-9EE8-D8A6869EF9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Claim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sz="2400" dirty="0">
                <a:ea typeface="宋体" panose="02010600030101010101" pitchFamily="2" charset="-122"/>
              </a:rPr>
              <a:t>VERTEX-COVER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</a:t>
            </a:r>
            <a:r>
              <a:rPr lang="en-US" altLang="zh-CN" sz="3600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itchFamily="2" charset="2"/>
              </a:rPr>
              <a:t>INDEPENDENT-SET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  <a:p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Pf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We show S is an independent set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iff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V  S is a vertex cover.</a:t>
            </a:r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120401F4-BD66-FF40-897E-C6C5B43222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0" y="4913313"/>
            <a:ext cx="249238" cy="2476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F542C725-5BBC-304D-B55C-5A441A4663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24664" y="3435350"/>
            <a:ext cx="249237" cy="2492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6630" name="Oval 6">
            <a:extLst>
              <a:ext uri="{FF2B5EF4-FFF2-40B4-BE49-F238E27FC236}">
                <a16:creationId xmlns:a16="http://schemas.microsoft.com/office/drawing/2014/main" id="{8BC94856-A0E9-D342-8551-482E3B47DE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24664" y="6351589"/>
            <a:ext cx="249237" cy="2492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6631" name="Oval 7">
            <a:extLst>
              <a:ext uri="{FF2B5EF4-FFF2-40B4-BE49-F238E27FC236}">
                <a16:creationId xmlns:a16="http://schemas.microsoft.com/office/drawing/2014/main" id="{DBBB258F-3191-8841-BEF6-3233779FC2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24664" y="4138614"/>
            <a:ext cx="249237" cy="2492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6632" name="Oval 8">
            <a:extLst>
              <a:ext uri="{FF2B5EF4-FFF2-40B4-BE49-F238E27FC236}">
                <a16:creationId xmlns:a16="http://schemas.microsoft.com/office/drawing/2014/main" id="{43F52130-65D4-674C-851C-5136E28244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0" y="3435350"/>
            <a:ext cx="249238" cy="2492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latin typeface="Comic Sans MS" panose="030F0902030302020204" pitchFamily="66" charset="0"/>
            </a:endParaRPr>
          </a:p>
        </p:txBody>
      </p:sp>
      <p:sp>
        <p:nvSpPr>
          <p:cNvPr id="26633" name="Oval 9">
            <a:extLst>
              <a:ext uri="{FF2B5EF4-FFF2-40B4-BE49-F238E27FC236}">
                <a16:creationId xmlns:a16="http://schemas.microsoft.com/office/drawing/2014/main" id="{A8C7E1DE-4CB9-4345-87A1-D12C6FD747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0" y="6351589"/>
            <a:ext cx="249238" cy="2492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latin typeface="Comic Sans MS" panose="030F0902030302020204" pitchFamily="66" charset="0"/>
            </a:endParaRPr>
          </a:p>
        </p:txBody>
      </p:sp>
      <p:cxnSp>
        <p:nvCxnSpPr>
          <p:cNvPr id="26634" name="AutoShape 10">
            <a:extLst>
              <a:ext uri="{FF2B5EF4-FFF2-40B4-BE49-F238E27FC236}">
                <a16:creationId xmlns:a16="http://schemas.microsoft.com/office/drawing/2014/main" id="{EAAAE002-BDB4-3D48-B16D-19C3256222F2}"/>
              </a:ext>
            </a:extLst>
          </p:cNvPr>
          <p:cNvCxnSpPr>
            <a:cxnSpLocks noChangeShapeType="1"/>
            <a:endCxn id="26637" idx="2"/>
          </p:cNvCxnSpPr>
          <p:nvPr/>
        </p:nvCxnSpPr>
        <p:spPr bwMode="auto">
          <a:xfrm>
            <a:off x="4446589" y="5037138"/>
            <a:ext cx="2378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35" name="AutoShape 11">
            <a:extLst>
              <a:ext uri="{FF2B5EF4-FFF2-40B4-BE49-F238E27FC236}">
                <a16:creationId xmlns:a16="http://schemas.microsoft.com/office/drawing/2014/main" id="{D8A8C742-E22D-FD4A-890F-21B3F839A89D}"/>
              </a:ext>
            </a:extLst>
          </p:cNvPr>
          <p:cNvCxnSpPr>
            <a:cxnSpLocks noChangeShapeType="1"/>
            <a:stCxn id="26632" idx="6"/>
          </p:cNvCxnSpPr>
          <p:nvPr/>
        </p:nvCxnSpPr>
        <p:spPr bwMode="auto">
          <a:xfrm>
            <a:off x="4440239" y="3560763"/>
            <a:ext cx="2378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36" name="AutoShape 12">
            <a:extLst>
              <a:ext uri="{FF2B5EF4-FFF2-40B4-BE49-F238E27FC236}">
                <a16:creationId xmlns:a16="http://schemas.microsoft.com/office/drawing/2014/main" id="{A4B71093-A7F3-D94A-88EC-380BE28707E7}"/>
              </a:ext>
            </a:extLst>
          </p:cNvPr>
          <p:cNvCxnSpPr>
            <a:cxnSpLocks noChangeShapeType="1"/>
            <a:stCxn id="26633" idx="6"/>
          </p:cNvCxnSpPr>
          <p:nvPr/>
        </p:nvCxnSpPr>
        <p:spPr bwMode="auto">
          <a:xfrm>
            <a:off x="4440239" y="6477000"/>
            <a:ext cx="2378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7" name="Oval 13">
            <a:extLst>
              <a:ext uri="{FF2B5EF4-FFF2-40B4-BE49-F238E27FC236}">
                <a16:creationId xmlns:a16="http://schemas.microsoft.com/office/drawing/2014/main" id="{4C2FD98A-D661-2244-A696-942652511B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24664" y="4913313"/>
            <a:ext cx="249237" cy="2476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latin typeface="Comic Sans MS" panose="030F0902030302020204" pitchFamily="66" charset="0"/>
            </a:endParaRPr>
          </a:p>
        </p:txBody>
      </p:sp>
      <p:cxnSp>
        <p:nvCxnSpPr>
          <p:cNvPr id="26638" name="AutoShape 14">
            <a:extLst>
              <a:ext uri="{FF2B5EF4-FFF2-40B4-BE49-F238E27FC236}">
                <a16:creationId xmlns:a16="http://schemas.microsoft.com/office/drawing/2014/main" id="{7ABBB84D-1731-AB4C-A5BE-1F931B41896F}"/>
              </a:ext>
            </a:extLst>
          </p:cNvPr>
          <p:cNvCxnSpPr>
            <a:cxnSpLocks noChangeShapeType="1"/>
            <a:stCxn id="26632" idx="6"/>
          </p:cNvCxnSpPr>
          <p:nvPr/>
        </p:nvCxnSpPr>
        <p:spPr bwMode="auto">
          <a:xfrm>
            <a:off x="4440239" y="3560763"/>
            <a:ext cx="237807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9" name="Oval 15">
            <a:extLst>
              <a:ext uri="{FF2B5EF4-FFF2-40B4-BE49-F238E27FC236}">
                <a16:creationId xmlns:a16="http://schemas.microsoft.com/office/drawing/2014/main" id="{9EAA1A14-AF53-4641-BE9B-CFE8861F73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0" y="4138614"/>
            <a:ext cx="249238" cy="2492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latin typeface="Comic Sans MS" panose="030F0902030302020204" pitchFamily="66" charset="0"/>
            </a:endParaRPr>
          </a:p>
        </p:txBody>
      </p:sp>
      <p:sp>
        <p:nvSpPr>
          <p:cNvPr id="26640" name="Oval 16">
            <a:extLst>
              <a:ext uri="{FF2B5EF4-FFF2-40B4-BE49-F238E27FC236}">
                <a16:creationId xmlns:a16="http://schemas.microsoft.com/office/drawing/2014/main" id="{C16E9DF2-3017-1B47-9380-B491FEBADF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0" y="5616575"/>
            <a:ext cx="249238" cy="2492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latin typeface="Comic Sans MS" panose="030F0902030302020204" pitchFamily="66" charset="0"/>
            </a:endParaRPr>
          </a:p>
        </p:txBody>
      </p:sp>
      <p:sp>
        <p:nvSpPr>
          <p:cNvPr id="26641" name="Oval 17">
            <a:extLst>
              <a:ext uri="{FF2B5EF4-FFF2-40B4-BE49-F238E27FC236}">
                <a16:creationId xmlns:a16="http://schemas.microsoft.com/office/drawing/2014/main" id="{8CA1F277-2EA8-1345-BE95-15AA3EBA75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24664" y="5616575"/>
            <a:ext cx="249237" cy="2492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latin typeface="Comic Sans MS" panose="030F0902030302020204" pitchFamily="66" charset="0"/>
            </a:endParaRPr>
          </a:p>
        </p:txBody>
      </p:sp>
      <p:cxnSp>
        <p:nvCxnSpPr>
          <p:cNvPr id="26642" name="AutoShape 18">
            <a:extLst>
              <a:ext uri="{FF2B5EF4-FFF2-40B4-BE49-F238E27FC236}">
                <a16:creationId xmlns:a16="http://schemas.microsoft.com/office/drawing/2014/main" id="{07A5919F-AD13-F744-8CF6-8A92F867F992}"/>
              </a:ext>
            </a:extLst>
          </p:cNvPr>
          <p:cNvCxnSpPr>
            <a:cxnSpLocks noChangeShapeType="1"/>
            <a:stCxn id="26639" idx="6"/>
          </p:cNvCxnSpPr>
          <p:nvPr/>
        </p:nvCxnSpPr>
        <p:spPr bwMode="auto">
          <a:xfrm>
            <a:off x="4440239" y="4264025"/>
            <a:ext cx="2378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3" name="AutoShape 19">
            <a:extLst>
              <a:ext uri="{FF2B5EF4-FFF2-40B4-BE49-F238E27FC236}">
                <a16:creationId xmlns:a16="http://schemas.microsoft.com/office/drawing/2014/main" id="{6486491F-DB49-544D-9CF0-D378AE2C6F43}"/>
              </a:ext>
            </a:extLst>
          </p:cNvPr>
          <p:cNvCxnSpPr>
            <a:cxnSpLocks noChangeShapeType="1"/>
            <a:stCxn id="26640" idx="6"/>
          </p:cNvCxnSpPr>
          <p:nvPr/>
        </p:nvCxnSpPr>
        <p:spPr bwMode="auto">
          <a:xfrm flipV="1">
            <a:off x="4440239" y="4265614"/>
            <a:ext cx="2378075" cy="147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4" name="AutoShape 20">
            <a:extLst>
              <a:ext uri="{FF2B5EF4-FFF2-40B4-BE49-F238E27FC236}">
                <a16:creationId xmlns:a16="http://schemas.microsoft.com/office/drawing/2014/main" id="{D35FC874-1404-814A-8FE7-43EF4737D38F}"/>
              </a:ext>
            </a:extLst>
          </p:cNvPr>
          <p:cNvCxnSpPr>
            <a:cxnSpLocks noChangeShapeType="1"/>
            <a:endCxn id="26641" idx="1"/>
          </p:cNvCxnSpPr>
          <p:nvPr/>
        </p:nvCxnSpPr>
        <p:spPr bwMode="auto">
          <a:xfrm>
            <a:off x="4446589" y="5037138"/>
            <a:ext cx="2414587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5" name="AutoShape 21">
            <a:extLst>
              <a:ext uri="{FF2B5EF4-FFF2-40B4-BE49-F238E27FC236}">
                <a16:creationId xmlns:a16="http://schemas.microsoft.com/office/drawing/2014/main" id="{964B89A6-9293-C648-9DF6-03695120817E}"/>
              </a:ext>
            </a:extLst>
          </p:cNvPr>
          <p:cNvCxnSpPr>
            <a:cxnSpLocks noChangeShapeType="1"/>
            <a:stCxn id="26640" idx="6"/>
          </p:cNvCxnSpPr>
          <p:nvPr/>
        </p:nvCxnSpPr>
        <p:spPr bwMode="auto">
          <a:xfrm>
            <a:off x="4440239" y="5741988"/>
            <a:ext cx="2378075" cy="736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6" name="AutoShape 22">
            <a:extLst>
              <a:ext uri="{FF2B5EF4-FFF2-40B4-BE49-F238E27FC236}">
                <a16:creationId xmlns:a16="http://schemas.microsoft.com/office/drawing/2014/main" id="{F7CEA68A-5D3C-1243-9597-6AD458FC2B60}"/>
              </a:ext>
            </a:extLst>
          </p:cNvPr>
          <p:cNvCxnSpPr>
            <a:cxnSpLocks noChangeShapeType="1"/>
            <a:stCxn id="26633" idx="6"/>
          </p:cNvCxnSpPr>
          <p:nvPr/>
        </p:nvCxnSpPr>
        <p:spPr bwMode="auto">
          <a:xfrm flipV="1">
            <a:off x="4440239" y="4264026"/>
            <a:ext cx="2378075" cy="2212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7" name="AutoShape 23">
            <a:extLst>
              <a:ext uri="{FF2B5EF4-FFF2-40B4-BE49-F238E27FC236}">
                <a16:creationId xmlns:a16="http://schemas.microsoft.com/office/drawing/2014/main" id="{411E217B-35A1-DC4A-B65D-0341AD454A5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6589" y="3559176"/>
            <a:ext cx="2371725" cy="1477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8" name="AutoShape 24">
            <a:extLst>
              <a:ext uri="{FF2B5EF4-FFF2-40B4-BE49-F238E27FC236}">
                <a16:creationId xmlns:a16="http://schemas.microsoft.com/office/drawing/2014/main" id="{761635B4-E661-E646-8B93-7A4A018D11F7}"/>
              </a:ext>
            </a:extLst>
          </p:cNvPr>
          <p:cNvCxnSpPr>
            <a:cxnSpLocks noChangeShapeType="1"/>
            <a:stCxn id="26641" idx="4"/>
          </p:cNvCxnSpPr>
          <p:nvPr/>
        </p:nvCxnSpPr>
        <p:spPr bwMode="auto">
          <a:xfrm>
            <a:off x="6950075" y="5865814"/>
            <a:ext cx="0" cy="477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9" name="AutoShape 25">
            <a:extLst>
              <a:ext uri="{FF2B5EF4-FFF2-40B4-BE49-F238E27FC236}">
                <a16:creationId xmlns:a16="http://schemas.microsoft.com/office/drawing/2014/main" id="{F91B056B-DA07-5F44-9E83-7447B4A7BD47}"/>
              </a:ext>
            </a:extLst>
          </p:cNvPr>
          <p:cNvCxnSpPr>
            <a:cxnSpLocks noChangeShapeType="1"/>
            <a:endCxn id="26637" idx="0"/>
          </p:cNvCxnSpPr>
          <p:nvPr/>
        </p:nvCxnSpPr>
        <p:spPr bwMode="auto">
          <a:xfrm>
            <a:off x="6950075" y="4395789"/>
            <a:ext cx="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50" name="AutoShape 26">
            <a:extLst>
              <a:ext uri="{FF2B5EF4-FFF2-40B4-BE49-F238E27FC236}">
                <a16:creationId xmlns:a16="http://schemas.microsoft.com/office/drawing/2014/main" id="{693822ED-BE76-524B-82B5-2FA180CE5D4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50075" y="3692525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51" name="AutoShape 27">
            <a:extLst>
              <a:ext uri="{FF2B5EF4-FFF2-40B4-BE49-F238E27FC236}">
                <a16:creationId xmlns:a16="http://schemas.microsoft.com/office/drawing/2014/main" id="{F0A4A924-1023-0644-97A3-DA9B8A04902A}"/>
              </a:ext>
            </a:extLst>
          </p:cNvPr>
          <p:cNvCxnSpPr>
            <a:cxnSpLocks noChangeShapeType="1"/>
            <a:endCxn id="26639" idx="4"/>
          </p:cNvCxnSpPr>
          <p:nvPr/>
        </p:nvCxnSpPr>
        <p:spPr bwMode="auto">
          <a:xfrm flipV="1">
            <a:off x="4316413" y="4387851"/>
            <a:ext cx="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52" name="Oval 28">
            <a:extLst>
              <a:ext uri="{FF2B5EF4-FFF2-40B4-BE49-F238E27FC236}">
                <a16:creationId xmlns:a16="http://schemas.microsoft.com/office/drawing/2014/main" id="{5D18C9F6-F13F-3140-84D6-1AEFE6836A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53400" y="5638800"/>
            <a:ext cx="249238" cy="2476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6653" name="Rectangle 29">
            <a:extLst>
              <a:ext uri="{FF2B5EF4-FFF2-40B4-BE49-F238E27FC236}">
                <a16:creationId xmlns:a16="http://schemas.microsoft.com/office/drawing/2014/main" id="{B584EEA0-5315-C34E-B151-A3AAA6B07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25" y="5559425"/>
            <a:ext cx="1398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  <a:t>vertex cover</a:t>
            </a:r>
          </a:p>
        </p:txBody>
      </p:sp>
      <p:sp>
        <p:nvSpPr>
          <p:cNvPr id="26654" name="Oval 30">
            <a:extLst>
              <a:ext uri="{FF2B5EF4-FFF2-40B4-BE49-F238E27FC236}">
                <a16:creationId xmlns:a16="http://schemas.microsoft.com/office/drawing/2014/main" id="{CEF63127-EE59-6D41-A37E-4E5465E13C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53400" y="5184775"/>
            <a:ext cx="249238" cy="2476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6655" name="Rectangle 31">
            <a:extLst>
              <a:ext uri="{FF2B5EF4-FFF2-40B4-BE49-F238E27FC236}">
                <a16:creationId xmlns:a16="http://schemas.microsoft.com/office/drawing/2014/main" id="{516B4227-1A45-814C-9CA0-A32C2C8C9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25" y="5105400"/>
            <a:ext cx="1703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  <a:t>independent set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A791EA6E-BF6C-C046-B355-AB863EC4C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4">
            <a:extLst>
              <a:ext uri="{FF2B5EF4-FFF2-40B4-BE49-F238E27FC236}">
                <a16:creationId xmlns:a16="http://schemas.microsoft.com/office/drawing/2014/main" id="{ADCB4878-6782-BA4A-AFCD-C06AD671A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6025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74BF11-80BB-9443-8738-3114CC348C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01ACE-6A44-534E-87F9-DC5E19E50CE1}" type="slidenum">
              <a:rPr lang="en-US" altLang="zh-CN"/>
              <a:pPr/>
              <a:t>12</a:t>
            </a:fld>
            <a:endParaRPr lang="en-US" altLang="zh-CN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3A89B30-73B5-CE45-AA58-7BE2AA3D5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Vertex Cover and Independent Set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28435F1-26CE-D04D-AA4E-05B5E68C0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1686" y="914400"/>
            <a:ext cx="10888393" cy="5679379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Claim.  </a:t>
            </a:r>
            <a:r>
              <a:rPr lang="en-US" altLang="zh-CN" sz="2400" dirty="0">
                <a:ea typeface="宋体" panose="02010600030101010101" pitchFamily="2" charset="-122"/>
              </a:rPr>
              <a:t>VERTEX-COVER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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P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itchFamily="2" charset="2"/>
              </a:rPr>
              <a:t>INDEPENDENT-SET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Pf.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We show S is an independent set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iff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V  S is a vertex cover.</a:t>
            </a:r>
          </a:p>
          <a:p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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Let S be any independent set.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Consider an arbitrary edge (u, v).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S independent  u  S or v  S    u  V  S or v  V  S.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Thus, V  S covers (u, v).</a:t>
            </a:r>
          </a:p>
          <a:p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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</a:t>
            </a:r>
            <a:endParaRPr lang="en-US" altLang="zh-CN" dirty="0">
              <a:ea typeface="宋体" panose="02010600030101010101" pitchFamily="2" charset="-122"/>
              <a:sym typeface="Symbol" pitchFamily="2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Let V  S be any vertex cover.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Consider two nodes u  S and v  S.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Observe that (u, v)  E since V  S is a vertex cover.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Thus, no two nodes in S are joined by an edge   S independent set. </a:t>
            </a:r>
            <a:r>
              <a:rPr lang="en-US" altLang="zh-CN" dirty="0">
                <a:ea typeface="宋体" panose="02010600030101010101" pitchFamily="2" charset="-122"/>
                <a:cs typeface="Lucida Grande" panose="020B0600040502020204" pitchFamily="34" charset="0"/>
              </a:rPr>
              <a:t>▪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0004B23-07AB-DE43-A8E9-80AA8776B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9EDA8C40-13C7-DF4D-B551-5CA173EF8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1953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EF08388-8179-F647-85D6-6CBE1DE820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3. Reduction from Special Case to General Case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5B1A526-B13B-BF42-9F14-C609E9FFCF7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24886" y="4262510"/>
            <a:ext cx="6133514" cy="1498527"/>
          </a:xfrm>
          <a:noFill/>
          <a:ln/>
        </p:spPr>
        <p:txBody>
          <a:bodyPr>
            <a:normAutofit lnSpcReduction="10000"/>
          </a:bodyPr>
          <a:lstStyle/>
          <a:p>
            <a:pPr algn="l"/>
            <a:r>
              <a:rPr lang="en-US" altLang="zh-CN" sz="3200" dirty="0">
                <a:ea typeface="宋体" panose="02010600030101010101" pitchFamily="2" charset="-122"/>
              </a:rPr>
              <a:t>Basic reduction strategies.</a:t>
            </a:r>
          </a:p>
          <a:p>
            <a:pPr marL="396875" lvl="1" indent="-282575" algn="l" defTabSz="915988">
              <a:buFont typeface="Wingdings" pitchFamily="2" charset="2"/>
              <a:buChar char="§"/>
            </a:pPr>
            <a:r>
              <a:rPr lang="en-US" altLang="zh-CN" dirty="0">
                <a:ea typeface="宋体" panose="02010600030101010101" pitchFamily="2" charset="-122"/>
              </a:rPr>
              <a:t>Reduction by simple equivalence.</a:t>
            </a:r>
          </a:p>
          <a:p>
            <a:pPr marL="396875" lvl="1" indent="-282575" algn="l" defTabSz="915988">
              <a:buFont typeface="Wingdings" pitchFamily="2" charset="2"/>
              <a:buChar char="§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Reduction from special case to general case.</a:t>
            </a:r>
          </a:p>
          <a:p>
            <a:pPr marL="396875" lvl="1" indent="-282575" algn="l" defTabSz="915988">
              <a:buFont typeface="Wingdings" pitchFamily="2" charset="2"/>
              <a:buChar char="§"/>
            </a:pP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Reduction by encoding with gadgets.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7F82FCB-8F34-614A-B03F-E79EC5FF3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13E893-DE45-1341-87D0-E3CB6FDDE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1684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BE674474-FA94-B345-A251-36FE6578FD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04A67-F7E7-5F4B-81AA-D56F078AC2DA}" type="slidenum">
              <a:rPr lang="en-US" altLang="zh-CN"/>
              <a:pPr/>
              <a:t>14</a:t>
            </a:fld>
            <a:endParaRPr lang="en-US" altLang="zh-CN" sz="14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8C705749-FF16-A741-A4B6-252E38815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 Cover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9844F9E-7C69-E24A-B93F-98C070A90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SET COVER</a:t>
            </a:r>
            <a:r>
              <a:rPr lang="en-US" altLang="zh-CN" dirty="0">
                <a:ea typeface="宋体" panose="02010600030101010101" pitchFamily="2" charset="-122"/>
              </a:rPr>
              <a:t>: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Given a set U of elements, a collection S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, S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, . . . ,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 err="1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of subsets of U, and an integer k, does there exist a collection of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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k of these sets whose union is equal to U?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Sample application.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 available pieces of software.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Set U of n capabilities that we would like our system to have.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 err="1">
                <a:ea typeface="宋体" panose="02010600030101010101" pitchFamily="2" charset="-122"/>
              </a:rPr>
              <a:t>ith</a:t>
            </a:r>
            <a:r>
              <a:rPr lang="en-US" altLang="zh-CN" dirty="0">
                <a:ea typeface="宋体" panose="02010600030101010101" pitchFamily="2" charset="-122"/>
              </a:rPr>
              <a:t> piece of software provides the set S</a:t>
            </a:r>
            <a:r>
              <a:rPr lang="en-US" altLang="zh-CN" sz="2000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 U of capabilities.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Goal:  achieve all n capabilities using fewest pieces of software.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Ex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F3D83E60-DBFE-6A4C-8A93-EAF009C44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416" y="5081417"/>
            <a:ext cx="3725863" cy="1771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lIns="182880" tIns="91440" rIns="92075" bIns="9144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  <a:t>U = { 1, 2, 3, 4, 5, 6, 7 }</a:t>
            </a:r>
            <a:b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</a:br>
            <a: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  <a:t>k = 2</a:t>
            </a:r>
          </a:p>
          <a:p>
            <a:pPr>
              <a:lnSpc>
                <a:spcPts val="2500"/>
              </a:lnSpc>
            </a:pPr>
            <a: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  <a:t>S</a:t>
            </a:r>
            <a:r>
              <a:rPr kumimoji="1" lang="en-US" altLang="zh-CN" sz="1600" baseline="-25000">
                <a:latin typeface="Comic Sans MS" panose="030F0902030302020204" pitchFamily="66" charset="0"/>
                <a:ea typeface="宋体" panose="02010600030101010101" pitchFamily="2" charset="-122"/>
              </a:rPr>
              <a:t>1</a:t>
            </a:r>
            <a: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  <a:t> = {3, 7}	S</a:t>
            </a:r>
            <a:r>
              <a:rPr kumimoji="1" lang="en-US" altLang="zh-CN" sz="1600" baseline="-25000">
                <a:latin typeface="Comic Sans MS" panose="030F0902030302020204" pitchFamily="66" charset="0"/>
                <a:ea typeface="宋体" panose="02010600030101010101" pitchFamily="2" charset="-122"/>
              </a:rPr>
              <a:t>4</a:t>
            </a:r>
            <a: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  <a:t> = {2, 4}</a:t>
            </a:r>
          </a:p>
          <a:p>
            <a:pPr>
              <a:lnSpc>
                <a:spcPts val="2500"/>
              </a:lnSpc>
            </a:pPr>
            <a:r>
              <a:rPr kumimoji="1" lang="en-US" altLang="zh-CN" sz="1600">
                <a:solidFill>
                  <a:srgbClr val="003399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S</a:t>
            </a:r>
            <a:r>
              <a:rPr kumimoji="1" lang="en-US" altLang="zh-CN" sz="1600" baseline="-25000">
                <a:solidFill>
                  <a:srgbClr val="003399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2</a:t>
            </a:r>
            <a:r>
              <a:rPr kumimoji="1" lang="en-US" altLang="zh-CN" sz="1600">
                <a:solidFill>
                  <a:srgbClr val="003399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= {3, 4, 5, 6}</a:t>
            </a:r>
            <a: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  <a:t>	S</a:t>
            </a:r>
            <a:r>
              <a:rPr kumimoji="1" lang="en-US" altLang="zh-CN" sz="1600" baseline="-25000">
                <a:latin typeface="Comic Sans MS" panose="030F0902030302020204" pitchFamily="66" charset="0"/>
                <a:ea typeface="宋体" panose="02010600030101010101" pitchFamily="2" charset="-122"/>
              </a:rPr>
              <a:t>5</a:t>
            </a:r>
            <a: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  <a:t> = {5}</a:t>
            </a:r>
            <a:b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</a:br>
            <a: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  <a:t>S</a:t>
            </a:r>
            <a:r>
              <a:rPr kumimoji="1" lang="en-US" altLang="zh-CN" sz="1600" baseline="-25000">
                <a:latin typeface="Comic Sans MS" panose="030F0902030302020204" pitchFamily="66" charset="0"/>
                <a:ea typeface="宋体" panose="02010600030101010101" pitchFamily="2" charset="-122"/>
              </a:rPr>
              <a:t>3</a:t>
            </a:r>
            <a: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  <a:t> = {1}		</a:t>
            </a:r>
            <a:r>
              <a:rPr kumimoji="1" lang="en-US" altLang="zh-CN" sz="1600">
                <a:solidFill>
                  <a:srgbClr val="003399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S</a:t>
            </a:r>
            <a:r>
              <a:rPr kumimoji="1" lang="en-US" altLang="zh-CN" sz="1600" baseline="-25000">
                <a:solidFill>
                  <a:srgbClr val="003399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6</a:t>
            </a:r>
            <a:r>
              <a:rPr kumimoji="1" lang="en-US" altLang="zh-CN" sz="1600">
                <a:solidFill>
                  <a:srgbClr val="003399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 =  {1, 2, 6, 7}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3F277C6-25A9-CE49-842F-8C7699D4A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5D5188C2-7CBA-D349-A30D-D455CEBCB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27402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>
            <a:extLst>
              <a:ext uri="{FF2B5EF4-FFF2-40B4-BE49-F238E27FC236}">
                <a16:creationId xmlns:a16="http://schemas.microsoft.com/office/drawing/2014/main" id="{D9C023CE-310E-3E46-BBA0-CA94210173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3FCD-011A-AE4B-913F-91994370E05A}" type="slidenum">
              <a:rPr lang="en-US" altLang="zh-CN"/>
              <a:pPr/>
              <a:t>15</a:t>
            </a:fld>
            <a:endParaRPr lang="en-US" altLang="zh-CN" sz="14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7152CF68-56CD-ED40-B368-D86EA0C40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6" y="4559520"/>
            <a:ext cx="3405187" cy="22399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182880" tIns="91440" rIns="92075" bIns="91440"/>
          <a:lstStyle/>
          <a:p>
            <a:pPr>
              <a:lnSpc>
                <a:spcPct val="110000"/>
              </a:lnSpc>
            </a:pPr>
            <a:r>
              <a:rPr kumimoji="1" lang="en-US" altLang="zh-CN" sz="1200">
                <a:latin typeface="Comic Sans MS" panose="030F0902030302020204" pitchFamily="66" charset="0"/>
                <a:ea typeface="宋体" panose="02010600030101010101" pitchFamily="2" charset="-122"/>
              </a:rPr>
              <a:t>SET COVER</a:t>
            </a:r>
          </a:p>
          <a:p>
            <a:pPr>
              <a:lnSpc>
                <a:spcPct val="110000"/>
              </a:lnSpc>
            </a:pPr>
            <a:endParaRPr kumimoji="1" lang="en-US" altLang="zh-CN" sz="1400">
              <a:latin typeface="Comic Sans MS" panose="030F09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1400">
                <a:latin typeface="Comic Sans MS" panose="030F0902030302020204" pitchFamily="66" charset="0"/>
                <a:ea typeface="宋体" panose="02010600030101010101" pitchFamily="2" charset="-122"/>
              </a:rPr>
              <a:t>U = { 1, 2, 3, 4, 5, 6, 7 }</a:t>
            </a:r>
            <a:br>
              <a:rPr kumimoji="1" lang="en-US" altLang="zh-CN" sz="1400">
                <a:latin typeface="Comic Sans MS" panose="030F0902030302020204" pitchFamily="66" charset="0"/>
                <a:ea typeface="宋体" panose="02010600030101010101" pitchFamily="2" charset="-122"/>
              </a:rPr>
            </a:br>
            <a:r>
              <a:rPr kumimoji="1" lang="en-US" altLang="zh-CN" sz="1400">
                <a:latin typeface="Comic Sans MS" panose="030F0902030302020204" pitchFamily="66" charset="0"/>
                <a:ea typeface="宋体" panose="02010600030101010101" pitchFamily="2" charset="-122"/>
              </a:rPr>
              <a:t>k = 2</a:t>
            </a:r>
          </a:p>
          <a:p>
            <a:pPr>
              <a:lnSpc>
                <a:spcPct val="110000"/>
              </a:lnSpc>
            </a:pPr>
            <a:r>
              <a:rPr kumimoji="1" lang="en-US" altLang="zh-CN" sz="1400">
                <a:latin typeface="Comic Sans MS" panose="030F0902030302020204" pitchFamily="66" charset="0"/>
                <a:ea typeface="宋体" panose="02010600030101010101" pitchFamily="2" charset="-122"/>
              </a:rPr>
              <a:t>S</a:t>
            </a:r>
            <a:r>
              <a:rPr kumimoji="1" lang="en-US" altLang="zh-CN" sz="1400" baseline="-25000">
                <a:latin typeface="Comic Sans MS" panose="030F0902030302020204" pitchFamily="66" charset="0"/>
                <a:ea typeface="宋体" panose="02010600030101010101" pitchFamily="2" charset="-122"/>
              </a:rPr>
              <a:t>a </a:t>
            </a:r>
            <a:r>
              <a:rPr kumimoji="1" lang="en-US" altLang="zh-CN" sz="1400">
                <a:latin typeface="Comic Sans MS" panose="030F0902030302020204" pitchFamily="66" charset="0"/>
                <a:ea typeface="宋体" panose="02010600030101010101" pitchFamily="2" charset="-122"/>
              </a:rPr>
              <a:t>= {3, 7}		S</a:t>
            </a:r>
            <a:r>
              <a:rPr kumimoji="1" lang="en-US" altLang="zh-CN" sz="1400" baseline="-25000">
                <a:latin typeface="Comic Sans MS" panose="030F0902030302020204" pitchFamily="66" charset="0"/>
                <a:ea typeface="宋体" panose="02010600030101010101" pitchFamily="2" charset="-122"/>
              </a:rPr>
              <a:t>b </a:t>
            </a:r>
            <a:r>
              <a:rPr kumimoji="1" lang="en-US" altLang="zh-CN" sz="1400">
                <a:latin typeface="Comic Sans MS" panose="030F0902030302020204" pitchFamily="66" charset="0"/>
                <a:ea typeface="宋体" panose="02010600030101010101" pitchFamily="2" charset="-122"/>
              </a:rPr>
              <a:t>= {2, 4}</a:t>
            </a:r>
          </a:p>
          <a:p>
            <a:pPr>
              <a:lnSpc>
                <a:spcPct val="110000"/>
              </a:lnSpc>
            </a:pPr>
            <a:r>
              <a:rPr kumimoji="1" lang="en-US" altLang="zh-CN" sz="1400">
                <a:solidFill>
                  <a:srgbClr val="003399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S</a:t>
            </a:r>
            <a:r>
              <a:rPr kumimoji="1" lang="en-US" altLang="zh-CN" sz="1400" baseline="-25000">
                <a:solidFill>
                  <a:srgbClr val="003399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c </a:t>
            </a:r>
            <a:r>
              <a:rPr kumimoji="1" lang="en-US" altLang="zh-CN" sz="1400">
                <a:solidFill>
                  <a:srgbClr val="003399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= {3, 4, 5, 6}</a:t>
            </a:r>
            <a:r>
              <a:rPr kumimoji="1" lang="en-US" altLang="zh-CN" sz="1400">
                <a:latin typeface="Comic Sans MS" panose="030F0902030302020204" pitchFamily="66" charset="0"/>
                <a:ea typeface="宋体" panose="02010600030101010101" pitchFamily="2" charset="-122"/>
              </a:rPr>
              <a:t>	S</a:t>
            </a:r>
            <a:r>
              <a:rPr kumimoji="1" lang="en-US" altLang="zh-CN" sz="1400" baseline="-25000">
                <a:latin typeface="Comic Sans MS" panose="030F0902030302020204" pitchFamily="66" charset="0"/>
                <a:ea typeface="宋体" panose="02010600030101010101" pitchFamily="2" charset="-122"/>
              </a:rPr>
              <a:t>d </a:t>
            </a:r>
            <a:r>
              <a:rPr kumimoji="1" lang="en-US" altLang="zh-CN" sz="1400">
                <a:latin typeface="Comic Sans MS" panose="030F0902030302020204" pitchFamily="66" charset="0"/>
                <a:ea typeface="宋体" panose="02010600030101010101" pitchFamily="2" charset="-122"/>
              </a:rPr>
              <a:t>= {5}</a:t>
            </a:r>
            <a:br>
              <a:rPr kumimoji="1" lang="en-US" altLang="zh-CN" sz="1400">
                <a:latin typeface="Comic Sans MS" panose="030F0902030302020204" pitchFamily="66" charset="0"/>
                <a:ea typeface="宋体" panose="02010600030101010101" pitchFamily="2" charset="-122"/>
              </a:rPr>
            </a:br>
            <a:r>
              <a:rPr kumimoji="1" lang="en-US" altLang="zh-CN" sz="1400">
                <a:latin typeface="Comic Sans MS" panose="030F0902030302020204" pitchFamily="66" charset="0"/>
                <a:ea typeface="宋体" panose="02010600030101010101" pitchFamily="2" charset="-122"/>
              </a:rPr>
              <a:t>S</a:t>
            </a:r>
            <a:r>
              <a:rPr kumimoji="1" lang="en-US" altLang="zh-CN" sz="1400" baseline="-25000">
                <a:latin typeface="Comic Sans MS" panose="030F0902030302020204" pitchFamily="66" charset="0"/>
                <a:ea typeface="宋体" panose="02010600030101010101" pitchFamily="2" charset="-122"/>
              </a:rPr>
              <a:t>e </a:t>
            </a:r>
            <a:r>
              <a:rPr kumimoji="1" lang="en-US" altLang="zh-CN" sz="1400">
                <a:latin typeface="Comic Sans MS" panose="030F0902030302020204" pitchFamily="66" charset="0"/>
                <a:ea typeface="宋体" panose="02010600030101010101" pitchFamily="2" charset="-122"/>
              </a:rPr>
              <a:t>= {1}		</a:t>
            </a:r>
            <a:r>
              <a:rPr kumimoji="1" lang="en-US" altLang="zh-CN" sz="1400">
                <a:solidFill>
                  <a:srgbClr val="003399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S</a:t>
            </a:r>
            <a:r>
              <a:rPr kumimoji="1" lang="en-US" altLang="zh-CN" sz="1400" baseline="-25000">
                <a:solidFill>
                  <a:srgbClr val="003399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f</a:t>
            </a:r>
            <a:r>
              <a:rPr kumimoji="1" lang="en-US" altLang="zh-CN" sz="1400">
                <a:solidFill>
                  <a:srgbClr val="003399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= {1, 2, 6, 7}</a:t>
            </a:r>
            <a:endParaRPr kumimoji="1" lang="en-US" altLang="zh-CN" sz="16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3B1FCCF-CB4A-244F-AE91-21C8A3044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50" y="4557933"/>
            <a:ext cx="4298950" cy="2239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A57BA28D-0D3D-3C40-AAEA-E2CE020AD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Vertex Cover Reduces to Set Cover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FD2E8220-57B2-9D45-BC11-D03D884C5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326994"/>
            <a:ext cx="11053879" cy="330396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Claim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sz="2000" dirty="0">
                <a:ea typeface="宋体" panose="02010600030101010101" pitchFamily="2" charset="-122"/>
              </a:rPr>
              <a:t>VERTEX-COVER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 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P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  <a:sym typeface="Symbol" pitchFamily="2" charset="2"/>
              </a:rPr>
              <a:t>SET-COVER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Pf.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Given a </a:t>
            </a:r>
            <a:r>
              <a:rPr lang="en-US" altLang="zh-CN" sz="2000" dirty="0">
                <a:ea typeface="宋体" panose="02010600030101010101" pitchFamily="2" charset="-122"/>
              </a:rPr>
              <a:t>VERTEX-COVER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instance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G = (V, E), k, we construct a set cover instance whose size equals the size of the vertex cover instance.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Construction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endParaRPr lang="en-US" altLang="zh-CN" dirty="0">
              <a:ea typeface="宋体" panose="02010600030101010101" pitchFamily="2" charset="-122"/>
              <a:sym typeface="Symbol" pitchFamily="2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Create </a:t>
            </a:r>
            <a:r>
              <a:rPr lang="en-US" altLang="zh-CN" sz="1600" dirty="0">
                <a:ea typeface="宋体" panose="02010600030101010101" pitchFamily="2" charset="-122"/>
                <a:sym typeface="Symbol" pitchFamily="2" charset="2"/>
              </a:rPr>
              <a:t>SET-COVER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instance: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k = k,  U = E,  </a:t>
            </a:r>
            <a:r>
              <a:rPr lang="en-US" altLang="zh-CN" dirty="0" err="1">
                <a:ea typeface="宋体" panose="02010600030101010101" pitchFamily="2" charset="-122"/>
              </a:rPr>
              <a:t>S</a:t>
            </a:r>
            <a:r>
              <a:rPr lang="en-US" altLang="zh-CN" baseline="-25000" dirty="0" err="1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= {e  E : e incident to v }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Set-cover of size  k </a:t>
            </a:r>
            <a:r>
              <a:rPr lang="en-US" altLang="zh-CN" dirty="0" err="1">
                <a:ea typeface="宋体" panose="02010600030101010101" pitchFamily="2" charset="-122"/>
                <a:sym typeface="Symbol" pitchFamily="2" charset="2"/>
              </a:rPr>
              <a:t>iff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 vertex cover of size  k.  </a:t>
            </a:r>
            <a:r>
              <a:rPr lang="en-US" altLang="zh-CN" dirty="0">
                <a:ea typeface="宋体" panose="02010600030101010101" pitchFamily="2" charset="-122"/>
                <a:cs typeface="Lucida Grande" panose="020B0600040502020204" pitchFamily="34" charset="0"/>
              </a:rPr>
              <a:t>▪</a:t>
            </a:r>
          </a:p>
        </p:txBody>
      </p:sp>
      <p:sp>
        <p:nvSpPr>
          <p:cNvPr id="34822" name="Oval 6">
            <a:extLst>
              <a:ext uri="{FF2B5EF4-FFF2-40B4-BE49-F238E27FC236}">
                <a16:creationId xmlns:a16="http://schemas.microsoft.com/office/drawing/2014/main" id="{89373806-4E2E-414D-B025-CBFCFB89D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681758"/>
            <a:ext cx="290512" cy="2905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>
                <a:latin typeface="Comic Sans MS" panose="030F0902030302020204" pitchFamily="66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4823" name="Oval 7">
            <a:extLst>
              <a:ext uri="{FF2B5EF4-FFF2-40B4-BE49-F238E27FC236}">
                <a16:creationId xmlns:a16="http://schemas.microsoft.com/office/drawing/2014/main" id="{9ABF8664-8A88-BB4B-B5F9-E3D1C0849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6372445"/>
            <a:ext cx="290512" cy="2905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>
                <a:latin typeface="Comic Sans MS" panose="030F0902030302020204" pitchFamily="66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4824" name="Oval 8">
            <a:extLst>
              <a:ext uri="{FF2B5EF4-FFF2-40B4-BE49-F238E27FC236}">
                <a16:creationId xmlns:a16="http://schemas.microsoft.com/office/drawing/2014/main" id="{92A2257E-7149-224D-8786-CCB0F6862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4681758"/>
            <a:ext cx="290512" cy="2905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>
                <a:latin typeface="Comic Sans MS" panose="030F0902030302020204" pitchFamily="66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4825" name="Oval 9">
            <a:extLst>
              <a:ext uri="{FF2B5EF4-FFF2-40B4-BE49-F238E27FC236}">
                <a16:creationId xmlns:a16="http://schemas.microsoft.com/office/drawing/2014/main" id="{5061969F-9478-8B4F-BCFD-A3C844934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88" y="6374033"/>
            <a:ext cx="290513" cy="2905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>
                <a:latin typeface="Comic Sans MS" panose="030F0902030302020204" pitchFamily="66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34826" name="Oval 10">
            <a:extLst>
              <a:ext uri="{FF2B5EF4-FFF2-40B4-BE49-F238E27FC236}">
                <a16:creationId xmlns:a16="http://schemas.microsoft.com/office/drawing/2014/main" id="{5DB11DEE-3E84-E540-8782-C984CB345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5666008"/>
            <a:ext cx="290512" cy="29051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400">
                <a:solidFill>
                  <a:schemeClr val="bg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f</a:t>
            </a:r>
          </a:p>
        </p:txBody>
      </p:sp>
      <p:cxnSp>
        <p:nvCxnSpPr>
          <p:cNvPr id="34827" name="AutoShape 11">
            <a:extLst>
              <a:ext uri="{FF2B5EF4-FFF2-40B4-BE49-F238E27FC236}">
                <a16:creationId xmlns:a16="http://schemas.microsoft.com/office/drawing/2014/main" id="{22622960-B0E0-164D-9A8B-621B24F83952}"/>
              </a:ext>
            </a:extLst>
          </p:cNvPr>
          <p:cNvCxnSpPr>
            <a:cxnSpLocks noChangeShapeType="1"/>
            <a:stCxn id="34822" idx="6"/>
            <a:endCxn id="34831" idx="2"/>
          </p:cNvCxnSpPr>
          <p:nvPr/>
        </p:nvCxnSpPr>
        <p:spPr bwMode="auto">
          <a:xfrm>
            <a:off x="3709987" y="4827807"/>
            <a:ext cx="1924050" cy="984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28" name="AutoShape 12">
            <a:extLst>
              <a:ext uri="{FF2B5EF4-FFF2-40B4-BE49-F238E27FC236}">
                <a16:creationId xmlns:a16="http://schemas.microsoft.com/office/drawing/2014/main" id="{17F6292E-C978-D34B-B619-879BF079FA36}"/>
              </a:ext>
            </a:extLst>
          </p:cNvPr>
          <p:cNvCxnSpPr>
            <a:cxnSpLocks noChangeShapeType="1"/>
            <a:stCxn id="34831" idx="3"/>
            <a:endCxn id="34823" idx="7"/>
          </p:cNvCxnSpPr>
          <p:nvPr/>
        </p:nvCxnSpPr>
        <p:spPr bwMode="auto">
          <a:xfrm flipH="1">
            <a:off x="5016500" y="5913657"/>
            <a:ext cx="660400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29" name="AutoShape 13">
            <a:extLst>
              <a:ext uri="{FF2B5EF4-FFF2-40B4-BE49-F238E27FC236}">
                <a16:creationId xmlns:a16="http://schemas.microsoft.com/office/drawing/2014/main" id="{95EA6043-898E-5B4C-90F7-33AAA5ED02F9}"/>
              </a:ext>
            </a:extLst>
          </p:cNvPr>
          <p:cNvCxnSpPr>
            <a:cxnSpLocks noChangeShapeType="1"/>
            <a:stCxn id="34824" idx="5"/>
            <a:endCxn id="34831" idx="1"/>
          </p:cNvCxnSpPr>
          <p:nvPr/>
        </p:nvCxnSpPr>
        <p:spPr bwMode="auto">
          <a:xfrm>
            <a:off x="5016500" y="4929408"/>
            <a:ext cx="660400" cy="779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30" name="AutoShape 14">
            <a:extLst>
              <a:ext uri="{FF2B5EF4-FFF2-40B4-BE49-F238E27FC236}">
                <a16:creationId xmlns:a16="http://schemas.microsoft.com/office/drawing/2014/main" id="{55988CBE-C307-9C41-990C-EA857F41AA75}"/>
              </a:ext>
            </a:extLst>
          </p:cNvPr>
          <p:cNvCxnSpPr>
            <a:cxnSpLocks noChangeShapeType="1"/>
            <a:stCxn id="34826" idx="6"/>
            <a:endCxn id="34824" idx="2"/>
          </p:cNvCxnSpPr>
          <p:nvPr/>
        </p:nvCxnSpPr>
        <p:spPr bwMode="auto">
          <a:xfrm flipV="1">
            <a:off x="2928938" y="4827807"/>
            <a:ext cx="1839913" cy="984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831" name="Oval 15">
            <a:extLst>
              <a:ext uri="{FF2B5EF4-FFF2-40B4-BE49-F238E27FC236}">
                <a16:creationId xmlns:a16="http://schemas.microsoft.com/office/drawing/2014/main" id="{0AD2973F-5B29-664C-91F2-409E1C2CB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38" y="5666008"/>
            <a:ext cx="290513" cy="29051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400">
                <a:solidFill>
                  <a:schemeClr val="bg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c</a:t>
            </a:r>
          </a:p>
        </p:txBody>
      </p:sp>
      <p:cxnSp>
        <p:nvCxnSpPr>
          <p:cNvPr id="34832" name="AutoShape 16">
            <a:extLst>
              <a:ext uri="{FF2B5EF4-FFF2-40B4-BE49-F238E27FC236}">
                <a16:creationId xmlns:a16="http://schemas.microsoft.com/office/drawing/2014/main" id="{C80F9B15-CEA1-3A48-B4D4-0E830C96B663}"/>
              </a:ext>
            </a:extLst>
          </p:cNvPr>
          <p:cNvCxnSpPr>
            <a:cxnSpLocks noChangeShapeType="1"/>
            <a:stCxn id="34826" idx="6"/>
            <a:endCxn id="34825" idx="1"/>
          </p:cNvCxnSpPr>
          <p:nvPr/>
        </p:nvCxnSpPr>
        <p:spPr bwMode="auto">
          <a:xfrm>
            <a:off x="2928938" y="5812057"/>
            <a:ext cx="709613" cy="604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833" name="Text Box 17">
            <a:extLst>
              <a:ext uri="{FF2B5EF4-FFF2-40B4-BE49-F238E27FC236}">
                <a16:creationId xmlns:a16="http://schemas.microsoft.com/office/drawing/2014/main" id="{579A6BA5-FA11-2645-BE6F-19ECBC4E0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4630957"/>
            <a:ext cx="1676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200">
                <a:latin typeface="Comic Sans MS" panose="030F0902030302020204" pitchFamily="66" charset="0"/>
                <a:ea typeface="宋体" panose="02010600030101010101" pitchFamily="2" charset="-122"/>
              </a:rPr>
              <a:t>VERTEX COVER</a:t>
            </a:r>
          </a:p>
        </p:txBody>
      </p:sp>
      <p:sp>
        <p:nvSpPr>
          <p:cNvPr id="34834" name="Text Box 18">
            <a:extLst>
              <a:ext uri="{FF2B5EF4-FFF2-40B4-BE49-F238E27FC236}">
                <a16:creationId xmlns:a16="http://schemas.microsoft.com/office/drawing/2014/main" id="{99B3DB54-2FAB-904D-9CEF-CA3DE11A8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6226395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143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zh-CN" sz="1400">
                <a:latin typeface="Comic Sans MS" panose="030F0902030302020204" pitchFamily="66" charset="0"/>
                <a:ea typeface="宋体" panose="02010600030101010101" pitchFamily="2" charset="-122"/>
              </a:rPr>
              <a:t>k = 2</a:t>
            </a:r>
          </a:p>
        </p:txBody>
      </p:sp>
      <p:sp>
        <p:nvSpPr>
          <p:cNvPr id="34835" name="Rectangle 19">
            <a:extLst>
              <a:ext uri="{FF2B5EF4-FFF2-40B4-BE49-F238E27FC236}">
                <a16:creationId xmlns:a16="http://schemas.microsoft.com/office/drawing/2014/main" id="{459C5FD1-8D5F-C64A-82DE-B42A473D7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2" y="6045420"/>
            <a:ext cx="3175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altLang="zh-CN" sz="1400">
                <a:latin typeface="Comic Sans MS" panose="030F0902030302020204" pitchFamily="66" charset="0"/>
                <a:ea typeface="宋体" panose="02010600030101010101" pitchFamily="2" charset="-122"/>
              </a:rPr>
              <a:t>e</a:t>
            </a:r>
            <a:r>
              <a:rPr kumimoji="1" lang="en-US" altLang="zh-CN" sz="1400" baseline="-25000">
                <a:latin typeface="Comic Sans MS" panose="030F0902030302020204" pitchFamily="66" charset="0"/>
                <a:ea typeface="宋体" panose="02010600030101010101" pitchFamily="2" charset="-122"/>
              </a:rPr>
              <a:t>1 </a:t>
            </a:r>
          </a:p>
        </p:txBody>
      </p:sp>
      <p:sp>
        <p:nvSpPr>
          <p:cNvPr id="34836" name="Rectangle 20">
            <a:extLst>
              <a:ext uri="{FF2B5EF4-FFF2-40B4-BE49-F238E27FC236}">
                <a16:creationId xmlns:a16="http://schemas.microsoft.com/office/drawing/2014/main" id="{09B09D22-7F95-4A4C-B213-0FAA4668D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5" y="5232620"/>
            <a:ext cx="3175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altLang="zh-CN" sz="1400">
                <a:latin typeface="Comic Sans MS" panose="030F0902030302020204" pitchFamily="66" charset="0"/>
                <a:ea typeface="宋体" panose="02010600030101010101" pitchFamily="2" charset="-122"/>
              </a:rPr>
              <a:t>e</a:t>
            </a:r>
            <a:r>
              <a:rPr kumimoji="1" lang="en-US" altLang="zh-CN" sz="1400" baseline="-25000">
                <a:latin typeface="Comic Sans MS" panose="030F0902030302020204" pitchFamily="66" charset="0"/>
                <a:ea typeface="宋体" panose="02010600030101010101" pitchFamily="2" charset="-122"/>
              </a:rPr>
              <a:t>2 </a:t>
            </a:r>
          </a:p>
        </p:txBody>
      </p:sp>
      <p:sp>
        <p:nvSpPr>
          <p:cNvPr id="34837" name="Rectangle 21">
            <a:extLst>
              <a:ext uri="{FF2B5EF4-FFF2-40B4-BE49-F238E27FC236}">
                <a16:creationId xmlns:a16="http://schemas.microsoft.com/office/drawing/2014/main" id="{5E48A9FC-E8AA-D04A-ACA5-A7C6AD817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0" y="5285007"/>
            <a:ext cx="3175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altLang="zh-CN" sz="1400">
                <a:latin typeface="Comic Sans MS" panose="030F0902030302020204" pitchFamily="66" charset="0"/>
                <a:ea typeface="宋体" panose="02010600030101010101" pitchFamily="2" charset="-122"/>
              </a:rPr>
              <a:t>e</a:t>
            </a:r>
            <a:r>
              <a:rPr kumimoji="1" lang="en-US" altLang="zh-CN" sz="1400" baseline="-25000">
                <a:latin typeface="Comic Sans MS" panose="030F0902030302020204" pitchFamily="66" charset="0"/>
                <a:ea typeface="宋体" panose="02010600030101010101" pitchFamily="2" charset="-122"/>
              </a:rPr>
              <a:t>3 </a:t>
            </a:r>
          </a:p>
        </p:txBody>
      </p:sp>
      <p:sp>
        <p:nvSpPr>
          <p:cNvPr id="34838" name="Rectangle 22">
            <a:extLst>
              <a:ext uri="{FF2B5EF4-FFF2-40B4-BE49-F238E27FC236}">
                <a16:creationId xmlns:a16="http://schemas.microsoft.com/office/drawing/2014/main" id="{5B556214-B5E2-C24D-BA48-4D72D4DD2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350" y="6037482"/>
            <a:ext cx="3175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altLang="zh-CN" sz="1400">
                <a:latin typeface="Comic Sans MS" panose="030F0902030302020204" pitchFamily="66" charset="0"/>
                <a:ea typeface="宋体" panose="02010600030101010101" pitchFamily="2" charset="-122"/>
              </a:rPr>
              <a:t>e</a:t>
            </a:r>
            <a:r>
              <a:rPr kumimoji="1" lang="en-US" altLang="zh-CN" sz="1400" baseline="-25000">
                <a:latin typeface="Comic Sans MS" panose="030F0902030302020204" pitchFamily="66" charset="0"/>
                <a:ea typeface="宋体" panose="02010600030101010101" pitchFamily="2" charset="-122"/>
              </a:rPr>
              <a:t>5 </a:t>
            </a:r>
          </a:p>
        </p:txBody>
      </p:sp>
      <p:sp>
        <p:nvSpPr>
          <p:cNvPr id="34839" name="Rectangle 23">
            <a:extLst>
              <a:ext uri="{FF2B5EF4-FFF2-40B4-BE49-F238E27FC236}">
                <a16:creationId xmlns:a16="http://schemas.microsoft.com/office/drawing/2014/main" id="{0C1B3E4A-3BDB-CB48-AF7F-4FB13ACA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2" y="5211982"/>
            <a:ext cx="3175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altLang="zh-CN" sz="1400">
                <a:latin typeface="Comic Sans MS" panose="030F0902030302020204" pitchFamily="66" charset="0"/>
                <a:ea typeface="宋体" panose="02010600030101010101" pitchFamily="2" charset="-122"/>
              </a:rPr>
              <a:t>e</a:t>
            </a:r>
            <a:r>
              <a:rPr kumimoji="1" lang="en-US" altLang="zh-CN" sz="1400" baseline="-25000">
                <a:latin typeface="Comic Sans MS" panose="030F0902030302020204" pitchFamily="66" charset="0"/>
                <a:ea typeface="宋体" panose="02010600030101010101" pitchFamily="2" charset="-122"/>
              </a:rPr>
              <a:t>4 </a:t>
            </a:r>
          </a:p>
        </p:txBody>
      </p:sp>
      <p:cxnSp>
        <p:nvCxnSpPr>
          <p:cNvPr id="34840" name="AutoShape 24">
            <a:extLst>
              <a:ext uri="{FF2B5EF4-FFF2-40B4-BE49-F238E27FC236}">
                <a16:creationId xmlns:a16="http://schemas.microsoft.com/office/drawing/2014/main" id="{87D8D12A-9E51-D84B-921C-BE44E5BCACAB}"/>
              </a:ext>
            </a:extLst>
          </p:cNvPr>
          <p:cNvCxnSpPr>
            <a:cxnSpLocks noChangeShapeType="1"/>
            <a:stCxn id="34826" idx="6"/>
            <a:endCxn id="34831" idx="2"/>
          </p:cNvCxnSpPr>
          <p:nvPr/>
        </p:nvCxnSpPr>
        <p:spPr bwMode="auto">
          <a:xfrm>
            <a:off x="2928937" y="5812057"/>
            <a:ext cx="2705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841" name="Rectangle 25">
            <a:extLst>
              <a:ext uri="{FF2B5EF4-FFF2-40B4-BE49-F238E27FC236}">
                <a16:creationId xmlns:a16="http://schemas.microsoft.com/office/drawing/2014/main" id="{98B59277-1AB8-004C-89DD-2D6E1D3CC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2" y="5678707"/>
            <a:ext cx="3175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altLang="zh-CN" sz="1400">
                <a:latin typeface="Comic Sans MS" panose="030F0902030302020204" pitchFamily="66" charset="0"/>
                <a:ea typeface="宋体" panose="02010600030101010101" pitchFamily="2" charset="-122"/>
              </a:rPr>
              <a:t>e</a:t>
            </a:r>
            <a:r>
              <a:rPr kumimoji="1" lang="en-US" altLang="zh-CN" sz="1400" baseline="-25000">
                <a:latin typeface="Comic Sans MS" panose="030F0902030302020204" pitchFamily="66" charset="0"/>
                <a:ea typeface="宋体" panose="02010600030101010101" pitchFamily="2" charset="-122"/>
              </a:rPr>
              <a:t>6 </a:t>
            </a:r>
          </a:p>
        </p:txBody>
      </p:sp>
      <p:cxnSp>
        <p:nvCxnSpPr>
          <p:cNvPr id="34842" name="AutoShape 26">
            <a:extLst>
              <a:ext uri="{FF2B5EF4-FFF2-40B4-BE49-F238E27FC236}">
                <a16:creationId xmlns:a16="http://schemas.microsoft.com/office/drawing/2014/main" id="{9CD5B3C2-134C-FE4F-A1F1-99145A848E92}"/>
              </a:ext>
            </a:extLst>
          </p:cNvPr>
          <p:cNvCxnSpPr>
            <a:cxnSpLocks noChangeShapeType="1"/>
            <a:stCxn id="34826" idx="7"/>
            <a:endCxn id="34822" idx="3"/>
          </p:cNvCxnSpPr>
          <p:nvPr/>
        </p:nvCxnSpPr>
        <p:spPr bwMode="auto">
          <a:xfrm flipV="1">
            <a:off x="2886075" y="4929408"/>
            <a:ext cx="576262" cy="779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843" name="Rectangle 27">
            <a:extLst>
              <a:ext uri="{FF2B5EF4-FFF2-40B4-BE49-F238E27FC236}">
                <a16:creationId xmlns:a16="http://schemas.microsoft.com/office/drawing/2014/main" id="{0CAE5AE1-541B-2E41-96DC-BB155C303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5186582"/>
            <a:ext cx="3175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altLang="zh-CN" sz="1400">
                <a:latin typeface="Comic Sans MS" panose="030F0902030302020204" pitchFamily="66" charset="0"/>
                <a:ea typeface="宋体" panose="02010600030101010101" pitchFamily="2" charset="-122"/>
              </a:rPr>
              <a:t>e</a:t>
            </a:r>
            <a:r>
              <a:rPr kumimoji="1" lang="en-US" altLang="zh-CN" sz="1400" baseline="-25000">
                <a:latin typeface="Comic Sans MS" panose="030F0902030302020204" pitchFamily="66" charset="0"/>
                <a:ea typeface="宋体" panose="02010600030101010101" pitchFamily="2" charset="-122"/>
              </a:rPr>
              <a:t>7 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DB1AB035-0951-FB49-BE19-5531E088B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4">
            <a:extLst>
              <a:ext uri="{FF2B5EF4-FFF2-40B4-BE49-F238E27FC236}">
                <a16:creationId xmlns:a16="http://schemas.microsoft.com/office/drawing/2014/main" id="{552EA091-678D-644E-BC21-5BD9D5A67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98859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E0857266-8EBE-5147-8961-875C4F99CD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4.  Reductions via "Gadgets"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D3997C8-66BB-0949-828D-055DC207808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573193" y="4271540"/>
            <a:ext cx="5950635" cy="1679093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altLang="zh-CN" sz="3200" dirty="0">
                <a:ea typeface="宋体" panose="02010600030101010101" pitchFamily="2" charset="-122"/>
              </a:rPr>
              <a:t>Basic reduction strategies.</a:t>
            </a:r>
          </a:p>
          <a:p>
            <a:pPr marL="396875" lvl="1" indent="-282575" algn="l" defTabSz="915988">
              <a:buFont typeface="Wingdings" pitchFamily="2" charset="2"/>
              <a:buChar char="§"/>
            </a:pPr>
            <a:r>
              <a:rPr lang="en-US" altLang="zh-CN" dirty="0">
                <a:ea typeface="宋体" panose="02010600030101010101" pitchFamily="2" charset="-122"/>
              </a:rPr>
              <a:t>Reduction by simple equivalence.</a:t>
            </a:r>
          </a:p>
          <a:p>
            <a:pPr marL="396875" lvl="1" indent="-282575" algn="l" defTabSz="915988">
              <a:buFont typeface="Wingdings" pitchFamily="2" charset="2"/>
              <a:buChar char="§"/>
            </a:pPr>
            <a:r>
              <a:rPr lang="en-US" altLang="zh-CN" dirty="0">
                <a:ea typeface="宋体" panose="02010600030101010101" pitchFamily="2" charset="-122"/>
              </a:rPr>
              <a:t>Reduction from special case to general case.</a:t>
            </a:r>
          </a:p>
          <a:p>
            <a:pPr marL="396875" lvl="1" indent="-282575" algn="l" defTabSz="915988">
              <a:buFont typeface="Wingdings" pitchFamily="2" charset="2"/>
              <a:buChar char="§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Reduction via "gadgets."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6F3486D-EAEC-5449-9795-1696E5CE3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B5957E-B1EB-EF41-91C6-E2562CFD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6067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E369D-E22D-5A4D-B3F1-7DFB0E65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Satisfiability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396D7-7FB4-7F46-AD2E-7A281AF5B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33336"/>
          </a:xfrm>
        </p:spPr>
        <p:txBody>
          <a:bodyPr/>
          <a:lstStyle/>
          <a:p>
            <a:r>
              <a:rPr kumimoji="1" lang="en-US" altLang="zh-CN" dirty="0"/>
              <a:t>Whether there exists a </a:t>
            </a:r>
            <a:r>
              <a:rPr kumimoji="1" lang="en-US" altLang="zh-CN" dirty="0">
                <a:solidFill>
                  <a:srgbClr val="C00000"/>
                </a:solidFill>
              </a:rPr>
              <a:t>truth assignment </a:t>
            </a:r>
            <a:r>
              <a:rPr kumimoji="1" lang="en-US" altLang="zh-CN" dirty="0"/>
              <a:t>to variables a, b, c, 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78EE23-8CC3-6D44-B675-0A6F404BC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00" y="1860331"/>
            <a:ext cx="4571452" cy="2621392"/>
          </a:xfrm>
          <a:prstGeom prst="rect">
            <a:avLst/>
          </a:prstGeom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28CFFC3-205D-8641-8F03-F79544F92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6" y="5015059"/>
            <a:ext cx="29591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5CFCDB5-B717-FE4A-9FC4-0B0EDB0A8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660" y="5015059"/>
            <a:ext cx="29845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915133FB-9C06-BE4E-8996-96ABB6C4B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94" y="4997670"/>
            <a:ext cx="29591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46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C96555EF-019B-DA47-92EE-057AE7100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78DE3-3C03-2C41-A92C-13CE74AB15FE}" type="slidenum">
              <a:rPr lang="en-US" altLang="zh-CN"/>
              <a:pPr/>
              <a:t>18</a:t>
            </a:fld>
            <a:endParaRPr lang="en-US" altLang="zh-CN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2" name="Rectangle 2">
                <a:extLst>
                  <a:ext uri="{FF2B5EF4-FFF2-40B4-BE49-F238E27FC236}">
                    <a16:creationId xmlns:a16="http://schemas.microsoft.com/office/drawing/2014/main" id="{A954B87D-ABBD-5C4C-82DE-048ADE475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876" y="5240166"/>
                <a:ext cx="8252410" cy="135361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lIns="92075" tIns="46038" rIns="92075" bIns="46038" anchor="ctr"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sz="2000" dirty="0">
                    <a:solidFill>
                      <a:srgbClr val="003399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rPr>
                  <a:t>Ex: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acc>
                      <m:accPr>
                        <m:chr m:val="̅"/>
                        <m:ctrlPr>
                          <a:rPr kumimoji="1"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kumimoji="1"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kumimoji="1"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kumimoji="1"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acc>
                      <m:accPr>
                        <m:chr m:val="̅"/>
                        <m:ctrlP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kumimoji="1"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kumimoji="1"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kumimoji="1"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kumimoji="1"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acc>
                      <m:accPr>
                        <m:chr m:val="̅"/>
                        <m:ctrlP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kumimoji="1"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acc>
                      <m:accPr>
                        <m:chr m:val="̅"/>
                        <m:ctrlP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kumimoji="1"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acc>
                      <m:accPr>
                        <m:chr m:val="̅"/>
                        <m:ctrlPr>
                          <a:rPr kumimoji="1"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kumimoji="1"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kumimoji="1" lang="en-US" altLang="zh-CN" sz="2800" dirty="0">
                  <a:solidFill>
                    <a:schemeClr val="tx1"/>
                  </a:solidFill>
                  <a:latin typeface="Comic Sans MS" panose="030F0902030302020204" pitchFamily="66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000" dirty="0">
                    <a:solidFill>
                      <a:srgbClr val="003399"/>
                    </a:solidFill>
                    <a:latin typeface="Comic Sans MS" panose="030F0902030302020204" pitchFamily="66" charset="0"/>
                    <a:ea typeface="宋体" panose="02010600030101010101" pitchFamily="2" charset="-122"/>
                  </a:rPr>
                  <a:t>Yes:  </a:t>
                </a:r>
                <a:r>
                  <a:rPr kumimoji="1" lang="en-US" altLang="zh-CN" sz="2400" dirty="0">
                    <a:latin typeface="Comic Sans MS" panose="030F0902030302020204" pitchFamily="66" charset="0"/>
                    <a:ea typeface="宋体" panose="02010600030101010101" pitchFamily="2" charset="-122"/>
                  </a:rPr>
                  <a:t>x</a:t>
                </a:r>
                <a:r>
                  <a:rPr kumimoji="1" lang="en-US" altLang="zh-CN" sz="2400" baseline="-25000" dirty="0">
                    <a:latin typeface="Comic Sans MS" panose="030F0902030302020204" pitchFamily="66" charset="0"/>
                    <a:ea typeface="宋体" panose="02010600030101010101" pitchFamily="2" charset="-122"/>
                  </a:rPr>
                  <a:t>1</a:t>
                </a:r>
                <a:r>
                  <a:rPr kumimoji="1" lang="en-US" altLang="zh-CN" sz="2400" dirty="0">
                    <a:latin typeface="Comic Sans MS" panose="030F0902030302020204" pitchFamily="66" charset="0"/>
                    <a:ea typeface="宋体" panose="02010600030101010101" pitchFamily="2" charset="-122"/>
                  </a:rPr>
                  <a:t> = true, x</a:t>
                </a:r>
                <a:r>
                  <a:rPr kumimoji="1" lang="en-US" altLang="zh-CN" sz="2400" baseline="-25000" dirty="0">
                    <a:latin typeface="Comic Sans MS" panose="030F0902030302020204" pitchFamily="66" charset="0"/>
                    <a:ea typeface="宋体" panose="02010600030101010101" pitchFamily="2" charset="-122"/>
                  </a:rPr>
                  <a:t>2</a:t>
                </a:r>
                <a:r>
                  <a:rPr kumimoji="1" lang="en-US" altLang="zh-CN" sz="2400" dirty="0">
                    <a:latin typeface="Comic Sans MS" panose="030F0902030302020204" pitchFamily="66" charset="0"/>
                    <a:ea typeface="宋体" panose="02010600030101010101" pitchFamily="2" charset="-122"/>
                  </a:rPr>
                  <a:t> = true x</a:t>
                </a:r>
                <a:r>
                  <a:rPr kumimoji="1" lang="en-US" altLang="zh-CN" sz="2400" baseline="-25000" dirty="0">
                    <a:latin typeface="Comic Sans MS" panose="030F0902030302020204" pitchFamily="66" charset="0"/>
                    <a:ea typeface="宋体" panose="02010600030101010101" pitchFamily="2" charset="-122"/>
                  </a:rPr>
                  <a:t>3</a:t>
                </a:r>
                <a:r>
                  <a:rPr kumimoji="1" lang="en-US" altLang="zh-CN" sz="2400" dirty="0">
                    <a:latin typeface="Comic Sans MS" panose="030F0902030302020204" pitchFamily="66" charset="0"/>
                    <a:ea typeface="宋体" panose="02010600030101010101" pitchFamily="2" charset="-122"/>
                  </a:rPr>
                  <a:t> = false.</a:t>
                </a:r>
                <a:endParaRPr kumimoji="1" lang="en-US" altLang="zh-CN" sz="2000" dirty="0">
                  <a:latin typeface="Comic Sans MS" panose="030F0902030302020204" pitchFamily="66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0962" name="Rectangle 2">
                <a:extLst>
                  <a:ext uri="{FF2B5EF4-FFF2-40B4-BE49-F238E27FC236}">
                    <a16:creationId xmlns:a16="http://schemas.microsoft.com/office/drawing/2014/main" id="{A954B87D-ABBD-5C4C-82DE-048ADE475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8876" y="5240166"/>
                <a:ext cx="8252410" cy="1353613"/>
              </a:xfrm>
              <a:prstGeom prst="rect">
                <a:avLst/>
              </a:prstGeom>
              <a:blipFill>
                <a:blip r:embed="rId3"/>
                <a:stretch>
                  <a:fillRect l="-768" b="-55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63" name="Rectangle 3">
            <a:extLst>
              <a:ext uri="{FF2B5EF4-FFF2-40B4-BE49-F238E27FC236}">
                <a16:creationId xmlns:a16="http://schemas.microsoft.com/office/drawing/2014/main" id="{F5065E64-CD23-0E46-8612-57BC9132E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326995"/>
            <a:ext cx="11053879" cy="359780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Literal</a:t>
            </a:r>
            <a:r>
              <a:rPr lang="en-US" altLang="zh-CN" dirty="0">
                <a:ea typeface="宋体" panose="02010600030101010101" pitchFamily="2" charset="-122"/>
              </a:rPr>
              <a:t>:	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 Boolean variable or its negation.</a:t>
            </a:r>
          </a:p>
          <a:p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Clause</a:t>
            </a:r>
            <a:r>
              <a:rPr lang="en-US" altLang="zh-CN" dirty="0">
                <a:ea typeface="宋体" panose="02010600030101010101" pitchFamily="2" charset="-122"/>
              </a:rPr>
              <a:t>:	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 disjunction of literals.</a:t>
            </a:r>
          </a:p>
          <a:p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Conjunctive normal form</a:t>
            </a:r>
            <a:r>
              <a:rPr lang="en-US" altLang="zh-CN" dirty="0">
                <a:ea typeface="宋体" panose="02010600030101010101" pitchFamily="2" charset="-122"/>
              </a:rPr>
              <a:t>: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 propositional</a:t>
            </a:r>
            <a:b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formula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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that is the conjunction of clauses.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SAT</a:t>
            </a:r>
            <a:r>
              <a:rPr lang="en-US" altLang="zh-CN" dirty="0">
                <a:ea typeface="宋体" panose="02010600030101010101" pitchFamily="2" charset="-122"/>
              </a:rPr>
              <a:t>: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Given CNF formula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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, does it have a satisfying truth assignment?</a:t>
            </a:r>
          </a:p>
          <a:p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3-SAT</a:t>
            </a:r>
            <a:r>
              <a:rPr lang="en-US" altLang="zh-CN" dirty="0">
                <a:ea typeface="宋体" panose="02010600030101010101" pitchFamily="2" charset="-122"/>
              </a:rPr>
              <a:t>: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SAT where each clause contains exactly 3 literals.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1F80C4F3-742B-9E4C-82B3-FC01E6877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Satisfiability</a:t>
            </a:r>
          </a:p>
        </p:txBody>
      </p:sp>
      <p:sp>
        <p:nvSpPr>
          <p:cNvPr id="40969" name="Rectangle 9">
            <a:extLst>
              <a:ext uri="{FF2B5EF4-FFF2-40B4-BE49-F238E27FC236}">
                <a16:creationId xmlns:a16="http://schemas.microsoft.com/office/drawing/2014/main" id="{5DE1A2EB-779A-2945-A602-3979482E9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3699" y="4962525"/>
            <a:ext cx="408124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zh-CN" sz="16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each corresponds to a different variable</a:t>
            </a:r>
          </a:p>
        </p:txBody>
      </p:sp>
      <p:sp>
        <p:nvSpPr>
          <p:cNvPr id="40970" name="Line 10">
            <a:extLst>
              <a:ext uri="{FF2B5EF4-FFF2-40B4-BE49-F238E27FC236}">
                <a16:creationId xmlns:a16="http://schemas.microsoft.com/office/drawing/2014/main" id="{31BFFEDE-F5A1-D74C-8CF7-9EB57D1324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7008" y="4671825"/>
            <a:ext cx="34960" cy="33919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90682EA-11F2-BB45-81EF-AAD5DBDDB0FD}"/>
                  </a:ext>
                </a:extLst>
              </p:cNvPr>
              <p:cNvSpPr txBox="1"/>
              <p:nvPr/>
            </p:nvSpPr>
            <p:spPr>
              <a:xfrm>
                <a:off x="8687008" y="1320029"/>
                <a:ext cx="13277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800" dirty="0"/>
                  <a:t>  or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90682EA-11F2-BB45-81EF-AAD5DBDDB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008" y="1320029"/>
                <a:ext cx="1327736" cy="430887"/>
              </a:xfrm>
              <a:prstGeom prst="rect">
                <a:avLst/>
              </a:prstGeom>
              <a:blipFill>
                <a:blip r:embed="rId4"/>
                <a:stretch>
                  <a:fillRect l="-6667" t="-26471" r="-381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4468819-DA75-B04F-9394-EF989E6959F3}"/>
                  </a:ext>
                </a:extLst>
              </p:cNvPr>
              <p:cNvSpPr txBox="1"/>
              <p:nvPr/>
            </p:nvSpPr>
            <p:spPr>
              <a:xfrm>
                <a:off x="8687008" y="1938282"/>
                <a:ext cx="246432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acc>
                      <m:accPr>
                        <m:chr m:val="̅"/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⋁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4468819-DA75-B04F-9394-EF989E695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008" y="1938282"/>
                <a:ext cx="2464329" cy="465577"/>
              </a:xfrm>
              <a:prstGeom prst="rect">
                <a:avLst/>
              </a:prstGeom>
              <a:blipFill>
                <a:blip r:embed="rId5"/>
                <a:stretch>
                  <a:fillRect l="-5155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6A5D17-5390-894F-91AD-D1D8700A838E}"/>
                  </a:ext>
                </a:extLst>
              </p:cNvPr>
              <p:cNvSpPr txBox="1"/>
              <p:nvPr/>
            </p:nvSpPr>
            <p:spPr>
              <a:xfrm>
                <a:off x="8685555" y="2666048"/>
                <a:ext cx="31575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kumimoji="1"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kumimoji="1"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6A5D17-5390-894F-91AD-D1D8700A8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555" y="2666048"/>
                <a:ext cx="3157531" cy="430887"/>
              </a:xfrm>
              <a:prstGeom prst="rect">
                <a:avLst/>
              </a:prstGeom>
              <a:blipFill>
                <a:blip r:embed="rId6"/>
                <a:stretch>
                  <a:fillRect l="-4016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>
            <a:extLst>
              <a:ext uri="{FF2B5EF4-FFF2-40B4-BE49-F238E27FC236}">
                <a16:creationId xmlns:a16="http://schemas.microsoft.com/office/drawing/2014/main" id="{A43198E7-7020-B145-8E4C-BC657B5FA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29B82A4D-FBB9-2441-BC26-959BC028D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94887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>
            <a:extLst>
              <a:ext uri="{FF2B5EF4-FFF2-40B4-BE49-F238E27FC236}">
                <a16:creationId xmlns:a16="http://schemas.microsoft.com/office/drawing/2014/main" id="{6DE37BDD-8123-3A43-8BB6-05C45C567B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9AEBF-9F9F-5E49-A72E-6D0BD95CF98A}" type="slidenum">
              <a:rPr lang="en-US" altLang="zh-CN"/>
              <a:pPr/>
              <a:t>19</a:t>
            </a:fld>
            <a:endParaRPr lang="en-US" altLang="zh-CN" sz="1400" dirty="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E911817A-DE07-C946-B224-529FEA935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 Satisfiability Reduces to Independent Set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07E4BCE-886F-C546-9B60-B2C701F6D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9386" y="789626"/>
            <a:ext cx="11053879" cy="36534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Claim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r>
              <a:rPr lang="en-US" altLang="zh-CN" sz="40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3-SAT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 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P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itchFamily="2" charset="2"/>
              </a:rPr>
              <a:t>INDEPENDENT-SET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.</a:t>
            </a:r>
          </a:p>
          <a:p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Pf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Given an instance  of </a:t>
            </a:r>
            <a:r>
              <a:rPr lang="en-US" altLang="zh-CN" sz="2400" dirty="0">
                <a:ea typeface="宋体" panose="02010600030101010101" pitchFamily="2" charset="-122"/>
                <a:sym typeface="Symbol" pitchFamily="2" charset="2"/>
              </a:rPr>
              <a:t>3-SAT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, we construct an instance (G, k) of </a:t>
            </a:r>
            <a:r>
              <a:rPr lang="en-US" altLang="zh-CN" sz="2000" dirty="0">
                <a:ea typeface="宋体" panose="02010600030101010101" pitchFamily="2" charset="-122"/>
                <a:sym typeface="Symbol" pitchFamily="2" charset="2"/>
              </a:rPr>
              <a:t>INDEPENDENT-SET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that has an independent set of size k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iff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 is satisfiable.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Construction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G contains 3 vertices for each clause, one for each literal.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Connect 3 literals in a clause in a triangle.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Connect literal to each of its negations.</a:t>
            </a:r>
          </a:p>
          <a:p>
            <a:pPr>
              <a:lnSpc>
                <a:spcPct val="110000"/>
              </a:lnSpc>
            </a:pP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sym typeface="Symbol" pitchFamily="2" charset="2"/>
            </a:endParaRPr>
          </a:p>
          <a:p>
            <a:pPr>
              <a:lnSpc>
                <a:spcPct val="110000"/>
              </a:lnSpc>
            </a:pPr>
            <a:endParaRPr lang="en-US" altLang="zh-CN" dirty="0">
              <a:ea typeface="宋体" panose="02010600030101010101" pitchFamily="2" charset="-122"/>
              <a:sym typeface="Symbol" pitchFamily="2" charset="2"/>
            </a:endParaRPr>
          </a:p>
        </p:txBody>
      </p:sp>
      <p:sp>
        <p:nvSpPr>
          <p:cNvPr id="43012" name="Oval 4">
            <a:extLst>
              <a:ext uri="{FF2B5EF4-FFF2-40B4-BE49-F238E27FC236}">
                <a16:creationId xmlns:a16="http://schemas.microsoft.com/office/drawing/2014/main" id="{7D2B1EB8-A80E-5942-A9DE-9B7426DE0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900" y="5551488"/>
            <a:ext cx="177800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1400">
              <a:latin typeface="Comic Sans MS" panose="030F0902030302020204" pitchFamily="66" charset="0"/>
            </a:endParaRPr>
          </a:p>
        </p:txBody>
      </p:sp>
      <p:sp>
        <p:nvSpPr>
          <p:cNvPr id="43013" name="Oval 5">
            <a:extLst>
              <a:ext uri="{FF2B5EF4-FFF2-40B4-BE49-F238E27FC236}">
                <a16:creationId xmlns:a16="http://schemas.microsoft.com/office/drawing/2014/main" id="{A7CACB02-9467-4445-AC30-4B983E16E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513" y="5551488"/>
            <a:ext cx="176212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1400">
              <a:latin typeface="Comic Sans MS" panose="030F0902030302020204" pitchFamily="66" charset="0"/>
            </a:endParaRPr>
          </a:p>
        </p:txBody>
      </p:sp>
      <p:sp>
        <p:nvSpPr>
          <p:cNvPr id="43014" name="Oval 6">
            <a:extLst>
              <a:ext uri="{FF2B5EF4-FFF2-40B4-BE49-F238E27FC236}">
                <a16:creationId xmlns:a16="http://schemas.microsoft.com/office/drawing/2014/main" id="{5919AF9B-7A3A-AE4A-9E01-771CC8333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63" y="4699001"/>
            <a:ext cx="176212" cy="176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1400">
              <a:latin typeface="Comic Sans MS" panose="030F0902030302020204" pitchFamily="66" charset="0"/>
            </a:endParaRPr>
          </a:p>
        </p:txBody>
      </p:sp>
      <p:sp>
        <p:nvSpPr>
          <p:cNvPr id="43019" name="Oval 11">
            <a:extLst>
              <a:ext uri="{FF2B5EF4-FFF2-40B4-BE49-F238E27FC236}">
                <a16:creationId xmlns:a16="http://schemas.microsoft.com/office/drawing/2014/main" id="{3AE90581-4696-0146-BB49-EC839CE68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963" y="5551488"/>
            <a:ext cx="176212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1400">
              <a:latin typeface="Comic Sans MS" panose="030F0902030302020204" pitchFamily="66" charset="0"/>
            </a:endParaRPr>
          </a:p>
        </p:txBody>
      </p:sp>
      <p:sp>
        <p:nvSpPr>
          <p:cNvPr id="43020" name="Oval 12">
            <a:extLst>
              <a:ext uri="{FF2B5EF4-FFF2-40B4-BE49-F238E27FC236}">
                <a16:creationId xmlns:a16="http://schemas.microsoft.com/office/drawing/2014/main" id="{AEB59337-555A-AA4F-83E1-3CC85A3E0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6" y="5551488"/>
            <a:ext cx="176213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1400">
              <a:latin typeface="Comic Sans MS" panose="030F0902030302020204" pitchFamily="66" charset="0"/>
            </a:endParaRPr>
          </a:p>
        </p:txBody>
      </p:sp>
      <p:sp>
        <p:nvSpPr>
          <p:cNvPr id="43021" name="Oval 13">
            <a:extLst>
              <a:ext uri="{FF2B5EF4-FFF2-40B4-BE49-F238E27FC236}">
                <a16:creationId xmlns:a16="http://schemas.microsoft.com/office/drawing/2014/main" id="{A07136D7-6194-BC44-950A-3C002066B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926" y="4699001"/>
            <a:ext cx="176213" cy="176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1400">
              <a:latin typeface="Comic Sans MS" panose="030F0902030302020204" pitchFamily="66" charset="0"/>
            </a:endParaRPr>
          </a:p>
        </p:txBody>
      </p:sp>
      <p:sp>
        <p:nvSpPr>
          <p:cNvPr id="43023" name="Oval 15">
            <a:extLst>
              <a:ext uri="{FF2B5EF4-FFF2-40B4-BE49-F238E27FC236}">
                <a16:creationId xmlns:a16="http://schemas.microsoft.com/office/drawing/2014/main" id="{CC339D32-91D4-0747-BD1B-1AE1CE2E0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151" y="5551488"/>
            <a:ext cx="176213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1400">
              <a:latin typeface="Comic Sans MS" panose="030F0902030302020204" pitchFamily="66" charset="0"/>
            </a:endParaRPr>
          </a:p>
        </p:txBody>
      </p:sp>
      <p:sp>
        <p:nvSpPr>
          <p:cNvPr id="43024" name="Oval 16">
            <a:extLst>
              <a:ext uri="{FF2B5EF4-FFF2-40B4-BE49-F238E27FC236}">
                <a16:creationId xmlns:a16="http://schemas.microsoft.com/office/drawing/2014/main" id="{E7CB2BF1-CE08-CD4F-8E17-8DFF99D6D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3" y="5551488"/>
            <a:ext cx="176212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1400">
              <a:latin typeface="Comic Sans MS" panose="030F0902030302020204" pitchFamily="66" charset="0"/>
            </a:endParaRPr>
          </a:p>
        </p:txBody>
      </p:sp>
      <p:sp>
        <p:nvSpPr>
          <p:cNvPr id="43025" name="Oval 17">
            <a:extLst>
              <a:ext uri="{FF2B5EF4-FFF2-40B4-BE49-F238E27FC236}">
                <a16:creationId xmlns:a16="http://schemas.microsoft.com/office/drawing/2014/main" id="{78868B54-E787-F248-85B5-C2666F09F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0113" y="4699001"/>
            <a:ext cx="176212" cy="176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1400">
              <a:latin typeface="Comic Sans MS" panose="030F0902030302020204" pitchFamily="66" charset="0"/>
            </a:endParaRPr>
          </a:p>
        </p:txBody>
      </p:sp>
      <p:grpSp>
        <p:nvGrpSpPr>
          <p:cNvPr id="43026" name="Group 18">
            <a:extLst>
              <a:ext uri="{FF2B5EF4-FFF2-40B4-BE49-F238E27FC236}">
                <a16:creationId xmlns:a16="http://schemas.microsoft.com/office/drawing/2014/main" id="{44690C36-639E-3C49-A3C0-57D46F441C93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4849814"/>
            <a:ext cx="5759450" cy="790575"/>
            <a:chOff x="1111" y="3055"/>
            <a:chExt cx="3628" cy="498"/>
          </a:xfrm>
        </p:grpSpPr>
        <p:cxnSp>
          <p:nvCxnSpPr>
            <p:cNvPr id="43027" name="AutoShape 19">
              <a:extLst>
                <a:ext uri="{FF2B5EF4-FFF2-40B4-BE49-F238E27FC236}">
                  <a16:creationId xmlns:a16="http://schemas.microsoft.com/office/drawing/2014/main" id="{77D2CE89-7325-8D4B-BA88-7D93BAC5196D}"/>
                </a:ext>
              </a:extLst>
            </p:cNvPr>
            <p:cNvCxnSpPr>
              <a:cxnSpLocks noChangeShapeType="1"/>
              <a:stCxn id="43014" idx="5"/>
              <a:endCxn id="43013" idx="1"/>
            </p:cNvCxnSpPr>
            <p:nvPr/>
          </p:nvCxnSpPr>
          <p:spPr bwMode="auto">
            <a:xfrm>
              <a:off x="1482" y="3055"/>
              <a:ext cx="238" cy="4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028" name="AutoShape 20">
              <a:extLst>
                <a:ext uri="{FF2B5EF4-FFF2-40B4-BE49-F238E27FC236}">
                  <a16:creationId xmlns:a16="http://schemas.microsoft.com/office/drawing/2014/main" id="{D11A2857-4825-7C4F-B5A5-D7E1B5460B73}"/>
                </a:ext>
              </a:extLst>
            </p:cNvPr>
            <p:cNvCxnSpPr>
              <a:cxnSpLocks noChangeShapeType="1"/>
              <a:stCxn id="43012" idx="6"/>
              <a:endCxn id="43013" idx="2"/>
            </p:cNvCxnSpPr>
            <p:nvPr/>
          </p:nvCxnSpPr>
          <p:spPr bwMode="auto">
            <a:xfrm>
              <a:off x="1128" y="3553"/>
              <a:ext cx="5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029" name="AutoShape 21">
              <a:extLst>
                <a:ext uri="{FF2B5EF4-FFF2-40B4-BE49-F238E27FC236}">
                  <a16:creationId xmlns:a16="http://schemas.microsoft.com/office/drawing/2014/main" id="{5457D793-4616-D843-ACA2-ABF160086C0F}"/>
                </a:ext>
              </a:extLst>
            </p:cNvPr>
            <p:cNvCxnSpPr>
              <a:cxnSpLocks noChangeShapeType="1"/>
              <a:stCxn id="43012" idx="7"/>
              <a:endCxn id="43014" idx="3"/>
            </p:cNvCxnSpPr>
            <p:nvPr/>
          </p:nvCxnSpPr>
          <p:spPr bwMode="auto">
            <a:xfrm flipV="1">
              <a:off x="1111" y="3055"/>
              <a:ext cx="293" cy="4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030" name="AutoShape 22">
              <a:extLst>
                <a:ext uri="{FF2B5EF4-FFF2-40B4-BE49-F238E27FC236}">
                  <a16:creationId xmlns:a16="http://schemas.microsoft.com/office/drawing/2014/main" id="{8E9FDED3-F1DC-674C-ACB3-AC886656054D}"/>
                </a:ext>
              </a:extLst>
            </p:cNvPr>
            <p:cNvCxnSpPr>
              <a:cxnSpLocks noChangeShapeType="1"/>
              <a:stCxn id="43021" idx="5"/>
              <a:endCxn id="43020" idx="1"/>
            </p:cNvCxnSpPr>
            <p:nvPr/>
          </p:nvCxnSpPr>
          <p:spPr bwMode="auto">
            <a:xfrm>
              <a:off x="2997" y="3055"/>
              <a:ext cx="237" cy="4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031" name="AutoShape 23">
              <a:extLst>
                <a:ext uri="{FF2B5EF4-FFF2-40B4-BE49-F238E27FC236}">
                  <a16:creationId xmlns:a16="http://schemas.microsoft.com/office/drawing/2014/main" id="{FCB06892-AB89-4B4E-A325-0983D510D21A}"/>
                </a:ext>
              </a:extLst>
            </p:cNvPr>
            <p:cNvCxnSpPr>
              <a:cxnSpLocks noChangeShapeType="1"/>
              <a:stCxn id="43019" idx="6"/>
              <a:endCxn id="43020" idx="2"/>
            </p:cNvCxnSpPr>
            <p:nvPr/>
          </p:nvCxnSpPr>
          <p:spPr bwMode="auto">
            <a:xfrm>
              <a:off x="2642" y="3553"/>
              <a:ext cx="5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032" name="AutoShape 24">
              <a:extLst>
                <a:ext uri="{FF2B5EF4-FFF2-40B4-BE49-F238E27FC236}">
                  <a16:creationId xmlns:a16="http://schemas.microsoft.com/office/drawing/2014/main" id="{A349111D-4451-FC4D-82A3-E57E1A9CA13B}"/>
                </a:ext>
              </a:extLst>
            </p:cNvPr>
            <p:cNvCxnSpPr>
              <a:cxnSpLocks noChangeShapeType="1"/>
              <a:stCxn id="43019" idx="7"/>
              <a:endCxn id="43021" idx="3"/>
            </p:cNvCxnSpPr>
            <p:nvPr/>
          </p:nvCxnSpPr>
          <p:spPr bwMode="auto">
            <a:xfrm flipV="1">
              <a:off x="2626" y="3055"/>
              <a:ext cx="292" cy="4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033" name="AutoShape 25">
              <a:extLst>
                <a:ext uri="{FF2B5EF4-FFF2-40B4-BE49-F238E27FC236}">
                  <a16:creationId xmlns:a16="http://schemas.microsoft.com/office/drawing/2014/main" id="{F70C859D-E84E-074B-B9D0-892C5EC97D8E}"/>
                </a:ext>
              </a:extLst>
            </p:cNvPr>
            <p:cNvCxnSpPr>
              <a:cxnSpLocks noChangeShapeType="1"/>
              <a:stCxn id="43025" idx="5"/>
              <a:endCxn id="43024" idx="1"/>
            </p:cNvCxnSpPr>
            <p:nvPr/>
          </p:nvCxnSpPr>
          <p:spPr bwMode="auto">
            <a:xfrm>
              <a:off x="4502" y="3055"/>
              <a:ext cx="237" cy="4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034" name="AutoShape 26">
              <a:extLst>
                <a:ext uri="{FF2B5EF4-FFF2-40B4-BE49-F238E27FC236}">
                  <a16:creationId xmlns:a16="http://schemas.microsoft.com/office/drawing/2014/main" id="{7EE2B7AE-9C18-484A-B89E-6B6F76C32E07}"/>
                </a:ext>
              </a:extLst>
            </p:cNvPr>
            <p:cNvCxnSpPr>
              <a:cxnSpLocks noChangeShapeType="1"/>
              <a:stCxn id="43023" idx="6"/>
              <a:endCxn id="43024" idx="2"/>
            </p:cNvCxnSpPr>
            <p:nvPr/>
          </p:nvCxnSpPr>
          <p:spPr bwMode="auto">
            <a:xfrm>
              <a:off x="4147" y="3553"/>
              <a:ext cx="5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035" name="AutoShape 27">
              <a:extLst>
                <a:ext uri="{FF2B5EF4-FFF2-40B4-BE49-F238E27FC236}">
                  <a16:creationId xmlns:a16="http://schemas.microsoft.com/office/drawing/2014/main" id="{5CF07045-ED09-9D42-BE4C-7798778288E5}"/>
                </a:ext>
              </a:extLst>
            </p:cNvPr>
            <p:cNvCxnSpPr>
              <a:cxnSpLocks noChangeShapeType="1"/>
              <a:stCxn id="43023" idx="7"/>
              <a:endCxn id="43025" idx="3"/>
            </p:cNvCxnSpPr>
            <p:nvPr/>
          </p:nvCxnSpPr>
          <p:spPr bwMode="auto">
            <a:xfrm flipV="1">
              <a:off x="4131" y="3055"/>
              <a:ext cx="292" cy="4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43041" name="Group 33">
            <a:extLst>
              <a:ext uri="{FF2B5EF4-FFF2-40B4-BE49-F238E27FC236}">
                <a16:creationId xmlns:a16="http://schemas.microsoft.com/office/drawing/2014/main" id="{5C8E87EA-9007-7242-BA73-04117B13CBE7}"/>
              </a:ext>
            </a:extLst>
          </p:cNvPr>
          <p:cNvGrpSpPr>
            <a:grpSpLocks/>
          </p:cNvGrpSpPr>
          <p:nvPr/>
        </p:nvGrpSpPr>
        <p:grpSpPr bwMode="auto">
          <a:xfrm>
            <a:off x="3289301" y="4787900"/>
            <a:ext cx="5230813" cy="788988"/>
            <a:chOff x="1112" y="3016"/>
            <a:chExt cx="3295" cy="497"/>
          </a:xfrm>
        </p:grpSpPr>
        <p:cxnSp>
          <p:nvCxnSpPr>
            <p:cNvPr id="43042" name="AutoShape 34">
              <a:extLst>
                <a:ext uri="{FF2B5EF4-FFF2-40B4-BE49-F238E27FC236}">
                  <a16:creationId xmlns:a16="http://schemas.microsoft.com/office/drawing/2014/main" id="{1702D24A-A500-9A49-85BF-3BC835E9616B}"/>
                </a:ext>
              </a:extLst>
            </p:cNvPr>
            <p:cNvCxnSpPr>
              <a:cxnSpLocks noChangeShapeType="1"/>
              <a:stCxn id="43014" idx="6"/>
              <a:endCxn id="43019" idx="1"/>
            </p:cNvCxnSpPr>
            <p:nvPr/>
          </p:nvCxnSpPr>
          <p:spPr bwMode="auto">
            <a:xfrm>
              <a:off x="1498" y="3016"/>
              <a:ext cx="104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043" name="AutoShape 35">
              <a:extLst>
                <a:ext uri="{FF2B5EF4-FFF2-40B4-BE49-F238E27FC236}">
                  <a16:creationId xmlns:a16="http://schemas.microsoft.com/office/drawing/2014/main" id="{1329B53E-BF8B-7A42-A07F-53B267327A1B}"/>
                </a:ext>
              </a:extLst>
            </p:cNvPr>
            <p:cNvCxnSpPr>
              <a:cxnSpLocks noChangeShapeType="1"/>
              <a:stCxn id="43025" idx="2"/>
              <a:endCxn id="43019" idx="7"/>
            </p:cNvCxnSpPr>
            <p:nvPr/>
          </p:nvCxnSpPr>
          <p:spPr bwMode="auto">
            <a:xfrm flipH="1">
              <a:off x="2626" y="3016"/>
              <a:ext cx="1781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044" name="AutoShape 36">
              <a:extLst>
                <a:ext uri="{FF2B5EF4-FFF2-40B4-BE49-F238E27FC236}">
                  <a16:creationId xmlns:a16="http://schemas.microsoft.com/office/drawing/2014/main" id="{0487837A-9F99-2147-A482-164DB573EC9F}"/>
                </a:ext>
              </a:extLst>
            </p:cNvPr>
            <p:cNvCxnSpPr>
              <a:cxnSpLocks noChangeShapeType="1"/>
              <a:stCxn id="43012" idx="7"/>
              <a:endCxn id="43021" idx="2"/>
            </p:cNvCxnSpPr>
            <p:nvPr/>
          </p:nvCxnSpPr>
          <p:spPr bwMode="auto">
            <a:xfrm flipV="1">
              <a:off x="1112" y="3016"/>
              <a:ext cx="179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045" name="AutoShape 37">
              <a:extLst>
                <a:ext uri="{FF2B5EF4-FFF2-40B4-BE49-F238E27FC236}">
                  <a16:creationId xmlns:a16="http://schemas.microsoft.com/office/drawing/2014/main" id="{96BE3AB3-0F39-E243-8FCA-084B9EBFC656}"/>
                </a:ext>
              </a:extLst>
            </p:cNvPr>
            <p:cNvCxnSpPr>
              <a:cxnSpLocks noChangeShapeType="1"/>
              <a:stCxn id="43023" idx="1"/>
              <a:endCxn id="43021" idx="6"/>
            </p:cNvCxnSpPr>
            <p:nvPr/>
          </p:nvCxnSpPr>
          <p:spPr bwMode="auto">
            <a:xfrm flipH="1" flipV="1">
              <a:off x="3013" y="3016"/>
              <a:ext cx="103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43046" name="Rectangle 38">
            <a:extLst>
              <a:ext uri="{FF2B5EF4-FFF2-40B4-BE49-F238E27FC236}">
                <a16:creationId xmlns:a16="http://schemas.microsoft.com/office/drawing/2014/main" id="{2F44C151-397A-7E4A-B5E1-9A7274CF7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4" y="6172201"/>
            <a:ext cx="70692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zh-CN" dirty="0">
                <a:latin typeface="Comic Sans MS" panose="030F0902030302020204" pitchFamily="66" charset="0"/>
                <a:ea typeface="宋体" panose="02010600030101010101" pitchFamily="2" charset="-122"/>
              </a:rPr>
              <a:t>k = 3</a:t>
            </a:r>
          </a:p>
        </p:txBody>
      </p:sp>
      <p:sp>
        <p:nvSpPr>
          <p:cNvPr id="43047" name="Rectangle 39">
            <a:extLst>
              <a:ext uri="{FF2B5EF4-FFF2-40B4-BE49-F238E27FC236}">
                <a16:creationId xmlns:a16="http://schemas.microsoft.com/office/drawing/2014/main" id="{6609B6C0-2B29-C64C-96ED-56A3A9819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4" y="4876801"/>
            <a:ext cx="30777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zh-CN" sz="1400" dirty="0">
                <a:latin typeface="Comic Sans MS" panose="030F0902030302020204" pitchFamily="66" charset="0"/>
                <a:ea typeface="宋体" panose="02010600030101010101" pitchFamily="2" charset="-122"/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F46F64C-57EC-A746-826B-363D29AA1C19}"/>
                  </a:ext>
                </a:extLst>
              </p:cNvPr>
              <p:cNvSpPr/>
              <p:nvPr/>
            </p:nvSpPr>
            <p:spPr>
              <a:xfrm>
                <a:off x="2693087" y="6072494"/>
                <a:ext cx="7103098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800" dirty="0"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F46F64C-57EC-A746-826B-363D29AA1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087" y="6072494"/>
                <a:ext cx="7103098" cy="738664"/>
              </a:xfrm>
              <a:prstGeom prst="rect">
                <a:avLst/>
              </a:prstGeom>
              <a:blipFill>
                <a:blip r:embed="rId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121058B-727F-5A49-BF2E-3A3459E83BD1}"/>
                  </a:ext>
                </a:extLst>
              </p:cNvPr>
              <p:cNvSpPr/>
              <p:nvPr/>
            </p:nvSpPr>
            <p:spPr>
              <a:xfrm>
                <a:off x="3520282" y="4213246"/>
                <a:ext cx="6125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121058B-727F-5A49-BF2E-3A3459E83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282" y="4213246"/>
                <a:ext cx="612540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2D16D32-C880-4A40-B098-C02CC9F2F1A9}"/>
                  </a:ext>
                </a:extLst>
              </p:cNvPr>
              <p:cNvSpPr/>
              <p:nvPr/>
            </p:nvSpPr>
            <p:spPr>
              <a:xfrm>
                <a:off x="5975468" y="4225493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2D16D32-C880-4A40-B098-C02CC9F2F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468" y="4225493"/>
                <a:ext cx="620811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1EC5BBF-2CE5-2140-8FFD-C9BB92726E7A}"/>
                  </a:ext>
                </a:extLst>
              </p:cNvPr>
              <p:cNvSpPr/>
              <p:nvPr/>
            </p:nvSpPr>
            <p:spPr>
              <a:xfrm>
                <a:off x="8390055" y="4167689"/>
                <a:ext cx="6125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1EC5BBF-2CE5-2140-8FFD-C9BB92726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055" y="4167689"/>
                <a:ext cx="612540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B6213EE-AFAD-3643-9C45-9E8ADD3E6A36}"/>
                  </a:ext>
                </a:extLst>
              </p:cNvPr>
              <p:cNvSpPr/>
              <p:nvPr/>
            </p:nvSpPr>
            <p:spPr>
              <a:xfrm>
                <a:off x="2895430" y="5617078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B6213EE-AFAD-3643-9C45-9E8ADD3E6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430" y="5617078"/>
                <a:ext cx="620811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928F4F7F-BF37-5746-B2E9-A0DFC5B6774F}"/>
                  </a:ext>
                </a:extLst>
              </p:cNvPr>
              <p:cNvSpPr/>
              <p:nvPr/>
            </p:nvSpPr>
            <p:spPr>
              <a:xfrm>
                <a:off x="4082271" y="5616075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928F4F7F-BF37-5746-B2E9-A0DFC5B67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271" y="5616075"/>
                <a:ext cx="620811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9F0CFDB-C78A-2449-8F04-D6BDC839B7FF}"/>
                  </a:ext>
                </a:extLst>
              </p:cNvPr>
              <p:cNvSpPr/>
              <p:nvPr/>
            </p:nvSpPr>
            <p:spPr>
              <a:xfrm>
                <a:off x="5357423" y="5576888"/>
                <a:ext cx="6125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9F0CFDB-C78A-2449-8F04-D6BDC839B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23" y="5576888"/>
                <a:ext cx="61253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F2B5D52-8B63-884E-9810-F5B72849F5C9}"/>
                  </a:ext>
                </a:extLst>
              </p:cNvPr>
              <p:cNvSpPr/>
              <p:nvPr/>
            </p:nvSpPr>
            <p:spPr>
              <a:xfrm>
                <a:off x="6438754" y="5586266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F2B5D52-8B63-884E-9810-F5B72849F5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754" y="5586266"/>
                <a:ext cx="620811" cy="523220"/>
              </a:xfrm>
              <a:prstGeom prst="rect">
                <a:avLst/>
              </a:prstGeom>
              <a:blipFill>
                <a:blip r:embed="rId10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2E47B15-3F05-F645-A5C1-0FC38778BC0E}"/>
                  </a:ext>
                </a:extLst>
              </p:cNvPr>
              <p:cNvSpPr/>
              <p:nvPr/>
            </p:nvSpPr>
            <p:spPr>
              <a:xfrm>
                <a:off x="7747437" y="5586266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2E47B15-3F05-F645-A5C1-0FC38778B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37" y="5586266"/>
                <a:ext cx="620811" cy="523220"/>
              </a:xfrm>
              <a:prstGeom prst="rect">
                <a:avLst/>
              </a:prstGeom>
              <a:blipFill>
                <a:blip r:embed="rId11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D3AB9065-8F87-A944-8E45-0F6E995C97B5}"/>
                  </a:ext>
                </a:extLst>
              </p:cNvPr>
              <p:cNvSpPr/>
              <p:nvPr/>
            </p:nvSpPr>
            <p:spPr>
              <a:xfrm>
                <a:off x="8799463" y="5586266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D3AB9065-8F87-A944-8E45-0F6E995C9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463" y="5586266"/>
                <a:ext cx="620811" cy="523220"/>
              </a:xfrm>
              <a:prstGeom prst="rect">
                <a:avLst/>
              </a:prstGeom>
              <a:blipFill>
                <a:blip r:embed="rId1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9">
            <a:extLst>
              <a:ext uri="{FF2B5EF4-FFF2-40B4-BE49-F238E27FC236}">
                <a16:creationId xmlns:a16="http://schemas.microsoft.com/office/drawing/2014/main" id="{1D76BA21-0150-F347-AAFD-C7301754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063" y="2647754"/>
            <a:ext cx="1869101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zh-CN" sz="16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Number of clause</a:t>
            </a:r>
          </a:p>
        </p:txBody>
      </p:sp>
      <p:sp>
        <p:nvSpPr>
          <p:cNvPr id="42" name="Line 10">
            <a:extLst>
              <a:ext uri="{FF2B5EF4-FFF2-40B4-BE49-F238E27FC236}">
                <a16:creationId xmlns:a16="http://schemas.microsoft.com/office/drawing/2014/main" id="{49E007A7-A23D-9145-800E-4436CCE0A9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49588" y="2354253"/>
            <a:ext cx="34960" cy="33919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2003705E-B672-C541-9D48-5E8BBCD77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">
            <a:extLst>
              <a:ext uri="{FF2B5EF4-FFF2-40B4-BE49-F238E27FC236}">
                <a16:creationId xmlns:a16="http://schemas.microsoft.com/office/drawing/2014/main" id="{73B4E779-DB58-E145-8DE3-9E126BDB5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301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7371ABB-3052-F84F-8A84-0F2B9CB9C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NP and Computational</a:t>
            </a:r>
            <a:br>
              <a:rPr lang="en-US" altLang="zh-CN" dirty="0"/>
            </a:br>
            <a:r>
              <a:rPr lang="en-US" altLang="zh-CN" dirty="0"/>
              <a:t>Intractability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F39D778-4508-3243-A509-411ECCB46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399B9B4-EC25-1147-9FC6-5669BB55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0E941ADD-1374-C448-A0F1-3099C11C6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96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>
            <a:extLst>
              <a:ext uri="{FF2B5EF4-FFF2-40B4-BE49-F238E27FC236}">
                <a16:creationId xmlns:a16="http://schemas.microsoft.com/office/drawing/2014/main" id="{19948E3D-46CD-A84D-9F43-6BCB847A10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CC4F4-4555-CF43-9532-1AE125EBD50D}" type="slidenum">
              <a:rPr lang="en-US" altLang="zh-CN"/>
              <a:pPr/>
              <a:t>20</a:t>
            </a:fld>
            <a:endParaRPr lang="en-US" altLang="zh-CN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BE82155-F96B-544F-97CB-6B6ABF3E7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 Satisfiability Reduces to Independent Set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EED16F2-A0F1-474D-8E39-6942CF36E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Claim.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G contains independent set of size k = ||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iff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 is satisfiable.</a:t>
            </a:r>
          </a:p>
          <a:p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Pf.  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Let S be independent set of size k.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S must contain exactly one vertex in each triangle.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Set these literals to true.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Truth assignment is consistent and all clauses are satisfied.</a:t>
            </a:r>
          </a:p>
          <a:p>
            <a:r>
              <a:rPr lang="en-US" altLang="zh-CN" dirty="0" err="1">
                <a:ea typeface="宋体" panose="02010600030101010101" pitchFamily="2" charset="-122"/>
              </a:rPr>
              <a:t>Pf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 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Given satisfying assignment, select one true literal from each triangle. This is an independent set of size k.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Lucida Grande" panose="020B0600040502020204" pitchFamily="34" charset="0"/>
              </a:rPr>
              <a:t>▪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  <a:sym typeface="Symbol" pitchFamily="2" charset="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93" name="Line 37">
            <a:extLst>
              <a:ext uri="{FF2B5EF4-FFF2-40B4-BE49-F238E27FC236}">
                <a16:creationId xmlns:a16="http://schemas.microsoft.com/office/drawing/2014/main" id="{81453680-DCBD-CC4E-B4CD-66506AF01D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3793" y="2877931"/>
            <a:ext cx="768499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 dirty="0"/>
          </a:p>
        </p:txBody>
      </p:sp>
      <p:sp>
        <p:nvSpPr>
          <p:cNvPr id="45094" name="Rectangle 38">
            <a:extLst>
              <a:ext uri="{FF2B5EF4-FFF2-40B4-BE49-F238E27FC236}">
                <a16:creationId xmlns:a16="http://schemas.microsoft.com/office/drawing/2014/main" id="{8640A14C-7E83-A044-84F4-78DAEB041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840" y="2668624"/>
            <a:ext cx="427200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and any other variables in a consistent way</a:t>
            </a:r>
          </a:p>
        </p:txBody>
      </p:sp>
      <p:sp>
        <p:nvSpPr>
          <p:cNvPr id="41" name="Oval 4">
            <a:extLst>
              <a:ext uri="{FF2B5EF4-FFF2-40B4-BE49-F238E27FC236}">
                <a16:creationId xmlns:a16="http://schemas.microsoft.com/office/drawing/2014/main" id="{171BB8A7-24D0-1844-8741-7A2511E61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900" y="5551488"/>
            <a:ext cx="177800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1400">
              <a:latin typeface="Comic Sans MS" panose="030F0902030302020204" pitchFamily="66" charset="0"/>
            </a:endParaRPr>
          </a:p>
        </p:txBody>
      </p:sp>
      <p:sp>
        <p:nvSpPr>
          <p:cNvPr id="42" name="Oval 5">
            <a:extLst>
              <a:ext uri="{FF2B5EF4-FFF2-40B4-BE49-F238E27FC236}">
                <a16:creationId xmlns:a16="http://schemas.microsoft.com/office/drawing/2014/main" id="{00CE4AEF-C2F8-214F-AEA0-39A8164C2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513" y="5551488"/>
            <a:ext cx="176212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1400">
              <a:latin typeface="Comic Sans MS" panose="030F0902030302020204" pitchFamily="66" charset="0"/>
            </a:endParaRPr>
          </a:p>
        </p:txBody>
      </p:sp>
      <p:sp>
        <p:nvSpPr>
          <p:cNvPr id="43" name="Oval 6">
            <a:extLst>
              <a:ext uri="{FF2B5EF4-FFF2-40B4-BE49-F238E27FC236}">
                <a16:creationId xmlns:a16="http://schemas.microsoft.com/office/drawing/2014/main" id="{72BAAD79-A0BA-CE4A-B7A0-C0E4B2280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63" y="4699001"/>
            <a:ext cx="176212" cy="176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1400">
              <a:latin typeface="Comic Sans MS" panose="030F0902030302020204" pitchFamily="66" charset="0"/>
            </a:endParaRPr>
          </a:p>
        </p:txBody>
      </p:sp>
      <p:sp>
        <p:nvSpPr>
          <p:cNvPr id="44" name="Oval 11">
            <a:extLst>
              <a:ext uri="{FF2B5EF4-FFF2-40B4-BE49-F238E27FC236}">
                <a16:creationId xmlns:a16="http://schemas.microsoft.com/office/drawing/2014/main" id="{4A87F674-87C5-8E43-B176-7FFB89AF8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963" y="5551488"/>
            <a:ext cx="176212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1400">
              <a:latin typeface="Comic Sans MS" panose="030F0902030302020204" pitchFamily="66" charset="0"/>
            </a:endParaRPr>
          </a:p>
        </p:txBody>
      </p:sp>
      <p:sp>
        <p:nvSpPr>
          <p:cNvPr id="45" name="Oval 12">
            <a:extLst>
              <a:ext uri="{FF2B5EF4-FFF2-40B4-BE49-F238E27FC236}">
                <a16:creationId xmlns:a16="http://schemas.microsoft.com/office/drawing/2014/main" id="{0837E8BB-E0C1-2B4C-A5D6-3F2497C0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6" y="5551488"/>
            <a:ext cx="176213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1400">
              <a:latin typeface="Comic Sans MS" panose="030F0902030302020204" pitchFamily="66" charset="0"/>
            </a:endParaRPr>
          </a:p>
        </p:txBody>
      </p:sp>
      <p:sp>
        <p:nvSpPr>
          <p:cNvPr id="46" name="Oval 13">
            <a:extLst>
              <a:ext uri="{FF2B5EF4-FFF2-40B4-BE49-F238E27FC236}">
                <a16:creationId xmlns:a16="http://schemas.microsoft.com/office/drawing/2014/main" id="{3F651DAE-4A8C-1645-B5A1-6DCF832B9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926" y="4699001"/>
            <a:ext cx="176213" cy="176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1400">
              <a:latin typeface="Comic Sans MS" panose="030F0902030302020204" pitchFamily="66" charset="0"/>
            </a:endParaRPr>
          </a:p>
        </p:txBody>
      </p:sp>
      <p:sp>
        <p:nvSpPr>
          <p:cNvPr id="47" name="Oval 15">
            <a:extLst>
              <a:ext uri="{FF2B5EF4-FFF2-40B4-BE49-F238E27FC236}">
                <a16:creationId xmlns:a16="http://schemas.microsoft.com/office/drawing/2014/main" id="{A6CFF3CC-996C-4445-9073-B58426F0D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151" y="5551488"/>
            <a:ext cx="176213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1400">
              <a:latin typeface="Comic Sans MS" panose="030F0902030302020204" pitchFamily="66" charset="0"/>
            </a:endParaRPr>
          </a:p>
        </p:txBody>
      </p:sp>
      <p:sp>
        <p:nvSpPr>
          <p:cNvPr id="48" name="Oval 16">
            <a:extLst>
              <a:ext uri="{FF2B5EF4-FFF2-40B4-BE49-F238E27FC236}">
                <a16:creationId xmlns:a16="http://schemas.microsoft.com/office/drawing/2014/main" id="{ECD31422-D948-164F-A70F-C1B780A52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3" y="5551488"/>
            <a:ext cx="176212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1400">
              <a:latin typeface="Comic Sans MS" panose="030F0902030302020204" pitchFamily="66" charset="0"/>
            </a:endParaRPr>
          </a:p>
        </p:txBody>
      </p:sp>
      <p:sp>
        <p:nvSpPr>
          <p:cNvPr id="49" name="Oval 17">
            <a:extLst>
              <a:ext uri="{FF2B5EF4-FFF2-40B4-BE49-F238E27FC236}">
                <a16:creationId xmlns:a16="http://schemas.microsoft.com/office/drawing/2014/main" id="{D11489CC-AC4F-8E45-A8F8-C2DEDCFD4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0113" y="4699001"/>
            <a:ext cx="176212" cy="176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1400">
              <a:latin typeface="Comic Sans MS" panose="030F0902030302020204" pitchFamily="66" charset="0"/>
            </a:endParaRPr>
          </a:p>
        </p:txBody>
      </p:sp>
      <p:grpSp>
        <p:nvGrpSpPr>
          <p:cNvPr id="50" name="Group 18">
            <a:extLst>
              <a:ext uri="{FF2B5EF4-FFF2-40B4-BE49-F238E27FC236}">
                <a16:creationId xmlns:a16="http://schemas.microsoft.com/office/drawing/2014/main" id="{4CB5A097-1E87-1146-B3D0-2DBEEE0B7F58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4849814"/>
            <a:ext cx="5759450" cy="790575"/>
            <a:chOff x="1111" y="3055"/>
            <a:chExt cx="3628" cy="498"/>
          </a:xfrm>
        </p:grpSpPr>
        <p:cxnSp>
          <p:nvCxnSpPr>
            <p:cNvPr id="51" name="AutoShape 19">
              <a:extLst>
                <a:ext uri="{FF2B5EF4-FFF2-40B4-BE49-F238E27FC236}">
                  <a16:creationId xmlns:a16="http://schemas.microsoft.com/office/drawing/2014/main" id="{C10611E3-004D-F64F-A740-5F2D8F203EFB}"/>
                </a:ext>
              </a:extLst>
            </p:cNvPr>
            <p:cNvCxnSpPr>
              <a:cxnSpLocks noChangeShapeType="1"/>
              <a:stCxn id="43" idx="5"/>
              <a:endCxn id="42" idx="1"/>
            </p:cNvCxnSpPr>
            <p:nvPr/>
          </p:nvCxnSpPr>
          <p:spPr bwMode="auto">
            <a:xfrm>
              <a:off x="1482" y="3055"/>
              <a:ext cx="238" cy="4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20">
              <a:extLst>
                <a:ext uri="{FF2B5EF4-FFF2-40B4-BE49-F238E27FC236}">
                  <a16:creationId xmlns:a16="http://schemas.microsoft.com/office/drawing/2014/main" id="{48EACDB6-86BF-7B47-8FA7-C2CA4B2713E4}"/>
                </a:ext>
              </a:extLst>
            </p:cNvPr>
            <p:cNvCxnSpPr>
              <a:cxnSpLocks noChangeShapeType="1"/>
              <a:stCxn id="41" idx="6"/>
              <a:endCxn id="42" idx="2"/>
            </p:cNvCxnSpPr>
            <p:nvPr/>
          </p:nvCxnSpPr>
          <p:spPr bwMode="auto">
            <a:xfrm>
              <a:off x="1128" y="3553"/>
              <a:ext cx="5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21">
              <a:extLst>
                <a:ext uri="{FF2B5EF4-FFF2-40B4-BE49-F238E27FC236}">
                  <a16:creationId xmlns:a16="http://schemas.microsoft.com/office/drawing/2014/main" id="{6D3A7EC5-590B-2241-947B-DF72250D0E5A}"/>
                </a:ext>
              </a:extLst>
            </p:cNvPr>
            <p:cNvCxnSpPr>
              <a:cxnSpLocks noChangeShapeType="1"/>
              <a:stCxn id="41" idx="7"/>
              <a:endCxn id="43" idx="3"/>
            </p:cNvCxnSpPr>
            <p:nvPr/>
          </p:nvCxnSpPr>
          <p:spPr bwMode="auto">
            <a:xfrm flipV="1">
              <a:off x="1111" y="3055"/>
              <a:ext cx="293" cy="4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22">
              <a:extLst>
                <a:ext uri="{FF2B5EF4-FFF2-40B4-BE49-F238E27FC236}">
                  <a16:creationId xmlns:a16="http://schemas.microsoft.com/office/drawing/2014/main" id="{1BC8F3D7-D5E5-EC48-B34D-5770E7D245B6}"/>
                </a:ext>
              </a:extLst>
            </p:cNvPr>
            <p:cNvCxnSpPr>
              <a:cxnSpLocks noChangeShapeType="1"/>
              <a:stCxn id="46" idx="5"/>
              <a:endCxn id="45" idx="1"/>
            </p:cNvCxnSpPr>
            <p:nvPr/>
          </p:nvCxnSpPr>
          <p:spPr bwMode="auto">
            <a:xfrm>
              <a:off x="2997" y="3055"/>
              <a:ext cx="237" cy="4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23">
              <a:extLst>
                <a:ext uri="{FF2B5EF4-FFF2-40B4-BE49-F238E27FC236}">
                  <a16:creationId xmlns:a16="http://schemas.microsoft.com/office/drawing/2014/main" id="{EDC0366B-B905-3B43-85D1-9AC76A86AAC7}"/>
                </a:ext>
              </a:extLst>
            </p:cNvPr>
            <p:cNvCxnSpPr>
              <a:cxnSpLocks noChangeShapeType="1"/>
              <a:stCxn id="44" idx="6"/>
              <a:endCxn id="45" idx="2"/>
            </p:cNvCxnSpPr>
            <p:nvPr/>
          </p:nvCxnSpPr>
          <p:spPr bwMode="auto">
            <a:xfrm>
              <a:off x="2642" y="3553"/>
              <a:ext cx="5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24">
              <a:extLst>
                <a:ext uri="{FF2B5EF4-FFF2-40B4-BE49-F238E27FC236}">
                  <a16:creationId xmlns:a16="http://schemas.microsoft.com/office/drawing/2014/main" id="{7C47A591-A170-BC43-85CC-C09BD0B937DD}"/>
                </a:ext>
              </a:extLst>
            </p:cNvPr>
            <p:cNvCxnSpPr>
              <a:cxnSpLocks noChangeShapeType="1"/>
              <a:stCxn id="44" idx="7"/>
              <a:endCxn id="46" idx="3"/>
            </p:cNvCxnSpPr>
            <p:nvPr/>
          </p:nvCxnSpPr>
          <p:spPr bwMode="auto">
            <a:xfrm flipV="1">
              <a:off x="2626" y="3055"/>
              <a:ext cx="292" cy="4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25">
              <a:extLst>
                <a:ext uri="{FF2B5EF4-FFF2-40B4-BE49-F238E27FC236}">
                  <a16:creationId xmlns:a16="http://schemas.microsoft.com/office/drawing/2014/main" id="{92AB7410-21A8-5543-BBD4-C31D03E6A4AB}"/>
                </a:ext>
              </a:extLst>
            </p:cNvPr>
            <p:cNvCxnSpPr>
              <a:cxnSpLocks noChangeShapeType="1"/>
              <a:stCxn id="49" idx="5"/>
              <a:endCxn id="48" idx="1"/>
            </p:cNvCxnSpPr>
            <p:nvPr/>
          </p:nvCxnSpPr>
          <p:spPr bwMode="auto">
            <a:xfrm>
              <a:off x="4502" y="3055"/>
              <a:ext cx="237" cy="4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26">
              <a:extLst>
                <a:ext uri="{FF2B5EF4-FFF2-40B4-BE49-F238E27FC236}">
                  <a16:creationId xmlns:a16="http://schemas.microsoft.com/office/drawing/2014/main" id="{0DF47E0C-EAAD-1F4A-83D7-6F760E026EDB}"/>
                </a:ext>
              </a:extLst>
            </p:cNvPr>
            <p:cNvCxnSpPr>
              <a:cxnSpLocks noChangeShapeType="1"/>
              <a:stCxn id="47" idx="6"/>
              <a:endCxn id="48" idx="2"/>
            </p:cNvCxnSpPr>
            <p:nvPr/>
          </p:nvCxnSpPr>
          <p:spPr bwMode="auto">
            <a:xfrm>
              <a:off x="4147" y="3553"/>
              <a:ext cx="5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27">
              <a:extLst>
                <a:ext uri="{FF2B5EF4-FFF2-40B4-BE49-F238E27FC236}">
                  <a16:creationId xmlns:a16="http://schemas.microsoft.com/office/drawing/2014/main" id="{5E53A4C8-5735-D04B-89DE-1D204BAFB7A5}"/>
                </a:ext>
              </a:extLst>
            </p:cNvPr>
            <p:cNvCxnSpPr>
              <a:cxnSpLocks noChangeShapeType="1"/>
              <a:stCxn id="47" idx="7"/>
              <a:endCxn id="49" idx="3"/>
            </p:cNvCxnSpPr>
            <p:nvPr/>
          </p:nvCxnSpPr>
          <p:spPr bwMode="auto">
            <a:xfrm flipV="1">
              <a:off x="4131" y="3055"/>
              <a:ext cx="292" cy="4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0" name="Group 33">
            <a:extLst>
              <a:ext uri="{FF2B5EF4-FFF2-40B4-BE49-F238E27FC236}">
                <a16:creationId xmlns:a16="http://schemas.microsoft.com/office/drawing/2014/main" id="{EC499AEC-8B82-5740-B50F-3D4D88E7D0C4}"/>
              </a:ext>
            </a:extLst>
          </p:cNvPr>
          <p:cNvGrpSpPr>
            <a:grpSpLocks/>
          </p:cNvGrpSpPr>
          <p:nvPr/>
        </p:nvGrpSpPr>
        <p:grpSpPr bwMode="auto">
          <a:xfrm>
            <a:off x="3289301" y="4787900"/>
            <a:ext cx="5230813" cy="788988"/>
            <a:chOff x="1112" y="3016"/>
            <a:chExt cx="3295" cy="497"/>
          </a:xfrm>
        </p:grpSpPr>
        <p:cxnSp>
          <p:nvCxnSpPr>
            <p:cNvPr id="61" name="AutoShape 34">
              <a:extLst>
                <a:ext uri="{FF2B5EF4-FFF2-40B4-BE49-F238E27FC236}">
                  <a16:creationId xmlns:a16="http://schemas.microsoft.com/office/drawing/2014/main" id="{35E9DA07-D8FF-634E-8FCA-6C8DD6141F0B}"/>
                </a:ext>
              </a:extLst>
            </p:cNvPr>
            <p:cNvCxnSpPr>
              <a:cxnSpLocks noChangeShapeType="1"/>
              <a:stCxn id="43" idx="6"/>
              <a:endCxn id="44" idx="1"/>
            </p:cNvCxnSpPr>
            <p:nvPr/>
          </p:nvCxnSpPr>
          <p:spPr bwMode="auto">
            <a:xfrm>
              <a:off x="1498" y="3016"/>
              <a:ext cx="104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35">
              <a:extLst>
                <a:ext uri="{FF2B5EF4-FFF2-40B4-BE49-F238E27FC236}">
                  <a16:creationId xmlns:a16="http://schemas.microsoft.com/office/drawing/2014/main" id="{7B55C9D6-28F0-A74B-B84D-0F97DE1D500C}"/>
                </a:ext>
              </a:extLst>
            </p:cNvPr>
            <p:cNvCxnSpPr>
              <a:cxnSpLocks noChangeShapeType="1"/>
              <a:stCxn id="49" idx="2"/>
              <a:endCxn id="44" idx="7"/>
            </p:cNvCxnSpPr>
            <p:nvPr/>
          </p:nvCxnSpPr>
          <p:spPr bwMode="auto">
            <a:xfrm flipH="1">
              <a:off x="2626" y="3016"/>
              <a:ext cx="1781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36">
              <a:extLst>
                <a:ext uri="{FF2B5EF4-FFF2-40B4-BE49-F238E27FC236}">
                  <a16:creationId xmlns:a16="http://schemas.microsoft.com/office/drawing/2014/main" id="{01B22FC4-55E4-5342-AA95-93EE9DC6CAAF}"/>
                </a:ext>
              </a:extLst>
            </p:cNvPr>
            <p:cNvCxnSpPr>
              <a:cxnSpLocks noChangeShapeType="1"/>
              <a:stCxn id="41" idx="7"/>
              <a:endCxn id="46" idx="2"/>
            </p:cNvCxnSpPr>
            <p:nvPr/>
          </p:nvCxnSpPr>
          <p:spPr bwMode="auto">
            <a:xfrm flipV="1">
              <a:off x="1112" y="3016"/>
              <a:ext cx="179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37">
              <a:extLst>
                <a:ext uri="{FF2B5EF4-FFF2-40B4-BE49-F238E27FC236}">
                  <a16:creationId xmlns:a16="http://schemas.microsoft.com/office/drawing/2014/main" id="{6EE508C8-8206-3840-AF2D-0C0590952794}"/>
                </a:ext>
              </a:extLst>
            </p:cNvPr>
            <p:cNvCxnSpPr>
              <a:cxnSpLocks noChangeShapeType="1"/>
              <a:stCxn id="47" idx="1"/>
              <a:endCxn id="46" idx="6"/>
            </p:cNvCxnSpPr>
            <p:nvPr/>
          </p:nvCxnSpPr>
          <p:spPr bwMode="auto">
            <a:xfrm flipH="1" flipV="1">
              <a:off x="3013" y="3016"/>
              <a:ext cx="1039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65" name="Rectangle 38">
            <a:extLst>
              <a:ext uri="{FF2B5EF4-FFF2-40B4-BE49-F238E27FC236}">
                <a16:creationId xmlns:a16="http://schemas.microsoft.com/office/drawing/2014/main" id="{678ADE4D-E2F0-FA46-A6DB-AC7D4504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4" y="6172201"/>
            <a:ext cx="70692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zh-CN" dirty="0">
                <a:latin typeface="Comic Sans MS" panose="030F0902030302020204" pitchFamily="66" charset="0"/>
                <a:ea typeface="宋体" panose="02010600030101010101" pitchFamily="2" charset="-122"/>
              </a:rPr>
              <a:t>k = 3</a:t>
            </a:r>
          </a:p>
        </p:txBody>
      </p:sp>
      <p:sp>
        <p:nvSpPr>
          <p:cNvPr id="66" name="Rectangle 39">
            <a:extLst>
              <a:ext uri="{FF2B5EF4-FFF2-40B4-BE49-F238E27FC236}">
                <a16:creationId xmlns:a16="http://schemas.microsoft.com/office/drawing/2014/main" id="{78EF5E27-4F09-D347-A5C1-C13E65230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4" y="4876801"/>
            <a:ext cx="30777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zh-CN" sz="1400" dirty="0">
                <a:latin typeface="Comic Sans MS" panose="030F0902030302020204" pitchFamily="66" charset="0"/>
                <a:ea typeface="宋体" panose="02010600030101010101" pitchFamily="2" charset="-122"/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1F42CB8-5590-084F-B427-BA6532A9BF1D}"/>
                  </a:ext>
                </a:extLst>
              </p:cNvPr>
              <p:cNvSpPr/>
              <p:nvPr/>
            </p:nvSpPr>
            <p:spPr>
              <a:xfrm>
                <a:off x="2693087" y="6072494"/>
                <a:ext cx="7103098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acc>
                        <m:accPr>
                          <m:chr m:val="̅"/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800" dirty="0"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1F42CB8-5590-084F-B427-BA6532A9B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087" y="6072494"/>
                <a:ext cx="7103098" cy="738664"/>
              </a:xfrm>
              <a:prstGeom prst="rect">
                <a:avLst/>
              </a:prstGeom>
              <a:blipFill>
                <a:blip r:embed="rId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720363F-646B-2E4C-B95D-12FE18D96E83}"/>
                  </a:ext>
                </a:extLst>
              </p:cNvPr>
              <p:cNvSpPr/>
              <p:nvPr/>
            </p:nvSpPr>
            <p:spPr>
              <a:xfrm>
                <a:off x="3520282" y="4213246"/>
                <a:ext cx="6125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720363F-646B-2E4C-B95D-12FE18D96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282" y="4213246"/>
                <a:ext cx="612540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057294B8-232E-3946-B622-0A43E659DBAC}"/>
                  </a:ext>
                </a:extLst>
              </p:cNvPr>
              <p:cNvSpPr/>
              <p:nvPr/>
            </p:nvSpPr>
            <p:spPr>
              <a:xfrm>
                <a:off x="5975468" y="4225493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057294B8-232E-3946-B622-0A43E659D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468" y="4225493"/>
                <a:ext cx="620811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5C26E34-C305-5A49-8413-145BF2AE3B2F}"/>
                  </a:ext>
                </a:extLst>
              </p:cNvPr>
              <p:cNvSpPr/>
              <p:nvPr/>
            </p:nvSpPr>
            <p:spPr>
              <a:xfrm>
                <a:off x="8390055" y="4167689"/>
                <a:ext cx="6125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5C26E34-C305-5A49-8413-145BF2AE3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055" y="4167689"/>
                <a:ext cx="612540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1089EFA7-80AE-BB49-848B-C6A91AF29568}"/>
                  </a:ext>
                </a:extLst>
              </p:cNvPr>
              <p:cNvSpPr/>
              <p:nvPr/>
            </p:nvSpPr>
            <p:spPr>
              <a:xfrm>
                <a:off x="2895430" y="5617078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1089EFA7-80AE-BB49-848B-C6A91AF29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430" y="5617078"/>
                <a:ext cx="620811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E67FCAFD-6983-FD48-9F02-23989C18AFBD}"/>
                  </a:ext>
                </a:extLst>
              </p:cNvPr>
              <p:cNvSpPr/>
              <p:nvPr/>
            </p:nvSpPr>
            <p:spPr>
              <a:xfrm>
                <a:off x="4082271" y="5616075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E67FCAFD-6983-FD48-9F02-23989C18A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271" y="5616075"/>
                <a:ext cx="620811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A018D75-34F5-354D-8B08-1C66417C7805}"/>
                  </a:ext>
                </a:extLst>
              </p:cNvPr>
              <p:cNvSpPr/>
              <p:nvPr/>
            </p:nvSpPr>
            <p:spPr>
              <a:xfrm>
                <a:off x="5357423" y="5576888"/>
                <a:ext cx="6125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A018D75-34F5-354D-8B08-1C66417C78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23" y="5576888"/>
                <a:ext cx="61253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147C8DC4-F398-B84D-AF4B-2173111A2A5C}"/>
                  </a:ext>
                </a:extLst>
              </p:cNvPr>
              <p:cNvSpPr/>
              <p:nvPr/>
            </p:nvSpPr>
            <p:spPr>
              <a:xfrm>
                <a:off x="6438754" y="5586266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147C8DC4-F398-B84D-AF4B-2173111A2A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754" y="5586266"/>
                <a:ext cx="620811" cy="523220"/>
              </a:xfrm>
              <a:prstGeom prst="rect">
                <a:avLst/>
              </a:prstGeom>
              <a:blipFill>
                <a:blip r:embed="rId10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ABBB97E9-24AA-6949-B289-579004492BD6}"/>
                  </a:ext>
                </a:extLst>
              </p:cNvPr>
              <p:cNvSpPr/>
              <p:nvPr/>
            </p:nvSpPr>
            <p:spPr>
              <a:xfrm>
                <a:off x="7747437" y="5586266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ABBB97E9-24AA-6949-B289-579004492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37" y="5586266"/>
                <a:ext cx="620811" cy="523220"/>
              </a:xfrm>
              <a:prstGeom prst="rect">
                <a:avLst/>
              </a:prstGeom>
              <a:blipFill>
                <a:blip r:embed="rId11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1D7A8008-5D03-784E-865D-5378B36AE548}"/>
                  </a:ext>
                </a:extLst>
              </p:cNvPr>
              <p:cNvSpPr/>
              <p:nvPr/>
            </p:nvSpPr>
            <p:spPr>
              <a:xfrm>
                <a:off x="8799463" y="5586266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1D7A8008-5D03-784E-865D-5378B36AE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463" y="5586266"/>
                <a:ext cx="620811" cy="523220"/>
              </a:xfrm>
              <a:prstGeom prst="rect">
                <a:avLst/>
              </a:prstGeom>
              <a:blipFill>
                <a:blip r:embed="rId1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7" name="Picture 2">
            <a:extLst>
              <a:ext uri="{FF2B5EF4-FFF2-40B4-BE49-F238E27FC236}">
                <a16:creationId xmlns:a16="http://schemas.microsoft.com/office/drawing/2014/main" id="{F42831D1-21F0-CA42-A9EF-DF5CD3FB7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4">
            <a:extLst>
              <a:ext uri="{FF2B5EF4-FFF2-40B4-BE49-F238E27FC236}">
                <a16:creationId xmlns:a16="http://schemas.microsoft.com/office/drawing/2014/main" id="{E09B2297-6416-0440-8893-78938C11B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6666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8F120C-027D-3B44-8B5C-7F4C77DEFE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1DC17-5757-AC45-8C8F-6EF154F17B06}" type="slidenum">
              <a:rPr lang="en-US" altLang="zh-CN"/>
              <a:pPr/>
              <a:t>21</a:t>
            </a:fld>
            <a:endParaRPr lang="en-US" altLang="zh-CN" sz="14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6456E63A-A10C-9744-8904-AE29B4EB4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Review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B5023AD-68B6-E24C-85A1-F5A56BAE3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326995"/>
            <a:ext cx="11053879" cy="5394480"/>
          </a:xfrm>
        </p:spPr>
        <p:txBody>
          <a:bodyPr/>
          <a:lstStyle/>
          <a:p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Basic reduction strategies.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Simple equivalence:  </a:t>
            </a:r>
            <a:r>
              <a:rPr lang="en-US" altLang="zh-CN" sz="2000" dirty="0">
                <a:ea typeface="宋体" panose="02010600030101010101" pitchFamily="2" charset="-122"/>
              </a:rPr>
              <a:t>INDEPENDENT-SET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 </a:t>
            </a:r>
            <a:r>
              <a:rPr lang="en-US" altLang="zh-CN" baseline="-25000" dirty="0">
                <a:ea typeface="宋体" panose="02010600030101010101" pitchFamily="2" charset="-122"/>
                <a:sym typeface="Symbol" pitchFamily="2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VERTEX-COVER</a:t>
            </a:r>
            <a:r>
              <a:rPr lang="en-US" altLang="zh-CN" sz="1600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Special case to general case:  </a:t>
            </a:r>
            <a:r>
              <a:rPr lang="en-US" altLang="zh-CN" sz="2000" dirty="0">
                <a:ea typeface="宋体" panose="02010600030101010101" pitchFamily="2" charset="-122"/>
              </a:rPr>
              <a:t>VERTEX-COVER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 </a:t>
            </a:r>
            <a:r>
              <a:rPr lang="en-US" altLang="zh-CN" baseline="-25000" dirty="0">
                <a:ea typeface="宋体" panose="02010600030101010101" pitchFamily="2" charset="-122"/>
                <a:sym typeface="Symbol" pitchFamily="2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SET-COVER</a:t>
            </a:r>
            <a:r>
              <a:rPr lang="en-US" altLang="zh-CN" sz="1600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Encoding with gadgets:  </a:t>
            </a:r>
            <a:r>
              <a:rPr lang="en-US" altLang="zh-CN" sz="2000" dirty="0">
                <a:ea typeface="宋体" panose="02010600030101010101" pitchFamily="2" charset="-122"/>
              </a:rPr>
              <a:t>3-SAT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 </a:t>
            </a:r>
            <a:r>
              <a:rPr lang="en-US" altLang="zh-CN" baseline="-25000" dirty="0">
                <a:ea typeface="宋体" panose="02010600030101010101" pitchFamily="2" charset="-122"/>
                <a:sym typeface="Symbol" pitchFamily="2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INDEPENDENT-SET</a:t>
            </a:r>
            <a:r>
              <a:rPr lang="en-US" altLang="zh-CN" sz="1600" dirty="0">
                <a:ea typeface="宋体" panose="02010600030101010101" pitchFamily="2" charset="-122"/>
              </a:rPr>
              <a:t>.</a:t>
            </a:r>
          </a:p>
          <a:p>
            <a:pPr lvl="1"/>
            <a:endParaRPr lang="en-US" altLang="zh-CN" sz="1600" dirty="0">
              <a:ea typeface="宋体" panose="02010600030101010101" pitchFamily="2" charset="-122"/>
            </a:endParaRPr>
          </a:p>
          <a:p>
            <a:pPr lvl="1"/>
            <a:endParaRPr lang="en-US" altLang="zh-CN" sz="1600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Transitivity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If X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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P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Y and Y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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P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Z, then X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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P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Z.</a:t>
            </a:r>
          </a:p>
          <a:p>
            <a:r>
              <a:rPr lang="en-US" altLang="zh-CN" dirty="0" err="1">
                <a:solidFill>
                  <a:srgbClr val="015B99"/>
                </a:solidFill>
                <a:ea typeface="宋体" panose="02010600030101010101" pitchFamily="2" charset="-122"/>
              </a:rPr>
              <a:t>Pf</a:t>
            </a:r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 idea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Compose the two algorithms.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Ex</a:t>
            </a:r>
            <a:r>
              <a:rPr lang="en-US" altLang="zh-CN" dirty="0">
                <a:ea typeface="宋体" panose="02010600030101010101" pitchFamily="2" charset="-122"/>
              </a:rPr>
              <a:t>:  </a:t>
            </a:r>
            <a:r>
              <a:rPr lang="en-US" altLang="zh-CN" sz="2000" dirty="0">
                <a:ea typeface="宋体" panose="02010600030101010101" pitchFamily="2" charset="-122"/>
              </a:rPr>
              <a:t>3-SAT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 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P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INDEPENDENT-SET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 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P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VERTEX-COVER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 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P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SET-COVER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214791-4ECE-D546-A8A3-CE16CE8C2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61F4C8F7-A630-C34D-87FA-82B81C8CE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453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BA2867E-96CC-2F42-B442-5A7F73307B9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534740"/>
            <a:ext cx="12192000" cy="2387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1.  Polynomial-Time Reductions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19642C-8FE1-A64F-9E75-553953A9C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F54CA606-D209-5B4D-9C3A-5284CC664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6553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>
            <a:extLst>
              <a:ext uri="{FF2B5EF4-FFF2-40B4-BE49-F238E27FC236}">
                <a16:creationId xmlns:a16="http://schemas.microsoft.com/office/drawing/2014/main" id="{397FD2EC-DD4C-5142-B50D-381E7C9AAB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F809A-C23C-1C4F-9E8B-B945772E8142}" type="slidenum">
              <a:rPr lang="en-US" altLang="zh-CN"/>
              <a:pPr/>
              <a:t>4</a:t>
            </a:fld>
            <a:endParaRPr lang="en-US" altLang="zh-CN" sz="1400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BB5978DA-3DDB-EA42-8035-CEAF03ABC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Classify Problems According to Computational Requirements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93FEE79-1E2F-7D41-BF56-78B453E14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523999"/>
            <a:ext cx="11053879" cy="1676401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Q.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Which problems will we be able to solve in practice?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 working definition.  </a:t>
            </a:r>
            <a:r>
              <a:rPr lang="en-US" altLang="zh-CN" sz="1200" dirty="0">
                <a:solidFill>
                  <a:schemeClr val="hlink"/>
                </a:solidFill>
                <a:ea typeface="宋体" panose="02010600030101010101" pitchFamily="2" charset="-122"/>
              </a:rPr>
              <a:t>[von Neumann 1953, </a:t>
            </a:r>
            <a:r>
              <a:rPr lang="en-US" altLang="zh-CN" sz="1200" dirty="0" err="1">
                <a:solidFill>
                  <a:schemeClr val="hlink"/>
                </a:solidFill>
                <a:ea typeface="宋体" panose="02010600030101010101" pitchFamily="2" charset="-122"/>
              </a:rPr>
              <a:t>Godel</a:t>
            </a:r>
            <a:r>
              <a:rPr lang="en-US" altLang="zh-CN" sz="1200" dirty="0">
                <a:solidFill>
                  <a:schemeClr val="hlink"/>
                </a:solidFill>
                <a:ea typeface="宋体" panose="02010600030101010101" pitchFamily="2" charset="-122"/>
              </a:rPr>
              <a:t> 1956, </a:t>
            </a:r>
            <a:r>
              <a:rPr lang="en-US" altLang="zh-CN" sz="1200" dirty="0" err="1">
                <a:solidFill>
                  <a:schemeClr val="hlink"/>
                </a:solidFill>
                <a:ea typeface="宋体" panose="02010600030101010101" pitchFamily="2" charset="-122"/>
              </a:rPr>
              <a:t>Cobham</a:t>
            </a:r>
            <a:r>
              <a:rPr lang="en-US" altLang="zh-CN" sz="1200" dirty="0">
                <a:solidFill>
                  <a:schemeClr val="hlink"/>
                </a:solidFill>
                <a:ea typeface="宋体" panose="02010600030101010101" pitchFamily="2" charset="-122"/>
              </a:rPr>
              <a:t> 1964, Edmonds 1965, Rabin 1966] </a:t>
            </a:r>
            <a:br>
              <a:rPr lang="en-US" altLang="zh-CN" sz="1200" dirty="0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Those with polynomial-time algorithms.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B8DB64B2-D7D0-C74E-83A3-C58800312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62" y="3140075"/>
            <a:ext cx="2428875" cy="3889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zh-CN" sz="1600">
                <a:solidFill>
                  <a:schemeClr val="bg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3ADFD2F5-C4F3-3C43-8526-9DAACF46F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7" y="3146425"/>
            <a:ext cx="2405063" cy="3746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zh-CN" sz="1600">
                <a:solidFill>
                  <a:schemeClr val="bg1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Probably no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DC782ACD-BCEA-9C42-820C-DAADFAF16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62" y="3521075"/>
            <a:ext cx="2428875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  <a:t>Shortest path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B5DFD348-6F50-B14A-9465-37F05E63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7" y="3521075"/>
            <a:ext cx="2405063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  <a:t>Longest path</a:t>
            </a:r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C5959317-C785-6440-964A-A3BB41A20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62" y="4283075"/>
            <a:ext cx="2428875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  <a:t>Min cut</a:t>
            </a:r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57A6030B-6773-BE44-B277-D37BA29CE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7" y="4283075"/>
            <a:ext cx="2405063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  <a:t>Max cut</a:t>
            </a:r>
          </a:p>
        </p:txBody>
      </p:sp>
      <p:sp>
        <p:nvSpPr>
          <p:cNvPr id="12300" name="Rectangle 12">
            <a:extLst>
              <a:ext uri="{FF2B5EF4-FFF2-40B4-BE49-F238E27FC236}">
                <a16:creationId xmlns:a16="http://schemas.microsoft.com/office/drawing/2014/main" id="{EC582874-6D67-044C-A217-6ADDA9106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62" y="4664075"/>
            <a:ext cx="2428875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  <a:t>2-SAT</a:t>
            </a:r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FA4C44B3-8CBC-4A43-A63D-30B0B95B8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7" y="4664075"/>
            <a:ext cx="2405063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  <a:t>3-SAT</a:t>
            </a:r>
          </a:p>
        </p:txBody>
      </p:sp>
      <p:sp>
        <p:nvSpPr>
          <p:cNvPr id="12302" name="Rectangle 14">
            <a:extLst>
              <a:ext uri="{FF2B5EF4-FFF2-40B4-BE49-F238E27FC236}">
                <a16:creationId xmlns:a16="http://schemas.microsoft.com/office/drawing/2014/main" id="{72B68246-0BE8-884C-8D85-12109D370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62" y="3902075"/>
            <a:ext cx="2428875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  <a:t>Matching</a:t>
            </a:r>
          </a:p>
        </p:txBody>
      </p:sp>
      <p:sp>
        <p:nvSpPr>
          <p:cNvPr id="12303" name="Rectangle 15">
            <a:extLst>
              <a:ext uri="{FF2B5EF4-FFF2-40B4-BE49-F238E27FC236}">
                <a16:creationId xmlns:a16="http://schemas.microsoft.com/office/drawing/2014/main" id="{8691C063-EDE1-1743-84CF-76565BCE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7" y="3902075"/>
            <a:ext cx="2405063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  <a:t>3D-matching</a:t>
            </a:r>
          </a:p>
        </p:txBody>
      </p:sp>
      <p:sp>
        <p:nvSpPr>
          <p:cNvPr id="12304" name="Rectangle 16">
            <a:extLst>
              <a:ext uri="{FF2B5EF4-FFF2-40B4-BE49-F238E27FC236}">
                <a16:creationId xmlns:a16="http://schemas.microsoft.com/office/drawing/2014/main" id="{5BA24AC4-EC10-DB4B-9BC2-40DC93C58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62" y="6035675"/>
            <a:ext cx="2428875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  <a:t>Primality testing</a:t>
            </a:r>
          </a:p>
        </p:txBody>
      </p:sp>
      <p:sp>
        <p:nvSpPr>
          <p:cNvPr id="12305" name="Rectangle 17">
            <a:extLst>
              <a:ext uri="{FF2B5EF4-FFF2-40B4-BE49-F238E27FC236}">
                <a16:creationId xmlns:a16="http://schemas.microsoft.com/office/drawing/2014/main" id="{94023372-98D3-AA41-B137-841077E16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7" y="6035675"/>
            <a:ext cx="2405063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  <a:t>Factoring</a:t>
            </a:r>
          </a:p>
        </p:txBody>
      </p:sp>
      <p:sp>
        <p:nvSpPr>
          <p:cNvPr id="12306" name="Rectangle 18">
            <a:extLst>
              <a:ext uri="{FF2B5EF4-FFF2-40B4-BE49-F238E27FC236}">
                <a16:creationId xmlns:a16="http://schemas.microsoft.com/office/drawing/2014/main" id="{908EC093-EDBC-8F44-870B-1723402C7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62" y="5045075"/>
            <a:ext cx="2428875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  <a:t>Planar 4-color</a:t>
            </a:r>
          </a:p>
        </p:txBody>
      </p:sp>
      <p:sp>
        <p:nvSpPr>
          <p:cNvPr id="12307" name="Rectangle 19">
            <a:extLst>
              <a:ext uri="{FF2B5EF4-FFF2-40B4-BE49-F238E27FC236}">
                <a16:creationId xmlns:a16="http://schemas.microsoft.com/office/drawing/2014/main" id="{9EA6566B-0B1E-194B-8C1B-8F48239D4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7" y="5045075"/>
            <a:ext cx="2405063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  <a:t>Planar 3-color</a:t>
            </a:r>
          </a:p>
        </p:txBody>
      </p:sp>
      <p:sp>
        <p:nvSpPr>
          <p:cNvPr id="12308" name="Rectangle 20">
            <a:extLst>
              <a:ext uri="{FF2B5EF4-FFF2-40B4-BE49-F238E27FC236}">
                <a16:creationId xmlns:a16="http://schemas.microsoft.com/office/drawing/2014/main" id="{6641BA47-A83F-AA46-88C8-CA2854CA7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62" y="5426075"/>
            <a:ext cx="2428875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zh-CN" sz="1600" dirty="0">
                <a:latin typeface="Comic Sans MS" panose="030F0902030302020204" pitchFamily="66" charset="0"/>
                <a:ea typeface="宋体" panose="02010600030101010101" pitchFamily="2" charset="-122"/>
              </a:rPr>
              <a:t>Bipartite vertex cover</a:t>
            </a:r>
          </a:p>
        </p:txBody>
      </p:sp>
      <p:sp>
        <p:nvSpPr>
          <p:cNvPr id="12309" name="Rectangle 21">
            <a:extLst>
              <a:ext uri="{FF2B5EF4-FFF2-40B4-BE49-F238E27FC236}">
                <a16:creationId xmlns:a16="http://schemas.microsoft.com/office/drawing/2014/main" id="{175731A1-F5EF-1B40-8E21-C52E694FC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7" y="5426075"/>
            <a:ext cx="2405063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  <a:t>Vertex cover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B77D54C4-65F4-744C-9774-D4EF9EE09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4">
            <a:extLst>
              <a:ext uri="{FF2B5EF4-FFF2-40B4-BE49-F238E27FC236}">
                <a16:creationId xmlns:a16="http://schemas.microsoft.com/office/drawing/2014/main" id="{9CFA1114-6722-144C-BD4E-EF264DAE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450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8D41A1-EC8E-0149-AB99-87FDAFD0BD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5E88D-48E3-784E-A1A7-CCBC49D4ED90}" type="slidenum">
              <a:rPr lang="en-US" altLang="zh-CN"/>
              <a:pPr/>
              <a:t>5</a:t>
            </a:fld>
            <a:endParaRPr lang="en-US" altLang="zh-CN" sz="140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66AC0F6-D601-D546-8D48-892606B41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Classify Problems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B33E822-3A22-564C-8505-66E64433C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Desiderata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Classify problems according to those that can be solved in polynomial-time and those that cannot.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Provably requires exponential-time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Given a Turing machine, does it halt in at most k steps?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Given a board position in an n-by-n generalization of chess,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can black guarantee a win?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Frustrating news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Huge number of fundamental problems have defied classification for decades.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This chapter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Show that these fundamental problems are "computationally equivalent" and appear to be different manifestations of one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really hard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problem.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B1B7CE4-3F5F-E342-B39D-116086314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037DB63E-C26D-7D4C-98FD-F9CDF5A49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9879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01485D6B-E96E-7C40-813C-007DDB24A4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E8B5B-44D8-7441-9A56-0793AE9B20A8}" type="slidenum">
              <a:rPr lang="en-US" altLang="zh-CN"/>
              <a:pPr/>
              <a:t>6</a:t>
            </a:fld>
            <a:endParaRPr lang="en-US" altLang="zh-CN" sz="14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A6E6441-933F-CD47-9340-604C77C04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Polynomial-Time Reduction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266ECA9-4C80-CF41-8B5F-75DDCFBFC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Desiderata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Suppose we could solve X in polynomial-time. What else could we solve in polynomial time?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Reduction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Problem X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polynomial reduces to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problem Y if arbitrary instances of problem X can be solved using: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Polynomial number of standard computational steps, plus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Polynomial number of calls to oracle that solves problem Y.</a:t>
            </a: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Notation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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P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Y.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Remarks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 pay for time to write down instances sent to black box 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  instances of Y must be of polynomial size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Note:  Cook reducibility.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8" name="Line 4">
            <a:extLst>
              <a:ext uri="{FF2B5EF4-FFF2-40B4-BE49-F238E27FC236}">
                <a16:creationId xmlns:a16="http://schemas.microsoft.com/office/drawing/2014/main" id="{B06EBC26-D694-9045-A165-C2A2127C0F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1" y="2246406"/>
            <a:ext cx="168275" cy="2716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8E0A5B5-7C24-2342-921D-647AD7754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1949714"/>
            <a:ext cx="332462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zh-CN" sz="16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don't confuse with reduces from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722AB111-DB14-0843-98C7-152F1674D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892" y="4158877"/>
            <a:ext cx="536204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zh-CN" sz="16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computational model supplemented by special piece</a:t>
            </a:r>
            <a:br>
              <a:rPr kumimoji="1" lang="en-US" altLang="zh-CN" sz="16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</a:br>
            <a:r>
              <a:rPr kumimoji="1" lang="en-US" altLang="zh-CN" sz="16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of hardware that solves instances of Y in a single step</a:t>
            </a:r>
          </a:p>
        </p:txBody>
      </p:sp>
      <p:sp>
        <p:nvSpPr>
          <p:cNvPr id="16391" name="Line 7">
            <a:extLst>
              <a:ext uri="{FF2B5EF4-FFF2-40B4-BE49-F238E27FC236}">
                <a16:creationId xmlns:a16="http://schemas.microsoft.com/office/drawing/2014/main" id="{047CA7F5-BC70-4B4C-89C2-F200DADD4E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91243" y="3815435"/>
            <a:ext cx="218049" cy="45774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 sz="2000" dirty="0"/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60BE58A3-C79F-FB44-9FE8-3EAC94956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218" y="6580359"/>
            <a:ext cx="306814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zh-CN" sz="16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in contrast to Karp reductions</a:t>
            </a: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1C88B3F1-87C3-D444-9EF9-F2DA2BE9ED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1476" y="6549579"/>
            <a:ext cx="1183742" cy="198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 sz="20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F21B6C9-EF22-FA43-A5AE-1BF357323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7AF3D572-60AC-C841-BDF9-5C093DC64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8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C25210FE-15D4-4B42-A49A-88092DCE76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6D31B-961B-8F44-A957-F42BC47691F5}" type="slidenum">
              <a:rPr lang="en-US" altLang="zh-CN"/>
              <a:pPr/>
              <a:t>7</a:t>
            </a:fld>
            <a:endParaRPr lang="en-US" altLang="zh-CN" sz="14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4BFFE196-182D-9647-ACC3-50F11E7ED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Polynomial-Time Reduction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3C89D56-0FE3-7B44-8E78-2BE792066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Purpose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Classify problems according to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relative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difficulty.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Design algorithms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If X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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P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Y and Y can be solved in polynomial-time,  then X can also be solved in polynomial time.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Establish intractability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If X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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P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Y and X cannot be solved in polynomial-time, then Y cannot be solved in polynomial time.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Establish equivalence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If X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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P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Y and Y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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P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X, we use notation X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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 P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Y.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7B84910F-BF08-1F46-9CDD-40EA3F3EF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020" y="6176963"/>
            <a:ext cx="238366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zh-CN" sz="1600" dirty="0">
                <a:solidFill>
                  <a:schemeClr val="hlink"/>
                </a:solidFill>
                <a:latin typeface="Comic Sans MS" panose="030F0902030302020204" pitchFamily="66" charset="0"/>
                <a:ea typeface="宋体" panose="02010600030101010101" pitchFamily="2" charset="-122"/>
              </a:rPr>
              <a:t>up to cost of reduction</a:t>
            </a:r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B8858F3C-E18F-E74A-87A2-EE40C89973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5731" y="5684477"/>
            <a:ext cx="330004" cy="492485"/>
          </a:xfrm>
          <a:prstGeom prst="line">
            <a:avLst/>
          </a:prstGeom>
          <a:noFill/>
          <a:ln w="50800">
            <a:solidFill>
              <a:schemeClr val="tx1">
                <a:alpha val="54000"/>
              </a:schemeClr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C35CED9-7F64-6D4F-A905-93F0287CE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0741866E-8D5F-3140-A85B-5EFFE3E07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943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40B02DA0-483E-6D45-A02F-06419019849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534740"/>
            <a:ext cx="12192000" cy="2387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2.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Reduction By Simple Equivalence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EB0F065-01FB-D84E-9701-4C3C77E6101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12344" y="4332849"/>
            <a:ext cx="6077243" cy="1927274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altLang="zh-CN" sz="3200" dirty="0">
                <a:ea typeface="宋体" panose="02010600030101010101" pitchFamily="2" charset="-122"/>
              </a:rPr>
              <a:t>Basic reduction strategies.</a:t>
            </a:r>
          </a:p>
          <a:p>
            <a:pPr marL="396875" lvl="1" indent="-282575" algn="l" defTabSz="915988">
              <a:buFont typeface="Wingdings" pitchFamily="2" charset="2"/>
              <a:buChar char="§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Reduction by simple equivalence.</a:t>
            </a:r>
          </a:p>
          <a:p>
            <a:pPr marL="396875" lvl="1" indent="-282575" algn="l" defTabSz="915988">
              <a:buFont typeface="Wingdings" pitchFamily="2" charset="2"/>
              <a:buChar char="§"/>
            </a:pP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Reduction from special case to general case.</a:t>
            </a:r>
          </a:p>
          <a:p>
            <a:pPr marL="396875" lvl="1" indent="-282575" algn="l" defTabSz="915988">
              <a:buFont typeface="Wingdings" pitchFamily="2" charset="2"/>
              <a:buChar char="§"/>
            </a:pP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Reduction by encoding with gadgets.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49186DA-4D92-894D-B17F-B647C459F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BDC005-3990-4A4D-8C4D-1CC46A65A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260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A345F888-FB25-2C43-818A-DD4EC54031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2D794-CFB8-F048-8446-6651226607EC}" type="slidenum">
              <a:rPr lang="en-US" altLang="zh-CN"/>
              <a:pPr/>
              <a:t>9</a:t>
            </a:fld>
            <a:endParaRPr lang="en-US" altLang="zh-CN" sz="14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5A01C0EE-D560-3B41-A22F-CEDBB610D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Independent Set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8322A14-9731-E24B-AFDD-1C53A5711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7452" y="1326995"/>
            <a:ext cx="11474548" cy="198224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15B99"/>
                </a:solidFill>
                <a:ea typeface="宋体" panose="02010600030101010101" pitchFamily="2" charset="-122"/>
              </a:rPr>
              <a:t>INDEPENDENT SET</a:t>
            </a:r>
            <a:r>
              <a:rPr lang="en-US" altLang="zh-CN" dirty="0">
                <a:ea typeface="宋体" panose="02010600030101010101" pitchFamily="2" charset="-122"/>
              </a:rPr>
              <a:t>: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Given a graph G = (V, E) and an integer k, is there a subset of vertices S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 V such that |S|  k, and for each edge at most one of its endpoints is in S?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Is there an independent set of size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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6?  Yes.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Ex.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Is there an independent set of size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itchFamily="2" charset="2"/>
              </a:rPr>
              <a:t>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7?  No.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2" name="Oval 4">
            <a:extLst>
              <a:ext uri="{FF2B5EF4-FFF2-40B4-BE49-F238E27FC236}">
                <a16:creationId xmlns:a16="http://schemas.microsoft.com/office/drawing/2014/main" id="{60BACD95-840D-AA45-89BE-7FF583708D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0" y="4913313"/>
            <a:ext cx="249238" cy="2476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2533" name="Oval 5">
            <a:extLst>
              <a:ext uri="{FF2B5EF4-FFF2-40B4-BE49-F238E27FC236}">
                <a16:creationId xmlns:a16="http://schemas.microsoft.com/office/drawing/2014/main" id="{951999D9-2F7E-D146-A98A-231020FEF4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24664" y="3435350"/>
            <a:ext cx="249237" cy="2492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2534" name="Oval 6">
            <a:extLst>
              <a:ext uri="{FF2B5EF4-FFF2-40B4-BE49-F238E27FC236}">
                <a16:creationId xmlns:a16="http://schemas.microsoft.com/office/drawing/2014/main" id="{845581F1-B2F4-DC43-A3B3-3707BFAE71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24664" y="6351589"/>
            <a:ext cx="249237" cy="2492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2535" name="Oval 7">
            <a:extLst>
              <a:ext uri="{FF2B5EF4-FFF2-40B4-BE49-F238E27FC236}">
                <a16:creationId xmlns:a16="http://schemas.microsoft.com/office/drawing/2014/main" id="{D8728B0B-8970-944C-8022-BA2040765C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24664" y="4138614"/>
            <a:ext cx="249237" cy="2492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2536" name="Oval 8">
            <a:extLst>
              <a:ext uri="{FF2B5EF4-FFF2-40B4-BE49-F238E27FC236}">
                <a16:creationId xmlns:a16="http://schemas.microsoft.com/office/drawing/2014/main" id="{695BC434-E5F7-4A42-89B5-71387F0985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0" y="3435350"/>
            <a:ext cx="249238" cy="2492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latin typeface="Comic Sans MS" panose="030F0902030302020204" pitchFamily="66" charset="0"/>
            </a:endParaRPr>
          </a:p>
        </p:txBody>
      </p:sp>
      <p:sp>
        <p:nvSpPr>
          <p:cNvPr id="22537" name="Oval 9">
            <a:extLst>
              <a:ext uri="{FF2B5EF4-FFF2-40B4-BE49-F238E27FC236}">
                <a16:creationId xmlns:a16="http://schemas.microsoft.com/office/drawing/2014/main" id="{FE605D2C-ED54-464F-961B-C7287D9038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0" y="6351589"/>
            <a:ext cx="249238" cy="2492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latin typeface="Comic Sans MS" panose="030F0902030302020204" pitchFamily="66" charset="0"/>
            </a:endParaRPr>
          </a:p>
        </p:txBody>
      </p:sp>
      <p:cxnSp>
        <p:nvCxnSpPr>
          <p:cNvPr id="22538" name="AutoShape 10">
            <a:extLst>
              <a:ext uri="{FF2B5EF4-FFF2-40B4-BE49-F238E27FC236}">
                <a16:creationId xmlns:a16="http://schemas.microsoft.com/office/drawing/2014/main" id="{EA17AA1B-D988-F94B-8800-91AD70B474C9}"/>
              </a:ext>
            </a:extLst>
          </p:cNvPr>
          <p:cNvCxnSpPr>
            <a:cxnSpLocks noChangeShapeType="1"/>
            <a:endCxn id="22541" idx="2"/>
          </p:cNvCxnSpPr>
          <p:nvPr/>
        </p:nvCxnSpPr>
        <p:spPr bwMode="auto">
          <a:xfrm>
            <a:off x="4446589" y="5037138"/>
            <a:ext cx="2378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9" name="AutoShape 11">
            <a:extLst>
              <a:ext uri="{FF2B5EF4-FFF2-40B4-BE49-F238E27FC236}">
                <a16:creationId xmlns:a16="http://schemas.microsoft.com/office/drawing/2014/main" id="{E2B89592-36BB-B247-B33A-2B17C6BF8249}"/>
              </a:ext>
            </a:extLst>
          </p:cNvPr>
          <p:cNvCxnSpPr>
            <a:cxnSpLocks noChangeShapeType="1"/>
            <a:stCxn id="22536" idx="6"/>
          </p:cNvCxnSpPr>
          <p:nvPr/>
        </p:nvCxnSpPr>
        <p:spPr bwMode="auto">
          <a:xfrm>
            <a:off x="4440239" y="3560763"/>
            <a:ext cx="2378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40" name="AutoShape 12">
            <a:extLst>
              <a:ext uri="{FF2B5EF4-FFF2-40B4-BE49-F238E27FC236}">
                <a16:creationId xmlns:a16="http://schemas.microsoft.com/office/drawing/2014/main" id="{9EFE2046-A6BD-6C46-A285-7A4581358144}"/>
              </a:ext>
            </a:extLst>
          </p:cNvPr>
          <p:cNvCxnSpPr>
            <a:cxnSpLocks noChangeShapeType="1"/>
            <a:stCxn id="22537" idx="6"/>
          </p:cNvCxnSpPr>
          <p:nvPr/>
        </p:nvCxnSpPr>
        <p:spPr bwMode="auto">
          <a:xfrm>
            <a:off x="4440239" y="6477000"/>
            <a:ext cx="2378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41" name="Oval 13">
            <a:extLst>
              <a:ext uri="{FF2B5EF4-FFF2-40B4-BE49-F238E27FC236}">
                <a16:creationId xmlns:a16="http://schemas.microsoft.com/office/drawing/2014/main" id="{DC0CA1EB-0378-2E40-AAE4-7449113CA3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24664" y="4913313"/>
            <a:ext cx="249237" cy="2476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latin typeface="Comic Sans MS" panose="030F0902030302020204" pitchFamily="66" charset="0"/>
            </a:endParaRPr>
          </a:p>
        </p:txBody>
      </p:sp>
      <p:cxnSp>
        <p:nvCxnSpPr>
          <p:cNvPr id="22542" name="AutoShape 14">
            <a:extLst>
              <a:ext uri="{FF2B5EF4-FFF2-40B4-BE49-F238E27FC236}">
                <a16:creationId xmlns:a16="http://schemas.microsoft.com/office/drawing/2014/main" id="{4C49B5F9-B5BB-3B4E-9293-656F257939D7}"/>
              </a:ext>
            </a:extLst>
          </p:cNvPr>
          <p:cNvCxnSpPr>
            <a:cxnSpLocks noChangeShapeType="1"/>
            <a:stCxn id="22536" idx="6"/>
          </p:cNvCxnSpPr>
          <p:nvPr/>
        </p:nvCxnSpPr>
        <p:spPr bwMode="auto">
          <a:xfrm>
            <a:off x="4440239" y="3560763"/>
            <a:ext cx="237807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43" name="Oval 15">
            <a:extLst>
              <a:ext uri="{FF2B5EF4-FFF2-40B4-BE49-F238E27FC236}">
                <a16:creationId xmlns:a16="http://schemas.microsoft.com/office/drawing/2014/main" id="{5FB6C0D5-D631-9642-BFFD-B9A258A6A1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0" y="4138614"/>
            <a:ext cx="249238" cy="2492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latin typeface="Comic Sans MS" panose="030F0902030302020204" pitchFamily="66" charset="0"/>
            </a:endParaRPr>
          </a:p>
        </p:txBody>
      </p:sp>
      <p:sp>
        <p:nvSpPr>
          <p:cNvPr id="22544" name="Oval 16">
            <a:extLst>
              <a:ext uri="{FF2B5EF4-FFF2-40B4-BE49-F238E27FC236}">
                <a16:creationId xmlns:a16="http://schemas.microsoft.com/office/drawing/2014/main" id="{8610CA8A-447D-1041-A961-78D93A6FA6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1000" y="5616575"/>
            <a:ext cx="249238" cy="2492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latin typeface="Comic Sans MS" panose="030F0902030302020204" pitchFamily="66" charset="0"/>
            </a:endParaRPr>
          </a:p>
        </p:txBody>
      </p:sp>
      <p:sp>
        <p:nvSpPr>
          <p:cNvPr id="22545" name="Oval 17">
            <a:extLst>
              <a:ext uri="{FF2B5EF4-FFF2-40B4-BE49-F238E27FC236}">
                <a16:creationId xmlns:a16="http://schemas.microsoft.com/office/drawing/2014/main" id="{FE594B22-968C-B34E-B173-9FD93D40B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24664" y="5616575"/>
            <a:ext cx="249237" cy="2492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latin typeface="Comic Sans MS" panose="030F0902030302020204" pitchFamily="66" charset="0"/>
            </a:endParaRPr>
          </a:p>
        </p:txBody>
      </p:sp>
      <p:cxnSp>
        <p:nvCxnSpPr>
          <p:cNvPr id="22546" name="AutoShape 18">
            <a:extLst>
              <a:ext uri="{FF2B5EF4-FFF2-40B4-BE49-F238E27FC236}">
                <a16:creationId xmlns:a16="http://schemas.microsoft.com/office/drawing/2014/main" id="{80CFFE7B-73CB-4E44-B5F3-7A81DAED9EF0}"/>
              </a:ext>
            </a:extLst>
          </p:cNvPr>
          <p:cNvCxnSpPr>
            <a:cxnSpLocks noChangeShapeType="1"/>
            <a:stCxn id="22543" idx="6"/>
          </p:cNvCxnSpPr>
          <p:nvPr/>
        </p:nvCxnSpPr>
        <p:spPr bwMode="auto">
          <a:xfrm>
            <a:off x="4440239" y="4264025"/>
            <a:ext cx="23780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47" name="AutoShape 19">
            <a:extLst>
              <a:ext uri="{FF2B5EF4-FFF2-40B4-BE49-F238E27FC236}">
                <a16:creationId xmlns:a16="http://schemas.microsoft.com/office/drawing/2014/main" id="{1FE09A4B-562A-894D-97A1-41A150113BF6}"/>
              </a:ext>
            </a:extLst>
          </p:cNvPr>
          <p:cNvCxnSpPr>
            <a:cxnSpLocks noChangeShapeType="1"/>
            <a:stCxn id="22544" idx="6"/>
          </p:cNvCxnSpPr>
          <p:nvPr/>
        </p:nvCxnSpPr>
        <p:spPr bwMode="auto">
          <a:xfrm flipV="1">
            <a:off x="4440239" y="4265614"/>
            <a:ext cx="2378075" cy="147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48" name="AutoShape 20">
            <a:extLst>
              <a:ext uri="{FF2B5EF4-FFF2-40B4-BE49-F238E27FC236}">
                <a16:creationId xmlns:a16="http://schemas.microsoft.com/office/drawing/2014/main" id="{02B245DF-77F4-8145-92D0-EA339174C1B1}"/>
              </a:ext>
            </a:extLst>
          </p:cNvPr>
          <p:cNvCxnSpPr>
            <a:cxnSpLocks noChangeShapeType="1"/>
            <a:endCxn id="22545" idx="1"/>
          </p:cNvCxnSpPr>
          <p:nvPr/>
        </p:nvCxnSpPr>
        <p:spPr bwMode="auto">
          <a:xfrm>
            <a:off x="4446589" y="5037138"/>
            <a:ext cx="2414587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49" name="AutoShape 21">
            <a:extLst>
              <a:ext uri="{FF2B5EF4-FFF2-40B4-BE49-F238E27FC236}">
                <a16:creationId xmlns:a16="http://schemas.microsoft.com/office/drawing/2014/main" id="{F478F700-F46A-4D4E-BE95-40C01ADBE50E}"/>
              </a:ext>
            </a:extLst>
          </p:cNvPr>
          <p:cNvCxnSpPr>
            <a:cxnSpLocks noChangeShapeType="1"/>
            <a:stCxn id="22544" idx="6"/>
          </p:cNvCxnSpPr>
          <p:nvPr/>
        </p:nvCxnSpPr>
        <p:spPr bwMode="auto">
          <a:xfrm>
            <a:off x="4440239" y="5741988"/>
            <a:ext cx="2378075" cy="736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0" name="AutoShape 22">
            <a:extLst>
              <a:ext uri="{FF2B5EF4-FFF2-40B4-BE49-F238E27FC236}">
                <a16:creationId xmlns:a16="http://schemas.microsoft.com/office/drawing/2014/main" id="{BFD92A3E-CE1C-4845-9E4E-A3FACB6B75C0}"/>
              </a:ext>
            </a:extLst>
          </p:cNvPr>
          <p:cNvCxnSpPr>
            <a:cxnSpLocks noChangeShapeType="1"/>
            <a:stCxn id="22537" idx="6"/>
          </p:cNvCxnSpPr>
          <p:nvPr/>
        </p:nvCxnSpPr>
        <p:spPr bwMode="auto">
          <a:xfrm flipV="1">
            <a:off x="4440239" y="4264026"/>
            <a:ext cx="2378075" cy="2212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1" name="AutoShape 23">
            <a:extLst>
              <a:ext uri="{FF2B5EF4-FFF2-40B4-BE49-F238E27FC236}">
                <a16:creationId xmlns:a16="http://schemas.microsoft.com/office/drawing/2014/main" id="{3657AB23-E99D-9D49-965A-974C34A52B8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6589" y="3559176"/>
            <a:ext cx="2371725" cy="1477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2" name="AutoShape 24">
            <a:extLst>
              <a:ext uri="{FF2B5EF4-FFF2-40B4-BE49-F238E27FC236}">
                <a16:creationId xmlns:a16="http://schemas.microsoft.com/office/drawing/2014/main" id="{33B8C64D-D402-7A44-A2B4-21F607AC78FF}"/>
              </a:ext>
            </a:extLst>
          </p:cNvPr>
          <p:cNvCxnSpPr>
            <a:cxnSpLocks noChangeShapeType="1"/>
            <a:stCxn id="22545" idx="4"/>
          </p:cNvCxnSpPr>
          <p:nvPr/>
        </p:nvCxnSpPr>
        <p:spPr bwMode="auto">
          <a:xfrm>
            <a:off x="6950075" y="5865814"/>
            <a:ext cx="0" cy="477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3" name="AutoShape 25">
            <a:extLst>
              <a:ext uri="{FF2B5EF4-FFF2-40B4-BE49-F238E27FC236}">
                <a16:creationId xmlns:a16="http://schemas.microsoft.com/office/drawing/2014/main" id="{30463431-7EBC-B545-8A5C-74F457465B10}"/>
              </a:ext>
            </a:extLst>
          </p:cNvPr>
          <p:cNvCxnSpPr>
            <a:cxnSpLocks noChangeShapeType="1"/>
            <a:endCxn id="22541" idx="0"/>
          </p:cNvCxnSpPr>
          <p:nvPr/>
        </p:nvCxnSpPr>
        <p:spPr bwMode="auto">
          <a:xfrm>
            <a:off x="6950075" y="4395789"/>
            <a:ext cx="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4" name="AutoShape 26">
            <a:extLst>
              <a:ext uri="{FF2B5EF4-FFF2-40B4-BE49-F238E27FC236}">
                <a16:creationId xmlns:a16="http://schemas.microsoft.com/office/drawing/2014/main" id="{0FA080E0-77E8-2542-87CD-6F55E163BD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50075" y="3692525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5" name="AutoShape 27">
            <a:extLst>
              <a:ext uri="{FF2B5EF4-FFF2-40B4-BE49-F238E27FC236}">
                <a16:creationId xmlns:a16="http://schemas.microsoft.com/office/drawing/2014/main" id="{60B36D81-B7D8-304B-B8B5-0F2BAD83E415}"/>
              </a:ext>
            </a:extLst>
          </p:cNvPr>
          <p:cNvCxnSpPr>
            <a:cxnSpLocks noChangeShapeType="1"/>
            <a:endCxn id="22543" idx="4"/>
          </p:cNvCxnSpPr>
          <p:nvPr/>
        </p:nvCxnSpPr>
        <p:spPr bwMode="auto">
          <a:xfrm flipV="1">
            <a:off x="4316413" y="4387851"/>
            <a:ext cx="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56" name="Oval 28">
            <a:extLst>
              <a:ext uri="{FF2B5EF4-FFF2-40B4-BE49-F238E27FC236}">
                <a16:creationId xmlns:a16="http://schemas.microsoft.com/office/drawing/2014/main" id="{8B3CB815-AC48-D54F-BB84-333A78B894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53400" y="5184775"/>
            <a:ext cx="249238" cy="2476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zh-CN" sz="120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2557" name="Rectangle 29">
            <a:extLst>
              <a:ext uri="{FF2B5EF4-FFF2-40B4-BE49-F238E27FC236}">
                <a16:creationId xmlns:a16="http://schemas.microsoft.com/office/drawing/2014/main" id="{FC57C6A5-B540-A249-AF26-C29B3A634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25" y="5105400"/>
            <a:ext cx="1703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zh-CN" sz="1600">
                <a:latin typeface="Comic Sans MS" panose="030F0902030302020204" pitchFamily="66" charset="0"/>
                <a:ea typeface="宋体" panose="02010600030101010101" pitchFamily="2" charset="-122"/>
              </a:rPr>
              <a:t>independent set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A6C4DFBB-88ED-614F-B712-6D421D43C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70A663BB-7B27-3647-8E49-381415C83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1"/>
            <a:ext cx="4357337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47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41791</TotalTime>
  <Words>2102</Words>
  <Application>Microsoft Macintosh PowerPoint</Application>
  <PresentationFormat>宽屏</PresentationFormat>
  <Paragraphs>270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KaiTi</vt:lpstr>
      <vt:lpstr>Arial</vt:lpstr>
      <vt:lpstr>Calibri</vt:lpstr>
      <vt:lpstr>Cambria Math</vt:lpstr>
      <vt:lpstr>Comic Sans MS</vt:lpstr>
      <vt:lpstr>Courier</vt:lpstr>
      <vt:lpstr>Franklin Gothic Demi</vt:lpstr>
      <vt:lpstr>Franklin Gothic Medium</vt:lpstr>
      <vt:lpstr>Wingdings</vt:lpstr>
      <vt:lpstr>Office 主题</vt:lpstr>
      <vt:lpstr>Algorithm Design and Analysis (H)</vt:lpstr>
      <vt:lpstr>NP and Computational Intractability</vt:lpstr>
      <vt:lpstr>1.  Polynomial-Time Reductions</vt:lpstr>
      <vt:lpstr>Classify Problems According to Computational Requirements</vt:lpstr>
      <vt:lpstr>Classify Problems</vt:lpstr>
      <vt:lpstr>Polynomial-Time Reduction</vt:lpstr>
      <vt:lpstr>Polynomial-Time Reduction</vt:lpstr>
      <vt:lpstr>2. Reduction By Simple Equivalence</vt:lpstr>
      <vt:lpstr>Independent Set</vt:lpstr>
      <vt:lpstr>Vertex Cover</vt:lpstr>
      <vt:lpstr>Vertex Cover and Independent Set</vt:lpstr>
      <vt:lpstr>Vertex Cover and Independent Set</vt:lpstr>
      <vt:lpstr>3. Reduction from Special Case to General Case</vt:lpstr>
      <vt:lpstr>Set Cover</vt:lpstr>
      <vt:lpstr>Vertex Cover Reduces to Set Cover</vt:lpstr>
      <vt:lpstr>4.  Reductions via "Gadgets"</vt:lpstr>
      <vt:lpstr>Satisfiability</vt:lpstr>
      <vt:lpstr>Satisfiability</vt:lpstr>
      <vt:lpstr>3 Satisfiability Reduces to Independent Set</vt:lpstr>
      <vt:lpstr>3 Satisfiability Reduces to Independent Set</vt:lpstr>
      <vt:lpstr>Review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2318</cp:revision>
  <dcterms:created xsi:type="dcterms:W3CDTF">2020-09-05T08:11:12Z</dcterms:created>
  <dcterms:modified xsi:type="dcterms:W3CDTF">2022-05-11T03:37:30Z</dcterms:modified>
  <cp:category/>
</cp:coreProperties>
</file>