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2" r:id="rId3"/>
    <p:sldId id="278" r:id="rId4"/>
    <p:sldId id="279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15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 autoAdjust="0"/>
    <p:restoredTop sz="84944"/>
  </p:normalViewPr>
  <p:slideViewPr>
    <p:cSldViewPr snapToGrid="0">
      <p:cViewPr varScale="1">
        <p:scale>
          <a:sx n="132" d="100"/>
          <a:sy n="132" d="100"/>
        </p:scale>
        <p:origin x="976" y="176"/>
      </p:cViewPr>
      <p:guideLst/>
    </p:cSldViewPr>
  </p:slideViewPr>
  <p:outlineViewPr>
    <p:cViewPr>
      <p:scale>
        <a:sx n="33" d="100"/>
        <a:sy n="33" d="100"/>
      </p:scale>
      <p:origin x="0" y="-230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2022/5/18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82E900D3-2CC2-B14C-B80C-CE9E53B4AB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2F45E3BD-4EF6-CB43-AA1A-D9C79C945A6B}" type="slidenum">
              <a:rPr lang="en-US" altLang="zh-CN" sz="1200"/>
              <a:pPr/>
              <a:t>11</a:t>
            </a:fld>
            <a:endParaRPr lang="en-US" altLang="zh-CN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5691BD4-3C93-F749-817C-55E2683B37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A59EFA3-F4CB-A141-ACCC-FB9237174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179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48" tIns="44024" rIns="88048" bIns="44024"/>
          <a:lstStyle/>
          <a:p>
            <a:pPr eaLnBrk="1" hangingPunct="1">
              <a:spcBef>
                <a:spcPct val="0"/>
              </a:spcBef>
            </a:pPr>
            <a:r>
              <a:rPr lang="en-US" altLang="zh-CN" sz="1400">
                <a:latin typeface="Comic Sans MS" panose="030F0902030302020204" pitchFamily="66" charset="0"/>
                <a:ea typeface="ＭＳ Ｐゴシック" panose="020B0600070205080204" pitchFamily="34" charset="-128"/>
              </a:rPr>
              <a:t>Cook formulated conjecture explicitly, others presented close approximations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400">
                <a:latin typeface="Comic Sans MS" panose="030F0902030302020204" pitchFamily="66" charset="0"/>
                <a:ea typeface="ＭＳ Ｐゴシック" panose="020B0600070205080204" pitchFamily="34" charset="-128"/>
              </a:rPr>
              <a:t>“ The classes of problems which are respectively known and not known to have good algorithms are of great theoretical interest…. I conjecture that there is no good algorithm for the traveling salesman problem.  My reasons are the same as for any mathematical conjecture:  (i) It is a legitimate mathematical possibility and (ii) I do not know.”   -- Jack Edmonds, 1966</a:t>
            </a:r>
          </a:p>
          <a:p>
            <a:pPr eaLnBrk="1" hangingPunct="1"/>
            <a:r>
              <a:rPr lang="en-US" altLang="zh-CN">
                <a:latin typeface="Comic Sans MS" panose="030F0902030302020204" pitchFamily="66" charset="0"/>
                <a:ea typeface="ＭＳ Ｐゴシック" panose="020B0600070205080204" pitchFamily="34" charset="-128"/>
              </a:rPr>
              <a:t>If no, then computer scientists can say "I told you so"</a:t>
            </a:r>
          </a:p>
        </p:txBody>
      </p:sp>
    </p:spTree>
    <p:extLst>
      <p:ext uri="{BB962C8B-B14F-4D97-AF65-F5344CB8AC3E}">
        <p14:creationId xmlns:p14="http://schemas.microsoft.com/office/powerpoint/2010/main" val="1583346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6454C25-0D45-E54A-B5E5-F699C821FD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0725A09B-C1B4-8849-8C7F-2EEC9EF507D8}" type="slidenum">
              <a:rPr lang="en-US" altLang="zh-CN" sz="1200"/>
              <a:pPr/>
              <a:t>12</a:t>
            </a:fld>
            <a:endParaRPr lang="en-US" altLang="zh-CN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957C6DF-AB27-1E4F-95A4-E5330D33FDD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9CC8199F-F33A-D54B-8B55-C5C95BADF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1858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F2AABE3-E2D3-1949-92B8-D7C57F3A7D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AF4CED9D-E981-D24A-AF7B-08C16F4BC4F0}" type="slidenum">
              <a:rPr lang="en-US" altLang="zh-CN" sz="1200"/>
              <a:pPr/>
              <a:t>13</a:t>
            </a:fld>
            <a:endParaRPr lang="en-US" altLang="zh-CN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D72BC4D8-913B-E341-8130-286DE63DA91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E2D18EA2-60BB-0549-9AF7-B660E3A27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>
                <a:latin typeface="Comic Sans MS" panose="030F0902030302020204" pitchFamily="66" charset="0"/>
                <a:ea typeface="ＭＳ Ｐゴシック" panose="020B0600070205080204" pitchFamily="34" charset="-128"/>
              </a:rPr>
              <a:t>Cook and Karp reductions are different (Richard E. Ladner, Nancy A. Lynch, Alan L. Selman: A Comparison of Polynomial Time Reducibilities. Theoretical Computer Science 1(2): 103-123 (1975)).</a:t>
            </a:r>
          </a:p>
          <a:p>
            <a:pPr eaLnBrk="1" hangingPunct="1"/>
            <a:r>
              <a:rPr lang="en-US" altLang="zh-CN">
                <a:latin typeface="Comic Sans MS" panose="030F0902030302020204" pitchFamily="66" charset="0"/>
                <a:ea typeface="ＭＳ Ｐゴシック" panose="020B0600070205080204" pitchFamily="34" charset="-128"/>
              </a:rPr>
              <a:t>If Cook reduction = Karp reduction then co-NP = NP; if Cook reduction != Karp reduction, then P != NP.</a:t>
            </a:r>
          </a:p>
          <a:p>
            <a:pPr eaLnBrk="1" hangingPunct="1"/>
            <a:r>
              <a:rPr lang="en-US" altLang="zh-CN">
                <a:latin typeface="Comic Sans MS" panose="030F0902030302020204" pitchFamily="66" charset="0"/>
                <a:ea typeface="ＭＳ Ｐゴシック" panose="020B0600070205080204" pitchFamily="34" charset="-128"/>
              </a:rPr>
              <a:t>Difference between Cook and Karp:  with Cook, you get to the oracle more than once and you can even call it adaptively (based on results of previous oracle calls)</a:t>
            </a:r>
          </a:p>
        </p:txBody>
      </p:sp>
    </p:spTree>
    <p:extLst>
      <p:ext uri="{BB962C8B-B14F-4D97-AF65-F5344CB8AC3E}">
        <p14:creationId xmlns:p14="http://schemas.microsoft.com/office/powerpoint/2010/main" val="2710177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FC5FF91A-D358-964F-95C4-1D0A2918E9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19B4484C-433A-5144-A2B2-42E933A13234}" type="slidenum">
              <a:rPr lang="en-US" altLang="zh-CN" sz="1200"/>
              <a:pPr/>
              <a:t>14</a:t>
            </a:fld>
            <a:endParaRPr lang="en-US" altLang="zh-CN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191C6272-208F-B64A-AF14-4B558FD167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A88DBCA-D21D-4544-B4FE-4D3519949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>
                <a:latin typeface="Comic Sans MS" panose="030F0902030302020204" pitchFamily="66" charset="0"/>
                <a:ea typeface="ＭＳ Ｐゴシック" panose="020B0600070205080204" pitchFamily="34" charset="-128"/>
                <a:sym typeface="Symbol" pitchFamily="2" charset="2"/>
              </a:rPr>
              <a:t>why couldn't there be incomparable problems such that neither X &lt;= Y nor Y &lt;= X ?</a:t>
            </a:r>
            <a:endParaRPr lang="en-US" altLang="zh-CN" baseline="-25000">
              <a:latin typeface="Comic Sans MS" panose="030F0902030302020204" pitchFamily="66" charset="0"/>
              <a:ea typeface="ＭＳ Ｐゴシック" panose="020B0600070205080204" pitchFamily="34" charset="-128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5346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87AF0F0C-17A2-5943-973C-03BD77D56E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12D3344D-4F9E-1F41-9FE7-E70DDCD765B2}" type="slidenum">
              <a:rPr lang="en-US" altLang="zh-CN" sz="1200"/>
              <a:pPr/>
              <a:t>15</a:t>
            </a:fld>
            <a:endParaRPr lang="en-US" altLang="zh-CN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553B0CF-B232-D847-B0F3-8A2F026816B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CFB070B-5943-4644-BEB3-37E78C6918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3433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F61EB4C9-95E3-4841-A6FB-A41D2706B8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845D9F68-DB84-EB43-A368-8BE26D171C36}" type="slidenum">
              <a:rPr lang="en-US" altLang="zh-CN" sz="1200"/>
              <a:pPr/>
              <a:t>16</a:t>
            </a:fld>
            <a:endParaRPr lang="en-US" altLang="zh-CN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A71F57B-B84F-014A-B98A-CBDD06C3980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CC6A4084-0632-0940-B1E0-5455F72C44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>
                <a:latin typeface="Comic Sans MS" panose="030F0902030302020204" pitchFamily="66" charset="0"/>
                <a:ea typeface="ＭＳ Ｐゴシック" panose="020B0600070205080204" pitchFamily="34" charset="-128"/>
              </a:rPr>
              <a:t>intellectual milestone in CS</a:t>
            </a:r>
          </a:p>
          <a:p>
            <a:pPr eaLnBrk="1" hangingPunct="1"/>
            <a:r>
              <a:rPr lang="en-US" altLang="zh-CN">
                <a:latin typeface="Comic Sans MS" panose="030F0902030302020204" pitchFamily="66" charset="0"/>
                <a:ea typeface="ＭＳ Ｐゴシック" panose="020B0600070205080204" pitchFamily="34" charset="-128"/>
              </a:rPr>
              <a:t>by Savage's theorem,  P = languages with uniformly polynomial circuits </a:t>
            </a:r>
          </a:p>
        </p:txBody>
      </p:sp>
    </p:spTree>
    <p:extLst>
      <p:ext uri="{BB962C8B-B14F-4D97-AF65-F5344CB8AC3E}">
        <p14:creationId xmlns:p14="http://schemas.microsoft.com/office/powerpoint/2010/main" val="3292090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2A573BA0-6DF8-7147-B8EB-F52795C704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BCBA634C-8D20-7D4E-B611-A0793F2D0AB5}" type="slidenum">
              <a:rPr lang="en-US" altLang="zh-CN" sz="1200"/>
              <a:pPr/>
              <a:t>17</a:t>
            </a:fld>
            <a:endParaRPr lang="en-US" altLang="zh-CN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15932BDF-823D-9B4D-B441-8738EF4ACED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6C9735D1-5DDD-424A-9AD1-35F55CFAF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dirty="0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6696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ACC5BDEC-F2E4-E849-BE28-A364F0B17F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9CB98454-AF17-B549-8DAE-66775BD78F1C}" type="slidenum">
              <a:rPr lang="en-US" altLang="zh-CN" sz="1200"/>
              <a:pPr/>
              <a:t>18</a:t>
            </a:fld>
            <a:endParaRPr lang="en-US" altLang="zh-CN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F471287-ADA1-0C44-AF0B-220CE6CE70B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BE31CFE-211A-F449-A816-D75296EC97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32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2EF40820-49B5-0B40-9C8C-7499C8B6A3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5024A8BA-90E8-F84E-AF48-DF74E81EE1A6}" type="slidenum">
              <a:rPr lang="en-US" altLang="zh-CN" sz="1200"/>
              <a:pPr/>
              <a:t>19</a:t>
            </a:fld>
            <a:endParaRPr lang="en-US" altLang="zh-CN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7DF9AE20-BE93-AC46-9548-80926D0B26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572DA575-5A17-DC4C-A889-5A8ACB1CE6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5127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BB1CDC5A-F358-CB4E-A696-CA5392E5DE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BBBD1FB3-D37D-8048-B188-65AF29332F2E}" type="slidenum">
              <a:rPr lang="en-US" altLang="zh-CN" sz="1200"/>
              <a:pPr/>
              <a:t>20</a:t>
            </a:fld>
            <a:endParaRPr lang="en-US" altLang="zh-CN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B271D8DC-09D3-9C4D-986D-2FDEF84C59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5E7F7C53-398D-524F-8FBD-12DB53A4D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179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48" tIns="44024" rIns="88048" bIns="44024"/>
          <a:lstStyle/>
          <a:p>
            <a:pPr eaLnBrk="1" hangingPunct="1"/>
            <a:r>
              <a:rPr lang="en-US" altLang="zh-CN">
                <a:latin typeface="Comic Sans MS" panose="030F0902030302020204" pitchFamily="66" charset="0"/>
                <a:ea typeface="ＭＳ Ｐゴシック" panose="020B0600070205080204" pitchFamily="34" charset="-128"/>
              </a:rPr>
              <a:t>Karp analyzed most juicy open problem in discrete math – showed most were NP-complete</a:t>
            </a:r>
          </a:p>
          <a:p>
            <a:pPr eaLnBrk="1" hangingPunct="1"/>
            <a:r>
              <a:rPr lang="en-US" altLang="zh-CN">
                <a:latin typeface="Comic Sans MS" panose="030F0902030302020204" pitchFamily="66" charset="0"/>
                <a:ea typeface="ＭＳ Ｐゴシック" panose="020B0600070205080204" pitchFamily="34" charset="-128"/>
              </a:rPr>
              <a:t>x -&gt; y means x reduces to y (if you can solve y, then you can solve x)</a:t>
            </a:r>
          </a:p>
          <a:p>
            <a:pPr eaLnBrk="1" hangingPunct="1"/>
            <a:r>
              <a:rPr lang="en-US" altLang="zh-CN">
                <a:latin typeface="Comic Sans MS" panose="030F0902030302020204" pitchFamily="66" charset="0"/>
                <a:ea typeface="ＭＳ Ｐゴシック" panose="020B0600070205080204" pitchFamily="34" charset="-128"/>
              </a:rPr>
              <a:t>Then to join the NP complete club, you need a reduction from SAT (or any other current member) to you</a:t>
            </a:r>
          </a:p>
        </p:txBody>
      </p:sp>
    </p:spTree>
    <p:extLst>
      <p:ext uri="{BB962C8B-B14F-4D97-AF65-F5344CB8AC3E}">
        <p14:creationId xmlns:p14="http://schemas.microsoft.com/office/powerpoint/2010/main" val="224874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3153035-4170-B54B-BBB8-31A8C7AEE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3A7DF563-2023-6F44-9D48-05729573CFFB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0C1BBDE-3D53-1F4F-B772-4B73919BEC5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70E5678-A9CA-EA43-A020-731164D5B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4337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AEA2D0D3-1A55-4B47-96F1-14AC0A8FD6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5AB32E99-D077-9F42-8FB5-5C1BFD4627A3}" type="slidenum">
              <a:rPr lang="en-US" altLang="zh-CN" sz="1200"/>
              <a:pPr/>
              <a:t>21</a:t>
            </a:fld>
            <a:endParaRPr lang="en-US" altLang="zh-CN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F853BCF8-C690-B346-8329-89EC0AA8C01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8EDC0593-968C-A84D-A19A-E34C3CA3F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>
                <a:latin typeface="Comic Sans MS" panose="030F0902030302020204" pitchFamily="66" charset="0"/>
                <a:ea typeface="ＭＳ Ｐゴシック" panose="020B0600070205080204" pitchFamily="34" charset="-128"/>
              </a:rPr>
              <a:t>Nash equilibria in two-person non-zero-sum game always exist, but major open question to *find* such a solution in poly-time. [Is there a corresponding decision problem or is only the search problem interesting from a computational  complexity viewpoint?]</a:t>
            </a:r>
          </a:p>
        </p:txBody>
      </p:sp>
    </p:spTree>
    <p:extLst>
      <p:ext uri="{BB962C8B-B14F-4D97-AF65-F5344CB8AC3E}">
        <p14:creationId xmlns:p14="http://schemas.microsoft.com/office/powerpoint/2010/main" val="2094463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655736BC-332C-AC43-B6AA-8AE163B8AD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A4AA685D-F687-8F4B-80DB-D1CB4C81F9F7}" type="slidenum">
              <a:rPr lang="en-US" altLang="zh-CN" sz="1200"/>
              <a:pPr/>
              <a:t>22</a:t>
            </a:fld>
            <a:endParaRPr lang="en-US" altLang="zh-CN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A537C2D4-440E-5146-BDAE-BBECD922BB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50FD421-7F8F-5941-A481-CB168286E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179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48" tIns="44024" rIns="88048" bIns="44024"/>
          <a:lstStyle/>
          <a:p>
            <a:pPr eaLnBrk="1" hangingPunct="1"/>
            <a:r>
              <a:rPr lang="en-US" altLang="zh-CN">
                <a:latin typeface="Comic Sans MS" panose="030F0902030302020204" pitchFamily="66" charset="0"/>
                <a:ea typeface="ＭＳ Ｐゴシック" panose="020B0600070205080204" pitchFamily="34" charset="-128"/>
              </a:rPr>
              <a:t>Ernst Ising proposed simple model for phase transitions that is of fundamental importance in physics.</a:t>
            </a:r>
          </a:p>
          <a:p>
            <a:pPr eaLnBrk="1" hangingPunct="1"/>
            <a:r>
              <a:rPr lang="en-US" altLang="zh-CN">
                <a:latin typeface="Comic Sans MS" panose="030F0902030302020204" pitchFamily="66" charset="0"/>
                <a:ea typeface="ＭＳ Ｐゴシック" panose="020B0600070205080204" pitchFamily="34" charset="-128"/>
              </a:rPr>
              <a:t>One of most exiting periods in statistical mechanics when Norwegian chemist Lars Onsager (and Nobel laureate) discovered solution to Ising model of ferromagnetism on 2D lattice.</a:t>
            </a:r>
          </a:p>
          <a:p>
            <a:pPr eaLnBrk="1" hangingPunct="1"/>
            <a:r>
              <a:rPr lang="en-US" altLang="zh-CN">
                <a:latin typeface="Comic Sans MS" panose="030F0902030302020204" pitchFamily="66" charset="0"/>
                <a:ea typeface="ＭＳ Ｐゴシック" panose="020B0600070205080204" pitchFamily="34" charset="-128"/>
              </a:rPr>
              <a:t>Result energized many of the most brilliant physicist and mathematicians for solution to more realistic 3D model.</a:t>
            </a:r>
          </a:p>
          <a:p>
            <a:pPr eaLnBrk="1" hangingPunct="1"/>
            <a:r>
              <a:rPr lang="en-US" altLang="zh-CN">
                <a:latin typeface="Comic Sans MS" panose="030F0902030302020204" pitchFamily="66" charset="0"/>
                <a:ea typeface="ＭＳ Ｐゴシック" panose="020B0600070205080204" pitchFamily="34" charset="-128"/>
              </a:rPr>
              <a:t>Spin glass Ising model from statistical mechanics (2d version unrealistic, 3d is the one everyone wanted to sovle)</a:t>
            </a:r>
          </a:p>
        </p:txBody>
      </p:sp>
    </p:spTree>
    <p:extLst>
      <p:ext uri="{BB962C8B-B14F-4D97-AF65-F5344CB8AC3E}">
        <p14:creationId xmlns:p14="http://schemas.microsoft.com/office/powerpoint/2010/main" val="3407472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3F670E14-B90B-8242-91F7-46432345E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9A2E761D-5BD5-7546-9ED6-A98D16BAAF40}" type="slidenum">
              <a:rPr lang="en-US" altLang="zh-CN" sz="1200"/>
              <a:pPr/>
              <a:t>23</a:t>
            </a:fld>
            <a:endParaRPr lang="en-US" altLang="zh-CN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44E5238-532B-4449-AF17-288D2F644D9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9DBF586-6A4F-1549-BC32-417EC0F96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179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48" tIns="44024" rIns="88048" bIns="44024"/>
          <a:lstStyle/>
          <a:p>
            <a:pPr eaLnBrk="1" hangingPunct="1"/>
            <a:endParaRPr lang="en-US" altLang="zh-CN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zh-CN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9302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8E651943-41C4-2E42-B42C-3327229325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62C05DF5-7937-D949-A973-C3451BE5B8A9}" type="slidenum">
              <a:rPr lang="en-US" altLang="zh-CN" sz="1200"/>
              <a:pPr/>
              <a:t>4</a:t>
            </a:fld>
            <a:endParaRPr lang="en-US" altLang="zh-CN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389C66A-88F2-884E-A77B-470572DD79C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4A73D06-50DE-EC4F-AD79-83EF4E86B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7225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D03A9162-AD57-6241-9CE1-07A3A5F340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D1DA657D-24C3-584F-835C-0B300290B227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E3EB7AC4-0EF0-6343-A831-ACCA5AE006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AC6E0EF-3D9E-3742-B339-FEDEA8962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6458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C24CE8F7-D9B8-7047-8107-F3831CE261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54292415-129F-7B42-BDD1-8E20264D63D2}" type="slidenum">
              <a:rPr lang="en-US" altLang="zh-CN" sz="1200"/>
              <a:pPr/>
              <a:t>6</a:t>
            </a:fld>
            <a:endParaRPr lang="en-US" altLang="zh-CN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135B371-230C-8A43-8AB0-8442456F1CA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5F9F48F-7593-544C-B814-2274F84C9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088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17A9E870-456F-8F4A-8A68-71FA8E083B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6D66C514-2F0F-DF4D-B6F9-FAF74E1C9DE6}" type="slidenum">
              <a:rPr lang="en-US" altLang="zh-CN" sz="1200"/>
              <a:pPr/>
              <a:t>7</a:t>
            </a:fld>
            <a:endParaRPr lang="en-US" altLang="zh-CN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B1771C2-56D9-3345-816C-76A865A8F4E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023DA78-4391-6D4E-809A-895F5BD1BE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1062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3685AF1F-2230-E74C-8515-7995C7EB84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67DC615F-D607-7F4A-8274-5FF6F16C0969}" type="slidenum">
              <a:rPr lang="en-US" altLang="zh-CN" sz="1200"/>
              <a:pPr/>
              <a:t>8</a:t>
            </a:fld>
            <a:endParaRPr lang="en-US" altLang="zh-CN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2FB8503B-A9B3-EA4F-9F49-36B9D51813A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2D01547-80E3-F84C-B930-F428D7408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zh-CN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4824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F5E5CC39-1238-D943-A8B1-28FD047AE5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B401C463-63BE-E84F-9BCF-2711EA69BE79}" type="slidenum">
              <a:rPr lang="en-US" altLang="zh-CN" sz="1200"/>
              <a:pPr/>
              <a:t>9</a:t>
            </a:fld>
            <a:endParaRPr lang="en-US" altLang="zh-CN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1130FD9-0654-8943-8C05-73D652BC505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E0AE2DF-B96D-9046-A81A-FF4910241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zh-CN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2257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A2D81084-33CC-E141-8ECC-BC182B60B0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E85EA299-A463-A648-81F0-3DC19FC27012}" type="slidenum">
              <a:rPr lang="en-US" altLang="zh-CN" sz="1200"/>
              <a:pPr/>
              <a:t>10</a:t>
            </a:fld>
            <a:endParaRPr lang="en-US" altLang="zh-CN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673CDF65-EB2C-C646-8B16-AEBF80AF5E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43E32D4F-9CFC-AE4E-AC61-CFA1FB50CF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>
                <a:latin typeface="Comic Sans MS" panose="030F0902030302020204" pitchFamily="66" charset="0"/>
                <a:ea typeface="ＭＳ Ｐゴシック" panose="020B0600070205080204" pitchFamily="34" charset="-128"/>
              </a:rPr>
              <a:t>epsilon = empty string</a:t>
            </a:r>
          </a:p>
        </p:txBody>
      </p:sp>
    </p:spTree>
    <p:extLst>
      <p:ext uri="{BB962C8B-B14F-4D97-AF65-F5344CB8AC3E}">
        <p14:creationId xmlns:p14="http://schemas.microsoft.com/office/powerpoint/2010/main" val="359900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097" y="1307592"/>
            <a:ext cx="10475842" cy="1772603"/>
          </a:xfrm>
        </p:spPr>
        <p:txBody>
          <a:bodyPr>
            <a:noAutofit/>
          </a:bodyPr>
          <a:lstStyle/>
          <a:p>
            <a:r>
              <a:rPr lang="en-US" altLang="zh-CN" sz="5400" b="1" dirty="0">
                <a:latin typeface="Franklin Gothic Demi" panose="020B0703020102020204" pitchFamily="34" charset="0"/>
              </a:rPr>
              <a:t>Algorithm Design and Analysis (H)</a:t>
            </a:r>
            <a:endParaRPr lang="zh-CN" altLang="en-US" sz="5400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CS216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>
            <a:extLst>
              <a:ext uri="{FF2B5EF4-FFF2-40B4-BE49-F238E27FC236}">
                <a16:creationId xmlns:a16="http://schemas.microsoft.com/office/drawing/2014/main" id="{37F49392-D290-EE40-A6CE-CF227EE833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23865FF3-0771-4D46-B93A-DEA68097CB20}" type="slidenum">
              <a:rPr lang="en-US" altLang="zh-CN" sz="800"/>
              <a:pPr/>
              <a:t>10</a:t>
            </a:fld>
            <a:endParaRPr lang="en-US" altLang="zh-CN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9B7E0B3-18D9-884C-AF63-E7EB89B4D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P, NP, EXP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95AE7F1F-86CF-E049-BD57-BF758E673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6915" y="1311275"/>
            <a:ext cx="10465163" cy="5410200"/>
          </a:xfrm>
        </p:spPr>
        <p:txBody>
          <a:bodyPr>
            <a:normAutofit fontScale="92500" lnSpcReduction="10000"/>
          </a:bodyPr>
          <a:lstStyle/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Decision problems for which there is a </a:t>
            </a:r>
            <a:r>
              <a:rPr lang="en-US" altLang="zh-CN" dirty="0">
                <a:solidFill>
                  <a:srgbClr val="C00000"/>
                </a:solidFill>
              </a:rPr>
              <a:t>poly-time algorithm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EXP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Decision problems for which there is an </a:t>
            </a:r>
            <a:r>
              <a:rPr lang="en-US" altLang="zh-CN" dirty="0">
                <a:solidFill>
                  <a:srgbClr val="C00000"/>
                </a:solidFill>
              </a:rPr>
              <a:t>exponential-time algorithm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NP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Decision problems for which there is a </a:t>
            </a:r>
            <a:r>
              <a:rPr lang="en-US" altLang="zh-CN" dirty="0">
                <a:solidFill>
                  <a:srgbClr val="C00000"/>
                </a:solidFill>
              </a:rPr>
              <a:t>poly-time certifier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altLang="zh-CN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Claim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P 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  NP.</a:t>
            </a:r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Pf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Consider any problem X in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P.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By definition, there exists a poly-time algorithm A(s) that solves X.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Certificate: t = , certifier C(s, t) = A(s). </a:t>
            </a:r>
            <a:r>
              <a:rPr lang="en-US" altLang="zh-CN" dirty="0">
                <a:ea typeface="ＭＳ Ｐゴシック" panose="020B0600070205080204" pitchFamily="34" charset="-128"/>
              </a:rPr>
              <a:t>  </a:t>
            </a:r>
            <a:r>
              <a:rPr lang="en-US" altLang="zh-CN" dirty="0">
                <a:ea typeface="ＭＳ Ｐゴシック" panose="020B0600070205080204" pitchFamily="34" charset="-128"/>
                <a:cs typeface="Lucida Grande" panose="020B0600040502020204" pitchFamily="34" charset="0"/>
              </a:rPr>
              <a:t>▪</a:t>
            </a:r>
            <a:endParaRPr lang="en-US" altLang="zh-CN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/>
            <a:endParaRPr lang="en-US" altLang="zh-CN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Claim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NP 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  EXP.</a:t>
            </a:r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Pf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Consider any problem X in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 NP.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By definition, there exists a poly-time certifier C(s, t) for X.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To solve input s, run C(s, t) on all strings t with |t|  p(|s|).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Return </a:t>
            </a:r>
            <a:r>
              <a:rPr lang="en-US" altLang="zh-CN" sz="2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yes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, if C(s, t) returns </a:t>
            </a:r>
            <a:r>
              <a:rPr lang="en-US" altLang="zh-CN" sz="2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yes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 for any of these. </a:t>
            </a:r>
            <a:r>
              <a:rPr lang="en-US" altLang="zh-CN" dirty="0">
                <a:ea typeface="ＭＳ Ｐゴシック" panose="020B0600070205080204" pitchFamily="34" charset="-128"/>
              </a:rPr>
              <a:t>  </a:t>
            </a:r>
            <a:r>
              <a:rPr lang="en-US" altLang="zh-CN" dirty="0">
                <a:ea typeface="ＭＳ Ｐゴシック" panose="020B0600070205080204" pitchFamily="34" charset="-128"/>
                <a:cs typeface="Lucida Grande" panose="020B0600040502020204" pitchFamily="34" charset="0"/>
              </a:rPr>
              <a:t>▪</a:t>
            </a:r>
            <a:endParaRPr lang="en-US" altLang="zh-CN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09D020B-9F69-294C-9D66-7EA77D09D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9FD25F37-3546-7A43-8DCE-2758BC33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2992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43431BBB-03D7-B643-BCCD-4087FED4BA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BCD34372-ADFD-4F43-9205-746936866692}" type="slidenum">
              <a:rPr lang="en-US" altLang="zh-CN" sz="800"/>
              <a:pPr/>
              <a:t>11</a:t>
            </a:fld>
            <a:endParaRPr lang="en-US" altLang="zh-CN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651701E-3401-BE4A-8E0A-BBBCC7D63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Main Question:  P Versus NP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8859A199-DC67-1E42-9889-7A81F6D08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326995"/>
            <a:ext cx="11053879" cy="5156932"/>
          </a:xfrm>
        </p:spPr>
        <p:txBody>
          <a:bodyPr>
            <a:normAutofit fontScale="77500" lnSpcReduction="20000"/>
          </a:bodyPr>
          <a:lstStyle/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Does P = NP</a:t>
            </a:r>
            <a:r>
              <a:rPr lang="en-US" altLang="zh-CN" dirty="0"/>
              <a:t>?  </a:t>
            </a:r>
            <a:r>
              <a:rPr lang="en-US" altLang="zh-CN" dirty="0">
                <a:solidFill>
                  <a:schemeClr val="hlink"/>
                </a:solidFill>
              </a:rPr>
              <a:t>[Cook 1971, Edmonds, Levin, </a:t>
            </a:r>
            <a:r>
              <a:rPr lang="en-US" altLang="zh-CN" dirty="0" err="1">
                <a:solidFill>
                  <a:schemeClr val="hlink"/>
                </a:solidFill>
              </a:rPr>
              <a:t>Yablonski</a:t>
            </a:r>
            <a:r>
              <a:rPr lang="en-US" altLang="zh-CN" dirty="0">
                <a:solidFill>
                  <a:schemeClr val="hlink"/>
                </a:solidFill>
              </a:rPr>
              <a:t>, Gödel]</a:t>
            </a:r>
            <a:endParaRPr lang="en-US" altLang="zh-CN" dirty="0"/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Is the decision problem as easy as the certification problem?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Clay $1 million prize.</a:t>
            </a:r>
            <a:endParaRPr lang="en-US" altLang="zh-CN" dirty="0"/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/>
          </a:p>
          <a:p>
            <a:pPr marL="0" indent="0"/>
            <a:r>
              <a:rPr lang="en-US" altLang="zh-CN" dirty="0"/>
              <a:t>If yes:  </a:t>
            </a:r>
            <a:r>
              <a:rPr lang="en-US" altLang="zh-CN" dirty="0">
                <a:solidFill>
                  <a:schemeClr val="tx1"/>
                </a:solidFill>
              </a:rPr>
              <a:t>Efficient algorithms for </a:t>
            </a:r>
            <a:r>
              <a:rPr lang="en-US" altLang="zh-CN" sz="2200" dirty="0"/>
              <a:t>3-COLOR</a:t>
            </a:r>
            <a:r>
              <a:rPr lang="en-US" altLang="zh-CN" sz="4500" dirty="0">
                <a:solidFill>
                  <a:schemeClr val="tx1"/>
                </a:solidFill>
              </a:rPr>
              <a:t>, </a:t>
            </a:r>
            <a:r>
              <a:rPr lang="en-US" altLang="zh-CN" sz="2200" dirty="0"/>
              <a:t>TSP</a:t>
            </a:r>
            <a:r>
              <a:rPr lang="en-US" altLang="zh-CN" sz="4500" dirty="0">
                <a:solidFill>
                  <a:schemeClr val="tx1"/>
                </a:solidFill>
              </a:rPr>
              <a:t>, </a:t>
            </a:r>
            <a:r>
              <a:rPr lang="en-US" altLang="zh-CN" sz="2200" dirty="0"/>
              <a:t>FACTOR, SAT</a:t>
            </a:r>
            <a:r>
              <a:rPr lang="en-US" altLang="zh-CN" sz="4500" dirty="0">
                <a:solidFill>
                  <a:schemeClr val="tx1"/>
                </a:solidFill>
              </a:rPr>
              <a:t>, …</a:t>
            </a:r>
          </a:p>
          <a:p>
            <a:pPr marL="0" indent="0"/>
            <a:r>
              <a:rPr lang="en-US" altLang="zh-CN" dirty="0"/>
              <a:t>If no:  </a:t>
            </a:r>
            <a:r>
              <a:rPr lang="en-US" altLang="zh-CN" dirty="0">
                <a:solidFill>
                  <a:schemeClr val="tx1"/>
                </a:solidFill>
              </a:rPr>
              <a:t>No efficient algorithms possible for </a:t>
            </a:r>
            <a:r>
              <a:rPr lang="en-US" altLang="zh-CN" sz="2200" dirty="0"/>
              <a:t>3-COLOR</a:t>
            </a:r>
            <a:r>
              <a:rPr lang="en-US" altLang="zh-CN" sz="4500" dirty="0">
                <a:solidFill>
                  <a:schemeClr val="tx1"/>
                </a:solidFill>
              </a:rPr>
              <a:t>, </a:t>
            </a:r>
            <a:r>
              <a:rPr lang="en-US" altLang="zh-CN" sz="2200" dirty="0"/>
              <a:t>TSP, SAT</a:t>
            </a:r>
            <a:r>
              <a:rPr lang="en-US" altLang="zh-CN" sz="4500" dirty="0">
                <a:solidFill>
                  <a:schemeClr val="tx1"/>
                </a:solidFill>
              </a:rPr>
              <a:t>, …</a:t>
            </a:r>
            <a:endParaRPr lang="en-US" altLang="zh-CN" dirty="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zh-CN" dirty="0"/>
              <a:t>Consensus opinion on P = NP?  </a:t>
            </a:r>
            <a:r>
              <a:rPr lang="en-US" altLang="zh-CN" dirty="0">
                <a:solidFill>
                  <a:schemeClr val="tx1"/>
                </a:solidFill>
              </a:rPr>
              <a:t>Probably no.</a:t>
            </a:r>
          </a:p>
        </p:txBody>
      </p:sp>
      <p:sp>
        <p:nvSpPr>
          <p:cNvPr id="32784" name="Text Box 15">
            <a:extLst>
              <a:ext uri="{FF2B5EF4-FFF2-40B4-BE49-F238E27FC236}">
                <a16:creationId xmlns:a16="http://schemas.microsoft.com/office/drawing/2014/main" id="{4D2E1013-8B22-4F4F-864D-2A0E457F4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56" y="4605670"/>
            <a:ext cx="258921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200" dirty="0"/>
              <a:t>would break RSA cryptography</a:t>
            </a:r>
            <a:br>
              <a:rPr kumimoji="1" lang="en-US" altLang="zh-CN" sz="1200" dirty="0"/>
            </a:br>
            <a:r>
              <a:rPr kumimoji="1" lang="en-US" altLang="zh-CN" sz="1200" dirty="0"/>
              <a:t>(and potentially collapse economy)</a:t>
            </a:r>
          </a:p>
        </p:txBody>
      </p:sp>
      <p:sp>
        <p:nvSpPr>
          <p:cNvPr id="32785" name="Line 16">
            <a:extLst>
              <a:ext uri="{FF2B5EF4-FFF2-40B4-BE49-F238E27FC236}">
                <a16:creationId xmlns:a16="http://schemas.microsoft.com/office/drawing/2014/main" id="{F004A92F-6885-D241-87E9-DA07C66E0A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16655" y="5079998"/>
            <a:ext cx="1444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9A8DE3E0-717E-8940-BE55-067856BF8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50" y="2478088"/>
            <a:ext cx="2425700" cy="1322387"/>
          </a:xfrm>
          <a:prstGeom prst="ellipse">
            <a:avLst/>
          </a:prstGeom>
          <a:solidFill>
            <a:srgbClr val="333333"/>
          </a:solidFill>
          <a:ln w="3175">
            <a:solidFill>
              <a:srgbClr val="01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</p:txBody>
      </p:sp>
      <p:sp>
        <p:nvSpPr>
          <p:cNvPr id="30" name="Text Box 5">
            <a:extLst>
              <a:ext uri="{FF2B5EF4-FFF2-40B4-BE49-F238E27FC236}">
                <a16:creationId xmlns:a16="http://schemas.microsoft.com/office/drawing/2014/main" id="{9691EAC7-0D48-EB43-A9C1-2693FC011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2863850"/>
            <a:ext cx="43973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</a:rPr>
              <a:t>EXP</a:t>
            </a:r>
          </a:p>
        </p:txBody>
      </p:sp>
      <p:sp>
        <p:nvSpPr>
          <p:cNvPr id="31" name="Oval 6">
            <a:extLst>
              <a:ext uri="{FF2B5EF4-FFF2-40B4-BE49-F238E27FC236}">
                <a16:creationId xmlns:a16="http://schemas.microsoft.com/office/drawing/2014/main" id="{4504B0FA-8B71-2841-854B-AD0D2EF33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138" y="2728913"/>
            <a:ext cx="1585912" cy="955675"/>
          </a:xfrm>
          <a:prstGeom prst="ellipse">
            <a:avLst/>
          </a:prstGeom>
          <a:solidFill>
            <a:srgbClr val="969696"/>
          </a:solidFill>
          <a:ln w="3175">
            <a:solidFill>
              <a:srgbClr val="01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</p:txBody>
      </p:sp>
      <p:sp>
        <p:nvSpPr>
          <p:cNvPr id="32" name="Text Box 7">
            <a:extLst>
              <a:ext uri="{FF2B5EF4-FFF2-40B4-BE49-F238E27FC236}">
                <a16:creationId xmlns:a16="http://schemas.microsoft.com/office/drawing/2014/main" id="{C819E479-60EB-6341-A988-785752479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938" y="2828925"/>
            <a:ext cx="3746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</a:rPr>
              <a:t>NP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C8E4AFF7-5CAF-4B44-B5FC-BC1089A8C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538" y="3006725"/>
            <a:ext cx="357187" cy="352425"/>
          </a:xfrm>
          <a:prstGeom prst="ellipse">
            <a:avLst/>
          </a:prstGeom>
          <a:solidFill>
            <a:srgbClr val="C0C0C0"/>
          </a:solidFill>
          <a:ln w="6350">
            <a:solidFill>
              <a:srgbClr val="01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</a:rPr>
              <a:t>P</a:t>
            </a:r>
          </a:p>
        </p:txBody>
      </p:sp>
      <p:sp>
        <p:nvSpPr>
          <p:cNvPr id="34" name="Text Box 9">
            <a:extLst>
              <a:ext uri="{FF2B5EF4-FFF2-40B4-BE49-F238E27FC236}">
                <a16:creationId xmlns:a16="http://schemas.microsoft.com/office/drawing/2014/main" id="{E2F56674-1C1D-0645-B8EE-D886BC5BC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913" y="3854450"/>
            <a:ext cx="9350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</a:rPr>
              <a:t>If  P </a:t>
            </a:r>
            <a:r>
              <a: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</a:t>
            </a:r>
            <a:r>
              <a: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</a:rPr>
              <a:t> NP</a:t>
            </a: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B7E143E5-21B7-2549-82A0-0814B306B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3854450"/>
            <a:ext cx="9271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</a:rPr>
              <a:t>If  P = NP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7D8E1411-63BF-EF47-8AF5-937AE7DB8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425" y="2476500"/>
            <a:ext cx="2425700" cy="1322388"/>
          </a:xfrm>
          <a:prstGeom prst="ellipse">
            <a:avLst/>
          </a:prstGeom>
          <a:solidFill>
            <a:srgbClr val="333333"/>
          </a:solidFill>
          <a:ln w="3175">
            <a:solidFill>
              <a:srgbClr val="01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77DFF6F0-BCF0-274C-9D7A-7CECD3680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050" y="2863850"/>
            <a:ext cx="4349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</a:rPr>
              <a:t>EXP</a:t>
            </a:r>
          </a:p>
        </p:txBody>
      </p:sp>
      <p:sp>
        <p:nvSpPr>
          <p:cNvPr id="38" name="Oval 13">
            <a:extLst>
              <a:ext uri="{FF2B5EF4-FFF2-40B4-BE49-F238E27FC236}">
                <a16:creationId xmlns:a16="http://schemas.microsoft.com/office/drawing/2014/main" id="{CDF5103A-8304-AF4A-85B2-9F159C9D7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5" y="2727325"/>
            <a:ext cx="1585913" cy="954088"/>
          </a:xfrm>
          <a:prstGeom prst="ellipse">
            <a:avLst/>
          </a:prstGeom>
          <a:solidFill>
            <a:srgbClr val="C0C0C0"/>
          </a:solidFill>
          <a:ln w="3175">
            <a:solidFill>
              <a:srgbClr val="01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</p:txBody>
      </p:sp>
      <p:sp>
        <p:nvSpPr>
          <p:cNvPr id="39" name="Text Box 14">
            <a:extLst>
              <a:ext uri="{FF2B5EF4-FFF2-40B4-BE49-F238E27FC236}">
                <a16:creationId xmlns:a16="http://schemas.microsoft.com/office/drawing/2014/main" id="{18F2953E-18C3-9D4F-97CD-AFAF609D2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3081338"/>
            <a:ext cx="11144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</a:rPr>
              <a:t>P = NP</a:t>
            </a:r>
            <a:endParaRPr kumimoji="0" lang="en-US" altLang="zh-CN" sz="1000" b="0" i="0" u="none" strike="noStrike" kern="0" cap="none" spc="0" normalizeH="0" baseline="0" noProof="0">
              <a:ln>
                <a:noFill/>
              </a:ln>
              <a:solidFill>
                <a:srgbClr val="3366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39AB1FF0-F9E6-3641-A010-9B679CBB3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4">
            <a:extLst>
              <a:ext uri="{FF2B5EF4-FFF2-40B4-BE49-F238E27FC236}">
                <a16:creationId xmlns:a16="http://schemas.microsoft.com/office/drawing/2014/main" id="{4EA7B0EC-F9F6-9D4F-A1E6-7B2631747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2509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E1F8FF0-33C3-C349-90BA-CD62FB7FC7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6.  NP-Completeness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CC472C-B8E2-F04C-B98D-E36054F6F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25A2B663-8E3C-5345-8911-F903450D5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46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6DBCA6A6-2D11-8841-8516-1D8B81E22A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69530DC0-8DE4-9149-B38D-8F6CC4570553}" type="slidenum">
              <a:rPr lang="en-US" altLang="zh-CN" sz="800"/>
              <a:pPr/>
              <a:t>13</a:t>
            </a:fld>
            <a:endParaRPr lang="en-US" altLang="zh-CN" sz="14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B508EE0D-57BE-3F44-ABBC-66C84DFA2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Polynomial Transformation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51BD978-8EFE-B745-A2E6-510B77D10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Problem X </a:t>
            </a:r>
            <a:r>
              <a:rPr lang="en-US" altLang="zh-CN" dirty="0">
                <a:solidFill>
                  <a:srgbClr val="C00000"/>
                </a:solidFill>
              </a:rPr>
              <a:t>polynomial reduces</a:t>
            </a:r>
            <a:r>
              <a:rPr lang="en-US" altLang="zh-CN" dirty="0">
                <a:solidFill>
                  <a:schemeClr val="tx1"/>
                </a:solidFill>
              </a:rPr>
              <a:t> (Cook) to problem Y if arbitrary instances of problem X can be solved using: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Polynomial number of standard computational steps, plus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Polynomial number of calls to oracle that solves problem Y.</a:t>
            </a: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Problem X </a:t>
            </a:r>
            <a:r>
              <a:rPr lang="en-US" altLang="zh-CN" dirty="0">
                <a:solidFill>
                  <a:srgbClr val="C00000"/>
                </a:solidFill>
              </a:rPr>
              <a:t>polynomial transforms </a:t>
            </a:r>
            <a:r>
              <a:rPr lang="en-US" altLang="zh-CN" dirty="0">
                <a:solidFill>
                  <a:schemeClr val="tx1"/>
                </a:solidFill>
              </a:rPr>
              <a:t>(Karp) to problem Y if given any input x to X, we can construct an input y such that x is a </a:t>
            </a:r>
            <a:r>
              <a:rPr lang="en-US" altLang="zh-CN" sz="2200" dirty="0">
                <a:latin typeface="Courier New" panose="02070309020205020404" pitchFamily="49" charset="0"/>
              </a:rPr>
              <a:t>yes</a:t>
            </a:r>
            <a:r>
              <a:rPr lang="en-US" altLang="zh-CN" dirty="0">
                <a:solidFill>
                  <a:schemeClr val="tx1"/>
                </a:solidFill>
              </a:rPr>
              <a:t> instance of X </a:t>
            </a:r>
            <a:r>
              <a:rPr lang="en-US" altLang="zh-CN" dirty="0" err="1">
                <a:solidFill>
                  <a:schemeClr val="tx1"/>
                </a:solidFill>
              </a:rPr>
              <a:t>iff</a:t>
            </a:r>
            <a:r>
              <a:rPr lang="en-US" altLang="zh-CN" dirty="0">
                <a:solidFill>
                  <a:schemeClr val="tx1"/>
                </a:solidFill>
              </a:rPr>
              <a:t> y is a </a:t>
            </a:r>
            <a:r>
              <a:rPr lang="en-US" altLang="zh-CN" sz="2200" dirty="0">
                <a:latin typeface="Courier New" panose="02070309020205020404" pitchFamily="49" charset="0"/>
              </a:rPr>
              <a:t>yes</a:t>
            </a:r>
            <a:r>
              <a:rPr lang="en-US" altLang="zh-CN" dirty="0">
                <a:solidFill>
                  <a:schemeClr val="tx1"/>
                </a:solidFill>
              </a:rPr>
              <a:t> instance of Y. </a:t>
            </a: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Note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Polynomial transformation is polynomial reduction with just one call to oracle for Y, exactly at the end of the algorithm for X.  Almost all previous reductions were of this form. </a:t>
            </a: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Open question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Are these two concepts the same with respect to NP?</a:t>
            </a:r>
            <a:endParaRPr lang="en-US" altLang="zh-CN" dirty="0"/>
          </a:p>
        </p:txBody>
      </p:sp>
      <p:sp>
        <p:nvSpPr>
          <p:cNvPr id="43013" name="Rectangle 4">
            <a:extLst>
              <a:ext uri="{FF2B5EF4-FFF2-40B4-BE49-F238E27FC236}">
                <a16:creationId xmlns:a16="http://schemas.microsoft.com/office/drawing/2014/main" id="{17BE3852-E33F-984A-ADF9-2696DB808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618" y="3766093"/>
            <a:ext cx="3369512" cy="381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600"/>
              </a:lnSpc>
              <a:buClr>
                <a:schemeClr val="tx1"/>
              </a:buClr>
              <a:buSzPct val="35000"/>
            </a:pPr>
            <a:r>
              <a:rPr kumimoji="1" lang="en-US" altLang="zh-CN" sz="1200" dirty="0"/>
              <a:t>we require |y| to be of size polynomial in |x|</a:t>
            </a:r>
          </a:p>
        </p:txBody>
      </p:sp>
      <p:sp>
        <p:nvSpPr>
          <p:cNvPr id="43014" name="Line 5">
            <a:extLst>
              <a:ext uri="{FF2B5EF4-FFF2-40B4-BE49-F238E27FC236}">
                <a16:creationId xmlns:a16="http://schemas.microsoft.com/office/drawing/2014/main" id="{BF6596CE-C3B0-A24E-84EF-53CECEEA15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96753" y="353749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43015" name="Line 6">
            <a:extLst>
              <a:ext uri="{FF2B5EF4-FFF2-40B4-BE49-F238E27FC236}">
                <a16:creationId xmlns:a16="http://schemas.microsoft.com/office/drawing/2014/main" id="{1623CC91-8C70-E343-84D5-FE382D3E63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02067" y="60626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43016" name="Rectangle 7">
            <a:extLst>
              <a:ext uri="{FF2B5EF4-FFF2-40B4-BE49-F238E27FC236}">
                <a16:creationId xmlns:a16="http://schemas.microsoft.com/office/drawing/2014/main" id="{07E5659F-7F25-234B-BD97-10EB5A337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27" y="6328418"/>
            <a:ext cx="4094069" cy="39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600"/>
              </a:lnSpc>
              <a:buClr>
                <a:schemeClr val="tx1"/>
              </a:buClr>
              <a:buSzPct val="35000"/>
            </a:pPr>
            <a:r>
              <a:rPr kumimoji="1" lang="en-US" altLang="zh-CN" dirty="0"/>
              <a:t>we abuse notation </a:t>
            </a:r>
            <a:r>
              <a:rPr kumimoji="1" lang="en-US" altLang="zh-CN" dirty="0">
                <a:sym typeface="Symbol" pitchFamily="2" charset="2"/>
              </a:rPr>
              <a:t></a:t>
            </a:r>
            <a:r>
              <a:rPr kumimoji="1" lang="en-US" altLang="zh-CN" baseline="-25000" dirty="0">
                <a:sym typeface="Symbol" pitchFamily="2" charset="2"/>
              </a:rPr>
              <a:t> p</a:t>
            </a:r>
            <a:r>
              <a:rPr kumimoji="1" lang="en-US" altLang="zh-CN" dirty="0"/>
              <a:t> and blur distinction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8D8F68F-4057-4642-9E8A-956B1F79F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6858455B-5D27-EB46-A9FC-9D81EE525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739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>
            <a:extLst>
              <a:ext uri="{FF2B5EF4-FFF2-40B4-BE49-F238E27FC236}">
                <a16:creationId xmlns:a16="http://schemas.microsoft.com/office/drawing/2014/main" id="{078085AA-9DD7-9040-B2DE-71550D86E6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ED3B9A39-FC3A-1B4C-B316-D9A94346549D}" type="slidenum">
              <a:rPr lang="en-US" altLang="zh-CN" sz="800"/>
              <a:pPr/>
              <a:t>14</a:t>
            </a:fld>
            <a:endParaRPr lang="en-US" altLang="zh-CN" sz="14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3F28A6D-DB95-B34E-80AF-2B531265D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NP-Complete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80FD776-097B-8F48-8F37-EE8314C6D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NP-complete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A problem Y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in</a:t>
            </a:r>
            <a:r>
              <a:rPr lang="en-US" altLang="zh-CN" dirty="0">
                <a:solidFill>
                  <a:schemeClr val="tx1"/>
                </a:solidFill>
              </a:rPr>
              <a:t> NP with the property that for every problem X in NP, X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</a:t>
            </a:r>
            <a:r>
              <a:rPr lang="en-US" altLang="zh-CN" baseline="-25000" dirty="0">
                <a:solidFill>
                  <a:schemeClr val="tx1"/>
                </a:solidFill>
                <a:sym typeface="Symbol" pitchFamily="2" charset="2"/>
              </a:rPr>
              <a:t> p</a:t>
            </a:r>
            <a:r>
              <a:rPr lang="en-US" altLang="zh-CN" dirty="0">
                <a:solidFill>
                  <a:schemeClr val="tx1"/>
                </a:solidFill>
              </a:rPr>
              <a:t> Y.</a:t>
            </a: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Theorem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Suppose Y is an NP-complete problem. Then Y is solvable in poly-time </a:t>
            </a:r>
            <a:r>
              <a:rPr lang="en-US" altLang="zh-CN" dirty="0" err="1">
                <a:solidFill>
                  <a:schemeClr val="tx1"/>
                </a:solidFill>
              </a:rPr>
              <a:t>iff</a:t>
            </a:r>
            <a:r>
              <a:rPr lang="en-US" altLang="zh-CN" dirty="0">
                <a:solidFill>
                  <a:schemeClr val="tx1"/>
                </a:solidFill>
              </a:rPr>
              <a:t> P = NP.</a:t>
            </a:r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Pf</a:t>
            </a:r>
            <a:r>
              <a:rPr lang="en-US" altLang="zh-CN" dirty="0"/>
              <a:t>.  </a:t>
            </a:r>
            <a:r>
              <a:rPr lang="en-US" altLang="zh-CN" dirty="0">
                <a:sym typeface="Symbol" pitchFamily="2" charset="2"/>
              </a:rPr>
              <a:t> 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If P = NP then Y can be solved in poly-time since Y is in NP.</a:t>
            </a:r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Pf</a:t>
            </a:r>
            <a:r>
              <a:rPr lang="en-US" altLang="zh-CN" dirty="0"/>
              <a:t>.  </a:t>
            </a:r>
            <a:r>
              <a:rPr lang="en-US" altLang="zh-CN" dirty="0">
                <a:sym typeface="Symbol" pitchFamily="2" charset="2"/>
              </a:rPr>
              <a:t> 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Suppose Y can be solved in poly-time.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Let X be any problem in NP.  Since </a:t>
            </a:r>
            <a:r>
              <a:rPr lang="en-US" altLang="zh-CN" dirty="0">
                <a:ea typeface="ＭＳ Ｐゴシック" panose="020B0600070205080204" pitchFamily="34" charset="-128"/>
              </a:rPr>
              <a:t>X 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zh-CN" baseline="-25000" dirty="0">
                <a:ea typeface="ＭＳ Ｐゴシック" panose="020B0600070205080204" pitchFamily="34" charset="-128"/>
                <a:sym typeface="Symbol" pitchFamily="2" charset="2"/>
              </a:rPr>
              <a:t> p</a:t>
            </a:r>
            <a:r>
              <a:rPr lang="en-US" altLang="zh-CN" dirty="0">
                <a:ea typeface="ＭＳ Ｐゴシック" panose="020B0600070205080204" pitchFamily="34" charset="-128"/>
              </a:rPr>
              <a:t> Y, we can solve X in</a:t>
            </a:r>
            <a:br>
              <a:rPr lang="en-US" altLang="zh-CN" dirty="0">
                <a:ea typeface="ＭＳ Ｐゴシック" panose="020B0600070205080204" pitchFamily="34" charset="-128"/>
              </a:rPr>
            </a:br>
            <a:r>
              <a:rPr lang="en-US" altLang="zh-CN" dirty="0">
                <a:ea typeface="ＭＳ Ｐゴシック" panose="020B0600070205080204" pitchFamily="34" charset="-128"/>
              </a:rPr>
              <a:t>poly-time. This implies NP  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  P</a:t>
            </a:r>
            <a:r>
              <a:rPr lang="en-US" altLang="zh-CN" dirty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We already know P  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  NP. Thus P = NP. </a:t>
            </a:r>
            <a:r>
              <a:rPr lang="en-US" altLang="zh-CN" dirty="0">
                <a:ea typeface="ＭＳ Ｐゴシック" panose="020B0600070205080204" pitchFamily="34" charset="-128"/>
              </a:rPr>
              <a:t> </a:t>
            </a:r>
            <a:r>
              <a:rPr lang="en-US" altLang="zh-CN" dirty="0">
                <a:ea typeface="ＭＳ Ｐゴシック" panose="020B0600070205080204" pitchFamily="34" charset="-128"/>
                <a:cs typeface="Lucida Grande" panose="020B0600040502020204" pitchFamily="34" charset="0"/>
              </a:rPr>
              <a:t>▪</a:t>
            </a:r>
            <a:endParaRPr lang="en-US" altLang="zh-CN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Fundamental question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Do there exist "natural" NP-complete problems?</a:t>
            </a:r>
            <a:endParaRPr lang="en-US" altLang="zh-C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DD973A1-B2EC-7C47-AAEB-FEB9526D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B2A6FE96-EAB8-D440-8A96-CE20C0EF6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50510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>
            <a:extLst>
              <a:ext uri="{FF2B5EF4-FFF2-40B4-BE49-F238E27FC236}">
                <a16:creationId xmlns:a16="http://schemas.microsoft.com/office/drawing/2014/main" id="{4426247B-8FC7-7444-9D7D-F755DB51D6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787C08F2-ACF7-484C-91C8-4DF774AB81AF}" type="slidenum">
              <a:rPr lang="en-US" altLang="zh-CN" sz="800"/>
              <a:pPr/>
              <a:t>15</a:t>
            </a:fld>
            <a:endParaRPr lang="en-US" altLang="zh-CN" sz="1400"/>
          </a:p>
        </p:txBody>
      </p:sp>
      <p:sp>
        <p:nvSpPr>
          <p:cNvPr id="47107" name="Oval 2">
            <a:extLst>
              <a:ext uri="{FF2B5EF4-FFF2-40B4-BE49-F238E27FC236}">
                <a16:creationId xmlns:a16="http://schemas.microsoft.com/office/drawing/2014/main" id="{68262F7F-B384-954C-A182-019EE577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9" y="2795589"/>
            <a:ext cx="301625" cy="3016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 anchorCtr="1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ym typeface="Symbol" pitchFamily="2" charset="2"/>
              </a:rPr>
              <a:t>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47108" name="Oval 3">
            <a:extLst>
              <a:ext uri="{FF2B5EF4-FFF2-40B4-BE49-F238E27FC236}">
                <a16:creationId xmlns:a16="http://schemas.microsoft.com/office/drawing/2014/main" id="{826E05E6-A716-A241-9F1A-48609BEB9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1" y="3694114"/>
            <a:ext cx="301625" cy="3016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 anchorCtr="1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ym typeface="Symbol" pitchFamily="2" charset="2"/>
              </a:rPr>
              <a:t>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cxnSp>
        <p:nvCxnSpPr>
          <p:cNvPr id="47109" name="AutoShape 4">
            <a:extLst>
              <a:ext uri="{FF2B5EF4-FFF2-40B4-BE49-F238E27FC236}">
                <a16:creationId xmlns:a16="http://schemas.microsoft.com/office/drawing/2014/main" id="{B678FE0C-F6E2-7347-9891-BD832BF644B2}"/>
              </a:ext>
            </a:extLst>
          </p:cNvPr>
          <p:cNvCxnSpPr>
            <a:cxnSpLocks noChangeShapeType="1"/>
            <a:stCxn id="47107" idx="3"/>
            <a:endCxn id="47108" idx="7"/>
          </p:cNvCxnSpPr>
          <p:nvPr/>
        </p:nvCxnSpPr>
        <p:spPr bwMode="auto">
          <a:xfrm flipH="1">
            <a:off x="5476876" y="3052763"/>
            <a:ext cx="627063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0" name="AutoShape 5">
            <a:extLst>
              <a:ext uri="{FF2B5EF4-FFF2-40B4-BE49-F238E27FC236}">
                <a16:creationId xmlns:a16="http://schemas.microsoft.com/office/drawing/2014/main" id="{36F3837C-4F1E-0F4D-B792-BDEF3E3DA1BE}"/>
              </a:ext>
            </a:extLst>
          </p:cNvPr>
          <p:cNvCxnSpPr>
            <a:cxnSpLocks noChangeShapeType="1"/>
            <a:stCxn id="47107" idx="5"/>
            <a:endCxn id="47121" idx="1"/>
          </p:cNvCxnSpPr>
          <p:nvPr/>
        </p:nvCxnSpPr>
        <p:spPr bwMode="auto">
          <a:xfrm>
            <a:off x="6316664" y="3052763"/>
            <a:ext cx="6445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1" name="Oval 6">
            <a:extLst>
              <a:ext uri="{FF2B5EF4-FFF2-40B4-BE49-F238E27FC236}">
                <a16:creationId xmlns:a16="http://schemas.microsoft.com/office/drawing/2014/main" id="{7336189E-3B0E-9B42-B84C-C2A989933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1" y="4608514"/>
            <a:ext cx="301625" cy="3016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 anchorCtr="1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ym typeface="Symbol" pitchFamily="2" charset="2"/>
              </a:rPr>
              <a:t></a:t>
            </a:r>
          </a:p>
        </p:txBody>
      </p:sp>
      <p:sp>
        <p:nvSpPr>
          <p:cNvPr id="47112" name="Oval 7">
            <a:extLst>
              <a:ext uri="{FF2B5EF4-FFF2-40B4-BE49-F238E27FC236}">
                <a16:creationId xmlns:a16="http://schemas.microsoft.com/office/drawing/2014/main" id="{F5010C10-0DD3-8E47-8E8C-8790A72AF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4" y="4608514"/>
            <a:ext cx="301625" cy="3016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 anchorCtr="1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ym typeface="Symbol" pitchFamily="2" charset="2"/>
              </a:rPr>
              <a:t></a:t>
            </a:r>
          </a:p>
        </p:txBody>
      </p:sp>
      <p:cxnSp>
        <p:nvCxnSpPr>
          <p:cNvPr id="47113" name="AutoShape 8">
            <a:extLst>
              <a:ext uri="{FF2B5EF4-FFF2-40B4-BE49-F238E27FC236}">
                <a16:creationId xmlns:a16="http://schemas.microsoft.com/office/drawing/2014/main" id="{695481ED-CC65-4A41-A864-FD6552EA4E41}"/>
              </a:ext>
            </a:extLst>
          </p:cNvPr>
          <p:cNvCxnSpPr>
            <a:cxnSpLocks noChangeShapeType="1"/>
            <a:stCxn id="47108" idx="3"/>
            <a:endCxn id="47111" idx="7"/>
          </p:cNvCxnSpPr>
          <p:nvPr/>
        </p:nvCxnSpPr>
        <p:spPr bwMode="auto">
          <a:xfrm flipH="1">
            <a:off x="4606926" y="3951289"/>
            <a:ext cx="657225" cy="701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4" name="Oval 9">
            <a:extLst>
              <a:ext uri="{FF2B5EF4-FFF2-40B4-BE49-F238E27FC236}">
                <a16:creationId xmlns:a16="http://schemas.microsoft.com/office/drawing/2014/main" id="{6C0744CC-427B-5F4F-B1DA-35451FBDE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39" y="5549901"/>
            <a:ext cx="92075" cy="920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800" b="1"/>
          </a:p>
        </p:txBody>
      </p:sp>
      <p:sp>
        <p:nvSpPr>
          <p:cNvPr id="47115" name="Oval 10">
            <a:extLst>
              <a:ext uri="{FF2B5EF4-FFF2-40B4-BE49-F238E27FC236}">
                <a16:creationId xmlns:a16="http://schemas.microsoft.com/office/drawing/2014/main" id="{AC15ED45-20AC-6B45-8B42-86ED68BCC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539" y="5549901"/>
            <a:ext cx="92075" cy="920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800" b="1"/>
          </a:p>
        </p:txBody>
      </p:sp>
      <p:cxnSp>
        <p:nvCxnSpPr>
          <p:cNvPr id="47116" name="AutoShape 11">
            <a:extLst>
              <a:ext uri="{FF2B5EF4-FFF2-40B4-BE49-F238E27FC236}">
                <a16:creationId xmlns:a16="http://schemas.microsoft.com/office/drawing/2014/main" id="{4C8C822E-4A76-2B49-AA44-0EAFF622E029}"/>
              </a:ext>
            </a:extLst>
          </p:cNvPr>
          <p:cNvCxnSpPr>
            <a:cxnSpLocks noChangeShapeType="1"/>
            <a:stCxn id="47111" idx="3"/>
            <a:endCxn id="47114" idx="0"/>
          </p:cNvCxnSpPr>
          <p:nvPr/>
        </p:nvCxnSpPr>
        <p:spPr bwMode="auto">
          <a:xfrm flipH="1">
            <a:off x="3724276" y="4865688"/>
            <a:ext cx="669925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7" name="AutoShape 12">
            <a:extLst>
              <a:ext uri="{FF2B5EF4-FFF2-40B4-BE49-F238E27FC236}">
                <a16:creationId xmlns:a16="http://schemas.microsoft.com/office/drawing/2014/main" id="{DA48AFA2-C406-D342-BCDC-50FEE96FC0DE}"/>
              </a:ext>
            </a:extLst>
          </p:cNvPr>
          <p:cNvCxnSpPr>
            <a:cxnSpLocks noChangeShapeType="1"/>
            <a:stCxn id="47111" idx="5"/>
            <a:endCxn id="47115" idx="1"/>
          </p:cNvCxnSpPr>
          <p:nvPr/>
        </p:nvCxnSpPr>
        <p:spPr bwMode="auto">
          <a:xfrm>
            <a:off x="4606926" y="4865688"/>
            <a:ext cx="595313" cy="696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8" name="Oval 13">
            <a:extLst>
              <a:ext uri="{FF2B5EF4-FFF2-40B4-BE49-F238E27FC236}">
                <a16:creationId xmlns:a16="http://schemas.microsoft.com/office/drawing/2014/main" id="{87D648C2-8268-504A-A193-4EEF6DE9E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589" y="5549901"/>
            <a:ext cx="92075" cy="920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800" b="1"/>
          </a:p>
        </p:txBody>
      </p:sp>
      <p:cxnSp>
        <p:nvCxnSpPr>
          <p:cNvPr id="47119" name="AutoShape 14">
            <a:extLst>
              <a:ext uri="{FF2B5EF4-FFF2-40B4-BE49-F238E27FC236}">
                <a16:creationId xmlns:a16="http://schemas.microsoft.com/office/drawing/2014/main" id="{C58BAC56-1B0D-E947-A75B-97A69377C012}"/>
              </a:ext>
            </a:extLst>
          </p:cNvPr>
          <p:cNvCxnSpPr>
            <a:cxnSpLocks noChangeShapeType="1"/>
            <a:stCxn id="47112" idx="3"/>
            <a:endCxn id="47115" idx="7"/>
          </p:cNvCxnSpPr>
          <p:nvPr/>
        </p:nvCxnSpPr>
        <p:spPr bwMode="auto">
          <a:xfrm flipH="1">
            <a:off x="5268913" y="4865688"/>
            <a:ext cx="717550" cy="696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0" name="AutoShape 15">
            <a:extLst>
              <a:ext uri="{FF2B5EF4-FFF2-40B4-BE49-F238E27FC236}">
                <a16:creationId xmlns:a16="http://schemas.microsoft.com/office/drawing/2014/main" id="{E744A5E4-1565-1F42-B036-46DDE600D98D}"/>
              </a:ext>
            </a:extLst>
          </p:cNvPr>
          <p:cNvCxnSpPr>
            <a:cxnSpLocks noChangeShapeType="1"/>
            <a:stCxn id="47112" idx="5"/>
            <a:endCxn id="47118" idx="0"/>
          </p:cNvCxnSpPr>
          <p:nvPr/>
        </p:nvCxnSpPr>
        <p:spPr bwMode="auto">
          <a:xfrm>
            <a:off x="6199189" y="4865688"/>
            <a:ext cx="452437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1" name="Oval 16">
            <a:extLst>
              <a:ext uri="{FF2B5EF4-FFF2-40B4-BE49-F238E27FC236}">
                <a16:creationId xmlns:a16="http://schemas.microsoft.com/office/drawing/2014/main" id="{A3310607-4F3E-5241-B0A8-9AA321540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39" y="3694114"/>
            <a:ext cx="301625" cy="3016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 anchorCtr="1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ym typeface="Symbol" pitchFamily="2" charset="2"/>
              </a:rPr>
              <a:t></a:t>
            </a:r>
          </a:p>
        </p:txBody>
      </p:sp>
      <p:sp>
        <p:nvSpPr>
          <p:cNvPr id="47122" name="Oval 17">
            <a:extLst>
              <a:ext uri="{FF2B5EF4-FFF2-40B4-BE49-F238E27FC236}">
                <a16:creationId xmlns:a16="http://schemas.microsoft.com/office/drawing/2014/main" id="{0077594C-6FB1-FA42-9431-F4AB83B6E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14" y="4608514"/>
            <a:ext cx="301625" cy="3016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 anchorCtr="1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ym typeface="Symbol" pitchFamily="2" charset="2"/>
              </a:rPr>
              <a:t></a:t>
            </a:r>
          </a:p>
        </p:txBody>
      </p:sp>
      <p:cxnSp>
        <p:nvCxnSpPr>
          <p:cNvPr id="47123" name="AutoShape 18">
            <a:extLst>
              <a:ext uri="{FF2B5EF4-FFF2-40B4-BE49-F238E27FC236}">
                <a16:creationId xmlns:a16="http://schemas.microsoft.com/office/drawing/2014/main" id="{3F0CCE74-30AB-6C4C-AFC0-F38672783DB9}"/>
              </a:ext>
            </a:extLst>
          </p:cNvPr>
          <p:cNvCxnSpPr>
            <a:cxnSpLocks noChangeShapeType="1"/>
            <a:stCxn id="47121" idx="3"/>
            <a:endCxn id="47112" idx="7"/>
          </p:cNvCxnSpPr>
          <p:nvPr/>
        </p:nvCxnSpPr>
        <p:spPr bwMode="auto">
          <a:xfrm flipH="1">
            <a:off x="6199188" y="3951289"/>
            <a:ext cx="762000" cy="701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4" name="AutoShape 19">
            <a:extLst>
              <a:ext uri="{FF2B5EF4-FFF2-40B4-BE49-F238E27FC236}">
                <a16:creationId xmlns:a16="http://schemas.microsoft.com/office/drawing/2014/main" id="{62E7E9F3-D03A-9649-A9F1-AB358D830280}"/>
              </a:ext>
            </a:extLst>
          </p:cNvPr>
          <p:cNvCxnSpPr>
            <a:cxnSpLocks noChangeShapeType="1"/>
            <a:stCxn id="47121" idx="5"/>
            <a:endCxn id="47122" idx="1"/>
          </p:cNvCxnSpPr>
          <p:nvPr/>
        </p:nvCxnSpPr>
        <p:spPr bwMode="auto">
          <a:xfrm>
            <a:off x="7173913" y="3951289"/>
            <a:ext cx="527050" cy="701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5" name="Oval 20">
            <a:extLst>
              <a:ext uri="{FF2B5EF4-FFF2-40B4-BE49-F238E27FC236}">
                <a16:creationId xmlns:a16="http://schemas.microsoft.com/office/drawing/2014/main" id="{50395F6E-8D78-D746-8633-DAD4B8A35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26" y="5549901"/>
            <a:ext cx="92075" cy="920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800" b="1"/>
          </a:p>
        </p:txBody>
      </p:sp>
      <p:sp>
        <p:nvSpPr>
          <p:cNvPr id="47126" name="Oval 21">
            <a:extLst>
              <a:ext uri="{FF2B5EF4-FFF2-40B4-BE49-F238E27FC236}">
                <a16:creationId xmlns:a16="http://schemas.microsoft.com/office/drawing/2014/main" id="{8887D6FE-5C72-3C45-A8C0-1DCAA5E4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089" y="5549901"/>
            <a:ext cx="92075" cy="920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800" b="1"/>
          </a:p>
        </p:txBody>
      </p:sp>
      <p:cxnSp>
        <p:nvCxnSpPr>
          <p:cNvPr id="47127" name="AutoShape 22">
            <a:extLst>
              <a:ext uri="{FF2B5EF4-FFF2-40B4-BE49-F238E27FC236}">
                <a16:creationId xmlns:a16="http://schemas.microsoft.com/office/drawing/2014/main" id="{93F88D5D-EFEC-084C-A140-76B58B85C866}"/>
              </a:ext>
            </a:extLst>
          </p:cNvPr>
          <p:cNvCxnSpPr>
            <a:cxnSpLocks noChangeShapeType="1"/>
            <a:stCxn id="47122" idx="3"/>
            <a:endCxn id="47125" idx="0"/>
          </p:cNvCxnSpPr>
          <p:nvPr/>
        </p:nvCxnSpPr>
        <p:spPr bwMode="auto">
          <a:xfrm flipH="1">
            <a:off x="7332663" y="4865688"/>
            <a:ext cx="368300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8" name="AutoShape 23">
            <a:extLst>
              <a:ext uri="{FF2B5EF4-FFF2-40B4-BE49-F238E27FC236}">
                <a16:creationId xmlns:a16="http://schemas.microsoft.com/office/drawing/2014/main" id="{26F547F0-AFE5-0442-86C0-DB4334445BD3}"/>
              </a:ext>
            </a:extLst>
          </p:cNvPr>
          <p:cNvCxnSpPr>
            <a:cxnSpLocks noChangeShapeType="1"/>
            <a:stCxn id="47122" idx="5"/>
            <a:endCxn id="47126" idx="0"/>
          </p:cNvCxnSpPr>
          <p:nvPr/>
        </p:nvCxnSpPr>
        <p:spPr bwMode="auto">
          <a:xfrm>
            <a:off x="7913689" y="4865688"/>
            <a:ext cx="452437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9" name="Rectangle 24">
            <a:extLst>
              <a:ext uri="{FF2B5EF4-FFF2-40B4-BE49-F238E27FC236}">
                <a16:creationId xmlns:a16="http://schemas.microsoft.com/office/drawing/2014/main" id="{C7558359-24FD-3944-96FC-F728185CB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288" y="5676901"/>
            <a:ext cx="254878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ym typeface="Symbol" pitchFamily="2" charset="2"/>
              </a:rPr>
              <a:t>1</a:t>
            </a:r>
            <a:endParaRPr lang="en-US" altLang="zh-CN" sz="1200"/>
          </a:p>
        </p:txBody>
      </p:sp>
      <p:sp>
        <p:nvSpPr>
          <p:cNvPr id="47130" name="Rectangle 25">
            <a:extLst>
              <a:ext uri="{FF2B5EF4-FFF2-40B4-BE49-F238E27FC236}">
                <a16:creationId xmlns:a16="http://schemas.microsoft.com/office/drawing/2014/main" id="{F5EFF4C5-A3F6-C943-9025-0D616333E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5676901"/>
            <a:ext cx="280526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ym typeface="Symbol" pitchFamily="2" charset="2"/>
              </a:rPr>
              <a:t>0</a:t>
            </a:r>
            <a:endParaRPr lang="en-US" altLang="zh-CN" sz="1200"/>
          </a:p>
        </p:txBody>
      </p:sp>
      <p:sp>
        <p:nvSpPr>
          <p:cNvPr id="47131" name="Rectangle 26">
            <a:extLst>
              <a:ext uri="{FF2B5EF4-FFF2-40B4-BE49-F238E27FC236}">
                <a16:creationId xmlns:a16="http://schemas.microsoft.com/office/drawing/2014/main" id="{8EA1F621-2FAC-A14D-A6F7-26E07F7A6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925" y="5676901"/>
            <a:ext cx="266098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ym typeface="Symbol" pitchFamily="2" charset="2"/>
              </a:rPr>
              <a:t>?</a:t>
            </a:r>
            <a:endParaRPr lang="en-US" altLang="zh-CN" sz="1200"/>
          </a:p>
        </p:txBody>
      </p:sp>
      <p:sp>
        <p:nvSpPr>
          <p:cNvPr id="47132" name="Rectangle 27">
            <a:extLst>
              <a:ext uri="{FF2B5EF4-FFF2-40B4-BE49-F238E27FC236}">
                <a16:creationId xmlns:a16="http://schemas.microsoft.com/office/drawing/2014/main" id="{ED1D5AA8-52A0-E140-8581-6381771D0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5676901"/>
            <a:ext cx="266098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ym typeface="Symbol" pitchFamily="2" charset="2"/>
              </a:rPr>
              <a:t>?</a:t>
            </a:r>
            <a:endParaRPr lang="en-US" altLang="zh-CN" sz="1200"/>
          </a:p>
        </p:txBody>
      </p:sp>
      <p:sp>
        <p:nvSpPr>
          <p:cNvPr id="47133" name="Rectangle 28">
            <a:extLst>
              <a:ext uri="{FF2B5EF4-FFF2-40B4-BE49-F238E27FC236}">
                <a16:creationId xmlns:a16="http://schemas.microsoft.com/office/drawing/2014/main" id="{A5B68391-47F7-4449-B2A4-B45D76F11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5475" y="5676901"/>
            <a:ext cx="266098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ym typeface="Symbol" pitchFamily="2" charset="2"/>
              </a:rPr>
              <a:t>?</a:t>
            </a:r>
            <a:endParaRPr lang="en-US" altLang="zh-CN" sz="1200"/>
          </a:p>
        </p:txBody>
      </p:sp>
      <p:sp>
        <p:nvSpPr>
          <p:cNvPr id="47134" name="Rectangle 29">
            <a:extLst>
              <a:ext uri="{FF2B5EF4-FFF2-40B4-BE49-F238E27FC236}">
                <a16:creationId xmlns:a16="http://schemas.microsoft.com/office/drawing/2014/main" id="{8B966ED6-1FE5-D24B-9407-BF89A3C6F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339" y="2359026"/>
            <a:ext cx="652423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/>
              <a:t>output</a:t>
            </a:r>
          </a:p>
        </p:txBody>
      </p:sp>
      <p:sp>
        <p:nvSpPr>
          <p:cNvPr id="47135" name="Rectangle 30">
            <a:extLst>
              <a:ext uri="{FF2B5EF4-FFF2-40B4-BE49-F238E27FC236}">
                <a16:creationId xmlns:a16="http://schemas.microsoft.com/office/drawing/2014/main" id="{DF6369A3-733C-C842-90D4-9B8941F2F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5986464"/>
            <a:ext cx="618759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/>
              <a:t>inputs</a:t>
            </a:r>
          </a:p>
        </p:txBody>
      </p:sp>
      <p:sp>
        <p:nvSpPr>
          <p:cNvPr id="47136" name="Rectangle 31">
            <a:extLst>
              <a:ext uri="{FF2B5EF4-FFF2-40B4-BE49-F238E27FC236}">
                <a16:creationId xmlns:a16="http://schemas.microsoft.com/office/drawing/2014/main" id="{DEC1AA38-C58E-C148-AA29-49E7DAEE2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225" y="6000751"/>
            <a:ext cx="1482778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/>
              <a:t>hard-coded inputs</a:t>
            </a:r>
          </a:p>
        </p:txBody>
      </p:sp>
      <p:sp>
        <p:nvSpPr>
          <p:cNvPr id="47137" name="Rectangle 32">
            <a:extLst>
              <a:ext uri="{FF2B5EF4-FFF2-40B4-BE49-F238E27FC236}">
                <a16:creationId xmlns:a16="http://schemas.microsoft.com/office/drawing/2014/main" id="{8205A5BC-A083-3847-A8C4-50D8F7D91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602163"/>
            <a:ext cx="1120500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zh-CN"/>
              <a:t>yes:  1 0 1</a:t>
            </a:r>
          </a:p>
        </p:txBody>
      </p:sp>
      <p:sp>
        <p:nvSpPr>
          <p:cNvPr id="47138" name="Rectangle 33">
            <a:extLst>
              <a:ext uri="{FF2B5EF4-FFF2-40B4-BE49-F238E27FC236}">
                <a16:creationId xmlns:a16="http://schemas.microsoft.com/office/drawing/2014/main" id="{46CC24E7-D4DF-EB44-AD19-A117A56BC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Circuit Satisfiability</a:t>
            </a:r>
          </a:p>
        </p:txBody>
      </p:sp>
      <p:sp>
        <p:nvSpPr>
          <p:cNvPr id="47139" name="Rectangle 34">
            <a:extLst>
              <a:ext uri="{FF2B5EF4-FFF2-40B4-BE49-F238E27FC236}">
                <a16:creationId xmlns:a16="http://schemas.microsoft.com/office/drawing/2014/main" id="{61F03580-801A-D244-8983-94AF7F5D5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1764" y="1183579"/>
            <a:ext cx="9566736" cy="1723132"/>
          </a:xfrm>
        </p:spPr>
        <p:txBody>
          <a:bodyPr/>
          <a:lstStyle/>
          <a:p>
            <a:pPr marL="0" indent="0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CIRCUIT-SAT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Given a combinational circuit built out of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OR</a:t>
            </a:r>
            <a:r>
              <a:rPr lang="en-US" altLang="zh-CN" dirty="0">
                <a:solidFill>
                  <a:schemeClr val="tx1"/>
                </a:solidFill>
              </a:rPr>
              <a:t>, and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en-US" altLang="zh-CN" dirty="0">
                <a:solidFill>
                  <a:schemeClr val="tx1"/>
                </a:solidFill>
              </a:rPr>
              <a:t> gates, is there a way to set the circuit inputs so that the output is 1?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6F83C939-4B72-E540-A3C7-40B78C81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4">
            <a:extLst>
              <a:ext uri="{FF2B5EF4-FFF2-40B4-BE49-F238E27FC236}">
                <a16:creationId xmlns:a16="http://schemas.microsoft.com/office/drawing/2014/main" id="{EB5AFE85-A3EA-0E43-A8B3-2E385789D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7971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4">
            <a:extLst>
              <a:ext uri="{FF2B5EF4-FFF2-40B4-BE49-F238E27FC236}">
                <a16:creationId xmlns:a16="http://schemas.microsoft.com/office/drawing/2014/main" id="{1A3E9F30-8E17-3A4F-8F8D-7E2E5E08D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0100" y="974436"/>
            <a:ext cx="9559636" cy="5410200"/>
          </a:xfrm>
        </p:spPr>
        <p:txBody>
          <a:bodyPr>
            <a:normAutofit fontScale="92500" lnSpcReduction="10000"/>
          </a:bodyPr>
          <a:lstStyle/>
          <a:p>
            <a:pPr marL="0" indent="0"/>
            <a:r>
              <a:rPr lang="en-US" altLang="zh-CN" dirty="0"/>
              <a:t>Theorem.  </a:t>
            </a:r>
            <a:r>
              <a:rPr lang="en-US" altLang="zh-CN" sz="2200" dirty="0"/>
              <a:t>CIRCUIT-SAT</a:t>
            </a:r>
            <a:r>
              <a:rPr lang="en-US" altLang="zh-CN" dirty="0">
                <a:solidFill>
                  <a:schemeClr val="tx1"/>
                </a:solidFill>
              </a:rPr>
              <a:t> is NP-complete.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chemeClr val="hlink"/>
                </a:solidFill>
              </a:rPr>
              <a:t>[Cook 1971, Levin 1973]</a:t>
            </a:r>
          </a:p>
          <a:p>
            <a:pPr marL="0" indent="0"/>
            <a:r>
              <a:rPr lang="en-US" altLang="zh-CN" dirty="0"/>
              <a:t>Pf.  </a:t>
            </a:r>
            <a:r>
              <a:rPr lang="en-US" altLang="zh-CN" dirty="0">
                <a:solidFill>
                  <a:schemeClr val="hlink"/>
                </a:solidFill>
              </a:rPr>
              <a:t>(sketch)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Any algorithm that takes a fixed number of bits n as input and produces a yes/no answer can be represented by such a circuit.</a:t>
            </a:r>
            <a:br>
              <a:rPr lang="en-US" altLang="zh-CN" dirty="0">
                <a:ea typeface="ＭＳ Ｐゴシック" panose="020B0600070205080204" pitchFamily="34" charset="-128"/>
              </a:rPr>
            </a:br>
            <a:r>
              <a:rPr lang="en-US" altLang="zh-CN" dirty="0">
                <a:ea typeface="ＭＳ Ｐゴシック" panose="020B0600070205080204" pitchFamily="34" charset="-128"/>
              </a:rPr>
              <a:t>Moreover, if algorithm takes poly-time, then circuit is of poly-size.</a:t>
            </a: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Consider some problem X in NP.  It has a poly-time certifier C(s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, t).</a:t>
            </a:r>
            <a:b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To determine whether s is in X, need to know if there exists a certificate t of length p(|s|) such that C(s, t) = </a:t>
            </a:r>
            <a:r>
              <a:rPr lang="en-US" altLang="zh-CN" sz="2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yes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View </a:t>
            </a:r>
            <a:r>
              <a:rPr lang="en-US" altLang="zh-CN" dirty="0">
                <a:ea typeface="ＭＳ Ｐゴシック" panose="020B0600070205080204" pitchFamily="34" charset="-128"/>
              </a:rPr>
              <a:t>C(s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, t) as an algorithm on |s| + p(|s|) bits (input s, certificate t) and convert it into a poly-size circuit K.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first |s| bits are hard-coded with s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remaining p(|s|) bits represent bits of t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Circuit K is satisfiable </a:t>
            </a:r>
            <a:r>
              <a:rPr lang="en-US" altLang="zh-CN" dirty="0" err="1">
                <a:ea typeface="ＭＳ Ｐゴシック" panose="020B0600070205080204" pitchFamily="34" charset="-128"/>
                <a:sym typeface="Symbol" pitchFamily="2" charset="2"/>
              </a:rPr>
              <a:t>iff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 C(s, t) = </a:t>
            </a:r>
            <a:r>
              <a:rPr lang="en-US" altLang="zh-CN" sz="19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yes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.</a:t>
            </a:r>
          </a:p>
        </p:txBody>
      </p:sp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D1D3704C-7C27-D44A-8723-AE27BAE05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B40C3F5D-246C-9541-BCF6-1022F503BD05}" type="slidenum">
              <a:rPr lang="en-US" altLang="zh-CN" sz="800"/>
              <a:pPr/>
              <a:t>16</a:t>
            </a:fld>
            <a:endParaRPr lang="en-US" altLang="zh-CN" sz="14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30259F2-4980-CF46-95D5-A21C7E3EF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725" y="2832101"/>
            <a:ext cx="6109045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zh-CN" dirty="0"/>
              <a:t>sketchy part of proof; fixing the number of bits is important,</a:t>
            </a:r>
            <a:br>
              <a:rPr kumimoji="1" lang="en-US" altLang="zh-CN" dirty="0"/>
            </a:br>
            <a:r>
              <a:rPr kumimoji="1" lang="en-US" altLang="zh-CN" dirty="0"/>
              <a:t>and reflects basic distinction between algorithms and circuits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2D994CA2-B0F7-394E-AE8C-9A4F92D32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"First" NP-Complete Problem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1CDAA2F-80C2-6549-B979-F5996BA33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5ECCEF5F-7F22-C24A-BE56-BE0C1DC6C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64730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753C93EC-A21C-DF46-B4BB-135B87F16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03C6C539-5E4E-CE4D-92A8-7BB22BDE6D33}" type="slidenum">
              <a:rPr lang="en-US" altLang="zh-CN" sz="800"/>
              <a:pPr/>
              <a:t>17</a:t>
            </a:fld>
            <a:endParaRPr lang="en-US" altLang="zh-CN" sz="1400"/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1218D47A-C6BE-CE47-A79F-008264FEE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4022726"/>
            <a:ext cx="1587500" cy="16160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zh-CN" altLang="zh-CN"/>
          </a:p>
        </p:txBody>
      </p:sp>
      <p:sp>
        <p:nvSpPr>
          <p:cNvPr id="51205" name="Oval 3">
            <a:extLst>
              <a:ext uri="{FF2B5EF4-FFF2-40B4-BE49-F238E27FC236}">
                <a16:creationId xmlns:a16="http://schemas.microsoft.com/office/drawing/2014/main" id="{D52C55AE-ED48-2946-9AFC-2D26AFA3D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1" y="1960564"/>
            <a:ext cx="301625" cy="3016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 anchorCtr="1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ym typeface="Symbol" pitchFamily="2" charset="2"/>
              </a:rPr>
              <a:t>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51206" name="Oval 4">
            <a:extLst>
              <a:ext uri="{FF2B5EF4-FFF2-40B4-BE49-F238E27FC236}">
                <a16:creationId xmlns:a16="http://schemas.microsoft.com/office/drawing/2014/main" id="{2D244996-9486-864E-A679-3D30D5C1F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1" y="2365376"/>
            <a:ext cx="301625" cy="3016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 anchorCtr="1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ym typeface="Symbol" pitchFamily="2" charset="2"/>
              </a:rPr>
              <a:t>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cxnSp>
        <p:nvCxnSpPr>
          <p:cNvPr id="51207" name="AutoShape 5">
            <a:extLst>
              <a:ext uri="{FF2B5EF4-FFF2-40B4-BE49-F238E27FC236}">
                <a16:creationId xmlns:a16="http://schemas.microsoft.com/office/drawing/2014/main" id="{30720461-9B89-D847-8A50-C8E3778FB5F2}"/>
              </a:ext>
            </a:extLst>
          </p:cNvPr>
          <p:cNvCxnSpPr>
            <a:cxnSpLocks noChangeShapeType="1"/>
            <a:stCxn id="51205" idx="3"/>
            <a:endCxn id="51206" idx="7"/>
          </p:cNvCxnSpPr>
          <p:nvPr/>
        </p:nvCxnSpPr>
        <p:spPr bwMode="auto">
          <a:xfrm flipH="1">
            <a:off x="6429376" y="2217739"/>
            <a:ext cx="549275" cy="192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08" name="AutoShape 6">
            <a:extLst>
              <a:ext uri="{FF2B5EF4-FFF2-40B4-BE49-F238E27FC236}">
                <a16:creationId xmlns:a16="http://schemas.microsoft.com/office/drawing/2014/main" id="{4B9A3B3F-B691-EA43-A572-F86F613A3380}"/>
              </a:ext>
            </a:extLst>
          </p:cNvPr>
          <p:cNvCxnSpPr>
            <a:cxnSpLocks noChangeShapeType="1"/>
            <a:stCxn id="51205" idx="5"/>
            <a:endCxn id="51212" idx="1"/>
          </p:cNvCxnSpPr>
          <p:nvPr/>
        </p:nvCxnSpPr>
        <p:spPr bwMode="auto">
          <a:xfrm>
            <a:off x="7191376" y="2217739"/>
            <a:ext cx="1490663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09" name="Oval 7">
            <a:extLst>
              <a:ext uri="{FF2B5EF4-FFF2-40B4-BE49-F238E27FC236}">
                <a16:creationId xmlns:a16="http://schemas.microsoft.com/office/drawing/2014/main" id="{D3EC91A6-7045-C94A-93DD-ADCDD343E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689" y="5699126"/>
            <a:ext cx="301625" cy="3016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 anchorCtr="1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000">
                <a:sym typeface="Symbol" pitchFamily="2" charset="2"/>
              </a:rPr>
              <a:t>u-v</a:t>
            </a:r>
          </a:p>
        </p:txBody>
      </p:sp>
      <p:cxnSp>
        <p:nvCxnSpPr>
          <p:cNvPr id="51210" name="AutoShape 8">
            <a:extLst>
              <a:ext uri="{FF2B5EF4-FFF2-40B4-BE49-F238E27FC236}">
                <a16:creationId xmlns:a16="http://schemas.microsoft.com/office/drawing/2014/main" id="{C341D80C-6333-924A-896C-C5E8248E9F64}"/>
              </a:ext>
            </a:extLst>
          </p:cNvPr>
          <p:cNvCxnSpPr>
            <a:cxnSpLocks noChangeShapeType="1"/>
            <a:stCxn id="51206" idx="3"/>
            <a:endCxn id="51218" idx="7"/>
          </p:cNvCxnSpPr>
          <p:nvPr/>
        </p:nvCxnSpPr>
        <p:spPr bwMode="auto">
          <a:xfrm flipH="1">
            <a:off x="5802314" y="2622550"/>
            <a:ext cx="414337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1" name="AutoShape 9">
            <a:extLst>
              <a:ext uri="{FF2B5EF4-FFF2-40B4-BE49-F238E27FC236}">
                <a16:creationId xmlns:a16="http://schemas.microsoft.com/office/drawing/2014/main" id="{DE466288-7A5E-E54A-87A5-96D7A61DDDA1}"/>
              </a:ext>
            </a:extLst>
          </p:cNvPr>
          <p:cNvCxnSpPr>
            <a:cxnSpLocks noChangeShapeType="1"/>
            <a:stCxn id="51221" idx="4"/>
            <a:endCxn id="51209" idx="0"/>
          </p:cNvCxnSpPr>
          <p:nvPr/>
        </p:nvCxnSpPr>
        <p:spPr bwMode="auto">
          <a:xfrm>
            <a:off x="4632326" y="4246563"/>
            <a:ext cx="3175" cy="1452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12" name="Oval 10">
            <a:extLst>
              <a:ext uri="{FF2B5EF4-FFF2-40B4-BE49-F238E27FC236}">
                <a16:creationId xmlns:a16="http://schemas.microsoft.com/office/drawing/2014/main" id="{F82E1FC3-C810-4B4A-B273-ABF433618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7589" y="3508376"/>
            <a:ext cx="301625" cy="3016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 anchorCtr="1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 dirty="0">
                <a:sym typeface="Symbol" pitchFamily="2" charset="2"/>
              </a:rPr>
              <a:t></a:t>
            </a:r>
          </a:p>
        </p:txBody>
      </p:sp>
      <p:cxnSp>
        <p:nvCxnSpPr>
          <p:cNvPr id="51213" name="AutoShape 11">
            <a:extLst>
              <a:ext uri="{FF2B5EF4-FFF2-40B4-BE49-F238E27FC236}">
                <a16:creationId xmlns:a16="http://schemas.microsoft.com/office/drawing/2014/main" id="{9D05B649-7490-AB41-9B78-0D7381134608}"/>
              </a:ext>
            </a:extLst>
          </p:cNvPr>
          <p:cNvCxnSpPr>
            <a:cxnSpLocks noChangeShapeType="1"/>
            <a:stCxn id="51220" idx="5"/>
            <a:endCxn id="51226" idx="0"/>
          </p:cNvCxnSpPr>
          <p:nvPr/>
        </p:nvCxnSpPr>
        <p:spPr bwMode="auto">
          <a:xfrm>
            <a:off x="5272089" y="3592513"/>
            <a:ext cx="274637" cy="349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14" name="Rectangle 12">
            <a:extLst>
              <a:ext uri="{FF2B5EF4-FFF2-40B4-BE49-F238E27FC236}">
                <a16:creationId xmlns:a16="http://schemas.microsoft.com/office/drawing/2014/main" id="{E1571751-E257-1543-BD1C-18A9FEE68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13" y="6018214"/>
            <a:ext cx="254878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ym typeface="Symbol" pitchFamily="2" charset="2"/>
              </a:rPr>
              <a:t>1</a:t>
            </a:r>
            <a:endParaRPr lang="en-US" altLang="zh-CN" sz="1200"/>
          </a:p>
        </p:txBody>
      </p:sp>
      <p:sp>
        <p:nvSpPr>
          <p:cNvPr id="51215" name="Rectangle 13">
            <a:extLst>
              <a:ext uri="{FF2B5EF4-FFF2-40B4-BE49-F238E27FC236}">
                <a16:creationId xmlns:a16="http://schemas.microsoft.com/office/drawing/2014/main" id="{FA696760-57B3-9945-9EA8-27BC62A99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905001"/>
            <a:ext cx="2096728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/>
              <a:t>independent set of size 2?</a:t>
            </a:r>
          </a:p>
        </p:txBody>
      </p:sp>
      <p:sp>
        <p:nvSpPr>
          <p:cNvPr id="51216" name="Rectangle 14">
            <a:extLst>
              <a:ext uri="{FF2B5EF4-FFF2-40B4-BE49-F238E27FC236}">
                <a16:creationId xmlns:a16="http://schemas.microsoft.com/office/drawing/2014/main" id="{088D8932-7C8B-8B4A-9A45-5F8F20D8A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0" y="6378576"/>
            <a:ext cx="2681824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/>
              <a:t>n inputs (nodes in independent set)</a:t>
            </a:r>
          </a:p>
        </p:txBody>
      </p:sp>
      <p:sp>
        <p:nvSpPr>
          <p:cNvPr id="51217" name="Rectangle 15">
            <a:extLst>
              <a:ext uri="{FF2B5EF4-FFF2-40B4-BE49-F238E27FC236}">
                <a16:creationId xmlns:a16="http://schemas.microsoft.com/office/drawing/2014/main" id="{742F137D-018B-D942-BA11-81BE22505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789" y="6369051"/>
            <a:ext cx="2895023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/>
              <a:t>hard-coded inputs (graph description)</a:t>
            </a:r>
          </a:p>
        </p:txBody>
      </p:sp>
      <p:sp>
        <p:nvSpPr>
          <p:cNvPr id="51218" name="Oval 16">
            <a:extLst>
              <a:ext uri="{FF2B5EF4-FFF2-40B4-BE49-F238E27FC236}">
                <a16:creationId xmlns:a16="http://schemas.microsoft.com/office/drawing/2014/main" id="{2B1AF559-215D-964A-ACDC-321C43A8C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9" y="2878139"/>
            <a:ext cx="301625" cy="3016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 anchorCtr="1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ym typeface="Symbol" pitchFamily="2" charset="2"/>
              </a:rPr>
              <a:t></a:t>
            </a:r>
          </a:p>
        </p:txBody>
      </p:sp>
      <p:cxnSp>
        <p:nvCxnSpPr>
          <p:cNvPr id="51219" name="AutoShape 17">
            <a:extLst>
              <a:ext uri="{FF2B5EF4-FFF2-40B4-BE49-F238E27FC236}">
                <a16:creationId xmlns:a16="http://schemas.microsoft.com/office/drawing/2014/main" id="{836D90BC-9D17-3249-B33E-7B1024AED339}"/>
              </a:ext>
            </a:extLst>
          </p:cNvPr>
          <p:cNvCxnSpPr>
            <a:cxnSpLocks noChangeShapeType="1"/>
            <a:stCxn id="51218" idx="3"/>
            <a:endCxn id="51220" idx="7"/>
          </p:cNvCxnSpPr>
          <p:nvPr/>
        </p:nvCxnSpPr>
        <p:spPr bwMode="auto">
          <a:xfrm flipH="1">
            <a:off x="5272088" y="3135314"/>
            <a:ext cx="31750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0" name="Oval 18">
            <a:extLst>
              <a:ext uri="{FF2B5EF4-FFF2-40B4-BE49-F238E27FC236}">
                <a16:creationId xmlns:a16="http://schemas.microsoft.com/office/drawing/2014/main" id="{D18FC11D-8711-EC4F-BEF5-806358B10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4" y="3335339"/>
            <a:ext cx="301625" cy="3016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 anchorCtr="1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ym typeface="Symbol" pitchFamily="2" charset="2"/>
              </a:rPr>
              <a:t></a:t>
            </a:r>
          </a:p>
        </p:txBody>
      </p:sp>
      <p:sp>
        <p:nvSpPr>
          <p:cNvPr id="51221" name="Oval 19">
            <a:extLst>
              <a:ext uri="{FF2B5EF4-FFF2-40B4-BE49-F238E27FC236}">
                <a16:creationId xmlns:a16="http://schemas.microsoft.com/office/drawing/2014/main" id="{3D4D7253-D446-084A-ACDD-087243771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4" y="3944939"/>
            <a:ext cx="301625" cy="3016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 anchorCtr="1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ym typeface="Symbol" pitchFamily="2" charset="2"/>
              </a:rPr>
              <a:t></a:t>
            </a:r>
          </a:p>
        </p:txBody>
      </p:sp>
      <p:cxnSp>
        <p:nvCxnSpPr>
          <p:cNvPr id="51222" name="AutoShape 20">
            <a:extLst>
              <a:ext uri="{FF2B5EF4-FFF2-40B4-BE49-F238E27FC236}">
                <a16:creationId xmlns:a16="http://schemas.microsoft.com/office/drawing/2014/main" id="{903635E7-7899-EB4D-94C3-75D9D286232C}"/>
              </a:ext>
            </a:extLst>
          </p:cNvPr>
          <p:cNvCxnSpPr>
            <a:cxnSpLocks noChangeShapeType="1"/>
            <a:stCxn id="51220" idx="3"/>
            <a:endCxn id="51221" idx="7"/>
          </p:cNvCxnSpPr>
          <p:nvPr/>
        </p:nvCxnSpPr>
        <p:spPr bwMode="auto">
          <a:xfrm flipH="1">
            <a:off x="4738689" y="3592514"/>
            <a:ext cx="3206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3" name="Oval 21">
            <a:extLst>
              <a:ext uri="{FF2B5EF4-FFF2-40B4-BE49-F238E27FC236}">
                <a16:creationId xmlns:a16="http://schemas.microsoft.com/office/drawing/2014/main" id="{8356BC5A-4F36-6A49-B876-12B5479F7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9" y="5695951"/>
            <a:ext cx="301625" cy="3016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 anchorCtr="1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000">
                <a:sym typeface="Symbol" pitchFamily="2" charset="2"/>
              </a:rPr>
              <a:t>u-w</a:t>
            </a:r>
          </a:p>
        </p:txBody>
      </p:sp>
      <p:cxnSp>
        <p:nvCxnSpPr>
          <p:cNvPr id="51224" name="AutoShape 22">
            <a:extLst>
              <a:ext uri="{FF2B5EF4-FFF2-40B4-BE49-F238E27FC236}">
                <a16:creationId xmlns:a16="http://schemas.microsoft.com/office/drawing/2014/main" id="{839DC32D-5230-5443-9C49-29C4FB7DAD4B}"/>
              </a:ext>
            </a:extLst>
          </p:cNvPr>
          <p:cNvCxnSpPr>
            <a:cxnSpLocks noChangeShapeType="1"/>
            <a:stCxn id="51226" idx="4"/>
            <a:endCxn id="51223" idx="0"/>
          </p:cNvCxnSpPr>
          <p:nvPr/>
        </p:nvCxnSpPr>
        <p:spPr bwMode="auto">
          <a:xfrm>
            <a:off x="5546726" y="4243388"/>
            <a:ext cx="3175" cy="1452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5" name="Rectangle 23">
            <a:extLst>
              <a:ext uri="{FF2B5EF4-FFF2-40B4-BE49-F238E27FC236}">
                <a16:creationId xmlns:a16="http://schemas.microsoft.com/office/drawing/2014/main" id="{20F8521E-02B9-B241-A85B-6F82AEB96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13" y="6022976"/>
            <a:ext cx="280526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ym typeface="Symbol" pitchFamily="2" charset="2"/>
              </a:rPr>
              <a:t>0</a:t>
            </a:r>
            <a:endParaRPr lang="en-US" altLang="zh-CN" sz="1200"/>
          </a:p>
        </p:txBody>
      </p:sp>
      <p:sp>
        <p:nvSpPr>
          <p:cNvPr id="51226" name="Oval 24">
            <a:extLst>
              <a:ext uri="{FF2B5EF4-FFF2-40B4-BE49-F238E27FC236}">
                <a16:creationId xmlns:a16="http://schemas.microsoft.com/office/drawing/2014/main" id="{4C547C67-16BD-9246-BA0B-0DEB6F5DA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4" y="3941764"/>
            <a:ext cx="301625" cy="3016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 anchorCtr="1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ym typeface="Symbol" pitchFamily="2" charset="2"/>
              </a:rPr>
              <a:t></a:t>
            </a:r>
          </a:p>
        </p:txBody>
      </p:sp>
      <p:sp>
        <p:nvSpPr>
          <p:cNvPr id="51227" name="Oval 25">
            <a:extLst>
              <a:ext uri="{FF2B5EF4-FFF2-40B4-BE49-F238E27FC236}">
                <a16:creationId xmlns:a16="http://schemas.microsoft.com/office/drawing/2014/main" id="{2DAD5DC2-DD30-8843-94BC-3594CEA76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489" y="5699126"/>
            <a:ext cx="301625" cy="3016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 anchorCtr="1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000">
                <a:sym typeface="Symbol" pitchFamily="2" charset="2"/>
              </a:rPr>
              <a:t>v-w</a:t>
            </a:r>
          </a:p>
        </p:txBody>
      </p:sp>
      <p:cxnSp>
        <p:nvCxnSpPr>
          <p:cNvPr id="51228" name="AutoShape 26">
            <a:extLst>
              <a:ext uri="{FF2B5EF4-FFF2-40B4-BE49-F238E27FC236}">
                <a16:creationId xmlns:a16="http://schemas.microsoft.com/office/drawing/2014/main" id="{04ED51C9-9278-BE40-ADCF-4D2A2F947A6C}"/>
              </a:ext>
            </a:extLst>
          </p:cNvPr>
          <p:cNvCxnSpPr>
            <a:cxnSpLocks noChangeShapeType="1"/>
            <a:stCxn id="51230" idx="4"/>
            <a:endCxn id="51227" idx="0"/>
          </p:cNvCxnSpPr>
          <p:nvPr/>
        </p:nvCxnSpPr>
        <p:spPr bwMode="auto">
          <a:xfrm>
            <a:off x="6461126" y="4246563"/>
            <a:ext cx="3175" cy="1452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9" name="Rectangle 27">
            <a:extLst>
              <a:ext uri="{FF2B5EF4-FFF2-40B4-BE49-F238E27FC236}">
                <a16:creationId xmlns:a16="http://schemas.microsoft.com/office/drawing/2014/main" id="{8B0FDA42-0133-EB4F-8914-6294E891B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6018214"/>
            <a:ext cx="254878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ym typeface="Symbol" pitchFamily="2" charset="2"/>
              </a:rPr>
              <a:t>1</a:t>
            </a:r>
            <a:endParaRPr lang="en-US" altLang="zh-CN" sz="1200"/>
          </a:p>
        </p:txBody>
      </p:sp>
      <p:sp>
        <p:nvSpPr>
          <p:cNvPr id="51230" name="Oval 28">
            <a:extLst>
              <a:ext uri="{FF2B5EF4-FFF2-40B4-BE49-F238E27FC236}">
                <a16:creationId xmlns:a16="http://schemas.microsoft.com/office/drawing/2014/main" id="{B214317F-6760-2741-A3C3-575CA1C02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4" y="3944939"/>
            <a:ext cx="301625" cy="3016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 anchorCtr="1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ym typeface="Symbol" pitchFamily="2" charset="2"/>
              </a:rPr>
              <a:t></a:t>
            </a:r>
          </a:p>
        </p:txBody>
      </p:sp>
      <p:cxnSp>
        <p:nvCxnSpPr>
          <p:cNvPr id="51231" name="AutoShape 29">
            <a:extLst>
              <a:ext uri="{FF2B5EF4-FFF2-40B4-BE49-F238E27FC236}">
                <a16:creationId xmlns:a16="http://schemas.microsoft.com/office/drawing/2014/main" id="{6AB25225-27A9-2448-BE7B-CD1BC99896A3}"/>
              </a:ext>
            </a:extLst>
          </p:cNvPr>
          <p:cNvCxnSpPr>
            <a:cxnSpLocks noChangeShapeType="1"/>
            <a:stCxn id="51218" idx="5"/>
            <a:endCxn id="51230" idx="1"/>
          </p:cNvCxnSpPr>
          <p:nvPr/>
        </p:nvCxnSpPr>
        <p:spPr bwMode="auto">
          <a:xfrm>
            <a:off x="5802313" y="3135314"/>
            <a:ext cx="552450" cy="854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2" name="Oval 30">
            <a:extLst>
              <a:ext uri="{FF2B5EF4-FFF2-40B4-BE49-F238E27FC236}">
                <a16:creationId xmlns:a16="http://schemas.microsoft.com/office/drawing/2014/main" id="{8A7B71F2-0D29-3D49-A86B-C762E5444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189" y="5699126"/>
            <a:ext cx="301625" cy="3016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 anchorCtr="1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>
                <a:sym typeface="Symbol" pitchFamily="2" charset="2"/>
              </a:rPr>
              <a:t>u</a:t>
            </a:r>
          </a:p>
        </p:txBody>
      </p:sp>
      <p:cxnSp>
        <p:nvCxnSpPr>
          <p:cNvPr id="51233" name="AutoShape 31">
            <a:extLst>
              <a:ext uri="{FF2B5EF4-FFF2-40B4-BE49-F238E27FC236}">
                <a16:creationId xmlns:a16="http://schemas.microsoft.com/office/drawing/2014/main" id="{84F546AA-85B8-504D-9FB3-A367A337B7C4}"/>
              </a:ext>
            </a:extLst>
          </p:cNvPr>
          <p:cNvCxnSpPr>
            <a:cxnSpLocks noChangeShapeType="1"/>
            <a:stCxn id="51235" idx="4"/>
            <a:endCxn id="51232" idx="0"/>
          </p:cNvCxnSpPr>
          <p:nvPr/>
        </p:nvCxnSpPr>
        <p:spPr bwMode="auto">
          <a:xfrm>
            <a:off x="7489826" y="5257801"/>
            <a:ext cx="3175" cy="441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4" name="Rectangle 32">
            <a:extLst>
              <a:ext uri="{FF2B5EF4-FFF2-40B4-BE49-F238E27FC236}">
                <a16:creationId xmlns:a16="http://schemas.microsoft.com/office/drawing/2014/main" id="{CFC4C900-583C-0242-B3F7-688C07ED3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413" y="6018214"/>
            <a:ext cx="266098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ym typeface="Symbol" pitchFamily="2" charset="2"/>
              </a:rPr>
              <a:t>?</a:t>
            </a:r>
            <a:endParaRPr lang="en-US" altLang="zh-CN" sz="1200"/>
          </a:p>
        </p:txBody>
      </p:sp>
      <p:sp>
        <p:nvSpPr>
          <p:cNvPr id="51235" name="Oval 33">
            <a:extLst>
              <a:ext uri="{FF2B5EF4-FFF2-40B4-BE49-F238E27FC236}">
                <a16:creationId xmlns:a16="http://schemas.microsoft.com/office/drawing/2014/main" id="{6DC0AFFD-43C8-514A-992A-EBBDB3FCE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14" y="4956176"/>
            <a:ext cx="301625" cy="3016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 anchorCtr="1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ym typeface="Symbol" pitchFamily="2" charset="2"/>
              </a:rPr>
              <a:t></a:t>
            </a:r>
          </a:p>
        </p:txBody>
      </p:sp>
      <p:sp>
        <p:nvSpPr>
          <p:cNvPr id="51236" name="Oval 34">
            <a:extLst>
              <a:ext uri="{FF2B5EF4-FFF2-40B4-BE49-F238E27FC236}">
                <a16:creationId xmlns:a16="http://schemas.microsoft.com/office/drawing/2014/main" id="{5C9A801A-B048-D341-820A-46E3DFC3F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9" y="5695951"/>
            <a:ext cx="301625" cy="3016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 anchorCtr="1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>
                <a:sym typeface="Symbol" pitchFamily="2" charset="2"/>
              </a:rPr>
              <a:t>v</a:t>
            </a:r>
          </a:p>
        </p:txBody>
      </p:sp>
      <p:sp>
        <p:nvSpPr>
          <p:cNvPr id="51237" name="Rectangle 35">
            <a:extLst>
              <a:ext uri="{FF2B5EF4-FFF2-40B4-BE49-F238E27FC236}">
                <a16:creationId xmlns:a16="http://schemas.microsoft.com/office/drawing/2014/main" id="{14FB9C28-AB34-9949-83D2-750B34669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8813" y="6015039"/>
            <a:ext cx="266098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ym typeface="Symbol" pitchFamily="2" charset="2"/>
              </a:rPr>
              <a:t>?</a:t>
            </a:r>
            <a:endParaRPr lang="en-US" altLang="zh-CN" sz="1200"/>
          </a:p>
        </p:txBody>
      </p:sp>
      <p:sp>
        <p:nvSpPr>
          <p:cNvPr id="51238" name="Oval 36">
            <a:extLst>
              <a:ext uri="{FF2B5EF4-FFF2-40B4-BE49-F238E27FC236}">
                <a16:creationId xmlns:a16="http://schemas.microsoft.com/office/drawing/2014/main" id="{479FA1E9-55F5-4A48-88ED-BE23E4FC4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3414" y="4953001"/>
            <a:ext cx="301625" cy="3016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 anchorCtr="1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ym typeface="Symbol" pitchFamily="2" charset="2"/>
              </a:rPr>
              <a:t></a:t>
            </a:r>
          </a:p>
        </p:txBody>
      </p:sp>
      <p:sp>
        <p:nvSpPr>
          <p:cNvPr id="51239" name="Oval 37">
            <a:extLst>
              <a:ext uri="{FF2B5EF4-FFF2-40B4-BE49-F238E27FC236}">
                <a16:creationId xmlns:a16="http://schemas.microsoft.com/office/drawing/2014/main" id="{8DE1E742-F52A-5B41-9A4E-295F50484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989" y="5699126"/>
            <a:ext cx="301625" cy="3016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 anchorCtr="1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>
                <a:sym typeface="Symbol" pitchFamily="2" charset="2"/>
              </a:rPr>
              <a:t>w</a:t>
            </a:r>
          </a:p>
        </p:txBody>
      </p:sp>
      <p:cxnSp>
        <p:nvCxnSpPr>
          <p:cNvPr id="51240" name="AutoShape 38">
            <a:extLst>
              <a:ext uri="{FF2B5EF4-FFF2-40B4-BE49-F238E27FC236}">
                <a16:creationId xmlns:a16="http://schemas.microsoft.com/office/drawing/2014/main" id="{94E84756-7611-FA48-9064-EEF8467EE979}"/>
              </a:ext>
            </a:extLst>
          </p:cNvPr>
          <p:cNvCxnSpPr>
            <a:cxnSpLocks noChangeShapeType="1"/>
            <a:stCxn id="51242" idx="4"/>
            <a:endCxn id="51239" idx="0"/>
          </p:cNvCxnSpPr>
          <p:nvPr/>
        </p:nvCxnSpPr>
        <p:spPr bwMode="auto">
          <a:xfrm>
            <a:off x="9318626" y="5257801"/>
            <a:ext cx="3175" cy="441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41" name="Rectangle 39">
            <a:extLst>
              <a:ext uri="{FF2B5EF4-FFF2-40B4-BE49-F238E27FC236}">
                <a16:creationId xmlns:a16="http://schemas.microsoft.com/office/drawing/2014/main" id="{1BF41601-013F-DB48-80E0-5440B3D0F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213" y="6018214"/>
            <a:ext cx="266098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ym typeface="Symbol" pitchFamily="2" charset="2"/>
              </a:rPr>
              <a:t>?</a:t>
            </a:r>
            <a:endParaRPr lang="en-US" altLang="zh-CN" sz="1200"/>
          </a:p>
        </p:txBody>
      </p:sp>
      <p:sp>
        <p:nvSpPr>
          <p:cNvPr id="51242" name="Oval 40">
            <a:extLst>
              <a:ext uri="{FF2B5EF4-FFF2-40B4-BE49-F238E27FC236}">
                <a16:creationId xmlns:a16="http://schemas.microsoft.com/office/drawing/2014/main" id="{DFC54CCD-03E8-BD40-9908-028FA8D86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7814" y="4956176"/>
            <a:ext cx="301625" cy="3016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 anchorCtr="1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ym typeface="Symbol" pitchFamily="2" charset="2"/>
              </a:rPr>
              <a:t></a:t>
            </a:r>
          </a:p>
        </p:txBody>
      </p:sp>
      <p:cxnSp>
        <p:nvCxnSpPr>
          <p:cNvPr id="51243" name="AutoShape 41">
            <a:extLst>
              <a:ext uri="{FF2B5EF4-FFF2-40B4-BE49-F238E27FC236}">
                <a16:creationId xmlns:a16="http://schemas.microsoft.com/office/drawing/2014/main" id="{3ACE8EF4-23E0-6345-80F7-29D1790EDAAB}"/>
              </a:ext>
            </a:extLst>
          </p:cNvPr>
          <p:cNvCxnSpPr>
            <a:cxnSpLocks noChangeShapeType="1"/>
            <a:stCxn id="51238" idx="5"/>
            <a:endCxn id="51239" idx="1"/>
          </p:cNvCxnSpPr>
          <p:nvPr/>
        </p:nvCxnSpPr>
        <p:spPr bwMode="auto">
          <a:xfrm>
            <a:off x="8510588" y="5210175"/>
            <a:ext cx="70485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44" name="AutoShape 42">
            <a:extLst>
              <a:ext uri="{FF2B5EF4-FFF2-40B4-BE49-F238E27FC236}">
                <a16:creationId xmlns:a16="http://schemas.microsoft.com/office/drawing/2014/main" id="{62668331-DE46-3943-B5BC-DBCD4389CA34}"/>
              </a:ext>
            </a:extLst>
          </p:cNvPr>
          <p:cNvCxnSpPr>
            <a:cxnSpLocks noChangeShapeType="1"/>
            <a:stCxn id="51235" idx="5"/>
            <a:endCxn id="51236" idx="1"/>
          </p:cNvCxnSpPr>
          <p:nvPr/>
        </p:nvCxnSpPr>
        <p:spPr bwMode="auto">
          <a:xfrm>
            <a:off x="7596188" y="5213350"/>
            <a:ext cx="704850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45" name="AutoShape 43">
            <a:extLst>
              <a:ext uri="{FF2B5EF4-FFF2-40B4-BE49-F238E27FC236}">
                <a16:creationId xmlns:a16="http://schemas.microsoft.com/office/drawing/2014/main" id="{5592F16C-A826-0D4D-A8CD-D763A844E739}"/>
              </a:ext>
            </a:extLst>
          </p:cNvPr>
          <p:cNvCxnSpPr>
            <a:cxnSpLocks noChangeShapeType="1"/>
            <a:stCxn id="51238" idx="3"/>
            <a:endCxn id="51232" idx="7"/>
          </p:cNvCxnSpPr>
          <p:nvPr/>
        </p:nvCxnSpPr>
        <p:spPr bwMode="auto">
          <a:xfrm flipH="1">
            <a:off x="7599363" y="5210175"/>
            <a:ext cx="6985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46" name="AutoShape 44">
            <a:extLst>
              <a:ext uri="{FF2B5EF4-FFF2-40B4-BE49-F238E27FC236}">
                <a16:creationId xmlns:a16="http://schemas.microsoft.com/office/drawing/2014/main" id="{12C456B5-F2D9-BC44-836E-F2909B05F0B7}"/>
              </a:ext>
            </a:extLst>
          </p:cNvPr>
          <p:cNvCxnSpPr>
            <a:cxnSpLocks noChangeShapeType="1"/>
            <a:stCxn id="51242" idx="3"/>
            <a:endCxn id="51236" idx="7"/>
          </p:cNvCxnSpPr>
          <p:nvPr/>
        </p:nvCxnSpPr>
        <p:spPr bwMode="auto">
          <a:xfrm flipH="1">
            <a:off x="8513763" y="5213350"/>
            <a:ext cx="698500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47" name="AutoShape 45">
            <a:extLst>
              <a:ext uri="{FF2B5EF4-FFF2-40B4-BE49-F238E27FC236}">
                <a16:creationId xmlns:a16="http://schemas.microsoft.com/office/drawing/2014/main" id="{0FD1F641-3122-C842-AC31-71E87B34D18B}"/>
              </a:ext>
            </a:extLst>
          </p:cNvPr>
          <p:cNvCxnSpPr>
            <a:cxnSpLocks noChangeShapeType="1"/>
            <a:stCxn id="51221" idx="5"/>
            <a:endCxn id="51235" idx="1"/>
          </p:cNvCxnSpPr>
          <p:nvPr/>
        </p:nvCxnSpPr>
        <p:spPr bwMode="auto">
          <a:xfrm>
            <a:off x="4738689" y="4202113"/>
            <a:ext cx="2644775" cy="798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48" name="AutoShape 46">
            <a:extLst>
              <a:ext uri="{FF2B5EF4-FFF2-40B4-BE49-F238E27FC236}">
                <a16:creationId xmlns:a16="http://schemas.microsoft.com/office/drawing/2014/main" id="{15EF73A7-C30B-0C45-94ED-F5E4189BCB24}"/>
              </a:ext>
            </a:extLst>
          </p:cNvPr>
          <p:cNvCxnSpPr>
            <a:cxnSpLocks noChangeShapeType="1"/>
            <a:stCxn id="51226" idx="5"/>
            <a:endCxn id="51238" idx="1"/>
          </p:cNvCxnSpPr>
          <p:nvPr/>
        </p:nvCxnSpPr>
        <p:spPr bwMode="auto">
          <a:xfrm>
            <a:off x="5653089" y="4198938"/>
            <a:ext cx="2644775" cy="798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49" name="AutoShape 47">
            <a:extLst>
              <a:ext uri="{FF2B5EF4-FFF2-40B4-BE49-F238E27FC236}">
                <a16:creationId xmlns:a16="http://schemas.microsoft.com/office/drawing/2014/main" id="{20C4EB49-6180-F841-A7F5-B1BE2D98F807}"/>
              </a:ext>
            </a:extLst>
          </p:cNvPr>
          <p:cNvCxnSpPr>
            <a:cxnSpLocks noChangeShapeType="1"/>
            <a:stCxn id="51230" idx="5"/>
            <a:endCxn id="51242" idx="1"/>
          </p:cNvCxnSpPr>
          <p:nvPr/>
        </p:nvCxnSpPr>
        <p:spPr bwMode="auto">
          <a:xfrm>
            <a:off x="6567489" y="4202113"/>
            <a:ext cx="2644775" cy="798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50" name="Oval 48">
            <a:extLst>
              <a:ext uri="{FF2B5EF4-FFF2-40B4-BE49-F238E27FC236}">
                <a16:creationId xmlns:a16="http://schemas.microsoft.com/office/drawing/2014/main" id="{525CF8DC-7413-904F-8E9F-EFEAF1AAE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6214" y="4041776"/>
            <a:ext cx="301625" cy="3016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 anchorCtr="1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ym typeface="Symbol" pitchFamily="2" charset="2"/>
              </a:rPr>
              <a:t></a:t>
            </a:r>
          </a:p>
        </p:txBody>
      </p:sp>
      <p:cxnSp>
        <p:nvCxnSpPr>
          <p:cNvPr id="51251" name="AutoShape 49">
            <a:extLst>
              <a:ext uri="{FF2B5EF4-FFF2-40B4-BE49-F238E27FC236}">
                <a16:creationId xmlns:a16="http://schemas.microsoft.com/office/drawing/2014/main" id="{383D87CE-A0C3-8C4F-B12F-51EAD5C3F011}"/>
              </a:ext>
            </a:extLst>
          </p:cNvPr>
          <p:cNvCxnSpPr>
            <a:cxnSpLocks noChangeShapeType="1"/>
            <a:stCxn id="51250" idx="3"/>
            <a:endCxn id="51235" idx="0"/>
          </p:cNvCxnSpPr>
          <p:nvPr/>
        </p:nvCxnSpPr>
        <p:spPr bwMode="auto">
          <a:xfrm flipH="1">
            <a:off x="7489825" y="4298951"/>
            <a:ext cx="350838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52" name="AutoShape 50">
            <a:extLst>
              <a:ext uri="{FF2B5EF4-FFF2-40B4-BE49-F238E27FC236}">
                <a16:creationId xmlns:a16="http://schemas.microsoft.com/office/drawing/2014/main" id="{B97121AC-2D12-EF43-A9B0-6AF077BD5F24}"/>
              </a:ext>
            </a:extLst>
          </p:cNvPr>
          <p:cNvCxnSpPr>
            <a:cxnSpLocks noChangeShapeType="1"/>
            <a:stCxn id="51250" idx="5"/>
            <a:endCxn id="51238" idx="0"/>
          </p:cNvCxnSpPr>
          <p:nvPr/>
        </p:nvCxnSpPr>
        <p:spPr bwMode="auto">
          <a:xfrm>
            <a:off x="8053389" y="4298950"/>
            <a:ext cx="350837" cy="654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53" name="AutoShape 51">
            <a:extLst>
              <a:ext uri="{FF2B5EF4-FFF2-40B4-BE49-F238E27FC236}">
                <a16:creationId xmlns:a16="http://schemas.microsoft.com/office/drawing/2014/main" id="{9EB3AC53-AF1F-7A45-A8FF-D2C3759F0A8A}"/>
              </a:ext>
            </a:extLst>
          </p:cNvPr>
          <p:cNvCxnSpPr>
            <a:cxnSpLocks noChangeShapeType="1"/>
            <a:stCxn id="51212" idx="3"/>
            <a:endCxn id="51250" idx="7"/>
          </p:cNvCxnSpPr>
          <p:nvPr/>
        </p:nvCxnSpPr>
        <p:spPr bwMode="auto">
          <a:xfrm flipH="1">
            <a:off x="8053388" y="3765551"/>
            <a:ext cx="62865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54" name="AutoShape 52">
            <a:extLst>
              <a:ext uri="{FF2B5EF4-FFF2-40B4-BE49-F238E27FC236}">
                <a16:creationId xmlns:a16="http://schemas.microsoft.com/office/drawing/2014/main" id="{B2C73DAC-FB4D-7A4C-B221-783DE7250345}"/>
              </a:ext>
            </a:extLst>
          </p:cNvPr>
          <p:cNvCxnSpPr>
            <a:cxnSpLocks noChangeShapeType="1"/>
            <a:stCxn id="51212" idx="5"/>
            <a:endCxn id="51242" idx="0"/>
          </p:cNvCxnSpPr>
          <p:nvPr/>
        </p:nvCxnSpPr>
        <p:spPr bwMode="auto">
          <a:xfrm>
            <a:off x="8894763" y="3765551"/>
            <a:ext cx="423862" cy="1190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55" name="Rectangle 53">
            <a:extLst>
              <a:ext uri="{FF2B5EF4-FFF2-40B4-BE49-F238E27FC236}">
                <a16:creationId xmlns:a16="http://schemas.microsoft.com/office/drawing/2014/main" id="{6F42CADC-0FD4-6444-B2A2-A671893C6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350" y="3484564"/>
            <a:ext cx="1178208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zh-CN" sz="1200"/>
              <a:t>set of size 2?</a:t>
            </a:r>
          </a:p>
        </p:txBody>
      </p:sp>
      <p:sp>
        <p:nvSpPr>
          <p:cNvPr id="51256" name="Rectangle 54">
            <a:extLst>
              <a:ext uri="{FF2B5EF4-FFF2-40B4-BE49-F238E27FC236}">
                <a16:creationId xmlns:a16="http://schemas.microsoft.com/office/drawing/2014/main" id="{179D164C-1D82-A247-9FA0-690021DC9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338" y="2833689"/>
            <a:ext cx="3627596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zh-CN" sz="1200"/>
              <a:t>both endpoints of some edge have been chosen?</a:t>
            </a:r>
          </a:p>
        </p:txBody>
      </p:sp>
      <p:sp>
        <p:nvSpPr>
          <p:cNvPr id="51257" name="Rectangle 55">
            <a:extLst>
              <a:ext uri="{FF2B5EF4-FFF2-40B4-BE49-F238E27FC236}">
                <a16:creationId xmlns:a16="http://schemas.microsoft.com/office/drawing/2014/main" id="{D532C1E7-ECB3-B842-AD34-B8F78FAF7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1" y="2339976"/>
            <a:ext cx="1417055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zh-CN" sz="1200"/>
              <a:t>independent set?</a:t>
            </a:r>
          </a:p>
        </p:txBody>
      </p:sp>
      <p:sp>
        <p:nvSpPr>
          <p:cNvPr id="51258" name="Rectangle 56">
            <a:extLst>
              <a:ext uri="{FF2B5EF4-FFF2-40B4-BE49-F238E27FC236}">
                <a16:creationId xmlns:a16="http://schemas.microsoft.com/office/drawing/2014/main" id="{75F18F32-6027-8349-80A1-6D1C65A49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51259" name="Rectangle 57">
            <a:extLst>
              <a:ext uri="{FF2B5EF4-FFF2-40B4-BE49-F238E27FC236}">
                <a16:creationId xmlns:a16="http://schemas.microsoft.com/office/drawing/2014/main" id="{3722A5DB-C6D9-0743-AB88-82F2F0E380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4513" y="1130861"/>
            <a:ext cx="10851574" cy="871693"/>
          </a:xfrm>
        </p:spPr>
        <p:txBody>
          <a:bodyPr/>
          <a:lstStyle/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Ex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Construction below creates a circuit K whose inputs can be set so that K outputs true </a:t>
            </a:r>
            <a:r>
              <a:rPr lang="en-US" altLang="zh-CN" dirty="0" err="1">
                <a:solidFill>
                  <a:schemeClr val="tx1"/>
                </a:solidFill>
              </a:rPr>
              <a:t>iff</a:t>
            </a:r>
            <a:r>
              <a:rPr lang="en-US" altLang="zh-CN" dirty="0">
                <a:solidFill>
                  <a:schemeClr val="tx1"/>
                </a:solidFill>
              </a:rPr>
              <a:t> graph G has an independent set of size 2.</a:t>
            </a:r>
          </a:p>
        </p:txBody>
      </p:sp>
      <p:sp>
        <p:nvSpPr>
          <p:cNvPr id="51260" name="Oval 58">
            <a:extLst>
              <a:ext uri="{FF2B5EF4-FFF2-40B4-BE49-F238E27FC236}">
                <a16:creationId xmlns:a16="http://schemas.microsoft.com/office/drawing/2014/main" id="{DE05924E-2F55-AE4A-991D-88A01D35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976" y="4214814"/>
            <a:ext cx="301625" cy="3016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 anchorCtr="1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>
                <a:sym typeface="Symbol" pitchFamily="2" charset="2"/>
              </a:rPr>
              <a:t>u</a:t>
            </a:r>
          </a:p>
        </p:txBody>
      </p:sp>
      <p:sp>
        <p:nvSpPr>
          <p:cNvPr id="51261" name="Oval 59">
            <a:extLst>
              <a:ext uri="{FF2B5EF4-FFF2-40B4-BE49-F238E27FC236}">
                <a16:creationId xmlns:a16="http://schemas.microsoft.com/office/drawing/2014/main" id="{F485EC1C-10C0-B645-B4D2-E33855B10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576" y="5129214"/>
            <a:ext cx="301625" cy="3016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 anchorCtr="1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>
                <a:sym typeface="Symbol" pitchFamily="2" charset="2"/>
              </a:rPr>
              <a:t>v</a:t>
            </a:r>
          </a:p>
        </p:txBody>
      </p:sp>
      <p:cxnSp>
        <p:nvCxnSpPr>
          <p:cNvPr id="51262" name="AutoShape 60">
            <a:extLst>
              <a:ext uri="{FF2B5EF4-FFF2-40B4-BE49-F238E27FC236}">
                <a16:creationId xmlns:a16="http://schemas.microsoft.com/office/drawing/2014/main" id="{4777A4FC-92CD-EB4C-AF23-8E178314E5F8}"/>
              </a:ext>
            </a:extLst>
          </p:cNvPr>
          <p:cNvCxnSpPr>
            <a:cxnSpLocks noChangeShapeType="1"/>
            <a:stCxn id="51260" idx="3"/>
            <a:endCxn id="51261" idx="0"/>
          </p:cNvCxnSpPr>
          <p:nvPr/>
        </p:nvCxnSpPr>
        <p:spPr bwMode="auto">
          <a:xfrm flipH="1">
            <a:off x="2211389" y="4471989"/>
            <a:ext cx="427037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63" name="Oval 61">
            <a:extLst>
              <a:ext uri="{FF2B5EF4-FFF2-40B4-BE49-F238E27FC236}">
                <a16:creationId xmlns:a16="http://schemas.microsoft.com/office/drawing/2014/main" id="{ACB53337-8E53-9144-B9B5-265D0778D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1" y="5129214"/>
            <a:ext cx="301625" cy="3016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 anchorCtr="1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>
                <a:sym typeface="Symbol" pitchFamily="2" charset="2"/>
              </a:rPr>
              <a:t>w</a:t>
            </a:r>
          </a:p>
        </p:txBody>
      </p:sp>
      <p:cxnSp>
        <p:nvCxnSpPr>
          <p:cNvPr id="51264" name="AutoShape 62">
            <a:extLst>
              <a:ext uri="{FF2B5EF4-FFF2-40B4-BE49-F238E27FC236}">
                <a16:creationId xmlns:a16="http://schemas.microsoft.com/office/drawing/2014/main" id="{2EB863D9-0BC3-2040-999D-19C177B87846}"/>
              </a:ext>
            </a:extLst>
          </p:cNvPr>
          <p:cNvCxnSpPr>
            <a:cxnSpLocks noChangeShapeType="1"/>
            <a:stCxn id="51263" idx="2"/>
            <a:endCxn id="51261" idx="6"/>
          </p:cNvCxnSpPr>
          <p:nvPr/>
        </p:nvCxnSpPr>
        <p:spPr bwMode="auto">
          <a:xfrm flipH="1">
            <a:off x="2362200" y="5280025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65" name="Rectangle 64">
            <a:extLst>
              <a:ext uri="{FF2B5EF4-FFF2-40B4-BE49-F238E27FC236}">
                <a16:creationId xmlns:a16="http://schemas.microsoft.com/office/drawing/2014/main" id="{0D35E5C6-0C40-0443-A131-B7CF79EB5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6" y="5646739"/>
            <a:ext cx="1471557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zh-CN" sz="1400"/>
              <a:t>G = (V, E), n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E9ACD3D-40B8-404F-B82C-4CF64318C66C}"/>
                  </a:ext>
                </a:extLst>
              </p:cNvPr>
              <p:cNvSpPr txBox="1"/>
              <p:nvPr/>
            </p:nvSpPr>
            <p:spPr>
              <a:xfrm>
                <a:off x="4195017" y="6314443"/>
                <a:ext cx="368242" cy="36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E9ACD3D-40B8-404F-B82C-4CF64318C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17" y="6314443"/>
                <a:ext cx="368242" cy="368499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Picture 2">
            <a:extLst>
              <a:ext uri="{FF2B5EF4-FFF2-40B4-BE49-F238E27FC236}">
                <a16:creationId xmlns:a16="http://schemas.microsoft.com/office/drawing/2014/main" id="{35D24EE2-1E70-3446-922D-C38C84D9E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4">
            <a:extLst>
              <a:ext uri="{FF2B5EF4-FFF2-40B4-BE49-F238E27FC236}">
                <a16:creationId xmlns:a16="http://schemas.microsoft.com/office/drawing/2014/main" id="{0C3BD64A-82A3-5E4E-AB58-0FB8D3BD3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7625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>
            <a:extLst>
              <a:ext uri="{FF2B5EF4-FFF2-40B4-BE49-F238E27FC236}">
                <a16:creationId xmlns:a16="http://schemas.microsoft.com/office/drawing/2014/main" id="{7FB35E9A-225D-8C42-8D3E-83CCDA9999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B5EF768B-F974-E54C-8A68-45AFD3704B72}" type="slidenum">
              <a:rPr lang="en-US" altLang="zh-CN" sz="800"/>
              <a:pPr/>
              <a:t>18</a:t>
            </a:fld>
            <a:endParaRPr lang="en-US" altLang="zh-CN" sz="14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EF758C3C-84D2-364C-900A-96908C7AB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Establishing NP-Completeness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9EF399E-C386-4F4E-9686-515EB43DC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Remark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Once we establish first "natural" NP-complete problem,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others fall like dominoes.</a:t>
            </a:r>
          </a:p>
          <a:p>
            <a:pPr marL="0" indent="0"/>
            <a:endParaRPr lang="en-US" altLang="zh-CN" dirty="0"/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Recipe to establish NP-completeness of problem Y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Step 1.  Show that Y is in NP.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Step 2.  Choose an NP-complete problem X.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Step 3.  Prove that X 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zh-CN" baseline="-25000" dirty="0">
                <a:ea typeface="ＭＳ Ｐゴシック" panose="020B0600070205080204" pitchFamily="34" charset="-128"/>
                <a:sym typeface="Symbol" pitchFamily="2" charset="2"/>
              </a:rPr>
              <a:t> p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 Y.</a:t>
            </a:r>
            <a:r>
              <a:rPr lang="en-US" altLang="zh-CN" dirty="0">
                <a:ea typeface="ＭＳ Ｐゴシック" panose="020B0600070205080204" pitchFamily="34" charset="-128"/>
              </a:rPr>
              <a:t> </a:t>
            </a: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Justification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If X is an NP-complete problem, and Y is a problem in NP with the property that X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</a:t>
            </a:r>
            <a:r>
              <a:rPr lang="en-US" altLang="zh-CN" baseline="-25000" dirty="0">
                <a:solidFill>
                  <a:schemeClr val="tx1"/>
                </a:solidFill>
                <a:sym typeface="Symbol" pitchFamily="2" charset="2"/>
              </a:rPr>
              <a:t> P</a:t>
            </a:r>
            <a:r>
              <a:rPr lang="en-US" altLang="zh-CN" dirty="0">
                <a:solidFill>
                  <a:schemeClr val="tx1"/>
                </a:solidFill>
              </a:rPr>
              <a:t> Y then Y is NP-complete.</a:t>
            </a:r>
            <a:endParaRPr lang="en-US" altLang="zh-CN" dirty="0"/>
          </a:p>
          <a:p>
            <a:pPr marL="0" indent="0"/>
            <a:endParaRPr lang="en-US" altLang="zh-CN" dirty="0"/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Pf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Let W be any problem in NP.  Then W 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</a:t>
            </a:r>
            <a:r>
              <a:rPr lang="en-US" altLang="zh-CN" baseline="-25000" dirty="0">
                <a:solidFill>
                  <a:schemeClr val="tx1"/>
                </a:solidFill>
                <a:sym typeface="Symbol" pitchFamily="2" charset="2"/>
              </a:rPr>
              <a:t> P  </a:t>
            </a:r>
            <a:r>
              <a:rPr lang="en-US" altLang="zh-CN" dirty="0">
                <a:solidFill>
                  <a:schemeClr val="tx1"/>
                </a:solidFill>
              </a:rPr>
              <a:t> X  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</a:t>
            </a:r>
            <a:r>
              <a:rPr lang="en-US" altLang="zh-CN" baseline="-25000" dirty="0">
                <a:solidFill>
                  <a:schemeClr val="tx1"/>
                </a:solidFill>
                <a:sym typeface="Symbol" pitchFamily="2" charset="2"/>
              </a:rPr>
              <a:t> P </a:t>
            </a:r>
            <a:r>
              <a:rPr lang="en-US" altLang="zh-CN" dirty="0">
                <a:solidFill>
                  <a:schemeClr val="tx1"/>
                </a:solidFill>
              </a:rPr>
              <a:t>  Y.</a:t>
            </a:r>
            <a:endParaRPr lang="en-US" altLang="zh-CN" dirty="0"/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By transitivity, W 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zh-CN" baseline="-25000" dirty="0">
                <a:ea typeface="ＭＳ Ｐゴシック" panose="020B0600070205080204" pitchFamily="34" charset="-128"/>
                <a:sym typeface="Symbol" pitchFamily="2" charset="2"/>
              </a:rPr>
              <a:t> P </a:t>
            </a:r>
            <a:r>
              <a:rPr lang="en-US" altLang="zh-CN" dirty="0">
                <a:ea typeface="ＭＳ Ｐゴシック" panose="020B0600070205080204" pitchFamily="34" charset="-128"/>
              </a:rPr>
              <a:t> Y. 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Hence Y is NP-complete.  </a:t>
            </a:r>
            <a:r>
              <a:rPr lang="en-US" altLang="zh-CN" dirty="0">
                <a:ea typeface="ＭＳ Ｐゴシック" panose="020B0600070205080204" pitchFamily="34" charset="-128"/>
                <a:cs typeface="Lucida Grande" panose="020B0600040502020204" pitchFamily="34" charset="0"/>
              </a:rPr>
              <a:t>▪</a:t>
            </a:r>
          </a:p>
        </p:txBody>
      </p:sp>
      <p:sp>
        <p:nvSpPr>
          <p:cNvPr id="53253" name="Rectangle 4">
            <a:extLst>
              <a:ext uri="{FF2B5EF4-FFF2-40B4-BE49-F238E27FC236}">
                <a16:creationId xmlns:a16="http://schemas.microsoft.com/office/drawing/2014/main" id="{A36810A3-1FDC-AE4B-B81A-1A1AE13A7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266" y="6406106"/>
            <a:ext cx="11897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 dirty="0"/>
              <a:t>by assumption</a:t>
            </a:r>
          </a:p>
        </p:txBody>
      </p:sp>
      <p:sp>
        <p:nvSpPr>
          <p:cNvPr id="53254" name="Line 5">
            <a:extLst>
              <a:ext uri="{FF2B5EF4-FFF2-40B4-BE49-F238E27FC236}">
                <a16:creationId xmlns:a16="http://schemas.microsoft.com/office/drawing/2014/main" id="{FB935910-AFD0-F24C-B7E3-A10B07B5DC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61151" y="5486698"/>
            <a:ext cx="0" cy="9194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5" name="Rectangle 6">
            <a:extLst>
              <a:ext uri="{FF2B5EF4-FFF2-40B4-BE49-F238E27FC236}">
                <a16:creationId xmlns:a16="http://schemas.microsoft.com/office/drawing/2014/main" id="{1105161D-AF06-ED45-B4A4-7DC9BF848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715298"/>
            <a:ext cx="13035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 dirty="0"/>
              <a:t>by definition of</a:t>
            </a:r>
            <a:br>
              <a:rPr lang="en-US" altLang="zh-CN" sz="1200" dirty="0"/>
            </a:br>
            <a:r>
              <a:rPr lang="en-US" altLang="zh-CN" sz="1200" dirty="0"/>
              <a:t>NP-complete</a:t>
            </a:r>
          </a:p>
        </p:txBody>
      </p:sp>
      <p:sp>
        <p:nvSpPr>
          <p:cNvPr id="53256" name="Line 7">
            <a:extLst>
              <a:ext uri="{FF2B5EF4-FFF2-40B4-BE49-F238E27FC236}">
                <a16:creationId xmlns:a16="http://schemas.microsoft.com/office/drawing/2014/main" id="{999D348B-5775-0D44-95FA-B6E2452228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7781" y="548669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DFF38DB-5B89-EF42-8AC8-AC6203437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DEE1CE5E-3BF6-5B49-BB00-469502BA4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294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3" name="Slide Number Placeholder 3">
            <a:extLst>
              <a:ext uri="{FF2B5EF4-FFF2-40B4-BE49-F238E27FC236}">
                <a16:creationId xmlns:a16="http://schemas.microsoft.com/office/drawing/2014/main" id="{69E63820-75AA-E146-80CA-89B59842B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3842E6D6-6269-6C4D-BCDB-C3F52601AFC0}" type="slidenum">
              <a:rPr lang="en-US" altLang="zh-CN" sz="800"/>
              <a:pPr/>
              <a:t>19</a:t>
            </a:fld>
            <a:endParaRPr lang="en-US" altLang="zh-CN" sz="1400"/>
          </a:p>
        </p:txBody>
      </p:sp>
      <p:sp>
        <p:nvSpPr>
          <p:cNvPr id="55304" name="Rectangle 2">
            <a:extLst>
              <a:ext uri="{FF2B5EF4-FFF2-40B4-BE49-F238E27FC236}">
                <a16:creationId xmlns:a16="http://schemas.microsoft.com/office/drawing/2014/main" id="{1C0DA32A-58A3-8E4E-BF4E-EF700CBA6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 is NP-Complete</a:t>
            </a:r>
          </a:p>
        </p:txBody>
      </p:sp>
      <p:sp>
        <p:nvSpPr>
          <p:cNvPr id="55305" name="Rectangle 3">
            <a:extLst>
              <a:ext uri="{FF2B5EF4-FFF2-40B4-BE49-F238E27FC236}">
                <a16:creationId xmlns:a16="http://schemas.microsoft.com/office/drawing/2014/main" id="{795F0F10-07F6-CD4B-B22A-FF403F7254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altLang="zh-CN" dirty="0"/>
              <a:t>Theorem.  </a:t>
            </a:r>
            <a:r>
              <a:rPr lang="en-US" altLang="zh-CN" sz="2600" dirty="0"/>
              <a:t>3-SAT </a:t>
            </a:r>
            <a:r>
              <a:rPr lang="en-US" altLang="zh-CN" dirty="0">
                <a:solidFill>
                  <a:schemeClr val="tx1"/>
                </a:solidFill>
              </a:rPr>
              <a:t>is NP-complete.</a:t>
            </a:r>
          </a:p>
          <a:p>
            <a:pPr marL="0" indent="0"/>
            <a:r>
              <a:rPr lang="en-US" altLang="zh-CN" dirty="0"/>
              <a:t>Pf.  </a:t>
            </a:r>
            <a:r>
              <a:rPr lang="en-US" altLang="zh-CN" dirty="0">
                <a:solidFill>
                  <a:schemeClr val="tx1"/>
                </a:solidFill>
              </a:rPr>
              <a:t>Suffices to show that </a:t>
            </a:r>
            <a:r>
              <a:rPr lang="en-US" altLang="zh-CN" sz="1600" dirty="0"/>
              <a:t>CIRCUIT-SAT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</a:t>
            </a:r>
            <a:r>
              <a:rPr lang="en-US" altLang="zh-CN" baseline="-25000" dirty="0">
                <a:solidFill>
                  <a:schemeClr val="tx1"/>
                </a:solidFill>
                <a:sym typeface="Symbol" pitchFamily="2" charset="2"/>
              </a:rPr>
              <a:t> P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sz="1600" dirty="0"/>
              <a:t>3-SAT</a:t>
            </a:r>
            <a:r>
              <a:rPr lang="en-US" altLang="zh-CN" dirty="0">
                <a:solidFill>
                  <a:schemeClr val="tx1"/>
                </a:solidFill>
              </a:rPr>
              <a:t> since </a:t>
            </a:r>
            <a:r>
              <a:rPr lang="en-US" altLang="zh-CN" sz="1600" dirty="0"/>
              <a:t>3-SAT </a:t>
            </a:r>
            <a:r>
              <a:rPr lang="en-US" altLang="zh-CN" dirty="0">
                <a:solidFill>
                  <a:schemeClr val="tx1"/>
                </a:solidFill>
              </a:rPr>
              <a:t>is in NP.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Let K be any circuit.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Create a </a:t>
            </a:r>
            <a:r>
              <a:rPr lang="en-US" altLang="zh-CN" sz="1600" dirty="0">
                <a:ea typeface="ＭＳ Ｐゴシック" panose="020B0600070205080204" pitchFamily="34" charset="-128"/>
              </a:rPr>
              <a:t>3-SAT</a:t>
            </a:r>
            <a:r>
              <a:rPr lang="en-US" altLang="zh-CN" dirty="0">
                <a:ea typeface="ＭＳ Ｐゴシック" panose="020B0600070205080204" pitchFamily="34" charset="-128"/>
              </a:rPr>
              <a:t> variable x</a:t>
            </a:r>
            <a:r>
              <a:rPr lang="en-US" altLang="zh-CN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dirty="0">
                <a:ea typeface="ＭＳ Ｐゴシック" panose="020B0600070205080204" pitchFamily="34" charset="-128"/>
              </a:rPr>
              <a:t> for each circuit element </a:t>
            </a:r>
            <a:r>
              <a:rPr lang="en-US" altLang="zh-CN" dirty="0" err="1">
                <a:ea typeface="ＭＳ Ｐゴシック" panose="020B0600070205080204" pitchFamily="34" charset="-128"/>
              </a:rPr>
              <a:t>i</a:t>
            </a:r>
            <a:r>
              <a:rPr lang="en-US" altLang="zh-CN" dirty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Make circuit compute correct values at each node: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zh-CN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 =  x</a:t>
            </a:r>
            <a:r>
              <a:rPr lang="en-US" altLang="zh-CN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        add 2 clauses: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zh-CN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 = x</a:t>
            </a:r>
            <a:r>
              <a:rPr lang="en-US" altLang="zh-CN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zh-CN" baseline="-25000" dirty="0">
                <a:ea typeface="ＭＳ Ｐゴシック" panose="020B0600070205080204" pitchFamily="34" charset="-128"/>
                <a:sym typeface="Symbol" pitchFamily="2" charset="2"/>
              </a:rPr>
              <a:t>5   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  add 3 clauses: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zh-CN" baseline="-25000" dirty="0">
                <a:ea typeface="ＭＳ Ｐゴシック" panose="020B0600070205080204" pitchFamily="34" charset="-128"/>
                <a:sym typeface="Symbol" pitchFamily="2" charset="2"/>
              </a:rPr>
              <a:t>0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 = x</a:t>
            </a:r>
            <a:r>
              <a:rPr lang="en-US" altLang="zh-CN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  x</a:t>
            </a:r>
            <a:r>
              <a:rPr lang="en-US" altLang="zh-CN" baseline="-25000" dirty="0">
                <a:ea typeface="ＭＳ Ｐゴシック" panose="020B0600070205080204" pitchFamily="34" charset="-128"/>
                <a:sym typeface="Symbol" pitchFamily="2" charset="2"/>
              </a:rPr>
              <a:t>2   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  add 3 clauses:</a:t>
            </a:r>
          </a:p>
          <a:p>
            <a:pPr lvl="1">
              <a:buFont typeface="Monotype Sorts" pitchFamily="2" charset="2"/>
              <a:buNone/>
            </a:pPr>
            <a:endParaRPr lang="en-US" altLang="zh-CN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Hard-coded input values and output value.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zh-CN" baseline="-25000" dirty="0">
                <a:ea typeface="ＭＳ Ｐゴシック" panose="020B0600070205080204" pitchFamily="34" charset="-128"/>
                <a:sym typeface="Symbol" pitchFamily="2" charset="2"/>
              </a:rPr>
              <a:t>5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 = 0    add 1 clause:</a:t>
            </a:r>
            <a:endParaRPr lang="en-US" altLang="zh-CN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zh-CN" baseline="-25000" dirty="0">
                <a:ea typeface="ＭＳ Ｐゴシック" panose="020B0600070205080204" pitchFamily="34" charset="-128"/>
                <a:sym typeface="Symbol" pitchFamily="2" charset="2"/>
              </a:rPr>
              <a:t>0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 = 1    add 1 clause:</a:t>
            </a:r>
            <a:endParaRPr lang="en-US" altLang="zh-CN" dirty="0">
              <a:ea typeface="ＭＳ Ｐゴシック" panose="020B0600070205080204" pitchFamily="34" charset="-128"/>
            </a:endParaRP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Final step:  turn clauses of length &lt; 3 into</a:t>
            </a:r>
            <a:br>
              <a:rPr lang="en-US" altLang="zh-CN" dirty="0">
                <a:ea typeface="ＭＳ Ｐゴシック" panose="020B0600070205080204" pitchFamily="34" charset="-128"/>
              </a:rPr>
            </a:br>
            <a:r>
              <a:rPr lang="en-US" altLang="zh-CN" dirty="0">
                <a:ea typeface="ＭＳ Ｐゴシック" panose="020B0600070205080204" pitchFamily="34" charset="-128"/>
              </a:rPr>
              <a:t>clauses of length exactly 3.  </a:t>
            </a:r>
            <a:r>
              <a:rPr lang="en-US" altLang="zh-CN" dirty="0">
                <a:ea typeface="ＭＳ Ｐゴシック" panose="020B0600070205080204" pitchFamily="34" charset="-128"/>
                <a:cs typeface="Lucida Grande" panose="020B0600040502020204" pitchFamily="34" charset="0"/>
              </a:rPr>
              <a:t>▪</a:t>
            </a:r>
          </a:p>
        </p:txBody>
      </p:sp>
      <p:sp>
        <p:nvSpPr>
          <p:cNvPr id="55306" name="Oval 4">
            <a:extLst>
              <a:ext uri="{FF2B5EF4-FFF2-40B4-BE49-F238E27FC236}">
                <a16:creationId xmlns:a16="http://schemas.microsoft.com/office/drawing/2014/main" id="{5B42EAA6-E222-4E4B-9EBD-01DA9767F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763" y="5246689"/>
            <a:ext cx="247650" cy="2444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 anchorCtr="1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ym typeface="Symbol" pitchFamily="2" charset="2"/>
              </a:rPr>
              <a:t></a:t>
            </a:r>
          </a:p>
        </p:txBody>
      </p:sp>
      <p:sp>
        <p:nvSpPr>
          <p:cNvPr id="55307" name="Oval 5">
            <a:extLst>
              <a:ext uri="{FF2B5EF4-FFF2-40B4-BE49-F238E27FC236}">
                <a16:creationId xmlns:a16="http://schemas.microsoft.com/office/drawing/2014/main" id="{E7CEC22A-68A8-E34B-AEB2-0D9C59F37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8163" y="5930900"/>
            <a:ext cx="63500" cy="635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800" b="1"/>
          </a:p>
        </p:txBody>
      </p:sp>
      <p:sp>
        <p:nvSpPr>
          <p:cNvPr id="55308" name="Oval 6">
            <a:extLst>
              <a:ext uri="{FF2B5EF4-FFF2-40B4-BE49-F238E27FC236}">
                <a16:creationId xmlns:a16="http://schemas.microsoft.com/office/drawing/2014/main" id="{31F98EA2-0A3C-2546-AF37-C51EA96DC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650" y="5930900"/>
            <a:ext cx="63500" cy="635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800" b="1"/>
          </a:p>
        </p:txBody>
      </p:sp>
      <p:cxnSp>
        <p:nvCxnSpPr>
          <p:cNvPr id="55309" name="AutoShape 7">
            <a:extLst>
              <a:ext uri="{FF2B5EF4-FFF2-40B4-BE49-F238E27FC236}">
                <a16:creationId xmlns:a16="http://schemas.microsoft.com/office/drawing/2014/main" id="{F2B430E8-0484-1448-A031-782B55693FAC}"/>
              </a:ext>
            </a:extLst>
          </p:cNvPr>
          <p:cNvCxnSpPr>
            <a:cxnSpLocks noChangeShapeType="1"/>
            <a:stCxn id="55306" idx="3"/>
            <a:endCxn id="55307" idx="7"/>
          </p:cNvCxnSpPr>
          <p:nvPr/>
        </p:nvCxnSpPr>
        <p:spPr bwMode="auto">
          <a:xfrm flipH="1">
            <a:off x="8212139" y="5454651"/>
            <a:ext cx="211137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0" name="AutoShape 8">
            <a:extLst>
              <a:ext uri="{FF2B5EF4-FFF2-40B4-BE49-F238E27FC236}">
                <a16:creationId xmlns:a16="http://schemas.microsoft.com/office/drawing/2014/main" id="{86698844-8766-9642-BDF7-BC9599691410}"/>
              </a:ext>
            </a:extLst>
          </p:cNvPr>
          <p:cNvCxnSpPr>
            <a:cxnSpLocks noChangeShapeType="1"/>
            <a:stCxn id="55306" idx="5"/>
            <a:endCxn id="55308" idx="0"/>
          </p:cNvCxnSpPr>
          <p:nvPr/>
        </p:nvCxnSpPr>
        <p:spPr bwMode="auto">
          <a:xfrm>
            <a:off x="8597900" y="5454650"/>
            <a:ext cx="190500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1" name="Oval 9">
            <a:extLst>
              <a:ext uri="{FF2B5EF4-FFF2-40B4-BE49-F238E27FC236}">
                <a16:creationId xmlns:a16="http://schemas.microsoft.com/office/drawing/2014/main" id="{66A4DD74-0294-7148-9A9D-A8213D742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7950" y="4541838"/>
            <a:ext cx="247650" cy="2460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 anchorCtr="1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ym typeface="Symbol" pitchFamily="2" charset="2"/>
              </a:rPr>
              <a:t></a:t>
            </a:r>
          </a:p>
        </p:txBody>
      </p:sp>
      <p:sp>
        <p:nvSpPr>
          <p:cNvPr id="55312" name="Oval 10">
            <a:extLst>
              <a:ext uri="{FF2B5EF4-FFF2-40B4-BE49-F238E27FC236}">
                <a16:creationId xmlns:a16="http://schemas.microsoft.com/office/drawing/2014/main" id="{65E64C1E-0D6B-3943-B0BD-137260E32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6425" y="5246689"/>
            <a:ext cx="247650" cy="2444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 anchorCtr="1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ym typeface="Symbol" pitchFamily="2" charset="2"/>
              </a:rPr>
              <a:t></a:t>
            </a:r>
          </a:p>
        </p:txBody>
      </p:sp>
      <p:cxnSp>
        <p:nvCxnSpPr>
          <p:cNvPr id="55313" name="AutoShape 11">
            <a:extLst>
              <a:ext uri="{FF2B5EF4-FFF2-40B4-BE49-F238E27FC236}">
                <a16:creationId xmlns:a16="http://schemas.microsoft.com/office/drawing/2014/main" id="{905E9EE7-93BF-E548-9CD9-8895930ADF51}"/>
              </a:ext>
            </a:extLst>
          </p:cNvPr>
          <p:cNvCxnSpPr>
            <a:cxnSpLocks noChangeShapeType="1"/>
            <a:stCxn id="55311" idx="3"/>
            <a:endCxn id="55306" idx="7"/>
          </p:cNvCxnSpPr>
          <p:nvPr/>
        </p:nvCxnSpPr>
        <p:spPr bwMode="auto">
          <a:xfrm flipH="1">
            <a:off x="8597901" y="4751388"/>
            <a:ext cx="436563" cy="531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4" name="AutoShape 12">
            <a:extLst>
              <a:ext uri="{FF2B5EF4-FFF2-40B4-BE49-F238E27FC236}">
                <a16:creationId xmlns:a16="http://schemas.microsoft.com/office/drawing/2014/main" id="{21FF3EC5-3B79-ED45-A6C0-4BB1E4D602A2}"/>
              </a:ext>
            </a:extLst>
          </p:cNvPr>
          <p:cNvCxnSpPr>
            <a:cxnSpLocks noChangeShapeType="1"/>
            <a:stCxn id="55311" idx="5"/>
            <a:endCxn id="55312" idx="1"/>
          </p:cNvCxnSpPr>
          <p:nvPr/>
        </p:nvCxnSpPr>
        <p:spPr bwMode="auto">
          <a:xfrm>
            <a:off x="9209088" y="4751388"/>
            <a:ext cx="323850" cy="531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5" name="Oval 13">
            <a:extLst>
              <a:ext uri="{FF2B5EF4-FFF2-40B4-BE49-F238E27FC236}">
                <a16:creationId xmlns:a16="http://schemas.microsoft.com/office/drawing/2014/main" id="{87A73BA5-9B0E-AA43-A3D1-9DBC107C0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0563" y="5930901"/>
            <a:ext cx="68262" cy="682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800" b="1"/>
          </a:p>
        </p:txBody>
      </p:sp>
      <p:cxnSp>
        <p:nvCxnSpPr>
          <p:cNvPr id="55316" name="AutoShape 14">
            <a:extLst>
              <a:ext uri="{FF2B5EF4-FFF2-40B4-BE49-F238E27FC236}">
                <a16:creationId xmlns:a16="http://schemas.microsoft.com/office/drawing/2014/main" id="{E68EF2A4-E332-F846-AF42-3CA79560F22A}"/>
              </a:ext>
            </a:extLst>
          </p:cNvPr>
          <p:cNvCxnSpPr>
            <a:cxnSpLocks noChangeShapeType="1"/>
            <a:stCxn id="55312" idx="4"/>
            <a:endCxn id="55315" idx="0"/>
          </p:cNvCxnSpPr>
          <p:nvPr/>
        </p:nvCxnSpPr>
        <p:spPr bwMode="auto">
          <a:xfrm flipH="1">
            <a:off x="9615488" y="5491164"/>
            <a:ext cx="4762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7" name="Rectangle 15">
            <a:extLst>
              <a:ext uri="{FF2B5EF4-FFF2-40B4-BE49-F238E27FC236}">
                <a16:creationId xmlns:a16="http://schemas.microsoft.com/office/drawing/2014/main" id="{20CB788E-A085-A745-87C3-58C38E8FC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513" y="6018214"/>
            <a:ext cx="280526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ym typeface="Symbol" pitchFamily="2" charset="2"/>
              </a:rPr>
              <a:t>0</a:t>
            </a:r>
            <a:endParaRPr lang="en-US" altLang="zh-CN" sz="1200"/>
          </a:p>
        </p:txBody>
      </p:sp>
      <p:sp>
        <p:nvSpPr>
          <p:cNvPr id="55318" name="Rectangle 16">
            <a:extLst>
              <a:ext uri="{FF2B5EF4-FFF2-40B4-BE49-F238E27FC236}">
                <a16:creationId xmlns:a16="http://schemas.microsoft.com/office/drawing/2014/main" id="{6B17EF78-0EE5-604C-8B87-889EF63EF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563" y="6018214"/>
            <a:ext cx="266098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ym typeface="Symbol" pitchFamily="2" charset="2"/>
              </a:rPr>
              <a:t>?</a:t>
            </a:r>
            <a:endParaRPr lang="en-US" altLang="zh-CN" sz="1200"/>
          </a:p>
        </p:txBody>
      </p:sp>
      <p:sp>
        <p:nvSpPr>
          <p:cNvPr id="55319" name="Rectangle 17">
            <a:extLst>
              <a:ext uri="{FF2B5EF4-FFF2-40B4-BE49-F238E27FC236}">
                <a16:creationId xmlns:a16="http://schemas.microsoft.com/office/drawing/2014/main" id="{B54ACE94-69EA-6F41-8907-97D4D1AA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0075" y="6018214"/>
            <a:ext cx="266098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ym typeface="Symbol" pitchFamily="2" charset="2"/>
              </a:rPr>
              <a:t>?</a:t>
            </a:r>
            <a:endParaRPr lang="en-US" altLang="zh-CN" sz="1200"/>
          </a:p>
        </p:txBody>
      </p:sp>
      <p:sp>
        <p:nvSpPr>
          <p:cNvPr id="55320" name="Rectangle 18">
            <a:extLst>
              <a:ext uri="{FF2B5EF4-FFF2-40B4-BE49-F238E27FC236}">
                <a16:creationId xmlns:a16="http://schemas.microsoft.com/office/drawing/2014/main" id="{AB8ADD0B-895B-D54C-BE4D-0B7B6312F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789" y="3930651"/>
            <a:ext cx="652423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/>
              <a:t>output</a:t>
            </a:r>
          </a:p>
        </p:txBody>
      </p:sp>
      <p:sp>
        <p:nvSpPr>
          <p:cNvPr id="55321" name="Rectangle 19">
            <a:extLst>
              <a:ext uri="{FF2B5EF4-FFF2-40B4-BE49-F238E27FC236}">
                <a16:creationId xmlns:a16="http://schemas.microsoft.com/office/drawing/2014/main" id="{9644629E-86AE-EA4E-95D9-1A2C22AE0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264" y="4178301"/>
            <a:ext cx="36548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zh-CN" sz="1400">
                <a:solidFill>
                  <a:srgbClr val="003399"/>
                </a:solidFill>
              </a:rPr>
              <a:t>x</a:t>
            </a:r>
            <a:r>
              <a:rPr kumimoji="1" lang="en-US" altLang="zh-CN" sz="1400" baseline="-25000">
                <a:solidFill>
                  <a:srgbClr val="003399"/>
                </a:solidFill>
              </a:rPr>
              <a:t>0</a:t>
            </a:r>
            <a:endParaRPr kumimoji="1" lang="en-US" altLang="zh-CN" sz="1400">
              <a:solidFill>
                <a:srgbClr val="003399"/>
              </a:solidFill>
            </a:endParaRPr>
          </a:p>
        </p:txBody>
      </p:sp>
      <p:sp>
        <p:nvSpPr>
          <p:cNvPr id="55322" name="Rectangle 20">
            <a:extLst>
              <a:ext uri="{FF2B5EF4-FFF2-40B4-BE49-F238E27FC236}">
                <a16:creationId xmlns:a16="http://schemas.microsoft.com/office/drawing/2014/main" id="{F5991AE6-8FD0-514B-A20E-6BA406A0C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5789" y="4884739"/>
            <a:ext cx="36548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zh-CN" sz="1400">
                <a:solidFill>
                  <a:srgbClr val="003399"/>
                </a:solidFill>
              </a:rPr>
              <a:t>x</a:t>
            </a:r>
            <a:r>
              <a:rPr kumimoji="1" lang="en-US" altLang="zh-CN" sz="1400" baseline="-25000">
                <a:solidFill>
                  <a:srgbClr val="003399"/>
                </a:solidFill>
              </a:rPr>
              <a:t>2</a:t>
            </a:r>
            <a:endParaRPr kumimoji="1" lang="en-US" altLang="zh-CN" sz="1400">
              <a:solidFill>
                <a:srgbClr val="003399"/>
              </a:solidFill>
            </a:endParaRPr>
          </a:p>
        </p:txBody>
      </p:sp>
      <p:sp>
        <p:nvSpPr>
          <p:cNvPr id="55323" name="Rectangle 21">
            <a:extLst>
              <a:ext uri="{FF2B5EF4-FFF2-40B4-BE49-F238E27FC236}">
                <a16:creationId xmlns:a16="http://schemas.microsoft.com/office/drawing/2014/main" id="{6EF9CF6D-BCE3-C84A-B0FC-E3E132913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39" y="4894264"/>
            <a:ext cx="346249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zh-CN" sz="1400">
                <a:solidFill>
                  <a:srgbClr val="003399"/>
                </a:solidFill>
              </a:rPr>
              <a:t>x</a:t>
            </a:r>
            <a:r>
              <a:rPr kumimoji="1" lang="en-US" altLang="zh-CN" sz="1400" baseline="-25000">
                <a:solidFill>
                  <a:srgbClr val="003399"/>
                </a:solidFill>
              </a:rPr>
              <a:t>1</a:t>
            </a:r>
            <a:endParaRPr kumimoji="1" lang="en-US" altLang="zh-CN" sz="1400">
              <a:solidFill>
                <a:srgbClr val="003399"/>
              </a:solidFill>
            </a:endParaRPr>
          </a:p>
        </p:txBody>
      </p:sp>
      <p:sp>
        <p:nvSpPr>
          <p:cNvPr id="55324" name="Rectangle 25">
            <a:extLst>
              <a:ext uri="{FF2B5EF4-FFF2-40B4-BE49-F238E27FC236}">
                <a16:creationId xmlns:a16="http://schemas.microsoft.com/office/drawing/2014/main" id="{0C2DBE44-5B68-4D4B-8FC8-632F33128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2801" y="5761039"/>
            <a:ext cx="36548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zh-CN" sz="1400">
                <a:solidFill>
                  <a:srgbClr val="003399"/>
                </a:solidFill>
              </a:rPr>
              <a:t>x</a:t>
            </a:r>
            <a:r>
              <a:rPr kumimoji="1" lang="en-US" altLang="zh-CN" sz="1400" baseline="-25000">
                <a:solidFill>
                  <a:srgbClr val="003399"/>
                </a:solidFill>
              </a:rPr>
              <a:t>3</a:t>
            </a:r>
            <a:endParaRPr kumimoji="1" lang="en-US" altLang="zh-CN" sz="1400">
              <a:solidFill>
                <a:srgbClr val="003399"/>
              </a:solidFill>
            </a:endParaRPr>
          </a:p>
        </p:txBody>
      </p:sp>
      <p:sp>
        <p:nvSpPr>
          <p:cNvPr id="55325" name="Rectangle 26">
            <a:extLst>
              <a:ext uri="{FF2B5EF4-FFF2-40B4-BE49-F238E27FC236}">
                <a16:creationId xmlns:a16="http://schemas.microsoft.com/office/drawing/2014/main" id="{0A2C1039-6909-A64F-B228-B3830F190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3964" y="5751514"/>
            <a:ext cx="36548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zh-CN" sz="1400">
                <a:solidFill>
                  <a:srgbClr val="003399"/>
                </a:solidFill>
              </a:rPr>
              <a:t>x</a:t>
            </a:r>
            <a:r>
              <a:rPr kumimoji="1" lang="en-US" altLang="zh-CN" sz="1400" baseline="-25000">
                <a:solidFill>
                  <a:srgbClr val="003399"/>
                </a:solidFill>
              </a:rPr>
              <a:t>4</a:t>
            </a:r>
            <a:endParaRPr kumimoji="1" lang="en-US" altLang="zh-CN" sz="1400">
              <a:solidFill>
                <a:srgbClr val="003399"/>
              </a:solidFill>
            </a:endParaRPr>
          </a:p>
        </p:txBody>
      </p:sp>
      <p:sp>
        <p:nvSpPr>
          <p:cNvPr id="55326" name="Rectangle 27">
            <a:extLst>
              <a:ext uri="{FF2B5EF4-FFF2-40B4-BE49-F238E27FC236}">
                <a16:creationId xmlns:a16="http://schemas.microsoft.com/office/drawing/2014/main" id="{6B3FC644-2431-5A49-8DBB-56FD5B67C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1" y="5743576"/>
            <a:ext cx="36548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zh-CN" sz="1400">
                <a:solidFill>
                  <a:srgbClr val="003399"/>
                </a:solidFill>
              </a:rPr>
              <a:t>x</a:t>
            </a:r>
            <a:r>
              <a:rPr kumimoji="1" lang="en-US" altLang="zh-CN" sz="1400" baseline="-25000">
                <a:solidFill>
                  <a:srgbClr val="003399"/>
                </a:solidFill>
              </a:rPr>
              <a:t>5</a:t>
            </a:r>
            <a:endParaRPr kumimoji="1" lang="en-US" altLang="zh-CN" sz="1400">
              <a:solidFill>
                <a:srgbClr val="003399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C1EBC0-F30E-FE41-9E31-84C80CB48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984" y="4350489"/>
            <a:ext cx="268531" cy="543775"/>
          </a:xfrm>
          <a:prstGeom prst="rect">
            <a:avLst/>
          </a:prstGeom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50BA5F45-BCDD-E54F-B3E3-BD6E22689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4">
            <a:extLst>
              <a:ext uri="{FF2B5EF4-FFF2-40B4-BE49-F238E27FC236}">
                <a16:creationId xmlns:a16="http://schemas.microsoft.com/office/drawing/2014/main" id="{04652829-A6D8-894F-9BBC-FA2C88511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6FD68B6-739A-DD4F-A8AD-71F99844E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111" y="2921701"/>
            <a:ext cx="2391021" cy="84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2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7371ABB-3052-F84F-8A84-0F2B9CB9C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NP and Computational</a:t>
            </a:r>
            <a:br>
              <a:rPr lang="en-US" altLang="zh-CN" dirty="0"/>
            </a:br>
            <a:r>
              <a:rPr lang="en-US" altLang="zh-CN" dirty="0"/>
              <a:t>Intractability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F39D778-4508-3243-A509-411ECCB46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399B9B4-EC25-1147-9FC6-5669BB554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0E941ADD-1374-C448-A0F1-3099C11C6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964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>
            <a:extLst>
              <a:ext uri="{FF2B5EF4-FFF2-40B4-BE49-F238E27FC236}">
                <a16:creationId xmlns:a16="http://schemas.microsoft.com/office/drawing/2014/main" id="{5FD8FAA5-690E-DD40-8AD1-6E36575491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464F64B8-B6A5-3C4F-895D-A05C92D326B1}" type="slidenum">
              <a:rPr lang="en-US" altLang="zh-CN" sz="800"/>
              <a:pPr/>
              <a:t>20</a:t>
            </a:fld>
            <a:endParaRPr lang="en-US" altLang="zh-CN" sz="1400"/>
          </a:p>
        </p:txBody>
      </p:sp>
      <p:sp>
        <p:nvSpPr>
          <p:cNvPr id="57347" name="Oval 2">
            <a:extLst>
              <a:ext uri="{FF2B5EF4-FFF2-40B4-BE49-F238E27FC236}">
                <a16:creationId xmlns:a16="http://schemas.microsoft.com/office/drawing/2014/main" id="{B8B8C785-F3FA-2C4D-8C41-06409DB13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74" y="655676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57348" name="Oval 3">
            <a:extLst>
              <a:ext uri="{FF2B5EF4-FFF2-40B4-BE49-F238E27FC236}">
                <a16:creationId xmlns:a16="http://schemas.microsoft.com/office/drawing/2014/main" id="{F52344E8-65CE-544A-ABB0-084E66CD2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74" y="6548831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57349" name="Rectangle 4">
            <a:extLst>
              <a:ext uri="{FF2B5EF4-FFF2-40B4-BE49-F238E27FC236}">
                <a16:creationId xmlns:a16="http://schemas.microsoft.com/office/drawing/2014/main" id="{23A11C46-9CA8-8142-AB8B-5E31B227C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Observation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All problems below are NP-complete and polynomial reduce to one another!</a:t>
            </a:r>
          </a:p>
        </p:txBody>
      </p:sp>
      <p:sp>
        <p:nvSpPr>
          <p:cNvPr id="57350" name="Text Box 5">
            <a:extLst>
              <a:ext uri="{FF2B5EF4-FFF2-40B4-BE49-F238E27FC236}">
                <a16:creationId xmlns:a16="http://schemas.microsoft.com/office/drawing/2014/main" id="{5D16A259-1A04-F248-AD9C-C6732434F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704" y="2424506"/>
            <a:ext cx="1294843" cy="313932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CIRCUIT-SAT</a:t>
            </a:r>
          </a:p>
        </p:txBody>
      </p:sp>
      <p:sp>
        <p:nvSpPr>
          <p:cNvPr id="57351" name="Text Box 6">
            <a:extLst>
              <a:ext uri="{FF2B5EF4-FFF2-40B4-BE49-F238E27FC236}">
                <a16:creationId xmlns:a16="http://schemas.microsoft.com/office/drawing/2014/main" id="{C6E180C3-BE35-0340-B2A7-42ECC9F45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9427" y="3181743"/>
            <a:ext cx="722570" cy="31393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3-SAT</a:t>
            </a:r>
          </a:p>
        </p:txBody>
      </p:sp>
      <p:cxnSp>
        <p:nvCxnSpPr>
          <p:cNvPr id="57352" name="AutoShape 7">
            <a:extLst>
              <a:ext uri="{FF2B5EF4-FFF2-40B4-BE49-F238E27FC236}">
                <a16:creationId xmlns:a16="http://schemas.microsoft.com/office/drawing/2014/main" id="{E691A461-0443-A24B-AACB-471D5AA834ED}"/>
              </a:ext>
            </a:extLst>
          </p:cNvPr>
          <p:cNvCxnSpPr>
            <a:cxnSpLocks noChangeShapeType="1"/>
            <a:stCxn id="57350" idx="2"/>
            <a:endCxn id="57351" idx="0"/>
          </p:cNvCxnSpPr>
          <p:nvPr/>
        </p:nvCxnSpPr>
        <p:spPr bwMode="auto">
          <a:xfrm>
            <a:off x="5299126" y="2738439"/>
            <a:ext cx="1587" cy="4433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53" name="Text Box 8">
            <a:extLst>
              <a:ext uri="{FF2B5EF4-FFF2-40B4-BE49-F238E27FC236}">
                <a16:creationId xmlns:a16="http://schemas.microsoft.com/office/drawing/2014/main" id="{9BD71856-B0AA-F449-800B-1D50D76B7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5771" y="4467618"/>
            <a:ext cx="1490408" cy="31393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DIR-HAM-CYCLE</a:t>
            </a:r>
          </a:p>
        </p:txBody>
      </p:sp>
      <p:cxnSp>
        <p:nvCxnSpPr>
          <p:cNvPr id="57354" name="AutoShape 9">
            <a:extLst>
              <a:ext uri="{FF2B5EF4-FFF2-40B4-BE49-F238E27FC236}">
                <a16:creationId xmlns:a16="http://schemas.microsoft.com/office/drawing/2014/main" id="{FDFAACC8-F303-D348-BE2A-5C894D7C6DD5}"/>
              </a:ext>
            </a:extLst>
          </p:cNvPr>
          <p:cNvCxnSpPr>
            <a:cxnSpLocks noChangeShapeType="1"/>
            <a:stCxn id="57351" idx="2"/>
            <a:endCxn id="57353" idx="0"/>
          </p:cNvCxnSpPr>
          <p:nvPr/>
        </p:nvCxnSpPr>
        <p:spPr bwMode="auto">
          <a:xfrm flipH="1">
            <a:off x="4860976" y="3495676"/>
            <a:ext cx="439737" cy="9719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55" name="Text Box 10">
            <a:extLst>
              <a:ext uri="{FF2B5EF4-FFF2-40B4-BE49-F238E27FC236}">
                <a16:creationId xmlns:a16="http://schemas.microsoft.com/office/drawing/2014/main" id="{953112E8-EFF0-3E45-BAAE-71E7B66C9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298" y="4467618"/>
            <a:ext cx="1742079" cy="31393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INDEPENDENT SET</a:t>
            </a:r>
          </a:p>
        </p:txBody>
      </p:sp>
      <p:cxnSp>
        <p:nvCxnSpPr>
          <p:cNvPr id="57356" name="AutoShape 11">
            <a:extLst>
              <a:ext uri="{FF2B5EF4-FFF2-40B4-BE49-F238E27FC236}">
                <a16:creationId xmlns:a16="http://schemas.microsoft.com/office/drawing/2014/main" id="{116CFD66-8E2B-8045-86D0-EB04E6A71E5D}"/>
              </a:ext>
            </a:extLst>
          </p:cNvPr>
          <p:cNvCxnSpPr>
            <a:cxnSpLocks noChangeShapeType="1"/>
            <a:stCxn id="57351" idx="2"/>
            <a:endCxn id="57355" idx="0"/>
          </p:cNvCxnSpPr>
          <p:nvPr/>
        </p:nvCxnSpPr>
        <p:spPr bwMode="auto">
          <a:xfrm flipH="1">
            <a:off x="3062338" y="3495676"/>
            <a:ext cx="2238375" cy="9719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57" name="Text Box 12">
            <a:extLst>
              <a:ext uri="{FF2B5EF4-FFF2-40B4-BE49-F238E27FC236}">
                <a16:creationId xmlns:a16="http://schemas.microsoft.com/office/drawing/2014/main" id="{CF571EBC-ECF6-784A-A387-F131EE7CE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032" y="5421706"/>
            <a:ext cx="1397434" cy="31393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VERTEX COVER</a:t>
            </a:r>
          </a:p>
        </p:txBody>
      </p:sp>
      <p:sp>
        <p:nvSpPr>
          <p:cNvPr id="57358" name="Text Box 14">
            <a:extLst>
              <a:ext uri="{FF2B5EF4-FFF2-40B4-BE49-F238E27FC236}">
                <a16:creationId xmlns:a16="http://schemas.microsoft.com/office/drawing/2014/main" id="{B6B9AEE7-2AB8-7E4E-A78B-295C1BC7CCE2}"/>
              </a:ext>
            </a:extLst>
          </p:cNvPr>
          <p:cNvSpPr txBox="1">
            <a:spLocks noChangeArrowheads="1"/>
          </p:cNvSpPr>
          <p:nvPr/>
        </p:nvSpPr>
        <p:spPr bwMode="auto">
          <a:xfrm rot="20213240">
            <a:off x="3300463" y="3666681"/>
            <a:ext cx="1417637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zh-CN" sz="900"/>
              <a:t>3-SAT reduces to INDEPENDENT SET</a:t>
            </a:r>
          </a:p>
        </p:txBody>
      </p:sp>
      <p:sp>
        <p:nvSpPr>
          <p:cNvPr id="57359" name="Text Box 15">
            <a:extLst>
              <a:ext uri="{FF2B5EF4-FFF2-40B4-BE49-F238E27FC236}">
                <a16:creationId xmlns:a16="http://schemas.microsoft.com/office/drawing/2014/main" id="{10633592-EEB4-384C-A7D3-E2F276851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395" y="4475556"/>
            <a:ext cx="1477584" cy="31393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GRAPH 3-COLOR</a:t>
            </a:r>
          </a:p>
        </p:txBody>
      </p:sp>
      <p:cxnSp>
        <p:nvCxnSpPr>
          <p:cNvPr id="57360" name="AutoShape 16">
            <a:extLst>
              <a:ext uri="{FF2B5EF4-FFF2-40B4-BE49-F238E27FC236}">
                <a16:creationId xmlns:a16="http://schemas.microsoft.com/office/drawing/2014/main" id="{F7CAE30F-630D-5445-A48B-1E9010A0AF7F}"/>
              </a:ext>
            </a:extLst>
          </p:cNvPr>
          <p:cNvCxnSpPr>
            <a:cxnSpLocks noChangeShapeType="1"/>
            <a:stCxn id="57351" idx="2"/>
            <a:endCxn id="57359" idx="0"/>
          </p:cNvCxnSpPr>
          <p:nvPr/>
        </p:nvCxnSpPr>
        <p:spPr bwMode="auto">
          <a:xfrm>
            <a:off x="5300713" y="3495676"/>
            <a:ext cx="1387475" cy="9798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61" name="Text Box 17">
            <a:extLst>
              <a:ext uri="{FF2B5EF4-FFF2-40B4-BE49-F238E27FC236}">
                <a16:creationId xmlns:a16="http://schemas.microsoft.com/office/drawing/2014/main" id="{1D5A9950-2488-AE40-AC64-278B14E52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903" y="5437581"/>
            <a:ext cx="1136145" cy="31393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HAM-CYCLE</a:t>
            </a:r>
          </a:p>
        </p:txBody>
      </p:sp>
      <p:sp>
        <p:nvSpPr>
          <p:cNvPr id="57362" name="Text Box 19">
            <a:extLst>
              <a:ext uri="{FF2B5EF4-FFF2-40B4-BE49-F238E27FC236}">
                <a16:creationId xmlns:a16="http://schemas.microsoft.com/office/drawing/2014/main" id="{37870FA7-31DF-0347-8173-184E801EB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6656" y="6407543"/>
            <a:ext cx="531813" cy="31393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TSP</a:t>
            </a:r>
          </a:p>
        </p:txBody>
      </p:sp>
      <p:sp>
        <p:nvSpPr>
          <p:cNvPr id="57363" name="Text Box 21">
            <a:extLst>
              <a:ext uri="{FF2B5EF4-FFF2-40B4-BE49-F238E27FC236}">
                <a16:creationId xmlns:a16="http://schemas.microsoft.com/office/drawing/2014/main" id="{41CB71D0-3597-FB4A-9448-55A3D191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0372" y="4478731"/>
            <a:ext cx="1288431" cy="31393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SUBSET-SUM</a:t>
            </a:r>
          </a:p>
        </p:txBody>
      </p:sp>
      <p:cxnSp>
        <p:nvCxnSpPr>
          <p:cNvPr id="57364" name="AutoShape 22">
            <a:extLst>
              <a:ext uri="{FF2B5EF4-FFF2-40B4-BE49-F238E27FC236}">
                <a16:creationId xmlns:a16="http://schemas.microsoft.com/office/drawing/2014/main" id="{CA2181C9-2A3A-7243-B148-940C4C2579A4}"/>
              </a:ext>
            </a:extLst>
          </p:cNvPr>
          <p:cNvCxnSpPr>
            <a:cxnSpLocks noChangeShapeType="1"/>
            <a:stCxn id="57351" idx="2"/>
            <a:endCxn id="57363" idx="0"/>
          </p:cNvCxnSpPr>
          <p:nvPr/>
        </p:nvCxnSpPr>
        <p:spPr bwMode="auto">
          <a:xfrm>
            <a:off x="5300713" y="3495675"/>
            <a:ext cx="3063875" cy="983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65" name="Text Box 23">
            <a:extLst>
              <a:ext uri="{FF2B5EF4-FFF2-40B4-BE49-F238E27FC236}">
                <a16:creationId xmlns:a16="http://schemas.microsoft.com/office/drawing/2014/main" id="{53E4C505-9845-114E-8E10-1C73FCEA6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6783" y="5431231"/>
            <a:ext cx="1275606" cy="31393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SCHEDULING</a:t>
            </a:r>
          </a:p>
        </p:txBody>
      </p:sp>
      <p:sp>
        <p:nvSpPr>
          <p:cNvPr id="57366" name="Text Box 25">
            <a:extLst>
              <a:ext uri="{FF2B5EF4-FFF2-40B4-BE49-F238E27FC236}">
                <a16:creationId xmlns:a16="http://schemas.microsoft.com/office/drawing/2014/main" id="{D7365504-2463-1C4E-B2EE-94192D578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8916" y="5437581"/>
            <a:ext cx="1575368" cy="31393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 dirty="0"/>
              <a:t>PLANAR 3-COLOR</a:t>
            </a:r>
          </a:p>
        </p:txBody>
      </p:sp>
      <p:sp>
        <p:nvSpPr>
          <p:cNvPr id="57367" name="Text Box 27">
            <a:extLst>
              <a:ext uri="{FF2B5EF4-FFF2-40B4-BE49-F238E27FC236}">
                <a16:creationId xmlns:a16="http://schemas.microsoft.com/office/drawing/2014/main" id="{7F77FCB7-9C48-C243-85D3-1C6C42E6D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097" y="6407543"/>
            <a:ext cx="1102481" cy="31393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/>
              <a:t>SET COVER</a:t>
            </a:r>
          </a:p>
        </p:txBody>
      </p:sp>
      <p:cxnSp>
        <p:nvCxnSpPr>
          <p:cNvPr id="57368" name="AutoShape 29">
            <a:extLst>
              <a:ext uri="{FF2B5EF4-FFF2-40B4-BE49-F238E27FC236}">
                <a16:creationId xmlns:a16="http://schemas.microsoft.com/office/drawing/2014/main" id="{9DBD7173-FF8A-6441-970E-D89C2F9F52E8}"/>
              </a:ext>
            </a:extLst>
          </p:cNvPr>
          <p:cNvCxnSpPr>
            <a:cxnSpLocks noChangeShapeType="1"/>
            <a:stCxn id="57362" idx="3"/>
            <a:endCxn id="57350" idx="3"/>
          </p:cNvCxnSpPr>
          <p:nvPr/>
        </p:nvCxnSpPr>
        <p:spPr bwMode="auto">
          <a:xfrm flipV="1">
            <a:off x="5128468" y="2581473"/>
            <a:ext cx="818078" cy="3983037"/>
          </a:xfrm>
          <a:prstGeom prst="bentConnector3">
            <a:avLst>
              <a:gd name="adj1" fmla="val 525504"/>
            </a:avLst>
          </a:prstGeom>
          <a:noFill/>
          <a:ln w="38100">
            <a:solidFill>
              <a:srgbClr val="003399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9" name="AutoShape 30">
            <a:extLst>
              <a:ext uri="{FF2B5EF4-FFF2-40B4-BE49-F238E27FC236}">
                <a16:creationId xmlns:a16="http://schemas.microsoft.com/office/drawing/2014/main" id="{37E6767E-97CB-1B42-AEA5-00AD5899E686}"/>
              </a:ext>
            </a:extLst>
          </p:cNvPr>
          <p:cNvCxnSpPr>
            <a:cxnSpLocks noChangeShapeType="1"/>
            <a:stCxn id="57367" idx="1"/>
            <a:endCxn id="57350" idx="1"/>
          </p:cNvCxnSpPr>
          <p:nvPr/>
        </p:nvCxnSpPr>
        <p:spPr bwMode="auto">
          <a:xfrm rot="10800000" flipH="1">
            <a:off x="2511096" y="2581474"/>
            <a:ext cx="2140607" cy="3983037"/>
          </a:xfrm>
          <a:prstGeom prst="bentConnector3">
            <a:avLst>
              <a:gd name="adj1" fmla="val -21619"/>
            </a:avLst>
          </a:prstGeom>
          <a:noFill/>
          <a:ln w="38100">
            <a:solidFill>
              <a:srgbClr val="003399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70" name="Rectangle 31">
            <a:extLst>
              <a:ext uri="{FF2B5EF4-FFF2-40B4-BE49-F238E27FC236}">
                <a16:creationId xmlns:a16="http://schemas.microsoft.com/office/drawing/2014/main" id="{FB40F8CA-0C2F-8549-99A6-087989AA9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NP-Completeness</a:t>
            </a:r>
          </a:p>
        </p:txBody>
      </p:sp>
      <p:sp>
        <p:nvSpPr>
          <p:cNvPr id="57371" name="Rectangle 32">
            <a:extLst>
              <a:ext uri="{FF2B5EF4-FFF2-40B4-BE49-F238E27FC236}">
                <a16:creationId xmlns:a16="http://schemas.microsoft.com/office/drawing/2014/main" id="{F3DD4AB7-24E0-F74E-8B5A-C96BCA5CF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425" y="2283219"/>
            <a:ext cx="2181687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zh-CN" sz="1000">
                <a:solidFill>
                  <a:srgbClr val="003399"/>
                </a:solidFill>
              </a:rPr>
              <a:t>by definition of NP-completeness</a:t>
            </a:r>
          </a:p>
        </p:txBody>
      </p:sp>
      <p:cxnSp>
        <p:nvCxnSpPr>
          <p:cNvPr id="57372" name="AutoShape 33">
            <a:extLst>
              <a:ext uri="{FF2B5EF4-FFF2-40B4-BE49-F238E27FC236}">
                <a16:creationId xmlns:a16="http://schemas.microsoft.com/office/drawing/2014/main" id="{5594F1C9-EAC8-1C4C-9E7F-A7894A082904}"/>
              </a:ext>
            </a:extLst>
          </p:cNvPr>
          <p:cNvCxnSpPr>
            <a:cxnSpLocks noChangeShapeType="1"/>
            <a:stCxn id="57366" idx="2"/>
            <a:endCxn id="57347" idx="0"/>
          </p:cNvCxnSpPr>
          <p:nvPr/>
        </p:nvCxnSpPr>
        <p:spPr bwMode="auto">
          <a:xfrm>
            <a:off x="6686600" y="5751514"/>
            <a:ext cx="3174" cy="805255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3" name="AutoShape 34">
            <a:extLst>
              <a:ext uri="{FF2B5EF4-FFF2-40B4-BE49-F238E27FC236}">
                <a16:creationId xmlns:a16="http://schemas.microsoft.com/office/drawing/2014/main" id="{A7CCBED2-887F-CC44-B61B-F54620E78A63}"/>
              </a:ext>
            </a:extLst>
          </p:cNvPr>
          <p:cNvCxnSpPr>
            <a:cxnSpLocks noChangeShapeType="1"/>
            <a:stCxn id="57365" idx="2"/>
            <a:endCxn id="57348" idx="0"/>
          </p:cNvCxnSpPr>
          <p:nvPr/>
        </p:nvCxnSpPr>
        <p:spPr bwMode="auto">
          <a:xfrm>
            <a:off x="8364586" y="5745163"/>
            <a:ext cx="1588" cy="803668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4" name="AutoShape 36">
            <a:extLst>
              <a:ext uri="{FF2B5EF4-FFF2-40B4-BE49-F238E27FC236}">
                <a16:creationId xmlns:a16="http://schemas.microsoft.com/office/drawing/2014/main" id="{CCD4750D-F3FF-4443-8ED8-902BFECDABFA}"/>
              </a:ext>
            </a:extLst>
          </p:cNvPr>
          <p:cNvCxnSpPr>
            <a:cxnSpLocks noChangeShapeType="1"/>
            <a:stCxn id="57355" idx="2"/>
            <a:endCxn id="57357" idx="0"/>
          </p:cNvCxnSpPr>
          <p:nvPr/>
        </p:nvCxnSpPr>
        <p:spPr bwMode="auto">
          <a:xfrm rot="5400000">
            <a:off x="2741465" y="5100834"/>
            <a:ext cx="640156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5" name="AutoShape 37">
            <a:extLst>
              <a:ext uri="{FF2B5EF4-FFF2-40B4-BE49-F238E27FC236}">
                <a16:creationId xmlns:a16="http://schemas.microsoft.com/office/drawing/2014/main" id="{FA92F124-6F84-8842-943D-C123856C85EA}"/>
              </a:ext>
            </a:extLst>
          </p:cNvPr>
          <p:cNvCxnSpPr>
            <a:cxnSpLocks noChangeShapeType="1"/>
            <a:stCxn id="57353" idx="2"/>
            <a:endCxn id="57361" idx="0"/>
          </p:cNvCxnSpPr>
          <p:nvPr/>
        </p:nvCxnSpPr>
        <p:spPr bwMode="auto">
          <a:xfrm>
            <a:off x="4860975" y="4781551"/>
            <a:ext cx="0" cy="6560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6" name="AutoShape 38">
            <a:extLst>
              <a:ext uri="{FF2B5EF4-FFF2-40B4-BE49-F238E27FC236}">
                <a16:creationId xmlns:a16="http://schemas.microsoft.com/office/drawing/2014/main" id="{DE2760D8-0060-4F49-BC4D-181B971BD420}"/>
              </a:ext>
            </a:extLst>
          </p:cNvPr>
          <p:cNvCxnSpPr>
            <a:cxnSpLocks noChangeShapeType="1"/>
            <a:stCxn id="57359" idx="2"/>
            <a:endCxn id="57366" idx="0"/>
          </p:cNvCxnSpPr>
          <p:nvPr/>
        </p:nvCxnSpPr>
        <p:spPr bwMode="auto">
          <a:xfrm rot="5400000">
            <a:off x="6363349" y="5112742"/>
            <a:ext cx="648093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7" name="AutoShape 39">
            <a:extLst>
              <a:ext uri="{FF2B5EF4-FFF2-40B4-BE49-F238E27FC236}">
                <a16:creationId xmlns:a16="http://schemas.microsoft.com/office/drawing/2014/main" id="{E6E350F1-5744-0049-8971-497C034F2F1A}"/>
              </a:ext>
            </a:extLst>
          </p:cNvPr>
          <p:cNvCxnSpPr>
            <a:cxnSpLocks noChangeShapeType="1"/>
            <a:stCxn id="57363" idx="2"/>
            <a:endCxn id="57365" idx="0"/>
          </p:cNvCxnSpPr>
          <p:nvPr/>
        </p:nvCxnSpPr>
        <p:spPr bwMode="auto">
          <a:xfrm flipH="1">
            <a:off x="8364587" y="4792663"/>
            <a:ext cx="1" cy="6385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8" name="AutoShape 40">
            <a:extLst>
              <a:ext uri="{FF2B5EF4-FFF2-40B4-BE49-F238E27FC236}">
                <a16:creationId xmlns:a16="http://schemas.microsoft.com/office/drawing/2014/main" id="{4B027241-731C-0C46-9AA6-C1E611672865}"/>
              </a:ext>
            </a:extLst>
          </p:cNvPr>
          <p:cNvCxnSpPr>
            <a:cxnSpLocks noChangeShapeType="1"/>
            <a:stCxn id="57361" idx="2"/>
            <a:endCxn id="57362" idx="0"/>
          </p:cNvCxnSpPr>
          <p:nvPr/>
        </p:nvCxnSpPr>
        <p:spPr bwMode="auto">
          <a:xfrm rot="16200000" flipH="1">
            <a:off x="4533753" y="6078735"/>
            <a:ext cx="656030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9" name="AutoShape 41">
            <a:extLst>
              <a:ext uri="{FF2B5EF4-FFF2-40B4-BE49-F238E27FC236}">
                <a16:creationId xmlns:a16="http://schemas.microsoft.com/office/drawing/2014/main" id="{94F3D80D-C9A9-1B49-B49C-B0B1629109D6}"/>
              </a:ext>
            </a:extLst>
          </p:cNvPr>
          <p:cNvCxnSpPr>
            <a:cxnSpLocks noChangeShapeType="1"/>
            <a:stCxn id="57357" idx="2"/>
            <a:endCxn id="57367" idx="0"/>
          </p:cNvCxnSpPr>
          <p:nvPr/>
        </p:nvCxnSpPr>
        <p:spPr bwMode="auto">
          <a:xfrm rot="16200000" flipH="1">
            <a:off x="2725592" y="6070796"/>
            <a:ext cx="671905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6" name="Picture 2">
            <a:extLst>
              <a:ext uri="{FF2B5EF4-FFF2-40B4-BE49-F238E27FC236}">
                <a16:creationId xmlns:a16="http://schemas.microsoft.com/office/drawing/2014/main" id="{B274161D-2262-1941-BB1B-60FE5140A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4">
            <a:extLst>
              <a:ext uri="{FF2B5EF4-FFF2-40B4-BE49-F238E27FC236}">
                <a16:creationId xmlns:a16="http://schemas.microsoft.com/office/drawing/2014/main" id="{4D0DE82E-EDC4-1942-B834-D7B9AAFDA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89659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>
            <a:extLst>
              <a:ext uri="{FF2B5EF4-FFF2-40B4-BE49-F238E27FC236}">
                <a16:creationId xmlns:a16="http://schemas.microsoft.com/office/drawing/2014/main" id="{FA397306-F634-2247-850E-D9BA4DE1B1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247E04A5-E3FB-1F48-8BC7-47A693C5808D}" type="slidenum">
              <a:rPr lang="en-US" altLang="zh-CN" sz="800"/>
              <a:pPr/>
              <a:t>21</a:t>
            </a:fld>
            <a:endParaRPr lang="en-US" altLang="zh-CN" sz="14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B5D8FA25-FA98-3643-9FE3-A301C6674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Some NP-Complete Problems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F324604D-80C5-694A-94EA-2DFFCE04CE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Six basic genres of NP-complete problems and paradigmatic examples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sz="2600" dirty="0">
                <a:ea typeface="ＭＳ Ｐゴシック" panose="020B0600070205080204" pitchFamily="34" charset="-128"/>
              </a:rPr>
              <a:t>Packing problems:  SET-PACKING, INDEPENDENT SET.</a:t>
            </a:r>
          </a:p>
          <a:p>
            <a:pPr lvl="1"/>
            <a:r>
              <a:rPr lang="en-US" altLang="zh-CN" sz="2600" dirty="0">
                <a:ea typeface="ＭＳ Ｐゴシック" panose="020B0600070205080204" pitchFamily="34" charset="-128"/>
              </a:rPr>
              <a:t>Covering problems:  SET-COVER, VERTEX-COVER.</a:t>
            </a:r>
          </a:p>
          <a:p>
            <a:pPr lvl="1"/>
            <a:r>
              <a:rPr lang="en-US" altLang="zh-CN" sz="2600" dirty="0">
                <a:ea typeface="ＭＳ Ｐゴシック" panose="020B0600070205080204" pitchFamily="34" charset="-128"/>
              </a:rPr>
              <a:t>Constraint satisfaction problems:  SAT, 3-SAT.</a:t>
            </a:r>
          </a:p>
          <a:p>
            <a:pPr lvl="1"/>
            <a:r>
              <a:rPr lang="en-US" altLang="zh-CN" sz="2600" dirty="0">
                <a:ea typeface="ＭＳ Ｐゴシック" panose="020B0600070205080204" pitchFamily="34" charset="-128"/>
              </a:rPr>
              <a:t>Sequencing problems:  HAMILTONIAN-CYCLE, TSP.</a:t>
            </a:r>
          </a:p>
          <a:p>
            <a:pPr lvl="1"/>
            <a:r>
              <a:rPr lang="en-US" altLang="zh-CN" sz="2600" dirty="0">
                <a:ea typeface="ＭＳ Ｐゴシック" panose="020B0600070205080204" pitchFamily="34" charset="-128"/>
              </a:rPr>
              <a:t>Partitioning problems: 3D-MATCHING 3-COLOR.</a:t>
            </a:r>
          </a:p>
          <a:p>
            <a:pPr lvl="1"/>
            <a:r>
              <a:rPr lang="en-US" altLang="zh-CN" sz="2600" dirty="0">
                <a:ea typeface="ＭＳ Ｐゴシック" panose="020B0600070205080204" pitchFamily="34" charset="-128"/>
              </a:rPr>
              <a:t>Numerical problems:  SUBSET-SUM, KNAPSACK.</a:t>
            </a:r>
          </a:p>
          <a:p>
            <a:pPr marL="457200" lvl="1" indent="0">
              <a:buNone/>
            </a:pPr>
            <a:endParaRPr lang="en-US" altLang="zh-CN" dirty="0">
              <a:ea typeface="ＭＳ Ｐゴシック" panose="020B0600070205080204" pitchFamily="34" charset="-128"/>
            </a:endParaRP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Practice</a:t>
            </a:r>
            <a:r>
              <a:rPr lang="en-US" altLang="zh-CN" dirty="0"/>
              <a:t>. </a:t>
            </a:r>
            <a:r>
              <a:rPr lang="en-US" altLang="zh-CN" dirty="0">
                <a:solidFill>
                  <a:schemeClr val="tx1"/>
                </a:solidFill>
              </a:rPr>
              <a:t>Most NP problems are either known to be in P or NP-complete.</a:t>
            </a:r>
          </a:p>
          <a:p>
            <a:pPr marL="0" indent="0"/>
            <a:endParaRPr lang="en-US" altLang="zh-CN" dirty="0"/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Notable exceptions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Factoring, graph isomorphism, Nash equilibrium.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F62089C-80B7-2C40-ACA9-F847F74A3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92A28DCA-AEA8-9046-81FE-BFE450BE2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A30D4E1-8D02-5644-A9D6-88AC9BF49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5262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CFA157EB-30FF-2943-82F3-905CB421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67818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41745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>
            <a:extLst>
              <a:ext uri="{FF2B5EF4-FFF2-40B4-BE49-F238E27FC236}">
                <a16:creationId xmlns:a16="http://schemas.microsoft.com/office/drawing/2014/main" id="{36CFB06F-0719-8042-B683-BBC422A142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7F67869B-DCA7-424F-B803-75ABD4346614}" type="slidenum">
              <a:rPr lang="en-US" altLang="zh-CN" sz="800"/>
              <a:pPr/>
              <a:t>22</a:t>
            </a:fld>
            <a:endParaRPr lang="en-US" altLang="zh-CN" sz="14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6340B9E-2F9D-6845-A5AE-6FD373AE6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Extent and Impact of NP-Completeness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178A2464-D9CD-3F46-B203-12B2C89EB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Extent of NP-completeness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hlink"/>
                </a:solidFill>
              </a:rPr>
              <a:t>[Papadimitriou 1995] </a:t>
            </a:r>
            <a:endParaRPr lang="en-US" altLang="zh-CN" dirty="0"/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Prime intellectual export of CS to other disciplines.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6,000 citations per year (title, abstract, keywords).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</a:rPr>
              <a:t>more than "compiler", "operating system", "database"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Broad applicability and classification power.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"Captures vast domains of computational, scientific, mathematical endeavors, and seems to roughly delimit what mathematicians and scientists had been aspiring to compute feasibly."</a:t>
            </a:r>
          </a:p>
          <a:p>
            <a:pPr lvl="1"/>
            <a:endParaRPr lang="en-US" altLang="zh-CN" dirty="0">
              <a:solidFill>
                <a:schemeClr val="hlink"/>
              </a:solidFill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NP-completeness can guide scientific inquiry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1926:  </a:t>
            </a:r>
            <a:r>
              <a:rPr lang="en-US" altLang="zh-CN" dirty="0" err="1">
                <a:ea typeface="ＭＳ Ｐゴシック" panose="020B0600070205080204" pitchFamily="34" charset="-128"/>
              </a:rPr>
              <a:t>Ising</a:t>
            </a:r>
            <a:r>
              <a:rPr lang="en-US" altLang="zh-CN" dirty="0">
                <a:ea typeface="ＭＳ Ｐゴシック" panose="020B0600070205080204" pitchFamily="34" charset="-128"/>
              </a:rPr>
              <a:t> introduces simple model for phase transitions.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1944:  Onsager solves 2D case in tour de force.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19xx:  Feynman and other top minds seek 3D solution.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2000:  </a:t>
            </a:r>
            <a:r>
              <a:rPr lang="en-US" altLang="zh-CN" dirty="0" err="1">
                <a:ea typeface="ＭＳ Ｐゴシック" panose="020B0600070205080204" pitchFamily="34" charset="-128"/>
              </a:rPr>
              <a:t>Istrail</a:t>
            </a:r>
            <a:r>
              <a:rPr lang="en-US" altLang="zh-CN" dirty="0">
                <a:ea typeface="ＭＳ Ｐゴシック" panose="020B0600070205080204" pitchFamily="34" charset="-128"/>
              </a:rPr>
              <a:t> proves 3D problem NP-complete.</a:t>
            </a:r>
            <a:endParaRPr lang="en-US" altLang="zh-CN" dirty="0">
              <a:solidFill>
                <a:schemeClr val="hlink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E3ECE6-40FF-3449-B82C-619553EEA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3CB99C23-21DC-444F-90B5-872F90201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23326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>
            <a:extLst>
              <a:ext uri="{FF2B5EF4-FFF2-40B4-BE49-F238E27FC236}">
                <a16:creationId xmlns:a16="http://schemas.microsoft.com/office/drawing/2014/main" id="{CB593DA7-0F57-A04B-864C-5D7B9D72B0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C26E532E-D464-7F45-BCE8-91A684EEF5D6}" type="slidenum">
              <a:rPr lang="en-US" altLang="zh-CN" sz="800"/>
              <a:pPr/>
              <a:t>23</a:t>
            </a:fld>
            <a:endParaRPr lang="en-US" altLang="zh-CN" sz="14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7764176A-848D-304E-868A-4879E9F431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More Hard Computational Problems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3E0894DB-1C22-8F45-8669-A8E7549582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3100" y="914400"/>
            <a:ext cx="9673936" cy="5943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</a:pPr>
            <a:r>
              <a:rPr lang="en-US" altLang="zh-CN" sz="1400" dirty="0"/>
              <a:t>Aerospace engineering:  optimal mesh partitioning for finite elements.</a:t>
            </a:r>
          </a:p>
          <a:p>
            <a:pPr marL="0" indent="0">
              <a:lnSpc>
                <a:spcPct val="100000"/>
              </a:lnSpc>
            </a:pPr>
            <a:r>
              <a:rPr lang="en-US" altLang="zh-CN" sz="1400" dirty="0"/>
              <a:t>Biology:  protein folding.</a:t>
            </a:r>
          </a:p>
          <a:p>
            <a:pPr marL="0" indent="0">
              <a:lnSpc>
                <a:spcPct val="100000"/>
              </a:lnSpc>
            </a:pPr>
            <a:r>
              <a:rPr lang="en-US" altLang="zh-CN" sz="1400" dirty="0"/>
              <a:t>Chemical engineering:  heat exchanger network synthesis.</a:t>
            </a:r>
          </a:p>
          <a:p>
            <a:pPr marL="0" indent="0">
              <a:lnSpc>
                <a:spcPct val="100000"/>
              </a:lnSpc>
            </a:pPr>
            <a:r>
              <a:rPr lang="en-US" altLang="zh-CN" sz="1400" dirty="0"/>
              <a:t>Civil engineering:  equilibrium of urban traffic flow.</a:t>
            </a:r>
          </a:p>
          <a:p>
            <a:pPr marL="0" indent="0">
              <a:lnSpc>
                <a:spcPct val="100000"/>
              </a:lnSpc>
            </a:pPr>
            <a:r>
              <a:rPr lang="en-US" altLang="zh-CN" sz="1400" dirty="0"/>
              <a:t>Economics:  computation of arbitrage in financial markets with friction.</a:t>
            </a:r>
          </a:p>
          <a:p>
            <a:pPr marL="0" indent="0">
              <a:lnSpc>
                <a:spcPct val="100000"/>
              </a:lnSpc>
            </a:pPr>
            <a:r>
              <a:rPr lang="en-US" altLang="zh-CN" sz="1400" dirty="0"/>
              <a:t>Electrical engineering:  VLSI layout. </a:t>
            </a:r>
          </a:p>
          <a:p>
            <a:pPr marL="0" indent="0">
              <a:lnSpc>
                <a:spcPct val="100000"/>
              </a:lnSpc>
            </a:pPr>
            <a:r>
              <a:rPr lang="en-US" altLang="zh-CN" sz="1400" dirty="0"/>
              <a:t>Environmental engineering:  optimal placement of contaminant sensors.</a:t>
            </a:r>
          </a:p>
          <a:p>
            <a:pPr marL="0" indent="0">
              <a:lnSpc>
                <a:spcPct val="100000"/>
              </a:lnSpc>
            </a:pPr>
            <a:r>
              <a:rPr lang="en-US" altLang="zh-CN" sz="1400" dirty="0"/>
              <a:t>Financial engineering:  find minimum risk portfolio of given return.</a:t>
            </a:r>
          </a:p>
          <a:p>
            <a:pPr marL="0" indent="0">
              <a:lnSpc>
                <a:spcPct val="100000"/>
              </a:lnSpc>
            </a:pPr>
            <a:r>
              <a:rPr lang="en-US" altLang="zh-CN" sz="1400" dirty="0"/>
              <a:t>Game theory:  find Nash equilibrium that maximizes social welfare.</a:t>
            </a:r>
          </a:p>
          <a:p>
            <a:pPr marL="0" indent="0">
              <a:lnSpc>
                <a:spcPct val="100000"/>
              </a:lnSpc>
            </a:pPr>
            <a:r>
              <a:rPr lang="en-US" altLang="zh-CN" sz="1400" dirty="0"/>
              <a:t>Genomics:  phylogeny reconstruction.</a:t>
            </a:r>
          </a:p>
          <a:p>
            <a:pPr marL="0" indent="0">
              <a:lnSpc>
                <a:spcPct val="100000"/>
              </a:lnSpc>
            </a:pPr>
            <a:r>
              <a:rPr lang="en-US" altLang="zh-CN" sz="1400" dirty="0"/>
              <a:t>Mechanical engineering:  structure of turbulence in sheared flows.</a:t>
            </a:r>
          </a:p>
          <a:p>
            <a:pPr marL="0" indent="0">
              <a:lnSpc>
                <a:spcPct val="100000"/>
              </a:lnSpc>
            </a:pPr>
            <a:r>
              <a:rPr lang="en-US" altLang="zh-CN" sz="1400" dirty="0"/>
              <a:t>Medicine:  reconstructing 3-D shape from biplane </a:t>
            </a:r>
            <a:r>
              <a:rPr lang="en-US" altLang="zh-CN" sz="1400" dirty="0" err="1"/>
              <a:t>angiocardiogram</a:t>
            </a:r>
            <a:r>
              <a:rPr lang="en-US" altLang="zh-CN" sz="1400" dirty="0"/>
              <a:t>.</a:t>
            </a:r>
          </a:p>
          <a:p>
            <a:pPr marL="0" indent="0">
              <a:lnSpc>
                <a:spcPct val="100000"/>
              </a:lnSpc>
            </a:pPr>
            <a:r>
              <a:rPr lang="en-US" altLang="zh-CN" sz="1400" dirty="0"/>
              <a:t>Operations research:  optimal resource allocation. </a:t>
            </a:r>
          </a:p>
          <a:p>
            <a:pPr marL="0" indent="0">
              <a:lnSpc>
                <a:spcPct val="100000"/>
              </a:lnSpc>
            </a:pPr>
            <a:r>
              <a:rPr lang="en-US" altLang="zh-CN" sz="1400" dirty="0"/>
              <a:t>Physics:  partition function of 3-D </a:t>
            </a:r>
            <a:r>
              <a:rPr lang="en-US" altLang="zh-CN" sz="1400" dirty="0" err="1"/>
              <a:t>Ising</a:t>
            </a:r>
            <a:r>
              <a:rPr lang="en-US" altLang="zh-CN" sz="1400" dirty="0"/>
              <a:t> model in statistical mechanics.</a:t>
            </a:r>
          </a:p>
          <a:p>
            <a:pPr marL="0" indent="0">
              <a:lnSpc>
                <a:spcPct val="100000"/>
              </a:lnSpc>
            </a:pPr>
            <a:r>
              <a:rPr lang="en-US" altLang="zh-CN" sz="1400" dirty="0"/>
              <a:t>Politics:  Shapley-</a:t>
            </a:r>
            <a:r>
              <a:rPr lang="en-US" altLang="zh-CN" sz="1400" dirty="0" err="1"/>
              <a:t>Shubik</a:t>
            </a:r>
            <a:r>
              <a:rPr lang="en-US" altLang="zh-CN" sz="1400" dirty="0"/>
              <a:t> voting power.</a:t>
            </a:r>
          </a:p>
          <a:p>
            <a:pPr marL="0" indent="0">
              <a:lnSpc>
                <a:spcPct val="100000"/>
              </a:lnSpc>
            </a:pPr>
            <a:r>
              <a:rPr lang="en-US" altLang="zh-CN" sz="1400" dirty="0"/>
              <a:t>Pop culture:  Minesweeper consistency.</a:t>
            </a:r>
          </a:p>
          <a:p>
            <a:pPr marL="0" indent="0">
              <a:lnSpc>
                <a:spcPct val="100000"/>
              </a:lnSpc>
            </a:pPr>
            <a:r>
              <a:rPr lang="en-US" altLang="zh-CN" sz="1400" dirty="0"/>
              <a:t>Statistics:  optimal experimental design.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221CCE1-41F5-164B-B02A-47E6BC785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31D04D88-270E-3749-AEB6-6038D2A6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4759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6F91BC7-207B-C14E-845F-52B54A1E10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5.  Definition of NP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93AD81-044E-1A4F-A4D5-F2C51A14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1CA82C6E-BD16-0940-8D84-E6B2F6146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9727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B1D2E892-ACDE-224B-98CA-E569ACEDE3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93999817-5E89-9849-9F14-3B617F092896}" type="slidenum">
              <a:rPr lang="en-US" altLang="zh-CN" sz="800"/>
              <a:pPr/>
              <a:t>4</a:t>
            </a:fld>
            <a:endParaRPr lang="en-US" altLang="zh-CN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9497337-C908-DB44-A048-76F4A6A81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Problems vs</a:t>
            </a:r>
            <a:r>
              <a:rPr lang="zh-CN" altLang="en-US" dirty="0"/>
              <a:t> </a:t>
            </a:r>
            <a:r>
              <a:rPr lang="en-US" altLang="zh-CN" dirty="0"/>
              <a:t>Function Problems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707FE7D0-D2FE-3347-9CB1-861275388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Decision problem.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X is a set of strings.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Instance:  string s.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Algorithm A solves problem X:  A(s) = </a:t>
            </a:r>
            <a:r>
              <a:rPr lang="en-US" altLang="zh-CN" sz="2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yes</a:t>
            </a:r>
            <a:r>
              <a:rPr lang="en-US" altLang="zh-CN" dirty="0">
                <a:ea typeface="ＭＳ Ｐゴシック" panose="020B0600070205080204" pitchFamily="34" charset="-128"/>
              </a:rPr>
              <a:t> </a:t>
            </a:r>
            <a:r>
              <a:rPr lang="en-US" altLang="zh-CN" dirty="0" err="1">
                <a:ea typeface="ＭＳ Ｐゴシック" panose="020B0600070205080204" pitchFamily="34" charset="-128"/>
                <a:sym typeface="Symbol" pitchFamily="2" charset="2"/>
              </a:rPr>
              <a:t>iff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zh-CN" dirty="0">
                <a:ea typeface="ＭＳ Ｐゴシック" panose="020B0600070205080204" pitchFamily="34" charset="-128"/>
              </a:rPr>
              <a:t>s 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 X.</a:t>
            </a: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Polynomial time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Algorithm A runs in poly-time if for every string s, A(s) terminates in at most p(|s|) "steps", where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p()</a:t>
            </a:r>
            <a:r>
              <a:rPr lang="en-US" altLang="zh-CN" dirty="0">
                <a:solidFill>
                  <a:schemeClr val="tx1"/>
                </a:solidFill>
              </a:rPr>
              <a:t> is some polynomial. </a:t>
            </a: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/>
          </a:p>
          <a:p>
            <a:pPr marL="0" indent="0"/>
            <a:r>
              <a:rPr lang="en-US" altLang="zh-CN" sz="2600" dirty="0">
                <a:solidFill>
                  <a:schemeClr val="accent5">
                    <a:lumMod val="75000"/>
                  </a:schemeClr>
                </a:solidFill>
              </a:rPr>
              <a:t>PRIMES</a:t>
            </a:r>
            <a:r>
              <a:rPr lang="en-US" altLang="zh-CN" dirty="0"/>
              <a:t>:  </a:t>
            </a:r>
            <a:r>
              <a:rPr lang="en-US" altLang="zh-CN" dirty="0">
                <a:solidFill>
                  <a:schemeClr val="tx1"/>
                </a:solidFill>
              </a:rPr>
              <a:t>X = { 2, 3, 5, 7, 11, 13, 17, 23, 29, 31, 37, …. }</a:t>
            </a:r>
            <a:endParaRPr lang="en-US" altLang="zh-CN" dirty="0"/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Algorithm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hlink"/>
                </a:solidFill>
              </a:rPr>
              <a:t>[Agrawal-</a:t>
            </a:r>
            <a:r>
              <a:rPr lang="en-US" altLang="zh-CN" dirty="0" err="1">
                <a:solidFill>
                  <a:schemeClr val="hlink"/>
                </a:solidFill>
              </a:rPr>
              <a:t>Kayal</a:t>
            </a:r>
            <a:r>
              <a:rPr lang="en-US" altLang="zh-CN" dirty="0">
                <a:solidFill>
                  <a:schemeClr val="hlink"/>
                </a:solidFill>
              </a:rPr>
              <a:t>-Saxena, 2002] 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chemeClr val="tx1"/>
                </a:solidFill>
              </a:rPr>
              <a:t>p(|s|) = |s|</a:t>
            </a:r>
            <a:r>
              <a:rPr lang="en-US" altLang="zh-CN" baseline="30000" dirty="0">
                <a:solidFill>
                  <a:schemeClr val="tx1"/>
                </a:solidFill>
              </a:rPr>
              <a:t>8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.</a:t>
            </a:r>
          </a:p>
        </p:txBody>
      </p:sp>
      <p:sp>
        <p:nvSpPr>
          <p:cNvPr id="18437" name="Line 4">
            <a:extLst>
              <a:ext uri="{FF2B5EF4-FFF2-40B4-BE49-F238E27FC236}">
                <a16:creationId xmlns:a16="http://schemas.microsoft.com/office/drawing/2014/main" id="{A953C72E-DCA0-F34D-91F2-5E6027EE0A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9100" y="3865678"/>
            <a:ext cx="9467" cy="50329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 dirty="0"/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FD1F1313-D469-FA45-8DE7-0172C15D8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569" y="4368974"/>
            <a:ext cx="1218282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zh-CN" dirty="0"/>
              <a:t>length of 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5C44EAE-6D85-154C-BBC5-7409C2F5D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ABB13139-2A75-0F44-9606-A78157280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224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44D1B10-EAC6-264D-869E-53C6F833A4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90F55CBE-D46D-7D4A-B3AE-FEC26BA87DBA}" type="slidenum">
              <a:rPr lang="en-US" altLang="zh-CN" sz="800"/>
              <a:pPr/>
              <a:t>5</a:t>
            </a:fld>
            <a:endParaRPr lang="en-US" altLang="zh-CN" sz="1400"/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56537E94-69A2-524F-9F56-70A8DC0FF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Definition of P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E8E2CAB5-7A77-D740-BD43-E94F650A1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326995"/>
            <a:ext cx="11053879" cy="588418"/>
          </a:xfrm>
        </p:spPr>
        <p:txBody>
          <a:bodyPr/>
          <a:lstStyle/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Decision problems for which there is a poly-time algorithm.</a:t>
            </a:r>
          </a:p>
          <a:p>
            <a:pPr marL="0" indent="0"/>
            <a:endParaRPr lang="en-US" altLang="zh-CN" dirty="0"/>
          </a:p>
        </p:txBody>
      </p:sp>
      <p:graphicFrame>
        <p:nvGraphicFramePr>
          <p:cNvPr id="271449" name="Group 89">
            <a:extLst>
              <a:ext uri="{FF2B5EF4-FFF2-40B4-BE49-F238E27FC236}">
                <a16:creationId xmlns:a16="http://schemas.microsoft.com/office/drawing/2014/main" id="{55FE4C90-E5C0-6346-9629-0721B734A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377632"/>
              </p:ext>
            </p:extLst>
          </p:nvPr>
        </p:nvGraphicFramePr>
        <p:xfrm>
          <a:off x="1426916" y="2236437"/>
          <a:ext cx="8142287" cy="3525839"/>
        </p:xfrm>
        <a:graphic>
          <a:graphicData uri="http://schemas.openxmlformats.org/drawingml/2006/table">
            <a:tbl>
              <a:tblPr/>
              <a:tblGrid>
                <a:gridCol w="1376362">
                  <a:extLst>
                    <a:ext uri="{9D8B030D-6E8A-4147-A177-3AD203B41FA5}">
                      <a16:colId xmlns:a16="http://schemas.microsoft.com/office/drawing/2014/main" val="3692123273"/>
                    </a:ext>
                  </a:extLst>
                </a:gridCol>
                <a:gridCol w="2693988">
                  <a:extLst>
                    <a:ext uri="{9D8B030D-6E8A-4147-A177-3AD203B41FA5}">
                      <a16:colId xmlns:a16="http://schemas.microsoft.com/office/drawing/2014/main" val="934491022"/>
                    </a:ext>
                  </a:extLst>
                </a:gridCol>
                <a:gridCol w="1779587">
                  <a:extLst>
                    <a:ext uri="{9D8B030D-6E8A-4147-A177-3AD203B41FA5}">
                      <a16:colId xmlns:a16="http://schemas.microsoft.com/office/drawing/2014/main" val="2983048090"/>
                    </a:ext>
                  </a:extLst>
                </a:gridCol>
                <a:gridCol w="1176338">
                  <a:extLst>
                    <a:ext uri="{9D8B030D-6E8A-4147-A177-3AD203B41FA5}">
                      <a16:colId xmlns:a16="http://schemas.microsoft.com/office/drawing/2014/main" val="2462256525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403108907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lnSpc>
                          <a:spcPts val="2600"/>
                        </a:lnSpc>
                        <a:buClr>
                          <a:srgbClr val="003399"/>
                        </a:buClr>
                        <a:buSzPct val="50000"/>
                        <a:buFont typeface="Monotype Sorts" pitchFamily="2" charset="2"/>
                        <a:defRPr kumimoji="1" sz="1600">
                          <a:solidFill>
                            <a:srgbClr val="003399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lnSpc>
                          <a:spcPts val="2600"/>
                        </a:lnSpc>
                        <a:buClr>
                          <a:schemeClr val="tx1"/>
                        </a:buClr>
                        <a:buSzPct val="35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Problem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600"/>
                        </a:lnSpc>
                        <a:buClr>
                          <a:srgbClr val="003399"/>
                        </a:buClr>
                        <a:buSzPct val="50000"/>
                        <a:buFont typeface="Monotype Sorts" pitchFamily="2" charset="2"/>
                        <a:defRPr kumimoji="1" sz="1600">
                          <a:solidFill>
                            <a:srgbClr val="003399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lnSpc>
                          <a:spcPts val="2600"/>
                        </a:lnSpc>
                        <a:buClr>
                          <a:schemeClr val="tx1"/>
                        </a:buClr>
                        <a:buSzPct val="35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600"/>
                        </a:lnSpc>
                        <a:buClr>
                          <a:srgbClr val="003399"/>
                        </a:buClr>
                        <a:buSzPct val="50000"/>
                        <a:buFont typeface="Monotype Sorts" pitchFamily="2" charset="2"/>
                        <a:defRPr kumimoji="1" sz="1600">
                          <a:solidFill>
                            <a:srgbClr val="003399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lnSpc>
                          <a:spcPts val="2600"/>
                        </a:lnSpc>
                        <a:buClr>
                          <a:schemeClr val="tx1"/>
                        </a:buClr>
                        <a:buSzPct val="35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Algorithm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600"/>
                        </a:lnSpc>
                        <a:buClr>
                          <a:srgbClr val="003399"/>
                        </a:buClr>
                        <a:buSzPct val="50000"/>
                        <a:buFont typeface="Monotype Sorts" pitchFamily="2" charset="2"/>
                        <a:defRPr kumimoji="1" sz="1600">
                          <a:solidFill>
                            <a:srgbClr val="003399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lnSpc>
                          <a:spcPts val="2600"/>
                        </a:lnSpc>
                        <a:buClr>
                          <a:schemeClr val="tx1"/>
                        </a:buClr>
                        <a:buSzPct val="35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600"/>
                        </a:lnSpc>
                        <a:buClr>
                          <a:srgbClr val="003399"/>
                        </a:buClr>
                        <a:buSzPct val="50000"/>
                        <a:buFont typeface="Monotype Sorts" pitchFamily="2" charset="2"/>
                        <a:defRPr kumimoji="1" sz="1600">
                          <a:solidFill>
                            <a:srgbClr val="003399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lnSpc>
                          <a:spcPts val="2600"/>
                        </a:lnSpc>
                        <a:buClr>
                          <a:schemeClr val="tx1"/>
                        </a:buClr>
                        <a:buSzPct val="35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647921"/>
                  </a:ext>
                </a:extLst>
              </a:tr>
              <a:tr h="619125">
                <a:tc>
                  <a:txBody>
                    <a:bodyPr/>
                    <a:lstStyle>
                      <a:lvl1pPr>
                        <a:lnSpc>
                          <a:spcPts val="2600"/>
                        </a:lnSpc>
                        <a:buClr>
                          <a:srgbClr val="003399"/>
                        </a:buClr>
                        <a:buSzPct val="50000"/>
                        <a:buFont typeface="Monotype Sorts" pitchFamily="2" charset="2"/>
                        <a:defRPr kumimoji="1" sz="1600">
                          <a:solidFill>
                            <a:srgbClr val="003399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lnSpc>
                          <a:spcPts val="2600"/>
                        </a:lnSpc>
                        <a:buClr>
                          <a:schemeClr val="tx1"/>
                        </a:buClr>
                        <a:buSzPct val="35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MULTIPLE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600"/>
                        </a:lnSpc>
                        <a:buClr>
                          <a:srgbClr val="003399"/>
                        </a:buClr>
                        <a:buSzPct val="50000"/>
                        <a:buFont typeface="Monotype Sorts" pitchFamily="2" charset="2"/>
                        <a:defRPr kumimoji="1" sz="1600">
                          <a:solidFill>
                            <a:srgbClr val="003399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lnSpc>
                          <a:spcPts val="2600"/>
                        </a:lnSpc>
                        <a:buClr>
                          <a:schemeClr val="tx1"/>
                        </a:buClr>
                        <a:buSzPct val="35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Is x a multiple of y?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600"/>
                        </a:lnSpc>
                        <a:buClr>
                          <a:srgbClr val="003399"/>
                        </a:buClr>
                        <a:buSzPct val="50000"/>
                        <a:buFont typeface="Monotype Sorts" pitchFamily="2" charset="2"/>
                        <a:defRPr kumimoji="1" sz="1600">
                          <a:solidFill>
                            <a:srgbClr val="003399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lnSpc>
                          <a:spcPts val="2600"/>
                        </a:lnSpc>
                        <a:buClr>
                          <a:schemeClr val="tx1"/>
                        </a:buClr>
                        <a:buSzPct val="35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Grade school division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600"/>
                        </a:lnSpc>
                        <a:buClr>
                          <a:srgbClr val="003399"/>
                        </a:buClr>
                        <a:buSzPct val="50000"/>
                        <a:buFont typeface="Monotype Sorts" pitchFamily="2" charset="2"/>
                        <a:defRPr kumimoji="1" sz="1600">
                          <a:solidFill>
                            <a:srgbClr val="003399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lnSpc>
                          <a:spcPts val="2600"/>
                        </a:lnSpc>
                        <a:buClr>
                          <a:schemeClr val="tx1"/>
                        </a:buClr>
                        <a:buSzPct val="35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51, 17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600"/>
                        </a:lnSpc>
                        <a:buClr>
                          <a:srgbClr val="003399"/>
                        </a:buClr>
                        <a:buSzPct val="50000"/>
                        <a:buFont typeface="Monotype Sorts" pitchFamily="2" charset="2"/>
                        <a:defRPr kumimoji="1" sz="1600">
                          <a:solidFill>
                            <a:srgbClr val="003399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lnSpc>
                          <a:spcPts val="2600"/>
                        </a:lnSpc>
                        <a:buClr>
                          <a:schemeClr val="tx1"/>
                        </a:buClr>
                        <a:buSzPct val="35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51, 16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95218"/>
                  </a:ext>
                </a:extLst>
              </a:tr>
              <a:tr h="547688">
                <a:tc>
                  <a:txBody>
                    <a:bodyPr/>
                    <a:lstStyle>
                      <a:lvl1pPr>
                        <a:lnSpc>
                          <a:spcPts val="2600"/>
                        </a:lnSpc>
                        <a:buClr>
                          <a:srgbClr val="003399"/>
                        </a:buClr>
                        <a:buSzPct val="50000"/>
                        <a:buFont typeface="Monotype Sorts" pitchFamily="2" charset="2"/>
                        <a:defRPr kumimoji="1" sz="1600">
                          <a:solidFill>
                            <a:srgbClr val="003399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lnSpc>
                          <a:spcPts val="2600"/>
                        </a:lnSpc>
                        <a:buClr>
                          <a:schemeClr val="tx1"/>
                        </a:buClr>
                        <a:buSzPct val="35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RELPRIME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600"/>
                        </a:lnSpc>
                        <a:buClr>
                          <a:srgbClr val="003399"/>
                        </a:buClr>
                        <a:buSzPct val="50000"/>
                        <a:buFont typeface="Monotype Sorts" pitchFamily="2" charset="2"/>
                        <a:defRPr kumimoji="1" sz="1600">
                          <a:solidFill>
                            <a:srgbClr val="003399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lnSpc>
                          <a:spcPts val="2600"/>
                        </a:lnSpc>
                        <a:buClr>
                          <a:schemeClr val="tx1"/>
                        </a:buClr>
                        <a:buSzPct val="35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Are x and y relatively prime?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600"/>
                        </a:lnSpc>
                        <a:buClr>
                          <a:srgbClr val="003399"/>
                        </a:buClr>
                        <a:buSzPct val="50000"/>
                        <a:buFont typeface="Monotype Sorts" pitchFamily="2" charset="2"/>
                        <a:defRPr kumimoji="1" sz="1600">
                          <a:solidFill>
                            <a:srgbClr val="003399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lnSpc>
                          <a:spcPts val="2600"/>
                        </a:lnSpc>
                        <a:buClr>
                          <a:schemeClr val="tx1"/>
                        </a:buClr>
                        <a:buSzPct val="35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Euclid (300 BCE)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600"/>
                        </a:lnSpc>
                        <a:buClr>
                          <a:srgbClr val="003399"/>
                        </a:buClr>
                        <a:buSzPct val="50000"/>
                        <a:buFont typeface="Monotype Sorts" pitchFamily="2" charset="2"/>
                        <a:defRPr kumimoji="1" sz="1600">
                          <a:solidFill>
                            <a:srgbClr val="003399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lnSpc>
                          <a:spcPts val="2600"/>
                        </a:lnSpc>
                        <a:buClr>
                          <a:schemeClr val="tx1"/>
                        </a:buClr>
                        <a:buSzPct val="35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34, 39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600"/>
                        </a:lnSpc>
                        <a:buClr>
                          <a:srgbClr val="003399"/>
                        </a:buClr>
                        <a:buSzPct val="50000"/>
                        <a:buFont typeface="Monotype Sorts" pitchFamily="2" charset="2"/>
                        <a:defRPr kumimoji="1" sz="1600">
                          <a:solidFill>
                            <a:srgbClr val="003399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lnSpc>
                          <a:spcPts val="2600"/>
                        </a:lnSpc>
                        <a:buClr>
                          <a:schemeClr val="tx1"/>
                        </a:buClr>
                        <a:buSzPct val="35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34, 51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163263"/>
                  </a:ext>
                </a:extLst>
              </a:tr>
              <a:tr h="461963">
                <a:tc>
                  <a:txBody>
                    <a:bodyPr/>
                    <a:lstStyle>
                      <a:lvl1pPr>
                        <a:lnSpc>
                          <a:spcPts val="2600"/>
                        </a:lnSpc>
                        <a:buClr>
                          <a:srgbClr val="003399"/>
                        </a:buClr>
                        <a:buSzPct val="50000"/>
                        <a:buFont typeface="Monotype Sorts" pitchFamily="2" charset="2"/>
                        <a:defRPr kumimoji="1" sz="1600">
                          <a:solidFill>
                            <a:srgbClr val="003399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lnSpc>
                          <a:spcPts val="2600"/>
                        </a:lnSpc>
                        <a:buClr>
                          <a:schemeClr val="tx1"/>
                        </a:buClr>
                        <a:buSzPct val="35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PRIMES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600"/>
                        </a:lnSpc>
                        <a:buClr>
                          <a:srgbClr val="003399"/>
                        </a:buClr>
                        <a:buSzPct val="50000"/>
                        <a:buFont typeface="Monotype Sorts" pitchFamily="2" charset="2"/>
                        <a:defRPr kumimoji="1" sz="1600">
                          <a:solidFill>
                            <a:srgbClr val="003399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lnSpc>
                          <a:spcPts val="2600"/>
                        </a:lnSpc>
                        <a:buClr>
                          <a:schemeClr val="tx1"/>
                        </a:buClr>
                        <a:buSzPct val="35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Is x prime?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600"/>
                        </a:lnSpc>
                        <a:buClr>
                          <a:srgbClr val="003399"/>
                        </a:buClr>
                        <a:buSzPct val="50000"/>
                        <a:buFont typeface="Monotype Sorts" pitchFamily="2" charset="2"/>
                        <a:defRPr kumimoji="1" sz="1600">
                          <a:solidFill>
                            <a:srgbClr val="003399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lnSpc>
                          <a:spcPts val="2600"/>
                        </a:lnSpc>
                        <a:buClr>
                          <a:schemeClr val="tx1"/>
                        </a:buClr>
                        <a:buSzPct val="35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AKS (2002)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600"/>
                        </a:lnSpc>
                        <a:buClr>
                          <a:srgbClr val="003399"/>
                        </a:buClr>
                        <a:buSzPct val="50000"/>
                        <a:buFont typeface="Monotype Sorts" pitchFamily="2" charset="2"/>
                        <a:defRPr kumimoji="1" sz="1600">
                          <a:solidFill>
                            <a:srgbClr val="003399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lnSpc>
                          <a:spcPts val="2600"/>
                        </a:lnSpc>
                        <a:buClr>
                          <a:schemeClr val="tx1"/>
                        </a:buClr>
                        <a:buSzPct val="35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600"/>
                        </a:lnSpc>
                        <a:buClr>
                          <a:srgbClr val="003399"/>
                        </a:buClr>
                        <a:buSzPct val="50000"/>
                        <a:buFont typeface="Monotype Sorts" pitchFamily="2" charset="2"/>
                        <a:defRPr kumimoji="1" sz="1600">
                          <a:solidFill>
                            <a:srgbClr val="003399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lnSpc>
                          <a:spcPts val="2600"/>
                        </a:lnSpc>
                        <a:buClr>
                          <a:schemeClr val="tx1"/>
                        </a:buClr>
                        <a:buSzPct val="35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114546"/>
                  </a:ext>
                </a:extLst>
              </a:tr>
              <a:tr h="787400">
                <a:tc>
                  <a:txBody>
                    <a:bodyPr/>
                    <a:lstStyle>
                      <a:lvl1pPr>
                        <a:lnSpc>
                          <a:spcPts val="2600"/>
                        </a:lnSpc>
                        <a:buClr>
                          <a:srgbClr val="003399"/>
                        </a:buClr>
                        <a:buSzPct val="50000"/>
                        <a:buFont typeface="Monotype Sorts" pitchFamily="2" charset="2"/>
                        <a:defRPr kumimoji="1" sz="1600">
                          <a:solidFill>
                            <a:srgbClr val="003399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lnSpc>
                          <a:spcPts val="2600"/>
                        </a:lnSpc>
                        <a:buClr>
                          <a:schemeClr val="tx1"/>
                        </a:buClr>
                        <a:buSzPct val="35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EDIT-DISTANCE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600"/>
                        </a:lnSpc>
                        <a:buClr>
                          <a:srgbClr val="003399"/>
                        </a:buClr>
                        <a:buSzPct val="50000"/>
                        <a:buFont typeface="Monotype Sorts" pitchFamily="2" charset="2"/>
                        <a:defRPr kumimoji="1" sz="1600">
                          <a:solidFill>
                            <a:srgbClr val="003399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lnSpc>
                          <a:spcPts val="2600"/>
                        </a:lnSpc>
                        <a:buClr>
                          <a:schemeClr val="tx1"/>
                        </a:buClr>
                        <a:buSzPct val="35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Is the edit distance between x and y less than 5?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600"/>
                        </a:lnSpc>
                        <a:buClr>
                          <a:srgbClr val="003399"/>
                        </a:buClr>
                        <a:buSzPct val="50000"/>
                        <a:buFont typeface="Monotype Sorts" pitchFamily="2" charset="2"/>
                        <a:defRPr kumimoji="1" sz="1600">
                          <a:solidFill>
                            <a:srgbClr val="003399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lnSpc>
                          <a:spcPts val="2600"/>
                        </a:lnSpc>
                        <a:buClr>
                          <a:schemeClr val="tx1"/>
                        </a:buClr>
                        <a:buSzPct val="35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Dynamic programming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600"/>
                        </a:lnSpc>
                        <a:buClr>
                          <a:srgbClr val="003399"/>
                        </a:buClr>
                        <a:buSzPct val="50000"/>
                        <a:buFont typeface="Monotype Sorts" pitchFamily="2" charset="2"/>
                        <a:defRPr kumimoji="1" sz="1600">
                          <a:solidFill>
                            <a:srgbClr val="003399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lnSpc>
                          <a:spcPts val="2600"/>
                        </a:lnSpc>
                        <a:buClr>
                          <a:schemeClr val="tx1"/>
                        </a:buClr>
                        <a:buSzPct val="35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niether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 neither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600"/>
                        </a:lnSpc>
                        <a:buClr>
                          <a:srgbClr val="003399"/>
                        </a:buClr>
                        <a:buSzPct val="50000"/>
                        <a:buFont typeface="Monotype Sorts" pitchFamily="2" charset="2"/>
                        <a:defRPr kumimoji="1" sz="1600">
                          <a:solidFill>
                            <a:srgbClr val="003399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lnSpc>
                          <a:spcPts val="2600"/>
                        </a:lnSpc>
                        <a:buClr>
                          <a:schemeClr val="tx1"/>
                        </a:buClr>
                        <a:buSzPct val="35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acgggt ttttta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942822"/>
                  </a:ext>
                </a:extLst>
              </a:tr>
              <a:tr h="712788">
                <a:tc>
                  <a:txBody>
                    <a:bodyPr/>
                    <a:lstStyle>
                      <a:lvl1pPr>
                        <a:lnSpc>
                          <a:spcPts val="2600"/>
                        </a:lnSpc>
                        <a:buClr>
                          <a:srgbClr val="003399"/>
                        </a:buClr>
                        <a:buSzPct val="50000"/>
                        <a:buFont typeface="Monotype Sorts" pitchFamily="2" charset="2"/>
                        <a:defRPr kumimoji="1" sz="1600">
                          <a:solidFill>
                            <a:srgbClr val="003399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lnSpc>
                          <a:spcPts val="2600"/>
                        </a:lnSpc>
                        <a:buClr>
                          <a:schemeClr val="tx1"/>
                        </a:buClr>
                        <a:buSzPct val="35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LSOLVE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600"/>
                        </a:lnSpc>
                        <a:buClr>
                          <a:srgbClr val="003399"/>
                        </a:buClr>
                        <a:buSzPct val="50000"/>
                        <a:buFont typeface="Monotype Sorts" pitchFamily="2" charset="2"/>
                        <a:defRPr kumimoji="1" sz="1600">
                          <a:solidFill>
                            <a:srgbClr val="003399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lnSpc>
                          <a:spcPts val="2600"/>
                        </a:lnSpc>
                        <a:buClr>
                          <a:schemeClr val="tx1"/>
                        </a:buClr>
                        <a:buSzPct val="35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Is there a vector x that satisfies Ax = b?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600"/>
                        </a:lnSpc>
                        <a:buClr>
                          <a:srgbClr val="003399"/>
                        </a:buClr>
                        <a:buSzPct val="50000"/>
                        <a:buFont typeface="Monotype Sorts" pitchFamily="2" charset="2"/>
                        <a:defRPr kumimoji="1" sz="1600">
                          <a:solidFill>
                            <a:srgbClr val="003399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lnSpc>
                          <a:spcPts val="2600"/>
                        </a:lnSpc>
                        <a:buClr>
                          <a:schemeClr val="tx1"/>
                        </a:buClr>
                        <a:buSzPct val="35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rPr>
                        <a:t>Gauss-Edmonds elimination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600"/>
                        </a:lnSpc>
                        <a:buClr>
                          <a:srgbClr val="003399"/>
                        </a:buClr>
                        <a:buSzPct val="50000"/>
                        <a:buFont typeface="Monotype Sorts" pitchFamily="2" charset="2"/>
                        <a:defRPr kumimoji="1" sz="1600">
                          <a:solidFill>
                            <a:srgbClr val="003399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lnSpc>
                          <a:spcPts val="2600"/>
                        </a:lnSpc>
                        <a:buClr>
                          <a:schemeClr val="tx1"/>
                        </a:buClr>
                        <a:buSzPct val="35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600"/>
                        </a:lnSpc>
                        <a:buClr>
                          <a:srgbClr val="003399"/>
                        </a:buClr>
                        <a:buSzPct val="50000"/>
                        <a:buFont typeface="Monotype Sorts" pitchFamily="2" charset="2"/>
                        <a:defRPr kumimoji="1" sz="1600">
                          <a:solidFill>
                            <a:srgbClr val="003399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lnSpc>
                          <a:spcPts val="2600"/>
                        </a:lnSpc>
                        <a:buClr>
                          <a:schemeClr val="tx1"/>
                        </a:buClr>
                        <a:buSzPct val="35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2pPr>
                      <a:lvl3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3pPr>
                      <a:lvl4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4pPr>
                      <a:lvl5pPr>
                        <a:lnSpc>
                          <a:spcPts val="2600"/>
                        </a:lnSpc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00993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5F6460F-4919-0043-8C67-5B06F2877820}"/>
                  </a:ext>
                </a:extLst>
              </p:cNvPr>
              <p:cNvSpPr txBox="1"/>
              <p:nvPr/>
            </p:nvSpPr>
            <p:spPr>
              <a:xfrm>
                <a:off x="7300520" y="5143157"/>
                <a:ext cx="1131913" cy="488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sz="1200" dirty="0"/>
                  <a:t>,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2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200" b="0" i="1" dirty="0" smtClean="0"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5F6460F-4919-0043-8C67-5B06F2877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520" y="5143157"/>
                <a:ext cx="1131913" cy="488403"/>
              </a:xfrm>
              <a:prstGeom prst="rect">
                <a:avLst/>
              </a:prstGeom>
              <a:blipFill>
                <a:blip r:embed="rId3"/>
                <a:stretch>
                  <a:fillRect t="-7692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103BD03-CB47-BA40-86DD-B5CE86621A8E}"/>
                  </a:ext>
                </a:extLst>
              </p:cNvPr>
              <p:cNvSpPr txBox="1"/>
              <p:nvPr/>
            </p:nvSpPr>
            <p:spPr>
              <a:xfrm>
                <a:off x="8535049" y="5143157"/>
                <a:ext cx="931537" cy="488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sz="1200" dirty="0"/>
                  <a:t>,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103BD03-CB47-BA40-86DD-B5CE86621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049" y="5143157"/>
                <a:ext cx="931537" cy="488403"/>
              </a:xfrm>
              <a:prstGeom prst="rect">
                <a:avLst/>
              </a:prstGeom>
              <a:blipFill>
                <a:blip r:embed="rId4"/>
                <a:stretch>
                  <a:fillRect t="-2564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>
            <a:extLst>
              <a:ext uri="{FF2B5EF4-FFF2-40B4-BE49-F238E27FC236}">
                <a16:creationId xmlns:a16="http://schemas.microsoft.com/office/drawing/2014/main" id="{E0D08812-8806-604D-B954-F29C59F7F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F675728A-54FA-2E48-ACD6-6D1298C97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226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C9B4D165-63C0-014E-B6A2-768B3C1D3C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19423E78-2C38-3844-ADB4-504CC0451CDD}" type="slidenum">
              <a:rPr lang="en-US" altLang="zh-CN" sz="800"/>
              <a:pPr/>
              <a:t>6</a:t>
            </a:fld>
            <a:endParaRPr lang="en-US" altLang="zh-CN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FFEA4A1-D155-DC4A-BAA6-22849C995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NP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A87658A-EB5B-3F40-A248-8BFC32D3E9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1713" y="1097852"/>
            <a:ext cx="9601200" cy="5410200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sym typeface="Symbol" pitchFamily="2" charset="2"/>
              </a:rPr>
              <a:t>Certification algorithm intuition</a:t>
            </a:r>
            <a:r>
              <a:rPr lang="en-US" altLang="zh-CN" dirty="0">
                <a:sym typeface="Symbol" pitchFamily="2" charset="2"/>
              </a:rPr>
              <a:t>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Certifier views things from "managerial" viewpoint.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Certifier doesn't determine whether </a:t>
            </a:r>
            <a:r>
              <a:rPr lang="en-US" altLang="zh-CN" dirty="0">
                <a:ea typeface="ＭＳ Ｐゴシック" panose="020B0600070205080204" pitchFamily="34" charset="-128"/>
              </a:rPr>
              <a:t>s 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 X  on its own;</a:t>
            </a:r>
            <a:b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rather, it checks a proposed proof t that </a:t>
            </a:r>
            <a:r>
              <a:rPr lang="en-US" altLang="zh-CN" dirty="0">
                <a:ea typeface="ＭＳ Ｐゴシック" panose="020B0600070205080204" pitchFamily="34" charset="-128"/>
              </a:rPr>
              <a:t>s 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 X.</a:t>
            </a:r>
            <a:endParaRPr lang="en-US" altLang="zh-CN" dirty="0">
              <a:ea typeface="ＭＳ Ｐゴシック" panose="020B0600070205080204" pitchFamily="34" charset="-128"/>
            </a:endParaRP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Algorithm C(s, t) is a </a:t>
            </a:r>
            <a:r>
              <a:rPr lang="en-US" altLang="zh-CN" dirty="0">
                <a:solidFill>
                  <a:schemeClr val="accent1"/>
                </a:solidFill>
              </a:rPr>
              <a:t>certifier</a:t>
            </a:r>
            <a:r>
              <a:rPr lang="en-US" altLang="zh-CN" dirty="0">
                <a:solidFill>
                  <a:schemeClr val="tx1"/>
                </a:solidFill>
              </a:rPr>
              <a:t> for problem X if for every string s,  s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 X  </a:t>
            </a:r>
            <a:r>
              <a:rPr lang="en-US" altLang="zh-CN" dirty="0" err="1">
                <a:solidFill>
                  <a:schemeClr val="tx1"/>
                </a:solidFill>
                <a:sym typeface="Symbol" pitchFamily="2" charset="2"/>
              </a:rPr>
              <a:t>iff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 there exists a string t such that C(s, t) = </a:t>
            </a:r>
            <a:r>
              <a:rPr lang="en-US" altLang="zh-CN" sz="2600" dirty="0">
                <a:latin typeface="Courier New" panose="02070309020205020404" pitchFamily="49" charset="0"/>
              </a:rPr>
              <a:t>yes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.</a:t>
            </a:r>
          </a:p>
          <a:p>
            <a:pPr lvl="1"/>
            <a:endParaRPr lang="en-US" altLang="zh-CN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/>
            <a:endParaRPr lang="en-US" altLang="zh-CN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NP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Decision problems for which there exists a </a:t>
            </a:r>
            <a:r>
              <a:rPr lang="en-US" altLang="zh-CN" dirty="0">
                <a:solidFill>
                  <a:schemeClr val="accent1"/>
                </a:solidFill>
              </a:rPr>
              <a:t>poly-time</a:t>
            </a:r>
            <a:r>
              <a:rPr lang="en-US" altLang="zh-CN" dirty="0">
                <a:solidFill>
                  <a:schemeClr val="tx1"/>
                </a:solidFill>
              </a:rPr>
              <a:t> certifier.</a:t>
            </a: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Remark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NP stands for </a:t>
            </a:r>
            <a:r>
              <a:rPr lang="en-US" altLang="zh-CN" dirty="0">
                <a:solidFill>
                  <a:schemeClr val="accent1"/>
                </a:solidFill>
              </a:rPr>
              <a:t>nondeterministic</a:t>
            </a:r>
            <a:r>
              <a:rPr lang="en-US" altLang="zh-CN" dirty="0">
                <a:solidFill>
                  <a:schemeClr val="tx1"/>
                </a:solidFill>
              </a:rPr>
              <a:t> polynomial-time.</a:t>
            </a:r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7A7A9CC1-F09E-C84C-85DA-D03934498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0" y="4479925"/>
            <a:ext cx="358784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800"/>
              </a:lnSpc>
              <a:buClr>
                <a:srgbClr val="003399"/>
              </a:buClr>
              <a:buSzPct val="50000"/>
            </a:pPr>
            <a:r>
              <a:rPr kumimoji="1" lang="en-US" altLang="zh-CN" dirty="0"/>
              <a:t>C(s, t) is a poly-time algorithm and</a:t>
            </a:r>
            <a:br>
              <a:rPr kumimoji="1" lang="en-US" altLang="zh-CN" dirty="0"/>
            </a:br>
            <a:r>
              <a:rPr kumimoji="1" lang="en-US" altLang="zh-CN" dirty="0"/>
              <a:t>|</a:t>
            </a:r>
            <a:r>
              <a:rPr kumimoji="1" lang="en-US" altLang="zh-CN" dirty="0">
                <a:sym typeface="Symbol" pitchFamily="2" charset="2"/>
              </a:rPr>
              <a:t>t|  p(|s|) for some polynomial p().</a:t>
            </a:r>
            <a:endParaRPr lang="en-US" altLang="zh-CN" dirty="0"/>
          </a:p>
        </p:txBody>
      </p:sp>
      <p:sp>
        <p:nvSpPr>
          <p:cNvPr id="22534" name="Line 5">
            <a:extLst>
              <a:ext uri="{FF2B5EF4-FFF2-40B4-BE49-F238E27FC236}">
                <a16:creationId xmlns:a16="http://schemas.microsoft.com/office/drawing/2014/main" id="{102392FD-6214-2241-8BF2-8B2D758222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5425" y="4276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Rectangle 8">
            <a:extLst>
              <a:ext uri="{FF2B5EF4-FFF2-40B4-BE49-F238E27FC236}">
                <a16:creationId xmlns:a16="http://schemas.microsoft.com/office/drawing/2014/main" id="{A5C813CF-A8E0-8D49-9428-B36E1EDEF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951" y="3408363"/>
            <a:ext cx="262604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800"/>
              </a:lnSpc>
              <a:buClr>
                <a:srgbClr val="003399"/>
              </a:buClr>
              <a:buSzPct val="50000"/>
            </a:pPr>
            <a:r>
              <a:rPr kumimoji="1" lang="en-US" altLang="zh-CN" dirty="0"/>
              <a:t>"certificate" or "witness"</a:t>
            </a:r>
            <a:endParaRPr lang="en-US" altLang="zh-CN" dirty="0"/>
          </a:p>
        </p:txBody>
      </p:sp>
      <p:sp>
        <p:nvSpPr>
          <p:cNvPr id="22536" name="Line 9">
            <a:extLst>
              <a:ext uri="{FF2B5EF4-FFF2-40B4-BE49-F238E27FC236}">
                <a16:creationId xmlns:a16="http://schemas.microsoft.com/office/drawing/2014/main" id="{B5309CDF-CAD1-3641-BE74-2F77C66CF8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49913" y="32654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44D56C8-DF0C-2A40-8410-9E78D8CD3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4D63D802-C490-9449-B4FA-7BC738921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3270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F8E52A19-2419-FF46-B86B-29FFE543B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FDAF2B03-E84F-064C-9861-B2E3AD94DFCD}" type="slidenum">
              <a:rPr lang="en-US" altLang="zh-CN" sz="800"/>
              <a:pPr/>
              <a:t>7</a:t>
            </a:fld>
            <a:endParaRPr lang="en-US" altLang="zh-CN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031DA60-9EAA-7844-BB24-7B6A42BBB5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Certifiers and Certificates:  Composite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071E4E4-CF05-7C43-A0CA-89D4D27B0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43495" y="1050925"/>
            <a:ext cx="8905009" cy="5807075"/>
          </a:xfrm>
        </p:spPr>
        <p:txBody>
          <a:bodyPr>
            <a:normAutofit fontScale="77500" lnSpcReduction="20000"/>
          </a:bodyPr>
          <a:lstStyle/>
          <a:p>
            <a:pPr marL="0" indent="0"/>
            <a:r>
              <a:rPr lang="en-US" altLang="zh-CN" sz="2900" dirty="0">
                <a:solidFill>
                  <a:schemeClr val="accent5">
                    <a:lumMod val="75000"/>
                  </a:schemeClr>
                </a:solidFill>
              </a:rPr>
              <a:t>COMPOSITES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Given an integer s, is s composite?</a:t>
            </a:r>
          </a:p>
          <a:p>
            <a:pPr marL="0" indent="0"/>
            <a:endParaRPr lang="en-US" altLang="zh-CN" dirty="0"/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Certificate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A nontrivial factor t of s.  Note that such a certificate exists </a:t>
            </a:r>
            <a:r>
              <a:rPr lang="en-US" altLang="zh-CN" dirty="0" err="1">
                <a:solidFill>
                  <a:schemeClr val="tx1"/>
                </a:solidFill>
              </a:rPr>
              <a:t>iff</a:t>
            </a:r>
            <a:r>
              <a:rPr lang="en-US" altLang="zh-CN" dirty="0">
                <a:solidFill>
                  <a:schemeClr val="tx1"/>
                </a:solidFill>
              </a:rPr>
              <a:t> s is composite.  Moreover |t|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 |s|.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/>
            <a:endParaRPr lang="en-US" altLang="zh-CN" dirty="0"/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Certifier</a:t>
            </a:r>
            <a:r>
              <a:rPr lang="en-US" altLang="zh-CN" dirty="0"/>
              <a:t>.  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/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Instance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s = 437,669.</a:t>
            </a:r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Certificate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t = 541 or 809.</a:t>
            </a: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  <a:r>
              <a:rPr lang="en-US" altLang="zh-CN" dirty="0"/>
              <a:t>.  </a:t>
            </a:r>
            <a:r>
              <a:rPr lang="en-US" altLang="zh-CN" sz="2600" dirty="0"/>
              <a:t>COMPOSITES</a:t>
            </a:r>
            <a:r>
              <a:rPr lang="en-US" altLang="zh-CN" dirty="0">
                <a:solidFill>
                  <a:schemeClr val="tx1"/>
                </a:solidFill>
              </a:rPr>
              <a:t> is in NP.</a:t>
            </a:r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497749DA-2E78-0E48-AB06-A00200935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5593605"/>
            <a:ext cx="2170466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zh-CN" dirty="0"/>
              <a:t>437,669 = 541 </a:t>
            </a:r>
            <a:r>
              <a:rPr kumimoji="1" lang="en-US" altLang="zh-CN" dirty="0">
                <a:sym typeface="Symbol" pitchFamily="2" charset="2"/>
              </a:rPr>
              <a:t></a:t>
            </a:r>
            <a:r>
              <a:rPr kumimoji="1" lang="en-US" altLang="zh-CN" dirty="0"/>
              <a:t> 809</a:t>
            </a:r>
          </a:p>
        </p:txBody>
      </p:sp>
      <p:sp>
        <p:nvSpPr>
          <p:cNvPr id="24582" name="Line 5">
            <a:extLst>
              <a:ext uri="{FF2B5EF4-FFF2-40B4-BE49-F238E27FC236}">
                <a16:creationId xmlns:a16="http://schemas.microsoft.com/office/drawing/2014/main" id="{05775D58-BDD2-1C47-8191-62FFAF93D5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90654" y="5763203"/>
            <a:ext cx="1205345" cy="3117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24583" name="Text Box 6">
            <a:extLst>
              <a:ext uri="{FF2B5EF4-FFF2-40B4-BE49-F238E27FC236}">
                <a16:creationId xmlns:a16="http://schemas.microsoft.com/office/drawing/2014/main" id="{E50154D7-1CF0-E04D-8763-173FC51ED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590800"/>
            <a:ext cx="4413250" cy="2139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lIns="182880" tIns="91440" rIns="137160" bIns="91440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b="1" dirty="0" err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zh-CN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C(s, t) {</a:t>
            </a:r>
          </a:p>
          <a:p>
            <a:r>
              <a:rPr lang="en-US" altLang="zh-CN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(t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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1 or t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 s)</a:t>
            </a:r>
          </a:p>
          <a:p>
            <a:r>
              <a:rPr lang="en-US" altLang="zh-CN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      </a:t>
            </a:r>
            <a:r>
              <a:rPr lang="en-US" altLang="zh-CN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return</a:t>
            </a:r>
            <a:r>
              <a:rPr lang="en-US" altLang="zh-CN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false</a:t>
            </a:r>
          </a:p>
          <a:p>
            <a:r>
              <a:rPr lang="en-US" altLang="zh-CN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altLang="zh-CN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(s is a multiple of 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)</a:t>
            </a:r>
          </a:p>
          <a:p>
            <a:r>
              <a:rPr lang="en-US" altLang="zh-CN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      </a:t>
            </a:r>
            <a:r>
              <a:rPr lang="en-US" altLang="zh-CN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return</a:t>
            </a:r>
            <a:r>
              <a:rPr lang="en-US" altLang="zh-CN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true</a:t>
            </a:r>
          </a:p>
          <a:p>
            <a:r>
              <a:rPr lang="en-US" altLang="zh-CN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r>
              <a:rPr lang="en-US" altLang="zh-CN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return</a:t>
            </a:r>
            <a:r>
              <a:rPr lang="en-US" altLang="zh-CN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false</a:t>
            </a:r>
          </a:p>
          <a:p>
            <a:r>
              <a:rPr lang="en-US" altLang="zh-CN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}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496C7BF-48C6-8E4B-AD55-F0F4E29E2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58DA3E9A-7D5E-1743-8734-DCC93937E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2596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5DB7EC0A-3CE1-D14A-8BA3-8FF595E831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FE95B73B-1742-8C44-A299-6458CE426115}" type="slidenum">
              <a:rPr lang="en-US" altLang="zh-CN" sz="800"/>
              <a:pPr/>
              <a:t>8</a:t>
            </a:fld>
            <a:endParaRPr lang="en-US" altLang="zh-CN" sz="1400"/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8A2398AF-AF73-904F-BAAF-E29F20B75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Certifiers and Certificates:  3-Satisfiability</a:t>
            </a:r>
          </a:p>
        </p:txBody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2DA6D482-984B-0F4B-A8EA-ACDB91358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18992" y="1097851"/>
            <a:ext cx="9952572" cy="562362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600" dirty="0">
                <a:solidFill>
                  <a:schemeClr val="accent5">
                    <a:lumMod val="75000"/>
                  </a:schemeClr>
                </a:solidFill>
              </a:rPr>
              <a:t>SAT</a:t>
            </a:r>
            <a:r>
              <a:rPr lang="en-US" altLang="zh-CN" sz="1600" dirty="0"/>
              <a:t>.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chemeClr val="tx1"/>
                </a:solidFill>
              </a:rPr>
              <a:t>Given a CNF formula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, is there a satisfying assignment?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Certificate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An assignment of truth values to the n </a:t>
            </a:r>
            <a:r>
              <a:rPr lang="en-US" altLang="zh-CN" dirty="0" err="1">
                <a:solidFill>
                  <a:schemeClr val="tx1"/>
                </a:solidFill>
              </a:rPr>
              <a:t>boolean</a:t>
            </a:r>
            <a:r>
              <a:rPr lang="en-US" altLang="zh-CN" dirty="0">
                <a:solidFill>
                  <a:schemeClr val="tx1"/>
                </a:solidFill>
              </a:rPr>
              <a:t> variables.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Certifier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Check that each clause in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</a:t>
            </a:r>
            <a:r>
              <a:rPr lang="en-US" altLang="zh-CN" dirty="0">
                <a:solidFill>
                  <a:schemeClr val="tx1"/>
                </a:solidFill>
              </a:rPr>
              <a:t> has at least one true literal.</a:t>
            </a:r>
            <a:endParaRPr lang="en-US" altLang="zh-CN" dirty="0"/>
          </a:p>
          <a:p>
            <a:pPr marL="0" indent="0"/>
            <a:endParaRPr lang="en-US" altLang="zh-CN" dirty="0"/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Ex</a:t>
            </a:r>
            <a:r>
              <a:rPr lang="en-US" altLang="zh-CN" dirty="0"/>
              <a:t>.</a:t>
            </a:r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/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  <a:r>
              <a:rPr lang="en-US" altLang="zh-CN" dirty="0"/>
              <a:t>.  </a:t>
            </a:r>
            <a:r>
              <a:rPr lang="en-US" altLang="zh-CN" sz="2600" dirty="0"/>
              <a:t>SAT</a:t>
            </a:r>
            <a:r>
              <a:rPr lang="en-US" altLang="zh-CN" dirty="0">
                <a:solidFill>
                  <a:schemeClr val="tx1"/>
                </a:solidFill>
              </a:rPr>
              <a:t> is in NP.</a:t>
            </a:r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165733F8-9691-8A49-B88F-FB2308E0B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712" y="4684907"/>
            <a:ext cx="1255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 dirty="0"/>
              <a:t>instance s</a:t>
            </a:r>
          </a:p>
        </p:txBody>
      </p:sp>
      <p:sp>
        <p:nvSpPr>
          <p:cNvPr id="26632" name="Rectangle 8">
            <a:extLst>
              <a:ext uri="{FF2B5EF4-FFF2-40B4-BE49-F238E27FC236}">
                <a16:creationId xmlns:a16="http://schemas.microsoft.com/office/drawing/2014/main" id="{EF3FBBEC-8299-A543-AC8A-585466B2E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4" y="5755541"/>
            <a:ext cx="13949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/>
              <a:t>certificate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63329B8-E773-954E-A6CD-EDF88E3D1969}"/>
                  </a:ext>
                </a:extLst>
              </p:cNvPr>
              <p:cNvSpPr/>
              <p:nvPr/>
            </p:nvSpPr>
            <p:spPr>
              <a:xfrm>
                <a:off x="2895035" y="4012581"/>
                <a:ext cx="83976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kumimoji="1"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sSub>
                      <m:sSubPr>
                        <m:ctrlP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sSub>
                      <m:sSubPr>
                        <m:ctrlP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kumimoji="1"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acc>
                      <m:accPr>
                        <m:chr m:val="̅"/>
                        <m:ctrlP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kumimoji="1"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sSub>
                      <m:sSubPr>
                        <m:ctrlP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kumimoji="1"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sSub>
                      <m:sSubPr>
                        <m:ctrlP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sSub>
                      <m:sSubPr>
                        <m:ctrlP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kumimoji="1"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kumimoji="1"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acc>
                      <m:accPr>
                        <m:chr m:val="̅"/>
                        <m:ctrlP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kumimoji="1"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acc>
                      <m:accPr>
                        <m:chr m:val="̅"/>
                        <m:ctrlP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  <m:r>
                      <a:rPr kumimoji="1"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63329B8-E773-954E-A6CD-EDF88E3D1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035" y="4012581"/>
                <a:ext cx="8397684" cy="523220"/>
              </a:xfrm>
              <a:prstGeom prst="rect">
                <a:avLst/>
              </a:prstGeom>
              <a:blipFill>
                <a:blip r:embed="rId3"/>
                <a:stretch>
                  <a:fillRect l="-1059"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A4D10FD-1D99-844C-BC12-54ADCB573B68}"/>
                  </a:ext>
                </a:extLst>
              </p:cNvPr>
              <p:cNvSpPr/>
              <p:nvPr/>
            </p:nvSpPr>
            <p:spPr>
              <a:xfrm>
                <a:off x="3217963" y="5237103"/>
                <a:ext cx="47404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A4D10FD-1D99-844C-BC12-54ADCB573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963" y="5237103"/>
                <a:ext cx="4740465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>
            <a:extLst>
              <a:ext uri="{FF2B5EF4-FFF2-40B4-BE49-F238E27FC236}">
                <a16:creationId xmlns:a16="http://schemas.microsoft.com/office/drawing/2014/main" id="{4B105D2F-3349-1443-BEEE-B3FB50110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CCB2B0F0-BCA5-4B44-98D4-DDB700173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699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24A22CC9-8B76-5143-95E7-643E5A0E87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E8B4CEB0-8902-9942-84E5-646DD3C27A77}" type="slidenum">
              <a:rPr lang="en-US" altLang="zh-CN" sz="800"/>
              <a:pPr/>
              <a:t>9</a:t>
            </a:fld>
            <a:endParaRPr lang="en-US" altLang="zh-CN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4905587A-A64C-BB4A-B646-CA17AE125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Certifiers and Certificates:  Hamiltonian Cycle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A50DFFA-45B4-004A-A4BD-90D76BAB3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3190" y="977899"/>
            <a:ext cx="11341361" cy="376237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600" dirty="0">
                <a:solidFill>
                  <a:schemeClr val="accent5">
                    <a:lumMod val="75000"/>
                  </a:schemeClr>
                </a:solidFill>
              </a:rPr>
              <a:t>HAM-CYCLE</a:t>
            </a:r>
            <a:r>
              <a:rPr lang="en-US" altLang="zh-CN" sz="1600" dirty="0"/>
              <a:t>.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chemeClr val="tx1"/>
                </a:solidFill>
              </a:rPr>
              <a:t>Given an undirected graph G = (V, E), does there exist a simple cycle C that visits every node?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Certificate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A permutation of the n nodes.</a:t>
            </a:r>
          </a:p>
          <a:p>
            <a:pPr marL="0" indent="0"/>
            <a:endParaRPr lang="en-US" altLang="zh-CN" dirty="0"/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Certifier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chemeClr val="tx1"/>
                </a:solidFill>
              </a:rPr>
              <a:t>Check that the permutation contains each node in V exactly once, and that there is an edge between each pair of adjacent nodes in the permutation.</a:t>
            </a:r>
          </a:p>
          <a:p>
            <a:pPr marL="0" indent="0"/>
            <a:endParaRPr lang="en-US" altLang="zh-CN" dirty="0"/>
          </a:p>
          <a:p>
            <a:pPr marL="0" indent="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  <a:r>
              <a:rPr lang="en-US" altLang="zh-CN" dirty="0"/>
              <a:t>.  </a:t>
            </a:r>
            <a:r>
              <a:rPr lang="en-US" altLang="zh-CN" sz="2200" dirty="0"/>
              <a:t>HAM-CYCLE</a:t>
            </a:r>
            <a:r>
              <a:rPr lang="en-US" altLang="zh-CN" dirty="0">
                <a:solidFill>
                  <a:schemeClr val="tx1"/>
                </a:solidFill>
              </a:rPr>
              <a:t> is in NP.</a:t>
            </a:r>
            <a:endParaRPr lang="en-US" altLang="zh-CN" dirty="0"/>
          </a:p>
          <a:p>
            <a:pPr marL="0" indent="0"/>
            <a:endParaRPr lang="en-US" altLang="zh-CN" dirty="0"/>
          </a:p>
        </p:txBody>
      </p:sp>
      <p:cxnSp>
        <p:nvCxnSpPr>
          <p:cNvPr id="28677" name="AutoShape 54">
            <a:extLst>
              <a:ext uri="{FF2B5EF4-FFF2-40B4-BE49-F238E27FC236}">
                <a16:creationId xmlns:a16="http://schemas.microsoft.com/office/drawing/2014/main" id="{52B99701-C503-CB4E-82D8-4AF2C77693C0}"/>
              </a:ext>
            </a:extLst>
          </p:cNvPr>
          <p:cNvCxnSpPr>
            <a:cxnSpLocks noChangeShapeType="1"/>
            <a:stCxn id="28680" idx="7"/>
            <a:endCxn id="28679" idx="3"/>
          </p:cNvCxnSpPr>
          <p:nvPr/>
        </p:nvCxnSpPr>
        <p:spPr bwMode="auto">
          <a:xfrm flipV="1">
            <a:off x="4312806" y="5691333"/>
            <a:ext cx="85725" cy="204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8" name="Oval 55">
            <a:extLst>
              <a:ext uri="{FF2B5EF4-FFF2-40B4-BE49-F238E27FC236}">
                <a16:creationId xmlns:a16="http://schemas.microsoft.com/office/drawing/2014/main" id="{B6FEA69D-3BEF-514F-BAE5-808E164B94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68331" y="5405582"/>
            <a:ext cx="100013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sp>
        <p:nvSpPr>
          <p:cNvPr id="28679" name="Oval 56">
            <a:extLst>
              <a:ext uri="{FF2B5EF4-FFF2-40B4-BE49-F238E27FC236}">
                <a16:creationId xmlns:a16="http://schemas.microsoft.com/office/drawing/2014/main" id="{CB39D0D0-D87C-6D4A-97AC-AA6970A274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84243" y="5604019"/>
            <a:ext cx="101600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sp>
        <p:nvSpPr>
          <p:cNvPr id="28680" name="Oval 57">
            <a:extLst>
              <a:ext uri="{FF2B5EF4-FFF2-40B4-BE49-F238E27FC236}">
                <a16:creationId xmlns:a16="http://schemas.microsoft.com/office/drawing/2014/main" id="{AE42381F-BD6F-C347-A15A-4BCE4F09C8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7081" y="5881832"/>
            <a:ext cx="100013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sp>
        <p:nvSpPr>
          <p:cNvPr id="28681" name="Oval 58">
            <a:extLst>
              <a:ext uri="{FF2B5EF4-FFF2-40B4-BE49-F238E27FC236}">
                <a16:creationId xmlns:a16="http://schemas.microsoft.com/office/drawing/2014/main" id="{005199F1-0D96-194D-9933-BE0F8CC76C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87355" y="5881832"/>
            <a:ext cx="101600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sp>
        <p:nvSpPr>
          <p:cNvPr id="28682" name="Oval 59">
            <a:extLst>
              <a:ext uri="{FF2B5EF4-FFF2-40B4-BE49-F238E27FC236}">
                <a16:creationId xmlns:a16="http://schemas.microsoft.com/office/drawing/2014/main" id="{051913C8-7E35-064D-ABCE-0ECDF63616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28605" y="5604019"/>
            <a:ext cx="101600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cxnSp>
        <p:nvCxnSpPr>
          <p:cNvPr id="28683" name="AutoShape 60">
            <a:extLst>
              <a:ext uri="{FF2B5EF4-FFF2-40B4-BE49-F238E27FC236}">
                <a16:creationId xmlns:a16="http://schemas.microsoft.com/office/drawing/2014/main" id="{2A24C370-E17A-DC4F-B62B-89337FF37B4B}"/>
              </a:ext>
            </a:extLst>
          </p:cNvPr>
          <p:cNvCxnSpPr>
            <a:cxnSpLocks noChangeShapeType="1"/>
            <a:stCxn id="28678" idx="6"/>
            <a:endCxn id="28679" idx="1"/>
          </p:cNvCxnSpPr>
          <p:nvPr/>
        </p:nvCxnSpPr>
        <p:spPr bwMode="auto">
          <a:xfrm>
            <a:off x="4168344" y="5456383"/>
            <a:ext cx="230187" cy="161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AutoShape 61">
            <a:extLst>
              <a:ext uri="{FF2B5EF4-FFF2-40B4-BE49-F238E27FC236}">
                <a16:creationId xmlns:a16="http://schemas.microsoft.com/office/drawing/2014/main" id="{18ED6D0B-ED75-6446-95B2-0AEB4E2C8635}"/>
              </a:ext>
            </a:extLst>
          </p:cNvPr>
          <p:cNvCxnSpPr>
            <a:cxnSpLocks noChangeShapeType="1"/>
            <a:stCxn id="28681" idx="6"/>
            <a:endCxn id="28680" idx="2"/>
          </p:cNvCxnSpPr>
          <p:nvPr/>
        </p:nvCxnSpPr>
        <p:spPr bwMode="auto">
          <a:xfrm>
            <a:off x="3988956" y="5932632"/>
            <a:ext cx="238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AutoShape 62">
            <a:extLst>
              <a:ext uri="{FF2B5EF4-FFF2-40B4-BE49-F238E27FC236}">
                <a16:creationId xmlns:a16="http://schemas.microsoft.com/office/drawing/2014/main" id="{1748DA6B-0A6C-8649-91A0-632291C8B90D}"/>
              </a:ext>
            </a:extLst>
          </p:cNvPr>
          <p:cNvCxnSpPr>
            <a:cxnSpLocks noChangeShapeType="1"/>
            <a:stCxn id="28681" idx="1"/>
            <a:endCxn id="28682" idx="4"/>
          </p:cNvCxnSpPr>
          <p:nvPr/>
        </p:nvCxnSpPr>
        <p:spPr bwMode="auto">
          <a:xfrm flipH="1" flipV="1">
            <a:off x="3779405" y="5705619"/>
            <a:ext cx="122238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6" name="AutoShape 63">
            <a:extLst>
              <a:ext uri="{FF2B5EF4-FFF2-40B4-BE49-F238E27FC236}">
                <a16:creationId xmlns:a16="http://schemas.microsoft.com/office/drawing/2014/main" id="{96BD0E25-A794-9547-A760-E21050A6F63E}"/>
              </a:ext>
            </a:extLst>
          </p:cNvPr>
          <p:cNvCxnSpPr>
            <a:cxnSpLocks noChangeShapeType="1"/>
            <a:stCxn id="28682" idx="7"/>
            <a:endCxn id="28678" idx="2"/>
          </p:cNvCxnSpPr>
          <p:nvPr/>
        </p:nvCxnSpPr>
        <p:spPr bwMode="auto">
          <a:xfrm flipV="1">
            <a:off x="3815918" y="5456383"/>
            <a:ext cx="252412" cy="161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7" name="AutoShape 64">
            <a:extLst>
              <a:ext uri="{FF2B5EF4-FFF2-40B4-BE49-F238E27FC236}">
                <a16:creationId xmlns:a16="http://schemas.microsoft.com/office/drawing/2014/main" id="{5AB99BFC-42CA-DD46-B527-0890CC8FD426}"/>
              </a:ext>
            </a:extLst>
          </p:cNvPr>
          <p:cNvCxnSpPr>
            <a:cxnSpLocks noChangeShapeType="1"/>
            <a:stCxn id="28690" idx="7"/>
            <a:endCxn id="28689" idx="3"/>
          </p:cNvCxnSpPr>
          <p:nvPr/>
        </p:nvCxnSpPr>
        <p:spPr bwMode="auto">
          <a:xfrm flipV="1">
            <a:off x="4806518" y="5611958"/>
            <a:ext cx="60325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8" name="Oval 65">
            <a:extLst>
              <a:ext uri="{FF2B5EF4-FFF2-40B4-BE49-F238E27FC236}">
                <a16:creationId xmlns:a16="http://schemas.microsoft.com/office/drawing/2014/main" id="{60176387-0089-6D45-A177-AC7D011D19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68331" y="4730894"/>
            <a:ext cx="100013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sp>
        <p:nvSpPr>
          <p:cNvPr id="28689" name="Oval 66">
            <a:extLst>
              <a:ext uri="{FF2B5EF4-FFF2-40B4-BE49-F238E27FC236}">
                <a16:creationId xmlns:a16="http://schemas.microsoft.com/office/drawing/2014/main" id="{41F6334D-8B34-214D-AF2B-FC692AA415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95481" y="5524644"/>
            <a:ext cx="100013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sp>
        <p:nvSpPr>
          <p:cNvPr id="28690" name="Oval 67">
            <a:extLst>
              <a:ext uri="{FF2B5EF4-FFF2-40B4-BE49-F238E27FC236}">
                <a16:creationId xmlns:a16="http://schemas.microsoft.com/office/drawing/2014/main" id="{98F4C44C-9F0D-8F4D-9AA7-B33093EE60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0793" y="6534294"/>
            <a:ext cx="100012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sp>
        <p:nvSpPr>
          <p:cNvPr id="28691" name="Oval 68">
            <a:extLst>
              <a:ext uri="{FF2B5EF4-FFF2-40B4-BE49-F238E27FC236}">
                <a16:creationId xmlns:a16="http://schemas.microsoft.com/office/drawing/2014/main" id="{C8EDC8FA-ACC9-3F47-9BAF-26DBE4B098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3956" y="6534294"/>
            <a:ext cx="100013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sp>
        <p:nvSpPr>
          <p:cNvPr id="28692" name="Oval 69">
            <a:extLst>
              <a:ext uri="{FF2B5EF4-FFF2-40B4-BE49-F238E27FC236}">
                <a16:creationId xmlns:a16="http://schemas.microsoft.com/office/drawing/2014/main" id="{CCE1CA22-125E-2E49-80EF-A61E21A407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18955" y="5524644"/>
            <a:ext cx="101600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cxnSp>
        <p:nvCxnSpPr>
          <p:cNvPr id="28693" name="AutoShape 70">
            <a:extLst>
              <a:ext uri="{FF2B5EF4-FFF2-40B4-BE49-F238E27FC236}">
                <a16:creationId xmlns:a16="http://schemas.microsoft.com/office/drawing/2014/main" id="{6E5236C8-833F-5848-909F-328CA8EC18E3}"/>
              </a:ext>
            </a:extLst>
          </p:cNvPr>
          <p:cNvCxnSpPr>
            <a:cxnSpLocks noChangeShapeType="1"/>
            <a:stCxn id="28688" idx="6"/>
            <a:endCxn id="28689" idx="1"/>
          </p:cNvCxnSpPr>
          <p:nvPr/>
        </p:nvCxnSpPr>
        <p:spPr bwMode="auto">
          <a:xfrm>
            <a:off x="4168344" y="4781694"/>
            <a:ext cx="1241425" cy="757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4" name="AutoShape 71">
            <a:extLst>
              <a:ext uri="{FF2B5EF4-FFF2-40B4-BE49-F238E27FC236}">
                <a16:creationId xmlns:a16="http://schemas.microsoft.com/office/drawing/2014/main" id="{18156898-67B8-0843-A8B7-4167DB466B08}"/>
              </a:ext>
            </a:extLst>
          </p:cNvPr>
          <p:cNvCxnSpPr>
            <a:cxnSpLocks noChangeShapeType="1"/>
            <a:stCxn id="28691" idx="6"/>
            <a:endCxn id="28690" idx="2"/>
          </p:cNvCxnSpPr>
          <p:nvPr/>
        </p:nvCxnSpPr>
        <p:spPr bwMode="auto">
          <a:xfrm>
            <a:off x="3453969" y="6585094"/>
            <a:ext cx="1266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5" name="AutoShape 72">
            <a:extLst>
              <a:ext uri="{FF2B5EF4-FFF2-40B4-BE49-F238E27FC236}">
                <a16:creationId xmlns:a16="http://schemas.microsoft.com/office/drawing/2014/main" id="{B3048867-E23A-3C44-AA35-ED0260A7DCAA}"/>
              </a:ext>
            </a:extLst>
          </p:cNvPr>
          <p:cNvCxnSpPr>
            <a:cxnSpLocks noChangeShapeType="1"/>
            <a:stCxn id="28691" idx="1"/>
            <a:endCxn id="28692" idx="4"/>
          </p:cNvCxnSpPr>
          <p:nvPr/>
        </p:nvCxnSpPr>
        <p:spPr bwMode="auto">
          <a:xfrm flipH="1" flipV="1">
            <a:off x="2769755" y="5626244"/>
            <a:ext cx="598488" cy="922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AutoShape 73">
            <a:extLst>
              <a:ext uri="{FF2B5EF4-FFF2-40B4-BE49-F238E27FC236}">
                <a16:creationId xmlns:a16="http://schemas.microsoft.com/office/drawing/2014/main" id="{8993EC9F-3AC7-0040-939B-7737CBD99977}"/>
              </a:ext>
            </a:extLst>
          </p:cNvPr>
          <p:cNvCxnSpPr>
            <a:cxnSpLocks noChangeShapeType="1"/>
            <a:stCxn id="28692" idx="7"/>
            <a:endCxn id="28688" idx="2"/>
          </p:cNvCxnSpPr>
          <p:nvPr/>
        </p:nvCxnSpPr>
        <p:spPr bwMode="auto">
          <a:xfrm flipV="1">
            <a:off x="2806268" y="4781694"/>
            <a:ext cx="1262062" cy="757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7" name="AutoShape 74">
            <a:extLst>
              <a:ext uri="{FF2B5EF4-FFF2-40B4-BE49-F238E27FC236}">
                <a16:creationId xmlns:a16="http://schemas.microsoft.com/office/drawing/2014/main" id="{61EDC1A5-8DE0-BD47-ABD6-0AE1AF649F41}"/>
              </a:ext>
            </a:extLst>
          </p:cNvPr>
          <p:cNvCxnSpPr>
            <a:cxnSpLocks noChangeShapeType="1"/>
            <a:stCxn id="28700" idx="0"/>
            <a:endCxn id="28699" idx="5"/>
          </p:cNvCxnSpPr>
          <p:nvPr/>
        </p:nvCxnSpPr>
        <p:spPr bwMode="auto">
          <a:xfrm flipH="1" flipV="1">
            <a:off x="4590619" y="5334144"/>
            <a:ext cx="180975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8" name="Oval 75">
            <a:extLst>
              <a:ext uri="{FF2B5EF4-FFF2-40B4-BE49-F238E27FC236}">
                <a16:creationId xmlns:a16="http://schemas.microsoft.com/office/drawing/2014/main" id="{F34861EC-6BB4-944D-A963-B992E1FC57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68331" y="5127769"/>
            <a:ext cx="100013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sp>
        <p:nvSpPr>
          <p:cNvPr id="28699" name="Oval 76">
            <a:extLst>
              <a:ext uri="{FF2B5EF4-FFF2-40B4-BE49-F238E27FC236}">
                <a16:creationId xmlns:a16="http://schemas.microsoft.com/office/drawing/2014/main" id="{8CC6AEAC-866C-2F46-9FD9-F2ACFE5489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03305" y="5246832"/>
            <a:ext cx="101600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sp>
        <p:nvSpPr>
          <p:cNvPr id="28700" name="Oval 77">
            <a:extLst>
              <a:ext uri="{FF2B5EF4-FFF2-40B4-BE49-F238E27FC236}">
                <a16:creationId xmlns:a16="http://schemas.microsoft.com/office/drawing/2014/main" id="{A487D8D4-5D9E-EF4A-A76C-1E6FA906D3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0793" y="5524644"/>
            <a:ext cx="100012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sp>
        <p:nvSpPr>
          <p:cNvPr id="28701" name="Oval 78">
            <a:extLst>
              <a:ext uri="{FF2B5EF4-FFF2-40B4-BE49-F238E27FC236}">
                <a16:creationId xmlns:a16="http://schemas.microsoft.com/office/drawing/2014/main" id="{8186D43D-F6F6-CA41-A808-A2476C4830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41430" y="5881832"/>
            <a:ext cx="101600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sp>
        <p:nvSpPr>
          <p:cNvPr id="28702" name="Oval 79">
            <a:extLst>
              <a:ext uri="{FF2B5EF4-FFF2-40B4-BE49-F238E27FC236}">
                <a16:creationId xmlns:a16="http://schemas.microsoft.com/office/drawing/2014/main" id="{1F4020AF-7284-4B44-B45A-A3E7F71460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42981" y="6159644"/>
            <a:ext cx="100013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cxnSp>
        <p:nvCxnSpPr>
          <p:cNvPr id="28703" name="AutoShape 80">
            <a:extLst>
              <a:ext uri="{FF2B5EF4-FFF2-40B4-BE49-F238E27FC236}">
                <a16:creationId xmlns:a16="http://schemas.microsoft.com/office/drawing/2014/main" id="{4F9608C7-5549-8440-AD90-901357E24B55}"/>
              </a:ext>
            </a:extLst>
          </p:cNvPr>
          <p:cNvCxnSpPr>
            <a:cxnSpLocks noChangeShapeType="1"/>
            <a:stCxn id="28698" idx="6"/>
            <a:endCxn id="28699" idx="1"/>
          </p:cNvCxnSpPr>
          <p:nvPr/>
        </p:nvCxnSpPr>
        <p:spPr bwMode="auto">
          <a:xfrm>
            <a:off x="4168343" y="5178569"/>
            <a:ext cx="349250" cy="82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4" name="AutoShape 81">
            <a:extLst>
              <a:ext uri="{FF2B5EF4-FFF2-40B4-BE49-F238E27FC236}">
                <a16:creationId xmlns:a16="http://schemas.microsoft.com/office/drawing/2014/main" id="{EB0881E1-A627-1749-960B-6DCB43626269}"/>
              </a:ext>
            </a:extLst>
          </p:cNvPr>
          <p:cNvCxnSpPr>
            <a:cxnSpLocks noChangeShapeType="1"/>
            <a:stCxn id="28701" idx="0"/>
            <a:endCxn id="28700" idx="4"/>
          </p:cNvCxnSpPr>
          <p:nvPr/>
        </p:nvCxnSpPr>
        <p:spPr bwMode="auto">
          <a:xfrm flipH="1" flipV="1">
            <a:off x="4771594" y="5626244"/>
            <a:ext cx="20637" cy="255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5" name="AutoShape 82">
            <a:extLst>
              <a:ext uri="{FF2B5EF4-FFF2-40B4-BE49-F238E27FC236}">
                <a16:creationId xmlns:a16="http://schemas.microsoft.com/office/drawing/2014/main" id="{7910F836-80AF-654A-B281-EC75636273FC}"/>
              </a:ext>
            </a:extLst>
          </p:cNvPr>
          <p:cNvCxnSpPr>
            <a:cxnSpLocks noChangeShapeType="1"/>
            <a:stCxn id="28701" idx="3"/>
            <a:endCxn id="28702" idx="6"/>
          </p:cNvCxnSpPr>
          <p:nvPr/>
        </p:nvCxnSpPr>
        <p:spPr bwMode="auto">
          <a:xfrm flipH="1">
            <a:off x="4542994" y="5969144"/>
            <a:ext cx="212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6" name="Oval 83">
            <a:extLst>
              <a:ext uri="{FF2B5EF4-FFF2-40B4-BE49-F238E27FC236}">
                <a16:creationId xmlns:a16="http://schemas.microsoft.com/office/drawing/2014/main" id="{033B957E-8D46-BD40-9994-159C28D50C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71456" y="5265882"/>
            <a:ext cx="100013" cy="1000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sp>
        <p:nvSpPr>
          <p:cNvPr id="28707" name="Oval 84">
            <a:extLst>
              <a:ext uri="{FF2B5EF4-FFF2-40B4-BE49-F238E27FC236}">
                <a16:creationId xmlns:a16="http://schemas.microsoft.com/office/drawing/2014/main" id="{BC2FF857-8352-224F-A933-ABE9CD8AE9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3643" y="5524644"/>
            <a:ext cx="100012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sp>
        <p:nvSpPr>
          <p:cNvPr id="28708" name="Oval 85">
            <a:extLst>
              <a:ext uri="{FF2B5EF4-FFF2-40B4-BE49-F238E27FC236}">
                <a16:creationId xmlns:a16="http://schemas.microsoft.com/office/drawing/2014/main" id="{44471058-DB33-0C45-8BE7-F09CD95758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73018" y="5881832"/>
            <a:ext cx="100012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sp>
        <p:nvSpPr>
          <p:cNvPr id="28709" name="Oval 86">
            <a:extLst>
              <a:ext uri="{FF2B5EF4-FFF2-40B4-BE49-F238E27FC236}">
                <a16:creationId xmlns:a16="http://schemas.microsoft.com/office/drawing/2014/main" id="{94BB5B03-013A-0A45-8D90-2E5BD2F4DB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1143" y="6178695"/>
            <a:ext cx="100012" cy="1000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sp>
        <p:nvSpPr>
          <p:cNvPr id="28710" name="Oval 87">
            <a:extLst>
              <a:ext uri="{FF2B5EF4-FFF2-40B4-BE49-F238E27FC236}">
                <a16:creationId xmlns:a16="http://schemas.microsoft.com/office/drawing/2014/main" id="{298206E0-086A-1E41-ABA2-758945F2C6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6105" y="6297757"/>
            <a:ext cx="101600" cy="1000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cxnSp>
        <p:nvCxnSpPr>
          <p:cNvPr id="28711" name="AutoShape 88">
            <a:extLst>
              <a:ext uri="{FF2B5EF4-FFF2-40B4-BE49-F238E27FC236}">
                <a16:creationId xmlns:a16="http://schemas.microsoft.com/office/drawing/2014/main" id="{3A573EBC-3974-C546-9F4B-7B6143E4C08A}"/>
              </a:ext>
            </a:extLst>
          </p:cNvPr>
          <p:cNvCxnSpPr>
            <a:cxnSpLocks noChangeShapeType="1"/>
            <a:stCxn id="28698" idx="2"/>
            <a:endCxn id="28706" idx="7"/>
          </p:cNvCxnSpPr>
          <p:nvPr/>
        </p:nvCxnSpPr>
        <p:spPr bwMode="auto">
          <a:xfrm flipH="1">
            <a:off x="3757180" y="5178569"/>
            <a:ext cx="311150" cy="10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12" name="AutoShape 89">
            <a:extLst>
              <a:ext uri="{FF2B5EF4-FFF2-40B4-BE49-F238E27FC236}">
                <a16:creationId xmlns:a16="http://schemas.microsoft.com/office/drawing/2014/main" id="{1C17B976-DB41-C94B-B53F-CEABD1E8E85B}"/>
              </a:ext>
            </a:extLst>
          </p:cNvPr>
          <p:cNvCxnSpPr>
            <a:cxnSpLocks noChangeShapeType="1"/>
            <a:stCxn id="28706" idx="3"/>
            <a:endCxn id="28707" idx="7"/>
          </p:cNvCxnSpPr>
          <p:nvPr/>
        </p:nvCxnSpPr>
        <p:spPr bwMode="auto">
          <a:xfrm flipH="1">
            <a:off x="3479369" y="5351608"/>
            <a:ext cx="206375" cy="187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13" name="AutoShape 90">
            <a:extLst>
              <a:ext uri="{FF2B5EF4-FFF2-40B4-BE49-F238E27FC236}">
                <a16:creationId xmlns:a16="http://schemas.microsoft.com/office/drawing/2014/main" id="{3A5AE2A5-E2C5-F440-BA00-B0C6676C9824}"/>
              </a:ext>
            </a:extLst>
          </p:cNvPr>
          <p:cNvCxnSpPr>
            <a:cxnSpLocks noChangeShapeType="1"/>
            <a:stCxn id="28707" idx="4"/>
            <a:endCxn id="28708" idx="0"/>
          </p:cNvCxnSpPr>
          <p:nvPr/>
        </p:nvCxnSpPr>
        <p:spPr bwMode="auto">
          <a:xfrm>
            <a:off x="3444444" y="5626244"/>
            <a:ext cx="79375" cy="255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14" name="AutoShape 91">
            <a:extLst>
              <a:ext uri="{FF2B5EF4-FFF2-40B4-BE49-F238E27FC236}">
                <a16:creationId xmlns:a16="http://schemas.microsoft.com/office/drawing/2014/main" id="{AD49CE9A-B731-B548-ADEE-C5EF2FE350D1}"/>
              </a:ext>
            </a:extLst>
          </p:cNvPr>
          <p:cNvCxnSpPr>
            <a:cxnSpLocks noChangeShapeType="1"/>
            <a:stCxn id="28708" idx="5"/>
            <a:endCxn id="28709" idx="1"/>
          </p:cNvCxnSpPr>
          <p:nvPr/>
        </p:nvCxnSpPr>
        <p:spPr bwMode="auto">
          <a:xfrm>
            <a:off x="3558744" y="5969144"/>
            <a:ext cx="166687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15" name="AutoShape 92">
            <a:extLst>
              <a:ext uri="{FF2B5EF4-FFF2-40B4-BE49-F238E27FC236}">
                <a16:creationId xmlns:a16="http://schemas.microsoft.com/office/drawing/2014/main" id="{4BBE456E-17ED-224F-A565-DE04EE47395E}"/>
              </a:ext>
            </a:extLst>
          </p:cNvPr>
          <p:cNvCxnSpPr>
            <a:cxnSpLocks noChangeShapeType="1"/>
            <a:stCxn id="28709" idx="5"/>
            <a:endCxn id="28710" idx="2"/>
          </p:cNvCxnSpPr>
          <p:nvPr/>
        </p:nvCxnSpPr>
        <p:spPr bwMode="auto">
          <a:xfrm>
            <a:off x="3796869" y="6264419"/>
            <a:ext cx="249237" cy="84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16" name="AutoShape 93">
            <a:extLst>
              <a:ext uri="{FF2B5EF4-FFF2-40B4-BE49-F238E27FC236}">
                <a16:creationId xmlns:a16="http://schemas.microsoft.com/office/drawing/2014/main" id="{AB2F20FD-CE23-5C45-A507-010938B9E314}"/>
              </a:ext>
            </a:extLst>
          </p:cNvPr>
          <p:cNvCxnSpPr>
            <a:cxnSpLocks noChangeShapeType="1"/>
            <a:stCxn id="28710" idx="6"/>
            <a:endCxn id="28702" idx="3"/>
          </p:cNvCxnSpPr>
          <p:nvPr/>
        </p:nvCxnSpPr>
        <p:spPr bwMode="auto">
          <a:xfrm flipV="1">
            <a:off x="4147706" y="6246957"/>
            <a:ext cx="309563" cy="10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17" name="AutoShape 94">
            <a:extLst>
              <a:ext uri="{FF2B5EF4-FFF2-40B4-BE49-F238E27FC236}">
                <a16:creationId xmlns:a16="http://schemas.microsoft.com/office/drawing/2014/main" id="{13E5A86B-6E27-D949-8D9D-4C2AD25AC7CD}"/>
              </a:ext>
            </a:extLst>
          </p:cNvPr>
          <p:cNvCxnSpPr>
            <a:cxnSpLocks noChangeShapeType="1"/>
            <a:stCxn id="28690" idx="1"/>
            <a:endCxn id="28702" idx="5"/>
          </p:cNvCxnSpPr>
          <p:nvPr/>
        </p:nvCxnSpPr>
        <p:spPr bwMode="auto">
          <a:xfrm flipH="1" flipV="1">
            <a:off x="4528706" y="6246958"/>
            <a:ext cx="206375" cy="301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18" name="AutoShape 95">
            <a:extLst>
              <a:ext uri="{FF2B5EF4-FFF2-40B4-BE49-F238E27FC236}">
                <a16:creationId xmlns:a16="http://schemas.microsoft.com/office/drawing/2014/main" id="{61AC5E29-A809-6541-B834-D6AEDDC3D72D}"/>
              </a:ext>
            </a:extLst>
          </p:cNvPr>
          <p:cNvCxnSpPr>
            <a:cxnSpLocks noChangeShapeType="1"/>
            <a:stCxn id="28709" idx="3"/>
            <a:endCxn id="28691" idx="7"/>
          </p:cNvCxnSpPr>
          <p:nvPr/>
        </p:nvCxnSpPr>
        <p:spPr bwMode="auto">
          <a:xfrm flipH="1">
            <a:off x="3439680" y="6264420"/>
            <a:ext cx="285750" cy="284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19" name="AutoShape 96">
            <a:extLst>
              <a:ext uri="{FF2B5EF4-FFF2-40B4-BE49-F238E27FC236}">
                <a16:creationId xmlns:a16="http://schemas.microsoft.com/office/drawing/2014/main" id="{181E28D2-2B9A-6747-AD4B-4FC7705B1E6C}"/>
              </a:ext>
            </a:extLst>
          </p:cNvPr>
          <p:cNvCxnSpPr>
            <a:cxnSpLocks noChangeShapeType="1"/>
            <a:stCxn id="28707" idx="2"/>
            <a:endCxn id="28692" idx="6"/>
          </p:cNvCxnSpPr>
          <p:nvPr/>
        </p:nvCxnSpPr>
        <p:spPr bwMode="auto">
          <a:xfrm flipH="1">
            <a:off x="2820555" y="5575444"/>
            <a:ext cx="573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0" name="AutoShape 97">
            <a:extLst>
              <a:ext uri="{FF2B5EF4-FFF2-40B4-BE49-F238E27FC236}">
                <a16:creationId xmlns:a16="http://schemas.microsoft.com/office/drawing/2014/main" id="{B0F90577-8DE7-E84C-A122-97246A298D01}"/>
              </a:ext>
            </a:extLst>
          </p:cNvPr>
          <p:cNvCxnSpPr>
            <a:cxnSpLocks noChangeShapeType="1"/>
            <a:stCxn id="28698" idx="0"/>
            <a:endCxn id="28688" idx="4"/>
          </p:cNvCxnSpPr>
          <p:nvPr/>
        </p:nvCxnSpPr>
        <p:spPr bwMode="auto">
          <a:xfrm flipV="1">
            <a:off x="4119130" y="4832495"/>
            <a:ext cx="0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1" name="AutoShape 98">
            <a:extLst>
              <a:ext uri="{FF2B5EF4-FFF2-40B4-BE49-F238E27FC236}">
                <a16:creationId xmlns:a16="http://schemas.microsoft.com/office/drawing/2014/main" id="{C64F2D38-06C3-724A-B92D-E052C1211894}"/>
              </a:ext>
            </a:extLst>
          </p:cNvPr>
          <p:cNvCxnSpPr>
            <a:cxnSpLocks noChangeShapeType="1"/>
            <a:stCxn id="28700" idx="6"/>
            <a:endCxn id="28689" idx="2"/>
          </p:cNvCxnSpPr>
          <p:nvPr/>
        </p:nvCxnSpPr>
        <p:spPr bwMode="auto">
          <a:xfrm>
            <a:off x="4820806" y="5575444"/>
            <a:ext cx="574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2" name="AutoShape 99">
            <a:extLst>
              <a:ext uri="{FF2B5EF4-FFF2-40B4-BE49-F238E27FC236}">
                <a16:creationId xmlns:a16="http://schemas.microsoft.com/office/drawing/2014/main" id="{CEE68934-D953-2C41-AD62-417190DAAA62}"/>
              </a:ext>
            </a:extLst>
          </p:cNvPr>
          <p:cNvCxnSpPr>
            <a:cxnSpLocks noChangeShapeType="1"/>
            <a:stCxn id="28680" idx="4"/>
            <a:endCxn id="28710" idx="7"/>
          </p:cNvCxnSpPr>
          <p:nvPr/>
        </p:nvCxnSpPr>
        <p:spPr bwMode="auto">
          <a:xfrm flipH="1">
            <a:off x="4133418" y="5983432"/>
            <a:ext cx="144462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3" name="AutoShape 100">
            <a:extLst>
              <a:ext uri="{FF2B5EF4-FFF2-40B4-BE49-F238E27FC236}">
                <a16:creationId xmlns:a16="http://schemas.microsoft.com/office/drawing/2014/main" id="{F2538DDA-F721-2241-ADD3-5BA9026EA702}"/>
              </a:ext>
            </a:extLst>
          </p:cNvPr>
          <p:cNvCxnSpPr>
            <a:cxnSpLocks noChangeShapeType="1"/>
            <a:stCxn id="28701" idx="2"/>
            <a:endCxn id="28679" idx="5"/>
          </p:cNvCxnSpPr>
          <p:nvPr/>
        </p:nvCxnSpPr>
        <p:spPr bwMode="auto">
          <a:xfrm flipH="1" flipV="1">
            <a:off x="4471556" y="5691332"/>
            <a:ext cx="26987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4" name="AutoShape 101">
            <a:extLst>
              <a:ext uri="{FF2B5EF4-FFF2-40B4-BE49-F238E27FC236}">
                <a16:creationId xmlns:a16="http://schemas.microsoft.com/office/drawing/2014/main" id="{7F8F8D83-21AF-8642-83C1-A47C6EAA5C19}"/>
              </a:ext>
            </a:extLst>
          </p:cNvPr>
          <p:cNvCxnSpPr>
            <a:cxnSpLocks noChangeShapeType="1"/>
            <a:stCxn id="28681" idx="2"/>
            <a:endCxn id="28708" idx="6"/>
          </p:cNvCxnSpPr>
          <p:nvPr/>
        </p:nvCxnSpPr>
        <p:spPr bwMode="auto">
          <a:xfrm flipH="1">
            <a:off x="3573031" y="5932632"/>
            <a:ext cx="314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5" name="AutoShape 102">
            <a:extLst>
              <a:ext uri="{FF2B5EF4-FFF2-40B4-BE49-F238E27FC236}">
                <a16:creationId xmlns:a16="http://schemas.microsoft.com/office/drawing/2014/main" id="{1F95E70C-91E5-4948-A719-449FB7787EBF}"/>
              </a:ext>
            </a:extLst>
          </p:cNvPr>
          <p:cNvCxnSpPr>
            <a:cxnSpLocks noChangeShapeType="1"/>
            <a:stCxn id="28682" idx="0"/>
            <a:endCxn id="28706" idx="4"/>
          </p:cNvCxnSpPr>
          <p:nvPr/>
        </p:nvCxnSpPr>
        <p:spPr bwMode="auto">
          <a:xfrm flipH="1" flipV="1">
            <a:off x="3722255" y="5365895"/>
            <a:ext cx="5715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6" name="AutoShape 103">
            <a:extLst>
              <a:ext uri="{FF2B5EF4-FFF2-40B4-BE49-F238E27FC236}">
                <a16:creationId xmlns:a16="http://schemas.microsoft.com/office/drawing/2014/main" id="{B30B4932-A963-AC4B-918B-EA1862581637}"/>
              </a:ext>
            </a:extLst>
          </p:cNvPr>
          <p:cNvCxnSpPr>
            <a:cxnSpLocks noChangeShapeType="1"/>
            <a:stCxn id="28699" idx="3"/>
            <a:endCxn id="28678" idx="7"/>
          </p:cNvCxnSpPr>
          <p:nvPr/>
        </p:nvCxnSpPr>
        <p:spPr bwMode="auto">
          <a:xfrm flipH="1">
            <a:off x="4154055" y="5334145"/>
            <a:ext cx="363538" cy="8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7" name="AutoShape 127">
            <a:extLst>
              <a:ext uri="{FF2B5EF4-FFF2-40B4-BE49-F238E27FC236}">
                <a16:creationId xmlns:a16="http://schemas.microsoft.com/office/drawing/2014/main" id="{751477C0-362D-B747-B336-067F0765E30F}"/>
              </a:ext>
            </a:extLst>
          </p:cNvPr>
          <p:cNvCxnSpPr>
            <a:cxnSpLocks noChangeShapeType="1"/>
            <a:stCxn id="28730" idx="7"/>
            <a:endCxn id="28729" idx="3"/>
          </p:cNvCxnSpPr>
          <p:nvPr/>
        </p:nvCxnSpPr>
        <p:spPr bwMode="auto">
          <a:xfrm flipV="1">
            <a:off x="7632269" y="5675458"/>
            <a:ext cx="85725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28" name="Oval 128">
            <a:extLst>
              <a:ext uri="{FF2B5EF4-FFF2-40B4-BE49-F238E27FC236}">
                <a16:creationId xmlns:a16="http://schemas.microsoft.com/office/drawing/2014/main" id="{247B75FF-34E2-9940-9DDD-B76ACB8C61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86205" y="5391295"/>
            <a:ext cx="101600" cy="1000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sp>
        <p:nvSpPr>
          <p:cNvPr id="28729" name="Oval 129">
            <a:extLst>
              <a:ext uri="{FF2B5EF4-FFF2-40B4-BE49-F238E27FC236}">
                <a16:creationId xmlns:a16="http://schemas.microsoft.com/office/drawing/2014/main" id="{75947832-59CC-1E41-B193-BFB7D5CED9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03705" y="5589732"/>
            <a:ext cx="101600" cy="1000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sp>
        <p:nvSpPr>
          <p:cNvPr id="28730" name="Oval 130">
            <a:extLst>
              <a:ext uri="{FF2B5EF4-FFF2-40B4-BE49-F238E27FC236}">
                <a16:creationId xmlns:a16="http://schemas.microsoft.com/office/drawing/2014/main" id="{67467674-50C9-0645-9C4D-B7CDAF88AF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4955" y="5867545"/>
            <a:ext cx="101600" cy="1000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sp>
        <p:nvSpPr>
          <p:cNvPr id="28731" name="Oval 131">
            <a:extLst>
              <a:ext uri="{FF2B5EF4-FFF2-40B4-BE49-F238E27FC236}">
                <a16:creationId xmlns:a16="http://schemas.microsoft.com/office/drawing/2014/main" id="{7B5FECE4-6780-FD4C-AD4F-6869E1426B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06818" y="5867545"/>
            <a:ext cx="100012" cy="1000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sp>
        <p:nvSpPr>
          <p:cNvPr id="28732" name="Oval 132">
            <a:extLst>
              <a:ext uri="{FF2B5EF4-FFF2-40B4-BE49-F238E27FC236}">
                <a16:creationId xmlns:a16="http://schemas.microsoft.com/office/drawing/2014/main" id="{7BA7FCCA-CAB1-7D45-936C-A14250D88B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48068" y="5589732"/>
            <a:ext cx="101600" cy="1000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cxnSp>
        <p:nvCxnSpPr>
          <p:cNvPr id="28733" name="AutoShape 133">
            <a:extLst>
              <a:ext uri="{FF2B5EF4-FFF2-40B4-BE49-F238E27FC236}">
                <a16:creationId xmlns:a16="http://schemas.microsoft.com/office/drawing/2014/main" id="{3F810F3A-0D8C-424E-B3F7-960603B45580}"/>
              </a:ext>
            </a:extLst>
          </p:cNvPr>
          <p:cNvCxnSpPr>
            <a:cxnSpLocks noChangeShapeType="1"/>
            <a:stCxn id="28728" idx="6"/>
            <a:endCxn id="28729" idx="1"/>
          </p:cNvCxnSpPr>
          <p:nvPr/>
        </p:nvCxnSpPr>
        <p:spPr bwMode="auto">
          <a:xfrm>
            <a:off x="7487805" y="5442095"/>
            <a:ext cx="230188" cy="161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4" name="AutoShape 134">
            <a:extLst>
              <a:ext uri="{FF2B5EF4-FFF2-40B4-BE49-F238E27FC236}">
                <a16:creationId xmlns:a16="http://schemas.microsoft.com/office/drawing/2014/main" id="{09148BF3-105A-D74B-A6E2-29866F5ACEB6}"/>
              </a:ext>
            </a:extLst>
          </p:cNvPr>
          <p:cNvCxnSpPr>
            <a:cxnSpLocks noChangeShapeType="1"/>
            <a:stCxn id="28731" idx="6"/>
            <a:endCxn id="28730" idx="2"/>
          </p:cNvCxnSpPr>
          <p:nvPr/>
        </p:nvCxnSpPr>
        <p:spPr bwMode="auto">
          <a:xfrm>
            <a:off x="7306831" y="5918344"/>
            <a:ext cx="238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5" name="AutoShape 135">
            <a:extLst>
              <a:ext uri="{FF2B5EF4-FFF2-40B4-BE49-F238E27FC236}">
                <a16:creationId xmlns:a16="http://schemas.microsoft.com/office/drawing/2014/main" id="{812E4FBD-79B8-F742-A4A7-66AAF699059B}"/>
              </a:ext>
            </a:extLst>
          </p:cNvPr>
          <p:cNvCxnSpPr>
            <a:cxnSpLocks noChangeShapeType="1"/>
            <a:stCxn id="28731" idx="1"/>
            <a:endCxn id="28732" idx="4"/>
          </p:cNvCxnSpPr>
          <p:nvPr/>
        </p:nvCxnSpPr>
        <p:spPr bwMode="auto">
          <a:xfrm flipH="1" flipV="1">
            <a:off x="7098869" y="5689744"/>
            <a:ext cx="122237" cy="192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6" name="AutoShape 136">
            <a:extLst>
              <a:ext uri="{FF2B5EF4-FFF2-40B4-BE49-F238E27FC236}">
                <a16:creationId xmlns:a16="http://schemas.microsoft.com/office/drawing/2014/main" id="{BE8FD6B8-0873-4E4C-A5E2-7E90223D9ECF}"/>
              </a:ext>
            </a:extLst>
          </p:cNvPr>
          <p:cNvCxnSpPr>
            <a:cxnSpLocks noChangeShapeType="1"/>
            <a:stCxn id="28732" idx="7"/>
            <a:endCxn id="28728" idx="2"/>
          </p:cNvCxnSpPr>
          <p:nvPr/>
        </p:nvCxnSpPr>
        <p:spPr bwMode="auto">
          <a:xfrm flipV="1">
            <a:off x="7135381" y="5442095"/>
            <a:ext cx="250825" cy="161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7" name="AutoShape 137">
            <a:extLst>
              <a:ext uri="{FF2B5EF4-FFF2-40B4-BE49-F238E27FC236}">
                <a16:creationId xmlns:a16="http://schemas.microsoft.com/office/drawing/2014/main" id="{75FBFCBF-D803-6548-B46F-90E66B14B61A}"/>
              </a:ext>
            </a:extLst>
          </p:cNvPr>
          <p:cNvCxnSpPr>
            <a:cxnSpLocks noChangeShapeType="1"/>
            <a:stCxn id="28740" idx="7"/>
            <a:endCxn id="28739" idx="3"/>
          </p:cNvCxnSpPr>
          <p:nvPr/>
        </p:nvCxnSpPr>
        <p:spPr bwMode="auto">
          <a:xfrm flipV="1">
            <a:off x="8125981" y="5596082"/>
            <a:ext cx="601663" cy="938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38" name="Oval 138">
            <a:extLst>
              <a:ext uri="{FF2B5EF4-FFF2-40B4-BE49-F238E27FC236}">
                <a16:creationId xmlns:a16="http://schemas.microsoft.com/office/drawing/2014/main" id="{3F169190-05D5-CF4C-AACD-C5F1639EE3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86205" y="4716607"/>
            <a:ext cx="101600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sp>
        <p:nvSpPr>
          <p:cNvPr id="28739" name="Oval 139">
            <a:extLst>
              <a:ext uri="{FF2B5EF4-FFF2-40B4-BE49-F238E27FC236}">
                <a16:creationId xmlns:a16="http://schemas.microsoft.com/office/drawing/2014/main" id="{1F192A7E-E566-A34E-9742-9BCF283C41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13355" y="5510357"/>
            <a:ext cx="101600" cy="1000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sp>
        <p:nvSpPr>
          <p:cNvPr id="28740" name="Oval 140">
            <a:extLst>
              <a:ext uri="{FF2B5EF4-FFF2-40B4-BE49-F238E27FC236}">
                <a16:creationId xmlns:a16="http://schemas.microsoft.com/office/drawing/2014/main" id="{78C5A8BC-5663-F744-B925-A1C8646E34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40256" y="6520007"/>
            <a:ext cx="100013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sp>
        <p:nvSpPr>
          <p:cNvPr id="28741" name="Oval 141">
            <a:extLst>
              <a:ext uri="{FF2B5EF4-FFF2-40B4-BE49-F238E27FC236}">
                <a16:creationId xmlns:a16="http://schemas.microsoft.com/office/drawing/2014/main" id="{41181CED-16A1-5E45-8E0D-1CB37EC33F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73418" y="6520007"/>
            <a:ext cx="100012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sp>
        <p:nvSpPr>
          <p:cNvPr id="28742" name="Oval 142">
            <a:extLst>
              <a:ext uri="{FF2B5EF4-FFF2-40B4-BE49-F238E27FC236}">
                <a16:creationId xmlns:a16="http://schemas.microsoft.com/office/drawing/2014/main" id="{8490389F-2659-3044-97F5-693AB93CC6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8418" y="5510357"/>
            <a:ext cx="100012" cy="1000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cxnSp>
        <p:nvCxnSpPr>
          <p:cNvPr id="28743" name="AutoShape 143">
            <a:extLst>
              <a:ext uri="{FF2B5EF4-FFF2-40B4-BE49-F238E27FC236}">
                <a16:creationId xmlns:a16="http://schemas.microsoft.com/office/drawing/2014/main" id="{DCB0D03A-FA89-B643-885C-26E1BCF9FDAD}"/>
              </a:ext>
            </a:extLst>
          </p:cNvPr>
          <p:cNvCxnSpPr>
            <a:cxnSpLocks noChangeShapeType="1"/>
            <a:stCxn id="28738" idx="6"/>
            <a:endCxn id="28739" idx="1"/>
          </p:cNvCxnSpPr>
          <p:nvPr/>
        </p:nvCxnSpPr>
        <p:spPr bwMode="auto">
          <a:xfrm>
            <a:off x="7487805" y="4767408"/>
            <a:ext cx="1239838" cy="757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44" name="AutoShape 144">
            <a:extLst>
              <a:ext uri="{FF2B5EF4-FFF2-40B4-BE49-F238E27FC236}">
                <a16:creationId xmlns:a16="http://schemas.microsoft.com/office/drawing/2014/main" id="{E1F3247C-BDBB-A54B-BE5B-2668E287F6AD}"/>
              </a:ext>
            </a:extLst>
          </p:cNvPr>
          <p:cNvCxnSpPr>
            <a:cxnSpLocks noChangeShapeType="1"/>
            <a:stCxn id="28741" idx="6"/>
            <a:endCxn id="28740" idx="2"/>
          </p:cNvCxnSpPr>
          <p:nvPr/>
        </p:nvCxnSpPr>
        <p:spPr bwMode="auto">
          <a:xfrm>
            <a:off x="6773431" y="6570807"/>
            <a:ext cx="1266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45" name="AutoShape 145">
            <a:extLst>
              <a:ext uri="{FF2B5EF4-FFF2-40B4-BE49-F238E27FC236}">
                <a16:creationId xmlns:a16="http://schemas.microsoft.com/office/drawing/2014/main" id="{3D1C158A-5594-054C-AA5F-D010CE45667D}"/>
              </a:ext>
            </a:extLst>
          </p:cNvPr>
          <p:cNvCxnSpPr>
            <a:cxnSpLocks noChangeShapeType="1"/>
            <a:stCxn id="28741" idx="1"/>
            <a:endCxn id="28742" idx="4"/>
          </p:cNvCxnSpPr>
          <p:nvPr/>
        </p:nvCxnSpPr>
        <p:spPr bwMode="auto">
          <a:xfrm flipH="1" flipV="1">
            <a:off x="6089219" y="5610370"/>
            <a:ext cx="598487" cy="923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46" name="AutoShape 146">
            <a:extLst>
              <a:ext uri="{FF2B5EF4-FFF2-40B4-BE49-F238E27FC236}">
                <a16:creationId xmlns:a16="http://schemas.microsoft.com/office/drawing/2014/main" id="{148AE557-1C57-7241-B426-20A2155E4D23}"/>
              </a:ext>
            </a:extLst>
          </p:cNvPr>
          <p:cNvCxnSpPr>
            <a:cxnSpLocks noChangeShapeType="1"/>
            <a:stCxn id="28742" idx="7"/>
            <a:endCxn id="28738" idx="2"/>
          </p:cNvCxnSpPr>
          <p:nvPr/>
        </p:nvCxnSpPr>
        <p:spPr bwMode="auto">
          <a:xfrm flipV="1">
            <a:off x="6124143" y="4767408"/>
            <a:ext cx="1262062" cy="757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47" name="AutoShape 147">
            <a:extLst>
              <a:ext uri="{FF2B5EF4-FFF2-40B4-BE49-F238E27FC236}">
                <a16:creationId xmlns:a16="http://schemas.microsoft.com/office/drawing/2014/main" id="{378404E9-48D2-C449-85A6-9FC5B0DC76CB}"/>
              </a:ext>
            </a:extLst>
          </p:cNvPr>
          <p:cNvCxnSpPr>
            <a:cxnSpLocks noChangeShapeType="1"/>
            <a:stCxn id="28750" idx="0"/>
            <a:endCxn id="28749" idx="5"/>
          </p:cNvCxnSpPr>
          <p:nvPr/>
        </p:nvCxnSpPr>
        <p:spPr bwMode="auto">
          <a:xfrm flipH="1" flipV="1">
            <a:off x="7910081" y="5318269"/>
            <a:ext cx="180975" cy="192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48" name="Oval 148">
            <a:extLst>
              <a:ext uri="{FF2B5EF4-FFF2-40B4-BE49-F238E27FC236}">
                <a16:creationId xmlns:a16="http://schemas.microsoft.com/office/drawing/2014/main" id="{DE47F1C5-6AB2-6F4A-812E-64850E0CDD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86205" y="5113482"/>
            <a:ext cx="101600" cy="1000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sp>
        <p:nvSpPr>
          <p:cNvPr id="28749" name="Oval 149">
            <a:extLst>
              <a:ext uri="{FF2B5EF4-FFF2-40B4-BE49-F238E27FC236}">
                <a16:creationId xmlns:a16="http://schemas.microsoft.com/office/drawing/2014/main" id="{D9B85CA0-6871-B041-9E14-3E1B07A1D6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22768" y="5232545"/>
            <a:ext cx="101600" cy="1000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sp>
        <p:nvSpPr>
          <p:cNvPr id="28750" name="Oval 150">
            <a:extLst>
              <a:ext uri="{FF2B5EF4-FFF2-40B4-BE49-F238E27FC236}">
                <a16:creationId xmlns:a16="http://schemas.microsoft.com/office/drawing/2014/main" id="{E461C92D-EF63-3047-BBAD-4B7E8905D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40256" y="5510357"/>
            <a:ext cx="100013" cy="1000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sp>
        <p:nvSpPr>
          <p:cNvPr id="28751" name="Oval 151">
            <a:extLst>
              <a:ext uri="{FF2B5EF4-FFF2-40B4-BE49-F238E27FC236}">
                <a16:creationId xmlns:a16="http://schemas.microsoft.com/office/drawing/2014/main" id="{76A7DA28-1717-1045-9A3B-ECEB59A35C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60893" y="5867545"/>
            <a:ext cx="101600" cy="1000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sp>
        <p:nvSpPr>
          <p:cNvPr id="28752" name="Oval 152">
            <a:extLst>
              <a:ext uri="{FF2B5EF4-FFF2-40B4-BE49-F238E27FC236}">
                <a16:creationId xmlns:a16="http://schemas.microsoft.com/office/drawing/2014/main" id="{87FCB8DA-46FF-6445-BE10-174DE619F9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62443" y="6145357"/>
            <a:ext cx="100012" cy="1000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cxnSp>
        <p:nvCxnSpPr>
          <p:cNvPr id="28753" name="AutoShape 153">
            <a:extLst>
              <a:ext uri="{FF2B5EF4-FFF2-40B4-BE49-F238E27FC236}">
                <a16:creationId xmlns:a16="http://schemas.microsoft.com/office/drawing/2014/main" id="{9EF2F789-A74B-204D-937B-AA0426B2A209}"/>
              </a:ext>
            </a:extLst>
          </p:cNvPr>
          <p:cNvCxnSpPr>
            <a:cxnSpLocks noChangeShapeType="1"/>
            <a:stCxn id="28748" idx="6"/>
            <a:endCxn id="28749" idx="1"/>
          </p:cNvCxnSpPr>
          <p:nvPr/>
        </p:nvCxnSpPr>
        <p:spPr bwMode="auto">
          <a:xfrm>
            <a:off x="7487805" y="5164282"/>
            <a:ext cx="349250" cy="82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54" name="AutoShape 154">
            <a:extLst>
              <a:ext uri="{FF2B5EF4-FFF2-40B4-BE49-F238E27FC236}">
                <a16:creationId xmlns:a16="http://schemas.microsoft.com/office/drawing/2014/main" id="{222994BD-EDF6-624A-B748-57C6BB67C1A9}"/>
              </a:ext>
            </a:extLst>
          </p:cNvPr>
          <p:cNvCxnSpPr>
            <a:cxnSpLocks noChangeShapeType="1"/>
            <a:stCxn id="28751" idx="0"/>
            <a:endCxn id="28750" idx="4"/>
          </p:cNvCxnSpPr>
          <p:nvPr/>
        </p:nvCxnSpPr>
        <p:spPr bwMode="auto">
          <a:xfrm flipH="1" flipV="1">
            <a:off x="8091055" y="5610370"/>
            <a:ext cx="20638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55" name="AutoShape 155">
            <a:extLst>
              <a:ext uri="{FF2B5EF4-FFF2-40B4-BE49-F238E27FC236}">
                <a16:creationId xmlns:a16="http://schemas.microsoft.com/office/drawing/2014/main" id="{F6909C1E-4A3B-DA47-9EBA-39E303DB242F}"/>
              </a:ext>
            </a:extLst>
          </p:cNvPr>
          <p:cNvCxnSpPr>
            <a:cxnSpLocks noChangeShapeType="1"/>
            <a:stCxn id="28751" idx="3"/>
            <a:endCxn id="28752" idx="6"/>
          </p:cNvCxnSpPr>
          <p:nvPr/>
        </p:nvCxnSpPr>
        <p:spPr bwMode="auto">
          <a:xfrm flipH="1">
            <a:off x="7862456" y="5953269"/>
            <a:ext cx="212725" cy="242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56" name="Oval 156">
            <a:extLst>
              <a:ext uri="{FF2B5EF4-FFF2-40B4-BE49-F238E27FC236}">
                <a16:creationId xmlns:a16="http://schemas.microsoft.com/office/drawing/2014/main" id="{EC334734-2791-1141-B253-AF17BE24AD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90918" y="5250007"/>
            <a:ext cx="100012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sp>
        <p:nvSpPr>
          <p:cNvPr id="28757" name="Oval 157">
            <a:extLst>
              <a:ext uri="{FF2B5EF4-FFF2-40B4-BE49-F238E27FC236}">
                <a16:creationId xmlns:a16="http://schemas.microsoft.com/office/drawing/2014/main" id="{C4674FDF-CD28-F948-8CCD-20F19AFBB0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13106" y="5510357"/>
            <a:ext cx="100013" cy="1000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sp>
        <p:nvSpPr>
          <p:cNvPr id="28758" name="Oval 158">
            <a:extLst>
              <a:ext uri="{FF2B5EF4-FFF2-40B4-BE49-F238E27FC236}">
                <a16:creationId xmlns:a16="http://schemas.microsoft.com/office/drawing/2014/main" id="{90FE9D84-DA28-DB46-BDBD-4D6ED7CEAE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92481" y="5867545"/>
            <a:ext cx="100013" cy="1000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sp>
        <p:nvSpPr>
          <p:cNvPr id="28759" name="Oval 159">
            <a:extLst>
              <a:ext uri="{FF2B5EF4-FFF2-40B4-BE49-F238E27FC236}">
                <a16:creationId xmlns:a16="http://schemas.microsoft.com/office/drawing/2014/main" id="{3B340BF1-1459-A147-BE1F-4D38D0E62F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30606" y="6162819"/>
            <a:ext cx="100013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sp>
        <p:nvSpPr>
          <p:cNvPr id="28760" name="Oval 160">
            <a:extLst>
              <a:ext uri="{FF2B5EF4-FFF2-40B4-BE49-F238E27FC236}">
                <a16:creationId xmlns:a16="http://schemas.microsoft.com/office/drawing/2014/main" id="{D0EEA222-C086-9944-80D0-389C76617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65568" y="6281882"/>
            <a:ext cx="100012" cy="101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 b="1"/>
          </a:p>
        </p:txBody>
      </p:sp>
      <p:cxnSp>
        <p:nvCxnSpPr>
          <p:cNvPr id="28761" name="AutoShape 161">
            <a:extLst>
              <a:ext uri="{FF2B5EF4-FFF2-40B4-BE49-F238E27FC236}">
                <a16:creationId xmlns:a16="http://schemas.microsoft.com/office/drawing/2014/main" id="{B2AB3B42-3CCB-F24D-A89F-D3699EC72742}"/>
              </a:ext>
            </a:extLst>
          </p:cNvPr>
          <p:cNvCxnSpPr>
            <a:cxnSpLocks noChangeShapeType="1"/>
            <a:stCxn id="28748" idx="2"/>
            <a:endCxn id="28756" idx="7"/>
          </p:cNvCxnSpPr>
          <p:nvPr/>
        </p:nvCxnSpPr>
        <p:spPr bwMode="auto">
          <a:xfrm flipH="1">
            <a:off x="7076643" y="5164282"/>
            <a:ext cx="309562" cy="100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62" name="AutoShape 162">
            <a:extLst>
              <a:ext uri="{FF2B5EF4-FFF2-40B4-BE49-F238E27FC236}">
                <a16:creationId xmlns:a16="http://schemas.microsoft.com/office/drawing/2014/main" id="{7F15E5D1-F542-164E-854C-866A04EE3DD7}"/>
              </a:ext>
            </a:extLst>
          </p:cNvPr>
          <p:cNvCxnSpPr>
            <a:cxnSpLocks noChangeShapeType="1"/>
            <a:stCxn id="28756" idx="3"/>
            <a:endCxn id="28757" idx="7"/>
          </p:cNvCxnSpPr>
          <p:nvPr/>
        </p:nvCxnSpPr>
        <p:spPr bwMode="auto">
          <a:xfrm flipH="1">
            <a:off x="6798831" y="5337320"/>
            <a:ext cx="206375" cy="187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63" name="AutoShape 163">
            <a:extLst>
              <a:ext uri="{FF2B5EF4-FFF2-40B4-BE49-F238E27FC236}">
                <a16:creationId xmlns:a16="http://schemas.microsoft.com/office/drawing/2014/main" id="{542F8497-ED3A-DA4A-B05B-871D805D63E8}"/>
              </a:ext>
            </a:extLst>
          </p:cNvPr>
          <p:cNvCxnSpPr>
            <a:cxnSpLocks noChangeShapeType="1"/>
            <a:stCxn id="28757" idx="4"/>
            <a:endCxn id="28758" idx="0"/>
          </p:cNvCxnSpPr>
          <p:nvPr/>
        </p:nvCxnSpPr>
        <p:spPr bwMode="auto">
          <a:xfrm>
            <a:off x="6763906" y="5610370"/>
            <a:ext cx="79375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64" name="AutoShape 164">
            <a:extLst>
              <a:ext uri="{FF2B5EF4-FFF2-40B4-BE49-F238E27FC236}">
                <a16:creationId xmlns:a16="http://schemas.microsoft.com/office/drawing/2014/main" id="{4E4F559A-862A-A74B-956C-DAE5AD040ACA}"/>
              </a:ext>
            </a:extLst>
          </p:cNvPr>
          <p:cNvCxnSpPr>
            <a:cxnSpLocks noChangeShapeType="1"/>
            <a:stCxn id="28758" idx="5"/>
            <a:endCxn id="28759" idx="1"/>
          </p:cNvCxnSpPr>
          <p:nvPr/>
        </p:nvCxnSpPr>
        <p:spPr bwMode="auto">
          <a:xfrm>
            <a:off x="6878205" y="5953269"/>
            <a:ext cx="166688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65" name="AutoShape 165">
            <a:extLst>
              <a:ext uri="{FF2B5EF4-FFF2-40B4-BE49-F238E27FC236}">
                <a16:creationId xmlns:a16="http://schemas.microsoft.com/office/drawing/2014/main" id="{1DB411F8-7C74-0441-BF84-0E89E6EEC97D}"/>
              </a:ext>
            </a:extLst>
          </p:cNvPr>
          <p:cNvCxnSpPr>
            <a:cxnSpLocks noChangeShapeType="1"/>
            <a:stCxn id="28759" idx="5"/>
            <a:endCxn id="28760" idx="2"/>
          </p:cNvCxnSpPr>
          <p:nvPr/>
        </p:nvCxnSpPr>
        <p:spPr bwMode="auto">
          <a:xfrm>
            <a:off x="7116330" y="6250132"/>
            <a:ext cx="249238" cy="82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66" name="AutoShape 166">
            <a:extLst>
              <a:ext uri="{FF2B5EF4-FFF2-40B4-BE49-F238E27FC236}">
                <a16:creationId xmlns:a16="http://schemas.microsoft.com/office/drawing/2014/main" id="{D2B19940-55FB-AE4C-B55D-B5194916AC7D}"/>
              </a:ext>
            </a:extLst>
          </p:cNvPr>
          <p:cNvCxnSpPr>
            <a:cxnSpLocks noChangeShapeType="1"/>
            <a:stCxn id="28760" idx="6"/>
            <a:endCxn id="28752" idx="3"/>
          </p:cNvCxnSpPr>
          <p:nvPr/>
        </p:nvCxnSpPr>
        <p:spPr bwMode="auto">
          <a:xfrm flipV="1">
            <a:off x="7465580" y="6231082"/>
            <a:ext cx="311150" cy="10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67" name="AutoShape 167">
            <a:extLst>
              <a:ext uri="{FF2B5EF4-FFF2-40B4-BE49-F238E27FC236}">
                <a16:creationId xmlns:a16="http://schemas.microsoft.com/office/drawing/2014/main" id="{42424FE2-C842-154F-96BD-808FAF7295A2}"/>
              </a:ext>
            </a:extLst>
          </p:cNvPr>
          <p:cNvCxnSpPr>
            <a:cxnSpLocks noChangeShapeType="1"/>
            <a:stCxn id="28740" idx="1"/>
            <a:endCxn id="28752" idx="5"/>
          </p:cNvCxnSpPr>
          <p:nvPr/>
        </p:nvCxnSpPr>
        <p:spPr bwMode="auto">
          <a:xfrm flipH="1" flipV="1">
            <a:off x="7848169" y="6231082"/>
            <a:ext cx="206375" cy="303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68" name="AutoShape 168">
            <a:extLst>
              <a:ext uri="{FF2B5EF4-FFF2-40B4-BE49-F238E27FC236}">
                <a16:creationId xmlns:a16="http://schemas.microsoft.com/office/drawing/2014/main" id="{A1FE513C-BED5-F440-9AAA-63215F2F41F2}"/>
              </a:ext>
            </a:extLst>
          </p:cNvPr>
          <p:cNvCxnSpPr>
            <a:cxnSpLocks noChangeShapeType="1"/>
            <a:stCxn id="28759" idx="3"/>
            <a:endCxn id="28741" idx="7"/>
          </p:cNvCxnSpPr>
          <p:nvPr/>
        </p:nvCxnSpPr>
        <p:spPr bwMode="auto">
          <a:xfrm flipH="1">
            <a:off x="6759143" y="6250132"/>
            <a:ext cx="285750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69" name="AutoShape 169">
            <a:extLst>
              <a:ext uri="{FF2B5EF4-FFF2-40B4-BE49-F238E27FC236}">
                <a16:creationId xmlns:a16="http://schemas.microsoft.com/office/drawing/2014/main" id="{EA81B431-2D0C-DA49-A7DF-FE1CED045852}"/>
              </a:ext>
            </a:extLst>
          </p:cNvPr>
          <p:cNvCxnSpPr>
            <a:cxnSpLocks noChangeShapeType="1"/>
            <a:stCxn id="28757" idx="2"/>
            <a:endCxn id="28742" idx="6"/>
          </p:cNvCxnSpPr>
          <p:nvPr/>
        </p:nvCxnSpPr>
        <p:spPr bwMode="auto">
          <a:xfrm flipH="1">
            <a:off x="6138431" y="5561157"/>
            <a:ext cx="574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70" name="AutoShape 170">
            <a:extLst>
              <a:ext uri="{FF2B5EF4-FFF2-40B4-BE49-F238E27FC236}">
                <a16:creationId xmlns:a16="http://schemas.microsoft.com/office/drawing/2014/main" id="{0EBB15E5-FB43-8B4B-B0D4-F0BB239F2139}"/>
              </a:ext>
            </a:extLst>
          </p:cNvPr>
          <p:cNvCxnSpPr>
            <a:cxnSpLocks noChangeShapeType="1"/>
            <a:stCxn id="28748" idx="0"/>
            <a:endCxn id="28738" idx="4"/>
          </p:cNvCxnSpPr>
          <p:nvPr/>
        </p:nvCxnSpPr>
        <p:spPr bwMode="auto">
          <a:xfrm flipV="1">
            <a:off x="7437005" y="4818208"/>
            <a:ext cx="0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71" name="AutoShape 171">
            <a:extLst>
              <a:ext uri="{FF2B5EF4-FFF2-40B4-BE49-F238E27FC236}">
                <a16:creationId xmlns:a16="http://schemas.microsoft.com/office/drawing/2014/main" id="{3124C84E-3C3C-1046-862B-9028BEE74319}"/>
              </a:ext>
            </a:extLst>
          </p:cNvPr>
          <p:cNvCxnSpPr>
            <a:cxnSpLocks noChangeShapeType="1"/>
            <a:stCxn id="28750" idx="6"/>
            <a:endCxn id="28739" idx="2"/>
          </p:cNvCxnSpPr>
          <p:nvPr/>
        </p:nvCxnSpPr>
        <p:spPr bwMode="auto">
          <a:xfrm>
            <a:off x="8140269" y="5561157"/>
            <a:ext cx="573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72" name="AutoShape 172">
            <a:extLst>
              <a:ext uri="{FF2B5EF4-FFF2-40B4-BE49-F238E27FC236}">
                <a16:creationId xmlns:a16="http://schemas.microsoft.com/office/drawing/2014/main" id="{6878FE9E-AD4E-6C4D-B8E3-F9C038B5164D}"/>
              </a:ext>
            </a:extLst>
          </p:cNvPr>
          <p:cNvCxnSpPr>
            <a:cxnSpLocks noChangeShapeType="1"/>
            <a:stCxn id="28730" idx="4"/>
            <a:endCxn id="28760" idx="7"/>
          </p:cNvCxnSpPr>
          <p:nvPr/>
        </p:nvCxnSpPr>
        <p:spPr bwMode="auto">
          <a:xfrm flipH="1">
            <a:off x="7451293" y="5967557"/>
            <a:ext cx="144462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73" name="AutoShape 173">
            <a:extLst>
              <a:ext uri="{FF2B5EF4-FFF2-40B4-BE49-F238E27FC236}">
                <a16:creationId xmlns:a16="http://schemas.microsoft.com/office/drawing/2014/main" id="{ACBCEDF7-324A-2944-A9C8-56AB949F97D3}"/>
              </a:ext>
            </a:extLst>
          </p:cNvPr>
          <p:cNvCxnSpPr>
            <a:cxnSpLocks noChangeShapeType="1"/>
            <a:stCxn id="28751" idx="2"/>
            <a:endCxn id="28729" idx="5"/>
          </p:cNvCxnSpPr>
          <p:nvPr/>
        </p:nvCxnSpPr>
        <p:spPr bwMode="auto">
          <a:xfrm flipH="1" flipV="1">
            <a:off x="7791019" y="5675458"/>
            <a:ext cx="269875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74" name="AutoShape 174">
            <a:extLst>
              <a:ext uri="{FF2B5EF4-FFF2-40B4-BE49-F238E27FC236}">
                <a16:creationId xmlns:a16="http://schemas.microsoft.com/office/drawing/2014/main" id="{8CE36DBD-4D72-EC4B-8EF2-77FAE82C0A92}"/>
              </a:ext>
            </a:extLst>
          </p:cNvPr>
          <p:cNvCxnSpPr>
            <a:cxnSpLocks noChangeShapeType="1"/>
            <a:stCxn id="28731" idx="2"/>
            <a:endCxn id="28758" idx="6"/>
          </p:cNvCxnSpPr>
          <p:nvPr/>
        </p:nvCxnSpPr>
        <p:spPr bwMode="auto">
          <a:xfrm flipH="1">
            <a:off x="6892494" y="5918344"/>
            <a:ext cx="314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75" name="AutoShape 175">
            <a:extLst>
              <a:ext uri="{FF2B5EF4-FFF2-40B4-BE49-F238E27FC236}">
                <a16:creationId xmlns:a16="http://schemas.microsoft.com/office/drawing/2014/main" id="{37224E3F-8962-384B-A401-485C80FBB962}"/>
              </a:ext>
            </a:extLst>
          </p:cNvPr>
          <p:cNvCxnSpPr>
            <a:cxnSpLocks noChangeShapeType="1"/>
            <a:stCxn id="28732" idx="0"/>
            <a:endCxn id="28756" idx="4"/>
          </p:cNvCxnSpPr>
          <p:nvPr/>
        </p:nvCxnSpPr>
        <p:spPr bwMode="auto">
          <a:xfrm flipH="1" flipV="1">
            <a:off x="7041718" y="5351608"/>
            <a:ext cx="5715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76" name="AutoShape 176">
            <a:extLst>
              <a:ext uri="{FF2B5EF4-FFF2-40B4-BE49-F238E27FC236}">
                <a16:creationId xmlns:a16="http://schemas.microsoft.com/office/drawing/2014/main" id="{DC89B441-9916-B449-89C2-ACA9554024DB}"/>
              </a:ext>
            </a:extLst>
          </p:cNvPr>
          <p:cNvCxnSpPr>
            <a:cxnSpLocks noChangeShapeType="1"/>
            <a:stCxn id="28749" idx="3"/>
            <a:endCxn id="28728" idx="7"/>
          </p:cNvCxnSpPr>
          <p:nvPr/>
        </p:nvCxnSpPr>
        <p:spPr bwMode="auto">
          <a:xfrm flipH="1">
            <a:off x="7473519" y="5318270"/>
            <a:ext cx="363537" cy="87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777" name="Group 179">
            <a:extLst>
              <a:ext uri="{FF2B5EF4-FFF2-40B4-BE49-F238E27FC236}">
                <a16:creationId xmlns:a16="http://schemas.microsoft.com/office/drawing/2014/main" id="{31E13A2B-E71E-844B-9D2D-C91909E3621F}"/>
              </a:ext>
            </a:extLst>
          </p:cNvPr>
          <p:cNvGrpSpPr>
            <a:grpSpLocks/>
          </p:cNvGrpSpPr>
          <p:nvPr/>
        </p:nvGrpSpPr>
        <p:grpSpPr bwMode="auto">
          <a:xfrm>
            <a:off x="6084456" y="4770582"/>
            <a:ext cx="2640013" cy="1763712"/>
            <a:chOff x="1008" y="1274"/>
            <a:chExt cx="3195" cy="2134"/>
          </a:xfrm>
        </p:grpSpPr>
        <p:cxnSp>
          <p:nvCxnSpPr>
            <p:cNvPr id="28780" name="AutoShape 180">
              <a:extLst>
                <a:ext uri="{FF2B5EF4-FFF2-40B4-BE49-F238E27FC236}">
                  <a16:creationId xmlns:a16="http://schemas.microsoft.com/office/drawing/2014/main" id="{D30C7086-1333-6D4E-B4B5-635865B93C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6" y="2090"/>
              <a:ext cx="275" cy="192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81" name="AutoShape 181">
              <a:extLst>
                <a:ext uri="{FF2B5EF4-FFF2-40B4-BE49-F238E27FC236}">
                  <a16:creationId xmlns:a16="http://schemas.microsoft.com/office/drawing/2014/main" id="{1D6B494D-6931-2847-A200-61C898A54A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88" y="2666"/>
              <a:ext cx="278" cy="0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82" name="AutoShape 182">
              <a:extLst>
                <a:ext uri="{FF2B5EF4-FFF2-40B4-BE49-F238E27FC236}">
                  <a16:creationId xmlns:a16="http://schemas.microsoft.com/office/drawing/2014/main" id="{FA33A268-8B5F-D449-9818-609FD624E5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230" y="2396"/>
              <a:ext cx="149" cy="222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83" name="AutoShape 183">
              <a:extLst>
                <a:ext uri="{FF2B5EF4-FFF2-40B4-BE49-F238E27FC236}">
                  <a16:creationId xmlns:a16="http://schemas.microsoft.com/office/drawing/2014/main" id="{B2282F65-13B6-0C4A-B600-65BADC2C02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273" y="2090"/>
              <a:ext cx="301" cy="192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84" name="AutoShape 184">
              <a:extLst>
                <a:ext uri="{FF2B5EF4-FFF2-40B4-BE49-F238E27FC236}">
                  <a16:creationId xmlns:a16="http://schemas.microsoft.com/office/drawing/2014/main" id="{55550CE0-5642-6E42-8451-59FF47B17E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473" y="2282"/>
              <a:ext cx="730" cy="1126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85" name="AutoShape 185">
              <a:extLst>
                <a:ext uri="{FF2B5EF4-FFF2-40B4-BE49-F238E27FC236}">
                  <a16:creationId xmlns:a16="http://schemas.microsoft.com/office/drawing/2014/main" id="{A1138160-077A-2443-A881-8BA7D48E5B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6" y="1274"/>
              <a:ext cx="1497" cy="912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86" name="AutoShape 186">
              <a:extLst>
                <a:ext uri="{FF2B5EF4-FFF2-40B4-BE49-F238E27FC236}">
                  <a16:creationId xmlns:a16="http://schemas.microsoft.com/office/drawing/2014/main" id="{71978017-5CDF-1049-9CB4-B9604AA8B4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008" y="2300"/>
              <a:ext cx="725" cy="1108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87" name="AutoShape 187">
              <a:extLst>
                <a:ext uri="{FF2B5EF4-FFF2-40B4-BE49-F238E27FC236}">
                  <a16:creationId xmlns:a16="http://schemas.microsoft.com/office/drawing/2014/main" id="{CBFA93E8-9B69-8E4A-AA11-567E93F743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51" y="1274"/>
              <a:ext cx="1523" cy="912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88" name="AutoShape 188">
              <a:extLst>
                <a:ext uri="{FF2B5EF4-FFF2-40B4-BE49-F238E27FC236}">
                  <a16:creationId xmlns:a16="http://schemas.microsoft.com/office/drawing/2014/main" id="{EEE435E8-91E8-A94B-BB15-9C17558B47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211" y="1946"/>
              <a:ext cx="219" cy="222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89" name="AutoShape 189">
              <a:extLst>
                <a:ext uri="{FF2B5EF4-FFF2-40B4-BE49-F238E27FC236}">
                  <a16:creationId xmlns:a16="http://schemas.microsoft.com/office/drawing/2014/main" id="{C8966211-9528-0B46-A0F8-1BA04A55868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6" y="1754"/>
              <a:ext cx="419" cy="96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90" name="AutoShape 190">
              <a:extLst>
                <a:ext uri="{FF2B5EF4-FFF2-40B4-BE49-F238E27FC236}">
                  <a16:creationId xmlns:a16="http://schemas.microsoft.com/office/drawing/2014/main" id="{70CF3205-A0A9-6E4D-A1B0-56A6CF5ED1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430" y="2300"/>
              <a:ext cx="26" cy="300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91" name="AutoShape 191">
              <a:extLst>
                <a:ext uri="{FF2B5EF4-FFF2-40B4-BE49-F238E27FC236}">
                  <a16:creationId xmlns:a16="http://schemas.microsoft.com/office/drawing/2014/main" id="{6E3749A7-C6CE-3548-B2BD-5B299AAFCA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203" y="1754"/>
              <a:ext cx="371" cy="118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92" name="AutoShape 192">
              <a:extLst>
                <a:ext uri="{FF2B5EF4-FFF2-40B4-BE49-F238E27FC236}">
                  <a16:creationId xmlns:a16="http://schemas.microsoft.com/office/drawing/2014/main" id="{FCA157A6-93DA-A644-8CEA-64D46443DE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867" y="1968"/>
              <a:ext cx="250" cy="218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93" name="AutoShape 193">
              <a:extLst>
                <a:ext uri="{FF2B5EF4-FFF2-40B4-BE49-F238E27FC236}">
                  <a16:creationId xmlns:a16="http://schemas.microsoft.com/office/drawing/2014/main" id="{008A7591-9CBC-9F4E-929F-D9E5D179F51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24" y="2300"/>
              <a:ext cx="96" cy="300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94" name="AutoShape 194">
              <a:extLst>
                <a:ext uri="{FF2B5EF4-FFF2-40B4-BE49-F238E27FC236}">
                  <a16:creationId xmlns:a16="http://schemas.microsoft.com/office/drawing/2014/main" id="{ADC340F9-DCDB-0947-808B-FDD897570C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3" y="2714"/>
              <a:ext cx="202" cy="262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95" name="AutoShape 195">
              <a:extLst>
                <a:ext uri="{FF2B5EF4-FFF2-40B4-BE49-F238E27FC236}">
                  <a16:creationId xmlns:a16="http://schemas.microsoft.com/office/drawing/2014/main" id="{6E19C778-994E-4443-B593-B604E3573A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80" y="3050"/>
              <a:ext cx="371" cy="118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96" name="AutoShape 196">
              <a:extLst>
                <a:ext uri="{FF2B5EF4-FFF2-40B4-BE49-F238E27FC236}">
                  <a16:creationId xmlns:a16="http://schemas.microsoft.com/office/drawing/2014/main" id="{E065D250-60B5-F64E-8E6A-F8998B1DAA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137" y="3050"/>
              <a:ext cx="250" cy="358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97" name="AutoShape 197">
              <a:extLst>
                <a:ext uri="{FF2B5EF4-FFF2-40B4-BE49-F238E27FC236}">
                  <a16:creationId xmlns:a16="http://schemas.microsoft.com/office/drawing/2014/main" id="{E2306A5C-EBDE-D044-85BC-1A2639A135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819" y="3072"/>
              <a:ext cx="346" cy="336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98" name="AutoShape 198">
              <a:extLst>
                <a:ext uri="{FF2B5EF4-FFF2-40B4-BE49-F238E27FC236}">
                  <a16:creationId xmlns:a16="http://schemas.microsoft.com/office/drawing/2014/main" id="{727B72F7-9C52-BC4C-893B-191EC94EF4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657" y="2732"/>
              <a:ext cx="175" cy="388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99" name="AutoShape 199">
              <a:extLst>
                <a:ext uri="{FF2B5EF4-FFF2-40B4-BE49-F238E27FC236}">
                  <a16:creationId xmlns:a16="http://schemas.microsoft.com/office/drawing/2014/main" id="{7A96F721-1E94-9E4C-9298-905D290124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067" y="2378"/>
              <a:ext cx="323" cy="288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778" name="Rectangle 201">
            <a:extLst>
              <a:ext uri="{FF2B5EF4-FFF2-40B4-BE49-F238E27FC236}">
                <a16:creationId xmlns:a16="http://schemas.microsoft.com/office/drawing/2014/main" id="{10CF715E-2E07-814F-A29D-BF5412425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406" y="6331095"/>
            <a:ext cx="8996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/>
              <a:t>instance s</a:t>
            </a:r>
          </a:p>
        </p:txBody>
      </p:sp>
      <p:sp>
        <p:nvSpPr>
          <p:cNvPr id="28779" name="Rectangle 202">
            <a:extLst>
              <a:ext uri="{FF2B5EF4-FFF2-40B4-BE49-F238E27FC236}">
                <a16:creationId xmlns:a16="http://schemas.microsoft.com/office/drawing/2014/main" id="{503C9407-46CE-FF48-9523-ABBD70766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6805" y="6331095"/>
            <a:ext cx="10919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/>
              <a:t>certificate t</a:t>
            </a:r>
          </a:p>
        </p:txBody>
      </p:sp>
      <p:pic>
        <p:nvPicPr>
          <p:cNvPr id="128" name="Picture 2">
            <a:extLst>
              <a:ext uri="{FF2B5EF4-FFF2-40B4-BE49-F238E27FC236}">
                <a16:creationId xmlns:a16="http://schemas.microsoft.com/office/drawing/2014/main" id="{90524D85-C2DA-8249-96A9-173643F61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Rectangle 4">
            <a:extLst>
              <a:ext uri="{FF2B5EF4-FFF2-40B4-BE49-F238E27FC236}">
                <a16:creationId xmlns:a16="http://schemas.microsoft.com/office/drawing/2014/main" id="{D8037074-8DD8-8A4D-B70A-45B9DF535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147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41983</TotalTime>
  <Words>3090</Words>
  <Application>Microsoft Macintosh PowerPoint</Application>
  <PresentationFormat>宽屏</PresentationFormat>
  <Paragraphs>436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等线</vt:lpstr>
      <vt:lpstr>KaiTi</vt:lpstr>
      <vt:lpstr>Arial</vt:lpstr>
      <vt:lpstr>Calibri</vt:lpstr>
      <vt:lpstr>Cambria Math</vt:lpstr>
      <vt:lpstr>Comic Sans MS</vt:lpstr>
      <vt:lpstr>Courier</vt:lpstr>
      <vt:lpstr>Courier New</vt:lpstr>
      <vt:lpstr>Franklin Gothic Demi</vt:lpstr>
      <vt:lpstr>Franklin Gothic Medium</vt:lpstr>
      <vt:lpstr>Monotype Sorts</vt:lpstr>
      <vt:lpstr>Symbol</vt:lpstr>
      <vt:lpstr>Wingdings</vt:lpstr>
      <vt:lpstr>Office 主题</vt:lpstr>
      <vt:lpstr>Algorithm Design and Analysis (H)</vt:lpstr>
      <vt:lpstr>NP and Computational Intractability</vt:lpstr>
      <vt:lpstr>5.  Definition of NP</vt:lpstr>
      <vt:lpstr>Decision Problems vs Function Problems</vt:lpstr>
      <vt:lpstr>Definition of P</vt:lpstr>
      <vt:lpstr>NP</vt:lpstr>
      <vt:lpstr>Certifiers and Certificates:  Composite</vt:lpstr>
      <vt:lpstr>Certifiers and Certificates:  3-Satisfiability</vt:lpstr>
      <vt:lpstr>Certifiers and Certificates:  Hamiltonian Cycle</vt:lpstr>
      <vt:lpstr>P, NP, EXP</vt:lpstr>
      <vt:lpstr>The Main Question:  P Versus NP</vt:lpstr>
      <vt:lpstr>6.  NP-Completeness</vt:lpstr>
      <vt:lpstr>Polynomial Transformation</vt:lpstr>
      <vt:lpstr>NP-Complete</vt:lpstr>
      <vt:lpstr>Circuit Satisfiability</vt:lpstr>
      <vt:lpstr>The "First" NP-Complete Problem</vt:lpstr>
      <vt:lpstr>Example</vt:lpstr>
      <vt:lpstr>Establishing NP-Completeness</vt:lpstr>
      <vt:lpstr>3-SAT is NP-Complete</vt:lpstr>
      <vt:lpstr>NP-Completeness</vt:lpstr>
      <vt:lpstr>Some NP-Complete Problems</vt:lpstr>
      <vt:lpstr>Extent and Impact of NP-Completeness</vt:lpstr>
      <vt:lpstr>More Hard Computational Problems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2364</cp:revision>
  <dcterms:created xsi:type="dcterms:W3CDTF">2020-09-05T08:11:12Z</dcterms:created>
  <dcterms:modified xsi:type="dcterms:W3CDTF">2022-05-18T05:38:58Z</dcterms:modified>
  <cp:category/>
</cp:coreProperties>
</file>