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538" r:id="rId3"/>
    <p:sldId id="481" r:id="rId4"/>
    <p:sldId id="539" r:id="rId5"/>
    <p:sldId id="446" r:id="rId6"/>
    <p:sldId id="466" r:id="rId7"/>
    <p:sldId id="467" r:id="rId8"/>
    <p:sldId id="471" r:id="rId9"/>
    <p:sldId id="473" r:id="rId10"/>
    <p:sldId id="474" r:id="rId11"/>
    <p:sldId id="475" r:id="rId12"/>
    <p:sldId id="476" r:id="rId13"/>
    <p:sldId id="494" r:id="rId14"/>
    <p:sldId id="486" r:id="rId15"/>
    <p:sldId id="487" r:id="rId16"/>
    <p:sldId id="485" r:id="rId17"/>
    <p:sldId id="484" r:id="rId18"/>
    <p:sldId id="488" r:id="rId19"/>
    <p:sldId id="489" r:id="rId20"/>
    <p:sldId id="540" r:id="rId21"/>
    <p:sldId id="503" r:id="rId22"/>
    <p:sldId id="541" r:id="rId23"/>
    <p:sldId id="542" r:id="rId24"/>
    <p:sldId id="543" r:id="rId25"/>
    <p:sldId id="508" r:id="rId26"/>
    <p:sldId id="514" r:id="rId27"/>
    <p:sldId id="504" r:id="rId28"/>
    <p:sldId id="505" r:id="rId29"/>
    <p:sldId id="506" r:id="rId30"/>
    <p:sldId id="507" r:id="rId31"/>
    <p:sldId id="509" r:id="rId32"/>
    <p:sldId id="510" r:id="rId33"/>
    <p:sldId id="511" r:id="rId34"/>
    <p:sldId id="512" r:id="rId35"/>
    <p:sldId id="513" r:id="rId36"/>
    <p:sldId id="51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1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19" autoAdjust="0"/>
    <p:restoredTop sz="75000"/>
  </p:normalViewPr>
  <p:slideViewPr>
    <p:cSldViewPr snapToGrid="0">
      <p:cViewPr varScale="1">
        <p:scale>
          <a:sx n="91" d="100"/>
          <a:sy n="91" d="100"/>
        </p:scale>
        <p:origin x="264" y="176"/>
      </p:cViewPr>
      <p:guideLst/>
    </p:cSldViewPr>
  </p:slideViewPr>
  <p:outlineViewPr>
    <p:cViewPr>
      <p:scale>
        <a:sx n="33" d="100"/>
        <a:sy n="33" d="100"/>
      </p:scale>
      <p:origin x="0" y="-23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C4F1258C-4BAB-E040-BF3F-029FBF36B8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7BFD2E85-F3FC-D546-A898-B208E0D65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106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22E8F6F6-F48E-F94D-8BE2-E2CDDFF0909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656085E1-114E-5E4A-A675-1A230FCD4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904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8491F7D-F1A4-394C-BAC1-81B3BB6C6D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A8A40070-3B73-CF4D-B2DD-AFE942DDB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r>
              <a:rPr lang="en-US" altLang="zh-CN">
                <a:ea typeface="宋体" panose="02010600030101010101" pitchFamily="2" charset="-122"/>
              </a:rPr>
              <a:t>map from Microsoft Streets and Trips</a:t>
            </a:r>
          </a:p>
        </p:txBody>
      </p:sp>
    </p:spTree>
    <p:extLst>
      <p:ext uri="{BB962C8B-B14F-4D97-AF65-F5344CB8AC3E}">
        <p14:creationId xmlns:p14="http://schemas.microsoft.com/office/powerpoint/2010/main" val="165335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:a16="http://schemas.microsoft.com/office/drawing/2014/main" id="{A6F5F7D3-C5E2-D946-999E-CCF3A21E1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9248377F-9BFB-244D-8562-98087085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0369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DC425C58-1BA9-4247-8970-3B8554FBC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776CC488-867A-AE4B-93F2-0AFF82986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2401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>
            <a:extLst>
              <a:ext uri="{FF2B5EF4-FFF2-40B4-BE49-F238E27FC236}">
                <a16:creationId xmlns:a16="http://schemas.microsoft.com/office/drawing/2014/main" id="{A9310B4B-1CE4-C642-A2CB-B7B2C40BA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2432F405-B514-1A47-8F96-BA564CE6A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r>
              <a:rPr lang="en-US" altLang="zh-CN">
                <a:ea typeface="宋体" panose="02010600030101010101" pitchFamily="2" charset="-122"/>
              </a:rPr>
              <a:t>S is only needed for the proof of correctness, not the algorithm itself</a:t>
            </a:r>
          </a:p>
        </p:txBody>
      </p:sp>
    </p:spTree>
    <p:extLst>
      <p:ext uri="{BB962C8B-B14F-4D97-AF65-F5344CB8AC3E}">
        <p14:creationId xmlns:p14="http://schemas.microsoft.com/office/powerpoint/2010/main" val="868987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1ED74125-482D-CB45-A9C6-E7C97FFFE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BA80D28C-F0C3-B848-8DB9-B4AA3345A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any path P from s to v. It is already at least as long as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(v) </a:t>
            </a:r>
            <a:r>
              <a:rPr lang="en-US" altLang="zh-CN">
                <a:ea typeface="宋体" panose="02010600030101010101" pitchFamily="2" charset="-122"/>
              </a:rPr>
              <a:t>by the time it leaves S.</a:t>
            </a:r>
          </a:p>
        </p:txBody>
      </p:sp>
    </p:spTree>
    <p:extLst>
      <p:ext uri="{BB962C8B-B14F-4D97-AF65-F5344CB8AC3E}">
        <p14:creationId xmlns:p14="http://schemas.microsoft.com/office/powerpoint/2010/main" val="80185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ADA8B179-721D-1F46-91E3-7920CFAE6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6C6DFEAE-9F00-484F-A891-49C7C3EDA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2815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BB83F15A-82C2-1343-A132-A736ACC86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C06A4D15-E417-2C45-A219-5F09C0D8B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History: London physicist John Snow plotted outbreak of cholera deaths on map in 1850s</a:t>
            </a:r>
          </a:p>
          <a:p>
            <a:r>
              <a:rPr lang="en-US" altLang="zh-CN">
                <a:ea typeface="宋体" panose="02010600030101010101" pitchFamily="2" charset="-122"/>
              </a:rPr>
              <a:t>location indicated that clusters were around certain intersections with polluted wells; this exposed the problem and solution!</a:t>
            </a:r>
          </a:p>
        </p:txBody>
      </p:sp>
    </p:spTree>
    <p:extLst>
      <p:ext uri="{BB962C8B-B14F-4D97-AF65-F5344CB8AC3E}">
        <p14:creationId xmlns:p14="http://schemas.microsoft.com/office/powerpoint/2010/main" val="4244956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FBD41DBA-6166-6C4B-93F4-3CDCC8CA0D3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id="{5393F97B-F344-B34C-B330-C564C1DE4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skycat: 7 dimensional vectors, each coordinate represents radiation in some band of the spectrum</a:t>
            </a:r>
          </a:p>
          <a:p>
            <a:r>
              <a:rPr lang="en-US" altLang="zh-CN">
                <a:ea typeface="宋体" panose="02010600030101010101" pitchFamily="2" charset="-122"/>
              </a:rPr>
              <a:t>Sloan Sky Survey: cluster entire visible universe</a:t>
            </a:r>
          </a:p>
        </p:txBody>
      </p:sp>
    </p:spTree>
    <p:extLst>
      <p:ext uri="{BB962C8B-B14F-4D97-AF65-F5344CB8AC3E}">
        <p14:creationId xmlns:p14="http://schemas.microsoft.com/office/powerpoint/2010/main" val="252748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2C73B83D-BDC1-6B46-8560-E554C611ADD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3CAC78C4-82AE-E445-9154-A89A2903C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0097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52D92C61-DF16-F746-A5A0-6C4648AC9A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E57ED54C-EA32-494D-A6D8-60E826811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semimetric:  not necessarily a metric space (no triangle inequality)</a:t>
            </a:r>
          </a:p>
          <a:p>
            <a:r>
              <a:rPr lang="en-US" altLang="zh-CN">
                <a:ea typeface="宋体" panose="02010600030101010101" pitchFamily="2" charset="-122"/>
              </a:rPr>
              <a:t>Ex: assumes Euclidean distance function</a:t>
            </a:r>
          </a:p>
        </p:txBody>
      </p:sp>
    </p:spTree>
    <p:extLst>
      <p:ext uri="{BB962C8B-B14F-4D97-AF65-F5344CB8AC3E}">
        <p14:creationId xmlns:p14="http://schemas.microsoft.com/office/powerpoint/2010/main" val="2306419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4104F054-CE08-604E-B790-D6A2169E7CF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9B4A45BA-CC78-9445-8551-5EF2088C3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Agglomerative clustering.  Build tree bottom up.</a:t>
            </a:r>
          </a:p>
          <a:p>
            <a:r>
              <a:rPr lang="en-US" altLang="zh-CN">
                <a:ea typeface="宋体" panose="02010600030101010101" pitchFamily="2" charset="-122"/>
              </a:rPr>
              <a:t>Divisive clustering.  Build tree top down.</a:t>
            </a:r>
          </a:p>
        </p:txBody>
      </p:sp>
    </p:spTree>
    <p:extLst>
      <p:ext uri="{BB962C8B-B14F-4D97-AF65-F5344CB8AC3E}">
        <p14:creationId xmlns:p14="http://schemas.microsoft.com/office/powerpoint/2010/main" val="826288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89F73518-3371-4645-8CC4-191F3B50BF8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89E6648E-466D-D64F-9FB6-314BF75E1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877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308B6A8A-F478-9D4F-9E73-A5EED7D2E1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94DE5C51-0CFF-F24C-AFB7-4D806A36E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125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4A28799D-29C0-9C45-8D68-02DE90E9B5C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78AD5E09-CCC2-7E41-9279-3A388975D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"michael douglas played gordon gecko in iconic movie of the 1980's that embodied Reagan era"</a:t>
            </a:r>
          </a:p>
          <a:p>
            <a:r>
              <a:rPr lang="en-US" altLang="zh-CN">
                <a:ea typeface="宋体" panose="02010600030101010101" pitchFamily="2" charset="-122"/>
              </a:rPr>
              <a:t>also starring charlie and martin sheen, directed by Oliver Stone</a:t>
            </a:r>
          </a:p>
        </p:txBody>
      </p:sp>
    </p:spTree>
    <p:extLst>
      <p:ext uri="{BB962C8B-B14F-4D97-AF65-F5344CB8AC3E}">
        <p14:creationId xmlns:p14="http://schemas.microsoft.com/office/powerpoint/2010/main" val="403820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BB04D676-0974-9A4A-B4BC-A58846BFA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A1864F7E-1060-8E46-9890-0E9DCBE80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of us solve this kind of problem every day without thinking twice, unconsciously using an obvious greedy algorithm</a:t>
            </a:r>
          </a:p>
          <a:p>
            <a:r>
              <a:rPr lang="en-US" altLang="zh-CN">
                <a:ea typeface="宋体" panose="02010600030101010101" pitchFamily="2" charset="-122"/>
              </a:rPr>
              <a:t>http://www.frbatlanta.org/publica/brochure/fundfac/html/coinfaces.html</a:t>
            </a:r>
          </a:p>
        </p:txBody>
      </p:sp>
    </p:spTree>
    <p:extLst>
      <p:ext uri="{BB962C8B-B14F-4D97-AF65-F5344CB8AC3E}">
        <p14:creationId xmlns:p14="http://schemas.microsoft.com/office/powerpoint/2010/main" val="805622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4AA24CEF-ED93-D140-8378-13A7E75EC33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2A536BBC-90B0-6840-9359-29E74D113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takes O(n log n) + |S| where S is the number of coins taken by greedy</a:t>
            </a:r>
          </a:p>
          <a:p>
            <a:r>
              <a:rPr lang="en-US" altLang="zh-CN">
                <a:ea typeface="宋体" panose="02010600030101010101" pitchFamily="2" charset="-122"/>
              </a:rPr>
              <a:t>Note: can be sped up somewhat by using integer division</a:t>
            </a:r>
          </a:p>
        </p:txBody>
      </p:sp>
    </p:spTree>
    <p:extLst>
      <p:ext uri="{BB962C8B-B14F-4D97-AF65-F5344CB8AC3E}">
        <p14:creationId xmlns:p14="http://schemas.microsoft.com/office/powerpoint/2010/main" val="2663934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B196DFB9-1D04-CD40-A864-70E29187390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572DC51D-983B-8045-8285-3D4CE6406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 = pennies, N = nickels, D = dimes, Q = quarters</a:t>
            </a:r>
          </a:p>
        </p:txBody>
      </p:sp>
    </p:spTree>
    <p:extLst>
      <p:ext uri="{BB962C8B-B14F-4D97-AF65-F5344CB8AC3E}">
        <p14:creationId xmlns:p14="http://schemas.microsoft.com/office/powerpoint/2010/main" val="2075298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9B252F8E-8324-B947-9434-40182611E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C4A7AD0A-CF05-8545-999A-2A9990EDF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note: may not even lead to *feasible* solution if c_1 &gt; 1!</a:t>
            </a:r>
          </a:p>
          <a:p>
            <a:r>
              <a:rPr lang="en-US" altLang="zh-CN">
                <a:ea typeface="宋体" panose="02010600030101010101" pitchFamily="2" charset="-122"/>
              </a:rPr>
              <a:t>Ex. C = {7, 8, 9}, x = 15</a:t>
            </a:r>
          </a:p>
        </p:txBody>
      </p:sp>
    </p:spTree>
    <p:extLst>
      <p:ext uri="{BB962C8B-B14F-4D97-AF65-F5344CB8AC3E}">
        <p14:creationId xmlns:p14="http://schemas.microsoft.com/office/powerpoint/2010/main" val="78797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A476E0A7-1FF2-1A45-9AF3-3F543B6F95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93C19894-35E9-0746-B9CE-A7E3CC6E5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841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EB5F1DFE-115A-584D-B6E2-86326BB81E1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9ACC0CC3-3BC6-6742-B66C-A0F9DB700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6448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D555A781-5DCE-6841-BB0C-21743B1CA90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A92B0D96-890E-574B-A3D6-66568A2A8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applications: communication server sending information in chunks of size at most C</a:t>
            </a:r>
          </a:p>
        </p:txBody>
      </p:sp>
    </p:spTree>
    <p:extLst>
      <p:ext uri="{BB962C8B-B14F-4D97-AF65-F5344CB8AC3E}">
        <p14:creationId xmlns:p14="http://schemas.microsoft.com/office/powerpoint/2010/main" val="3118233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1BAA6E64-292D-DA42-81A6-D9F1AAF417A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FB853210-D8F0-1241-99D0-7094A1E48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7538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96981B71-93BA-A44C-B7C6-FCE19A8EF42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B767E3FD-5C5F-9046-BADA-024204CFB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4766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57B005AA-4B6F-C14A-AAE8-58DC7C30F22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7FC3F313-1D6C-D147-BCD7-826AD34F8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1695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F9A7ABDF-2F83-C24A-818A-74231A825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99662718-EF0A-BC4D-B712-7FDA48859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402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D6FC8627-611C-524C-B666-80C10A5473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589B3EF9-38FF-AE46-A7B2-413833E28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44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1C79C1F4-5464-8847-86DC-65FEA3A400E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A024DCB1-D27E-CA40-B3AF-3F9175064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9405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6CE93C59-B887-2048-8F5D-FD53F4EBF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BE96C49A-02CD-E74A-AD4C-ACEEACACA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Note: can't assume a priori that events in unreduced schedule occur solely at request times</a:t>
            </a:r>
          </a:p>
        </p:txBody>
      </p:sp>
    </p:spTree>
    <p:extLst>
      <p:ext uri="{BB962C8B-B14F-4D97-AF65-F5344CB8AC3E}">
        <p14:creationId xmlns:p14="http://schemas.microsoft.com/office/powerpoint/2010/main" val="308349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B84366D4-BEA1-0848-8037-5FF74AA92B7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B547BBE0-486A-2A40-A1A8-FFC5CE4F4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999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>
            <a:extLst>
              <a:ext uri="{FF2B5EF4-FFF2-40B4-BE49-F238E27FC236}">
                <a16:creationId xmlns:a16="http://schemas.microsoft.com/office/drawing/2014/main" id="{9E1A3D79-A199-A144-876F-3D9C706BF22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06B19A46-C3AB-6F42-9658-BA13ED006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926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49BAC9A2-C7D9-8243-816A-492A6BA2C13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8486C088-E420-8844-B833-C4C8A523B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20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097" y="1307592"/>
            <a:ext cx="10475842" cy="177260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Franklin Gothic Demi" panose="020B0703020102020204" pitchFamily="34" charset="0"/>
              </a:rPr>
              <a:t>Algorithm Design and Analysis (H)</a:t>
            </a:r>
            <a:endParaRPr lang="zh-CN" altLang="en-US" sz="54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CS216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6F0BD0-699C-C749-856D-135CC826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1137EF-91C6-494D-A926-53DA5D38B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DF3F9A62-9FCF-704C-9A8F-3D2A88A97E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9C42-3AFA-3D41-B177-ADD2BA61D1CB}" type="slidenum">
              <a:rPr lang="en-US" altLang="zh-CN"/>
              <a:pPr/>
              <a:t>10</a:t>
            </a:fld>
            <a:endParaRPr lang="en-US" altLang="zh-CN" sz="1400"/>
          </a:p>
        </p:txBody>
      </p:sp>
      <p:sp>
        <p:nvSpPr>
          <p:cNvPr id="528386" name="Text Box 2">
            <a:extLst>
              <a:ext uri="{FF2B5EF4-FFF2-40B4-BE49-F238E27FC236}">
                <a16:creationId xmlns:a16="http://schemas.microsoft.com/office/drawing/2014/main" id="{EFD63F71-D4F1-3246-90E1-6F04EB8E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35" y="2899832"/>
            <a:ext cx="346249" cy="369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 j 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2F761CFF-A0A4-A140-9E2F-D3E7A0E40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8388" name="Rectangle 4">
            <a:extLst>
              <a:ext uri="{FF2B5EF4-FFF2-40B4-BE49-F238E27FC236}">
                <a16:creationId xmlns:a16="http://schemas.microsoft.com/office/drawing/2014/main" id="{98825977-4123-1C44-9A89-6E4010232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8610601" cy="484996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3:  (d is not in the cache;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evicts e; S evicts f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 </a:t>
            </a:r>
            <a:r>
              <a:rPr lang="en-US" altLang="zh-CN" dirty="0">
                <a:ea typeface="宋体" panose="02010600030101010101" pitchFamily="2" charset="-122"/>
              </a:rPr>
              <a:t>e).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begin construction of S' from S by evicting e instead of f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now S' agrees with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on first j+1 requests; we show that having element f in cache is no worse than having element e</a:t>
            </a:r>
          </a:p>
        </p:txBody>
      </p:sp>
      <p:sp>
        <p:nvSpPr>
          <p:cNvPr id="528389" name="Rectangle 5">
            <a:extLst>
              <a:ext uri="{FF2B5EF4-FFF2-40B4-BE49-F238E27FC236}">
                <a16:creationId xmlns:a16="http://schemas.microsoft.com/office/drawing/2014/main" id="{4C940F5C-B2B7-FB44-9185-04458A9D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734" y="2887132"/>
            <a:ext cx="1447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528390" name="Rectangle 6">
            <a:extLst>
              <a:ext uri="{FF2B5EF4-FFF2-40B4-BE49-F238E27FC236}">
                <a16:creationId xmlns:a16="http://schemas.microsoft.com/office/drawing/2014/main" id="{07DEC1A7-6A4C-4B4C-BEAA-325940E7B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734" y="28871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f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391" name="Rectangle 7">
            <a:extLst>
              <a:ext uri="{FF2B5EF4-FFF2-40B4-BE49-F238E27FC236}">
                <a16:creationId xmlns:a16="http://schemas.microsoft.com/office/drawing/2014/main" id="{E2A17744-E7A7-EB4B-962F-7019FFC0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334" y="2887132"/>
            <a:ext cx="1447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528392" name="Rectangle 8">
            <a:extLst>
              <a:ext uri="{FF2B5EF4-FFF2-40B4-BE49-F238E27FC236}">
                <a16:creationId xmlns:a16="http://schemas.microsoft.com/office/drawing/2014/main" id="{930C0928-0FA1-EB43-982E-C3CE4070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334" y="28871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f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393" name="Rectangle 9">
            <a:extLst>
              <a:ext uri="{FF2B5EF4-FFF2-40B4-BE49-F238E27FC236}">
                <a16:creationId xmlns:a16="http://schemas.microsoft.com/office/drawing/2014/main" id="{FABB4A9F-2126-4144-B1E1-40CBA82A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134" y="28871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394" name="Rectangle 10">
            <a:extLst>
              <a:ext uri="{FF2B5EF4-FFF2-40B4-BE49-F238E27FC236}">
                <a16:creationId xmlns:a16="http://schemas.microsoft.com/office/drawing/2014/main" id="{9CB96E74-2019-7B4C-BD86-3BE312DE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534" y="28871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395" name="Text Box 11">
            <a:extLst>
              <a:ext uri="{FF2B5EF4-FFF2-40B4-BE49-F238E27FC236}">
                <a16:creationId xmlns:a16="http://schemas.microsoft.com/office/drawing/2014/main" id="{08AC16C8-D35B-9448-B3C3-D5EA8B332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498" y="3236382"/>
            <a:ext cx="2917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396" name="Text Box 12">
            <a:extLst>
              <a:ext uri="{FF2B5EF4-FFF2-40B4-BE49-F238E27FC236}">
                <a16:creationId xmlns:a16="http://schemas.microsoft.com/office/drawing/2014/main" id="{ABCFF68F-6BDD-BC40-A9D7-AD9EDC11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298" y="3236382"/>
            <a:ext cx="34304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S'</a:t>
            </a:r>
          </a:p>
        </p:txBody>
      </p:sp>
      <p:sp>
        <p:nvSpPr>
          <p:cNvPr id="528397" name="Text Box 13">
            <a:extLst>
              <a:ext uri="{FF2B5EF4-FFF2-40B4-BE49-F238E27FC236}">
                <a16:creationId xmlns:a16="http://schemas.microsoft.com/office/drawing/2014/main" id="{7391C674-034D-A248-9473-6C9BFC6D0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35" y="3852332"/>
            <a:ext cx="346249" cy="369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 j 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398" name="Rectangle 14">
            <a:extLst>
              <a:ext uri="{FF2B5EF4-FFF2-40B4-BE49-F238E27FC236}">
                <a16:creationId xmlns:a16="http://schemas.microsoft.com/office/drawing/2014/main" id="{CA800403-2B67-3F48-8451-8DAB10944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734" y="3839632"/>
            <a:ext cx="1447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528399" name="Rectangle 15">
            <a:extLst>
              <a:ext uri="{FF2B5EF4-FFF2-40B4-BE49-F238E27FC236}">
                <a16:creationId xmlns:a16="http://schemas.microsoft.com/office/drawing/2014/main" id="{B5426861-CC4A-9E46-AF6F-4E5082C8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734" y="38396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d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400" name="Rectangle 16">
            <a:extLst>
              <a:ext uri="{FF2B5EF4-FFF2-40B4-BE49-F238E27FC236}">
                <a16:creationId xmlns:a16="http://schemas.microsoft.com/office/drawing/2014/main" id="{8C36B2D6-559A-5046-984D-46A8404F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334" y="3839632"/>
            <a:ext cx="1447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528401" name="Rectangle 17">
            <a:extLst>
              <a:ext uri="{FF2B5EF4-FFF2-40B4-BE49-F238E27FC236}">
                <a16:creationId xmlns:a16="http://schemas.microsoft.com/office/drawing/2014/main" id="{E19D3C5D-0E69-CE46-91D4-B6DCB2BA8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334" y="38396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f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402" name="Rectangle 18">
            <a:extLst>
              <a:ext uri="{FF2B5EF4-FFF2-40B4-BE49-F238E27FC236}">
                <a16:creationId xmlns:a16="http://schemas.microsoft.com/office/drawing/2014/main" id="{A3C1E0ED-2A67-5840-B0FB-E62F11F0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134" y="38396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d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403" name="Rectangle 19">
            <a:extLst>
              <a:ext uri="{FF2B5EF4-FFF2-40B4-BE49-F238E27FC236}">
                <a16:creationId xmlns:a16="http://schemas.microsoft.com/office/drawing/2014/main" id="{0C0A16A3-17A9-E54C-BA2E-2833875D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534" y="38396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404" name="Text Box 20">
            <a:extLst>
              <a:ext uri="{FF2B5EF4-FFF2-40B4-BE49-F238E27FC236}">
                <a16:creationId xmlns:a16="http://schemas.microsoft.com/office/drawing/2014/main" id="{AC3A04DD-6339-B249-9D7D-433A881CF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498" y="4188882"/>
            <a:ext cx="2917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8405" name="Text Box 21">
            <a:extLst>
              <a:ext uri="{FF2B5EF4-FFF2-40B4-BE49-F238E27FC236}">
                <a16:creationId xmlns:a16="http://schemas.microsoft.com/office/drawing/2014/main" id="{AD5AB38D-3160-BD4A-807A-611BD2DCD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298" y="4188882"/>
            <a:ext cx="34304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S'</a:t>
            </a:r>
          </a:p>
        </p:txBody>
      </p:sp>
      <p:sp>
        <p:nvSpPr>
          <p:cNvPr id="528406" name="Text Box 22">
            <a:extLst>
              <a:ext uri="{FF2B5EF4-FFF2-40B4-BE49-F238E27FC236}">
                <a16:creationId xmlns:a16="http://schemas.microsoft.com/office/drawing/2014/main" id="{43608023-B72B-8145-8559-A74360A9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184" y="3845982"/>
            <a:ext cx="472886" cy="369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j+1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CB1BD5EE-A5FA-154C-9BEC-AA4FD0A7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4">
            <a:extLst>
              <a:ext uri="{FF2B5EF4-FFF2-40B4-BE49-F238E27FC236}">
                <a16:creationId xmlns:a16="http://schemas.microsoft.com/office/drawing/2014/main" id="{C663A990-A22A-6649-834B-1E55147D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455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B3FF6C5C-7D0D-7C4B-898D-7019D0CAD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47567-9CB4-EA42-BD27-76926F4A7B40}" type="slidenum">
              <a:rPr lang="en-US" altLang="zh-CN"/>
              <a:pPr/>
              <a:t>11</a:t>
            </a:fld>
            <a:endParaRPr lang="en-US" altLang="zh-CN" sz="1400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D00EB447-E920-2747-AC44-7CD920562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4414BAD4-5B69-CF47-A120-A16887D48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6995"/>
            <a:ext cx="9096095" cy="96521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Let j' be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first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time after j+1 that S and S' take a different action, and let g be item requested at time j'.</a:t>
            </a:r>
          </a:p>
        </p:txBody>
      </p:sp>
      <p:sp>
        <p:nvSpPr>
          <p:cNvPr id="529412" name="Rectangle 4">
            <a:extLst>
              <a:ext uri="{FF2B5EF4-FFF2-40B4-BE49-F238E27FC236}">
                <a16:creationId xmlns:a16="http://schemas.microsoft.com/office/drawing/2014/main" id="{4D1C5D48-027A-DE4E-A687-9D303D8A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20377"/>
            <a:ext cx="1600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529413" name="Rectangle 5">
            <a:extLst>
              <a:ext uri="{FF2B5EF4-FFF2-40B4-BE49-F238E27FC236}">
                <a16:creationId xmlns:a16="http://schemas.microsoft.com/office/drawing/2014/main" id="{6E80C2A8-34C4-5842-A7F7-BEF360A61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20377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B3DD869C-484A-0E4D-9888-8105E3DC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20377"/>
            <a:ext cx="1600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871045C8-D46D-8B4C-BD02-771F26AB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520377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f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9416" name="Text Box 8">
            <a:extLst>
              <a:ext uri="{FF2B5EF4-FFF2-40B4-BE49-F238E27FC236}">
                <a16:creationId xmlns:a16="http://schemas.microsoft.com/office/drawing/2014/main" id="{FE74278A-8FA2-F244-89A3-6C500CAF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4" y="2901377"/>
            <a:ext cx="2917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9417" name="Text Box 9">
            <a:extLst>
              <a:ext uri="{FF2B5EF4-FFF2-40B4-BE49-F238E27FC236}">
                <a16:creationId xmlns:a16="http://schemas.microsoft.com/office/drawing/2014/main" id="{4C2091EA-DB83-B048-AF13-6C29E9E6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4" y="2901377"/>
            <a:ext cx="34304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S'</a:t>
            </a:r>
          </a:p>
        </p:txBody>
      </p:sp>
      <p:sp>
        <p:nvSpPr>
          <p:cNvPr id="529418" name="Text Box 10">
            <a:extLst>
              <a:ext uri="{FF2B5EF4-FFF2-40B4-BE49-F238E27FC236}">
                <a16:creationId xmlns:a16="http://schemas.microsoft.com/office/drawing/2014/main" id="{578DFD1F-8E71-944E-B511-AC0AE990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472752"/>
            <a:ext cx="2917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j'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29419" name="Line 11">
            <a:extLst>
              <a:ext uri="{FF2B5EF4-FFF2-40B4-BE49-F238E27FC236}">
                <a16:creationId xmlns:a16="http://schemas.microsoft.com/office/drawing/2014/main" id="{0E9184B5-5BC5-BF4A-9076-8C12E59032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633" y="5948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529C7E33-539D-3E47-8429-68435174E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505" y="6153599"/>
            <a:ext cx="444942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dirty="0">
                <a:ea typeface="宋体" panose="02010600030101010101" pitchFamily="2" charset="-122"/>
              </a:rPr>
              <a:t>Note:  S' is no longer reduced, but can be transformed into</a:t>
            </a:r>
            <a:br>
              <a:rPr lang="en-US" altLang="zh-CN" sz="1400" dirty="0">
                <a:ea typeface="宋体" panose="02010600030101010101" pitchFamily="2" charset="-122"/>
              </a:rPr>
            </a:br>
            <a:r>
              <a:rPr lang="en-US" altLang="zh-CN" sz="1400" dirty="0">
                <a:ea typeface="宋体" panose="02010600030101010101" pitchFamily="2" charset="-122"/>
              </a:rPr>
              <a:t>a reduced schedule that agrees with S</a:t>
            </a:r>
            <a:r>
              <a:rPr lang="en-US" altLang="zh-CN" sz="1400" baseline="-25000" dirty="0">
                <a:ea typeface="宋体" panose="02010600030101010101" pitchFamily="2" charset="-122"/>
              </a:rPr>
              <a:t>FF</a:t>
            </a:r>
            <a:r>
              <a:rPr lang="en-US" altLang="zh-CN" sz="1400" dirty="0">
                <a:ea typeface="宋体" panose="02010600030101010101" pitchFamily="2" charset="-122"/>
              </a:rPr>
              <a:t> through step j+1</a:t>
            </a:r>
          </a:p>
        </p:txBody>
      </p:sp>
      <p:sp>
        <p:nvSpPr>
          <p:cNvPr id="529421" name="Line 13">
            <a:extLst>
              <a:ext uri="{FF2B5EF4-FFF2-40B4-BE49-F238E27FC236}">
                <a16:creationId xmlns:a16="http://schemas.microsoft.com/office/drawing/2014/main" id="{8C17A337-6A7C-DF42-AACC-F1D63A61E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4465" y="185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E9CFB87D-4335-3A48-A0E9-BECCB742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290" y="2036764"/>
            <a:ext cx="25183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must involve e or f (or both)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CED56AB-08A6-AF4B-A9F6-ABE3D227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61CB2697-AD0B-404F-BC78-279242F4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54DA89-6901-7C42-83D0-D8FAD798760F}"/>
              </a:ext>
            </a:extLst>
          </p:cNvPr>
          <p:cNvSpPr/>
          <p:nvPr/>
        </p:nvSpPr>
        <p:spPr>
          <a:xfrm>
            <a:off x="459110" y="3222102"/>
            <a:ext cx="8724254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Case 3a:  g = e.  Can't happen with Farthest-In-Future since there must be a request for f before e.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Case 3b:  g = f.  Element f can't be in cache of S, so let e' be the element that S evicts.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</a:rPr>
              <a:t>if e' = e, S' accesses f from cache; now S and S' have same cache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</a:rPr>
              <a:t>if e' </a:t>
            </a:r>
            <a:r>
              <a:rPr lang="en-US" altLang="zh-CN" sz="2000" dirty="0">
                <a:solidFill>
                  <a:prstClr val="black"/>
                </a:solidFill>
                <a:sym typeface="Symbol" pitchFamily="2" charset="2"/>
              </a:rPr>
              <a:t></a:t>
            </a:r>
            <a:r>
              <a:rPr lang="en-US" altLang="zh-CN" sz="2000" dirty="0">
                <a:solidFill>
                  <a:prstClr val="black"/>
                </a:solidFill>
              </a:rPr>
              <a:t> e, S' evicts e' and brings e into the cache; now S and S' have the same cache</a:t>
            </a:r>
          </a:p>
        </p:txBody>
      </p:sp>
    </p:spTree>
    <p:extLst>
      <p:ext uri="{BB962C8B-B14F-4D97-AF65-F5344CB8AC3E}">
        <p14:creationId xmlns:p14="http://schemas.microsoft.com/office/powerpoint/2010/main" val="315175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B204A914-3117-5445-AC68-7942294E9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0F47-82FF-4841-BA8A-D6F941FBFC09}" type="slidenum">
              <a:rPr lang="en-US" altLang="zh-CN"/>
              <a:pPr/>
              <a:t>12</a:t>
            </a:fld>
            <a:endParaRPr lang="en-US" altLang="zh-CN" sz="1400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CCC2102B-01B8-3043-A909-C2ACFF989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6A8B7ACC-2F95-3D48-82E5-5A730E8C6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060" y="3924486"/>
            <a:ext cx="11053879" cy="1133389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ea typeface="宋体" panose="02010600030101010101" pitchFamily="2" charset="-122"/>
              </a:rPr>
              <a:t>Case 3c:  g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 e, </a:t>
            </a:r>
            <a:r>
              <a:rPr lang="en-US" altLang="zh-CN" dirty="0">
                <a:ea typeface="宋体" panose="02010600030101010101" pitchFamily="2" charset="-122"/>
              </a:rPr>
              <a:t>f.  S must evict e.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Make S' evict f; now S and S' have the same cache.  </a:t>
            </a:r>
            <a:r>
              <a:rPr lang="en-US" altLang="zh-CN" dirty="0">
                <a:ea typeface="宋体" panose="02010600030101010101" pitchFamily="2" charset="-122"/>
                <a:cs typeface="Lucida Grande" panose="020B0600040502020204" pitchFamily="34" charset="0"/>
              </a:rPr>
              <a:t>▪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0436" name="Rectangle 4">
            <a:extLst>
              <a:ext uri="{FF2B5EF4-FFF2-40B4-BE49-F238E27FC236}">
                <a16:creationId xmlns:a16="http://schemas.microsoft.com/office/drawing/2014/main" id="{7A685185-11AF-2E47-9667-4AA3FB3B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348" y="5162232"/>
            <a:ext cx="1600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 dirty="0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530437" name="Rectangle 5">
            <a:extLst>
              <a:ext uri="{FF2B5EF4-FFF2-40B4-BE49-F238E27FC236}">
                <a16:creationId xmlns:a16="http://schemas.microsoft.com/office/drawing/2014/main" id="{1BB7A9E8-5221-FF40-94DE-476E2E8A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548" y="51622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g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30438" name="Rectangle 6">
            <a:extLst>
              <a:ext uri="{FF2B5EF4-FFF2-40B4-BE49-F238E27FC236}">
                <a16:creationId xmlns:a16="http://schemas.microsoft.com/office/drawing/2014/main" id="{D57CEEA5-D150-5C47-A19A-910538415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548" y="5162232"/>
            <a:ext cx="1600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530439" name="Rectangle 7">
            <a:extLst>
              <a:ext uri="{FF2B5EF4-FFF2-40B4-BE49-F238E27FC236}">
                <a16:creationId xmlns:a16="http://schemas.microsoft.com/office/drawing/2014/main" id="{79507CB7-7BD4-8347-8F86-9D867045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748" y="5162232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g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30440" name="Text Box 8">
            <a:extLst>
              <a:ext uri="{FF2B5EF4-FFF2-40B4-BE49-F238E27FC236}">
                <a16:creationId xmlns:a16="http://schemas.microsoft.com/office/drawing/2014/main" id="{4145A7BE-35E8-9246-B1D2-4AE5DA660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312" y="5543232"/>
            <a:ext cx="2917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30441" name="Text Box 9">
            <a:extLst>
              <a:ext uri="{FF2B5EF4-FFF2-40B4-BE49-F238E27FC236}">
                <a16:creationId xmlns:a16="http://schemas.microsoft.com/office/drawing/2014/main" id="{F7F7E05E-DB3C-2D48-8795-8EBF55F0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712" y="5543232"/>
            <a:ext cx="34304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S'</a:t>
            </a:r>
          </a:p>
        </p:txBody>
      </p:sp>
      <p:sp>
        <p:nvSpPr>
          <p:cNvPr id="530442" name="Text Box 10">
            <a:extLst>
              <a:ext uri="{FF2B5EF4-FFF2-40B4-BE49-F238E27FC236}">
                <a16:creationId xmlns:a16="http://schemas.microsoft.com/office/drawing/2014/main" id="{57843C90-7313-F84D-A90E-CAC1C898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149" y="5114607"/>
            <a:ext cx="2917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j'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530450" name="Line 18">
            <a:extLst>
              <a:ext uri="{FF2B5EF4-FFF2-40B4-BE49-F238E27FC236}">
                <a16:creationId xmlns:a16="http://schemas.microsoft.com/office/drawing/2014/main" id="{DE7A6CB6-868B-4546-AE38-B013FDF38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3111" y="36899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51DDD40-5FDF-AC42-80BB-4554260C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CA606D72-FEA6-7B44-ADBE-434DA5906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6D9A614-0750-BA4E-A2AE-114A3BEEDBA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26995"/>
            <a:ext cx="9096095" cy="96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Let j' be the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time after j+1 that S and S' take a different action, and let g be item requested at time j'.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757C91C4-A7D0-A745-B684-C80DF1E3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20377"/>
            <a:ext cx="1600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A6DAD3D-C23A-0B47-88BF-36856B0A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20377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6E6E5B6-9DC1-3B49-B49B-D7840205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20377"/>
            <a:ext cx="1600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same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1E754805-E58B-874B-9515-16939C127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520377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f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66B41FF-DF79-5447-89C0-3D1E02BC8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4" y="2901377"/>
            <a:ext cx="2917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BE87CE63-494F-0B4D-BE05-15A2FAE3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4" y="2901377"/>
            <a:ext cx="34304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S'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D1C07CF4-7C53-4A4F-BE30-15F181D7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472752"/>
            <a:ext cx="2917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j'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33" name="Line 13">
            <a:extLst>
              <a:ext uri="{FF2B5EF4-FFF2-40B4-BE49-F238E27FC236}">
                <a16:creationId xmlns:a16="http://schemas.microsoft.com/office/drawing/2014/main" id="{48D2CF8F-F91B-D14B-AF17-AA0FBAF37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4465" y="185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id="{6F72F240-94AF-C347-9098-31C1464E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290" y="2036764"/>
            <a:ext cx="25183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must involve e or f (or both)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82CC4254-48AF-7445-8508-094144F4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348" y="3350710"/>
            <a:ext cx="355033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otherwise S' would take the same action</a:t>
            </a:r>
          </a:p>
        </p:txBody>
      </p:sp>
    </p:spTree>
    <p:extLst>
      <p:ext uri="{BB962C8B-B14F-4D97-AF65-F5344CB8AC3E}">
        <p14:creationId xmlns:p14="http://schemas.microsoft.com/office/powerpoint/2010/main" val="282459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67E6090-2294-414B-A573-24CEC09D7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AFF5-C755-1047-B30F-4862D32CB93B}" type="slidenum">
              <a:rPr lang="en-US" altLang="zh-CN"/>
              <a:pPr/>
              <a:t>13</a:t>
            </a:fld>
            <a:endParaRPr lang="en-US" altLang="zh-CN" sz="1400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D41AB775-26CC-FF41-8E39-556B2AAA8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Caching Perspective</a:t>
            </a: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D70E77D6-4777-7748-8704-EF187014E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Online vs. offline algorithms.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Offline:  full sequence of requests is known a priori.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Online (reality):  requests are not known in advance.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Caching is among most fundamental online problems in CS.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LIFO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Evict page brought in most recently.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LRU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Evict page whose most recent access was earliest.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Theorem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FF is optimal offline eviction algorithm.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Provides basis for understanding and analyzing online algorithms.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LRU is k-competitive.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[Section 13.8]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LIFO is arbitrarily bad.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16470" name="Line 22">
            <a:extLst>
              <a:ext uri="{FF2B5EF4-FFF2-40B4-BE49-F238E27FC236}">
                <a16:creationId xmlns:a16="http://schemas.microsoft.com/office/drawing/2014/main" id="{924E84EA-56E7-EE41-9C1E-8FF6E46CC3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3158" y="399997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16471" name="Text Box 23">
            <a:extLst>
              <a:ext uri="{FF2B5EF4-FFF2-40B4-BE49-F238E27FC236}">
                <a16:creationId xmlns:a16="http://schemas.microsoft.com/office/drawing/2014/main" id="{53C6EF4E-42AC-5046-934E-FAA249D8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984" y="4182534"/>
            <a:ext cx="34266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FF with direction of time reversed!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58759B9-A0FC-864A-BA71-9B0EBCBF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40B482C-CD10-854F-8D54-E6073943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069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9119E8B8-1F3C-8A4F-93F4-7F38434DBC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447216"/>
            <a:ext cx="9144000" cy="1331540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5.  Shortest Paths in a Graph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C0C866-A4BE-DF43-95FF-F1AF554D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86A6C277-3EE1-8745-9736-22AA0BF4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466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>
            <a:extLst>
              <a:ext uri="{FF2B5EF4-FFF2-40B4-BE49-F238E27FC236}">
                <a16:creationId xmlns:a16="http://schemas.microsoft.com/office/drawing/2014/main" id="{49D8495C-5D9B-1C42-A975-DFA49D5B8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168C-9A3F-C74A-842E-239AC4B7211D}" type="slidenum">
              <a:rPr lang="en-US" altLang="zh-CN"/>
              <a:pPr/>
              <a:t>15</a:t>
            </a:fld>
            <a:endParaRPr lang="en-US" altLang="zh-CN" sz="1400"/>
          </a:p>
        </p:txBody>
      </p:sp>
      <p:sp>
        <p:nvSpPr>
          <p:cNvPr id="595970" name="Rectangle 2">
            <a:extLst>
              <a:ext uri="{FF2B5EF4-FFF2-40B4-BE49-F238E27FC236}">
                <a16:creationId xmlns:a16="http://schemas.microsoft.com/office/drawing/2014/main" id="{207B9639-A53E-E242-9876-B562E6E7C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Shortest Path Problem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0174F7A2-3CBC-EF44-BBE0-A4852946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Shortest path network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Directed graph G = (V, E).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Source s, destination t.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Length </a:t>
            </a:r>
            <a:r>
              <a:rPr lang="en-US" altLang="zh-CN" dirty="0">
                <a:ea typeface="宋体" panose="02010600030101010101" pitchFamily="2" charset="-122"/>
                <a:sym typeface="MT Extra" pitchFamily="2" charset="0"/>
              </a:rPr>
              <a:t></a:t>
            </a:r>
            <a:r>
              <a:rPr lang="en-US" altLang="zh-CN" sz="2000" baseline="-25000" dirty="0">
                <a:ea typeface="宋体" panose="02010600030101010101" pitchFamily="2" charset="-122"/>
                <a:sym typeface="MT Extra" pitchFamily="2" charset="0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= length of edge e.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Shortest path problem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find shortest directed path from s to t.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5972" name="Rectangle 4">
            <a:extLst>
              <a:ext uri="{FF2B5EF4-FFF2-40B4-BE49-F238E27FC236}">
                <a16:creationId xmlns:a16="http://schemas.microsoft.com/office/drawing/2014/main" id="{F5947D67-84E8-404E-8128-57FB0E57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441" y="4079876"/>
            <a:ext cx="2498725" cy="931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>
                <a:ea typeface="宋体" panose="02010600030101010101" pitchFamily="2" charset="-122"/>
              </a:rPr>
              <a:t>Cost of path s-2-3-5-t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=  9 + 23 + 2 + 16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= 50.</a:t>
            </a:r>
          </a:p>
        </p:txBody>
      </p:sp>
      <p:sp>
        <p:nvSpPr>
          <p:cNvPr id="596011" name="Line 43">
            <a:extLst>
              <a:ext uri="{FF2B5EF4-FFF2-40B4-BE49-F238E27FC236}">
                <a16:creationId xmlns:a16="http://schemas.microsoft.com/office/drawing/2014/main" id="{36801FA8-CF7D-9D4C-8BC5-79E162FFE6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45405" y="3417359"/>
            <a:ext cx="7620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96012" name="Text Box 44">
            <a:extLst>
              <a:ext uri="{FF2B5EF4-FFF2-40B4-BE49-F238E27FC236}">
                <a16:creationId xmlns:a16="http://schemas.microsoft.com/office/drawing/2014/main" id="{A31D1F99-BA9C-EF44-A1CE-BFBE6A88C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529" y="3658395"/>
            <a:ext cx="348249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ea typeface="宋体" panose="02010600030101010101" pitchFamily="2" charset="-122"/>
              </a:rPr>
              <a:t>cost of path = sum of edge costs in path</a:t>
            </a:r>
          </a:p>
        </p:txBody>
      </p:sp>
      <p:sp>
        <p:nvSpPr>
          <p:cNvPr id="596097" name="Oval 129">
            <a:extLst>
              <a:ext uri="{FF2B5EF4-FFF2-40B4-BE49-F238E27FC236}">
                <a16:creationId xmlns:a16="http://schemas.microsoft.com/office/drawing/2014/main" id="{F7B9B7A9-801F-0341-9474-08BFB4D85C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4039" y="4527551"/>
            <a:ext cx="269875" cy="2698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6098" name="Oval 130">
            <a:extLst>
              <a:ext uri="{FF2B5EF4-FFF2-40B4-BE49-F238E27FC236}">
                <a16:creationId xmlns:a16="http://schemas.microsoft.com/office/drawing/2014/main" id="{CB995C99-D6CF-7943-B27C-92002D275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0076" y="4197351"/>
            <a:ext cx="269875" cy="2698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96099" name="Oval 131">
            <a:extLst>
              <a:ext uri="{FF2B5EF4-FFF2-40B4-BE49-F238E27FC236}">
                <a16:creationId xmlns:a16="http://schemas.microsoft.com/office/drawing/2014/main" id="{02501010-E33E-BA44-8BC3-620DE1932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8039" y="6203951"/>
            <a:ext cx="269875" cy="2698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596100" name="Oval 132">
            <a:extLst>
              <a:ext uri="{FF2B5EF4-FFF2-40B4-BE49-F238E27FC236}">
                <a16:creationId xmlns:a16="http://schemas.microsoft.com/office/drawing/2014/main" id="{A4F05FA1-CF13-AA4C-A6F5-8A3E8A697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1489" y="4197351"/>
            <a:ext cx="269875" cy="2698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96101" name="Oval 133">
            <a:extLst>
              <a:ext uri="{FF2B5EF4-FFF2-40B4-BE49-F238E27FC236}">
                <a16:creationId xmlns:a16="http://schemas.microsoft.com/office/drawing/2014/main" id="{71689ACD-CE8C-2345-8E20-2910CD4071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1239" y="4979989"/>
            <a:ext cx="269875" cy="2698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96102" name="Oval 134">
            <a:extLst>
              <a:ext uri="{FF2B5EF4-FFF2-40B4-BE49-F238E27FC236}">
                <a16:creationId xmlns:a16="http://schemas.microsoft.com/office/drawing/2014/main" id="{80A929C3-3009-9744-BB2D-DF8357CA4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2764" y="6278564"/>
            <a:ext cx="269875" cy="2698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96103" name="Oval 135">
            <a:extLst>
              <a:ext uri="{FF2B5EF4-FFF2-40B4-BE49-F238E27FC236}">
                <a16:creationId xmlns:a16="http://schemas.microsoft.com/office/drawing/2014/main" id="{6369D11C-D792-D445-AA06-EB2913C22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9839" y="5213350"/>
            <a:ext cx="269875" cy="2730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96104" name="Oval 136">
            <a:extLst>
              <a:ext uri="{FF2B5EF4-FFF2-40B4-BE49-F238E27FC236}">
                <a16:creationId xmlns:a16="http://schemas.microsoft.com/office/drawing/2014/main" id="{31F840B0-B49E-8548-B727-5CF17C623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1039" y="5441951"/>
            <a:ext cx="269875" cy="2698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596105" name="AutoShape 137">
            <a:extLst>
              <a:ext uri="{FF2B5EF4-FFF2-40B4-BE49-F238E27FC236}">
                <a16:creationId xmlns:a16="http://schemas.microsoft.com/office/drawing/2014/main" id="{17114412-E38B-3B46-BB82-3C7F798D44A9}"/>
              </a:ext>
            </a:extLst>
          </p:cNvPr>
          <p:cNvCxnSpPr>
            <a:cxnSpLocks noChangeShapeType="1"/>
            <a:stCxn id="596097" idx="7"/>
            <a:endCxn id="596100" idx="2"/>
          </p:cNvCxnSpPr>
          <p:nvPr/>
        </p:nvCxnSpPr>
        <p:spPr bwMode="auto">
          <a:xfrm flipV="1">
            <a:off x="2054226" y="4332288"/>
            <a:ext cx="9572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06" name="AutoShape 138">
            <a:extLst>
              <a:ext uri="{FF2B5EF4-FFF2-40B4-BE49-F238E27FC236}">
                <a16:creationId xmlns:a16="http://schemas.microsoft.com/office/drawing/2014/main" id="{3B2E3AA4-393C-4943-9BB4-697599015659}"/>
              </a:ext>
            </a:extLst>
          </p:cNvPr>
          <p:cNvCxnSpPr>
            <a:cxnSpLocks noChangeShapeType="1"/>
            <a:stCxn id="596097" idx="6"/>
            <a:endCxn id="596101" idx="1"/>
          </p:cNvCxnSpPr>
          <p:nvPr/>
        </p:nvCxnSpPr>
        <p:spPr bwMode="auto">
          <a:xfrm>
            <a:off x="2093913" y="4662489"/>
            <a:ext cx="1497012" cy="357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07" name="AutoShape 139">
            <a:extLst>
              <a:ext uri="{FF2B5EF4-FFF2-40B4-BE49-F238E27FC236}">
                <a16:creationId xmlns:a16="http://schemas.microsoft.com/office/drawing/2014/main" id="{00FA4E33-6448-4F42-9805-C498417D48BE}"/>
              </a:ext>
            </a:extLst>
          </p:cNvPr>
          <p:cNvCxnSpPr>
            <a:cxnSpLocks noChangeShapeType="1"/>
            <a:stCxn id="596097" idx="4"/>
            <a:endCxn id="596102" idx="0"/>
          </p:cNvCxnSpPr>
          <p:nvPr/>
        </p:nvCxnSpPr>
        <p:spPr bwMode="auto">
          <a:xfrm>
            <a:off x="1958976" y="4797425"/>
            <a:ext cx="1228725" cy="148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08" name="AutoShape 140">
            <a:extLst>
              <a:ext uri="{FF2B5EF4-FFF2-40B4-BE49-F238E27FC236}">
                <a16:creationId xmlns:a16="http://schemas.microsoft.com/office/drawing/2014/main" id="{93DEFF33-3A9D-9947-9DD3-58614DDA0F7B}"/>
              </a:ext>
            </a:extLst>
          </p:cNvPr>
          <p:cNvCxnSpPr>
            <a:cxnSpLocks noChangeShapeType="1"/>
            <a:stCxn id="596101" idx="7"/>
            <a:endCxn id="596098" idx="2"/>
          </p:cNvCxnSpPr>
          <p:nvPr/>
        </p:nvCxnSpPr>
        <p:spPr bwMode="auto">
          <a:xfrm flipV="1">
            <a:off x="3781425" y="4332289"/>
            <a:ext cx="316865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09" name="AutoShape 141">
            <a:extLst>
              <a:ext uri="{FF2B5EF4-FFF2-40B4-BE49-F238E27FC236}">
                <a16:creationId xmlns:a16="http://schemas.microsoft.com/office/drawing/2014/main" id="{6F55B5F3-7D1F-F54E-A3D0-37347BC1A2C5}"/>
              </a:ext>
            </a:extLst>
          </p:cNvPr>
          <p:cNvCxnSpPr>
            <a:cxnSpLocks noChangeShapeType="1"/>
            <a:stCxn id="596103" idx="7"/>
            <a:endCxn id="596098" idx="4"/>
          </p:cNvCxnSpPr>
          <p:nvPr/>
        </p:nvCxnSpPr>
        <p:spPr bwMode="auto">
          <a:xfrm flipV="1">
            <a:off x="6550025" y="4467226"/>
            <a:ext cx="534988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0" name="AutoShape 142">
            <a:extLst>
              <a:ext uri="{FF2B5EF4-FFF2-40B4-BE49-F238E27FC236}">
                <a16:creationId xmlns:a16="http://schemas.microsoft.com/office/drawing/2014/main" id="{1DBD790C-F53E-3649-B3DC-B294FCC9E52F}"/>
              </a:ext>
            </a:extLst>
          </p:cNvPr>
          <p:cNvCxnSpPr>
            <a:cxnSpLocks noChangeShapeType="1"/>
            <a:stCxn id="596101" idx="5"/>
            <a:endCxn id="596104" idx="1"/>
          </p:cNvCxnSpPr>
          <p:nvPr/>
        </p:nvCxnSpPr>
        <p:spPr bwMode="auto">
          <a:xfrm>
            <a:off x="3781425" y="5210176"/>
            <a:ext cx="749300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1" name="AutoShape 143">
            <a:extLst>
              <a:ext uri="{FF2B5EF4-FFF2-40B4-BE49-F238E27FC236}">
                <a16:creationId xmlns:a16="http://schemas.microsoft.com/office/drawing/2014/main" id="{F3F486ED-1BE9-D341-90E4-E21B2A1300B1}"/>
              </a:ext>
            </a:extLst>
          </p:cNvPr>
          <p:cNvCxnSpPr>
            <a:cxnSpLocks noChangeShapeType="1"/>
            <a:stCxn id="596104" idx="5"/>
            <a:endCxn id="596099" idx="2"/>
          </p:cNvCxnSpPr>
          <p:nvPr/>
        </p:nvCxnSpPr>
        <p:spPr bwMode="auto">
          <a:xfrm>
            <a:off x="4721226" y="5672138"/>
            <a:ext cx="2436813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2" name="AutoShape 144">
            <a:extLst>
              <a:ext uri="{FF2B5EF4-FFF2-40B4-BE49-F238E27FC236}">
                <a16:creationId xmlns:a16="http://schemas.microsoft.com/office/drawing/2014/main" id="{4E053CAC-11DC-604C-9E29-07AE102FD66F}"/>
              </a:ext>
            </a:extLst>
          </p:cNvPr>
          <p:cNvCxnSpPr>
            <a:cxnSpLocks noChangeShapeType="1"/>
            <a:stCxn id="596104" idx="6"/>
            <a:endCxn id="596103" idx="2"/>
          </p:cNvCxnSpPr>
          <p:nvPr/>
        </p:nvCxnSpPr>
        <p:spPr bwMode="auto">
          <a:xfrm flipV="1">
            <a:off x="4760914" y="5349876"/>
            <a:ext cx="1558925" cy="227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3" name="AutoShape 145">
            <a:extLst>
              <a:ext uri="{FF2B5EF4-FFF2-40B4-BE49-F238E27FC236}">
                <a16:creationId xmlns:a16="http://schemas.microsoft.com/office/drawing/2014/main" id="{0C26338A-0F99-6445-8676-13B90649E7D2}"/>
              </a:ext>
            </a:extLst>
          </p:cNvPr>
          <p:cNvCxnSpPr>
            <a:cxnSpLocks noChangeShapeType="1"/>
            <a:stCxn id="596103" idx="4"/>
            <a:endCxn id="596099" idx="1"/>
          </p:cNvCxnSpPr>
          <p:nvPr/>
        </p:nvCxnSpPr>
        <p:spPr bwMode="auto">
          <a:xfrm>
            <a:off x="6454775" y="5486400"/>
            <a:ext cx="742950" cy="757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4" name="AutoShape 146">
            <a:extLst>
              <a:ext uri="{FF2B5EF4-FFF2-40B4-BE49-F238E27FC236}">
                <a16:creationId xmlns:a16="http://schemas.microsoft.com/office/drawing/2014/main" id="{3C55A605-729E-824B-8B5D-793939E15872}"/>
              </a:ext>
            </a:extLst>
          </p:cNvPr>
          <p:cNvCxnSpPr>
            <a:cxnSpLocks noChangeShapeType="1"/>
            <a:stCxn id="596098" idx="3"/>
            <a:endCxn id="596104" idx="7"/>
          </p:cNvCxnSpPr>
          <p:nvPr/>
        </p:nvCxnSpPr>
        <p:spPr bwMode="auto">
          <a:xfrm flipH="1">
            <a:off x="4721225" y="4427538"/>
            <a:ext cx="2268538" cy="105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5" name="AutoShape 147">
            <a:extLst>
              <a:ext uri="{FF2B5EF4-FFF2-40B4-BE49-F238E27FC236}">
                <a16:creationId xmlns:a16="http://schemas.microsoft.com/office/drawing/2014/main" id="{BF76183D-5817-684B-A90B-0AD70FC59DC4}"/>
              </a:ext>
            </a:extLst>
          </p:cNvPr>
          <p:cNvCxnSpPr>
            <a:cxnSpLocks noChangeShapeType="1"/>
            <a:stCxn id="596101" idx="4"/>
            <a:endCxn id="596102" idx="7"/>
          </p:cNvCxnSpPr>
          <p:nvPr/>
        </p:nvCxnSpPr>
        <p:spPr bwMode="auto">
          <a:xfrm flipH="1">
            <a:off x="3282951" y="5249864"/>
            <a:ext cx="403225" cy="1068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6" name="AutoShape 148">
            <a:extLst>
              <a:ext uri="{FF2B5EF4-FFF2-40B4-BE49-F238E27FC236}">
                <a16:creationId xmlns:a16="http://schemas.microsoft.com/office/drawing/2014/main" id="{AD8BD473-187F-274C-B2AF-921217317A00}"/>
              </a:ext>
            </a:extLst>
          </p:cNvPr>
          <p:cNvCxnSpPr>
            <a:cxnSpLocks noChangeShapeType="1"/>
            <a:stCxn id="596102" idx="6"/>
            <a:endCxn id="596104" idx="2"/>
          </p:cNvCxnSpPr>
          <p:nvPr/>
        </p:nvCxnSpPr>
        <p:spPr bwMode="auto">
          <a:xfrm flipV="1">
            <a:off x="3322638" y="5576888"/>
            <a:ext cx="1168400" cy="836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7" name="AutoShape 149">
            <a:extLst>
              <a:ext uri="{FF2B5EF4-FFF2-40B4-BE49-F238E27FC236}">
                <a16:creationId xmlns:a16="http://schemas.microsoft.com/office/drawing/2014/main" id="{B5C99E19-FE2A-D246-B76C-F07862899394}"/>
              </a:ext>
            </a:extLst>
          </p:cNvPr>
          <p:cNvCxnSpPr>
            <a:cxnSpLocks noChangeShapeType="1"/>
            <a:stCxn id="596100" idx="6"/>
            <a:endCxn id="596098" idx="1"/>
          </p:cNvCxnSpPr>
          <p:nvPr/>
        </p:nvCxnSpPr>
        <p:spPr bwMode="auto">
          <a:xfrm flipV="1">
            <a:off x="3281363" y="4237038"/>
            <a:ext cx="3708400" cy="95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8" name="AutoShape 150">
            <a:extLst>
              <a:ext uri="{FF2B5EF4-FFF2-40B4-BE49-F238E27FC236}">
                <a16:creationId xmlns:a16="http://schemas.microsoft.com/office/drawing/2014/main" id="{F4BF471F-C055-7947-8D89-CFA2D21673AE}"/>
              </a:ext>
            </a:extLst>
          </p:cNvPr>
          <p:cNvCxnSpPr>
            <a:cxnSpLocks noChangeShapeType="1"/>
            <a:stCxn id="596102" idx="6"/>
            <a:endCxn id="596099" idx="3"/>
          </p:cNvCxnSpPr>
          <p:nvPr/>
        </p:nvCxnSpPr>
        <p:spPr bwMode="auto">
          <a:xfrm>
            <a:off x="3322639" y="6413500"/>
            <a:ext cx="3875087" cy="2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9" name="AutoShape 151">
            <a:extLst>
              <a:ext uri="{FF2B5EF4-FFF2-40B4-BE49-F238E27FC236}">
                <a16:creationId xmlns:a16="http://schemas.microsoft.com/office/drawing/2014/main" id="{8B6EA9C2-6560-D940-821C-04555D939948}"/>
              </a:ext>
            </a:extLst>
          </p:cNvPr>
          <p:cNvCxnSpPr>
            <a:cxnSpLocks noChangeShapeType="1"/>
            <a:stCxn id="596098" idx="5"/>
            <a:endCxn id="596099" idx="0"/>
          </p:cNvCxnSpPr>
          <p:nvPr/>
        </p:nvCxnSpPr>
        <p:spPr bwMode="auto">
          <a:xfrm>
            <a:off x="7180263" y="4427538"/>
            <a:ext cx="112712" cy="177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6120" name="Text Box 152">
            <a:extLst>
              <a:ext uri="{FF2B5EF4-FFF2-40B4-BE49-F238E27FC236}">
                <a16:creationId xmlns:a16="http://schemas.microsoft.com/office/drawing/2014/main" id="{25C49EC8-64DC-264F-9A66-FD30ECFA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6" y="4181476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596121" name="Text Box 153">
            <a:extLst>
              <a:ext uri="{FF2B5EF4-FFF2-40B4-BE49-F238E27FC236}">
                <a16:creationId xmlns:a16="http://schemas.microsoft.com/office/drawing/2014/main" id="{885DE146-A52F-464E-AC64-8F3801250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064" y="4648201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596122" name="Text Box 154">
            <a:extLst>
              <a:ext uri="{FF2B5EF4-FFF2-40B4-BE49-F238E27FC236}">
                <a16:creationId xmlns:a16="http://schemas.microsoft.com/office/drawing/2014/main" id="{AABDCDA9-A3E9-584F-8B30-08863C80F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9" y="4881564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96123" name="Text Box 155">
            <a:extLst>
              <a:ext uri="{FF2B5EF4-FFF2-40B4-BE49-F238E27FC236}">
                <a16:creationId xmlns:a16="http://schemas.microsoft.com/office/drawing/2014/main" id="{0DFCDAD6-9C65-524E-96E6-79D4964FF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351339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596124" name="Text Box 156">
            <a:extLst>
              <a:ext uri="{FF2B5EF4-FFF2-40B4-BE49-F238E27FC236}">
                <a16:creationId xmlns:a16="http://schemas.microsoft.com/office/drawing/2014/main" id="{FD375DF7-DF82-C140-9730-8B06E57FD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9" y="4767264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596125" name="Text Box 157">
            <a:extLst>
              <a:ext uri="{FF2B5EF4-FFF2-40B4-BE49-F238E27FC236}">
                <a16:creationId xmlns:a16="http://schemas.microsoft.com/office/drawing/2014/main" id="{F5A61D78-5C46-5848-AF2D-028A15FD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5510214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596126" name="Text Box 158">
            <a:extLst>
              <a:ext uri="{FF2B5EF4-FFF2-40B4-BE49-F238E27FC236}">
                <a16:creationId xmlns:a16="http://schemas.microsoft.com/office/drawing/2014/main" id="{A3BA96F9-B45C-5245-97D2-9B0A318C4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1" y="5594351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96127" name="Text Box 159">
            <a:extLst>
              <a:ext uri="{FF2B5EF4-FFF2-40B4-BE49-F238E27FC236}">
                <a16:creationId xmlns:a16="http://schemas.microsoft.com/office/drawing/2014/main" id="{67CBCEB3-7058-BB4E-B546-FA2ACAB3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9" y="5249864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596128" name="Text Box 160">
            <a:extLst>
              <a:ext uri="{FF2B5EF4-FFF2-40B4-BE49-F238E27FC236}">
                <a16:creationId xmlns:a16="http://schemas.microsoft.com/office/drawing/2014/main" id="{9F5C001B-EB29-2647-B115-33D86928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9" y="5862639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596129" name="Text Box 161">
            <a:extLst>
              <a:ext uri="{FF2B5EF4-FFF2-40B4-BE49-F238E27FC236}">
                <a16:creationId xmlns:a16="http://schemas.microsoft.com/office/drawing/2014/main" id="{724687E4-1822-8043-A7E3-0249AD58B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4" y="6302376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44</a:t>
            </a:r>
          </a:p>
        </p:txBody>
      </p:sp>
      <p:sp>
        <p:nvSpPr>
          <p:cNvPr id="596130" name="Text Box 162">
            <a:extLst>
              <a:ext uri="{FF2B5EF4-FFF2-40B4-BE49-F238E27FC236}">
                <a16:creationId xmlns:a16="http://schemas.microsoft.com/office/drawing/2014/main" id="{EF2F457F-3B49-9B4C-9BCF-294DB186D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4" y="5861051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596131" name="Text Box 163">
            <a:extLst>
              <a:ext uri="{FF2B5EF4-FFF2-40B4-BE49-F238E27FC236}">
                <a16:creationId xmlns:a16="http://schemas.microsoft.com/office/drawing/2014/main" id="{F68B44CB-E480-F44D-98B0-63FCBB761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4" y="5334001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596132" name="Text Box 164">
            <a:extLst>
              <a:ext uri="{FF2B5EF4-FFF2-40B4-BE49-F238E27FC236}">
                <a16:creationId xmlns:a16="http://schemas.microsoft.com/office/drawing/2014/main" id="{FC181234-A826-4240-A062-B2E4DCBD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9" y="4843464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96133" name="Text Box 165">
            <a:extLst>
              <a:ext uri="{FF2B5EF4-FFF2-40B4-BE49-F238E27FC236}">
                <a16:creationId xmlns:a16="http://schemas.microsoft.com/office/drawing/2014/main" id="{C9EE966B-B8E2-984C-9865-50D3138A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4" y="5248276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596134" name="Text Box 166">
            <a:extLst>
              <a:ext uri="{FF2B5EF4-FFF2-40B4-BE49-F238E27FC236}">
                <a16:creationId xmlns:a16="http://schemas.microsoft.com/office/drawing/2014/main" id="{B508614E-DCE7-724C-AC80-963089ADD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9" y="5735639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596135" name="AutoShape 167">
            <a:extLst>
              <a:ext uri="{FF2B5EF4-FFF2-40B4-BE49-F238E27FC236}">
                <a16:creationId xmlns:a16="http://schemas.microsoft.com/office/drawing/2014/main" id="{BEC2B618-E48A-1140-ABB7-EB74D87FB674}"/>
              </a:ext>
            </a:extLst>
          </p:cNvPr>
          <p:cNvCxnSpPr>
            <a:cxnSpLocks noChangeShapeType="1"/>
            <a:stCxn id="596097" idx="7"/>
            <a:endCxn id="596100" idx="2"/>
          </p:cNvCxnSpPr>
          <p:nvPr/>
        </p:nvCxnSpPr>
        <p:spPr bwMode="auto">
          <a:xfrm flipV="1">
            <a:off x="2054226" y="4332288"/>
            <a:ext cx="957263" cy="234950"/>
          </a:xfrm>
          <a:prstGeom prst="straightConnector1">
            <a:avLst/>
          </a:prstGeom>
          <a:noFill/>
          <a:ln w="88900">
            <a:solidFill>
              <a:srgbClr val="003399">
                <a:alpha val="25000"/>
              </a:srgb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36" name="AutoShape 168">
            <a:extLst>
              <a:ext uri="{FF2B5EF4-FFF2-40B4-BE49-F238E27FC236}">
                <a16:creationId xmlns:a16="http://schemas.microsoft.com/office/drawing/2014/main" id="{FA944675-306B-A642-B42A-EC9E23C1B145}"/>
              </a:ext>
            </a:extLst>
          </p:cNvPr>
          <p:cNvCxnSpPr>
            <a:cxnSpLocks noChangeShapeType="1"/>
            <a:stCxn id="596104" idx="5"/>
            <a:endCxn id="596099" idx="2"/>
          </p:cNvCxnSpPr>
          <p:nvPr/>
        </p:nvCxnSpPr>
        <p:spPr bwMode="auto">
          <a:xfrm>
            <a:off x="4721226" y="5672138"/>
            <a:ext cx="2436813" cy="666750"/>
          </a:xfrm>
          <a:prstGeom prst="straightConnector1">
            <a:avLst/>
          </a:prstGeom>
          <a:noFill/>
          <a:ln w="88900">
            <a:solidFill>
              <a:srgbClr val="003399">
                <a:alpha val="25000"/>
              </a:srgb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37" name="AutoShape 169">
            <a:extLst>
              <a:ext uri="{FF2B5EF4-FFF2-40B4-BE49-F238E27FC236}">
                <a16:creationId xmlns:a16="http://schemas.microsoft.com/office/drawing/2014/main" id="{38C82E16-5901-644C-92CC-1639A2F8526E}"/>
              </a:ext>
            </a:extLst>
          </p:cNvPr>
          <p:cNvCxnSpPr>
            <a:cxnSpLocks noChangeShapeType="1"/>
            <a:stCxn id="596098" idx="3"/>
            <a:endCxn id="596104" idx="7"/>
          </p:cNvCxnSpPr>
          <p:nvPr/>
        </p:nvCxnSpPr>
        <p:spPr bwMode="auto">
          <a:xfrm flipH="1">
            <a:off x="4721225" y="4427538"/>
            <a:ext cx="2268538" cy="1054100"/>
          </a:xfrm>
          <a:prstGeom prst="straightConnector1">
            <a:avLst/>
          </a:prstGeom>
          <a:noFill/>
          <a:ln w="88900">
            <a:solidFill>
              <a:srgbClr val="003399">
                <a:alpha val="25000"/>
              </a:srgb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38" name="AutoShape 170">
            <a:extLst>
              <a:ext uri="{FF2B5EF4-FFF2-40B4-BE49-F238E27FC236}">
                <a16:creationId xmlns:a16="http://schemas.microsoft.com/office/drawing/2014/main" id="{F7B5D04F-4771-AB43-BD0F-72E179350C1A}"/>
              </a:ext>
            </a:extLst>
          </p:cNvPr>
          <p:cNvCxnSpPr>
            <a:cxnSpLocks noChangeShapeType="1"/>
            <a:stCxn id="596100" idx="6"/>
            <a:endCxn id="596098" idx="1"/>
          </p:cNvCxnSpPr>
          <p:nvPr/>
        </p:nvCxnSpPr>
        <p:spPr bwMode="auto">
          <a:xfrm flipV="1">
            <a:off x="3281363" y="4237038"/>
            <a:ext cx="3708400" cy="95250"/>
          </a:xfrm>
          <a:prstGeom prst="straightConnector1">
            <a:avLst/>
          </a:prstGeom>
          <a:noFill/>
          <a:ln w="88900">
            <a:solidFill>
              <a:srgbClr val="003399">
                <a:alpha val="25000"/>
              </a:srgb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50" name="Picture 2">
            <a:extLst>
              <a:ext uri="{FF2B5EF4-FFF2-40B4-BE49-F238E27FC236}">
                <a16:creationId xmlns:a16="http://schemas.microsoft.com/office/drawing/2014/main" id="{F3DAF390-CC53-A74D-9DFA-5F911C02C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4">
            <a:extLst>
              <a:ext uri="{FF2B5EF4-FFF2-40B4-BE49-F238E27FC236}">
                <a16:creationId xmlns:a16="http://schemas.microsoft.com/office/drawing/2014/main" id="{3DEDF896-0828-B94A-94B1-B9F57F975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757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15E48FBF-0D4E-994D-988F-11007F1A3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3B4B-CCB9-004D-9C4A-72A7D11E67C8}" type="slidenum">
              <a:rPr lang="en-US" altLang="zh-CN"/>
              <a:pPr/>
              <a:t>16</a:t>
            </a:fld>
            <a:endParaRPr lang="en-US" altLang="zh-CN" sz="1400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2FD77AE0-6C10-BA45-9C2A-C7279A000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Dijkstra's Algorithm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263DD298-DB56-E647-B6B7-1177F044D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Dijkstra's algorithm.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Maintain a set of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  <a:sym typeface="Symbol" pitchFamily="2" charset="2"/>
              </a:rPr>
              <a:t>explored nodes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S for which we have determined the shortest path distance d(u) from s to u.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Initialize S = {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}, d(s) = 0.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Repeatedly choose unexplored node v which minimizes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add v to S, and set d(v) = (v).</a:t>
            </a:r>
          </a:p>
        </p:txBody>
      </p:sp>
      <p:sp>
        <p:nvSpPr>
          <p:cNvPr id="591877" name="Freeform 5">
            <a:extLst>
              <a:ext uri="{FF2B5EF4-FFF2-40B4-BE49-F238E27FC236}">
                <a16:creationId xmlns:a16="http://schemas.microsoft.com/office/drawing/2014/main" id="{97029EE5-0987-DF41-994B-BEA5BC920998}"/>
              </a:ext>
            </a:extLst>
          </p:cNvPr>
          <p:cNvSpPr>
            <a:spLocks/>
          </p:cNvSpPr>
          <p:nvPr/>
        </p:nvSpPr>
        <p:spPr bwMode="auto">
          <a:xfrm>
            <a:off x="2514600" y="4495800"/>
            <a:ext cx="3429000" cy="2057400"/>
          </a:xfrm>
          <a:custGeom>
            <a:avLst/>
            <a:gdLst>
              <a:gd name="T0" fmla="*/ 225 w 1702"/>
              <a:gd name="T1" fmla="*/ 271 h 994"/>
              <a:gd name="T2" fmla="*/ 299 w 1702"/>
              <a:gd name="T3" fmla="*/ 222 h 994"/>
              <a:gd name="T4" fmla="*/ 348 w 1702"/>
              <a:gd name="T5" fmla="*/ 181 h 994"/>
              <a:gd name="T6" fmla="*/ 447 w 1702"/>
              <a:gd name="T7" fmla="*/ 140 h 994"/>
              <a:gd name="T8" fmla="*/ 471 w 1702"/>
              <a:gd name="T9" fmla="*/ 131 h 994"/>
              <a:gd name="T10" fmla="*/ 521 w 1702"/>
              <a:gd name="T11" fmla="*/ 115 h 994"/>
              <a:gd name="T12" fmla="*/ 570 w 1702"/>
              <a:gd name="T13" fmla="*/ 99 h 994"/>
              <a:gd name="T14" fmla="*/ 850 w 1702"/>
              <a:gd name="T15" fmla="*/ 25 h 994"/>
              <a:gd name="T16" fmla="*/ 1072 w 1702"/>
              <a:gd name="T17" fmla="*/ 0 h 994"/>
              <a:gd name="T18" fmla="*/ 1294 w 1702"/>
              <a:gd name="T19" fmla="*/ 8 h 994"/>
              <a:gd name="T20" fmla="*/ 1360 w 1702"/>
              <a:gd name="T21" fmla="*/ 25 h 994"/>
              <a:gd name="T22" fmla="*/ 1410 w 1702"/>
              <a:gd name="T23" fmla="*/ 41 h 994"/>
              <a:gd name="T24" fmla="*/ 1516 w 1702"/>
              <a:gd name="T25" fmla="*/ 90 h 994"/>
              <a:gd name="T26" fmla="*/ 1558 w 1702"/>
              <a:gd name="T27" fmla="*/ 123 h 994"/>
              <a:gd name="T28" fmla="*/ 1574 w 1702"/>
              <a:gd name="T29" fmla="*/ 148 h 994"/>
              <a:gd name="T30" fmla="*/ 1591 w 1702"/>
              <a:gd name="T31" fmla="*/ 164 h 994"/>
              <a:gd name="T32" fmla="*/ 1640 w 1702"/>
              <a:gd name="T33" fmla="*/ 255 h 994"/>
              <a:gd name="T34" fmla="*/ 1681 w 1702"/>
              <a:gd name="T35" fmla="*/ 354 h 994"/>
              <a:gd name="T36" fmla="*/ 1656 w 1702"/>
              <a:gd name="T37" fmla="*/ 584 h 994"/>
              <a:gd name="T38" fmla="*/ 1591 w 1702"/>
              <a:gd name="T39" fmla="*/ 675 h 994"/>
              <a:gd name="T40" fmla="*/ 1541 w 1702"/>
              <a:gd name="T41" fmla="*/ 765 h 994"/>
              <a:gd name="T42" fmla="*/ 1508 w 1702"/>
              <a:gd name="T43" fmla="*/ 831 h 994"/>
              <a:gd name="T44" fmla="*/ 1401 w 1702"/>
              <a:gd name="T45" fmla="*/ 938 h 994"/>
              <a:gd name="T46" fmla="*/ 1056 w 1702"/>
              <a:gd name="T47" fmla="*/ 979 h 994"/>
              <a:gd name="T48" fmla="*/ 636 w 1702"/>
              <a:gd name="T49" fmla="*/ 946 h 994"/>
              <a:gd name="T50" fmla="*/ 364 w 1702"/>
              <a:gd name="T51" fmla="*/ 856 h 994"/>
              <a:gd name="T52" fmla="*/ 307 w 1702"/>
              <a:gd name="T53" fmla="*/ 839 h 994"/>
              <a:gd name="T54" fmla="*/ 290 w 1702"/>
              <a:gd name="T55" fmla="*/ 823 h 994"/>
              <a:gd name="T56" fmla="*/ 233 w 1702"/>
              <a:gd name="T57" fmla="*/ 798 h 994"/>
              <a:gd name="T58" fmla="*/ 76 w 1702"/>
              <a:gd name="T59" fmla="*/ 683 h 994"/>
              <a:gd name="T60" fmla="*/ 85 w 1702"/>
              <a:gd name="T61" fmla="*/ 345 h 994"/>
              <a:gd name="T62" fmla="*/ 225 w 1702"/>
              <a:gd name="T63" fmla="*/ 271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2" h="994">
                <a:moveTo>
                  <a:pt x="225" y="271"/>
                </a:moveTo>
                <a:cubicBezTo>
                  <a:pt x="250" y="254"/>
                  <a:pt x="279" y="243"/>
                  <a:pt x="299" y="222"/>
                </a:cubicBezTo>
                <a:cubicBezTo>
                  <a:pt x="318" y="202"/>
                  <a:pt x="323" y="193"/>
                  <a:pt x="348" y="181"/>
                </a:cubicBezTo>
                <a:cubicBezTo>
                  <a:pt x="379" y="166"/>
                  <a:pt x="415" y="151"/>
                  <a:pt x="447" y="140"/>
                </a:cubicBezTo>
                <a:cubicBezTo>
                  <a:pt x="455" y="137"/>
                  <a:pt x="463" y="134"/>
                  <a:pt x="471" y="131"/>
                </a:cubicBezTo>
                <a:cubicBezTo>
                  <a:pt x="488" y="125"/>
                  <a:pt x="504" y="120"/>
                  <a:pt x="521" y="115"/>
                </a:cubicBezTo>
                <a:cubicBezTo>
                  <a:pt x="537" y="110"/>
                  <a:pt x="570" y="99"/>
                  <a:pt x="570" y="99"/>
                </a:cubicBezTo>
                <a:cubicBezTo>
                  <a:pt x="648" y="46"/>
                  <a:pt x="759" y="35"/>
                  <a:pt x="850" y="25"/>
                </a:cubicBezTo>
                <a:cubicBezTo>
                  <a:pt x="923" y="9"/>
                  <a:pt x="1072" y="0"/>
                  <a:pt x="1072" y="0"/>
                </a:cubicBezTo>
                <a:cubicBezTo>
                  <a:pt x="1146" y="3"/>
                  <a:pt x="1220" y="3"/>
                  <a:pt x="1294" y="8"/>
                </a:cubicBezTo>
                <a:cubicBezTo>
                  <a:pt x="1300" y="8"/>
                  <a:pt x="1355" y="23"/>
                  <a:pt x="1360" y="25"/>
                </a:cubicBezTo>
                <a:cubicBezTo>
                  <a:pt x="1377" y="30"/>
                  <a:pt x="1410" y="41"/>
                  <a:pt x="1410" y="41"/>
                </a:cubicBezTo>
                <a:cubicBezTo>
                  <a:pt x="1439" y="61"/>
                  <a:pt x="1482" y="79"/>
                  <a:pt x="1516" y="90"/>
                </a:cubicBezTo>
                <a:cubicBezTo>
                  <a:pt x="1529" y="103"/>
                  <a:pt x="1545" y="110"/>
                  <a:pt x="1558" y="123"/>
                </a:cubicBezTo>
                <a:cubicBezTo>
                  <a:pt x="1565" y="130"/>
                  <a:pt x="1568" y="140"/>
                  <a:pt x="1574" y="148"/>
                </a:cubicBezTo>
                <a:cubicBezTo>
                  <a:pt x="1579" y="154"/>
                  <a:pt x="1585" y="159"/>
                  <a:pt x="1591" y="164"/>
                </a:cubicBezTo>
                <a:cubicBezTo>
                  <a:pt x="1601" y="196"/>
                  <a:pt x="1617" y="232"/>
                  <a:pt x="1640" y="255"/>
                </a:cubicBezTo>
                <a:cubicBezTo>
                  <a:pt x="1652" y="293"/>
                  <a:pt x="1660" y="321"/>
                  <a:pt x="1681" y="354"/>
                </a:cubicBezTo>
                <a:cubicBezTo>
                  <a:pt x="1694" y="432"/>
                  <a:pt x="1702" y="516"/>
                  <a:pt x="1656" y="584"/>
                </a:cubicBezTo>
                <a:cubicBezTo>
                  <a:pt x="1645" y="618"/>
                  <a:pt x="1616" y="649"/>
                  <a:pt x="1591" y="675"/>
                </a:cubicBezTo>
                <a:cubicBezTo>
                  <a:pt x="1578" y="711"/>
                  <a:pt x="1569" y="738"/>
                  <a:pt x="1541" y="765"/>
                </a:cubicBezTo>
                <a:cubicBezTo>
                  <a:pt x="1523" y="822"/>
                  <a:pt x="1537" y="802"/>
                  <a:pt x="1508" y="831"/>
                </a:cubicBezTo>
                <a:cubicBezTo>
                  <a:pt x="1495" y="873"/>
                  <a:pt x="1443" y="925"/>
                  <a:pt x="1401" y="938"/>
                </a:cubicBezTo>
                <a:cubicBezTo>
                  <a:pt x="1317" y="994"/>
                  <a:pt x="1153" y="974"/>
                  <a:pt x="1056" y="979"/>
                </a:cubicBezTo>
                <a:cubicBezTo>
                  <a:pt x="814" y="973"/>
                  <a:pt x="795" y="985"/>
                  <a:pt x="636" y="946"/>
                </a:cubicBezTo>
                <a:cubicBezTo>
                  <a:pt x="554" y="893"/>
                  <a:pt x="460" y="869"/>
                  <a:pt x="364" y="856"/>
                </a:cubicBezTo>
                <a:cubicBezTo>
                  <a:pt x="345" y="849"/>
                  <a:pt x="325" y="848"/>
                  <a:pt x="307" y="839"/>
                </a:cubicBezTo>
                <a:cubicBezTo>
                  <a:pt x="300" y="836"/>
                  <a:pt x="296" y="827"/>
                  <a:pt x="290" y="823"/>
                </a:cubicBezTo>
                <a:cubicBezTo>
                  <a:pt x="266" y="807"/>
                  <a:pt x="258" y="806"/>
                  <a:pt x="233" y="798"/>
                </a:cubicBezTo>
                <a:cubicBezTo>
                  <a:pt x="185" y="752"/>
                  <a:pt x="124" y="729"/>
                  <a:pt x="76" y="683"/>
                </a:cubicBezTo>
                <a:cubicBezTo>
                  <a:pt x="42" y="578"/>
                  <a:pt x="0" y="430"/>
                  <a:pt x="85" y="345"/>
                </a:cubicBezTo>
                <a:cubicBezTo>
                  <a:pt x="103" y="290"/>
                  <a:pt x="172" y="271"/>
                  <a:pt x="225" y="271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1878" name="Line 6">
            <a:extLst>
              <a:ext uri="{FF2B5EF4-FFF2-40B4-BE49-F238E27FC236}">
                <a16:creationId xmlns:a16="http://schemas.microsoft.com/office/drawing/2014/main" id="{55601250-B627-4E47-B11A-AFB5C074FD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53943" y="3518415"/>
            <a:ext cx="79465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91880" name="Oval 8">
            <a:extLst>
              <a:ext uri="{FF2B5EF4-FFF2-40B4-BE49-F238E27FC236}">
                <a16:creationId xmlns:a16="http://schemas.microsoft.com/office/drawing/2014/main" id="{A2E59CF5-2944-8147-B9A8-53822EDE6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5562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1881" name="Oval 9">
            <a:extLst>
              <a:ext uri="{FF2B5EF4-FFF2-40B4-BE49-F238E27FC236}">
                <a16:creationId xmlns:a16="http://schemas.microsoft.com/office/drawing/2014/main" id="{6D2D6399-6BB2-BD49-B7EE-C887A3F5E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6200" y="5638801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91882" name="Oval 10">
            <a:extLst>
              <a:ext uri="{FF2B5EF4-FFF2-40B4-BE49-F238E27FC236}">
                <a16:creationId xmlns:a16="http://schemas.microsoft.com/office/drawing/2014/main" id="{EE2780E3-7902-BD4A-A2DE-CD12F7BD16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1054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91883" name="Oval 11">
            <a:extLst>
              <a:ext uri="{FF2B5EF4-FFF2-40B4-BE49-F238E27FC236}">
                <a16:creationId xmlns:a16="http://schemas.microsoft.com/office/drawing/2014/main" id="{A4881E2A-A55A-314F-810D-59138BBAF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4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91884" name="Oval 12">
            <a:extLst>
              <a:ext uri="{FF2B5EF4-FFF2-40B4-BE49-F238E27FC236}">
                <a16:creationId xmlns:a16="http://schemas.microsoft.com/office/drawing/2014/main" id="{C46CDEF6-2113-264E-9699-44B0BB443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800" y="5943601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91885" name="Oval 13">
            <a:extLst>
              <a:ext uri="{FF2B5EF4-FFF2-40B4-BE49-F238E27FC236}">
                <a16:creationId xmlns:a16="http://schemas.microsoft.com/office/drawing/2014/main" id="{B9D9E11B-7814-9E46-B77B-33D1B1A444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4764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91886" name="Oval 14">
            <a:extLst>
              <a:ext uri="{FF2B5EF4-FFF2-40B4-BE49-F238E27FC236}">
                <a16:creationId xmlns:a16="http://schemas.microsoft.com/office/drawing/2014/main" id="{63FB2C86-60EB-AA42-8EF4-9414C7922A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5943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91887" name="Oval 15">
            <a:extLst>
              <a:ext uri="{FF2B5EF4-FFF2-40B4-BE49-F238E27FC236}">
                <a16:creationId xmlns:a16="http://schemas.microsoft.com/office/drawing/2014/main" id="{C85FCEB8-5EF3-5946-A6BE-8914D8B89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6564" y="45720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591888" name="Oval 16">
            <a:extLst>
              <a:ext uri="{FF2B5EF4-FFF2-40B4-BE49-F238E27FC236}">
                <a16:creationId xmlns:a16="http://schemas.microsoft.com/office/drawing/2014/main" id="{F58A9935-5C0A-D741-8074-CCA9BC022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49530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591889" name="AutoShape 17">
            <a:extLst>
              <a:ext uri="{FF2B5EF4-FFF2-40B4-BE49-F238E27FC236}">
                <a16:creationId xmlns:a16="http://schemas.microsoft.com/office/drawing/2014/main" id="{C555FE00-9775-0343-8631-4B7619F9B9F7}"/>
              </a:ext>
            </a:extLst>
          </p:cNvPr>
          <p:cNvCxnSpPr>
            <a:cxnSpLocks noChangeShapeType="1"/>
            <a:stCxn id="591888" idx="6"/>
            <a:endCxn id="591887" idx="2"/>
          </p:cNvCxnSpPr>
          <p:nvPr/>
        </p:nvCxnSpPr>
        <p:spPr bwMode="auto">
          <a:xfrm flipV="1">
            <a:off x="5100639" y="4686300"/>
            <a:ext cx="1685925" cy="3810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890" name="Text Box 18">
            <a:extLst>
              <a:ext uri="{FF2B5EF4-FFF2-40B4-BE49-F238E27FC236}">
                <a16:creationId xmlns:a16="http://schemas.microsoft.com/office/drawing/2014/main" id="{F52D07E4-24AE-6148-80F5-7ADC7F2CE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6" y="4638676"/>
            <a:ext cx="48410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d(u)</a:t>
            </a:r>
          </a:p>
        </p:txBody>
      </p:sp>
      <p:cxnSp>
        <p:nvCxnSpPr>
          <p:cNvPr id="591891" name="AutoShape 19">
            <a:extLst>
              <a:ext uri="{FF2B5EF4-FFF2-40B4-BE49-F238E27FC236}">
                <a16:creationId xmlns:a16="http://schemas.microsoft.com/office/drawing/2014/main" id="{87216C66-16A4-E942-8A36-16E6EBAB15A8}"/>
              </a:ext>
            </a:extLst>
          </p:cNvPr>
          <p:cNvCxnSpPr>
            <a:cxnSpLocks noChangeShapeType="1"/>
            <a:stCxn id="591883" idx="7"/>
            <a:endCxn id="591887" idx="3"/>
          </p:cNvCxnSpPr>
          <p:nvPr/>
        </p:nvCxnSpPr>
        <p:spPr bwMode="auto">
          <a:xfrm flipV="1">
            <a:off x="5072064" y="4767264"/>
            <a:ext cx="17478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2" name="AutoShape 20">
            <a:extLst>
              <a:ext uri="{FF2B5EF4-FFF2-40B4-BE49-F238E27FC236}">
                <a16:creationId xmlns:a16="http://schemas.microsoft.com/office/drawing/2014/main" id="{6655E430-A139-1F42-A3CA-BDE28CE160DD}"/>
              </a:ext>
            </a:extLst>
          </p:cNvPr>
          <p:cNvCxnSpPr>
            <a:cxnSpLocks noChangeShapeType="1"/>
            <a:stCxn id="591883" idx="6"/>
            <a:endCxn id="591885" idx="2"/>
          </p:cNvCxnSpPr>
          <p:nvPr/>
        </p:nvCxnSpPr>
        <p:spPr bwMode="auto">
          <a:xfrm>
            <a:off x="5105401" y="5600700"/>
            <a:ext cx="2519363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3" name="AutoShape 21">
            <a:extLst>
              <a:ext uri="{FF2B5EF4-FFF2-40B4-BE49-F238E27FC236}">
                <a16:creationId xmlns:a16="http://schemas.microsoft.com/office/drawing/2014/main" id="{B2297C59-1354-0E4E-8587-44D92CD28133}"/>
              </a:ext>
            </a:extLst>
          </p:cNvPr>
          <p:cNvCxnSpPr>
            <a:cxnSpLocks noChangeShapeType="1"/>
            <a:stCxn id="591884" idx="6"/>
            <a:endCxn id="591886" idx="2"/>
          </p:cNvCxnSpPr>
          <p:nvPr/>
        </p:nvCxnSpPr>
        <p:spPr bwMode="auto">
          <a:xfrm>
            <a:off x="4719638" y="6057900"/>
            <a:ext cx="1757362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4" name="AutoShape 22">
            <a:extLst>
              <a:ext uri="{FF2B5EF4-FFF2-40B4-BE49-F238E27FC236}">
                <a16:creationId xmlns:a16="http://schemas.microsoft.com/office/drawing/2014/main" id="{B5807CAF-AE87-DB4B-AA07-02F3359E7E80}"/>
              </a:ext>
            </a:extLst>
          </p:cNvPr>
          <p:cNvCxnSpPr>
            <a:cxnSpLocks noChangeShapeType="1"/>
            <a:stCxn id="591887" idx="5"/>
            <a:endCxn id="591885" idx="1"/>
          </p:cNvCxnSpPr>
          <p:nvPr/>
        </p:nvCxnSpPr>
        <p:spPr bwMode="auto">
          <a:xfrm>
            <a:off x="6977064" y="4767264"/>
            <a:ext cx="6810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5" name="AutoShape 23">
            <a:extLst>
              <a:ext uri="{FF2B5EF4-FFF2-40B4-BE49-F238E27FC236}">
                <a16:creationId xmlns:a16="http://schemas.microsoft.com/office/drawing/2014/main" id="{F9E57710-7DAC-534C-92B3-FB262F9D0DF8}"/>
              </a:ext>
            </a:extLst>
          </p:cNvPr>
          <p:cNvCxnSpPr>
            <a:cxnSpLocks noChangeShapeType="1"/>
            <a:stCxn id="591886" idx="6"/>
            <a:endCxn id="591885" idx="3"/>
          </p:cNvCxnSpPr>
          <p:nvPr/>
        </p:nvCxnSpPr>
        <p:spPr bwMode="auto">
          <a:xfrm flipV="1">
            <a:off x="6700838" y="5681664"/>
            <a:ext cx="957262" cy="376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6" name="AutoShape 24">
            <a:extLst>
              <a:ext uri="{FF2B5EF4-FFF2-40B4-BE49-F238E27FC236}">
                <a16:creationId xmlns:a16="http://schemas.microsoft.com/office/drawing/2014/main" id="{B38C8E1E-D129-844D-9EDC-85C1D2C1231A}"/>
              </a:ext>
            </a:extLst>
          </p:cNvPr>
          <p:cNvCxnSpPr>
            <a:cxnSpLocks noChangeShapeType="1"/>
            <a:stCxn id="591880" idx="7"/>
            <a:endCxn id="591882" idx="3"/>
          </p:cNvCxnSpPr>
          <p:nvPr/>
        </p:nvCxnSpPr>
        <p:spPr bwMode="auto">
          <a:xfrm flipV="1">
            <a:off x="3238500" y="5300664"/>
            <a:ext cx="909638" cy="2952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7" name="AutoShape 25">
            <a:extLst>
              <a:ext uri="{FF2B5EF4-FFF2-40B4-BE49-F238E27FC236}">
                <a16:creationId xmlns:a16="http://schemas.microsoft.com/office/drawing/2014/main" id="{FEC58CFE-86CF-824D-9FFD-DB9CFA54C3FB}"/>
              </a:ext>
            </a:extLst>
          </p:cNvPr>
          <p:cNvCxnSpPr>
            <a:cxnSpLocks noChangeShapeType="1"/>
            <a:stCxn id="591880" idx="6"/>
            <a:endCxn id="591881" idx="2"/>
          </p:cNvCxnSpPr>
          <p:nvPr/>
        </p:nvCxnSpPr>
        <p:spPr bwMode="auto">
          <a:xfrm>
            <a:off x="3271838" y="5676900"/>
            <a:ext cx="614362" cy="762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8" name="AutoShape 26">
            <a:extLst>
              <a:ext uri="{FF2B5EF4-FFF2-40B4-BE49-F238E27FC236}">
                <a16:creationId xmlns:a16="http://schemas.microsoft.com/office/drawing/2014/main" id="{D20A632F-DF01-8E49-B914-C27B6C7F6323}"/>
              </a:ext>
            </a:extLst>
          </p:cNvPr>
          <p:cNvCxnSpPr>
            <a:cxnSpLocks noChangeShapeType="1"/>
            <a:stCxn id="591881" idx="5"/>
            <a:endCxn id="591884" idx="2"/>
          </p:cNvCxnSpPr>
          <p:nvPr/>
        </p:nvCxnSpPr>
        <p:spPr bwMode="auto">
          <a:xfrm>
            <a:off x="4076700" y="5832476"/>
            <a:ext cx="419100" cy="2254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9" name="AutoShape 27">
            <a:extLst>
              <a:ext uri="{FF2B5EF4-FFF2-40B4-BE49-F238E27FC236}">
                <a16:creationId xmlns:a16="http://schemas.microsoft.com/office/drawing/2014/main" id="{B293923E-7C96-E442-8786-8683D005E369}"/>
              </a:ext>
            </a:extLst>
          </p:cNvPr>
          <p:cNvCxnSpPr>
            <a:cxnSpLocks noChangeShapeType="1"/>
            <a:stCxn id="591881" idx="6"/>
            <a:endCxn id="591883" idx="2"/>
          </p:cNvCxnSpPr>
          <p:nvPr/>
        </p:nvCxnSpPr>
        <p:spPr bwMode="auto">
          <a:xfrm flipV="1">
            <a:off x="4110039" y="5600700"/>
            <a:ext cx="771525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900" name="AutoShape 28">
            <a:extLst>
              <a:ext uri="{FF2B5EF4-FFF2-40B4-BE49-F238E27FC236}">
                <a16:creationId xmlns:a16="http://schemas.microsoft.com/office/drawing/2014/main" id="{89644AF5-C24E-B44F-944B-A00752FAD4D4}"/>
              </a:ext>
            </a:extLst>
          </p:cNvPr>
          <p:cNvCxnSpPr>
            <a:cxnSpLocks noChangeShapeType="1"/>
            <a:stCxn id="591888" idx="4"/>
            <a:endCxn id="591883" idx="0"/>
          </p:cNvCxnSpPr>
          <p:nvPr/>
        </p:nvCxnSpPr>
        <p:spPr bwMode="auto">
          <a:xfrm>
            <a:off x="4989513" y="5181600"/>
            <a:ext cx="4762" cy="304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901" name="AutoShape 29">
            <a:extLst>
              <a:ext uri="{FF2B5EF4-FFF2-40B4-BE49-F238E27FC236}">
                <a16:creationId xmlns:a16="http://schemas.microsoft.com/office/drawing/2014/main" id="{9062B8BA-3190-CC41-A850-F8C8BE336A90}"/>
              </a:ext>
            </a:extLst>
          </p:cNvPr>
          <p:cNvCxnSpPr>
            <a:cxnSpLocks noChangeShapeType="1"/>
            <a:stCxn id="591882" idx="6"/>
            <a:endCxn id="591888" idx="2"/>
          </p:cNvCxnSpPr>
          <p:nvPr/>
        </p:nvCxnSpPr>
        <p:spPr bwMode="auto">
          <a:xfrm flipV="1">
            <a:off x="4338638" y="5067300"/>
            <a:ext cx="538162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902" name="Text Box 30">
            <a:extLst>
              <a:ext uri="{FF2B5EF4-FFF2-40B4-BE49-F238E27FC236}">
                <a16:creationId xmlns:a16="http://schemas.microsoft.com/office/drawing/2014/main" id="{025BA081-DA74-064D-8B46-B79E6682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1"/>
            <a:ext cx="26770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1903" name="Text Box 31">
            <a:extLst>
              <a:ext uri="{FF2B5EF4-FFF2-40B4-BE49-F238E27FC236}">
                <a16:creationId xmlns:a16="http://schemas.microsoft.com/office/drawing/2014/main" id="{CA2E6EBC-EBB5-7B44-9A6A-3C941B8BB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6" y="4451350"/>
            <a:ext cx="36227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  <a:sym typeface="MT Extra" pitchFamily="2" charset="0"/>
              </a:rPr>
              <a:t></a:t>
            </a:r>
            <a:r>
              <a:rPr lang="en-US" altLang="zh-CN" baseline="-25000">
                <a:ea typeface="宋体" panose="02010600030101010101" pitchFamily="2" charset="-122"/>
                <a:sym typeface="MT Extra" pitchFamily="2" charset="0"/>
              </a:rPr>
              <a:t>e</a:t>
            </a:r>
          </a:p>
        </p:txBody>
      </p:sp>
      <p:sp>
        <p:nvSpPr>
          <p:cNvPr id="591905" name="Text Box 33">
            <a:extLst>
              <a:ext uri="{FF2B5EF4-FFF2-40B4-BE49-F238E27FC236}">
                <a16:creationId xmlns:a16="http://schemas.microsoft.com/office/drawing/2014/main" id="{65550440-67E1-8F4F-BC00-4E524CE9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331196"/>
            <a:ext cx="28956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shortest path to some u in explored part, followed by a single edge (u, v)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A36160C-DE45-AE4B-BD63-6703A099D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4">
            <a:extLst>
              <a:ext uri="{FF2B5EF4-FFF2-40B4-BE49-F238E27FC236}">
                <a16:creationId xmlns:a16="http://schemas.microsoft.com/office/drawing/2014/main" id="{EE3137EB-7734-8C43-B478-DFB054C60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B46616-2BA7-8146-9B34-44A29B82A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543" y="3225800"/>
            <a:ext cx="3327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8C23CEAE-9EC0-FA42-AA5D-088DCE98E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EF19A-0CEF-1E47-84B5-4FC2256E877D}" type="slidenum">
              <a:rPr lang="en-US" altLang="zh-CN"/>
              <a:pPr/>
              <a:t>17</a:t>
            </a:fld>
            <a:endParaRPr lang="en-US" altLang="zh-CN" sz="1400"/>
          </a:p>
        </p:txBody>
      </p:sp>
      <p:sp>
        <p:nvSpPr>
          <p:cNvPr id="589826" name="Rectangle 2">
            <a:extLst>
              <a:ext uri="{FF2B5EF4-FFF2-40B4-BE49-F238E27FC236}">
                <a16:creationId xmlns:a16="http://schemas.microsoft.com/office/drawing/2014/main" id="{7F31FC3C-5167-4648-921E-2DA7FCB8A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Dijkstra's Algorithm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D5850DDD-9EA2-F948-B762-04D25577C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Dijkstra's algorithm.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Maintain a set of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Symbol" pitchFamily="2" charset="2"/>
              </a:rPr>
              <a:t>explored nodes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S for which we have determined the shortest path distance d(u) from s to u.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Initialize S = {</a:t>
            </a:r>
            <a:r>
              <a:rPr lang="en-US" altLang="zh-CN" baseline="-25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baseline="-25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}, d(s) = 0.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Repeatedly choose unexplored node v which minimizes</a:t>
            </a:r>
            <a:br>
              <a:rPr lang="en-US" altLang="zh-CN">
                <a:ea typeface="宋体" panose="02010600030101010101" pitchFamily="2" charset="-122"/>
                <a:sym typeface="Symbol" pitchFamily="2" charset="2"/>
              </a:rPr>
            </a:br>
            <a:br>
              <a:rPr lang="en-US" altLang="zh-CN">
                <a:ea typeface="宋体" panose="02010600030101010101" pitchFamily="2" charset="-122"/>
                <a:sym typeface="Symbol" pitchFamily="2" charset="2"/>
              </a:rPr>
            </a:br>
            <a:br>
              <a:rPr lang="en-US" altLang="zh-CN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add v to S, and set d(v) = (v).</a:t>
            </a:r>
          </a:p>
        </p:txBody>
      </p:sp>
      <p:sp>
        <p:nvSpPr>
          <p:cNvPr id="589829" name="Freeform 5">
            <a:extLst>
              <a:ext uri="{FF2B5EF4-FFF2-40B4-BE49-F238E27FC236}">
                <a16:creationId xmlns:a16="http://schemas.microsoft.com/office/drawing/2014/main" id="{49314782-2A76-CC44-ABDB-02FCF189922D}"/>
              </a:ext>
            </a:extLst>
          </p:cNvPr>
          <p:cNvSpPr>
            <a:spLocks/>
          </p:cNvSpPr>
          <p:nvPr/>
        </p:nvSpPr>
        <p:spPr bwMode="auto">
          <a:xfrm>
            <a:off x="2514600" y="4286250"/>
            <a:ext cx="4878388" cy="2266950"/>
          </a:xfrm>
          <a:custGeom>
            <a:avLst/>
            <a:gdLst>
              <a:gd name="T0" fmla="*/ 286 w 3073"/>
              <a:gd name="T1" fmla="*/ 485 h 1428"/>
              <a:gd name="T2" fmla="*/ 379 w 3073"/>
              <a:gd name="T3" fmla="*/ 421 h 1428"/>
              <a:gd name="T4" fmla="*/ 442 w 3073"/>
              <a:gd name="T5" fmla="*/ 368 h 1428"/>
              <a:gd name="T6" fmla="*/ 567 w 3073"/>
              <a:gd name="T7" fmla="*/ 315 h 1428"/>
              <a:gd name="T8" fmla="*/ 598 w 3073"/>
              <a:gd name="T9" fmla="*/ 303 h 1428"/>
              <a:gd name="T10" fmla="*/ 661 w 3073"/>
              <a:gd name="T11" fmla="*/ 282 h 1428"/>
              <a:gd name="T12" fmla="*/ 723 w 3073"/>
              <a:gd name="T13" fmla="*/ 261 h 1428"/>
              <a:gd name="T14" fmla="*/ 1079 w 3073"/>
              <a:gd name="T15" fmla="*/ 165 h 1428"/>
              <a:gd name="T16" fmla="*/ 1360 w 3073"/>
              <a:gd name="T17" fmla="*/ 132 h 1428"/>
              <a:gd name="T18" fmla="*/ 1642 w 3073"/>
              <a:gd name="T19" fmla="*/ 142 h 1428"/>
              <a:gd name="T20" fmla="*/ 1930 w 3073"/>
              <a:gd name="T21" fmla="*/ 105 h 1428"/>
              <a:gd name="T22" fmla="*/ 2106 w 3073"/>
              <a:gd name="T23" fmla="*/ 74 h 1428"/>
              <a:gd name="T24" fmla="*/ 2356 w 3073"/>
              <a:gd name="T25" fmla="*/ 36 h 1428"/>
              <a:gd name="T26" fmla="*/ 2607 w 3073"/>
              <a:gd name="T27" fmla="*/ 17 h 1428"/>
              <a:gd name="T28" fmla="*/ 2920 w 3073"/>
              <a:gd name="T29" fmla="*/ 61 h 1428"/>
              <a:gd name="T30" fmla="*/ 2995 w 3073"/>
              <a:gd name="T31" fmla="*/ 149 h 1428"/>
              <a:gd name="T32" fmla="*/ 3051 w 3073"/>
              <a:gd name="T33" fmla="*/ 330 h 1428"/>
              <a:gd name="T34" fmla="*/ 2863 w 3073"/>
              <a:gd name="T35" fmla="*/ 537 h 1428"/>
              <a:gd name="T36" fmla="*/ 2481 w 3073"/>
              <a:gd name="T37" fmla="*/ 700 h 1428"/>
              <a:gd name="T38" fmla="*/ 2102 w 3073"/>
              <a:gd name="T39" fmla="*/ 893 h 1428"/>
              <a:gd name="T40" fmla="*/ 2019 w 3073"/>
              <a:gd name="T41" fmla="*/ 1012 h 1428"/>
              <a:gd name="T42" fmla="*/ 1956 w 3073"/>
              <a:gd name="T43" fmla="*/ 1129 h 1428"/>
              <a:gd name="T44" fmla="*/ 1914 w 3073"/>
              <a:gd name="T45" fmla="*/ 1215 h 1428"/>
              <a:gd name="T46" fmla="*/ 1778 w 3073"/>
              <a:gd name="T47" fmla="*/ 1355 h 1428"/>
              <a:gd name="T48" fmla="*/ 1340 w 3073"/>
              <a:gd name="T49" fmla="*/ 1408 h 1428"/>
              <a:gd name="T50" fmla="*/ 807 w 3073"/>
              <a:gd name="T51" fmla="*/ 1365 h 1428"/>
              <a:gd name="T52" fmla="*/ 462 w 3073"/>
              <a:gd name="T53" fmla="*/ 1248 h 1428"/>
              <a:gd name="T54" fmla="*/ 390 w 3073"/>
              <a:gd name="T55" fmla="*/ 1226 h 1428"/>
              <a:gd name="T56" fmla="*/ 368 w 3073"/>
              <a:gd name="T57" fmla="*/ 1205 h 1428"/>
              <a:gd name="T58" fmla="*/ 296 w 3073"/>
              <a:gd name="T59" fmla="*/ 1172 h 1428"/>
              <a:gd name="T60" fmla="*/ 96 w 3073"/>
              <a:gd name="T61" fmla="*/ 1023 h 1428"/>
              <a:gd name="T62" fmla="*/ 108 w 3073"/>
              <a:gd name="T63" fmla="*/ 582 h 1428"/>
              <a:gd name="T64" fmla="*/ 286 w 3073"/>
              <a:gd name="T65" fmla="*/ 485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73" h="1428">
                <a:moveTo>
                  <a:pt x="286" y="485"/>
                </a:moveTo>
                <a:cubicBezTo>
                  <a:pt x="317" y="463"/>
                  <a:pt x="354" y="449"/>
                  <a:pt x="379" y="421"/>
                </a:cubicBezTo>
                <a:cubicBezTo>
                  <a:pt x="404" y="395"/>
                  <a:pt x="410" y="384"/>
                  <a:pt x="442" y="368"/>
                </a:cubicBezTo>
                <a:cubicBezTo>
                  <a:pt x="481" y="348"/>
                  <a:pt x="527" y="329"/>
                  <a:pt x="567" y="315"/>
                </a:cubicBezTo>
                <a:cubicBezTo>
                  <a:pt x="577" y="311"/>
                  <a:pt x="588" y="307"/>
                  <a:pt x="598" y="303"/>
                </a:cubicBezTo>
                <a:cubicBezTo>
                  <a:pt x="619" y="295"/>
                  <a:pt x="640" y="288"/>
                  <a:pt x="661" y="282"/>
                </a:cubicBezTo>
                <a:cubicBezTo>
                  <a:pt x="682" y="275"/>
                  <a:pt x="723" y="261"/>
                  <a:pt x="723" y="261"/>
                </a:cubicBezTo>
                <a:cubicBezTo>
                  <a:pt x="822" y="192"/>
                  <a:pt x="963" y="178"/>
                  <a:pt x="1079" y="165"/>
                </a:cubicBezTo>
                <a:cubicBezTo>
                  <a:pt x="1171" y="144"/>
                  <a:pt x="1360" y="132"/>
                  <a:pt x="1360" y="132"/>
                </a:cubicBezTo>
                <a:cubicBezTo>
                  <a:pt x="1454" y="136"/>
                  <a:pt x="1548" y="136"/>
                  <a:pt x="1642" y="142"/>
                </a:cubicBezTo>
                <a:cubicBezTo>
                  <a:pt x="1650" y="142"/>
                  <a:pt x="1924" y="102"/>
                  <a:pt x="1930" y="105"/>
                </a:cubicBezTo>
                <a:cubicBezTo>
                  <a:pt x="1952" y="111"/>
                  <a:pt x="2106" y="74"/>
                  <a:pt x="2106" y="74"/>
                </a:cubicBezTo>
                <a:cubicBezTo>
                  <a:pt x="2143" y="101"/>
                  <a:pt x="2313" y="22"/>
                  <a:pt x="2356" y="36"/>
                </a:cubicBezTo>
                <a:cubicBezTo>
                  <a:pt x="2372" y="53"/>
                  <a:pt x="2591" y="0"/>
                  <a:pt x="2607" y="17"/>
                </a:cubicBezTo>
                <a:cubicBezTo>
                  <a:pt x="2616" y="26"/>
                  <a:pt x="2912" y="51"/>
                  <a:pt x="2920" y="61"/>
                </a:cubicBezTo>
                <a:cubicBezTo>
                  <a:pt x="2972" y="86"/>
                  <a:pt x="2981" y="107"/>
                  <a:pt x="2995" y="149"/>
                </a:cubicBezTo>
                <a:cubicBezTo>
                  <a:pt x="3017" y="194"/>
                  <a:pt x="3073" y="265"/>
                  <a:pt x="3051" y="330"/>
                </a:cubicBezTo>
                <a:cubicBezTo>
                  <a:pt x="3064" y="372"/>
                  <a:pt x="2963" y="524"/>
                  <a:pt x="2863" y="537"/>
                </a:cubicBezTo>
                <a:cubicBezTo>
                  <a:pt x="2879" y="587"/>
                  <a:pt x="2455" y="657"/>
                  <a:pt x="2481" y="700"/>
                </a:cubicBezTo>
                <a:cubicBezTo>
                  <a:pt x="2350" y="757"/>
                  <a:pt x="2160" y="805"/>
                  <a:pt x="2102" y="893"/>
                </a:cubicBezTo>
                <a:cubicBezTo>
                  <a:pt x="2088" y="938"/>
                  <a:pt x="2051" y="978"/>
                  <a:pt x="2019" y="1012"/>
                </a:cubicBezTo>
                <a:cubicBezTo>
                  <a:pt x="2003" y="1059"/>
                  <a:pt x="1991" y="1094"/>
                  <a:pt x="1956" y="1129"/>
                </a:cubicBezTo>
                <a:cubicBezTo>
                  <a:pt x="1933" y="1204"/>
                  <a:pt x="1951" y="1178"/>
                  <a:pt x="1914" y="1215"/>
                </a:cubicBezTo>
                <a:cubicBezTo>
                  <a:pt x="1897" y="1270"/>
                  <a:pt x="1831" y="1338"/>
                  <a:pt x="1778" y="1355"/>
                </a:cubicBezTo>
                <a:cubicBezTo>
                  <a:pt x="1671" y="1428"/>
                  <a:pt x="1463" y="1402"/>
                  <a:pt x="1340" y="1408"/>
                </a:cubicBezTo>
                <a:cubicBezTo>
                  <a:pt x="1033" y="1401"/>
                  <a:pt x="1009" y="1416"/>
                  <a:pt x="807" y="1365"/>
                </a:cubicBezTo>
                <a:cubicBezTo>
                  <a:pt x="703" y="1296"/>
                  <a:pt x="584" y="1265"/>
                  <a:pt x="462" y="1248"/>
                </a:cubicBezTo>
                <a:cubicBezTo>
                  <a:pt x="438" y="1239"/>
                  <a:pt x="412" y="1238"/>
                  <a:pt x="390" y="1226"/>
                </a:cubicBezTo>
                <a:cubicBezTo>
                  <a:pt x="381" y="1222"/>
                  <a:pt x="376" y="1210"/>
                  <a:pt x="368" y="1205"/>
                </a:cubicBezTo>
                <a:cubicBezTo>
                  <a:pt x="338" y="1184"/>
                  <a:pt x="327" y="1183"/>
                  <a:pt x="296" y="1172"/>
                </a:cubicBezTo>
                <a:cubicBezTo>
                  <a:pt x="235" y="1112"/>
                  <a:pt x="157" y="1082"/>
                  <a:pt x="96" y="1023"/>
                </a:cubicBezTo>
                <a:cubicBezTo>
                  <a:pt x="53" y="886"/>
                  <a:pt x="0" y="693"/>
                  <a:pt x="108" y="582"/>
                </a:cubicBezTo>
                <a:cubicBezTo>
                  <a:pt x="131" y="510"/>
                  <a:pt x="218" y="485"/>
                  <a:pt x="286" y="4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89830" name="Oval 6">
            <a:extLst>
              <a:ext uri="{FF2B5EF4-FFF2-40B4-BE49-F238E27FC236}">
                <a16:creationId xmlns:a16="http://schemas.microsoft.com/office/drawing/2014/main" id="{2055F351-4B20-4D4A-B9D5-A34D275188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5562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89831" name="Oval 7">
            <a:extLst>
              <a:ext uri="{FF2B5EF4-FFF2-40B4-BE49-F238E27FC236}">
                <a16:creationId xmlns:a16="http://schemas.microsoft.com/office/drawing/2014/main" id="{3D2D48F9-6BE6-B141-BBA8-C721EEC07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6200" y="5638801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89832" name="Oval 8">
            <a:extLst>
              <a:ext uri="{FF2B5EF4-FFF2-40B4-BE49-F238E27FC236}">
                <a16:creationId xmlns:a16="http://schemas.microsoft.com/office/drawing/2014/main" id="{E92B9969-0C25-F243-B54C-32F43F8482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1054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89833" name="Oval 9">
            <a:extLst>
              <a:ext uri="{FF2B5EF4-FFF2-40B4-BE49-F238E27FC236}">
                <a16:creationId xmlns:a16="http://schemas.microsoft.com/office/drawing/2014/main" id="{67327B1E-C3F7-1C49-ADEC-26F260F6F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4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89834" name="Oval 10">
            <a:extLst>
              <a:ext uri="{FF2B5EF4-FFF2-40B4-BE49-F238E27FC236}">
                <a16:creationId xmlns:a16="http://schemas.microsoft.com/office/drawing/2014/main" id="{1792B755-30CA-474B-A800-435C968C2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800" y="5943601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89835" name="Oval 11">
            <a:extLst>
              <a:ext uri="{FF2B5EF4-FFF2-40B4-BE49-F238E27FC236}">
                <a16:creationId xmlns:a16="http://schemas.microsoft.com/office/drawing/2014/main" id="{F207A969-D78D-C047-AE4B-29D0716E5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4764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89836" name="Oval 12">
            <a:extLst>
              <a:ext uri="{FF2B5EF4-FFF2-40B4-BE49-F238E27FC236}">
                <a16:creationId xmlns:a16="http://schemas.microsoft.com/office/drawing/2014/main" id="{19B6A0BA-11F1-F249-A3D6-656E43D61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5943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589837" name="Oval 13">
            <a:extLst>
              <a:ext uri="{FF2B5EF4-FFF2-40B4-BE49-F238E27FC236}">
                <a16:creationId xmlns:a16="http://schemas.microsoft.com/office/drawing/2014/main" id="{9A79B66C-5B5E-FC4C-9002-5CC60DDFC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6564" y="45720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589838" name="Oval 14">
            <a:extLst>
              <a:ext uri="{FF2B5EF4-FFF2-40B4-BE49-F238E27FC236}">
                <a16:creationId xmlns:a16="http://schemas.microsoft.com/office/drawing/2014/main" id="{522CC344-6A5D-7A4F-9556-3BE9B178B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49530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589839" name="AutoShape 15">
            <a:extLst>
              <a:ext uri="{FF2B5EF4-FFF2-40B4-BE49-F238E27FC236}">
                <a16:creationId xmlns:a16="http://schemas.microsoft.com/office/drawing/2014/main" id="{6F3343CF-637A-1046-BCDC-E51682D2E1B3}"/>
              </a:ext>
            </a:extLst>
          </p:cNvPr>
          <p:cNvCxnSpPr>
            <a:cxnSpLocks noChangeShapeType="1"/>
            <a:stCxn id="589838" idx="6"/>
            <a:endCxn id="589837" idx="2"/>
          </p:cNvCxnSpPr>
          <p:nvPr/>
        </p:nvCxnSpPr>
        <p:spPr bwMode="auto">
          <a:xfrm flipV="1">
            <a:off x="5100639" y="4686300"/>
            <a:ext cx="1685925" cy="3810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40" name="Text Box 16">
            <a:extLst>
              <a:ext uri="{FF2B5EF4-FFF2-40B4-BE49-F238E27FC236}">
                <a16:creationId xmlns:a16="http://schemas.microsoft.com/office/drawing/2014/main" id="{C33E2079-2EFD-E54E-BE22-472B5FE49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6" y="4638676"/>
            <a:ext cx="48410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d(u)</a:t>
            </a:r>
          </a:p>
        </p:txBody>
      </p:sp>
      <p:cxnSp>
        <p:nvCxnSpPr>
          <p:cNvPr id="589841" name="AutoShape 17">
            <a:extLst>
              <a:ext uri="{FF2B5EF4-FFF2-40B4-BE49-F238E27FC236}">
                <a16:creationId xmlns:a16="http://schemas.microsoft.com/office/drawing/2014/main" id="{33243C24-0B75-DA4D-8DBA-7C273DEE423C}"/>
              </a:ext>
            </a:extLst>
          </p:cNvPr>
          <p:cNvCxnSpPr>
            <a:cxnSpLocks noChangeShapeType="1"/>
            <a:stCxn id="589833" idx="7"/>
            <a:endCxn id="589837" idx="3"/>
          </p:cNvCxnSpPr>
          <p:nvPr/>
        </p:nvCxnSpPr>
        <p:spPr bwMode="auto">
          <a:xfrm flipV="1">
            <a:off x="5072064" y="4767264"/>
            <a:ext cx="17478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2" name="AutoShape 18">
            <a:extLst>
              <a:ext uri="{FF2B5EF4-FFF2-40B4-BE49-F238E27FC236}">
                <a16:creationId xmlns:a16="http://schemas.microsoft.com/office/drawing/2014/main" id="{4B0B123D-84B2-254A-A1B3-E75907CA7CF7}"/>
              </a:ext>
            </a:extLst>
          </p:cNvPr>
          <p:cNvCxnSpPr>
            <a:cxnSpLocks noChangeShapeType="1"/>
            <a:stCxn id="589833" idx="6"/>
            <a:endCxn id="589835" idx="2"/>
          </p:cNvCxnSpPr>
          <p:nvPr/>
        </p:nvCxnSpPr>
        <p:spPr bwMode="auto">
          <a:xfrm>
            <a:off x="5105401" y="5600700"/>
            <a:ext cx="2519363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3" name="AutoShape 19">
            <a:extLst>
              <a:ext uri="{FF2B5EF4-FFF2-40B4-BE49-F238E27FC236}">
                <a16:creationId xmlns:a16="http://schemas.microsoft.com/office/drawing/2014/main" id="{7805E344-BE7C-D046-B34E-2E90DA62738C}"/>
              </a:ext>
            </a:extLst>
          </p:cNvPr>
          <p:cNvCxnSpPr>
            <a:cxnSpLocks noChangeShapeType="1"/>
            <a:stCxn id="589834" idx="6"/>
            <a:endCxn id="589836" idx="2"/>
          </p:cNvCxnSpPr>
          <p:nvPr/>
        </p:nvCxnSpPr>
        <p:spPr bwMode="auto">
          <a:xfrm>
            <a:off x="4719638" y="6057900"/>
            <a:ext cx="1757362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4" name="AutoShape 20">
            <a:extLst>
              <a:ext uri="{FF2B5EF4-FFF2-40B4-BE49-F238E27FC236}">
                <a16:creationId xmlns:a16="http://schemas.microsoft.com/office/drawing/2014/main" id="{83754CBA-9787-F84C-BD02-91A18E5555EC}"/>
              </a:ext>
            </a:extLst>
          </p:cNvPr>
          <p:cNvCxnSpPr>
            <a:cxnSpLocks noChangeShapeType="1"/>
            <a:stCxn id="589837" idx="5"/>
            <a:endCxn id="589835" idx="1"/>
          </p:cNvCxnSpPr>
          <p:nvPr/>
        </p:nvCxnSpPr>
        <p:spPr bwMode="auto">
          <a:xfrm>
            <a:off x="6977064" y="4767264"/>
            <a:ext cx="6810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5" name="AutoShape 21">
            <a:extLst>
              <a:ext uri="{FF2B5EF4-FFF2-40B4-BE49-F238E27FC236}">
                <a16:creationId xmlns:a16="http://schemas.microsoft.com/office/drawing/2014/main" id="{F69CA09D-B19B-A140-8400-9064E8168649}"/>
              </a:ext>
            </a:extLst>
          </p:cNvPr>
          <p:cNvCxnSpPr>
            <a:cxnSpLocks noChangeShapeType="1"/>
            <a:stCxn id="589836" idx="6"/>
            <a:endCxn id="589835" idx="3"/>
          </p:cNvCxnSpPr>
          <p:nvPr/>
        </p:nvCxnSpPr>
        <p:spPr bwMode="auto">
          <a:xfrm flipV="1">
            <a:off x="6700838" y="5681664"/>
            <a:ext cx="957262" cy="376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6" name="AutoShape 22">
            <a:extLst>
              <a:ext uri="{FF2B5EF4-FFF2-40B4-BE49-F238E27FC236}">
                <a16:creationId xmlns:a16="http://schemas.microsoft.com/office/drawing/2014/main" id="{6D07E34B-EF28-514C-8F79-16141171140D}"/>
              </a:ext>
            </a:extLst>
          </p:cNvPr>
          <p:cNvCxnSpPr>
            <a:cxnSpLocks noChangeShapeType="1"/>
            <a:stCxn id="589830" idx="7"/>
            <a:endCxn id="589832" idx="3"/>
          </p:cNvCxnSpPr>
          <p:nvPr/>
        </p:nvCxnSpPr>
        <p:spPr bwMode="auto">
          <a:xfrm flipV="1">
            <a:off x="3238500" y="5300664"/>
            <a:ext cx="909638" cy="2952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7" name="AutoShape 23">
            <a:extLst>
              <a:ext uri="{FF2B5EF4-FFF2-40B4-BE49-F238E27FC236}">
                <a16:creationId xmlns:a16="http://schemas.microsoft.com/office/drawing/2014/main" id="{606E7907-DBC2-4142-A0FA-462CC4167E00}"/>
              </a:ext>
            </a:extLst>
          </p:cNvPr>
          <p:cNvCxnSpPr>
            <a:cxnSpLocks noChangeShapeType="1"/>
            <a:stCxn id="589830" idx="6"/>
            <a:endCxn id="589831" idx="2"/>
          </p:cNvCxnSpPr>
          <p:nvPr/>
        </p:nvCxnSpPr>
        <p:spPr bwMode="auto">
          <a:xfrm>
            <a:off x="3271838" y="5676900"/>
            <a:ext cx="614362" cy="762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8" name="AutoShape 24">
            <a:extLst>
              <a:ext uri="{FF2B5EF4-FFF2-40B4-BE49-F238E27FC236}">
                <a16:creationId xmlns:a16="http://schemas.microsoft.com/office/drawing/2014/main" id="{92E79327-7907-F74A-96B4-273678C2DE8F}"/>
              </a:ext>
            </a:extLst>
          </p:cNvPr>
          <p:cNvCxnSpPr>
            <a:cxnSpLocks noChangeShapeType="1"/>
            <a:stCxn id="589831" idx="5"/>
            <a:endCxn id="589834" idx="2"/>
          </p:cNvCxnSpPr>
          <p:nvPr/>
        </p:nvCxnSpPr>
        <p:spPr bwMode="auto">
          <a:xfrm>
            <a:off x="4076700" y="5832476"/>
            <a:ext cx="419100" cy="2254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9" name="AutoShape 25">
            <a:extLst>
              <a:ext uri="{FF2B5EF4-FFF2-40B4-BE49-F238E27FC236}">
                <a16:creationId xmlns:a16="http://schemas.microsoft.com/office/drawing/2014/main" id="{5AE9FB97-DC98-5E41-AF9D-F390BA0A6D9B}"/>
              </a:ext>
            </a:extLst>
          </p:cNvPr>
          <p:cNvCxnSpPr>
            <a:cxnSpLocks noChangeShapeType="1"/>
            <a:stCxn id="589831" idx="6"/>
            <a:endCxn id="589833" idx="2"/>
          </p:cNvCxnSpPr>
          <p:nvPr/>
        </p:nvCxnSpPr>
        <p:spPr bwMode="auto">
          <a:xfrm flipV="1">
            <a:off x="4110039" y="5600700"/>
            <a:ext cx="771525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50" name="AutoShape 26">
            <a:extLst>
              <a:ext uri="{FF2B5EF4-FFF2-40B4-BE49-F238E27FC236}">
                <a16:creationId xmlns:a16="http://schemas.microsoft.com/office/drawing/2014/main" id="{B5305A78-E7CC-8C41-97AC-A0CF12EE66E2}"/>
              </a:ext>
            </a:extLst>
          </p:cNvPr>
          <p:cNvCxnSpPr>
            <a:cxnSpLocks noChangeShapeType="1"/>
            <a:stCxn id="589838" idx="4"/>
            <a:endCxn id="589833" idx="0"/>
          </p:cNvCxnSpPr>
          <p:nvPr/>
        </p:nvCxnSpPr>
        <p:spPr bwMode="auto">
          <a:xfrm>
            <a:off x="4989513" y="5181600"/>
            <a:ext cx="4762" cy="304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51" name="AutoShape 27">
            <a:extLst>
              <a:ext uri="{FF2B5EF4-FFF2-40B4-BE49-F238E27FC236}">
                <a16:creationId xmlns:a16="http://schemas.microsoft.com/office/drawing/2014/main" id="{70C99984-FE9D-BB4A-80D6-6580B92071A1}"/>
              </a:ext>
            </a:extLst>
          </p:cNvPr>
          <p:cNvCxnSpPr>
            <a:cxnSpLocks noChangeShapeType="1"/>
            <a:stCxn id="589832" idx="6"/>
            <a:endCxn id="589838" idx="2"/>
          </p:cNvCxnSpPr>
          <p:nvPr/>
        </p:nvCxnSpPr>
        <p:spPr bwMode="auto">
          <a:xfrm flipV="1">
            <a:off x="4338638" y="5067300"/>
            <a:ext cx="538162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54" name="Text Box 30">
            <a:extLst>
              <a:ext uri="{FF2B5EF4-FFF2-40B4-BE49-F238E27FC236}">
                <a16:creationId xmlns:a16="http://schemas.microsoft.com/office/drawing/2014/main" id="{12FF6903-B0F1-CE4F-9539-385A920A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1"/>
            <a:ext cx="26770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89855" name="Text Box 31">
            <a:extLst>
              <a:ext uri="{FF2B5EF4-FFF2-40B4-BE49-F238E27FC236}">
                <a16:creationId xmlns:a16="http://schemas.microsoft.com/office/drawing/2014/main" id="{61639B4F-ABB6-8D4F-9334-69741A62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6" y="4451350"/>
            <a:ext cx="36227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  <a:sym typeface="MT Extra" pitchFamily="2" charset="0"/>
              </a:rPr>
              <a:t></a:t>
            </a:r>
            <a:r>
              <a:rPr lang="en-US" altLang="zh-CN" baseline="-25000">
                <a:ea typeface="宋体" panose="02010600030101010101" pitchFamily="2" charset="-122"/>
                <a:sym typeface="MT Extra" pitchFamily="2" charset="0"/>
              </a:rPr>
              <a:t>e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A4D7228A-F22E-9D43-B34C-DCE1ACC4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4">
            <a:extLst>
              <a:ext uri="{FF2B5EF4-FFF2-40B4-BE49-F238E27FC236}">
                <a16:creationId xmlns:a16="http://schemas.microsoft.com/office/drawing/2014/main" id="{25321D55-8336-9843-9586-99A5A4D2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FC6A8A35-DEB4-8246-A526-2BC3AADDB0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53943" y="3518415"/>
            <a:ext cx="79465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6" name="Text Box 33">
            <a:extLst>
              <a:ext uri="{FF2B5EF4-FFF2-40B4-BE49-F238E27FC236}">
                <a16:creationId xmlns:a16="http://schemas.microsoft.com/office/drawing/2014/main" id="{875C133A-F473-7B43-AC45-398F818BE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331196"/>
            <a:ext cx="28956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shortest path to some u in explored part, followed by a single edge (u, v)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99342CD-91B2-7840-B977-EDD5B4C66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543" y="3225800"/>
            <a:ext cx="3327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9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8AEC067C-1346-6949-A30B-6B51EA51B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F3923-A9FC-2A47-8F09-CDBB7523E358}" type="slidenum">
              <a:rPr lang="en-US" altLang="zh-CN"/>
              <a:pPr/>
              <a:t>18</a:t>
            </a:fld>
            <a:endParaRPr lang="en-US" altLang="zh-CN" sz="1400"/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220BB7A1-F483-3B4B-A2FB-2D9A0BC80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Dijkstra's Algorithm:  Proof of Correctness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CEC750D1-A392-6345-88D3-D0590D054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909" y="1071999"/>
            <a:ext cx="8774112" cy="4473575"/>
          </a:xfrm>
        </p:spPr>
        <p:txBody>
          <a:bodyPr>
            <a:normAutofit lnSpcReduction="10000"/>
          </a:bodyPr>
          <a:lstStyle/>
          <a:p>
            <a:pPr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Invariant.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For each node u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 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d(u) is the length of the shortest s-u path.</a:t>
            </a:r>
          </a:p>
          <a:p>
            <a:pPr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|S|)</a:t>
            </a:r>
          </a:p>
          <a:p>
            <a:pPr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Base case: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|S| = 1 is trivial.</a:t>
            </a:r>
          </a:p>
          <a:p>
            <a:pPr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Inductive hypothesis: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Assume true for |S| = k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  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lvl="1"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Let v be next node added to S, and let u-v be the chosen edge.</a:t>
            </a:r>
          </a:p>
          <a:p>
            <a:pPr lvl="1"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The shortest s-u path plus (u, v) is an s-v path of length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(v).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Consider any s-v path P. We'll see that it's no shorter than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(v)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Let x-y be the first edge in P that leaves S,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and let P' be the </a:t>
            </a:r>
            <a:r>
              <a:rPr lang="en-US" altLang="zh-CN" dirty="0" err="1">
                <a:ea typeface="宋体" panose="02010600030101010101" pitchFamily="2" charset="-122"/>
              </a:rPr>
              <a:t>subpath</a:t>
            </a:r>
            <a:r>
              <a:rPr lang="en-US" altLang="zh-CN" dirty="0">
                <a:ea typeface="宋体" panose="02010600030101010101" pitchFamily="2" charset="-122"/>
              </a:rPr>
              <a:t> to x.</a:t>
            </a:r>
          </a:p>
          <a:p>
            <a:pPr lvl="1" defTabSz="488950">
              <a:tabLst>
                <a:tab pos="17780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 is already too long as soon as it leaves S.</a:t>
            </a:r>
          </a:p>
          <a:p>
            <a:pPr lvl="1" defTabSz="488950">
              <a:tabLst>
                <a:tab pos="17780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842FFEF3-D10F-614A-91C6-B33BFBF6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954" y="5415254"/>
            <a:ext cx="54546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64117" tIns="91440" rIns="164117" bIns="91440">
            <a:spAutoFit/>
          </a:bodyPr>
          <a:lstStyle>
            <a:lvl1pPr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409575"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820738"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230313"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641475"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  <a:sym typeface="MT Extra" pitchFamily="2" charset="0"/>
              </a:rPr>
              <a:t> (P)</a:t>
            </a:r>
            <a:r>
              <a:rPr lang="en-US" altLang="zh-CN" sz="1600">
                <a:ea typeface="宋体" panose="02010600030101010101" pitchFamily="2" charset="-122"/>
              </a:rPr>
              <a:t>  </a:t>
            </a:r>
            <a:r>
              <a:rPr lang="en-US" altLang="zh-CN" sz="1600">
                <a:ea typeface="宋体" panose="02010600030101010101" pitchFamily="2" charset="-122"/>
                <a:sym typeface="Symbol" pitchFamily="2" charset="2"/>
              </a:rPr>
              <a:t>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  <a:sym typeface="MT Extra" pitchFamily="2" charset="0"/>
              </a:rPr>
              <a:t> (P')</a:t>
            </a:r>
            <a:r>
              <a:rPr lang="en-US" altLang="zh-CN" sz="1600">
                <a:ea typeface="宋体" panose="02010600030101010101" pitchFamily="2" charset="-122"/>
              </a:rPr>
              <a:t> + </a:t>
            </a:r>
            <a:r>
              <a:rPr lang="en-US" altLang="zh-CN" sz="1600">
                <a:ea typeface="宋体" panose="02010600030101010101" pitchFamily="2" charset="-122"/>
                <a:sym typeface="MT Extra" pitchFamily="2" charset="0"/>
              </a:rPr>
              <a:t> (x,y)</a:t>
            </a:r>
            <a:r>
              <a:rPr lang="en-US" altLang="zh-CN" sz="1600">
                <a:ea typeface="宋体" panose="02010600030101010101" pitchFamily="2" charset="-122"/>
              </a:rPr>
              <a:t>  </a:t>
            </a:r>
            <a:r>
              <a:rPr lang="en-US" altLang="zh-CN" sz="1600">
                <a:ea typeface="宋体" panose="02010600030101010101" pitchFamily="2" charset="-122"/>
                <a:sym typeface="Symbol" pitchFamily="2" charset="2"/>
              </a:rPr>
              <a:t>  d(x) + </a:t>
            </a:r>
            <a:r>
              <a:rPr lang="en-US" altLang="zh-CN" sz="1600">
                <a:ea typeface="宋体" panose="02010600030101010101" pitchFamily="2" charset="-122"/>
                <a:sym typeface="MT Extra" pitchFamily="2" charset="0"/>
              </a:rPr>
              <a:t> (x, y) 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  <a:sym typeface="Symbol" pitchFamily="2" charset="2"/>
              </a:rPr>
              <a:t>  (y)    (v)</a:t>
            </a:r>
          </a:p>
        </p:txBody>
      </p:sp>
      <p:sp>
        <p:nvSpPr>
          <p:cNvPr id="598021" name="Text Box 5">
            <a:extLst>
              <a:ext uri="{FF2B5EF4-FFF2-40B4-BE49-F238E27FC236}">
                <a16:creationId xmlns:a16="http://schemas.microsoft.com/office/drawing/2014/main" id="{E190FE44-BBD8-C246-94C0-CE6A0360F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566" y="6010567"/>
            <a:ext cx="9576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nonnegative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weights</a:t>
            </a:r>
          </a:p>
        </p:txBody>
      </p:sp>
      <p:sp>
        <p:nvSpPr>
          <p:cNvPr id="598022" name="Text Box 6">
            <a:extLst>
              <a:ext uri="{FF2B5EF4-FFF2-40B4-BE49-F238E27FC236}">
                <a16:creationId xmlns:a16="http://schemas.microsoft.com/office/drawing/2014/main" id="{07286352-5712-CD4C-BB2A-B2D3CA0D5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367" y="6015329"/>
            <a:ext cx="85953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inductive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hypothesis</a:t>
            </a:r>
          </a:p>
        </p:txBody>
      </p:sp>
      <p:sp>
        <p:nvSpPr>
          <p:cNvPr id="598023" name="Text Box 7">
            <a:extLst>
              <a:ext uri="{FF2B5EF4-FFF2-40B4-BE49-F238E27FC236}">
                <a16:creationId xmlns:a16="http://schemas.microsoft.com/office/drawing/2014/main" id="{959909F3-7D71-B145-90AC-61AB8029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153" y="6034379"/>
            <a:ext cx="91396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defn of </a:t>
            </a:r>
            <a:r>
              <a:rPr lang="en-US" altLang="zh-CN" sz="1200">
                <a:ea typeface="宋体" panose="02010600030101010101" pitchFamily="2" charset="-122"/>
                <a:sym typeface="Symbol" pitchFamily="2" charset="2"/>
              </a:rPr>
              <a:t>(y)</a:t>
            </a:r>
          </a:p>
        </p:txBody>
      </p:sp>
      <p:sp>
        <p:nvSpPr>
          <p:cNvPr id="598024" name="Text Box 8">
            <a:extLst>
              <a:ext uri="{FF2B5EF4-FFF2-40B4-BE49-F238E27FC236}">
                <a16:creationId xmlns:a16="http://schemas.microsoft.com/office/drawing/2014/main" id="{BE335FD5-DC5E-B746-B52A-2F7DC28E5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203" y="6043904"/>
            <a:ext cx="116070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Dijkstra chose v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instead of y</a:t>
            </a:r>
          </a:p>
        </p:txBody>
      </p:sp>
      <p:sp>
        <p:nvSpPr>
          <p:cNvPr id="598025" name="Line 9">
            <a:extLst>
              <a:ext uri="{FF2B5EF4-FFF2-40B4-BE49-F238E27FC236}">
                <a16:creationId xmlns:a16="http://schemas.microsoft.com/office/drawing/2014/main" id="{8DE844B8-492D-254E-A6CA-E882F6E0C1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7078" y="579625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98026" name="Line 10">
            <a:extLst>
              <a:ext uri="{FF2B5EF4-FFF2-40B4-BE49-F238E27FC236}">
                <a16:creationId xmlns:a16="http://schemas.microsoft.com/office/drawing/2014/main" id="{609982CB-3818-C74D-8C9A-96FFEE171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7453" y="579625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98027" name="Line 11">
            <a:extLst>
              <a:ext uri="{FF2B5EF4-FFF2-40B4-BE49-F238E27FC236}">
                <a16:creationId xmlns:a16="http://schemas.microsoft.com/office/drawing/2014/main" id="{A3B45B81-4D72-0943-968A-B9C54A281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4403" y="579625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98028" name="Line 12">
            <a:extLst>
              <a:ext uri="{FF2B5EF4-FFF2-40B4-BE49-F238E27FC236}">
                <a16:creationId xmlns:a16="http://schemas.microsoft.com/office/drawing/2014/main" id="{F4E7F6EF-B56D-0643-A18B-10C65283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603" y="579625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98030" name="Freeform 14">
            <a:extLst>
              <a:ext uri="{FF2B5EF4-FFF2-40B4-BE49-F238E27FC236}">
                <a16:creationId xmlns:a16="http://schemas.microsoft.com/office/drawing/2014/main" id="{C8AAEDE8-6548-D64A-B706-D206A315CFA6}"/>
              </a:ext>
            </a:extLst>
          </p:cNvPr>
          <p:cNvSpPr>
            <a:spLocks/>
          </p:cNvSpPr>
          <p:nvPr/>
        </p:nvSpPr>
        <p:spPr bwMode="auto">
          <a:xfrm>
            <a:off x="8876170" y="2533301"/>
            <a:ext cx="2541587" cy="1484312"/>
          </a:xfrm>
          <a:custGeom>
            <a:avLst/>
            <a:gdLst>
              <a:gd name="T0" fmla="*/ 225 w 1702"/>
              <a:gd name="T1" fmla="*/ 271 h 994"/>
              <a:gd name="T2" fmla="*/ 299 w 1702"/>
              <a:gd name="T3" fmla="*/ 222 h 994"/>
              <a:gd name="T4" fmla="*/ 348 w 1702"/>
              <a:gd name="T5" fmla="*/ 181 h 994"/>
              <a:gd name="T6" fmla="*/ 447 w 1702"/>
              <a:gd name="T7" fmla="*/ 140 h 994"/>
              <a:gd name="T8" fmla="*/ 471 w 1702"/>
              <a:gd name="T9" fmla="*/ 131 h 994"/>
              <a:gd name="T10" fmla="*/ 521 w 1702"/>
              <a:gd name="T11" fmla="*/ 115 h 994"/>
              <a:gd name="T12" fmla="*/ 570 w 1702"/>
              <a:gd name="T13" fmla="*/ 99 h 994"/>
              <a:gd name="T14" fmla="*/ 850 w 1702"/>
              <a:gd name="T15" fmla="*/ 25 h 994"/>
              <a:gd name="T16" fmla="*/ 1072 w 1702"/>
              <a:gd name="T17" fmla="*/ 0 h 994"/>
              <a:gd name="T18" fmla="*/ 1294 w 1702"/>
              <a:gd name="T19" fmla="*/ 8 h 994"/>
              <a:gd name="T20" fmla="*/ 1360 w 1702"/>
              <a:gd name="T21" fmla="*/ 25 h 994"/>
              <a:gd name="T22" fmla="*/ 1410 w 1702"/>
              <a:gd name="T23" fmla="*/ 41 h 994"/>
              <a:gd name="T24" fmla="*/ 1516 w 1702"/>
              <a:gd name="T25" fmla="*/ 90 h 994"/>
              <a:gd name="T26" fmla="*/ 1558 w 1702"/>
              <a:gd name="T27" fmla="*/ 123 h 994"/>
              <a:gd name="T28" fmla="*/ 1574 w 1702"/>
              <a:gd name="T29" fmla="*/ 148 h 994"/>
              <a:gd name="T30" fmla="*/ 1591 w 1702"/>
              <a:gd name="T31" fmla="*/ 164 h 994"/>
              <a:gd name="T32" fmla="*/ 1640 w 1702"/>
              <a:gd name="T33" fmla="*/ 255 h 994"/>
              <a:gd name="T34" fmla="*/ 1681 w 1702"/>
              <a:gd name="T35" fmla="*/ 354 h 994"/>
              <a:gd name="T36" fmla="*/ 1656 w 1702"/>
              <a:gd name="T37" fmla="*/ 584 h 994"/>
              <a:gd name="T38" fmla="*/ 1591 w 1702"/>
              <a:gd name="T39" fmla="*/ 675 h 994"/>
              <a:gd name="T40" fmla="*/ 1541 w 1702"/>
              <a:gd name="T41" fmla="*/ 765 h 994"/>
              <a:gd name="T42" fmla="*/ 1508 w 1702"/>
              <a:gd name="T43" fmla="*/ 831 h 994"/>
              <a:gd name="T44" fmla="*/ 1401 w 1702"/>
              <a:gd name="T45" fmla="*/ 938 h 994"/>
              <a:gd name="T46" fmla="*/ 1056 w 1702"/>
              <a:gd name="T47" fmla="*/ 979 h 994"/>
              <a:gd name="T48" fmla="*/ 636 w 1702"/>
              <a:gd name="T49" fmla="*/ 946 h 994"/>
              <a:gd name="T50" fmla="*/ 364 w 1702"/>
              <a:gd name="T51" fmla="*/ 856 h 994"/>
              <a:gd name="T52" fmla="*/ 307 w 1702"/>
              <a:gd name="T53" fmla="*/ 839 h 994"/>
              <a:gd name="T54" fmla="*/ 290 w 1702"/>
              <a:gd name="T55" fmla="*/ 823 h 994"/>
              <a:gd name="T56" fmla="*/ 233 w 1702"/>
              <a:gd name="T57" fmla="*/ 798 h 994"/>
              <a:gd name="T58" fmla="*/ 76 w 1702"/>
              <a:gd name="T59" fmla="*/ 683 h 994"/>
              <a:gd name="T60" fmla="*/ 85 w 1702"/>
              <a:gd name="T61" fmla="*/ 345 h 994"/>
              <a:gd name="T62" fmla="*/ 225 w 1702"/>
              <a:gd name="T63" fmla="*/ 271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2" h="994">
                <a:moveTo>
                  <a:pt x="225" y="271"/>
                </a:moveTo>
                <a:cubicBezTo>
                  <a:pt x="250" y="254"/>
                  <a:pt x="279" y="243"/>
                  <a:pt x="299" y="222"/>
                </a:cubicBezTo>
                <a:cubicBezTo>
                  <a:pt x="318" y="202"/>
                  <a:pt x="323" y="193"/>
                  <a:pt x="348" y="181"/>
                </a:cubicBezTo>
                <a:cubicBezTo>
                  <a:pt x="379" y="166"/>
                  <a:pt x="415" y="151"/>
                  <a:pt x="447" y="140"/>
                </a:cubicBezTo>
                <a:cubicBezTo>
                  <a:pt x="455" y="137"/>
                  <a:pt x="463" y="134"/>
                  <a:pt x="471" y="131"/>
                </a:cubicBezTo>
                <a:cubicBezTo>
                  <a:pt x="488" y="125"/>
                  <a:pt x="504" y="120"/>
                  <a:pt x="521" y="115"/>
                </a:cubicBezTo>
                <a:cubicBezTo>
                  <a:pt x="537" y="110"/>
                  <a:pt x="570" y="99"/>
                  <a:pt x="570" y="99"/>
                </a:cubicBezTo>
                <a:cubicBezTo>
                  <a:pt x="648" y="46"/>
                  <a:pt x="759" y="35"/>
                  <a:pt x="850" y="25"/>
                </a:cubicBezTo>
                <a:cubicBezTo>
                  <a:pt x="923" y="9"/>
                  <a:pt x="1072" y="0"/>
                  <a:pt x="1072" y="0"/>
                </a:cubicBezTo>
                <a:cubicBezTo>
                  <a:pt x="1146" y="3"/>
                  <a:pt x="1220" y="3"/>
                  <a:pt x="1294" y="8"/>
                </a:cubicBezTo>
                <a:cubicBezTo>
                  <a:pt x="1300" y="8"/>
                  <a:pt x="1355" y="23"/>
                  <a:pt x="1360" y="25"/>
                </a:cubicBezTo>
                <a:cubicBezTo>
                  <a:pt x="1377" y="30"/>
                  <a:pt x="1410" y="41"/>
                  <a:pt x="1410" y="41"/>
                </a:cubicBezTo>
                <a:cubicBezTo>
                  <a:pt x="1439" y="61"/>
                  <a:pt x="1482" y="79"/>
                  <a:pt x="1516" y="90"/>
                </a:cubicBezTo>
                <a:cubicBezTo>
                  <a:pt x="1529" y="103"/>
                  <a:pt x="1545" y="110"/>
                  <a:pt x="1558" y="123"/>
                </a:cubicBezTo>
                <a:cubicBezTo>
                  <a:pt x="1565" y="130"/>
                  <a:pt x="1568" y="140"/>
                  <a:pt x="1574" y="148"/>
                </a:cubicBezTo>
                <a:cubicBezTo>
                  <a:pt x="1579" y="154"/>
                  <a:pt x="1585" y="159"/>
                  <a:pt x="1591" y="164"/>
                </a:cubicBezTo>
                <a:cubicBezTo>
                  <a:pt x="1601" y="196"/>
                  <a:pt x="1617" y="232"/>
                  <a:pt x="1640" y="255"/>
                </a:cubicBezTo>
                <a:cubicBezTo>
                  <a:pt x="1652" y="293"/>
                  <a:pt x="1660" y="321"/>
                  <a:pt x="1681" y="354"/>
                </a:cubicBezTo>
                <a:cubicBezTo>
                  <a:pt x="1694" y="432"/>
                  <a:pt x="1702" y="516"/>
                  <a:pt x="1656" y="584"/>
                </a:cubicBezTo>
                <a:cubicBezTo>
                  <a:pt x="1645" y="618"/>
                  <a:pt x="1616" y="649"/>
                  <a:pt x="1591" y="675"/>
                </a:cubicBezTo>
                <a:cubicBezTo>
                  <a:pt x="1578" y="711"/>
                  <a:pt x="1569" y="738"/>
                  <a:pt x="1541" y="765"/>
                </a:cubicBezTo>
                <a:cubicBezTo>
                  <a:pt x="1523" y="822"/>
                  <a:pt x="1537" y="802"/>
                  <a:pt x="1508" y="831"/>
                </a:cubicBezTo>
                <a:cubicBezTo>
                  <a:pt x="1495" y="873"/>
                  <a:pt x="1443" y="925"/>
                  <a:pt x="1401" y="938"/>
                </a:cubicBezTo>
                <a:cubicBezTo>
                  <a:pt x="1317" y="994"/>
                  <a:pt x="1153" y="974"/>
                  <a:pt x="1056" y="979"/>
                </a:cubicBezTo>
                <a:cubicBezTo>
                  <a:pt x="814" y="973"/>
                  <a:pt x="795" y="985"/>
                  <a:pt x="636" y="946"/>
                </a:cubicBezTo>
                <a:cubicBezTo>
                  <a:pt x="554" y="893"/>
                  <a:pt x="460" y="869"/>
                  <a:pt x="364" y="856"/>
                </a:cubicBezTo>
                <a:cubicBezTo>
                  <a:pt x="345" y="849"/>
                  <a:pt x="325" y="848"/>
                  <a:pt x="307" y="839"/>
                </a:cubicBezTo>
                <a:cubicBezTo>
                  <a:pt x="300" y="836"/>
                  <a:pt x="296" y="827"/>
                  <a:pt x="290" y="823"/>
                </a:cubicBezTo>
                <a:cubicBezTo>
                  <a:pt x="266" y="807"/>
                  <a:pt x="258" y="806"/>
                  <a:pt x="233" y="798"/>
                </a:cubicBezTo>
                <a:cubicBezTo>
                  <a:pt x="185" y="752"/>
                  <a:pt x="124" y="729"/>
                  <a:pt x="76" y="683"/>
                </a:cubicBezTo>
                <a:cubicBezTo>
                  <a:pt x="42" y="578"/>
                  <a:pt x="0" y="430"/>
                  <a:pt x="85" y="345"/>
                </a:cubicBezTo>
                <a:cubicBezTo>
                  <a:pt x="103" y="290"/>
                  <a:pt x="172" y="271"/>
                  <a:pt x="225" y="271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98031" name="Text Box 15">
            <a:extLst>
              <a:ext uri="{FF2B5EF4-FFF2-40B4-BE49-F238E27FC236}">
                <a16:creationId xmlns:a16="http://schemas.microsoft.com/office/drawing/2014/main" id="{62F31B92-4189-3743-B3CF-55A77EB2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695" y="3617563"/>
            <a:ext cx="2698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8032" name="Oval 16">
            <a:extLst>
              <a:ext uri="{FF2B5EF4-FFF2-40B4-BE49-F238E27FC236}">
                <a16:creationId xmlns:a16="http://schemas.microsoft.com/office/drawing/2014/main" id="{772F48E7-8C02-6545-A356-8DF959995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0970" y="3255613"/>
            <a:ext cx="223837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8033" name="Oval 17">
            <a:extLst>
              <a:ext uri="{FF2B5EF4-FFF2-40B4-BE49-F238E27FC236}">
                <a16:creationId xmlns:a16="http://schemas.microsoft.com/office/drawing/2014/main" id="{E27982DE-760D-6841-B767-3B5DAD1FD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5256" y="2773014"/>
            <a:ext cx="223838" cy="2270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98034" name="Oval 18">
            <a:extLst>
              <a:ext uri="{FF2B5EF4-FFF2-40B4-BE49-F238E27FC236}">
                <a16:creationId xmlns:a16="http://schemas.microsoft.com/office/drawing/2014/main" id="{20F912BC-637A-094A-A16B-008D3EEBBD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90770" y="3941413"/>
            <a:ext cx="225425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598035" name="Freeform 19">
            <a:extLst>
              <a:ext uri="{FF2B5EF4-FFF2-40B4-BE49-F238E27FC236}">
                <a16:creationId xmlns:a16="http://schemas.microsoft.com/office/drawing/2014/main" id="{99E40254-D595-AD46-AA85-B9556E981958}"/>
              </a:ext>
            </a:extLst>
          </p:cNvPr>
          <p:cNvSpPr>
            <a:spLocks/>
          </p:cNvSpPr>
          <p:nvPr/>
        </p:nvSpPr>
        <p:spPr bwMode="auto">
          <a:xfrm>
            <a:off x="9385757" y="3414363"/>
            <a:ext cx="1401763" cy="368300"/>
          </a:xfrm>
          <a:custGeom>
            <a:avLst/>
            <a:gdLst>
              <a:gd name="T0" fmla="*/ 0 w 883"/>
              <a:gd name="T1" fmla="*/ 0 h 232"/>
              <a:gd name="T2" fmla="*/ 251 w 883"/>
              <a:gd name="T3" fmla="*/ 63 h 232"/>
              <a:gd name="T4" fmla="*/ 494 w 883"/>
              <a:gd name="T5" fmla="*/ 51 h 232"/>
              <a:gd name="T6" fmla="*/ 733 w 883"/>
              <a:gd name="T7" fmla="*/ 69 h 232"/>
              <a:gd name="T8" fmla="*/ 883 w 883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232">
                <a:moveTo>
                  <a:pt x="0" y="0"/>
                </a:moveTo>
                <a:cubicBezTo>
                  <a:pt x="42" y="10"/>
                  <a:pt x="169" y="54"/>
                  <a:pt x="251" y="63"/>
                </a:cubicBezTo>
                <a:cubicBezTo>
                  <a:pt x="333" y="72"/>
                  <a:pt x="414" y="50"/>
                  <a:pt x="494" y="51"/>
                </a:cubicBezTo>
                <a:cubicBezTo>
                  <a:pt x="574" y="52"/>
                  <a:pt x="668" y="39"/>
                  <a:pt x="733" y="69"/>
                </a:cubicBezTo>
                <a:cubicBezTo>
                  <a:pt x="798" y="99"/>
                  <a:pt x="852" y="198"/>
                  <a:pt x="883" y="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98036" name="Freeform 20">
            <a:extLst>
              <a:ext uri="{FF2B5EF4-FFF2-40B4-BE49-F238E27FC236}">
                <a16:creationId xmlns:a16="http://schemas.microsoft.com/office/drawing/2014/main" id="{1A2E067D-4D96-5941-923E-3EB2B66B1361}"/>
              </a:ext>
            </a:extLst>
          </p:cNvPr>
          <p:cNvSpPr>
            <a:spLocks/>
          </p:cNvSpPr>
          <p:nvPr/>
        </p:nvSpPr>
        <p:spPr bwMode="auto">
          <a:xfrm>
            <a:off x="10966906" y="3023838"/>
            <a:ext cx="1238250" cy="966788"/>
          </a:xfrm>
          <a:custGeom>
            <a:avLst/>
            <a:gdLst>
              <a:gd name="T0" fmla="*/ 550 w 780"/>
              <a:gd name="T1" fmla="*/ 0 h 609"/>
              <a:gd name="T2" fmla="*/ 502 w 780"/>
              <a:gd name="T3" fmla="*/ 108 h 609"/>
              <a:gd name="T4" fmla="*/ 100 w 780"/>
              <a:gd name="T5" fmla="*/ 140 h 609"/>
              <a:gd name="T6" fmla="*/ 0 w 780"/>
              <a:gd name="T7" fmla="*/ 215 h 609"/>
              <a:gd name="T8" fmla="*/ 100 w 780"/>
              <a:gd name="T9" fmla="*/ 265 h 609"/>
              <a:gd name="T10" fmla="*/ 394 w 780"/>
              <a:gd name="T11" fmla="*/ 296 h 609"/>
              <a:gd name="T12" fmla="*/ 595 w 780"/>
              <a:gd name="T13" fmla="*/ 284 h 609"/>
              <a:gd name="T14" fmla="*/ 751 w 780"/>
              <a:gd name="T15" fmla="*/ 440 h 609"/>
              <a:gd name="T16" fmla="*/ 419 w 780"/>
              <a:gd name="T17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0" h="609">
                <a:moveTo>
                  <a:pt x="550" y="0"/>
                </a:moveTo>
                <a:cubicBezTo>
                  <a:pt x="542" y="18"/>
                  <a:pt x="577" y="85"/>
                  <a:pt x="502" y="108"/>
                </a:cubicBezTo>
                <a:cubicBezTo>
                  <a:pt x="427" y="131"/>
                  <a:pt x="184" y="122"/>
                  <a:pt x="100" y="140"/>
                </a:cubicBezTo>
                <a:cubicBezTo>
                  <a:pt x="16" y="158"/>
                  <a:pt x="0" y="194"/>
                  <a:pt x="0" y="215"/>
                </a:cubicBezTo>
                <a:cubicBezTo>
                  <a:pt x="0" y="236"/>
                  <a:pt x="34" y="252"/>
                  <a:pt x="100" y="265"/>
                </a:cubicBezTo>
                <a:cubicBezTo>
                  <a:pt x="166" y="278"/>
                  <a:pt x="312" y="293"/>
                  <a:pt x="394" y="296"/>
                </a:cubicBezTo>
                <a:cubicBezTo>
                  <a:pt x="476" y="299"/>
                  <a:pt x="536" y="260"/>
                  <a:pt x="595" y="284"/>
                </a:cubicBezTo>
                <a:cubicBezTo>
                  <a:pt x="654" y="308"/>
                  <a:pt x="780" y="386"/>
                  <a:pt x="751" y="440"/>
                </a:cubicBezTo>
                <a:cubicBezTo>
                  <a:pt x="722" y="494"/>
                  <a:pt x="488" y="574"/>
                  <a:pt x="419" y="609"/>
                </a:cubicBezTo>
              </a:path>
            </a:pathLst>
          </a:custGeom>
          <a:noFill/>
          <a:ln w="9525" cap="flat" cmpd="sng">
            <a:solidFill>
              <a:srgbClr val="003399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98037" name="Freeform 21">
            <a:extLst>
              <a:ext uri="{FF2B5EF4-FFF2-40B4-BE49-F238E27FC236}">
                <a16:creationId xmlns:a16="http://schemas.microsoft.com/office/drawing/2014/main" id="{FE57638E-F3F5-6A4F-A19F-BFB056A16116}"/>
              </a:ext>
            </a:extLst>
          </p:cNvPr>
          <p:cNvSpPr>
            <a:spLocks/>
          </p:cNvSpPr>
          <p:nvPr/>
        </p:nvSpPr>
        <p:spPr bwMode="auto">
          <a:xfrm>
            <a:off x="9357182" y="2874614"/>
            <a:ext cx="2386013" cy="411163"/>
          </a:xfrm>
          <a:custGeom>
            <a:avLst/>
            <a:gdLst>
              <a:gd name="T0" fmla="*/ 0 w 1503"/>
              <a:gd name="T1" fmla="*/ 259 h 259"/>
              <a:gd name="T2" fmla="*/ 144 w 1503"/>
              <a:gd name="T3" fmla="*/ 90 h 259"/>
              <a:gd name="T4" fmla="*/ 347 w 1503"/>
              <a:gd name="T5" fmla="*/ 32 h 259"/>
              <a:gd name="T6" fmla="*/ 438 w 1503"/>
              <a:gd name="T7" fmla="*/ 146 h 259"/>
              <a:gd name="T8" fmla="*/ 649 w 1503"/>
              <a:gd name="T9" fmla="*/ 169 h 259"/>
              <a:gd name="T10" fmla="*/ 814 w 1503"/>
              <a:gd name="T11" fmla="*/ 58 h 259"/>
              <a:gd name="T12" fmla="*/ 1039 w 1503"/>
              <a:gd name="T13" fmla="*/ 8 h 259"/>
              <a:gd name="T14" fmla="*/ 1503 w 1503"/>
              <a:gd name="T15" fmla="*/ 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3" h="259">
                <a:moveTo>
                  <a:pt x="0" y="259"/>
                </a:moveTo>
                <a:cubicBezTo>
                  <a:pt x="24" y="231"/>
                  <a:pt x="86" y="128"/>
                  <a:pt x="144" y="90"/>
                </a:cubicBezTo>
                <a:cubicBezTo>
                  <a:pt x="202" y="52"/>
                  <a:pt x="298" y="23"/>
                  <a:pt x="347" y="32"/>
                </a:cubicBezTo>
                <a:cubicBezTo>
                  <a:pt x="396" y="41"/>
                  <a:pt x="388" y="123"/>
                  <a:pt x="438" y="146"/>
                </a:cubicBezTo>
                <a:cubicBezTo>
                  <a:pt x="488" y="169"/>
                  <a:pt x="586" y="184"/>
                  <a:pt x="649" y="169"/>
                </a:cubicBezTo>
                <a:cubicBezTo>
                  <a:pt x="712" y="154"/>
                  <a:pt x="749" y="85"/>
                  <a:pt x="814" y="58"/>
                </a:cubicBezTo>
                <a:cubicBezTo>
                  <a:pt x="879" y="31"/>
                  <a:pt x="924" y="16"/>
                  <a:pt x="1039" y="8"/>
                </a:cubicBezTo>
                <a:cubicBezTo>
                  <a:pt x="1154" y="0"/>
                  <a:pt x="1406" y="9"/>
                  <a:pt x="1503" y="9"/>
                </a:cubicBezTo>
              </a:path>
            </a:pathLst>
          </a:custGeom>
          <a:noFill/>
          <a:ln w="9525" cap="flat" cmpd="sng">
            <a:solidFill>
              <a:srgbClr val="003399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98038" name="Oval 22">
            <a:extLst>
              <a:ext uri="{FF2B5EF4-FFF2-40B4-BE49-F238E27FC236}">
                <a16:creationId xmlns:a16="http://schemas.microsoft.com/office/drawing/2014/main" id="{62D72432-4C69-F144-9F37-9FE83EADB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04970" y="2798413"/>
            <a:ext cx="223837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98039" name="Text Box 23">
            <a:extLst>
              <a:ext uri="{FF2B5EF4-FFF2-40B4-BE49-F238E27FC236}">
                <a16:creationId xmlns:a16="http://schemas.microsoft.com/office/drawing/2014/main" id="{E7F007D4-0724-8A4C-A655-968070CA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570" y="2271363"/>
            <a:ext cx="4984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98040" name="Oval 24">
            <a:extLst>
              <a:ext uri="{FF2B5EF4-FFF2-40B4-BE49-F238E27FC236}">
                <a16:creationId xmlns:a16="http://schemas.microsoft.com/office/drawing/2014/main" id="{4A5D75B8-667F-6743-9B67-A7CDCEEEC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28770" y="3636613"/>
            <a:ext cx="223837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598041" name="AutoShape 25">
            <a:extLst>
              <a:ext uri="{FF2B5EF4-FFF2-40B4-BE49-F238E27FC236}">
                <a16:creationId xmlns:a16="http://schemas.microsoft.com/office/drawing/2014/main" id="{2DF8C23D-DC5D-C841-8E3C-86E8F90F5224}"/>
              </a:ext>
            </a:extLst>
          </p:cNvPr>
          <p:cNvCxnSpPr>
            <a:cxnSpLocks noChangeShapeType="1"/>
            <a:stCxn id="598040" idx="5"/>
            <a:endCxn id="598034" idx="2"/>
          </p:cNvCxnSpPr>
          <p:nvPr/>
        </p:nvCxnSpPr>
        <p:spPr bwMode="auto">
          <a:xfrm>
            <a:off x="10819269" y="3831877"/>
            <a:ext cx="57150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8042" name="Text Box 26">
            <a:extLst>
              <a:ext uri="{FF2B5EF4-FFF2-40B4-BE49-F238E27FC236}">
                <a16:creationId xmlns:a16="http://schemas.microsoft.com/office/drawing/2014/main" id="{35B44A0D-9D79-624A-8996-710D84EB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8695" y="2817464"/>
            <a:ext cx="4984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3399"/>
                </a:solidFill>
                <a:ea typeface="宋体" panose="02010600030101010101" pitchFamily="2" charset="-122"/>
              </a:rPr>
              <a:t>P'</a:t>
            </a:r>
            <a:endParaRPr lang="en-US" altLang="zh-CN" sz="1400" baseline="-2500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B52F7ED-32B7-954D-BA2E-0CBB3DED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>
            <a:extLst>
              <a:ext uri="{FF2B5EF4-FFF2-40B4-BE49-F238E27FC236}">
                <a16:creationId xmlns:a16="http://schemas.microsoft.com/office/drawing/2014/main" id="{45293FE8-F3BF-0E40-8AD8-A38B523B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213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D6508163-DDD6-9A46-BD13-D1E1DBA73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8002-FF7C-D94C-B18F-553EB7AF037D}" type="slidenum">
              <a:rPr lang="en-US" altLang="zh-CN"/>
              <a:pPr/>
              <a:t>19</a:t>
            </a:fld>
            <a:endParaRPr lang="en-US" altLang="zh-CN" sz="1400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576F1577-B6D3-7245-8E2D-76AFAAFC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Dijkstra's Algorithm:  Implementation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3253CF75-3E07-A443-BB89-3F4141A95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For each unexplored node, explicitly maintain </a:t>
            </a:r>
          </a:p>
          <a:p>
            <a:pPr lvl="1">
              <a:buFont typeface="Monotype Sorts" pitchFamily="2" charset="2"/>
              <a:buNone/>
            </a:pP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Next node to explore = node with minimum (v).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When exploring v, for each incident edge e = (v, w), update</a:t>
            </a:r>
          </a:p>
          <a:p>
            <a:pPr lvl="1"/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lvl="1"/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Efficient implementation.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Maintain a priority queue of unexplored nodes, prioritized by (v).</a:t>
            </a:r>
          </a:p>
        </p:txBody>
      </p:sp>
      <p:sp>
        <p:nvSpPr>
          <p:cNvPr id="600069" name="Text Box 5">
            <a:extLst>
              <a:ext uri="{FF2B5EF4-FFF2-40B4-BE49-F238E27FC236}">
                <a16:creationId xmlns:a16="http://schemas.microsoft.com/office/drawing/2014/main" id="{55CE215F-0E68-3E48-8772-9D84B127B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6563589"/>
            <a:ext cx="363855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a typeface="宋体" panose="02010600030101010101" pitchFamily="2" charset="-122"/>
              </a:rPr>
              <a:t>†  Individual ops are amortized bounds</a:t>
            </a:r>
          </a:p>
        </p:txBody>
      </p:sp>
      <p:sp>
        <p:nvSpPr>
          <p:cNvPr id="600070" name="Rectangle 6">
            <a:extLst>
              <a:ext uri="{FF2B5EF4-FFF2-40B4-BE49-F238E27FC236}">
                <a16:creationId xmlns:a16="http://schemas.microsoft.com/office/drawing/2014/main" id="{9BC90E67-81BB-1941-B5A2-36677D80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32" y="4660361"/>
            <a:ext cx="1560513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PQ Operation</a:t>
            </a:r>
          </a:p>
        </p:txBody>
      </p:sp>
      <p:sp>
        <p:nvSpPr>
          <p:cNvPr id="600071" name="Rectangle 7">
            <a:extLst>
              <a:ext uri="{FF2B5EF4-FFF2-40B4-BE49-F238E27FC236}">
                <a16:creationId xmlns:a16="http://schemas.microsoft.com/office/drawing/2014/main" id="{5A3DE390-2135-5241-B77D-589159DB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32" y="5020724"/>
            <a:ext cx="1560513" cy="300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Insert</a:t>
            </a:r>
            <a:endParaRPr lang="en-US" altLang="zh-CN" sz="1400" baseline="30000">
              <a:ea typeface="宋体" panose="02010600030101010101" pitchFamily="2" charset="-122"/>
            </a:endParaRPr>
          </a:p>
        </p:txBody>
      </p:sp>
      <p:sp>
        <p:nvSpPr>
          <p:cNvPr id="600072" name="Rectangle 8">
            <a:extLst>
              <a:ext uri="{FF2B5EF4-FFF2-40B4-BE49-F238E27FC236}">
                <a16:creationId xmlns:a16="http://schemas.microsoft.com/office/drawing/2014/main" id="{954D2D3A-C91B-CE4F-A3DB-6FF6C9721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32" y="5320760"/>
            <a:ext cx="1560513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ExtractMin</a:t>
            </a:r>
            <a:endParaRPr lang="en-US" altLang="zh-CN" sz="1400" baseline="30000">
              <a:ea typeface="宋体" panose="02010600030101010101" pitchFamily="2" charset="-122"/>
            </a:endParaRPr>
          </a:p>
        </p:txBody>
      </p:sp>
      <p:sp>
        <p:nvSpPr>
          <p:cNvPr id="600073" name="Rectangle 9">
            <a:extLst>
              <a:ext uri="{FF2B5EF4-FFF2-40B4-BE49-F238E27FC236}">
                <a16:creationId xmlns:a16="http://schemas.microsoft.com/office/drawing/2014/main" id="{B9586376-E711-2545-8F2B-83B428AF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32" y="5619211"/>
            <a:ext cx="1560513" cy="3016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ChangeKey</a:t>
            </a:r>
            <a:endParaRPr lang="en-US" altLang="zh-CN" sz="1400" baseline="30000">
              <a:ea typeface="宋体" panose="02010600030101010101" pitchFamily="2" charset="-122"/>
            </a:endParaRPr>
          </a:p>
        </p:txBody>
      </p:sp>
      <p:sp>
        <p:nvSpPr>
          <p:cNvPr id="600074" name="Rectangle 10">
            <a:extLst>
              <a:ext uri="{FF2B5EF4-FFF2-40B4-BE49-F238E27FC236}">
                <a16:creationId xmlns:a16="http://schemas.microsoft.com/office/drawing/2014/main" id="{61A8DA84-A7C9-F040-A3DB-9EC0E5F9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269" y="4660361"/>
            <a:ext cx="119856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Binary heap</a:t>
            </a:r>
          </a:p>
        </p:txBody>
      </p:sp>
      <p:sp>
        <p:nvSpPr>
          <p:cNvPr id="600075" name="Rectangle 11">
            <a:extLst>
              <a:ext uri="{FF2B5EF4-FFF2-40B4-BE49-F238E27FC236}">
                <a16:creationId xmlns:a16="http://schemas.microsoft.com/office/drawing/2014/main" id="{E2F29C3A-F1EB-FB4E-B1F9-D0B99CC4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269" y="5020724"/>
            <a:ext cx="1198562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log n</a:t>
            </a:r>
          </a:p>
        </p:txBody>
      </p:sp>
      <p:sp>
        <p:nvSpPr>
          <p:cNvPr id="600076" name="Rectangle 12">
            <a:extLst>
              <a:ext uri="{FF2B5EF4-FFF2-40B4-BE49-F238E27FC236}">
                <a16:creationId xmlns:a16="http://schemas.microsoft.com/office/drawing/2014/main" id="{095AA8BC-A421-E544-B4AF-6F13089B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269" y="5320760"/>
            <a:ext cx="119856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log n</a:t>
            </a:r>
          </a:p>
        </p:txBody>
      </p:sp>
      <p:sp>
        <p:nvSpPr>
          <p:cNvPr id="600077" name="Rectangle 13">
            <a:extLst>
              <a:ext uri="{FF2B5EF4-FFF2-40B4-BE49-F238E27FC236}">
                <a16:creationId xmlns:a16="http://schemas.microsoft.com/office/drawing/2014/main" id="{AA9B3F34-5FA9-794C-8878-C77C2BFBC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269" y="5619211"/>
            <a:ext cx="1198562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log n</a:t>
            </a:r>
          </a:p>
        </p:txBody>
      </p:sp>
      <p:sp>
        <p:nvSpPr>
          <p:cNvPr id="600078" name="Rectangle 14">
            <a:extLst>
              <a:ext uri="{FF2B5EF4-FFF2-40B4-BE49-F238E27FC236}">
                <a16:creationId xmlns:a16="http://schemas.microsoft.com/office/drawing/2014/main" id="{6FFB1FED-F1B8-6047-AB54-FC74BA9A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569" y="4660361"/>
            <a:ext cx="121761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Fib heap </a:t>
            </a:r>
            <a:r>
              <a:rPr lang="en-US" altLang="zh-CN" sz="1400" baseline="30000">
                <a:solidFill>
                  <a:schemeClr val="bg1"/>
                </a:solidFill>
                <a:ea typeface="宋体" panose="02010600030101010101" pitchFamily="2" charset="-122"/>
              </a:rPr>
              <a:t>†</a:t>
            </a:r>
          </a:p>
        </p:txBody>
      </p:sp>
      <p:sp>
        <p:nvSpPr>
          <p:cNvPr id="600079" name="Rectangle 15">
            <a:extLst>
              <a:ext uri="{FF2B5EF4-FFF2-40B4-BE49-F238E27FC236}">
                <a16:creationId xmlns:a16="http://schemas.microsoft.com/office/drawing/2014/main" id="{5C6911AC-5EA6-AE4A-81C0-AD27769D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569" y="5020724"/>
            <a:ext cx="1217612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0080" name="Rectangle 16">
            <a:extLst>
              <a:ext uri="{FF2B5EF4-FFF2-40B4-BE49-F238E27FC236}">
                <a16:creationId xmlns:a16="http://schemas.microsoft.com/office/drawing/2014/main" id="{4C8F40A8-6427-C142-A978-2812A530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569" y="5320760"/>
            <a:ext cx="121761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log n</a:t>
            </a:r>
          </a:p>
        </p:txBody>
      </p:sp>
      <p:sp>
        <p:nvSpPr>
          <p:cNvPr id="600081" name="Rectangle 17">
            <a:extLst>
              <a:ext uri="{FF2B5EF4-FFF2-40B4-BE49-F238E27FC236}">
                <a16:creationId xmlns:a16="http://schemas.microsoft.com/office/drawing/2014/main" id="{7A86C95E-0CEA-D74E-BF4C-4A29C894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569" y="5619211"/>
            <a:ext cx="1217612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0082" name="Rectangle 18">
            <a:extLst>
              <a:ext uri="{FF2B5EF4-FFF2-40B4-BE49-F238E27FC236}">
                <a16:creationId xmlns:a16="http://schemas.microsoft.com/office/drawing/2014/main" id="{B6B31A3E-11D4-5047-A2D8-8DF69D64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81" y="4660361"/>
            <a:ext cx="839788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Array</a:t>
            </a:r>
          </a:p>
        </p:txBody>
      </p:sp>
      <p:sp>
        <p:nvSpPr>
          <p:cNvPr id="600083" name="Rectangle 19">
            <a:extLst>
              <a:ext uri="{FF2B5EF4-FFF2-40B4-BE49-F238E27FC236}">
                <a16:creationId xmlns:a16="http://schemas.microsoft.com/office/drawing/2014/main" id="{D6B21F99-2AF0-5B4D-ADE4-B0BCD5EF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81" y="5020724"/>
            <a:ext cx="83978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00084" name="Rectangle 20">
            <a:extLst>
              <a:ext uri="{FF2B5EF4-FFF2-40B4-BE49-F238E27FC236}">
                <a16:creationId xmlns:a16="http://schemas.microsoft.com/office/drawing/2014/main" id="{C90C70D9-1367-B849-B5AF-AA54E52B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81" y="5320760"/>
            <a:ext cx="83978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00085" name="Rectangle 21">
            <a:extLst>
              <a:ext uri="{FF2B5EF4-FFF2-40B4-BE49-F238E27FC236}">
                <a16:creationId xmlns:a16="http://schemas.microsoft.com/office/drawing/2014/main" id="{5DB1A069-46ED-FF45-AED5-F1845863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81" y="5619211"/>
            <a:ext cx="839788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0086" name="Rectangle 22">
            <a:extLst>
              <a:ext uri="{FF2B5EF4-FFF2-40B4-BE49-F238E27FC236}">
                <a16:creationId xmlns:a16="http://schemas.microsoft.com/office/drawing/2014/main" id="{E01374B5-D6CB-A44A-A06A-AAA8F635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32" y="5920835"/>
            <a:ext cx="1560513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IsEmpty</a:t>
            </a:r>
            <a:endParaRPr lang="en-US" altLang="zh-CN" sz="1400" baseline="30000">
              <a:ea typeface="宋体" panose="02010600030101010101" pitchFamily="2" charset="-122"/>
            </a:endParaRPr>
          </a:p>
        </p:txBody>
      </p:sp>
      <p:sp>
        <p:nvSpPr>
          <p:cNvPr id="600087" name="Rectangle 23">
            <a:extLst>
              <a:ext uri="{FF2B5EF4-FFF2-40B4-BE49-F238E27FC236}">
                <a16:creationId xmlns:a16="http://schemas.microsoft.com/office/drawing/2014/main" id="{270D20E9-1262-E94C-AED6-294E1ED8C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269" y="5920835"/>
            <a:ext cx="119856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0088" name="Rectangle 24">
            <a:extLst>
              <a:ext uri="{FF2B5EF4-FFF2-40B4-BE49-F238E27FC236}">
                <a16:creationId xmlns:a16="http://schemas.microsoft.com/office/drawing/2014/main" id="{C9A7E270-23F4-B14A-9BE0-F64045098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569" y="5920835"/>
            <a:ext cx="121761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0089" name="Rectangle 25">
            <a:extLst>
              <a:ext uri="{FF2B5EF4-FFF2-40B4-BE49-F238E27FC236}">
                <a16:creationId xmlns:a16="http://schemas.microsoft.com/office/drawing/2014/main" id="{9CA0A133-C7F8-7C40-AA37-4815926F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81" y="5920835"/>
            <a:ext cx="83978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0091" name="Rectangle 27">
            <a:extLst>
              <a:ext uri="{FF2B5EF4-FFF2-40B4-BE49-F238E27FC236}">
                <a16:creationId xmlns:a16="http://schemas.microsoft.com/office/drawing/2014/main" id="{E0D25FF1-D0EF-224E-AE55-5E6E7B54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32" y="6219285"/>
            <a:ext cx="1560513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Total</a:t>
            </a:r>
            <a:endParaRPr lang="en-US" altLang="zh-CN" sz="1400" baseline="30000">
              <a:ea typeface="宋体" panose="02010600030101010101" pitchFamily="2" charset="-122"/>
            </a:endParaRPr>
          </a:p>
        </p:txBody>
      </p:sp>
      <p:sp>
        <p:nvSpPr>
          <p:cNvPr id="600092" name="Rectangle 28">
            <a:extLst>
              <a:ext uri="{FF2B5EF4-FFF2-40B4-BE49-F238E27FC236}">
                <a16:creationId xmlns:a16="http://schemas.microsoft.com/office/drawing/2014/main" id="{A7A48AD8-49D9-4440-A785-8782A084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269" y="6219285"/>
            <a:ext cx="1198562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m log n</a:t>
            </a:r>
          </a:p>
        </p:txBody>
      </p:sp>
      <p:sp>
        <p:nvSpPr>
          <p:cNvPr id="600093" name="Rectangle 29">
            <a:extLst>
              <a:ext uri="{FF2B5EF4-FFF2-40B4-BE49-F238E27FC236}">
                <a16:creationId xmlns:a16="http://schemas.microsoft.com/office/drawing/2014/main" id="{DB84076A-C64D-1C49-B2B6-E479DD6E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569" y="6219285"/>
            <a:ext cx="1217612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m + n log n</a:t>
            </a:r>
          </a:p>
        </p:txBody>
      </p:sp>
      <p:sp>
        <p:nvSpPr>
          <p:cNvPr id="600094" name="Rectangle 30">
            <a:extLst>
              <a:ext uri="{FF2B5EF4-FFF2-40B4-BE49-F238E27FC236}">
                <a16:creationId xmlns:a16="http://schemas.microsoft.com/office/drawing/2014/main" id="{24FF0AEA-BD18-1A44-BA43-6C1683CB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81" y="6219285"/>
            <a:ext cx="839788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n</a:t>
            </a:r>
            <a:r>
              <a:rPr lang="en-US" altLang="zh-CN" sz="1400" baseline="30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00095" name="Rectangle 31">
            <a:extLst>
              <a:ext uri="{FF2B5EF4-FFF2-40B4-BE49-F238E27FC236}">
                <a16:creationId xmlns:a16="http://schemas.microsoft.com/office/drawing/2014/main" id="{78C04428-7CC6-0441-8DDA-EF91EB4AD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45" y="4660361"/>
            <a:ext cx="909637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Dijkstra</a:t>
            </a:r>
          </a:p>
        </p:txBody>
      </p:sp>
      <p:sp>
        <p:nvSpPr>
          <p:cNvPr id="600096" name="Rectangle 32">
            <a:extLst>
              <a:ext uri="{FF2B5EF4-FFF2-40B4-BE49-F238E27FC236}">
                <a16:creationId xmlns:a16="http://schemas.microsoft.com/office/drawing/2014/main" id="{C1A8091A-983A-AD4F-A4D8-D4C7AFE80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45" y="5020724"/>
            <a:ext cx="909637" cy="300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00097" name="Rectangle 33">
            <a:extLst>
              <a:ext uri="{FF2B5EF4-FFF2-40B4-BE49-F238E27FC236}">
                <a16:creationId xmlns:a16="http://schemas.microsoft.com/office/drawing/2014/main" id="{8DF89B73-4E3B-1542-A669-3E14C0FF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45" y="5320760"/>
            <a:ext cx="909637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00098" name="Rectangle 34">
            <a:extLst>
              <a:ext uri="{FF2B5EF4-FFF2-40B4-BE49-F238E27FC236}">
                <a16:creationId xmlns:a16="http://schemas.microsoft.com/office/drawing/2014/main" id="{E28FBA5D-6EFD-D745-9917-E352781D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45" y="5619211"/>
            <a:ext cx="909637" cy="3016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00099" name="Rectangle 35">
            <a:extLst>
              <a:ext uri="{FF2B5EF4-FFF2-40B4-BE49-F238E27FC236}">
                <a16:creationId xmlns:a16="http://schemas.microsoft.com/office/drawing/2014/main" id="{7037427E-F1C5-F449-9F05-D1882606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45" y="5920835"/>
            <a:ext cx="909637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00100" name="Rectangle 36">
            <a:extLst>
              <a:ext uri="{FF2B5EF4-FFF2-40B4-BE49-F238E27FC236}">
                <a16:creationId xmlns:a16="http://schemas.microsoft.com/office/drawing/2014/main" id="{7BFA90FA-828F-284D-A241-D12F6D9D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45" y="6219285"/>
            <a:ext cx="909637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 baseline="30000"/>
          </a:p>
        </p:txBody>
      </p:sp>
      <p:sp>
        <p:nvSpPr>
          <p:cNvPr id="600101" name="Rectangle 37">
            <a:extLst>
              <a:ext uri="{FF2B5EF4-FFF2-40B4-BE49-F238E27FC236}">
                <a16:creationId xmlns:a16="http://schemas.microsoft.com/office/drawing/2014/main" id="{18BDFE1D-3489-5B42-9500-7BF8FCF3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831" y="4660361"/>
            <a:ext cx="1201738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d-way Heap</a:t>
            </a:r>
          </a:p>
        </p:txBody>
      </p:sp>
      <p:sp>
        <p:nvSpPr>
          <p:cNvPr id="600102" name="Rectangle 38">
            <a:extLst>
              <a:ext uri="{FF2B5EF4-FFF2-40B4-BE49-F238E27FC236}">
                <a16:creationId xmlns:a16="http://schemas.microsoft.com/office/drawing/2014/main" id="{76DF1131-7142-BB4B-84EE-7DEF58E5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831" y="5020724"/>
            <a:ext cx="120173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d log</a:t>
            </a:r>
            <a:r>
              <a:rPr lang="en-US" altLang="zh-CN" sz="1400" baseline="-25000">
                <a:ea typeface="宋体" panose="02010600030101010101" pitchFamily="2" charset="-122"/>
              </a:rPr>
              <a:t> d</a:t>
            </a:r>
            <a:r>
              <a:rPr lang="en-US" altLang="zh-CN" sz="1400">
                <a:ea typeface="宋体" panose="02010600030101010101" pitchFamily="2" charset="-122"/>
              </a:rPr>
              <a:t> n</a:t>
            </a:r>
          </a:p>
        </p:txBody>
      </p:sp>
      <p:sp>
        <p:nvSpPr>
          <p:cNvPr id="600103" name="Rectangle 39">
            <a:extLst>
              <a:ext uri="{FF2B5EF4-FFF2-40B4-BE49-F238E27FC236}">
                <a16:creationId xmlns:a16="http://schemas.microsoft.com/office/drawing/2014/main" id="{0A6DC0D7-EB3E-9A41-81A0-9382A439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831" y="5320760"/>
            <a:ext cx="120173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d log</a:t>
            </a:r>
            <a:r>
              <a:rPr lang="en-US" altLang="zh-CN" sz="1400" baseline="-25000">
                <a:ea typeface="宋体" panose="02010600030101010101" pitchFamily="2" charset="-122"/>
              </a:rPr>
              <a:t> d</a:t>
            </a:r>
            <a:r>
              <a:rPr lang="en-US" altLang="zh-CN" sz="1400">
                <a:ea typeface="宋体" panose="02010600030101010101" pitchFamily="2" charset="-122"/>
              </a:rPr>
              <a:t> n</a:t>
            </a:r>
          </a:p>
        </p:txBody>
      </p:sp>
      <p:sp>
        <p:nvSpPr>
          <p:cNvPr id="600104" name="Rectangle 40">
            <a:extLst>
              <a:ext uri="{FF2B5EF4-FFF2-40B4-BE49-F238E27FC236}">
                <a16:creationId xmlns:a16="http://schemas.microsoft.com/office/drawing/2014/main" id="{E4DD6BC9-8BBF-624F-8D38-50AFCFB9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831" y="5619211"/>
            <a:ext cx="1201738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log</a:t>
            </a:r>
            <a:r>
              <a:rPr lang="en-US" altLang="zh-CN" sz="1400" baseline="-25000">
                <a:ea typeface="宋体" panose="02010600030101010101" pitchFamily="2" charset="-122"/>
              </a:rPr>
              <a:t> d</a:t>
            </a:r>
            <a:r>
              <a:rPr lang="en-US" altLang="zh-CN" sz="1400">
                <a:ea typeface="宋体" panose="02010600030101010101" pitchFamily="2" charset="-122"/>
              </a:rPr>
              <a:t> n</a:t>
            </a:r>
          </a:p>
        </p:txBody>
      </p:sp>
      <p:sp>
        <p:nvSpPr>
          <p:cNvPr id="600105" name="Rectangle 41">
            <a:extLst>
              <a:ext uri="{FF2B5EF4-FFF2-40B4-BE49-F238E27FC236}">
                <a16:creationId xmlns:a16="http://schemas.microsoft.com/office/drawing/2014/main" id="{D06696ED-EF70-F740-B802-E7B50308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831" y="5920835"/>
            <a:ext cx="120173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0106" name="Rectangle 42">
            <a:extLst>
              <a:ext uri="{FF2B5EF4-FFF2-40B4-BE49-F238E27FC236}">
                <a16:creationId xmlns:a16="http://schemas.microsoft.com/office/drawing/2014/main" id="{37FD0D52-A19E-6E45-A7EE-4C9D81129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831" y="6219285"/>
            <a:ext cx="1201738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m log </a:t>
            </a:r>
            <a:r>
              <a:rPr lang="en-US" altLang="zh-CN" sz="1400" baseline="-25000">
                <a:ea typeface="宋体" panose="02010600030101010101" pitchFamily="2" charset="-122"/>
              </a:rPr>
              <a:t>m/n </a:t>
            </a:r>
            <a:r>
              <a:rPr lang="en-US" altLang="zh-CN" sz="1400">
                <a:ea typeface="宋体" panose="02010600030101010101" pitchFamily="2" charset="-122"/>
              </a:rPr>
              <a:t>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526DC9-DCF0-5544-B916-C3DA050E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0" y="1097852"/>
            <a:ext cx="3365500" cy="838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19A3ED-450E-9C40-8148-CF03925C9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0" y="3069001"/>
            <a:ext cx="3606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7653A2-40B5-E149-B835-2A99F453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Greedy Algorithms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9577209-7F12-8546-8C80-71BEA0884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>
            <a:extLst>
              <a:ext uri="{FF2B5EF4-FFF2-40B4-BE49-F238E27FC236}">
                <a16:creationId xmlns:a16="http://schemas.microsoft.com/office/drawing/2014/main" id="{489A7EB6-967D-1749-8A2B-98D1286430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6.  Clustering</a:t>
            </a:r>
          </a:p>
        </p:txBody>
      </p:sp>
      <p:sp>
        <p:nvSpPr>
          <p:cNvPr id="655387" name="Rectangle 27">
            <a:extLst>
              <a:ext uri="{FF2B5EF4-FFF2-40B4-BE49-F238E27FC236}">
                <a16:creationId xmlns:a16="http://schemas.microsoft.com/office/drawing/2014/main" id="{A9EB85CA-3EE9-A141-A838-C601DD67D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218" y="6391935"/>
            <a:ext cx="268182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000" dirty="0">
                <a:ea typeface="宋体" panose="02010600030101010101" pitchFamily="2" charset="-122"/>
              </a:rPr>
              <a:t>Outbreak of cholera deaths  in London in 1850s.</a:t>
            </a:r>
            <a:br>
              <a:rPr lang="en-US" altLang="zh-CN" sz="1000" dirty="0">
                <a:ea typeface="宋体" panose="02010600030101010101" pitchFamily="2" charset="-122"/>
              </a:rPr>
            </a:br>
            <a:r>
              <a:rPr lang="en-US" altLang="zh-CN" sz="1000" dirty="0">
                <a:ea typeface="宋体" panose="02010600030101010101" pitchFamily="2" charset="-122"/>
              </a:rPr>
              <a:t>Reference: Nina Mishra, HP Labs</a:t>
            </a:r>
          </a:p>
        </p:txBody>
      </p:sp>
      <p:pic>
        <p:nvPicPr>
          <p:cNvPr id="655388" name="Picture 28">
            <a:extLst>
              <a:ext uri="{FF2B5EF4-FFF2-40B4-BE49-F238E27FC236}">
                <a16:creationId xmlns:a16="http://schemas.microsoft.com/office/drawing/2014/main" id="{424B083E-E8B0-2149-9544-D1D24C6E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3918610"/>
            <a:ext cx="4851400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9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8380A17-FB06-4E48-925B-2B671F0D2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AD569-77FE-9340-9F93-CB0080699C21}" type="slidenum">
              <a:rPr lang="en-US" altLang="zh-CN"/>
              <a:pPr/>
              <a:t>21</a:t>
            </a:fld>
            <a:endParaRPr lang="en-US" altLang="zh-CN" sz="1400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5DE6018B-0F37-C24C-959D-1ACDF6CB0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Clustering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097A7C4C-6400-BE40-8461-7BC92A09D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1778" y="1128712"/>
            <a:ext cx="9067799" cy="5410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Clustering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a set U of n objects labeled p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classify into coherent groups.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Distance function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Numeric value specifying "closeness" of two objects.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Fundamental problem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Divide into clusters so that points in different clusters are far apart.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Routing in mobile ad hoc networks.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Identify patterns in gene expression.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Document categorization for web search.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Similarity searching in medical image databases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Skycat</a:t>
            </a:r>
            <a:r>
              <a:rPr lang="en-US" altLang="zh-CN" dirty="0">
                <a:ea typeface="宋体" panose="02010600030101010101" pitchFamily="2" charset="-122"/>
              </a:rPr>
              <a:t>:  cluster 10</a:t>
            </a:r>
            <a:r>
              <a:rPr lang="en-US" altLang="zh-CN" baseline="30000" dirty="0">
                <a:ea typeface="宋体" panose="02010600030101010101" pitchFamily="2" charset="-122"/>
              </a:rPr>
              <a:t>9</a:t>
            </a:r>
            <a:r>
              <a:rPr lang="en-US" altLang="zh-CN" dirty="0">
                <a:ea typeface="宋体" panose="02010600030101010101" pitchFamily="2" charset="-122"/>
              </a:rPr>
              <a:t> sky objects into stars, quasars, galaxies.</a:t>
            </a:r>
          </a:p>
        </p:txBody>
      </p:sp>
      <p:sp>
        <p:nvSpPr>
          <p:cNvPr id="654340" name="Rectangle 4">
            <a:extLst>
              <a:ext uri="{FF2B5EF4-FFF2-40B4-BE49-F238E27FC236}">
                <a16:creationId xmlns:a16="http://schemas.microsoft.com/office/drawing/2014/main" id="{1D04F66B-D223-CB43-8DAF-F6DBFC78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515" y="1558039"/>
            <a:ext cx="327551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photos, documents. micro-organisms</a:t>
            </a:r>
          </a:p>
        </p:txBody>
      </p:sp>
      <p:sp>
        <p:nvSpPr>
          <p:cNvPr id="654341" name="Line 5">
            <a:extLst>
              <a:ext uri="{FF2B5EF4-FFF2-40B4-BE49-F238E27FC236}">
                <a16:creationId xmlns:a16="http://schemas.microsoft.com/office/drawing/2014/main" id="{F9B02200-1D35-404A-B145-63DD2814B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4852" y="136277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4344" name="Rectangle 8">
            <a:extLst>
              <a:ext uri="{FF2B5EF4-FFF2-40B4-BE49-F238E27FC236}">
                <a16:creationId xmlns:a16="http://schemas.microsoft.com/office/drawing/2014/main" id="{83452A29-E0C1-5743-A5A9-15FBC5EF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11948"/>
            <a:ext cx="3415807" cy="55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ts val="1800"/>
              </a:lnSpc>
              <a:buClr>
                <a:srgbClr val="003399"/>
              </a:buClr>
              <a:buSzPct val="50000"/>
            </a:pPr>
            <a:r>
              <a:rPr lang="en-US" altLang="zh-CN" sz="1600" dirty="0">
                <a:ea typeface="宋体" panose="02010600030101010101" pitchFamily="2" charset="-122"/>
              </a:rPr>
              <a:t>number of corresponding pixels whose</a:t>
            </a:r>
          </a:p>
          <a:p>
            <a:pPr>
              <a:lnSpc>
                <a:spcPts val="1800"/>
              </a:lnSpc>
              <a:buClr>
                <a:srgbClr val="003399"/>
              </a:buClr>
              <a:buSzPct val="50000"/>
            </a:pPr>
            <a:r>
              <a:rPr lang="en-US" altLang="zh-CN" sz="1600" dirty="0">
                <a:ea typeface="宋体" panose="02010600030101010101" pitchFamily="2" charset="-122"/>
              </a:rPr>
              <a:t>intensities differ by some threshold</a:t>
            </a:r>
          </a:p>
        </p:txBody>
      </p:sp>
      <p:sp>
        <p:nvSpPr>
          <p:cNvPr id="654345" name="Line 9">
            <a:extLst>
              <a:ext uri="{FF2B5EF4-FFF2-40B4-BE49-F238E27FC236}">
                <a16:creationId xmlns:a16="http://schemas.microsoft.com/office/drawing/2014/main" id="{1F6D52FF-2B2F-A544-969C-9385E0839F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8337" y="272779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6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8D6CB257-8F0B-C944-86F0-78FCD3F16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B665-D583-4E43-8DB7-62D291B6B964}" type="slidenum">
              <a:rPr lang="en-US" altLang="zh-CN"/>
              <a:pPr/>
              <a:t>22</a:t>
            </a:fld>
            <a:endParaRPr lang="en-US" altLang="zh-CN" sz="1400" dirty="0"/>
          </a:p>
        </p:txBody>
      </p:sp>
      <p:sp>
        <p:nvSpPr>
          <p:cNvPr id="657453" name="Freeform 45">
            <a:extLst>
              <a:ext uri="{FF2B5EF4-FFF2-40B4-BE49-F238E27FC236}">
                <a16:creationId xmlns:a16="http://schemas.microsoft.com/office/drawing/2014/main" id="{9524A548-510F-0642-9CAB-AE51CC26C607}"/>
              </a:ext>
            </a:extLst>
          </p:cNvPr>
          <p:cNvSpPr>
            <a:spLocks/>
          </p:cNvSpPr>
          <p:nvPr/>
        </p:nvSpPr>
        <p:spPr bwMode="auto">
          <a:xfrm>
            <a:off x="5745615" y="5731785"/>
            <a:ext cx="1123950" cy="1047750"/>
          </a:xfrm>
          <a:custGeom>
            <a:avLst/>
            <a:gdLst>
              <a:gd name="T0" fmla="*/ 51 w 708"/>
              <a:gd name="T1" fmla="*/ 127 h 660"/>
              <a:gd name="T2" fmla="*/ 177 w 708"/>
              <a:gd name="T3" fmla="*/ 64 h 660"/>
              <a:gd name="T4" fmla="*/ 235 w 708"/>
              <a:gd name="T5" fmla="*/ 35 h 660"/>
              <a:gd name="T6" fmla="*/ 448 w 708"/>
              <a:gd name="T7" fmla="*/ 6 h 660"/>
              <a:gd name="T8" fmla="*/ 492 w 708"/>
              <a:gd name="T9" fmla="*/ 6 h 660"/>
              <a:gd name="T10" fmla="*/ 560 w 708"/>
              <a:gd name="T11" fmla="*/ 15 h 660"/>
              <a:gd name="T12" fmla="*/ 618 w 708"/>
              <a:gd name="T13" fmla="*/ 54 h 660"/>
              <a:gd name="T14" fmla="*/ 647 w 708"/>
              <a:gd name="T15" fmla="*/ 98 h 660"/>
              <a:gd name="T16" fmla="*/ 661 w 708"/>
              <a:gd name="T17" fmla="*/ 219 h 660"/>
              <a:gd name="T18" fmla="*/ 691 w 708"/>
              <a:gd name="T19" fmla="*/ 287 h 660"/>
              <a:gd name="T20" fmla="*/ 691 w 708"/>
              <a:gd name="T21" fmla="*/ 452 h 660"/>
              <a:gd name="T22" fmla="*/ 647 w 708"/>
              <a:gd name="T23" fmla="*/ 510 h 660"/>
              <a:gd name="T24" fmla="*/ 506 w 708"/>
              <a:gd name="T25" fmla="*/ 636 h 660"/>
              <a:gd name="T26" fmla="*/ 448 w 708"/>
              <a:gd name="T27" fmla="*/ 660 h 660"/>
              <a:gd name="T28" fmla="*/ 181 w 708"/>
              <a:gd name="T29" fmla="*/ 631 h 660"/>
              <a:gd name="T30" fmla="*/ 89 w 708"/>
              <a:gd name="T31" fmla="*/ 573 h 660"/>
              <a:gd name="T32" fmla="*/ 55 w 708"/>
              <a:gd name="T33" fmla="*/ 539 h 660"/>
              <a:gd name="T34" fmla="*/ 21 w 708"/>
              <a:gd name="T35" fmla="*/ 413 h 660"/>
              <a:gd name="T36" fmla="*/ 31 w 708"/>
              <a:gd name="T37" fmla="*/ 248 h 660"/>
              <a:gd name="T38" fmla="*/ 65 w 708"/>
              <a:gd name="T39" fmla="*/ 142 h 660"/>
              <a:gd name="T40" fmla="*/ 51 w 708"/>
              <a:gd name="T41" fmla="*/ 127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8" h="660">
                <a:moveTo>
                  <a:pt x="51" y="127"/>
                </a:moveTo>
                <a:cubicBezTo>
                  <a:pt x="88" y="100"/>
                  <a:pt x="134" y="82"/>
                  <a:pt x="177" y="64"/>
                </a:cubicBezTo>
                <a:cubicBezTo>
                  <a:pt x="198" y="54"/>
                  <a:pt x="211" y="40"/>
                  <a:pt x="235" y="35"/>
                </a:cubicBezTo>
                <a:cubicBezTo>
                  <a:pt x="282" y="0"/>
                  <a:pt x="388" y="12"/>
                  <a:pt x="448" y="6"/>
                </a:cubicBezTo>
                <a:cubicBezTo>
                  <a:pt x="497" y="18"/>
                  <a:pt x="435" y="6"/>
                  <a:pt x="492" y="6"/>
                </a:cubicBezTo>
                <a:cubicBezTo>
                  <a:pt x="514" y="6"/>
                  <a:pt x="537" y="12"/>
                  <a:pt x="560" y="15"/>
                </a:cubicBezTo>
                <a:cubicBezTo>
                  <a:pt x="582" y="26"/>
                  <a:pt x="594" y="43"/>
                  <a:pt x="618" y="54"/>
                </a:cubicBezTo>
                <a:cubicBezTo>
                  <a:pt x="626" y="69"/>
                  <a:pt x="643" y="80"/>
                  <a:pt x="647" y="98"/>
                </a:cubicBezTo>
                <a:cubicBezTo>
                  <a:pt x="662" y="184"/>
                  <a:pt x="639" y="165"/>
                  <a:pt x="661" y="219"/>
                </a:cubicBezTo>
                <a:cubicBezTo>
                  <a:pt x="670" y="241"/>
                  <a:pt x="691" y="287"/>
                  <a:pt x="691" y="287"/>
                </a:cubicBezTo>
                <a:cubicBezTo>
                  <a:pt x="702" y="356"/>
                  <a:pt x="708" y="365"/>
                  <a:pt x="691" y="452"/>
                </a:cubicBezTo>
                <a:cubicBezTo>
                  <a:pt x="688" y="463"/>
                  <a:pt x="651" y="502"/>
                  <a:pt x="647" y="510"/>
                </a:cubicBezTo>
                <a:cubicBezTo>
                  <a:pt x="609" y="568"/>
                  <a:pt x="579" y="617"/>
                  <a:pt x="506" y="636"/>
                </a:cubicBezTo>
                <a:cubicBezTo>
                  <a:pt x="486" y="646"/>
                  <a:pt x="467" y="651"/>
                  <a:pt x="448" y="660"/>
                </a:cubicBezTo>
                <a:cubicBezTo>
                  <a:pt x="361" y="627"/>
                  <a:pt x="273" y="633"/>
                  <a:pt x="181" y="631"/>
                </a:cubicBezTo>
                <a:cubicBezTo>
                  <a:pt x="149" y="610"/>
                  <a:pt x="117" y="598"/>
                  <a:pt x="89" y="573"/>
                </a:cubicBezTo>
                <a:cubicBezTo>
                  <a:pt x="77" y="562"/>
                  <a:pt x="55" y="539"/>
                  <a:pt x="55" y="539"/>
                </a:cubicBezTo>
                <a:cubicBezTo>
                  <a:pt x="44" y="503"/>
                  <a:pt x="41" y="443"/>
                  <a:pt x="21" y="413"/>
                </a:cubicBezTo>
                <a:cubicBezTo>
                  <a:pt x="18" y="362"/>
                  <a:pt x="0" y="294"/>
                  <a:pt x="31" y="248"/>
                </a:cubicBezTo>
                <a:cubicBezTo>
                  <a:pt x="39" y="208"/>
                  <a:pt x="52" y="178"/>
                  <a:pt x="65" y="142"/>
                </a:cubicBezTo>
                <a:cubicBezTo>
                  <a:pt x="59" y="112"/>
                  <a:pt x="65" y="110"/>
                  <a:pt x="51" y="1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54" name="Freeform 46">
            <a:extLst>
              <a:ext uri="{FF2B5EF4-FFF2-40B4-BE49-F238E27FC236}">
                <a16:creationId xmlns:a16="http://schemas.microsoft.com/office/drawing/2014/main" id="{866E0809-C3C8-6A4A-A7D4-F956D8D5658E}"/>
              </a:ext>
            </a:extLst>
          </p:cNvPr>
          <p:cNvSpPr>
            <a:spLocks/>
          </p:cNvSpPr>
          <p:nvPr/>
        </p:nvSpPr>
        <p:spPr bwMode="auto">
          <a:xfrm>
            <a:off x="5199516" y="4734836"/>
            <a:ext cx="841375" cy="854075"/>
          </a:xfrm>
          <a:custGeom>
            <a:avLst/>
            <a:gdLst>
              <a:gd name="T0" fmla="*/ 20 w 530"/>
              <a:gd name="T1" fmla="*/ 276 h 538"/>
              <a:gd name="T2" fmla="*/ 74 w 530"/>
              <a:gd name="T3" fmla="*/ 329 h 538"/>
              <a:gd name="T4" fmla="*/ 132 w 530"/>
              <a:gd name="T5" fmla="*/ 417 h 538"/>
              <a:gd name="T6" fmla="*/ 205 w 530"/>
              <a:gd name="T7" fmla="*/ 499 h 538"/>
              <a:gd name="T8" fmla="*/ 248 w 530"/>
              <a:gd name="T9" fmla="*/ 538 h 538"/>
              <a:gd name="T10" fmla="*/ 321 w 530"/>
              <a:gd name="T11" fmla="*/ 533 h 538"/>
              <a:gd name="T12" fmla="*/ 399 w 530"/>
              <a:gd name="T13" fmla="*/ 470 h 538"/>
              <a:gd name="T14" fmla="*/ 447 w 530"/>
              <a:gd name="T15" fmla="*/ 412 h 538"/>
              <a:gd name="T16" fmla="*/ 491 w 530"/>
              <a:gd name="T17" fmla="*/ 329 h 538"/>
              <a:gd name="T18" fmla="*/ 525 w 530"/>
              <a:gd name="T19" fmla="*/ 262 h 538"/>
              <a:gd name="T20" fmla="*/ 510 w 530"/>
              <a:gd name="T21" fmla="*/ 116 h 538"/>
              <a:gd name="T22" fmla="*/ 326 w 530"/>
              <a:gd name="T23" fmla="*/ 0 h 538"/>
              <a:gd name="T24" fmla="*/ 185 w 530"/>
              <a:gd name="T25" fmla="*/ 5 h 538"/>
              <a:gd name="T26" fmla="*/ 137 w 530"/>
              <a:gd name="T27" fmla="*/ 68 h 538"/>
              <a:gd name="T28" fmla="*/ 74 w 530"/>
              <a:gd name="T29" fmla="*/ 116 h 538"/>
              <a:gd name="T30" fmla="*/ 30 w 530"/>
              <a:gd name="T31" fmla="*/ 165 h 538"/>
              <a:gd name="T32" fmla="*/ 11 w 530"/>
              <a:gd name="T33" fmla="*/ 208 h 538"/>
              <a:gd name="T34" fmla="*/ 20 w 530"/>
              <a:gd name="T35" fmla="*/ 276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0" h="538">
                <a:moveTo>
                  <a:pt x="20" y="276"/>
                </a:moveTo>
                <a:cubicBezTo>
                  <a:pt x="49" y="295"/>
                  <a:pt x="52" y="301"/>
                  <a:pt x="74" y="329"/>
                </a:cubicBezTo>
                <a:cubicBezTo>
                  <a:pt x="84" y="360"/>
                  <a:pt x="108" y="393"/>
                  <a:pt x="132" y="417"/>
                </a:cubicBezTo>
                <a:cubicBezTo>
                  <a:pt x="155" y="483"/>
                  <a:pt x="167" y="466"/>
                  <a:pt x="205" y="499"/>
                </a:cubicBezTo>
                <a:cubicBezTo>
                  <a:pt x="219" y="511"/>
                  <a:pt x="231" y="526"/>
                  <a:pt x="248" y="538"/>
                </a:cubicBezTo>
                <a:cubicBezTo>
                  <a:pt x="272" y="536"/>
                  <a:pt x="296" y="536"/>
                  <a:pt x="321" y="533"/>
                </a:cubicBezTo>
                <a:cubicBezTo>
                  <a:pt x="351" y="527"/>
                  <a:pt x="374" y="486"/>
                  <a:pt x="399" y="470"/>
                </a:cubicBezTo>
                <a:cubicBezTo>
                  <a:pt x="414" y="449"/>
                  <a:pt x="432" y="432"/>
                  <a:pt x="447" y="412"/>
                </a:cubicBezTo>
                <a:cubicBezTo>
                  <a:pt x="458" y="379"/>
                  <a:pt x="473" y="357"/>
                  <a:pt x="491" y="329"/>
                </a:cubicBezTo>
                <a:cubicBezTo>
                  <a:pt x="504" y="307"/>
                  <a:pt x="510" y="282"/>
                  <a:pt x="525" y="262"/>
                </a:cubicBezTo>
                <a:cubicBezTo>
                  <a:pt x="521" y="213"/>
                  <a:pt x="530" y="160"/>
                  <a:pt x="510" y="116"/>
                </a:cubicBezTo>
                <a:cubicBezTo>
                  <a:pt x="482" y="54"/>
                  <a:pt x="387" y="12"/>
                  <a:pt x="326" y="0"/>
                </a:cubicBezTo>
                <a:cubicBezTo>
                  <a:pt x="279" y="1"/>
                  <a:pt x="231" y="0"/>
                  <a:pt x="185" y="5"/>
                </a:cubicBezTo>
                <a:cubicBezTo>
                  <a:pt x="163" y="6"/>
                  <a:pt x="150" y="54"/>
                  <a:pt x="137" y="68"/>
                </a:cubicBezTo>
                <a:cubicBezTo>
                  <a:pt x="118" y="86"/>
                  <a:pt x="94" y="100"/>
                  <a:pt x="74" y="116"/>
                </a:cubicBezTo>
                <a:cubicBezTo>
                  <a:pt x="56" y="129"/>
                  <a:pt x="45" y="149"/>
                  <a:pt x="30" y="165"/>
                </a:cubicBezTo>
                <a:cubicBezTo>
                  <a:pt x="18" y="199"/>
                  <a:pt x="25" y="185"/>
                  <a:pt x="11" y="208"/>
                </a:cubicBezTo>
                <a:cubicBezTo>
                  <a:pt x="15" y="273"/>
                  <a:pt x="0" y="256"/>
                  <a:pt x="20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55" name="Freeform 47">
            <a:extLst>
              <a:ext uri="{FF2B5EF4-FFF2-40B4-BE49-F238E27FC236}">
                <a16:creationId xmlns:a16="http://schemas.microsoft.com/office/drawing/2014/main" id="{4C805CBE-C31E-1444-A986-7B3A623ED119}"/>
              </a:ext>
            </a:extLst>
          </p:cNvPr>
          <p:cNvSpPr>
            <a:spLocks/>
          </p:cNvSpPr>
          <p:nvPr/>
        </p:nvSpPr>
        <p:spPr bwMode="auto">
          <a:xfrm>
            <a:off x="4053340" y="5425399"/>
            <a:ext cx="977900" cy="1063625"/>
          </a:xfrm>
          <a:custGeom>
            <a:avLst/>
            <a:gdLst>
              <a:gd name="T0" fmla="*/ 553 w 616"/>
              <a:gd name="T1" fmla="*/ 670 h 670"/>
              <a:gd name="T2" fmla="*/ 587 w 616"/>
              <a:gd name="T3" fmla="*/ 573 h 670"/>
              <a:gd name="T4" fmla="*/ 616 w 616"/>
              <a:gd name="T5" fmla="*/ 486 h 670"/>
              <a:gd name="T6" fmla="*/ 611 w 616"/>
              <a:gd name="T7" fmla="*/ 423 h 670"/>
              <a:gd name="T8" fmla="*/ 568 w 616"/>
              <a:gd name="T9" fmla="*/ 336 h 670"/>
              <a:gd name="T10" fmla="*/ 534 w 616"/>
              <a:gd name="T11" fmla="*/ 103 h 670"/>
              <a:gd name="T12" fmla="*/ 485 w 616"/>
              <a:gd name="T13" fmla="*/ 20 h 670"/>
              <a:gd name="T14" fmla="*/ 456 w 616"/>
              <a:gd name="T15" fmla="*/ 1 h 670"/>
              <a:gd name="T16" fmla="*/ 379 w 616"/>
              <a:gd name="T17" fmla="*/ 6 h 670"/>
              <a:gd name="T18" fmla="*/ 257 w 616"/>
              <a:gd name="T19" fmla="*/ 74 h 670"/>
              <a:gd name="T20" fmla="*/ 73 w 616"/>
              <a:gd name="T21" fmla="*/ 171 h 670"/>
              <a:gd name="T22" fmla="*/ 44 w 616"/>
              <a:gd name="T23" fmla="*/ 195 h 670"/>
              <a:gd name="T24" fmla="*/ 25 w 616"/>
              <a:gd name="T25" fmla="*/ 229 h 670"/>
              <a:gd name="T26" fmla="*/ 97 w 616"/>
              <a:gd name="T27" fmla="*/ 510 h 670"/>
              <a:gd name="T28" fmla="*/ 117 w 616"/>
              <a:gd name="T29" fmla="*/ 530 h 670"/>
              <a:gd name="T30" fmla="*/ 141 w 616"/>
              <a:gd name="T31" fmla="*/ 549 h 670"/>
              <a:gd name="T32" fmla="*/ 282 w 616"/>
              <a:gd name="T33" fmla="*/ 627 h 670"/>
              <a:gd name="T34" fmla="*/ 345 w 616"/>
              <a:gd name="T35" fmla="*/ 641 h 670"/>
              <a:gd name="T36" fmla="*/ 432 w 616"/>
              <a:gd name="T37" fmla="*/ 660 h 670"/>
              <a:gd name="T38" fmla="*/ 553 w 616"/>
              <a:gd name="T39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670">
                <a:moveTo>
                  <a:pt x="553" y="670"/>
                </a:moveTo>
                <a:cubicBezTo>
                  <a:pt x="569" y="638"/>
                  <a:pt x="574" y="606"/>
                  <a:pt x="587" y="573"/>
                </a:cubicBezTo>
                <a:cubicBezTo>
                  <a:pt x="591" y="540"/>
                  <a:pt x="602" y="515"/>
                  <a:pt x="616" y="486"/>
                </a:cubicBezTo>
                <a:cubicBezTo>
                  <a:pt x="614" y="465"/>
                  <a:pt x="616" y="443"/>
                  <a:pt x="611" y="423"/>
                </a:cubicBezTo>
                <a:cubicBezTo>
                  <a:pt x="602" y="391"/>
                  <a:pt x="579" y="366"/>
                  <a:pt x="568" y="336"/>
                </a:cubicBezTo>
                <a:cubicBezTo>
                  <a:pt x="565" y="267"/>
                  <a:pt x="579" y="167"/>
                  <a:pt x="534" y="103"/>
                </a:cubicBezTo>
                <a:cubicBezTo>
                  <a:pt x="525" y="63"/>
                  <a:pt x="525" y="46"/>
                  <a:pt x="485" y="20"/>
                </a:cubicBezTo>
                <a:cubicBezTo>
                  <a:pt x="475" y="13"/>
                  <a:pt x="456" y="1"/>
                  <a:pt x="456" y="1"/>
                </a:cubicBezTo>
                <a:cubicBezTo>
                  <a:pt x="430" y="2"/>
                  <a:pt x="404" y="0"/>
                  <a:pt x="379" y="6"/>
                </a:cubicBezTo>
                <a:cubicBezTo>
                  <a:pt x="332" y="15"/>
                  <a:pt x="302" y="62"/>
                  <a:pt x="257" y="74"/>
                </a:cubicBezTo>
                <a:cubicBezTo>
                  <a:pt x="209" y="108"/>
                  <a:pt x="128" y="151"/>
                  <a:pt x="73" y="171"/>
                </a:cubicBezTo>
                <a:cubicBezTo>
                  <a:pt x="64" y="179"/>
                  <a:pt x="51" y="185"/>
                  <a:pt x="44" y="195"/>
                </a:cubicBezTo>
                <a:cubicBezTo>
                  <a:pt x="35" y="205"/>
                  <a:pt x="32" y="218"/>
                  <a:pt x="25" y="229"/>
                </a:cubicBezTo>
                <a:cubicBezTo>
                  <a:pt x="28" y="348"/>
                  <a:pt x="0" y="441"/>
                  <a:pt x="97" y="510"/>
                </a:cubicBezTo>
                <a:cubicBezTo>
                  <a:pt x="107" y="541"/>
                  <a:pt x="93" y="511"/>
                  <a:pt x="117" y="530"/>
                </a:cubicBezTo>
                <a:cubicBezTo>
                  <a:pt x="150" y="555"/>
                  <a:pt x="103" y="535"/>
                  <a:pt x="141" y="549"/>
                </a:cubicBezTo>
                <a:cubicBezTo>
                  <a:pt x="179" y="584"/>
                  <a:pt x="231" y="612"/>
                  <a:pt x="282" y="627"/>
                </a:cubicBezTo>
                <a:cubicBezTo>
                  <a:pt x="302" y="632"/>
                  <a:pt x="345" y="641"/>
                  <a:pt x="345" y="641"/>
                </a:cubicBezTo>
                <a:cubicBezTo>
                  <a:pt x="372" y="655"/>
                  <a:pt x="401" y="653"/>
                  <a:pt x="432" y="660"/>
                </a:cubicBezTo>
                <a:cubicBezTo>
                  <a:pt x="472" y="651"/>
                  <a:pt x="514" y="656"/>
                  <a:pt x="553" y="6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56" name="Freeform 48">
            <a:extLst>
              <a:ext uri="{FF2B5EF4-FFF2-40B4-BE49-F238E27FC236}">
                <a16:creationId xmlns:a16="http://schemas.microsoft.com/office/drawing/2014/main" id="{DF581AB2-33C9-A842-ACFC-84E77617A4E6}"/>
              </a:ext>
            </a:extLst>
          </p:cNvPr>
          <p:cNvSpPr>
            <a:spLocks/>
          </p:cNvSpPr>
          <p:nvPr/>
        </p:nvSpPr>
        <p:spPr bwMode="auto">
          <a:xfrm>
            <a:off x="3046865" y="5834974"/>
            <a:ext cx="392112" cy="407987"/>
          </a:xfrm>
          <a:custGeom>
            <a:avLst/>
            <a:gdLst>
              <a:gd name="T0" fmla="*/ 87 w 247"/>
              <a:gd name="T1" fmla="*/ 0 h 257"/>
              <a:gd name="T2" fmla="*/ 247 w 247"/>
              <a:gd name="T3" fmla="*/ 73 h 257"/>
              <a:gd name="T4" fmla="*/ 159 w 247"/>
              <a:gd name="T5" fmla="*/ 257 h 257"/>
              <a:gd name="T6" fmla="*/ 91 w 247"/>
              <a:gd name="T7" fmla="*/ 233 h 257"/>
              <a:gd name="T8" fmla="*/ 28 w 247"/>
              <a:gd name="T9" fmla="*/ 204 h 257"/>
              <a:gd name="T10" fmla="*/ 19 w 247"/>
              <a:gd name="T11" fmla="*/ 116 h 257"/>
              <a:gd name="T12" fmla="*/ 48 w 247"/>
              <a:gd name="T13" fmla="*/ 73 h 257"/>
              <a:gd name="T14" fmla="*/ 58 w 247"/>
              <a:gd name="T15" fmla="*/ 58 h 257"/>
              <a:gd name="T16" fmla="*/ 87 w 247"/>
              <a:gd name="T1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57">
                <a:moveTo>
                  <a:pt x="87" y="0"/>
                </a:moveTo>
                <a:cubicBezTo>
                  <a:pt x="147" y="8"/>
                  <a:pt x="203" y="29"/>
                  <a:pt x="247" y="73"/>
                </a:cubicBezTo>
                <a:cubicBezTo>
                  <a:pt x="241" y="165"/>
                  <a:pt x="243" y="214"/>
                  <a:pt x="159" y="257"/>
                </a:cubicBezTo>
                <a:cubicBezTo>
                  <a:pt x="112" y="250"/>
                  <a:pt x="128" y="242"/>
                  <a:pt x="91" y="233"/>
                </a:cubicBezTo>
                <a:cubicBezTo>
                  <a:pt x="70" y="222"/>
                  <a:pt x="28" y="204"/>
                  <a:pt x="28" y="204"/>
                </a:cubicBezTo>
                <a:cubicBezTo>
                  <a:pt x="6" y="175"/>
                  <a:pt x="0" y="150"/>
                  <a:pt x="19" y="116"/>
                </a:cubicBezTo>
                <a:cubicBezTo>
                  <a:pt x="27" y="99"/>
                  <a:pt x="37" y="87"/>
                  <a:pt x="48" y="73"/>
                </a:cubicBezTo>
                <a:cubicBezTo>
                  <a:pt x="51" y="68"/>
                  <a:pt x="58" y="58"/>
                  <a:pt x="58" y="58"/>
                </a:cubicBezTo>
                <a:cubicBezTo>
                  <a:pt x="65" y="31"/>
                  <a:pt x="68" y="22"/>
                  <a:pt x="8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2E5A780C-4587-1B4D-8F77-87CAFF6BF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Clustering of Maximum Spacing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C295C6CE-A3E1-7344-BDD1-F0827A461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k-clustering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Divide objects into k non-empty groups.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Distance function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Assume it satisfies several natural properties.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d(p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= 0 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iff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= 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  <a:sym typeface="Symbol" pitchFamily="2" charset="2"/>
              </a:rPr>
              <a:t>j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	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  <a:sym typeface="Symbol" pitchFamily="2" charset="2"/>
              </a:rPr>
              <a:t>(identity of </a:t>
            </a:r>
            <a:r>
              <a:rPr lang="en-US" altLang="zh-CN" dirty="0" err="1">
                <a:solidFill>
                  <a:schemeClr val="hlink"/>
                </a:solidFill>
                <a:ea typeface="宋体" panose="02010600030101010101" pitchFamily="2" charset="-122"/>
                <a:sym typeface="Symbol" pitchFamily="2" charset="2"/>
              </a:rPr>
              <a:t>indiscernibles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  <a:sym typeface="Symbol" pitchFamily="2" charset="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d(p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 0		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  <a:sym typeface="Symbol" pitchFamily="2" charset="2"/>
              </a:rPr>
              <a:t>(nonnegativity)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d(p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= </a:t>
            </a:r>
            <a:r>
              <a:rPr lang="en-US" altLang="zh-CN" dirty="0">
                <a:ea typeface="宋体" panose="02010600030101010101" pitchFamily="2" charset="-122"/>
              </a:rPr>
              <a:t>d(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, p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)	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(symmetry)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Spacing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Min distance between any pair of points in different clusters.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Clustering of maximum spacing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an integer k, find a k-clustering of maximum spacing.</a:t>
            </a:r>
          </a:p>
        </p:txBody>
      </p:sp>
      <p:sp>
        <p:nvSpPr>
          <p:cNvPr id="657416" name="Oval 8">
            <a:extLst>
              <a:ext uri="{FF2B5EF4-FFF2-40B4-BE49-F238E27FC236}">
                <a16:creationId xmlns:a16="http://schemas.microsoft.com/office/drawing/2014/main" id="{C282FC6F-B04C-0842-AC62-8B5D9F5E6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527" y="58619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17" name="Oval 9">
            <a:extLst>
              <a:ext uri="{FF2B5EF4-FFF2-40B4-BE49-F238E27FC236}">
                <a16:creationId xmlns:a16="http://schemas.microsoft.com/office/drawing/2014/main" id="{6835EB4B-3F84-FE4F-81EC-A427CC1B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727" y="56333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18" name="Oval 10">
            <a:extLst>
              <a:ext uri="{FF2B5EF4-FFF2-40B4-BE49-F238E27FC236}">
                <a16:creationId xmlns:a16="http://schemas.microsoft.com/office/drawing/2014/main" id="{FBA1CA88-3EE1-7447-9922-37E372363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127" y="60905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19" name="Oval 11">
            <a:extLst>
              <a:ext uri="{FF2B5EF4-FFF2-40B4-BE49-F238E27FC236}">
                <a16:creationId xmlns:a16="http://schemas.microsoft.com/office/drawing/2014/main" id="{CBE8CD4F-064F-174C-AE29-7F1B15D1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927" y="59381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0" name="Oval 12">
            <a:extLst>
              <a:ext uri="{FF2B5EF4-FFF2-40B4-BE49-F238E27FC236}">
                <a16:creationId xmlns:a16="http://schemas.microsoft.com/office/drawing/2014/main" id="{67C61211-7C83-FA40-B1CD-6789347E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7" y="58619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1" name="Oval 13">
            <a:extLst>
              <a:ext uri="{FF2B5EF4-FFF2-40B4-BE49-F238E27FC236}">
                <a16:creationId xmlns:a16="http://schemas.microsoft.com/office/drawing/2014/main" id="{CF47DFD4-CAD0-8A4F-96AE-A56ACE00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327" y="52523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2" name="Oval 14">
            <a:extLst>
              <a:ext uri="{FF2B5EF4-FFF2-40B4-BE49-F238E27FC236}">
                <a16:creationId xmlns:a16="http://schemas.microsoft.com/office/drawing/2014/main" id="{4699EB63-1593-2647-824C-CD12513A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127" y="50999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3" name="Oval 15">
            <a:extLst>
              <a:ext uri="{FF2B5EF4-FFF2-40B4-BE49-F238E27FC236}">
                <a16:creationId xmlns:a16="http://schemas.microsoft.com/office/drawing/2014/main" id="{07AA91BC-AC6B-8A4F-B49A-D05A5A3B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527" y="52523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4" name="Oval 16">
            <a:extLst>
              <a:ext uri="{FF2B5EF4-FFF2-40B4-BE49-F238E27FC236}">
                <a16:creationId xmlns:a16="http://schemas.microsoft.com/office/drawing/2014/main" id="{05E8FD1D-4BFC-584C-92DE-C6C5DF2A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7" y="54047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5" name="Oval 17">
            <a:extLst>
              <a:ext uri="{FF2B5EF4-FFF2-40B4-BE49-F238E27FC236}">
                <a16:creationId xmlns:a16="http://schemas.microsoft.com/office/drawing/2014/main" id="{69186077-C5C4-A944-80CE-68567DB1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527" y="60905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6" name="Oval 18">
            <a:extLst>
              <a:ext uri="{FF2B5EF4-FFF2-40B4-BE49-F238E27FC236}">
                <a16:creationId xmlns:a16="http://schemas.microsoft.com/office/drawing/2014/main" id="{C68A0C03-74A9-B445-B91F-DAC48277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7" y="52523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7" name="Oval 19">
            <a:extLst>
              <a:ext uri="{FF2B5EF4-FFF2-40B4-BE49-F238E27FC236}">
                <a16:creationId xmlns:a16="http://schemas.microsoft.com/office/drawing/2014/main" id="{93045B41-BEB4-5C42-94B1-50CFCB9E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7" y="49475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8" name="Oval 20">
            <a:extLst>
              <a:ext uri="{FF2B5EF4-FFF2-40B4-BE49-F238E27FC236}">
                <a16:creationId xmlns:a16="http://schemas.microsoft.com/office/drawing/2014/main" id="{13948516-71BA-2448-ADCA-7296C070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527" y="50237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29" name="Oval 21">
            <a:extLst>
              <a:ext uri="{FF2B5EF4-FFF2-40B4-BE49-F238E27FC236}">
                <a16:creationId xmlns:a16="http://schemas.microsoft.com/office/drawing/2014/main" id="{445614AE-54AA-D540-B015-79498FA5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552" y="59079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0" name="Oval 22">
            <a:extLst>
              <a:ext uri="{FF2B5EF4-FFF2-40B4-BE49-F238E27FC236}">
                <a16:creationId xmlns:a16="http://schemas.microsoft.com/office/drawing/2014/main" id="{F32186E4-E4F9-084B-A637-FF03DEDC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552" y="60603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1" name="Oval 23">
            <a:extLst>
              <a:ext uri="{FF2B5EF4-FFF2-40B4-BE49-F238E27FC236}">
                <a16:creationId xmlns:a16="http://schemas.microsoft.com/office/drawing/2014/main" id="{ADB9BF93-8188-0840-A3BC-72C0E32B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552" y="62127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2" name="Oval 24">
            <a:extLst>
              <a:ext uri="{FF2B5EF4-FFF2-40B4-BE49-F238E27FC236}">
                <a16:creationId xmlns:a16="http://schemas.microsoft.com/office/drawing/2014/main" id="{B645766C-B311-FE4A-B508-4542DB74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552" y="63651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4" name="Oval 26">
            <a:extLst>
              <a:ext uri="{FF2B5EF4-FFF2-40B4-BE49-F238E27FC236}">
                <a16:creationId xmlns:a16="http://schemas.microsoft.com/office/drawing/2014/main" id="{4B682F07-CF0D-B946-BA87-C246F369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52" y="59079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5" name="Oval 27">
            <a:extLst>
              <a:ext uri="{FF2B5EF4-FFF2-40B4-BE49-F238E27FC236}">
                <a16:creationId xmlns:a16="http://schemas.microsoft.com/office/drawing/2014/main" id="{0872D396-C4FA-FC43-9CEC-2C82B1923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52" y="60603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6" name="Oval 28">
            <a:extLst>
              <a:ext uri="{FF2B5EF4-FFF2-40B4-BE49-F238E27FC236}">
                <a16:creationId xmlns:a16="http://schemas.microsoft.com/office/drawing/2014/main" id="{CBADFDCF-A518-314E-B080-F5B57B7B7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52" y="62127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7" name="Oval 29">
            <a:extLst>
              <a:ext uri="{FF2B5EF4-FFF2-40B4-BE49-F238E27FC236}">
                <a16:creationId xmlns:a16="http://schemas.microsoft.com/office/drawing/2014/main" id="{35CE605A-6D61-4444-BC52-DE36358B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52" y="63651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8" name="Oval 30">
            <a:extLst>
              <a:ext uri="{FF2B5EF4-FFF2-40B4-BE49-F238E27FC236}">
                <a16:creationId xmlns:a16="http://schemas.microsoft.com/office/drawing/2014/main" id="{23EFC8FB-9CED-D147-A475-DBCC3AC6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52" y="59079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9" name="Oval 31">
            <a:extLst>
              <a:ext uri="{FF2B5EF4-FFF2-40B4-BE49-F238E27FC236}">
                <a16:creationId xmlns:a16="http://schemas.microsoft.com/office/drawing/2014/main" id="{AE0445CB-630C-F148-A2A4-0C796209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52" y="60603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0" name="Oval 32">
            <a:extLst>
              <a:ext uri="{FF2B5EF4-FFF2-40B4-BE49-F238E27FC236}">
                <a16:creationId xmlns:a16="http://schemas.microsoft.com/office/drawing/2014/main" id="{25DAAF33-C801-B749-8CE3-D790079B2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52" y="62127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1" name="Oval 33">
            <a:extLst>
              <a:ext uri="{FF2B5EF4-FFF2-40B4-BE49-F238E27FC236}">
                <a16:creationId xmlns:a16="http://schemas.microsoft.com/office/drawing/2014/main" id="{D5122E80-59B3-1E4C-A7E2-AB708446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52" y="63651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2" name="Oval 34">
            <a:extLst>
              <a:ext uri="{FF2B5EF4-FFF2-40B4-BE49-F238E27FC236}">
                <a16:creationId xmlns:a16="http://schemas.microsoft.com/office/drawing/2014/main" id="{336648B8-9A5D-4247-9D81-602ABA47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52" y="59079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3" name="Oval 35">
            <a:extLst>
              <a:ext uri="{FF2B5EF4-FFF2-40B4-BE49-F238E27FC236}">
                <a16:creationId xmlns:a16="http://schemas.microsoft.com/office/drawing/2014/main" id="{4244F8F3-1C1E-F246-A560-4147EC995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52" y="60603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4" name="Oval 36">
            <a:extLst>
              <a:ext uri="{FF2B5EF4-FFF2-40B4-BE49-F238E27FC236}">
                <a16:creationId xmlns:a16="http://schemas.microsoft.com/office/drawing/2014/main" id="{1C244FB2-60F8-8D4E-9674-6AC66B22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52" y="62127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5" name="Oval 37">
            <a:extLst>
              <a:ext uri="{FF2B5EF4-FFF2-40B4-BE49-F238E27FC236}">
                <a16:creationId xmlns:a16="http://schemas.microsoft.com/office/drawing/2014/main" id="{C0271EBD-B880-9E43-A3B0-EC1A7C3F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52" y="636519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6" name="Oval 38">
            <a:extLst>
              <a:ext uri="{FF2B5EF4-FFF2-40B4-BE49-F238E27FC236}">
                <a16:creationId xmlns:a16="http://schemas.microsoft.com/office/drawing/2014/main" id="{F8C7D92D-2467-2D4F-B757-00C78371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727" y="62429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7" name="Oval 39">
            <a:extLst>
              <a:ext uri="{FF2B5EF4-FFF2-40B4-BE49-F238E27FC236}">
                <a16:creationId xmlns:a16="http://schemas.microsoft.com/office/drawing/2014/main" id="{8FBF3539-AF0E-574E-B467-6EEC9A1B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527" y="60905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8" name="Oval 40">
            <a:extLst>
              <a:ext uri="{FF2B5EF4-FFF2-40B4-BE49-F238E27FC236}">
                <a16:creationId xmlns:a16="http://schemas.microsoft.com/office/drawing/2014/main" id="{0ED3E91E-B43D-7746-A7BF-0DC133B7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927" y="60143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49" name="Oval 41">
            <a:extLst>
              <a:ext uri="{FF2B5EF4-FFF2-40B4-BE49-F238E27FC236}">
                <a16:creationId xmlns:a16="http://schemas.microsoft.com/office/drawing/2014/main" id="{F4CEE771-AB03-0845-AE0D-92FE44A5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727" y="601436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cxnSp>
        <p:nvCxnSpPr>
          <p:cNvPr id="657457" name="AutoShape 49">
            <a:extLst>
              <a:ext uri="{FF2B5EF4-FFF2-40B4-BE49-F238E27FC236}">
                <a16:creationId xmlns:a16="http://schemas.microsoft.com/office/drawing/2014/main" id="{B8B18B60-FBB8-684D-BBAB-D7D6A8515FF1}"/>
              </a:ext>
            </a:extLst>
          </p:cNvPr>
          <p:cNvCxnSpPr>
            <a:cxnSpLocks noChangeShapeType="1"/>
            <a:stCxn id="657429" idx="1"/>
            <a:endCxn id="657424" idx="5"/>
          </p:cNvCxnSpPr>
          <p:nvPr/>
        </p:nvCxnSpPr>
        <p:spPr bwMode="auto">
          <a:xfrm flipH="1" flipV="1">
            <a:off x="5644015" y="5469848"/>
            <a:ext cx="374650" cy="4492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7458" name="Rectangle 50">
            <a:extLst>
              <a:ext uri="{FF2B5EF4-FFF2-40B4-BE49-F238E27FC236}">
                <a16:creationId xmlns:a16="http://schemas.microsoft.com/office/drawing/2014/main" id="{B5D96358-AEA4-974C-9F96-AFE91C0A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128" y="5279349"/>
            <a:ext cx="6540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200">
                <a:solidFill>
                  <a:schemeClr val="accent1"/>
                </a:solidFill>
                <a:ea typeface="宋体" panose="02010600030101010101" pitchFamily="2" charset="-122"/>
              </a:rPr>
              <a:t>spacing</a:t>
            </a:r>
          </a:p>
        </p:txBody>
      </p:sp>
      <p:sp>
        <p:nvSpPr>
          <p:cNvPr id="657460" name="Line 52">
            <a:extLst>
              <a:ext uri="{FF2B5EF4-FFF2-40B4-BE49-F238E27FC236}">
                <a16:creationId xmlns:a16="http://schemas.microsoft.com/office/drawing/2014/main" id="{93E3D449-9060-284D-BC9B-A233B7AD3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3727" y="5541286"/>
            <a:ext cx="228600" cy="1317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61" name="Rectangle 53">
            <a:extLst>
              <a:ext uri="{FF2B5EF4-FFF2-40B4-BE49-F238E27FC236}">
                <a16:creationId xmlns:a16="http://schemas.microsoft.com/office/drawing/2014/main" id="{C87BE484-2DEF-8941-A6EB-C6C914DF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682" y="5418169"/>
            <a:ext cx="642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75712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AC468-1DA4-AC4D-A7BC-97FE584A75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43CC3-C01F-CC43-922B-1B07112944A2}" type="slidenum">
              <a:rPr lang="en-US" altLang="zh-CN"/>
              <a:pPr/>
              <a:t>23</a:t>
            </a:fld>
            <a:endParaRPr lang="en-US" altLang="zh-CN" sz="1400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0F2B940B-6EBB-4C41-8420-2B2AAF2E9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Greedy Clustering Algorithm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53D90C0B-3B0D-F446-AAB9-D9694B054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Single-link k-clustering algorithm.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Form a graph on the vertex set U, corresponding to n clusters.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Find the closest pair of objects such that each object is in a different cluster, and add an edge between them.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Repeat n-k times until there are exactly k clusters.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Key observation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This procedure is precisely Kruskal's algorithm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(except we stop when there are k connected components).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Remark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Equivalent to finding an MST and deleting the k-1 most expensive edges.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97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C5BF0348-12ED-A54C-B072-6CB14F535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57EC0-E78D-A146-A99D-7B0E02615B97}" type="slidenum">
              <a:rPr lang="en-US" altLang="zh-CN"/>
              <a:pPr/>
              <a:t>24</a:t>
            </a:fld>
            <a:endParaRPr lang="en-US" altLang="zh-CN" sz="1400"/>
          </a:p>
        </p:txBody>
      </p:sp>
      <p:sp>
        <p:nvSpPr>
          <p:cNvPr id="659499" name="Freeform 43">
            <a:extLst>
              <a:ext uri="{FF2B5EF4-FFF2-40B4-BE49-F238E27FC236}">
                <a16:creationId xmlns:a16="http://schemas.microsoft.com/office/drawing/2014/main" id="{6918C00E-D09E-D840-A20E-8543E0E81CE7}"/>
              </a:ext>
            </a:extLst>
          </p:cNvPr>
          <p:cNvSpPr>
            <a:spLocks/>
          </p:cNvSpPr>
          <p:nvPr/>
        </p:nvSpPr>
        <p:spPr bwMode="auto">
          <a:xfrm>
            <a:off x="8252618" y="1931483"/>
            <a:ext cx="3505200" cy="1809750"/>
          </a:xfrm>
          <a:custGeom>
            <a:avLst/>
            <a:gdLst>
              <a:gd name="T0" fmla="*/ 193 w 2539"/>
              <a:gd name="T1" fmla="*/ 108 h 1140"/>
              <a:gd name="T2" fmla="*/ 658 w 2539"/>
              <a:gd name="T3" fmla="*/ 74 h 1140"/>
              <a:gd name="T4" fmla="*/ 1769 w 2539"/>
              <a:gd name="T5" fmla="*/ 55 h 1140"/>
              <a:gd name="T6" fmla="*/ 2176 w 2539"/>
              <a:gd name="T7" fmla="*/ 74 h 1140"/>
              <a:gd name="T8" fmla="*/ 2210 w 2539"/>
              <a:gd name="T9" fmla="*/ 84 h 1140"/>
              <a:gd name="T10" fmla="*/ 2317 w 2539"/>
              <a:gd name="T11" fmla="*/ 88 h 1140"/>
              <a:gd name="T12" fmla="*/ 2486 w 2539"/>
              <a:gd name="T13" fmla="*/ 152 h 1140"/>
              <a:gd name="T14" fmla="*/ 2530 w 2539"/>
              <a:gd name="T15" fmla="*/ 234 h 1140"/>
              <a:gd name="T16" fmla="*/ 2486 w 2539"/>
              <a:gd name="T17" fmla="*/ 554 h 1140"/>
              <a:gd name="T18" fmla="*/ 2452 w 2539"/>
              <a:gd name="T19" fmla="*/ 632 h 1140"/>
              <a:gd name="T20" fmla="*/ 2404 w 2539"/>
              <a:gd name="T21" fmla="*/ 772 h 1140"/>
              <a:gd name="T22" fmla="*/ 2394 w 2539"/>
              <a:gd name="T23" fmla="*/ 816 h 1140"/>
              <a:gd name="T24" fmla="*/ 2360 w 2539"/>
              <a:gd name="T25" fmla="*/ 850 h 1140"/>
              <a:gd name="T26" fmla="*/ 2341 w 2539"/>
              <a:gd name="T27" fmla="*/ 879 h 1140"/>
              <a:gd name="T28" fmla="*/ 2326 w 2539"/>
              <a:gd name="T29" fmla="*/ 884 h 1140"/>
              <a:gd name="T30" fmla="*/ 2195 w 2539"/>
              <a:gd name="T31" fmla="*/ 971 h 1140"/>
              <a:gd name="T32" fmla="*/ 1783 w 2539"/>
              <a:gd name="T33" fmla="*/ 1029 h 1140"/>
              <a:gd name="T34" fmla="*/ 1696 w 2539"/>
              <a:gd name="T35" fmla="*/ 1034 h 1140"/>
              <a:gd name="T36" fmla="*/ 1677 w 2539"/>
              <a:gd name="T37" fmla="*/ 1044 h 1140"/>
              <a:gd name="T38" fmla="*/ 1599 w 2539"/>
              <a:gd name="T39" fmla="*/ 1053 h 1140"/>
              <a:gd name="T40" fmla="*/ 1521 w 2539"/>
              <a:gd name="T41" fmla="*/ 1087 h 1140"/>
              <a:gd name="T42" fmla="*/ 1318 w 2539"/>
              <a:gd name="T43" fmla="*/ 1112 h 1140"/>
              <a:gd name="T44" fmla="*/ 1109 w 2539"/>
              <a:gd name="T45" fmla="*/ 1102 h 1140"/>
              <a:gd name="T46" fmla="*/ 978 w 2539"/>
              <a:gd name="T47" fmla="*/ 1112 h 1140"/>
              <a:gd name="T48" fmla="*/ 930 w 2539"/>
              <a:gd name="T49" fmla="*/ 1131 h 1140"/>
              <a:gd name="T50" fmla="*/ 881 w 2539"/>
              <a:gd name="T51" fmla="*/ 1131 h 1140"/>
              <a:gd name="T52" fmla="*/ 736 w 2539"/>
              <a:gd name="T53" fmla="*/ 1112 h 1140"/>
              <a:gd name="T54" fmla="*/ 649 w 2539"/>
              <a:gd name="T55" fmla="*/ 1078 h 1140"/>
              <a:gd name="T56" fmla="*/ 591 w 2539"/>
              <a:gd name="T57" fmla="*/ 1068 h 1140"/>
              <a:gd name="T58" fmla="*/ 532 w 2539"/>
              <a:gd name="T59" fmla="*/ 1048 h 1140"/>
              <a:gd name="T60" fmla="*/ 474 w 2539"/>
              <a:gd name="T61" fmla="*/ 1024 h 1140"/>
              <a:gd name="T62" fmla="*/ 397 w 2539"/>
              <a:gd name="T63" fmla="*/ 1000 h 1140"/>
              <a:gd name="T64" fmla="*/ 300 w 2539"/>
              <a:gd name="T65" fmla="*/ 937 h 1140"/>
              <a:gd name="T66" fmla="*/ 241 w 2539"/>
              <a:gd name="T67" fmla="*/ 888 h 1140"/>
              <a:gd name="T68" fmla="*/ 125 w 2539"/>
              <a:gd name="T69" fmla="*/ 811 h 1140"/>
              <a:gd name="T70" fmla="*/ 52 w 2539"/>
              <a:gd name="T71" fmla="*/ 695 h 1140"/>
              <a:gd name="T72" fmla="*/ 43 w 2539"/>
              <a:gd name="T73" fmla="*/ 530 h 1140"/>
              <a:gd name="T74" fmla="*/ 52 w 2539"/>
              <a:gd name="T75" fmla="*/ 384 h 1140"/>
              <a:gd name="T76" fmla="*/ 72 w 2539"/>
              <a:gd name="T77" fmla="*/ 345 h 1140"/>
              <a:gd name="T78" fmla="*/ 111 w 2539"/>
              <a:gd name="T79" fmla="*/ 282 h 1140"/>
              <a:gd name="T80" fmla="*/ 125 w 2539"/>
              <a:gd name="T81" fmla="*/ 253 h 1140"/>
              <a:gd name="T82" fmla="*/ 174 w 2539"/>
              <a:gd name="T83" fmla="*/ 176 h 1140"/>
              <a:gd name="T84" fmla="*/ 183 w 2539"/>
              <a:gd name="T85" fmla="*/ 132 h 1140"/>
              <a:gd name="T86" fmla="*/ 198 w 2539"/>
              <a:gd name="T87" fmla="*/ 113 h 1140"/>
              <a:gd name="T88" fmla="*/ 193 w 2539"/>
              <a:gd name="T89" fmla="*/ 10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39" h="1140">
                <a:moveTo>
                  <a:pt x="193" y="108"/>
                </a:moveTo>
                <a:cubicBezTo>
                  <a:pt x="344" y="63"/>
                  <a:pt x="501" y="87"/>
                  <a:pt x="658" y="74"/>
                </a:cubicBezTo>
                <a:cubicBezTo>
                  <a:pt x="1016" y="0"/>
                  <a:pt x="1435" y="53"/>
                  <a:pt x="1769" y="55"/>
                </a:cubicBezTo>
                <a:cubicBezTo>
                  <a:pt x="1995" y="58"/>
                  <a:pt x="1991" y="67"/>
                  <a:pt x="2176" y="74"/>
                </a:cubicBezTo>
                <a:cubicBezTo>
                  <a:pt x="2187" y="77"/>
                  <a:pt x="2198" y="82"/>
                  <a:pt x="2210" y="84"/>
                </a:cubicBezTo>
                <a:cubicBezTo>
                  <a:pt x="2245" y="87"/>
                  <a:pt x="2281" y="82"/>
                  <a:pt x="2317" y="88"/>
                </a:cubicBezTo>
                <a:cubicBezTo>
                  <a:pt x="2374" y="97"/>
                  <a:pt x="2429" y="137"/>
                  <a:pt x="2486" y="152"/>
                </a:cubicBezTo>
                <a:cubicBezTo>
                  <a:pt x="2506" y="177"/>
                  <a:pt x="2514" y="205"/>
                  <a:pt x="2530" y="234"/>
                </a:cubicBezTo>
                <a:cubicBezTo>
                  <a:pt x="2526" y="300"/>
                  <a:pt x="2539" y="473"/>
                  <a:pt x="2486" y="554"/>
                </a:cubicBezTo>
                <a:cubicBezTo>
                  <a:pt x="2476" y="590"/>
                  <a:pt x="2473" y="600"/>
                  <a:pt x="2452" y="632"/>
                </a:cubicBezTo>
                <a:cubicBezTo>
                  <a:pt x="2439" y="676"/>
                  <a:pt x="2425" y="731"/>
                  <a:pt x="2404" y="772"/>
                </a:cubicBezTo>
                <a:cubicBezTo>
                  <a:pt x="2400" y="786"/>
                  <a:pt x="2402" y="803"/>
                  <a:pt x="2394" y="816"/>
                </a:cubicBezTo>
                <a:cubicBezTo>
                  <a:pt x="2385" y="829"/>
                  <a:pt x="2371" y="838"/>
                  <a:pt x="2360" y="850"/>
                </a:cubicBezTo>
                <a:cubicBezTo>
                  <a:pt x="2351" y="858"/>
                  <a:pt x="2349" y="870"/>
                  <a:pt x="2341" y="879"/>
                </a:cubicBezTo>
                <a:cubicBezTo>
                  <a:pt x="2337" y="882"/>
                  <a:pt x="2331" y="882"/>
                  <a:pt x="2326" y="884"/>
                </a:cubicBezTo>
                <a:cubicBezTo>
                  <a:pt x="2284" y="913"/>
                  <a:pt x="2240" y="948"/>
                  <a:pt x="2195" y="971"/>
                </a:cubicBezTo>
                <a:cubicBezTo>
                  <a:pt x="2127" y="1075"/>
                  <a:pt x="1791" y="1028"/>
                  <a:pt x="1783" y="1029"/>
                </a:cubicBezTo>
                <a:cubicBezTo>
                  <a:pt x="1754" y="1030"/>
                  <a:pt x="1724" y="1029"/>
                  <a:pt x="1696" y="1034"/>
                </a:cubicBezTo>
                <a:cubicBezTo>
                  <a:pt x="1688" y="1035"/>
                  <a:pt x="1684" y="1042"/>
                  <a:pt x="1677" y="1044"/>
                </a:cubicBezTo>
                <a:cubicBezTo>
                  <a:pt x="1651" y="1049"/>
                  <a:pt x="1599" y="1053"/>
                  <a:pt x="1599" y="1053"/>
                </a:cubicBezTo>
                <a:cubicBezTo>
                  <a:pt x="1576" y="1060"/>
                  <a:pt x="1543" y="1083"/>
                  <a:pt x="1521" y="1087"/>
                </a:cubicBezTo>
                <a:cubicBezTo>
                  <a:pt x="1447" y="1098"/>
                  <a:pt x="1387" y="1095"/>
                  <a:pt x="1318" y="1112"/>
                </a:cubicBezTo>
                <a:cubicBezTo>
                  <a:pt x="1248" y="1108"/>
                  <a:pt x="1178" y="1099"/>
                  <a:pt x="1109" y="1102"/>
                </a:cubicBezTo>
                <a:cubicBezTo>
                  <a:pt x="926" y="1107"/>
                  <a:pt x="1092" y="1135"/>
                  <a:pt x="978" y="1112"/>
                </a:cubicBezTo>
                <a:cubicBezTo>
                  <a:pt x="962" y="1118"/>
                  <a:pt x="947" y="1129"/>
                  <a:pt x="930" y="1131"/>
                </a:cubicBezTo>
                <a:cubicBezTo>
                  <a:pt x="850" y="1140"/>
                  <a:pt x="941" y="1100"/>
                  <a:pt x="881" y="1131"/>
                </a:cubicBezTo>
                <a:cubicBezTo>
                  <a:pt x="834" y="1114"/>
                  <a:pt x="785" y="1117"/>
                  <a:pt x="736" y="1112"/>
                </a:cubicBezTo>
                <a:cubicBezTo>
                  <a:pt x="706" y="1101"/>
                  <a:pt x="679" y="1085"/>
                  <a:pt x="649" y="1078"/>
                </a:cubicBezTo>
                <a:cubicBezTo>
                  <a:pt x="630" y="1072"/>
                  <a:pt x="591" y="1068"/>
                  <a:pt x="591" y="1068"/>
                </a:cubicBezTo>
                <a:cubicBezTo>
                  <a:pt x="555" y="1044"/>
                  <a:pt x="601" y="1072"/>
                  <a:pt x="532" y="1048"/>
                </a:cubicBezTo>
                <a:cubicBezTo>
                  <a:pt x="425" y="1010"/>
                  <a:pt x="537" y="1039"/>
                  <a:pt x="474" y="1024"/>
                </a:cubicBezTo>
                <a:cubicBezTo>
                  <a:pt x="452" y="1008"/>
                  <a:pt x="397" y="1000"/>
                  <a:pt x="397" y="1000"/>
                </a:cubicBezTo>
                <a:cubicBezTo>
                  <a:pt x="365" y="976"/>
                  <a:pt x="332" y="958"/>
                  <a:pt x="300" y="937"/>
                </a:cubicBezTo>
                <a:cubicBezTo>
                  <a:pt x="278" y="922"/>
                  <a:pt x="263" y="899"/>
                  <a:pt x="241" y="888"/>
                </a:cubicBezTo>
                <a:cubicBezTo>
                  <a:pt x="199" y="867"/>
                  <a:pt x="156" y="847"/>
                  <a:pt x="125" y="811"/>
                </a:cubicBezTo>
                <a:cubicBezTo>
                  <a:pt x="94" y="776"/>
                  <a:pt x="80" y="730"/>
                  <a:pt x="52" y="695"/>
                </a:cubicBezTo>
                <a:cubicBezTo>
                  <a:pt x="44" y="629"/>
                  <a:pt x="0" y="610"/>
                  <a:pt x="43" y="530"/>
                </a:cubicBezTo>
                <a:cubicBezTo>
                  <a:pt x="47" y="481"/>
                  <a:pt x="42" y="431"/>
                  <a:pt x="52" y="384"/>
                </a:cubicBezTo>
                <a:cubicBezTo>
                  <a:pt x="54" y="369"/>
                  <a:pt x="72" y="345"/>
                  <a:pt x="72" y="345"/>
                </a:cubicBezTo>
                <a:cubicBezTo>
                  <a:pt x="78" y="313"/>
                  <a:pt x="90" y="306"/>
                  <a:pt x="111" y="282"/>
                </a:cubicBezTo>
                <a:cubicBezTo>
                  <a:pt x="131" y="257"/>
                  <a:pt x="109" y="278"/>
                  <a:pt x="125" y="253"/>
                </a:cubicBezTo>
                <a:cubicBezTo>
                  <a:pt x="140" y="226"/>
                  <a:pt x="159" y="203"/>
                  <a:pt x="174" y="176"/>
                </a:cubicBezTo>
                <a:cubicBezTo>
                  <a:pt x="174" y="170"/>
                  <a:pt x="179" y="138"/>
                  <a:pt x="183" y="132"/>
                </a:cubicBezTo>
                <a:cubicBezTo>
                  <a:pt x="186" y="124"/>
                  <a:pt x="194" y="120"/>
                  <a:pt x="198" y="113"/>
                </a:cubicBezTo>
                <a:cubicBezTo>
                  <a:pt x="198" y="110"/>
                  <a:pt x="194" y="109"/>
                  <a:pt x="193" y="108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308A8D53-B51A-D344-9E27-7BE190D8E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Greedy Clustering Algorithm:  Analysis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1053E80D-CE7A-A04D-9422-4EA2E25D7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182" y="1097852"/>
            <a:ext cx="8001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Theorem.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Let C* denote the clustering C*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…, C*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formed by deleting the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k-1 most expensive edges of a MST. C* is a k-clustering of max spacing.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Let C denote some other clustering C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…, C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spacing of C* is the length d* of the (k-1)</a:t>
            </a:r>
            <a:r>
              <a:rPr lang="en-US" altLang="zh-CN" baseline="30000" dirty="0" err="1">
                <a:ea typeface="宋体" panose="02010600030101010101" pitchFamily="2" charset="-122"/>
              </a:rPr>
              <a:t>st</a:t>
            </a:r>
            <a:r>
              <a:rPr lang="en-US" altLang="zh-CN" dirty="0">
                <a:ea typeface="宋体" panose="02010600030101010101" pitchFamily="2" charset="-122"/>
              </a:rPr>
              <a:t> most expensive edge.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p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be in the same cluster in C*, say C*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, but different clusters in C, say C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and C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Some edge (p, q) on p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-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  <a:sym typeface="Symbol" pitchFamily="2" charset="2"/>
              </a:rPr>
              <a:t>j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path in C*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spans two different clusters in C.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All edges on p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-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  <a:sym typeface="Symbol" pitchFamily="2" charset="2"/>
              </a:rPr>
              <a:t>j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path have </a:t>
            </a:r>
            <a:r>
              <a:rPr lang="en-US" altLang="zh-CN" dirty="0">
                <a:ea typeface="宋体" panose="02010600030101010101" pitchFamily="2" charset="-122"/>
              </a:rPr>
              <a:t>length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 d*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since Kruskal chose them.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Spacing of C is  d* since p and q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are in different clusters.  </a:t>
            </a:r>
            <a:r>
              <a:rPr lang="en-US" altLang="zh-CN" dirty="0">
                <a:ea typeface="宋体" panose="02010600030101010101" pitchFamily="2" charset="-122"/>
                <a:cs typeface="Lucida Grande" panose="020B0600040502020204" pitchFamily="34" charset="0"/>
              </a:rPr>
              <a:t>▪</a:t>
            </a:r>
          </a:p>
        </p:txBody>
      </p:sp>
      <p:sp>
        <p:nvSpPr>
          <p:cNvPr id="659468" name="Oval 12">
            <a:extLst>
              <a:ext uri="{FF2B5EF4-FFF2-40B4-BE49-F238E27FC236}">
                <a16:creationId xmlns:a16="http://schemas.microsoft.com/office/drawing/2014/main" id="{A829D23B-3E10-4A41-BDBE-8F693BD3F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36869" y="2893509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sp>
        <p:nvSpPr>
          <p:cNvPr id="659469" name="Oval 13">
            <a:extLst>
              <a:ext uri="{FF2B5EF4-FFF2-40B4-BE49-F238E27FC236}">
                <a16:creationId xmlns:a16="http://schemas.microsoft.com/office/drawing/2014/main" id="{E5000089-C22E-314F-9D57-28FC4621A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60744" y="2893509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sp>
        <p:nvSpPr>
          <p:cNvPr id="659470" name="Oval 14">
            <a:extLst>
              <a:ext uri="{FF2B5EF4-FFF2-40B4-BE49-F238E27FC236}">
                <a16:creationId xmlns:a16="http://schemas.microsoft.com/office/drawing/2014/main" id="{75845F21-4006-D446-B5D3-5AE8F9099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67219" y="2452184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sp>
        <p:nvSpPr>
          <p:cNvPr id="659471" name="Oval 15">
            <a:extLst>
              <a:ext uri="{FF2B5EF4-FFF2-40B4-BE49-F238E27FC236}">
                <a16:creationId xmlns:a16="http://schemas.microsoft.com/office/drawing/2014/main" id="{9C145D2C-5133-0F4C-9162-87ADA79E31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8344" y="2512509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sp>
        <p:nvSpPr>
          <p:cNvPr id="659472" name="Oval 16">
            <a:extLst>
              <a:ext uri="{FF2B5EF4-FFF2-40B4-BE49-F238E27FC236}">
                <a16:creationId xmlns:a16="http://schemas.microsoft.com/office/drawing/2014/main" id="{6A2A0E67-87CC-E642-BCD6-A787745DD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35219" y="3198309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sp>
        <p:nvSpPr>
          <p:cNvPr id="659473" name="Oval 17">
            <a:extLst>
              <a:ext uri="{FF2B5EF4-FFF2-40B4-BE49-F238E27FC236}">
                <a16:creationId xmlns:a16="http://schemas.microsoft.com/office/drawing/2014/main" id="{CC9E4186-3D80-6E46-AFEA-5626048262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9344" y="2572834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sp>
        <p:nvSpPr>
          <p:cNvPr id="659474" name="Oval 18">
            <a:extLst>
              <a:ext uri="{FF2B5EF4-FFF2-40B4-BE49-F238E27FC236}">
                <a16:creationId xmlns:a16="http://schemas.microsoft.com/office/drawing/2014/main" id="{5397F6B5-4289-A44D-A24E-2C996FED02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51344" y="2893509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sp>
        <p:nvSpPr>
          <p:cNvPr id="659475" name="Oval 19">
            <a:extLst>
              <a:ext uri="{FF2B5EF4-FFF2-40B4-BE49-F238E27FC236}">
                <a16:creationId xmlns:a16="http://schemas.microsoft.com/office/drawing/2014/main" id="{F65A3DD0-A506-624B-B15E-B86CAA303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24419" y="2893509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cxnSp>
        <p:nvCxnSpPr>
          <p:cNvPr id="659476" name="AutoShape 20">
            <a:extLst>
              <a:ext uri="{FF2B5EF4-FFF2-40B4-BE49-F238E27FC236}">
                <a16:creationId xmlns:a16="http://schemas.microsoft.com/office/drawing/2014/main" id="{FAB0FA01-B145-074C-BD2C-C8C25E84F35B}"/>
              </a:ext>
            </a:extLst>
          </p:cNvPr>
          <p:cNvCxnSpPr>
            <a:cxnSpLocks noChangeShapeType="1"/>
            <a:stCxn id="659468" idx="7"/>
            <a:endCxn id="659471" idx="2"/>
          </p:cNvCxnSpPr>
          <p:nvPr/>
        </p:nvCxnSpPr>
        <p:spPr bwMode="auto">
          <a:xfrm flipV="1">
            <a:off x="9316243" y="2558546"/>
            <a:ext cx="292100" cy="34766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77" name="AutoShape 21">
            <a:extLst>
              <a:ext uri="{FF2B5EF4-FFF2-40B4-BE49-F238E27FC236}">
                <a16:creationId xmlns:a16="http://schemas.microsoft.com/office/drawing/2014/main" id="{66484F41-32B0-A840-AFD0-33A58A744CF8}"/>
              </a:ext>
            </a:extLst>
          </p:cNvPr>
          <p:cNvCxnSpPr>
            <a:cxnSpLocks noChangeShapeType="1"/>
            <a:stCxn id="659468" idx="3"/>
            <a:endCxn id="659472" idx="0"/>
          </p:cNvCxnSpPr>
          <p:nvPr/>
        </p:nvCxnSpPr>
        <p:spPr bwMode="auto">
          <a:xfrm flipH="1">
            <a:off x="8781256" y="2972884"/>
            <a:ext cx="468312" cy="2254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78" name="AutoShape 22">
            <a:extLst>
              <a:ext uri="{FF2B5EF4-FFF2-40B4-BE49-F238E27FC236}">
                <a16:creationId xmlns:a16="http://schemas.microsoft.com/office/drawing/2014/main" id="{F44D2FE7-534E-5047-921C-AD118401E253}"/>
              </a:ext>
            </a:extLst>
          </p:cNvPr>
          <p:cNvCxnSpPr>
            <a:cxnSpLocks noChangeShapeType="1"/>
            <a:stCxn id="659468" idx="1"/>
            <a:endCxn id="659473" idx="5"/>
          </p:cNvCxnSpPr>
          <p:nvPr/>
        </p:nvCxnSpPr>
        <p:spPr bwMode="auto">
          <a:xfrm flipH="1" flipV="1">
            <a:off x="8798718" y="2652208"/>
            <a:ext cx="450850" cy="2540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80" name="AutoShape 24">
            <a:extLst>
              <a:ext uri="{FF2B5EF4-FFF2-40B4-BE49-F238E27FC236}">
                <a16:creationId xmlns:a16="http://schemas.microsoft.com/office/drawing/2014/main" id="{EA90CD14-2319-A242-8223-0AF8A2CB6D6D}"/>
              </a:ext>
            </a:extLst>
          </p:cNvPr>
          <p:cNvCxnSpPr>
            <a:cxnSpLocks noChangeShapeType="1"/>
            <a:stCxn id="659474" idx="2"/>
            <a:endCxn id="659469" idx="6"/>
          </p:cNvCxnSpPr>
          <p:nvPr/>
        </p:nvCxnSpPr>
        <p:spPr bwMode="auto">
          <a:xfrm flipH="1">
            <a:off x="9852819" y="2939546"/>
            <a:ext cx="898525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84" name="AutoShape 28">
            <a:extLst>
              <a:ext uri="{FF2B5EF4-FFF2-40B4-BE49-F238E27FC236}">
                <a16:creationId xmlns:a16="http://schemas.microsoft.com/office/drawing/2014/main" id="{052DABE8-09E4-5F47-8DDB-1CB029662460}"/>
              </a:ext>
            </a:extLst>
          </p:cNvPr>
          <p:cNvCxnSpPr>
            <a:cxnSpLocks noChangeShapeType="1"/>
            <a:stCxn id="659474" idx="0"/>
            <a:endCxn id="659470" idx="4"/>
          </p:cNvCxnSpPr>
          <p:nvPr/>
        </p:nvCxnSpPr>
        <p:spPr bwMode="auto">
          <a:xfrm flipV="1">
            <a:off x="10797382" y="2544258"/>
            <a:ext cx="15875" cy="3492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88" name="AutoShape 32">
            <a:extLst>
              <a:ext uri="{FF2B5EF4-FFF2-40B4-BE49-F238E27FC236}">
                <a16:creationId xmlns:a16="http://schemas.microsoft.com/office/drawing/2014/main" id="{12911E9E-F1B3-8C4A-9E7F-3E1AD3EB29C7}"/>
              </a:ext>
            </a:extLst>
          </p:cNvPr>
          <p:cNvCxnSpPr>
            <a:cxnSpLocks noChangeShapeType="1"/>
            <a:stCxn id="659471" idx="5"/>
            <a:endCxn id="659469" idx="1"/>
          </p:cNvCxnSpPr>
          <p:nvPr/>
        </p:nvCxnSpPr>
        <p:spPr bwMode="auto">
          <a:xfrm>
            <a:off x="9687719" y="2591884"/>
            <a:ext cx="85725" cy="3143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90" name="AutoShape 34">
            <a:extLst>
              <a:ext uri="{FF2B5EF4-FFF2-40B4-BE49-F238E27FC236}">
                <a16:creationId xmlns:a16="http://schemas.microsoft.com/office/drawing/2014/main" id="{CBF3E917-4EAE-7542-BA1D-389D964B6D8E}"/>
              </a:ext>
            </a:extLst>
          </p:cNvPr>
          <p:cNvCxnSpPr>
            <a:cxnSpLocks noChangeShapeType="1"/>
            <a:stCxn id="659475" idx="1"/>
            <a:endCxn id="659470" idx="5"/>
          </p:cNvCxnSpPr>
          <p:nvPr/>
        </p:nvCxnSpPr>
        <p:spPr bwMode="auto">
          <a:xfrm flipH="1" flipV="1">
            <a:off x="10846594" y="2531558"/>
            <a:ext cx="390525" cy="3746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9491" name="Oval 35">
            <a:extLst>
              <a:ext uri="{FF2B5EF4-FFF2-40B4-BE49-F238E27FC236}">
                <a16:creationId xmlns:a16="http://schemas.microsoft.com/office/drawing/2014/main" id="{16A2ED45-DC3C-6E4C-80B6-FFFEA6549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24419" y="2452184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/>
          </a:p>
        </p:txBody>
      </p:sp>
      <p:cxnSp>
        <p:nvCxnSpPr>
          <p:cNvPr id="659492" name="AutoShape 36">
            <a:extLst>
              <a:ext uri="{FF2B5EF4-FFF2-40B4-BE49-F238E27FC236}">
                <a16:creationId xmlns:a16="http://schemas.microsoft.com/office/drawing/2014/main" id="{B4BE10B1-680D-8841-8AC8-B96266DE4AA6}"/>
              </a:ext>
            </a:extLst>
          </p:cNvPr>
          <p:cNvCxnSpPr>
            <a:cxnSpLocks noChangeShapeType="1"/>
            <a:stCxn id="659470" idx="6"/>
            <a:endCxn id="659491" idx="2"/>
          </p:cNvCxnSpPr>
          <p:nvPr/>
        </p:nvCxnSpPr>
        <p:spPr bwMode="auto">
          <a:xfrm>
            <a:off x="10859294" y="2498221"/>
            <a:ext cx="365125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9493" name="Rectangle 37">
            <a:extLst>
              <a:ext uri="{FF2B5EF4-FFF2-40B4-BE49-F238E27FC236}">
                <a16:creationId xmlns:a16="http://schemas.microsoft.com/office/drawing/2014/main" id="{03692372-AD08-CE47-95AA-610AC580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543" y="2931609"/>
            <a:ext cx="28052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659494" name="Rectangle 38">
            <a:extLst>
              <a:ext uri="{FF2B5EF4-FFF2-40B4-BE49-F238E27FC236}">
                <a16:creationId xmlns:a16="http://schemas.microsoft.com/office/drawing/2014/main" id="{CAE35B89-423B-324D-A265-1900F3B5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3393" y="2937959"/>
            <a:ext cx="28052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59495" name="Rectangle 39">
            <a:extLst>
              <a:ext uri="{FF2B5EF4-FFF2-40B4-BE49-F238E27FC236}">
                <a16:creationId xmlns:a16="http://schemas.microsoft.com/office/drawing/2014/main" id="{D7BB7922-0498-D143-8202-12FA64EF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032" y="2985584"/>
            <a:ext cx="3430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9496" name="Rectangle 40">
            <a:extLst>
              <a:ext uri="{FF2B5EF4-FFF2-40B4-BE49-F238E27FC236}">
                <a16:creationId xmlns:a16="http://schemas.microsoft.com/office/drawing/2014/main" id="{F779B1F9-B8AA-F549-90C7-67CFF22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218" y="2949072"/>
            <a:ext cx="30938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ea typeface="宋体" panose="02010600030101010101" pitchFamily="2" charset="-122"/>
              </a:rPr>
              <a:t>j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59497" name="Freeform 41">
            <a:extLst>
              <a:ext uri="{FF2B5EF4-FFF2-40B4-BE49-F238E27FC236}">
                <a16:creationId xmlns:a16="http://schemas.microsoft.com/office/drawing/2014/main" id="{09DB1099-794B-C549-AC1D-BA64C8554012}"/>
              </a:ext>
            </a:extLst>
          </p:cNvPr>
          <p:cNvSpPr>
            <a:spLocks/>
          </p:cNvSpPr>
          <p:nvPr/>
        </p:nvSpPr>
        <p:spPr bwMode="auto">
          <a:xfrm>
            <a:off x="9668668" y="1613983"/>
            <a:ext cx="495300" cy="2286000"/>
          </a:xfrm>
          <a:custGeom>
            <a:avLst/>
            <a:gdLst>
              <a:gd name="T0" fmla="*/ 144 w 312"/>
              <a:gd name="T1" fmla="*/ 0 h 1056"/>
              <a:gd name="T2" fmla="*/ 288 w 312"/>
              <a:gd name="T3" fmla="*/ 480 h 1056"/>
              <a:gd name="T4" fmla="*/ 0 w 312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056">
                <a:moveTo>
                  <a:pt x="144" y="0"/>
                </a:moveTo>
                <a:cubicBezTo>
                  <a:pt x="228" y="152"/>
                  <a:pt x="312" y="304"/>
                  <a:pt x="288" y="480"/>
                </a:cubicBezTo>
                <a:cubicBezTo>
                  <a:pt x="264" y="656"/>
                  <a:pt x="48" y="960"/>
                  <a:pt x="0" y="1056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lgDash"/>
            <a:round/>
            <a:headEnd type="non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9498" name="Freeform 42">
            <a:extLst>
              <a:ext uri="{FF2B5EF4-FFF2-40B4-BE49-F238E27FC236}">
                <a16:creationId xmlns:a16="http://schemas.microsoft.com/office/drawing/2014/main" id="{2B49D649-9689-8B41-9340-2142B2EBF607}"/>
              </a:ext>
            </a:extLst>
          </p:cNvPr>
          <p:cNvSpPr>
            <a:spLocks/>
          </p:cNvSpPr>
          <p:nvPr/>
        </p:nvSpPr>
        <p:spPr bwMode="auto">
          <a:xfrm flipH="1">
            <a:off x="10317956" y="1537783"/>
            <a:ext cx="495300" cy="2286000"/>
          </a:xfrm>
          <a:custGeom>
            <a:avLst/>
            <a:gdLst>
              <a:gd name="T0" fmla="*/ 144 w 312"/>
              <a:gd name="T1" fmla="*/ 0 h 1056"/>
              <a:gd name="T2" fmla="*/ 288 w 312"/>
              <a:gd name="T3" fmla="*/ 480 h 1056"/>
              <a:gd name="T4" fmla="*/ 0 w 312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056">
                <a:moveTo>
                  <a:pt x="144" y="0"/>
                </a:moveTo>
                <a:cubicBezTo>
                  <a:pt x="228" y="152"/>
                  <a:pt x="312" y="304"/>
                  <a:pt x="288" y="480"/>
                </a:cubicBezTo>
                <a:cubicBezTo>
                  <a:pt x="264" y="656"/>
                  <a:pt x="48" y="960"/>
                  <a:pt x="0" y="1056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lgDash"/>
            <a:round/>
            <a:headEnd type="non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9500" name="Rectangle 44">
            <a:extLst>
              <a:ext uri="{FF2B5EF4-FFF2-40B4-BE49-F238E27FC236}">
                <a16:creationId xmlns:a16="http://schemas.microsoft.com/office/drawing/2014/main" id="{EF40613B-21FE-E643-91EE-C357172A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993" y="1544133"/>
            <a:ext cx="374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9501" name="Rectangle 45">
            <a:extLst>
              <a:ext uri="{FF2B5EF4-FFF2-40B4-BE49-F238E27FC236}">
                <a16:creationId xmlns:a16="http://schemas.microsoft.com/office/drawing/2014/main" id="{DAF2D5EA-1382-4E44-AD6D-A62C562F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619" y="1537783"/>
            <a:ext cx="3730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9502" name="Rectangle 46">
            <a:extLst>
              <a:ext uri="{FF2B5EF4-FFF2-40B4-BE49-F238E27FC236}">
                <a16:creationId xmlns:a16="http://schemas.microsoft.com/office/drawing/2014/main" id="{391F5FC7-04C6-EF4B-8615-097FD0017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681" y="2063246"/>
            <a:ext cx="4810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C*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21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>
            <a:extLst>
              <a:ext uri="{FF2B5EF4-FFF2-40B4-BE49-F238E27FC236}">
                <a16:creationId xmlns:a16="http://schemas.microsoft.com/office/drawing/2014/main" id="{CBB368BF-2DF2-E249-AB13-1EB439A0F5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Extra Slides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97053-D5B8-8D45-8A39-95F79F3B1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38A7989-3251-9A4D-AB3A-71C23B16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402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>
            <a:extLst>
              <a:ext uri="{FF2B5EF4-FFF2-40B4-BE49-F238E27FC236}">
                <a16:creationId xmlns:a16="http://schemas.microsoft.com/office/drawing/2014/main" id="{417B4E5A-A33D-0C47-A04D-CB1B03A71B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 Changing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9C0F58-8EBC-FC42-B1C7-87225AD0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68197BA-5473-EC4A-9FBB-861300F5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1498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5EE77613-7F95-C84F-9C59-470CF02B0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AE360-F60D-7E45-BEFF-ADDC3D500F40}" type="slidenum">
              <a:rPr lang="en-US" altLang="zh-CN"/>
              <a:pPr/>
              <a:t>27</a:t>
            </a:fld>
            <a:endParaRPr lang="en-US" altLang="zh-CN" sz="1400"/>
          </a:p>
        </p:txBody>
      </p:sp>
      <p:sp>
        <p:nvSpPr>
          <p:cNvPr id="641026" name="Rectangle 2">
            <a:extLst>
              <a:ext uri="{FF2B5EF4-FFF2-40B4-BE49-F238E27FC236}">
                <a16:creationId xmlns:a16="http://schemas.microsoft.com/office/drawing/2014/main" id="{6390E07F-5450-154A-BFF2-9A54FDBFF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 Changing</a:t>
            </a:r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2D4AB9B5-D4E2-8046-9CF9-16235AF27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Goal.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Given currency denominations: 1, 5, 10, 25, 100, devise a method to pay amount to customer using fewest number of coins.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Ex: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34¢.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Cashier's algorithm.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At each iteration, add coin of the largest value that does not take us past the amount to be paid.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Ex: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$2.89.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41028" name="Group 4">
            <a:extLst>
              <a:ext uri="{FF2B5EF4-FFF2-40B4-BE49-F238E27FC236}">
                <a16:creationId xmlns:a16="http://schemas.microsoft.com/office/drawing/2014/main" id="{DA059251-040A-6640-80C3-E9168EC8DFFA}"/>
              </a:ext>
            </a:extLst>
          </p:cNvPr>
          <p:cNvGrpSpPr>
            <a:grpSpLocks/>
          </p:cNvGrpSpPr>
          <p:nvPr/>
        </p:nvGrpSpPr>
        <p:grpSpPr bwMode="auto">
          <a:xfrm>
            <a:off x="3174992" y="2459956"/>
            <a:ext cx="3962400" cy="709613"/>
            <a:chOff x="1584" y="1200"/>
            <a:chExt cx="3456" cy="619"/>
          </a:xfrm>
        </p:grpSpPr>
        <p:pic>
          <p:nvPicPr>
            <p:cNvPr id="641029" name="Picture 5">
              <a:extLst>
                <a:ext uri="{FF2B5EF4-FFF2-40B4-BE49-F238E27FC236}">
                  <a16:creationId xmlns:a16="http://schemas.microsoft.com/office/drawing/2014/main" id="{823B594C-A52B-1D4D-8CE8-66FD7D335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248"/>
              <a:ext cx="518" cy="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0" name="Picture 6">
              <a:extLst>
                <a:ext uri="{FF2B5EF4-FFF2-40B4-BE49-F238E27FC236}">
                  <a16:creationId xmlns:a16="http://schemas.microsoft.com/office/drawing/2014/main" id="{927A6420-721C-4D43-B3E1-F690CB951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1" name="Picture 7">
              <a:extLst>
                <a:ext uri="{FF2B5EF4-FFF2-40B4-BE49-F238E27FC236}">
                  <a16:creationId xmlns:a16="http://schemas.microsoft.com/office/drawing/2014/main" id="{946B4D02-CFE0-9347-9AF2-7BC06066E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48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2" name="Picture 8">
              <a:extLst>
                <a:ext uri="{FF2B5EF4-FFF2-40B4-BE49-F238E27FC236}">
                  <a16:creationId xmlns:a16="http://schemas.microsoft.com/office/drawing/2014/main" id="{051D1158-B58F-5342-B351-DA8B57F67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3" name="Picture 9">
              <a:extLst>
                <a:ext uri="{FF2B5EF4-FFF2-40B4-BE49-F238E27FC236}">
                  <a16:creationId xmlns:a16="http://schemas.microsoft.com/office/drawing/2014/main" id="{A0C226DC-8040-034E-8DEF-1BCF3E176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4" name="Picture 10">
              <a:extLst>
                <a:ext uri="{FF2B5EF4-FFF2-40B4-BE49-F238E27FC236}">
                  <a16:creationId xmlns:a16="http://schemas.microsoft.com/office/drawing/2014/main" id="{C306A750-A02A-294E-A913-A74CD5348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1035" name="Group 11">
            <a:extLst>
              <a:ext uri="{FF2B5EF4-FFF2-40B4-BE49-F238E27FC236}">
                <a16:creationId xmlns:a16="http://schemas.microsoft.com/office/drawing/2014/main" id="{36C3B89A-716A-844A-BF1C-6C77C3756565}"/>
              </a:ext>
            </a:extLst>
          </p:cNvPr>
          <p:cNvGrpSpPr>
            <a:grpSpLocks/>
          </p:cNvGrpSpPr>
          <p:nvPr/>
        </p:nvGrpSpPr>
        <p:grpSpPr bwMode="auto">
          <a:xfrm>
            <a:off x="3981486" y="5364163"/>
            <a:ext cx="5741987" cy="1357312"/>
            <a:chOff x="144" y="3024"/>
            <a:chExt cx="5057" cy="1195"/>
          </a:xfrm>
        </p:grpSpPr>
        <p:pic>
          <p:nvPicPr>
            <p:cNvPr id="641036" name="Picture 12">
              <a:extLst>
                <a:ext uri="{FF2B5EF4-FFF2-40B4-BE49-F238E27FC236}">
                  <a16:creationId xmlns:a16="http://schemas.microsoft.com/office/drawing/2014/main" id="{9F953B18-ACE5-2449-822B-DF10F4DE3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7" name="Picture 13">
              <a:extLst>
                <a:ext uri="{FF2B5EF4-FFF2-40B4-BE49-F238E27FC236}">
                  <a16:creationId xmlns:a16="http://schemas.microsoft.com/office/drawing/2014/main" id="{CC7ACDD1-F761-7349-8C50-48DB934E95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360"/>
              <a:ext cx="468" cy="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8" name="Picture 14">
              <a:extLst>
                <a:ext uri="{FF2B5EF4-FFF2-40B4-BE49-F238E27FC236}">
                  <a16:creationId xmlns:a16="http://schemas.microsoft.com/office/drawing/2014/main" id="{8EE6FCB0-17AC-8E4F-AB5A-EB0A7D540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120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9" name="Picture 15">
              <a:extLst>
                <a:ext uri="{FF2B5EF4-FFF2-40B4-BE49-F238E27FC236}">
                  <a16:creationId xmlns:a16="http://schemas.microsoft.com/office/drawing/2014/main" id="{C57DC51D-1CCB-AA42-857D-580E112E4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0" name="Picture 16">
              <a:extLst>
                <a:ext uri="{FF2B5EF4-FFF2-40B4-BE49-F238E27FC236}">
                  <a16:creationId xmlns:a16="http://schemas.microsoft.com/office/drawing/2014/main" id="{74AC2966-4D82-864A-B4AA-D0A35B78F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1" name="Picture 17">
              <a:extLst>
                <a:ext uri="{FF2B5EF4-FFF2-40B4-BE49-F238E27FC236}">
                  <a16:creationId xmlns:a16="http://schemas.microsoft.com/office/drawing/2014/main" id="{9FA437F9-33B1-B944-A953-5A2135910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2" name="Picture 18">
              <a:extLst>
                <a:ext uri="{FF2B5EF4-FFF2-40B4-BE49-F238E27FC236}">
                  <a16:creationId xmlns:a16="http://schemas.microsoft.com/office/drawing/2014/main" id="{8CE2DE18-65D0-D841-95D1-952E4FB86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120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3" name="Picture 19">
              <a:extLst>
                <a:ext uri="{FF2B5EF4-FFF2-40B4-BE49-F238E27FC236}">
                  <a16:creationId xmlns:a16="http://schemas.microsoft.com/office/drawing/2014/main" id="{E307747E-5AA6-2B4E-A38A-D7606D431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4" name="Picture 20">
              <a:extLst>
                <a:ext uri="{FF2B5EF4-FFF2-40B4-BE49-F238E27FC236}">
                  <a16:creationId xmlns:a16="http://schemas.microsoft.com/office/drawing/2014/main" id="{6727B405-F930-2048-8B11-08452F00C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5" name="Picture 21">
              <a:extLst>
                <a:ext uri="{FF2B5EF4-FFF2-40B4-BE49-F238E27FC236}">
                  <a16:creationId xmlns:a16="http://schemas.microsoft.com/office/drawing/2014/main" id="{E5DAB064-B8C7-494B-8B16-329F284B31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32B7C052-6677-064D-8A3A-69F3ECCC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65779410-B57F-804C-9941-E6CADB4A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6864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EBFF701-7A3E-8546-93AD-5F6FAF686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1792-7DC8-D544-90FB-674F3C40464A}" type="slidenum">
              <a:rPr lang="en-US" altLang="zh-CN"/>
              <a:pPr/>
              <a:t>28</a:t>
            </a:fld>
            <a:endParaRPr lang="en-US" altLang="zh-CN" sz="1400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BBFE75A8-AFD9-B747-98AF-04425D452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Coin-Changing:  Greedy Algorithm</a:t>
            </a: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2A5C0620-D194-A246-AE47-11143C45B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Cashier's algorithm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At each iteration, add coin of the largest value that does not take us past the amount to be paid.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Is cashier's algorithm optimal?</a:t>
            </a:r>
          </a:p>
        </p:txBody>
      </p:sp>
      <p:sp>
        <p:nvSpPr>
          <p:cNvPr id="643076" name="Text Box 4">
            <a:extLst>
              <a:ext uri="{FF2B5EF4-FFF2-40B4-BE49-F238E27FC236}">
                <a16:creationId xmlns:a16="http://schemas.microsoft.com/office/drawing/2014/main" id="{8279E45B-B0E1-5E41-98B6-56A23636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43" y="2067561"/>
            <a:ext cx="67056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182880" tIns="91440" rIns="137160" bIns="91440">
            <a:spAutoFit/>
          </a:bodyPr>
          <a:lstStyle/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Sort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coins denominations by value: c</a:t>
            </a:r>
            <a:r>
              <a:rPr lang="en-US" altLang="zh-CN" b="1" baseline="-2500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&lt; c</a:t>
            </a:r>
            <a:r>
              <a:rPr lang="en-US" altLang="zh-CN" b="1" baseline="-2500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&lt; … &lt; c</a:t>
            </a:r>
            <a:r>
              <a:rPr lang="en-US" altLang="zh-CN" b="1" baseline="-2500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</a:p>
          <a:p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 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(x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0) {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let k be largest integer such that c</a:t>
            </a:r>
            <a:r>
              <a:rPr lang="en-US" altLang="zh-CN" b="1" baseline="-2500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x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(k = 0)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"no solution found"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x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x - c</a:t>
            </a:r>
            <a:r>
              <a:rPr lang="en-US" altLang="zh-CN" b="1" baseline="-2500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S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 S  {k}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}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return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 S</a:t>
            </a:r>
          </a:p>
        </p:txBody>
      </p:sp>
      <p:sp>
        <p:nvSpPr>
          <p:cNvPr id="643077" name="Text Box 5">
            <a:extLst>
              <a:ext uri="{FF2B5EF4-FFF2-40B4-BE49-F238E27FC236}">
                <a16:creationId xmlns:a16="http://schemas.microsoft.com/office/drawing/2014/main" id="{A73E3514-13FF-0F46-AEFF-60915D1A1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717" y="2928257"/>
            <a:ext cx="124072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>
                <a:ea typeface="宋体" panose="02010600030101010101" pitchFamily="2" charset="-122"/>
              </a:rPr>
              <a:t>coins selected </a:t>
            </a:r>
            <a:endParaRPr lang="en-US" altLang="zh-CN" sz="1400" dirty="0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643078" name="Line 6">
            <a:extLst>
              <a:ext uri="{FF2B5EF4-FFF2-40B4-BE49-F238E27FC236}">
                <a16:creationId xmlns:a16="http://schemas.microsoft.com/office/drawing/2014/main" id="{F1351A8A-D0C5-1243-8AD4-95AD0240B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8504" y="3080658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sz="20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F868E55-E10D-1448-A91E-7B242409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00796556-AFEA-7B46-8213-5396D028B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938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A0B9D105-E8AD-A54C-85BA-AACE41B7D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B22E-5235-2444-A76A-5F5269E5E5DD}" type="slidenum">
              <a:rPr lang="en-US" altLang="zh-CN"/>
              <a:pPr/>
              <a:t>29</a:t>
            </a:fld>
            <a:endParaRPr lang="en-US" altLang="zh-CN" sz="1400"/>
          </a:p>
        </p:txBody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BAB21EE9-D16F-9A4E-83C1-4AADA6BC5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Coin-Changing:  Analysis of Greedy Algorithm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1A618B58-2750-F043-AB70-7A8D846E7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039" y="984250"/>
            <a:ext cx="10873921" cy="339725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Greed is optimal for U.S. coinage:  1, 5, 10, 25, 100.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x)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Consider optimal way to change c</a:t>
            </a:r>
            <a:r>
              <a:rPr lang="en-US" altLang="zh-CN" baseline="-25000" dirty="0">
                <a:ea typeface="宋体" panose="02010600030101010101" pitchFamily="2" charset="-122"/>
              </a:rPr>
              <a:t>k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x &lt; c</a:t>
            </a:r>
            <a:r>
              <a:rPr lang="en-US" altLang="zh-CN" baseline="-25000" dirty="0">
                <a:ea typeface="宋体" panose="02010600030101010101" pitchFamily="2" charset="-122"/>
              </a:rPr>
              <a:t>k+1</a:t>
            </a:r>
            <a:r>
              <a:rPr lang="en-US" altLang="zh-CN" dirty="0">
                <a:ea typeface="宋体" panose="02010600030101010101" pitchFamily="2" charset="-122"/>
              </a:rPr>
              <a:t> :  greedy takes coin k.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claim that any optimal solution must also take coin k.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if not, it needs enough coins of type c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c</a:t>
            </a:r>
            <a:r>
              <a:rPr lang="en-US" altLang="zh-CN" baseline="-25000" dirty="0">
                <a:ea typeface="宋体" panose="02010600030101010101" pitchFamily="2" charset="-122"/>
              </a:rPr>
              <a:t>k-1  </a:t>
            </a:r>
            <a:r>
              <a:rPr lang="en-US" altLang="zh-CN" dirty="0">
                <a:ea typeface="宋体" panose="02010600030101010101" pitchFamily="2" charset="-122"/>
              </a:rPr>
              <a:t>to add up to x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table below indicates no optimal solution can do this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Problem reduces to coin-changing x - c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cents, which, by induction, is optimally solved by greedy algorithm.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  <a:cs typeface="Lucida Grande" panose="020B0600040502020204" pitchFamily="34" charset="0"/>
              </a:rPr>
              <a:t>▪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2000" baseline="-25000" dirty="0">
              <a:ea typeface="宋体" panose="02010600030101010101" pitchFamily="2" charset="-122"/>
            </a:endParaRPr>
          </a:p>
        </p:txBody>
      </p:sp>
      <p:sp>
        <p:nvSpPr>
          <p:cNvPr id="645124" name="Rectangle 4">
            <a:extLst>
              <a:ext uri="{FF2B5EF4-FFF2-40B4-BE49-F238E27FC236}">
                <a16:creationId xmlns:a16="http://schemas.microsoft.com/office/drawing/2014/main" id="{2B9AE39F-D6E8-7042-A90F-4309533B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671" y="4720529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C8198224-9798-9248-BB25-53BC2DD3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671" y="4110929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645126" name="Rectangle 6">
            <a:extLst>
              <a:ext uri="{FF2B5EF4-FFF2-40B4-BE49-F238E27FC236}">
                <a16:creationId xmlns:a16="http://schemas.microsoft.com/office/drawing/2014/main" id="{1813BEF6-B79C-BF43-A833-C31A84D5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671" y="5482529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10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27" name="Rectangle 7">
            <a:extLst>
              <a:ext uri="{FF2B5EF4-FFF2-40B4-BE49-F238E27FC236}">
                <a16:creationId xmlns:a16="http://schemas.microsoft.com/office/drawing/2014/main" id="{066CB680-8CDA-C244-A4DD-F440B1E9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671" y="5863529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25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28" name="Rectangle 8">
            <a:extLst>
              <a:ext uri="{FF2B5EF4-FFF2-40B4-BE49-F238E27FC236}">
                <a16:creationId xmlns:a16="http://schemas.microsoft.com/office/drawing/2014/main" id="{5306C291-B35D-4B46-8E16-A732086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671" y="6244529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29" name="Rectangle 9">
            <a:extLst>
              <a:ext uri="{FF2B5EF4-FFF2-40B4-BE49-F238E27FC236}">
                <a16:creationId xmlns:a16="http://schemas.microsoft.com/office/drawing/2014/main" id="{799EF8CA-1599-8545-98A0-573CA6F8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671" y="4720529"/>
            <a:ext cx="2057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P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>
                <a:ea typeface="宋体" panose="02010600030101010101" pitchFamily="2" charset="-122"/>
              </a:rPr>
              <a:t> 4</a:t>
            </a:r>
          </a:p>
        </p:txBody>
      </p:sp>
      <p:sp>
        <p:nvSpPr>
          <p:cNvPr id="645130" name="Rectangle 10">
            <a:extLst>
              <a:ext uri="{FF2B5EF4-FFF2-40B4-BE49-F238E27FC236}">
                <a16:creationId xmlns:a16="http://schemas.microsoft.com/office/drawing/2014/main" id="{A3E47945-042B-704C-9D0A-82B106CC6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671" y="4110929"/>
            <a:ext cx="2057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All optimal solutions</a:t>
            </a:r>
            <a:b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must satisfy</a:t>
            </a:r>
          </a:p>
        </p:txBody>
      </p:sp>
      <p:sp>
        <p:nvSpPr>
          <p:cNvPr id="645131" name="Rectangle 11">
            <a:extLst>
              <a:ext uri="{FF2B5EF4-FFF2-40B4-BE49-F238E27FC236}">
                <a16:creationId xmlns:a16="http://schemas.microsoft.com/office/drawing/2014/main" id="{B4452374-9885-F348-8AA5-79A6E9CC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671" y="5482529"/>
            <a:ext cx="2057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N + 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>
                <a:ea typeface="宋体" panose="02010600030101010101" pitchFamily="2" charset="-122"/>
              </a:rPr>
              <a:t> 2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32" name="Rectangle 12">
            <a:extLst>
              <a:ext uri="{FF2B5EF4-FFF2-40B4-BE49-F238E27FC236}">
                <a16:creationId xmlns:a16="http://schemas.microsoft.com/office/drawing/2014/main" id="{F3B526DA-1B16-E94A-AFBC-88CEB0E18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671" y="5863529"/>
            <a:ext cx="2057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Q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>
                <a:ea typeface="宋体" panose="02010600030101010101" pitchFamily="2" charset="-122"/>
              </a:rPr>
              <a:t> 3</a:t>
            </a:r>
          </a:p>
        </p:txBody>
      </p:sp>
      <p:sp>
        <p:nvSpPr>
          <p:cNvPr id="645133" name="Rectangle 13">
            <a:extLst>
              <a:ext uri="{FF2B5EF4-FFF2-40B4-BE49-F238E27FC236}">
                <a16:creationId xmlns:a16="http://schemas.microsoft.com/office/drawing/2014/main" id="{E92F108F-3538-324B-A7DE-9C75C0D3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671" y="5101529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5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34" name="Rectangle 14">
            <a:extLst>
              <a:ext uri="{FF2B5EF4-FFF2-40B4-BE49-F238E27FC236}">
                <a16:creationId xmlns:a16="http://schemas.microsoft.com/office/drawing/2014/main" id="{6A3FEEBF-F96C-D846-BEA4-B1A67368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671" y="5101529"/>
            <a:ext cx="2057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N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>
                <a:ea typeface="宋体" panose="02010600030101010101" pitchFamily="2" charset="-122"/>
              </a:rPr>
              <a:t> 1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35" name="Rectangle 15">
            <a:extLst>
              <a:ext uri="{FF2B5EF4-FFF2-40B4-BE49-F238E27FC236}">
                <a16:creationId xmlns:a16="http://schemas.microsoft.com/office/drawing/2014/main" id="{1011A367-A861-3747-9A58-499D14BF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671" y="6244529"/>
            <a:ext cx="2057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no limit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36" name="Rectangle 16">
            <a:extLst>
              <a:ext uri="{FF2B5EF4-FFF2-40B4-BE49-F238E27FC236}">
                <a16:creationId xmlns:a16="http://schemas.microsoft.com/office/drawing/2014/main" id="{CA4DD4C0-CE5C-D544-B0F6-FC5A0F23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871" y="4110929"/>
            <a:ext cx="685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645137" name="Rectangle 17">
            <a:extLst>
              <a:ext uri="{FF2B5EF4-FFF2-40B4-BE49-F238E27FC236}">
                <a16:creationId xmlns:a16="http://schemas.microsoft.com/office/drawing/2014/main" id="{0C08ED54-60F3-1746-8A7C-DF8B01B3A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871" y="4720529"/>
            <a:ext cx="685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38" name="Rectangle 18">
            <a:extLst>
              <a:ext uri="{FF2B5EF4-FFF2-40B4-BE49-F238E27FC236}">
                <a16:creationId xmlns:a16="http://schemas.microsoft.com/office/drawing/2014/main" id="{6DB881C6-E50A-5641-8522-E970EEDED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871" y="5482529"/>
            <a:ext cx="685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3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39" name="Rectangle 19">
            <a:extLst>
              <a:ext uri="{FF2B5EF4-FFF2-40B4-BE49-F238E27FC236}">
                <a16:creationId xmlns:a16="http://schemas.microsoft.com/office/drawing/2014/main" id="{928E08D6-4A33-7140-8469-F5190ECD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871" y="5863529"/>
            <a:ext cx="685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40" name="Rectangle 20">
            <a:extLst>
              <a:ext uri="{FF2B5EF4-FFF2-40B4-BE49-F238E27FC236}">
                <a16:creationId xmlns:a16="http://schemas.microsoft.com/office/drawing/2014/main" id="{A296B21A-A152-9A41-89F7-0314FF91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871" y="6244529"/>
            <a:ext cx="685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5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41" name="Rectangle 21">
            <a:extLst>
              <a:ext uri="{FF2B5EF4-FFF2-40B4-BE49-F238E27FC236}">
                <a16:creationId xmlns:a16="http://schemas.microsoft.com/office/drawing/2014/main" id="{8B6A5243-B42C-5D48-82DC-87C57E0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871" y="5101529"/>
            <a:ext cx="685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42" name="Rectangle 22">
            <a:extLst>
              <a:ext uri="{FF2B5EF4-FFF2-40B4-BE49-F238E27FC236}">
                <a16:creationId xmlns:a16="http://schemas.microsoft.com/office/drawing/2014/main" id="{E811E7BF-8931-E343-9C13-DB21A7400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71" y="4720529"/>
            <a:ext cx="2438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-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43" name="Rectangle 23">
            <a:extLst>
              <a:ext uri="{FF2B5EF4-FFF2-40B4-BE49-F238E27FC236}">
                <a16:creationId xmlns:a16="http://schemas.microsoft.com/office/drawing/2014/main" id="{91621544-F85A-9C4F-AA87-8F375A36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71" y="4110929"/>
            <a:ext cx="2438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Max value of coins</a:t>
            </a:r>
            <a:b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1, 2, …, k-1 in any OPT</a:t>
            </a:r>
          </a:p>
        </p:txBody>
      </p:sp>
      <p:sp>
        <p:nvSpPr>
          <p:cNvPr id="645144" name="Rectangle 24">
            <a:extLst>
              <a:ext uri="{FF2B5EF4-FFF2-40B4-BE49-F238E27FC236}">
                <a16:creationId xmlns:a16="http://schemas.microsoft.com/office/drawing/2014/main" id="{CA94449A-CC9C-954B-9C56-0FDD9F0A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71" y="5482529"/>
            <a:ext cx="2438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 + 5 = 9</a:t>
            </a:r>
          </a:p>
        </p:txBody>
      </p:sp>
      <p:sp>
        <p:nvSpPr>
          <p:cNvPr id="645145" name="Rectangle 25">
            <a:extLst>
              <a:ext uri="{FF2B5EF4-FFF2-40B4-BE49-F238E27FC236}">
                <a16:creationId xmlns:a16="http://schemas.microsoft.com/office/drawing/2014/main" id="{6ED58B40-FC9C-1840-9EB8-78D3D64E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71" y="5863529"/>
            <a:ext cx="2438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20 + 4 = 24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46" name="Rectangle 26">
            <a:extLst>
              <a:ext uri="{FF2B5EF4-FFF2-40B4-BE49-F238E27FC236}">
                <a16:creationId xmlns:a16="http://schemas.microsoft.com/office/drawing/2014/main" id="{2FD9A20F-E637-3B4F-9188-CF65DA85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71" y="5101529"/>
            <a:ext cx="2438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4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  <p:sp>
        <p:nvSpPr>
          <p:cNvPr id="645147" name="Rectangle 27">
            <a:extLst>
              <a:ext uri="{FF2B5EF4-FFF2-40B4-BE49-F238E27FC236}">
                <a16:creationId xmlns:a16="http://schemas.microsoft.com/office/drawing/2014/main" id="{2B329618-2C60-124F-8DBB-D1BD15D3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71" y="6244529"/>
            <a:ext cx="2438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75 + 24 = 99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F16E70B-4735-3248-8295-50D7EB8F6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>
            <a:extLst>
              <a:ext uri="{FF2B5EF4-FFF2-40B4-BE49-F238E27FC236}">
                <a16:creationId xmlns:a16="http://schemas.microsoft.com/office/drawing/2014/main" id="{F2F80FE8-C2AE-8C43-BC6C-FC0541B8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13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F1F20306-5B41-8741-A542-24DEAD30AC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 Optimal Caching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DBF81-79F9-FC48-8FD5-E9BC4E9F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B7EA752-7468-4B42-B2F3-8F4927EA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9801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7832DA2B-860D-9A4B-A274-FAF3BD593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9F066-9BEE-EA4E-83C1-EADADB9D9776}" type="slidenum">
              <a:rPr lang="en-US" altLang="zh-CN"/>
              <a:pPr/>
              <a:t>30</a:t>
            </a:fld>
            <a:endParaRPr lang="en-US" altLang="zh-CN" sz="1400"/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7BA78893-EC01-D741-A8C4-B7DD59FD3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Coin-Changing:  Analysis of Greedy Algorithm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4147F498-AB5A-914F-9C11-4D081AA2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Observation.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Greedy algorithm is sub-optimal for US postal denominations: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1, 10, 21, 34, 70, 100, 350, 1225, 1500</a:t>
            </a:r>
            <a:r>
              <a:rPr lang="en-US" altLang="zh-CN" sz="3600" dirty="0">
                <a:solidFill>
                  <a:srgbClr val="C00000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Counterexample.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140¢.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Greedy:  100, 34, 1, 1, 1, 1, 1, 1.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Optimal:  70, 70.</a:t>
            </a:r>
          </a:p>
        </p:txBody>
      </p:sp>
      <p:grpSp>
        <p:nvGrpSpPr>
          <p:cNvPr id="647172" name="Group 4">
            <a:extLst>
              <a:ext uri="{FF2B5EF4-FFF2-40B4-BE49-F238E27FC236}">
                <a16:creationId xmlns:a16="http://schemas.microsoft.com/office/drawing/2014/main" id="{E5B5514A-542C-164E-A67B-99F255F4135F}"/>
              </a:ext>
            </a:extLst>
          </p:cNvPr>
          <p:cNvGrpSpPr>
            <a:grpSpLocks/>
          </p:cNvGrpSpPr>
          <p:nvPr/>
        </p:nvGrpSpPr>
        <p:grpSpPr bwMode="auto">
          <a:xfrm>
            <a:off x="2517135" y="4057156"/>
            <a:ext cx="5724525" cy="2479675"/>
            <a:chOff x="144" y="1776"/>
            <a:chExt cx="5430" cy="2352"/>
          </a:xfrm>
        </p:grpSpPr>
        <p:pic>
          <p:nvPicPr>
            <p:cNvPr id="647173" name="Picture 5">
              <a:extLst>
                <a:ext uri="{FF2B5EF4-FFF2-40B4-BE49-F238E27FC236}">
                  <a16:creationId xmlns:a16="http://schemas.microsoft.com/office/drawing/2014/main" id="{2ADCF17E-9337-284D-963B-92FC610CB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516"/>
            <a:stretch>
              <a:fillRect/>
            </a:stretch>
          </p:blipFill>
          <p:spPr bwMode="auto">
            <a:xfrm>
              <a:off x="2256" y="1776"/>
              <a:ext cx="844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4" name="Picture 6">
              <a:extLst>
                <a:ext uri="{FF2B5EF4-FFF2-40B4-BE49-F238E27FC236}">
                  <a16:creationId xmlns:a16="http://schemas.microsoft.com/office/drawing/2014/main" id="{AC6CDF34-6A3A-3742-A140-C70F197B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2886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5" name="Picture 7">
              <a:extLst>
                <a:ext uri="{FF2B5EF4-FFF2-40B4-BE49-F238E27FC236}">
                  <a16:creationId xmlns:a16="http://schemas.microsoft.com/office/drawing/2014/main" id="{41698382-B1F1-DF49-9510-D9FE43CA0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2892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6" name="Picture 8">
              <a:extLst>
                <a:ext uri="{FF2B5EF4-FFF2-40B4-BE49-F238E27FC236}">
                  <a16:creationId xmlns:a16="http://schemas.microsoft.com/office/drawing/2014/main" id="{374C0754-F6ED-BA43-931F-DB8DD6ED7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776"/>
              <a:ext cx="780" cy="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7" name="Picture 9">
              <a:extLst>
                <a:ext uri="{FF2B5EF4-FFF2-40B4-BE49-F238E27FC236}">
                  <a16:creationId xmlns:a16="http://schemas.microsoft.com/office/drawing/2014/main" id="{B55FB34A-CB16-8647-9544-D9B977F04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" y="2892"/>
              <a:ext cx="1110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8" name="Picture 10">
              <a:extLst>
                <a:ext uri="{FF2B5EF4-FFF2-40B4-BE49-F238E27FC236}">
                  <a16:creationId xmlns:a16="http://schemas.microsoft.com/office/drawing/2014/main" id="{8DF22006-045D-5E4E-A409-5EEB5919F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880"/>
              <a:ext cx="875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9" name="Picture 11">
              <a:extLst>
                <a:ext uri="{FF2B5EF4-FFF2-40B4-BE49-F238E27FC236}">
                  <a16:creationId xmlns:a16="http://schemas.microsoft.com/office/drawing/2014/main" id="{4461543E-624B-0C44-BEAD-4E6E4B5D5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824"/>
              <a:ext cx="819" cy="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0" name="Picture 12">
              <a:extLst>
                <a:ext uri="{FF2B5EF4-FFF2-40B4-BE49-F238E27FC236}">
                  <a16:creationId xmlns:a16="http://schemas.microsoft.com/office/drawing/2014/main" id="{566D57D6-C19F-9D4C-92D1-A5B889CCF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4" t="18127" r="22195" b="30876"/>
            <a:stretch>
              <a:fillRect/>
            </a:stretch>
          </p:blipFill>
          <p:spPr bwMode="auto">
            <a:xfrm>
              <a:off x="144" y="1824"/>
              <a:ext cx="79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1" name="Picture 13">
              <a:extLst>
                <a:ext uri="{FF2B5EF4-FFF2-40B4-BE49-F238E27FC236}">
                  <a16:creationId xmlns:a16="http://schemas.microsoft.com/office/drawing/2014/main" id="{925A1C43-EA0D-F64D-BF1A-6C2E2E0EE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468"/>
            <a:stretch>
              <a:fillRect/>
            </a:stretch>
          </p:blipFill>
          <p:spPr bwMode="auto">
            <a:xfrm>
              <a:off x="4224" y="1776"/>
              <a:ext cx="1350" cy="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15B63372-8667-A249-A675-E7147D59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4BA57C60-7F66-E648-AE3F-9F107D1D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7072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>
            <a:extLst>
              <a:ext uri="{FF2B5EF4-FFF2-40B4-BE49-F238E27FC236}">
                <a16:creationId xmlns:a16="http://schemas.microsoft.com/office/drawing/2014/main" id="{83E25532-D6B0-C547-AAE5-BCA7734BE0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AE7D7-83D2-EF40-8784-CE7A1553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BAEA80F-7DEA-5046-8577-0EEDA521A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5553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3">
            <a:extLst>
              <a:ext uri="{FF2B5EF4-FFF2-40B4-BE49-F238E27FC236}">
                <a16:creationId xmlns:a16="http://schemas.microsoft.com/office/drawing/2014/main" id="{37C1DEC3-3B02-B443-B764-AA3FBF56E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3FD67-367F-CF4D-B480-5FD1DA7177AA}" type="slidenum">
              <a:rPr lang="en-US" altLang="zh-CN"/>
              <a:pPr/>
              <a:t>32</a:t>
            </a:fld>
            <a:endParaRPr lang="en-US" altLang="zh-CN" sz="1400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C64AD250-D81C-6848-8BEB-5CE0A258E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98626E9D-B730-994C-B4E6-D62A8398D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Road trip from Princeton to Palo Alto along fixed route.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Refueling stations at certain points along the way.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Fuel capacity = C.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Goal:  makes as few refueling stops as possible.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Greedy algorithm.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Go as far as you can before refueling.</a:t>
            </a:r>
          </a:p>
        </p:txBody>
      </p:sp>
      <p:sp>
        <p:nvSpPr>
          <p:cNvPr id="653316" name="Line 4">
            <a:extLst>
              <a:ext uri="{FF2B5EF4-FFF2-40B4-BE49-F238E27FC236}">
                <a16:creationId xmlns:a16="http://schemas.microsoft.com/office/drawing/2014/main" id="{F4E0F22D-6558-2949-9D6E-547FF70E1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3317" name="Text Box 5">
            <a:extLst>
              <a:ext uri="{FF2B5EF4-FFF2-40B4-BE49-F238E27FC236}">
                <a16:creationId xmlns:a16="http://schemas.microsoft.com/office/drawing/2014/main" id="{891314DC-570A-D846-B2D9-C81DD9D64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830" y="4798792"/>
            <a:ext cx="89017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Princeton</a:t>
            </a:r>
          </a:p>
        </p:txBody>
      </p:sp>
      <p:sp>
        <p:nvSpPr>
          <p:cNvPr id="653318" name="Text Box 6">
            <a:extLst>
              <a:ext uri="{FF2B5EF4-FFF2-40B4-BE49-F238E27FC236}">
                <a16:creationId xmlns:a16="http://schemas.microsoft.com/office/drawing/2014/main" id="{0DB4BF8E-E05E-034F-8591-0D7D7695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030" y="4813080"/>
            <a:ext cx="83760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Palo Alto</a:t>
            </a:r>
          </a:p>
        </p:txBody>
      </p:sp>
      <p:sp>
        <p:nvSpPr>
          <p:cNvPr id="653319" name="Rectangle 7">
            <a:extLst>
              <a:ext uri="{FF2B5EF4-FFF2-40B4-BE49-F238E27FC236}">
                <a16:creationId xmlns:a16="http://schemas.microsoft.com/office/drawing/2014/main" id="{E146D9EB-E62A-B14F-8E46-94694C19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9906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53320" name="Group 8">
            <a:extLst>
              <a:ext uri="{FF2B5EF4-FFF2-40B4-BE49-F238E27FC236}">
                <a16:creationId xmlns:a16="http://schemas.microsoft.com/office/drawing/2014/main" id="{B4497C4E-D296-AA44-85A7-D0092EF12BD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189414"/>
            <a:ext cx="1346200" cy="307975"/>
            <a:chOff x="1680" y="3354"/>
            <a:chExt cx="848" cy="194"/>
          </a:xfrm>
        </p:grpSpPr>
        <p:sp>
          <p:nvSpPr>
            <p:cNvPr id="653321" name="Line 9">
              <a:extLst>
                <a:ext uri="{FF2B5EF4-FFF2-40B4-BE49-F238E27FC236}">
                  <a16:creationId xmlns:a16="http://schemas.microsoft.com/office/drawing/2014/main" id="{F5E78FC0-AD59-6D4E-BA7F-12EF8C222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22" name="Line 10">
              <a:extLst>
                <a:ext uri="{FF2B5EF4-FFF2-40B4-BE49-F238E27FC236}">
                  <a16:creationId xmlns:a16="http://schemas.microsoft.com/office/drawing/2014/main" id="{22EEEF76-8F20-6B42-90D8-AB699D3C2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23" name="Text Box 11">
              <a:extLst>
                <a:ext uri="{FF2B5EF4-FFF2-40B4-BE49-F238E27FC236}">
                  <a16:creationId xmlns:a16="http://schemas.microsoft.com/office/drawing/2014/main" id="{1C93D280-AAF0-0D49-996E-286FE8AA0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3354"/>
              <a:ext cx="1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653324" name="Group 12">
            <a:extLst>
              <a:ext uri="{FF2B5EF4-FFF2-40B4-BE49-F238E27FC236}">
                <a16:creationId xmlns:a16="http://schemas.microsoft.com/office/drawing/2014/main" id="{FB781303-AB2C-A141-AF83-3B7673754570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4799014"/>
            <a:ext cx="1346200" cy="307975"/>
            <a:chOff x="1680" y="3354"/>
            <a:chExt cx="848" cy="194"/>
          </a:xfrm>
        </p:grpSpPr>
        <p:sp>
          <p:nvSpPr>
            <p:cNvPr id="653325" name="Line 13">
              <a:extLst>
                <a:ext uri="{FF2B5EF4-FFF2-40B4-BE49-F238E27FC236}">
                  <a16:creationId xmlns:a16="http://schemas.microsoft.com/office/drawing/2014/main" id="{5227CBE6-C841-9944-BA00-FBEDB4F0A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26" name="Line 14">
              <a:extLst>
                <a:ext uri="{FF2B5EF4-FFF2-40B4-BE49-F238E27FC236}">
                  <a16:creationId xmlns:a16="http://schemas.microsoft.com/office/drawing/2014/main" id="{1EFDC6AD-FD6D-3043-9322-28BC8568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27" name="Text Box 15">
              <a:extLst>
                <a:ext uri="{FF2B5EF4-FFF2-40B4-BE49-F238E27FC236}">
                  <a16:creationId xmlns:a16="http://schemas.microsoft.com/office/drawing/2014/main" id="{3FD764FB-E1A0-A248-889E-7F6036ADC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3354"/>
              <a:ext cx="1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653328" name="Rectangle 16">
            <a:extLst>
              <a:ext uri="{FF2B5EF4-FFF2-40B4-BE49-F238E27FC236}">
                <a16:creationId xmlns:a16="http://schemas.microsoft.com/office/drawing/2014/main" id="{770E6F69-E8CB-6E42-A69F-973B291C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86400"/>
            <a:ext cx="12954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53329" name="Group 17">
            <a:extLst>
              <a:ext uri="{FF2B5EF4-FFF2-40B4-BE49-F238E27FC236}">
                <a16:creationId xmlns:a16="http://schemas.microsoft.com/office/drawing/2014/main" id="{80FDA9FB-2F48-DC4F-BB49-83C55592250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189414"/>
            <a:ext cx="1346200" cy="307975"/>
            <a:chOff x="1680" y="3354"/>
            <a:chExt cx="848" cy="194"/>
          </a:xfrm>
        </p:grpSpPr>
        <p:sp>
          <p:nvSpPr>
            <p:cNvPr id="653330" name="Line 18">
              <a:extLst>
                <a:ext uri="{FF2B5EF4-FFF2-40B4-BE49-F238E27FC236}">
                  <a16:creationId xmlns:a16="http://schemas.microsoft.com/office/drawing/2014/main" id="{890E09B8-CC9D-AC4F-AEED-A444406CB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31" name="Line 19">
              <a:extLst>
                <a:ext uri="{FF2B5EF4-FFF2-40B4-BE49-F238E27FC236}">
                  <a16:creationId xmlns:a16="http://schemas.microsoft.com/office/drawing/2014/main" id="{6D894EFD-555D-994C-9FFC-7316324FC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32" name="Text Box 20">
              <a:extLst>
                <a:ext uri="{FF2B5EF4-FFF2-40B4-BE49-F238E27FC236}">
                  <a16:creationId xmlns:a16="http://schemas.microsoft.com/office/drawing/2014/main" id="{DE4D7534-F67E-1942-9B57-1270CBC3D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3354"/>
              <a:ext cx="1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653333" name="Rectangle 21">
            <a:extLst>
              <a:ext uri="{FF2B5EF4-FFF2-40B4-BE49-F238E27FC236}">
                <a16:creationId xmlns:a16="http://schemas.microsoft.com/office/drawing/2014/main" id="{C0A0E56C-C318-7447-9DD5-8E156C69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86400"/>
            <a:ext cx="9144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53334" name="Group 22">
            <a:extLst>
              <a:ext uri="{FF2B5EF4-FFF2-40B4-BE49-F238E27FC236}">
                <a16:creationId xmlns:a16="http://schemas.microsoft.com/office/drawing/2014/main" id="{16C57DFC-011A-C54A-BB1E-9C7E6D3274C4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4784727"/>
            <a:ext cx="1346200" cy="307975"/>
            <a:chOff x="1680" y="3354"/>
            <a:chExt cx="848" cy="194"/>
          </a:xfrm>
        </p:grpSpPr>
        <p:sp>
          <p:nvSpPr>
            <p:cNvPr id="653335" name="Line 23">
              <a:extLst>
                <a:ext uri="{FF2B5EF4-FFF2-40B4-BE49-F238E27FC236}">
                  <a16:creationId xmlns:a16="http://schemas.microsoft.com/office/drawing/2014/main" id="{507719FD-58B5-A142-ADC2-81EB5444F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36" name="Line 24">
              <a:extLst>
                <a:ext uri="{FF2B5EF4-FFF2-40B4-BE49-F238E27FC236}">
                  <a16:creationId xmlns:a16="http://schemas.microsoft.com/office/drawing/2014/main" id="{3D13DF9A-5C3C-8249-B530-4871A7CD3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37" name="Text Box 25">
              <a:extLst>
                <a:ext uri="{FF2B5EF4-FFF2-40B4-BE49-F238E27FC236}">
                  <a16:creationId xmlns:a16="http://schemas.microsoft.com/office/drawing/2014/main" id="{A30A459D-7B29-8A4C-9548-1A1B85C11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3354"/>
              <a:ext cx="1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653338" name="Rectangle 26">
            <a:extLst>
              <a:ext uri="{FF2B5EF4-FFF2-40B4-BE49-F238E27FC236}">
                <a16:creationId xmlns:a16="http://schemas.microsoft.com/office/drawing/2014/main" id="{58D75E1C-2019-5746-9E9C-50762AF13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86400"/>
            <a:ext cx="838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653339" name="Group 27">
            <a:extLst>
              <a:ext uri="{FF2B5EF4-FFF2-40B4-BE49-F238E27FC236}">
                <a16:creationId xmlns:a16="http://schemas.microsoft.com/office/drawing/2014/main" id="{254180CE-EB4F-774D-830A-1F9ACF0144C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203702"/>
            <a:ext cx="1346200" cy="307975"/>
            <a:chOff x="1680" y="3354"/>
            <a:chExt cx="848" cy="194"/>
          </a:xfrm>
        </p:grpSpPr>
        <p:sp>
          <p:nvSpPr>
            <p:cNvPr id="653340" name="Line 28">
              <a:extLst>
                <a:ext uri="{FF2B5EF4-FFF2-40B4-BE49-F238E27FC236}">
                  <a16:creationId xmlns:a16="http://schemas.microsoft.com/office/drawing/2014/main" id="{4B3A4845-BA87-624D-9B88-4B2C58855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41" name="Line 29">
              <a:extLst>
                <a:ext uri="{FF2B5EF4-FFF2-40B4-BE49-F238E27FC236}">
                  <a16:creationId xmlns:a16="http://schemas.microsoft.com/office/drawing/2014/main" id="{C7162BCC-71EF-7840-A1F2-0C9235716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42" name="Text Box 30">
              <a:extLst>
                <a:ext uri="{FF2B5EF4-FFF2-40B4-BE49-F238E27FC236}">
                  <a16:creationId xmlns:a16="http://schemas.microsoft.com/office/drawing/2014/main" id="{43BFA08B-6929-6F4D-A2EC-D7E20DBD1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3354"/>
              <a:ext cx="1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653343" name="Rectangle 31">
            <a:extLst>
              <a:ext uri="{FF2B5EF4-FFF2-40B4-BE49-F238E27FC236}">
                <a16:creationId xmlns:a16="http://schemas.microsoft.com/office/drawing/2014/main" id="{AE1484A7-3C5F-6143-B35E-88425674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86400"/>
            <a:ext cx="1066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53344" name="Group 32">
            <a:extLst>
              <a:ext uri="{FF2B5EF4-FFF2-40B4-BE49-F238E27FC236}">
                <a16:creationId xmlns:a16="http://schemas.microsoft.com/office/drawing/2014/main" id="{81C1D77F-79FE-A74D-8DC5-977122B37F6F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4784727"/>
            <a:ext cx="1346200" cy="307975"/>
            <a:chOff x="1680" y="3354"/>
            <a:chExt cx="848" cy="194"/>
          </a:xfrm>
        </p:grpSpPr>
        <p:sp>
          <p:nvSpPr>
            <p:cNvPr id="653345" name="Line 33">
              <a:extLst>
                <a:ext uri="{FF2B5EF4-FFF2-40B4-BE49-F238E27FC236}">
                  <a16:creationId xmlns:a16="http://schemas.microsoft.com/office/drawing/2014/main" id="{3D8007FB-9B20-1844-B541-0597409DC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46" name="Line 34">
              <a:extLst>
                <a:ext uri="{FF2B5EF4-FFF2-40B4-BE49-F238E27FC236}">
                  <a16:creationId xmlns:a16="http://schemas.microsoft.com/office/drawing/2014/main" id="{20A90151-9803-1E4D-B5EA-071B74631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47" name="Text Box 35">
              <a:extLst>
                <a:ext uri="{FF2B5EF4-FFF2-40B4-BE49-F238E27FC236}">
                  <a16:creationId xmlns:a16="http://schemas.microsoft.com/office/drawing/2014/main" id="{4100A74A-E5E5-2144-9C44-32AD0EFA3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3354"/>
              <a:ext cx="1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653348" name="Rectangle 36">
            <a:extLst>
              <a:ext uri="{FF2B5EF4-FFF2-40B4-BE49-F238E27FC236}">
                <a16:creationId xmlns:a16="http://schemas.microsoft.com/office/drawing/2014/main" id="{422FF170-9AD5-C043-8DF9-50F248B4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86400"/>
            <a:ext cx="11430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53349" name="Group 37">
            <a:extLst>
              <a:ext uri="{FF2B5EF4-FFF2-40B4-BE49-F238E27FC236}">
                <a16:creationId xmlns:a16="http://schemas.microsoft.com/office/drawing/2014/main" id="{5677CD17-A27B-C54F-8BAE-FA33F136EF54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4203702"/>
            <a:ext cx="1346200" cy="307975"/>
            <a:chOff x="1680" y="3354"/>
            <a:chExt cx="848" cy="194"/>
          </a:xfrm>
        </p:grpSpPr>
        <p:sp>
          <p:nvSpPr>
            <p:cNvPr id="653350" name="Line 38">
              <a:extLst>
                <a:ext uri="{FF2B5EF4-FFF2-40B4-BE49-F238E27FC236}">
                  <a16:creationId xmlns:a16="http://schemas.microsoft.com/office/drawing/2014/main" id="{987E719F-BC37-894A-8FE6-CA98BB2F5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51" name="Line 39">
              <a:extLst>
                <a:ext uri="{FF2B5EF4-FFF2-40B4-BE49-F238E27FC236}">
                  <a16:creationId xmlns:a16="http://schemas.microsoft.com/office/drawing/2014/main" id="{E2044B4E-C9AC-6A4F-AF24-BBDB910C8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3352" name="Text Box 40">
              <a:extLst>
                <a:ext uri="{FF2B5EF4-FFF2-40B4-BE49-F238E27FC236}">
                  <a16:creationId xmlns:a16="http://schemas.microsoft.com/office/drawing/2014/main" id="{C02563EF-6853-1A45-BC35-EFF2F7BF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3354"/>
              <a:ext cx="1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653353" name="Rectangle 41">
            <a:extLst>
              <a:ext uri="{FF2B5EF4-FFF2-40B4-BE49-F238E27FC236}">
                <a16:creationId xmlns:a16="http://schemas.microsoft.com/office/drawing/2014/main" id="{6E2773AA-EAA6-A34F-847E-5293ADCA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86400"/>
            <a:ext cx="9906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653354" name="Line 42">
            <a:extLst>
              <a:ext uri="{FF2B5EF4-FFF2-40B4-BE49-F238E27FC236}">
                <a16:creationId xmlns:a16="http://schemas.microsoft.com/office/drawing/2014/main" id="{4321B045-E1DA-C747-AF79-15FABD170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55" name="Line 43">
            <a:extLst>
              <a:ext uri="{FF2B5EF4-FFF2-40B4-BE49-F238E27FC236}">
                <a16:creationId xmlns:a16="http://schemas.microsoft.com/office/drawing/2014/main" id="{CC46861A-810B-F640-9533-F82F0A765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56" name="Line 44">
            <a:extLst>
              <a:ext uri="{FF2B5EF4-FFF2-40B4-BE49-F238E27FC236}">
                <a16:creationId xmlns:a16="http://schemas.microsoft.com/office/drawing/2014/main" id="{BE140CD3-0936-794F-A475-D6F97E808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57" name="Line 45">
            <a:extLst>
              <a:ext uri="{FF2B5EF4-FFF2-40B4-BE49-F238E27FC236}">
                <a16:creationId xmlns:a16="http://schemas.microsoft.com/office/drawing/2014/main" id="{2EDF31BB-8ABD-D440-9971-872F1F9FF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58" name="Line 46">
            <a:extLst>
              <a:ext uri="{FF2B5EF4-FFF2-40B4-BE49-F238E27FC236}">
                <a16:creationId xmlns:a16="http://schemas.microsoft.com/office/drawing/2014/main" id="{74FA770D-E6A5-8846-AECC-84433E325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59" name="Line 47">
            <a:extLst>
              <a:ext uri="{FF2B5EF4-FFF2-40B4-BE49-F238E27FC236}">
                <a16:creationId xmlns:a16="http://schemas.microsoft.com/office/drawing/2014/main" id="{2F2FD14E-3585-E040-925B-7D07040B6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0" name="Line 48">
            <a:extLst>
              <a:ext uri="{FF2B5EF4-FFF2-40B4-BE49-F238E27FC236}">
                <a16:creationId xmlns:a16="http://schemas.microsoft.com/office/drawing/2014/main" id="{FD3C07D0-F4C3-FC46-A9F6-324DA5BCD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1" name="Line 49">
            <a:extLst>
              <a:ext uri="{FF2B5EF4-FFF2-40B4-BE49-F238E27FC236}">
                <a16:creationId xmlns:a16="http://schemas.microsoft.com/office/drawing/2014/main" id="{1362A933-51D1-A846-ACE4-340C2196A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2" name="Line 50">
            <a:extLst>
              <a:ext uri="{FF2B5EF4-FFF2-40B4-BE49-F238E27FC236}">
                <a16:creationId xmlns:a16="http://schemas.microsoft.com/office/drawing/2014/main" id="{1EAEF8A1-5B71-5E48-8A8B-0AA797BD3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3" name="Line 51">
            <a:extLst>
              <a:ext uri="{FF2B5EF4-FFF2-40B4-BE49-F238E27FC236}">
                <a16:creationId xmlns:a16="http://schemas.microsoft.com/office/drawing/2014/main" id="{85FA0B2D-BB45-CF49-B29D-72F47E5F8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4" name="Line 52">
            <a:extLst>
              <a:ext uri="{FF2B5EF4-FFF2-40B4-BE49-F238E27FC236}">
                <a16:creationId xmlns:a16="http://schemas.microsoft.com/office/drawing/2014/main" id="{82E3E23E-8310-4F4B-B357-88C13AAA1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5" name="Line 53">
            <a:extLst>
              <a:ext uri="{FF2B5EF4-FFF2-40B4-BE49-F238E27FC236}">
                <a16:creationId xmlns:a16="http://schemas.microsoft.com/office/drawing/2014/main" id="{CEDF04FA-CFC1-F04C-91F8-381AE297B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6" name="Line 54">
            <a:extLst>
              <a:ext uri="{FF2B5EF4-FFF2-40B4-BE49-F238E27FC236}">
                <a16:creationId xmlns:a16="http://schemas.microsoft.com/office/drawing/2014/main" id="{BCC227CD-1CE1-F64B-B73E-DEF402A41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7" name="Line 55">
            <a:extLst>
              <a:ext uri="{FF2B5EF4-FFF2-40B4-BE49-F238E27FC236}">
                <a16:creationId xmlns:a16="http://schemas.microsoft.com/office/drawing/2014/main" id="{317850C2-B1D0-9549-9F06-B7D74DCC9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8" name="Line 56">
            <a:extLst>
              <a:ext uri="{FF2B5EF4-FFF2-40B4-BE49-F238E27FC236}">
                <a16:creationId xmlns:a16="http://schemas.microsoft.com/office/drawing/2014/main" id="{74CD162F-1ADA-1847-8BE5-E58D22447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69" name="Line 57">
            <a:extLst>
              <a:ext uri="{FF2B5EF4-FFF2-40B4-BE49-F238E27FC236}">
                <a16:creationId xmlns:a16="http://schemas.microsoft.com/office/drawing/2014/main" id="{2CCEFD8B-6756-024B-8AD8-D60605AF2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0" name="Line 58">
            <a:extLst>
              <a:ext uri="{FF2B5EF4-FFF2-40B4-BE49-F238E27FC236}">
                <a16:creationId xmlns:a16="http://schemas.microsoft.com/office/drawing/2014/main" id="{D6C817C8-7B0A-724B-9818-47E5FD447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1" name="Line 59">
            <a:extLst>
              <a:ext uri="{FF2B5EF4-FFF2-40B4-BE49-F238E27FC236}">
                <a16:creationId xmlns:a16="http://schemas.microsoft.com/office/drawing/2014/main" id="{69B43B45-92EA-4B40-8EFA-3E96D1B64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2" name="Line 60">
            <a:extLst>
              <a:ext uri="{FF2B5EF4-FFF2-40B4-BE49-F238E27FC236}">
                <a16:creationId xmlns:a16="http://schemas.microsoft.com/office/drawing/2014/main" id="{AF6641D9-5A54-3240-ABE5-3DE9D7AAF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3" name="Line 61">
            <a:extLst>
              <a:ext uri="{FF2B5EF4-FFF2-40B4-BE49-F238E27FC236}">
                <a16:creationId xmlns:a16="http://schemas.microsoft.com/office/drawing/2014/main" id="{2B239E71-4C4B-CD4E-80ED-905265DFF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4" name="Line 62">
            <a:extLst>
              <a:ext uri="{FF2B5EF4-FFF2-40B4-BE49-F238E27FC236}">
                <a16:creationId xmlns:a16="http://schemas.microsoft.com/office/drawing/2014/main" id="{83E06713-4C4A-6641-9916-F540107F0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5" name="Line 63">
            <a:extLst>
              <a:ext uri="{FF2B5EF4-FFF2-40B4-BE49-F238E27FC236}">
                <a16:creationId xmlns:a16="http://schemas.microsoft.com/office/drawing/2014/main" id="{3C9BF005-98AD-BE46-85B7-1C488A6E6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6" name="Line 64">
            <a:extLst>
              <a:ext uri="{FF2B5EF4-FFF2-40B4-BE49-F238E27FC236}">
                <a16:creationId xmlns:a16="http://schemas.microsoft.com/office/drawing/2014/main" id="{7483F573-64CE-A848-9460-D97648199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7" name="Line 65">
            <a:extLst>
              <a:ext uri="{FF2B5EF4-FFF2-40B4-BE49-F238E27FC236}">
                <a16:creationId xmlns:a16="http://schemas.microsoft.com/office/drawing/2014/main" id="{75A07A59-8F7A-2F49-BFCE-F7A49F07C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8" name="Line 66">
            <a:extLst>
              <a:ext uri="{FF2B5EF4-FFF2-40B4-BE49-F238E27FC236}">
                <a16:creationId xmlns:a16="http://schemas.microsoft.com/office/drawing/2014/main" id="{17AD59EC-2884-E24B-894E-68503CE37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79" name="Line 67">
            <a:extLst>
              <a:ext uri="{FF2B5EF4-FFF2-40B4-BE49-F238E27FC236}">
                <a16:creationId xmlns:a16="http://schemas.microsoft.com/office/drawing/2014/main" id="{206ED47A-47DB-E640-8FA2-80D0CFD97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0" name="Line 68">
            <a:extLst>
              <a:ext uri="{FF2B5EF4-FFF2-40B4-BE49-F238E27FC236}">
                <a16:creationId xmlns:a16="http://schemas.microsoft.com/office/drawing/2014/main" id="{E08CF090-A3F8-1146-9D0B-AA0B67EE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1" name="Line 69">
            <a:extLst>
              <a:ext uri="{FF2B5EF4-FFF2-40B4-BE49-F238E27FC236}">
                <a16:creationId xmlns:a16="http://schemas.microsoft.com/office/drawing/2014/main" id="{BD71A2F8-6363-5942-9F58-44720E1E0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2" name="Line 70">
            <a:extLst>
              <a:ext uri="{FF2B5EF4-FFF2-40B4-BE49-F238E27FC236}">
                <a16:creationId xmlns:a16="http://schemas.microsoft.com/office/drawing/2014/main" id="{9C3031C4-364C-AC4B-8A17-B9406D74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3" name="Line 71">
            <a:extLst>
              <a:ext uri="{FF2B5EF4-FFF2-40B4-BE49-F238E27FC236}">
                <a16:creationId xmlns:a16="http://schemas.microsoft.com/office/drawing/2014/main" id="{8DC7ACF3-AD76-384A-A5AE-F69FBCD4A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4" name="Line 72">
            <a:extLst>
              <a:ext uri="{FF2B5EF4-FFF2-40B4-BE49-F238E27FC236}">
                <a16:creationId xmlns:a16="http://schemas.microsoft.com/office/drawing/2014/main" id="{0B35F7B6-3900-9B45-8F7D-5B93AB55F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5" name="Line 73">
            <a:extLst>
              <a:ext uri="{FF2B5EF4-FFF2-40B4-BE49-F238E27FC236}">
                <a16:creationId xmlns:a16="http://schemas.microsoft.com/office/drawing/2014/main" id="{6ED956E3-D16B-9844-97D2-08E41568B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6" name="Line 74">
            <a:extLst>
              <a:ext uri="{FF2B5EF4-FFF2-40B4-BE49-F238E27FC236}">
                <a16:creationId xmlns:a16="http://schemas.microsoft.com/office/drawing/2014/main" id="{51C4CF0E-72D2-814A-A76B-C6441EC70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7" name="Line 75">
            <a:extLst>
              <a:ext uri="{FF2B5EF4-FFF2-40B4-BE49-F238E27FC236}">
                <a16:creationId xmlns:a16="http://schemas.microsoft.com/office/drawing/2014/main" id="{6306F101-A3AC-2142-B10B-5A897D094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8" name="Line 76">
            <a:extLst>
              <a:ext uri="{FF2B5EF4-FFF2-40B4-BE49-F238E27FC236}">
                <a16:creationId xmlns:a16="http://schemas.microsoft.com/office/drawing/2014/main" id="{5EC211B1-08CB-2345-BE77-EC30D81F5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89" name="Line 77">
            <a:extLst>
              <a:ext uri="{FF2B5EF4-FFF2-40B4-BE49-F238E27FC236}">
                <a16:creationId xmlns:a16="http://schemas.microsoft.com/office/drawing/2014/main" id="{10310138-61BC-D442-88E4-FBB27DC75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3390" name="Line 78">
            <a:extLst>
              <a:ext uri="{FF2B5EF4-FFF2-40B4-BE49-F238E27FC236}">
                <a16:creationId xmlns:a16="http://schemas.microsoft.com/office/drawing/2014/main" id="{325EB696-FB84-E340-B062-E987F2106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93D18175-F387-B340-AD2C-E6417F055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4">
            <a:extLst>
              <a:ext uri="{FF2B5EF4-FFF2-40B4-BE49-F238E27FC236}">
                <a16:creationId xmlns:a16="http://schemas.microsoft.com/office/drawing/2014/main" id="{40896DFF-814F-6A4E-8AB5-77E27AC28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310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 autoUpdateAnimBg="0"/>
      <p:bldP spid="653328" grpId="0" animBg="1" autoUpdateAnimBg="0"/>
      <p:bldP spid="653333" grpId="0" animBg="1" autoUpdateAnimBg="0"/>
      <p:bldP spid="653338" grpId="0" animBg="1" autoUpdateAnimBg="0"/>
      <p:bldP spid="653343" grpId="0" animBg="1" autoUpdateAnimBg="0"/>
      <p:bldP spid="653348" grpId="0" animBg="1" autoUpdateAnimBg="0"/>
      <p:bldP spid="65335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762817F-E119-2E42-BC82-898CDB748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6826-D18D-444B-964A-010695702AB7}" type="slidenum">
              <a:rPr lang="en-US" altLang="zh-CN"/>
              <a:pPr/>
              <a:t>33</a:t>
            </a:fld>
            <a:endParaRPr lang="en-US" altLang="zh-CN" sz="1400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D957C4CC-C41E-D447-839F-793BA333D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Truck driver's algorithm.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Implementation.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O(n log n)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binary search to select each breakpoint p. 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3749D150-E815-AF44-A626-1EF540359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Greedy Algorithm</a:t>
            </a:r>
          </a:p>
        </p:txBody>
      </p:sp>
      <p:sp>
        <p:nvSpPr>
          <p:cNvPr id="655364" name="Text Box 4">
            <a:extLst>
              <a:ext uri="{FF2B5EF4-FFF2-40B4-BE49-F238E27FC236}">
                <a16:creationId xmlns:a16="http://schemas.microsoft.com/office/drawing/2014/main" id="{6B2AF74D-EFD2-D648-8825-74B0750D8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799" y="1676400"/>
            <a:ext cx="8122693" cy="350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Sort breakpoints so that: 0 = b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&lt; b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&lt; b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&lt; ... &lt; b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n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= L</a:t>
            </a:r>
          </a:p>
          <a:p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 {0}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x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0</a:t>
            </a:r>
          </a:p>
          <a:p>
            <a:endParaRPr lang="en-US" altLang="zh-CN" b="1" dirty="0">
              <a:solidFill>
                <a:srgbClr val="0033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(x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let p be largest integer such that b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x + C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(b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= x)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return "no solution"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x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S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 S  {p}</a:t>
            </a:r>
          </a:p>
          <a:p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return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 S</a:t>
            </a:r>
          </a:p>
        </p:txBody>
      </p:sp>
      <p:sp>
        <p:nvSpPr>
          <p:cNvPr id="655365" name="Line 5">
            <a:extLst>
              <a:ext uri="{FF2B5EF4-FFF2-40B4-BE49-F238E27FC236}">
                <a16:creationId xmlns:a16="http://schemas.microsoft.com/office/drawing/2014/main" id="{F4E5D02C-0956-014A-9462-B50E015483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30638" y="245110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5366" name="Text Box 6">
            <a:extLst>
              <a:ext uri="{FF2B5EF4-FFF2-40B4-BE49-F238E27FC236}">
                <a16:creationId xmlns:a16="http://schemas.microsoft.com/office/drawing/2014/main" id="{454FF852-63C7-A04A-BA83-0FD3E15F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597" y="2304990"/>
            <a:ext cx="1704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dirty="0">
                <a:ea typeface="宋体" panose="02010600030101010101" pitchFamily="2" charset="-122"/>
              </a:rPr>
              <a:t>breakpoints selected</a:t>
            </a:r>
          </a:p>
        </p:txBody>
      </p:sp>
      <p:sp>
        <p:nvSpPr>
          <p:cNvPr id="655367" name="Line 7">
            <a:extLst>
              <a:ext uri="{FF2B5EF4-FFF2-40B4-BE49-F238E27FC236}">
                <a16:creationId xmlns:a16="http://schemas.microsoft.com/office/drawing/2014/main" id="{EE0B6123-AD96-C840-98A8-45F9D89355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30638" y="275952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5368" name="Text Box 8">
            <a:extLst>
              <a:ext uri="{FF2B5EF4-FFF2-40B4-BE49-F238E27FC236}">
                <a16:creationId xmlns:a16="http://schemas.microsoft.com/office/drawing/2014/main" id="{06B2DA60-28DE-BA48-B2EF-D55B5C3D1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1" y="2573771"/>
            <a:ext cx="134895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dirty="0">
                <a:ea typeface="宋体" panose="02010600030101010101" pitchFamily="2" charset="-122"/>
              </a:rPr>
              <a:t>current location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42F4DFE-A357-E040-875D-6587BDB7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D602DDB2-14F2-374F-AE5E-FBA26AFE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8037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D1526118-4CBF-9043-8060-3881E4E69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04EC1-6BE0-6F4E-8973-89B5FA773CDD}" type="slidenum">
              <a:rPr lang="en-US" altLang="zh-CN"/>
              <a:pPr/>
              <a:t>34</a:t>
            </a:fld>
            <a:endParaRPr lang="en-US" altLang="zh-CN" sz="1400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5A8910FB-169C-4A48-8E7A-0D2BCB4C6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Correctness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04614681-96AD-0943-BC56-5107EDF92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1821" y="914400"/>
            <a:ext cx="9723700" cy="388272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Greedy algorithm is optimal.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contradiction)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Assume greedy is not optimal, and let's see what happens.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sz="1600" dirty="0">
                <a:ea typeface="宋体" panose="02010600030101010101" pitchFamily="2" charset="-122"/>
              </a:rPr>
              <a:t>0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0 </a:t>
            </a:r>
            <a:r>
              <a:rPr lang="en-US" altLang="zh-CN" sz="1600" dirty="0">
                <a:ea typeface="宋体" panose="02010600030101010101" pitchFamily="2" charset="-122"/>
              </a:rPr>
              <a:t> &lt;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&lt;  . . . &lt; </a:t>
            </a:r>
            <a:r>
              <a:rPr lang="en-US" altLang="zh-CN" sz="1600" dirty="0" err="1">
                <a:ea typeface="宋体" panose="02010600030101010101" pitchFamily="2" charset="-122"/>
              </a:rPr>
              <a:t>g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p</a:t>
            </a:r>
            <a:r>
              <a:rPr lang="en-US" altLang="zh-CN" sz="1600" baseline="-25000" dirty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 = L</a:t>
            </a:r>
            <a:r>
              <a:rPr lang="en-US" altLang="zh-CN" dirty="0">
                <a:ea typeface="宋体" panose="02010600030101010101" pitchFamily="2" charset="-122"/>
              </a:rPr>
              <a:t> denote set of breakpoints chosen by greedy.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sz="1600" dirty="0">
                <a:ea typeface="宋体" panose="02010600030101010101" pitchFamily="2" charset="-122"/>
              </a:rPr>
              <a:t>0 =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0 </a:t>
            </a:r>
            <a:r>
              <a:rPr lang="en-US" altLang="zh-CN" sz="1600" dirty="0">
                <a:ea typeface="宋体" panose="02010600030101010101" pitchFamily="2" charset="-122"/>
              </a:rPr>
              <a:t>&lt;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&lt;  . . . &lt; </a:t>
            </a:r>
            <a:r>
              <a:rPr lang="en-US" altLang="zh-CN" sz="1600" dirty="0" err="1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q</a:t>
            </a:r>
            <a:r>
              <a:rPr lang="en-US" altLang="zh-CN" sz="1600" baseline="-25000" dirty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= L</a:t>
            </a:r>
            <a:r>
              <a:rPr lang="en-US" altLang="zh-CN" dirty="0">
                <a:ea typeface="宋体" panose="02010600030101010101" pitchFamily="2" charset="-122"/>
              </a:rPr>
              <a:t> denote set of breakpoints in an optimal solution with </a:t>
            </a:r>
            <a:r>
              <a:rPr lang="en-US" altLang="zh-CN" sz="1600" dirty="0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,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ea typeface="宋体" panose="02010600030101010101" pitchFamily="2" charset="-122"/>
              </a:rPr>
              <a:t>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, . . . , </a:t>
            </a:r>
            <a:r>
              <a:rPr lang="en-US" altLang="zh-CN" sz="1600" dirty="0" err="1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r</a:t>
            </a:r>
            <a:r>
              <a:rPr lang="en-US" altLang="zh-CN" sz="1600" dirty="0">
                <a:ea typeface="宋体" panose="02010600030101010101" pitchFamily="2" charset="-122"/>
              </a:rPr>
              <a:t>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r</a:t>
            </a:r>
            <a:r>
              <a:rPr lang="en-US" altLang="zh-CN" sz="2000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for largest possible value of </a:t>
            </a:r>
            <a:r>
              <a:rPr lang="en-US" altLang="zh-CN" sz="1600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Note: </a:t>
            </a:r>
            <a:r>
              <a:rPr lang="en-US" altLang="zh-CN" sz="1600" dirty="0">
                <a:ea typeface="宋体" panose="02010600030101010101" pitchFamily="2" charset="-122"/>
              </a:rPr>
              <a:t>g</a:t>
            </a:r>
            <a:r>
              <a:rPr lang="en-US" altLang="zh-CN" sz="1600" baseline="-25000" dirty="0">
                <a:ea typeface="宋体" panose="02010600030101010101" pitchFamily="2" charset="-122"/>
              </a:rPr>
              <a:t>r+1 </a:t>
            </a:r>
            <a:r>
              <a:rPr lang="en-US" altLang="zh-CN" sz="1600" dirty="0">
                <a:ea typeface="宋体" panose="02010600030101010101" pitchFamily="2" charset="-122"/>
              </a:rPr>
              <a:t>&gt;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r+1 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by greedy choice of algorithm. </a:t>
            </a:r>
          </a:p>
        </p:txBody>
      </p:sp>
      <p:sp>
        <p:nvSpPr>
          <p:cNvPr id="657412" name="Rectangle 4">
            <a:extLst>
              <a:ext uri="{FF2B5EF4-FFF2-40B4-BE49-F238E27FC236}">
                <a16:creationId xmlns:a16="http://schemas.microsoft.com/office/drawing/2014/main" id="{8620CF5C-C73F-144A-894D-FBE965E4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727" y="5605962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13" name="Rectangle 5">
            <a:extLst>
              <a:ext uri="{FF2B5EF4-FFF2-40B4-BE49-F238E27FC236}">
                <a16:creationId xmlns:a16="http://schemas.microsoft.com/office/drawing/2014/main" id="{1B2B8D56-00D8-5648-9451-A6E55205B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327" y="5605962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14" name="Rectangle 6">
            <a:extLst>
              <a:ext uri="{FF2B5EF4-FFF2-40B4-BE49-F238E27FC236}">
                <a16:creationId xmlns:a16="http://schemas.microsoft.com/office/drawing/2014/main" id="{22B8D263-60A4-8C42-A6EA-A9211B67B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727" y="5605962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15" name="Rectangle 7">
            <a:extLst>
              <a:ext uri="{FF2B5EF4-FFF2-40B4-BE49-F238E27FC236}">
                <a16:creationId xmlns:a16="http://schemas.microsoft.com/office/drawing/2014/main" id="{78DE256B-C2C8-BE49-99D8-BF9AADF6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27" y="5605962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16" name="Rectangle 8">
            <a:extLst>
              <a:ext uri="{FF2B5EF4-FFF2-40B4-BE49-F238E27FC236}">
                <a16:creationId xmlns:a16="http://schemas.microsoft.com/office/drawing/2014/main" id="{22FE957B-3916-2946-9597-DA7F944D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327" y="5605962"/>
            <a:ext cx="762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>
              <a:solidFill>
                <a:schemeClr val="bg1"/>
              </a:solidFill>
            </a:endParaRPr>
          </a:p>
        </p:txBody>
      </p:sp>
      <p:sp>
        <p:nvSpPr>
          <p:cNvPr id="657417" name="Rectangle 9">
            <a:extLst>
              <a:ext uri="{FF2B5EF4-FFF2-40B4-BE49-F238E27FC236}">
                <a16:creationId xmlns:a16="http://schemas.microsoft.com/office/drawing/2014/main" id="{41832E72-AD09-F44F-8B94-C330AEE5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327" y="5605962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. . .</a:t>
            </a:r>
          </a:p>
        </p:txBody>
      </p:sp>
      <p:sp>
        <p:nvSpPr>
          <p:cNvPr id="657418" name="Rectangle 10">
            <a:extLst>
              <a:ext uri="{FF2B5EF4-FFF2-40B4-BE49-F238E27FC236}">
                <a16:creationId xmlns:a16="http://schemas.microsoft.com/office/drawing/2014/main" id="{88002852-2D23-BB40-A5E6-9F131FF5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727" y="4843962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19" name="Rectangle 11">
            <a:extLst>
              <a:ext uri="{FF2B5EF4-FFF2-40B4-BE49-F238E27FC236}">
                <a16:creationId xmlns:a16="http://schemas.microsoft.com/office/drawing/2014/main" id="{E88CE623-2503-794F-864E-AE610DE7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327" y="4843962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20" name="Rectangle 12">
            <a:extLst>
              <a:ext uri="{FF2B5EF4-FFF2-40B4-BE49-F238E27FC236}">
                <a16:creationId xmlns:a16="http://schemas.microsoft.com/office/drawing/2014/main" id="{79C6BB5D-CF6A-A249-B6EE-EB7CDB0AF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727" y="4843962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21" name="Rectangle 13">
            <a:extLst>
              <a:ext uri="{FF2B5EF4-FFF2-40B4-BE49-F238E27FC236}">
                <a16:creationId xmlns:a16="http://schemas.microsoft.com/office/drawing/2014/main" id="{CE75ED69-635E-DB4D-A4C9-DB4CF46C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27" y="4843962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22" name="Rectangle 14">
            <a:extLst>
              <a:ext uri="{FF2B5EF4-FFF2-40B4-BE49-F238E27FC236}">
                <a16:creationId xmlns:a16="http://schemas.microsoft.com/office/drawing/2014/main" id="{28A2ED36-A981-0048-BF3C-11521261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327" y="4843962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7423" name="Text Box 15">
            <a:extLst>
              <a:ext uri="{FF2B5EF4-FFF2-40B4-BE49-F238E27FC236}">
                <a16:creationId xmlns:a16="http://schemas.microsoft.com/office/drawing/2014/main" id="{AF4BB8EF-9231-9246-867E-C48BFC58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984" y="4810404"/>
            <a:ext cx="76386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Greedy:</a:t>
            </a:r>
          </a:p>
        </p:txBody>
      </p:sp>
      <p:sp>
        <p:nvSpPr>
          <p:cNvPr id="657424" name="Text Box 16">
            <a:extLst>
              <a:ext uri="{FF2B5EF4-FFF2-40B4-BE49-F238E27FC236}">
                <a16:creationId xmlns:a16="http://schemas.microsoft.com/office/drawing/2014/main" id="{81B41E49-5913-B84A-9674-AC6B99D9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473" y="5634317"/>
            <a:ext cx="52129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OPT:</a:t>
            </a:r>
          </a:p>
        </p:txBody>
      </p:sp>
      <p:sp>
        <p:nvSpPr>
          <p:cNvPr id="657425" name="Text Box 17">
            <a:extLst>
              <a:ext uri="{FF2B5EF4-FFF2-40B4-BE49-F238E27FC236}">
                <a16:creationId xmlns:a16="http://schemas.microsoft.com/office/drawing/2014/main" id="{58767BD1-DDD9-5C4B-AEEF-D7F4EAB5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411" y="4491317"/>
            <a:ext cx="3318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7426" name="Text Box 18">
            <a:extLst>
              <a:ext uri="{FF2B5EF4-FFF2-40B4-BE49-F238E27FC236}">
                <a16:creationId xmlns:a16="http://schemas.microsoft.com/office/drawing/2014/main" id="{01DE19D0-06CF-BC49-84C0-DFC5BD71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816" y="4491317"/>
            <a:ext cx="3318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7427" name="Text Box 19">
            <a:extLst>
              <a:ext uri="{FF2B5EF4-FFF2-40B4-BE49-F238E27FC236}">
                <a16:creationId xmlns:a16="http://schemas.microsoft.com/office/drawing/2014/main" id="{A762BC7D-3EA9-1444-A3FA-EEB48BC1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411" y="4491317"/>
            <a:ext cx="3318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7428" name="Text Box 20">
            <a:extLst>
              <a:ext uri="{FF2B5EF4-FFF2-40B4-BE49-F238E27FC236}">
                <a16:creationId xmlns:a16="http://schemas.microsoft.com/office/drawing/2014/main" id="{78D83BB8-51CA-4445-85B8-944B39729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639" y="5953404"/>
            <a:ext cx="30136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7429" name="Text Box 21">
            <a:extLst>
              <a:ext uri="{FF2B5EF4-FFF2-40B4-BE49-F238E27FC236}">
                <a16:creationId xmlns:a16="http://schemas.microsoft.com/office/drawing/2014/main" id="{B3341A4E-2D58-1840-B7A4-AC3B6ABD1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252" y="5953404"/>
            <a:ext cx="30136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7430" name="Text Box 22">
            <a:extLst>
              <a:ext uri="{FF2B5EF4-FFF2-40B4-BE49-F238E27FC236}">
                <a16:creationId xmlns:a16="http://schemas.microsoft.com/office/drawing/2014/main" id="{448454F0-EF85-3947-AC44-57B15986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8639" y="5953404"/>
            <a:ext cx="30136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7431" name="Text Box 23">
            <a:extLst>
              <a:ext uri="{FF2B5EF4-FFF2-40B4-BE49-F238E27FC236}">
                <a16:creationId xmlns:a16="http://schemas.microsoft.com/office/drawing/2014/main" id="{FFACE881-5113-344B-8BDE-6B39D1FD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165" y="5953404"/>
            <a:ext cx="2983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57432" name="Text Box 24">
            <a:extLst>
              <a:ext uri="{FF2B5EF4-FFF2-40B4-BE49-F238E27FC236}">
                <a16:creationId xmlns:a16="http://schemas.microsoft.com/office/drawing/2014/main" id="{E7F17E73-F26A-7C40-A1B1-38FDA5F3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086" y="4491317"/>
            <a:ext cx="31258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57433" name="Text Box 25">
            <a:extLst>
              <a:ext uri="{FF2B5EF4-FFF2-40B4-BE49-F238E27FC236}">
                <a16:creationId xmlns:a16="http://schemas.microsoft.com/office/drawing/2014/main" id="{DBDDB2D1-5128-9942-B733-68359C56A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313" y="5953404"/>
            <a:ext cx="28212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57434" name="Text Box 26">
            <a:extLst>
              <a:ext uri="{FF2B5EF4-FFF2-40B4-BE49-F238E27FC236}">
                <a16:creationId xmlns:a16="http://schemas.microsoft.com/office/drawing/2014/main" id="{0CCBFB3F-03A5-DE4A-BA4D-1EFAA917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203" y="6215562"/>
            <a:ext cx="2143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why doesn't optimal solution drive a little further?</a:t>
            </a:r>
            <a:endParaRPr lang="en-US" altLang="zh-CN" sz="1200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657435" name="Line 27">
            <a:extLst>
              <a:ext uri="{FF2B5EF4-FFF2-40B4-BE49-F238E27FC236}">
                <a16:creationId xmlns:a16="http://schemas.microsoft.com/office/drawing/2014/main" id="{CD066F69-4A3C-C942-AE98-7BF6CECAAC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8527" y="603458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7436" name="Line 28">
            <a:extLst>
              <a:ext uri="{FF2B5EF4-FFF2-40B4-BE49-F238E27FC236}">
                <a16:creationId xmlns:a16="http://schemas.microsoft.com/office/drawing/2014/main" id="{130304EA-DD0C-034E-89E1-AD7A00CB5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7127" y="4467725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7437" name="Text Box 29">
            <a:extLst>
              <a:ext uri="{FF2B5EF4-FFF2-40B4-BE49-F238E27FC236}">
                <a16:creationId xmlns:a16="http://schemas.microsoft.com/office/drawing/2014/main" id="{E2FE5DB7-0EEA-8D4A-B3DF-829CD3F2E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829" y="4481792"/>
            <a:ext cx="43281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r+1</a:t>
            </a:r>
          </a:p>
        </p:txBody>
      </p:sp>
      <p:sp>
        <p:nvSpPr>
          <p:cNvPr id="657438" name="Text Box 30">
            <a:extLst>
              <a:ext uri="{FF2B5EF4-FFF2-40B4-BE49-F238E27FC236}">
                <a16:creationId xmlns:a16="http://schemas.microsoft.com/office/drawing/2014/main" id="{0DC25594-A68F-A74A-80D7-F16D7EA7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570" y="5953404"/>
            <a:ext cx="40235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r+1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0A14037-BCEC-E640-81FA-1E8B6BFD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4">
            <a:extLst>
              <a:ext uri="{FF2B5EF4-FFF2-40B4-BE49-F238E27FC236}">
                <a16:creationId xmlns:a16="http://schemas.microsoft.com/office/drawing/2014/main" id="{0635E515-B593-B04C-8DE7-F395D4B8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6826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2B07D9C8-C439-FD40-BEBA-92A945F1A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23195" y="6373812"/>
            <a:ext cx="2154484" cy="365125"/>
          </a:xfrm>
        </p:spPr>
        <p:txBody>
          <a:bodyPr/>
          <a:lstStyle/>
          <a:p>
            <a:fld id="{7B8E7FA7-8E7A-784F-B57D-284C6088996E}" type="slidenum">
              <a:rPr lang="en-US" altLang="zh-CN"/>
              <a:pPr/>
              <a:t>35</a:t>
            </a:fld>
            <a:endParaRPr lang="en-US" altLang="zh-CN" sz="1400" dirty="0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7582BC44-C4E7-704A-85DE-50806F0D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Correctness</a:t>
            </a:r>
          </a:p>
        </p:txBody>
      </p:sp>
      <p:sp>
        <p:nvSpPr>
          <p:cNvPr id="659460" name="Text Box 4">
            <a:extLst>
              <a:ext uri="{FF2B5EF4-FFF2-40B4-BE49-F238E27FC236}">
                <a16:creationId xmlns:a16="http://schemas.microsoft.com/office/drawing/2014/main" id="{89C8189F-0D2D-3C43-8C30-676D25CA9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318" y="6224064"/>
            <a:ext cx="224260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another optimal solution has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one more breakpoint in common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  <a:sym typeface="Symbol" pitchFamily="2" charset="2"/>
              </a:rPr>
              <a:t> contradiction</a:t>
            </a:r>
          </a:p>
        </p:txBody>
      </p:sp>
      <p:sp>
        <p:nvSpPr>
          <p:cNvPr id="659461" name="Rectangle 5">
            <a:extLst>
              <a:ext uri="{FF2B5EF4-FFF2-40B4-BE49-F238E27FC236}">
                <a16:creationId xmlns:a16="http://schemas.microsoft.com/office/drawing/2014/main" id="{37A33D86-30F4-B446-BF37-CD5F3703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843" y="5600176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62" name="Rectangle 6">
            <a:extLst>
              <a:ext uri="{FF2B5EF4-FFF2-40B4-BE49-F238E27FC236}">
                <a16:creationId xmlns:a16="http://schemas.microsoft.com/office/drawing/2014/main" id="{2430DEDB-E9E6-C842-9AFA-3A0FBCF7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443" y="5600176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63" name="Rectangle 7">
            <a:extLst>
              <a:ext uri="{FF2B5EF4-FFF2-40B4-BE49-F238E27FC236}">
                <a16:creationId xmlns:a16="http://schemas.microsoft.com/office/drawing/2014/main" id="{915F35B5-ED68-6146-8B8B-476A96DC0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43" y="5600176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64" name="Rectangle 8">
            <a:extLst>
              <a:ext uri="{FF2B5EF4-FFF2-40B4-BE49-F238E27FC236}">
                <a16:creationId xmlns:a16="http://schemas.microsoft.com/office/drawing/2014/main" id="{D8BF8BB9-CC05-A94D-8AF2-32E3FE3E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243" y="5600176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65" name="Rectangle 9">
            <a:extLst>
              <a:ext uri="{FF2B5EF4-FFF2-40B4-BE49-F238E27FC236}">
                <a16:creationId xmlns:a16="http://schemas.microsoft.com/office/drawing/2014/main" id="{6B112DFC-0A26-2D4D-AC85-602B51FD4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443" y="5600176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. . .</a:t>
            </a:r>
          </a:p>
        </p:txBody>
      </p:sp>
      <p:sp>
        <p:nvSpPr>
          <p:cNvPr id="659466" name="Rectangle 10">
            <a:extLst>
              <a:ext uri="{FF2B5EF4-FFF2-40B4-BE49-F238E27FC236}">
                <a16:creationId xmlns:a16="http://schemas.microsoft.com/office/drawing/2014/main" id="{5493AD0F-3B7C-554C-A30C-8E532CE4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843" y="4838176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67" name="Rectangle 11">
            <a:extLst>
              <a:ext uri="{FF2B5EF4-FFF2-40B4-BE49-F238E27FC236}">
                <a16:creationId xmlns:a16="http://schemas.microsoft.com/office/drawing/2014/main" id="{3EBDB9FE-E957-F14D-A654-EE706E31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443" y="4838176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68" name="Rectangle 12">
            <a:extLst>
              <a:ext uri="{FF2B5EF4-FFF2-40B4-BE49-F238E27FC236}">
                <a16:creationId xmlns:a16="http://schemas.microsoft.com/office/drawing/2014/main" id="{2792AED4-FD8C-C144-85FE-12F149E2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43" y="4838176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69" name="Rectangle 13">
            <a:extLst>
              <a:ext uri="{FF2B5EF4-FFF2-40B4-BE49-F238E27FC236}">
                <a16:creationId xmlns:a16="http://schemas.microsoft.com/office/drawing/2014/main" id="{97B12627-92B8-304B-9A85-A8A7FCD1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243" y="4838176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70" name="Rectangle 14">
            <a:extLst>
              <a:ext uri="{FF2B5EF4-FFF2-40B4-BE49-F238E27FC236}">
                <a16:creationId xmlns:a16="http://schemas.microsoft.com/office/drawing/2014/main" id="{A94EBD4D-BA7D-DA41-8AA1-0BC551ED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443" y="4838176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9471" name="Text Box 15">
            <a:extLst>
              <a:ext uri="{FF2B5EF4-FFF2-40B4-BE49-F238E27FC236}">
                <a16:creationId xmlns:a16="http://schemas.microsoft.com/office/drawing/2014/main" id="{B69D77AD-C7D8-E749-B057-8236E2AD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4804618"/>
            <a:ext cx="76386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Greedy:</a:t>
            </a:r>
          </a:p>
        </p:txBody>
      </p:sp>
      <p:sp>
        <p:nvSpPr>
          <p:cNvPr id="659472" name="Text Box 16">
            <a:extLst>
              <a:ext uri="{FF2B5EF4-FFF2-40B4-BE49-F238E27FC236}">
                <a16:creationId xmlns:a16="http://schemas.microsoft.com/office/drawing/2014/main" id="{EBAE6573-1528-5445-888D-E385D2BF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589" y="5628531"/>
            <a:ext cx="52129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OPT:</a:t>
            </a:r>
          </a:p>
        </p:txBody>
      </p:sp>
      <p:sp>
        <p:nvSpPr>
          <p:cNvPr id="659473" name="Text Box 17">
            <a:extLst>
              <a:ext uri="{FF2B5EF4-FFF2-40B4-BE49-F238E27FC236}">
                <a16:creationId xmlns:a16="http://schemas.microsoft.com/office/drawing/2014/main" id="{78A62CEA-911E-1642-8C6C-759E4631E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527" y="4485531"/>
            <a:ext cx="3318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9474" name="Text Box 18">
            <a:extLst>
              <a:ext uri="{FF2B5EF4-FFF2-40B4-BE49-F238E27FC236}">
                <a16:creationId xmlns:a16="http://schemas.microsoft.com/office/drawing/2014/main" id="{14365AF3-C161-254C-8DE8-5B34D743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932" y="4485531"/>
            <a:ext cx="3318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9475" name="Text Box 19">
            <a:extLst>
              <a:ext uri="{FF2B5EF4-FFF2-40B4-BE49-F238E27FC236}">
                <a16:creationId xmlns:a16="http://schemas.microsoft.com/office/drawing/2014/main" id="{BE46F5D3-A31D-E946-82F1-CE28CBF97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27" y="4485531"/>
            <a:ext cx="3318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9476" name="Text Box 20">
            <a:extLst>
              <a:ext uri="{FF2B5EF4-FFF2-40B4-BE49-F238E27FC236}">
                <a16:creationId xmlns:a16="http://schemas.microsoft.com/office/drawing/2014/main" id="{DCF341D3-0D5D-E74A-BB43-D2B8F442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755" y="5947618"/>
            <a:ext cx="30136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9477" name="Text Box 21">
            <a:extLst>
              <a:ext uri="{FF2B5EF4-FFF2-40B4-BE49-F238E27FC236}">
                <a16:creationId xmlns:a16="http://schemas.microsoft.com/office/drawing/2014/main" id="{891B2224-C0A8-3B4E-A985-4693230D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368" y="5947618"/>
            <a:ext cx="30136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9478" name="Text Box 22">
            <a:extLst>
              <a:ext uri="{FF2B5EF4-FFF2-40B4-BE49-F238E27FC236}">
                <a16:creationId xmlns:a16="http://schemas.microsoft.com/office/drawing/2014/main" id="{17089561-03C9-3A45-AAFC-1F9A21D6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755" y="5947618"/>
            <a:ext cx="30136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9479" name="Text Box 23">
            <a:extLst>
              <a:ext uri="{FF2B5EF4-FFF2-40B4-BE49-F238E27FC236}">
                <a16:creationId xmlns:a16="http://schemas.microsoft.com/office/drawing/2014/main" id="{5BF01836-A9AF-9343-85E0-EFF595BF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6281" y="5947618"/>
            <a:ext cx="2983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59480" name="Text Box 24">
            <a:extLst>
              <a:ext uri="{FF2B5EF4-FFF2-40B4-BE49-F238E27FC236}">
                <a16:creationId xmlns:a16="http://schemas.microsoft.com/office/drawing/2014/main" id="{470F1DC0-8CCC-DA48-8985-F68401FD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202" y="4485531"/>
            <a:ext cx="31258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59481" name="Text Box 25">
            <a:extLst>
              <a:ext uri="{FF2B5EF4-FFF2-40B4-BE49-F238E27FC236}">
                <a16:creationId xmlns:a16="http://schemas.microsoft.com/office/drawing/2014/main" id="{09E7566A-29D5-E746-B414-F3D402251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29" y="5947618"/>
            <a:ext cx="28212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f</a:t>
            </a:r>
            <a:r>
              <a:rPr lang="en-US" altLang="zh-CN" sz="1400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59482" name="Line 26">
            <a:extLst>
              <a:ext uri="{FF2B5EF4-FFF2-40B4-BE49-F238E27FC236}">
                <a16:creationId xmlns:a16="http://schemas.microsoft.com/office/drawing/2014/main" id="{E7775426-0D37-D049-9970-2565DAED72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44718" y="59526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59483" name="Rectangle 27">
            <a:extLst>
              <a:ext uri="{FF2B5EF4-FFF2-40B4-BE49-F238E27FC236}">
                <a16:creationId xmlns:a16="http://schemas.microsoft.com/office/drawing/2014/main" id="{F35AC1F2-DDA1-5348-B671-9AF0A42A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443" y="5600176"/>
            <a:ext cx="1066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>
              <a:solidFill>
                <a:schemeClr val="bg1"/>
              </a:solidFill>
            </a:endParaRPr>
          </a:p>
        </p:txBody>
      </p:sp>
      <p:sp>
        <p:nvSpPr>
          <p:cNvPr id="659484" name="Line 28">
            <a:extLst>
              <a:ext uri="{FF2B5EF4-FFF2-40B4-BE49-F238E27FC236}">
                <a16:creationId xmlns:a16="http://schemas.microsoft.com/office/drawing/2014/main" id="{7B1611E1-4FF4-A241-A4FC-5834AD5BA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243" y="4461939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59485" name="Text Box 29">
            <a:extLst>
              <a:ext uri="{FF2B5EF4-FFF2-40B4-BE49-F238E27FC236}">
                <a16:creationId xmlns:a16="http://schemas.microsoft.com/office/drawing/2014/main" id="{6C66B4BF-0AC8-764F-8D88-2AA697CA8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45" y="4476006"/>
            <a:ext cx="43281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g</a:t>
            </a:r>
            <a:r>
              <a:rPr lang="en-US" altLang="zh-CN" sz="1400" baseline="-25000">
                <a:ea typeface="宋体" panose="02010600030101010101" pitchFamily="2" charset="-122"/>
              </a:rPr>
              <a:t>r+1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FEDA9E1-A7ED-F44B-95F8-81F3AB6D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B9B16991-5A2D-0A44-8D53-90C7A390B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EA014F2E-CCF3-C049-B46E-841788EE90AB}"/>
              </a:ext>
            </a:extLst>
          </p:cNvPr>
          <p:cNvSpPr txBox="1">
            <a:spLocks noChangeArrowheads="1"/>
          </p:cNvSpPr>
          <p:nvPr/>
        </p:nvSpPr>
        <p:spPr>
          <a:xfrm>
            <a:off x="1091821" y="914400"/>
            <a:ext cx="9723700" cy="388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Theorem.  Greedy algorithm is optimal.</a:t>
            </a:r>
          </a:p>
          <a:p>
            <a:r>
              <a:rPr lang="en-US" altLang="zh-CN">
                <a:ea typeface="宋体" panose="02010600030101010101" pitchFamily="2" charset="-122"/>
              </a:rPr>
              <a:t>Pf.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(by contradiction)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Assume greedy is not optimal, and let's see what happens.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sz="1600">
                <a:ea typeface="宋体" panose="02010600030101010101" pitchFamily="2" charset="-122"/>
              </a:rPr>
              <a:t>0 = g</a:t>
            </a:r>
            <a:r>
              <a:rPr lang="en-US" altLang="zh-CN" sz="1600" baseline="-25000">
                <a:ea typeface="宋体" panose="02010600030101010101" pitchFamily="2" charset="-122"/>
              </a:rPr>
              <a:t>0 </a:t>
            </a:r>
            <a:r>
              <a:rPr lang="en-US" altLang="zh-CN" sz="1600">
                <a:ea typeface="宋体" panose="02010600030101010101" pitchFamily="2" charset="-122"/>
              </a:rPr>
              <a:t> &lt; g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&lt;  . . . &lt; g</a:t>
            </a:r>
            <a:r>
              <a:rPr lang="en-US" altLang="zh-CN" sz="1600" baseline="-25000">
                <a:ea typeface="宋体" panose="02010600030101010101" pitchFamily="2" charset="-122"/>
              </a:rPr>
              <a:t>p </a:t>
            </a:r>
            <a:r>
              <a:rPr lang="en-US" altLang="zh-CN" sz="1600">
                <a:ea typeface="宋体" panose="02010600030101010101" pitchFamily="2" charset="-122"/>
              </a:rPr>
              <a:t> = L</a:t>
            </a:r>
            <a:r>
              <a:rPr lang="en-US" altLang="zh-CN">
                <a:ea typeface="宋体" panose="02010600030101010101" pitchFamily="2" charset="-122"/>
              </a:rPr>
              <a:t> denote set of breakpoints chosen by greedy.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sz="1600">
                <a:ea typeface="宋体" panose="02010600030101010101" pitchFamily="2" charset="-122"/>
              </a:rPr>
              <a:t>0 = f</a:t>
            </a:r>
            <a:r>
              <a:rPr lang="en-US" altLang="zh-CN" sz="1600" baseline="-25000">
                <a:ea typeface="宋体" panose="02010600030101010101" pitchFamily="2" charset="-122"/>
              </a:rPr>
              <a:t>0 </a:t>
            </a:r>
            <a:r>
              <a:rPr lang="en-US" altLang="zh-CN" sz="1600">
                <a:ea typeface="宋体" panose="02010600030101010101" pitchFamily="2" charset="-122"/>
              </a:rPr>
              <a:t>&lt; f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&lt;  . . . &lt; f</a:t>
            </a:r>
            <a:r>
              <a:rPr lang="en-US" altLang="zh-CN" sz="1600" baseline="-25000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= L</a:t>
            </a:r>
            <a:r>
              <a:rPr lang="en-US" altLang="zh-CN">
                <a:ea typeface="宋体" panose="02010600030101010101" pitchFamily="2" charset="-122"/>
              </a:rPr>
              <a:t> denote set of breakpoints in an optimal solution with </a:t>
            </a:r>
            <a:r>
              <a:rPr lang="en-US" altLang="zh-CN" sz="1600"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ea typeface="宋体" panose="02010600030101010101" pitchFamily="2" charset="-122"/>
              </a:rPr>
              <a:t>0</a:t>
            </a:r>
            <a:r>
              <a:rPr lang="en-US" altLang="zh-CN" sz="1600">
                <a:ea typeface="宋体" panose="02010600030101010101" pitchFamily="2" charset="-122"/>
              </a:rPr>
              <a:t> = g</a:t>
            </a:r>
            <a:r>
              <a:rPr lang="en-US" altLang="zh-CN" sz="1600" baseline="-25000">
                <a:ea typeface="宋体" panose="02010600030101010101" pitchFamily="2" charset="-122"/>
              </a:rPr>
              <a:t>0</a:t>
            </a:r>
            <a:r>
              <a:rPr lang="en-US" altLang="zh-CN" sz="1600">
                <a:ea typeface="宋体" panose="02010600030101010101" pitchFamily="2" charset="-122"/>
              </a:rPr>
              <a:t>, f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= g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, . . . , f</a:t>
            </a:r>
            <a:r>
              <a:rPr lang="en-US" altLang="zh-CN" sz="1600" baseline="-25000"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= g</a:t>
            </a:r>
            <a:r>
              <a:rPr lang="en-US" altLang="zh-CN" sz="1600" baseline="-25000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for largest possible value of </a:t>
            </a: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Note: </a:t>
            </a:r>
            <a:r>
              <a:rPr lang="en-US" altLang="zh-CN" sz="1600">
                <a:ea typeface="宋体" panose="02010600030101010101" pitchFamily="2" charset="-122"/>
              </a:rPr>
              <a:t>g</a:t>
            </a:r>
            <a:r>
              <a:rPr lang="en-US" altLang="zh-CN" sz="1600" baseline="-25000">
                <a:ea typeface="宋体" panose="02010600030101010101" pitchFamily="2" charset="-122"/>
              </a:rPr>
              <a:t>r+1 </a:t>
            </a:r>
            <a:r>
              <a:rPr lang="en-US" altLang="zh-CN" sz="1600">
                <a:ea typeface="宋体" panose="02010600030101010101" pitchFamily="2" charset="-122"/>
              </a:rPr>
              <a:t>&gt; f</a:t>
            </a:r>
            <a:r>
              <a:rPr lang="en-US" altLang="zh-CN" sz="1600" baseline="-25000">
                <a:ea typeface="宋体" panose="02010600030101010101" pitchFamily="2" charset="-122"/>
              </a:rPr>
              <a:t>r+1 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by greedy choice of algorithm.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866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A4F118F-13C7-3F48-B148-CB9DA291A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D752-DC30-BE44-99C2-E7C44F6FF5B0}" type="slidenum">
              <a:rPr lang="en-US" altLang="zh-CN"/>
              <a:pPr/>
              <a:t>36</a:t>
            </a:fld>
            <a:endParaRPr lang="en-US" altLang="zh-CN" sz="1400"/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E1F4E18D-1D28-1442-95BB-1710347EE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Edsger W. Dijkstra</a:t>
            </a:r>
          </a:p>
        </p:txBody>
      </p:sp>
      <p:pic>
        <p:nvPicPr>
          <p:cNvPr id="675843" name="Picture 3">
            <a:extLst>
              <a:ext uri="{FF2B5EF4-FFF2-40B4-BE49-F238E27FC236}">
                <a16:creationId xmlns:a16="http://schemas.microsoft.com/office/drawing/2014/main" id="{E8304990-FA78-C64D-8276-7DC1B36C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4" y="1566864"/>
            <a:ext cx="1997075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44" name="Rectangle 4">
            <a:extLst>
              <a:ext uri="{FF2B5EF4-FFF2-40B4-BE49-F238E27FC236}">
                <a16:creationId xmlns:a16="http://schemas.microsoft.com/office/drawing/2014/main" id="{DFC92CD3-C2BF-5F4A-91F7-F7E592DE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02" y="1219644"/>
            <a:ext cx="6589192" cy="4418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64117" tIns="164117" rIns="164117" bIns="164117">
            <a:spAutoFit/>
          </a:bodyPr>
          <a:lstStyle>
            <a:lvl1pPr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409575"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820738"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230313"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641475" defTabSz="820738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The question of whether computers can think is like the question of whether submarines can swim.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Do only what only you can do.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In their capacity as a tool, computers will be but a ripple on the surface of our culture.  In their capacity as intellectual challenge, they are without precedent in the cultural history of mankind.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The use of COBOL cripples the mind; its teaching should, therefore, be regarded as a criminal offence. 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APL is a mistake, carried through to perfection. It is the language of the future for the programming techniques of the past:  it creates a new generation of coding bums.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CDDB3B-584E-FF46-B5B8-21BA15BB6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D4D89F4F-0977-6D44-B499-DB48C109F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102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C3456D-337A-2945-964B-881F0D13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5" y="3429000"/>
            <a:ext cx="5351236" cy="26176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BDC131-49B4-2B4D-A6D4-38AA81BD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A341F-5742-304A-9552-21C7A365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HD-&gt;memory-&gt;cache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574B0B-1A2B-774C-BF32-1F95DFFB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91" y="248543"/>
            <a:ext cx="6807200" cy="4076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E2986F-4308-574E-BD14-058D4FAB87A7}"/>
              </a:ext>
            </a:extLst>
          </p:cNvPr>
          <p:cNvSpPr/>
          <p:nvPr/>
        </p:nvSpPr>
        <p:spPr>
          <a:xfrm>
            <a:off x="299922" y="6550223"/>
            <a:ext cx="4794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https://developer.arm.com/documentation/den0024/a/Caches</a:t>
            </a:r>
          </a:p>
        </p:txBody>
      </p:sp>
    </p:spTree>
    <p:extLst>
      <p:ext uri="{BB962C8B-B14F-4D97-AF65-F5344CB8AC3E}">
        <p14:creationId xmlns:p14="http://schemas.microsoft.com/office/powerpoint/2010/main" val="88472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E79E6ED4-43A3-FC42-A622-0FD30765C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1D08-FE83-004C-B538-A9AE9FEEBB9F}" type="slidenum">
              <a:rPr lang="en-US" altLang="zh-CN"/>
              <a:pPr/>
              <a:t>5</a:t>
            </a:fld>
            <a:endParaRPr lang="en-US" altLang="zh-CN" sz="1400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CC75AE63-7458-B84C-9EC9-4DD95C593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Offline Caching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AC09F79E-8953-FE4F-9168-D509EE11C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Caching.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with capacity to store k items.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Sequence of m item requests d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d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d</a:t>
            </a:r>
            <a:r>
              <a:rPr lang="en-US" altLang="zh-CN" baseline="-25000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hit:  item already in cache when requested.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miss:  item not already in cache when requested:  must bring requested item into cache, and evict some existing item, if full.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Goal.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Eviction schedule that minimizes number of cache misses.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k = 2, initial cache = ab,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requests:  a, b, c, b, c, a, a, b.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Optimal eviction schedule: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 cache misses.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FDE5CAD-F589-AF48-9C3D-B5FA6968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4">
            <a:extLst>
              <a:ext uri="{FF2B5EF4-FFF2-40B4-BE49-F238E27FC236}">
                <a16:creationId xmlns:a16="http://schemas.microsoft.com/office/drawing/2014/main" id="{D0E26E61-536E-A747-8F51-E55B6985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9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BBD85A79-0C02-7D4B-880B-78FE01701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D8A8-32A3-A14E-9303-222BAF466F8F}" type="slidenum">
              <a:rPr lang="en-US" altLang="zh-CN"/>
              <a:pPr/>
              <a:t>6</a:t>
            </a:fld>
            <a:endParaRPr lang="en-US" altLang="zh-CN" sz="1400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8C8A980B-7B58-1749-8C07-E9826DB53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Offline Caching:  Farthest-In-Future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A1D3796F-A20A-A843-9141-77B4AE2DE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Farthest-in-future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Evict item in the cache that is not requested until farthest in the future.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Theorem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hlink"/>
                </a:solidFill>
                <a:ea typeface="宋体" panose="02010600030101010101" pitchFamily="2" charset="-122"/>
              </a:rPr>
              <a:t>Bellady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, 1960s]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FF is optimal eviction schedule.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Pf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Algorithm and theorem are intuitive; proof is subtle.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7124" name="Rectangle 4">
            <a:extLst>
              <a:ext uri="{FF2B5EF4-FFF2-40B4-BE49-F238E27FC236}">
                <a16:creationId xmlns:a16="http://schemas.microsoft.com/office/drawing/2014/main" id="{54343959-CAF2-2248-AF33-3A86A244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734" y="283739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7125" name="Rectangle 5">
            <a:extLst>
              <a:ext uri="{FF2B5EF4-FFF2-40B4-BE49-F238E27FC236}">
                <a16:creationId xmlns:a16="http://schemas.microsoft.com/office/drawing/2014/main" id="{816E0399-1A1A-AC42-839A-9BD7C72D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534" y="283739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7136" name="Rectangle 16">
            <a:extLst>
              <a:ext uri="{FF2B5EF4-FFF2-40B4-BE49-F238E27FC236}">
                <a16:creationId xmlns:a16="http://schemas.microsoft.com/office/drawing/2014/main" id="{4DDFBED1-4A06-074F-95C2-E41E69BB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734" y="3446993"/>
            <a:ext cx="601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g a b c e d a b b a c d e a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a d e f g h ... </a:t>
            </a:r>
          </a:p>
        </p:txBody>
      </p:sp>
      <p:sp>
        <p:nvSpPr>
          <p:cNvPr id="517137" name="Rectangle 17">
            <a:extLst>
              <a:ext uri="{FF2B5EF4-FFF2-40B4-BE49-F238E27FC236}">
                <a16:creationId xmlns:a16="http://schemas.microsoft.com/office/drawing/2014/main" id="{C6A554DA-ACE1-4949-923F-0A616ADF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34" y="2837393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current cache:</a:t>
            </a:r>
          </a:p>
        </p:txBody>
      </p:sp>
      <p:sp>
        <p:nvSpPr>
          <p:cNvPr id="517149" name="Rectangle 29">
            <a:extLst>
              <a:ext uri="{FF2B5EF4-FFF2-40B4-BE49-F238E27FC236}">
                <a16:creationId xmlns:a16="http://schemas.microsoft.com/office/drawing/2014/main" id="{9DC7A48E-A61F-1041-9D71-A29E59EB3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334" y="283739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7150" name="Rectangle 30">
            <a:extLst>
              <a:ext uri="{FF2B5EF4-FFF2-40B4-BE49-F238E27FC236}">
                <a16:creationId xmlns:a16="http://schemas.microsoft.com/office/drawing/2014/main" id="{0CA7669F-CC04-704B-B265-FE1D1567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134" y="283739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7151" name="Rectangle 31">
            <a:extLst>
              <a:ext uri="{FF2B5EF4-FFF2-40B4-BE49-F238E27FC236}">
                <a16:creationId xmlns:a16="http://schemas.microsoft.com/office/drawing/2014/main" id="{E83864D3-7C2E-3642-85E6-140CD9C5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934" y="283739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17152" name="Rectangle 32">
            <a:extLst>
              <a:ext uri="{FF2B5EF4-FFF2-40B4-BE49-F238E27FC236}">
                <a16:creationId xmlns:a16="http://schemas.microsoft.com/office/drawing/2014/main" id="{A7191486-32F6-5F4D-9D84-5D03C341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734" y="283739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17155" name="Rectangle 35">
            <a:extLst>
              <a:ext uri="{FF2B5EF4-FFF2-40B4-BE49-F238E27FC236}">
                <a16:creationId xmlns:a16="http://schemas.microsoft.com/office/drawing/2014/main" id="{876572D0-8D8B-7142-8AE4-D200C9FA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34" y="3446993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future queries:</a:t>
            </a:r>
          </a:p>
        </p:txBody>
      </p:sp>
      <p:sp>
        <p:nvSpPr>
          <p:cNvPr id="517156" name="Text Box 36">
            <a:extLst>
              <a:ext uri="{FF2B5EF4-FFF2-40B4-BE49-F238E27FC236}">
                <a16:creationId xmlns:a16="http://schemas.microsoft.com/office/drawing/2014/main" id="{B0511DA6-C409-1443-A838-F1F17E857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98" y="3959756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cache miss</a:t>
            </a:r>
            <a:endParaRPr lang="en-US" altLang="zh-CN" sz="1200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17157" name="Line 37">
            <a:extLst>
              <a:ext uri="{FF2B5EF4-FFF2-40B4-BE49-F238E27FC236}">
                <a16:creationId xmlns:a16="http://schemas.microsoft.com/office/drawing/2014/main" id="{BC3ED540-5B6B-2A49-9D8F-ECC4817288D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45959" y="3775607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17158" name="Text Box 38">
            <a:extLst>
              <a:ext uri="{FF2B5EF4-FFF2-40B4-BE49-F238E27FC236}">
                <a16:creationId xmlns:a16="http://schemas.microsoft.com/office/drawing/2014/main" id="{4D83224A-6816-9E40-8482-8CB9EE28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959756"/>
            <a:ext cx="100027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dirty="0">
                <a:ea typeface="宋体" panose="02010600030101010101" pitchFamily="2" charset="-122"/>
              </a:rPr>
              <a:t>eject this one</a:t>
            </a:r>
            <a:endParaRPr lang="en-US" altLang="zh-CN" sz="1200" dirty="0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17159" name="Line 39">
            <a:extLst>
              <a:ext uri="{FF2B5EF4-FFF2-40B4-BE49-F238E27FC236}">
                <a16:creationId xmlns:a16="http://schemas.microsoft.com/office/drawing/2014/main" id="{2AE8BE09-898B-654E-ADC7-4312ED5F3A2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468659" y="3775608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A40650A-268F-A041-A4C7-9EBE438F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E82582FB-B63F-4442-8CD3-FA3DF8F9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513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>
            <a:extLst>
              <a:ext uri="{FF2B5EF4-FFF2-40B4-BE49-F238E27FC236}">
                <a16:creationId xmlns:a16="http://schemas.microsoft.com/office/drawing/2014/main" id="{389DA63A-54C1-3347-A594-233ED8124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9922-6FD9-4443-94B0-921BC036EE03}" type="slidenum">
              <a:rPr lang="en-US" altLang="zh-CN"/>
              <a:pPr/>
              <a:t>7</a:t>
            </a:fld>
            <a:endParaRPr lang="en-US" altLang="zh-CN" sz="1400"/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30DF2403-C748-6542-8850-A52319C63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Reduced Eviction Schedules</a:t>
            </a:r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E54219F3-C830-2240-86B8-A789E27DF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reduced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schedule is a schedule that only inserts an item into the cache in a step in which that item is requested.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Intuition.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Can transform an unreduced schedule into a reduced one with no more cache misses.</a:t>
            </a:r>
          </a:p>
        </p:txBody>
      </p:sp>
      <p:sp>
        <p:nvSpPr>
          <p:cNvPr id="519185" name="Rectangle 17">
            <a:extLst>
              <a:ext uri="{FF2B5EF4-FFF2-40B4-BE49-F238E27FC236}">
                <a16:creationId xmlns:a16="http://schemas.microsoft.com/office/drawing/2014/main" id="{DAB0D8FA-8C0B-B04C-A036-1A01A9E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37676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186" name="Rectangle 18">
            <a:extLst>
              <a:ext uri="{FF2B5EF4-FFF2-40B4-BE49-F238E27FC236}">
                <a16:creationId xmlns:a16="http://schemas.microsoft.com/office/drawing/2014/main" id="{F9E9C637-C2D4-C648-86CE-25E5410BF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37676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19187" name="Rectangle 19">
            <a:extLst>
              <a:ext uri="{FF2B5EF4-FFF2-40B4-BE49-F238E27FC236}">
                <a16:creationId xmlns:a16="http://schemas.microsoft.com/office/drawing/2014/main" id="{49FF871B-B6E0-3D49-9B90-2834C933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37" y="635846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 dirty="0">
                <a:ea typeface="宋体" panose="02010600030101010101" pitchFamily="2" charset="-122"/>
              </a:rPr>
              <a:t>an unreduced schedule</a:t>
            </a:r>
          </a:p>
        </p:txBody>
      </p:sp>
      <p:sp>
        <p:nvSpPr>
          <p:cNvPr id="519188" name="Rectangle 20">
            <a:extLst>
              <a:ext uri="{FF2B5EF4-FFF2-40B4-BE49-F238E27FC236}">
                <a16:creationId xmlns:a16="http://schemas.microsoft.com/office/drawing/2014/main" id="{9351F44F-5079-2D43-B148-739DC92D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37676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192" name="Rectangle 24">
            <a:extLst>
              <a:ext uri="{FF2B5EF4-FFF2-40B4-BE49-F238E27FC236}">
                <a16:creationId xmlns:a16="http://schemas.microsoft.com/office/drawing/2014/main" id="{3569AC47-0201-D947-AA9E-CD91FB95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4072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193" name="Rectangle 25">
            <a:extLst>
              <a:ext uri="{FF2B5EF4-FFF2-40B4-BE49-F238E27FC236}">
                <a16:creationId xmlns:a16="http://schemas.microsoft.com/office/drawing/2014/main" id="{E3612E29-B9A6-D741-BC9B-5668F668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40724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9194" name="Rectangle 26">
            <a:extLst>
              <a:ext uri="{FF2B5EF4-FFF2-40B4-BE49-F238E27FC236}">
                <a16:creationId xmlns:a16="http://schemas.microsoft.com/office/drawing/2014/main" id="{069AD199-882B-8C4E-9F77-A6A7527A3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4072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196" name="Rectangle 28">
            <a:extLst>
              <a:ext uri="{FF2B5EF4-FFF2-40B4-BE49-F238E27FC236}">
                <a16:creationId xmlns:a16="http://schemas.microsoft.com/office/drawing/2014/main" id="{83887F05-3612-9044-9E60-EC31B406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4377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197" name="Rectangle 29">
            <a:extLst>
              <a:ext uri="{FF2B5EF4-FFF2-40B4-BE49-F238E27FC236}">
                <a16:creationId xmlns:a16="http://schemas.microsoft.com/office/drawing/2014/main" id="{15903001-A094-D249-B966-B6625127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4377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9198" name="Rectangle 30">
            <a:extLst>
              <a:ext uri="{FF2B5EF4-FFF2-40B4-BE49-F238E27FC236}">
                <a16:creationId xmlns:a16="http://schemas.microsoft.com/office/drawing/2014/main" id="{A26DE277-2C7B-4140-8233-E67D4200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43772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00" name="Rectangle 32">
            <a:extLst>
              <a:ext uri="{FF2B5EF4-FFF2-40B4-BE49-F238E27FC236}">
                <a16:creationId xmlns:a16="http://schemas.microsoft.com/office/drawing/2014/main" id="{10E41B51-9555-C34B-A96A-91B8F8533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46820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01" name="Rectangle 33">
            <a:extLst>
              <a:ext uri="{FF2B5EF4-FFF2-40B4-BE49-F238E27FC236}">
                <a16:creationId xmlns:a16="http://schemas.microsoft.com/office/drawing/2014/main" id="{71BE04CF-0C19-0A44-9E99-96B9C3160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46820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02" name="Rectangle 34">
            <a:extLst>
              <a:ext uri="{FF2B5EF4-FFF2-40B4-BE49-F238E27FC236}">
                <a16:creationId xmlns:a16="http://schemas.microsoft.com/office/drawing/2014/main" id="{079796C4-7A24-DB47-B789-DD23D19B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46820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04" name="Rectangle 36">
            <a:extLst>
              <a:ext uri="{FF2B5EF4-FFF2-40B4-BE49-F238E27FC236}">
                <a16:creationId xmlns:a16="http://schemas.microsoft.com/office/drawing/2014/main" id="{FAD22AC0-05F0-B644-8BFA-9E7A44CD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4986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05" name="Rectangle 37">
            <a:extLst>
              <a:ext uri="{FF2B5EF4-FFF2-40B4-BE49-F238E27FC236}">
                <a16:creationId xmlns:a16="http://schemas.microsoft.com/office/drawing/2014/main" id="{0B3DEE1F-65BA-BD45-802A-A24CE73D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49868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19206" name="Rectangle 38">
            <a:extLst>
              <a:ext uri="{FF2B5EF4-FFF2-40B4-BE49-F238E27FC236}">
                <a16:creationId xmlns:a16="http://schemas.microsoft.com/office/drawing/2014/main" id="{42A006EE-F8C3-5743-A8C2-DB84684A5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4986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08" name="Rectangle 40">
            <a:extLst>
              <a:ext uri="{FF2B5EF4-FFF2-40B4-BE49-F238E27FC236}">
                <a16:creationId xmlns:a16="http://schemas.microsoft.com/office/drawing/2014/main" id="{0F276648-25AB-E248-AEF5-FC023CE89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52916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09" name="Rectangle 41">
            <a:extLst>
              <a:ext uri="{FF2B5EF4-FFF2-40B4-BE49-F238E27FC236}">
                <a16:creationId xmlns:a16="http://schemas.microsoft.com/office/drawing/2014/main" id="{71AF415A-B2DA-874E-8008-0B1102FF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52916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10" name="Rectangle 42">
            <a:extLst>
              <a:ext uri="{FF2B5EF4-FFF2-40B4-BE49-F238E27FC236}">
                <a16:creationId xmlns:a16="http://schemas.microsoft.com/office/drawing/2014/main" id="{0C985CC9-8264-E745-8CD4-B613DE16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52916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12" name="Rectangle 44">
            <a:extLst>
              <a:ext uri="{FF2B5EF4-FFF2-40B4-BE49-F238E27FC236}">
                <a16:creationId xmlns:a16="http://schemas.microsoft.com/office/drawing/2014/main" id="{19223144-A972-3C47-BBBA-30B843CB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5596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13" name="Rectangle 45">
            <a:extLst>
              <a:ext uri="{FF2B5EF4-FFF2-40B4-BE49-F238E27FC236}">
                <a16:creationId xmlns:a16="http://schemas.microsoft.com/office/drawing/2014/main" id="{852E9C78-F32B-A244-B643-1F1AFC73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5596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14" name="Rectangle 46">
            <a:extLst>
              <a:ext uri="{FF2B5EF4-FFF2-40B4-BE49-F238E27FC236}">
                <a16:creationId xmlns:a16="http://schemas.microsoft.com/office/drawing/2014/main" id="{DA678065-5B7E-D944-8CFB-6CE23E9F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5596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16" name="Rectangle 48">
            <a:extLst>
              <a:ext uri="{FF2B5EF4-FFF2-40B4-BE49-F238E27FC236}">
                <a16:creationId xmlns:a16="http://schemas.microsoft.com/office/drawing/2014/main" id="{8C691F6E-9715-2E4F-823A-1B6AA7FF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5901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17" name="Rectangle 49">
            <a:extLst>
              <a:ext uri="{FF2B5EF4-FFF2-40B4-BE49-F238E27FC236}">
                <a16:creationId xmlns:a16="http://schemas.microsoft.com/office/drawing/2014/main" id="{38C6FFD7-AAAE-4143-8858-6A94F879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5901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18" name="Rectangle 50">
            <a:extLst>
              <a:ext uri="{FF2B5EF4-FFF2-40B4-BE49-F238E27FC236}">
                <a16:creationId xmlns:a16="http://schemas.microsoft.com/office/drawing/2014/main" id="{190929C0-1A0F-274E-8923-981D2A4E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5901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21" name="Rectangle 53">
            <a:extLst>
              <a:ext uri="{FF2B5EF4-FFF2-40B4-BE49-F238E27FC236}">
                <a16:creationId xmlns:a16="http://schemas.microsoft.com/office/drawing/2014/main" id="{996C3794-0482-C44C-B815-57ED99C5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37676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22" name="Rectangle 54">
            <a:extLst>
              <a:ext uri="{FF2B5EF4-FFF2-40B4-BE49-F238E27FC236}">
                <a16:creationId xmlns:a16="http://schemas.microsoft.com/office/drawing/2014/main" id="{E8E60708-D941-6545-97AC-6A02C4E2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40724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23" name="Rectangle 55">
            <a:extLst>
              <a:ext uri="{FF2B5EF4-FFF2-40B4-BE49-F238E27FC236}">
                <a16:creationId xmlns:a16="http://schemas.microsoft.com/office/drawing/2014/main" id="{88A974C3-A396-FA48-AC14-4AC3B568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43772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9224" name="Rectangle 56">
            <a:extLst>
              <a:ext uri="{FF2B5EF4-FFF2-40B4-BE49-F238E27FC236}">
                <a16:creationId xmlns:a16="http://schemas.microsoft.com/office/drawing/2014/main" id="{E03FB073-8FA9-0E4C-BE54-40C2B0A1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46820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25" name="Rectangle 57">
            <a:extLst>
              <a:ext uri="{FF2B5EF4-FFF2-40B4-BE49-F238E27FC236}">
                <a16:creationId xmlns:a16="http://schemas.microsoft.com/office/drawing/2014/main" id="{9A5874B4-9193-2846-BF02-5AA9B152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49868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26" name="Rectangle 58">
            <a:extLst>
              <a:ext uri="{FF2B5EF4-FFF2-40B4-BE49-F238E27FC236}">
                <a16:creationId xmlns:a16="http://schemas.microsoft.com/office/drawing/2014/main" id="{B4D3048B-09E0-7346-BC7C-0B47BEB0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52916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27" name="Rectangle 59">
            <a:extLst>
              <a:ext uri="{FF2B5EF4-FFF2-40B4-BE49-F238E27FC236}">
                <a16:creationId xmlns:a16="http://schemas.microsoft.com/office/drawing/2014/main" id="{BB65A089-720D-E048-B9F0-5FDC5974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55964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28" name="Rectangle 60">
            <a:extLst>
              <a:ext uri="{FF2B5EF4-FFF2-40B4-BE49-F238E27FC236}">
                <a16:creationId xmlns:a16="http://schemas.microsoft.com/office/drawing/2014/main" id="{AADF4EA7-A112-2340-B465-3EB852C4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59012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29" name="Rectangle 61">
            <a:extLst>
              <a:ext uri="{FF2B5EF4-FFF2-40B4-BE49-F238E27FC236}">
                <a16:creationId xmlns:a16="http://schemas.microsoft.com/office/drawing/2014/main" id="{B16D9471-35D3-CC41-975D-2AF3F872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37676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30" name="Rectangle 62">
            <a:extLst>
              <a:ext uri="{FF2B5EF4-FFF2-40B4-BE49-F238E27FC236}">
                <a16:creationId xmlns:a16="http://schemas.microsoft.com/office/drawing/2014/main" id="{69B69ECE-EFD4-3A45-BC7E-42CD8B99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3767660"/>
            <a:ext cx="3048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31" name="Rectangle 63">
            <a:extLst>
              <a:ext uri="{FF2B5EF4-FFF2-40B4-BE49-F238E27FC236}">
                <a16:creationId xmlns:a16="http://schemas.microsoft.com/office/drawing/2014/main" id="{28F9920E-1B84-B346-9C78-B92B1458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12" y="635846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 reduced schedule</a:t>
            </a:r>
          </a:p>
        </p:txBody>
      </p:sp>
      <p:sp>
        <p:nvSpPr>
          <p:cNvPr id="519232" name="Rectangle 64">
            <a:extLst>
              <a:ext uri="{FF2B5EF4-FFF2-40B4-BE49-F238E27FC236}">
                <a16:creationId xmlns:a16="http://schemas.microsoft.com/office/drawing/2014/main" id="{AF124C51-E6A1-1043-92A0-32AD24F2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37676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33" name="Rectangle 65">
            <a:extLst>
              <a:ext uri="{FF2B5EF4-FFF2-40B4-BE49-F238E27FC236}">
                <a16:creationId xmlns:a16="http://schemas.microsoft.com/office/drawing/2014/main" id="{CBDFE4AA-F4D8-6D48-B31B-E2AB5595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4072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34" name="Rectangle 66">
            <a:extLst>
              <a:ext uri="{FF2B5EF4-FFF2-40B4-BE49-F238E27FC236}">
                <a16:creationId xmlns:a16="http://schemas.microsoft.com/office/drawing/2014/main" id="{2B827C2A-D4CB-3546-B95E-951BA1AD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4072460"/>
            <a:ext cx="3048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35" name="Rectangle 67">
            <a:extLst>
              <a:ext uri="{FF2B5EF4-FFF2-40B4-BE49-F238E27FC236}">
                <a16:creationId xmlns:a16="http://schemas.microsoft.com/office/drawing/2014/main" id="{72FDB2B8-DA0D-384C-AC5C-37A9CA422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4072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36" name="Rectangle 68">
            <a:extLst>
              <a:ext uri="{FF2B5EF4-FFF2-40B4-BE49-F238E27FC236}">
                <a16:creationId xmlns:a16="http://schemas.microsoft.com/office/drawing/2014/main" id="{86767D56-5D07-064A-AB6A-03A1C7997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4377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37" name="Rectangle 69">
            <a:extLst>
              <a:ext uri="{FF2B5EF4-FFF2-40B4-BE49-F238E27FC236}">
                <a16:creationId xmlns:a16="http://schemas.microsoft.com/office/drawing/2014/main" id="{C9501B68-2AFB-2D4C-B1C7-36876FF2A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43772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9238" name="Rectangle 70">
            <a:extLst>
              <a:ext uri="{FF2B5EF4-FFF2-40B4-BE49-F238E27FC236}">
                <a16:creationId xmlns:a16="http://schemas.microsoft.com/office/drawing/2014/main" id="{5CABD2A3-1180-9447-8ED1-A0EE2DDB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4377260"/>
            <a:ext cx="3048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39" name="Rectangle 71">
            <a:extLst>
              <a:ext uri="{FF2B5EF4-FFF2-40B4-BE49-F238E27FC236}">
                <a16:creationId xmlns:a16="http://schemas.microsoft.com/office/drawing/2014/main" id="{C76AADB1-765E-4447-AB29-637BF1B5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46820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40" name="Rectangle 72">
            <a:extLst>
              <a:ext uri="{FF2B5EF4-FFF2-40B4-BE49-F238E27FC236}">
                <a16:creationId xmlns:a16="http://schemas.microsoft.com/office/drawing/2014/main" id="{E776EAED-09BF-C840-BA55-522675A6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4682060"/>
            <a:ext cx="3048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9241" name="Rectangle 73">
            <a:extLst>
              <a:ext uri="{FF2B5EF4-FFF2-40B4-BE49-F238E27FC236}">
                <a16:creationId xmlns:a16="http://schemas.microsoft.com/office/drawing/2014/main" id="{B10BD6CB-5BFD-4741-8ADE-02C1FAD79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4682060"/>
            <a:ext cx="3048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42" name="Rectangle 74">
            <a:extLst>
              <a:ext uri="{FF2B5EF4-FFF2-40B4-BE49-F238E27FC236}">
                <a16:creationId xmlns:a16="http://schemas.microsoft.com/office/drawing/2014/main" id="{CDA015D6-601C-DA4D-A736-E41B3057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4986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43" name="Rectangle 75">
            <a:extLst>
              <a:ext uri="{FF2B5EF4-FFF2-40B4-BE49-F238E27FC236}">
                <a16:creationId xmlns:a16="http://schemas.microsoft.com/office/drawing/2014/main" id="{2FA94833-37D7-3842-8258-F94AB1FE2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4986860"/>
            <a:ext cx="3048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9244" name="Rectangle 76">
            <a:extLst>
              <a:ext uri="{FF2B5EF4-FFF2-40B4-BE49-F238E27FC236}">
                <a16:creationId xmlns:a16="http://schemas.microsoft.com/office/drawing/2014/main" id="{2CF46E54-D585-144D-B30D-B2BA8DE6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49868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45" name="Rectangle 77">
            <a:extLst>
              <a:ext uri="{FF2B5EF4-FFF2-40B4-BE49-F238E27FC236}">
                <a16:creationId xmlns:a16="http://schemas.microsoft.com/office/drawing/2014/main" id="{95CE1E9B-13C9-694F-8FE6-7F035968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52916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46" name="Rectangle 78">
            <a:extLst>
              <a:ext uri="{FF2B5EF4-FFF2-40B4-BE49-F238E27FC236}">
                <a16:creationId xmlns:a16="http://schemas.microsoft.com/office/drawing/2014/main" id="{C835A4AD-230D-2045-8E92-36BD7089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5291660"/>
            <a:ext cx="3048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47" name="Rectangle 79">
            <a:extLst>
              <a:ext uri="{FF2B5EF4-FFF2-40B4-BE49-F238E27FC236}">
                <a16:creationId xmlns:a16="http://schemas.microsoft.com/office/drawing/2014/main" id="{EE61D243-4978-6740-A442-C69EC0E9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52916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48" name="Rectangle 80">
            <a:extLst>
              <a:ext uri="{FF2B5EF4-FFF2-40B4-BE49-F238E27FC236}">
                <a16:creationId xmlns:a16="http://schemas.microsoft.com/office/drawing/2014/main" id="{8B3AD396-2492-B743-8F8D-A9DA79C4D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5596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49" name="Rectangle 81">
            <a:extLst>
              <a:ext uri="{FF2B5EF4-FFF2-40B4-BE49-F238E27FC236}">
                <a16:creationId xmlns:a16="http://schemas.microsoft.com/office/drawing/2014/main" id="{BAC673D4-3397-8140-AC6D-FA751CBA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5596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50" name="Rectangle 82">
            <a:extLst>
              <a:ext uri="{FF2B5EF4-FFF2-40B4-BE49-F238E27FC236}">
                <a16:creationId xmlns:a16="http://schemas.microsoft.com/office/drawing/2014/main" id="{B9D57087-AFE0-FB4F-8642-A6E4EDD7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55964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51" name="Rectangle 83">
            <a:extLst>
              <a:ext uri="{FF2B5EF4-FFF2-40B4-BE49-F238E27FC236}">
                <a16:creationId xmlns:a16="http://schemas.microsoft.com/office/drawing/2014/main" id="{9E9FE563-9306-6D41-B440-0CCF47B3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5901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52" name="Rectangle 84">
            <a:extLst>
              <a:ext uri="{FF2B5EF4-FFF2-40B4-BE49-F238E27FC236}">
                <a16:creationId xmlns:a16="http://schemas.microsoft.com/office/drawing/2014/main" id="{53F532E1-21A1-CC4C-86AF-FE648BAB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5901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53" name="Rectangle 85">
            <a:extLst>
              <a:ext uri="{FF2B5EF4-FFF2-40B4-BE49-F238E27FC236}">
                <a16:creationId xmlns:a16="http://schemas.microsoft.com/office/drawing/2014/main" id="{1694E447-A7B1-F342-843F-9D5DF18D9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59012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54" name="Rectangle 86">
            <a:extLst>
              <a:ext uri="{FF2B5EF4-FFF2-40B4-BE49-F238E27FC236}">
                <a16:creationId xmlns:a16="http://schemas.microsoft.com/office/drawing/2014/main" id="{9472A2A6-3E40-5E47-B1EB-3F69313A2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37676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55" name="Rectangle 87">
            <a:extLst>
              <a:ext uri="{FF2B5EF4-FFF2-40B4-BE49-F238E27FC236}">
                <a16:creationId xmlns:a16="http://schemas.microsoft.com/office/drawing/2014/main" id="{92E57F00-1BE1-CF4F-8586-92297DD6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40724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56" name="Rectangle 88">
            <a:extLst>
              <a:ext uri="{FF2B5EF4-FFF2-40B4-BE49-F238E27FC236}">
                <a16:creationId xmlns:a16="http://schemas.microsoft.com/office/drawing/2014/main" id="{E95DBD91-3F30-9F4C-A1B4-AA227359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43772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9257" name="Rectangle 89">
            <a:extLst>
              <a:ext uri="{FF2B5EF4-FFF2-40B4-BE49-F238E27FC236}">
                <a16:creationId xmlns:a16="http://schemas.microsoft.com/office/drawing/2014/main" id="{1A18CCC5-D750-9047-9927-316FE81D8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46820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58" name="Rectangle 90">
            <a:extLst>
              <a:ext uri="{FF2B5EF4-FFF2-40B4-BE49-F238E27FC236}">
                <a16:creationId xmlns:a16="http://schemas.microsoft.com/office/drawing/2014/main" id="{7192C2B6-7BA9-9547-B537-362A824B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49868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59" name="Rectangle 91">
            <a:extLst>
              <a:ext uri="{FF2B5EF4-FFF2-40B4-BE49-F238E27FC236}">
                <a16:creationId xmlns:a16="http://schemas.microsoft.com/office/drawing/2014/main" id="{9C89B822-5887-9148-8848-F6812100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52916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60" name="Rectangle 92">
            <a:extLst>
              <a:ext uri="{FF2B5EF4-FFF2-40B4-BE49-F238E27FC236}">
                <a16:creationId xmlns:a16="http://schemas.microsoft.com/office/drawing/2014/main" id="{F0CE17A4-02EC-E64E-AF15-C96EF8B1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55964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61" name="Rectangle 93">
            <a:extLst>
              <a:ext uri="{FF2B5EF4-FFF2-40B4-BE49-F238E27FC236}">
                <a16:creationId xmlns:a16="http://schemas.microsoft.com/office/drawing/2014/main" id="{6653AE49-B087-0840-A8B6-7C03C166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59012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62" name="Rectangle 94">
            <a:extLst>
              <a:ext uri="{FF2B5EF4-FFF2-40B4-BE49-F238E27FC236}">
                <a16:creationId xmlns:a16="http://schemas.microsoft.com/office/drawing/2014/main" id="{381357BB-FBE9-0849-A16C-5F6EE40C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12" y="3462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63" name="Rectangle 95">
            <a:extLst>
              <a:ext uri="{FF2B5EF4-FFF2-40B4-BE49-F238E27FC236}">
                <a16:creationId xmlns:a16="http://schemas.microsoft.com/office/drawing/2014/main" id="{BFC4B7CB-075B-2647-82DE-48CCE12D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12" y="3462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64" name="Rectangle 96">
            <a:extLst>
              <a:ext uri="{FF2B5EF4-FFF2-40B4-BE49-F238E27FC236}">
                <a16:creationId xmlns:a16="http://schemas.microsoft.com/office/drawing/2014/main" id="{8BB709E2-AF55-C44D-B8D8-759119AC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2" y="3462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65" name="Rectangle 97">
            <a:extLst>
              <a:ext uri="{FF2B5EF4-FFF2-40B4-BE49-F238E27FC236}">
                <a16:creationId xmlns:a16="http://schemas.microsoft.com/office/drawing/2014/main" id="{4A0D8D8B-35AB-DA47-B584-EFCA95CE8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12" y="34628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66" name="Rectangle 98">
            <a:extLst>
              <a:ext uri="{FF2B5EF4-FFF2-40B4-BE49-F238E27FC236}">
                <a16:creationId xmlns:a16="http://schemas.microsoft.com/office/drawing/2014/main" id="{55D82630-A7B5-4E48-8C11-8B306B7B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12" y="3462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9267" name="Rectangle 99">
            <a:extLst>
              <a:ext uri="{FF2B5EF4-FFF2-40B4-BE49-F238E27FC236}">
                <a16:creationId xmlns:a16="http://schemas.microsoft.com/office/drawing/2014/main" id="{B7B684BB-294B-1144-80B5-D5EDFF1D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12" y="3462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9268" name="Rectangle 100">
            <a:extLst>
              <a:ext uri="{FF2B5EF4-FFF2-40B4-BE49-F238E27FC236}">
                <a16:creationId xmlns:a16="http://schemas.microsoft.com/office/drawing/2014/main" id="{B8AF0CA1-27EA-CC4B-BEFC-071252AA1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2" y="3462860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9269" name="Rectangle 101">
            <a:extLst>
              <a:ext uri="{FF2B5EF4-FFF2-40B4-BE49-F238E27FC236}">
                <a16:creationId xmlns:a16="http://schemas.microsoft.com/office/drawing/2014/main" id="{991D3683-666F-0549-9160-4109E91D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12" y="346286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a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63BB9615-F4C9-B944-B6FB-50D9FE0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4">
            <a:extLst>
              <a:ext uri="{FF2B5EF4-FFF2-40B4-BE49-F238E27FC236}">
                <a16:creationId xmlns:a16="http://schemas.microsoft.com/office/drawing/2014/main" id="{6AA71C34-4675-404A-99D5-7175C682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11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>
            <a:extLst>
              <a:ext uri="{FF2B5EF4-FFF2-40B4-BE49-F238E27FC236}">
                <a16:creationId xmlns:a16="http://schemas.microsoft.com/office/drawing/2014/main" id="{3C9DAFFB-ECF7-B948-8C19-DD7EF53EF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7CF7-0866-9C4B-B500-82E4C666B4C4}" type="slidenum">
              <a:rPr lang="en-US" altLang="zh-CN"/>
              <a:pPr/>
              <a:t>8</a:t>
            </a:fld>
            <a:endParaRPr lang="en-US" altLang="zh-CN" sz="1400"/>
          </a:p>
        </p:txBody>
      </p:sp>
      <p:sp>
        <p:nvSpPr>
          <p:cNvPr id="525361" name="Rectangle 49">
            <a:extLst>
              <a:ext uri="{FF2B5EF4-FFF2-40B4-BE49-F238E27FC236}">
                <a16:creationId xmlns:a16="http://schemas.microsoft.com/office/drawing/2014/main" id="{71E1AC18-2C35-A143-B6A0-C4F8A10D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4" y="3666108"/>
            <a:ext cx="3657600" cy="274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3FCC76F1-7DC0-BF48-AB74-17371E0BE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Reduced Eviction Schedules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1578D941-1B45-374E-B05C-05B0F0AC4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660" y="1033307"/>
            <a:ext cx="11053879" cy="297671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Claim.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Given any unreduced schedule S, can transform it into a reduced schedule S' with no more cache misses.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Pf.  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number of unreduced items)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Suppose S brings d into the cache at time t, without a request.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Let c be the item S evicts when it brings d into the cache.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Case 1:  d evicted at time t', before next request for d.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Case 2:  d requested at time t' before d is evicted.  </a:t>
            </a:r>
            <a:r>
              <a:rPr lang="en-US" altLang="zh-CN" sz="2000" dirty="0">
                <a:ea typeface="宋体" panose="02010600030101010101" pitchFamily="2" charset="-122"/>
                <a:cs typeface="Lucida Grande" panose="020B0600040502020204" pitchFamily="34" charset="0"/>
              </a:rPr>
              <a:t>▪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525337" name="Line 25">
            <a:extLst>
              <a:ext uri="{FF2B5EF4-FFF2-40B4-BE49-F238E27FC236}">
                <a16:creationId xmlns:a16="http://schemas.microsoft.com/office/drawing/2014/main" id="{2F45FA0F-7229-4447-ABE8-AB0DD4F57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734" y="4656708"/>
            <a:ext cx="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38" name="Rectangle 26">
            <a:extLst>
              <a:ext uri="{FF2B5EF4-FFF2-40B4-BE49-F238E27FC236}">
                <a16:creationId xmlns:a16="http://schemas.microsoft.com/office/drawing/2014/main" id="{87D149FD-D585-C14F-BBF8-B1185762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9" y="4504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525339" name="Line 27">
            <a:extLst>
              <a:ext uri="{FF2B5EF4-FFF2-40B4-BE49-F238E27FC236}">
                <a16:creationId xmlns:a16="http://schemas.microsoft.com/office/drawing/2014/main" id="{0D753482-E540-544A-AB21-6BFFD5A42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134" y="4656708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40" name="Rectangle 28">
            <a:extLst>
              <a:ext uri="{FF2B5EF4-FFF2-40B4-BE49-F238E27FC236}">
                <a16:creationId xmlns:a16="http://schemas.microsoft.com/office/drawing/2014/main" id="{4A6D63F0-762A-A54B-9C69-EDABC165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4" y="5266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t'</a:t>
            </a:r>
          </a:p>
        </p:txBody>
      </p:sp>
      <p:sp>
        <p:nvSpPr>
          <p:cNvPr id="525341" name="Line 29">
            <a:extLst>
              <a:ext uri="{FF2B5EF4-FFF2-40B4-BE49-F238E27FC236}">
                <a16:creationId xmlns:a16="http://schemas.microsoft.com/office/drawing/2014/main" id="{649DFAEC-F81C-D549-AA61-B1A1FC9C5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8710" y="5418708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42" name="Rectangle 30">
            <a:extLst>
              <a:ext uri="{FF2B5EF4-FFF2-40B4-BE49-F238E27FC236}">
                <a16:creationId xmlns:a16="http://schemas.microsoft.com/office/drawing/2014/main" id="{17F1A4EF-0BAD-E24A-A7EE-F315757F9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334" y="4885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25343" name="Line 31">
            <a:extLst>
              <a:ext uri="{FF2B5EF4-FFF2-40B4-BE49-F238E27FC236}">
                <a16:creationId xmlns:a16="http://schemas.microsoft.com/office/drawing/2014/main" id="{BCEE6211-1B12-6148-8155-C46559317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734" y="3818508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44" name="Rectangle 32">
            <a:extLst>
              <a:ext uri="{FF2B5EF4-FFF2-40B4-BE49-F238E27FC236}">
                <a16:creationId xmlns:a16="http://schemas.microsoft.com/office/drawing/2014/main" id="{AB6A22CF-83D5-464F-8E9E-052636A1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84" y="40471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25347" name="Line 35">
            <a:extLst>
              <a:ext uri="{FF2B5EF4-FFF2-40B4-BE49-F238E27FC236}">
                <a16:creationId xmlns:a16="http://schemas.microsoft.com/office/drawing/2014/main" id="{DE48CBFE-3073-7F45-B9C6-3BCEDF909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4759" y="5418708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48" name="Rectangle 36">
            <a:extLst>
              <a:ext uri="{FF2B5EF4-FFF2-40B4-BE49-F238E27FC236}">
                <a16:creationId xmlns:a16="http://schemas.microsoft.com/office/drawing/2014/main" id="{586FBCEE-E91A-7E49-ADEB-B0D78343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984" y="4504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525349" name="Line 37">
            <a:extLst>
              <a:ext uri="{FF2B5EF4-FFF2-40B4-BE49-F238E27FC236}">
                <a16:creationId xmlns:a16="http://schemas.microsoft.com/office/drawing/2014/main" id="{92AD4A2F-5DE6-B241-9E49-C1B2A23AA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348" y="4656708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50" name="Rectangle 38">
            <a:extLst>
              <a:ext uri="{FF2B5EF4-FFF2-40B4-BE49-F238E27FC236}">
                <a16:creationId xmlns:a16="http://schemas.microsoft.com/office/drawing/2014/main" id="{911B5741-DE81-2E40-A337-23780A988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59" y="5266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t'</a:t>
            </a:r>
          </a:p>
        </p:txBody>
      </p:sp>
      <p:sp>
        <p:nvSpPr>
          <p:cNvPr id="525351" name="Line 39">
            <a:extLst>
              <a:ext uri="{FF2B5EF4-FFF2-40B4-BE49-F238E27FC236}">
                <a16:creationId xmlns:a16="http://schemas.microsoft.com/office/drawing/2014/main" id="{EF224A45-686A-C146-BA16-C847F3034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9922" y="5418708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53" name="Line 41">
            <a:extLst>
              <a:ext uri="{FF2B5EF4-FFF2-40B4-BE49-F238E27FC236}">
                <a16:creationId xmlns:a16="http://schemas.microsoft.com/office/drawing/2014/main" id="{B91CAB9D-E26C-9C44-B56E-1259D62D2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4759" y="3818508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54" name="Rectangle 42">
            <a:extLst>
              <a:ext uri="{FF2B5EF4-FFF2-40B4-BE49-F238E27FC236}">
                <a16:creationId xmlns:a16="http://schemas.microsoft.com/office/drawing/2014/main" id="{6240E2AA-3C52-4746-A2B9-AB415ED17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409" y="40471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25355" name="Text Box 43">
            <a:extLst>
              <a:ext uri="{FF2B5EF4-FFF2-40B4-BE49-F238E27FC236}">
                <a16:creationId xmlns:a16="http://schemas.microsoft.com/office/drawing/2014/main" id="{3EB124A0-1D73-E64C-AE03-0BC3FED3A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335" y="3818508"/>
            <a:ext cx="343043" cy="3699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S'</a:t>
            </a:r>
          </a:p>
        </p:txBody>
      </p:sp>
      <p:sp>
        <p:nvSpPr>
          <p:cNvPr id="525356" name="Rectangle 44">
            <a:extLst>
              <a:ext uri="{FF2B5EF4-FFF2-40B4-BE49-F238E27FC236}">
                <a16:creationId xmlns:a16="http://schemas.microsoft.com/office/drawing/2014/main" id="{3AC18E49-B680-F54C-9C32-3E19D4B7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884" y="561873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25357" name="Text Box 45">
            <a:extLst>
              <a:ext uri="{FF2B5EF4-FFF2-40B4-BE49-F238E27FC236}">
                <a16:creationId xmlns:a16="http://schemas.microsoft.com/office/drawing/2014/main" id="{20A95FD9-2912-8543-A043-6A86C23CC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310" y="3818508"/>
            <a:ext cx="291747" cy="3699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25360" name="Text Box 48">
            <a:extLst>
              <a:ext uri="{FF2B5EF4-FFF2-40B4-BE49-F238E27FC236}">
                <a16:creationId xmlns:a16="http://schemas.microsoft.com/office/drawing/2014/main" id="{E0988D98-0750-0E40-9E4D-53DDA778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134" y="5747322"/>
            <a:ext cx="1316066" cy="246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000">
                <a:ea typeface="宋体" panose="02010600030101010101" pitchFamily="2" charset="-122"/>
              </a:rPr>
              <a:t>d requested at time t'</a:t>
            </a:r>
          </a:p>
        </p:txBody>
      </p:sp>
      <p:sp>
        <p:nvSpPr>
          <p:cNvPr id="525362" name="Rectangle 50">
            <a:extLst>
              <a:ext uri="{FF2B5EF4-FFF2-40B4-BE49-F238E27FC236}">
                <a16:creationId xmlns:a16="http://schemas.microsoft.com/office/drawing/2014/main" id="{B0FC33D0-63E8-3B4B-9DF2-D6958FCC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34" y="3666108"/>
            <a:ext cx="3657600" cy="274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25363" name="Line 51">
            <a:extLst>
              <a:ext uri="{FF2B5EF4-FFF2-40B4-BE49-F238E27FC236}">
                <a16:creationId xmlns:a16="http://schemas.microsoft.com/office/drawing/2014/main" id="{319700AB-6791-724B-972B-2711C680C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2534" y="4656708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64" name="Rectangle 52">
            <a:extLst>
              <a:ext uri="{FF2B5EF4-FFF2-40B4-BE49-F238E27FC236}">
                <a16:creationId xmlns:a16="http://schemas.microsoft.com/office/drawing/2014/main" id="{465CD147-08D5-BC47-B9F8-306FB963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759" y="4504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525365" name="Line 53">
            <a:extLst>
              <a:ext uri="{FF2B5EF4-FFF2-40B4-BE49-F238E27FC236}">
                <a16:creationId xmlns:a16="http://schemas.microsoft.com/office/drawing/2014/main" id="{CA6668BF-D19C-A141-B5E8-307C1B404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934" y="4656708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66" name="Rectangle 54">
            <a:extLst>
              <a:ext uri="{FF2B5EF4-FFF2-40B4-BE49-F238E27FC236}">
                <a16:creationId xmlns:a16="http://schemas.microsoft.com/office/drawing/2014/main" id="{76BBB217-B685-0149-9D21-2CC8E32C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34" y="5266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t'</a:t>
            </a:r>
          </a:p>
        </p:txBody>
      </p:sp>
      <p:sp>
        <p:nvSpPr>
          <p:cNvPr id="525367" name="Line 55">
            <a:extLst>
              <a:ext uri="{FF2B5EF4-FFF2-40B4-BE49-F238E27FC236}">
                <a16:creationId xmlns:a16="http://schemas.microsoft.com/office/drawing/2014/main" id="{9785D3D8-299A-C249-AFBE-FADD9464E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1510" y="5418708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68" name="Rectangle 56">
            <a:extLst>
              <a:ext uri="{FF2B5EF4-FFF2-40B4-BE49-F238E27FC236}">
                <a16:creationId xmlns:a16="http://schemas.microsoft.com/office/drawing/2014/main" id="{F8E7D49B-0AAE-C240-A268-90FE7BFB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134" y="4885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25369" name="Line 57">
            <a:extLst>
              <a:ext uri="{FF2B5EF4-FFF2-40B4-BE49-F238E27FC236}">
                <a16:creationId xmlns:a16="http://schemas.microsoft.com/office/drawing/2014/main" id="{A71907D3-6AE7-5D49-A249-7758EB124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2534" y="3818508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70" name="Rectangle 58">
            <a:extLst>
              <a:ext uri="{FF2B5EF4-FFF2-40B4-BE49-F238E27FC236}">
                <a16:creationId xmlns:a16="http://schemas.microsoft.com/office/drawing/2014/main" id="{2FD11EAB-5139-E44A-AFA0-A6BA6D37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184" y="40471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25371" name="Line 59">
            <a:extLst>
              <a:ext uri="{FF2B5EF4-FFF2-40B4-BE49-F238E27FC236}">
                <a16:creationId xmlns:a16="http://schemas.microsoft.com/office/drawing/2014/main" id="{2E6907DD-D388-2A47-BB29-7EA5CCA10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7559" y="5418708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72" name="Rectangle 60">
            <a:extLst>
              <a:ext uri="{FF2B5EF4-FFF2-40B4-BE49-F238E27FC236}">
                <a16:creationId xmlns:a16="http://schemas.microsoft.com/office/drawing/2014/main" id="{2E7039A1-C60F-2244-8A39-DCA09888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84" y="4504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525373" name="Line 61">
            <a:extLst>
              <a:ext uri="{FF2B5EF4-FFF2-40B4-BE49-F238E27FC236}">
                <a16:creationId xmlns:a16="http://schemas.microsoft.com/office/drawing/2014/main" id="{F4CD8883-2B7E-7248-92CD-876AD8612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085" y="4656708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74" name="Rectangle 62">
            <a:extLst>
              <a:ext uri="{FF2B5EF4-FFF2-40B4-BE49-F238E27FC236}">
                <a16:creationId xmlns:a16="http://schemas.microsoft.com/office/drawing/2014/main" id="{FE1A14A9-22EA-9442-A22D-7F14A203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159" y="52663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t'</a:t>
            </a:r>
          </a:p>
        </p:txBody>
      </p:sp>
      <p:sp>
        <p:nvSpPr>
          <p:cNvPr id="525375" name="Line 63">
            <a:extLst>
              <a:ext uri="{FF2B5EF4-FFF2-40B4-BE49-F238E27FC236}">
                <a16:creationId xmlns:a16="http://schemas.microsoft.com/office/drawing/2014/main" id="{FE52165C-B55D-B140-B072-7516F7AD4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0659" y="5418708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76" name="Line 64">
            <a:extLst>
              <a:ext uri="{FF2B5EF4-FFF2-40B4-BE49-F238E27FC236}">
                <a16:creationId xmlns:a16="http://schemas.microsoft.com/office/drawing/2014/main" id="{82E12799-0FCA-4145-BB53-E5EDA2D82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7559" y="3818508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77" name="Rectangle 65">
            <a:extLst>
              <a:ext uri="{FF2B5EF4-FFF2-40B4-BE49-F238E27FC236}">
                <a16:creationId xmlns:a16="http://schemas.microsoft.com/office/drawing/2014/main" id="{004935EA-B063-0640-A913-16985227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209" y="404710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25378" name="Text Box 66">
            <a:extLst>
              <a:ext uri="{FF2B5EF4-FFF2-40B4-BE49-F238E27FC236}">
                <a16:creationId xmlns:a16="http://schemas.microsoft.com/office/drawing/2014/main" id="{21307334-49E3-0947-A88A-700FE2278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135" y="3818508"/>
            <a:ext cx="343043" cy="3699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S'</a:t>
            </a:r>
          </a:p>
        </p:txBody>
      </p:sp>
      <p:sp>
        <p:nvSpPr>
          <p:cNvPr id="525379" name="Rectangle 67">
            <a:extLst>
              <a:ext uri="{FF2B5EF4-FFF2-40B4-BE49-F238E27FC236}">
                <a16:creationId xmlns:a16="http://schemas.microsoft.com/office/drawing/2014/main" id="{41DA9449-D590-5347-9647-CAA4F9FA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84" y="561873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25380" name="Text Box 68">
            <a:extLst>
              <a:ext uri="{FF2B5EF4-FFF2-40B4-BE49-F238E27FC236}">
                <a16:creationId xmlns:a16="http://schemas.microsoft.com/office/drawing/2014/main" id="{5B84E1B4-0C4D-1440-922C-C064BB93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35" y="3818508"/>
            <a:ext cx="291747" cy="3699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25381" name="Text Box 69">
            <a:extLst>
              <a:ext uri="{FF2B5EF4-FFF2-40B4-BE49-F238E27FC236}">
                <a16:creationId xmlns:a16="http://schemas.microsoft.com/office/drawing/2014/main" id="{76E4FC30-8550-7547-9A52-7FE54670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934" y="5747321"/>
            <a:ext cx="1224694" cy="400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000">
                <a:ea typeface="宋体" panose="02010600030101010101" pitchFamily="2" charset="-122"/>
              </a:rPr>
              <a:t>d  evicted at time t',</a:t>
            </a:r>
            <a:br>
              <a:rPr lang="en-US" altLang="zh-CN" sz="1000">
                <a:ea typeface="宋体" panose="02010600030101010101" pitchFamily="2" charset="-122"/>
              </a:rPr>
            </a:br>
            <a:r>
              <a:rPr lang="en-US" altLang="zh-CN" sz="1000">
                <a:ea typeface="宋体" panose="02010600030101010101" pitchFamily="2" charset="-122"/>
              </a:rPr>
              <a:t>before next request</a:t>
            </a:r>
          </a:p>
        </p:txBody>
      </p:sp>
      <p:sp>
        <p:nvSpPr>
          <p:cNvPr id="525382" name="Line 70">
            <a:extLst>
              <a:ext uri="{FF2B5EF4-FFF2-40B4-BE49-F238E27FC236}">
                <a16:creationId xmlns:a16="http://schemas.microsoft.com/office/drawing/2014/main" id="{01FDE67D-1A8D-C24E-9888-82FFD4EE2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2534" y="5418708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5383" name="Rectangle 71">
            <a:extLst>
              <a:ext uri="{FF2B5EF4-FFF2-40B4-BE49-F238E27FC236}">
                <a16:creationId xmlns:a16="http://schemas.microsoft.com/office/drawing/2014/main" id="{C28AA407-E717-FE4B-A86B-FF8228FA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59" y="5618733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0" rIns="92075" bIns="0" anchor="ctr"/>
          <a:lstStyle/>
          <a:p>
            <a:r>
              <a:rPr lang="en-US" altLang="zh-CN" sz="1400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25384" name="Rectangle 72">
            <a:extLst>
              <a:ext uri="{FF2B5EF4-FFF2-40B4-BE49-F238E27FC236}">
                <a16:creationId xmlns:a16="http://schemas.microsoft.com/office/drawing/2014/main" id="{3E554AA9-99F0-FA4A-A841-016B21E78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1428751"/>
            <a:ext cx="2895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doesn't enter cache at requested time</a:t>
            </a:r>
          </a:p>
        </p:txBody>
      </p:sp>
      <p:sp>
        <p:nvSpPr>
          <p:cNvPr id="525385" name="Line 73">
            <a:extLst>
              <a:ext uri="{FF2B5EF4-FFF2-40B4-BE49-F238E27FC236}">
                <a16:creationId xmlns:a16="http://schemas.microsoft.com/office/drawing/2014/main" id="{51DB521E-16B8-C845-B087-09F79726C0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8056" y="1600202"/>
            <a:ext cx="729543" cy="41396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525386" name="Rectangle 74">
            <a:extLst>
              <a:ext uri="{FF2B5EF4-FFF2-40B4-BE49-F238E27FC236}">
                <a16:creationId xmlns:a16="http://schemas.microsoft.com/office/drawing/2014/main" id="{3454E133-5F4F-4B43-9192-1C6250C6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735" y="6409309"/>
            <a:ext cx="6604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Case 1</a:t>
            </a:r>
          </a:p>
        </p:txBody>
      </p:sp>
      <p:sp>
        <p:nvSpPr>
          <p:cNvPr id="525387" name="Rectangle 75">
            <a:extLst>
              <a:ext uri="{FF2B5EF4-FFF2-40B4-BE49-F238E27FC236}">
                <a16:creationId xmlns:a16="http://schemas.microsoft.com/office/drawing/2014/main" id="{3F745E43-49AF-EA4B-B4CF-DF59D14B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35" y="6409309"/>
            <a:ext cx="6604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Case 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C54F0EF6-8C0B-3149-8410-ADCD701D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4">
            <a:extLst>
              <a:ext uri="{FF2B5EF4-FFF2-40B4-BE49-F238E27FC236}">
                <a16:creationId xmlns:a16="http://schemas.microsoft.com/office/drawing/2014/main" id="{CB6D8B54-8230-C54C-A6F5-5CC182B35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722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CF5AFBE-A96B-7A42-98D3-EE0DCB018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4E39F-CC7D-B141-9453-4B5805A3CE86}" type="slidenum">
              <a:rPr lang="en-US" altLang="zh-CN"/>
              <a:pPr/>
              <a:t>9</a:t>
            </a:fld>
            <a:endParaRPr lang="en-US" altLang="zh-CN" sz="1400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60AB2460-D02B-8849-8E2A-AD26CBD62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0EC95BC7-3AEE-2642-B90A-5445763AB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4050" y="1350565"/>
            <a:ext cx="9281161" cy="516300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FF is optimal eviction algorithm.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number or requests j)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Let S be reduced schedule that satisfies invariant through j requests. We produce S' that satisfies invariant after j+1 requests.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Consider (j+1)</a:t>
            </a:r>
            <a:r>
              <a:rPr lang="en-US" altLang="zh-CN" baseline="30000" dirty="0" err="1">
                <a:ea typeface="宋体" panose="02010600030101010101" pitchFamily="2" charset="-122"/>
              </a:rPr>
              <a:t>st</a:t>
            </a:r>
            <a:r>
              <a:rPr lang="en-US" altLang="zh-CN" dirty="0">
                <a:ea typeface="宋体" panose="02010600030101010101" pitchFamily="2" charset="-122"/>
              </a:rPr>
              <a:t> request d = d</a:t>
            </a:r>
            <a:r>
              <a:rPr lang="en-US" altLang="zh-CN" baseline="-25000" dirty="0">
                <a:ea typeface="宋体" panose="02010600030101010101" pitchFamily="2" charset="-122"/>
              </a:rPr>
              <a:t>j+1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Since S and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have agreed up until now, they have the same cache contents before request j+1.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1:  (d is already in the cache).  S' = S satisfies invariant.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2: (d is not in the cache and S and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evict the same element).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S' = S satisfies invariant.</a:t>
            </a:r>
          </a:p>
        </p:txBody>
      </p:sp>
      <p:sp>
        <p:nvSpPr>
          <p:cNvPr id="527364" name="Text Box 4">
            <a:extLst>
              <a:ext uri="{FF2B5EF4-FFF2-40B4-BE49-F238E27FC236}">
                <a16:creationId xmlns:a16="http://schemas.microsoft.com/office/drawing/2014/main" id="{8CB193F7-7A3D-414B-AE5D-49E8C1063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10935"/>
            <a:ext cx="7330440" cy="8448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37160" tIns="91440" bIns="91440"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Invariant:  There exists an optimal reduced schedule S that makes the same eviction schedule as S</a:t>
            </a:r>
            <a:r>
              <a:rPr lang="en-US" altLang="zh-CN" sz="2000" baseline="-25000" dirty="0">
                <a:ea typeface="宋体" panose="02010600030101010101" pitchFamily="2" charset="-122"/>
              </a:rPr>
              <a:t>FF</a:t>
            </a:r>
            <a:r>
              <a:rPr lang="en-US" altLang="zh-CN" sz="2000" dirty="0">
                <a:ea typeface="宋体" panose="02010600030101010101" pitchFamily="2" charset="-122"/>
              </a:rPr>
              <a:t> through the first j+1 requests.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6A83199-6D5E-8442-A4CA-9DC57483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E13D7F9-9DB0-BF48-B2ED-D3E7B4CF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54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35895</TotalTime>
  <Words>4047</Words>
  <Application>Microsoft Macintosh PowerPoint</Application>
  <PresentationFormat>宽屏</PresentationFormat>
  <Paragraphs>688</Paragraphs>
  <Slides>36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KaiTi</vt:lpstr>
      <vt:lpstr>Arial</vt:lpstr>
      <vt:lpstr>Calibri</vt:lpstr>
      <vt:lpstr>Comic Sans MS</vt:lpstr>
      <vt:lpstr>Courier</vt:lpstr>
      <vt:lpstr>Courier New</vt:lpstr>
      <vt:lpstr>Franklin Gothic Demi</vt:lpstr>
      <vt:lpstr>Franklin Gothic Medium</vt:lpstr>
      <vt:lpstr>Monotype Sorts</vt:lpstr>
      <vt:lpstr>Wingdings</vt:lpstr>
      <vt:lpstr>Office 主题</vt:lpstr>
      <vt:lpstr>Algorithm Design and Analysis (H)</vt:lpstr>
      <vt:lpstr>Greedy Algorithms</vt:lpstr>
      <vt:lpstr>4. Optimal Caching</vt:lpstr>
      <vt:lpstr>Caching</vt:lpstr>
      <vt:lpstr>Optimal Offline Caching</vt:lpstr>
      <vt:lpstr>Optimal Offline Caching:  Farthest-In-Future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  <vt:lpstr>Caching Perspective</vt:lpstr>
      <vt:lpstr>5.  Shortest Paths in a Graph</vt:lpstr>
      <vt:lpstr>Shortest Path Problem</vt:lpstr>
      <vt:lpstr>Dijkstra's Algorithm</vt:lpstr>
      <vt:lpstr>Dijkstra's Algorithm</vt:lpstr>
      <vt:lpstr>Dijkstra's Algorithm:  Proof of Correctness</vt:lpstr>
      <vt:lpstr>Dijkstra's Algorithm:  Implementation</vt:lpstr>
      <vt:lpstr>6.  Clustering</vt:lpstr>
      <vt:lpstr>Clustering</vt:lpstr>
      <vt:lpstr>Clustering of Maximum Spacing</vt:lpstr>
      <vt:lpstr>Greedy Clustering Algorithm</vt:lpstr>
      <vt:lpstr>Greedy Clustering Algorithm:  Analysis</vt:lpstr>
      <vt:lpstr>Extra Slides</vt:lpstr>
      <vt:lpstr>Coin Changing</vt:lpstr>
      <vt:lpstr>Coin Changing</vt:lpstr>
      <vt:lpstr>Coin-Changing:  Greedy Algorithm</vt:lpstr>
      <vt:lpstr>Coin-Changing:  Analysis of Greedy Algorithm</vt:lpstr>
      <vt:lpstr>Coin-Changing:  Analysis of Greedy Algorithm</vt:lpstr>
      <vt:lpstr>Selecting Breakpoints</vt:lpstr>
      <vt:lpstr>Selecting Breakpoints</vt:lpstr>
      <vt:lpstr>Selecting Breakpoints:  Greedy Algorithm</vt:lpstr>
      <vt:lpstr>Selecting Breakpoints:  Correctness</vt:lpstr>
      <vt:lpstr>Selecting Breakpoints:  Correctness</vt:lpstr>
      <vt:lpstr>Edsger W. Dijkstra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2060</cp:revision>
  <dcterms:created xsi:type="dcterms:W3CDTF">2020-09-05T08:11:12Z</dcterms:created>
  <dcterms:modified xsi:type="dcterms:W3CDTF">2022-03-09T05:40:07Z</dcterms:modified>
  <cp:category/>
</cp:coreProperties>
</file>