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538" r:id="rId3"/>
    <p:sldId id="583" r:id="rId4"/>
    <p:sldId id="584" r:id="rId5"/>
    <p:sldId id="585" r:id="rId6"/>
    <p:sldId id="586" r:id="rId7"/>
    <p:sldId id="587" r:id="rId8"/>
    <p:sldId id="567" r:id="rId9"/>
    <p:sldId id="568" r:id="rId10"/>
    <p:sldId id="543" r:id="rId11"/>
    <p:sldId id="544" r:id="rId12"/>
    <p:sldId id="569" r:id="rId13"/>
    <p:sldId id="545" r:id="rId14"/>
    <p:sldId id="571" r:id="rId15"/>
    <p:sldId id="570" r:id="rId16"/>
    <p:sldId id="546" r:id="rId17"/>
    <p:sldId id="572" r:id="rId18"/>
    <p:sldId id="573" r:id="rId19"/>
    <p:sldId id="548" r:id="rId20"/>
    <p:sldId id="549" r:id="rId21"/>
    <p:sldId id="575" r:id="rId22"/>
    <p:sldId id="551" r:id="rId23"/>
    <p:sldId id="552" r:id="rId24"/>
    <p:sldId id="577" r:id="rId25"/>
    <p:sldId id="581" r:id="rId26"/>
    <p:sldId id="576" r:id="rId27"/>
    <p:sldId id="58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15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79" autoAdjust="0"/>
    <p:restoredTop sz="75031"/>
  </p:normalViewPr>
  <p:slideViewPr>
    <p:cSldViewPr snapToGrid="0">
      <p:cViewPr varScale="1">
        <p:scale>
          <a:sx n="65" d="100"/>
          <a:sy n="65" d="100"/>
        </p:scale>
        <p:origin x="232" y="1048"/>
      </p:cViewPr>
      <p:guideLst/>
    </p:cSldViewPr>
  </p:slideViewPr>
  <p:outlineViewPr>
    <p:cViewPr>
      <p:scale>
        <a:sx n="33" d="100"/>
        <a:sy n="33" d="100"/>
      </p:scale>
      <p:origin x="0" y="-23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>
            <a:extLst>
              <a:ext uri="{FF2B5EF4-FFF2-40B4-BE49-F238E27FC236}">
                <a16:creationId xmlns:a16="http://schemas.microsoft.com/office/drawing/2014/main" id="{04A49DD0-9C6B-5F48-A181-4852698A66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>
            <a:extLst>
              <a:ext uri="{FF2B5EF4-FFF2-40B4-BE49-F238E27FC236}">
                <a16:creationId xmlns:a16="http://schemas.microsoft.com/office/drawing/2014/main" id="{BCF5CECA-0FDC-0440-9154-54E1FEF13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1738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CDDA1B67-9301-B048-8E0A-2587DDA105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C18ADA15-5A6B-A741-9988-5D17E1645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Q. How to greedily build a tree?</a:t>
            </a:r>
          </a:p>
        </p:txBody>
      </p:sp>
    </p:spTree>
    <p:extLst>
      <p:ext uri="{BB962C8B-B14F-4D97-AF65-F5344CB8AC3E}">
        <p14:creationId xmlns:p14="http://schemas.microsoft.com/office/powerpoint/2010/main" val="2257083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>
            <a:extLst>
              <a:ext uri="{FF2B5EF4-FFF2-40B4-BE49-F238E27FC236}">
                <a16:creationId xmlns:a16="http://schemas.microsoft.com/office/drawing/2014/main" id="{F3780683-8A81-1E4A-A2C3-C65978C8AF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id="{42F8646C-233C-BE4E-A218-3BDCD3D89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T’ is efficienter omdat yz een level hoger zitten.</a:t>
            </a:r>
          </a:p>
        </p:txBody>
      </p:sp>
    </p:spTree>
    <p:extLst>
      <p:ext uri="{BB962C8B-B14F-4D97-AF65-F5344CB8AC3E}">
        <p14:creationId xmlns:p14="http://schemas.microsoft.com/office/powerpoint/2010/main" val="137899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orsecode.world/international/translator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097" y="1307592"/>
            <a:ext cx="10475842" cy="1772603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latin typeface="Franklin Gothic Demi" panose="020B0703020102020204" pitchFamily="34" charset="0"/>
              </a:rPr>
              <a:t>Algorithm Design and Analysis (H)</a:t>
            </a:r>
            <a:endParaRPr lang="zh-CN" altLang="en-US" sz="5400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CS216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DB91E5F-7210-9942-93FF-E9A54BB54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E1A0-EF74-D84A-99A4-0585BE820A92}" type="slidenum">
              <a:rPr lang="en-US" altLang="zh-CN"/>
              <a:pPr/>
              <a:t>10</a:t>
            </a:fld>
            <a:endParaRPr lang="en-US" altLang="zh-CN" sz="1400"/>
          </a:p>
        </p:txBody>
      </p:sp>
      <p:sp>
        <p:nvSpPr>
          <p:cNvPr id="648194" name="Rectangle 2">
            <a:extLst>
              <a:ext uri="{FF2B5EF4-FFF2-40B4-BE49-F238E27FC236}">
                <a16:creationId xmlns:a16="http://schemas.microsoft.com/office/drawing/2014/main" id="{72C42454-E09A-204D-9EC4-691E4BB89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Optimal Prefix Codes</a:t>
            </a:r>
          </a:p>
        </p:txBody>
      </p:sp>
      <p:sp>
        <p:nvSpPr>
          <p:cNvPr id="648195" name="Rectangle 3">
            <a:extLst>
              <a:ext uri="{FF2B5EF4-FFF2-40B4-BE49-F238E27FC236}">
                <a16:creationId xmlns:a16="http://schemas.microsoft.com/office/drawing/2014/main" id="{CCA086E4-6FF0-9443-86AF-EF63AF536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26995"/>
            <a:ext cx="9975575" cy="4849968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Definition.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average bits per letter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of a prefix code c is the sum over all symbols of its frequency times the number of bits of its encoding: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We would like to find a prefix code that is has the lowest possible average bits per letter.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Suppose we model a code in a binary tree…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CF6BB2-1B09-6B4E-BA26-3EA4C89E0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972" y="2225261"/>
            <a:ext cx="326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5371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>
            <a:extLst>
              <a:ext uri="{FF2B5EF4-FFF2-40B4-BE49-F238E27FC236}">
                <a16:creationId xmlns:a16="http://schemas.microsoft.com/office/drawing/2014/main" id="{7582301B-2346-444A-BAA3-50E12C2C7E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1A6FD-A77A-F54E-B429-3BF29D70330C}" type="slidenum">
              <a:rPr lang="en-US" altLang="zh-CN"/>
              <a:pPr/>
              <a:t>11</a:t>
            </a:fld>
            <a:endParaRPr lang="en-US" altLang="zh-CN" sz="1400"/>
          </a:p>
        </p:txBody>
      </p:sp>
      <p:sp>
        <p:nvSpPr>
          <p:cNvPr id="649218" name="Rectangle 2">
            <a:extLst>
              <a:ext uri="{FF2B5EF4-FFF2-40B4-BE49-F238E27FC236}">
                <a16:creationId xmlns:a16="http://schemas.microsoft.com/office/drawing/2014/main" id="{D93E886E-7F49-C741-8638-2720466D0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Representing Prefix Codes using Binary Trees</a:t>
            </a:r>
          </a:p>
        </p:txBody>
      </p:sp>
      <p:sp>
        <p:nvSpPr>
          <p:cNvPr id="649219" name="Rectangle 3">
            <a:extLst>
              <a:ext uri="{FF2B5EF4-FFF2-40B4-BE49-F238E27FC236}">
                <a16:creationId xmlns:a16="http://schemas.microsoft.com/office/drawing/2014/main" id="{5EEADBD0-4F43-4940-8784-7AE60A434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ea typeface="宋体" panose="02010600030101010101" pitchFamily="2" charset="-122"/>
                <a:sym typeface="Symbol" pitchFamily="2" charset="2"/>
              </a:rPr>
              <a:t>Ex.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c(a) = 11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    c(e) = 01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    c(k) = 001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    c(l) = 10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    c(u) = 000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Q. 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How does the tree of a prefix code look?</a:t>
            </a:r>
          </a:p>
        </p:txBody>
      </p:sp>
      <p:sp>
        <p:nvSpPr>
          <p:cNvPr id="649220" name="Oval 4">
            <a:extLst>
              <a:ext uri="{FF2B5EF4-FFF2-40B4-BE49-F238E27FC236}">
                <a16:creationId xmlns:a16="http://schemas.microsoft.com/office/drawing/2014/main" id="{9BB43952-B5AA-8F46-9802-529000AC0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57401"/>
            <a:ext cx="214313" cy="2143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49223" name="Oval 7">
            <a:extLst>
              <a:ext uri="{FF2B5EF4-FFF2-40B4-BE49-F238E27FC236}">
                <a16:creationId xmlns:a16="http://schemas.microsoft.com/office/drawing/2014/main" id="{14475E69-4569-6143-8D3F-0531DB197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3106738"/>
            <a:ext cx="290512" cy="2905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l</a:t>
            </a:r>
          </a:p>
        </p:txBody>
      </p:sp>
      <p:cxnSp>
        <p:nvCxnSpPr>
          <p:cNvPr id="649226" name="AutoShape 10">
            <a:extLst>
              <a:ext uri="{FF2B5EF4-FFF2-40B4-BE49-F238E27FC236}">
                <a16:creationId xmlns:a16="http://schemas.microsoft.com/office/drawing/2014/main" id="{5FE8521A-62EA-9645-B1A0-4EA7B2BC037D}"/>
              </a:ext>
            </a:extLst>
          </p:cNvPr>
          <p:cNvCxnSpPr>
            <a:cxnSpLocks noChangeShapeType="1"/>
            <a:stCxn id="649220" idx="3"/>
            <a:endCxn id="649223" idx="0"/>
          </p:cNvCxnSpPr>
          <p:nvPr/>
        </p:nvCxnSpPr>
        <p:spPr bwMode="auto">
          <a:xfrm flipH="1">
            <a:off x="7704138" y="2247900"/>
            <a:ext cx="328612" cy="850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9228" name="AutoShape 12">
            <a:extLst>
              <a:ext uri="{FF2B5EF4-FFF2-40B4-BE49-F238E27FC236}">
                <a16:creationId xmlns:a16="http://schemas.microsoft.com/office/drawing/2014/main" id="{5390D882-204E-7C4D-9D64-FC18317CEE50}"/>
              </a:ext>
            </a:extLst>
          </p:cNvPr>
          <p:cNvCxnSpPr>
            <a:cxnSpLocks noChangeShapeType="1"/>
            <a:stCxn id="649220" idx="5"/>
            <a:endCxn id="649242" idx="0"/>
          </p:cNvCxnSpPr>
          <p:nvPr/>
        </p:nvCxnSpPr>
        <p:spPr bwMode="auto">
          <a:xfrm>
            <a:off x="8183564" y="2247900"/>
            <a:ext cx="511175" cy="774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9232" name="Oval 16">
            <a:extLst>
              <a:ext uri="{FF2B5EF4-FFF2-40B4-BE49-F238E27FC236}">
                <a16:creationId xmlns:a16="http://schemas.microsoft.com/office/drawing/2014/main" id="{0A734653-0D75-8641-990F-A4D396FBC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4173538"/>
            <a:ext cx="290512" cy="2905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u</a:t>
            </a:r>
          </a:p>
        </p:txBody>
      </p:sp>
      <p:cxnSp>
        <p:nvCxnSpPr>
          <p:cNvPr id="649235" name="AutoShape 19">
            <a:extLst>
              <a:ext uri="{FF2B5EF4-FFF2-40B4-BE49-F238E27FC236}">
                <a16:creationId xmlns:a16="http://schemas.microsoft.com/office/drawing/2014/main" id="{A0DBDE2A-917E-924E-A810-577C815B52D2}"/>
              </a:ext>
            </a:extLst>
          </p:cNvPr>
          <p:cNvCxnSpPr>
            <a:cxnSpLocks noChangeShapeType="1"/>
            <a:stCxn id="649246" idx="3"/>
            <a:endCxn id="649232" idx="0"/>
          </p:cNvCxnSpPr>
          <p:nvPr/>
        </p:nvCxnSpPr>
        <p:spPr bwMode="auto">
          <a:xfrm flipH="1">
            <a:off x="5341939" y="3327400"/>
            <a:ext cx="465137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9242" name="Oval 26">
            <a:extLst>
              <a:ext uri="{FF2B5EF4-FFF2-40B4-BE49-F238E27FC236}">
                <a16:creationId xmlns:a16="http://schemas.microsoft.com/office/drawing/2014/main" id="{F0160DFD-6D30-FA47-8E80-024BE21DF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3030538"/>
            <a:ext cx="290512" cy="2905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49244" name="Oval 28">
            <a:extLst>
              <a:ext uri="{FF2B5EF4-FFF2-40B4-BE49-F238E27FC236}">
                <a16:creationId xmlns:a16="http://schemas.microsoft.com/office/drawing/2014/main" id="{DA24756F-AFE7-C14C-A071-36EFADB7F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1201738"/>
            <a:ext cx="214312" cy="2143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49245" name="Oval 29">
            <a:extLst>
              <a:ext uri="{FF2B5EF4-FFF2-40B4-BE49-F238E27FC236}">
                <a16:creationId xmlns:a16="http://schemas.microsoft.com/office/drawing/2014/main" id="{660B3740-7995-F54A-BCCA-8F235A35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2125663"/>
            <a:ext cx="214312" cy="2143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49246" name="Oval 30">
            <a:extLst>
              <a:ext uri="{FF2B5EF4-FFF2-40B4-BE49-F238E27FC236}">
                <a16:creationId xmlns:a16="http://schemas.microsoft.com/office/drawing/2014/main" id="{7368C57B-30B8-7D44-89A2-E7AD0D21B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6" y="3136901"/>
            <a:ext cx="214313" cy="2143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49247" name="Oval 31">
            <a:extLst>
              <a:ext uri="{FF2B5EF4-FFF2-40B4-BE49-F238E27FC236}">
                <a16:creationId xmlns:a16="http://schemas.microsoft.com/office/drawing/2014/main" id="{486BF470-D19B-214D-A104-F86AD0A74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8" y="3136901"/>
            <a:ext cx="290512" cy="2905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e</a:t>
            </a:r>
          </a:p>
        </p:txBody>
      </p:sp>
      <p:cxnSp>
        <p:nvCxnSpPr>
          <p:cNvPr id="649248" name="AutoShape 32">
            <a:extLst>
              <a:ext uri="{FF2B5EF4-FFF2-40B4-BE49-F238E27FC236}">
                <a16:creationId xmlns:a16="http://schemas.microsoft.com/office/drawing/2014/main" id="{B162CE59-07B9-294D-A4C1-44FA34E48A38}"/>
              </a:ext>
            </a:extLst>
          </p:cNvPr>
          <p:cNvCxnSpPr>
            <a:cxnSpLocks noChangeShapeType="1"/>
            <a:stCxn id="649245" idx="3"/>
            <a:endCxn id="649246" idx="0"/>
          </p:cNvCxnSpPr>
          <p:nvPr/>
        </p:nvCxnSpPr>
        <p:spPr bwMode="auto">
          <a:xfrm flipH="1">
            <a:off x="5883276" y="2316163"/>
            <a:ext cx="411163" cy="812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9249" name="AutoShape 33">
            <a:extLst>
              <a:ext uri="{FF2B5EF4-FFF2-40B4-BE49-F238E27FC236}">
                <a16:creationId xmlns:a16="http://schemas.microsoft.com/office/drawing/2014/main" id="{D179D719-E63F-B04B-8EA7-EE0D9F5D1433}"/>
              </a:ext>
            </a:extLst>
          </p:cNvPr>
          <p:cNvCxnSpPr>
            <a:cxnSpLocks noChangeShapeType="1"/>
            <a:stCxn id="649245" idx="5"/>
            <a:endCxn id="649247" idx="0"/>
          </p:cNvCxnSpPr>
          <p:nvPr/>
        </p:nvCxnSpPr>
        <p:spPr bwMode="auto">
          <a:xfrm>
            <a:off x="6445250" y="2316163"/>
            <a:ext cx="496888" cy="812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9250" name="AutoShape 34">
            <a:extLst>
              <a:ext uri="{FF2B5EF4-FFF2-40B4-BE49-F238E27FC236}">
                <a16:creationId xmlns:a16="http://schemas.microsoft.com/office/drawing/2014/main" id="{983617F3-C740-FE4F-A605-5CE88AF73010}"/>
              </a:ext>
            </a:extLst>
          </p:cNvPr>
          <p:cNvCxnSpPr>
            <a:cxnSpLocks noChangeShapeType="1"/>
            <a:stCxn id="649244" idx="3"/>
            <a:endCxn id="649245" idx="0"/>
          </p:cNvCxnSpPr>
          <p:nvPr/>
        </p:nvCxnSpPr>
        <p:spPr bwMode="auto">
          <a:xfrm flipH="1">
            <a:off x="6370638" y="1392239"/>
            <a:ext cx="838200" cy="7254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9251" name="AutoShape 35">
            <a:extLst>
              <a:ext uri="{FF2B5EF4-FFF2-40B4-BE49-F238E27FC236}">
                <a16:creationId xmlns:a16="http://schemas.microsoft.com/office/drawing/2014/main" id="{B7E2CBD8-2AE0-D14D-8EF0-784B607F443B}"/>
              </a:ext>
            </a:extLst>
          </p:cNvPr>
          <p:cNvCxnSpPr>
            <a:cxnSpLocks noChangeShapeType="1"/>
            <a:stCxn id="649244" idx="5"/>
            <a:endCxn id="649220" idx="0"/>
          </p:cNvCxnSpPr>
          <p:nvPr/>
        </p:nvCxnSpPr>
        <p:spPr bwMode="auto">
          <a:xfrm>
            <a:off x="7359650" y="1392239"/>
            <a:ext cx="749300" cy="657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9252" name="Oval 36">
            <a:extLst>
              <a:ext uri="{FF2B5EF4-FFF2-40B4-BE49-F238E27FC236}">
                <a16:creationId xmlns:a16="http://schemas.microsoft.com/office/drawing/2014/main" id="{061DDEEE-3CF4-1245-A05B-F2BA0029A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6" y="4156076"/>
            <a:ext cx="290513" cy="2905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k</a:t>
            </a:r>
          </a:p>
        </p:txBody>
      </p:sp>
      <p:cxnSp>
        <p:nvCxnSpPr>
          <p:cNvPr id="649253" name="AutoShape 37">
            <a:extLst>
              <a:ext uri="{FF2B5EF4-FFF2-40B4-BE49-F238E27FC236}">
                <a16:creationId xmlns:a16="http://schemas.microsoft.com/office/drawing/2014/main" id="{E5F6E0C5-50E8-644B-AE53-7F141FFFC396}"/>
              </a:ext>
            </a:extLst>
          </p:cNvPr>
          <p:cNvCxnSpPr>
            <a:cxnSpLocks noChangeShapeType="1"/>
            <a:endCxn id="649252" idx="0"/>
          </p:cNvCxnSpPr>
          <p:nvPr/>
        </p:nvCxnSpPr>
        <p:spPr bwMode="auto">
          <a:xfrm>
            <a:off x="5995989" y="3335338"/>
            <a:ext cx="458787" cy="812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9254" name="Text Box 38">
            <a:extLst>
              <a:ext uri="{FF2B5EF4-FFF2-40B4-BE49-F238E27FC236}">
                <a16:creationId xmlns:a16="http://schemas.microsoft.com/office/drawing/2014/main" id="{4A8B16A5-A2C8-9C40-A0F6-8AD1CA74C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4478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49257" name="Text Box 41">
            <a:extLst>
              <a:ext uri="{FF2B5EF4-FFF2-40B4-BE49-F238E27FC236}">
                <a16:creationId xmlns:a16="http://schemas.microsoft.com/office/drawing/2014/main" id="{CDA5116C-E1A3-B142-AEC1-3AD1AD95A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146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49258" name="Text Box 42">
            <a:extLst>
              <a:ext uri="{FF2B5EF4-FFF2-40B4-BE49-F238E27FC236}">
                <a16:creationId xmlns:a16="http://schemas.microsoft.com/office/drawing/2014/main" id="{34A05010-1547-194E-A2BD-6E711E529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81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49259" name="Text Box 43">
            <a:extLst>
              <a:ext uri="{FF2B5EF4-FFF2-40B4-BE49-F238E27FC236}">
                <a16:creationId xmlns:a16="http://schemas.microsoft.com/office/drawing/2014/main" id="{215EBA2E-D61F-F840-9C60-9407E5D4A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438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49260" name="Text Box 44">
            <a:extLst>
              <a:ext uri="{FF2B5EF4-FFF2-40B4-BE49-F238E27FC236}">
                <a16:creationId xmlns:a16="http://schemas.microsoft.com/office/drawing/2014/main" id="{0FA0CC45-0CE0-2F40-8A90-468C920B0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4478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49261" name="Text Box 45">
            <a:extLst>
              <a:ext uri="{FF2B5EF4-FFF2-40B4-BE49-F238E27FC236}">
                <a16:creationId xmlns:a16="http://schemas.microsoft.com/office/drawing/2014/main" id="{2BD11866-A195-C14F-BBD5-A59705C2A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438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49262" name="Text Box 46">
            <a:extLst>
              <a:ext uri="{FF2B5EF4-FFF2-40B4-BE49-F238E27FC236}">
                <a16:creationId xmlns:a16="http://schemas.microsoft.com/office/drawing/2014/main" id="{50E58BCF-E3E7-D247-8AA2-0D4746B35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25146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49263" name="Text Box 47">
            <a:extLst>
              <a:ext uri="{FF2B5EF4-FFF2-40B4-BE49-F238E27FC236}">
                <a16:creationId xmlns:a16="http://schemas.microsoft.com/office/drawing/2014/main" id="{B9F33BF5-756A-354A-BB69-277AAC793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581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27255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>
            <a:extLst>
              <a:ext uri="{FF2B5EF4-FFF2-40B4-BE49-F238E27FC236}">
                <a16:creationId xmlns:a16="http://schemas.microsoft.com/office/drawing/2014/main" id="{4DC0D9B1-D22E-314B-94A5-793B7C6763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A3F4A-80DA-3446-A6E9-DEFB2D592100}" type="slidenum">
              <a:rPr lang="en-US" altLang="zh-CN"/>
              <a:pPr/>
              <a:t>12</a:t>
            </a:fld>
            <a:endParaRPr lang="en-US" altLang="zh-CN" sz="1400"/>
          </a:p>
        </p:txBody>
      </p:sp>
      <p:sp>
        <p:nvSpPr>
          <p:cNvPr id="695298" name="Rectangle 2">
            <a:extLst>
              <a:ext uri="{FF2B5EF4-FFF2-40B4-BE49-F238E27FC236}">
                <a16:creationId xmlns:a16="http://schemas.microsoft.com/office/drawing/2014/main" id="{7AABFEA4-E3ED-3546-B7E6-B4F9039C2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Representing Prefix Codes using Binary Trees</a:t>
            </a:r>
          </a:p>
        </p:txBody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5D20565E-301E-9946-A51A-F384FCCC5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ea typeface="宋体" panose="02010600030101010101" pitchFamily="2" charset="-122"/>
                <a:sym typeface="Symbol" pitchFamily="2" charset="2"/>
              </a:rPr>
              <a:t>Ex.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c(a) = 11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    c(e) = 01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    c(k) = 001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    c(l) = 10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    c(u) = 000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Q. 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How does the tree of a prefix code look?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A. 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Only the leaves have a label.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Pf.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An encoding of x is a prefix of an encoding of y if and only if the path of x is a prefix of the path of y.</a:t>
            </a:r>
          </a:p>
        </p:txBody>
      </p:sp>
      <p:sp>
        <p:nvSpPr>
          <p:cNvPr id="695300" name="Oval 4">
            <a:extLst>
              <a:ext uri="{FF2B5EF4-FFF2-40B4-BE49-F238E27FC236}">
                <a16:creationId xmlns:a16="http://schemas.microsoft.com/office/drawing/2014/main" id="{3259EF9D-9A90-C84C-A4B6-CC3876E86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57401"/>
            <a:ext cx="214313" cy="2143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95301" name="Oval 5">
            <a:extLst>
              <a:ext uri="{FF2B5EF4-FFF2-40B4-BE49-F238E27FC236}">
                <a16:creationId xmlns:a16="http://schemas.microsoft.com/office/drawing/2014/main" id="{2395DFF0-CFBA-644E-8E53-F0D510497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3106738"/>
            <a:ext cx="290512" cy="2905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l</a:t>
            </a:r>
          </a:p>
        </p:txBody>
      </p:sp>
      <p:cxnSp>
        <p:nvCxnSpPr>
          <p:cNvPr id="695302" name="AutoShape 6">
            <a:extLst>
              <a:ext uri="{FF2B5EF4-FFF2-40B4-BE49-F238E27FC236}">
                <a16:creationId xmlns:a16="http://schemas.microsoft.com/office/drawing/2014/main" id="{8B778515-DEF1-E348-B974-76CE438C0F7A}"/>
              </a:ext>
            </a:extLst>
          </p:cNvPr>
          <p:cNvCxnSpPr>
            <a:cxnSpLocks noChangeShapeType="1"/>
            <a:stCxn id="695300" idx="3"/>
            <a:endCxn id="695301" idx="0"/>
          </p:cNvCxnSpPr>
          <p:nvPr/>
        </p:nvCxnSpPr>
        <p:spPr bwMode="auto">
          <a:xfrm flipH="1">
            <a:off x="7704138" y="2247900"/>
            <a:ext cx="328612" cy="850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5303" name="AutoShape 7">
            <a:extLst>
              <a:ext uri="{FF2B5EF4-FFF2-40B4-BE49-F238E27FC236}">
                <a16:creationId xmlns:a16="http://schemas.microsoft.com/office/drawing/2014/main" id="{0DD2FEB5-CA83-0944-B71E-23B6E882DFE4}"/>
              </a:ext>
            </a:extLst>
          </p:cNvPr>
          <p:cNvCxnSpPr>
            <a:cxnSpLocks noChangeShapeType="1"/>
            <a:stCxn id="695300" idx="5"/>
            <a:endCxn id="695306" idx="0"/>
          </p:cNvCxnSpPr>
          <p:nvPr/>
        </p:nvCxnSpPr>
        <p:spPr bwMode="auto">
          <a:xfrm>
            <a:off x="8183564" y="2247900"/>
            <a:ext cx="511175" cy="774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5304" name="Oval 8">
            <a:extLst>
              <a:ext uri="{FF2B5EF4-FFF2-40B4-BE49-F238E27FC236}">
                <a16:creationId xmlns:a16="http://schemas.microsoft.com/office/drawing/2014/main" id="{99F42797-7CEF-094B-9A05-B609ACF4E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4173538"/>
            <a:ext cx="290512" cy="2905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u</a:t>
            </a:r>
          </a:p>
        </p:txBody>
      </p:sp>
      <p:cxnSp>
        <p:nvCxnSpPr>
          <p:cNvPr id="695305" name="AutoShape 9">
            <a:extLst>
              <a:ext uri="{FF2B5EF4-FFF2-40B4-BE49-F238E27FC236}">
                <a16:creationId xmlns:a16="http://schemas.microsoft.com/office/drawing/2014/main" id="{8FDE5428-5E09-5C4F-A38D-46039A99A587}"/>
              </a:ext>
            </a:extLst>
          </p:cNvPr>
          <p:cNvCxnSpPr>
            <a:cxnSpLocks noChangeShapeType="1"/>
            <a:stCxn id="695309" idx="3"/>
            <a:endCxn id="695304" idx="0"/>
          </p:cNvCxnSpPr>
          <p:nvPr/>
        </p:nvCxnSpPr>
        <p:spPr bwMode="auto">
          <a:xfrm flipH="1">
            <a:off x="5341939" y="3327400"/>
            <a:ext cx="465137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5306" name="Oval 10">
            <a:extLst>
              <a:ext uri="{FF2B5EF4-FFF2-40B4-BE49-F238E27FC236}">
                <a16:creationId xmlns:a16="http://schemas.microsoft.com/office/drawing/2014/main" id="{C40C8C71-342C-0743-8E70-361B45FCF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3030538"/>
            <a:ext cx="290512" cy="2905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95307" name="Oval 11">
            <a:extLst>
              <a:ext uri="{FF2B5EF4-FFF2-40B4-BE49-F238E27FC236}">
                <a16:creationId xmlns:a16="http://schemas.microsoft.com/office/drawing/2014/main" id="{AD9728FB-987B-ED4C-998E-C230BC85B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1201738"/>
            <a:ext cx="214312" cy="2143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95308" name="Oval 12">
            <a:extLst>
              <a:ext uri="{FF2B5EF4-FFF2-40B4-BE49-F238E27FC236}">
                <a16:creationId xmlns:a16="http://schemas.microsoft.com/office/drawing/2014/main" id="{8FA6703B-4DBC-CE49-A3C5-8BC14EA58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2125663"/>
            <a:ext cx="214312" cy="2143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95309" name="Oval 13">
            <a:extLst>
              <a:ext uri="{FF2B5EF4-FFF2-40B4-BE49-F238E27FC236}">
                <a16:creationId xmlns:a16="http://schemas.microsoft.com/office/drawing/2014/main" id="{57842109-D4B1-6A4E-B3F8-A98C1360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6" y="3136901"/>
            <a:ext cx="214313" cy="2143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95310" name="Oval 14">
            <a:extLst>
              <a:ext uri="{FF2B5EF4-FFF2-40B4-BE49-F238E27FC236}">
                <a16:creationId xmlns:a16="http://schemas.microsoft.com/office/drawing/2014/main" id="{349DF227-1DBC-1746-A1A7-3E408093F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8" y="3136901"/>
            <a:ext cx="290512" cy="2905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e</a:t>
            </a:r>
          </a:p>
        </p:txBody>
      </p:sp>
      <p:cxnSp>
        <p:nvCxnSpPr>
          <p:cNvPr id="695311" name="AutoShape 15">
            <a:extLst>
              <a:ext uri="{FF2B5EF4-FFF2-40B4-BE49-F238E27FC236}">
                <a16:creationId xmlns:a16="http://schemas.microsoft.com/office/drawing/2014/main" id="{F6A6A23B-FAB9-924B-948B-23B36FC42D73}"/>
              </a:ext>
            </a:extLst>
          </p:cNvPr>
          <p:cNvCxnSpPr>
            <a:cxnSpLocks noChangeShapeType="1"/>
            <a:stCxn id="695308" idx="3"/>
            <a:endCxn id="695309" idx="0"/>
          </p:cNvCxnSpPr>
          <p:nvPr/>
        </p:nvCxnSpPr>
        <p:spPr bwMode="auto">
          <a:xfrm flipH="1">
            <a:off x="5883276" y="2316163"/>
            <a:ext cx="411163" cy="812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5312" name="AutoShape 16">
            <a:extLst>
              <a:ext uri="{FF2B5EF4-FFF2-40B4-BE49-F238E27FC236}">
                <a16:creationId xmlns:a16="http://schemas.microsoft.com/office/drawing/2014/main" id="{2CCC8A33-AF20-C548-BC00-DC345173D5C3}"/>
              </a:ext>
            </a:extLst>
          </p:cNvPr>
          <p:cNvCxnSpPr>
            <a:cxnSpLocks noChangeShapeType="1"/>
            <a:stCxn id="695308" idx="5"/>
            <a:endCxn id="695310" idx="0"/>
          </p:cNvCxnSpPr>
          <p:nvPr/>
        </p:nvCxnSpPr>
        <p:spPr bwMode="auto">
          <a:xfrm>
            <a:off x="6445250" y="2316163"/>
            <a:ext cx="496888" cy="812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5313" name="AutoShape 17">
            <a:extLst>
              <a:ext uri="{FF2B5EF4-FFF2-40B4-BE49-F238E27FC236}">
                <a16:creationId xmlns:a16="http://schemas.microsoft.com/office/drawing/2014/main" id="{82E4D0BD-73AC-8349-8846-954D3FD6B0C0}"/>
              </a:ext>
            </a:extLst>
          </p:cNvPr>
          <p:cNvCxnSpPr>
            <a:cxnSpLocks noChangeShapeType="1"/>
            <a:stCxn id="695307" idx="3"/>
            <a:endCxn id="695308" idx="0"/>
          </p:cNvCxnSpPr>
          <p:nvPr/>
        </p:nvCxnSpPr>
        <p:spPr bwMode="auto">
          <a:xfrm flipH="1">
            <a:off x="6370638" y="1392239"/>
            <a:ext cx="838200" cy="7254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5314" name="AutoShape 18">
            <a:extLst>
              <a:ext uri="{FF2B5EF4-FFF2-40B4-BE49-F238E27FC236}">
                <a16:creationId xmlns:a16="http://schemas.microsoft.com/office/drawing/2014/main" id="{5A438DAB-ED26-A547-BC76-7B7E5A6F8AC5}"/>
              </a:ext>
            </a:extLst>
          </p:cNvPr>
          <p:cNvCxnSpPr>
            <a:cxnSpLocks noChangeShapeType="1"/>
            <a:stCxn id="695307" idx="5"/>
            <a:endCxn id="695300" idx="0"/>
          </p:cNvCxnSpPr>
          <p:nvPr/>
        </p:nvCxnSpPr>
        <p:spPr bwMode="auto">
          <a:xfrm>
            <a:off x="7359650" y="1392239"/>
            <a:ext cx="749300" cy="657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5315" name="Oval 19">
            <a:extLst>
              <a:ext uri="{FF2B5EF4-FFF2-40B4-BE49-F238E27FC236}">
                <a16:creationId xmlns:a16="http://schemas.microsoft.com/office/drawing/2014/main" id="{504B0200-0B45-4A4F-B581-7DD925F54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6" y="4156076"/>
            <a:ext cx="290513" cy="2905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k</a:t>
            </a:r>
          </a:p>
        </p:txBody>
      </p:sp>
      <p:cxnSp>
        <p:nvCxnSpPr>
          <p:cNvPr id="695316" name="AutoShape 20">
            <a:extLst>
              <a:ext uri="{FF2B5EF4-FFF2-40B4-BE49-F238E27FC236}">
                <a16:creationId xmlns:a16="http://schemas.microsoft.com/office/drawing/2014/main" id="{034D7C06-BEA3-7646-AD8E-21425C5418B3}"/>
              </a:ext>
            </a:extLst>
          </p:cNvPr>
          <p:cNvCxnSpPr>
            <a:cxnSpLocks noChangeShapeType="1"/>
            <a:endCxn id="695315" idx="0"/>
          </p:cNvCxnSpPr>
          <p:nvPr/>
        </p:nvCxnSpPr>
        <p:spPr bwMode="auto">
          <a:xfrm>
            <a:off x="5995989" y="3335338"/>
            <a:ext cx="458787" cy="812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5317" name="Text Box 21">
            <a:extLst>
              <a:ext uri="{FF2B5EF4-FFF2-40B4-BE49-F238E27FC236}">
                <a16:creationId xmlns:a16="http://schemas.microsoft.com/office/drawing/2014/main" id="{22700809-28DD-C746-AE7A-B8DA1B4C4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4478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95318" name="Text Box 22">
            <a:extLst>
              <a:ext uri="{FF2B5EF4-FFF2-40B4-BE49-F238E27FC236}">
                <a16:creationId xmlns:a16="http://schemas.microsoft.com/office/drawing/2014/main" id="{E63A24F2-283D-2B4F-9E08-26BA4A96E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146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95319" name="Text Box 23">
            <a:extLst>
              <a:ext uri="{FF2B5EF4-FFF2-40B4-BE49-F238E27FC236}">
                <a16:creationId xmlns:a16="http://schemas.microsoft.com/office/drawing/2014/main" id="{6FE0BF3B-366F-4F42-976D-1A49FD6BE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81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95320" name="Text Box 24">
            <a:extLst>
              <a:ext uri="{FF2B5EF4-FFF2-40B4-BE49-F238E27FC236}">
                <a16:creationId xmlns:a16="http://schemas.microsoft.com/office/drawing/2014/main" id="{C94384D6-622D-014B-8516-4FD364D7D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438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95321" name="Text Box 25">
            <a:extLst>
              <a:ext uri="{FF2B5EF4-FFF2-40B4-BE49-F238E27FC236}">
                <a16:creationId xmlns:a16="http://schemas.microsoft.com/office/drawing/2014/main" id="{125EB471-4791-9B4C-AD54-3264FAAA8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4478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5322" name="Text Box 26">
            <a:extLst>
              <a:ext uri="{FF2B5EF4-FFF2-40B4-BE49-F238E27FC236}">
                <a16:creationId xmlns:a16="http://schemas.microsoft.com/office/drawing/2014/main" id="{CF9F8D67-8D26-BB41-9802-C174BF57D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438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5323" name="Text Box 27">
            <a:extLst>
              <a:ext uri="{FF2B5EF4-FFF2-40B4-BE49-F238E27FC236}">
                <a16:creationId xmlns:a16="http://schemas.microsoft.com/office/drawing/2014/main" id="{A913F94D-8851-AB42-B973-29DB27CD0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25146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5324" name="Text Box 28">
            <a:extLst>
              <a:ext uri="{FF2B5EF4-FFF2-40B4-BE49-F238E27FC236}">
                <a16:creationId xmlns:a16="http://schemas.microsoft.com/office/drawing/2014/main" id="{18327D6F-85EF-5E45-99A8-911CE3F13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581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3849327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>
            <a:extLst>
              <a:ext uri="{FF2B5EF4-FFF2-40B4-BE49-F238E27FC236}">
                <a16:creationId xmlns:a16="http://schemas.microsoft.com/office/drawing/2014/main" id="{08FD5E50-26DD-4245-B297-4DBFC6FB5B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2B336-DDEB-7C42-B322-D5B576E57D99}" type="slidenum">
              <a:rPr lang="en-US" altLang="zh-CN"/>
              <a:pPr/>
              <a:t>13</a:t>
            </a:fld>
            <a:endParaRPr lang="en-US" altLang="zh-CN" sz="1400"/>
          </a:p>
        </p:txBody>
      </p:sp>
      <p:sp>
        <p:nvSpPr>
          <p:cNvPr id="650286" name="Oval 46">
            <a:extLst>
              <a:ext uri="{FF2B5EF4-FFF2-40B4-BE49-F238E27FC236}">
                <a16:creationId xmlns:a16="http://schemas.microsoft.com/office/drawing/2014/main" id="{01FCD710-9A6D-6C4F-9D8A-2BF7D6D96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41148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/>
          </a:p>
        </p:txBody>
      </p:sp>
      <p:sp>
        <p:nvSpPr>
          <p:cNvPr id="650242" name="Rectangle 2">
            <a:extLst>
              <a:ext uri="{FF2B5EF4-FFF2-40B4-BE49-F238E27FC236}">
                <a16:creationId xmlns:a16="http://schemas.microsoft.com/office/drawing/2014/main" id="{987B65BF-5775-B745-A398-C49312A62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Representing Prefix Codes using Binary Trees</a:t>
            </a:r>
          </a:p>
        </p:txBody>
      </p:sp>
      <p:sp>
        <p:nvSpPr>
          <p:cNvPr id="650243" name="Rectangle 3">
            <a:extLst>
              <a:ext uri="{FF2B5EF4-FFF2-40B4-BE49-F238E27FC236}">
                <a16:creationId xmlns:a16="http://schemas.microsoft.com/office/drawing/2014/main" id="{D6D9BC35-4FFC-B648-B182-BE5A231A5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ea typeface="宋体" panose="02010600030101010101" pitchFamily="2" charset="-122"/>
              </a:rPr>
              <a:t>Q. 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What is the meaning of 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	111010001111101000 ?</a:t>
            </a:r>
          </a:p>
          <a:p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0244" name="Oval 4">
            <a:extLst>
              <a:ext uri="{FF2B5EF4-FFF2-40B4-BE49-F238E27FC236}">
                <a16:creationId xmlns:a16="http://schemas.microsoft.com/office/drawing/2014/main" id="{D00D6D4A-370B-054F-A923-4D290D8CB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57401"/>
            <a:ext cx="214313" cy="2143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cxnSp>
        <p:nvCxnSpPr>
          <p:cNvPr id="650246" name="AutoShape 6">
            <a:extLst>
              <a:ext uri="{FF2B5EF4-FFF2-40B4-BE49-F238E27FC236}">
                <a16:creationId xmlns:a16="http://schemas.microsoft.com/office/drawing/2014/main" id="{5112E974-0135-2D4C-AF0E-A6FCC80AC704}"/>
              </a:ext>
            </a:extLst>
          </p:cNvPr>
          <p:cNvCxnSpPr>
            <a:cxnSpLocks noChangeShapeType="1"/>
            <a:stCxn id="650244" idx="3"/>
            <a:endCxn id="650278" idx="0"/>
          </p:cNvCxnSpPr>
          <p:nvPr/>
        </p:nvCxnSpPr>
        <p:spPr bwMode="auto">
          <a:xfrm flipH="1">
            <a:off x="7696200" y="2247901"/>
            <a:ext cx="336550" cy="881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0247" name="AutoShape 7">
            <a:extLst>
              <a:ext uri="{FF2B5EF4-FFF2-40B4-BE49-F238E27FC236}">
                <a16:creationId xmlns:a16="http://schemas.microsoft.com/office/drawing/2014/main" id="{A512C04E-3936-A14F-8D2F-F1258287B815}"/>
              </a:ext>
            </a:extLst>
          </p:cNvPr>
          <p:cNvCxnSpPr>
            <a:cxnSpLocks noChangeShapeType="1"/>
            <a:stCxn id="650244" idx="5"/>
            <a:endCxn id="650271" idx="0"/>
          </p:cNvCxnSpPr>
          <p:nvPr/>
        </p:nvCxnSpPr>
        <p:spPr bwMode="auto">
          <a:xfrm>
            <a:off x="8183563" y="2247901"/>
            <a:ext cx="519112" cy="881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0248" name="Oval 8">
            <a:extLst>
              <a:ext uri="{FF2B5EF4-FFF2-40B4-BE49-F238E27FC236}">
                <a16:creationId xmlns:a16="http://schemas.microsoft.com/office/drawing/2014/main" id="{DE5131CF-1DF2-F248-B8F3-75AD2FAC1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4173538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l</a:t>
            </a:r>
          </a:p>
        </p:txBody>
      </p:sp>
      <p:cxnSp>
        <p:nvCxnSpPr>
          <p:cNvPr id="650249" name="AutoShape 9">
            <a:extLst>
              <a:ext uri="{FF2B5EF4-FFF2-40B4-BE49-F238E27FC236}">
                <a16:creationId xmlns:a16="http://schemas.microsoft.com/office/drawing/2014/main" id="{E7B4C77A-DAEC-D04D-8265-DA59F9C87078}"/>
              </a:ext>
            </a:extLst>
          </p:cNvPr>
          <p:cNvCxnSpPr>
            <a:cxnSpLocks noChangeShapeType="1"/>
            <a:stCxn id="650253" idx="3"/>
            <a:endCxn id="650248" idx="0"/>
          </p:cNvCxnSpPr>
          <p:nvPr/>
        </p:nvCxnSpPr>
        <p:spPr bwMode="auto">
          <a:xfrm flipH="1">
            <a:off x="5348289" y="3327400"/>
            <a:ext cx="458787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0251" name="Oval 11">
            <a:extLst>
              <a:ext uri="{FF2B5EF4-FFF2-40B4-BE49-F238E27FC236}">
                <a16:creationId xmlns:a16="http://schemas.microsoft.com/office/drawing/2014/main" id="{8D686675-39E6-5B40-86CE-C18E71255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1201738"/>
            <a:ext cx="214312" cy="2143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0252" name="Oval 12">
            <a:extLst>
              <a:ext uri="{FF2B5EF4-FFF2-40B4-BE49-F238E27FC236}">
                <a16:creationId xmlns:a16="http://schemas.microsoft.com/office/drawing/2014/main" id="{C5FCC35B-5E75-E141-B53B-F4E22225A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2125663"/>
            <a:ext cx="214312" cy="2143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0253" name="Oval 13">
            <a:extLst>
              <a:ext uri="{FF2B5EF4-FFF2-40B4-BE49-F238E27FC236}">
                <a16:creationId xmlns:a16="http://schemas.microsoft.com/office/drawing/2014/main" id="{7657E077-37BF-F643-B9E3-A64121AAB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6" y="3136901"/>
            <a:ext cx="214313" cy="2143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50254" name="Oval 14">
            <a:extLst>
              <a:ext uri="{FF2B5EF4-FFF2-40B4-BE49-F238E27FC236}">
                <a16:creationId xmlns:a16="http://schemas.microsoft.com/office/drawing/2014/main" id="{9071EAB0-D15D-F24E-A572-66D741B65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8" y="31369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e</a:t>
            </a:r>
          </a:p>
        </p:txBody>
      </p:sp>
      <p:cxnSp>
        <p:nvCxnSpPr>
          <p:cNvPr id="650255" name="AutoShape 15">
            <a:extLst>
              <a:ext uri="{FF2B5EF4-FFF2-40B4-BE49-F238E27FC236}">
                <a16:creationId xmlns:a16="http://schemas.microsoft.com/office/drawing/2014/main" id="{A81ECC4B-70A5-B84D-A5CD-5C2E64E1E6D3}"/>
              </a:ext>
            </a:extLst>
          </p:cNvPr>
          <p:cNvCxnSpPr>
            <a:cxnSpLocks noChangeShapeType="1"/>
            <a:stCxn id="650252" idx="3"/>
            <a:endCxn id="650253" idx="0"/>
          </p:cNvCxnSpPr>
          <p:nvPr/>
        </p:nvCxnSpPr>
        <p:spPr bwMode="auto">
          <a:xfrm flipH="1">
            <a:off x="5883276" y="2316163"/>
            <a:ext cx="411163" cy="812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0256" name="AutoShape 16">
            <a:extLst>
              <a:ext uri="{FF2B5EF4-FFF2-40B4-BE49-F238E27FC236}">
                <a16:creationId xmlns:a16="http://schemas.microsoft.com/office/drawing/2014/main" id="{CA1E38B2-0A41-2741-BEAD-63A23B905EF7}"/>
              </a:ext>
            </a:extLst>
          </p:cNvPr>
          <p:cNvCxnSpPr>
            <a:cxnSpLocks noChangeShapeType="1"/>
            <a:stCxn id="650252" idx="5"/>
            <a:endCxn id="650254" idx="0"/>
          </p:cNvCxnSpPr>
          <p:nvPr/>
        </p:nvCxnSpPr>
        <p:spPr bwMode="auto">
          <a:xfrm>
            <a:off x="6445250" y="2316163"/>
            <a:ext cx="503238" cy="812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0257" name="AutoShape 17">
            <a:extLst>
              <a:ext uri="{FF2B5EF4-FFF2-40B4-BE49-F238E27FC236}">
                <a16:creationId xmlns:a16="http://schemas.microsoft.com/office/drawing/2014/main" id="{E846FF6B-BF51-214C-A78A-963BE750F9E1}"/>
              </a:ext>
            </a:extLst>
          </p:cNvPr>
          <p:cNvCxnSpPr>
            <a:cxnSpLocks noChangeShapeType="1"/>
            <a:stCxn id="650251" idx="3"/>
            <a:endCxn id="650252" idx="0"/>
          </p:cNvCxnSpPr>
          <p:nvPr/>
        </p:nvCxnSpPr>
        <p:spPr bwMode="auto">
          <a:xfrm flipH="1">
            <a:off x="6370638" y="1392239"/>
            <a:ext cx="838200" cy="7254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0258" name="AutoShape 18">
            <a:extLst>
              <a:ext uri="{FF2B5EF4-FFF2-40B4-BE49-F238E27FC236}">
                <a16:creationId xmlns:a16="http://schemas.microsoft.com/office/drawing/2014/main" id="{A3F708D6-2EDC-354F-87F5-A307B9F0A814}"/>
              </a:ext>
            </a:extLst>
          </p:cNvPr>
          <p:cNvCxnSpPr>
            <a:cxnSpLocks noChangeShapeType="1"/>
            <a:stCxn id="650251" idx="5"/>
            <a:endCxn id="650244" idx="0"/>
          </p:cNvCxnSpPr>
          <p:nvPr/>
        </p:nvCxnSpPr>
        <p:spPr bwMode="auto">
          <a:xfrm>
            <a:off x="7359650" y="1392239"/>
            <a:ext cx="749300" cy="657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0259" name="Oval 19">
            <a:extLst>
              <a:ext uri="{FF2B5EF4-FFF2-40B4-BE49-F238E27FC236}">
                <a16:creationId xmlns:a16="http://schemas.microsoft.com/office/drawing/2014/main" id="{7A944DDE-CFEE-994A-8739-5450B8E11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4156075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m</a:t>
            </a:r>
          </a:p>
        </p:txBody>
      </p:sp>
      <p:cxnSp>
        <p:nvCxnSpPr>
          <p:cNvPr id="650260" name="AutoShape 20">
            <a:extLst>
              <a:ext uri="{FF2B5EF4-FFF2-40B4-BE49-F238E27FC236}">
                <a16:creationId xmlns:a16="http://schemas.microsoft.com/office/drawing/2014/main" id="{129DC49D-EC48-CC48-BCC0-2CF9D7A85DC2}"/>
              </a:ext>
            </a:extLst>
          </p:cNvPr>
          <p:cNvCxnSpPr>
            <a:cxnSpLocks noChangeShapeType="1"/>
            <a:endCxn id="650259" idx="0"/>
          </p:cNvCxnSpPr>
          <p:nvPr/>
        </p:nvCxnSpPr>
        <p:spPr bwMode="auto">
          <a:xfrm>
            <a:off x="6002339" y="3335338"/>
            <a:ext cx="458787" cy="812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0261" name="Text Box 21">
            <a:extLst>
              <a:ext uri="{FF2B5EF4-FFF2-40B4-BE49-F238E27FC236}">
                <a16:creationId xmlns:a16="http://schemas.microsoft.com/office/drawing/2014/main" id="{09CC5D5F-50D1-C246-A9FC-C92D0DD9A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4478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0262" name="Text Box 22">
            <a:extLst>
              <a:ext uri="{FF2B5EF4-FFF2-40B4-BE49-F238E27FC236}">
                <a16:creationId xmlns:a16="http://schemas.microsoft.com/office/drawing/2014/main" id="{9D770E84-D096-C74E-8CE2-06E64FC70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146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0263" name="Text Box 23">
            <a:extLst>
              <a:ext uri="{FF2B5EF4-FFF2-40B4-BE49-F238E27FC236}">
                <a16:creationId xmlns:a16="http://schemas.microsoft.com/office/drawing/2014/main" id="{2B7B2C25-113C-294F-9AAD-C6771804D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81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0264" name="Text Box 24">
            <a:extLst>
              <a:ext uri="{FF2B5EF4-FFF2-40B4-BE49-F238E27FC236}">
                <a16:creationId xmlns:a16="http://schemas.microsoft.com/office/drawing/2014/main" id="{5A5D39BF-EE36-524B-AFF0-68857BFB0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438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0265" name="Text Box 25">
            <a:extLst>
              <a:ext uri="{FF2B5EF4-FFF2-40B4-BE49-F238E27FC236}">
                <a16:creationId xmlns:a16="http://schemas.microsoft.com/office/drawing/2014/main" id="{1BDF082B-980E-4F4E-8F3E-E0F9E999C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4478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0266" name="Text Box 26">
            <a:extLst>
              <a:ext uri="{FF2B5EF4-FFF2-40B4-BE49-F238E27FC236}">
                <a16:creationId xmlns:a16="http://schemas.microsoft.com/office/drawing/2014/main" id="{11926DE0-3654-474E-9040-59F7CF2F0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438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0267" name="Text Box 27">
            <a:extLst>
              <a:ext uri="{FF2B5EF4-FFF2-40B4-BE49-F238E27FC236}">
                <a16:creationId xmlns:a16="http://schemas.microsoft.com/office/drawing/2014/main" id="{9D83DE62-E86B-1343-90BA-3C5DD06D9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25146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0268" name="Text Box 28">
            <a:extLst>
              <a:ext uri="{FF2B5EF4-FFF2-40B4-BE49-F238E27FC236}">
                <a16:creationId xmlns:a16="http://schemas.microsoft.com/office/drawing/2014/main" id="{47A8D835-432A-5A44-94E0-7A38C837B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581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0269" name="Oval 29">
            <a:extLst>
              <a:ext uri="{FF2B5EF4-FFF2-40B4-BE49-F238E27FC236}">
                <a16:creationId xmlns:a16="http://schemas.microsoft.com/office/drawing/2014/main" id="{0470E590-FC68-AF49-96C2-D7917FB7A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195888"/>
            <a:ext cx="304800" cy="3048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p</a:t>
            </a:r>
          </a:p>
        </p:txBody>
      </p:sp>
      <p:cxnSp>
        <p:nvCxnSpPr>
          <p:cNvPr id="650270" name="AutoShape 30">
            <a:extLst>
              <a:ext uri="{FF2B5EF4-FFF2-40B4-BE49-F238E27FC236}">
                <a16:creationId xmlns:a16="http://schemas.microsoft.com/office/drawing/2014/main" id="{9E475FF3-473A-FB47-A848-A4F6AFF25929}"/>
              </a:ext>
            </a:extLst>
          </p:cNvPr>
          <p:cNvCxnSpPr>
            <a:cxnSpLocks noChangeShapeType="1"/>
            <a:stCxn id="650286" idx="5"/>
            <a:endCxn id="650269" idx="0"/>
          </p:cNvCxnSpPr>
          <p:nvPr/>
        </p:nvCxnSpPr>
        <p:spPr bwMode="auto">
          <a:xfrm>
            <a:off x="9328150" y="4383088"/>
            <a:ext cx="577850" cy="804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0271" name="Oval 31">
            <a:extLst>
              <a:ext uri="{FF2B5EF4-FFF2-40B4-BE49-F238E27FC236}">
                <a16:creationId xmlns:a16="http://schemas.microsoft.com/office/drawing/2014/main" id="{121F1C12-3A47-A34A-A5CE-556AC289C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726" y="3136901"/>
            <a:ext cx="214313" cy="2143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cxnSp>
        <p:nvCxnSpPr>
          <p:cNvPr id="650273" name="AutoShape 33">
            <a:extLst>
              <a:ext uri="{FF2B5EF4-FFF2-40B4-BE49-F238E27FC236}">
                <a16:creationId xmlns:a16="http://schemas.microsoft.com/office/drawing/2014/main" id="{A397E4F8-3171-C948-9A20-3C3A296E1471}"/>
              </a:ext>
            </a:extLst>
          </p:cNvPr>
          <p:cNvCxnSpPr>
            <a:cxnSpLocks noChangeShapeType="1"/>
            <a:stCxn id="650271" idx="5"/>
            <a:endCxn id="650286" idx="0"/>
          </p:cNvCxnSpPr>
          <p:nvPr/>
        </p:nvCxnSpPr>
        <p:spPr bwMode="auto">
          <a:xfrm>
            <a:off x="8777288" y="3327401"/>
            <a:ext cx="442912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0275" name="Text Box 35">
            <a:extLst>
              <a:ext uri="{FF2B5EF4-FFF2-40B4-BE49-F238E27FC236}">
                <a16:creationId xmlns:a16="http://schemas.microsoft.com/office/drawing/2014/main" id="{8CC7E73E-824D-C641-97D5-A7647280D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6675" y="35052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0278" name="Oval 38">
            <a:extLst>
              <a:ext uri="{FF2B5EF4-FFF2-40B4-BE49-F238E27FC236}">
                <a16:creationId xmlns:a16="http://schemas.microsoft.com/office/drawing/2014/main" id="{D2DC72F3-CD39-E74E-AAA8-982493464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1369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i</a:t>
            </a:r>
          </a:p>
        </p:txBody>
      </p:sp>
      <p:cxnSp>
        <p:nvCxnSpPr>
          <p:cNvPr id="650279" name="AutoShape 39">
            <a:extLst>
              <a:ext uri="{FF2B5EF4-FFF2-40B4-BE49-F238E27FC236}">
                <a16:creationId xmlns:a16="http://schemas.microsoft.com/office/drawing/2014/main" id="{051E27B9-4A92-BB42-AF59-BA7319F7014E}"/>
              </a:ext>
            </a:extLst>
          </p:cNvPr>
          <p:cNvCxnSpPr>
            <a:cxnSpLocks noChangeShapeType="1"/>
            <a:endCxn id="650281" idx="0"/>
          </p:cNvCxnSpPr>
          <p:nvPr/>
        </p:nvCxnSpPr>
        <p:spPr bwMode="auto">
          <a:xfrm flipH="1">
            <a:off x="8839200" y="4419601"/>
            <a:ext cx="336550" cy="8302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0280" name="Text Box 40">
            <a:extLst>
              <a:ext uri="{FF2B5EF4-FFF2-40B4-BE49-F238E27FC236}">
                <a16:creationId xmlns:a16="http://schemas.microsoft.com/office/drawing/2014/main" id="{B52196C3-0C6D-6C44-9D0C-5F6838458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5593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0281" name="Oval 41">
            <a:extLst>
              <a:ext uri="{FF2B5EF4-FFF2-40B4-BE49-F238E27FC236}">
                <a16:creationId xmlns:a16="http://schemas.microsoft.com/office/drawing/2014/main" id="{6FE00CD7-B218-2744-BC4D-6226B305E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2578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650282" name="Text Box 42">
            <a:extLst>
              <a:ext uri="{FF2B5EF4-FFF2-40B4-BE49-F238E27FC236}">
                <a16:creationId xmlns:a16="http://schemas.microsoft.com/office/drawing/2014/main" id="{223EBD77-5B41-E448-B40D-D40DC6AA1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44958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186712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>
            <a:extLst>
              <a:ext uri="{FF2B5EF4-FFF2-40B4-BE49-F238E27FC236}">
                <a16:creationId xmlns:a16="http://schemas.microsoft.com/office/drawing/2014/main" id="{B454A2D5-B72A-4A4B-963D-2D2E371FA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A8BFA-FFF7-5E4A-A7F3-1933E086EE84}" type="slidenum">
              <a:rPr lang="en-US" altLang="zh-CN"/>
              <a:pPr/>
              <a:t>14</a:t>
            </a:fld>
            <a:endParaRPr lang="en-US" altLang="zh-CN" sz="1400"/>
          </a:p>
        </p:txBody>
      </p:sp>
      <p:sp>
        <p:nvSpPr>
          <p:cNvPr id="697346" name="Oval 2">
            <a:extLst>
              <a:ext uri="{FF2B5EF4-FFF2-40B4-BE49-F238E27FC236}">
                <a16:creationId xmlns:a16="http://schemas.microsoft.com/office/drawing/2014/main" id="{42724215-C564-A746-A0C6-0C5062D07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41148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/>
          </a:p>
        </p:txBody>
      </p:sp>
      <p:sp>
        <p:nvSpPr>
          <p:cNvPr id="697347" name="Rectangle 3">
            <a:extLst>
              <a:ext uri="{FF2B5EF4-FFF2-40B4-BE49-F238E27FC236}">
                <a16:creationId xmlns:a16="http://schemas.microsoft.com/office/drawing/2014/main" id="{B25CEC5B-AEDE-8E49-8AC8-256EBC5F3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Representing Prefix Codes using Binary Trees</a:t>
            </a:r>
          </a:p>
        </p:txBody>
      </p:sp>
      <p:sp>
        <p:nvSpPr>
          <p:cNvPr id="697348" name="Rectangle 4">
            <a:extLst>
              <a:ext uri="{FF2B5EF4-FFF2-40B4-BE49-F238E27FC236}">
                <a16:creationId xmlns:a16="http://schemas.microsoft.com/office/drawing/2014/main" id="{B7A5ED96-6C67-A549-B558-9B07D231A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ea typeface="宋体" panose="02010600030101010101" pitchFamily="2" charset="-122"/>
              </a:rPr>
              <a:t>Q. 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What is the meaning of 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	111010001111101000 ?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A. 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“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simpel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</a:p>
          <a:p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Q.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How can this prefix code be made more efficient?</a:t>
            </a:r>
          </a:p>
        </p:txBody>
      </p:sp>
      <p:sp>
        <p:nvSpPr>
          <p:cNvPr id="697349" name="Oval 5">
            <a:extLst>
              <a:ext uri="{FF2B5EF4-FFF2-40B4-BE49-F238E27FC236}">
                <a16:creationId xmlns:a16="http://schemas.microsoft.com/office/drawing/2014/main" id="{6C2CB31B-2313-0442-9B69-288FC5EC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57401"/>
            <a:ext cx="214313" cy="2143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cxnSp>
        <p:nvCxnSpPr>
          <p:cNvPr id="697350" name="AutoShape 6">
            <a:extLst>
              <a:ext uri="{FF2B5EF4-FFF2-40B4-BE49-F238E27FC236}">
                <a16:creationId xmlns:a16="http://schemas.microsoft.com/office/drawing/2014/main" id="{69AD394D-3936-4342-AC71-1A653A30C97C}"/>
              </a:ext>
            </a:extLst>
          </p:cNvPr>
          <p:cNvCxnSpPr>
            <a:cxnSpLocks noChangeShapeType="1"/>
            <a:stCxn id="697349" idx="3"/>
            <a:endCxn id="697377" idx="0"/>
          </p:cNvCxnSpPr>
          <p:nvPr/>
        </p:nvCxnSpPr>
        <p:spPr bwMode="auto">
          <a:xfrm flipH="1">
            <a:off x="7696200" y="2247901"/>
            <a:ext cx="336550" cy="881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7351" name="AutoShape 7">
            <a:extLst>
              <a:ext uri="{FF2B5EF4-FFF2-40B4-BE49-F238E27FC236}">
                <a16:creationId xmlns:a16="http://schemas.microsoft.com/office/drawing/2014/main" id="{BC75EFF9-4035-6F44-818A-E1187F81FDC7}"/>
              </a:ext>
            </a:extLst>
          </p:cNvPr>
          <p:cNvCxnSpPr>
            <a:cxnSpLocks noChangeShapeType="1"/>
            <a:stCxn id="697349" idx="5"/>
            <a:endCxn id="697374" idx="0"/>
          </p:cNvCxnSpPr>
          <p:nvPr/>
        </p:nvCxnSpPr>
        <p:spPr bwMode="auto">
          <a:xfrm>
            <a:off x="8183563" y="2247901"/>
            <a:ext cx="519112" cy="881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7352" name="Oval 8">
            <a:extLst>
              <a:ext uri="{FF2B5EF4-FFF2-40B4-BE49-F238E27FC236}">
                <a16:creationId xmlns:a16="http://schemas.microsoft.com/office/drawing/2014/main" id="{B7127010-A8C1-8F4D-BC16-BE5B83335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4173538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l</a:t>
            </a:r>
          </a:p>
        </p:txBody>
      </p:sp>
      <p:cxnSp>
        <p:nvCxnSpPr>
          <p:cNvPr id="697353" name="AutoShape 9">
            <a:extLst>
              <a:ext uri="{FF2B5EF4-FFF2-40B4-BE49-F238E27FC236}">
                <a16:creationId xmlns:a16="http://schemas.microsoft.com/office/drawing/2014/main" id="{19CAD434-3582-0D49-9CE8-4B0D5BF986D7}"/>
              </a:ext>
            </a:extLst>
          </p:cNvPr>
          <p:cNvCxnSpPr>
            <a:cxnSpLocks noChangeShapeType="1"/>
            <a:stCxn id="697356" idx="3"/>
            <a:endCxn id="697352" idx="0"/>
          </p:cNvCxnSpPr>
          <p:nvPr/>
        </p:nvCxnSpPr>
        <p:spPr bwMode="auto">
          <a:xfrm flipH="1">
            <a:off x="5348289" y="3327400"/>
            <a:ext cx="458787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7354" name="Oval 10">
            <a:extLst>
              <a:ext uri="{FF2B5EF4-FFF2-40B4-BE49-F238E27FC236}">
                <a16:creationId xmlns:a16="http://schemas.microsoft.com/office/drawing/2014/main" id="{DECC6147-57D2-5F4A-B6F3-76AFCA225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1201738"/>
            <a:ext cx="214312" cy="2143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97355" name="Oval 11">
            <a:extLst>
              <a:ext uri="{FF2B5EF4-FFF2-40B4-BE49-F238E27FC236}">
                <a16:creationId xmlns:a16="http://schemas.microsoft.com/office/drawing/2014/main" id="{D7014BA4-DA73-5941-BDEB-078FA0240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2125663"/>
            <a:ext cx="214312" cy="2143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97356" name="Oval 12">
            <a:extLst>
              <a:ext uri="{FF2B5EF4-FFF2-40B4-BE49-F238E27FC236}">
                <a16:creationId xmlns:a16="http://schemas.microsoft.com/office/drawing/2014/main" id="{344D94C0-B569-3647-8BA3-97E2A8D93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6" y="3136901"/>
            <a:ext cx="214313" cy="2143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97357" name="Oval 13">
            <a:extLst>
              <a:ext uri="{FF2B5EF4-FFF2-40B4-BE49-F238E27FC236}">
                <a16:creationId xmlns:a16="http://schemas.microsoft.com/office/drawing/2014/main" id="{A34780D9-96B2-9E46-A2F2-42A9B9CED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8" y="31369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e</a:t>
            </a:r>
          </a:p>
        </p:txBody>
      </p:sp>
      <p:cxnSp>
        <p:nvCxnSpPr>
          <p:cNvPr id="697358" name="AutoShape 14">
            <a:extLst>
              <a:ext uri="{FF2B5EF4-FFF2-40B4-BE49-F238E27FC236}">
                <a16:creationId xmlns:a16="http://schemas.microsoft.com/office/drawing/2014/main" id="{63076292-A5E0-0B49-9281-BFF614809778}"/>
              </a:ext>
            </a:extLst>
          </p:cNvPr>
          <p:cNvCxnSpPr>
            <a:cxnSpLocks noChangeShapeType="1"/>
            <a:stCxn id="697355" idx="3"/>
            <a:endCxn id="697356" idx="0"/>
          </p:cNvCxnSpPr>
          <p:nvPr/>
        </p:nvCxnSpPr>
        <p:spPr bwMode="auto">
          <a:xfrm flipH="1">
            <a:off x="5883276" y="2316163"/>
            <a:ext cx="411163" cy="812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7359" name="AutoShape 15">
            <a:extLst>
              <a:ext uri="{FF2B5EF4-FFF2-40B4-BE49-F238E27FC236}">
                <a16:creationId xmlns:a16="http://schemas.microsoft.com/office/drawing/2014/main" id="{2AF393BF-229C-4D45-AE8C-AAE370BBA4FA}"/>
              </a:ext>
            </a:extLst>
          </p:cNvPr>
          <p:cNvCxnSpPr>
            <a:cxnSpLocks noChangeShapeType="1"/>
            <a:stCxn id="697355" idx="5"/>
            <a:endCxn id="697357" idx="0"/>
          </p:cNvCxnSpPr>
          <p:nvPr/>
        </p:nvCxnSpPr>
        <p:spPr bwMode="auto">
          <a:xfrm>
            <a:off x="6445250" y="2316163"/>
            <a:ext cx="503238" cy="812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7360" name="AutoShape 16">
            <a:extLst>
              <a:ext uri="{FF2B5EF4-FFF2-40B4-BE49-F238E27FC236}">
                <a16:creationId xmlns:a16="http://schemas.microsoft.com/office/drawing/2014/main" id="{884F1F87-347A-FB4D-B9D9-2A8491967F71}"/>
              </a:ext>
            </a:extLst>
          </p:cNvPr>
          <p:cNvCxnSpPr>
            <a:cxnSpLocks noChangeShapeType="1"/>
            <a:stCxn id="697354" idx="3"/>
            <a:endCxn id="697355" idx="0"/>
          </p:cNvCxnSpPr>
          <p:nvPr/>
        </p:nvCxnSpPr>
        <p:spPr bwMode="auto">
          <a:xfrm flipH="1">
            <a:off x="6370638" y="1392239"/>
            <a:ext cx="838200" cy="7254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7361" name="AutoShape 17">
            <a:extLst>
              <a:ext uri="{FF2B5EF4-FFF2-40B4-BE49-F238E27FC236}">
                <a16:creationId xmlns:a16="http://schemas.microsoft.com/office/drawing/2014/main" id="{EA150871-12B6-E942-B067-977E08C96487}"/>
              </a:ext>
            </a:extLst>
          </p:cNvPr>
          <p:cNvCxnSpPr>
            <a:cxnSpLocks noChangeShapeType="1"/>
            <a:stCxn id="697354" idx="5"/>
            <a:endCxn id="697349" idx="0"/>
          </p:cNvCxnSpPr>
          <p:nvPr/>
        </p:nvCxnSpPr>
        <p:spPr bwMode="auto">
          <a:xfrm>
            <a:off x="7359650" y="1392239"/>
            <a:ext cx="749300" cy="657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7362" name="Oval 18">
            <a:extLst>
              <a:ext uri="{FF2B5EF4-FFF2-40B4-BE49-F238E27FC236}">
                <a16:creationId xmlns:a16="http://schemas.microsoft.com/office/drawing/2014/main" id="{817B9610-25F6-A042-AF66-2D5C1DC69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4156075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m</a:t>
            </a:r>
          </a:p>
        </p:txBody>
      </p:sp>
      <p:cxnSp>
        <p:nvCxnSpPr>
          <p:cNvPr id="697363" name="AutoShape 19">
            <a:extLst>
              <a:ext uri="{FF2B5EF4-FFF2-40B4-BE49-F238E27FC236}">
                <a16:creationId xmlns:a16="http://schemas.microsoft.com/office/drawing/2014/main" id="{9B1E9E89-1539-CB44-A7CA-B9097682B5A1}"/>
              </a:ext>
            </a:extLst>
          </p:cNvPr>
          <p:cNvCxnSpPr>
            <a:cxnSpLocks noChangeShapeType="1"/>
            <a:endCxn id="697362" idx="0"/>
          </p:cNvCxnSpPr>
          <p:nvPr/>
        </p:nvCxnSpPr>
        <p:spPr bwMode="auto">
          <a:xfrm>
            <a:off x="6002339" y="3335338"/>
            <a:ext cx="458787" cy="812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7364" name="Text Box 20">
            <a:extLst>
              <a:ext uri="{FF2B5EF4-FFF2-40B4-BE49-F238E27FC236}">
                <a16:creationId xmlns:a16="http://schemas.microsoft.com/office/drawing/2014/main" id="{942596E5-3BD9-2A44-8DB2-6201ABCD0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4478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97365" name="Text Box 21">
            <a:extLst>
              <a:ext uri="{FF2B5EF4-FFF2-40B4-BE49-F238E27FC236}">
                <a16:creationId xmlns:a16="http://schemas.microsoft.com/office/drawing/2014/main" id="{3CFA02B8-083F-5649-B25B-CAF0D82AF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146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97366" name="Text Box 22">
            <a:extLst>
              <a:ext uri="{FF2B5EF4-FFF2-40B4-BE49-F238E27FC236}">
                <a16:creationId xmlns:a16="http://schemas.microsoft.com/office/drawing/2014/main" id="{42ECDB09-1EBD-8041-8DE1-26836B807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81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97367" name="Text Box 23">
            <a:extLst>
              <a:ext uri="{FF2B5EF4-FFF2-40B4-BE49-F238E27FC236}">
                <a16:creationId xmlns:a16="http://schemas.microsoft.com/office/drawing/2014/main" id="{24B021E4-9509-4347-B393-6871693B2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438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97368" name="Text Box 24">
            <a:extLst>
              <a:ext uri="{FF2B5EF4-FFF2-40B4-BE49-F238E27FC236}">
                <a16:creationId xmlns:a16="http://schemas.microsoft.com/office/drawing/2014/main" id="{7790FAC9-E2F4-D344-9380-E7EE223DE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4478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7369" name="Text Box 25">
            <a:extLst>
              <a:ext uri="{FF2B5EF4-FFF2-40B4-BE49-F238E27FC236}">
                <a16:creationId xmlns:a16="http://schemas.microsoft.com/office/drawing/2014/main" id="{A4EBAC7E-C175-5148-B8F9-57FEF6FD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438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7370" name="Text Box 26">
            <a:extLst>
              <a:ext uri="{FF2B5EF4-FFF2-40B4-BE49-F238E27FC236}">
                <a16:creationId xmlns:a16="http://schemas.microsoft.com/office/drawing/2014/main" id="{88B23DD0-0AA1-6940-A5E8-44BFA92C6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25146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7371" name="Text Box 27">
            <a:extLst>
              <a:ext uri="{FF2B5EF4-FFF2-40B4-BE49-F238E27FC236}">
                <a16:creationId xmlns:a16="http://schemas.microsoft.com/office/drawing/2014/main" id="{075BC3DD-1510-0641-B11D-D809FD64C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581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7372" name="Oval 28">
            <a:extLst>
              <a:ext uri="{FF2B5EF4-FFF2-40B4-BE49-F238E27FC236}">
                <a16:creationId xmlns:a16="http://schemas.microsoft.com/office/drawing/2014/main" id="{284C229D-6FB8-7A4F-8628-D7C903E91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195888"/>
            <a:ext cx="304800" cy="3048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p</a:t>
            </a:r>
          </a:p>
        </p:txBody>
      </p:sp>
      <p:cxnSp>
        <p:nvCxnSpPr>
          <p:cNvPr id="697373" name="AutoShape 29">
            <a:extLst>
              <a:ext uri="{FF2B5EF4-FFF2-40B4-BE49-F238E27FC236}">
                <a16:creationId xmlns:a16="http://schemas.microsoft.com/office/drawing/2014/main" id="{9CA17FB8-7843-CF4A-93AD-755F47AE1F7B}"/>
              </a:ext>
            </a:extLst>
          </p:cNvPr>
          <p:cNvCxnSpPr>
            <a:cxnSpLocks noChangeShapeType="1"/>
            <a:stCxn id="697346" idx="5"/>
            <a:endCxn id="697372" idx="0"/>
          </p:cNvCxnSpPr>
          <p:nvPr/>
        </p:nvCxnSpPr>
        <p:spPr bwMode="auto">
          <a:xfrm>
            <a:off x="9328150" y="4383088"/>
            <a:ext cx="577850" cy="804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7374" name="Oval 30">
            <a:extLst>
              <a:ext uri="{FF2B5EF4-FFF2-40B4-BE49-F238E27FC236}">
                <a16:creationId xmlns:a16="http://schemas.microsoft.com/office/drawing/2014/main" id="{4A69AF62-4971-7542-BD7F-A344A7EEB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726" y="3136901"/>
            <a:ext cx="214313" cy="2143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cxnSp>
        <p:nvCxnSpPr>
          <p:cNvPr id="697375" name="AutoShape 31">
            <a:extLst>
              <a:ext uri="{FF2B5EF4-FFF2-40B4-BE49-F238E27FC236}">
                <a16:creationId xmlns:a16="http://schemas.microsoft.com/office/drawing/2014/main" id="{C9BBC5EC-E79F-2148-A012-FCC7B3AD896F}"/>
              </a:ext>
            </a:extLst>
          </p:cNvPr>
          <p:cNvCxnSpPr>
            <a:cxnSpLocks noChangeShapeType="1"/>
            <a:stCxn id="697374" idx="5"/>
            <a:endCxn id="697346" idx="0"/>
          </p:cNvCxnSpPr>
          <p:nvPr/>
        </p:nvCxnSpPr>
        <p:spPr bwMode="auto">
          <a:xfrm>
            <a:off x="8777288" y="3327401"/>
            <a:ext cx="442912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7376" name="Text Box 32">
            <a:extLst>
              <a:ext uri="{FF2B5EF4-FFF2-40B4-BE49-F238E27FC236}">
                <a16:creationId xmlns:a16="http://schemas.microsoft.com/office/drawing/2014/main" id="{0562043A-A758-174C-9427-EA5DD9B87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6675" y="35052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7377" name="Oval 33">
            <a:extLst>
              <a:ext uri="{FF2B5EF4-FFF2-40B4-BE49-F238E27FC236}">
                <a16:creationId xmlns:a16="http://schemas.microsoft.com/office/drawing/2014/main" id="{C279D9AC-7224-B641-884B-2FFCAA971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1369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i</a:t>
            </a:r>
          </a:p>
        </p:txBody>
      </p:sp>
      <p:cxnSp>
        <p:nvCxnSpPr>
          <p:cNvPr id="697378" name="AutoShape 34">
            <a:extLst>
              <a:ext uri="{FF2B5EF4-FFF2-40B4-BE49-F238E27FC236}">
                <a16:creationId xmlns:a16="http://schemas.microsoft.com/office/drawing/2014/main" id="{FD35AF61-A795-B24B-9F00-408744B3035E}"/>
              </a:ext>
            </a:extLst>
          </p:cNvPr>
          <p:cNvCxnSpPr>
            <a:cxnSpLocks noChangeShapeType="1"/>
            <a:endCxn id="697380" idx="0"/>
          </p:cNvCxnSpPr>
          <p:nvPr/>
        </p:nvCxnSpPr>
        <p:spPr bwMode="auto">
          <a:xfrm flipH="1">
            <a:off x="8839200" y="4419601"/>
            <a:ext cx="336550" cy="8302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7379" name="Text Box 35">
            <a:extLst>
              <a:ext uri="{FF2B5EF4-FFF2-40B4-BE49-F238E27FC236}">
                <a16:creationId xmlns:a16="http://schemas.microsoft.com/office/drawing/2014/main" id="{D4850A06-5478-4147-9D72-B4ED65F0A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5593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97380" name="Oval 36">
            <a:extLst>
              <a:ext uri="{FF2B5EF4-FFF2-40B4-BE49-F238E27FC236}">
                <a16:creationId xmlns:a16="http://schemas.microsoft.com/office/drawing/2014/main" id="{8851ACA0-3144-7441-8E5B-659FFC2F1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2578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697381" name="Text Box 37">
            <a:extLst>
              <a:ext uri="{FF2B5EF4-FFF2-40B4-BE49-F238E27FC236}">
                <a16:creationId xmlns:a16="http://schemas.microsoft.com/office/drawing/2014/main" id="{72EAA39B-DB8B-C049-9D1C-3EA22D4AC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44958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3116969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>
            <a:extLst>
              <a:ext uri="{FF2B5EF4-FFF2-40B4-BE49-F238E27FC236}">
                <a16:creationId xmlns:a16="http://schemas.microsoft.com/office/drawing/2014/main" id="{FBE6E91E-C5F8-484C-BBF0-45CF4B5219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69A47-8682-624B-81E6-FF484985A5E0}" type="slidenum">
              <a:rPr lang="en-US" altLang="zh-CN"/>
              <a:pPr/>
              <a:t>15</a:t>
            </a:fld>
            <a:endParaRPr lang="en-US" altLang="zh-CN" sz="1400"/>
          </a:p>
        </p:txBody>
      </p:sp>
      <p:sp>
        <p:nvSpPr>
          <p:cNvPr id="696322" name="Oval 2">
            <a:extLst>
              <a:ext uri="{FF2B5EF4-FFF2-40B4-BE49-F238E27FC236}">
                <a16:creationId xmlns:a16="http://schemas.microsoft.com/office/drawing/2014/main" id="{65973472-6A73-824C-8626-7B59F9523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41148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/>
          </a:p>
        </p:txBody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FC3352D9-2225-6342-B98A-F76DF6900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Representing Prefix Codes using Binary Trees</a:t>
            </a:r>
          </a:p>
        </p:txBody>
      </p:sp>
      <p:sp>
        <p:nvSpPr>
          <p:cNvPr id="696324" name="Rectangle 4">
            <a:extLst>
              <a:ext uri="{FF2B5EF4-FFF2-40B4-BE49-F238E27FC236}">
                <a16:creationId xmlns:a16="http://schemas.microsoft.com/office/drawing/2014/main" id="{20269A06-35E7-3C46-9166-D7508256F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ea typeface="宋体" panose="02010600030101010101" pitchFamily="2" charset="-122"/>
              </a:rPr>
              <a:t>Q. 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What is the meaning of 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	111010001111101000 ?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A. 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“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simpel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</a:p>
          <a:p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Q.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How can this prefix code be made more efficient?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A.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 Change encoding of p and s to a shorter one.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This tree is now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full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96325" name="Oval 5">
            <a:extLst>
              <a:ext uri="{FF2B5EF4-FFF2-40B4-BE49-F238E27FC236}">
                <a16:creationId xmlns:a16="http://schemas.microsoft.com/office/drawing/2014/main" id="{8EFCFC8A-BECF-0A4A-827A-4E3EEADE2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57401"/>
            <a:ext cx="214313" cy="2143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cxnSp>
        <p:nvCxnSpPr>
          <p:cNvPr id="696326" name="AutoShape 6">
            <a:extLst>
              <a:ext uri="{FF2B5EF4-FFF2-40B4-BE49-F238E27FC236}">
                <a16:creationId xmlns:a16="http://schemas.microsoft.com/office/drawing/2014/main" id="{7C61DDE5-633D-8345-A5FE-E611308C030D}"/>
              </a:ext>
            </a:extLst>
          </p:cNvPr>
          <p:cNvCxnSpPr>
            <a:cxnSpLocks noChangeShapeType="1"/>
            <a:stCxn id="696325" idx="3"/>
            <a:endCxn id="696353" idx="0"/>
          </p:cNvCxnSpPr>
          <p:nvPr/>
        </p:nvCxnSpPr>
        <p:spPr bwMode="auto">
          <a:xfrm flipH="1">
            <a:off x="7696200" y="2247901"/>
            <a:ext cx="336550" cy="881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327" name="AutoShape 7">
            <a:extLst>
              <a:ext uri="{FF2B5EF4-FFF2-40B4-BE49-F238E27FC236}">
                <a16:creationId xmlns:a16="http://schemas.microsoft.com/office/drawing/2014/main" id="{3D9C5440-A368-BE43-8EDE-B21AECB46F09}"/>
              </a:ext>
            </a:extLst>
          </p:cNvPr>
          <p:cNvCxnSpPr>
            <a:cxnSpLocks noChangeShapeType="1"/>
            <a:stCxn id="696325" idx="5"/>
            <a:endCxn id="696350" idx="0"/>
          </p:cNvCxnSpPr>
          <p:nvPr/>
        </p:nvCxnSpPr>
        <p:spPr bwMode="auto">
          <a:xfrm>
            <a:off x="8183563" y="2247901"/>
            <a:ext cx="519112" cy="881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328" name="Oval 8">
            <a:extLst>
              <a:ext uri="{FF2B5EF4-FFF2-40B4-BE49-F238E27FC236}">
                <a16:creationId xmlns:a16="http://schemas.microsoft.com/office/drawing/2014/main" id="{5392D67B-C709-5C4F-87A9-8E55B8F07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4173538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l</a:t>
            </a:r>
          </a:p>
        </p:txBody>
      </p:sp>
      <p:cxnSp>
        <p:nvCxnSpPr>
          <p:cNvPr id="696329" name="AutoShape 9">
            <a:extLst>
              <a:ext uri="{FF2B5EF4-FFF2-40B4-BE49-F238E27FC236}">
                <a16:creationId xmlns:a16="http://schemas.microsoft.com/office/drawing/2014/main" id="{633FA666-19E6-FF44-A5DE-07B1E95EF6DF}"/>
              </a:ext>
            </a:extLst>
          </p:cNvPr>
          <p:cNvCxnSpPr>
            <a:cxnSpLocks noChangeShapeType="1"/>
            <a:stCxn id="696332" idx="3"/>
            <a:endCxn id="696328" idx="0"/>
          </p:cNvCxnSpPr>
          <p:nvPr/>
        </p:nvCxnSpPr>
        <p:spPr bwMode="auto">
          <a:xfrm flipH="1">
            <a:off x="5348289" y="3327400"/>
            <a:ext cx="458787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330" name="Oval 10">
            <a:extLst>
              <a:ext uri="{FF2B5EF4-FFF2-40B4-BE49-F238E27FC236}">
                <a16:creationId xmlns:a16="http://schemas.microsoft.com/office/drawing/2014/main" id="{1FFA4DAB-A952-7548-8545-0DC7EACB3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1201738"/>
            <a:ext cx="214312" cy="2143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96331" name="Oval 11">
            <a:extLst>
              <a:ext uri="{FF2B5EF4-FFF2-40B4-BE49-F238E27FC236}">
                <a16:creationId xmlns:a16="http://schemas.microsoft.com/office/drawing/2014/main" id="{AB11ED6D-E949-BD45-9672-61D77A011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2125663"/>
            <a:ext cx="214312" cy="2143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96332" name="Oval 12">
            <a:extLst>
              <a:ext uri="{FF2B5EF4-FFF2-40B4-BE49-F238E27FC236}">
                <a16:creationId xmlns:a16="http://schemas.microsoft.com/office/drawing/2014/main" id="{2B7AFE8A-04BD-B94D-B059-8283A3D29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6" y="3136901"/>
            <a:ext cx="214313" cy="2143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696333" name="Oval 13">
            <a:extLst>
              <a:ext uri="{FF2B5EF4-FFF2-40B4-BE49-F238E27FC236}">
                <a16:creationId xmlns:a16="http://schemas.microsoft.com/office/drawing/2014/main" id="{631AFEAE-50F6-D640-AEB1-6D31BF7D2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8" y="31369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e</a:t>
            </a:r>
          </a:p>
        </p:txBody>
      </p:sp>
      <p:cxnSp>
        <p:nvCxnSpPr>
          <p:cNvPr id="696334" name="AutoShape 14">
            <a:extLst>
              <a:ext uri="{FF2B5EF4-FFF2-40B4-BE49-F238E27FC236}">
                <a16:creationId xmlns:a16="http://schemas.microsoft.com/office/drawing/2014/main" id="{04008A54-FC78-234A-ABB3-AC4331A2B03F}"/>
              </a:ext>
            </a:extLst>
          </p:cNvPr>
          <p:cNvCxnSpPr>
            <a:cxnSpLocks noChangeShapeType="1"/>
            <a:stCxn id="696331" idx="3"/>
            <a:endCxn id="696332" idx="0"/>
          </p:cNvCxnSpPr>
          <p:nvPr/>
        </p:nvCxnSpPr>
        <p:spPr bwMode="auto">
          <a:xfrm flipH="1">
            <a:off x="5883276" y="2316163"/>
            <a:ext cx="411163" cy="812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335" name="AutoShape 15">
            <a:extLst>
              <a:ext uri="{FF2B5EF4-FFF2-40B4-BE49-F238E27FC236}">
                <a16:creationId xmlns:a16="http://schemas.microsoft.com/office/drawing/2014/main" id="{A9B39064-5606-574D-A7E3-B7BDA6164A88}"/>
              </a:ext>
            </a:extLst>
          </p:cNvPr>
          <p:cNvCxnSpPr>
            <a:cxnSpLocks noChangeShapeType="1"/>
            <a:stCxn id="696331" idx="5"/>
            <a:endCxn id="696333" idx="0"/>
          </p:cNvCxnSpPr>
          <p:nvPr/>
        </p:nvCxnSpPr>
        <p:spPr bwMode="auto">
          <a:xfrm>
            <a:off x="6445250" y="2316163"/>
            <a:ext cx="503238" cy="812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336" name="AutoShape 16">
            <a:extLst>
              <a:ext uri="{FF2B5EF4-FFF2-40B4-BE49-F238E27FC236}">
                <a16:creationId xmlns:a16="http://schemas.microsoft.com/office/drawing/2014/main" id="{0BB9C4E6-C5CC-E543-BBC4-9A9C6DE17589}"/>
              </a:ext>
            </a:extLst>
          </p:cNvPr>
          <p:cNvCxnSpPr>
            <a:cxnSpLocks noChangeShapeType="1"/>
            <a:stCxn id="696330" idx="3"/>
            <a:endCxn id="696331" idx="0"/>
          </p:cNvCxnSpPr>
          <p:nvPr/>
        </p:nvCxnSpPr>
        <p:spPr bwMode="auto">
          <a:xfrm flipH="1">
            <a:off x="6370638" y="1392239"/>
            <a:ext cx="838200" cy="7254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337" name="AutoShape 17">
            <a:extLst>
              <a:ext uri="{FF2B5EF4-FFF2-40B4-BE49-F238E27FC236}">
                <a16:creationId xmlns:a16="http://schemas.microsoft.com/office/drawing/2014/main" id="{4FCBAB09-D2D7-0946-9A66-C3B6AE49F7F2}"/>
              </a:ext>
            </a:extLst>
          </p:cNvPr>
          <p:cNvCxnSpPr>
            <a:cxnSpLocks noChangeShapeType="1"/>
            <a:stCxn id="696330" idx="5"/>
            <a:endCxn id="696325" idx="0"/>
          </p:cNvCxnSpPr>
          <p:nvPr/>
        </p:nvCxnSpPr>
        <p:spPr bwMode="auto">
          <a:xfrm>
            <a:off x="7359650" y="1392239"/>
            <a:ext cx="749300" cy="657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338" name="Oval 18">
            <a:extLst>
              <a:ext uri="{FF2B5EF4-FFF2-40B4-BE49-F238E27FC236}">
                <a16:creationId xmlns:a16="http://schemas.microsoft.com/office/drawing/2014/main" id="{5E574344-EF3F-4F4D-B82A-BC008945F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4156075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m</a:t>
            </a:r>
          </a:p>
        </p:txBody>
      </p:sp>
      <p:cxnSp>
        <p:nvCxnSpPr>
          <p:cNvPr id="696339" name="AutoShape 19">
            <a:extLst>
              <a:ext uri="{FF2B5EF4-FFF2-40B4-BE49-F238E27FC236}">
                <a16:creationId xmlns:a16="http://schemas.microsoft.com/office/drawing/2014/main" id="{F6FEE747-23A3-B342-9406-F2EFA0ABA57E}"/>
              </a:ext>
            </a:extLst>
          </p:cNvPr>
          <p:cNvCxnSpPr>
            <a:cxnSpLocks noChangeShapeType="1"/>
            <a:endCxn id="696338" idx="0"/>
          </p:cNvCxnSpPr>
          <p:nvPr/>
        </p:nvCxnSpPr>
        <p:spPr bwMode="auto">
          <a:xfrm>
            <a:off x="6002339" y="3335338"/>
            <a:ext cx="458787" cy="812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340" name="Text Box 20">
            <a:extLst>
              <a:ext uri="{FF2B5EF4-FFF2-40B4-BE49-F238E27FC236}">
                <a16:creationId xmlns:a16="http://schemas.microsoft.com/office/drawing/2014/main" id="{A757F93E-B0C6-854A-9087-0B27ACA09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4478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96341" name="Text Box 21">
            <a:extLst>
              <a:ext uri="{FF2B5EF4-FFF2-40B4-BE49-F238E27FC236}">
                <a16:creationId xmlns:a16="http://schemas.microsoft.com/office/drawing/2014/main" id="{4A67C15D-3AC3-FA4F-BE83-89BA9EE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146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96342" name="Text Box 22">
            <a:extLst>
              <a:ext uri="{FF2B5EF4-FFF2-40B4-BE49-F238E27FC236}">
                <a16:creationId xmlns:a16="http://schemas.microsoft.com/office/drawing/2014/main" id="{CB15FAEC-38BD-EA4F-9850-FE6C4E6B3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81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96343" name="Text Box 23">
            <a:extLst>
              <a:ext uri="{FF2B5EF4-FFF2-40B4-BE49-F238E27FC236}">
                <a16:creationId xmlns:a16="http://schemas.microsoft.com/office/drawing/2014/main" id="{AF2935B5-6EB6-0E49-ABA0-530765EEB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438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96344" name="Text Box 24">
            <a:extLst>
              <a:ext uri="{FF2B5EF4-FFF2-40B4-BE49-F238E27FC236}">
                <a16:creationId xmlns:a16="http://schemas.microsoft.com/office/drawing/2014/main" id="{6F18532D-1312-FD47-939A-1A509C56C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4478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6345" name="Text Box 25">
            <a:extLst>
              <a:ext uri="{FF2B5EF4-FFF2-40B4-BE49-F238E27FC236}">
                <a16:creationId xmlns:a16="http://schemas.microsoft.com/office/drawing/2014/main" id="{58DD39A9-4568-504E-9439-9EAE4EE40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438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6346" name="Text Box 26">
            <a:extLst>
              <a:ext uri="{FF2B5EF4-FFF2-40B4-BE49-F238E27FC236}">
                <a16:creationId xmlns:a16="http://schemas.microsoft.com/office/drawing/2014/main" id="{F977585F-CFE4-844B-8C1F-8FDA28BEE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25146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6347" name="Text Box 27">
            <a:extLst>
              <a:ext uri="{FF2B5EF4-FFF2-40B4-BE49-F238E27FC236}">
                <a16:creationId xmlns:a16="http://schemas.microsoft.com/office/drawing/2014/main" id="{EAE8F16E-8E7A-4F4B-B702-3A174C73D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581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6348" name="Oval 28">
            <a:extLst>
              <a:ext uri="{FF2B5EF4-FFF2-40B4-BE49-F238E27FC236}">
                <a16:creationId xmlns:a16="http://schemas.microsoft.com/office/drawing/2014/main" id="{A9C1453C-4EB8-6643-B8D3-AD9EAB138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195888"/>
            <a:ext cx="304800" cy="3048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p</a:t>
            </a:r>
          </a:p>
        </p:txBody>
      </p:sp>
      <p:cxnSp>
        <p:nvCxnSpPr>
          <p:cNvPr id="696349" name="AutoShape 29">
            <a:extLst>
              <a:ext uri="{FF2B5EF4-FFF2-40B4-BE49-F238E27FC236}">
                <a16:creationId xmlns:a16="http://schemas.microsoft.com/office/drawing/2014/main" id="{40DA2B8D-3FCC-A041-8CFC-E5C7360BB2CE}"/>
              </a:ext>
            </a:extLst>
          </p:cNvPr>
          <p:cNvCxnSpPr>
            <a:cxnSpLocks noChangeShapeType="1"/>
            <a:stCxn id="696322" idx="5"/>
            <a:endCxn id="696348" idx="0"/>
          </p:cNvCxnSpPr>
          <p:nvPr/>
        </p:nvCxnSpPr>
        <p:spPr bwMode="auto">
          <a:xfrm>
            <a:off x="9328150" y="4383088"/>
            <a:ext cx="577850" cy="804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350" name="Oval 30">
            <a:extLst>
              <a:ext uri="{FF2B5EF4-FFF2-40B4-BE49-F238E27FC236}">
                <a16:creationId xmlns:a16="http://schemas.microsoft.com/office/drawing/2014/main" id="{112AA642-2AB2-7C41-8A11-2033D4C72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726" y="3136901"/>
            <a:ext cx="214313" cy="2143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cxnSp>
        <p:nvCxnSpPr>
          <p:cNvPr id="696351" name="AutoShape 31">
            <a:extLst>
              <a:ext uri="{FF2B5EF4-FFF2-40B4-BE49-F238E27FC236}">
                <a16:creationId xmlns:a16="http://schemas.microsoft.com/office/drawing/2014/main" id="{53ADB3FA-642E-444C-AE13-ABB2FA1B76F4}"/>
              </a:ext>
            </a:extLst>
          </p:cNvPr>
          <p:cNvCxnSpPr>
            <a:cxnSpLocks noChangeShapeType="1"/>
            <a:stCxn id="696350" idx="5"/>
            <a:endCxn id="696322" idx="0"/>
          </p:cNvCxnSpPr>
          <p:nvPr/>
        </p:nvCxnSpPr>
        <p:spPr bwMode="auto">
          <a:xfrm>
            <a:off x="8777288" y="3327401"/>
            <a:ext cx="442912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352" name="Text Box 32">
            <a:extLst>
              <a:ext uri="{FF2B5EF4-FFF2-40B4-BE49-F238E27FC236}">
                <a16:creationId xmlns:a16="http://schemas.microsoft.com/office/drawing/2014/main" id="{D0A90EE0-CD95-AC45-A666-B51BD84F6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6675" y="35052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6353" name="Oval 33">
            <a:extLst>
              <a:ext uri="{FF2B5EF4-FFF2-40B4-BE49-F238E27FC236}">
                <a16:creationId xmlns:a16="http://schemas.microsoft.com/office/drawing/2014/main" id="{B5A83590-1AD8-224D-8482-D79510CDC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1369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i</a:t>
            </a:r>
          </a:p>
        </p:txBody>
      </p:sp>
      <p:cxnSp>
        <p:nvCxnSpPr>
          <p:cNvPr id="696354" name="AutoShape 34">
            <a:extLst>
              <a:ext uri="{FF2B5EF4-FFF2-40B4-BE49-F238E27FC236}">
                <a16:creationId xmlns:a16="http://schemas.microsoft.com/office/drawing/2014/main" id="{40942A66-1BF7-0E49-81C2-EFD171520702}"/>
              </a:ext>
            </a:extLst>
          </p:cNvPr>
          <p:cNvCxnSpPr>
            <a:cxnSpLocks noChangeShapeType="1"/>
            <a:endCxn id="696356" idx="0"/>
          </p:cNvCxnSpPr>
          <p:nvPr/>
        </p:nvCxnSpPr>
        <p:spPr bwMode="auto">
          <a:xfrm flipH="1">
            <a:off x="8839200" y="4419601"/>
            <a:ext cx="336550" cy="8302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355" name="Text Box 35">
            <a:extLst>
              <a:ext uri="{FF2B5EF4-FFF2-40B4-BE49-F238E27FC236}">
                <a16:creationId xmlns:a16="http://schemas.microsoft.com/office/drawing/2014/main" id="{A1F902ED-29EE-3247-8AB2-7C299A63F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5593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96356" name="Oval 36">
            <a:extLst>
              <a:ext uri="{FF2B5EF4-FFF2-40B4-BE49-F238E27FC236}">
                <a16:creationId xmlns:a16="http://schemas.microsoft.com/office/drawing/2014/main" id="{9BA6B950-E78B-3F46-AE4A-7895A7D7E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257800"/>
            <a:ext cx="304800" cy="304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696357" name="Text Box 37">
            <a:extLst>
              <a:ext uri="{FF2B5EF4-FFF2-40B4-BE49-F238E27FC236}">
                <a16:creationId xmlns:a16="http://schemas.microsoft.com/office/drawing/2014/main" id="{841543D9-E892-A040-8270-1F5B4B5D6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44958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696358" name="AutoShape 38">
            <a:extLst>
              <a:ext uri="{FF2B5EF4-FFF2-40B4-BE49-F238E27FC236}">
                <a16:creationId xmlns:a16="http://schemas.microsoft.com/office/drawing/2014/main" id="{7A707FC6-C7CF-2F48-8555-D1C5D832E5F9}"/>
              </a:ext>
            </a:extLst>
          </p:cNvPr>
          <p:cNvCxnSpPr>
            <a:cxnSpLocks noChangeShapeType="1"/>
            <a:endCxn id="696359" idx="0"/>
          </p:cNvCxnSpPr>
          <p:nvPr/>
        </p:nvCxnSpPr>
        <p:spPr bwMode="auto">
          <a:xfrm flipH="1">
            <a:off x="8274050" y="3352801"/>
            <a:ext cx="381000" cy="881063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359" name="Oval 39">
            <a:extLst>
              <a:ext uri="{FF2B5EF4-FFF2-40B4-BE49-F238E27FC236}">
                <a16:creationId xmlns:a16="http://schemas.microsoft.com/office/drawing/2014/main" id="{F652BFEF-D7DE-8C40-AAAB-E19098797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650" y="4241800"/>
            <a:ext cx="304800" cy="304800"/>
          </a:xfrm>
          <a:prstGeom prst="ellips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696360" name="Text Box 40">
            <a:extLst>
              <a:ext uri="{FF2B5EF4-FFF2-40B4-BE49-F238E27FC236}">
                <a16:creationId xmlns:a16="http://schemas.microsoft.com/office/drawing/2014/main" id="{B8D52F25-55F2-3D4B-9550-F637E2033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581401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solidFill>
                  <a:schemeClr val="accent1"/>
                </a:solidFill>
                <a:ea typeface="宋体" panose="02010600030101010101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92176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6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6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6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96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96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96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96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96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5625 -0.1613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96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807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6963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963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963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8" grpId="0" animBg="1"/>
      <p:bldP spid="696348" grpId="1" animBg="1"/>
      <p:bldP spid="696355" grpId="0"/>
      <p:bldP spid="696356" grpId="0" animBg="1"/>
      <p:bldP spid="696357" grpId="0"/>
      <p:bldP spid="696359" grpId="0" animBg="1"/>
      <p:bldP spid="6963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46C8F8C2-18E8-F341-8A8B-5AD33CBDDB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49B0A-FAFB-AF4A-B043-7B04A8F90B10}" type="slidenum">
              <a:rPr lang="en-US" altLang="zh-CN"/>
              <a:pPr/>
              <a:t>16</a:t>
            </a:fld>
            <a:endParaRPr lang="en-US" altLang="zh-CN" sz="1400"/>
          </a:p>
        </p:txBody>
      </p:sp>
      <p:sp>
        <p:nvSpPr>
          <p:cNvPr id="651267" name="Rectangle 3">
            <a:extLst>
              <a:ext uri="{FF2B5EF4-FFF2-40B4-BE49-F238E27FC236}">
                <a16:creationId xmlns:a16="http://schemas.microsoft.com/office/drawing/2014/main" id="{99765717-0171-484C-8C2C-92094C1CF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65541"/>
            <a:ext cx="11053879" cy="4849968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ea typeface="宋体" panose="02010600030101010101" pitchFamily="2" charset="-122"/>
              </a:rPr>
              <a:t>Definition.</a:t>
            </a:r>
            <a:r>
              <a:rPr lang="en-US" altLang="zh-CN" sz="2600" dirty="0">
                <a:solidFill>
                  <a:schemeClr val="tx1"/>
                </a:solidFill>
                <a:ea typeface="宋体" panose="02010600030101010101" pitchFamily="2" charset="-122"/>
              </a:rPr>
              <a:t>  A tree is 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full</a:t>
            </a:r>
            <a:r>
              <a:rPr lang="en-US" altLang="zh-CN" sz="2600" dirty="0">
                <a:solidFill>
                  <a:schemeClr val="tx1"/>
                </a:solidFill>
                <a:ea typeface="宋体" panose="02010600030101010101" pitchFamily="2" charset="-122"/>
              </a:rPr>
              <a:t> if every node that is not a leaf has two children.</a:t>
            </a:r>
          </a:p>
          <a:p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2600" dirty="0">
                <a:ea typeface="宋体" panose="02010600030101010101" pitchFamily="2" charset="-122"/>
              </a:rPr>
              <a:t>Claim.  </a:t>
            </a:r>
            <a:r>
              <a:rPr lang="en-US" altLang="zh-CN" sz="2600" dirty="0">
                <a:solidFill>
                  <a:schemeClr val="tx1"/>
                </a:solidFill>
                <a:ea typeface="宋体" panose="02010600030101010101" pitchFamily="2" charset="-122"/>
              </a:rPr>
              <a:t>The binary tree corresponding to the 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optimal</a:t>
            </a:r>
            <a:r>
              <a:rPr lang="en-US" altLang="zh-CN" sz="2600" dirty="0">
                <a:solidFill>
                  <a:schemeClr val="tx1"/>
                </a:solidFill>
                <a:ea typeface="宋体" panose="02010600030101010101" pitchFamily="2" charset="-122"/>
              </a:rPr>
              <a:t> prefix code is full. </a:t>
            </a:r>
          </a:p>
          <a:p>
            <a:r>
              <a:rPr lang="en-US" altLang="zh-CN" sz="2600" dirty="0">
                <a:ea typeface="宋体" panose="02010600030101010101" pitchFamily="2" charset="-122"/>
              </a:rPr>
              <a:t>Pf.  </a:t>
            </a:r>
            <a:endParaRPr lang="en-US" altLang="zh-CN" sz="2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1266" name="Rectangle 2">
            <a:extLst>
              <a:ext uri="{FF2B5EF4-FFF2-40B4-BE49-F238E27FC236}">
                <a16:creationId xmlns:a16="http://schemas.microsoft.com/office/drawing/2014/main" id="{0EB7F744-05B6-DC42-B3C2-BC98BE56F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Representing Prefix Codes using Binary Trees</a:t>
            </a:r>
          </a:p>
        </p:txBody>
      </p:sp>
      <p:sp>
        <p:nvSpPr>
          <p:cNvPr id="651305" name="Oval 41">
            <a:extLst>
              <a:ext uri="{FF2B5EF4-FFF2-40B4-BE49-F238E27FC236}">
                <a16:creationId xmlns:a16="http://schemas.microsoft.com/office/drawing/2014/main" id="{2CC274A5-2EA2-E542-B858-7967CD61D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1816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651306" name="Oval 42">
            <a:extLst>
              <a:ext uri="{FF2B5EF4-FFF2-40B4-BE49-F238E27FC236}">
                <a16:creationId xmlns:a16="http://schemas.microsoft.com/office/drawing/2014/main" id="{D9E47386-C3C0-744E-B8BD-49CB4213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1" y="3124201"/>
            <a:ext cx="214313" cy="2143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w</a:t>
            </a:r>
          </a:p>
        </p:txBody>
      </p:sp>
      <p:cxnSp>
        <p:nvCxnSpPr>
          <p:cNvPr id="651307" name="AutoShape 43">
            <a:extLst>
              <a:ext uri="{FF2B5EF4-FFF2-40B4-BE49-F238E27FC236}">
                <a16:creationId xmlns:a16="http://schemas.microsoft.com/office/drawing/2014/main" id="{93E09DB1-3843-C34D-AEC3-E2B69AB1E3C1}"/>
              </a:ext>
            </a:extLst>
          </p:cNvPr>
          <p:cNvCxnSpPr>
            <a:cxnSpLocks noChangeShapeType="1"/>
            <a:stCxn id="651306" idx="3"/>
            <a:endCxn id="651311" idx="0"/>
          </p:cNvCxnSpPr>
          <p:nvPr/>
        </p:nvCxnSpPr>
        <p:spPr bwMode="auto">
          <a:xfrm flipH="1">
            <a:off x="8420100" y="3314701"/>
            <a:ext cx="374650" cy="881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1308" name="AutoShape 44">
            <a:extLst>
              <a:ext uri="{FF2B5EF4-FFF2-40B4-BE49-F238E27FC236}">
                <a16:creationId xmlns:a16="http://schemas.microsoft.com/office/drawing/2014/main" id="{735BCD43-595B-FE49-BF57-0EFD7645447F}"/>
              </a:ext>
            </a:extLst>
          </p:cNvPr>
          <p:cNvCxnSpPr>
            <a:cxnSpLocks noChangeShapeType="1"/>
            <a:stCxn id="651306" idx="5"/>
            <a:endCxn id="651309" idx="0"/>
          </p:cNvCxnSpPr>
          <p:nvPr/>
        </p:nvCxnSpPr>
        <p:spPr bwMode="auto">
          <a:xfrm>
            <a:off x="8945563" y="3314701"/>
            <a:ext cx="519112" cy="881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1309" name="Oval 45">
            <a:extLst>
              <a:ext uri="{FF2B5EF4-FFF2-40B4-BE49-F238E27FC236}">
                <a16:creationId xmlns:a16="http://schemas.microsoft.com/office/drawing/2014/main" id="{8AC7F420-5411-5A4A-8315-E9184FF3F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726" y="4203701"/>
            <a:ext cx="214313" cy="2143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u</a:t>
            </a:r>
          </a:p>
        </p:txBody>
      </p:sp>
      <p:cxnSp>
        <p:nvCxnSpPr>
          <p:cNvPr id="651310" name="AutoShape 46">
            <a:extLst>
              <a:ext uri="{FF2B5EF4-FFF2-40B4-BE49-F238E27FC236}">
                <a16:creationId xmlns:a16="http://schemas.microsoft.com/office/drawing/2014/main" id="{19155D72-92AA-0D4E-9C72-0150FBC514CD}"/>
              </a:ext>
            </a:extLst>
          </p:cNvPr>
          <p:cNvCxnSpPr>
            <a:cxnSpLocks noChangeShapeType="1"/>
            <a:stCxn id="651309" idx="5"/>
            <a:endCxn id="651305" idx="0"/>
          </p:cNvCxnSpPr>
          <p:nvPr/>
        </p:nvCxnSpPr>
        <p:spPr bwMode="auto">
          <a:xfrm>
            <a:off x="9539288" y="4394201"/>
            <a:ext cx="404812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1311" name="Oval 47">
            <a:extLst>
              <a:ext uri="{FF2B5EF4-FFF2-40B4-BE49-F238E27FC236}">
                <a16:creationId xmlns:a16="http://schemas.microsoft.com/office/drawing/2014/main" id="{0DFCAF5F-A148-A84B-8D5D-578D4E504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2037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154805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B0C3ADEC-16AC-ED43-BC2D-59571EAB5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6E5B-2037-9A4B-8A81-5CFAFCE008CA}" type="slidenum">
              <a:rPr lang="en-US" altLang="zh-CN"/>
              <a:pPr/>
              <a:t>17</a:t>
            </a:fld>
            <a:endParaRPr lang="en-US" altLang="zh-CN" sz="1400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AF064B3E-1F0C-034E-84B7-104604B5F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26995"/>
            <a:ext cx="11053879" cy="37339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Definition.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A tree is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full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if every node that is not a leaf has two children.</a:t>
            </a:r>
          </a:p>
          <a:p>
            <a:endParaRPr lang="en-US" altLang="zh-CN" sz="2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Claim.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binary tree corresponding to the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optimal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prefix code is full.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Pf. 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(by contradiction)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Suppose T is binary tree of optimal prefix code and is not full.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This means there is a node u with only one child v.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Case 1: u is the root; delete u and use v as the root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Case 2: u is not the root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let w be the parent of u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delete u and make v be a child of w in place of u</a:t>
            </a:r>
          </a:p>
        </p:txBody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A6CDAB6C-DFC6-C94C-9055-7B17AFE71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Representing Prefix Codes using Binary Trees</a:t>
            </a:r>
          </a:p>
        </p:txBody>
      </p:sp>
      <p:sp>
        <p:nvSpPr>
          <p:cNvPr id="699396" name="Oval 4">
            <a:extLst>
              <a:ext uri="{FF2B5EF4-FFF2-40B4-BE49-F238E27FC236}">
                <a16:creationId xmlns:a16="http://schemas.microsoft.com/office/drawing/2014/main" id="{C8FA641A-14F2-214A-B022-EFE5F3E5D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1816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699397" name="Oval 5">
            <a:extLst>
              <a:ext uri="{FF2B5EF4-FFF2-40B4-BE49-F238E27FC236}">
                <a16:creationId xmlns:a16="http://schemas.microsoft.com/office/drawing/2014/main" id="{7109B7E8-DF2F-FD43-8914-CB7D5B36D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1" y="3124201"/>
            <a:ext cx="214313" cy="2143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w</a:t>
            </a:r>
          </a:p>
        </p:txBody>
      </p:sp>
      <p:cxnSp>
        <p:nvCxnSpPr>
          <p:cNvPr id="699398" name="AutoShape 6">
            <a:extLst>
              <a:ext uri="{FF2B5EF4-FFF2-40B4-BE49-F238E27FC236}">
                <a16:creationId xmlns:a16="http://schemas.microsoft.com/office/drawing/2014/main" id="{77485770-93C4-624F-83A5-BD71612668E3}"/>
              </a:ext>
            </a:extLst>
          </p:cNvPr>
          <p:cNvCxnSpPr>
            <a:cxnSpLocks noChangeShapeType="1"/>
            <a:stCxn id="699397" idx="3"/>
            <a:endCxn id="699402" idx="0"/>
          </p:cNvCxnSpPr>
          <p:nvPr/>
        </p:nvCxnSpPr>
        <p:spPr bwMode="auto">
          <a:xfrm flipH="1">
            <a:off x="8420100" y="3314701"/>
            <a:ext cx="374650" cy="881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9399" name="AutoShape 7">
            <a:extLst>
              <a:ext uri="{FF2B5EF4-FFF2-40B4-BE49-F238E27FC236}">
                <a16:creationId xmlns:a16="http://schemas.microsoft.com/office/drawing/2014/main" id="{9DB816C4-DC63-0F44-A371-2134345F3092}"/>
              </a:ext>
            </a:extLst>
          </p:cNvPr>
          <p:cNvCxnSpPr>
            <a:cxnSpLocks noChangeShapeType="1"/>
            <a:stCxn id="699397" idx="5"/>
            <a:endCxn id="699400" idx="0"/>
          </p:cNvCxnSpPr>
          <p:nvPr/>
        </p:nvCxnSpPr>
        <p:spPr bwMode="auto">
          <a:xfrm>
            <a:off x="8945563" y="3314701"/>
            <a:ext cx="519112" cy="881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9400" name="Oval 8">
            <a:extLst>
              <a:ext uri="{FF2B5EF4-FFF2-40B4-BE49-F238E27FC236}">
                <a16:creationId xmlns:a16="http://schemas.microsoft.com/office/drawing/2014/main" id="{6056EE33-8C75-024F-932F-4465D7C62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726" y="4203701"/>
            <a:ext cx="214313" cy="2143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u</a:t>
            </a:r>
          </a:p>
        </p:txBody>
      </p:sp>
      <p:cxnSp>
        <p:nvCxnSpPr>
          <p:cNvPr id="699401" name="AutoShape 9">
            <a:extLst>
              <a:ext uri="{FF2B5EF4-FFF2-40B4-BE49-F238E27FC236}">
                <a16:creationId xmlns:a16="http://schemas.microsoft.com/office/drawing/2014/main" id="{06A9F7E3-7B5F-E04A-8F53-384707735A99}"/>
              </a:ext>
            </a:extLst>
          </p:cNvPr>
          <p:cNvCxnSpPr>
            <a:cxnSpLocks noChangeShapeType="1"/>
            <a:stCxn id="699400" idx="5"/>
            <a:endCxn id="699396" idx="0"/>
          </p:cNvCxnSpPr>
          <p:nvPr/>
        </p:nvCxnSpPr>
        <p:spPr bwMode="auto">
          <a:xfrm>
            <a:off x="9539288" y="4394201"/>
            <a:ext cx="404812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9402" name="Oval 10">
            <a:extLst>
              <a:ext uri="{FF2B5EF4-FFF2-40B4-BE49-F238E27FC236}">
                <a16:creationId xmlns:a16="http://schemas.microsoft.com/office/drawing/2014/main" id="{DAEBD9DF-5F39-EB47-8B30-5A18AB247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2037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3A89A0-EB5E-BA42-A652-2E9ADD88B690}"/>
              </a:ext>
            </a:extLst>
          </p:cNvPr>
          <p:cNvSpPr/>
          <p:nvPr/>
        </p:nvSpPr>
        <p:spPr>
          <a:xfrm>
            <a:off x="838198" y="4625344"/>
            <a:ext cx="6294121" cy="2048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prstClr val="black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prstClr val="black"/>
                </a:solidFill>
              </a:rPr>
              <a:t>In both cases the number of bits needed to encode any leaf in the subtree of v is decreased. The rest of the tree is not affected.</a:t>
            </a: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prstClr val="black"/>
                </a:solidFill>
              </a:rPr>
              <a:t>Clearly this new tree T’ has a smaller ABL than T.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183302893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3">
            <a:extLst>
              <a:ext uri="{FF2B5EF4-FFF2-40B4-BE49-F238E27FC236}">
                <a16:creationId xmlns:a16="http://schemas.microsoft.com/office/drawing/2014/main" id="{C3F626F9-5134-2844-9C00-2BC10D3B80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F8B2B-C82A-064A-8B6E-A927FC12F3B8}" type="slidenum">
              <a:rPr lang="en-US" altLang="zh-CN"/>
              <a:pPr/>
              <a:t>18</a:t>
            </a:fld>
            <a:endParaRPr lang="en-US" altLang="zh-CN" sz="1400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72D7A870-BA80-6142-968C-F5F35D143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Optimal Prefix Codes:  False Start</a:t>
            </a:r>
          </a:p>
        </p:txBody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50EE53CD-AC8F-5A49-8ABB-AFDB28F11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1"/>
            <a:ext cx="10680192" cy="258965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Q.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Where in the tree of an optimal prefix code should letters be placed with a high frequency?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Near the top.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Greedy template.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Create tree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top-down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, split S into two sets S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and S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with (almost) equal frequencies.  Recursively build tree for S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and S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. 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[Shannon-Fano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code, 1949]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f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a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=0.32, 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f</a:t>
            </a:r>
            <a:r>
              <a:rPr lang="en-US" altLang="zh-CN" baseline="-25000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e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=0.25, 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f</a:t>
            </a:r>
            <a:r>
              <a:rPr lang="en-US" altLang="zh-CN" baseline="-25000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k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=0.20, 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f</a:t>
            </a:r>
            <a:r>
              <a:rPr lang="en-US" altLang="zh-CN" baseline="-25000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l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=0.18,  f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u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=0.05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00420" name="Oval 4">
            <a:extLst>
              <a:ext uri="{FF2B5EF4-FFF2-40B4-BE49-F238E27FC236}">
                <a16:creationId xmlns:a16="http://schemas.microsoft.com/office/drawing/2014/main" id="{34621761-EFB7-8445-82F3-AFCFA823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505" y="4173417"/>
            <a:ext cx="214312" cy="2143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700421" name="Oval 5">
            <a:extLst>
              <a:ext uri="{FF2B5EF4-FFF2-40B4-BE49-F238E27FC236}">
                <a16:creationId xmlns:a16="http://schemas.microsoft.com/office/drawing/2014/main" id="{01FBAAA2-DB37-9742-A30C-1F30642B8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3" y="5087817"/>
            <a:ext cx="290513" cy="2905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l</a:t>
            </a:r>
          </a:p>
        </p:txBody>
      </p:sp>
      <p:cxnSp>
        <p:nvCxnSpPr>
          <p:cNvPr id="700422" name="AutoShape 6">
            <a:extLst>
              <a:ext uri="{FF2B5EF4-FFF2-40B4-BE49-F238E27FC236}">
                <a16:creationId xmlns:a16="http://schemas.microsoft.com/office/drawing/2014/main" id="{32A6E952-AE52-9B43-A22B-14F730402B81}"/>
              </a:ext>
            </a:extLst>
          </p:cNvPr>
          <p:cNvCxnSpPr>
            <a:cxnSpLocks noChangeShapeType="1"/>
            <a:stCxn id="700420" idx="3"/>
            <a:endCxn id="700421" idx="0"/>
          </p:cNvCxnSpPr>
          <p:nvPr/>
        </p:nvCxnSpPr>
        <p:spPr bwMode="auto">
          <a:xfrm flipH="1">
            <a:off x="3358643" y="4363917"/>
            <a:ext cx="328613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0423" name="AutoShape 7">
            <a:extLst>
              <a:ext uri="{FF2B5EF4-FFF2-40B4-BE49-F238E27FC236}">
                <a16:creationId xmlns:a16="http://schemas.microsoft.com/office/drawing/2014/main" id="{5170258D-3FFC-B246-BC7F-45EE95861905}"/>
              </a:ext>
            </a:extLst>
          </p:cNvPr>
          <p:cNvCxnSpPr>
            <a:cxnSpLocks noChangeShapeType="1"/>
            <a:stCxn id="700420" idx="5"/>
            <a:endCxn id="700426" idx="0"/>
          </p:cNvCxnSpPr>
          <p:nvPr/>
        </p:nvCxnSpPr>
        <p:spPr bwMode="auto">
          <a:xfrm>
            <a:off x="3838068" y="4363917"/>
            <a:ext cx="511175" cy="6397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0424" name="Oval 8">
            <a:extLst>
              <a:ext uri="{FF2B5EF4-FFF2-40B4-BE49-F238E27FC236}">
                <a16:creationId xmlns:a16="http://schemas.microsoft.com/office/drawing/2014/main" id="{3A98E191-49CF-154C-8CC0-A106051B1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93" y="6019679"/>
            <a:ext cx="290513" cy="2905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u</a:t>
            </a:r>
          </a:p>
        </p:txBody>
      </p:sp>
      <p:cxnSp>
        <p:nvCxnSpPr>
          <p:cNvPr id="700425" name="AutoShape 9">
            <a:extLst>
              <a:ext uri="{FF2B5EF4-FFF2-40B4-BE49-F238E27FC236}">
                <a16:creationId xmlns:a16="http://schemas.microsoft.com/office/drawing/2014/main" id="{B0059847-26CB-1141-A8BA-CAE5C0BE3086}"/>
              </a:ext>
            </a:extLst>
          </p:cNvPr>
          <p:cNvCxnSpPr>
            <a:cxnSpLocks noChangeShapeType="1"/>
            <a:stCxn id="700429" idx="3"/>
            <a:endCxn id="700424" idx="0"/>
          </p:cNvCxnSpPr>
          <p:nvPr/>
        </p:nvCxnSpPr>
        <p:spPr bwMode="auto">
          <a:xfrm flipH="1">
            <a:off x="996442" y="5308479"/>
            <a:ext cx="465138" cy="7032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0426" name="Oval 10">
            <a:extLst>
              <a:ext uri="{FF2B5EF4-FFF2-40B4-BE49-F238E27FC236}">
                <a16:creationId xmlns:a16="http://schemas.microsoft.com/office/drawing/2014/main" id="{B0467950-D02E-124A-8F02-E572B8802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193" y="5011617"/>
            <a:ext cx="290513" cy="2905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00427" name="Oval 11">
            <a:extLst>
              <a:ext uri="{FF2B5EF4-FFF2-40B4-BE49-F238E27FC236}">
                <a16:creationId xmlns:a16="http://schemas.microsoft.com/office/drawing/2014/main" id="{0CFD3422-AAB5-E043-990B-10F8708EF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593" y="3578104"/>
            <a:ext cx="214313" cy="2143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700428" name="Oval 12">
            <a:extLst>
              <a:ext uri="{FF2B5EF4-FFF2-40B4-BE49-F238E27FC236}">
                <a16:creationId xmlns:a16="http://schemas.microsoft.com/office/drawing/2014/main" id="{B0823940-7B9F-4A44-984F-D0E14901C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193" y="4241679"/>
            <a:ext cx="214313" cy="2143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700429" name="Oval 13">
            <a:extLst>
              <a:ext uri="{FF2B5EF4-FFF2-40B4-BE49-F238E27FC236}">
                <a16:creationId xmlns:a16="http://schemas.microsoft.com/office/drawing/2014/main" id="{5C56650C-DD88-CB4E-B265-9094A84AA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830" y="5117979"/>
            <a:ext cx="214312" cy="2143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700430" name="Oval 14">
            <a:extLst>
              <a:ext uri="{FF2B5EF4-FFF2-40B4-BE49-F238E27FC236}">
                <a16:creationId xmlns:a16="http://schemas.microsoft.com/office/drawing/2014/main" id="{9E0C406A-B361-5549-880C-8FDF1B7B2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593" y="5117979"/>
            <a:ext cx="290513" cy="2905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e</a:t>
            </a:r>
          </a:p>
        </p:txBody>
      </p:sp>
      <p:cxnSp>
        <p:nvCxnSpPr>
          <p:cNvPr id="700431" name="AutoShape 15">
            <a:extLst>
              <a:ext uri="{FF2B5EF4-FFF2-40B4-BE49-F238E27FC236}">
                <a16:creationId xmlns:a16="http://schemas.microsoft.com/office/drawing/2014/main" id="{6E2E67E3-8C11-D94B-9A8C-A5DBF53FECB1}"/>
              </a:ext>
            </a:extLst>
          </p:cNvPr>
          <p:cNvCxnSpPr>
            <a:cxnSpLocks noChangeShapeType="1"/>
            <a:stCxn id="700428" idx="3"/>
            <a:endCxn id="700429" idx="0"/>
          </p:cNvCxnSpPr>
          <p:nvPr/>
        </p:nvCxnSpPr>
        <p:spPr bwMode="auto">
          <a:xfrm flipH="1">
            <a:off x="1537780" y="4432179"/>
            <a:ext cx="411162" cy="677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0432" name="AutoShape 16">
            <a:extLst>
              <a:ext uri="{FF2B5EF4-FFF2-40B4-BE49-F238E27FC236}">
                <a16:creationId xmlns:a16="http://schemas.microsoft.com/office/drawing/2014/main" id="{A36500B9-62AA-CE43-AA8A-A9A348B9256E}"/>
              </a:ext>
            </a:extLst>
          </p:cNvPr>
          <p:cNvCxnSpPr>
            <a:cxnSpLocks noChangeShapeType="1"/>
            <a:stCxn id="700428" idx="5"/>
            <a:endCxn id="700430" idx="0"/>
          </p:cNvCxnSpPr>
          <p:nvPr/>
        </p:nvCxnSpPr>
        <p:spPr bwMode="auto">
          <a:xfrm>
            <a:off x="2099756" y="4432179"/>
            <a:ext cx="496887" cy="677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0433" name="AutoShape 17">
            <a:extLst>
              <a:ext uri="{FF2B5EF4-FFF2-40B4-BE49-F238E27FC236}">
                <a16:creationId xmlns:a16="http://schemas.microsoft.com/office/drawing/2014/main" id="{5F48D060-813A-8942-9349-EADE0F19A722}"/>
              </a:ext>
            </a:extLst>
          </p:cNvPr>
          <p:cNvCxnSpPr>
            <a:cxnSpLocks noChangeShapeType="1"/>
            <a:stCxn id="700427" idx="3"/>
            <a:endCxn id="700428" idx="0"/>
          </p:cNvCxnSpPr>
          <p:nvPr/>
        </p:nvCxnSpPr>
        <p:spPr bwMode="auto">
          <a:xfrm flipH="1">
            <a:off x="2025142" y="3768605"/>
            <a:ext cx="838200" cy="4651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0434" name="AutoShape 18">
            <a:extLst>
              <a:ext uri="{FF2B5EF4-FFF2-40B4-BE49-F238E27FC236}">
                <a16:creationId xmlns:a16="http://schemas.microsoft.com/office/drawing/2014/main" id="{69967685-DA77-8A48-9CFD-727D03D7EC69}"/>
              </a:ext>
            </a:extLst>
          </p:cNvPr>
          <p:cNvCxnSpPr>
            <a:cxnSpLocks noChangeShapeType="1"/>
            <a:stCxn id="700427" idx="5"/>
            <a:endCxn id="700420" idx="0"/>
          </p:cNvCxnSpPr>
          <p:nvPr/>
        </p:nvCxnSpPr>
        <p:spPr bwMode="auto">
          <a:xfrm>
            <a:off x="3014155" y="3768605"/>
            <a:ext cx="749300" cy="396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0435" name="Oval 19">
            <a:extLst>
              <a:ext uri="{FF2B5EF4-FFF2-40B4-BE49-F238E27FC236}">
                <a16:creationId xmlns:a16="http://schemas.microsoft.com/office/drawing/2014/main" id="{E4EF7615-D702-4741-A676-25B807A62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230" y="6002217"/>
            <a:ext cx="290512" cy="2905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k</a:t>
            </a:r>
          </a:p>
        </p:txBody>
      </p:sp>
      <p:cxnSp>
        <p:nvCxnSpPr>
          <p:cNvPr id="700436" name="AutoShape 20">
            <a:extLst>
              <a:ext uri="{FF2B5EF4-FFF2-40B4-BE49-F238E27FC236}">
                <a16:creationId xmlns:a16="http://schemas.microsoft.com/office/drawing/2014/main" id="{6024AD86-DF42-5946-8EA3-3AD9DDB6AE51}"/>
              </a:ext>
            </a:extLst>
          </p:cNvPr>
          <p:cNvCxnSpPr>
            <a:cxnSpLocks noChangeShapeType="1"/>
            <a:stCxn id="700429" idx="5"/>
            <a:endCxn id="700435" idx="0"/>
          </p:cNvCxnSpPr>
          <p:nvPr/>
        </p:nvCxnSpPr>
        <p:spPr bwMode="auto">
          <a:xfrm>
            <a:off x="1612392" y="5308479"/>
            <a:ext cx="496888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0437" name="Oval 21">
            <a:extLst>
              <a:ext uri="{FF2B5EF4-FFF2-40B4-BE49-F238E27FC236}">
                <a16:creationId xmlns:a16="http://schemas.microsoft.com/office/drawing/2014/main" id="{3CE69594-89DD-A74A-898D-3F6B11F5F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105" y="4173417"/>
            <a:ext cx="214312" cy="2143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700438" name="Oval 22">
            <a:extLst>
              <a:ext uri="{FF2B5EF4-FFF2-40B4-BE49-F238E27FC236}">
                <a16:creationId xmlns:a16="http://schemas.microsoft.com/office/drawing/2014/main" id="{71D9CDCF-5226-BC41-9EAD-7B4C3385D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193" y="5087817"/>
            <a:ext cx="290513" cy="2905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e</a:t>
            </a:r>
          </a:p>
        </p:txBody>
      </p:sp>
      <p:cxnSp>
        <p:nvCxnSpPr>
          <p:cNvPr id="700439" name="AutoShape 23">
            <a:extLst>
              <a:ext uri="{FF2B5EF4-FFF2-40B4-BE49-F238E27FC236}">
                <a16:creationId xmlns:a16="http://schemas.microsoft.com/office/drawing/2014/main" id="{EE491437-89D8-0742-81F5-562830524B35}"/>
              </a:ext>
            </a:extLst>
          </p:cNvPr>
          <p:cNvCxnSpPr>
            <a:cxnSpLocks noChangeShapeType="1"/>
            <a:stCxn id="700437" idx="3"/>
            <a:endCxn id="700438" idx="0"/>
          </p:cNvCxnSpPr>
          <p:nvPr/>
        </p:nvCxnSpPr>
        <p:spPr bwMode="auto">
          <a:xfrm flipH="1">
            <a:off x="7778243" y="4363917"/>
            <a:ext cx="328613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0440" name="AutoShape 24">
            <a:extLst>
              <a:ext uri="{FF2B5EF4-FFF2-40B4-BE49-F238E27FC236}">
                <a16:creationId xmlns:a16="http://schemas.microsoft.com/office/drawing/2014/main" id="{1E39C456-B0AD-4E40-B3B3-550B73F01959}"/>
              </a:ext>
            </a:extLst>
          </p:cNvPr>
          <p:cNvCxnSpPr>
            <a:cxnSpLocks noChangeShapeType="1"/>
            <a:stCxn id="700437" idx="5"/>
            <a:endCxn id="700443" idx="0"/>
          </p:cNvCxnSpPr>
          <p:nvPr/>
        </p:nvCxnSpPr>
        <p:spPr bwMode="auto">
          <a:xfrm>
            <a:off x="8257668" y="4363917"/>
            <a:ext cx="511175" cy="6397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0441" name="Oval 25">
            <a:extLst>
              <a:ext uri="{FF2B5EF4-FFF2-40B4-BE49-F238E27FC236}">
                <a16:creationId xmlns:a16="http://schemas.microsoft.com/office/drawing/2014/main" id="{F051A528-37C4-2545-B4EE-12B863803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993" y="6019679"/>
            <a:ext cx="290513" cy="2905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u</a:t>
            </a:r>
          </a:p>
        </p:txBody>
      </p:sp>
      <p:cxnSp>
        <p:nvCxnSpPr>
          <p:cNvPr id="700442" name="AutoShape 26">
            <a:extLst>
              <a:ext uri="{FF2B5EF4-FFF2-40B4-BE49-F238E27FC236}">
                <a16:creationId xmlns:a16="http://schemas.microsoft.com/office/drawing/2014/main" id="{D938AB64-7D59-FC45-9226-EDCB6FAF3621}"/>
              </a:ext>
            </a:extLst>
          </p:cNvPr>
          <p:cNvCxnSpPr>
            <a:cxnSpLocks noChangeShapeType="1"/>
            <a:stCxn id="700446" idx="3"/>
            <a:endCxn id="700441" idx="0"/>
          </p:cNvCxnSpPr>
          <p:nvPr/>
        </p:nvCxnSpPr>
        <p:spPr bwMode="auto">
          <a:xfrm flipH="1">
            <a:off x="5416042" y="5308479"/>
            <a:ext cx="465138" cy="7032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0443" name="Oval 27">
            <a:extLst>
              <a:ext uri="{FF2B5EF4-FFF2-40B4-BE49-F238E27FC236}">
                <a16:creationId xmlns:a16="http://schemas.microsoft.com/office/drawing/2014/main" id="{332A6870-9D59-E545-BEA7-7D92A1961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793" y="5011617"/>
            <a:ext cx="290513" cy="2905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00444" name="Oval 28">
            <a:extLst>
              <a:ext uri="{FF2B5EF4-FFF2-40B4-BE49-F238E27FC236}">
                <a16:creationId xmlns:a16="http://schemas.microsoft.com/office/drawing/2014/main" id="{9E1C22FE-D1E5-D747-8D5F-182CE6D3C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193" y="3578104"/>
            <a:ext cx="214313" cy="2143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700445" name="Oval 29">
            <a:extLst>
              <a:ext uri="{FF2B5EF4-FFF2-40B4-BE49-F238E27FC236}">
                <a16:creationId xmlns:a16="http://schemas.microsoft.com/office/drawing/2014/main" id="{A8CC88A7-DD53-114E-A695-821D1EAD7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793" y="4241679"/>
            <a:ext cx="214313" cy="2143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700446" name="Oval 30">
            <a:extLst>
              <a:ext uri="{FF2B5EF4-FFF2-40B4-BE49-F238E27FC236}">
                <a16:creationId xmlns:a16="http://schemas.microsoft.com/office/drawing/2014/main" id="{15DC121B-7955-C441-B4FB-99C0161BD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430" y="5117979"/>
            <a:ext cx="214312" cy="2143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400"/>
          </a:p>
        </p:txBody>
      </p:sp>
      <p:sp>
        <p:nvSpPr>
          <p:cNvPr id="700447" name="Oval 31">
            <a:extLst>
              <a:ext uri="{FF2B5EF4-FFF2-40B4-BE49-F238E27FC236}">
                <a16:creationId xmlns:a16="http://schemas.microsoft.com/office/drawing/2014/main" id="{E870C41C-56F8-8A41-95D8-7F6969B68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193" y="5117979"/>
            <a:ext cx="290513" cy="2905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k</a:t>
            </a:r>
          </a:p>
        </p:txBody>
      </p:sp>
      <p:cxnSp>
        <p:nvCxnSpPr>
          <p:cNvPr id="700448" name="AutoShape 32">
            <a:extLst>
              <a:ext uri="{FF2B5EF4-FFF2-40B4-BE49-F238E27FC236}">
                <a16:creationId xmlns:a16="http://schemas.microsoft.com/office/drawing/2014/main" id="{25646756-943E-6349-86B7-6960BF2CD1CF}"/>
              </a:ext>
            </a:extLst>
          </p:cNvPr>
          <p:cNvCxnSpPr>
            <a:cxnSpLocks noChangeShapeType="1"/>
            <a:stCxn id="700445" idx="3"/>
            <a:endCxn id="700446" idx="0"/>
          </p:cNvCxnSpPr>
          <p:nvPr/>
        </p:nvCxnSpPr>
        <p:spPr bwMode="auto">
          <a:xfrm flipH="1">
            <a:off x="5957380" y="4432179"/>
            <a:ext cx="411162" cy="677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0449" name="AutoShape 33">
            <a:extLst>
              <a:ext uri="{FF2B5EF4-FFF2-40B4-BE49-F238E27FC236}">
                <a16:creationId xmlns:a16="http://schemas.microsoft.com/office/drawing/2014/main" id="{AAB7D2BE-E0AD-6646-ABEE-689A8EDACA81}"/>
              </a:ext>
            </a:extLst>
          </p:cNvPr>
          <p:cNvCxnSpPr>
            <a:cxnSpLocks noChangeShapeType="1"/>
            <a:stCxn id="700445" idx="5"/>
            <a:endCxn id="700447" idx="0"/>
          </p:cNvCxnSpPr>
          <p:nvPr/>
        </p:nvCxnSpPr>
        <p:spPr bwMode="auto">
          <a:xfrm>
            <a:off x="6519356" y="4432179"/>
            <a:ext cx="496887" cy="677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0450" name="AutoShape 34">
            <a:extLst>
              <a:ext uri="{FF2B5EF4-FFF2-40B4-BE49-F238E27FC236}">
                <a16:creationId xmlns:a16="http://schemas.microsoft.com/office/drawing/2014/main" id="{12E4C0BC-A77C-4341-A543-389BEBAEA4CD}"/>
              </a:ext>
            </a:extLst>
          </p:cNvPr>
          <p:cNvCxnSpPr>
            <a:cxnSpLocks noChangeShapeType="1"/>
            <a:stCxn id="700444" idx="3"/>
            <a:endCxn id="700445" idx="0"/>
          </p:cNvCxnSpPr>
          <p:nvPr/>
        </p:nvCxnSpPr>
        <p:spPr bwMode="auto">
          <a:xfrm flipH="1">
            <a:off x="6444742" y="3768605"/>
            <a:ext cx="838200" cy="4651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0451" name="AutoShape 35">
            <a:extLst>
              <a:ext uri="{FF2B5EF4-FFF2-40B4-BE49-F238E27FC236}">
                <a16:creationId xmlns:a16="http://schemas.microsoft.com/office/drawing/2014/main" id="{BE001DEA-D12F-6B4A-BA4B-4384D8334A92}"/>
              </a:ext>
            </a:extLst>
          </p:cNvPr>
          <p:cNvCxnSpPr>
            <a:cxnSpLocks noChangeShapeType="1"/>
            <a:stCxn id="700444" idx="5"/>
            <a:endCxn id="700437" idx="0"/>
          </p:cNvCxnSpPr>
          <p:nvPr/>
        </p:nvCxnSpPr>
        <p:spPr bwMode="auto">
          <a:xfrm>
            <a:off x="7433755" y="3768605"/>
            <a:ext cx="749300" cy="396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0452" name="Oval 36">
            <a:extLst>
              <a:ext uri="{FF2B5EF4-FFF2-40B4-BE49-F238E27FC236}">
                <a16:creationId xmlns:a16="http://schemas.microsoft.com/office/drawing/2014/main" id="{221F5026-C727-D745-AD35-5DA91A4F6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830" y="6002217"/>
            <a:ext cx="290512" cy="29051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l</a:t>
            </a:r>
          </a:p>
        </p:txBody>
      </p:sp>
      <p:cxnSp>
        <p:nvCxnSpPr>
          <p:cNvPr id="700453" name="AutoShape 37">
            <a:extLst>
              <a:ext uri="{FF2B5EF4-FFF2-40B4-BE49-F238E27FC236}">
                <a16:creationId xmlns:a16="http://schemas.microsoft.com/office/drawing/2014/main" id="{B21E299D-90BC-AF4B-A49D-21AD5750D59F}"/>
              </a:ext>
            </a:extLst>
          </p:cNvPr>
          <p:cNvCxnSpPr>
            <a:cxnSpLocks noChangeShapeType="1"/>
            <a:stCxn id="700446" idx="5"/>
            <a:endCxn id="700452" idx="0"/>
          </p:cNvCxnSpPr>
          <p:nvPr/>
        </p:nvCxnSpPr>
        <p:spPr bwMode="auto">
          <a:xfrm>
            <a:off x="6031992" y="5308479"/>
            <a:ext cx="496888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0454" name="Text Box 38">
            <a:extLst>
              <a:ext uri="{FF2B5EF4-FFF2-40B4-BE49-F238E27FC236}">
                <a16:creationId xmlns:a16="http://schemas.microsoft.com/office/drawing/2014/main" id="{CCD81A15-4A4D-DB43-847A-FEFFD95F7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992" y="5333880"/>
            <a:ext cx="50494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0.32</a:t>
            </a:r>
          </a:p>
        </p:txBody>
      </p:sp>
      <p:sp>
        <p:nvSpPr>
          <p:cNvPr id="700455" name="Text Box 39">
            <a:extLst>
              <a:ext uri="{FF2B5EF4-FFF2-40B4-BE49-F238E27FC236}">
                <a16:creationId xmlns:a16="http://schemas.microsoft.com/office/drawing/2014/main" id="{9BCB9F87-E4AD-8E44-8FE8-45F49CA11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592" y="5319592"/>
            <a:ext cx="50494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0.32</a:t>
            </a:r>
          </a:p>
        </p:txBody>
      </p:sp>
      <p:sp>
        <p:nvSpPr>
          <p:cNvPr id="700456" name="Text Box 40">
            <a:extLst>
              <a:ext uri="{FF2B5EF4-FFF2-40B4-BE49-F238E27FC236}">
                <a16:creationId xmlns:a16="http://schemas.microsoft.com/office/drawing/2014/main" id="{24F21C51-C6D5-234C-9A02-867C94AEE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192" y="5395792"/>
            <a:ext cx="50494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0.18</a:t>
            </a:r>
          </a:p>
        </p:txBody>
      </p:sp>
      <p:sp>
        <p:nvSpPr>
          <p:cNvPr id="700457" name="Text Box 41">
            <a:extLst>
              <a:ext uri="{FF2B5EF4-FFF2-40B4-BE49-F238E27FC236}">
                <a16:creationId xmlns:a16="http://schemas.microsoft.com/office/drawing/2014/main" id="{381DB74B-DABA-FD40-A684-F09CDD813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592" y="6310192"/>
            <a:ext cx="50494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0.18</a:t>
            </a:r>
          </a:p>
        </p:txBody>
      </p:sp>
      <p:sp>
        <p:nvSpPr>
          <p:cNvPr id="700458" name="Text Box 42">
            <a:extLst>
              <a:ext uri="{FF2B5EF4-FFF2-40B4-BE49-F238E27FC236}">
                <a16:creationId xmlns:a16="http://schemas.microsoft.com/office/drawing/2014/main" id="{C1B384C3-8302-8D45-B297-5104D98D0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392" y="5395792"/>
            <a:ext cx="50494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0.25</a:t>
            </a:r>
          </a:p>
        </p:txBody>
      </p:sp>
      <p:sp>
        <p:nvSpPr>
          <p:cNvPr id="700459" name="Text Box 43">
            <a:extLst>
              <a:ext uri="{FF2B5EF4-FFF2-40B4-BE49-F238E27FC236}">
                <a16:creationId xmlns:a16="http://schemas.microsoft.com/office/drawing/2014/main" id="{FEBC3B69-3C8D-2342-96A6-87BD4DD29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992" y="5395792"/>
            <a:ext cx="50494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0.25</a:t>
            </a:r>
          </a:p>
        </p:txBody>
      </p:sp>
      <p:sp>
        <p:nvSpPr>
          <p:cNvPr id="700460" name="Text Box 44">
            <a:extLst>
              <a:ext uri="{FF2B5EF4-FFF2-40B4-BE49-F238E27FC236}">
                <a16:creationId xmlns:a16="http://schemas.microsoft.com/office/drawing/2014/main" id="{D316CD01-0C14-7E48-9ABB-A73EE8502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992" y="6310192"/>
            <a:ext cx="50494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0.20</a:t>
            </a:r>
          </a:p>
        </p:txBody>
      </p:sp>
      <p:sp>
        <p:nvSpPr>
          <p:cNvPr id="700461" name="Text Box 45">
            <a:extLst>
              <a:ext uri="{FF2B5EF4-FFF2-40B4-BE49-F238E27FC236}">
                <a16:creationId xmlns:a16="http://schemas.microsoft.com/office/drawing/2014/main" id="{04BFB43B-F429-974F-8BEA-9DC903955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3992" y="5395792"/>
            <a:ext cx="50494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0.20</a:t>
            </a:r>
          </a:p>
        </p:txBody>
      </p:sp>
      <p:sp>
        <p:nvSpPr>
          <p:cNvPr id="700462" name="Text Box 46">
            <a:extLst>
              <a:ext uri="{FF2B5EF4-FFF2-40B4-BE49-F238E27FC236}">
                <a16:creationId xmlns:a16="http://schemas.microsoft.com/office/drawing/2014/main" id="{6CC1EBAA-F716-5F43-8214-B48789C67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192" y="6310192"/>
            <a:ext cx="50494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0.05</a:t>
            </a:r>
          </a:p>
        </p:txBody>
      </p:sp>
      <p:sp>
        <p:nvSpPr>
          <p:cNvPr id="700463" name="Text Box 47">
            <a:extLst>
              <a:ext uri="{FF2B5EF4-FFF2-40B4-BE49-F238E27FC236}">
                <a16:creationId xmlns:a16="http://schemas.microsoft.com/office/drawing/2014/main" id="{8B75D9D5-7F51-FB43-8194-F3D2D49D2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592" y="6310192"/>
            <a:ext cx="50494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1849419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004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7004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37" grpId="0" animBg="1"/>
      <p:bldP spid="700438" grpId="0" animBg="1"/>
      <p:bldP spid="700441" grpId="0" animBg="1"/>
      <p:bldP spid="700443" grpId="0" animBg="1"/>
      <p:bldP spid="700444" grpId="0" animBg="1"/>
      <p:bldP spid="700445" grpId="0" animBg="1"/>
      <p:bldP spid="700446" grpId="0" animBg="1"/>
      <p:bldP spid="700447" grpId="0" animBg="1"/>
      <p:bldP spid="700452" grpId="0" animBg="1"/>
      <p:bldP spid="700455" grpId="0"/>
      <p:bldP spid="700456" grpId="0"/>
      <p:bldP spid="700457" grpId="0"/>
      <p:bldP spid="700459" grpId="0"/>
      <p:bldP spid="700460" grpId="0"/>
      <p:bldP spid="700461" grpId="0"/>
      <p:bldP spid="7004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9F1B6FA-360F-AA49-802A-C6ECE65F8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133E6-C32E-8042-90D8-EBC254B32AE8}" type="slidenum">
              <a:rPr lang="en-US" altLang="zh-CN"/>
              <a:pPr/>
              <a:t>19</a:t>
            </a:fld>
            <a:endParaRPr lang="en-US" altLang="zh-CN" sz="1400"/>
          </a:p>
        </p:txBody>
      </p:sp>
      <p:sp>
        <p:nvSpPr>
          <p:cNvPr id="654338" name="Rectangle 2">
            <a:extLst>
              <a:ext uri="{FF2B5EF4-FFF2-40B4-BE49-F238E27FC236}">
                <a16:creationId xmlns:a16="http://schemas.microsoft.com/office/drawing/2014/main" id="{A92DDB19-D532-9045-8F92-B051AAAE5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Optimal Prefix Codes: Huffman Encoding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7798965D-D123-5B49-911B-85A5FA4F5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26995"/>
            <a:ext cx="11053879" cy="313269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Observation.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Lowest frequency items should be at the lowest level in tree of optimal prefix code.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Observation.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For n &gt; 1, the lowest level always contains at least two leaves.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Observation.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order in which items appear in a level does not matter.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Claim.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There is an optimal prefix code with tree T* where the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two lowest-frequency letters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are assigned to leaves that are siblings in T*.</a:t>
            </a:r>
          </a:p>
        </p:txBody>
      </p:sp>
      <p:pic>
        <p:nvPicPr>
          <p:cNvPr id="654341" name="Picture 5">
            <a:extLst>
              <a:ext uri="{FF2B5EF4-FFF2-40B4-BE49-F238E27FC236}">
                <a16:creationId xmlns:a16="http://schemas.microsoft.com/office/drawing/2014/main" id="{18CA8DC7-2ED9-7843-8AB2-8425B822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5" y="4388973"/>
            <a:ext cx="1219200" cy="170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73D793-929A-804D-80D8-931A8B226F4E}"/>
              </a:ext>
            </a:extLst>
          </p:cNvPr>
          <p:cNvSpPr/>
          <p:nvPr/>
        </p:nvSpPr>
        <p:spPr>
          <a:xfrm>
            <a:off x="1439573" y="4644261"/>
            <a:ext cx="7208203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prstClr val="black"/>
                </a:solidFill>
              </a:rPr>
              <a:t>Greedy template. </a:t>
            </a:r>
            <a:r>
              <a:rPr lang="en-US" altLang="zh-CN" sz="2200" dirty="0">
                <a:solidFill>
                  <a:srgbClr val="C00000"/>
                </a:solidFill>
              </a:rPr>
              <a:t>[Huffman, 1952]  </a:t>
            </a:r>
            <a:r>
              <a:rPr lang="en-US" altLang="zh-CN" sz="2200" dirty="0">
                <a:solidFill>
                  <a:prstClr val="black"/>
                </a:solidFill>
              </a:rPr>
              <a:t>Create tree </a:t>
            </a:r>
            <a:r>
              <a:rPr lang="en-US" altLang="zh-CN" sz="2200" dirty="0">
                <a:solidFill>
                  <a:srgbClr val="C00000"/>
                </a:solidFill>
              </a:rPr>
              <a:t>bottom-up</a:t>
            </a:r>
            <a:r>
              <a:rPr lang="en-US" altLang="zh-CN" sz="2200" dirty="0">
                <a:solidFill>
                  <a:prstClr val="black"/>
                </a:solidFill>
              </a:rPr>
              <a:t>.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prstClr val="black"/>
                </a:solidFill>
              </a:rPr>
              <a:t>Make two leaves for two lowest-frequency letters y and z.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prstClr val="black"/>
                </a:solidFill>
              </a:rPr>
              <a:t>Recursively build tree for the rest using a meta-letter for </a:t>
            </a:r>
            <a:r>
              <a:rPr lang="en-US" altLang="zh-CN" sz="2200" dirty="0" err="1">
                <a:solidFill>
                  <a:prstClr val="black"/>
                </a:solidFill>
              </a:rPr>
              <a:t>yz</a:t>
            </a:r>
            <a:r>
              <a:rPr lang="en-US" altLang="zh-CN" sz="22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46373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7653A2-40B5-E149-B835-2A99F453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Greedy Algorithms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9577209-7F12-8546-8C80-71BEA0884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Encoding and Huffman</a:t>
            </a:r>
            <a:endParaRPr lang="zh-CN" altLang="en-US" sz="36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27FF9ED-F1EA-114D-B648-AAA9A99E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6525"/>
            <a:ext cx="4725348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</a:t>
            </a:r>
            <a:r>
              <a:rPr lang="en-US" altLang="zh-CN" sz="900" dirty="0">
                <a:solidFill>
                  <a:schemeClr val="tx2"/>
                </a:solidFill>
              </a:rPr>
              <a:t>are supplied by </a:t>
            </a:r>
            <a:r>
              <a:rPr lang="en-US" altLang="zh-CN" sz="900" dirty="0" err="1">
                <a:solidFill>
                  <a:schemeClr val="tx2"/>
                </a:solidFill>
              </a:rPr>
              <a:t>Mathijs</a:t>
            </a:r>
            <a:r>
              <a:rPr lang="en-US" altLang="zh-CN" sz="900" dirty="0">
                <a:solidFill>
                  <a:schemeClr val="tx2"/>
                </a:solidFill>
              </a:rPr>
              <a:t> de </a:t>
            </a:r>
            <a:r>
              <a:rPr lang="en-US" altLang="zh-CN" sz="900" dirty="0" err="1">
                <a:solidFill>
                  <a:schemeClr val="tx2"/>
                </a:solidFill>
              </a:rPr>
              <a:t>Weerd</a:t>
            </a:r>
            <a:endParaRPr lang="en-US" altLang="zh-CN" sz="9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271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76EA887-53A5-334D-B0FE-71282E5817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A4EE-20B5-944A-A2AC-A4E256DE839F}" type="slidenum">
              <a:rPr lang="en-US" altLang="zh-CN"/>
              <a:pPr/>
              <a:t>20</a:t>
            </a:fld>
            <a:endParaRPr lang="en-US" altLang="zh-CN" sz="1400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323EA374-29CE-3B48-BAC1-81972FF64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Optimal Prefix Codes: Huffman Encoding</a:t>
            </a:r>
          </a:p>
        </p:txBody>
      </p:sp>
      <p:sp>
        <p:nvSpPr>
          <p:cNvPr id="655364" name="Text Box 4">
            <a:extLst>
              <a:ext uri="{FF2B5EF4-FFF2-40B4-BE49-F238E27FC236}">
                <a16:creationId xmlns:a16="http://schemas.microsoft.com/office/drawing/2014/main" id="{3C2A7AC9-F45A-BF4A-A127-CB3392DA7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960" y="1066800"/>
            <a:ext cx="8321040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Huffman(S) {</a:t>
            </a:r>
          </a:p>
          <a:p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if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|S|=2 {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     return tree with root and 2 leaves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   }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     let y and z be lowest-frequency letters in S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     S’ = S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     remove y and z from S’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     insert new letter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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in S’ with f</a:t>
            </a:r>
            <a:r>
              <a:rPr lang="en-US" altLang="zh-CN" b="1" baseline="-25000" dirty="0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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=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f</a:t>
            </a:r>
            <a:r>
              <a:rPr lang="en-US" altLang="zh-CN" b="1" baseline="-25000" dirty="0" err="1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y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+f</a:t>
            </a:r>
            <a:r>
              <a:rPr lang="en-US" altLang="zh-CN" b="1" baseline="-25000" dirty="0" err="1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z</a:t>
            </a:r>
            <a:endParaRPr lang="en-US" altLang="zh-CN" b="1" baseline="-25000" dirty="0">
              <a:latin typeface="Courier New" panose="02070309020205020404" pitchFamily="49" charset="0"/>
              <a:ea typeface="宋体" panose="02010600030101010101" pitchFamily="2" charset="-122"/>
              <a:sym typeface="Symbol" pitchFamily="2" charset="2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     T’ = Huffman(S’)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     T = add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two children y and z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to leaf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 from T’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Symbol" pitchFamily="2" charset="2"/>
              </a:rPr>
              <a:t>      return T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  }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7AB8CC-89D1-4A4C-B148-93A941F98FDA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4852452"/>
            <a:ext cx="11053879" cy="1741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zh-CN" dirty="0">
                <a:ea typeface="宋体" panose="02010600030101010101" pitchFamily="2" charset="-122"/>
              </a:rPr>
              <a:t>Q.  What is the time complexity?</a:t>
            </a:r>
          </a:p>
          <a:p>
            <a:pPr marL="342900" indent="-342900"/>
            <a:r>
              <a:rPr lang="en-US" altLang="zh-CN" dirty="0">
                <a:ea typeface="宋体" panose="02010600030101010101" pitchFamily="2" charset="-122"/>
              </a:rPr>
              <a:t>A.  T(n) = T(n-1) + O(n)   </a:t>
            </a:r>
          </a:p>
          <a:p>
            <a:pPr marL="342900" indent="-342900"/>
            <a:r>
              <a:rPr lang="en-US" altLang="zh-CN" dirty="0">
                <a:ea typeface="宋体" panose="02010600030101010101" pitchFamily="2" charset="-122"/>
              </a:rPr>
              <a:t>     so O(n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marL="342900" indent="-342900"/>
            <a:r>
              <a:rPr lang="en-US" altLang="zh-CN" dirty="0">
                <a:ea typeface="宋体" panose="02010600030101010101" pitchFamily="2" charset="-122"/>
              </a:rPr>
              <a:t>Q.  How to implement finding lowest-frequency letters efficiently?</a:t>
            </a:r>
          </a:p>
          <a:p>
            <a:pPr marL="342900" indent="-342900"/>
            <a:r>
              <a:rPr lang="en-US" altLang="zh-CN" dirty="0">
                <a:ea typeface="宋体" panose="02010600030101010101" pitchFamily="2" charset="-122"/>
              </a:rPr>
              <a:t>A.  Use priority queue for S:    T(n) = T(n-1) + O(log n) so O(n log n)</a:t>
            </a:r>
          </a:p>
        </p:txBody>
      </p:sp>
    </p:spTree>
    <p:extLst>
      <p:ext uri="{BB962C8B-B14F-4D97-AF65-F5344CB8AC3E}">
        <p14:creationId xmlns:p14="http://schemas.microsoft.com/office/powerpoint/2010/main" val="4205861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7D112A6-67E3-9148-83CF-0742143505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E66A-69AA-884A-82B3-7D341A06CE14}" type="slidenum">
              <a:rPr lang="en-US" altLang="zh-CN"/>
              <a:pPr/>
              <a:t>21</a:t>
            </a:fld>
            <a:endParaRPr lang="en-US" altLang="zh-CN" sz="1400"/>
          </a:p>
        </p:txBody>
      </p:sp>
      <p:sp>
        <p:nvSpPr>
          <p:cNvPr id="703490" name="Rectangle 2">
            <a:extLst>
              <a:ext uri="{FF2B5EF4-FFF2-40B4-BE49-F238E27FC236}">
                <a16:creationId xmlns:a16="http://schemas.microsoft.com/office/drawing/2014/main" id="{62467A35-C4CB-7D4B-B4D2-8E113557D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Huffman Encoding: Greedy Analysis</a:t>
            </a:r>
          </a:p>
        </p:txBody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9A022987-D2CB-1A43-8418-01B32D3B0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Claim.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Huffman code for S achieves the minimum ABL of any prefix code.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Pf.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by induction, based on optimality of T’ (y and z removed,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  <a:sym typeface="Symbol" pitchFamily="2" charset="2"/>
              </a:rPr>
              <a:t> added)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</a:p>
          <a:p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(see next page)</a:t>
            </a:r>
          </a:p>
          <a:p>
            <a:endParaRPr lang="en-US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Claim.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ABL(T’)=ABL(T)-f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cs typeface="Tahoma" panose="020B0604030504040204" pitchFamily="34" charset="0"/>
                <a:sym typeface="Symbol" pitchFamily="2" charset="2"/>
              </a:rPr>
              <a:t>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Pf.</a:t>
            </a:r>
          </a:p>
          <a:p>
            <a:endParaRPr lang="en-US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41709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FC980-390C-9D45-A31C-6700689270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D94B4-BA45-1B4F-80E7-B69DA06E59AB}" type="slidenum">
              <a:rPr lang="en-US" altLang="zh-CN"/>
              <a:pPr/>
              <a:t>22</a:t>
            </a:fld>
            <a:endParaRPr lang="en-US" altLang="zh-CN" sz="1400"/>
          </a:p>
        </p:txBody>
      </p:sp>
      <p:sp>
        <p:nvSpPr>
          <p:cNvPr id="658434" name="Rectangle 2">
            <a:extLst>
              <a:ext uri="{FF2B5EF4-FFF2-40B4-BE49-F238E27FC236}">
                <a16:creationId xmlns:a16="http://schemas.microsoft.com/office/drawing/2014/main" id="{793738A0-1BEA-5B4A-8AE5-F8FB4A744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Huffman Encoding: Greedy Analysis</a:t>
            </a:r>
          </a:p>
        </p:txBody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id="{CB98DB87-E04E-404E-8B43-4CE0EA81B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Claim.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Huffman code for S achieves the minimum ABL of any prefix code.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Pf.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by induction, based on optimality of T’ (y and z removed,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  <a:sym typeface="Symbol" pitchFamily="2" charset="2"/>
              </a:rPr>
              <a:t> added)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</a:p>
          <a:p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(see next page)</a:t>
            </a:r>
          </a:p>
          <a:p>
            <a:endParaRPr lang="en-US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Claim.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ABL(T’)=ABL(T)-f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cs typeface="Tahoma" panose="020B0604030504040204" pitchFamily="34" charset="0"/>
                <a:sym typeface="Symbol" pitchFamily="2" charset="2"/>
              </a:rPr>
              <a:t>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Pf.</a:t>
            </a:r>
          </a:p>
          <a:p>
            <a:endParaRPr lang="en-US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7" descr="Text, letter&#10;&#10;Description automatically generated">
            <a:extLst>
              <a:ext uri="{FF2B5EF4-FFF2-40B4-BE49-F238E27FC236}">
                <a16:creationId xmlns:a16="http://schemas.microsoft.com/office/drawing/2014/main" id="{45BB5E27-BDB2-0648-BC70-5AA537A07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350" y="2380767"/>
            <a:ext cx="5484920" cy="379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71516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F4F69-0E02-CC40-83FC-171D5E9AC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AC5F7-06F6-C646-ACDC-5CB9D6F55EFB}" type="slidenum">
              <a:rPr lang="en-US" altLang="zh-CN"/>
              <a:pPr/>
              <a:t>23</a:t>
            </a:fld>
            <a:endParaRPr lang="en-US" altLang="zh-CN" sz="1400"/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id="{6F1F9B86-858B-1B4F-B665-DD65B8274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Huffman Encoding: Greedy Analysis</a:t>
            </a:r>
          </a:p>
        </p:txBody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BD5A6F67-2C0C-914A-B88B-CD7BC771B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Claim.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Huffman code for S achieves the minimum ABL of any prefix code.</a:t>
            </a:r>
          </a:p>
          <a:p>
            <a:r>
              <a:rPr lang="en-US" altLang="zh-CN">
                <a:ea typeface="宋体" panose="02010600030101010101" pitchFamily="2" charset="-122"/>
              </a:rPr>
              <a:t>Pf.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(by induction over n=|S|)</a:t>
            </a: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5302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5FB5B9-103D-8348-A73A-481B8F651B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36272-04FE-9045-9AAF-901917991300}" type="slidenum">
              <a:rPr lang="en-US" altLang="zh-CN"/>
              <a:pPr/>
              <a:t>24</a:t>
            </a:fld>
            <a:endParaRPr lang="en-US" altLang="zh-CN" sz="1400"/>
          </a:p>
        </p:txBody>
      </p:sp>
      <p:sp>
        <p:nvSpPr>
          <p:cNvPr id="705538" name="Rectangle 2">
            <a:extLst>
              <a:ext uri="{FF2B5EF4-FFF2-40B4-BE49-F238E27FC236}">
                <a16:creationId xmlns:a16="http://schemas.microsoft.com/office/drawing/2014/main" id="{264199B5-C290-CF46-9380-C062A58DF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Huffman Encoding: Greedy Analysis</a:t>
            </a:r>
          </a:p>
        </p:txBody>
      </p:sp>
      <p:sp>
        <p:nvSpPr>
          <p:cNvPr id="705539" name="Rectangle 3">
            <a:extLst>
              <a:ext uri="{FF2B5EF4-FFF2-40B4-BE49-F238E27FC236}">
                <a16:creationId xmlns:a16="http://schemas.microsoft.com/office/drawing/2014/main" id="{83633116-CE2A-604D-BA32-C3D492E75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Claim.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Huffman code for S achieves the minimum ABL of any prefix code.</a:t>
            </a:r>
          </a:p>
          <a:p>
            <a:r>
              <a:rPr lang="en-US" altLang="zh-CN">
                <a:ea typeface="宋体" panose="02010600030101010101" pitchFamily="2" charset="-122"/>
              </a:rPr>
              <a:t>Pf.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(by induction over n=|S|)</a:t>
            </a:r>
          </a:p>
          <a:p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Base: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For n=2 there is no shorter code than root and two leaves.</a:t>
            </a:r>
          </a:p>
          <a:p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Hypothesis: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Suppose Huffman tree T’ for S’ of size n-1 with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 instead of y and z is optimal.</a:t>
            </a:r>
          </a:p>
          <a:p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Step: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(by contradiction)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77839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7B42F4-121F-074A-AA45-AF614AE68C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85009-2F4E-E94F-852A-297288B04174}" type="slidenum">
              <a:rPr lang="en-US" altLang="zh-CN"/>
              <a:pPr/>
              <a:t>25</a:t>
            </a:fld>
            <a:endParaRPr lang="en-US" altLang="zh-CN" sz="1400"/>
          </a:p>
        </p:txBody>
      </p:sp>
      <p:sp>
        <p:nvSpPr>
          <p:cNvPr id="713730" name="Rectangle 2">
            <a:extLst>
              <a:ext uri="{FF2B5EF4-FFF2-40B4-BE49-F238E27FC236}">
                <a16:creationId xmlns:a16="http://schemas.microsoft.com/office/drawing/2014/main" id="{5CC7FE61-43EC-1E41-9A11-30DC5519D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Huffman Encoding: Greedy Analysis</a:t>
            </a:r>
          </a:p>
        </p:txBody>
      </p:sp>
      <p:sp>
        <p:nvSpPr>
          <p:cNvPr id="713731" name="Rectangle 3">
            <a:extLst>
              <a:ext uri="{FF2B5EF4-FFF2-40B4-BE49-F238E27FC236}">
                <a16:creationId xmlns:a16="http://schemas.microsoft.com/office/drawing/2014/main" id="{D9CD8EAA-8347-5D4B-B896-3ECF7E3A3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Claim.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Huffman code for S achieves the minimum ABL of any prefix code.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Pf.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(by induction)</a:t>
            </a:r>
          </a:p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Base: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For n=2 there is no shorter code than root and two leaves.</a:t>
            </a:r>
          </a:p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Hypothesis: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Suppose Huffman tree T’ for S’ of size n-1 with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 instead of y and z is optimal. (IH)</a:t>
            </a:r>
          </a:p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Step: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(by contradiction)</a:t>
            </a: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Idea of proof:</a:t>
            </a:r>
          </a:p>
          <a:p>
            <a:pPr lvl="2"/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Suppose other tree Z of size n is better.</a:t>
            </a:r>
          </a:p>
          <a:p>
            <a:pPr lvl="2"/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Delete lowest frequency items y and z from Z creating Z’</a:t>
            </a:r>
          </a:p>
          <a:p>
            <a:pPr lvl="2"/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Z’ cannot be better than T’ by IH.</a:t>
            </a:r>
          </a:p>
          <a:p>
            <a:endParaRPr lang="en-US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31113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F2CD2F-5EC6-F445-8B5B-2A64A01F8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F3382-4570-6E49-ABA8-96C243B5F9A3}" type="slidenum">
              <a:rPr lang="en-US" altLang="zh-CN"/>
              <a:pPr/>
              <a:t>26</a:t>
            </a:fld>
            <a:endParaRPr lang="en-US" altLang="zh-CN" sz="1400"/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D2BA00A7-5189-B444-8896-88EB3CEB2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Huffman Encoding: Greedy Analysis</a:t>
            </a:r>
          </a:p>
        </p:txBody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59D9ED0A-D1F3-2F4F-B115-B0583A86A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Claim.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Huffman code for S achieves the minimum ABL of any prefix code.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Pf.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(by induction)</a:t>
            </a:r>
          </a:p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Base: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For n=2 there is no shorter code than root and two leaves.</a:t>
            </a:r>
          </a:p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Hypothesis: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Suppose Huffman tree T’ for S’ with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 instead of y and z is optimal. (IH)</a:t>
            </a:r>
          </a:p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Step: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(by contradiction)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Suppose Huffman tree T for S is not optimal.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So there is some tree Z such that ABL(Z) &lt; ABL(T).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Then there is also a tree Z for which leaves y and z exist that are siblings and have the lowest frequency (see observation).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Let Z’ be Z with y and z deleted, and their former parent labeled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.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Similar T’ is derived from S’ in our algorithm.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We know that ABL(Z’)=ABL(Z)-f</a:t>
            </a:r>
            <a:r>
              <a:rPr lang="en-US" altLang="zh-CN" baseline="-25000" dirty="0">
                <a:ea typeface="宋体" panose="02010600030101010101" pitchFamily="2" charset="-122"/>
                <a:cs typeface="Tahoma" panose="020B0604030504040204" pitchFamily="34" charset="0"/>
                <a:sym typeface="Symbol" pitchFamily="2" charset="2"/>
              </a:rPr>
              <a:t></a:t>
            </a:r>
            <a:r>
              <a:rPr lang="en-US" altLang="zh-CN" dirty="0">
                <a:ea typeface="宋体" panose="02010600030101010101" pitchFamily="2" charset="-122"/>
                <a:cs typeface="Tahoma" panose="020B0604030504040204" pitchFamily="34" charset="0"/>
                <a:sym typeface="Symbol" pitchFamily="2" charset="2"/>
              </a:rPr>
              <a:t>, as well as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ABL(T’)=ABL(T)-f</a:t>
            </a:r>
            <a:r>
              <a:rPr lang="en-US" altLang="zh-CN" baseline="-25000" dirty="0">
                <a:ea typeface="宋体" panose="02010600030101010101" pitchFamily="2" charset="-122"/>
                <a:cs typeface="Tahoma" panose="020B0604030504040204" pitchFamily="34" charset="0"/>
                <a:sym typeface="Symbol" pitchFamily="2" charset="2"/>
              </a:rPr>
              <a:t>.</a:t>
            </a:r>
            <a:endParaRPr lang="en-US" altLang="zh-CN" dirty="0">
              <a:ea typeface="宋体" panose="02010600030101010101" pitchFamily="2" charset="-122"/>
              <a:cs typeface="Tahoma" panose="020B0604030504040204" pitchFamily="34" charset="0"/>
              <a:sym typeface="Symbol" pitchFamily="2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cs typeface="Tahoma" panose="020B0604030504040204" pitchFamily="34" charset="0"/>
                <a:sym typeface="Symbol" pitchFamily="2" charset="2"/>
              </a:rPr>
              <a:t>But also </a:t>
            </a:r>
            <a:r>
              <a:rPr lang="en-US" altLang="zh-CN" dirty="0">
                <a:ea typeface="宋体" panose="02010600030101010101" pitchFamily="2" charset="-122"/>
              </a:rPr>
              <a:t>ABL(Z) &lt; ABL(T), so ABL(Z’) &lt; ABL(T’).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Contradiction with IH. </a:t>
            </a:r>
            <a:endParaRPr lang="en-US" altLang="zh-CN" dirty="0">
              <a:ea typeface="宋体" panose="02010600030101010101" pitchFamily="2" charset="-122"/>
              <a:cs typeface="Tahoma" panose="020B0604030504040204" pitchFamily="34" charset="0"/>
              <a:sym typeface="Symbol" pitchFamily="2" charset="2"/>
            </a:endParaRPr>
          </a:p>
          <a:p>
            <a:endParaRPr lang="en-US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35593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AE6F4-A7AB-BF41-A63E-3E7D6E7C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ZIP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 format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42F2-BC11-224E-A101-EA139F688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ZIP: an archive file format that supports lossless data compression. 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ZIP File Format Specification </a:t>
            </a:r>
          </a:p>
          <a:p>
            <a:pPr lvl="1"/>
            <a:r>
              <a:rPr kumimoji="1" lang="en-US" altLang="zh-CN" dirty="0"/>
              <a:t>https://</a:t>
            </a:r>
            <a:r>
              <a:rPr kumimoji="1" lang="en-US" altLang="zh-CN" dirty="0" err="1"/>
              <a:t>pkware.cachefly.net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webdocs</a:t>
            </a:r>
            <a:r>
              <a:rPr kumimoji="1" lang="en-US" altLang="zh-CN" dirty="0"/>
              <a:t>/APPNOTE/APPNOTE-6.2.0.txt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28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A26AD-4D31-A141-9E73-7CE83D0E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Encoding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34867-A9EB-AC4C-A682-477820D3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Why we need encoding?</a:t>
            </a:r>
          </a:p>
          <a:p>
            <a:r>
              <a:rPr kumimoji="1" lang="en-US" altLang="zh-CN" dirty="0"/>
              <a:t>Difference between human beings and computers</a:t>
            </a:r>
          </a:p>
          <a:p>
            <a:r>
              <a:rPr kumimoji="1" lang="en-US" altLang="zh-CN" dirty="0"/>
              <a:t>Post code/the address system in China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57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A4495-B4E3-4040-85AC-BE7661F4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Encoding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D4B46-86F3-BD4E-A30F-82785E7D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 example</a:t>
            </a:r>
          </a:p>
          <a:p>
            <a:pPr lvl="1"/>
            <a:r>
              <a:rPr kumimoji="1" lang="en-US" altLang="zh-CN" dirty="0"/>
              <a:t>Pay a gold bullion to a worker who will work 7 days for you</a:t>
            </a:r>
          </a:p>
          <a:p>
            <a:pPr lvl="1"/>
            <a:r>
              <a:rPr kumimoji="1" lang="en-US" altLang="zh-CN" dirty="0"/>
              <a:t>You should pay him per day</a:t>
            </a:r>
          </a:p>
          <a:p>
            <a:pPr lvl="1"/>
            <a:r>
              <a:rPr kumimoji="1" lang="en-US" altLang="zh-CN" dirty="0"/>
              <a:t>The gold bullion can only be cut two times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38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16DDF-FA75-5B48-8B08-6C6EC832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Encoding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4A297-DE4D-FE4F-BCA8-37B87660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64 samples (1 poison)</a:t>
            </a:r>
          </a:p>
          <a:p>
            <a:r>
              <a:rPr kumimoji="1" lang="en-US" altLang="zh-CN" dirty="0"/>
              <a:t>How many guinea pigs at least to find the poison?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156B1A1-3A80-C24A-A50B-34CEB8AA7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00344"/>
              </p:ext>
            </p:extLst>
          </p:nvPr>
        </p:nvGraphicFramePr>
        <p:xfrm>
          <a:off x="1376479" y="2741188"/>
          <a:ext cx="812800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231910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454030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198009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407360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222533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664051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788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🐁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🐁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🐁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🐁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🐁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🐁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0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53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6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06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8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6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3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06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CDC278-8DFC-9540-80A1-C06FD54777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3ADF0-28B4-E044-908B-4758AE6974F4}" type="slidenum">
              <a:rPr lang="en-US" altLang="zh-CN"/>
              <a:pPr/>
              <a:t>6</a:t>
            </a:fld>
            <a:endParaRPr lang="en-US" altLang="zh-CN" sz="1400"/>
          </a:p>
        </p:txBody>
      </p:sp>
      <p:sp>
        <p:nvSpPr>
          <p:cNvPr id="693250" name="Rectangle 2">
            <a:extLst>
              <a:ext uri="{FF2B5EF4-FFF2-40B4-BE49-F238E27FC236}">
                <a16:creationId xmlns:a16="http://schemas.microsoft.com/office/drawing/2014/main" id="{873A97F8-726C-D245-A176-F2BE1D897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Compression</a:t>
            </a:r>
          </a:p>
        </p:txBody>
      </p:sp>
      <p:sp>
        <p:nvSpPr>
          <p:cNvPr id="693251" name="Rectangle 3">
            <a:extLst>
              <a:ext uri="{FF2B5EF4-FFF2-40B4-BE49-F238E27FC236}">
                <a16:creationId xmlns:a16="http://schemas.microsoft.com/office/drawing/2014/main" id="{6F499BF2-27EA-7845-9D67-8EA5A5195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6141" y="1128712"/>
            <a:ext cx="9735671" cy="54102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Q.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Given a text that uses 32 symbols (26 different letters, space, and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some punctuation characters), how can we encode this text in bits?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We can encode 2</a:t>
            </a:r>
            <a:r>
              <a:rPr lang="en-US" altLang="zh-CN" baseline="30000" dirty="0">
                <a:solidFill>
                  <a:schemeClr val="tx1"/>
                </a:solidFill>
                <a:ea typeface="宋体" panose="02010600030101010101" pitchFamily="2" charset="-122"/>
              </a:rPr>
              <a:t>5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different symbols using a fixed length of 5 bits per symbol. This is called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fixed length encoding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3010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CDC278-8DFC-9540-80A1-C06FD54777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3ADF0-28B4-E044-908B-4758AE6974F4}" type="slidenum">
              <a:rPr lang="en-US" altLang="zh-CN"/>
              <a:pPr/>
              <a:t>7</a:t>
            </a:fld>
            <a:endParaRPr lang="en-US" altLang="zh-CN" sz="1400"/>
          </a:p>
        </p:txBody>
      </p:sp>
      <p:sp>
        <p:nvSpPr>
          <p:cNvPr id="693250" name="Rectangle 2">
            <a:extLst>
              <a:ext uri="{FF2B5EF4-FFF2-40B4-BE49-F238E27FC236}">
                <a16:creationId xmlns:a16="http://schemas.microsoft.com/office/drawing/2014/main" id="{873A97F8-726C-D245-A176-F2BE1D897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Compression</a:t>
            </a:r>
          </a:p>
        </p:txBody>
      </p:sp>
      <p:sp>
        <p:nvSpPr>
          <p:cNvPr id="693251" name="Rectangle 3">
            <a:extLst>
              <a:ext uri="{FF2B5EF4-FFF2-40B4-BE49-F238E27FC236}">
                <a16:creationId xmlns:a16="http://schemas.microsoft.com/office/drawing/2014/main" id="{6F499BF2-27EA-7845-9D67-8EA5A5195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6141" y="1128712"/>
            <a:ext cx="9735671" cy="54102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Q.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Some symbols (e, t, a, o,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, n) are used far more often than others.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b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How can we use this to reduce our encoding?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Encode these characters with fewer bits, and the others with more bits.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003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CDC278-8DFC-9540-80A1-C06FD54777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3ADF0-28B4-E044-908B-4758AE6974F4}" type="slidenum">
              <a:rPr lang="en-US" altLang="zh-CN"/>
              <a:pPr/>
              <a:t>8</a:t>
            </a:fld>
            <a:endParaRPr lang="en-US" altLang="zh-CN" sz="1400"/>
          </a:p>
        </p:txBody>
      </p:sp>
      <p:sp>
        <p:nvSpPr>
          <p:cNvPr id="693250" name="Rectangle 2">
            <a:extLst>
              <a:ext uri="{FF2B5EF4-FFF2-40B4-BE49-F238E27FC236}">
                <a16:creationId xmlns:a16="http://schemas.microsoft.com/office/drawing/2014/main" id="{873A97F8-726C-D245-A176-F2BE1D897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Compression</a:t>
            </a:r>
          </a:p>
        </p:txBody>
      </p:sp>
      <p:sp>
        <p:nvSpPr>
          <p:cNvPr id="693251" name="Rectangle 3">
            <a:extLst>
              <a:ext uri="{FF2B5EF4-FFF2-40B4-BE49-F238E27FC236}">
                <a16:creationId xmlns:a16="http://schemas.microsoft.com/office/drawing/2014/main" id="{6F499BF2-27EA-7845-9D67-8EA5A5195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6141" y="1128712"/>
            <a:ext cx="9735671" cy="54102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Q.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How do we know when the next symbol begins?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Use a separation symbol (like the pause in Morse), or make sure that there is no ambiguity by ensuring that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no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code is a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prefix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of another one.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c(a) = 01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c(b) = 010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c(e) = 1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/>
              <a:t>What is 0101?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A617D6-DD01-8C4B-9F5D-AE0263E04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229" y="2564296"/>
            <a:ext cx="3226625" cy="41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BB2B0B0-3A06-2B46-812E-1132A765586A}"/>
              </a:ext>
            </a:extLst>
          </p:cNvPr>
          <p:cNvSpPr/>
          <p:nvPr/>
        </p:nvSpPr>
        <p:spPr>
          <a:xfrm>
            <a:off x="2877682" y="6482864"/>
            <a:ext cx="536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https://morsecode.world/international</a:t>
            </a:r>
            <a:r>
              <a:rPr lang="zh-CN" altLang="en-US">
                <a:hlinkClick r:id="rId3"/>
              </a:rPr>
              <a:t>/translator.html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882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9A9220-F6CF-5445-875D-7DB077775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18387-27FA-4343-8AF8-AA7DFCD3B253}" type="slidenum">
              <a:rPr lang="en-US" altLang="zh-CN"/>
              <a:pPr/>
              <a:t>9</a:t>
            </a:fld>
            <a:endParaRPr lang="en-US" altLang="zh-CN" sz="1400"/>
          </a:p>
        </p:txBody>
      </p:sp>
      <p:sp>
        <p:nvSpPr>
          <p:cNvPr id="694274" name="Rectangle 2">
            <a:extLst>
              <a:ext uri="{FF2B5EF4-FFF2-40B4-BE49-F238E27FC236}">
                <a16:creationId xmlns:a16="http://schemas.microsoft.com/office/drawing/2014/main" id="{991AF665-211A-3240-BDFE-E6DBC5935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Prefix Codes</a:t>
            </a:r>
          </a:p>
        </p:txBody>
      </p:sp>
      <p:sp>
        <p:nvSpPr>
          <p:cNvPr id="694275" name="Rectangle 3">
            <a:extLst>
              <a:ext uri="{FF2B5EF4-FFF2-40B4-BE49-F238E27FC236}">
                <a16:creationId xmlns:a16="http://schemas.microsoft.com/office/drawing/2014/main" id="{462CDBD8-03AD-7D47-9670-76B34841F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26995"/>
            <a:ext cx="11053879" cy="502935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Definition.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prefix code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for a set S is a function c that maps each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S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to 1s and 0s in such a way that for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x,yS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x≠y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,  c(x) is not a prefix of c(y).</a:t>
            </a:r>
          </a:p>
          <a:p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Ex.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c(a) = 11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    c(e) = 01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    c(k) = 001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    c(l) = 10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    c(u) = 000</a:t>
            </a:r>
          </a:p>
          <a:p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Q.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 What is the meaning of 1001000001 ?</a:t>
            </a:r>
          </a:p>
          <a:p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A.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 “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leuk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”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sym typeface="Symbol" pitchFamily="2" charset="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Suppose frequencies are known in a text of 1G: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f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a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=0.4, 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f</a:t>
            </a:r>
            <a:r>
              <a:rPr lang="en-US" altLang="zh-CN" baseline="-25000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e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=0.2, 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f</a:t>
            </a:r>
            <a:r>
              <a:rPr lang="en-US" altLang="zh-CN" baseline="-25000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k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=0.2, 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f</a:t>
            </a:r>
            <a:r>
              <a:rPr lang="en-US" altLang="zh-CN" baseline="-25000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l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=0.1,  f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u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=0.1</a:t>
            </a:r>
            <a:endParaRPr lang="en-US" altLang="zh-CN" baseline="-25000" dirty="0">
              <a:solidFill>
                <a:schemeClr val="tx1"/>
              </a:solidFill>
              <a:ea typeface="宋体" panose="02010600030101010101" pitchFamily="2" charset="-122"/>
              <a:sym typeface="Symbol" pitchFamily="2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Q.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 What is the size of the encoded text?</a:t>
            </a:r>
          </a:p>
          <a:p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A.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 2*f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a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+ 2*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f</a:t>
            </a:r>
            <a:r>
              <a:rPr lang="en-US" altLang="zh-CN" baseline="-25000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+ 3*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f</a:t>
            </a:r>
            <a:r>
              <a:rPr lang="en-US" altLang="zh-CN" baseline="-25000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k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+ 2*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f</a:t>
            </a:r>
            <a:r>
              <a:rPr lang="en-US" altLang="zh-CN" baseline="-25000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l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+ 4*f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u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= 2.4G</a:t>
            </a:r>
          </a:p>
        </p:txBody>
      </p:sp>
    </p:spTree>
    <p:extLst>
      <p:ext uri="{BB962C8B-B14F-4D97-AF65-F5344CB8AC3E}">
        <p14:creationId xmlns:p14="http://schemas.microsoft.com/office/powerpoint/2010/main" val="2757154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37145</TotalTime>
  <Words>2135</Words>
  <Application>Microsoft Macintosh PowerPoint</Application>
  <PresentationFormat>宽屏</PresentationFormat>
  <Paragraphs>392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等线</vt:lpstr>
      <vt:lpstr>KaiTi</vt:lpstr>
      <vt:lpstr>Arial</vt:lpstr>
      <vt:lpstr>Calibri</vt:lpstr>
      <vt:lpstr>Courier</vt:lpstr>
      <vt:lpstr>Courier New</vt:lpstr>
      <vt:lpstr>Franklin Gothic Demi</vt:lpstr>
      <vt:lpstr>Franklin Gothic Medium</vt:lpstr>
      <vt:lpstr>Wingdings</vt:lpstr>
      <vt:lpstr>Office 主题</vt:lpstr>
      <vt:lpstr>Algorithm Design and Analysis (H)</vt:lpstr>
      <vt:lpstr>Greedy Algorithms</vt:lpstr>
      <vt:lpstr>Encoding</vt:lpstr>
      <vt:lpstr>Encoding</vt:lpstr>
      <vt:lpstr>Encoding</vt:lpstr>
      <vt:lpstr>Data Compression</vt:lpstr>
      <vt:lpstr>Data Compression</vt:lpstr>
      <vt:lpstr>Data Compression</vt:lpstr>
      <vt:lpstr>Prefix Codes</vt:lpstr>
      <vt:lpstr>Optimal Prefix Codes</vt:lpstr>
      <vt:lpstr>Representing Prefix Codes using Binary Trees</vt:lpstr>
      <vt:lpstr>Representing Prefix Codes using Binary Trees</vt:lpstr>
      <vt:lpstr>Representing Prefix Codes using Binary Trees</vt:lpstr>
      <vt:lpstr>Representing Prefix Codes using Binary Trees</vt:lpstr>
      <vt:lpstr>Representing Prefix Codes using Binary Trees</vt:lpstr>
      <vt:lpstr>Representing Prefix Codes using Binary Trees</vt:lpstr>
      <vt:lpstr>Representing Prefix Codes using Binary Trees</vt:lpstr>
      <vt:lpstr>Optimal Prefix Codes:  False Start</vt:lpstr>
      <vt:lpstr>Optimal Prefix Codes: Huffman Encoding</vt:lpstr>
      <vt:lpstr>Optimal Prefix Codes: Huffman Encoding</vt:lpstr>
      <vt:lpstr>Huffman Encoding: Greedy Analysis</vt:lpstr>
      <vt:lpstr>Huffman Encoding: Greedy Analysis</vt:lpstr>
      <vt:lpstr>Huffman Encoding: Greedy Analysis</vt:lpstr>
      <vt:lpstr>Huffman Encoding: Greedy Analysis</vt:lpstr>
      <vt:lpstr>Huffman Encoding: Greedy Analysis</vt:lpstr>
      <vt:lpstr>Huffman Encoding: Greedy Analysis</vt:lpstr>
      <vt:lpstr>ZIP file format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2099</cp:revision>
  <dcterms:created xsi:type="dcterms:W3CDTF">2020-09-05T08:11:12Z</dcterms:created>
  <dcterms:modified xsi:type="dcterms:W3CDTF">2022-03-16T04:35:43Z</dcterms:modified>
  <cp:category/>
</cp:coreProperties>
</file>