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538" r:id="rId3"/>
    <p:sldId id="260" r:id="rId4"/>
    <p:sldId id="261" r:id="rId5"/>
    <p:sldId id="262" r:id="rId6"/>
    <p:sldId id="263" r:id="rId7"/>
    <p:sldId id="318" r:id="rId8"/>
    <p:sldId id="264" r:id="rId9"/>
    <p:sldId id="265" r:id="rId10"/>
    <p:sldId id="389" r:id="rId11"/>
    <p:sldId id="445" r:id="rId12"/>
    <p:sldId id="486" r:id="rId13"/>
    <p:sldId id="487" r:id="rId14"/>
    <p:sldId id="479" r:id="rId15"/>
    <p:sldId id="539" r:id="rId16"/>
    <p:sldId id="399" r:id="rId17"/>
    <p:sldId id="465" r:id="rId18"/>
    <p:sldId id="469" r:id="rId19"/>
    <p:sldId id="442" r:id="rId20"/>
    <p:sldId id="443" r:id="rId21"/>
    <p:sldId id="453" r:id="rId22"/>
    <p:sldId id="480" r:id="rId23"/>
    <p:sldId id="470" r:id="rId24"/>
    <p:sldId id="449" r:id="rId25"/>
    <p:sldId id="474" r:id="rId26"/>
    <p:sldId id="455" r:id="rId27"/>
    <p:sldId id="482" r:id="rId28"/>
    <p:sldId id="462" r:id="rId29"/>
    <p:sldId id="481" r:id="rId30"/>
    <p:sldId id="447" r:id="rId31"/>
    <p:sldId id="463" r:id="rId32"/>
    <p:sldId id="461" r:id="rId33"/>
    <p:sldId id="483" r:id="rId34"/>
    <p:sldId id="478" r:id="rId35"/>
    <p:sldId id="448" r:id="rId36"/>
    <p:sldId id="484" r:id="rId37"/>
    <p:sldId id="48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15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40" autoAdjust="0"/>
    <p:restoredTop sz="80704"/>
  </p:normalViewPr>
  <p:slideViewPr>
    <p:cSldViewPr snapToGrid="0">
      <p:cViewPr varScale="1">
        <p:scale>
          <a:sx n="98" d="100"/>
          <a:sy n="98" d="100"/>
        </p:scale>
        <p:origin x="320" y="192"/>
      </p:cViewPr>
      <p:guideLst/>
    </p:cSldViewPr>
  </p:slideViewPr>
  <p:outlineViewPr>
    <p:cViewPr>
      <p:scale>
        <a:sx n="33" d="100"/>
        <a:sy n="33" d="100"/>
      </p:scale>
      <p:origin x="0" y="-23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F3F22-B4BB-3F48-9180-464A9F2D66D1}" type="datetimeFigureOut">
              <a:rPr kumimoji="1" lang="zh-CN" altLang="en-US" smtClean="0"/>
              <a:t>2022/3/30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692CB-2397-CF44-9044-134362C69983}" type="slidenum">
              <a:rPr kumimoji="1" lang="zh-CN" altLang="en-US" smtClean="0"/>
              <a:t>‹#›</a:t>
            </a:fld>
            <a:endParaRPr kumimoji="1" lang="zh-CN" altLang="en-US"/>
          </a:p>
        </p:txBody>
      </p:sp>
    </p:spTree>
    <p:extLst>
      <p:ext uri="{BB962C8B-B14F-4D97-AF65-F5344CB8AC3E}">
        <p14:creationId xmlns:p14="http://schemas.microsoft.com/office/powerpoint/2010/main" val="301633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9692CB-2397-CF44-9044-134362C69983}" type="slidenum">
              <a:rPr kumimoji="1" lang="zh-CN" altLang="en-US" smtClean="0"/>
              <a:t>1</a:t>
            </a:fld>
            <a:endParaRPr kumimoji="1" lang="zh-CN" altLang="en-US"/>
          </a:p>
        </p:txBody>
      </p:sp>
    </p:spTree>
    <p:extLst>
      <p:ext uri="{BB962C8B-B14F-4D97-AF65-F5344CB8AC3E}">
        <p14:creationId xmlns:p14="http://schemas.microsoft.com/office/powerpoint/2010/main" val="116651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6FB0A26A-052F-E143-B4C2-8AC0464E9327}"/>
              </a:ext>
            </a:extLst>
          </p:cNvPr>
          <p:cNvSpPr>
            <a:spLocks noGrp="1" noRot="1" noChangeAspect="1" noChangeArrowheads="1"/>
          </p:cNvSpPr>
          <p:nvPr>
            <p:ph type="sldImg"/>
          </p:nvPr>
        </p:nvSpPr>
        <p:spPr>
          <a:ln/>
        </p:spPr>
      </p:sp>
      <p:sp>
        <p:nvSpPr>
          <p:cNvPr id="446467" name="Rectangle 3">
            <a:extLst>
              <a:ext uri="{FF2B5EF4-FFF2-40B4-BE49-F238E27FC236}">
                <a16:creationId xmlns:a16="http://schemas.microsoft.com/office/drawing/2014/main" id="{B0F30932-E96F-5D44-B1EC-EA150A0B6463}"/>
              </a:ext>
            </a:extLst>
          </p:cNvPr>
          <p:cNvSpPr>
            <a:spLocks noGrp="1" noChangeArrowheads="1"/>
          </p:cNvSpPr>
          <p:nvPr>
            <p:ph type="body" idx="1"/>
          </p:nvPr>
        </p:nvSpPr>
        <p:spPr/>
        <p:txBody>
          <a:bodyPr/>
          <a:lstStyle/>
          <a:p>
            <a:r>
              <a:rPr lang="en-US" altLang="zh-CN">
                <a:ea typeface="宋体" panose="02010600030101010101" pitchFamily="2" charset="-122"/>
              </a:rPr>
              <a:t>Significance.  Perhaps single algorithmic discovery that has had the greatest practical impact in history. Progress in these areas limited by lack of fast algorithms.</a:t>
            </a:r>
          </a:p>
          <a:p>
            <a:r>
              <a:rPr lang="en-US" altLang="zh-CN">
                <a:ea typeface="宋体" panose="02010600030101010101" pitchFamily="2" charset="-122"/>
              </a:rPr>
              <a:t>Variants of FFT used for JPEG, e.g., fast sine/cosine transforms</a:t>
            </a:r>
          </a:p>
        </p:txBody>
      </p:sp>
    </p:spTree>
    <p:extLst>
      <p:ext uri="{BB962C8B-B14F-4D97-AF65-F5344CB8AC3E}">
        <p14:creationId xmlns:p14="http://schemas.microsoft.com/office/powerpoint/2010/main" val="3190846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D7667E86-1297-4847-AA99-C6B8BFA083AB}"/>
              </a:ext>
            </a:extLst>
          </p:cNvPr>
          <p:cNvSpPr>
            <a:spLocks noGrp="1" noRot="1" noChangeAspect="1" noChangeArrowheads="1"/>
          </p:cNvSpPr>
          <p:nvPr>
            <p:ph type="sldImg"/>
          </p:nvPr>
        </p:nvSpPr>
        <p:spPr>
          <a:ln/>
        </p:spPr>
      </p:sp>
      <p:sp>
        <p:nvSpPr>
          <p:cNvPr id="555011" name="Rectangle 3">
            <a:extLst>
              <a:ext uri="{FF2B5EF4-FFF2-40B4-BE49-F238E27FC236}">
                <a16:creationId xmlns:a16="http://schemas.microsoft.com/office/drawing/2014/main" id="{B9EE1163-5659-5942-ADE5-4FF07D781E22}"/>
              </a:ext>
            </a:extLst>
          </p:cNvPr>
          <p:cNvSpPr>
            <a:spLocks noGrp="1" noChangeArrowheads="1"/>
          </p:cNvSpPr>
          <p:nvPr>
            <p:ph type="body" idx="1"/>
          </p:nvPr>
        </p:nvSpPr>
        <p:spPr/>
        <p:txBody>
          <a:bodyPr/>
          <a:lstStyle/>
          <a:p>
            <a:r>
              <a:rPr lang="en-US" altLang="zh-CN">
                <a:ea typeface="宋体" panose="02010600030101010101" pitchFamily="2" charset="-122"/>
              </a:rPr>
              <a:t>fft is complex number - we plot the magnitude</a:t>
            </a:r>
          </a:p>
          <a:p>
            <a:r>
              <a:rPr lang="en-US" altLang="zh-CN">
                <a:ea typeface="宋体" panose="02010600030101010101" pitchFamily="2" charset="-122"/>
              </a:rPr>
              <a:t>We assume it's continuous (or many many samples)</a:t>
            </a:r>
          </a:p>
        </p:txBody>
      </p:sp>
    </p:spTree>
    <p:extLst>
      <p:ext uri="{BB962C8B-B14F-4D97-AF65-F5344CB8AC3E}">
        <p14:creationId xmlns:p14="http://schemas.microsoft.com/office/powerpoint/2010/main" val="3250398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26E3D664-3270-E34D-AFA9-36B06C512105}"/>
              </a:ext>
            </a:extLst>
          </p:cNvPr>
          <p:cNvSpPr>
            <a:spLocks noGrp="1" noRot="1" noChangeAspect="1" noChangeArrowheads="1"/>
          </p:cNvSpPr>
          <p:nvPr>
            <p:ph type="sldImg"/>
          </p:nvPr>
        </p:nvSpPr>
        <p:spPr>
          <a:ln/>
        </p:spPr>
      </p:sp>
      <p:sp>
        <p:nvSpPr>
          <p:cNvPr id="557059" name="Rectangle 3">
            <a:extLst>
              <a:ext uri="{FF2B5EF4-FFF2-40B4-BE49-F238E27FC236}">
                <a16:creationId xmlns:a16="http://schemas.microsoft.com/office/drawing/2014/main" id="{4C791E67-5D3D-4648-900F-393AF33EC77B}"/>
              </a:ext>
            </a:extLst>
          </p:cNvPr>
          <p:cNvSpPr>
            <a:spLocks noGrp="1" noChangeArrowheads="1"/>
          </p:cNvSpPr>
          <p:nvPr>
            <p:ph type="body" idx="1"/>
          </p:nvPr>
        </p:nvSpPr>
        <p:spPr/>
        <p:txBody>
          <a:bodyPr/>
          <a:lstStyle/>
          <a:p>
            <a:r>
              <a:rPr lang="en-US" altLang="zh-CN">
                <a:ea typeface="宋体" panose="02010600030101010101" pitchFamily="2" charset="-122"/>
              </a:rPr>
              <a:t>fft is complex number - we plot the magnitude</a:t>
            </a:r>
          </a:p>
        </p:txBody>
      </p:sp>
    </p:spTree>
    <p:extLst>
      <p:ext uri="{BB962C8B-B14F-4D97-AF65-F5344CB8AC3E}">
        <p14:creationId xmlns:p14="http://schemas.microsoft.com/office/powerpoint/2010/main" val="78900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EA9AC856-F722-984C-9CF1-D82B0B542F53}"/>
              </a:ext>
            </a:extLst>
          </p:cNvPr>
          <p:cNvSpPr>
            <a:spLocks noGrp="1" noRot="1" noChangeAspect="1" noChangeArrowheads="1"/>
          </p:cNvSpPr>
          <p:nvPr>
            <p:ph type="sldImg"/>
          </p:nvPr>
        </p:nvSpPr>
        <p:spPr>
          <a:ln/>
        </p:spPr>
      </p:sp>
      <p:sp>
        <p:nvSpPr>
          <p:cNvPr id="526339" name="Rectangle 3">
            <a:extLst>
              <a:ext uri="{FF2B5EF4-FFF2-40B4-BE49-F238E27FC236}">
                <a16:creationId xmlns:a16="http://schemas.microsoft.com/office/drawing/2014/main" id="{E32CD2CA-DFA7-7D4D-9A2C-7942BD47B499}"/>
              </a:ext>
            </a:extLst>
          </p:cNvPr>
          <p:cNvSpPr>
            <a:spLocks noGrp="1" noChangeArrowheads="1"/>
          </p:cNvSpPr>
          <p:nvPr>
            <p:ph type="body" idx="1"/>
          </p:nvPr>
        </p:nvSpPr>
        <p:spPr/>
        <p:txBody>
          <a:bodyPr/>
          <a:lstStyle/>
          <a:p>
            <a:r>
              <a:rPr lang="en-US" altLang="zh-CN">
                <a:ea typeface="宋体" panose="02010600030101010101" pitchFamily="2" charset="-122"/>
              </a:rPr>
              <a:t>Gauss' algorithm published posthumously in 1866</a:t>
            </a:r>
          </a:p>
        </p:txBody>
      </p:sp>
    </p:spTree>
    <p:extLst>
      <p:ext uri="{BB962C8B-B14F-4D97-AF65-F5344CB8AC3E}">
        <p14:creationId xmlns:p14="http://schemas.microsoft.com/office/powerpoint/2010/main" val="4132771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8F0AB1E4-5408-4747-AF45-F8C449678550}"/>
              </a:ext>
            </a:extLst>
          </p:cNvPr>
          <p:cNvSpPr>
            <a:spLocks noGrp="1" noRot="1" noChangeAspect="1" noChangeArrowheads="1"/>
          </p:cNvSpPr>
          <p:nvPr>
            <p:ph type="sldImg"/>
          </p:nvPr>
        </p:nvSpPr>
        <p:spPr>
          <a:xfrm>
            <a:off x="2297113" y="527050"/>
            <a:ext cx="4678362" cy="2632075"/>
          </a:xfrm>
          <a:ln/>
        </p:spPr>
      </p:sp>
      <p:sp>
        <p:nvSpPr>
          <p:cNvPr id="360451" name="Rectangle 3">
            <a:extLst>
              <a:ext uri="{FF2B5EF4-FFF2-40B4-BE49-F238E27FC236}">
                <a16:creationId xmlns:a16="http://schemas.microsoft.com/office/drawing/2014/main" id="{45E72C39-8215-9440-B1F2-7EA455A26C2E}"/>
              </a:ext>
            </a:extLst>
          </p:cNvPr>
          <p:cNvSpPr>
            <a:spLocks noGrp="1" noChangeArrowheads="1"/>
          </p:cNvSpPr>
          <p:nvPr>
            <p:ph type="body" idx="1"/>
          </p:nvPr>
        </p:nvSpPr>
        <p:spPr>
          <a:xfrm>
            <a:off x="1238250" y="3333750"/>
            <a:ext cx="6796088" cy="3157538"/>
          </a:xfrm>
        </p:spPr>
        <p:txBody>
          <a:bodyPr/>
          <a:lstStyle/>
          <a:p>
            <a:r>
              <a:rPr lang="en-US" altLang="zh-CN">
                <a:ea typeface="宋体" panose="02010600030101010101" pitchFamily="2" charset="-122"/>
              </a:rPr>
              <a:t>can also multiply in O(n^1.585) using Karatsuba polynomial multiplication</a:t>
            </a:r>
          </a:p>
        </p:txBody>
      </p:sp>
    </p:spTree>
    <p:extLst>
      <p:ext uri="{BB962C8B-B14F-4D97-AF65-F5344CB8AC3E}">
        <p14:creationId xmlns:p14="http://schemas.microsoft.com/office/powerpoint/2010/main" val="16861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AF55A288-D0BE-D74A-AC85-DF0AB6288D3C}"/>
              </a:ext>
            </a:extLst>
          </p:cNvPr>
          <p:cNvSpPr>
            <a:spLocks noGrp="1" noRot="1" noChangeAspect="1" noChangeArrowheads="1"/>
          </p:cNvSpPr>
          <p:nvPr>
            <p:ph type="sldImg"/>
          </p:nvPr>
        </p:nvSpPr>
        <p:spPr>
          <a:xfrm>
            <a:off x="2297113" y="527050"/>
            <a:ext cx="4678362" cy="2632075"/>
          </a:xfrm>
          <a:ln/>
        </p:spPr>
      </p:sp>
      <p:sp>
        <p:nvSpPr>
          <p:cNvPr id="487427" name="Rectangle 3">
            <a:extLst>
              <a:ext uri="{FF2B5EF4-FFF2-40B4-BE49-F238E27FC236}">
                <a16:creationId xmlns:a16="http://schemas.microsoft.com/office/drawing/2014/main" id="{94BF2271-08D8-3846-BBB2-7D193F990C88}"/>
              </a:ext>
            </a:extLst>
          </p:cNvPr>
          <p:cNvSpPr>
            <a:spLocks noGrp="1" noChangeArrowheads="1"/>
          </p:cNvSpPr>
          <p:nvPr>
            <p:ph type="body" idx="1"/>
          </p:nvPr>
        </p:nvSpPr>
        <p:spPr>
          <a:xfrm>
            <a:off x="1238250" y="3333750"/>
            <a:ext cx="6796088" cy="3157538"/>
          </a:xfrm>
        </p:spPr>
        <p:txBody>
          <a:bodyPr/>
          <a:lstStyle/>
          <a:p>
            <a:r>
              <a:rPr lang="en-US" altLang="zh-CN">
                <a:ea typeface="宋体" panose="02010600030101010101" pitchFamily="2" charset="-122"/>
              </a:rPr>
              <a:t>deep theorem - proof requires analysis</a:t>
            </a:r>
          </a:p>
          <a:p>
            <a:r>
              <a:rPr lang="en-US" altLang="zh-CN">
                <a:ea typeface="宋体" panose="02010600030101010101" pitchFamily="2" charset="-122"/>
              </a:rPr>
              <a:t>conjectures in 17th century, but not rigorously proved until Gauss' phd thesis</a:t>
            </a:r>
          </a:p>
          <a:p>
            <a:r>
              <a:rPr lang="en-US" altLang="zh-CN">
                <a:ea typeface="宋体" panose="02010600030101010101" pitchFamily="2" charset="-122"/>
              </a:rPr>
              <a:t>established imaginary numbers as fundamental mathematical objects</a:t>
            </a:r>
          </a:p>
        </p:txBody>
      </p:sp>
    </p:spTree>
    <p:extLst>
      <p:ext uri="{BB962C8B-B14F-4D97-AF65-F5344CB8AC3E}">
        <p14:creationId xmlns:p14="http://schemas.microsoft.com/office/powerpoint/2010/main" val="126422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FD536C3B-8A51-364B-9C7F-CFA4EF5ADE5F}"/>
              </a:ext>
            </a:extLst>
          </p:cNvPr>
          <p:cNvSpPr>
            <a:spLocks noGrp="1" noRot="1" noChangeAspect="1" noChangeArrowheads="1"/>
          </p:cNvSpPr>
          <p:nvPr>
            <p:ph type="sldImg"/>
          </p:nvPr>
        </p:nvSpPr>
        <p:spPr>
          <a:xfrm>
            <a:off x="2297113" y="527050"/>
            <a:ext cx="4678362" cy="2632075"/>
          </a:xfrm>
          <a:ln/>
        </p:spPr>
      </p:sp>
      <p:sp>
        <p:nvSpPr>
          <p:cNvPr id="495619" name="Rectangle 3">
            <a:extLst>
              <a:ext uri="{FF2B5EF4-FFF2-40B4-BE49-F238E27FC236}">
                <a16:creationId xmlns:a16="http://schemas.microsoft.com/office/drawing/2014/main" id="{F9DA42E9-4A85-9742-8E2A-4DD92FD8FF63}"/>
              </a:ext>
            </a:extLst>
          </p:cNvPr>
          <p:cNvSpPr>
            <a:spLocks noGrp="1" noChangeArrowheads="1"/>
          </p:cNvSpPr>
          <p:nvPr>
            <p:ph type="body" idx="1"/>
          </p:nvPr>
        </p:nvSpPr>
        <p:spPr>
          <a:xfrm>
            <a:off x="1238250" y="3333750"/>
            <a:ext cx="6796088" cy="3157538"/>
          </a:xfrm>
        </p:spPr>
        <p:txBody>
          <a:bodyPr/>
          <a:lstStyle/>
          <a:p>
            <a:r>
              <a:rPr lang="en-US" altLang="zh-CN">
                <a:ea typeface="宋体" panose="02010600030101010101" pitchFamily="2" charset="-122"/>
              </a:rPr>
              <a:t>Lagrange's formula is numerically unstable</a:t>
            </a:r>
          </a:p>
        </p:txBody>
      </p:sp>
    </p:spTree>
    <p:extLst>
      <p:ext uri="{BB962C8B-B14F-4D97-AF65-F5344CB8AC3E}">
        <p14:creationId xmlns:p14="http://schemas.microsoft.com/office/powerpoint/2010/main" val="3602696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a:extLst>
              <a:ext uri="{FF2B5EF4-FFF2-40B4-BE49-F238E27FC236}">
                <a16:creationId xmlns:a16="http://schemas.microsoft.com/office/drawing/2014/main" id="{C83E44B3-CD82-BF40-9129-FB586312D071}"/>
              </a:ext>
            </a:extLst>
          </p:cNvPr>
          <p:cNvSpPr>
            <a:spLocks noGrp="1" noRot="1" noChangeAspect="1" noChangeArrowheads="1"/>
          </p:cNvSpPr>
          <p:nvPr>
            <p:ph type="sldImg"/>
          </p:nvPr>
        </p:nvSpPr>
        <p:spPr>
          <a:ln/>
        </p:spPr>
      </p:sp>
      <p:sp>
        <p:nvSpPr>
          <p:cNvPr id="440323" name="Rectangle 3">
            <a:extLst>
              <a:ext uri="{FF2B5EF4-FFF2-40B4-BE49-F238E27FC236}">
                <a16:creationId xmlns:a16="http://schemas.microsoft.com/office/drawing/2014/main" id="{BEA53B8B-FB56-C648-95C2-54702B9D315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01106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E8990CC1-E903-AF47-AF01-EFC4F82E4AC7}"/>
              </a:ext>
            </a:extLst>
          </p:cNvPr>
          <p:cNvSpPr>
            <a:spLocks noGrp="1" noRot="1" noChangeAspect="1" noChangeArrowheads="1"/>
          </p:cNvSpPr>
          <p:nvPr>
            <p:ph type="sldImg"/>
          </p:nvPr>
        </p:nvSpPr>
        <p:spPr>
          <a:ln/>
        </p:spPr>
      </p:sp>
      <p:sp>
        <p:nvSpPr>
          <p:cNvPr id="442371" name="Rectangle 3">
            <a:extLst>
              <a:ext uri="{FF2B5EF4-FFF2-40B4-BE49-F238E27FC236}">
                <a16:creationId xmlns:a16="http://schemas.microsoft.com/office/drawing/2014/main" id="{CD3ED973-D489-EA45-80A6-F30F367C9EA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1665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C16A5354-A351-7248-9B65-329FD46DFBCF}"/>
              </a:ext>
            </a:extLst>
          </p:cNvPr>
          <p:cNvSpPr>
            <a:spLocks noGrp="1" noRot="1" noChangeAspect="1" noChangeArrowheads="1"/>
          </p:cNvSpPr>
          <p:nvPr>
            <p:ph type="sldImg"/>
          </p:nvPr>
        </p:nvSpPr>
        <p:spPr>
          <a:ln/>
        </p:spPr>
      </p:sp>
      <p:sp>
        <p:nvSpPr>
          <p:cNvPr id="471043" name="Rectangle 3">
            <a:extLst>
              <a:ext uri="{FF2B5EF4-FFF2-40B4-BE49-F238E27FC236}">
                <a16:creationId xmlns:a16="http://schemas.microsoft.com/office/drawing/2014/main" id="{980EB27F-5D1B-7946-844D-D565AD07265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760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F6780825-AD63-F54B-A90E-055B354230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C9C49B5F-AD57-2549-8CAC-07DF216CAF99}" type="slidenum">
              <a:rPr lang="en-US" altLang="zh-CN" smtClean="0">
                <a:solidFill>
                  <a:schemeClr val="tx1"/>
                </a:solidFill>
              </a:rPr>
              <a:pPr/>
              <a:t>3</a:t>
            </a:fld>
            <a:endParaRPr lang="en-US" altLang="zh-CN">
              <a:solidFill>
                <a:schemeClr val="tx1"/>
              </a:solidFill>
            </a:endParaRPr>
          </a:p>
        </p:txBody>
      </p:sp>
      <p:sp>
        <p:nvSpPr>
          <p:cNvPr id="17410" name="Rectangle 2">
            <a:extLst>
              <a:ext uri="{FF2B5EF4-FFF2-40B4-BE49-F238E27FC236}">
                <a16:creationId xmlns:a16="http://schemas.microsoft.com/office/drawing/2014/main" id="{3762D2EA-18E8-9C46-A17F-0E846E08596C}"/>
              </a:ext>
            </a:extLst>
          </p:cNvPr>
          <p:cNvSpPr>
            <a:spLocks noGrp="1" noRot="1" noChangeAspect="1" noChangeArrowheads="1" noTextEdit="1"/>
          </p:cNvSpPr>
          <p:nvPr>
            <p:ph type="sldImg"/>
          </p:nvPr>
        </p:nvSpPr>
        <p:spPr>
          <a:solidFill>
            <a:srgbClr val="FFFFFF"/>
          </a:solidFill>
          <a:ln/>
        </p:spPr>
      </p:sp>
      <p:sp>
        <p:nvSpPr>
          <p:cNvPr id="17411" name="Rectangle 3">
            <a:extLst>
              <a:ext uri="{FF2B5EF4-FFF2-40B4-BE49-F238E27FC236}">
                <a16:creationId xmlns:a16="http://schemas.microsoft.com/office/drawing/2014/main" id="{FA6B60B3-543B-7540-81F0-869A5BADF47E}"/>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426261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4F945A4D-3689-DB40-98AB-023F218D4884}"/>
              </a:ext>
            </a:extLst>
          </p:cNvPr>
          <p:cNvSpPr>
            <a:spLocks noGrp="1" noRot="1" noChangeAspect="1" noChangeArrowheads="1"/>
          </p:cNvSpPr>
          <p:nvPr>
            <p:ph type="sldImg"/>
          </p:nvPr>
        </p:nvSpPr>
        <p:spPr>
          <a:ln/>
        </p:spPr>
      </p:sp>
      <p:sp>
        <p:nvSpPr>
          <p:cNvPr id="528387" name="Rectangle 3">
            <a:extLst>
              <a:ext uri="{FF2B5EF4-FFF2-40B4-BE49-F238E27FC236}">
                <a16:creationId xmlns:a16="http://schemas.microsoft.com/office/drawing/2014/main" id="{750F7E76-EC52-BD4D-946C-2A7DBB70D85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5392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5FEF566E-6868-F047-9C0A-CEC3A91FF753}"/>
              </a:ext>
            </a:extLst>
          </p:cNvPr>
          <p:cNvSpPr>
            <a:spLocks noGrp="1" noRot="1" noChangeAspect="1" noChangeArrowheads="1"/>
          </p:cNvSpPr>
          <p:nvPr>
            <p:ph type="sldImg"/>
          </p:nvPr>
        </p:nvSpPr>
        <p:spPr>
          <a:ln/>
        </p:spPr>
      </p:sp>
      <p:sp>
        <p:nvSpPr>
          <p:cNvPr id="507907" name="Rectangle 3">
            <a:extLst>
              <a:ext uri="{FF2B5EF4-FFF2-40B4-BE49-F238E27FC236}">
                <a16:creationId xmlns:a16="http://schemas.microsoft.com/office/drawing/2014/main" id="{DB1BB3D7-387F-E14F-897A-E6212CB96A04}"/>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753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2CF00911-0E00-EF43-B64F-8F44E1FE3A90}"/>
              </a:ext>
            </a:extLst>
          </p:cNvPr>
          <p:cNvSpPr>
            <a:spLocks noGrp="1" noRot="1" noChangeAspect="1" noChangeArrowheads="1"/>
          </p:cNvSpPr>
          <p:nvPr>
            <p:ph type="sldImg"/>
          </p:nvPr>
        </p:nvSpPr>
        <p:spPr>
          <a:ln/>
        </p:spPr>
      </p:sp>
      <p:sp>
        <p:nvSpPr>
          <p:cNvPr id="452611" name="Rectangle 3">
            <a:extLst>
              <a:ext uri="{FF2B5EF4-FFF2-40B4-BE49-F238E27FC236}">
                <a16:creationId xmlns:a16="http://schemas.microsoft.com/office/drawing/2014/main" id="{60191129-BCDD-6A47-9262-29A0523AD83C}"/>
              </a:ext>
            </a:extLst>
          </p:cNvPr>
          <p:cNvSpPr>
            <a:spLocks noGrp="1" noChangeArrowheads="1"/>
          </p:cNvSpPr>
          <p:nvPr>
            <p:ph type="body" idx="1"/>
          </p:nvPr>
        </p:nvSpPr>
        <p:spPr/>
        <p:txBody>
          <a:bodyPr/>
          <a:lstStyle/>
          <a:p>
            <a:r>
              <a:rPr lang="en-US" altLang="zh-CN">
                <a:ea typeface="宋体" panose="02010600030101010101" pitchFamily="2" charset="-122"/>
              </a:rPr>
              <a:t>forms a group under multiplication (similar to additive group Z_n modulo n)</a:t>
            </a:r>
          </a:p>
        </p:txBody>
      </p:sp>
    </p:spTree>
    <p:extLst>
      <p:ext uri="{BB962C8B-B14F-4D97-AF65-F5344CB8AC3E}">
        <p14:creationId xmlns:p14="http://schemas.microsoft.com/office/powerpoint/2010/main" val="763019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BCE29F96-101F-EA46-922B-A8DC1DAF909D}"/>
              </a:ext>
            </a:extLst>
          </p:cNvPr>
          <p:cNvSpPr>
            <a:spLocks noGrp="1" noRot="1" noChangeAspect="1" noChangeArrowheads="1"/>
          </p:cNvSpPr>
          <p:nvPr>
            <p:ph type="sldImg"/>
          </p:nvPr>
        </p:nvSpPr>
        <p:spPr bwMode="auto">
          <a:xfrm>
            <a:off x="2295525" y="527050"/>
            <a:ext cx="4678363" cy="2632075"/>
          </a:xfrm>
          <a:prstGeom prst="rect">
            <a:avLst/>
          </a:prstGeom>
          <a:solidFill>
            <a:srgbClr val="FFFFFF"/>
          </a:solidFill>
          <a:ln>
            <a:solidFill>
              <a:srgbClr val="000000"/>
            </a:solidFill>
            <a:miter lim="800000"/>
            <a:headEnd/>
            <a:tailEnd/>
          </a:ln>
        </p:spPr>
      </p:sp>
      <p:sp>
        <p:nvSpPr>
          <p:cNvPr id="516099" name="Rectangle 3">
            <a:extLst>
              <a:ext uri="{FF2B5EF4-FFF2-40B4-BE49-F238E27FC236}">
                <a16:creationId xmlns:a16="http://schemas.microsoft.com/office/drawing/2014/main" id="{E735C876-ABD9-0048-8DB2-E176DADEDBFA}"/>
              </a:ext>
            </a:extLst>
          </p:cNvPr>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endParaRPr lang="zh-CN" altLang="zh-CN" dirty="0"/>
          </a:p>
        </p:txBody>
      </p:sp>
    </p:spTree>
    <p:extLst>
      <p:ext uri="{BB962C8B-B14F-4D97-AF65-F5344CB8AC3E}">
        <p14:creationId xmlns:p14="http://schemas.microsoft.com/office/powerpoint/2010/main" val="266984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AA122D08-BD2C-234C-8486-6840C6C46155}"/>
              </a:ext>
            </a:extLst>
          </p:cNvPr>
          <p:cNvSpPr>
            <a:spLocks noGrp="1" noRot="1" noChangeAspect="1" noChangeArrowheads="1"/>
          </p:cNvSpPr>
          <p:nvPr>
            <p:ph type="sldImg"/>
          </p:nvPr>
        </p:nvSpPr>
        <p:spPr>
          <a:ln/>
        </p:spPr>
      </p:sp>
      <p:sp>
        <p:nvSpPr>
          <p:cNvPr id="476163" name="Rectangle 3">
            <a:extLst>
              <a:ext uri="{FF2B5EF4-FFF2-40B4-BE49-F238E27FC236}">
                <a16:creationId xmlns:a16="http://schemas.microsoft.com/office/drawing/2014/main" id="{ABFBF4F2-C5C4-354B-A68C-8F3FF7A17FA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8403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B9AAD7C7-63A3-E945-8D0E-D1EA628FDB4C}"/>
              </a:ext>
            </a:extLst>
          </p:cNvPr>
          <p:cNvSpPr>
            <a:spLocks noGrp="1" noRot="1" noChangeAspect="1" noChangeArrowheads="1"/>
          </p:cNvSpPr>
          <p:nvPr>
            <p:ph type="sldImg"/>
          </p:nvPr>
        </p:nvSpPr>
        <p:spPr>
          <a:ln/>
        </p:spPr>
      </p:sp>
      <p:sp>
        <p:nvSpPr>
          <p:cNvPr id="539651" name="Rectangle 3">
            <a:extLst>
              <a:ext uri="{FF2B5EF4-FFF2-40B4-BE49-F238E27FC236}">
                <a16:creationId xmlns:a16="http://schemas.microsoft.com/office/drawing/2014/main" id="{B07A6F22-16BD-EC41-A3C0-338D913B500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3261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8CA27835-2E1D-D74B-A038-1BF5ACECE365}"/>
              </a:ext>
            </a:extLst>
          </p:cNvPr>
          <p:cNvSpPr>
            <a:spLocks noGrp="1" noRot="1" noChangeAspect="1" noChangeArrowheads="1"/>
          </p:cNvSpPr>
          <p:nvPr>
            <p:ph type="sldImg"/>
          </p:nvPr>
        </p:nvSpPr>
        <p:spPr>
          <a:ln/>
        </p:spPr>
      </p:sp>
      <p:sp>
        <p:nvSpPr>
          <p:cNvPr id="477187" name="Rectangle 3">
            <a:extLst>
              <a:ext uri="{FF2B5EF4-FFF2-40B4-BE49-F238E27FC236}">
                <a16:creationId xmlns:a16="http://schemas.microsoft.com/office/drawing/2014/main" id="{13FEEBAC-0017-654F-9E76-5A803EA29E21}"/>
              </a:ext>
            </a:extLst>
          </p:cNvPr>
          <p:cNvSpPr>
            <a:spLocks noGrp="1" noChangeArrowheads="1"/>
          </p:cNvSpPr>
          <p:nvPr>
            <p:ph type="body" idx="1"/>
          </p:nvPr>
        </p:nvSpPr>
        <p:spPr/>
        <p:txBody>
          <a:bodyPr/>
          <a:lstStyle/>
          <a:p>
            <a:r>
              <a:rPr lang="en-US" altLang="zh-CN">
                <a:ea typeface="宋体" panose="02010600030101010101" pitchFamily="2" charset="-122"/>
              </a:rPr>
              <a:t>each recursive call performs a "perfect shuffle"</a:t>
            </a:r>
          </a:p>
          <a:p>
            <a:r>
              <a:rPr lang="en-US" altLang="zh-CN">
                <a:ea typeface="宋体" panose="02010600030101010101" pitchFamily="2" charset="-122"/>
              </a:rPr>
              <a:t>leaves of tree are in "bit-reversed" order - if you read the bits backwards, it counts from 000 to 111 in binary</a:t>
            </a:r>
          </a:p>
        </p:txBody>
      </p:sp>
    </p:spTree>
    <p:extLst>
      <p:ext uri="{BB962C8B-B14F-4D97-AF65-F5344CB8AC3E}">
        <p14:creationId xmlns:p14="http://schemas.microsoft.com/office/powerpoint/2010/main" val="604324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3A5F4222-513F-7049-BD00-FDAC183BA0A3}"/>
              </a:ext>
            </a:extLst>
          </p:cNvPr>
          <p:cNvSpPr>
            <a:spLocks noGrp="1" noRot="1" noChangeAspect="1" noChangeArrowheads="1"/>
          </p:cNvSpPr>
          <p:nvPr>
            <p:ph type="sldImg"/>
          </p:nvPr>
        </p:nvSpPr>
        <p:spPr bwMode="auto">
          <a:xfrm>
            <a:off x="2295525" y="527050"/>
            <a:ext cx="4678363" cy="2632075"/>
          </a:xfrm>
          <a:prstGeom prst="rect">
            <a:avLst/>
          </a:prstGeom>
          <a:solidFill>
            <a:srgbClr val="FFFFFF"/>
          </a:solidFill>
          <a:ln>
            <a:solidFill>
              <a:srgbClr val="000000"/>
            </a:solidFill>
            <a:miter lim="800000"/>
            <a:headEnd/>
            <a:tailEnd/>
          </a:ln>
        </p:spPr>
      </p:sp>
      <p:sp>
        <p:nvSpPr>
          <p:cNvPr id="530435" name="Rectangle 3">
            <a:extLst>
              <a:ext uri="{FF2B5EF4-FFF2-40B4-BE49-F238E27FC236}">
                <a16:creationId xmlns:a16="http://schemas.microsoft.com/office/drawing/2014/main" id="{1B0A039D-5CB3-104E-B5DC-7BBC6CB63386}"/>
              </a:ext>
            </a:extLst>
          </p:cNvPr>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865418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D0F70BEA-1A0B-9844-9A68-A5D6844F6769}"/>
              </a:ext>
            </a:extLst>
          </p:cNvPr>
          <p:cNvSpPr>
            <a:spLocks noGrp="1" noRot="1" noChangeAspect="1" noChangeArrowheads="1"/>
          </p:cNvSpPr>
          <p:nvPr>
            <p:ph type="sldImg"/>
          </p:nvPr>
        </p:nvSpPr>
        <p:spPr>
          <a:ln/>
        </p:spPr>
      </p:sp>
      <p:sp>
        <p:nvSpPr>
          <p:cNvPr id="480259" name="Rectangle 3">
            <a:extLst>
              <a:ext uri="{FF2B5EF4-FFF2-40B4-BE49-F238E27FC236}">
                <a16:creationId xmlns:a16="http://schemas.microsoft.com/office/drawing/2014/main" id="{1F70DF4C-D907-AA4A-89E5-756713D7FB2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13741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166E47D3-B162-384B-A54E-9F06C046176D}"/>
              </a:ext>
            </a:extLst>
          </p:cNvPr>
          <p:cNvSpPr>
            <a:spLocks noGrp="1" noRot="1" noChangeAspect="1" noChangeArrowheads="1"/>
          </p:cNvSpPr>
          <p:nvPr>
            <p:ph type="sldImg"/>
          </p:nvPr>
        </p:nvSpPr>
        <p:spPr>
          <a:ln/>
        </p:spPr>
      </p:sp>
      <p:sp>
        <p:nvSpPr>
          <p:cNvPr id="481283" name="Rectangle 3">
            <a:extLst>
              <a:ext uri="{FF2B5EF4-FFF2-40B4-BE49-F238E27FC236}">
                <a16:creationId xmlns:a16="http://schemas.microsoft.com/office/drawing/2014/main" id="{6696627F-10F8-1C41-A5A2-624CF57DBBD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694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1C945928-E4F0-E64B-A8A1-74EB4E90B3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B829333E-9F51-3441-86B7-604DE1F201B7}" type="slidenum">
              <a:rPr lang="en-US" altLang="zh-CN" smtClean="0">
                <a:solidFill>
                  <a:schemeClr val="tx1"/>
                </a:solidFill>
              </a:rPr>
              <a:pPr/>
              <a:t>4</a:t>
            </a:fld>
            <a:endParaRPr lang="en-US" altLang="zh-CN">
              <a:solidFill>
                <a:schemeClr val="tx1"/>
              </a:solidFill>
            </a:endParaRPr>
          </a:p>
        </p:txBody>
      </p:sp>
      <p:sp>
        <p:nvSpPr>
          <p:cNvPr id="19458" name="Rectangle 2">
            <a:extLst>
              <a:ext uri="{FF2B5EF4-FFF2-40B4-BE49-F238E27FC236}">
                <a16:creationId xmlns:a16="http://schemas.microsoft.com/office/drawing/2014/main" id="{69E63AC2-44F2-BA43-A52A-A91E2E6DDAB9}"/>
              </a:ext>
            </a:extLst>
          </p:cNvPr>
          <p:cNvSpPr>
            <a:spLocks noGrp="1" noRot="1" noChangeAspect="1" noChangeArrowheads="1" noTextEdit="1"/>
          </p:cNvSpPr>
          <p:nvPr>
            <p:ph type="sldImg"/>
          </p:nvPr>
        </p:nvSpPr>
        <p:spPr>
          <a:solidFill>
            <a:srgbClr val="FFFFFF"/>
          </a:solidFill>
          <a:ln/>
        </p:spPr>
      </p:sp>
      <p:sp>
        <p:nvSpPr>
          <p:cNvPr id="19459" name="Rectangle 3">
            <a:extLst>
              <a:ext uri="{FF2B5EF4-FFF2-40B4-BE49-F238E27FC236}">
                <a16:creationId xmlns:a16="http://schemas.microsoft.com/office/drawing/2014/main" id="{28289F93-6AC7-5342-81EB-288CB866580E}"/>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514784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F31DF431-D48E-2F42-AA55-E6D5FA75496E}"/>
              </a:ext>
            </a:extLst>
          </p:cNvPr>
          <p:cNvSpPr>
            <a:spLocks noGrp="1" noRot="1" noChangeAspect="1" noChangeArrowheads="1"/>
          </p:cNvSpPr>
          <p:nvPr>
            <p:ph type="sldImg"/>
          </p:nvPr>
        </p:nvSpPr>
        <p:spPr>
          <a:ln/>
        </p:spPr>
      </p:sp>
      <p:sp>
        <p:nvSpPr>
          <p:cNvPr id="482307" name="Rectangle 3">
            <a:extLst>
              <a:ext uri="{FF2B5EF4-FFF2-40B4-BE49-F238E27FC236}">
                <a16:creationId xmlns:a16="http://schemas.microsoft.com/office/drawing/2014/main" id="{F2CD4B53-21FF-A94C-94B4-9C407274253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7806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3242A025-85DD-E042-B028-1E29F1107739}"/>
              </a:ext>
            </a:extLst>
          </p:cNvPr>
          <p:cNvSpPr>
            <a:spLocks noGrp="1" noRot="1" noChangeAspect="1" noChangeArrowheads="1"/>
          </p:cNvSpPr>
          <p:nvPr>
            <p:ph type="sldImg"/>
          </p:nvPr>
        </p:nvSpPr>
        <p:spPr>
          <a:ln/>
        </p:spPr>
      </p:sp>
      <p:sp>
        <p:nvSpPr>
          <p:cNvPr id="540675" name="Rectangle 3">
            <a:extLst>
              <a:ext uri="{FF2B5EF4-FFF2-40B4-BE49-F238E27FC236}">
                <a16:creationId xmlns:a16="http://schemas.microsoft.com/office/drawing/2014/main" id="{D2B23415-CA45-1345-9B8D-B98FA986E9C9}"/>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13351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36C3F1AF-DFB7-D944-A442-824D26C24C94}"/>
              </a:ext>
            </a:extLst>
          </p:cNvPr>
          <p:cNvSpPr>
            <a:spLocks noGrp="1" noRot="1" noChangeAspect="1" noChangeArrowheads="1"/>
          </p:cNvSpPr>
          <p:nvPr>
            <p:ph type="sldImg"/>
          </p:nvPr>
        </p:nvSpPr>
        <p:spPr bwMode="auto">
          <a:xfrm>
            <a:off x="2295525" y="527050"/>
            <a:ext cx="4678363" cy="2632075"/>
          </a:xfrm>
          <a:prstGeom prst="rect">
            <a:avLst/>
          </a:prstGeom>
          <a:solidFill>
            <a:srgbClr val="FFFFFF"/>
          </a:solidFill>
          <a:ln>
            <a:solidFill>
              <a:srgbClr val="000000"/>
            </a:solidFill>
            <a:miter lim="800000"/>
            <a:headEnd/>
            <a:tailEnd/>
          </a:ln>
        </p:spPr>
      </p:sp>
      <p:sp>
        <p:nvSpPr>
          <p:cNvPr id="524291" name="Rectangle 3">
            <a:extLst>
              <a:ext uri="{FF2B5EF4-FFF2-40B4-BE49-F238E27FC236}">
                <a16:creationId xmlns:a16="http://schemas.microsoft.com/office/drawing/2014/main" id="{F369FE06-B302-4E4C-B28E-E40BB726F840}"/>
              </a:ext>
            </a:extLst>
          </p:cNvPr>
          <p:cNvSpPr>
            <a:spLocks noGrp="1" noChangeArrowheads="1"/>
          </p:cNvSpPr>
          <p:nvPr>
            <p:ph type="body" idx="1"/>
          </p:nvPr>
        </p:nvSpPr>
        <p:spPr bwMode="auto">
          <a:xfrm>
            <a:off x="1238250" y="3333750"/>
            <a:ext cx="6792913" cy="31591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270331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4B7765F3-2B4E-6447-81E2-654793CC0F9C}"/>
              </a:ext>
            </a:extLst>
          </p:cNvPr>
          <p:cNvSpPr>
            <a:spLocks noGrp="1" noRot="1" noChangeAspect="1" noChangeArrowheads="1"/>
          </p:cNvSpPr>
          <p:nvPr>
            <p:ph type="sldImg"/>
          </p:nvPr>
        </p:nvSpPr>
        <p:spPr>
          <a:ln/>
        </p:spPr>
      </p:sp>
      <p:sp>
        <p:nvSpPr>
          <p:cNvPr id="483331" name="Rectangle 3">
            <a:extLst>
              <a:ext uri="{FF2B5EF4-FFF2-40B4-BE49-F238E27FC236}">
                <a16:creationId xmlns:a16="http://schemas.microsoft.com/office/drawing/2014/main" id="{90DB4DF0-25B9-304A-AF75-378BE58465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7145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30326A68-9573-9B43-811C-4CAC6D33E46C}"/>
              </a:ext>
            </a:extLst>
          </p:cNvPr>
          <p:cNvSpPr>
            <a:spLocks noGrp="1" noRot="1" noChangeAspect="1" noChangeArrowheads="1"/>
          </p:cNvSpPr>
          <p:nvPr>
            <p:ph type="sldImg"/>
          </p:nvPr>
        </p:nvSpPr>
        <p:spPr>
          <a:ln/>
        </p:spPr>
      </p:sp>
      <p:sp>
        <p:nvSpPr>
          <p:cNvPr id="542723" name="Rectangle 3">
            <a:extLst>
              <a:ext uri="{FF2B5EF4-FFF2-40B4-BE49-F238E27FC236}">
                <a16:creationId xmlns:a16="http://schemas.microsoft.com/office/drawing/2014/main" id="{A91DE089-00AF-7C4A-9AA3-31FC92FA404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6950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E8748D07-60BF-BD4D-9410-F6A8A0B297D7}"/>
              </a:ext>
            </a:extLst>
          </p:cNvPr>
          <p:cNvSpPr>
            <a:spLocks noGrp="1" noRot="1" noChangeAspect="1" noChangeArrowheads="1"/>
          </p:cNvSpPr>
          <p:nvPr>
            <p:ph type="sldImg"/>
          </p:nvPr>
        </p:nvSpPr>
        <p:spPr>
          <a:ln/>
        </p:spPr>
      </p:sp>
      <p:sp>
        <p:nvSpPr>
          <p:cNvPr id="559107" name="Rectangle 3">
            <a:extLst>
              <a:ext uri="{FF2B5EF4-FFF2-40B4-BE49-F238E27FC236}">
                <a16:creationId xmlns:a16="http://schemas.microsoft.com/office/drawing/2014/main" id="{1CF0C650-3E7B-FE4B-AB5C-01DF2BDB0DA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727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B89F0DAE-6D71-C746-9954-F371B43B2C0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FC6F9518-1B56-1844-BADE-160425DB99A1}" type="slidenum">
              <a:rPr lang="en-US" altLang="zh-CN" smtClean="0">
                <a:solidFill>
                  <a:schemeClr val="tx1"/>
                </a:solidFill>
              </a:rPr>
              <a:pPr/>
              <a:t>5</a:t>
            </a:fld>
            <a:endParaRPr lang="en-US" altLang="zh-CN">
              <a:solidFill>
                <a:schemeClr val="tx1"/>
              </a:solidFill>
            </a:endParaRPr>
          </a:p>
        </p:txBody>
      </p:sp>
      <p:sp>
        <p:nvSpPr>
          <p:cNvPr id="21506" name="Rectangle 2">
            <a:extLst>
              <a:ext uri="{FF2B5EF4-FFF2-40B4-BE49-F238E27FC236}">
                <a16:creationId xmlns:a16="http://schemas.microsoft.com/office/drawing/2014/main" id="{68742E34-DE8B-9144-9418-3ABCF00DEB8D}"/>
              </a:ext>
            </a:extLst>
          </p:cNvPr>
          <p:cNvSpPr>
            <a:spLocks noGrp="1" noRot="1" noChangeAspect="1" noChangeArrowheads="1" noTextEdit="1"/>
          </p:cNvSpPr>
          <p:nvPr>
            <p:ph type="sldImg"/>
          </p:nvPr>
        </p:nvSpPr>
        <p:spPr>
          <a:solidFill>
            <a:srgbClr val="FFFFFF"/>
          </a:solidFill>
          <a:ln/>
        </p:spPr>
      </p:sp>
      <p:sp>
        <p:nvSpPr>
          <p:cNvPr id="21507" name="Rectangle 3">
            <a:extLst>
              <a:ext uri="{FF2B5EF4-FFF2-40B4-BE49-F238E27FC236}">
                <a16:creationId xmlns:a16="http://schemas.microsoft.com/office/drawing/2014/main" id="{92758E97-A01F-C241-BE47-01BE1E9EC43E}"/>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59717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91F5871-DC88-DF44-A3CA-459D0B4C4E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B946B9D7-2FAC-0A46-8EF0-D3F181B8B8E6}" type="slidenum">
              <a:rPr lang="en-US" altLang="zh-CN" smtClean="0">
                <a:solidFill>
                  <a:schemeClr val="tx1"/>
                </a:solidFill>
              </a:rPr>
              <a:pPr/>
              <a:t>6</a:t>
            </a:fld>
            <a:endParaRPr lang="en-US" altLang="zh-CN">
              <a:solidFill>
                <a:schemeClr val="tx1"/>
              </a:solidFill>
            </a:endParaRPr>
          </a:p>
        </p:txBody>
      </p:sp>
      <p:sp>
        <p:nvSpPr>
          <p:cNvPr id="23554" name="Rectangle 2">
            <a:extLst>
              <a:ext uri="{FF2B5EF4-FFF2-40B4-BE49-F238E27FC236}">
                <a16:creationId xmlns:a16="http://schemas.microsoft.com/office/drawing/2014/main" id="{38CAD47C-A2D3-8A48-A479-F61ED631766B}"/>
              </a:ext>
            </a:extLst>
          </p:cNvPr>
          <p:cNvSpPr>
            <a:spLocks noGrp="1" noRot="1" noChangeAspect="1" noChangeArrowheads="1" noTextEdit="1"/>
          </p:cNvSpPr>
          <p:nvPr>
            <p:ph type="sldImg"/>
          </p:nvPr>
        </p:nvSpPr>
        <p:spPr>
          <a:solidFill>
            <a:srgbClr val="FFFFFF"/>
          </a:solidFill>
          <a:ln/>
        </p:spPr>
      </p:sp>
      <p:sp>
        <p:nvSpPr>
          <p:cNvPr id="23555" name="Rectangle 3">
            <a:extLst>
              <a:ext uri="{FF2B5EF4-FFF2-40B4-BE49-F238E27FC236}">
                <a16:creationId xmlns:a16="http://schemas.microsoft.com/office/drawing/2014/main" id="{C7AC2E8D-A5E3-4146-A00A-BE438F39E157}"/>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r>
              <a:rPr lang="en-US" altLang="zh-CN"/>
              <a:t>assumes n is a power of 2</a:t>
            </a:r>
          </a:p>
        </p:txBody>
      </p:sp>
    </p:spTree>
    <p:extLst>
      <p:ext uri="{BB962C8B-B14F-4D97-AF65-F5344CB8AC3E}">
        <p14:creationId xmlns:p14="http://schemas.microsoft.com/office/powerpoint/2010/main" val="18777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751B255-B955-D640-A26A-6DC27A9DB6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86EC6471-7684-3944-9922-914F83F3466F}" type="slidenum">
              <a:rPr lang="en-US" altLang="zh-CN" smtClean="0">
                <a:solidFill>
                  <a:schemeClr val="tx1"/>
                </a:solidFill>
              </a:rPr>
              <a:pPr/>
              <a:t>7</a:t>
            </a:fld>
            <a:endParaRPr lang="en-US" altLang="zh-CN">
              <a:solidFill>
                <a:schemeClr val="tx1"/>
              </a:solidFill>
            </a:endParaRPr>
          </a:p>
        </p:txBody>
      </p:sp>
      <p:sp>
        <p:nvSpPr>
          <p:cNvPr id="25602" name="Rectangle 2">
            <a:extLst>
              <a:ext uri="{FF2B5EF4-FFF2-40B4-BE49-F238E27FC236}">
                <a16:creationId xmlns:a16="http://schemas.microsoft.com/office/drawing/2014/main" id="{43B02229-4D33-8E4D-9316-10B48FD7A07C}"/>
              </a:ext>
            </a:extLst>
          </p:cNvPr>
          <p:cNvSpPr>
            <a:spLocks noGrp="1" noRot="1" noChangeAspect="1" noChangeArrowheads="1" noTextEdit="1"/>
          </p:cNvSpPr>
          <p:nvPr>
            <p:ph type="sldImg"/>
          </p:nvPr>
        </p:nvSpPr>
        <p:spPr>
          <a:xfrm>
            <a:off x="382588" y="682625"/>
            <a:ext cx="6097587" cy="3430588"/>
          </a:xfrm>
          <a:solidFill>
            <a:srgbClr val="FFFFFF"/>
          </a:solidFill>
          <a:ln/>
        </p:spPr>
      </p:sp>
      <p:sp>
        <p:nvSpPr>
          <p:cNvPr id="25603" name="Rectangle 3">
            <a:extLst>
              <a:ext uri="{FF2B5EF4-FFF2-40B4-BE49-F238E27FC236}">
                <a16:creationId xmlns:a16="http://schemas.microsoft.com/office/drawing/2014/main" id="{227C98CB-7C82-994D-B90C-3AF1D5FF40C9}"/>
              </a:ext>
            </a:extLst>
          </p:cNvPr>
          <p:cNvSpPr>
            <a:spLocks noGrp="1" noChangeArrowheads="1"/>
          </p:cNvSpPr>
          <p:nvPr>
            <p:ph type="body" idx="1"/>
          </p:nvPr>
        </p:nvSpPr>
        <p:spPr>
          <a:xfrm>
            <a:off x="914400" y="4340225"/>
            <a:ext cx="5029200" cy="4121150"/>
          </a:xfrm>
          <a:solidFill>
            <a:srgbClr val="FFFFFF"/>
          </a:solidFill>
          <a:ln>
            <a:solidFill>
              <a:srgbClr val="000000"/>
            </a:solidFill>
            <a:miter lim="800000"/>
            <a:headEnd/>
            <a:tailEnd/>
          </a:ln>
        </p:spPr>
        <p:txBody>
          <a:bodyPr lIns="95061" tIns="47531" rIns="95061" bIns="47531"/>
          <a:lstStyle/>
          <a:p>
            <a:pPr eaLnBrk="1" hangingPunct="1"/>
            <a:endParaRPr lang="zh-CN" altLang="zh-CN"/>
          </a:p>
        </p:txBody>
      </p:sp>
    </p:spTree>
    <p:extLst>
      <p:ext uri="{BB962C8B-B14F-4D97-AF65-F5344CB8AC3E}">
        <p14:creationId xmlns:p14="http://schemas.microsoft.com/office/powerpoint/2010/main" val="307652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19CD05A5-4DBD-F146-B2F4-F38F92EAFE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C6EA14A0-99A5-9E47-BBDB-4C50BE6B41E0}" type="slidenum">
              <a:rPr lang="en-US" altLang="zh-CN" smtClean="0">
                <a:solidFill>
                  <a:schemeClr val="tx1"/>
                </a:solidFill>
              </a:rPr>
              <a:pPr/>
              <a:t>8</a:t>
            </a:fld>
            <a:endParaRPr lang="en-US" altLang="zh-CN">
              <a:solidFill>
                <a:schemeClr val="tx1"/>
              </a:solidFill>
            </a:endParaRPr>
          </a:p>
        </p:txBody>
      </p:sp>
      <p:sp>
        <p:nvSpPr>
          <p:cNvPr id="27650" name="Rectangle 2">
            <a:extLst>
              <a:ext uri="{FF2B5EF4-FFF2-40B4-BE49-F238E27FC236}">
                <a16:creationId xmlns:a16="http://schemas.microsoft.com/office/drawing/2014/main" id="{756192CF-7152-3D47-8656-03561B528F02}"/>
              </a:ext>
            </a:extLst>
          </p:cNvPr>
          <p:cNvSpPr>
            <a:spLocks noGrp="1" noRot="1" noChangeAspect="1" noChangeArrowheads="1" noTextEdit="1"/>
          </p:cNvSpPr>
          <p:nvPr>
            <p:ph type="sldImg"/>
          </p:nvPr>
        </p:nvSpPr>
        <p:spPr>
          <a:solidFill>
            <a:srgbClr val="FFFFFF"/>
          </a:solidFill>
          <a:ln/>
        </p:spPr>
      </p:sp>
      <p:sp>
        <p:nvSpPr>
          <p:cNvPr id="27651" name="Rectangle 3">
            <a:extLst>
              <a:ext uri="{FF2B5EF4-FFF2-40B4-BE49-F238E27FC236}">
                <a16:creationId xmlns:a16="http://schemas.microsoft.com/office/drawing/2014/main" id="{D00692F7-9B82-4647-A9D2-BB3CC2314FB6}"/>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r>
              <a:rPr lang="en-US" altLang="zh-CN"/>
              <a:t>Karatsuba: also works for multiplying two degree N univariate polynomials</a:t>
            </a:r>
          </a:p>
        </p:txBody>
      </p:sp>
    </p:spTree>
    <p:extLst>
      <p:ext uri="{BB962C8B-B14F-4D97-AF65-F5344CB8AC3E}">
        <p14:creationId xmlns:p14="http://schemas.microsoft.com/office/powerpoint/2010/main" val="2300246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647894D0-17F9-134D-A6C3-D76D9AD9FC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71712CF5-EA6D-C646-8685-29B9C9491679}" type="slidenum">
              <a:rPr lang="en-US" altLang="zh-CN" smtClean="0">
                <a:solidFill>
                  <a:schemeClr val="tx1"/>
                </a:solidFill>
              </a:rPr>
              <a:pPr/>
              <a:t>9</a:t>
            </a:fld>
            <a:endParaRPr lang="en-US" altLang="zh-CN">
              <a:solidFill>
                <a:schemeClr val="tx1"/>
              </a:solidFill>
            </a:endParaRPr>
          </a:p>
        </p:txBody>
      </p:sp>
      <p:sp>
        <p:nvSpPr>
          <p:cNvPr id="31746" name="Rectangle 2">
            <a:extLst>
              <a:ext uri="{FF2B5EF4-FFF2-40B4-BE49-F238E27FC236}">
                <a16:creationId xmlns:a16="http://schemas.microsoft.com/office/drawing/2014/main" id="{C63A4747-BD54-EB4D-82DD-85C07FB49286}"/>
              </a:ext>
            </a:extLst>
          </p:cNvPr>
          <p:cNvSpPr>
            <a:spLocks noGrp="1" noRot="1" noChangeAspect="1" noChangeArrowheads="1" noTextEdit="1"/>
          </p:cNvSpPr>
          <p:nvPr>
            <p:ph type="sldImg"/>
          </p:nvPr>
        </p:nvSpPr>
        <p:spPr>
          <a:xfrm>
            <a:off x="382588" y="682625"/>
            <a:ext cx="6097587" cy="3430588"/>
          </a:xfrm>
          <a:solidFill>
            <a:srgbClr val="FFFFFF"/>
          </a:solidFill>
          <a:ln/>
        </p:spPr>
      </p:sp>
      <p:sp>
        <p:nvSpPr>
          <p:cNvPr id="31747" name="Rectangle 3">
            <a:extLst>
              <a:ext uri="{FF2B5EF4-FFF2-40B4-BE49-F238E27FC236}">
                <a16:creationId xmlns:a16="http://schemas.microsoft.com/office/drawing/2014/main" id="{190A02E2-272A-D743-9E76-64273A4039DB}"/>
              </a:ext>
            </a:extLst>
          </p:cNvPr>
          <p:cNvSpPr>
            <a:spLocks noGrp="1" noChangeArrowheads="1"/>
          </p:cNvSpPr>
          <p:nvPr>
            <p:ph type="body" idx="1"/>
          </p:nvPr>
        </p:nvSpPr>
        <p:spPr>
          <a:xfrm>
            <a:off x="914400" y="4340225"/>
            <a:ext cx="5029200" cy="4121150"/>
          </a:xfrm>
          <a:solidFill>
            <a:srgbClr val="FFFFFF"/>
          </a:solidFill>
          <a:ln>
            <a:solidFill>
              <a:srgbClr val="000000"/>
            </a:solidFill>
            <a:miter lim="800000"/>
            <a:headEnd/>
            <a:tailEnd/>
          </a:ln>
        </p:spPr>
        <p:txBody>
          <a:bodyPr lIns="95061" tIns="47531" rIns="95061" bIns="47531"/>
          <a:lstStyle/>
          <a:p>
            <a:pPr eaLnBrk="1" hangingPunct="1"/>
            <a:endParaRPr lang="zh-CN" altLang="zh-CN"/>
          </a:p>
        </p:txBody>
      </p:sp>
    </p:spTree>
    <p:extLst>
      <p:ext uri="{BB962C8B-B14F-4D97-AF65-F5344CB8AC3E}">
        <p14:creationId xmlns:p14="http://schemas.microsoft.com/office/powerpoint/2010/main" val="414492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0E898F1C-96F0-594A-93BC-6D2204CC2863}"/>
              </a:ext>
            </a:extLst>
          </p:cNvPr>
          <p:cNvSpPr>
            <a:spLocks noGrp="1" noRot="1" noChangeAspect="1" noChangeArrowheads="1"/>
          </p:cNvSpPr>
          <p:nvPr>
            <p:ph type="sldImg"/>
          </p:nvPr>
        </p:nvSpPr>
        <p:spPr>
          <a:ln/>
        </p:spPr>
      </p:sp>
      <p:sp>
        <p:nvSpPr>
          <p:cNvPr id="190467" name="Rectangle 3">
            <a:extLst>
              <a:ext uri="{FF2B5EF4-FFF2-40B4-BE49-F238E27FC236}">
                <a16:creationId xmlns:a16="http://schemas.microsoft.com/office/drawing/2014/main" id="{721A6203-AEC5-8041-9E69-72B68CC683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5921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D09F6358-1E5B-E540-B1EC-784FFD4F9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p:blipFill>
        <p:spPr>
          <a:xfrm>
            <a:off x="65507" y="0"/>
            <a:ext cx="3515893" cy="1007930"/>
          </a:xfrm>
          <a:prstGeom prst="rect">
            <a:avLst/>
          </a:prstGeom>
        </p:spPr>
      </p:pic>
    </p:spTree>
    <p:extLst>
      <p:ext uri="{BB962C8B-B14F-4D97-AF65-F5344CB8AC3E}">
        <p14:creationId xmlns:p14="http://schemas.microsoft.com/office/powerpoint/2010/main" val="40129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419911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5541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B810D5-562C-6D40-A798-62FEF5ACFC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84842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a:extLst>
              <a:ext uri="{FF2B5EF4-FFF2-40B4-BE49-F238E27FC236}">
                <a16:creationId xmlns:a16="http://schemas.microsoft.com/office/drawing/2014/main" id="{8BBC21BE-914F-984C-819E-13DA00BEE2D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16991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a:extLst>
              <a:ext uri="{FF2B5EF4-FFF2-40B4-BE49-F238E27FC236}">
                <a16:creationId xmlns:a16="http://schemas.microsoft.com/office/drawing/2014/main" id="{94EF34E2-55C5-FE4B-9D4B-1C371C023E4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33153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a:extLst>
              <a:ext uri="{FF2B5EF4-FFF2-40B4-BE49-F238E27FC236}">
                <a16:creationId xmlns:a16="http://schemas.microsoft.com/office/drawing/2014/main" id="{AC6DD9DA-D04B-234F-AF7F-359B1655B7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218821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6" name="图片 5">
            <a:extLst>
              <a:ext uri="{FF2B5EF4-FFF2-40B4-BE49-F238E27FC236}">
                <a16:creationId xmlns:a16="http://schemas.microsoft.com/office/drawing/2014/main" id="{8A27BA66-27EF-F848-B5D4-C6E63ED696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29119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5" name="图片 4">
            <a:extLst>
              <a:ext uri="{FF2B5EF4-FFF2-40B4-BE49-F238E27FC236}">
                <a16:creationId xmlns:a16="http://schemas.microsoft.com/office/drawing/2014/main" id="{60094918-5C39-5840-99AC-03CB479DEC0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017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071DD87C-9BE8-504F-A482-28FE7FDABC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18709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a:extLst>
              <a:ext uri="{FF2B5EF4-FFF2-40B4-BE49-F238E27FC236}">
                <a16:creationId xmlns:a16="http://schemas.microsoft.com/office/drawing/2014/main" id="{B4FF3E64-915C-7F40-AA27-6031D114BFB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61357" b="40606"/>
          <a:stretch/>
        </p:blipFill>
        <p:spPr>
          <a:xfrm>
            <a:off x="65507" y="0"/>
            <a:ext cx="970813" cy="1007930"/>
          </a:xfrm>
          <a:prstGeom prst="rect">
            <a:avLst/>
          </a:prstGeom>
        </p:spPr>
      </p:pic>
    </p:spTree>
    <p:extLst>
      <p:ext uri="{BB962C8B-B14F-4D97-AF65-F5344CB8AC3E}">
        <p14:creationId xmlns:p14="http://schemas.microsoft.com/office/powerpoint/2010/main" val="347673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426916" y="6356350"/>
            <a:ext cx="215448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2022/3/30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spTree>
    <p:extLst>
      <p:ext uri="{BB962C8B-B14F-4D97-AF65-F5344CB8AC3E}">
        <p14:creationId xmlns:p14="http://schemas.microsoft.com/office/powerpoint/2010/main" val="320506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4097" y="1307592"/>
            <a:ext cx="10475842" cy="1772603"/>
          </a:xfrm>
        </p:spPr>
        <p:txBody>
          <a:bodyPr>
            <a:noAutofit/>
          </a:bodyPr>
          <a:lstStyle/>
          <a:p>
            <a:r>
              <a:rPr lang="en-US" altLang="zh-CN" sz="5400" b="1" dirty="0">
                <a:latin typeface="Franklin Gothic Demi" panose="020B0703020102020204" pitchFamily="34" charset="0"/>
              </a:rPr>
              <a:t>Algorithm Design and Analysis (H)</a:t>
            </a:r>
            <a:endParaRPr lang="zh-CN" altLang="en-US" sz="5400"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rPr>
              <a:t>CS216</a:t>
            </a:r>
          </a:p>
          <a:p>
            <a:endParaRPr lang="en-US" altLang="zh-CN" dirty="0">
              <a:latin typeface="Franklin Gothic Medium" panose="020B0603020102020204" pitchFamily="34" charset="0"/>
            </a:endParaRPr>
          </a:p>
          <a:p>
            <a:r>
              <a:rPr lang="en-US" altLang="zh-CN" dirty="0">
                <a:latin typeface="Franklin Gothic Medium" panose="020B0603020102020204" pitchFamily="34" charset="0"/>
              </a:rPr>
              <a:t>Prof. </a:t>
            </a:r>
            <a:r>
              <a:rPr lang="en-US" altLang="zh-CN" dirty="0" err="1">
                <a:latin typeface="Franklin Gothic Medium" panose="020B0603020102020204" pitchFamily="34" charset="0"/>
              </a:rPr>
              <a:t>Shiqi</a:t>
            </a:r>
            <a:r>
              <a:rPr lang="en-US" altLang="zh-CN" dirty="0">
                <a:latin typeface="Franklin Gothic Medium" panose="020B0603020102020204" pitchFamily="34" charset="0"/>
              </a:rPr>
              <a:t> Yu</a:t>
            </a:r>
            <a:r>
              <a:rPr lang="zh-CN" altLang="en-US" dirty="0">
                <a:latin typeface="Franklin Gothic Medium" panose="020B0603020102020204" pitchFamily="34" charset="0"/>
              </a:rPr>
              <a:t> </a:t>
            </a:r>
            <a:r>
              <a:rPr lang="en-US" altLang="zh-CN" dirty="0">
                <a:latin typeface="Franklin Gothic Medium" panose="020B0603020102020204" pitchFamily="34" charset="0"/>
              </a:rPr>
              <a:t>(</a:t>
            </a:r>
            <a:r>
              <a:rPr lang="zh-CN" altLang="en-US" dirty="0">
                <a:latin typeface="KaiTi" panose="02010609060101010101" pitchFamily="49" charset="-122"/>
                <a:ea typeface="KaiTi" panose="02010609060101010101" pitchFamily="49" charset="-122"/>
              </a:rPr>
              <a:t>于仕琪</a:t>
            </a:r>
            <a:r>
              <a:rPr lang="en-US" altLang="zh-CN" dirty="0">
                <a:latin typeface="Franklin Gothic Medium" panose="020B0603020102020204" pitchFamily="34" charset="0"/>
              </a:rPr>
              <a:t>)</a:t>
            </a:r>
          </a:p>
          <a:p>
            <a:r>
              <a:rPr lang="en-US" altLang="zh-CN" dirty="0">
                <a:latin typeface="Courier" pitchFamily="2" charset="0"/>
              </a:rPr>
              <a:t>yusq@sustech.edu.cn</a:t>
            </a:r>
          </a:p>
          <a:p>
            <a:r>
              <a:rPr lang="en-US" altLang="zh-CN" sz="1800" dirty="0">
                <a:latin typeface="Courier" pitchFamily="2" charset="0"/>
              </a:rPr>
              <a:t>http://</a:t>
            </a:r>
            <a:r>
              <a:rPr lang="en-US" altLang="zh-CN" sz="1800" dirty="0" err="1">
                <a:latin typeface="Courier" pitchFamily="2" charset="0"/>
              </a:rPr>
              <a:t>faculty.sustech.edu.cn</a:t>
            </a:r>
            <a:r>
              <a:rPr lang="en-US" altLang="zh-CN" sz="1800" dirty="0">
                <a:latin typeface="Courier" pitchFamily="2" charset="0"/>
              </a:rPr>
              <a:t>/</a:t>
            </a:r>
            <a:r>
              <a:rPr lang="en-US" altLang="zh-CN" sz="1800" dirty="0" err="1">
                <a:latin typeface="Courier" pitchFamily="2" charset="0"/>
              </a:rPr>
              <a:t>yusq</a:t>
            </a:r>
            <a:r>
              <a:rPr lang="en-US" altLang="zh-CN" sz="1800" dirty="0">
                <a:latin typeface="Courier" pitchFamily="2" charset="0"/>
              </a:rPr>
              <a:t>/</a:t>
            </a:r>
          </a:p>
          <a:p>
            <a:endParaRPr lang="en-US" altLang="zh-CN" dirty="0">
              <a:latin typeface="Franklin Gothic Medium" panose="020B0603020102020204" pitchFamily="34" charset="0"/>
            </a:endParaRPr>
          </a:p>
        </p:txBody>
      </p:sp>
    </p:spTree>
    <p:extLst>
      <p:ext uri="{BB962C8B-B14F-4D97-AF65-F5344CB8AC3E}">
        <p14:creationId xmlns:p14="http://schemas.microsoft.com/office/powerpoint/2010/main" val="267459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C5F61A09-9A55-1D43-BCCD-88D4DE1D6AB4}"/>
              </a:ext>
            </a:extLst>
          </p:cNvPr>
          <p:cNvSpPr>
            <a:spLocks noGrp="1" noChangeArrowheads="1"/>
          </p:cNvSpPr>
          <p:nvPr>
            <p:ph type="ctrTitle"/>
          </p:nvPr>
        </p:nvSpPr>
        <p:spPr>
          <a:noFill/>
          <a:ln/>
        </p:spPr>
        <p:txBody>
          <a:bodyPr/>
          <a:lstStyle/>
          <a:p>
            <a:r>
              <a:rPr lang="en-US" altLang="zh-CN" dirty="0">
                <a:ea typeface="宋体" panose="02010600030101010101" pitchFamily="2" charset="-122"/>
              </a:rPr>
              <a:t>5. Convolution and FFT</a:t>
            </a:r>
          </a:p>
        </p:txBody>
      </p:sp>
      <p:pic>
        <p:nvPicPr>
          <p:cNvPr id="3" name="Picture 2">
            <a:extLst>
              <a:ext uri="{FF2B5EF4-FFF2-40B4-BE49-F238E27FC236}">
                <a16:creationId xmlns:a16="http://schemas.microsoft.com/office/drawing/2014/main" id="{22FF55F1-3887-FA42-AA51-B7C63B683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4EC647B-F9A0-B24C-915A-ED051FA1AB4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81324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770F08C4-D931-7B44-9A24-D95A3A02C30F}"/>
              </a:ext>
            </a:extLst>
          </p:cNvPr>
          <p:cNvSpPr>
            <a:spLocks noGrp="1"/>
          </p:cNvSpPr>
          <p:nvPr>
            <p:ph type="sldNum" sz="quarter" idx="10"/>
          </p:nvPr>
        </p:nvSpPr>
        <p:spPr/>
        <p:txBody>
          <a:bodyPr/>
          <a:lstStyle/>
          <a:p>
            <a:fld id="{E7AD9EC0-86E5-304D-8829-48FBC8C1516C}" type="slidenum">
              <a:rPr lang="en-US" altLang="zh-CN"/>
              <a:pPr/>
              <a:t>11</a:t>
            </a:fld>
            <a:endParaRPr lang="en-US" altLang="zh-CN" sz="1400"/>
          </a:p>
        </p:txBody>
      </p:sp>
      <p:sp>
        <p:nvSpPr>
          <p:cNvPr id="445442" name="Rectangle 2">
            <a:extLst>
              <a:ext uri="{FF2B5EF4-FFF2-40B4-BE49-F238E27FC236}">
                <a16:creationId xmlns:a16="http://schemas.microsoft.com/office/drawing/2014/main" id="{D75E0B9B-9B7E-AA4F-984A-B0B53709888C}"/>
              </a:ext>
            </a:extLst>
          </p:cNvPr>
          <p:cNvSpPr>
            <a:spLocks noGrp="1" noChangeArrowheads="1"/>
          </p:cNvSpPr>
          <p:nvPr>
            <p:ph type="title"/>
          </p:nvPr>
        </p:nvSpPr>
        <p:spPr/>
        <p:txBody>
          <a:bodyPr/>
          <a:lstStyle/>
          <a:p>
            <a:r>
              <a:rPr lang="en-US" altLang="zh-CN">
                <a:ea typeface="宋体" panose="02010600030101010101" pitchFamily="2" charset="-122"/>
              </a:rPr>
              <a:t>Fast Fourier Transform:  Applications</a:t>
            </a:r>
          </a:p>
        </p:txBody>
      </p:sp>
      <p:sp>
        <p:nvSpPr>
          <p:cNvPr id="445443" name="Rectangle 3">
            <a:extLst>
              <a:ext uri="{FF2B5EF4-FFF2-40B4-BE49-F238E27FC236}">
                <a16:creationId xmlns:a16="http://schemas.microsoft.com/office/drawing/2014/main" id="{F1151975-6F35-6748-87E3-26BCDF14054E}"/>
              </a:ext>
            </a:extLst>
          </p:cNvPr>
          <p:cNvSpPr>
            <a:spLocks noGrp="1" noChangeArrowheads="1"/>
          </p:cNvSpPr>
          <p:nvPr>
            <p:ph type="body" idx="1"/>
          </p:nvPr>
        </p:nvSpPr>
        <p:spPr>
          <a:xfrm>
            <a:off x="838199" y="1326995"/>
            <a:ext cx="11053879" cy="2332194"/>
          </a:xfrm>
        </p:spPr>
        <p:txBody>
          <a:bodyPr/>
          <a:lstStyle/>
          <a:p>
            <a:r>
              <a:rPr lang="en-US" altLang="zh-CN" dirty="0">
                <a:ea typeface="宋体" panose="02010600030101010101" pitchFamily="2" charset="-122"/>
              </a:rPr>
              <a:t>Applications.</a:t>
            </a:r>
          </a:p>
          <a:p>
            <a:pPr lvl="1"/>
            <a:r>
              <a:rPr lang="en-US" altLang="zh-CN" dirty="0">
                <a:ea typeface="宋体" panose="02010600030101010101" pitchFamily="2" charset="-122"/>
              </a:rPr>
              <a:t>Optics, acoustics, quantum physics, telecommunications, control systems, signal processing, speech recognition, data compression, image processing.</a:t>
            </a:r>
          </a:p>
          <a:p>
            <a:pPr lvl="1"/>
            <a:r>
              <a:rPr lang="en-US" altLang="zh-CN" dirty="0">
                <a:ea typeface="宋体" panose="02010600030101010101" pitchFamily="2" charset="-122"/>
              </a:rPr>
              <a:t>DVD, JPEG, MP3, MRI, CAT scan.</a:t>
            </a:r>
          </a:p>
          <a:p>
            <a:pPr lvl="1"/>
            <a:r>
              <a:rPr lang="en-US" altLang="zh-CN" dirty="0">
                <a:ea typeface="宋体" panose="02010600030101010101" pitchFamily="2" charset="-122"/>
              </a:rPr>
              <a:t>Numerical solutions to Poisson's equation.</a:t>
            </a:r>
            <a:endParaRPr lang="en-US" altLang="zh-CN" dirty="0">
              <a:solidFill>
                <a:schemeClr val="tx1"/>
              </a:solidFill>
              <a:ea typeface="宋体" panose="02010600030101010101" pitchFamily="2" charset="-122"/>
            </a:endParaRPr>
          </a:p>
          <a:p>
            <a:pPr lvl="1"/>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445445" name="Rectangle 5">
            <a:extLst>
              <a:ext uri="{FF2B5EF4-FFF2-40B4-BE49-F238E27FC236}">
                <a16:creationId xmlns:a16="http://schemas.microsoft.com/office/drawing/2014/main" id="{42ED645B-ADE7-1E49-A463-CD6DBE1B5816}"/>
              </a:ext>
            </a:extLst>
          </p:cNvPr>
          <p:cNvSpPr>
            <a:spLocks noChangeArrowheads="1"/>
          </p:cNvSpPr>
          <p:nvPr/>
        </p:nvSpPr>
        <p:spPr bwMode="auto">
          <a:xfrm>
            <a:off x="1426916" y="3795013"/>
            <a:ext cx="7078257" cy="1538242"/>
          </a:xfrm>
          <a:prstGeom prst="rect">
            <a:avLst/>
          </a:prstGeom>
          <a:solidFill>
            <a:schemeClr val="accent5">
              <a:lumMod val="20000"/>
              <a:lumOff val="80000"/>
            </a:schemeClr>
          </a:solidFill>
          <a:ln>
            <a:noFill/>
          </a:ln>
          <a:effectLst/>
        </p:spPr>
        <p:txBody>
          <a:bodyPr wrap="square" lIns="274320" tIns="91440" rIns="182880" bIns="137160">
            <a:spAutoFit/>
          </a:bodyPr>
          <a:lstStyle/>
          <a:p>
            <a:pPr>
              <a:lnSpc>
                <a:spcPct val="120000"/>
              </a:lnSpc>
            </a:pPr>
            <a:r>
              <a:rPr lang="en-US" altLang="zh-CN" dirty="0">
                <a:ea typeface="宋体" panose="02010600030101010101" pitchFamily="2" charset="-122"/>
              </a:rPr>
              <a:t>The FFT is one of the truly great computational developments of this [20th] century. It has changed the face of science and engineering so much that it is not an exaggeration to say that life as we know it would be very different without the FFT.   </a:t>
            </a:r>
            <a:r>
              <a:rPr lang="en-US" altLang="zh-CN" dirty="0">
                <a:solidFill>
                  <a:schemeClr val="hlink"/>
                </a:solidFill>
                <a:ea typeface="宋体" panose="02010600030101010101" pitchFamily="2" charset="-122"/>
              </a:rPr>
              <a:t>-Charles van Loan</a:t>
            </a:r>
          </a:p>
        </p:txBody>
      </p:sp>
      <p:pic>
        <p:nvPicPr>
          <p:cNvPr id="6" name="Picture 2">
            <a:extLst>
              <a:ext uri="{FF2B5EF4-FFF2-40B4-BE49-F238E27FC236}">
                <a16:creationId xmlns:a16="http://schemas.microsoft.com/office/drawing/2014/main" id="{11E5A604-95F6-4B42-A31A-4D66681A2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AEA67390-8060-3940-B257-4AE3E2A9AFC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3756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E5E9115F-6040-6144-8797-69AB946AB054}"/>
              </a:ext>
            </a:extLst>
          </p:cNvPr>
          <p:cNvSpPr>
            <a:spLocks noGrp="1"/>
          </p:cNvSpPr>
          <p:nvPr>
            <p:ph type="sldNum" sz="quarter" idx="10"/>
          </p:nvPr>
        </p:nvSpPr>
        <p:spPr/>
        <p:txBody>
          <a:bodyPr/>
          <a:lstStyle/>
          <a:p>
            <a:fld id="{72037B96-5237-5749-9B48-E4139644004D}" type="slidenum">
              <a:rPr lang="en-US" altLang="zh-CN"/>
              <a:pPr/>
              <a:t>12</a:t>
            </a:fld>
            <a:endParaRPr lang="en-US" altLang="zh-CN" sz="1400"/>
          </a:p>
        </p:txBody>
      </p:sp>
      <p:sp>
        <p:nvSpPr>
          <p:cNvPr id="553986" name="Rectangle 2">
            <a:extLst>
              <a:ext uri="{FF2B5EF4-FFF2-40B4-BE49-F238E27FC236}">
                <a16:creationId xmlns:a16="http://schemas.microsoft.com/office/drawing/2014/main" id="{BB77B9F7-521D-B348-A667-3D2A27A6BA4C}"/>
              </a:ext>
            </a:extLst>
          </p:cNvPr>
          <p:cNvSpPr>
            <a:spLocks noGrp="1" noChangeArrowheads="1"/>
          </p:cNvSpPr>
          <p:nvPr>
            <p:ph type="title"/>
          </p:nvPr>
        </p:nvSpPr>
        <p:spPr/>
        <p:txBody>
          <a:bodyPr/>
          <a:lstStyle/>
          <a:p>
            <a:r>
              <a:rPr lang="en-US" altLang="zh-CN">
                <a:ea typeface="宋体" panose="02010600030101010101" pitchFamily="2" charset="-122"/>
              </a:rPr>
              <a:t>Touch Tone</a:t>
            </a:r>
          </a:p>
        </p:txBody>
      </p:sp>
      <p:sp>
        <p:nvSpPr>
          <p:cNvPr id="553987" name="Rectangle 3">
            <a:extLst>
              <a:ext uri="{FF2B5EF4-FFF2-40B4-BE49-F238E27FC236}">
                <a16:creationId xmlns:a16="http://schemas.microsoft.com/office/drawing/2014/main" id="{5AF60067-E121-C941-97A6-4D4C85E3E4FA}"/>
              </a:ext>
            </a:extLst>
          </p:cNvPr>
          <p:cNvSpPr>
            <a:spLocks noGrp="1" noChangeArrowheads="1"/>
          </p:cNvSpPr>
          <p:nvPr>
            <p:ph type="body" idx="1"/>
          </p:nvPr>
        </p:nvSpPr>
        <p:spPr/>
        <p:txBody>
          <a:bodyPr/>
          <a:lstStyle/>
          <a:p>
            <a:r>
              <a:rPr lang="en-US" altLang="zh-CN" dirty="0">
                <a:ea typeface="宋体" panose="02010600030101010101" pitchFamily="2" charset="-122"/>
              </a:rPr>
              <a:t>Button 1 signal. </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Magnitude of Fourier transform of button 1 signal.</a:t>
            </a:r>
          </a:p>
          <a:p>
            <a:endParaRPr lang="en-US" altLang="zh-CN" dirty="0">
              <a:ea typeface="宋体" panose="02010600030101010101" pitchFamily="2" charset="-122"/>
            </a:endParaRPr>
          </a:p>
        </p:txBody>
      </p:sp>
      <p:pic>
        <p:nvPicPr>
          <p:cNvPr id="553990" name="Picture 6">
            <a:extLst>
              <a:ext uri="{FF2B5EF4-FFF2-40B4-BE49-F238E27FC236}">
                <a16:creationId xmlns:a16="http://schemas.microsoft.com/office/drawing/2014/main" id="{B66AB340-36A0-B640-B06F-276159232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1764"/>
          <a:stretch>
            <a:fillRect/>
          </a:stretch>
        </p:blipFill>
        <p:spPr bwMode="auto">
          <a:xfrm>
            <a:off x="1244317" y="3652446"/>
            <a:ext cx="4257675" cy="1635125"/>
          </a:xfrm>
          <a:prstGeom prst="rect">
            <a:avLst/>
          </a:prstGeom>
          <a:noFill/>
          <a:extLst>
            <a:ext uri="{909E8E84-426E-40DD-AFC4-6F175D3DCCD1}">
              <a14:hiddenFill xmlns:a14="http://schemas.microsoft.com/office/drawing/2010/main">
                <a:solidFill>
                  <a:srgbClr val="FFFFFF"/>
                </a:solidFill>
              </a14:hiddenFill>
            </a:ext>
          </a:extLst>
        </p:spPr>
      </p:pic>
      <p:pic>
        <p:nvPicPr>
          <p:cNvPr id="553995" name="Picture 11">
            <a:extLst>
              <a:ext uri="{FF2B5EF4-FFF2-40B4-BE49-F238E27FC236}">
                <a16:creationId xmlns:a16="http://schemas.microsoft.com/office/drawing/2014/main" id="{095097B2-E3A4-904B-9531-ACDFB4787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139"/>
          <a:stretch>
            <a:fillRect/>
          </a:stretch>
        </p:blipFill>
        <p:spPr bwMode="auto">
          <a:xfrm>
            <a:off x="1244318" y="1919052"/>
            <a:ext cx="4257675" cy="1690687"/>
          </a:xfrm>
          <a:prstGeom prst="rect">
            <a:avLst/>
          </a:prstGeom>
          <a:noFill/>
          <a:extLst>
            <a:ext uri="{909E8E84-426E-40DD-AFC4-6F175D3DCCD1}">
              <a14:hiddenFill xmlns:a14="http://schemas.microsoft.com/office/drawing/2010/main">
                <a:solidFill>
                  <a:srgbClr val="FFFFFF"/>
                </a:solidFill>
              </a14:hiddenFill>
            </a:ext>
          </a:extLst>
        </p:spPr>
      </p:pic>
      <p:sp>
        <p:nvSpPr>
          <p:cNvPr id="553999" name="Rectangle 15">
            <a:extLst>
              <a:ext uri="{FF2B5EF4-FFF2-40B4-BE49-F238E27FC236}">
                <a16:creationId xmlns:a16="http://schemas.microsoft.com/office/drawing/2014/main" id="{FAB9A19F-4236-0A49-99DA-2C5E2CCF1BF4}"/>
              </a:ext>
            </a:extLst>
          </p:cNvPr>
          <p:cNvSpPr>
            <a:spLocks noChangeArrowheads="1"/>
          </p:cNvSpPr>
          <p:nvPr/>
        </p:nvSpPr>
        <p:spPr bwMode="auto">
          <a:xfrm>
            <a:off x="2182814" y="6286500"/>
            <a:ext cx="586827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solidFill>
                  <a:schemeClr val="hlink"/>
                </a:solidFill>
                <a:ea typeface="宋体" panose="02010600030101010101" pitchFamily="2" charset="-122"/>
              </a:rPr>
              <a:t>Reference:  Cleve Moler, Numerical Computing with MATLAB</a:t>
            </a:r>
          </a:p>
        </p:txBody>
      </p:sp>
      <p:pic>
        <p:nvPicPr>
          <p:cNvPr id="8" name="Picture 2">
            <a:extLst>
              <a:ext uri="{FF2B5EF4-FFF2-40B4-BE49-F238E27FC236}">
                <a16:creationId xmlns:a16="http://schemas.microsoft.com/office/drawing/2014/main" id="{22F420AB-D9D1-D54C-9D0C-EC49B58CB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83CDDD0E-2000-034B-85D5-208856027C1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CAFD148-5C01-9B47-8E2B-C479B5254BE8}"/>
                  </a:ext>
                </a:extLst>
              </p:cNvPr>
              <p:cNvSpPr txBox="1"/>
              <p:nvPr/>
            </p:nvSpPr>
            <p:spPr>
              <a:xfrm>
                <a:off x="6256854" y="434005"/>
                <a:ext cx="2393851" cy="7784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𝑗</m:t>
                          </m:r>
                        </m:sub>
                      </m:sSub>
                      <m:r>
                        <a:rPr kumimoji="1" lang="en-US" altLang="zh-CN" i="1" smtClean="0">
                          <a:latin typeface="Cambria Math" panose="02040503050406030204" pitchFamily="18" charset="0"/>
                        </a:rPr>
                        <m:t>=</m:t>
                      </m:r>
                      <m:nary>
                        <m:naryPr>
                          <m:chr m:val="∑"/>
                          <m:ctrlPr>
                            <a:rPr kumimoji="1" lang="en-US" altLang="zh-CN" i="1" smtClean="0">
                              <a:latin typeface="Cambria Math" panose="02040503050406030204" pitchFamily="18" charset="0"/>
                            </a:rPr>
                          </m:ctrlPr>
                        </m:naryPr>
                        <m:sub>
                          <m:r>
                            <a:rPr kumimoji="1" lang="en-US" altLang="zh-CN" i="1" smtClean="0">
                              <a:latin typeface="Cambria Math" panose="02040503050406030204" pitchFamily="18" charset="0"/>
                            </a:rPr>
                            <m:t>𝑘</m:t>
                          </m:r>
                          <m:r>
                            <a:rPr kumimoji="1" lang="en-US" altLang="zh-CN" i="1" smtClean="0">
                              <a:latin typeface="Cambria Math" panose="02040503050406030204" pitchFamily="18" charset="0"/>
                            </a:rPr>
                            <m:t>=0</m:t>
                          </m:r>
                        </m:sub>
                        <m:sup>
                          <m:r>
                            <a:rPr kumimoji="1" lang="en-US" altLang="zh-CN" i="1" smtClean="0">
                              <a:latin typeface="Cambria Math" panose="02040503050406030204" pitchFamily="18" charset="0"/>
                            </a:rPr>
                            <m:t>𝑛</m:t>
                          </m:r>
                          <m:r>
                            <a:rPr kumimoji="1" lang="en-US" altLang="zh-CN" b="0" i="1" smtClean="0">
                              <a:latin typeface="Cambria Math" panose="02040503050406030204" pitchFamily="18" charset="0"/>
                            </a:rPr>
                            <m:t>−1</m:t>
                          </m:r>
                        </m:sup>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𝑘</m:t>
                              </m:r>
                            </m:sub>
                          </m:sSub>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𝑒</m:t>
                              </m:r>
                            </m:e>
                            <m: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𝑗𝑘</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ea typeface="Cambria Math" panose="02040503050406030204" pitchFamily="18" charset="0"/>
                                    </a:rPr>
                                    <m:t>𝜋</m:t>
                                  </m:r>
                                </m:num>
                                <m:den>
                                  <m:r>
                                    <a:rPr kumimoji="1" lang="en-US" altLang="zh-CN" b="0" i="1" smtClean="0">
                                      <a:latin typeface="Cambria Math" panose="02040503050406030204" pitchFamily="18" charset="0"/>
                                    </a:rPr>
                                    <m:t>𝑛</m:t>
                                  </m:r>
                                </m:den>
                              </m:f>
                              <m:r>
                                <a:rPr kumimoji="1" lang="en-US" altLang="zh-CN" b="0" i="1" smtClean="0">
                                  <a:latin typeface="Cambria Math" panose="02040503050406030204" pitchFamily="18" charset="0"/>
                                </a:rPr>
                                <m:t>𝑖</m:t>
                              </m:r>
                            </m:sup>
                          </m:sSup>
                        </m:e>
                      </m:nary>
                    </m:oMath>
                  </m:oMathPara>
                </a14:m>
                <a:endParaRPr kumimoji="1" lang="zh-CN" altLang="en-US" dirty="0"/>
              </a:p>
            </p:txBody>
          </p:sp>
        </mc:Choice>
        <mc:Fallback xmlns="">
          <p:sp>
            <p:nvSpPr>
              <p:cNvPr id="5" name="文本框 4">
                <a:extLst>
                  <a:ext uri="{FF2B5EF4-FFF2-40B4-BE49-F238E27FC236}">
                    <a16:creationId xmlns:a16="http://schemas.microsoft.com/office/drawing/2014/main" id="{7CAFD148-5C01-9B47-8E2B-C479B5254BE8}"/>
                  </a:ext>
                </a:extLst>
              </p:cNvPr>
              <p:cNvSpPr txBox="1">
                <a:spLocks noRot="1" noChangeAspect="1" noMove="1" noResize="1" noEditPoints="1" noAdjustHandles="1" noChangeArrowheads="1" noChangeShapeType="1" noTextEdit="1"/>
              </p:cNvSpPr>
              <p:nvPr/>
            </p:nvSpPr>
            <p:spPr>
              <a:xfrm>
                <a:off x="6256854" y="434005"/>
                <a:ext cx="2393851" cy="778418"/>
              </a:xfrm>
              <a:prstGeom prst="rect">
                <a:avLst/>
              </a:prstGeom>
              <a:blipFill>
                <a:blip r:embed="rId5"/>
                <a:stretch>
                  <a:fillRect l="-2632" t="-112903" b="-1741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579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7A16A19A-9FFC-B944-A089-79FEA0A39E71}"/>
              </a:ext>
            </a:extLst>
          </p:cNvPr>
          <p:cNvSpPr>
            <a:spLocks noGrp="1"/>
          </p:cNvSpPr>
          <p:nvPr>
            <p:ph type="sldNum" sz="quarter" idx="10"/>
          </p:nvPr>
        </p:nvSpPr>
        <p:spPr/>
        <p:txBody>
          <a:bodyPr/>
          <a:lstStyle/>
          <a:p>
            <a:fld id="{4C4A58EA-645E-6641-A0DA-B208A2672CA4}" type="slidenum">
              <a:rPr lang="en-US" altLang="zh-CN"/>
              <a:pPr/>
              <a:t>13</a:t>
            </a:fld>
            <a:endParaRPr lang="en-US" altLang="zh-CN" sz="1400"/>
          </a:p>
        </p:txBody>
      </p:sp>
      <p:sp>
        <p:nvSpPr>
          <p:cNvPr id="556034" name="Rectangle 2">
            <a:extLst>
              <a:ext uri="{FF2B5EF4-FFF2-40B4-BE49-F238E27FC236}">
                <a16:creationId xmlns:a16="http://schemas.microsoft.com/office/drawing/2014/main" id="{5E770352-C1D7-3445-8E9C-5B89A75B7FA2}"/>
              </a:ext>
            </a:extLst>
          </p:cNvPr>
          <p:cNvSpPr>
            <a:spLocks noGrp="1" noChangeArrowheads="1"/>
          </p:cNvSpPr>
          <p:nvPr>
            <p:ph type="title"/>
          </p:nvPr>
        </p:nvSpPr>
        <p:spPr/>
        <p:txBody>
          <a:bodyPr/>
          <a:lstStyle/>
          <a:p>
            <a:r>
              <a:rPr lang="en-US" altLang="zh-CN">
                <a:ea typeface="宋体" panose="02010600030101010101" pitchFamily="2" charset="-122"/>
              </a:rPr>
              <a:t>Touch Tone</a:t>
            </a:r>
          </a:p>
        </p:txBody>
      </p:sp>
      <p:sp>
        <p:nvSpPr>
          <p:cNvPr id="556035" name="Rectangle 3">
            <a:extLst>
              <a:ext uri="{FF2B5EF4-FFF2-40B4-BE49-F238E27FC236}">
                <a16:creationId xmlns:a16="http://schemas.microsoft.com/office/drawing/2014/main" id="{EE3F585C-FE1F-5145-880B-682A56CC93F8}"/>
              </a:ext>
            </a:extLst>
          </p:cNvPr>
          <p:cNvSpPr>
            <a:spLocks noGrp="1" noChangeArrowheads="1"/>
          </p:cNvSpPr>
          <p:nvPr>
            <p:ph type="body" idx="1"/>
          </p:nvPr>
        </p:nvSpPr>
        <p:spPr/>
        <p:txBody>
          <a:bodyPr/>
          <a:lstStyle/>
          <a:p>
            <a:r>
              <a:rPr lang="en-US" altLang="zh-CN">
                <a:ea typeface="宋体" panose="02010600030101010101" pitchFamily="2" charset="-122"/>
              </a:rPr>
              <a:t>Button 1 signal.  </a:t>
            </a:r>
            <a:r>
              <a:rPr lang="en-US" altLang="zh-CN">
                <a:solidFill>
                  <a:schemeClr val="hlink"/>
                </a:solidFill>
                <a:ea typeface="宋体" panose="02010600030101010101" pitchFamily="2" charset="-122"/>
              </a:rPr>
              <a:t>[recorded, 8192 samples per second]</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Magnitude of FFT.</a:t>
            </a:r>
          </a:p>
          <a:p>
            <a:endParaRPr lang="en-US" altLang="zh-CN">
              <a:ea typeface="宋体" panose="02010600030101010101" pitchFamily="2" charset="-122"/>
            </a:endParaRPr>
          </a:p>
        </p:txBody>
      </p:sp>
      <p:pic>
        <p:nvPicPr>
          <p:cNvPr id="556038" name="Picture 6">
            <a:extLst>
              <a:ext uri="{FF2B5EF4-FFF2-40B4-BE49-F238E27FC236}">
                <a16:creationId xmlns:a16="http://schemas.microsoft.com/office/drawing/2014/main" id="{3C20841C-A9A6-8047-AB1A-DE5EE3EAB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139"/>
          <a:stretch>
            <a:fillRect/>
          </a:stretch>
        </p:blipFill>
        <p:spPr bwMode="auto">
          <a:xfrm>
            <a:off x="1110098" y="1836183"/>
            <a:ext cx="4257675" cy="1690687"/>
          </a:xfrm>
          <a:prstGeom prst="rect">
            <a:avLst/>
          </a:prstGeom>
          <a:noFill/>
          <a:extLst>
            <a:ext uri="{909E8E84-426E-40DD-AFC4-6F175D3DCCD1}">
              <a14:hiddenFill xmlns:a14="http://schemas.microsoft.com/office/drawing/2010/main">
                <a:solidFill>
                  <a:srgbClr val="FFFFFF"/>
                </a:solidFill>
              </a14:hiddenFill>
            </a:ext>
          </a:extLst>
        </p:spPr>
      </p:pic>
      <p:sp>
        <p:nvSpPr>
          <p:cNvPr id="556040" name="Rectangle 8">
            <a:extLst>
              <a:ext uri="{FF2B5EF4-FFF2-40B4-BE49-F238E27FC236}">
                <a16:creationId xmlns:a16="http://schemas.microsoft.com/office/drawing/2014/main" id="{6F5E4E3A-F00C-7847-ADFA-4509E4070B3F}"/>
              </a:ext>
            </a:extLst>
          </p:cNvPr>
          <p:cNvSpPr>
            <a:spLocks noChangeArrowheads="1"/>
          </p:cNvSpPr>
          <p:nvPr/>
        </p:nvSpPr>
        <p:spPr bwMode="auto">
          <a:xfrm>
            <a:off x="2182814" y="6286500"/>
            <a:ext cx="586827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solidFill>
                  <a:schemeClr val="hlink"/>
                </a:solidFill>
                <a:ea typeface="宋体" panose="02010600030101010101" pitchFamily="2" charset="-122"/>
              </a:rPr>
              <a:t>Reference:  Cleve </a:t>
            </a:r>
            <a:r>
              <a:rPr lang="en-US" altLang="zh-CN" dirty="0" err="1">
                <a:solidFill>
                  <a:schemeClr val="hlink"/>
                </a:solidFill>
                <a:ea typeface="宋体" panose="02010600030101010101" pitchFamily="2" charset="-122"/>
              </a:rPr>
              <a:t>Moler</a:t>
            </a:r>
            <a:r>
              <a:rPr lang="en-US" altLang="zh-CN" dirty="0">
                <a:solidFill>
                  <a:schemeClr val="hlink"/>
                </a:solidFill>
                <a:ea typeface="宋体" panose="02010600030101010101" pitchFamily="2" charset="-122"/>
              </a:rPr>
              <a:t>, Numerical Computing with MATLAB</a:t>
            </a:r>
          </a:p>
        </p:txBody>
      </p:sp>
      <p:pic>
        <p:nvPicPr>
          <p:cNvPr id="556041" name="Picture 9">
            <a:extLst>
              <a:ext uri="{FF2B5EF4-FFF2-40B4-BE49-F238E27FC236}">
                <a16:creationId xmlns:a16="http://schemas.microsoft.com/office/drawing/2014/main" id="{8A1FA829-A962-4E4E-B339-E3FE65056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8787"/>
          <a:stretch>
            <a:fillRect/>
          </a:stretch>
        </p:blipFill>
        <p:spPr bwMode="auto">
          <a:xfrm>
            <a:off x="5273951" y="1755632"/>
            <a:ext cx="67119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56042" name="Picture 10">
            <a:extLst>
              <a:ext uri="{FF2B5EF4-FFF2-40B4-BE49-F238E27FC236}">
                <a16:creationId xmlns:a16="http://schemas.microsoft.com/office/drawing/2014/main" id="{E99FE75F-5F95-DA43-9305-E54205606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0374"/>
          <a:stretch>
            <a:fillRect/>
          </a:stretch>
        </p:blipFill>
        <p:spPr bwMode="auto">
          <a:xfrm>
            <a:off x="1594329" y="3568557"/>
            <a:ext cx="6711950" cy="1689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214D7D74-C154-0547-BE52-128C250252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BF2FB5EE-A153-B24F-8E3A-2D26CD51076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41230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5F31C56-0B85-0C40-B057-F9438EDB0979}"/>
              </a:ext>
            </a:extLst>
          </p:cNvPr>
          <p:cNvSpPr>
            <a:spLocks noGrp="1"/>
          </p:cNvSpPr>
          <p:nvPr>
            <p:ph type="sldNum" sz="quarter" idx="10"/>
          </p:nvPr>
        </p:nvSpPr>
        <p:spPr/>
        <p:txBody>
          <a:bodyPr/>
          <a:lstStyle/>
          <a:p>
            <a:fld id="{4EFF2E5C-CB71-F44A-8BE1-34487AD20EEC}" type="slidenum">
              <a:rPr lang="en-US" altLang="zh-CN"/>
              <a:pPr/>
              <a:t>14</a:t>
            </a:fld>
            <a:endParaRPr lang="en-US" altLang="zh-CN" sz="1400"/>
          </a:p>
        </p:txBody>
      </p:sp>
      <p:sp>
        <p:nvSpPr>
          <p:cNvPr id="525314" name="Rectangle 2">
            <a:extLst>
              <a:ext uri="{FF2B5EF4-FFF2-40B4-BE49-F238E27FC236}">
                <a16:creationId xmlns:a16="http://schemas.microsoft.com/office/drawing/2014/main" id="{52379918-FBAB-E542-8FC4-9B23C92C9A4F}"/>
              </a:ext>
            </a:extLst>
          </p:cNvPr>
          <p:cNvSpPr>
            <a:spLocks noGrp="1" noChangeArrowheads="1"/>
          </p:cNvSpPr>
          <p:nvPr>
            <p:ph type="title"/>
          </p:nvPr>
        </p:nvSpPr>
        <p:spPr/>
        <p:txBody>
          <a:bodyPr/>
          <a:lstStyle/>
          <a:p>
            <a:r>
              <a:rPr lang="en-US" altLang="zh-CN" dirty="0">
                <a:ea typeface="宋体" panose="02010600030101010101" pitchFamily="2" charset="-122"/>
              </a:rPr>
              <a:t>Fast Fourier Transform:  Brief History</a:t>
            </a:r>
          </a:p>
        </p:txBody>
      </p:sp>
      <p:sp>
        <p:nvSpPr>
          <p:cNvPr id="525315" name="Rectangle 3">
            <a:extLst>
              <a:ext uri="{FF2B5EF4-FFF2-40B4-BE49-F238E27FC236}">
                <a16:creationId xmlns:a16="http://schemas.microsoft.com/office/drawing/2014/main" id="{850C2255-62BD-4E4B-A601-AA214623D5F1}"/>
              </a:ext>
            </a:extLst>
          </p:cNvPr>
          <p:cNvSpPr>
            <a:spLocks noGrp="1" noChangeArrowheads="1"/>
          </p:cNvSpPr>
          <p:nvPr>
            <p:ph type="body" idx="1"/>
          </p:nvPr>
        </p:nvSpPr>
        <p:spPr/>
        <p:txBody>
          <a:bodyPr>
            <a:normAutofit lnSpcReduction="10000"/>
          </a:bodyPr>
          <a:lstStyle/>
          <a:p>
            <a:r>
              <a:rPr lang="en-US" altLang="zh-CN">
                <a:ea typeface="宋体" panose="02010600030101010101" pitchFamily="2" charset="-122"/>
              </a:rPr>
              <a:t>Gauss (1805, 1866).  </a:t>
            </a:r>
            <a:r>
              <a:rPr lang="en-US" altLang="zh-CN">
                <a:solidFill>
                  <a:schemeClr val="tx1"/>
                </a:solidFill>
                <a:ea typeface="宋体" panose="02010600030101010101" pitchFamily="2" charset="-122"/>
              </a:rPr>
              <a:t>Analyzed periodic motion of asteroid Ceres.</a:t>
            </a:r>
          </a:p>
          <a:p>
            <a:endParaRPr lang="en-US" altLang="zh-CN">
              <a:ea typeface="宋体" panose="02010600030101010101" pitchFamily="2" charset="-122"/>
            </a:endParaRPr>
          </a:p>
          <a:p>
            <a:r>
              <a:rPr lang="en-US" altLang="zh-CN">
                <a:ea typeface="宋体" panose="02010600030101010101" pitchFamily="2" charset="-122"/>
              </a:rPr>
              <a:t>Runge-König (1924).  </a:t>
            </a:r>
            <a:r>
              <a:rPr lang="en-US" altLang="zh-CN">
                <a:solidFill>
                  <a:schemeClr val="tx1"/>
                </a:solidFill>
                <a:ea typeface="宋体" panose="02010600030101010101" pitchFamily="2" charset="-122"/>
              </a:rPr>
              <a:t>Laid theoretical groundwork.</a:t>
            </a:r>
          </a:p>
          <a:p>
            <a:endParaRPr lang="en-US" altLang="zh-CN">
              <a:ea typeface="宋体" panose="02010600030101010101" pitchFamily="2" charset="-122"/>
            </a:endParaRPr>
          </a:p>
          <a:p>
            <a:r>
              <a:rPr lang="en-US" altLang="zh-CN">
                <a:ea typeface="宋体" panose="02010600030101010101" pitchFamily="2" charset="-122"/>
              </a:rPr>
              <a:t>Danielson-Lanczos (1942).  </a:t>
            </a:r>
            <a:r>
              <a:rPr lang="en-US" altLang="zh-CN">
                <a:solidFill>
                  <a:schemeClr val="tx1"/>
                </a:solidFill>
                <a:ea typeface="宋体" panose="02010600030101010101" pitchFamily="2" charset="-122"/>
              </a:rPr>
              <a:t>Efficient algorithm.</a:t>
            </a:r>
          </a:p>
          <a:p>
            <a:endParaRPr lang="en-US" altLang="zh-CN">
              <a:ea typeface="宋体" panose="02010600030101010101" pitchFamily="2" charset="-122"/>
            </a:endParaRPr>
          </a:p>
          <a:p>
            <a:r>
              <a:rPr lang="en-US" altLang="zh-CN">
                <a:ea typeface="宋体" panose="02010600030101010101" pitchFamily="2" charset="-122"/>
              </a:rPr>
              <a:t>Cooley-Tukey (1965).  </a:t>
            </a:r>
            <a:r>
              <a:rPr lang="en-US" altLang="zh-CN">
                <a:solidFill>
                  <a:schemeClr val="tx1"/>
                </a:solidFill>
                <a:ea typeface="宋体" panose="02010600030101010101" pitchFamily="2" charset="-122"/>
              </a:rPr>
              <a:t>Monitoring nuclear tests in Soviet Union and tracking submarines.  Rediscovered and popularized FFT.</a:t>
            </a:r>
          </a:p>
          <a:p>
            <a:pPr lvl="1"/>
            <a:endParaRPr lang="en-US" altLang="zh-CN">
              <a:ea typeface="宋体" panose="02010600030101010101" pitchFamily="2" charset="-122"/>
            </a:endParaRPr>
          </a:p>
          <a:p>
            <a:pPr lvl="1"/>
            <a:endParaRPr lang="en-US" altLang="zh-CN">
              <a:ea typeface="宋体" panose="02010600030101010101" pitchFamily="2" charset="-122"/>
            </a:endParaRPr>
          </a:p>
          <a:p>
            <a:r>
              <a:rPr lang="en-US" altLang="zh-CN">
                <a:solidFill>
                  <a:schemeClr val="accent1"/>
                </a:solidFill>
                <a:ea typeface="宋体" panose="02010600030101010101" pitchFamily="2" charset="-122"/>
              </a:rPr>
              <a:t>Importance</a:t>
            </a:r>
            <a:r>
              <a:rPr lang="en-US" altLang="zh-CN">
                <a:solidFill>
                  <a:schemeClr val="tx1"/>
                </a:solidFill>
                <a:ea typeface="宋体" panose="02010600030101010101" pitchFamily="2" charset="-122"/>
              </a:rPr>
              <a:t> not fully realized until advent of digital computers.</a:t>
            </a:r>
          </a:p>
        </p:txBody>
      </p:sp>
      <p:pic>
        <p:nvPicPr>
          <p:cNvPr id="5" name="Picture 2">
            <a:extLst>
              <a:ext uri="{FF2B5EF4-FFF2-40B4-BE49-F238E27FC236}">
                <a16:creationId xmlns:a16="http://schemas.microsoft.com/office/drawing/2014/main" id="{D2CA7C79-41B7-6947-8CCE-8A2C4E4E9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841C686-7F2A-F34A-B198-F8497B58E9F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2136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C29AE-4D7F-C142-8D62-40F23D3BCC09}"/>
              </a:ext>
            </a:extLst>
          </p:cNvPr>
          <p:cNvSpPr>
            <a:spLocks noGrp="1"/>
          </p:cNvSpPr>
          <p:nvPr>
            <p:ph type="title"/>
          </p:nvPr>
        </p:nvSpPr>
        <p:spPr/>
        <p:txBody>
          <a:bodyPr/>
          <a:lstStyle/>
          <a:p>
            <a:r>
              <a:rPr kumimoji="1" lang="en-US" altLang="zh-CN" dirty="0"/>
              <a:t>Convolution</a:t>
            </a:r>
            <a:endParaRPr kumimoji="1" lang="zh-CN" altLang="en-US" dirty="0"/>
          </a:p>
        </p:txBody>
      </p:sp>
      <p:sp>
        <p:nvSpPr>
          <p:cNvPr id="3" name="内容占位符 2">
            <a:extLst>
              <a:ext uri="{FF2B5EF4-FFF2-40B4-BE49-F238E27FC236}">
                <a16:creationId xmlns:a16="http://schemas.microsoft.com/office/drawing/2014/main" id="{A089D6AE-3124-2D49-B86D-BD05E6CF4179}"/>
              </a:ext>
            </a:extLst>
          </p:cNvPr>
          <p:cNvSpPr>
            <a:spLocks noGrp="1"/>
          </p:cNvSpPr>
          <p:nvPr>
            <p:ph idx="1"/>
          </p:nvPr>
        </p:nvSpPr>
        <p:spPr/>
        <p:txBody>
          <a:bodyPr/>
          <a:lstStyle/>
          <a:p>
            <a:r>
              <a:rPr kumimoji="1" lang="en-US" altLang="zh-CN" dirty="0"/>
              <a:t>What’s convolution?</a:t>
            </a:r>
          </a:p>
          <a:p>
            <a:r>
              <a:rPr kumimoji="1" lang="en-US" altLang="zh-CN" dirty="0"/>
              <a:t>O(n</a:t>
            </a:r>
            <a:r>
              <a:rPr kumimoji="1" lang="en-US" altLang="zh-CN" baseline="30000" dirty="0"/>
              <a:t>2</a:t>
            </a:r>
            <a:r>
              <a:rPr kumimoji="1" lang="en-US" altLang="zh-CN" dirty="0"/>
              <a:t>)?</a:t>
            </a:r>
            <a:endParaRPr kumimoji="1" lang="zh-CN" altLang="en-US" dirty="0"/>
          </a:p>
        </p:txBody>
      </p:sp>
      <p:sp>
        <p:nvSpPr>
          <p:cNvPr id="4" name="矩形 3">
            <a:extLst>
              <a:ext uri="{FF2B5EF4-FFF2-40B4-BE49-F238E27FC236}">
                <a16:creationId xmlns:a16="http://schemas.microsoft.com/office/drawing/2014/main" id="{069C447B-9A67-DA44-BE12-C182DB586250}"/>
              </a:ext>
            </a:extLst>
          </p:cNvPr>
          <p:cNvSpPr/>
          <p:nvPr/>
        </p:nvSpPr>
        <p:spPr>
          <a:xfrm>
            <a:off x="4428522" y="1043147"/>
            <a:ext cx="2032929" cy="338554"/>
          </a:xfrm>
          <a:prstGeom prst="rect">
            <a:avLst/>
          </a:prstGeom>
        </p:spPr>
        <p:txBody>
          <a:bodyPr wrap="none">
            <a:spAutoFit/>
          </a:bodyPr>
          <a:lstStyle/>
          <a:p>
            <a:r>
              <a:rPr lang="en-US" altLang="zh-CN" sz="1600" b="1" dirty="0">
                <a:solidFill>
                  <a:prstClr val="black"/>
                </a:solidFill>
                <a:latin typeface="Courier New" panose="02070309020205020404" pitchFamily="49" charset="0"/>
                <a:sym typeface="Wingdings" pitchFamily="2" charset="2"/>
              </a:rPr>
              <a:t>(a</a:t>
            </a:r>
            <a:r>
              <a:rPr lang="en-US" altLang="zh-CN" sz="1600" b="1" baseline="-25000" dirty="0">
                <a:solidFill>
                  <a:prstClr val="black"/>
                </a:solidFill>
                <a:latin typeface="Courier New" panose="02070309020205020404" pitchFamily="49" charset="0"/>
              </a:rPr>
              <a:t>0</a:t>
            </a:r>
            <a:r>
              <a:rPr lang="en-US" altLang="zh-CN" sz="1600" b="1" dirty="0">
                <a:solidFill>
                  <a:prstClr val="black"/>
                </a:solidFill>
                <a:latin typeface="Courier New" panose="02070309020205020404" pitchFamily="49" charset="0"/>
              </a:rPr>
              <a:t>,a</a:t>
            </a:r>
            <a:r>
              <a:rPr lang="en-US" altLang="zh-CN" sz="1600" b="1" baseline="-25000" dirty="0">
                <a:solidFill>
                  <a:prstClr val="black"/>
                </a:solidFill>
                <a:latin typeface="Courier New" panose="02070309020205020404" pitchFamily="49" charset="0"/>
              </a:rPr>
              <a:t>1</a:t>
            </a:r>
            <a:r>
              <a:rPr lang="en-US" altLang="zh-CN" sz="1600" b="1" dirty="0">
                <a:solidFill>
                  <a:prstClr val="black"/>
                </a:solidFill>
                <a:latin typeface="Courier New" panose="02070309020205020404" pitchFamily="49" charset="0"/>
              </a:rPr>
              <a:t>,a</a:t>
            </a:r>
            <a:r>
              <a:rPr lang="en-US" altLang="zh-CN" sz="1600" b="1" baseline="-25000" dirty="0">
                <a:solidFill>
                  <a:prstClr val="black"/>
                </a:solidFill>
                <a:latin typeface="Courier New" panose="02070309020205020404" pitchFamily="49" charset="0"/>
              </a:rPr>
              <a:t>2</a:t>
            </a:r>
            <a:r>
              <a:rPr lang="en-US" altLang="zh-CN" sz="1600" b="1" dirty="0">
                <a:solidFill>
                  <a:prstClr val="black"/>
                </a:solidFill>
                <a:latin typeface="Courier New" panose="02070309020205020404" pitchFamily="49" charset="0"/>
              </a:rPr>
              <a:t>,…,a</a:t>
            </a:r>
            <a:r>
              <a:rPr lang="en-US" altLang="zh-CN" sz="1600" b="1" baseline="-25000" dirty="0">
                <a:solidFill>
                  <a:prstClr val="black"/>
                </a:solidFill>
                <a:latin typeface="Courier New" panose="02070309020205020404" pitchFamily="49" charset="0"/>
              </a:rPr>
              <a:t>n-1</a:t>
            </a:r>
            <a:r>
              <a:rPr lang="en-US" altLang="zh-CN" sz="1600" b="1" dirty="0">
                <a:solidFill>
                  <a:prstClr val="black"/>
                </a:solidFill>
                <a:latin typeface="Courier New" panose="02070309020205020404" pitchFamily="49" charset="0"/>
              </a:rPr>
              <a:t>)</a:t>
            </a:r>
            <a:endParaRPr lang="zh-CN" altLang="en-US" dirty="0"/>
          </a:p>
        </p:txBody>
      </p:sp>
      <p:sp>
        <p:nvSpPr>
          <p:cNvPr id="5" name="矩形 4">
            <a:extLst>
              <a:ext uri="{FF2B5EF4-FFF2-40B4-BE49-F238E27FC236}">
                <a16:creationId xmlns:a16="http://schemas.microsoft.com/office/drawing/2014/main" id="{A2FB3D69-28BC-0749-951A-C38E490340CD}"/>
              </a:ext>
            </a:extLst>
          </p:cNvPr>
          <p:cNvSpPr/>
          <p:nvPr/>
        </p:nvSpPr>
        <p:spPr>
          <a:xfrm>
            <a:off x="4428522" y="1381701"/>
            <a:ext cx="2032929" cy="338554"/>
          </a:xfrm>
          <a:prstGeom prst="rect">
            <a:avLst/>
          </a:prstGeom>
        </p:spPr>
        <p:txBody>
          <a:bodyPr wrap="none">
            <a:spAutoFit/>
          </a:bodyPr>
          <a:lstStyle/>
          <a:p>
            <a:r>
              <a:rPr lang="en-US" altLang="zh-CN" sz="1600" b="1" dirty="0">
                <a:solidFill>
                  <a:prstClr val="black"/>
                </a:solidFill>
                <a:latin typeface="Courier New" panose="02070309020205020404" pitchFamily="49" charset="0"/>
                <a:sym typeface="Wingdings" pitchFamily="2" charset="2"/>
              </a:rPr>
              <a:t>(b</a:t>
            </a:r>
            <a:r>
              <a:rPr lang="en-US" altLang="zh-CN" sz="1600" b="1" baseline="-25000" dirty="0">
                <a:solidFill>
                  <a:prstClr val="black"/>
                </a:solidFill>
                <a:latin typeface="Courier New" panose="02070309020205020404" pitchFamily="49" charset="0"/>
              </a:rPr>
              <a:t>0</a:t>
            </a:r>
            <a:r>
              <a:rPr lang="en-US" altLang="zh-CN" sz="1600" b="1" dirty="0">
                <a:solidFill>
                  <a:prstClr val="black"/>
                </a:solidFill>
                <a:latin typeface="Courier New" panose="02070309020205020404" pitchFamily="49" charset="0"/>
              </a:rPr>
              <a:t>,b</a:t>
            </a:r>
            <a:r>
              <a:rPr lang="en-US" altLang="zh-CN" sz="1600" b="1" baseline="-25000" dirty="0">
                <a:solidFill>
                  <a:prstClr val="black"/>
                </a:solidFill>
                <a:latin typeface="Courier New" panose="02070309020205020404" pitchFamily="49" charset="0"/>
              </a:rPr>
              <a:t>1</a:t>
            </a:r>
            <a:r>
              <a:rPr lang="en-US" altLang="zh-CN" sz="1600" b="1" dirty="0">
                <a:solidFill>
                  <a:prstClr val="black"/>
                </a:solidFill>
                <a:latin typeface="Courier New" panose="02070309020205020404" pitchFamily="49" charset="0"/>
              </a:rPr>
              <a:t>,b</a:t>
            </a:r>
            <a:r>
              <a:rPr lang="en-US" altLang="zh-CN" sz="1600" b="1" baseline="-25000" dirty="0">
                <a:solidFill>
                  <a:prstClr val="black"/>
                </a:solidFill>
                <a:latin typeface="Courier New" panose="02070309020205020404" pitchFamily="49" charset="0"/>
              </a:rPr>
              <a:t>2</a:t>
            </a:r>
            <a:r>
              <a:rPr lang="en-US" altLang="zh-CN" sz="1600" b="1" dirty="0">
                <a:solidFill>
                  <a:prstClr val="black"/>
                </a:solidFill>
                <a:latin typeface="Courier New" panose="02070309020205020404" pitchFamily="49" charset="0"/>
              </a:rPr>
              <a:t>,…,b</a:t>
            </a:r>
            <a:r>
              <a:rPr lang="en-US" altLang="zh-CN" sz="1600" b="1" baseline="-25000" dirty="0">
                <a:solidFill>
                  <a:prstClr val="black"/>
                </a:solidFill>
                <a:latin typeface="Courier New" panose="02070309020205020404" pitchFamily="49" charset="0"/>
              </a:rPr>
              <a:t>n-1</a:t>
            </a:r>
            <a:r>
              <a:rPr lang="en-US" altLang="zh-CN" sz="1600" b="1" dirty="0">
                <a:solidFill>
                  <a:prstClr val="black"/>
                </a:solidFill>
                <a:latin typeface="Courier New" panose="02070309020205020404" pitchFamily="49" charset="0"/>
              </a:rPr>
              <a:t>)</a:t>
            </a:r>
            <a:endParaRPr lang="zh-CN" altLang="en-US" dirty="0"/>
          </a:p>
        </p:txBody>
      </p:sp>
      <p:pic>
        <p:nvPicPr>
          <p:cNvPr id="6" name="Picture 2">
            <a:extLst>
              <a:ext uri="{FF2B5EF4-FFF2-40B4-BE49-F238E27FC236}">
                <a16:creationId xmlns:a16="http://schemas.microsoft.com/office/drawing/2014/main" id="{3CD81827-D1DA-2946-AF73-928EDF312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ABE62EFE-6344-3148-B4B1-7ED3C34CB219}"/>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48722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2CFE4A4B-CC63-244D-810A-31FE2C49674C}"/>
              </a:ext>
            </a:extLst>
          </p:cNvPr>
          <p:cNvSpPr>
            <a:spLocks noGrp="1"/>
          </p:cNvSpPr>
          <p:nvPr>
            <p:ph type="sldNum" sz="quarter" idx="10"/>
          </p:nvPr>
        </p:nvSpPr>
        <p:spPr/>
        <p:txBody>
          <a:bodyPr/>
          <a:lstStyle/>
          <a:p>
            <a:fld id="{A686B548-D8A4-8C4C-9ABE-65D782690D31}" type="slidenum">
              <a:rPr lang="en-US" altLang="zh-CN"/>
              <a:pPr/>
              <a:t>16</a:t>
            </a:fld>
            <a:endParaRPr lang="en-US" altLang="zh-CN" sz="1400"/>
          </a:p>
        </p:txBody>
      </p:sp>
      <p:sp>
        <p:nvSpPr>
          <p:cNvPr id="359426" name="Rectangle 2">
            <a:extLst>
              <a:ext uri="{FF2B5EF4-FFF2-40B4-BE49-F238E27FC236}">
                <a16:creationId xmlns:a16="http://schemas.microsoft.com/office/drawing/2014/main" id="{541A1820-995B-2B49-980B-EB476CA26356}"/>
              </a:ext>
            </a:extLst>
          </p:cNvPr>
          <p:cNvSpPr>
            <a:spLocks noGrp="1" noChangeArrowheads="1"/>
          </p:cNvSpPr>
          <p:nvPr>
            <p:ph type="title"/>
          </p:nvPr>
        </p:nvSpPr>
        <p:spPr/>
        <p:txBody>
          <a:bodyPr/>
          <a:lstStyle/>
          <a:p>
            <a:r>
              <a:rPr lang="en-US" altLang="zh-CN">
                <a:ea typeface="宋体" panose="02010600030101010101" pitchFamily="2" charset="-122"/>
              </a:rPr>
              <a:t>Polynomials:  Coefficient Representation</a:t>
            </a:r>
          </a:p>
        </p:txBody>
      </p:sp>
      <p:sp>
        <p:nvSpPr>
          <p:cNvPr id="359427" name="Rectangle 3">
            <a:extLst>
              <a:ext uri="{FF2B5EF4-FFF2-40B4-BE49-F238E27FC236}">
                <a16:creationId xmlns:a16="http://schemas.microsoft.com/office/drawing/2014/main" id="{C2816C6E-5A3A-414C-A327-D7F3B7318D8E}"/>
              </a:ext>
            </a:extLst>
          </p:cNvPr>
          <p:cNvSpPr>
            <a:spLocks noGrp="1" noChangeArrowheads="1"/>
          </p:cNvSpPr>
          <p:nvPr>
            <p:ph type="body" idx="1"/>
          </p:nvPr>
        </p:nvSpPr>
        <p:spPr/>
        <p:txBody>
          <a:bodyPr>
            <a:normAutofit fontScale="70000" lnSpcReduction="20000"/>
          </a:bodyPr>
          <a:lstStyle/>
          <a:p>
            <a:r>
              <a:rPr lang="en-US" altLang="zh-CN">
                <a:ea typeface="宋体" panose="02010600030101010101" pitchFamily="2" charset="-122"/>
              </a:rPr>
              <a:t>Polynomial.  </a:t>
            </a:r>
            <a:r>
              <a:rPr lang="en-US" altLang="zh-CN">
                <a:solidFill>
                  <a:schemeClr val="hlink"/>
                </a:solidFill>
                <a:ea typeface="宋体" panose="02010600030101010101" pitchFamily="2" charset="-122"/>
              </a:rPr>
              <a:t>[coefficient representation]</a:t>
            </a:r>
          </a:p>
          <a:p>
            <a:pPr lvl="1"/>
            <a:endParaRPr lang="en-US" altLang="zh-CN">
              <a:ea typeface="宋体" panose="02010600030101010101" pitchFamily="2" charset="-122"/>
            </a:endParaRPr>
          </a:p>
          <a:p>
            <a:pPr lvl="1"/>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Add:  </a:t>
            </a:r>
            <a:r>
              <a:rPr lang="en-US" altLang="zh-CN">
                <a:solidFill>
                  <a:schemeClr val="tx1"/>
                </a:solidFill>
                <a:ea typeface="宋体" panose="02010600030101010101" pitchFamily="2" charset="-122"/>
              </a:rPr>
              <a:t>O(n) arithmetic operations.</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Evaluate:  </a:t>
            </a:r>
            <a:r>
              <a:rPr lang="en-US" altLang="zh-CN">
                <a:solidFill>
                  <a:schemeClr val="tx1"/>
                </a:solidFill>
                <a:ea typeface="宋体" panose="02010600030101010101" pitchFamily="2" charset="-122"/>
              </a:rPr>
              <a:t>O(n) using Horner's method.</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Multiply (convolve):</a:t>
            </a:r>
            <a:r>
              <a:rPr lang="en-US" altLang="zh-CN">
                <a:solidFill>
                  <a:schemeClr val="tx1"/>
                </a:solidFill>
                <a:ea typeface="宋体" panose="02010600030101010101" pitchFamily="2" charset="-122"/>
              </a:rPr>
              <a:t>  O(n</a:t>
            </a:r>
            <a:r>
              <a:rPr lang="en-US" altLang="zh-CN" sz="2000" baseline="30000">
                <a:ea typeface="宋体" panose="02010600030101010101" pitchFamily="2" charset="-122"/>
              </a:rPr>
              <a:t>2</a:t>
            </a:r>
            <a:r>
              <a:rPr lang="en-US" altLang="zh-CN">
                <a:solidFill>
                  <a:schemeClr val="tx1"/>
                </a:solidFill>
                <a:ea typeface="宋体" panose="02010600030101010101" pitchFamily="2" charset="-122"/>
              </a:rPr>
              <a:t>) using brute force.</a:t>
            </a:r>
          </a:p>
        </p:txBody>
      </p:sp>
      <p:pic>
        <p:nvPicPr>
          <p:cNvPr id="2" name="图片 1">
            <a:extLst>
              <a:ext uri="{FF2B5EF4-FFF2-40B4-BE49-F238E27FC236}">
                <a16:creationId xmlns:a16="http://schemas.microsoft.com/office/drawing/2014/main" id="{29BF7489-0F30-5242-9F73-B16C9BF11152}"/>
              </a:ext>
            </a:extLst>
          </p:cNvPr>
          <p:cNvPicPr>
            <a:picLocks noChangeAspect="1"/>
          </p:cNvPicPr>
          <p:nvPr/>
        </p:nvPicPr>
        <p:blipFill>
          <a:blip r:embed="rId3"/>
          <a:stretch>
            <a:fillRect/>
          </a:stretch>
        </p:blipFill>
        <p:spPr>
          <a:xfrm>
            <a:off x="2187285" y="1607087"/>
            <a:ext cx="4177853" cy="1146409"/>
          </a:xfrm>
          <a:prstGeom prst="rect">
            <a:avLst/>
          </a:prstGeom>
        </p:spPr>
      </p:pic>
      <p:pic>
        <p:nvPicPr>
          <p:cNvPr id="3" name="图片 2">
            <a:extLst>
              <a:ext uri="{FF2B5EF4-FFF2-40B4-BE49-F238E27FC236}">
                <a16:creationId xmlns:a16="http://schemas.microsoft.com/office/drawing/2014/main" id="{9321AF05-9F45-5445-A0F9-7988A96D694C}"/>
              </a:ext>
            </a:extLst>
          </p:cNvPr>
          <p:cNvPicPr>
            <a:picLocks noChangeAspect="1"/>
          </p:cNvPicPr>
          <p:nvPr/>
        </p:nvPicPr>
        <p:blipFill>
          <a:blip r:embed="rId4"/>
          <a:stretch>
            <a:fillRect/>
          </a:stretch>
        </p:blipFill>
        <p:spPr>
          <a:xfrm>
            <a:off x="2187285" y="3280535"/>
            <a:ext cx="5830105" cy="502468"/>
          </a:xfrm>
          <a:prstGeom prst="rect">
            <a:avLst/>
          </a:prstGeom>
        </p:spPr>
      </p:pic>
      <p:pic>
        <p:nvPicPr>
          <p:cNvPr id="4" name="图片 3">
            <a:extLst>
              <a:ext uri="{FF2B5EF4-FFF2-40B4-BE49-F238E27FC236}">
                <a16:creationId xmlns:a16="http://schemas.microsoft.com/office/drawing/2014/main" id="{34E8BA4F-9568-7D4C-A178-5A52D1E920B1}"/>
              </a:ext>
            </a:extLst>
          </p:cNvPr>
          <p:cNvPicPr>
            <a:picLocks noChangeAspect="1"/>
          </p:cNvPicPr>
          <p:nvPr/>
        </p:nvPicPr>
        <p:blipFill>
          <a:blip r:embed="rId5"/>
          <a:stretch>
            <a:fillRect/>
          </a:stretch>
        </p:blipFill>
        <p:spPr>
          <a:xfrm>
            <a:off x="2088613" y="4574237"/>
            <a:ext cx="6334389" cy="502468"/>
          </a:xfrm>
          <a:prstGeom prst="rect">
            <a:avLst/>
          </a:prstGeom>
        </p:spPr>
      </p:pic>
      <p:pic>
        <p:nvPicPr>
          <p:cNvPr id="5" name="图片 4">
            <a:extLst>
              <a:ext uri="{FF2B5EF4-FFF2-40B4-BE49-F238E27FC236}">
                <a16:creationId xmlns:a16="http://schemas.microsoft.com/office/drawing/2014/main" id="{7E7DBCE6-8008-C34E-8A58-A98017CCDC5F}"/>
              </a:ext>
            </a:extLst>
          </p:cNvPr>
          <p:cNvPicPr>
            <a:picLocks noChangeAspect="1"/>
          </p:cNvPicPr>
          <p:nvPr/>
        </p:nvPicPr>
        <p:blipFill>
          <a:blip r:embed="rId6"/>
          <a:stretch>
            <a:fillRect/>
          </a:stretch>
        </p:blipFill>
        <p:spPr>
          <a:xfrm>
            <a:off x="2088613" y="5946562"/>
            <a:ext cx="4177853" cy="733070"/>
          </a:xfrm>
          <a:prstGeom prst="rect">
            <a:avLst/>
          </a:prstGeom>
        </p:spPr>
      </p:pic>
      <p:pic>
        <p:nvPicPr>
          <p:cNvPr id="10" name="Picture 2">
            <a:extLst>
              <a:ext uri="{FF2B5EF4-FFF2-40B4-BE49-F238E27FC236}">
                <a16:creationId xmlns:a16="http://schemas.microsoft.com/office/drawing/2014/main" id="{84663C9A-8744-A941-92ED-0D812B1D38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B09D605B-09C9-D54C-9724-28A27C8F8AA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96211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a:extLst>
              <a:ext uri="{FF2B5EF4-FFF2-40B4-BE49-F238E27FC236}">
                <a16:creationId xmlns:a16="http://schemas.microsoft.com/office/drawing/2014/main" id="{C0833A81-8D56-104D-93A2-C86F0363D0F9}"/>
              </a:ext>
            </a:extLst>
          </p:cNvPr>
          <p:cNvSpPr>
            <a:spLocks noGrp="1"/>
          </p:cNvSpPr>
          <p:nvPr>
            <p:ph type="sldNum" sz="quarter" idx="10"/>
          </p:nvPr>
        </p:nvSpPr>
        <p:spPr/>
        <p:txBody>
          <a:bodyPr/>
          <a:lstStyle/>
          <a:p>
            <a:fld id="{80722917-403B-994D-A86B-87DAE09ACEAD}" type="slidenum">
              <a:rPr lang="en-US" altLang="zh-CN"/>
              <a:pPr/>
              <a:t>17</a:t>
            </a:fld>
            <a:endParaRPr lang="en-US" altLang="zh-CN" sz="1400"/>
          </a:p>
        </p:txBody>
      </p:sp>
      <p:sp>
        <p:nvSpPr>
          <p:cNvPr id="486402" name="Rectangle 2">
            <a:extLst>
              <a:ext uri="{FF2B5EF4-FFF2-40B4-BE49-F238E27FC236}">
                <a16:creationId xmlns:a16="http://schemas.microsoft.com/office/drawing/2014/main" id="{4280EA08-0A7C-C74E-845D-E85DB7A3FAFF}"/>
              </a:ext>
            </a:extLst>
          </p:cNvPr>
          <p:cNvSpPr>
            <a:spLocks noGrp="1" noChangeArrowheads="1"/>
          </p:cNvSpPr>
          <p:nvPr>
            <p:ph type="title"/>
          </p:nvPr>
        </p:nvSpPr>
        <p:spPr/>
        <p:txBody>
          <a:bodyPr/>
          <a:lstStyle/>
          <a:p>
            <a:r>
              <a:rPr lang="en-US" altLang="zh-CN">
                <a:ea typeface="宋体" panose="02010600030101010101" pitchFamily="2" charset="-122"/>
              </a:rPr>
              <a:t>Polynomials:  Point-Value Representation</a:t>
            </a:r>
          </a:p>
        </p:txBody>
      </p:sp>
      <p:sp>
        <p:nvSpPr>
          <p:cNvPr id="486403" name="Rectangle 3">
            <a:extLst>
              <a:ext uri="{FF2B5EF4-FFF2-40B4-BE49-F238E27FC236}">
                <a16:creationId xmlns:a16="http://schemas.microsoft.com/office/drawing/2014/main" id="{9FEDCC22-B336-1547-BB0B-DF6D2DE42026}"/>
              </a:ext>
            </a:extLst>
          </p:cNvPr>
          <p:cNvSpPr>
            <a:spLocks noGrp="1" noChangeArrowheads="1"/>
          </p:cNvSpPr>
          <p:nvPr>
            <p:ph type="body" idx="1"/>
          </p:nvPr>
        </p:nvSpPr>
        <p:spPr/>
        <p:txBody>
          <a:bodyPr/>
          <a:lstStyle/>
          <a:p>
            <a:r>
              <a:rPr lang="en-US" altLang="zh-CN">
                <a:ea typeface="宋体" panose="02010600030101010101" pitchFamily="2" charset="-122"/>
              </a:rPr>
              <a:t>Fundamental theorem of algebra.  </a:t>
            </a:r>
            <a:r>
              <a:rPr lang="en-US" altLang="zh-CN">
                <a:solidFill>
                  <a:schemeClr val="hlink"/>
                </a:solidFill>
                <a:ea typeface="宋体" panose="02010600030101010101" pitchFamily="2" charset="-122"/>
              </a:rPr>
              <a:t>[Gauss, PhD thesis]  </a:t>
            </a:r>
            <a:r>
              <a:rPr lang="en-US" altLang="zh-CN">
                <a:solidFill>
                  <a:schemeClr val="tx1"/>
                </a:solidFill>
                <a:ea typeface="宋体" panose="02010600030101010101" pitchFamily="2" charset="-122"/>
              </a:rPr>
              <a:t>A degree n polynomial with complex coefficients has n complex roots.</a:t>
            </a:r>
          </a:p>
          <a:p>
            <a:endParaRPr lang="en-US" altLang="zh-CN">
              <a:ea typeface="宋体" panose="02010600030101010101" pitchFamily="2" charset="-122"/>
            </a:endParaRPr>
          </a:p>
          <a:p>
            <a:r>
              <a:rPr lang="en-US" altLang="zh-CN">
                <a:ea typeface="宋体" panose="02010600030101010101" pitchFamily="2" charset="-122"/>
              </a:rPr>
              <a:t>Corollary.  </a:t>
            </a:r>
            <a:r>
              <a:rPr lang="en-US" altLang="zh-CN">
                <a:solidFill>
                  <a:schemeClr val="tx1"/>
                </a:solidFill>
                <a:ea typeface="宋体" panose="02010600030101010101" pitchFamily="2" charset="-122"/>
              </a:rPr>
              <a:t>A degree n-1 polynomial A(x) is uniquely specified by its evaluation at n distinct values of x.</a:t>
            </a:r>
          </a:p>
          <a:p>
            <a:pPr lvl="1"/>
            <a:endParaRPr lang="en-US" altLang="zh-CN">
              <a:ea typeface="宋体" panose="02010600030101010101" pitchFamily="2" charset="-122"/>
            </a:endParaRPr>
          </a:p>
          <a:p>
            <a:pPr lvl="1"/>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grpSp>
        <p:nvGrpSpPr>
          <p:cNvPr id="486448" name="Group 48">
            <a:extLst>
              <a:ext uri="{FF2B5EF4-FFF2-40B4-BE49-F238E27FC236}">
                <a16:creationId xmlns:a16="http://schemas.microsoft.com/office/drawing/2014/main" id="{1B461218-DEE6-0540-8547-EC98F0E82935}"/>
              </a:ext>
            </a:extLst>
          </p:cNvPr>
          <p:cNvGrpSpPr>
            <a:grpSpLocks/>
          </p:cNvGrpSpPr>
          <p:nvPr/>
        </p:nvGrpSpPr>
        <p:grpSpPr bwMode="auto">
          <a:xfrm>
            <a:off x="3038476" y="3087688"/>
            <a:ext cx="6380163" cy="3308350"/>
            <a:chOff x="750" y="1776"/>
            <a:chExt cx="4412" cy="2288"/>
          </a:xfrm>
        </p:grpSpPr>
        <p:sp>
          <p:nvSpPr>
            <p:cNvPr id="486432" name="Freeform 32">
              <a:extLst>
                <a:ext uri="{FF2B5EF4-FFF2-40B4-BE49-F238E27FC236}">
                  <a16:creationId xmlns:a16="http://schemas.microsoft.com/office/drawing/2014/main" id="{6B286318-1492-044F-9567-E7FD2CD3DF13}"/>
                </a:ext>
              </a:extLst>
            </p:cNvPr>
            <p:cNvSpPr>
              <a:spLocks/>
            </p:cNvSpPr>
            <p:nvPr/>
          </p:nvSpPr>
          <p:spPr bwMode="auto">
            <a:xfrm>
              <a:off x="791" y="2304"/>
              <a:ext cx="3891" cy="1760"/>
            </a:xfrm>
            <a:custGeom>
              <a:avLst/>
              <a:gdLst>
                <a:gd name="T0" fmla="*/ 0 w 3891"/>
                <a:gd name="T1" fmla="*/ 827 h 1760"/>
                <a:gd name="T2" fmla="*/ 1059 w 3891"/>
                <a:gd name="T3" fmla="*/ 384 h 1760"/>
                <a:gd name="T4" fmla="*/ 1635 w 3891"/>
                <a:gd name="T5" fmla="*/ 1008 h 1760"/>
                <a:gd name="T6" fmla="*/ 1971 w 3891"/>
                <a:gd name="T7" fmla="*/ 1008 h 1760"/>
                <a:gd name="T8" fmla="*/ 2403 w 3891"/>
                <a:gd name="T9" fmla="*/ 144 h 1760"/>
                <a:gd name="T10" fmla="*/ 2691 w 3891"/>
                <a:gd name="T11" fmla="*/ 1584 h 1760"/>
                <a:gd name="T12" fmla="*/ 3027 w 3891"/>
                <a:gd name="T13" fmla="*/ 1200 h 1760"/>
                <a:gd name="T14" fmla="*/ 3267 w 3891"/>
                <a:gd name="T15" fmla="*/ 1200 h 1760"/>
                <a:gd name="T16" fmla="*/ 3891 w 3891"/>
                <a:gd name="T17"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1" h="1760">
                  <a:moveTo>
                    <a:pt x="0" y="827"/>
                  </a:moveTo>
                  <a:cubicBezTo>
                    <a:pt x="175" y="755"/>
                    <a:pt x="787" y="354"/>
                    <a:pt x="1059" y="384"/>
                  </a:cubicBezTo>
                  <a:cubicBezTo>
                    <a:pt x="1331" y="414"/>
                    <a:pt x="1483" y="904"/>
                    <a:pt x="1635" y="1008"/>
                  </a:cubicBezTo>
                  <a:cubicBezTo>
                    <a:pt x="1787" y="1112"/>
                    <a:pt x="1843" y="1152"/>
                    <a:pt x="1971" y="1008"/>
                  </a:cubicBezTo>
                  <a:cubicBezTo>
                    <a:pt x="2099" y="864"/>
                    <a:pt x="2283" y="48"/>
                    <a:pt x="2403" y="144"/>
                  </a:cubicBezTo>
                  <a:cubicBezTo>
                    <a:pt x="2523" y="240"/>
                    <a:pt x="2587" y="1408"/>
                    <a:pt x="2691" y="1584"/>
                  </a:cubicBezTo>
                  <a:cubicBezTo>
                    <a:pt x="2795" y="1760"/>
                    <a:pt x="2931" y="1264"/>
                    <a:pt x="3027" y="1200"/>
                  </a:cubicBezTo>
                  <a:cubicBezTo>
                    <a:pt x="3123" y="1136"/>
                    <a:pt x="3123" y="1400"/>
                    <a:pt x="3267" y="1200"/>
                  </a:cubicBezTo>
                  <a:cubicBezTo>
                    <a:pt x="3411" y="1000"/>
                    <a:pt x="3651" y="500"/>
                    <a:pt x="3891" y="0"/>
                  </a:cubicBezTo>
                </a:path>
              </a:pathLst>
            </a:custGeom>
            <a:noFill/>
            <a:ln w="9525" cap="flat" cmpd="sng">
              <a:solidFill>
                <a:srgbClr val="003399"/>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86414" name="Line 14">
              <a:extLst>
                <a:ext uri="{FF2B5EF4-FFF2-40B4-BE49-F238E27FC236}">
                  <a16:creationId xmlns:a16="http://schemas.microsoft.com/office/drawing/2014/main" id="{2401EBF9-8A35-6F4B-A3AB-5014FAD5A9C5}"/>
                </a:ext>
              </a:extLst>
            </p:cNvPr>
            <p:cNvSpPr>
              <a:spLocks noChangeShapeType="1"/>
            </p:cNvSpPr>
            <p:nvPr/>
          </p:nvSpPr>
          <p:spPr bwMode="auto">
            <a:xfrm>
              <a:off x="1490" y="1776"/>
              <a:ext cx="0" cy="211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15" name="Line 15">
              <a:extLst>
                <a:ext uri="{FF2B5EF4-FFF2-40B4-BE49-F238E27FC236}">
                  <a16:creationId xmlns:a16="http://schemas.microsoft.com/office/drawing/2014/main" id="{372A3BF5-8E71-B740-96F3-F642EB9A9643}"/>
                </a:ext>
              </a:extLst>
            </p:cNvPr>
            <p:cNvSpPr>
              <a:spLocks noChangeShapeType="1"/>
            </p:cNvSpPr>
            <p:nvPr/>
          </p:nvSpPr>
          <p:spPr bwMode="auto">
            <a:xfrm>
              <a:off x="842" y="3683"/>
              <a:ext cx="43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20" name="Oval 20">
              <a:extLst>
                <a:ext uri="{FF2B5EF4-FFF2-40B4-BE49-F238E27FC236}">
                  <a16:creationId xmlns:a16="http://schemas.microsoft.com/office/drawing/2014/main" id="{71FD3EA1-4D5A-3347-B22A-B3FFF2D0F97D}"/>
                </a:ext>
              </a:extLst>
            </p:cNvPr>
            <p:cNvSpPr>
              <a:spLocks noChangeArrowheads="1"/>
            </p:cNvSpPr>
            <p:nvPr/>
          </p:nvSpPr>
          <p:spPr bwMode="auto">
            <a:xfrm>
              <a:off x="2879" y="2992"/>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33" name="Text Box 33">
              <a:extLst>
                <a:ext uri="{FF2B5EF4-FFF2-40B4-BE49-F238E27FC236}">
                  <a16:creationId xmlns:a16="http://schemas.microsoft.com/office/drawing/2014/main" id="{C2703F10-33D2-854F-8F22-1922E5287C8B}"/>
                </a:ext>
              </a:extLst>
            </p:cNvPr>
            <p:cNvSpPr txBox="1">
              <a:spLocks noChangeArrowheads="1"/>
            </p:cNvSpPr>
            <p:nvPr/>
          </p:nvSpPr>
          <p:spPr bwMode="auto">
            <a:xfrm>
              <a:off x="4778" y="3792"/>
              <a:ext cx="33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ea typeface="宋体" panose="02010600030101010101" pitchFamily="2" charset="-122"/>
                </a:rPr>
                <a:t>x</a:t>
              </a:r>
            </a:p>
          </p:txBody>
        </p:sp>
        <p:sp>
          <p:nvSpPr>
            <p:cNvPr id="486434" name="Text Box 34">
              <a:extLst>
                <a:ext uri="{FF2B5EF4-FFF2-40B4-BE49-F238E27FC236}">
                  <a16:creationId xmlns:a16="http://schemas.microsoft.com/office/drawing/2014/main" id="{E9E15E1B-5571-1C41-9356-A677997DC2B2}"/>
                </a:ext>
              </a:extLst>
            </p:cNvPr>
            <p:cNvSpPr txBox="1">
              <a:spLocks noChangeArrowheads="1"/>
            </p:cNvSpPr>
            <p:nvPr/>
          </p:nvSpPr>
          <p:spPr bwMode="auto">
            <a:xfrm>
              <a:off x="966" y="1810"/>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ea typeface="宋体" panose="02010600030101010101" pitchFamily="2" charset="-122"/>
                </a:rPr>
                <a:t>y</a:t>
              </a:r>
            </a:p>
          </p:txBody>
        </p:sp>
        <p:sp>
          <p:nvSpPr>
            <p:cNvPr id="486435" name="Oval 35">
              <a:extLst>
                <a:ext uri="{FF2B5EF4-FFF2-40B4-BE49-F238E27FC236}">
                  <a16:creationId xmlns:a16="http://schemas.microsoft.com/office/drawing/2014/main" id="{D9104B3A-CB88-1945-9429-970A42FB1183}"/>
                </a:ext>
              </a:extLst>
            </p:cNvPr>
            <p:cNvSpPr>
              <a:spLocks noChangeArrowheads="1"/>
            </p:cNvSpPr>
            <p:nvPr/>
          </p:nvSpPr>
          <p:spPr bwMode="auto">
            <a:xfrm>
              <a:off x="2338" y="3222"/>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36" name="Oval 36">
              <a:extLst>
                <a:ext uri="{FF2B5EF4-FFF2-40B4-BE49-F238E27FC236}">
                  <a16:creationId xmlns:a16="http://schemas.microsoft.com/office/drawing/2014/main" id="{4FDDC8D0-1AAA-C742-9668-6DD99A5D8DBD}"/>
                </a:ext>
              </a:extLst>
            </p:cNvPr>
            <p:cNvSpPr>
              <a:spLocks noChangeArrowheads="1"/>
            </p:cNvSpPr>
            <p:nvPr/>
          </p:nvSpPr>
          <p:spPr bwMode="auto">
            <a:xfrm>
              <a:off x="1463" y="2739"/>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37" name="Oval 37">
              <a:extLst>
                <a:ext uri="{FF2B5EF4-FFF2-40B4-BE49-F238E27FC236}">
                  <a16:creationId xmlns:a16="http://schemas.microsoft.com/office/drawing/2014/main" id="{99322E3C-EEE1-3F47-A01B-E5D97BB108AA}"/>
                </a:ext>
              </a:extLst>
            </p:cNvPr>
            <p:cNvSpPr>
              <a:spLocks noChangeArrowheads="1"/>
            </p:cNvSpPr>
            <p:nvPr/>
          </p:nvSpPr>
          <p:spPr bwMode="auto">
            <a:xfrm>
              <a:off x="4317" y="2993"/>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38" name="Oval 38">
              <a:extLst>
                <a:ext uri="{FF2B5EF4-FFF2-40B4-BE49-F238E27FC236}">
                  <a16:creationId xmlns:a16="http://schemas.microsoft.com/office/drawing/2014/main" id="{45CEA3A9-9F5A-0D4B-9EE4-4E00B06FEEFB}"/>
                </a:ext>
              </a:extLst>
            </p:cNvPr>
            <p:cNvSpPr>
              <a:spLocks noChangeArrowheads="1"/>
            </p:cNvSpPr>
            <p:nvPr/>
          </p:nvSpPr>
          <p:spPr bwMode="auto">
            <a:xfrm>
              <a:off x="3278" y="2820"/>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39" name="Oval 39">
              <a:extLst>
                <a:ext uri="{FF2B5EF4-FFF2-40B4-BE49-F238E27FC236}">
                  <a16:creationId xmlns:a16="http://schemas.microsoft.com/office/drawing/2014/main" id="{D611774C-4CBA-2749-A49E-DFA8BBFC8FF6}"/>
                </a:ext>
              </a:extLst>
            </p:cNvPr>
            <p:cNvSpPr>
              <a:spLocks noChangeArrowheads="1"/>
            </p:cNvSpPr>
            <p:nvPr/>
          </p:nvSpPr>
          <p:spPr bwMode="auto">
            <a:xfrm>
              <a:off x="1794" y="2668"/>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40" name="Oval 40">
              <a:extLst>
                <a:ext uri="{FF2B5EF4-FFF2-40B4-BE49-F238E27FC236}">
                  <a16:creationId xmlns:a16="http://schemas.microsoft.com/office/drawing/2014/main" id="{3A501789-95BA-AE4A-AA2C-93B7E82FADD4}"/>
                </a:ext>
              </a:extLst>
            </p:cNvPr>
            <p:cNvSpPr>
              <a:spLocks noChangeArrowheads="1"/>
            </p:cNvSpPr>
            <p:nvPr/>
          </p:nvSpPr>
          <p:spPr bwMode="auto">
            <a:xfrm>
              <a:off x="3687" y="3653"/>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86441" name="Line 41">
              <a:extLst>
                <a:ext uri="{FF2B5EF4-FFF2-40B4-BE49-F238E27FC236}">
                  <a16:creationId xmlns:a16="http://schemas.microsoft.com/office/drawing/2014/main" id="{0B794312-E03F-714E-B34B-5D72B6E30D07}"/>
                </a:ext>
              </a:extLst>
            </p:cNvPr>
            <p:cNvSpPr>
              <a:spLocks noChangeShapeType="1"/>
            </p:cNvSpPr>
            <p:nvPr/>
          </p:nvSpPr>
          <p:spPr bwMode="auto">
            <a:xfrm>
              <a:off x="2369" y="3265"/>
              <a:ext cx="0" cy="4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86443" name="Line 43">
              <a:extLst>
                <a:ext uri="{FF2B5EF4-FFF2-40B4-BE49-F238E27FC236}">
                  <a16:creationId xmlns:a16="http://schemas.microsoft.com/office/drawing/2014/main" id="{D9B2D04F-D5FB-F341-A65A-A412B24B6C31}"/>
                </a:ext>
              </a:extLst>
            </p:cNvPr>
            <p:cNvSpPr>
              <a:spLocks noChangeShapeType="1"/>
            </p:cNvSpPr>
            <p:nvPr/>
          </p:nvSpPr>
          <p:spPr bwMode="auto">
            <a:xfrm flipH="1">
              <a:off x="1485" y="3265"/>
              <a:ext cx="8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486444" name="Text Box 44">
              <a:extLst>
                <a:ext uri="{FF2B5EF4-FFF2-40B4-BE49-F238E27FC236}">
                  <a16:creationId xmlns:a16="http://schemas.microsoft.com/office/drawing/2014/main" id="{508EC5BA-F365-9943-8BDA-EB52F9BDA43F}"/>
                </a:ext>
              </a:extLst>
            </p:cNvPr>
            <p:cNvSpPr txBox="1">
              <a:spLocks noChangeArrowheads="1"/>
            </p:cNvSpPr>
            <p:nvPr/>
          </p:nvSpPr>
          <p:spPr bwMode="auto">
            <a:xfrm>
              <a:off x="2231" y="369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ea typeface="宋体" panose="02010600030101010101" pitchFamily="2" charset="-122"/>
                </a:rPr>
                <a:t>x</a:t>
              </a:r>
              <a:r>
                <a:rPr lang="en-US" altLang="zh-CN" sz="1600" baseline="-25000">
                  <a:ea typeface="宋体" panose="02010600030101010101" pitchFamily="2" charset="-122"/>
                </a:rPr>
                <a:t>j</a:t>
              </a:r>
            </a:p>
          </p:txBody>
        </p:sp>
        <p:sp>
          <p:nvSpPr>
            <p:cNvPr id="486445" name="Text Box 45">
              <a:extLst>
                <a:ext uri="{FF2B5EF4-FFF2-40B4-BE49-F238E27FC236}">
                  <a16:creationId xmlns:a16="http://schemas.microsoft.com/office/drawing/2014/main" id="{872F8896-81FB-B241-8FAA-085822B8DBAC}"/>
                </a:ext>
              </a:extLst>
            </p:cNvPr>
            <p:cNvSpPr txBox="1">
              <a:spLocks noChangeArrowheads="1"/>
            </p:cNvSpPr>
            <p:nvPr/>
          </p:nvSpPr>
          <p:spPr bwMode="auto">
            <a:xfrm>
              <a:off x="750" y="3123"/>
              <a:ext cx="7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ea typeface="宋体" panose="02010600030101010101" pitchFamily="2" charset="-122"/>
                </a:rPr>
                <a:t>y</a:t>
              </a:r>
              <a:r>
                <a:rPr lang="en-US" altLang="zh-CN" sz="1600" baseline="-25000">
                  <a:ea typeface="宋体" panose="02010600030101010101" pitchFamily="2" charset="-122"/>
                </a:rPr>
                <a:t>j </a:t>
              </a:r>
              <a:r>
                <a:rPr lang="en-US" altLang="zh-CN" sz="1600">
                  <a:ea typeface="宋体" panose="02010600030101010101" pitchFamily="2" charset="-122"/>
                </a:rPr>
                <a:t>= A(x</a:t>
              </a:r>
              <a:r>
                <a:rPr lang="en-US" altLang="zh-CN" sz="1600" baseline="-25000">
                  <a:ea typeface="宋体" panose="02010600030101010101" pitchFamily="2" charset="-122"/>
                </a:rPr>
                <a:t>j</a:t>
              </a:r>
              <a:r>
                <a:rPr lang="en-US" altLang="zh-CN" sz="1600">
                  <a:ea typeface="宋体" panose="02010600030101010101" pitchFamily="2" charset="-122"/>
                </a:rPr>
                <a:t>)</a:t>
              </a:r>
            </a:p>
          </p:txBody>
        </p:sp>
        <p:sp>
          <p:nvSpPr>
            <p:cNvPr id="486447" name="Oval 47">
              <a:extLst>
                <a:ext uri="{FF2B5EF4-FFF2-40B4-BE49-F238E27FC236}">
                  <a16:creationId xmlns:a16="http://schemas.microsoft.com/office/drawing/2014/main" id="{DA50F9D4-6143-C44E-A1EA-EFF31275577D}"/>
                </a:ext>
              </a:extLst>
            </p:cNvPr>
            <p:cNvSpPr>
              <a:spLocks noChangeArrowheads="1"/>
            </p:cNvSpPr>
            <p:nvPr/>
          </p:nvSpPr>
          <p:spPr bwMode="auto">
            <a:xfrm>
              <a:off x="3351" y="3366"/>
              <a:ext cx="58" cy="5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pic>
        <p:nvPicPr>
          <p:cNvPr id="23" name="Picture 2">
            <a:extLst>
              <a:ext uri="{FF2B5EF4-FFF2-40B4-BE49-F238E27FC236}">
                <a16:creationId xmlns:a16="http://schemas.microsoft.com/office/drawing/2014/main" id="{BFF31297-E0C9-A04B-929A-7708148A5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
            <a:extLst>
              <a:ext uri="{FF2B5EF4-FFF2-40B4-BE49-F238E27FC236}">
                <a16:creationId xmlns:a16="http://schemas.microsoft.com/office/drawing/2014/main" id="{1D822926-8DEE-894D-83E1-BBF57E8F8D5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80139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71B13CB9-2868-BB41-A3AC-6294C5C9296A}"/>
              </a:ext>
            </a:extLst>
          </p:cNvPr>
          <p:cNvSpPr>
            <a:spLocks noGrp="1"/>
          </p:cNvSpPr>
          <p:nvPr>
            <p:ph type="sldNum" sz="quarter" idx="10"/>
          </p:nvPr>
        </p:nvSpPr>
        <p:spPr/>
        <p:txBody>
          <a:bodyPr/>
          <a:lstStyle/>
          <a:p>
            <a:fld id="{F3C0F113-C090-2E4F-8729-F969C50BE615}" type="slidenum">
              <a:rPr lang="en-US" altLang="zh-CN" smtClean="0"/>
              <a:pPr/>
              <a:t>18</a:t>
            </a:fld>
            <a:endParaRPr lang="en-US" altLang="zh-CN" sz="1400"/>
          </a:p>
        </p:txBody>
      </p:sp>
      <p:sp>
        <p:nvSpPr>
          <p:cNvPr id="494594" name="Rectangle 2">
            <a:extLst>
              <a:ext uri="{FF2B5EF4-FFF2-40B4-BE49-F238E27FC236}">
                <a16:creationId xmlns:a16="http://schemas.microsoft.com/office/drawing/2014/main" id="{0F42213F-F83B-204A-969D-B9B31C54A3F3}"/>
              </a:ext>
            </a:extLst>
          </p:cNvPr>
          <p:cNvSpPr>
            <a:spLocks noGrp="1" noChangeArrowheads="1"/>
          </p:cNvSpPr>
          <p:nvPr>
            <p:ph type="title"/>
          </p:nvPr>
        </p:nvSpPr>
        <p:spPr/>
        <p:txBody>
          <a:bodyPr/>
          <a:lstStyle/>
          <a:p>
            <a:r>
              <a:rPr lang="en-US" altLang="zh-CN" dirty="0">
                <a:ea typeface="宋体" panose="02010600030101010101" pitchFamily="2" charset="-122"/>
              </a:rPr>
              <a:t>Polynomials:  Point-Value Representation</a:t>
            </a:r>
          </a:p>
        </p:txBody>
      </p:sp>
      <p:sp>
        <p:nvSpPr>
          <p:cNvPr id="494595" name="Rectangle 3">
            <a:extLst>
              <a:ext uri="{FF2B5EF4-FFF2-40B4-BE49-F238E27FC236}">
                <a16:creationId xmlns:a16="http://schemas.microsoft.com/office/drawing/2014/main" id="{90DFDA0B-47D3-3B43-AC25-C492BD516224}"/>
              </a:ext>
            </a:extLst>
          </p:cNvPr>
          <p:cNvSpPr>
            <a:spLocks noGrp="1" noChangeArrowheads="1"/>
          </p:cNvSpPr>
          <p:nvPr>
            <p:ph type="body" idx="1"/>
          </p:nvPr>
        </p:nvSpPr>
        <p:spPr>
          <a:xfrm>
            <a:off x="838199" y="1326995"/>
            <a:ext cx="11053879" cy="4511097"/>
          </a:xfrm>
        </p:spPr>
        <p:txBody>
          <a:bodyPr>
            <a:normAutofit fontScale="92500" lnSpcReduction="10000"/>
          </a:bodyPr>
          <a:lstStyle/>
          <a:p>
            <a:r>
              <a:rPr lang="en-US" altLang="zh-CN" dirty="0">
                <a:ea typeface="宋体" panose="02010600030101010101" pitchFamily="2" charset="-122"/>
              </a:rPr>
              <a:t>Polynomial.  </a:t>
            </a:r>
            <a:r>
              <a:rPr lang="en-US" altLang="zh-CN" dirty="0">
                <a:solidFill>
                  <a:schemeClr val="hlink"/>
                </a:solidFill>
                <a:ea typeface="宋体" panose="02010600030101010101" pitchFamily="2" charset="-122"/>
              </a:rPr>
              <a:t>[point-value representation]</a:t>
            </a: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Add: </a:t>
            </a:r>
            <a:r>
              <a:rPr lang="en-US" altLang="zh-CN" dirty="0">
                <a:solidFill>
                  <a:schemeClr val="tx1"/>
                </a:solidFill>
                <a:ea typeface="宋体" panose="02010600030101010101" pitchFamily="2" charset="-122"/>
              </a:rPr>
              <a:t> O(n) arithmetic operations.</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Multiply:  </a:t>
            </a:r>
            <a:r>
              <a:rPr lang="en-US" altLang="zh-CN" dirty="0">
                <a:solidFill>
                  <a:schemeClr val="tx1"/>
                </a:solidFill>
                <a:ea typeface="宋体" panose="02010600030101010101" pitchFamily="2" charset="-122"/>
              </a:rPr>
              <a:t>O(n), but need 2n-1 points.</a:t>
            </a:r>
          </a:p>
          <a:p>
            <a:pPr lvl="1"/>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Evaluate:  </a:t>
            </a:r>
            <a:r>
              <a:rPr lang="en-US" altLang="zh-CN" dirty="0">
                <a:solidFill>
                  <a:schemeClr val="tx1"/>
                </a:solidFill>
                <a:ea typeface="宋体" panose="02010600030101010101" pitchFamily="2" charset="-122"/>
              </a:rPr>
              <a:t>O(n</a:t>
            </a:r>
            <a:r>
              <a:rPr lang="en-US" altLang="zh-CN" baseline="30000" dirty="0">
                <a:solidFill>
                  <a:schemeClr val="tx1"/>
                </a:solidFill>
                <a:ea typeface="宋体" panose="02010600030101010101" pitchFamily="2" charset="-122"/>
              </a:rPr>
              <a:t>2</a:t>
            </a:r>
            <a:r>
              <a:rPr lang="en-US" altLang="zh-CN" dirty="0">
                <a:solidFill>
                  <a:schemeClr val="tx1"/>
                </a:solidFill>
                <a:ea typeface="宋体" panose="02010600030101010101" pitchFamily="2" charset="-122"/>
              </a:rPr>
              <a:t>) using Lagrange's formula.</a:t>
            </a:r>
          </a:p>
        </p:txBody>
      </p:sp>
      <p:pic>
        <p:nvPicPr>
          <p:cNvPr id="2" name="图片 1">
            <a:extLst>
              <a:ext uri="{FF2B5EF4-FFF2-40B4-BE49-F238E27FC236}">
                <a16:creationId xmlns:a16="http://schemas.microsoft.com/office/drawing/2014/main" id="{4B813054-D7F4-5A49-860F-D65341BEAE37}"/>
              </a:ext>
            </a:extLst>
          </p:cNvPr>
          <p:cNvPicPr>
            <a:picLocks noChangeAspect="1"/>
          </p:cNvPicPr>
          <p:nvPr/>
        </p:nvPicPr>
        <p:blipFill>
          <a:blip r:embed="rId3"/>
          <a:stretch>
            <a:fillRect/>
          </a:stretch>
        </p:blipFill>
        <p:spPr>
          <a:xfrm>
            <a:off x="2485292" y="1708639"/>
            <a:ext cx="4196862" cy="964144"/>
          </a:xfrm>
          <a:prstGeom prst="rect">
            <a:avLst/>
          </a:prstGeom>
        </p:spPr>
      </p:pic>
      <p:pic>
        <p:nvPicPr>
          <p:cNvPr id="3" name="图片 2">
            <a:extLst>
              <a:ext uri="{FF2B5EF4-FFF2-40B4-BE49-F238E27FC236}">
                <a16:creationId xmlns:a16="http://schemas.microsoft.com/office/drawing/2014/main" id="{0FD54254-D339-8343-B0D7-A6CF70DD9F51}"/>
              </a:ext>
            </a:extLst>
          </p:cNvPr>
          <p:cNvPicPr>
            <a:picLocks noChangeAspect="1"/>
          </p:cNvPicPr>
          <p:nvPr/>
        </p:nvPicPr>
        <p:blipFill>
          <a:blip r:embed="rId4"/>
          <a:stretch>
            <a:fillRect/>
          </a:stretch>
        </p:blipFill>
        <p:spPr>
          <a:xfrm>
            <a:off x="1782396" y="3137980"/>
            <a:ext cx="6324112" cy="617205"/>
          </a:xfrm>
          <a:prstGeom prst="rect">
            <a:avLst/>
          </a:prstGeom>
        </p:spPr>
      </p:pic>
      <p:pic>
        <p:nvPicPr>
          <p:cNvPr id="4" name="图片 3">
            <a:extLst>
              <a:ext uri="{FF2B5EF4-FFF2-40B4-BE49-F238E27FC236}">
                <a16:creationId xmlns:a16="http://schemas.microsoft.com/office/drawing/2014/main" id="{FD07F61D-B9FA-3F46-AB96-4B2B5B0A70FF}"/>
              </a:ext>
            </a:extLst>
          </p:cNvPr>
          <p:cNvPicPr>
            <a:picLocks noChangeAspect="1"/>
          </p:cNvPicPr>
          <p:nvPr/>
        </p:nvPicPr>
        <p:blipFill>
          <a:blip r:embed="rId5"/>
          <a:stretch>
            <a:fillRect/>
          </a:stretch>
        </p:blipFill>
        <p:spPr>
          <a:xfrm>
            <a:off x="1782396" y="4525602"/>
            <a:ext cx="6745658" cy="564414"/>
          </a:xfrm>
          <a:prstGeom prst="rect">
            <a:avLst/>
          </a:prstGeom>
        </p:spPr>
      </p:pic>
      <p:pic>
        <p:nvPicPr>
          <p:cNvPr id="5" name="图片 4">
            <a:extLst>
              <a:ext uri="{FF2B5EF4-FFF2-40B4-BE49-F238E27FC236}">
                <a16:creationId xmlns:a16="http://schemas.microsoft.com/office/drawing/2014/main" id="{D397F827-2CF1-6F45-9586-E9AF8678576D}"/>
              </a:ext>
            </a:extLst>
          </p:cNvPr>
          <p:cNvPicPr>
            <a:picLocks noChangeAspect="1"/>
          </p:cNvPicPr>
          <p:nvPr/>
        </p:nvPicPr>
        <p:blipFill>
          <a:blip r:embed="rId6"/>
          <a:stretch>
            <a:fillRect/>
          </a:stretch>
        </p:blipFill>
        <p:spPr>
          <a:xfrm>
            <a:off x="2823791" y="5614521"/>
            <a:ext cx="2632319" cy="1210429"/>
          </a:xfrm>
          <a:prstGeom prst="rect">
            <a:avLst/>
          </a:prstGeom>
        </p:spPr>
      </p:pic>
      <p:pic>
        <p:nvPicPr>
          <p:cNvPr id="9" name="Picture 2">
            <a:extLst>
              <a:ext uri="{FF2B5EF4-FFF2-40B4-BE49-F238E27FC236}">
                <a16:creationId xmlns:a16="http://schemas.microsoft.com/office/drawing/2014/main" id="{55ABBC11-0FAB-6347-8469-5B67606D1E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38DC06FC-D5BF-CC41-9DCC-626529AD518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1932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a:extLst>
              <a:ext uri="{FF2B5EF4-FFF2-40B4-BE49-F238E27FC236}">
                <a16:creationId xmlns:a16="http://schemas.microsoft.com/office/drawing/2014/main" id="{08009E34-1B05-8145-B9CD-8C79793C731E}"/>
              </a:ext>
            </a:extLst>
          </p:cNvPr>
          <p:cNvSpPr>
            <a:spLocks noGrp="1"/>
          </p:cNvSpPr>
          <p:nvPr>
            <p:ph type="sldNum" sz="quarter" idx="10"/>
          </p:nvPr>
        </p:nvSpPr>
        <p:spPr/>
        <p:txBody>
          <a:bodyPr/>
          <a:lstStyle/>
          <a:p>
            <a:fld id="{6A683072-4DE5-9843-9383-73A96D9C9F76}" type="slidenum">
              <a:rPr lang="en-US" altLang="zh-CN"/>
              <a:pPr/>
              <a:t>19</a:t>
            </a:fld>
            <a:endParaRPr lang="en-US" altLang="zh-CN" sz="1400"/>
          </a:p>
        </p:txBody>
      </p:sp>
      <p:sp>
        <p:nvSpPr>
          <p:cNvPr id="439298" name="Rectangle 2">
            <a:extLst>
              <a:ext uri="{FF2B5EF4-FFF2-40B4-BE49-F238E27FC236}">
                <a16:creationId xmlns:a16="http://schemas.microsoft.com/office/drawing/2014/main" id="{BCCE35A3-0288-FB46-A119-C4BD3895DDEB}"/>
              </a:ext>
            </a:extLst>
          </p:cNvPr>
          <p:cNvSpPr>
            <a:spLocks noGrp="1" noChangeArrowheads="1"/>
          </p:cNvSpPr>
          <p:nvPr>
            <p:ph type="title"/>
          </p:nvPr>
        </p:nvSpPr>
        <p:spPr/>
        <p:txBody>
          <a:bodyPr>
            <a:normAutofit fontScale="90000"/>
          </a:bodyPr>
          <a:lstStyle/>
          <a:p>
            <a:r>
              <a:rPr lang="en-US" altLang="zh-CN">
                <a:ea typeface="宋体" panose="02010600030101010101" pitchFamily="2" charset="-122"/>
              </a:rPr>
              <a:t>Converting Between Two Polynomial Representations</a:t>
            </a:r>
          </a:p>
        </p:txBody>
      </p:sp>
      <p:sp>
        <p:nvSpPr>
          <p:cNvPr id="439299" name="Rectangle 3">
            <a:extLst>
              <a:ext uri="{FF2B5EF4-FFF2-40B4-BE49-F238E27FC236}">
                <a16:creationId xmlns:a16="http://schemas.microsoft.com/office/drawing/2014/main" id="{768F981F-8D0D-B446-A710-44DA314618E5}"/>
              </a:ext>
            </a:extLst>
          </p:cNvPr>
          <p:cNvSpPr>
            <a:spLocks noGrp="1" noChangeArrowheads="1"/>
          </p:cNvSpPr>
          <p:nvPr>
            <p:ph type="body" idx="1"/>
          </p:nvPr>
        </p:nvSpPr>
        <p:spPr/>
        <p:txBody>
          <a:bodyPr>
            <a:normAutofit/>
          </a:bodyPr>
          <a:lstStyle/>
          <a:p>
            <a:r>
              <a:rPr lang="en-US" altLang="zh-CN" dirty="0">
                <a:ea typeface="宋体" panose="02010600030101010101" pitchFamily="2" charset="-122"/>
              </a:rPr>
              <a:t>Tradeoff.  </a:t>
            </a:r>
            <a:r>
              <a:rPr lang="en-US" altLang="zh-CN" dirty="0">
                <a:solidFill>
                  <a:schemeClr val="tx1"/>
                </a:solidFill>
                <a:ea typeface="宋体" panose="02010600030101010101" pitchFamily="2" charset="-122"/>
              </a:rPr>
              <a:t>Fast evaluation or fast multiplication. We want both!</a:t>
            </a:r>
          </a:p>
          <a:p>
            <a:endParaRPr lang="en-US" altLang="zh-CN" dirty="0">
              <a:solidFill>
                <a:schemeClr val="tx1"/>
              </a:solidFill>
              <a:ea typeface="宋体" panose="02010600030101010101" pitchFamily="2" charset="-122"/>
            </a:endParaRPr>
          </a:p>
          <a:p>
            <a:endParaRPr lang="en-US" altLang="zh-CN" dirty="0">
              <a:solidFill>
                <a:schemeClr val="tx1"/>
              </a:solidFill>
              <a:ea typeface="宋体" panose="02010600030101010101" pitchFamily="2" charset="-122"/>
            </a:endParaRPr>
          </a:p>
          <a:p>
            <a:endParaRPr lang="en-US" altLang="zh-CN" dirty="0">
              <a:solidFill>
                <a:schemeClr val="tx1"/>
              </a:solidFill>
              <a:ea typeface="宋体" panose="02010600030101010101" pitchFamily="2" charset="-122"/>
            </a:endParaRPr>
          </a:p>
          <a:p>
            <a:r>
              <a:rPr lang="en-US" altLang="zh-CN" dirty="0">
                <a:ea typeface="宋体" panose="02010600030101010101" pitchFamily="2" charset="-122"/>
              </a:rPr>
              <a:t>Goal.  </a:t>
            </a:r>
            <a:r>
              <a:rPr lang="en-US" altLang="zh-CN" dirty="0">
                <a:solidFill>
                  <a:schemeClr val="tx1"/>
                </a:solidFill>
                <a:ea typeface="宋体" panose="02010600030101010101" pitchFamily="2" charset="-122"/>
              </a:rPr>
              <a:t>Make all ops fast by efficiently converting between two representations.</a:t>
            </a:r>
          </a:p>
          <a:p>
            <a:endParaRPr lang="en-US" altLang="zh-CN" dirty="0">
              <a:solidFill>
                <a:schemeClr val="tx1"/>
              </a:solidFill>
              <a:ea typeface="宋体" panose="02010600030101010101" pitchFamily="2" charset="-122"/>
            </a:endParaRPr>
          </a:p>
        </p:txBody>
      </p:sp>
      <p:sp>
        <p:nvSpPr>
          <p:cNvPr id="439300" name="Rectangle 4">
            <a:extLst>
              <a:ext uri="{FF2B5EF4-FFF2-40B4-BE49-F238E27FC236}">
                <a16:creationId xmlns:a16="http://schemas.microsoft.com/office/drawing/2014/main" id="{678D39D1-23C3-3747-A553-D34ADD0D4491}"/>
              </a:ext>
            </a:extLst>
          </p:cNvPr>
          <p:cNvSpPr>
            <a:spLocks noChangeArrowheads="1"/>
          </p:cNvSpPr>
          <p:nvPr/>
        </p:nvSpPr>
        <p:spPr bwMode="auto">
          <a:xfrm>
            <a:off x="2587626" y="2264948"/>
            <a:ext cx="1773237" cy="381000"/>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p>
            <a:pPr algn="ctr"/>
            <a:r>
              <a:rPr lang="en-US" altLang="zh-CN" sz="1600">
                <a:ea typeface="宋体" panose="02010600030101010101" pitchFamily="2" charset="-122"/>
              </a:rPr>
              <a:t>Coefficient</a:t>
            </a:r>
            <a:endParaRPr lang="en-US" altLang="zh-CN" sz="1600" baseline="30000">
              <a:ea typeface="宋体" panose="02010600030101010101" pitchFamily="2" charset="-122"/>
            </a:endParaRPr>
          </a:p>
        </p:txBody>
      </p:sp>
      <p:sp>
        <p:nvSpPr>
          <p:cNvPr id="439301" name="Rectangle 5">
            <a:extLst>
              <a:ext uri="{FF2B5EF4-FFF2-40B4-BE49-F238E27FC236}">
                <a16:creationId xmlns:a16="http://schemas.microsoft.com/office/drawing/2014/main" id="{E43D5500-4DF5-3144-AF73-4B875188E188}"/>
              </a:ext>
            </a:extLst>
          </p:cNvPr>
          <p:cNvSpPr>
            <a:spLocks noChangeArrowheads="1"/>
          </p:cNvSpPr>
          <p:nvPr/>
        </p:nvSpPr>
        <p:spPr bwMode="auto">
          <a:xfrm>
            <a:off x="2587626" y="1807748"/>
            <a:ext cx="1773237"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zh-CN" sz="1600">
                <a:solidFill>
                  <a:schemeClr val="bg1"/>
                </a:solidFill>
                <a:ea typeface="宋体" panose="02010600030101010101" pitchFamily="2" charset="-122"/>
              </a:rPr>
              <a:t>Representation</a:t>
            </a:r>
          </a:p>
        </p:txBody>
      </p:sp>
      <p:sp>
        <p:nvSpPr>
          <p:cNvPr id="439308" name="Rectangle 12">
            <a:extLst>
              <a:ext uri="{FF2B5EF4-FFF2-40B4-BE49-F238E27FC236}">
                <a16:creationId xmlns:a16="http://schemas.microsoft.com/office/drawing/2014/main" id="{17CE250A-8ADA-194F-AF27-0357336A3D07}"/>
              </a:ext>
            </a:extLst>
          </p:cNvPr>
          <p:cNvSpPr>
            <a:spLocks noChangeArrowheads="1"/>
          </p:cNvSpPr>
          <p:nvPr/>
        </p:nvSpPr>
        <p:spPr bwMode="auto">
          <a:xfrm>
            <a:off x="4360863" y="2264948"/>
            <a:ext cx="1311275" cy="381000"/>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p>
            <a:pPr algn="ctr"/>
            <a:r>
              <a:rPr lang="en-US" altLang="zh-CN" sz="1600">
                <a:ea typeface="宋体" panose="02010600030101010101" pitchFamily="2" charset="-122"/>
              </a:rPr>
              <a:t>O(n</a:t>
            </a:r>
            <a:r>
              <a:rPr lang="en-US" altLang="zh-CN" sz="1600" baseline="30000">
                <a:ea typeface="宋体" panose="02010600030101010101" pitchFamily="2" charset="-122"/>
              </a:rPr>
              <a:t>2</a:t>
            </a:r>
            <a:r>
              <a:rPr lang="en-US" altLang="zh-CN" sz="1600">
                <a:ea typeface="宋体" panose="02010600030101010101" pitchFamily="2" charset="-122"/>
              </a:rPr>
              <a:t>)</a:t>
            </a:r>
          </a:p>
        </p:txBody>
      </p:sp>
      <p:sp>
        <p:nvSpPr>
          <p:cNvPr id="439309" name="Rectangle 13">
            <a:extLst>
              <a:ext uri="{FF2B5EF4-FFF2-40B4-BE49-F238E27FC236}">
                <a16:creationId xmlns:a16="http://schemas.microsoft.com/office/drawing/2014/main" id="{C246D3F1-631A-864B-A22B-30B00B2F00C4}"/>
              </a:ext>
            </a:extLst>
          </p:cNvPr>
          <p:cNvSpPr>
            <a:spLocks noChangeArrowheads="1"/>
          </p:cNvSpPr>
          <p:nvPr/>
        </p:nvSpPr>
        <p:spPr bwMode="auto">
          <a:xfrm>
            <a:off x="4360863" y="1807748"/>
            <a:ext cx="1311275"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zh-CN" sz="1600">
                <a:solidFill>
                  <a:schemeClr val="bg1"/>
                </a:solidFill>
                <a:ea typeface="宋体" panose="02010600030101010101" pitchFamily="2" charset="-122"/>
              </a:rPr>
              <a:t>Multiply</a:t>
            </a:r>
          </a:p>
        </p:txBody>
      </p:sp>
      <p:sp>
        <p:nvSpPr>
          <p:cNvPr id="439316" name="Rectangle 20">
            <a:extLst>
              <a:ext uri="{FF2B5EF4-FFF2-40B4-BE49-F238E27FC236}">
                <a16:creationId xmlns:a16="http://schemas.microsoft.com/office/drawing/2014/main" id="{5B3B7A38-EFF6-9D40-B5FA-A8488AC9A338}"/>
              </a:ext>
            </a:extLst>
          </p:cNvPr>
          <p:cNvSpPr>
            <a:spLocks noChangeArrowheads="1"/>
          </p:cNvSpPr>
          <p:nvPr/>
        </p:nvSpPr>
        <p:spPr bwMode="auto">
          <a:xfrm>
            <a:off x="5675313" y="2264948"/>
            <a:ext cx="1300163" cy="381000"/>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p>
            <a:pPr algn="ctr"/>
            <a:r>
              <a:rPr lang="en-US" altLang="zh-CN" sz="1600">
                <a:ea typeface="宋体" panose="02010600030101010101" pitchFamily="2" charset="-122"/>
              </a:rPr>
              <a:t>O(n)</a:t>
            </a:r>
          </a:p>
        </p:txBody>
      </p:sp>
      <p:sp>
        <p:nvSpPr>
          <p:cNvPr id="439317" name="Rectangle 21">
            <a:extLst>
              <a:ext uri="{FF2B5EF4-FFF2-40B4-BE49-F238E27FC236}">
                <a16:creationId xmlns:a16="http://schemas.microsoft.com/office/drawing/2014/main" id="{1705D161-4544-194F-8CF4-49A051E3610B}"/>
              </a:ext>
            </a:extLst>
          </p:cNvPr>
          <p:cNvSpPr>
            <a:spLocks noChangeArrowheads="1"/>
          </p:cNvSpPr>
          <p:nvPr/>
        </p:nvSpPr>
        <p:spPr bwMode="auto">
          <a:xfrm>
            <a:off x="5675313" y="1807748"/>
            <a:ext cx="1300163" cy="4572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zh-CN" sz="1600">
                <a:solidFill>
                  <a:schemeClr val="bg1"/>
                </a:solidFill>
                <a:ea typeface="宋体" panose="02010600030101010101" pitchFamily="2" charset="-122"/>
              </a:rPr>
              <a:t>Evaluate</a:t>
            </a:r>
          </a:p>
        </p:txBody>
      </p:sp>
      <p:sp>
        <p:nvSpPr>
          <p:cNvPr id="439333" name="Rectangle 37">
            <a:extLst>
              <a:ext uri="{FF2B5EF4-FFF2-40B4-BE49-F238E27FC236}">
                <a16:creationId xmlns:a16="http://schemas.microsoft.com/office/drawing/2014/main" id="{081E70E5-AE27-BE41-ABC3-E9BD195393DA}"/>
              </a:ext>
            </a:extLst>
          </p:cNvPr>
          <p:cNvSpPr>
            <a:spLocks noChangeArrowheads="1"/>
          </p:cNvSpPr>
          <p:nvPr/>
        </p:nvSpPr>
        <p:spPr bwMode="auto">
          <a:xfrm>
            <a:off x="2587626" y="2645948"/>
            <a:ext cx="1773237" cy="381000"/>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p>
            <a:pPr algn="ctr"/>
            <a:r>
              <a:rPr lang="en-US" altLang="zh-CN" sz="1600">
                <a:ea typeface="宋体" panose="02010600030101010101" pitchFamily="2" charset="-122"/>
              </a:rPr>
              <a:t>Point-value</a:t>
            </a:r>
            <a:endParaRPr lang="en-US" altLang="zh-CN" sz="1600" baseline="30000">
              <a:ea typeface="宋体" panose="02010600030101010101" pitchFamily="2" charset="-122"/>
            </a:endParaRPr>
          </a:p>
        </p:txBody>
      </p:sp>
      <p:sp>
        <p:nvSpPr>
          <p:cNvPr id="439334" name="Rectangle 38">
            <a:extLst>
              <a:ext uri="{FF2B5EF4-FFF2-40B4-BE49-F238E27FC236}">
                <a16:creationId xmlns:a16="http://schemas.microsoft.com/office/drawing/2014/main" id="{47A51D59-0962-6343-BA11-9C98D9B4C028}"/>
              </a:ext>
            </a:extLst>
          </p:cNvPr>
          <p:cNvSpPr>
            <a:spLocks noChangeArrowheads="1"/>
          </p:cNvSpPr>
          <p:nvPr/>
        </p:nvSpPr>
        <p:spPr bwMode="auto">
          <a:xfrm>
            <a:off x="4360863" y="2645948"/>
            <a:ext cx="1311275" cy="381000"/>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p>
            <a:pPr algn="ctr"/>
            <a:r>
              <a:rPr lang="en-US" altLang="zh-CN" sz="1600" dirty="0">
                <a:ea typeface="宋体" panose="02010600030101010101" pitchFamily="2" charset="-122"/>
              </a:rPr>
              <a:t>O(n)</a:t>
            </a:r>
          </a:p>
        </p:txBody>
      </p:sp>
      <p:sp>
        <p:nvSpPr>
          <p:cNvPr id="439335" name="Rectangle 39">
            <a:extLst>
              <a:ext uri="{FF2B5EF4-FFF2-40B4-BE49-F238E27FC236}">
                <a16:creationId xmlns:a16="http://schemas.microsoft.com/office/drawing/2014/main" id="{0C2BACB2-DCEF-9A45-B1E9-D33FCECF9AF3}"/>
              </a:ext>
            </a:extLst>
          </p:cNvPr>
          <p:cNvSpPr>
            <a:spLocks noChangeArrowheads="1"/>
          </p:cNvSpPr>
          <p:nvPr/>
        </p:nvSpPr>
        <p:spPr bwMode="auto">
          <a:xfrm>
            <a:off x="5675313" y="2645948"/>
            <a:ext cx="1300163" cy="381000"/>
          </a:xfrm>
          <a:prstGeom prst="rect">
            <a:avLst/>
          </a:prstGeom>
          <a:solidFill>
            <a:schemeClr val="accent5">
              <a:lumMod val="20000"/>
              <a:lumOff val="80000"/>
            </a:schemeClr>
          </a:solidFill>
          <a:ln w="9525">
            <a:solidFill>
              <a:schemeClr val="bg1"/>
            </a:solidFill>
            <a:miter lim="800000"/>
            <a:headEnd/>
            <a:tailEnd/>
          </a:ln>
          <a:effectLst/>
        </p:spPr>
        <p:txBody>
          <a:bodyPr wrap="none" lIns="92075" tIns="46038" rIns="92075" bIns="46038" anchor="ctr"/>
          <a:lstStyle/>
          <a:p>
            <a:pPr algn="ctr"/>
            <a:r>
              <a:rPr lang="en-US" altLang="zh-CN" sz="1600" dirty="0">
                <a:ea typeface="宋体" panose="02010600030101010101" pitchFamily="2" charset="-122"/>
              </a:rPr>
              <a:t>O(n</a:t>
            </a:r>
            <a:r>
              <a:rPr lang="en-US" altLang="zh-CN" sz="1600" baseline="30000" dirty="0">
                <a:ea typeface="宋体" panose="02010600030101010101" pitchFamily="2" charset="-122"/>
              </a:rPr>
              <a:t>2</a:t>
            </a:r>
            <a:r>
              <a:rPr lang="en-US" altLang="zh-CN" sz="1600" dirty="0">
                <a:ea typeface="宋体" panose="02010600030101010101" pitchFamily="2" charset="-122"/>
              </a:rPr>
              <a:t>)</a:t>
            </a:r>
          </a:p>
        </p:txBody>
      </p:sp>
      <p:sp>
        <p:nvSpPr>
          <p:cNvPr id="439360" name="Rectangle 64">
            <a:extLst>
              <a:ext uri="{FF2B5EF4-FFF2-40B4-BE49-F238E27FC236}">
                <a16:creationId xmlns:a16="http://schemas.microsoft.com/office/drawing/2014/main" id="{6939B3EA-B9AF-FF45-933F-A33709E1A58F}"/>
              </a:ext>
            </a:extLst>
          </p:cNvPr>
          <p:cNvSpPr>
            <a:spLocks noChangeArrowheads="1"/>
          </p:cNvSpPr>
          <p:nvPr/>
        </p:nvSpPr>
        <p:spPr bwMode="auto">
          <a:xfrm>
            <a:off x="10237789" y="302694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lang="zh-CN" altLang="zh-CN"/>
          </a:p>
        </p:txBody>
      </p:sp>
      <p:sp>
        <p:nvSpPr>
          <p:cNvPr id="439362" name="Rectangle 66">
            <a:extLst>
              <a:ext uri="{FF2B5EF4-FFF2-40B4-BE49-F238E27FC236}">
                <a16:creationId xmlns:a16="http://schemas.microsoft.com/office/drawing/2014/main" id="{14DA97EF-6453-1545-9F4E-167DDDB32BFB}"/>
              </a:ext>
            </a:extLst>
          </p:cNvPr>
          <p:cNvSpPr>
            <a:spLocks noChangeArrowheads="1"/>
          </p:cNvSpPr>
          <p:nvPr/>
        </p:nvSpPr>
        <p:spPr bwMode="auto">
          <a:xfrm>
            <a:off x="1869689" y="5094071"/>
            <a:ext cx="157389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ea typeface="宋体" panose="02010600030101010101" pitchFamily="2" charset="-122"/>
              </a:rPr>
              <a:t>coefficient</a:t>
            </a:r>
            <a:br>
              <a:rPr lang="en-US" altLang="zh-CN" dirty="0">
                <a:ea typeface="宋体" panose="02010600030101010101" pitchFamily="2" charset="-122"/>
              </a:rPr>
            </a:br>
            <a:r>
              <a:rPr lang="en-US" altLang="zh-CN" dirty="0">
                <a:ea typeface="宋体" panose="02010600030101010101" pitchFamily="2" charset="-122"/>
              </a:rPr>
              <a:t>representation</a:t>
            </a:r>
          </a:p>
        </p:txBody>
      </p:sp>
      <p:sp>
        <p:nvSpPr>
          <p:cNvPr id="439368" name="Rectangle 72">
            <a:extLst>
              <a:ext uri="{FF2B5EF4-FFF2-40B4-BE49-F238E27FC236}">
                <a16:creationId xmlns:a16="http://schemas.microsoft.com/office/drawing/2014/main" id="{F19521F5-2165-8C43-B2F7-3DAC478100BC}"/>
              </a:ext>
            </a:extLst>
          </p:cNvPr>
          <p:cNvSpPr>
            <a:spLocks noChangeArrowheads="1"/>
          </p:cNvSpPr>
          <p:nvPr/>
        </p:nvSpPr>
        <p:spPr bwMode="auto">
          <a:xfrm>
            <a:off x="6341007" y="5091774"/>
            <a:ext cx="157389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ea typeface="宋体" panose="02010600030101010101" pitchFamily="2" charset="-122"/>
              </a:rPr>
              <a:t>point-value</a:t>
            </a:r>
            <a:br>
              <a:rPr lang="en-US" altLang="zh-CN" dirty="0">
                <a:ea typeface="宋体" panose="02010600030101010101" pitchFamily="2" charset="-122"/>
              </a:rPr>
            </a:br>
            <a:r>
              <a:rPr lang="en-US" altLang="zh-CN" dirty="0">
                <a:ea typeface="宋体" panose="02010600030101010101" pitchFamily="2" charset="-122"/>
              </a:rPr>
              <a:t>representation</a:t>
            </a:r>
          </a:p>
        </p:txBody>
      </p:sp>
      <p:sp>
        <p:nvSpPr>
          <p:cNvPr id="439369" name="Oval 73">
            <a:extLst>
              <a:ext uri="{FF2B5EF4-FFF2-40B4-BE49-F238E27FC236}">
                <a16:creationId xmlns:a16="http://schemas.microsoft.com/office/drawing/2014/main" id="{3CDE92D9-D71F-7E46-93B6-E2C311C0D9D4}"/>
              </a:ext>
            </a:extLst>
          </p:cNvPr>
          <p:cNvSpPr>
            <a:spLocks noChangeArrowheads="1"/>
          </p:cNvSpPr>
          <p:nvPr/>
        </p:nvSpPr>
        <p:spPr bwMode="auto">
          <a:xfrm>
            <a:off x="3940175" y="5164139"/>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39370" name="Oval 74">
            <a:extLst>
              <a:ext uri="{FF2B5EF4-FFF2-40B4-BE49-F238E27FC236}">
                <a16:creationId xmlns:a16="http://schemas.microsoft.com/office/drawing/2014/main" id="{484D4CD6-4DA5-6B41-922F-E48DE7765E44}"/>
              </a:ext>
            </a:extLst>
          </p:cNvPr>
          <p:cNvSpPr>
            <a:spLocks noChangeArrowheads="1"/>
          </p:cNvSpPr>
          <p:nvPr/>
        </p:nvSpPr>
        <p:spPr bwMode="auto">
          <a:xfrm>
            <a:off x="3937000" y="552767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39371" name="Oval 75">
            <a:extLst>
              <a:ext uri="{FF2B5EF4-FFF2-40B4-BE49-F238E27FC236}">
                <a16:creationId xmlns:a16="http://schemas.microsoft.com/office/drawing/2014/main" id="{84B35FB2-E6AF-6546-ABED-E787E19F035E}"/>
              </a:ext>
            </a:extLst>
          </p:cNvPr>
          <p:cNvSpPr>
            <a:spLocks noChangeArrowheads="1"/>
          </p:cNvSpPr>
          <p:nvPr/>
        </p:nvSpPr>
        <p:spPr bwMode="auto">
          <a:xfrm>
            <a:off x="6926264" y="5160964"/>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39372" name="Oval 76">
            <a:extLst>
              <a:ext uri="{FF2B5EF4-FFF2-40B4-BE49-F238E27FC236}">
                <a16:creationId xmlns:a16="http://schemas.microsoft.com/office/drawing/2014/main" id="{F295D7AF-D0F0-914B-BCF0-DDA0D4EFF0B2}"/>
              </a:ext>
            </a:extLst>
          </p:cNvPr>
          <p:cNvSpPr>
            <a:spLocks noChangeArrowheads="1"/>
          </p:cNvSpPr>
          <p:nvPr/>
        </p:nvSpPr>
        <p:spPr bwMode="auto">
          <a:xfrm>
            <a:off x="6923089" y="552450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cxnSp>
        <p:nvCxnSpPr>
          <p:cNvPr id="439373" name="AutoShape 77">
            <a:extLst>
              <a:ext uri="{FF2B5EF4-FFF2-40B4-BE49-F238E27FC236}">
                <a16:creationId xmlns:a16="http://schemas.microsoft.com/office/drawing/2014/main" id="{FC1ED1A9-ED13-7943-A12A-9C3AA15C0805}"/>
              </a:ext>
            </a:extLst>
          </p:cNvPr>
          <p:cNvCxnSpPr>
            <a:cxnSpLocks noChangeShapeType="1"/>
          </p:cNvCxnSpPr>
          <p:nvPr/>
        </p:nvCxnSpPr>
        <p:spPr bwMode="auto">
          <a:xfrm flipV="1">
            <a:off x="2738438" y="4398964"/>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9374" name="AutoShape 78">
            <a:extLst>
              <a:ext uri="{FF2B5EF4-FFF2-40B4-BE49-F238E27FC236}">
                <a16:creationId xmlns:a16="http://schemas.microsoft.com/office/drawing/2014/main" id="{047354E5-D898-4647-8042-2186C6F79322}"/>
              </a:ext>
            </a:extLst>
          </p:cNvPr>
          <p:cNvCxnSpPr>
            <a:cxnSpLocks noChangeShapeType="1"/>
          </p:cNvCxnSpPr>
          <p:nvPr/>
        </p:nvCxnSpPr>
        <p:spPr bwMode="auto">
          <a:xfrm flipH="1">
            <a:off x="3826299" y="4762204"/>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 name="图片 1">
            <a:extLst>
              <a:ext uri="{FF2B5EF4-FFF2-40B4-BE49-F238E27FC236}">
                <a16:creationId xmlns:a16="http://schemas.microsoft.com/office/drawing/2014/main" id="{885EE578-3586-0142-AF60-CAACB86E4F77}"/>
              </a:ext>
            </a:extLst>
          </p:cNvPr>
          <p:cNvPicPr>
            <a:picLocks noChangeAspect="1"/>
          </p:cNvPicPr>
          <p:nvPr/>
        </p:nvPicPr>
        <p:blipFill>
          <a:blip r:embed="rId3"/>
          <a:stretch>
            <a:fillRect/>
          </a:stretch>
        </p:blipFill>
        <p:spPr>
          <a:xfrm>
            <a:off x="1684090" y="4187127"/>
            <a:ext cx="2142209" cy="750190"/>
          </a:xfrm>
          <a:prstGeom prst="rect">
            <a:avLst/>
          </a:prstGeom>
        </p:spPr>
      </p:pic>
      <p:pic>
        <p:nvPicPr>
          <p:cNvPr id="3" name="图片 2">
            <a:extLst>
              <a:ext uri="{FF2B5EF4-FFF2-40B4-BE49-F238E27FC236}">
                <a16:creationId xmlns:a16="http://schemas.microsoft.com/office/drawing/2014/main" id="{F1C14798-6E6A-D84B-A064-8676B083E1B7}"/>
              </a:ext>
            </a:extLst>
          </p:cNvPr>
          <p:cNvPicPr>
            <a:picLocks noChangeAspect="1"/>
          </p:cNvPicPr>
          <p:nvPr/>
        </p:nvPicPr>
        <p:blipFill>
          <a:blip r:embed="rId4"/>
          <a:stretch>
            <a:fillRect/>
          </a:stretch>
        </p:blipFill>
        <p:spPr>
          <a:xfrm>
            <a:off x="5672138" y="4213381"/>
            <a:ext cx="3434284" cy="696463"/>
          </a:xfrm>
          <a:prstGeom prst="rect">
            <a:avLst/>
          </a:prstGeom>
        </p:spPr>
      </p:pic>
      <p:pic>
        <p:nvPicPr>
          <p:cNvPr id="25" name="Picture 2">
            <a:extLst>
              <a:ext uri="{FF2B5EF4-FFF2-40B4-BE49-F238E27FC236}">
                <a16:creationId xmlns:a16="http://schemas.microsoft.com/office/drawing/2014/main" id="{4D81E255-71E9-E843-832C-D3B2641BB1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4">
            <a:extLst>
              <a:ext uri="{FF2B5EF4-FFF2-40B4-BE49-F238E27FC236}">
                <a16:creationId xmlns:a16="http://schemas.microsoft.com/office/drawing/2014/main" id="{A87D78F1-1A54-A84D-BE93-1ED49CC0751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62597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7653A2-40B5-E149-B835-2A99F4533529}"/>
              </a:ext>
            </a:extLst>
          </p:cNvPr>
          <p:cNvSpPr>
            <a:spLocks noGrp="1"/>
          </p:cNvSpPr>
          <p:nvPr>
            <p:ph type="ctrTitle"/>
          </p:nvPr>
        </p:nvSpPr>
        <p:spPr/>
        <p:txBody>
          <a:bodyPr/>
          <a:lstStyle/>
          <a:p>
            <a:r>
              <a:rPr lang="en-US" altLang="zh-CN" dirty="0"/>
              <a:t>Divide</a:t>
            </a:r>
            <a:r>
              <a:rPr lang="zh-CN" altLang="en-US" dirty="0"/>
              <a:t> </a:t>
            </a:r>
            <a:r>
              <a:rPr lang="en-US" altLang="zh-CN" dirty="0"/>
              <a:t>and</a:t>
            </a:r>
            <a:r>
              <a:rPr lang="zh-CN" altLang="en-US" dirty="0"/>
              <a:t> </a:t>
            </a:r>
            <a:r>
              <a:rPr lang="en-US" altLang="zh-CN" dirty="0"/>
              <a:t>Conquer</a:t>
            </a:r>
            <a:endParaRPr lang="zh-CN" altLang="en-US" dirty="0"/>
          </a:p>
        </p:txBody>
      </p:sp>
      <p:sp>
        <p:nvSpPr>
          <p:cNvPr id="5" name="副标题 4">
            <a:extLst>
              <a:ext uri="{FF2B5EF4-FFF2-40B4-BE49-F238E27FC236}">
                <a16:creationId xmlns:a16="http://schemas.microsoft.com/office/drawing/2014/main" id="{C9577209-7F12-8546-8C80-71BEA0884CFB}"/>
              </a:ext>
            </a:extLst>
          </p:cNvPr>
          <p:cNvSpPr>
            <a:spLocks noGrp="1"/>
          </p:cNvSpPr>
          <p:nvPr>
            <p:ph type="subTitle" idx="1"/>
          </p:nvPr>
        </p:nvSpPr>
        <p:spPr/>
        <p:txBody>
          <a:bodyPr>
            <a:normAutofit/>
          </a:bodyPr>
          <a:lstStyle/>
          <a:p>
            <a:endParaRPr lang="zh-CN" altLang="en-US" sz="3600" dirty="0"/>
          </a:p>
        </p:txBody>
      </p:sp>
      <p:pic>
        <p:nvPicPr>
          <p:cNvPr id="9" name="Picture 2">
            <a:extLst>
              <a:ext uri="{FF2B5EF4-FFF2-40B4-BE49-F238E27FC236}">
                <a16:creationId xmlns:a16="http://schemas.microsoft.com/office/drawing/2014/main" id="{6EAA961B-C506-E842-8568-2486CBBCC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B88F19BB-9A75-A346-AD35-213103AC6E5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408227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A9DBDFED-4F25-AB40-9F55-B620D456C60A}"/>
              </a:ext>
            </a:extLst>
          </p:cNvPr>
          <p:cNvSpPr>
            <a:spLocks noGrp="1"/>
          </p:cNvSpPr>
          <p:nvPr>
            <p:ph type="sldNum" sz="quarter" idx="10"/>
          </p:nvPr>
        </p:nvSpPr>
        <p:spPr/>
        <p:txBody>
          <a:bodyPr/>
          <a:lstStyle/>
          <a:p>
            <a:fld id="{20865E92-9338-F940-A2C9-5369CD5F6080}" type="slidenum">
              <a:rPr lang="en-US" altLang="zh-CN"/>
              <a:pPr/>
              <a:t>20</a:t>
            </a:fld>
            <a:endParaRPr lang="en-US" altLang="zh-CN" sz="1400"/>
          </a:p>
        </p:txBody>
      </p:sp>
      <p:sp>
        <p:nvSpPr>
          <p:cNvPr id="441346" name="Rectangle 2">
            <a:extLst>
              <a:ext uri="{FF2B5EF4-FFF2-40B4-BE49-F238E27FC236}">
                <a16:creationId xmlns:a16="http://schemas.microsoft.com/office/drawing/2014/main" id="{9524D39F-E1DF-A142-A63F-878CEBF2A5D6}"/>
              </a:ext>
            </a:extLst>
          </p:cNvPr>
          <p:cNvSpPr>
            <a:spLocks noGrp="1" noChangeArrowheads="1"/>
          </p:cNvSpPr>
          <p:nvPr>
            <p:ph type="title"/>
          </p:nvPr>
        </p:nvSpPr>
        <p:spPr>
          <a:xfrm>
            <a:off x="1376478" y="264221"/>
            <a:ext cx="10815521" cy="833631"/>
          </a:xfrm>
        </p:spPr>
        <p:txBody>
          <a:bodyPr>
            <a:noAutofit/>
          </a:bodyPr>
          <a:lstStyle/>
          <a:p>
            <a:r>
              <a:rPr lang="en-US" altLang="zh-CN" sz="3600" dirty="0">
                <a:ea typeface="宋体" panose="02010600030101010101" pitchFamily="2" charset="-122"/>
              </a:rPr>
              <a:t>Converting Between Two Polynomial Representations:  Brute Force</a:t>
            </a:r>
          </a:p>
        </p:txBody>
      </p:sp>
      <p:sp>
        <p:nvSpPr>
          <p:cNvPr id="441347" name="Rectangle 3">
            <a:extLst>
              <a:ext uri="{FF2B5EF4-FFF2-40B4-BE49-F238E27FC236}">
                <a16:creationId xmlns:a16="http://schemas.microsoft.com/office/drawing/2014/main" id="{6114BBB1-3658-6A44-8F05-CB96FA5069C2}"/>
              </a:ext>
            </a:extLst>
          </p:cNvPr>
          <p:cNvSpPr>
            <a:spLocks noGrp="1" noChangeArrowheads="1"/>
          </p:cNvSpPr>
          <p:nvPr>
            <p:ph type="body" idx="1"/>
          </p:nvPr>
        </p:nvSpPr>
        <p:spPr>
          <a:xfrm>
            <a:off x="838199" y="1326995"/>
            <a:ext cx="11053879" cy="833631"/>
          </a:xfrm>
        </p:spPr>
        <p:txBody>
          <a:bodyPr>
            <a:normAutofit lnSpcReduction="10000"/>
          </a:bodyPr>
          <a:lstStyle/>
          <a:p>
            <a:r>
              <a:rPr lang="en-US" altLang="zh-CN" dirty="0">
                <a:ea typeface="宋体" panose="02010600030101010101" pitchFamily="2" charset="-122"/>
              </a:rPr>
              <a:t>Coefficient to point-value.  </a:t>
            </a:r>
            <a:r>
              <a:rPr lang="en-US" altLang="zh-CN" dirty="0">
                <a:solidFill>
                  <a:schemeClr val="tx1"/>
                </a:solidFill>
                <a:ea typeface="宋体" panose="02010600030101010101" pitchFamily="2" charset="-122"/>
              </a:rPr>
              <a:t>Given a polynomial a</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a</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 x + ... + a</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x</a:t>
            </a:r>
            <a:r>
              <a:rPr lang="en-US" altLang="zh-CN" baseline="30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evaluate it at n distinct points x</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 x</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a:t>
            </a:r>
          </a:p>
        </p:txBody>
      </p:sp>
      <p:sp>
        <p:nvSpPr>
          <p:cNvPr id="441363" name="Rectangle 19">
            <a:extLst>
              <a:ext uri="{FF2B5EF4-FFF2-40B4-BE49-F238E27FC236}">
                <a16:creationId xmlns:a16="http://schemas.microsoft.com/office/drawing/2014/main" id="{D7CFB7EE-21B5-B749-A939-DA60B1A3962A}"/>
              </a:ext>
            </a:extLst>
          </p:cNvPr>
          <p:cNvSpPr>
            <a:spLocks noChangeArrowheads="1"/>
          </p:cNvSpPr>
          <p:nvPr/>
        </p:nvSpPr>
        <p:spPr bwMode="auto">
          <a:xfrm>
            <a:off x="2858651" y="4331015"/>
            <a:ext cx="44850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err="1">
                <a:solidFill>
                  <a:schemeClr val="hlink"/>
                </a:solidFill>
                <a:ea typeface="宋体" panose="02010600030101010101" pitchFamily="2" charset="-122"/>
              </a:rPr>
              <a:t>Vandermonde</a:t>
            </a:r>
            <a:r>
              <a:rPr lang="en-US" altLang="zh-CN" dirty="0">
                <a:solidFill>
                  <a:schemeClr val="hlink"/>
                </a:solidFill>
                <a:ea typeface="宋体" panose="02010600030101010101" pitchFamily="2" charset="-122"/>
              </a:rPr>
              <a:t> matrix is invertible </a:t>
            </a:r>
            <a:r>
              <a:rPr lang="en-US" altLang="zh-CN" dirty="0" err="1">
                <a:solidFill>
                  <a:schemeClr val="hlink"/>
                </a:solidFill>
                <a:ea typeface="宋体" panose="02010600030101010101" pitchFamily="2" charset="-122"/>
              </a:rPr>
              <a:t>iff</a:t>
            </a:r>
            <a:r>
              <a:rPr lang="en-US" altLang="zh-CN" dirty="0">
                <a:solidFill>
                  <a:schemeClr val="hlink"/>
                </a:solidFill>
                <a:ea typeface="宋体" panose="02010600030101010101" pitchFamily="2" charset="-122"/>
              </a:rPr>
              <a:t> x</a:t>
            </a:r>
            <a:r>
              <a:rPr lang="en-US" altLang="zh-CN" baseline="-25000" dirty="0">
                <a:solidFill>
                  <a:schemeClr val="hlink"/>
                </a:solidFill>
                <a:ea typeface="宋体" panose="02010600030101010101" pitchFamily="2" charset="-122"/>
              </a:rPr>
              <a:t>i</a:t>
            </a:r>
            <a:r>
              <a:rPr lang="en-US" altLang="zh-CN" dirty="0">
                <a:solidFill>
                  <a:schemeClr val="hlink"/>
                </a:solidFill>
                <a:ea typeface="宋体" panose="02010600030101010101" pitchFamily="2" charset="-122"/>
              </a:rPr>
              <a:t> distinct</a:t>
            </a:r>
          </a:p>
        </p:txBody>
      </p:sp>
      <p:sp>
        <p:nvSpPr>
          <p:cNvPr id="441364" name="Line 20">
            <a:extLst>
              <a:ext uri="{FF2B5EF4-FFF2-40B4-BE49-F238E27FC236}">
                <a16:creationId xmlns:a16="http://schemas.microsoft.com/office/drawing/2014/main" id="{8DBC580D-9AA2-9143-B4AB-23BBA380F855}"/>
              </a:ext>
            </a:extLst>
          </p:cNvPr>
          <p:cNvSpPr>
            <a:spLocks noChangeShapeType="1"/>
          </p:cNvSpPr>
          <p:nvPr/>
        </p:nvSpPr>
        <p:spPr bwMode="auto">
          <a:xfrm flipH="1" flipV="1">
            <a:off x="4734062" y="4044005"/>
            <a:ext cx="114279" cy="3714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41365" name="Rectangle 21">
            <a:extLst>
              <a:ext uri="{FF2B5EF4-FFF2-40B4-BE49-F238E27FC236}">
                <a16:creationId xmlns:a16="http://schemas.microsoft.com/office/drawing/2014/main" id="{CDDE3073-DD61-D04E-992D-289164BD47F4}"/>
              </a:ext>
            </a:extLst>
          </p:cNvPr>
          <p:cNvSpPr>
            <a:spLocks noChangeArrowheads="1"/>
          </p:cNvSpPr>
          <p:nvPr/>
        </p:nvSpPr>
        <p:spPr bwMode="auto">
          <a:xfrm>
            <a:off x="7542213" y="3627439"/>
            <a:ext cx="291306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nSpc>
                <a:spcPct val="110000"/>
              </a:lnSpc>
            </a:pPr>
            <a:r>
              <a:rPr lang="en-US" altLang="zh-CN" sz="1400">
                <a:ea typeface="宋体" panose="02010600030101010101" pitchFamily="2" charset="-122"/>
              </a:rPr>
              <a:t>O(n</a:t>
            </a:r>
            <a:r>
              <a:rPr lang="en-US" altLang="zh-CN" sz="1400" baseline="30000">
                <a:ea typeface="宋体" panose="02010600030101010101" pitchFamily="2" charset="-122"/>
              </a:rPr>
              <a:t>3</a:t>
            </a:r>
            <a:r>
              <a:rPr lang="en-US" altLang="zh-CN" sz="1400">
                <a:ea typeface="宋体" panose="02010600030101010101" pitchFamily="2" charset="-122"/>
              </a:rPr>
              <a:t>) for Gaussian elimination</a:t>
            </a:r>
          </a:p>
        </p:txBody>
      </p:sp>
      <p:sp>
        <p:nvSpPr>
          <p:cNvPr id="441366" name="Rectangle 22">
            <a:extLst>
              <a:ext uri="{FF2B5EF4-FFF2-40B4-BE49-F238E27FC236}">
                <a16:creationId xmlns:a16="http://schemas.microsoft.com/office/drawing/2014/main" id="{EA1AD262-30DF-2441-A2D3-9C9BFB24C614}"/>
              </a:ext>
            </a:extLst>
          </p:cNvPr>
          <p:cNvSpPr>
            <a:spLocks noChangeArrowheads="1"/>
          </p:cNvSpPr>
          <p:nvPr/>
        </p:nvSpPr>
        <p:spPr bwMode="auto">
          <a:xfrm>
            <a:off x="7529513" y="2117725"/>
            <a:ext cx="291306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nSpc>
                <a:spcPct val="110000"/>
              </a:lnSpc>
            </a:pPr>
            <a:r>
              <a:rPr lang="en-US" altLang="zh-CN" sz="1400">
                <a:ea typeface="宋体" panose="02010600030101010101" pitchFamily="2" charset="-122"/>
              </a:rPr>
              <a:t>O(n</a:t>
            </a:r>
            <a:r>
              <a:rPr lang="en-US" altLang="zh-CN" sz="1400" baseline="30000">
                <a:ea typeface="宋体" panose="02010600030101010101" pitchFamily="2" charset="-122"/>
              </a:rPr>
              <a:t>2</a:t>
            </a:r>
            <a:r>
              <a:rPr lang="en-US" altLang="zh-CN" sz="1400">
                <a:ea typeface="宋体" panose="02010600030101010101" pitchFamily="2" charset="-122"/>
              </a:rPr>
              <a:t>) for matrix-vector multiply</a:t>
            </a:r>
          </a:p>
        </p:txBody>
      </p:sp>
      <p:pic>
        <p:nvPicPr>
          <p:cNvPr id="2" name="图片 1">
            <a:extLst>
              <a:ext uri="{FF2B5EF4-FFF2-40B4-BE49-F238E27FC236}">
                <a16:creationId xmlns:a16="http://schemas.microsoft.com/office/drawing/2014/main" id="{EEB62FAC-70C5-F745-A0DA-380A7F70AF0A}"/>
              </a:ext>
            </a:extLst>
          </p:cNvPr>
          <p:cNvPicPr>
            <a:picLocks noChangeAspect="1"/>
          </p:cNvPicPr>
          <p:nvPr/>
        </p:nvPicPr>
        <p:blipFill>
          <a:blip r:embed="rId3"/>
          <a:stretch>
            <a:fillRect/>
          </a:stretch>
        </p:blipFill>
        <p:spPr>
          <a:xfrm>
            <a:off x="2504158" y="2116030"/>
            <a:ext cx="4699348" cy="1881442"/>
          </a:xfrm>
          <a:prstGeom prst="rect">
            <a:avLst/>
          </a:prstGeom>
        </p:spPr>
      </p:pic>
      <p:sp>
        <p:nvSpPr>
          <p:cNvPr id="3" name="矩形 2">
            <a:extLst>
              <a:ext uri="{FF2B5EF4-FFF2-40B4-BE49-F238E27FC236}">
                <a16:creationId xmlns:a16="http://schemas.microsoft.com/office/drawing/2014/main" id="{CFD6392E-3E2F-4144-AE58-3FF66D8E2D99}"/>
              </a:ext>
            </a:extLst>
          </p:cNvPr>
          <p:cNvSpPr/>
          <p:nvPr/>
        </p:nvSpPr>
        <p:spPr>
          <a:xfrm>
            <a:off x="838199" y="4741608"/>
            <a:ext cx="7466558" cy="153272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zh-CN" sz="2600" dirty="0">
                <a:solidFill>
                  <a:prstClr val="black"/>
                </a:solidFill>
              </a:rPr>
              <a:t>Point-value to coefficient.  Given n distinct points x</a:t>
            </a:r>
            <a:r>
              <a:rPr lang="en-US" altLang="zh-CN" sz="2600" baseline="-25000" dirty="0">
                <a:solidFill>
                  <a:prstClr val="black"/>
                </a:solidFill>
              </a:rPr>
              <a:t>0</a:t>
            </a:r>
            <a:r>
              <a:rPr lang="en-US" altLang="zh-CN" sz="2600" dirty="0">
                <a:solidFill>
                  <a:prstClr val="black"/>
                </a:solidFill>
              </a:rPr>
              <a:t>, ..., x</a:t>
            </a:r>
            <a:r>
              <a:rPr lang="en-US" altLang="zh-CN" sz="2600" baseline="-25000" dirty="0">
                <a:solidFill>
                  <a:prstClr val="black"/>
                </a:solidFill>
              </a:rPr>
              <a:t>n-1</a:t>
            </a:r>
            <a:r>
              <a:rPr lang="en-US" altLang="zh-CN" sz="2600" dirty="0">
                <a:solidFill>
                  <a:prstClr val="black"/>
                </a:solidFill>
              </a:rPr>
              <a:t> and values y</a:t>
            </a:r>
            <a:r>
              <a:rPr lang="en-US" altLang="zh-CN" sz="2600" baseline="-25000" dirty="0">
                <a:solidFill>
                  <a:prstClr val="black"/>
                </a:solidFill>
              </a:rPr>
              <a:t>0</a:t>
            </a:r>
            <a:r>
              <a:rPr lang="en-US" altLang="zh-CN" sz="2600" dirty="0">
                <a:solidFill>
                  <a:prstClr val="black"/>
                </a:solidFill>
              </a:rPr>
              <a:t>, ..., y</a:t>
            </a:r>
            <a:r>
              <a:rPr lang="en-US" altLang="zh-CN" sz="2600" baseline="-25000" dirty="0">
                <a:solidFill>
                  <a:prstClr val="black"/>
                </a:solidFill>
              </a:rPr>
              <a:t>n-1</a:t>
            </a:r>
            <a:r>
              <a:rPr lang="en-US" altLang="zh-CN" sz="2600" dirty="0">
                <a:solidFill>
                  <a:prstClr val="black"/>
                </a:solidFill>
              </a:rPr>
              <a:t>, find unique polynomial a</a:t>
            </a:r>
            <a:r>
              <a:rPr lang="en-US" altLang="zh-CN" sz="2600" baseline="-25000" dirty="0">
                <a:solidFill>
                  <a:prstClr val="black"/>
                </a:solidFill>
              </a:rPr>
              <a:t>0</a:t>
            </a:r>
            <a:r>
              <a:rPr lang="en-US" altLang="zh-CN" sz="2600" dirty="0">
                <a:solidFill>
                  <a:prstClr val="black"/>
                </a:solidFill>
              </a:rPr>
              <a:t> + a</a:t>
            </a:r>
            <a:r>
              <a:rPr lang="en-US" altLang="zh-CN" sz="2600" baseline="-25000" dirty="0">
                <a:solidFill>
                  <a:prstClr val="black"/>
                </a:solidFill>
              </a:rPr>
              <a:t>1 </a:t>
            </a:r>
            <a:r>
              <a:rPr lang="en-US" altLang="zh-CN" sz="2600" dirty="0">
                <a:solidFill>
                  <a:prstClr val="black"/>
                </a:solidFill>
              </a:rPr>
              <a:t>x + ... + a</a:t>
            </a:r>
            <a:r>
              <a:rPr lang="en-US" altLang="zh-CN" sz="2600" baseline="-25000" dirty="0">
                <a:solidFill>
                  <a:prstClr val="black"/>
                </a:solidFill>
              </a:rPr>
              <a:t>n-1</a:t>
            </a:r>
            <a:r>
              <a:rPr lang="en-US" altLang="zh-CN" sz="2600" dirty="0">
                <a:solidFill>
                  <a:prstClr val="black"/>
                </a:solidFill>
              </a:rPr>
              <a:t> x</a:t>
            </a:r>
            <a:r>
              <a:rPr lang="en-US" altLang="zh-CN" sz="2600" baseline="30000" dirty="0">
                <a:solidFill>
                  <a:prstClr val="black"/>
                </a:solidFill>
              </a:rPr>
              <a:t>n-1</a:t>
            </a:r>
            <a:r>
              <a:rPr lang="en-US" altLang="zh-CN" sz="2600" dirty="0">
                <a:solidFill>
                  <a:prstClr val="black"/>
                </a:solidFill>
              </a:rPr>
              <a:t> that has given values at given points.</a:t>
            </a:r>
          </a:p>
        </p:txBody>
      </p:sp>
      <p:pic>
        <p:nvPicPr>
          <p:cNvPr id="11" name="Picture 2">
            <a:extLst>
              <a:ext uri="{FF2B5EF4-FFF2-40B4-BE49-F238E27FC236}">
                <a16:creationId xmlns:a16="http://schemas.microsoft.com/office/drawing/2014/main" id="{06B58279-40DD-FD4F-93D4-29A5B69A9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F10BF344-DD98-5147-8BEA-B20996B3054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41730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E8B2B00-47B4-A745-9D0D-AF8B389CA57B}"/>
              </a:ext>
            </a:extLst>
          </p:cNvPr>
          <p:cNvSpPr>
            <a:spLocks noGrp="1"/>
          </p:cNvSpPr>
          <p:nvPr>
            <p:ph type="sldNum" sz="quarter" idx="10"/>
          </p:nvPr>
        </p:nvSpPr>
        <p:spPr/>
        <p:txBody>
          <a:bodyPr/>
          <a:lstStyle/>
          <a:p>
            <a:fld id="{61203456-B536-AC4C-853D-119F1118BC88}" type="slidenum">
              <a:rPr lang="en-US" altLang="zh-CN"/>
              <a:pPr/>
              <a:t>21</a:t>
            </a:fld>
            <a:endParaRPr lang="en-US" altLang="zh-CN" sz="1400"/>
          </a:p>
        </p:txBody>
      </p:sp>
      <p:sp>
        <p:nvSpPr>
          <p:cNvPr id="455682" name="Rectangle 2">
            <a:extLst>
              <a:ext uri="{FF2B5EF4-FFF2-40B4-BE49-F238E27FC236}">
                <a16:creationId xmlns:a16="http://schemas.microsoft.com/office/drawing/2014/main" id="{71786B6F-CBF9-7949-A06D-BDA4F95B5F19}"/>
              </a:ext>
            </a:extLst>
          </p:cNvPr>
          <p:cNvSpPr>
            <a:spLocks noGrp="1" noChangeArrowheads="1"/>
          </p:cNvSpPr>
          <p:nvPr>
            <p:ph type="title"/>
          </p:nvPr>
        </p:nvSpPr>
        <p:spPr/>
        <p:txBody>
          <a:bodyPr>
            <a:normAutofit fontScale="90000"/>
          </a:bodyPr>
          <a:lstStyle/>
          <a:p>
            <a:r>
              <a:rPr lang="en-US" altLang="zh-CN">
                <a:ea typeface="宋体" panose="02010600030101010101" pitchFamily="2" charset="-122"/>
              </a:rPr>
              <a:t>Coefficient to Point-Value Representation:  Intuition</a:t>
            </a:r>
          </a:p>
        </p:txBody>
      </p:sp>
      <p:sp>
        <p:nvSpPr>
          <p:cNvPr id="455683" name="Rectangle 3">
            <a:extLst>
              <a:ext uri="{FF2B5EF4-FFF2-40B4-BE49-F238E27FC236}">
                <a16:creationId xmlns:a16="http://schemas.microsoft.com/office/drawing/2014/main" id="{B343D74C-5BAB-D84C-B603-06233EACF673}"/>
              </a:ext>
            </a:extLst>
          </p:cNvPr>
          <p:cNvSpPr>
            <a:spLocks noGrp="1" noChangeArrowheads="1"/>
          </p:cNvSpPr>
          <p:nvPr>
            <p:ph type="body" idx="1"/>
          </p:nvPr>
        </p:nvSpPr>
        <p:spPr>
          <a:xfrm>
            <a:off x="838200" y="1326995"/>
            <a:ext cx="10610590" cy="4535186"/>
          </a:xfrm>
        </p:spPr>
        <p:txBody>
          <a:bodyPr>
            <a:normAutofit fontScale="92500" lnSpcReduction="20000"/>
          </a:bodyPr>
          <a:lstStyle/>
          <a:p>
            <a:r>
              <a:rPr lang="en-US" altLang="zh-CN" dirty="0">
                <a:ea typeface="宋体" panose="02010600030101010101" pitchFamily="2" charset="-122"/>
              </a:rPr>
              <a:t>Coefficient to point-value.  </a:t>
            </a:r>
            <a:r>
              <a:rPr lang="en-US" altLang="zh-CN" dirty="0">
                <a:solidFill>
                  <a:schemeClr val="tx1"/>
                </a:solidFill>
                <a:ea typeface="宋体" panose="02010600030101010101" pitchFamily="2" charset="-122"/>
              </a:rPr>
              <a:t>Given a polynomial a</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a</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 x + ... + a</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x</a:t>
            </a:r>
            <a:r>
              <a:rPr lang="en-US" altLang="zh-CN" baseline="30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evaluate it at n distinct points x</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 x</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Divide.  </a:t>
            </a:r>
            <a:r>
              <a:rPr lang="en-US" altLang="zh-CN" dirty="0">
                <a:solidFill>
                  <a:schemeClr val="tx1"/>
                </a:solidFill>
                <a:ea typeface="宋体" panose="02010600030101010101" pitchFamily="2" charset="-122"/>
              </a:rPr>
              <a:t>Break polynomial up into even and odd powers.</a:t>
            </a:r>
          </a:p>
          <a:p>
            <a:pPr lvl="1"/>
            <a:r>
              <a:rPr lang="en-US" altLang="zh-CN" dirty="0">
                <a:ea typeface="宋体" panose="02010600030101010101" pitchFamily="2" charset="-122"/>
              </a:rPr>
              <a:t>A(x)       =  a</a:t>
            </a:r>
            <a:r>
              <a:rPr lang="en-US" altLang="zh-CN" baseline="-25000" dirty="0">
                <a:ea typeface="宋体" panose="02010600030101010101" pitchFamily="2" charset="-122"/>
              </a:rPr>
              <a:t>0 </a:t>
            </a:r>
            <a:r>
              <a:rPr lang="en-US" altLang="zh-CN" dirty="0">
                <a:ea typeface="宋体" panose="02010600030101010101" pitchFamily="2" charset="-122"/>
              </a:rPr>
              <a:t>+ a</a:t>
            </a:r>
            <a:r>
              <a:rPr lang="en-US" altLang="zh-CN" baseline="-25000" dirty="0">
                <a:ea typeface="宋体" panose="02010600030101010101" pitchFamily="2" charset="-122"/>
              </a:rPr>
              <a:t>1</a:t>
            </a:r>
            <a:r>
              <a:rPr lang="en-US" altLang="zh-CN" dirty="0">
                <a:ea typeface="宋体" panose="02010600030101010101" pitchFamily="2" charset="-122"/>
              </a:rPr>
              <a:t>x + a</a:t>
            </a:r>
            <a:r>
              <a:rPr lang="en-US" altLang="zh-CN" baseline="-25000" dirty="0">
                <a:ea typeface="宋体" panose="02010600030101010101" pitchFamily="2" charset="-122"/>
              </a:rPr>
              <a:t>2</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a</a:t>
            </a:r>
            <a:r>
              <a:rPr lang="en-US" altLang="zh-CN" baseline="-25000" dirty="0">
                <a:ea typeface="宋体" panose="02010600030101010101" pitchFamily="2" charset="-122"/>
              </a:rPr>
              <a:t>3</a:t>
            </a:r>
            <a:r>
              <a:rPr lang="en-US" altLang="zh-CN" dirty="0">
                <a:ea typeface="宋体" panose="02010600030101010101" pitchFamily="2" charset="-122"/>
              </a:rPr>
              <a:t>x</a:t>
            </a:r>
            <a:r>
              <a:rPr lang="en-US" altLang="zh-CN" baseline="30000" dirty="0">
                <a:ea typeface="宋体" panose="02010600030101010101" pitchFamily="2" charset="-122"/>
              </a:rPr>
              <a:t>3 </a:t>
            </a:r>
            <a:r>
              <a:rPr lang="en-US" altLang="zh-CN" dirty="0">
                <a:ea typeface="宋体" panose="02010600030101010101" pitchFamily="2" charset="-122"/>
              </a:rPr>
              <a:t>+ a</a:t>
            </a:r>
            <a:r>
              <a:rPr lang="en-US" altLang="zh-CN" baseline="-25000" dirty="0">
                <a:ea typeface="宋体" panose="02010600030101010101" pitchFamily="2" charset="-122"/>
              </a:rPr>
              <a:t>4</a:t>
            </a:r>
            <a:r>
              <a:rPr lang="en-US" altLang="zh-CN" dirty="0">
                <a:ea typeface="宋体" panose="02010600030101010101" pitchFamily="2" charset="-122"/>
              </a:rPr>
              <a:t>x</a:t>
            </a:r>
            <a:r>
              <a:rPr lang="en-US" altLang="zh-CN" baseline="30000" dirty="0">
                <a:ea typeface="宋体" panose="02010600030101010101" pitchFamily="2" charset="-122"/>
              </a:rPr>
              <a:t>4  </a:t>
            </a:r>
            <a:r>
              <a:rPr lang="en-US" altLang="zh-CN" dirty="0">
                <a:ea typeface="宋体" panose="02010600030101010101" pitchFamily="2" charset="-122"/>
              </a:rPr>
              <a:t>+ a</a:t>
            </a:r>
            <a:r>
              <a:rPr lang="en-US" altLang="zh-CN" baseline="-25000" dirty="0">
                <a:ea typeface="宋体" panose="02010600030101010101" pitchFamily="2" charset="-122"/>
              </a:rPr>
              <a:t>5</a:t>
            </a:r>
            <a:r>
              <a:rPr lang="en-US" altLang="zh-CN" dirty="0">
                <a:ea typeface="宋体" panose="02010600030101010101" pitchFamily="2" charset="-122"/>
              </a:rPr>
              <a:t>x</a:t>
            </a:r>
            <a:r>
              <a:rPr lang="en-US" altLang="zh-CN" baseline="30000" dirty="0">
                <a:ea typeface="宋体" panose="02010600030101010101" pitchFamily="2" charset="-122"/>
              </a:rPr>
              <a:t>5  </a:t>
            </a:r>
            <a:r>
              <a:rPr lang="en-US" altLang="zh-CN" dirty="0">
                <a:ea typeface="宋体" panose="02010600030101010101" pitchFamily="2" charset="-122"/>
              </a:rPr>
              <a:t>+ a</a:t>
            </a:r>
            <a:r>
              <a:rPr lang="en-US" altLang="zh-CN" baseline="-25000" dirty="0">
                <a:ea typeface="宋体" panose="02010600030101010101" pitchFamily="2" charset="-122"/>
              </a:rPr>
              <a:t>6</a:t>
            </a:r>
            <a:r>
              <a:rPr lang="en-US" altLang="zh-CN" dirty="0">
                <a:ea typeface="宋体" panose="02010600030101010101" pitchFamily="2" charset="-122"/>
              </a:rPr>
              <a:t>x</a:t>
            </a:r>
            <a:r>
              <a:rPr lang="en-US" altLang="zh-CN" baseline="30000" dirty="0">
                <a:ea typeface="宋体" panose="02010600030101010101" pitchFamily="2" charset="-122"/>
              </a:rPr>
              <a:t>6  </a:t>
            </a:r>
            <a:r>
              <a:rPr lang="en-US" altLang="zh-CN" dirty="0">
                <a:ea typeface="宋体" panose="02010600030101010101" pitchFamily="2" charset="-122"/>
              </a:rPr>
              <a:t>+ a</a:t>
            </a:r>
            <a:r>
              <a:rPr lang="en-US" altLang="zh-CN" baseline="-25000" dirty="0">
                <a:ea typeface="宋体" panose="02010600030101010101" pitchFamily="2" charset="-122"/>
              </a:rPr>
              <a:t>7</a:t>
            </a:r>
            <a:r>
              <a:rPr lang="en-US" altLang="zh-CN" dirty="0">
                <a:ea typeface="宋体" panose="02010600030101010101" pitchFamily="2" charset="-122"/>
              </a:rPr>
              <a:t>x</a:t>
            </a:r>
            <a:r>
              <a:rPr lang="en-US" altLang="zh-CN" baseline="30000" dirty="0">
                <a:ea typeface="宋体" panose="02010600030101010101" pitchFamily="2" charset="-122"/>
              </a:rPr>
              <a:t>7</a:t>
            </a:r>
            <a:r>
              <a:rPr lang="en-US" altLang="zh-CN" dirty="0">
                <a:ea typeface="宋体" panose="02010600030101010101" pitchFamily="2" charset="-122"/>
              </a:rPr>
              <a:t>.</a:t>
            </a:r>
          </a:p>
          <a:p>
            <a:pPr lvl="1"/>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  =  a</a:t>
            </a:r>
            <a:r>
              <a:rPr lang="en-US" altLang="zh-CN" baseline="-25000" dirty="0">
                <a:ea typeface="宋体" panose="02010600030101010101" pitchFamily="2" charset="-122"/>
              </a:rPr>
              <a:t>0 </a:t>
            </a:r>
            <a:r>
              <a:rPr lang="en-US" altLang="zh-CN" dirty="0">
                <a:ea typeface="宋体" panose="02010600030101010101" pitchFamily="2" charset="-122"/>
              </a:rPr>
              <a:t>+ a</a:t>
            </a:r>
            <a:r>
              <a:rPr lang="en-US" altLang="zh-CN" baseline="-25000" dirty="0">
                <a:ea typeface="宋体" panose="02010600030101010101" pitchFamily="2" charset="-122"/>
              </a:rPr>
              <a:t>2</a:t>
            </a:r>
            <a:r>
              <a:rPr lang="en-US" altLang="zh-CN" dirty="0">
                <a:ea typeface="宋体" panose="02010600030101010101" pitchFamily="2" charset="-122"/>
              </a:rPr>
              <a:t>x + a</a:t>
            </a:r>
            <a:r>
              <a:rPr lang="en-US" altLang="zh-CN" baseline="-25000" dirty="0">
                <a:ea typeface="宋体" panose="02010600030101010101" pitchFamily="2" charset="-122"/>
              </a:rPr>
              <a:t>4</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a</a:t>
            </a:r>
            <a:r>
              <a:rPr lang="en-US" altLang="zh-CN" baseline="-25000" dirty="0">
                <a:ea typeface="宋体" panose="02010600030101010101" pitchFamily="2" charset="-122"/>
              </a:rPr>
              <a:t>6</a:t>
            </a:r>
            <a:r>
              <a:rPr lang="en-US" altLang="zh-CN" dirty="0">
                <a:ea typeface="宋体" panose="02010600030101010101" pitchFamily="2" charset="-122"/>
              </a:rPr>
              <a:t>x</a:t>
            </a:r>
            <a:r>
              <a:rPr lang="en-US" altLang="zh-CN" baseline="30000" dirty="0">
                <a:ea typeface="宋体" panose="02010600030101010101" pitchFamily="2" charset="-122"/>
              </a:rPr>
              <a:t>3</a:t>
            </a:r>
            <a:r>
              <a:rPr lang="en-US" altLang="zh-CN" dirty="0">
                <a:ea typeface="宋体" panose="02010600030101010101" pitchFamily="2" charset="-122"/>
              </a:rPr>
              <a:t>.</a:t>
            </a:r>
          </a:p>
          <a:p>
            <a:pPr lvl="1"/>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baseline="-25000" dirty="0">
                <a:ea typeface="宋体" panose="02010600030101010101" pitchFamily="2" charset="-122"/>
              </a:rPr>
              <a:t> </a:t>
            </a:r>
            <a:r>
              <a:rPr lang="en-US" altLang="zh-CN" dirty="0">
                <a:ea typeface="宋体" panose="02010600030101010101" pitchFamily="2" charset="-122"/>
              </a:rPr>
              <a:t>(x)  =  a</a:t>
            </a:r>
            <a:r>
              <a:rPr lang="en-US" altLang="zh-CN" baseline="-25000" dirty="0">
                <a:ea typeface="宋体" panose="02010600030101010101" pitchFamily="2" charset="-122"/>
              </a:rPr>
              <a:t>1</a:t>
            </a:r>
            <a:r>
              <a:rPr lang="en-US" altLang="zh-CN" dirty="0">
                <a:ea typeface="宋体" panose="02010600030101010101" pitchFamily="2" charset="-122"/>
              </a:rPr>
              <a:t> + a</a:t>
            </a:r>
            <a:r>
              <a:rPr lang="en-US" altLang="zh-CN" baseline="-25000" dirty="0">
                <a:ea typeface="宋体" panose="02010600030101010101" pitchFamily="2" charset="-122"/>
              </a:rPr>
              <a:t>3</a:t>
            </a:r>
            <a:r>
              <a:rPr lang="en-US" altLang="zh-CN" dirty="0">
                <a:ea typeface="宋体" panose="02010600030101010101" pitchFamily="2" charset="-122"/>
              </a:rPr>
              <a:t>x + a</a:t>
            </a:r>
            <a:r>
              <a:rPr lang="en-US" altLang="zh-CN" baseline="-25000" dirty="0">
                <a:ea typeface="宋体" panose="02010600030101010101" pitchFamily="2" charset="-122"/>
              </a:rPr>
              <a:t>5</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a</a:t>
            </a:r>
            <a:r>
              <a:rPr lang="en-US" altLang="zh-CN" baseline="-25000" dirty="0">
                <a:ea typeface="宋体" panose="02010600030101010101" pitchFamily="2" charset="-122"/>
              </a:rPr>
              <a:t>7</a:t>
            </a:r>
            <a:r>
              <a:rPr lang="en-US" altLang="zh-CN" dirty="0">
                <a:ea typeface="宋体" panose="02010600030101010101" pitchFamily="2" charset="-122"/>
              </a:rPr>
              <a:t>x</a:t>
            </a:r>
            <a:r>
              <a:rPr lang="en-US" altLang="zh-CN" baseline="30000" dirty="0">
                <a:ea typeface="宋体" panose="02010600030101010101" pitchFamily="2" charset="-122"/>
              </a:rPr>
              <a:t>3</a:t>
            </a:r>
            <a:r>
              <a:rPr lang="en-US" altLang="zh-CN" dirty="0">
                <a:ea typeface="宋体" panose="02010600030101010101" pitchFamily="2" charset="-122"/>
              </a:rPr>
              <a:t>.</a:t>
            </a:r>
          </a:p>
          <a:p>
            <a:pPr lvl="1"/>
            <a:r>
              <a:rPr lang="en-US" altLang="zh-CN" dirty="0">
                <a:ea typeface="宋体" panose="02010600030101010101" pitchFamily="2" charset="-122"/>
              </a:rPr>
              <a:t>A(</a:t>
            </a:r>
            <a:r>
              <a:rPr lang="en-US" altLang="zh-CN" dirty="0">
                <a:solidFill>
                  <a:schemeClr val="bg1"/>
                </a:solidFill>
                <a:ea typeface="宋体" panose="02010600030101010101" pitchFamily="2" charset="-122"/>
              </a:rPr>
              <a:t>-</a:t>
            </a:r>
            <a:r>
              <a:rPr lang="en-US" altLang="zh-CN" dirty="0">
                <a:ea typeface="宋体" panose="02010600030101010101" pitchFamily="2" charset="-122"/>
              </a:rPr>
              <a:t>x)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x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a:t>
            </a:r>
          </a:p>
          <a:p>
            <a:pPr lvl="1"/>
            <a:r>
              <a:rPr lang="en-US" altLang="zh-CN" dirty="0">
                <a:ea typeface="宋体" panose="02010600030101010101" pitchFamily="2" charset="-122"/>
              </a:rPr>
              <a:t>A(-x)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x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a:t>
            </a:r>
          </a:p>
          <a:p>
            <a:pPr lvl="1"/>
            <a:endParaRPr lang="en-US" altLang="zh-CN" dirty="0">
              <a:ea typeface="宋体" panose="02010600030101010101" pitchFamily="2" charset="-122"/>
            </a:endParaRPr>
          </a:p>
          <a:p>
            <a:r>
              <a:rPr lang="en-US" altLang="zh-CN" dirty="0">
                <a:ea typeface="宋体" panose="02010600030101010101" pitchFamily="2" charset="-122"/>
              </a:rPr>
              <a:t>Intuition.  </a:t>
            </a:r>
            <a:r>
              <a:rPr lang="en-US" altLang="zh-CN" dirty="0">
                <a:solidFill>
                  <a:schemeClr val="tx1"/>
                </a:solidFill>
                <a:ea typeface="宋体" panose="02010600030101010101" pitchFamily="2" charset="-122"/>
              </a:rPr>
              <a:t>Choose two points</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to be </a:t>
            </a:r>
            <a:r>
              <a:rPr lang="en-US" altLang="zh-CN" dirty="0">
                <a:solidFill>
                  <a:schemeClr val="tx1"/>
                </a:solidFill>
                <a:ea typeface="宋体" panose="02010600030101010101" pitchFamily="2" charset="-122"/>
                <a:sym typeface="Symbol" pitchFamily="2" charset="2"/>
              </a:rPr>
              <a:t>1.</a:t>
            </a:r>
            <a:endParaRPr lang="en-US" altLang="zh-CN" dirty="0">
              <a:solidFill>
                <a:schemeClr val="tx1"/>
              </a:solidFill>
              <a:ea typeface="宋体" panose="02010600030101010101" pitchFamily="2" charset="-122"/>
            </a:endParaRPr>
          </a:p>
          <a:p>
            <a:pPr lvl="1"/>
            <a:r>
              <a:rPr lang="en-US" altLang="zh-CN" dirty="0">
                <a:ea typeface="宋体" panose="02010600030101010101" pitchFamily="2" charset="-122"/>
              </a:rPr>
              <a:t>A(</a:t>
            </a:r>
            <a:r>
              <a:rPr lang="en-US" altLang="zh-CN" dirty="0">
                <a:solidFill>
                  <a:schemeClr val="bg1"/>
                </a:solidFill>
                <a:ea typeface="宋体" panose="02010600030101010101" pitchFamily="2" charset="-122"/>
              </a:rPr>
              <a:t>-</a:t>
            </a:r>
            <a:r>
              <a:rPr lang="en-US" altLang="zh-CN" dirty="0">
                <a:ea typeface="宋体" panose="02010600030101010101" pitchFamily="2" charset="-122"/>
              </a:rPr>
              <a:t>1)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(1) + 1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(1). </a:t>
            </a:r>
          </a:p>
          <a:p>
            <a:pPr lvl="1"/>
            <a:r>
              <a:rPr lang="en-US" altLang="zh-CN" dirty="0">
                <a:ea typeface="宋体" panose="02010600030101010101" pitchFamily="2" charset="-122"/>
              </a:rPr>
              <a:t>A(-1)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(1) - 1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(1).</a:t>
            </a:r>
          </a:p>
          <a:p>
            <a:pPr lvl="1"/>
            <a:endParaRPr lang="en-US" altLang="zh-CN" dirty="0">
              <a:ea typeface="宋体" panose="02010600030101010101" pitchFamily="2" charset="-122"/>
            </a:endParaRPr>
          </a:p>
        </p:txBody>
      </p:sp>
      <p:sp>
        <p:nvSpPr>
          <p:cNvPr id="455689" name="Rectangle 9">
            <a:extLst>
              <a:ext uri="{FF2B5EF4-FFF2-40B4-BE49-F238E27FC236}">
                <a16:creationId xmlns:a16="http://schemas.microsoft.com/office/drawing/2014/main" id="{06F4A327-1B2F-6142-B95B-F4605491C37A}"/>
              </a:ext>
            </a:extLst>
          </p:cNvPr>
          <p:cNvSpPr>
            <a:spLocks noChangeArrowheads="1"/>
          </p:cNvSpPr>
          <p:nvPr/>
        </p:nvSpPr>
        <p:spPr bwMode="auto">
          <a:xfrm>
            <a:off x="7643814" y="40719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lang="zh-CN" altLang="zh-CN"/>
          </a:p>
        </p:txBody>
      </p:sp>
      <p:sp>
        <p:nvSpPr>
          <p:cNvPr id="455691" name="Rectangle 11">
            <a:extLst>
              <a:ext uri="{FF2B5EF4-FFF2-40B4-BE49-F238E27FC236}">
                <a16:creationId xmlns:a16="http://schemas.microsoft.com/office/drawing/2014/main" id="{DBCFC803-E8F5-6641-9719-87C33074D931}"/>
              </a:ext>
            </a:extLst>
          </p:cNvPr>
          <p:cNvSpPr>
            <a:spLocks noChangeArrowheads="1"/>
          </p:cNvSpPr>
          <p:nvPr/>
        </p:nvSpPr>
        <p:spPr bwMode="auto">
          <a:xfrm>
            <a:off x="5673864" y="3452900"/>
            <a:ext cx="4125912" cy="989012"/>
          </a:xfrm>
          <a:prstGeom prst="rect">
            <a:avLst/>
          </a:prstGeom>
          <a:solidFill>
            <a:schemeClr val="accent5">
              <a:lumMod val="20000"/>
              <a:lumOff val="80000"/>
            </a:schemeClr>
          </a:solidFill>
          <a:ln>
            <a:noFill/>
          </a:ln>
          <a:effectLst/>
        </p:spPr>
        <p:txBody>
          <a:bodyPr lIns="92075" tIns="91440" rIns="92075" bIns="91440">
            <a:spAutoFit/>
          </a:bodyPr>
          <a:lstStyle/>
          <a:p>
            <a:pPr>
              <a:lnSpc>
                <a:spcPct val="110000"/>
              </a:lnSpc>
            </a:pPr>
            <a:r>
              <a:rPr lang="en-US" altLang="zh-CN" sz="1600">
                <a:ea typeface="宋体" panose="02010600030101010101" pitchFamily="2" charset="-122"/>
              </a:rPr>
              <a:t>Can evaluate polynomial of degree </a:t>
            </a:r>
            <a:r>
              <a:rPr lang="en-US" altLang="zh-CN" sz="1600">
                <a:ea typeface="宋体" panose="02010600030101010101" pitchFamily="2" charset="-122"/>
                <a:sym typeface="Symbol" pitchFamily="2" charset="2"/>
              </a:rPr>
              <a:t> </a:t>
            </a:r>
            <a:r>
              <a:rPr lang="en-US" altLang="zh-CN" sz="1600">
                <a:ea typeface="宋体" panose="02010600030101010101" pitchFamily="2" charset="-122"/>
              </a:rPr>
              <a:t>n</a:t>
            </a:r>
            <a:br>
              <a:rPr lang="en-US" altLang="zh-CN" sz="1600">
                <a:ea typeface="宋体" panose="02010600030101010101" pitchFamily="2" charset="-122"/>
              </a:rPr>
            </a:br>
            <a:r>
              <a:rPr lang="en-US" altLang="zh-CN" sz="1600">
                <a:ea typeface="宋体" panose="02010600030101010101" pitchFamily="2" charset="-122"/>
              </a:rPr>
              <a:t>at 2 points by evaluating two polynomials of degree </a:t>
            </a:r>
            <a:r>
              <a:rPr lang="en-US" altLang="zh-CN" sz="1600">
                <a:ea typeface="宋体" panose="02010600030101010101" pitchFamily="2" charset="-122"/>
                <a:sym typeface="Symbol" pitchFamily="2" charset="2"/>
              </a:rPr>
              <a:t> </a:t>
            </a:r>
            <a:r>
              <a:rPr lang="en-US" altLang="zh-CN" sz="1600">
                <a:ea typeface="宋体" panose="02010600030101010101" pitchFamily="2" charset="-122"/>
              </a:rPr>
              <a:t>½n at 1 point.</a:t>
            </a:r>
          </a:p>
        </p:txBody>
      </p:sp>
      <p:pic>
        <p:nvPicPr>
          <p:cNvPr id="7" name="Picture 2">
            <a:extLst>
              <a:ext uri="{FF2B5EF4-FFF2-40B4-BE49-F238E27FC236}">
                <a16:creationId xmlns:a16="http://schemas.microsoft.com/office/drawing/2014/main" id="{D2D0B010-48B6-B143-9D12-4D2A98CAE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EAC1B23C-82D6-6348-A00C-C1DDF61556E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47371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A5D3EEA-EAEF-8C49-93C3-463D61839F24}"/>
              </a:ext>
            </a:extLst>
          </p:cNvPr>
          <p:cNvSpPr>
            <a:spLocks noGrp="1"/>
          </p:cNvSpPr>
          <p:nvPr>
            <p:ph type="sldNum" sz="quarter" idx="10"/>
          </p:nvPr>
        </p:nvSpPr>
        <p:spPr/>
        <p:txBody>
          <a:bodyPr/>
          <a:lstStyle/>
          <a:p>
            <a:fld id="{5C455B1E-6EBE-8645-9B9B-2D182BCD70A6}" type="slidenum">
              <a:rPr lang="en-US" altLang="zh-CN"/>
              <a:pPr/>
              <a:t>22</a:t>
            </a:fld>
            <a:endParaRPr lang="en-US" altLang="zh-CN" sz="1400"/>
          </a:p>
        </p:txBody>
      </p:sp>
      <p:sp>
        <p:nvSpPr>
          <p:cNvPr id="527362" name="Rectangle 2">
            <a:extLst>
              <a:ext uri="{FF2B5EF4-FFF2-40B4-BE49-F238E27FC236}">
                <a16:creationId xmlns:a16="http://schemas.microsoft.com/office/drawing/2014/main" id="{0B67F4AB-7834-4146-9D70-AE6E4C1C3058}"/>
              </a:ext>
            </a:extLst>
          </p:cNvPr>
          <p:cNvSpPr>
            <a:spLocks noGrp="1" noChangeArrowheads="1"/>
          </p:cNvSpPr>
          <p:nvPr>
            <p:ph type="title"/>
          </p:nvPr>
        </p:nvSpPr>
        <p:spPr/>
        <p:txBody>
          <a:bodyPr>
            <a:normAutofit fontScale="90000"/>
          </a:bodyPr>
          <a:lstStyle/>
          <a:p>
            <a:r>
              <a:rPr lang="en-US" altLang="zh-CN">
                <a:ea typeface="宋体" panose="02010600030101010101" pitchFamily="2" charset="-122"/>
              </a:rPr>
              <a:t>Coefficient to Point-Value Representation:  Intuition</a:t>
            </a:r>
          </a:p>
        </p:txBody>
      </p:sp>
      <p:sp>
        <p:nvSpPr>
          <p:cNvPr id="527363" name="Rectangle 3">
            <a:extLst>
              <a:ext uri="{FF2B5EF4-FFF2-40B4-BE49-F238E27FC236}">
                <a16:creationId xmlns:a16="http://schemas.microsoft.com/office/drawing/2014/main" id="{DBD16AA2-F776-244E-9693-30A060AA8C81}"/>
              </a:ext>
            </a:extLst>
          </p:cNvPr>
          <p:cNvSpPr>
            <a:spLocks noGrp="1" noChangeArrowheads="1"/>
          </p:cNvSpPr>
          <p:nvPr>
            <p:ph type="body" idx="1"/>
          </p:nvPr>
        </p:nvSpPr>
        <p:spPr>
          <a:xfrm>
            <a:off x="838199" y="1326994"/>
            <a:ext cx="10515601" cy="5029355"/>
          </a:xfrm>
        </p:spPr>
        <p:txBody>
          <a:bodyPr>
            <a:normAutofit fontScale="92500" lnSpcReduction="20000"/>
          </a:bodyPr>
          <a:lstStyle/>
          <a:p>
            <a:r>
              <a:rPr lang="en-US" altLang="zh-CN" dirty="0">
                <a:ea typeface="宋体" panose="02010600030101010101" pitchFamily="2" charset="-122"/>
              </a:rPr>
              <a:t>Coefficient to point-value.  </a:t>
            </a:r>
            <a:r>
              <a:rPr lang="en-US" altLang="zh-CN" dirty="0">
                <a:solidFill>
                  <a:schemeClr val="tx1"/>
                </a:solidFill>
                <a:ea typeface="宋体" panose="02010600030101010101" pitchFamily="2" charset="-122"/>
              </a:rPr>
              <a:t>Given a polynomial a</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a</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 x + ... + a</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x</a:t>
            </a:r>
            <a:r>
              <a:rPr lang="en-US" altLang="zh-CN" baseline="30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evaluate it at n distinct points x</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 x</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Divide.  </a:t>
            </a:r>
            <a:r>
              <a:rPr lang="en-US" altLang="zh-CN" dirty="0">
                <a:solidFill>
                  <a:schemeClr val="tx1"/>
                </a:solidFill>
                <a:ea typeface="宋体" panose="02010600030101010101" pitchFamily="2" charset="-122"/>
              </a:rPr>
              <a:t>Break polynomial up into even and odd powers.</a:t>
            </a:r>
          </a:p>
          <a:p>
            <a:pPr lvl="1"/>
            <a:r>
              <a:rPr lang="en-US" altLang="zh-CN" dirty="0">
                <a:ea typeface="宋体" panose="02010600030101010101" pitchFamily="2" charset="-122"/>
              </a:rPr>
              <a:t>A(x)       =  a</a:t>
            </a:r>
            <a:r>
              <a:rPr lang="en-US" altLang="zh-CN" baseline="-25000" dirty="0">
                <a:ea typeface="宋体" panose="02010600030101010101" pitchFamily="2" charset="-122"/>
              </a:rPr>
              <a:t>0 </a:t>
            </a:r>
            <a:r>
              <a:rPr lang="en-US" altLang="zh-CN" dirty="0">
                <a:ea typeface="宋体" panose="02010600030101010101" pitchFamily="2" charset="-122"/>
              </a:rPr>
              <a:t>+ a</a:t>
            </a:r>
            <a:r>
              <a:rPr lang="en-US" altLang="zh-CN" baseline="-25000" dirty="0">
                <a:ea typeface="宋体" panose="02010600030101010101" pitchFamily="2" charset="-122"/>
              </a:rPr>
              <a:t>1</a:t>
            </a:r>
            <a:r>
              <a:rPr lang="en-US" altLang="zh-CN" dirty="0">
                <a:ea typeface="宋体" panose="02010600030101010101" pitchFamily="2" charset="-122"/>
              </a:rPr>
              <a:t>x + a</a:t>
            </a:r>
            <a:r>
              <a:rPr lang="en-US" altLang="zh-CN" baseline="-25000" dirty="0">
                <a:ea typeface="宋体" panose="02010600030101010101" pitchFamily="2" charset="-122"/>
              </a:rPr>
              <a:t>2</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a</a:t>
            </a:r>
            <a:r>
              <a:rPr lang="en-US" altLang="zh-CN" baseline="-25000" dirty="0">
                <a:ea typeface="宋体" panose="02010600030101010101" pitchFamily="2" charset="-122"/>
              </a:rPr>
              <a:t>3</a:t>
            </a:r>
            <a:r>
              <a:rPr lang="en-US" altLang="zh-CN" dirty="0">
                <a:ea typeface="宋体" panose="02010600030101010101" pitchFamily="2" charset="-122"/>
              </a:rPr>
              <a:t>x</a:t>
            </a:r>
            <a:r>
              <a:rPr lang="en-US" altLang="zh-CN" baseline="30000" dirty="0">
                <a:ea typeface="宋体" panose="02010600030101010101" pitchFamily="2" charset="-122"/>
              </a:rPr>
              <a:t>3 </a:t>
            </a:r>
            <a:r>
              <a:rPr lang="en-US" altLang="zh-CN" dirty="0">
                <a:ea typeface="宋体" panose="02010600030101010101" pitchFamily="2" charset="-122"/>
              </a:rPr>
              <a:t>+ a</a:t>
            </a:r>
            <a:r>
              <a:rPr lang="en-US" altLang="zh-CN" baseline="-25000" dirty="0">
                <a:ea typeface="宋体" panose="02010600030101010101" pitchFamily="2" charset="-122"/>
              </a:rPr>
              <a:t>4</a:t>
            </a:r>
            <a:r>
              <a:rPr lang="en-US" altLang="zh-CN" dirty="0">
                <a:ea typeface="宋体" panose="02010600030101010101" pitchFamily="2" charset="-122"/>
              </a:rPr>
              <a:t>x</a:t>
            </a:r>
            <a:r>
              <a:rPr lang="en-US" altLang="zh-CN" baseline="30000" dirty="0">
                <a:ea typeface="宋体" panose="02010600030101010101" pitchFamily="2" charset="-122"/>
              </a:rPr>
              <a:t>4  </a:t>
            </a:r>
            <a:r>
              <a:rPr lang="en-US" altLang="zh-CN" dirty="0">
                <a:ea typeface="宋体" panose="02010600030101010101" pitchFamily="2" charset="-122"/>
              </a:rPr>
              <a:t>+ a</a:t>
            </a:r>
            <a:r>
              <a:rPr lang="en-US" altLang="zh-CN" baseline="-25000" dirty="0">
                <a:ea typeface="宋体" panose="02010600030101010101" pitchFamily="2" charset="-122"/>
              </a:rPr>
              <a:t>5</a:t>
            </a:r>
            <a:r>
              <a:rPr lang="en-US" altLang="zh-CN" dirty="0">
                <a:ea typeface="宋体" panose="02010600030101010101" pitchFamily="2" charset="-122"/>
              </a:rPr>
              <a:t>x</a:t>
            </a:r>
            <a:r>
              <a:rPr lang="en-US" altLang="zh-CN" baseline="30000" dirty="0">
                <a:ea typeface="宋体" panose="02010600030101010101" pitchFamily="2" charset="-122"/>
              </a:rPr>
              <a:t>5  </a:t>
            </a:r>
            <a:r>
              <a:rPr lang="en-US" altLang="zh-CN" dirty="0">
                <a:ea typeface="宋体" panose="02010600030101010101" pitchFamily="2" charset="-122"/>
              </a:rPr>
              <a:t>+ a</a:t>
            </a:r>
            <a:r>
              <a:rPr lang="en-US" altLang="zh-CN" baseline="-25000" dirty="0">
                <a:ea typeface="宋体" panose="02010600030101010101" pitchFamily="2" charset="-122"/>
              </a:rPr>
              <a:t>6</a:t>
            </a:r>
            <a:r>
              <a:rPr lang="en-US" altLang="zh-CN" dirty="0">
                <a:ea typeface="宋体" panose="02010600030101010101" pitchFamily="2" charset="-122"/>
              </a:rPr>
              <a:t>x</a:t>
            </a:r>
            <a:r>
              <a:rPr lang="en-US" altLang="zh-CN" baseline="30000" dirty="0">
                <a:ea typeface="宋体" panose="02010600030101010101" pitchFamily="2" charset="-122"/>
              </a:rPr>
              <a:t>6  </a:t>
            </a:r>
            <a:r>
              <a:rPr lang="en-US" altLang="zh-CN" dirty="0">
                <a:ea typeface="宋体" panose="02010600030101010101" pitchFamily="2" charset="-122"/>
              </a:rPr>
              <a:t>+ a</a:t>
            </a:r>
            <a:r>
              <a:rPr lang="en-US" altLang="zh-CN" baseline="-25000" dirty="0">
                <a:ea typeface="宋体" panose="02010600030101010101" pitchFamily="2" charset="-122"/>
              </a:rPr>
              <a:t>7</a:t>
            </a:r>
            <a:r>
              <a:rPr lang="en-US" altLang="zh-CN" dirty="0">
                <a:ea typeface="宋体" panose="02010600030101010101" pitchFamily="2" charset="-122"/>
              </a:rPr>
              <a:t>x</a:t>
            </a:r>
            <a:r>
              <a:rPr lang="en-US" altLang="zh-CN" baseline="30000" dirty="0">
                <a:ea typeface="宋体" panose="02010600030101010101" pitchFamily="2" charset="-122"/>
              </a:rPr>
              <a:t>7</a:t>
            </a:r>
            <a:r>
              <a:rPr lang="en-US" altLang="zh-CN" dirty="0">
                <a:ea typeface="宋体" panose="02010600030101010101" pitchFamily="2" charset="-122"/>
              </a:rPr>
              <a:t>.</a:t>
            </a:r>
          </a:p>
          <a:p>
            <a:pPr lvl="1"/>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  =  a</a:t>
            </a:r>
            <a:r>
              <a:rPr lang="en-US" altLang="zh-CN" baseline="-25000" dirty="0">
                <a:ea typeface="宋体" panose="02010600030101010101" pitchFamily="2" charset="-122"/>
              </a:rPr>
              <a:t>0 </a:t>
            </a:r>
            <a:r>
              <a:rPr lang="en-US" altLang="zh-CN" dirty="0">
                <a:ea typeface="宋体" panose="02010600030101010101" pitchFamily="2" charset="-122"/>
              </a:rPr>
              <a:t>+ a</a:t>
            </a:r>
            <a:r>
              <a:rPr lang="en-US" altLang="zh-CN" baseline="-25000" dirty="0">
                <a:ea typeface="宋体" panose="02010600030101010101" pitchFamily="2" charset="-122"/>
              </a:rPr>
              <a:t>2</a:t>
            </a:r>
            <a:r>
              <a:rPr lang="en-US" altLang="zh-CN" dirty="0">
                <a:ea typeface="宋体" panose="02010600030101010101" pitchFamily="2" charset="-122"/>
              </a:rPr>
              <a:t>x + a</a:t>
            </a:r>
            <a:r>
              <a:rPr lang="en-US" altLang="zh-CN" baseline="-25000" dirty="0">
                <a:ea typeface="宋体" panose="02010600030101010101" pitchFamily="2" charset="-122"/>
              </a:rPr>
              <a:t>4</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a</a:t>
            </a:r>
            <a:r>
              <a:rPr lang="en-US" altLang="zh-CN" baseline="-25000" dirty="0">
                <a:ea typeface="宋体" panose="02010600030101010101" pitchFamily="2" charset="-122"/>
              </a:rPr>
              <a:t>6</a:t>
            </a:r>
            <a:r>
              <a:rPr lang="en-US" altLang="zh-CN" dirty="0">
                <a:ea typeface="宋体" panose="02010600030101010101" pitchFamily="2" charset="-122"/>
              </a:rPr>
              <a:t>x</a:t>
            </a:r>
            <a:r>
              <a:rPr lang="en-US" altLang="zh-CN" baseline="30000" dirty="0">
                <a:ea typeface="宋体" panose="02010600030101010101" pitchFamily="2" charset="-122"/>
              </a:rPr>
              <a:t>3</a:t>
            </a:r>
            <a:r>
              <a:rPr lang="en-US" altLang="zh-CN" dirty="0">
                <a:ea typeface="宋体" panose="02010600030101010101" pitchFamily="2" charset="-122"/>
              </a:rPr>
              <a:t>.</a:t>
            </a:r>
          </a:p>
          <a:p>
            <a:pPr lvl="1"/>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baseline="-25000" dirty="0">
                <a:ea typeface="宋体" panose="02010600030101010101" pitchFamily="2" charset="-122"/>
              </a:rPr>
              <a:t> </a:t>
            </a:r>
            <a:r>
              <a:rPr lang="en-US" altLang="zh-CN" dirty="0">
                <a:ea typeface="宋体" panose="02010600030101010101" pitchFamily="2" charset="-122"/>
              </a:rPr>
              <a:t>(x)  =  a</a:t>
            </a:r>
            <a:r>
              <a:rPr lang="en-US" altLang="zh-CN" baseline="-25000" dirty="0">
                <a:ea typeface="宋体" panose="02010600030101010101" pitchFamily="2" charset="-122"/>
              </a:rPr>
              <a:t>1</a:t>
            </a:r>
            <a:r>
              <a:rPr lang="en-US" altLang="zh-CN" dirty="0">
                <a:ea typeface="宋体" panose="02010600030101010101" pitchFamily="2" charset="-122"/>
              </a:rPr>
              <a:t> + a</a:t>
            </a:r>
            <a:r>
              <a:rPr lang="en-US" altLang="zh-CN" baseline="-25000" dirty="0">
                <a:ea typeface="宋体" panose="02010600030101010101" pitchFamily="2" charset="-122"/>
              </a:rPr>
              <a:t>3</a:t>
            </a:r>
            <a:r>
              <a:rPr lang="en-US" altLang="zh-CN" dirty="0">
                <a:ea typeface="宋体" panose="02010600030101010101" pitchFamily="2" charset="-122"/>
              </a:rPr>
              <a:t>x + a</a:t>
            </a:r>
            <a:r>
              <a:rPr lang="en-US" altLang="zh-CN" baseline="-25000" dirty="0">
                <a:ea typeface="宋体" panose="02010600030101010101" pitchFamily="2" charset="-122"/>
              </a:rPr>
              <a:t>5</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a</a:t>
            </a:r>
            <a:r>
              <a:rPr lang="en-US" altLang="zh-CN" baseline="-25000" dirty="0">
                <a:ea typeface="宋体" panose="02010600030101010101" pitchFamily="2" charset="-122"/>
              </a:rPr>
              <a:t>7</a:t>
            </a:r>
            <a:r>
              <a:rPr lang="en-US" altLang="zh-CN" dirty="0">
                <a:ea typeface="宋体" panose="02010600030101010101" pitchFamily="2" charset="-122"/>
              </a:rPr>
              <a:t>x</a:t>
            </a:r>
            <a:r>
              <a:rPr lang="en-US" altLang="zh-CN" baseline="30000" dirty="0">
                <a:ea typeface="宋体" panose="02010600030101010101" pitchFamily="2" charset="-122"/>
              </a:rPr>
              <a:t>3</a:t>
            </a:r>
            <a:r>
              <a:rPr lang="en-US" altLang="zh-CN" dirty="0">
                <a:ea typeface="宋体" panose="02010600030101010101" pitchFamily="2" charset="-122"/>
              </a:rPr>
              <a:t>.</a:t>
            </a:r>
          </a:p>
          <a:p>
            <a:pPr lvl="1"/>
            <a:r>
              <a:rPr lang="en-US" altLang="zh-CN" dirty="0">
                <a:ea typeface="宋体" panose="02010600030101010101" pitchFamily="2" charset="-122"/>
              </a:rPr>
              <a:t>A(</a:t>
            </a:r>
            <a:r>
              <a:rPr lang="en-US" altLang="zh-CN" dirty="0">
                <a:solidFill>
                  <a:schemeClr val="bg1"/>
                </a:solidFill>
                <a:ea typeface="宋体" panose="02010600030101010101" pitchFamily="2" charset="-122"/>
              </a:rPr>
              <a:t>-</a:t>
            </a:r>
            <a:r>
              <a:rPr lang="en-US" altLang="zh-CN" dirty="0">
                <a:ea typeface="宋体" panose="02010600030101010101" pitchFamily="2" charset="-122"/>
              </a:rPr>
              <a:t>x)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x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a:t>
            </a:r>
          </a:p>
          <a:p>
            <a:pPr lvl="1"/>
            <a:r>
              <a:rPr lang="en-US" altLang="zh-CN" dirty="0">
                <a:ea typeface="宋体" panose="02010600030101010101" pitchFamily="2" charset="-122"/>
              </a:rPr>
              <a:t>A(-x)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x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a:t>
            </a:r>
          </a:p>
          <a:p>
            <a:pPr lvl="1"/>
            <a:endParaRPr lang="en-US" altLang="zh-CN" dirty="0">
              <a:ea typeface="宋体" panose="02010600030101010101" pitchFamily="2" charset="-122"/>
            </a:endParaRPr>
          </a:p>
          <a:p>
            <a:r>
              <a:rPr lang="en-US" altLang="zh-CN" dirty="0">
                <a:ea typeface="宋体" panose="02010600030101010101" pitchFamily="2" charset="-122"/>
              </a:rPr>
              <a:t>Intuition.  </a:t>
            </a:r>
            <a:r>
              <a:rPr lang="en-US" altLang="zh-CN" dirty="0">
                <a:solidFill>
                  <a:schemeClr val="tx1"/>
                </a:solidFill>
                <a:ea typeface="宋体" panose="02010600030101010101" pitchFamily="2" charset="-122"/>
              </a:rPr>
              <a:t>Choose four points</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to be </a:t>
            </a:r>
            <a:r>
              <a:rPr lang="en-US" altLang="zh-CN" dirty="0">
                <a:solidFill>
                  <a:schemeClr val="tx1"/>
                </a:solidFill>
                <a:ea typeface="宋体" panose="02010600030101010101" pitchFamily="2" charset="-122"/>
                <a:sym typeface="Symbol" pitchFamily="2" charset="2"/>
              </a:rPr>
              <a:t>1, </a:t>
            </a:r>
            <a:r>
              <a:rPr lang="en-US" altLang="zh-CN" dirty="0" err="1">
                <a:solidFill>
                  <a:schemeClr val="tx1"/>
                </a:solidFill>
                <a:ea typeface="宋体" panose="02010600030101010101" pitchFamily="2" charset="-122"/>
                <a:sym typeface="Symbol" pitchFamily="2" charset="2"/>
              </a:rPr>
              <a:t>i</a:t>
            </a:r>
            <a:r>
              <a:rPr lang="en-US" altLang="zh-CN" dirty="0">
                <a:solidFill>
                  <a:schemeClr val="tx1"/>
                </a:solidFill>
                <a:ea typeface="宋体" panose="02010600030101010101" pitchFamily="2" charset="-122"/>
                <a:sym typeface="Symbol" pitchFamily="2" charset="2"/>
              </a:rPr>
              <a:t>.</a:t>
            </a:r>
            <a:endParaRPr lang="en-US" altLang="zh-CN" dirty="0">
              <a:solidFill>
                <a:schemeClr val="tx1"/>
              </a:solidFill>
              <a:ea typeface="宋体" panose="02010600030101010101" pitchFamily="2" charset="-122"/>
            </a:endParaRPr>
          </a:p>
          <a:p>
            <a:pPr lvl="1"/>
            <a:r>
              <a:rPr lang="en-US" altLang="zh-CN" dirty="0">
                <a:ea typeface="宋体" panose="02010600030101010101" pitchFamily="2" charset="-122"/>
              </a:rPr>
              <a:t>A(</a:t>
            </a:r>
            <a:r>
              <a:rPr lang="en-US" altLang="zh-CN" dirty="0">
                <a:solidFill>
                  <a:schemeClr val="bg1"/>
                </a:solidFill>
                <a:ea typeface="宋体" panose="02010600030101010101" pitchFamily="2" charset="-122"/>
              </a:rPr>
              <a:t>-</a:t>
            </a:r>
            <a:r>
              <a:rPr lang="en-US" altLang="zh-CN" dirty="0">
                <a:ea typeface="宋体" panose="02010600030101010101" pitchFamily="2" charset="-122"/>
              </a:rPr>
              <a:t>1)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a:t>
            </a:r>
            <a:r>
              <a:rPr lang="en-US" altLang="zh-CN" dirty="0">
                <a:solidFill>
                  <a:schemeClr val="bg1"/>
                </a:solidFill>
                <a:ea typeface="宋体" panose="02010600030101010101" pitchFamily="2" charset="-122"/>
              </a:rPr>
              <a:t>-</a:t>
            </a:r>
            <a:r>
              <a:rPr lang="en-US" altLang="zh-CN" dirty="0">
                <a:ea typeface="宋体" panose="02010600030101010101" pitchFamily="2" charset="-122"/>
              </a:rPr>
              <a:t>1) + 1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( 1). </a:t>
            </a:r>
          </a:p>
          <a:p>
            <a:pPr lvl="1"/>
            <a:r>
              <a:rPr lang="en-US" altLang="zh-CN" dirty="0">
                <a:ea typeface="宋体" panose="02010600030101010101" pitchFamily="2" charset="-122"/>
              </a:rPr>
              <a:t>A(-1)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a:t>
            </a:r>
            <a:r>
              <a:rPr lang="en-US" altLang="zh-CN" dirty="0">
                <a:solidFill>
                  <a:schemeClr val="bg1"/>
                </a:solidFill>
                <a:ea typeface="宋体" panose="02010600030101010101" pitchFamily="2" charset="-122"/>
              </a:rPr>
              <a:t>-</a:t>
            </a:r>
            <a:r>
              <a:rPr lang="en-US" altLang="zh-CN" dirty="0">
                <a:ea typeface="宋体" panose="02010600030101010101" pitchFamily="2" charset="-122"/>
              </a:rPr>
              <a:t>1) - 1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a:t>
            </a:r>
            <a:r>
              <a:rPr lang="en-US" altLang="zh-CN" dirty="0">
                <a:solidFill>
                  <a:schemeClr val="bg1"/>
                </a:solidFill>
                <a:ea typeface="宋体" panose="02010600030101010101" pitchFamily="2" charset="-122"/>
              </a:rPr>
              <a:t>-</a:t>
            </a:r>
            <a:r>
              <a:rPr lang="en-US" altLang="zh-CN" dirty="0">
                <a:ea typeface="宋体" panose="02010600030101010101" pitchFamily="2" charset="-122"/>
              </a:rPr>
              <a:t>1).</a:t>
            </a:r>
          </a:p>
          <a:p>
            <a:pPr lvl="1"/>
            <a:r>
              <a:rPr lang="en-US" altLang="zh-CN" dirty="0">
                <a:ea typeface="宋体" panose="02010600030101010101" pitchFamily="2" charset="-122"/>
              </a:rPr>
              <a:t>A(</a:t>
            </a:r>
            <a:r>
              <a:rPr lang="en-US" altLang="zh-CN" dirty="0">
                <a:solidFill>
                  <a:schemeClr val="bg1"/>
                </a:solidFill>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(-1) + </a:t>
            </a:r>
            <a:r>
              <a:rPr lang="en-US" altLang="zh-CN" dirty="0" err="1">
                <a:ea typeface="宋体" panose="02010600030101010101" pitchFamily="2" charset="-122"/>
              </a:rPr>
              <a:t>i</a:t>
            </a:r>
            <a:r>
              <a:rPr lang="en-US" altLang="zh-CN" dirty="0">
                <a:ea typeface="宋体" panose="02010600030101010101" pitchFamily="2" charset="-122"/>
              </a:rPr>
              <a:t>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(-1). </a:t>
            </a:r>
          </a:p>
          <a:p>
            <a:pPr lvl="1"/>
            <a:r>
              <a:rPr lang="en-US" altLang="zh-CN" dirty="0">
                <a:ea typeface="宋体" panose="02010600030101010101" pitchFamily="2" charset="-122"/>
              </a:rPr>
              <a:t>A(-</a:t>
            </a:r>
            <a:r>
              <a:rPr lang="en-US" altLang="zh-CN" dirty="0" err="1">
                <a:ea typeface="宋体" panose="02010600030101010101" pitchFamily="2" charset="-122"/>
              </a:rPr>
              <a:t>i</a:t>
            </a:r>
            <a:r>
              <a:rPr lang="en-US" altLang="zh-CN" dirty="0">
                <a:ea typeface="宋体" panose="02010600030101010101" pitchFamily="2" charset="-122"/>
              </a:rPr>
              <a:t>)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(-1) - </a:t>
            </a:r>
            <a:r>
              <a:rPr lang="en-US" altLang="zh-CN" dirty="0" err="1">
                <a:ea typeface="宋体" panose="02010600030101010101" pitchFamily="2" charset="-122"/>
              </a:rPr>
              <a:t>i</a:t>
            </a:r>
            <a:r>
              <a:rPr lang="en-US" altLang="zh-CN" dirty="0">
                <a:ea typeface="宋体" panose="02010600030101010101" pitchFamily="2" charset="-122"/>
              </a:rPr>
              <a:t>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(-1).</a:t>
            </a:r>
          </a:p>
        </p:txBody>
      </p:sp>
      <p:sp>
        <p:nvSpPr>
          <p:cNvPr id="527364" name="Rectangle 4">
            <a:extLst>
              <a:ext uri="{FF2B5EF4-FFF2-40B4-BE49-F238E27FC236}">
                <a16:creationId xmlns:a16="http://schemas.microsoft.com/office/drawing/2014/main" id="{16EA051C-BCB3-2441-B95C-06C9C066C661}"/>
              </a:ext>
            </a:extLst>
          </p:cNvPr>
          <p:cNvSpPr>
            <a:spLocks noChangeArrowheads="1"/>
          </p:cNvSpPr>
          <p:nvPr/>
        </p:nvSpPr>
        <p:spPr bwMode="auto">
          <a:xfrm>
            <a:off x="7643814" y="407193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endParaRPr lang="zh-CN" altLang="zh-CN"/>
          </a:p>
        </p:txBody>
      </p:sp>
      <p:sp>
        <p:nvSpPr>
          <p:cNvPr id="7" name="Rectangle 11">
            <a:extLst>
              <a:ext uri="{FF2B5EF4-FFF2-40B4-BE49-F238E27FC236}">
                <a16:creationId xmlns:a16="http://schemas.microsoft.com/office/drawing/2014/main" id="{3D4E5E7A-99BE-CD41-89A7-EF634418031B}"/>
              </a:ext>
            </a:extLst>
          </p:cNvPr>
          <p:cNvSpPr>
            <a:spLocks noChangeArrowheads="1"/>
          </p:cNvSpPr>
          <p:nvPr/>
        </p:nvSpPr>
        <p:spPr bwMode="auto">
          <a:xfrm>
            <a:off x="5673864" y="3452900"/>
            <a:ext cx="4125912" cy="989012"/>
          </a:xfrm>
          <a:prstGeom prst="rect">
            <a:avLst/>
          </a:prstGeom>
          <a:solidFill>
            <a:schemeClr val="accent5">
              <a:lumMod val="20000"/>
              <a:lumOff val="80000"/>
            </a:schemeClr>
          </a:solidFill>
          <a:ln>
            <a:noFill/>
          </a:ln>
          <a:effectLst/>
        </p:spPr>
        <p:txBody>
          <a:bodyPr lIns="92075" tIns="91440" rIns="92075" bIns="91440">
            <a:spAutoFit/>
          </a:bodyPr>
          <a:lstStyle/>
          <a:p>
            <a:pPr>
              <a:lnSpc>
                <a:spcPct val="110000"/>
              </a:lnSpc>
            </a:pPr>
            <a:r>
              <a:rPr lang="en-US" altLang="zh-CN" sz="1600">
                <a:ea typeface="宋体" panose="02010600030101010101" pitchFamily="2" charset="-122"/>
              </a:rPr>
              <a:t>Can evaluate polynomial of degree </a:t>
            </a:r>
            <a:r>
              <a:rPr lang="en-US" altLang="zh-CN" sz="1600">
                <a:ea typeface="宋体" panose="02010600030101010101" pitchFamily="2" charset="-122"/>
                <a:sym typeface="Symbol" pitchFamily="2" charset="2"/>
              </a:rPr>
              <a:t> </a:t>
            </a:r>
            <a:r>
              <a:rPr lang="en-US" altLang="zh-CN" sz="1600">
                <a:ea typeface="宋体" panose="02010600030101010101" pitchFamily="2" charset="-122"/>
              </a:rPr>
              <a:t>n</a:t>
            </a:r>
            <a:br>
              <a:rPr lang="en-US" altLang="zh-CN" sz="1600">
                <a:ea typeface="宋体" panose="02010600030101010101" pitchFamily="2" charset="-122"/>
              </a:rPr>
            </a:br>
            <a:r>
              <a:rPr lang="en-US" altLang="zh-CN" sz="1600">
                <a:ea typeface="宋体" panose="02010600030101010101" pitchFamily="2" charset="-122"/>
              </a:rPr>
              <a:t>at 2 points by evaluating two polynomials of degree </a:t>
            </a:r>
            <a:r>
              <a:rPr lang="en-US" altLang="zh-CN" sz="1600">
                <a:ea typeface="宋体" panose="02010600030101010101" pitchFamily="2" charset="-122"/>
                <a:sym typeface="Symbol" pitchFamily="2" charset="2"/>
              </a:rPr>
              <a:t> </a:t>
            </a:r>
            <a:r>
              <a:rPr lang="en-US" altLang="zh-CN" sz="1600">
                <a:ea typeface="宋体" panose="02010600030101010101" pitchFamily="2" charset="-122"/>
              </a:rPr>
              <a:t>½n at 1 point.</a:t>
            </a:r>
          </a:p>
        </p:txBody>
      </p:sp>
      <p:pic>
        <p:nvPicPr>
          <p:cNvPr id="8" name="Picture 2">
            <a:extLst>
              <a:ext uri="{FF2B5EF4-FFF2-40B4-BE49-F238E27FC236}">
                <a16:creationId xmlns:a16="http://schemas.microsoft.com/office/drawing/2014/main" id="{A35635C8-7563-D84A-8F7C-3B7F4A1DA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0BF40108-0B3D-544C-AD53-DB5CF221F35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85952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564F7E43-128D-7E48-AB7E-339B07B61F0E}"/>
              </a:ext>
            </a:extLst>
          </p:cNvPr>
          <p:cNvSpPr>
            <a:spLocks noGrp="1"/>
          </p:cNvSpPr>
          <p:nvPr>
            <p:ph type="sldNum" sz="quarter" idx="10"/>
          </p:nvPr>
        </p:nvSpPr>
        <p:spPr/>
        <p:txBody>
          <a:bodyPr/>
          <a:lstStyle/>
          <a:p>
            <a:fld id="{E6D22DA7-02C0-854E-9EE2-086894017EFC}" type="slidenum">
              <a:rPr lang="en-US" altLang="zh-CN"/>
              <a:pPr/>
              <a:t>23</a:t>
            </a:fld>
            <a:endParaRPr lang="en-US" altLang="zh-CN" sz="1400"/>
          </a:p>
        </p:txBody>
      </p:sp>
      <p:sp>
        <p:nvSpPr>
          <p:cNvPr id="506882" name="Rectangle 2">
            <a:extLst>
              <a:ext uri="{FF2B5EF4-FFF2-40B4-BE49-F238E27FC236}">
                <a16:creationId xmlns:a16="http://schemas.microsoft.com/office/drawing/2014/main" id="{20D4E701-7B19-8D4F-8F3A-3937026DCAE1}"/>
              </a:ext>
            </a:extLst>
          </p:cNvPr>
          <p:cNvSpPr>
            <a:spLocks noGrp="1" noChangeArrowheads="1"/>
          </p:cNvSpPr>
          <p:nvPr>
            <p:ph type="title"/>
          </p:nvPr>
        </p:nvSpPr>
        <p:spPr/>
        <p:txBody>
          <a:bodyPr/>
          <a:lstStyle/>
          <a:p>
            <a:r>
              <a:rPr lang="en-US" altLang="zh-CN">
                <a:ea typeface="宋体" panose="02010600030101010101" pitchFamily="2" charset="-122"/>
              </a:rPr>
              <a:t>Discrete Fourier Transform</a:t>
            </a:r>
          </a:p>
        </p:txBody>
      </p:sp>
      <p:sp>
        <p:nvSpPr>
          <p:cNvPr id="506883" name="Rectangle 3">
            <a:extLst>
              <a:ext uri="{FF2B5EF4-FFF2-40B4-BE49-F238E27FC236}">
                <a16:creationId xmlns:a16="http://schemas.microsoft.com/office/drawing/2014/main" id="{1BC8DF95-BEEF-9947-82AC-B6C106CFCBB7}"/>
              </a:ext>
            </a:extLst>
          </p:cNvPr>
          <p:cNvSpPr>
            <a:spLocks noGrp="1" noChangeArrowheads="1"/>
          </p:cNvSpPr>
          <p:nvPr>
            <p:ph type="body" idx="1"/>
          </p:nvPr>
        </p:nvSpPr>
        <p:spPr/>
        <p:txBody>
          <a:bodyPr/>
          <a:lstStyle/>
          <a:p>
            <a:r>
              <a:rPr lang="en-US" altLang="zh-CN">
                <a:ea typeface="宋体" panose="02010600030101010101" pitchFamily="2" charset="-122"/>
              </a:rPr>
              <a:t>Coefficient to point-value.  </a:t>
            </a:r>
            <a:r>
              <a:rPr lang="en-US" altLang="zh-CN">
                <a:solidFill>
                  <a:schemeClr val="tx1"/>
                </a:solidFill>
                <a:ea typeface="宋体" panose="02010600030101010101" pitchFamily="2" charset="-122"/>
              </a:rPr>
              <a:t>Given a polynomial a</a:t>
            </a:r>
            <a:r>
              <a:rPr lang="en-US" altLang="zh-CN" baseline="-25000">
                <a:solidFill>
                  <a:schemeClr val="tx1"/>
                </a:solidFill>
                <a:ea typeface="宋体" panose="02010600030101010101" pitchFamily="2" charset="-122"/>
              </a:rPr>
              <a:t>0</a:t>
            </a:r>
            <a:r>
              <a:rPr lang="en-US" altLang="zh-CN">
                <a:solidFill>
                  <a:schemeClr val="tx1"/>
                </a:solidFill>
                <a:ea typeface="宋体" panose="02010600030101010101" pitchFamily="2" charset="-122"/>
              </a:rPr>
              <a:t> + a</a:t>
            </a:r>
            <a:r>
              <a:rPr lang="en-US" altLang="zh-CN" baseline="-25000">
                <a:solidFill>
                  <a:schemeClr val="tx1"/>
                </a:solidFill>
                <a:ea typeface="宋体" panose="02010600030101010101" pitchFamily="2" charset="-122"/>
              </a:rPr>
              <a:t>1</a:t>
            </a:r>
            <a:r>
              <a:rPr lang="en-US" altLang="zh-CN">
                <a:solidFill>
                  <a:schemeClr val="tx1"/>
                </a:solidFill>
                <a:ea typeface="宋体" panose="02010600030101010101" pitchFamily="2" charset="-122"/>
              </a:rPr>
              <a:t> x + ... + a</a:t>
            </a:r>
            <a:r>
              <a:rPr lang="en-US" altLang="zh-CN" baseline="-25000">
                <a:solidFill>
                  <a:schemeClr val="tx1"/>
                </a:solidFill>
                <a:ea typeface="宋体" panose="02010600030101010101" pitchFamily="2" charset="-122"/>
              </a:rPr>
              <a:t>n-1</a:t>
            </a:r>
            <a:r>
              <a:rPr lang="en-US" altLang="zh-CN">
                <a:solidFill>
                  <a:schemeClr val="tx1"/>
                </a:solidFill>
                <a:ea typeface="宋体" panose="02010600030101010101" pitchFamily="2" charset="-122"/>
              </a:rPr>
              <a:t> x</a:t>
            </a:r>
            <a:r>
              <a:rPr lang="en-US" altLang="zh-CN" baseline="30000">
                <a:solidFill>
                  <a:schemeClr val="tx1"/>
                </a:solidFill>
                <a:ea typeface="宋体" panose="02010600030101010101" pitchFamily="2" charset="-122"/>
              </a:rPr>
              <a:t>n-1</a:t>
            </a:r>
            <a:r>
              <a:rPr lang="en-US" altLang="zh-CN">
                <a:solidFill>
                  <a:schemeClr val="tx1"/>
                </a:solidFill>
                <a:ea typeface="宋体" panose="02010600030101010101" pitchFamily="2" charset="-122"/>
              </a:rPr>
              <a:t>, evaluate it at n distinct points x</a:t>
            </a:r>
            <a:r>
              <a:rPr lang="en-US" altLang="zh-CN" baseline="-25000">
                <a:solidFill>
                  <a:schemeClr val="tx1"/>
                </a:solidFill>
                <a:ea typeface="宋体" panose="02010600030101010101" pitchFamily="2" charset="-122"/>
              </a:rPr>
              <a:t>0</a:t>
            </a:r>
            <a:r>
              <a:rPr lang="en-US" altLang="zh-CN">
                <a:solidFill>
                  <a:schemeClr val="tx1"/>
                </a:solidFill>
                <a:ea typeface="宋体" panose="02010600030101010101" pitchFamily="2" charset="-122"/>
              </a:rPr>
              <a:t>, ... , x</a:t>
            </a:r>
            <a:r>
              <a:rPr lang="en-US" altLang="zh-CN" baseline="-25000">
                <a:solidFill>
                  <a:schemeClr val="tx1"/>
                </a:solidFill>
                <a:ea typeface="宋体" panose="02010600030101010101" pitchFamily="2" charset="-122"/>
              </a:rPr>
              <a:t>n-1</a:t>
            </a:r>
            <a:r>
              <a:rPr lang="en-US" altLang="zh-CN">
                <a:solidFill>
                  <a:schemeClr val="tx1"/>
                </a:solidFill>
                <a:ea typeface="宋体" panose="02010600030101010101" pitchFamily="2" charset="-122"/>
              </a:rPr>
              <a:t>.</a:t>
            </a:r>
          </a:p>
          <a:p>
            <a:endParaRPr lang="en-US" altLang="zh-CN">
              <a:ea typeface="宋体" panose="02010600030101010101" pitchFamily="2" charset="-122"/>
            </a:endParaRPr>
          </a:p>
          <a:p>
            <a:r>
              <a:rPr lang="en-US" altLang="zh-CN">
                <a:ea typeface="宋体" panose="02010600030101010101" pitchFamily="2" charset="-122"/>
              </a:rPr>
              <a:t>Key idea:  </a:t>
            </a:r>
            <a:r>
              <a:rPr lang="en-US" altLang="zh-CN">
                <a:solidFill>
                  <a:schemeClr val="tx1"/>
                </a:solidFill>
                <a:ea typeface="宋体" panose="02010600030101010101" pitchFamily="2" charset="-122"/>
              </a:rPr>
              <a:t>choose x</a:t>
            </a:r>
            <a:r>
              <a:rPr lang="en-US" altLang="zh-CN" baseline="-25000">
                <a:solidFill>
                  <a:schemeClr val="tx1"/>
                </a:solidFill>
                <a:ea typeface="宋体" panose="02010600030101010101" pitchFamily="2" charset="-122"/>
              </a:rPr>
              <a:t>k</a:t>
            </a:r>
            <a:r>
              <a:rPr lang="en-US" altLang="zh-CN">
                <a:solidFill>
                  <a:schemeClr val="tx1"/>
                </a:solidFill>
                <a:ea typeface="宋体" panose="02010600030101010101" pitchFamily="2" charset="-122"/>
              </a:rPr>
              <a:t> = </a:t>
            </a:r>
            <a:r>
              <a:rPr lang="en-US" altLang="zh-CN">
                <a:solidFill>
                  <a:schemeClr val="tx1"/>
                </a:solidFill>
                <a:ea typeface="宋体" panose="02010600030101010101" pitchFamily="2" charset="-122"/>
                <a:sym typeface="Symbol" pitchFamily="2" charset="2"/>
              </a:rPr>
              <a:t></a:t>
            </a:r>
            <a:r>
              <a:rPr lang="en-US" altLang="zh-CN" baseline="30000">
                <a:solidFill>
                  <a:schemeClr val="tx1"/>
                </a:solidFill>
                <a:ea typeface="宋体" panose="02010600030101010101" pitchFamily="2" charset="-122"/>
                <a:sym typeface="Symbol" pitchFamily="2" charset="2"/>
              </a:rPr>
              <a:t>k  </a:t>
            </a:r>
            <a:r>
              <a:rPr lang="en-US" altLang="zh-CN">
                <a:solidFill>
                  <a:schemeClr val="tx1"/>
                </a:solidFill>
                <a:ea typeface="宋体" panose="02010600030101010101" pitchFamily="2" charset="-122"/>
              </a:rPr>
              <a:t>where </a:t>
            </a:r>
            <a:r>
              <a:rPr lang="en-US" altLang="zh-CN">
                <a:solidFill>
                  <a:schemeClr val="tx1"/>
                </a:solidFill>
                <a:ea typeface="宋体" panose="02010600030101010101" pitchFamily="2" charset="-122"/>
                <a:sym typeface="Symbol" pitchFamily="2" charset="2"/>
              </a:rPr>
              <a:t></a:t>
            </a:r>
            <a:r>
              <a:rPr lang="en-US" altLang="zh-CN" baseline="30000">
                <a:solidFill>
                  <a:schemeClr val="tx1"/>
                </a:solidFill>
                <a:ea typeface="宋体" panose="02010600030101010101" pitchFamily="2" charset="-122"/>
                <a:sym typeface="Symbol" pitchFamily="2" charset="2"/>
              </a:rPr>
              <a:t> </a:t>
            </a:r>
            <a:r>
              <a:rPr lang="en-US" altLang="zh-CN">
                <a:solidFill>
                  <a:schemeClr val="tx1"/>
                </a:solidFill>
                <a:ea typeface="宋体" panose="02010600030101010101" pitchFamily="2" charset="-122"/>
              </a:rPr>
              <a:t>is principal n</a:t>
            </a:r>
            <a:r>
              <a:rPr lang="en-US" altLang="zh-CN" baseline="30000">
                <a:solidFill>
                  <a:schemeClr val="tx1"/>
                </a:solidFill>
                <a:ea typeface="宋体" panose="02010600030101010101" pitchFamily="2" charset="-122"/>
              </a:rPr>
              <a:t>th</a:t>
            </a:r>
            <a:r>
              <a:rPr lang="en-US" altLang="zh-CN">
                <a:solidFill>
                  <a:schemeClr val="tx1"/>
                </a:solidFill>
                <a:ea typeface="宋体" panose="02010600030101010101" pitchFamily="2" charset="-122"/>
              </a:rPr>
              <a:t> root of unity.</a:t>
            </a:r>
          </a:p>
        </p:txBody>
      </p:sp>
      <p:sp>
        <p:nvSpPr>
          <p:cNvPr id="506889" name="Line 9">
            <a:extLst>
              <a:ext uri="{FF2B5EF4-FFF2-40B4-BE49-F238E27FC236}">
                <a16:creationId xmlns:a16="http://schemas.microsoft.com/office/drawing/2014/main" id="{A77433B5-031F-7747-B0BE-A155023017A1}"/>
              </a:ext>
            </a:extLst>
          </p:cNvPr>
          <p:cNvSpPr>
            <a:spLocks noChangeShapeType="1"/>
          </p:cNvSpPr>
          <p:nvPr/>
        </p:nvSpPr>
        <p:spPr bwMode="auto">
          <a:xfrm flipV="1">
            <a:off x="2951890" y="5896475"/>
            <a:ext cx="0" cy="27463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06890" name="Rectangle 10">
            <a:extLst>
              <a:ext uri="{FF2B5EF4-FFF2-40B4-BE49-F238E27FC236}">
                <a16:creationId xmlns:a16="http://schemas.microsoft.com/office/drawing/2014/main" id="{55B08703-8785-6342-9ABE-15AC66252A29}"/>
              </a:ext>
            </a:extLst>
          </p:cNvPr>
          <p:cNvSpPr>
            <a:spLocks noChangeArrowheads="1"/>
          </p:cNvSpPr>
          <p:nvPr/>
        </p:nvSpPr>
        <p:spPr bwMode="auto">
          <a:xfrm>
            <a:off x="1826352" y="6171112"/>
            <a:ext cx="210718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1400">
                <a:ea typeface="宋体" panose="02010600030101010101" pitchFamily="2" charset="-122"/>
              </a:rPr>
              <a:t>Discrete Fourier transform</a:t>
            </a:r>
          </a:p>
        </p:txBody>
      </p:sp>
      <p:sp>
        <p:nvSpPr>
          <p:cNvPr id="506894" name="Line 14">
            <a:extLst>
              <a:ext uri="{FF2B5EF4-FFF2-40B4-BE49-F238E27FC236}">
                <a16:creationId xmlns:a16="http://schemas.microsoft.com/office/drawing/2014/main" id="{06F7DC64-2BBD-2D49-A7C6-FFE7CCD02F9D}"/>
              </a:ext>
            </a:extLst>
          </p:cNvPr>
          <p:cNvSpPr>
            <a:spLocks noChangeShapeType="1"/>
          </p:cNvSpPr>
          <p:nvPr/>
        </p:nvSpPr>
        <p:spPr bwMode="auto">
          <a:xfrm flipV="1">
            <a:off x="5309327" y="5893300"/>
            <a:ext cx="0" cy="27463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06895" name="Rectangle 15">
            <a:extLst>
              <a:ext uri="{FF2B5EF4-FFF2-40B4-BE49-F238E27FC236}">
                <a16:creationId xmlns:a16="http://schemas.microsoft.com/office/drawing/2014/main" id="{643E87CA-6FA9-B849-8268-8DD2962BE428}"/>
              </a:ext>
            </a:extLst>
          </p:cNvPr>
          <p:cNvSpPr>
            <a:spLocks noChangeArrowheads="1"/>
          </p:cNvSpPr>
          <p:nvPr/>
        </p:nvSpPr>
        <p:spPr bwMode="auto">
          <a:xfrm>
            <a:off x="4583841" y="6167937"/>
            <a:ext cx="140653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1400">
                <a:ea typeface="宋体" panose="02010600030101010101" pitchFamily="2" charset="-122"/>
              </a:rPr>
              <a:t>Fourier matrix F</a:t>
            </a:r>
            <a:r>
              <a:rPr lang="en-US" altLang="zh-CN" sz="1400" baseline="-25000">
                <a:ea typeface="宋体" panose="02010600030101010101" pitchFamily="2" charset="-122"/>
              </a:rPr>
              <a:t>n</a:t>
            </a:r>
            <a:endParaRPr lang="en-US" altLang="zh-CN" sz="1400">
              <a:ea typeface="宋体" panose="02010600030101010101" pitchFamily="2" charset="-122"/>
            </a:endParaRPr>
          </a:p>
        </p:txBody>
      </p:sp>
      <p:pic>
        <p:nvPicPr>
          <p:cNvPr id="2" name="图片 1">
            <a:extLst>
              <a:ext uri="{FF2B5EF4-FFF2-40B4-BE49-F238E27FC236}">
                <a16:creationId xmlns:a16="http://schemas.microsoft.com/office/drawing/2014/main" id="{90DD573B-D9E5-7347-9432-BAE69A0B48B1}"/>
              </a:ext>
            </a:extLst>
          </p:cNvPr>
          <p:cNvPicPr>
            <a:picLocks noChangeAspect="1"/>
          </p:cNvPicPr>
          <p:nvPr/>
        </p:nvPicPr>
        <p:blipFill>
          <a:blip r:embed="rId3"/>
          <a:stretch>
            <a:fillRect/>
          </a:stretch>
        </p:blipFill>
        <p:spPr>
          <a:xfrm>
            <a:off x="2131485" y="3751979"/>
            <a:ext cx="5508051" cy="2125092"/>
          </a:xfrm>
          <a:prstGeom prst="rect">
            <a:avLst/>
          </a:prstGeom>
        </p:spPr>
      </p:pic>
      <p:pic>
        <p:nvPicPr>
          <p:cNvPr id="10" name="Picture 2">
            <a:extLst>
              <a:ext uri="{FF2B5EF4-FFF2-40B4-BE49-F238E27FC236}">
                <a16:creationId xmlns:a16="http://schemas.microsoft.com/office/drawing/2014/main" id="{369872B4-9859-3340-A7D1-FF02EB004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A97977BD-64A8-9C41-8C92-769782B9031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774728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a:extLst>
              <a:ext uri="{FF2B5EF4-FFF2-40B4-BE49-F238E27FC236}">
                <a16:creationId xmlns:a16="http://schemas.microsoft.com/office/drawing/2014/main" id="{57DEB434-BAB8-FE43-A6CE-B3F2308C5C12}"/>
              </a:ext>
            </a:extLst>
          </p:cNvPr>
          <p:cNvSpPr>
            <a:spLocks noGrp="1"/>
          </p:cNvSpPr>
          <p:nvPr>
            <p:ph type="sldNum" sz="quarter" idx="10"/>
          </p:nvPr>
        </p:nvSpPr>
        <p:spPr/>
        <p:txBody>
          <a:bodyPr/>
          <a:lstStyle/>
          <a:p>
            <a:fld id="{23CCC8EF-0A55-DC47-BD50-23277C6DFD64}" type="slidenum">
              <a:rPr lang="en-US" altLang="zh-CN"/>
              <a:pPr/>
              <a:t>24</a:t>
            </a:fld>
            <a:endParaRPr lang="en-US" altLang="zh-CN" sz="1400"/>
          </a:p>
        </p:txBody>
      </p:sp>
      <p:sp>
        <p:nvSpPr>
          <p:cNvPr id="450562" name="Rectangle 2">
            <a:extLst>
              <a:ext uri="{FF2B5EF4-FFF2-40B4-BE49-F238E27FC236}">
                <a16:creationId xmlns:a16="http://schemas.microsoft.com/office/drawing/2014/main" id="{0C039E8B-BA2C-9745-B637-3D7158B2595D}"/>
              </a:ext>
            </a:extLst>
          </p:cNvPr>
          <p:cNvSpPr>
            <a:spLocks noGrp="1" noChangeArrowheads="1"/>
          </p:cNvSpPr>
          <p:nvPr>
            <p:ph type="title"/>
          </p:nvPr>
        </p:nvSpPr>
        <p:spPr/>
        <p:txBody>
          <a:bodyPr/>
          <a:lstStyle/>
          <a:p>
            <a:r>
              <a:rPr lang="en-US" altLang="zh-CN">
                <a:ea typeface="宋体" panose="02010600030101010101" pitchFamily="2" charset="-122"/>
              </a:rPr>
              <a:t>Roots of Unity</a:t>
            </a:r>
          </a:p>
        </p:txBody>
      </p:sp>
      <p:sp>
        <p:nvSpPr>
          <p:cNvPr id="450563" name="Rectangle 3">
            <a:extLst>
              <a:ext uri="{FF2B5EF4-FFF2-40B4-BE49-F238E27FC236}">
                <a16:creationId xmlns:a16="http://schemas.microsoft.com/office/drawing/2014/main" id="{B2F1CCF3-A0D9-B645-9D1D-239DB7BFDC69}"/>
              </a:ext>
            </a:extLst>
          </p:cNvPr>
          <p:cNvSpPr>
            <a:spLocks noGrp="1" noChangeArrowheads="1"/>
          </p:cNvSpPr>
          <p:nvPr>
            <p:ph type="body" idx="1"/>
          </p:nvPr>
        </p:nvSpPr>
        <p:spPr>
          <a:xfrm>
            <a:off x="838199" y="1326997"/>
            <a:ext cx="11053879" cy="3159280"/>
          </a:xfrm>
        </p:spPr>
        <p:txBody>
          <a:bodyPr>
            <a:normAutofit fontScale="92500" lnSpcReduction="10000"/>
          </a:bodyPr>
          <a:lstStyle/>
          <a:p>
            <a:r>
              <a:rPr lang="en-US" altLang="zh-CN" dirty="0">
                <a:ea typeface="宋体" panose="02010600030101010101" pitchFamily="2" charset="-122"/>
              </a:rPr>
              <a:t>Def.  </a:t>
            </a:r>
            <a:r>
              <a:rPr lang="en-US" altLang="zh-CN" dirty="0">
                <a:solidFill>
                  <a:schemeClr val="tx1"/>
                </a:solidFill>
                <a:ea typeface="宋体" panose="02010600030101010101" pitchFamily="2" charset="-122"/>
              </a:rPr>
              <a:t>An </a:t>
            </a:r>
            <a:r>
              <a:rPr lang="en-US" altLang="zh-CN" dirty="0">
                <a:solidFill>
                  <a:schemeClr val="accent1"/>
                </a:solidFill>
                <a:ea typeface="宋体" panose="02010600030101010101" pitchFamily="2" charset="-122"/>
              </a:rPr>
              <a:t>n</a:t>
            </a:r>
            <a:r>
              <a:rPr lang="en-US" altLang="zh-CN" baseline="30000" dirty="0">
                <a:solidFill>
                  <a:schemeClr val="accent1"/>
                </a:solidFill>
                <a:ea typeface="宋体" panose="02010600030101010101" pitchFamily="2" charset="-122"/>
              </a:rPr>
              <a:t>th</a:t>
            </a:r>
            <a:r>
              <a:rPr lang="en-US" altLang="zh-CN" dirty="0">
                <a:solidFill>
                  <a:schemeClr val="accent1"/>
                </a:solidFill>
                <a:ea typeface="宋体" panose="02010600030101010101" pitchFamily="2" charset="-122"/>
              </a:rPr>
              <a:t> root of unity</a:t>
            </a:r>
            <a:r>
              <a:rPr lang="en-US" altLang="zh-CN" dirty="0">
                <a:solidFill>
                  <a:schemeClr val="tx1"/>
                </a:solidFill>
                <a:ea typeface="宋体" panose="02010600030101010101" pitchFamily="2" charset="-122"/>
              </a:rPr>
              <a:t> is a complex number </a:t>
            </a:r>
            <a:r>
              <a:rPr lang="en-US" altLang="zh-CN" dirty="0">
                <a:solidFill>
                  <a:schemeClr val="tx1"/>
                </a:solidFill>
                <a:ea typeface="宋体" panose="02010600030101010101" pitchFamily="2" charset="-122"/>
                <a:sym typeface="Symbol" pitchFamily="2" charset="2"/>
              </a:rPr>
              <a:t>x</a:t>
            </a:r>
            <a:r>
              <a:rPr lang="en-US" altLang="zh-CN" dirty="0">
                <a:solidFill>
                  <a:schemeClr val="tx1"/>
                </a:solidFill>
                <a:ea typeface="宋体" panose="02010600030101010101" pitchFamily="2" charset="-122"/>
              </a:rPr>
              <a:t> such that </a:t>
            </a:r>
            <a:r>
              <a:rPr lang="en-US" altLang="zh-CN" dirty="0" err="1">
                <a:solidFill>
                  <a:schemeClr val="tx1"/>
                </a:solidFill>
                <a:ea typeface="宋体" panose="02010600030101010101" pitchFamily="2" charset="-122"/>
                <a:sym typeface="Symbol" pitchFamily="2" charset="2"/>
              </a:rPr>
              <a:t>x</a:t>
            </a:r>
            <a:r>
              <a:rPr lang="en-US" altLang="zh-CN" baseline="30000" dirty="0" err="1">
                <a:solidFill>
                  <a:schemeClr val="tx1"/>
                </a:solidFill>
                <a:ea typeface="宋体" panose="02010600030101010101" pitchFamily="2" charset="-122"/>
                <a:sym typeface="Symbol" pitchFamily="2" charset="2"/>
              </a:rPr>
              <a:t>n</a:t>
            </a:r>
            <a:r>
              <a:rPr lang="en-US" altLang="zh-CN" dirty="0">
                <a:solidFill>
                  <a:schemeClr val="tx1"/>
                </a:solidFill>
                <a:ea typeface="宋体" panose="02010600030101010101" pitchFamily="2" charset="-122"/>
              </a:rPr>
              <a:t> = 1.</a:t>
            </a:r>
          </a:p>
          <a:p>
            <a:endParaRPr lang="en-US" altLang="zh-CN" dirty="0">
              <a:solidFill>
                <a:schemeClr val="tx1"/>
              </a:solidFill>
              <a:ea typeface="宋体" panose="02010600030101010101" pitchFamily="2" charset="-122"/>
              <a:sym typeface="Symbol" pitchFamily="2" charset="2"/>
            </a:endParaRPr>
          </a:p>
          <a:p>
            <a:r>
              <a:rPr lang="en-US" altLang="zh-CN" dirty="0">
                <a:ea typeface="宋体" panose="02010600030101010101" pitchFamily="2" charset="-122"/>
                <a:sym typeface="Symbol" pitchFamily="2" charset="2"/>
              </a:rPr>
              <a:t>Fact.  </a:t>
            </a:r>
            <a:r>
              <a:rPr lang="en-US" altLang="zh-CN" dirty="0">
                <a:solidFill>
                  <a:schemeClr val="tx1"/>
                </a:solidFill>
                <a:ea typeface="宋体" panose="02010600030101010101" pitchFamily="2" charset="-122"/>
              </a:rPr>
              <a:t>The n</a:t>
            </a:r>
            <a:r>
              <a:rPr lang="en-US" altLang="zh-CN" baseline="30000" dirty="0">
                <a:solidFill>
                  <a:schemeClr val="tx1"/>
                </a:solidFill>
                <a:ea typeface="宋体" panose="02010600030101010101" pitchFamily="2" charset="-122"/>
              </a:rPr>
              <a:t>th</a:t>
            </a:r>
            <a:r>
              <a:rPr lang="en-US" altLang="zh-CN" dirty="0">
                <a:solidFill>
                  <a:schemeClr val="tx1"/>
                </a:solidFill>
                <a:ea typeface="宋体" panose="02010600030101010101" pitchFamily="2" charset="-122"/>
              </a:rPr>
              <a:t> roots of unity are: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0</a:t>
            </a:r>
            <a:r>
              <a:rPr lang="en-US" altLang="zh-CN" dirty="0">
                <a:solidFill>
                  <a:schemeClr val="tx1"/>
                </a:solidFill>
                <a:ea typeface="宋体" panose="02010600030101010101" pitchFamily="2" charset="-122"/>
              </a:rPr>
              <a:t>,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1</a:t>
            </a:r>
            <a:r>
              <a:rPr lang="en-US" altLang="zh-CN" dirty="0">
                <a:solidFill>
                  <a:schemeClr val="tx1"/>
                </a:solidFill>
                <a:ea typeface="宋体" panose="02010600030101010101" pitchFamily="2" charset="-122"/>
              </a:rPr>
              <a:t>, …,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n-1</a:t>
            </a:r>
            <a:r>
              <a:rPr lang="en-US" altLang="zh-CN" dirty="0">
                <a:solidFill>
                  <a:schemeClr val="tx1"/>
                </a:solidFill>
                <a:ea typeface="宋体" panose="02010600030101010101" pitchFamily="2" charset="-122"/>
              </a:rPr>
              <a:t> where </a:t>
            </a:r>
            <a:r>
              <a:rPr lang="en-US" altLang="zh-CN" dirty="0">
                <a:solidFill>
                  <a:schemeClr val="tx1"/>
                </a:solidFill>
                <a:ea typeface="宋体" panose="02010600030101010101" pitchFamily="2" charset="-122"/>
                <a:sym typeface="Symbol" pitchFamily="2" charset="2"/>
              </a:rPr>
              <a:t> = </a:t>
            </a:r>
            <a:r>
              <a:rPr lang="en-US" altLang="zh-CN" dirty="0">
                <a:solidFill>
                  <a:schemeClr val="tx1"/>
                </a:solidFill>
                <a:ea typeface="宋体" panose="02010600030101010101" pitchFamily="2" charset="-122"/>
              </a:rPr>
              <a:t>e </a:t>
            </a:r>
            <a:r>
              <a:rPr lang="en-US" altLang="zh-CN" baseline="30000" dirty="0">
                <a:solidFill>
                  <a:schemeClr val="tx1"/>
                </a:solidFill>
                <a:ea typeface="宋体" panose="02010600030101010101" pitchFamily="2" charset="-122"/>
                <a:sym typeface="Symbol" pitchFamily="2" charset="2"/>
              </a:rPr>
              <a:t>2 </a:t>
            </a:r>
            <a:r>
              <a:rPr lang="en-US" altLang="zh-CN" baseline="30000" dirty="0" err="1">
                <a:solidFill>
                  <a:schemeClr val="tx1"/>
                </a:solidFill>
                <a:ea typeface="宋体" panose="02010600030101010101" pitchFamily="2" charset="-122"/>
                <a:sym typeface="Symbol" pitchFamily="2" charset="2"/>
              </a:rPr>
              <a:t>i</a:t>
            </a:r>
            <a:r>
              <a:rPr lang="en-US" altLang="zh-CN" baseline="30000" dirty="0">
                <a:solidFill>
                  <a:schemeClr val="tx1"/>
                </a:solidFill>
                <a:ea typeface="宋体" panose="02010600030101010101" pitchFamily="2" charset="-122"/>
                <a:sym typeface="Symbol" pitchFamily="2" charset="2"/>
              </a:rPr>
              <a:t> / n</a:t>
            </a:r>
            <a:r>
              <a:rPr lang="en-US" altLang="zh-CN" dirty="0">
                <a:solidFill>
                  <a:schemeClr val="tx1"/>
                </a:solidFill>
                <a:ea typeface="宋体" panose="02010600030101010101" pitchFamily="2" charset="-122"/>
              </a:rPr>
              <a:t>.</a:t>
            </a:r>
          </a:p>
          <a:p>
            <a:r>
              <a:rPr lang="en-US" altLang="zh-CN" dirty="0">
                <a:ea typeface="宋体" panose="02010600030101010101" pitchFamily="2" charset="-122"/>
                <a:sym typeface="Symbol" pitchFamily="2" charset="2"/>
              </a:rPr>
              <a:t>Pf.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k</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n</a:t>
            </a:r>
            <a:r>
              <a:rPr lang="en-US" altLang="zh-CN" dirty="0">
                <a:solidFill>
                  <a:schemeClr val="tx1"/>
                </a:solidFill>
                <a:ea typeface="宋体" panose="02010600030101010101" pitchFamily="2" charset="-122"/>
                <a:sym typeface="Symbol" pitchFamily="2" charset="2"/>
              </a:rPr>
              <a:t>  = (</a:t>
            </a:r>
            <a:r>
              <a:rPr lang="en-US" altLang="zh-CN" dirty="0">
                <a:solidFill>
                  <a:schemeClr val="tx1"/>
                </a:solidFill>
                <a:ea typeface="宋体" panose="02010600030101010101" pitchFamily="2" charset="-122"/>
              </a:rPr>
              <a:t>e </a:t>
            </a:r>
            <a:r>
              <a:rPr lang="en-US" altLang="zh-CN" baseline="30000" dirty="0">
                <a:solidFill>
                  <a:schemeClr val="tx1"/>
                </a:solidFill>
                <a:ea typeface="宋体" panose="02010600030101010101" pitchFamily="2" charset="-122"/>
                <a:sym typeface="Symbol" pitchFamily="2" charset="2"/>
              </a:rPr>
              <a:t>2 </a:t>
            </a:r>
            <a:r>
              <a:rPr lang="en-US" altLang="zh-CN" baseline="30000" dirty="0" err="1">
                <a:solidFill>
                  <a:schemeClr val="tx1"/>
                </a:solidFill>
                <a:ea typeface="宋体" panose="02010600030101010101" pitchFamily="2" charset="-122"/>
                <a:sym typeface="Symbol" pitchFamily="2" charset="2"/>
              </a:rPr>
              <a:t>i</a:t>
            </a:r>
            <a:r>
              <a:rPr lang="en-US" altLang="zh-CN" baseline="30000" dirty="0">
                <a:solidFill>
                  <a:schemeClr val="tx1"/>
                </a:solidFill>
                <a:ea typeface="宋体" panose="02010600030101010101" pitchFamily="2" charset="-122"/>
                <a:sym typeface="Symbol" pitchFamily="2" charset="2"/>
              </a:rPr>
              <a:t> k / n</a:t>
            </a:r>
            <a:r>
              <a:rPr lang="en-US" altLang="zh-CN" dirty="0">
                <a:solidFill>
                  <a:schemeClr val="tx1"/>
                </a:solidFill>
                <a:ea typeface="宋体" panose="02010600030101010101" pitchFamily="2" charset="-122"/>
              </a:rPr>
              <a:t>) </a:t>
            </a:r>
            <a:r>
              <a:rPr lang="en-US" altLang="zh-CN" baseline="30000" dirty="0">
                <a:solidFill>
                  <a:schemeClr val="tx1"/>
                </a:solidFill>
                <a:ea typeface="宋体" panose="02010600030101010101" pitchFamily="2" charset="-122"/>
                <a:sym typeface="Symbol" pitchFamily="2" charset="2"/>
              </a:rPr>
              <a:t>n</a:t>
            </a:r>
            <a:r>
              <a:rPr lang="en-US" altLang="zh-CN" dirty="0">
                <a:solidFill>
                  <a:schemeClr val="tx1"/>
                </a:solidFill>
                <a:ea typeface="宋体" panose="02010600030101010101" pitchFamily="2" charset="-122"/>
              </a:rPr>
              <a:t>  = (e</a:t>
            </a:r>
            <a:r>
              <a:rPr lang="en-US" altLang="zh-CN" baseline="30000" dirty="0">
                <a:solidFill>
                  <a:schemeClr val="tx1"/>
                </a:solidFill>
                <a:ea typeface="宋体" panose="02010600030101010101" pitchFamily="2" charset="-122"/>
                <a:sym typeface="Symbol" pitchFamily="2" charset="2"/>
              </a:rPr>
              <a:t>  </a:t>
            </a:r>
            <a:r>
              <a:rPr lang="en-US" altLang="zh-CN" baseline="30000" dirty="0" err="1">
                <a:solidFill>
                  <a:schemeClr val="tx1"/>
                </a:solidFill>
                <a:ea typeface="宋体" panose="02010600030101010101" pitchFamily="2" charset="-122"/>
                <a:sym typeface="Symbol" pitchFamily="2" charset="2"/>
              </a:rPr>
              <a:t>i</a:t>
            </a:r>
            <a:r>
              <a:rPr lang="en-US" altLang="zh-CN" baseline="30000" dirty="0">
                <a:solidFill>
                  <a:schemeClr val="tx1"/>
                </a:solidFill>
                <a:ea typeface="宋体" panose="02010600030101010101" pitchFamily="2" charset="-122"/>
                <a:sym typeface="Symbol" pitchFamily="2" charset="2"/>
              </a:rPr>
              <a:t> </a:t>
            </a:r>
            <a:r>
              <a:rPr lang="en-US" altLang="zh-CN" dirty="0">
                <a:solidFill>
                  <a:schemeClr val="tx1"/>
                </a:solidFill>
                <a:ea typeface="宋体" panose="02010600030101010101" pitchFamily="2" charset="-122"/>
              </a:rPr>
              <a:t>)</a:t>
            </a:r>
            <a:r>
              <a:rPr lang="en-US" altLang="zh-CN" baseline="30000" dirty="0">
                <a:solidFill>
                  <a:schemeClr val="tx1"/>
                </a:solidFill>
                <a:ea typeface="宋体" panose="02010600030101010101" pitchFamily="2" charset="-122"/>
                <a:sym typeface="Symbol" pitchFamily="2" charset="2"/>
              </a:rPr>
              <a:t> 2k</a:t>
            </a:r>
            <a:r>
              <a:rPr lang="en-US" altLang="zh-CN" dirty="0">
                <a:solidFill>
                  <a:schemeClr val="tx1"/>
                </a:solidFill>
                <a:ea typeface="宋体" panose="02010600030101010101" pitchFamily="2" charset="-122"/>
              </a:rPr>
              <a:t>  =  (-1)</a:t>
            </a:r>
            <a:r>
              <a:rPr lang="en-US" altLang="zh-CN" baseline="30000" dirty="0">
                <a:solidFill>
                  <a:schemeClr val="tx1"/>
                </a:solidFill>
                <a:ea typeface="宋体" panose="02010600030101010101" pitchFamily="2" charset="-122"/>
                <a:sym typeface="Symbol" pitchFamily="2" charset="2"/>
              </a:rPr>
              <a:t> 2k</a:t>
            </a:r>
            <a:r>
              <a:rPr lang="en-US" altLang="zh-CN" dirty="0">
                <a:solidFill>
                  <a:schemeClr val="tx1"/>
                </a:solidFill>
                <a:ea typeface="宋体" panose="02010600030101010101" pitchFamily="2" charset="-122"/>
              </a:rPr>
              <a:t>  =  1.</a:t>
            </a:r>
          </a:p>
          <a:p>
            <a:endParaRPr lang="en-US" altLang="zh-CN" dirty="0">
              <a:solidFill>
                <a:schemeClr val="tx1"/>
              </a:solidFill>
              <a:ea typeface="宋体" panose="02010600030101010101" pitchFamily="2" charset="-122"/>
            </a:endParaRPr>
          </a:p>
          <a:p>
            <a:r>
              <a:rPr lang="en-US" altLang="zh-CN" dirty="0">
                <a:ea typeface="宋体" panose="02010600030101010101" pitchFamily="2" charset="-122"/>
                <a:sym typeface="Symbol" pitchFamily="2" charset="2"/>
              </a:rPr>
              <a:t>Fact.  </a:t>
            </a:r>
            <a:r>
              <a:rPr lang="en-US" altLang="zh-CN" dirty="0">
                <a:solidFill>
                  <a:schemeClr val="tx1"/>
                </a:solidFill>
                <a:ea typeface="宋体" panose="02010600030101010101" pitchFamily="2" charset="-122"/>
              </a:rPr>
              <a:t>The </a:t>
            </a:r>
            <a:r>
              <a:rPr lang="en-US" altLang="zh-CN" sz="1600" dirty="0">
                <a:ea typeface="宋体" panose="02010600030101010101" pitchFamily="2" charset="-122"/>
              </a:rPr>
              <a:t>½n</a:t>
            </a:r>
            <a:r>
              <a:rPr lang="en-US" altLang="zh-CN" baseline="30000" dirty="0">
                <a:solidFill>
                  <a:schemeClr val="tx1"/>
                </a:solidFill>
                <a:ea typeface="宋体" panose="02010600030101010101" pitchFamily="2" charset="-122"/>
              </a:rPr>
              <a:t>th</a:t>
            </a:r>
            <a:r>
              <a:rPr lang="en-US" altLang="zh-CN" dirty="0">
                <a:solidFill>
                  <a:schemeClr val="tx1"/>
                </a:solidFill>
                <a:ea typeface="宋体" panose="02010600030101010101" pitchFamily="2" charset="-122"/>
              </a:rPr>
              <a:t> roots of unity are: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0</a:t>
            </a:r>
            <a:r>
              <a:rPr lang="en-US" altLang="zh-CN" dirty="0">
                <a:solidFill>
                  <a:schemeClr val="tx1"/>
                </a:solidFill>
                <a:ea typeface="宋体" panose="02010600030101010101" pitchFamily="2" charset="-122"/>
              </a:rPr>
              <a:t>,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1</a:t>
            </a:r>
            <a:r>
              <a:rPr lang="en-US" altLang="zh-CN" dirty="0">
                <a:solidFill>
                  <a:schemeClr val="tx1"/>
                </a:solidFill>
                <a:ea typeface="宋体" panose="02010600030101010101" pitchFamily="2" charset="-122"/>
              </a:rPr>
              <a:t>, …,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n/2-1</a:t>
            </a:r>
            <a:r>
              <a:rPr lang="en-US" altLang="zh-CN" dirty="0">
                <a:solidFill>
                  <a:schemeClr val="tx1"/>
                </a:solidFill>
                <a:ea typeface="宋体" panose="02010600030101010101" pitchFamily="2" charset="-122"/>
              </a:rPr>
              <a:t> where </a:t>
            </a:r>
            <a:r>
              <a:rPr lang="en-US" altLang="zh-CN" dirty="0">
                <a:solidFill>
                  <a:schemeClr val="tx1"/>
                </a:solidFill>
                <a:ea typeface="宋体" panose="02010600030101010101" pitchFamily="2" charset="-122"/>
                <a:sym typeface="Symbol" pitchFamily="2" charset="2"/>
              </a:rPr>
              <a:t> = </a:t>
            </a:r>
            <a:r>
              <a:rPr lang="en-US" altLang="zh-CN" dirty="0">
                <a:solidFill>
                  <a:schemeClr val="tx1"/>
                </a:solidFill>
                <a:ea typeface="宋体" panose="02010600030101010101" pitchFamily="2" charset="-122"/>
              </a:rPr>
              <a:t>e </a:t>
            </a:r>
            <a:r>
              <a:rPr lang="en-US" altLang="zh-CN" baseline="30000" dirty="0">
                <a:solidFill>
                  <a:schemeClr val="tx1"/>
                </a:solidFill>
                <a:ea typeface="宋体" panose="02010600030101010101" pitchFamily="2" charset="-122"/>
                <a:sym typeface="Symbol" pitchFamily="2" charset="2"/>
              </a:rPr>
              <a:t>4 </a:t>
            </a:r>
            <a:r>
              <a:rPr lang="en-US" altLang="zh-CN" baseline="30000" dirty="0" err="1">
                <a:solidFill>
                  <a:schemeClr val="tx1"/>
                </a:solidFill>
                <a:ea typeface="宋体" panose="02010600030101010101" pitchFamily="2" charset="-122"/>
                <a:sym typeface="Symbol" pitchFamily="2" charset="2"/>
              </a:rPr>
              <a:t>i</a:t>
            </a:r>
            <a:r>
              <a:rPr lang="en-US" altLang="zh-CN" baseline="30000" dirty="0">
                <a:solidFill>
                  <a:schemeClr val="tx1"/>
                </a:solidFill>
                <a:ea typeface="宋体" panose="02010600030101010101" pitchFamily="2" charset="-122"/>
                <a:sym typeface="Symbol" pitchFamily="2" charset="2"/>
              </a:rPr>
              <a:t> / n</a:t>
            </a:r>
            <a:r>
              <a:rPr lang="en-US" altLang="zh-CN" dirty="0">
                <a:solidFill>
                  <a:schemeClr val="tx1"/>
                </a:solidFill>
                <a:ea typeface="宋体" panose="02010600030101010101" pitchFamily="2" charset="-122"/>
              </a:rPr>
              <a:t>.</a:t>
            </a:r>
          </a:p>
          <a:p>
            <a:r>
              <a:rPr lang="en-US" altLang="zh-CN" dirty="0">
                <a:ea typeface="宋体" panose="02010600030101010101" pitchFamily="2" charset="-122"/>
                <a:sym typeface="Symbol" pitchFamily="2" charset="2"/>
              </a:rPr>
              <a:t>Fact.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2 </a:t>
            </a:r>
            <a:r>
              <a:rPr lang="en-US" altLang="zh-CN" dirty="0">
                <a:solidFill>
                  <a:schemeClr val="tx1"/>
                </a:solidFill>
                <a:ea typeface="宋体" panose="02010600030101010101" pitchFamily="2" charset="-122"/>
                <a:sym typeface="Symbol" pitchFamily="2" charset="2"/>
              </a:rPr>
              <a:t>=   and  (</a:t>
            </a:r>
            <a:r>
              <a:rPr lang="en-US" altLang="zh-CN" baseline="30000" dirty="0">
                <a:solidFill>
                  <a:schemeClr val="tx1"/>
                </a:solidFill>
                <a:ea typeface="宋体" panose="02010600030101010101" pitchFamily="2" charset="-122"/>
                <a:sym typeface="Symbol" pitchFamily="2" charset="2"/>
              </a:rPr>
              <a:t>2</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k</a:t>
            </a:r>
            <a:r>
              <a:rPr lang="en-US" altLang="zh-CN" dirty="0">
                <a:solidFill>
                  <a:schemeClr val="tx1"/>
                </a:solidFill>
                <a:ea typeface="宋体" panose="02010600030101010101" pitchFamily="2" charset="-122"/>
                <a:sym typeface="Symbol" pitchFamily="2" charset="2"/>
              </a:rPr>
              <a:t> = </a:t>
            </a:r>
            <a:r>
              <a:rPr lang="en-US" altLang="zh-CN" baseline="30000" dirty="0">
                <a:solidFill>
                  <a:schemeClr val="tx1"/>
                </a:solidFill>
                <a:ea typeface="宋体" panose="02010600030101010101" pitchFamily="2" charset="-122"/>
                <a:sym typeface="Symbol" pitchFamily="2" charset="2"/>
              </a:rPr>
              <a:t>k</a:t>
            </a:r>
            <a:r>
              <a:rPr lang="en-US" altLang="zh-CN" dirty="0">
                <a:solidFill>
                  <a:schemeClr val="tx1"/>
                </a:solidFill>
                <a:ea typeface="宋体" panose="02010600030101010101" pitchFamily="2" charset="-122"/>
                <a:sym typeface="Symbol" pitchFamily="2" charset="2"/>
              </a:rPr>
              <a:t>.</a:t>
            </a:r>
          </a:p>
        </p:txBody>
      </p:sp>
      <p:sp>
        <p:nvSpPr>
          <p:cNvPr id="450567" name="Oval 7">
            <a:extLst>
              <a:ext uri="{FF2B5EF4-FFF2-40B4-BE49-F238E27FC236}">
                <a16:creationId xmlns:a16="http://schemas.microsoft.com/office/drawing/2014/main" id="{46DDD87F-27EA-9543-BB5D-3CDAC6D4DE58}"/>
              </a:ext>
            </a:extLst>
          </p:cNvPr>
          <p:cNvSpPr>
            <a:spLocks noChangeArrowheads="1"/>
          </p:cNvSpPr>
          <p:nvPr/>
        </p:nvSpPr>
        <p:spPr bwMode="auto">
          <a:xfrm>
            <a:off x="5273612" y="4527106"/>
            <a:ext cx="2022475" cy="20224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75" name="Line 15">
            <a:extLst>
              <a:ext uri="{FF2B5EF4-FFF2-40B4-BE49-F238E27FC236}">
                <a16:creationId xmlns:a16="http://schemas.microsoft.com/office/drawing/2014/main" id="{D8990D8C-C3EA-044E-B2DF-DE1D8BC91EBC}"/>
              </a:ext>
            </a:extLst>
          </p:cNvPr>
          <p:cNvSpPr>
            <a:spLocks noChangeShapeType="1"/>
          </p:cNvSpPr>
          <p:nvPr/>
        </p:nvSpPr>
        <p:spPr bwMode="auto">
          <a:xfrm flipH="1">
            <a:off x="4329048" y="5538343"/>
            <a:ext cx="3911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76" name="Line 16">
            <a:extLst>
              <a:ext uri="{FF2B5EF4-FFF2-40B4-BE49-F238E27FC236}">
                <a16:creationId xmlns:a16="http://schemas.microsoft.com/office/drawing/2014/main" id="{1D0185B0-E9F4-7646-AB69-77BF055FF40C}"/>
              </a:ext>
            </a:extLst>
          </p:cNvPr>
          <p:cNvSpPr>
            <a:spLocks noChangeShapeType="1"/>
          </p:cNvSpPr>
          <p:nvPr/>
        </p:nvSpPr>
        <p:spPr bwMode="auto">
          <a:xfrm rot="16200000" flipH="1">
            <a:off x="4801329" y="5470874"/>
            <a:ext cx="296703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77" name="Text Box 17">
            <a:extLst>
              <a:ext uri="{FF2B5EF4-FFF2-40B4-BE49-F238E27FC236}">
                <a16:creationId xmlns:a16="http://schemas.microsoft.com/office/drawing/2014/main" id="{214DE1AD-2CAF-3443-B7A9-2E91B96892B1}"/>
              </a:ext>
            </a:extLst>
          </p:cNvPr>
          <p:cNvSpPr txBox="1">
            <a:spLocks noChangeArrowheads="1"/>
          </p:cNvSpPr>
          <p:nvPr/>
        </p:nvSpPr>
        <p:spPr bwMode="auto">
          <a:xfrm>
            <a:off x="7345440" y="5190681"/>
            <a:ext cx="95539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0</a:t>
            </a:r>
            <a:r>
              <a:rPr lang="en-US" altLang="zh-CN" sz="1400">
                <a:ea typeface="宋体" panose="02010600030101010101" pitchFamily="2" charset="-122"/>
              </a:rPr>
              <a:t> = </a:t>
            </a: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0</a:t>
            </a:r>
            <a:r>
              <a:rPr lang="en-US" altLang="zh-CN" sz="1400">
                <a:ea typeface="宋体" panose="02010600030101010101" pitchFamily="2" charset="-122"/>
              </a:rPr>
              <a:t> = 1</a:t>
            </a:r>
          </a:p>
        </p:txBody>
      </p:sp>
      <p:sp>
        <p:nvSpPr>
          <p:cNvPr id="450578" name="Text Box 18">
            <a:extLst>
              <a:ext uri="{FF2B5EF4-FFF2-40B4-BE49-F238E27FC236}">
                <a16:creationId xmlns:a16="http://schemas.microsoft.com/office/drawing/2014/main" id="{6A91F42C-D8AA-A844-902B-106E79B817E0}"/>
              </a:ext>
            </a:extLst>
          </p:cNvPr>
          <p:cNvSpPr txBox="1">
            <a:spLocks noChangeArrowheads="1"/>
          </p:cNvSpPr>
          <p:nvPr/>
        </p:nvSpPr>
        <p:spPr bwMode="auto">
          <a:xfrm>
            <a:off x="6973620" y="4571556"/>
            <a:ext cx="37029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1</a:t>
            </a:r>
          </a:p>
        </p:txBody>
      </p:sp>
      <p:sp>
        <p:nvSpPr>
          <p:cNvPr id="450579" name="Text Box 19">
            <a:extLst>
              <a:ext uri="{FF2B5EF4-FFF2-40B4-BE49-F238E27FC236}">
                <a16:creationId xmlns:a16="http://schemas.microsoft.com/office/drawing/2014/main" id="{1F098EA0-193B-C442-A8D3-BDC1153B0EEE}"/>
              </a:ext>
            </a:extLst>
          </p:cNvPr>
          <p:cNvSpPr txBox="1">
            <a:spLocks noChangeArrowheads="1"/>
          </p:cNvSpPr>
          <p:nvPr/>
        </p:nvSpPr>
        <p:spPr bwMode="auto">
          <a:xfrm>
            <a:off x="5840731" y="4144519"/>
            <a:ext cx="90569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2</a:t>
            </a:r>
            <a:r>
              <a:rPr lang="en-US" altLang="zh-CN" sz="1400">
                <a:ea typeface="宋体" panose="02010600030101010101" pitchFamily="2" charset="-122"/>
              </a:rPr>
              <a:t> = </a:t>
            </a: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1</a:t>
            </a:r>
            <a:r>
              <a:rPr lang="en-US" altLang="zh-CN" sz="1400">
                <a:ea typeface="宋体" panose="02010600030101010101" pitchFamily="2" charset="-122"/>
              </a:rPr>
              <a:t> = i</a:t>
            </a:r>
          </a:p>
        </p:txBody>
      </p:sp>
      <p:sp>
        <p:nvSpPr>
          <p:cNvPr id="450580" name="Text Box 20">
            <a:extLst>
              <a:ext uri="{FF2B5EF4-FFF2-40B4-BE49-F238E27FC236}">
                <a16:creationId xmlns:a16="http://schemas.microsoft.com/office/drawing/2014/main" id="{B8CE9080-EADE-644C-8681-EA043A02157B}"/>
              </a:ext>
            </a:extLst>
          </p:cNvPr>
          <p:cNvSpPr txBox="1">
            <a:spLocks noChangeArrowheads="1"/>
          </p:cNvSpPr>
          <p:nvPr/>
        </p:nvSpPr>
        <p:spPr bwMode="auto">
          <a:xfrm>
            <a:off x="5289282" y="4527106"/>
            <a:ext cx="37029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3</a:t>
            </a:r>
          </a:p>
        </p:txBody>
      </p:sp>
      <p:sp>
        <p:nvSpPr>
          <p:cNvPr id="450581" name="Text Box 21">
            <a:extLst>
              <a:ext uri="{FF2B5EF4-FFF2-40B4-BE49-F238E27FC236}">
                <a16:creationId xmlns:a16="http://schemas.microsoft.com/office/drawing/2014/main" id="{235514A7-6792-FC4A-839D-5F1A960C2F51}"/>
              </a:ext>
            </a:extLst>
          </p:cNvPr>
          <p:cNvSpPr txBox="1">
            <a:spLocks noChangeArrowheads="1"/>
          </p:cNvSpPr>
          <p:nvPr/>
        </p:nvSpPr>
        <p:spPr bwMode="auto">
          <a:xfrm>
            <a:off x="4140015" y="5179569"/>
            <a:ext cx="100989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4</a:t>
            </a:r>
            <a:r>
              <a:rPr lang="en-US" altLang="zh-CN" sz="1400">
                <a:ea typeface="宋体" panose="02010600030101010101" pitchFamily="2" charset="-122"/>
              </a:rPr>
              <a:t> = </a:t>
            </a: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2</a:t>
            </a:r>
            <a:r>
              <a:rPr lang="en-US" altLang="zh-CN" sz="1400">
                <a:ea typeface="宋体" panose="02010600030101010101" pitchFamily="2" charset="-122"/>
              </a:rPr>
              <a:t> = -1</a:t>
            </a:r>
          </a:p>
        </p:txBody>
      </p:sp>
      <p:sp>
        <p:nvSpPr>
          <p:cNvPr id="450582" name="Text Box 22">
            <a:extLst>
              <a:ext uri="{FF2B5EF4-FFF2-40B4-BE49-F238E27FC236}">
                <a16:creationId xmlns:a16="http://schemas.microsoft.com/office/drawing/2014/main" id="{EE1D9252-0D91-AA4F-8B5B-D2484AF7FF70}"/>
              </a:ext>
            </a:extLst>
          </p:cNvPr>
          <p:cNvSpPr txBox="1">
            <a:spLocks noChangeArrowheads="1"/>
          </p:cNvSpPr>
          <p:nvPr/>
        </p:nvSpPr>
        <p:spPr bwMode="auto">
          <a:xfrm>
            <a:off x="5189077" y="6179694"/>
            <a:ext cx="41036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5</a:t>
            </a:r>
            <a:r>
              <a:rPr lang="en-US" altLang="zh-CN" sz="1400">
                <a:ea typeface="宋体" panose="02010600030101010101" pitchFamily="2" charset="-122"/>
              </a:rPr>
              <a:t> </a:t>
            </a:r>
          </a:p>
        </p:txBody>
      </p:sp>
      <p:sp>
        <p:nvSpPr>
          <p:cNvPr id="450583" name="Text Box 23">
            <a:extLst>
              <a:ext uri="{FF2B5EF4-FFF2-40B4-BE49-F238E27FC236}">
                <a16:creationId xmlns:a16="http://schemas.microsoft.com/office/drawing/2014/main" id="{C97FB6F4-3EBC-8A42-8C10-9AA4A7C5FBD5}"/>
              </a:ext>
            </a:extLst>
          </p:cNvPr>
          <p:cNvSpPr txBox="1">
            <a:spLocks noChangeArrowheads="1"/>
          </p:cNvSpPr>
          <p:nvPr/>
        </p:nvSpPr>
        <p:spPr bwMode="auto">
          <a:xfrm>
            <a:off x="5837293" y="6549581"/>
            <a:ext cx="96019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6</a:t>
            </a:r>
            <a:r>
              <a:rPr lang="en-US" altLang="zh-CN" sz="1400">
                <a:ea typeface="宋体" panose="02010600030101010101" pitchFamily="2" charset="-122"/>
              </a:rPr>
              <a:t> = </a:t>
            </a: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3</a:t>
            </a:r>
            <a:r>
              <a:rPr lang="en-US" altLang="zh-CN" sz="1400">
                <a:ea typeface="宋体" panose="02010600030101010101" pitchFamily="2" charset="-122"/>
              </a:rPr>
              <a:t> = -i</a:t>
            </a:r>
          </a:p>
        </p:txBody>
      </p:sp>
      <p:sp>
        <p:nvSpPr>
          <p:cNvPr id="450584" name="Text Box 24">
            <a:extLst>
              <a:ext uri="{FF2B5EF4-FFF2-40B4-BE49-F238E27FC236}">
                <a16:creationId xmlns:a16="http://schemas.microsoft.com/office/drawing/2014/main" id="{0FAF87A4-1C27-CD42-BBC8-7429CDAB2172}"/>
              </a:ext>
            </a:extLst>
          </p:cNvPr>
          <p:cNvSpPr txBox="1">
            <a:spLocks noChangeArrowheads="1"/>
          </p:cNvSpPr>
          <p:nvPr/>
        </p:nvSpPr>
        <p:spPr bwMode="auto">
          <a:xfrm>
            <a:off x="6978190" y="6168581"/>
            <a:ext cx="41036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400">
                <a:ea typeface="宋体" panose="02010600030101010101" pitchFamily="2" charset="-122"/>
                <a:sym typeface="Symbol" pitchFamily="2" charset="2"/>
              </a:rPr>
              <a:t></a:t>
            </a:r>
            <a:r>
              <a:rPr lang="en-US" altLang="zh-CN" sz="1400" baseline="30000">
                <a:ea typeface="宋体" panose="02010600030101010101" pitchFamily="2" charset="-122"/>
                <a:sym typeface="Symbol" pitchFamily="2" charset="2"/>
              </a:rPr>
              <a:t>7</a:t>
            </a:r>
            <a:r>
              <a:rPr lang="en-US" altLang="zh-CN" sz="1400">
                <a:ea typeface="宋体" panose="02010600030101010101" pitchFamily="2" charset="-122"/>
              </a:rPr>
              <a:t> </a:t>
            </a:r>
          </a:p>
        </p:txBody>
      </p:sp>
      <p:sp>
        <p:nvSpPr>
          <p:cNvPr id="450586" name="Oval 26">
            <a:extLst>
              <a:ext uri="{FF2B5EF4-FFF2-40B4-BE49-F238E27FC236}">
                <a16:creationId xmlns:a16="http://schemas.microsoft.com/office/drawing/2014/main" id="{605C334F-B1A2-8D49-B432-A20AB4980624}"/>
              </a:ext>
            </a:extLst>
          </p:cNvPr>
          <p:cNvSpPr>
            <a:spLocks noChangeArrowheads="1"/>
          </p:cNvSpPr>
          <p:nvPr/>
        </p:nvSpPr>
        <p:spPr bwMode="auto">
          <a:xfrm>
            <a:off x="5251387" y="5520880"/>
            <a:ext cx="46037"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87" name="Oval 27">
            <a:extLst>
              <a:ext uri="{FF2B5EF4-FFF2-40B4-BE49-F238E27FC236}">
                <a16:creationId xmlns:a16="http://schemas.microsoft.com/office/drawing/2014/main" id="{8A4EC543-74E0-7B42-B610-82CD92CA10E0}"/>
              </a:ext>
            </a:extLst>
          </p:cNvPr>
          <p:cNvSpPr>
            <a:spLocks noChangeArrowheads="1"/>
          </p:cNvSpPr>
          <p:nvPr/>
        </p:nvSpPr>
        <p:spPr bwMode="auto">
          <a:xfrm>
            <a:off x="5545073" y="4812855"/>
            <a:ext cx="46038"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88" name="Oval 28">
            <a:extLst>
              <a:ext uri="{FF2B5EF4-FFF2-40B4-BE49-F238E27FC236}">
                <a16:creationId xmlns:a16="http://schemas.microsoft.com/office/drawing/2014/main" id="{9B608E7E-B285-E447-92B3-FE0AE1227B70}"/>
              </a:ext>
            </a:extLst>
          </p:cNvPr>
          <p:cNvSpPr>
            <a:spLocks noChangeArrowheads="1"/>
          </p:cNvSpPr>
          <p:nvPr/>
        </p:nvSpPr>
        <p:spPr bwMode="auto">
          <a:xfrm>
            <a:off x="5548248" y="6222555"/>
            <a:ext cx="46038"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89" name="Oval 29">
            <a:extLst>
              <a:ext uri="{FF2B5EF4-FFF2-40B4-BE49-F238E27FC236}">
                <a16:creationId xmlns:a16="http://schemas.microsoft.com/office/drawing/2014/main" id="{42108885-3AD8-1746-AC13-3CA2F0BA9CB2}"/>
              </a:ext>
            </a:extLst>
          </p:cNvPr>
          <p:cNvSpPr>
            <a:spLocks noChangeArrowheads="1"/>
          </p:cNvSpPr>
          <p:nvPr/>
        </p:nvSpPr>
        <p:spPr bwMode="auto">
          <a:xfrm>
            <a:off x="7275448" y="5525644"/>
            <a:ext cx="46038"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90" name="Oval 30">
            <a:extLst>
              <a:ext uri="{FF2B5EF4-FFF2-40B4-BE49-F238E27FC236}">
                <a16:creationId xmlns:a16="http://schemas.microsoft.com/office/drawing/2014/main" id="{232D1C1F-B515-8A46-8EF0-10EF4C983E9B}"/>
              </a:ext>
            </a:extLst>
          </p:cNvPr>
          <p:cNvSpPr>
            <a:spLocks noChangeArrowheads="1"/>
          </p:cNvSpPr>
          <p:nvPr/>
        </p:nvSpPr>
        <p:spPr bwMode="auto">
          <a:xfrm>
            <a:off x="6975412" y="6227319"/>
            <a:ext cx="46037"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91" name="Oval 31">
            <a:extLst>
              <a:ext uri="{FF2B5EF4-FFF2-40B4-BE49-F238E27FC236}">
                <a16:creationId xmlns:a16="http://schemas.microsoft.com/office/drawing/2014/main" id="{0D1AFCD6-863D-644A-9C4B-F70BF514F6A3}"/>
              </a:ext>
            </a:extLst>
          </p:cNvPr>
          <p:cNvSpPr>
            <a:spLocks noChangeArrowheads="1"/>
          </p:cNvSpPr>
          <p:nvPr/>
        </p:nvSpPr>
        <p:spPr bwMode="auto">
          <a:xfrm>
            <a:off x="6270562" y="4500119"/>
            <a:ext cx="46037"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92" name="Oval 32">
            <a:extLst>
              <a:ext uri="{FF2B5EF4-FFF2-40B4-BE49-F238E27FC236}">
                <a16:creationId xmlns:a16="http://schemas.microsoft.com/office/drawing/2014/main" id="{4B4F2BC2-ABC4-9A49-A8EB-FB60F657E20E}"/>
              </a:ext>
            </a:extLst>
          </p:cNvPr>
          <p:cNvSpPr>
            <a:spLocks noChangeArrowheads="1"/>
          </p:cNvSpPr>
          <p:nvPr/>
        </p:nvSpPr>
        <p:spPr bwMode="auto">
          <a:xfrm>
            <a:off x="6265798" y="6519419"/>
            <a:ext cx="46038" cy="46037"/>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93" name="Oval 33">
            <a:extLst>
              <a:ext uri="{FF2B5EF4-FFF2-40B4-BE49-F238E27FC236}">
                <a16:creationId xmlns:a16="http://schemas.microsoft.com/office/drawing/2014/main" id="{689AD344-66A6-FA41-A221-DFE82C6C7D75}"/>
              </a:ext>
            </a:extLst>
          </p:cNvPr>
          <p:cNvSpPr>
            <a:spLocks noChangeArrowheads="1"/>
          </p:cNvSpPr>
          <p:nvPr/>
        </p:nvSpPr>
        <p:spPr bwMode="auto">
          <a:xfrm>
            <a:off x="6980173" y="4812855"/>
            <a:ext cx="46038" cy="46038"/>
          </a:xfrm>
          <a:prstGeom prst="ellipse">
            <a:avLst/>
          </a:prstGeom>
          <a:solidFill>
            <a:schemeClr val="tx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450599" name="Rectangle 39">
            <a:extLst>
              <a:ext uri="{FF2B5EF4-FFF2-40B4-BE49-F238E27FC236}">
                <a16:creationId xmlns:a16="http://schemas.microsoft.com/office/drawing/2014/main" id="{BD8464E6-1EC0-F749-A047-FF33895D2B22}"/>
              </a:ext>
            </a:extLst>
          </p:cNvPr>
          <p:cNvSpPr>
            <a:spLocks noChangeArrowheads="1"/>
          </p:cNvSpPr>
          <p:nvPr/>
        </p:nvSpPr>
        <p:spPr bwMode="auto">
          <a:xfrm>
            <a:off x="5683187" y="5144644"/>
            <a:ext cx="541815"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1400">
                <a:ea typeface="宋体" panose="02010600030101010101" pitchFamily="2" charset="-122"/>
              </a:rPr>
              <a:t>n = 8</a:t>
            </a:r>
          </a:p>
        </p:txBody>
      </p:sp>
      <p:pic>
        <p:nvPicPr>
          <p:cNvPr id="25" name="Picture 2">
            <a:extLst>
              <a:ext uri="{FF2B5EF4-FFF2-40B4-BE49-F238E27FC236}">
                <a16:creationId xmlns:a16="http://schemas.microsoft.com/office/drawing/2014/main" id="{C9A4D651-F7CA-7E4C-97A9-CBC9644AD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4">
            <a:extLst>
              <a:ext uri="{FF2B5EF4-FFF2-40B4-BE49-F238E27FC236}">
                <a16:creationId xmlns:a16="http://schemas.microsoft.com/office/drawing/2014/main" id="{EBF152E0-C295-E341-8579-6B0545819E3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2673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794EE6D5-A99E-1E40-B4B4-C672C3385DD2}"/>
              </a:ext>
            </a:extLst>
          </p:cNvPr>
          <p:cNvSpPr>
            <a:spLocks noGrp="1"/>
          </p:cNvSpPr>
          <p:nvPr>
            <p:ph type="sldNum" sz="quarter" idx="10"/>
          </p:nvPr>
        </p:nvSpPr>
        <p:spPr/>
        <p:txBody>
          <a:bodyPr/>
          <a:lstStyle/>
          <a:p>
            <a:fld id="{D73651D7-93DC-BD4C-9CDA-28070D5FB80C}" type="slidenum">
              <a:rPr lang="en-US" altLang="zh-CN"/>
              <a:pPr/>
              <a:t>25</a:t>
            </a:fld>
            <a:endParaRPr lang="en-US" altLang="zh-CN" sz="1400"/>
          </a:p>
        </p:txBody>
      </p:sp>
      <p:sp>
        <p:nvSpPr>
          <p:cNvPr id="515074" name="Rectangle 2">
            <a:extLst>
              <a:ext uri="{FF2B5EF4-FFF2-40B4-BE49-F238E27FC236}">
                <a16:creationId xmlns:a16="http://schemas.microsoft.com/office/drawing/2014/main" id="{22AFBA01-DC99-F045-BC02-96D03A65CEDF}"/>
              </a:ext>
            </a:extLst>
          </p:cNvPr>
          <p:cNvSpPr>
            <a:spLocks noGrp="1" noChangeArrowheads="1"/>
          </p:cNvSpPr>
          <p:nvPr>
            <p:ph type="title"/>
          </p:nvPr>
        </p:nvSpPr>
        <p:spPr/>
        <p:txBody>
          <a:bodyPr/>
          <a:lstStyle/>
          <a:p>
            <a:r>
              <a:rPr lang="en-US" altLang="zh-CN">
                <a:ea typeface="宋体" panose="02010600030101010101" pitchFamily="2" charset="-122"/>
              </a:rPr>
              <a:t>Fast Fourier Transform</a:t>
            </a:r>
          </a:p>
        </p:txBody>
      </p:sp>
      <p:sp>
        <p:nvSpPr>
          <p:cNvPr id="515075" name="Rectangle 3">
            <a:extLst>
              <a:ext uri="{FF2B5EF4-FFF2-40B4-BE49-F238E27FC236}">
                <a16:creationId xmlns:a16="http://schemas.microsoft.com/office/drawing/2014/main" id="{31D6D3CB-E062-0944-B658-BB150AD6EA3F}"/>
              </a:ext>
            </a:extLst>
          </p:cNvPr>
          <p:cNvSpPr>
            <a:spLocks noGrp="1" noChangeArrowheads="1"/>
          </p:cNvSpPr>
          <p:nvPr>
            <p:ph type="body" idx="1"/>
          </p:nvPr>
        </p:nvSpPr>
        <p:spPr/>
        <p:txBody>
          <a:bodyPr>
            <a:normAutofit fontScale="92500" lnSpcReduction="20000"/>
          </a:bodyPr>
          <a:lstStyle/>
          <a:p>
            <a:r>
              <a:rPr lang="en-US" altLang="zh-CN" dirty="0">
                <a:ea typeface="宋体" panose="02010600030101010101" pitchFamily="2" charset="-122"/>
              </a:rPr>
              <a:t>Goal.  </a:t>
            </a:r>
            <a:r>
              <a:rPr lang="en-US" altLang="zh-CN" dirty="0">
                <a:solidFill>
                  <a:schemeClr val="tx1"/>
                </a:solidFill>
                <a:ea typeface="宋体" panose="02010600030101010101" pitchFamily="2" charset="-122"/>
              </a:rPr>
              <a:t>Evaluate a degree n-1 polynomial A(x) = a</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 ... + a</a:t>
            </a:r>
            <a:r>
              <a:rPr lang="en-US" altLang="zh-CN" baseline="-25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x</a:t>
            </a:r>
            <a:r>
              <a:rPr lang="en-US" altLang="zh-CN" baseline="30000" dirty="0">
                <a:solidFill>
                  <a:schemeClr val="tx1"/>
                </a:solidFill>
                <a:ea typeface="宋体" panose="02010600030101010101" pitchFamily="2" charset="-122"/>
              </a:rPr>
              <a:t>n-1</a:t>
            </a:r>
            <a:r>
              <a:rPr lang="en-US" altLang="zh-CN" dirty="0">
                <a:solidFill>
                  <a:schemeClr val="tx1"/>
                </a:solidFill>
                <a:ea typeface="宋体" panose="02010600030101010101" pitchFamily="2" charset="-122"/>
              </a:rPr>
              <a:t> at its n</a:t>
            </a:r>
            <a:r>
              <a:rPr lang="en-US" altLang="zh-CN" baseline="30000" dirty="0">
                <a:solidFill>
                  <a:schemeClr val="tx1"/>
                </a:solidFill>
                <a:ea typeface="宋体" panose="02010600030101010101" pitchFamily="2" charset="-122"/>
              </a:rPr>
              <a:t>th</a:t>
            </a:r>
            <a:r>
              <a:rPr lang="en-US" altLang="zh-CN" dirty="0">
                <a:solidFill>
                  <a:schemeClr val="tx1"/>
                </a:solidFill>
                <a:ea typeface="宋体" panose="02010600030101010101" pitchFamily="2" charset="-122"/>
              </a:rPr>
              <a:t> roots of unity: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0</a:t>
            </a:r>
            <a:r>
              <a:rPr lang="en-US" altLang="zh-CN" dirty="0">
                <a:solidFill>
                  <a:schemeClr val="tx1"/>
                </a:solidFill>
                <a:ea typeface="宋体" panose="02010600030101010101" pitchFamily="2" charset="-122"/>
              </a:rPr>
              <a:t>,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1</a:t>
            </a:r>
            <a:r>
              <a:rPr lang="en-US" altLang="zh-CN" dirty="0">
                <a:solidFill>
                  <a:schemeClr val="tx1"/>
                </a:solidFill>
                <a:ea typeface="宋体" panose="02010600030101010101" pitchFamily="2" charset="-122"/>
              </a:rPr>
              <a:t>, …,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n-1</a:t>
            </a:r>
            <a:r>
              <a:rPr lang="en-US" altLang="zh-CN" dirty="0">
                <a:solidFill>
                  <a:schemeClr val="tx1"/>
                </a:solidFill>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Divide.  </a:t>
            </a:r>
            <a:r>
              <a:rPr lang="en-US" altLang="zh-CN" dirty="0">
                <a:solidFill>
                  <a:schemeClr val="tx1"/>
                </a:solidFill>
                <a:ea typeface="宋体" panose="02010600030101010101" pitchFamily="2" charset="-122"/>
              </a:rPr>
              <a:t>Break polynomial up into even and odd powers.</a:t>
            </a:r>
          </a:p>
          <a:p>
            <a:pPr lvl="1"/>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  =  a</a:t>
            </a:r>
            <a:r>
              <a:rPr lang="en-US" altLang="zh-CN" baseline="-25000" dirty="0">
                <a:ea typeface="宋体" panose="02010600030101010101" pitchFamily="2" charset="-122"/>
              </a:rPr>
              <a:t>0 </a:t>
            </a:r>
            <a:r>
              <a:rPr lang="en-US" altLang="zh-CN" dirty="0">
                <a:ea typeface="宋体" panose="02010600030101010101" pitchFamily="2" charset="-122"/>
              </a:rPr>
              <a:t>+ a</a:t>
            </a:r>
            <a:r>
              <a:rPr lang="en-US" altLang="zh-CN" baseline="-25000" dirty="0">
                <a:ea typeface="宋体" panose="02010600030101010101" pitchFamily="2" charset="-122"/>
              </a:rPr>
              <a:t>2</a:t>
            </a:r>
            <a:r>
              <a:rPr lang="en-US" altLang="zh-CN" dirty="0">
                <a:ea typeface="宋体" panose="02010600030101010101" pitchFamily="2" charset="-122"/>
              </a:rPr>
              <a:t>x + a</a:t>
            </a:r>
            <a:r>
              <a:rPr lang="en-US" altLang="zh-CN" baseline="-25000" dirty="0">
                <a:ea typeface="宋体" panose="02010600030101010101" pitchFamily="2" charset="-122"/>
              </a:rPr>
              <a:t>4</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 + a</a:t>
            </a:r>
            <a:r>
              <a:rPr lang="en-US" altLang="zh-CN" baseline="-25000" dirty="0">
                <a:ea typeface="宋体" panose="02010600030101010101" pitchFamily="2" charset="-122"/>
              </a:rPr>
              <a:t>n/2-2 </a:t>
            </a:r>
            <a:r>
              <a:rPr lang="en-US" altLang="zh-CN" dirty="0">
                <a:ea typeface="宋体" panose="02010600030101010101" pitchFamily="2" charset="-122"/>
              </a:rPr>
              <a:t>x</a:t>
            </a:r>
            <a:r>
              <a:rPr lang="en-US" altLang="zh-CN" baseline="30000" dirty="0">
                <a:ea typeface="宋体" panose="02010600030101010101" pitchFamily="2" charset="-122"/>
              </a:rPr>
              <a:t>(n-1)/2</a:t>
            </a:r>
            <a:r>
              <a:rPr lang="en-US" altLang="zh-CN" dirty="0">
                <a:ea typeface="宋体" panose="02010600030101010101" pitchFamily="2" charset="-122"/>
              </a:rPr>
              <a:t>.</a:t>
            </a:r>
          </a:p>
          <a:p>
            <a:pPr lvl="1"/>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baseline="-25000" dirty="0">
                <a:ea typeface="宋体" panose="02010600030101010101" pitchFamily="2" charset="-122"/>
              </a:rPr>
              <a:t> </a:t>
            </a:r>
            <a:r>
              <a:rPr lang="en-US" altLang="zh-CN" dirty="0">
                <a:ea typeface="宋体" panose="02010600030101010101" pitchFamily="2" charset="-122"/>
              </a:rPr>
              <a:t>(x)  =  a</a:t>
            </a:r>
            <a:r>
              <a:rPr lang="en-US" altLang="zh-CN" baseline="-25000" dirty="0">
                <a:ea typeface="宋体" panose="02010600030101010101" pitchFamily="2" charset="-122"/>
              </a:rPr>
              <a:t>1</a:t>
            </a:r>
            <a:r>
              <a:rPr lang="en-US" altLang="zh-CN" dirty="0">
                <a:ea typeface="宋体" panose="02010600030101010101" pitchFamily="2" charset="-122"/>
              </a:rPr>
              <a:t> + a</a:t>
            </a:r>
            <a:r>
              <a:rPr lang="en-US" altLang="zh-CN" baseline="-25000" dirty="0">
                <a:ea typeface="宋体" panose="02010600030101010101" pitchFamily="2" charset="-122"/>
              </a:rPr>
              <a:t>3</a:t>
            </a:r>
            <a:r>
              <a:rPr lang="en-US" altLang="zh-CN" dirty="0">
                <a:ea typeface="宋体" panose="02010600030101010101" pitchFamily="2" charset="-122"/>
              </a:rPr>
              <a:t>x + a</a:t>
            </a:r>
            <a:r>
              <a:rPr lang="en-US" altLang="zh-CN" baseline="-25000" dirty="0">
                <a:ea typeface="宋体" panose="02010600030101010101" pitchFamily="2" charset="-122"/>
              </a:rPr>
              <a:t>5</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 + a</a:t>
            </a:r>
            <a:r>
              <a:rPr lang="en-US" altLang="zh-CN" baseline="-25000" dirty="0">
                <a:ea typeface="宋体" panose="02010600030101010101" pitchFamily="2" charset="-122"/>
              </a:rPr>
              <a:t>n/2-1 </a:t>
            </a:r>
            <a:r>
              <a:rPr lang="en-US" altLang="zh-CN" dirty="0">
                <a:ea typeface="宋体" panose="02010600030101010101" pitchFamily="2" charset="-122"/>
              </a:rPr>
              <a:t>x</a:t>
            </a:r>
            <a:r>
              <a:rPr lang="en-US" altLang="zh-CN" baseline="30000" dirty="0">
                <a:ea typeface="宋体" panose="02010600030101010101" pitchFamily="2" charset="-122"/>
              </a:rPr>
              <a:t>(n-1)/2</a:t>
            </a:r>
            <a:r>
              <a:rPr lang="en-US" altLang="zh-CN" dirty="0">
                <a:ea typeface="宋体" panose="02010600030101010101" pitchFamily="2" charset="-122"/>
              </a:rPr>
              <a:t>.</a:t>
            </a:r>
          </a:p>
          <a:p>
            <a:pPr lvl="1"/>
            <a:r>
              <a:rPr lang="en-US" altLang="zh-CN" dirty="0">
                <a:ea typeface="宋体" panose="02010600030101010101" pitchFamily="2" charset="-122"/>
              </a:rPr>
              <a:t>A(x)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 + x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(x</a:t>
            </a:r>
            <a:r>
              <a:rPr lang="en-US" altLang="zh-CN" baseline="30000" dirty="0">
                <a:ea typeface="宋体" panose="02010600030101010101" pitchFamily="2" charset="-122"/>
              </a:rPr>
              <a:t>2</a:t>
            </a:r>
            <a:r>
              <a:rPr lang="en-US" altLang="zh-CN" dirty="0">
                <a:ea typeface="宋体" panose="02010600030101010101" pitchFamily="2" charset="-122"/>
              </a:rPr>
              <a:t>).</a:t>
            </a:r>
          </a:p>
          <a:p>
            <a:pPr lvl="1"/>
            <a:endParaRPr lang="en-US" altLang="zh-CN" dirty="0">
              <a:ea typeface="宋体" panose="02010600030101010101" pitchFamily="2" charset="-122"/>
            </a:endParaRPr>
          </a:p>
          <a:p>
            <a:r>
              <a:rPr lang="en-US" altLang="zh-CN" dirty="0">
                <a:ea typeface="宋体" panose="02010600030101010101" pitchFamily="2" charset="-122"/>
              </a:rPr>
              <a:t>Conquer.  </a:t>
            </a:r>
            <a:r>
              <a:rPr lang="en-US" altLang="zh-CN" dirty="0">
                <a:solidFill>
                  <a:schemeClr val="tx1"/>
                </a:solidFill>
                <a:ea typeface="宋体" panose="02010600030101010101" pitchFamily="2" charset="-122"/>
              </a:rPr>
              <a:t>Evaluate degree </a:t>
            </a:r>
            <a:r>
              <a:rPr lang="en-US" altLang="zh-CN" dirty="0" err="1">
                <a:solidFill>
                  <a:schemeClr val="tx1"/>
                </a:solidFill>
                <a:ea typeface="宋体" panose="02010600030101010101" pitchFamily="2" charset="-122"/>
              </a:rPr>
              <a:t>A</a:t>
            </a:r>
            <a:r>
              <a:rPr lang="en-US" altLang="zh-CN" baseline="-25000" dirty="0" err="1">
                <a:solidFill>
                  <a:schemeClr val="tx1"/>
                </a:solidFill>
                <a:ea typeface="宋体" panose="02010600030101010101" pitchFamily="2" charset="-122"/>
              </a:rPr>
              <a:t>even</a:t>
            </a:r>
            <a:r>
              <a:rPr lang="en-US" altLang="zh-CN" dirty="0">
                <a:solidFill>
                  <a:schemeClr val="tx1"/>
                </a:solidFill>
                <a:ea typeface="宋体" panose="02010600030101010101" pitchFamily="2" charset="-122"/>
              </a:rPr>
              <a:t>(x) and </a:t>
            </a:r>
            <a:r>
              <a:rPr lang="en-US" altLang="zh-CN" dirty="0" err="1">
                <a:solidFill>
                  <a:schemeClr val="tx1"/>
                </a:solidFill>
                <a:ea typeface="宋体" panose="02010600030101010101" pitchFamily="2" charset="-122"/>
              </a:rPr>
              <a:t>A</a:t>
            </a:r>
            <a:r>
              <a:rPr lang="en-US" altLang="zh-CN" baseline="-25000" dirty="0" err="1">
                <a:solidFill>
                  <a:schemeClr val="tx1"/>
                </a:solidFill>
                <a:ea typeface="宋体" panose="02010600030101010101" pitchFamily="2" charset="-122"/>
              </a:rPr>
              <a:t>odd</a:t>
            </a:r>
            <a:r>
              <a:rPr lang="en-US" altLang="zh-CN" dirty="0">
                <a:solidFill>
                  <a:schemeClr val="tx1"/>
                </a:solidFill>
                <a:ea typeface="宋体" panose="02010600030101010101" pitchFamily="2" charset="-122"/>
              </a:rPr>
              <a:t>(x) at the ½n</a:t>
            </a:r>
            <a:r>
              <a:rPr lang="en-US" altLang="zh-CN" baseline="30000" dirty="0">
                <a:solidFill>
                  <a:schemeClr val="tx1"/>
                </a:solidFill>
                <a:ea typeface="宋体" panose="02010600030101010101" pitchFamily="2" charset="-122"/>
              </a:rPr>
              <a:t>th</a:t>
            </a:r>
            <a:r>
              <a:rPr lang="en-US" altLang="zh-CN" dirty="0">
                <a:solidFill>
                  <a:schemeClr val="tx1"/>
                </a:solidFill>
                <a:ea typeface="宋体" panose="02010600030101010101" pitchFamily="2" charset="-122"/>
              </a:rPr>
              <a:t> roots of unity: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0</a:t>
            </a:r>
            <a:r>
              <a:rPr lang="en-US" altLang="zh-CN" dirty="0">
                <a:solidFill>
                  <a:schemeClr val="tx1"/>
                </a:solidFill>
                <a:ea typeface="宋体" panose="02010600030101010101" pitchFamily="2" charset="-122"/>
              </a:rPr>
              <a:t>,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1</a:t>
            </a:r>
            <a:r>
              <a:rPr lang="en-US" altLang="zh-CN" dirty="0">
                <a:solidFill>
                  <a:schemeClr val="tx1"/>
                </a:solidFill>
                <a:ea typeface="宋体" panose="02010600030101010101" pitchFamily="2" charset="-122"/>
              </a:rPr>
              <a:t>, …, </a:t>
            </a:r>
            <a:r>
              <a:rPr lang="en-US" altLang="zh-CN" dirty="0">
                <a:solidFill>
                  <a:schemeClr val="tx1"/>
                </a:solidFill>
                <a:ea typeface="宋体" panose="02010600030101010101" pitchFamily="2" charset="-122"/>
                <a:sym typeface="Symbol" pitchFamily="2" charset="2"/>
              </a:rPr>
              <a:t></a:t>
            </a:r>
            <a:r>
              <a:rPr lang="en-US" altLang="zh-CN" baseline="30000" dirty="0">
                <a:solidFill>
                  <a:schemeClr val="tx1"/>
                </a:solidFill>
                <a:ea typeface="宋体" panose="02010600030101010101" pitchFamily="2" charset="-122"/>
                <a:sym typeface="Symbol" pitchFamily="2" charset="2"/>
              </a:rPr>
              <a:t>n/2-1</a:t>
            </a:r>
            <a:r>
              <a:rPr lang="en-US" altLang="zh-CN" dirty="0">
                <a:solidFill>
                  <a:schemeClr val="tx1"/>
                </a:solidFill>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Combine.  </a:t>
            </a:r>
          </a:p>
          <a:p>
            <a:pPr lvl="1"/>
            <a:r>
              <a:rPr lang="en-US" altLang="zh-CN" dirty="0">
                <a:ea typeface="宋体" panose="02010600030101010101" pitchFamily="2" charset="-122"/>
              </a:rPr>
              <a:t>A(</a:t>
            </a:r>
            <a:r>
              <a:rPr lang="en-US" altLang="zh-CN" dirty="0">
                <a:ea typeface="宋体" panose="02010600030101010101" pitchFamily="2" charset="-122"/>
                <a:sym typeface="Symbol" pitchFamily="2" charset="2"/>
              </a:rPr>
              <a:t></a:t>
            </a:r>
            <a:r>
              <a:rPr lang="en-US" altLang="zh-CN" baseline="30000" dirty="0" err="1">
                <a:ea typeface="宋体" panose="02010600030101010101" pitchFamily="2" charset="-122"/>
                <a:sym typeface="Symbol" pitchFamily="2" charset="2"/>
              </a:rPr>
              <a:t>k</a:t>
            </a:r>
            <a:r>
              <a:rPr lang="en-US" altLang="zh-CN" baseline="30000" dirty="0" err="1">
                <a:solidFill>
                  <a:schemeClr val="bg1"/>
                </a:solidFill>
                <a:ea typeface="宋体" panose="02010600030101010101" pitchFamily="2" charset="-122"/>
                <a:sym typeface="Symbol" pitchFamily="2" charset="2"/>
              </a:rPr>
              <a:t>+n</a:t>
            </a:r>
            <a:r>
              <a:rPr lang="en-US" altLang="zh-CN" dirty="0">
                <a:ea typeface="宋体" panose="02010600030101010101" pitchFamily="2" charset="-122"/>
              </a:rPr>
              <a:t>)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r>
              <a:rPr lang="en-US" altLang="zh-CN" dirty="0">
                <a:ea typeface="宋体" panose="02010600030101010101" pitchFamily="2" charset="-122"/>
              </a:rPr>
              <a:t>) + </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r>
              <a:rPr lang="en-US" altLang="zh-CN" dirty="0">
                <a:ea typeface="宋体" panose="02010600030101010101" pitchFamily="2" charset="-122"/>
              </a:rPr>
              <a:t>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r>
              <a:rPr lang="en-US" altLang="zh-CN" dirty="0">
                <a:ea typeface="宋体" panose="02010600030101010101" pitchFamily="2" charset="-122"/>
              </a:rPr>
              <a:t>),   0 </a:t>
            </a:r>
            <a:r>
              <a:rPr lang="en-US" altLang="zh-CN" dirty="0">
                <a:ea typeface="宋体" panose="02010600030101010101" pitchFamily="2" charset="-122"/>
                <a:sym typeface="Symbol" pitchFamily="2" charset="2"/>
              </a:rPr>
              <a:t></a:t>
            </a:r>
            <a:r>
              <a:rPr lang="en-US" altLang="zh-CN" dirty="0">
                <a:ea typeface="宋体" panose="02010600030101010101" pitchFamily="2" charset="-122"/>
              </a:rPr>
              <a:t> k &lt; n/2</a:t>
            </a:r>
          </a:p>
          <a:p>
            <a:pPr lvl="1"/>
            <a:r>
              <a:rPr lang="en-US" altLang="zh-CN" dirty="0">
                <a:ea typeface="宋体" panose="02010600030101010101" pitchFamily="2" charset="-122"/>
              </a:rPr>
              <a:t>A(</a:t>
            </a:r>
            <a:r>
              <a:rPr lang="en-US" altLang="zh-CN" dirty="0">
                <a:ea typeface="宋体" panose="02010600030101010101" pitchFamily="2" charset="-122"/>
                <a:sym typeface="Symbol" pitchFamily="2" charset="2"/>
              </a:rPr>
              <a:t></a:t>
            </a:r>
            <a:r>
              <a:rPr lang="en-US" altLang="zh-CN" baseline="30000" dirty="0" err="1">
                <a:ea typeface="宋体" panose="02010600030101010101" pitchFamily="2" charset="-122"/>
                <a:sym typeface="Symbol" pitchFamily="2" charset="2"/>
              </a:rPr>
              <a:t>k+n</a:t>
            </a:r>
            <a:r>
              <a:rPr lang="en-US" altLang="zh-CN" baseline="30000" dirty="0">
                <a:ea typeface="宋体" panose="02010600030101010101" pitchFamily="2" charset="-122"/>
                <a:sym typeface="Symbol" pitchFamily="2" charset="2"/>
              </a:rPr>
              <a:t>/2</a:t>
            </a:r>
            <a:r>
              <a:rPr lang="en-US" altLang="zh-CN" dirty="0">
                <a:ea typeface="宋体" panose="02010600030101010101" pitchFamily="2" charset="-122"/>
              </a:rPr>
              <a:t>) = </a:t>
            </a:r>
            <a:r>
              <a:rPr lang="en-US" altLang="zh-CN" dirty="0" err="1">
                <a:ea typeface="宋体" panose="02010600030101010101" pitchFamily="2" charset="-122"/>
              </a:rPr>
              <a:t>A</a:t>
            </a:r>
            <a:r>
              <a:rPr lang="en-US" altLang="zh-CN" baseline="-25000" dirty="0" err="1">
                <a:ea typeface="宋体" panose="02010600030101010101" pitchFamily="2" charset="-122"/>
              </a:rPr>
              <a:t>even</a:t>
            </a:r>
            <a:r>
              <a:rPr lang="en-US" altLang="zh-CN" dirty="0">
                <a:ea typeface="宋体" panose="02010600030101010101" pitchFamily="2" charset="-122"/>
              </a:rPr>
              <a:t>(</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r>
              <a:rPr lang="en-US" altLang="zh-CN" dirty="0">
                <a:ea typeface="宋体" panose="02010600030101010101" pitchFamily="2" charset="-122"/>
              </a:rPr>
              <a:t>) - </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r>
              <a:rPr lang="en-US" altLang="zh-CN" dirty="0">
                <a:ea typeface="宋体" panose="02010600030101010101" pitchFamily="2" charset="-122"/>
              </a:rPr>
              <a:t> </a:t>
            </a:r>
            <a:r>
              <a:rPr lang="en-US" altLang="zh-CN" dirty="0" err="1">
                <a:ea typeface="宋体" panose="02010600030101010101" pitchFamily="2" charset="-122"/>
              </a:rPr>
              <a:t>A</a:t>
            </a:r>
            <a:r>
              <a:rPr lang="en-US" altLang="zh-CN" baseline="-25000" dirty="0" err="1">
                <a:ea typeface="宋体" panose="02010600030101010101" pitchFamily="2" charset="-122"/>
              </a:rPr>
              <a:t>odd</a:t>
            </a:r>
            <a:r>
              <a:rPr lang="en-US" altLang="zh-CN" dirty="0">
                <a:ea typeface="宋体" panose="02010600030101010101" pitchFamily="2" charset="-122"/>
              </a:rPr>
              <a:t>(</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r>
              <a:rPr lang="en-US" altLang="zh-CN" dirty="0">
                <a:ea typeface="宋体" panose="02010600030101010101" pitchFamily="2" charset="-122"/>
              </a:rPr>
              <a:t>),   0 </a:t>
            </a:r>
            <a:r>
              <a:rPr lang="en-US" altLang="zh-CN" dirty="0">
                <a:ea typeface="宋体" panose="02010600030101010101" pitchFamily="2" charset="-122"/>
                <a:sym typeface="Symbol" pitchFamily="2" charset="2"/>
              </a:rPr>
              <a:t></a:t>
            </a:r>
            <a:r>
              <a:rPr lang="en-US" altLang="zh-CN" dirty="0">
                <a:ea typeface="宋体" panose="02010600030101010101" pitchFamily="2" charset="-122"/>
              </a:rPr>
              <a:t> k &lt; n/2</a:t>
            </a: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515076" name="Line 4">
            <a:extLst>
              <a:ext uri="{FF2B5EF4-FFF2-40B4-BE49-F238E27FC236}">
                <a16:creationId xmlns:a16="http://schemas.microsoft.com/office/drawing/2014/main" id="{8D9A4CFA-3FF9-AA46-ABF8-891A8F2B5D7F}"/>
              </a:ext>
            </a:extLst>
          </p:cNvPr>
          <p:cNvSpPr>
            <a:spLocks noChangeShapeType="1"/>
          </p:cNvSpPr>
          <p:nvPr/>
        </p:nvSpPr>
        <p:spPr bwMode="auto">
          <a:xfrm flipV="1">
            <a:off x="4165918" y="6022139"/>
            <a:ext cx="0" cy="24288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15077" name="Rectangle 5">
            <a:extLst>
              <a:ext uri="{FF2B5EF4-FFF2-40B4-BE49-F238E27FC236}">
                <a16:creationId xmlns:a16="http://schemas.microsoft.com/office/drawing/2014/main" id="{F55F16F9-0AAC-FC4E-B4F1-F8392BAC19FE}"/>
              </a:ext>
            </a:extLst>
          </p:cNvPr>
          <p:cNvSpPr>
            <a:spLocks noChangeArrowheads="1"/>
          </p:cNvSpPr>
          <p:nvPr/>
        </p:nvSpPr>
        <p:spPr bwMode="auto">
          <a:xfrm>
            <a:off x="3994718" y="6265026"/>
            <a:ext cx="119584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sym typeface="Symbol" pitchFamily="2" charset="2"/>
              </a:rPr>
              <a:t>k+</a:t>
            </a:r>
            <a:r>
              <a:rPr lang="en-US" altLang="zh-CN" baseline="30000" dirty="0">
                <a:ea typeface="宋体" panose="02010600030101010101" pitchFamily="2" charset="-122"/>
              </a:rPr>
              <a:t>½</a:t>
            </a:r>
            <a:r>
              <a:rPr lang="en-US" altLang="zh-CN" baseline="30000" dirty="0">
                <a:ea typeface="宋体" panose="02010600030101010101" pitchFamily="2" charset="-122"/>
                <a:sym typeface="Symbol" pitchFamily="2" charset="2"/>
              </a:rPr>
              <a:t>n</a:t>
            </a:r>
            <a:r>
              <a:rPr lang="en-US" altLang="zh-CN" dirty="0">
                <a:ea typeface="宋体" panose="02010600030101010101" pitchFamily="2" charset="-122"/>
              </a:rPr>
              <a:t> = -</a:t>
            </a:r>
            <a:r>
              <a:rPr lang="en-US" altLang="zh-CN" dirty="0">
                <a:ea typeface="宋体" panose="02010600030101010101" pitchFamily="2" charset="-122"/>
                <a:sym typeface="Symbol" pitchFamily="2" charset="2"/>
              </a:rPr>
              <a:t></a:t>
            </a:r>
            <a:r>
              <a:rPr lang="en-US" altLang="zh-CN" baseline="30000" dirty="0">
                <a:ea typeface="宋体" panose="02010600030101010101" pitchFamily="2" charset="-122"/>
              </a:rPr>
              <a:t>k</a:t>
            </a:r>
          </a:p>
        </p:txBody>
      </p:sp>
      <p:sp>
        <p:nvSpPr>
          <p:cNvPr id="515078" name="Rectangle 6">
            <a:extLst>
              <a:ext uri="{FF2B5EF4-FFF2-40B4-BE49-F238E27FC236}">
                <a16:creationId xmlns:a16="http://schemas.microsoft.com/office/drawing/2014/main" id="{84198709-1285-5849-BBD9-F62534BBDC2C}"/>
              </a:ext>
            </a:extLst>
          </p:cNvPr>
          <p:cNvSpPr>
            <a:spLocks noChangeArrowheads="1"/>
          </p:cNvSpPr>
          <p:nvPr/>
        </p:nvSpPr>
        <p:spPr bwMode="auto">
          <a:xfrm>
            <a:off x="3222625" y="4659563"/>
            <a:ext cx="2371483" cy="553998"/>
          </a:xfrm>
          <a:prstGeom prst="rect">
            <a:avLst/>
          </a:prstGeom>
          <a:solidFill>
            <a:schemeClr val="accent5">
              <a:lumMod val="20000"/>
              <a:lumOff val="80000"/>
            </a:schemeClr>
          </a:solidFill>
          <a:ln>
            <a:noFill/>
          </a:ln>
          <a:effectLst/>
        </p:spPr>
        <p:txBody>
          <a:bodyPr wrap="none" lIns="182880" tIns="137160" rIns="182880" bIns="137160" anchor="ctr" anchorCtr="1">
            <a:spAutoFit/>
          </a:bodyPr>
          <a:lstStyle/>
          <a:p>
            <a:r>
              <a:rPr lang="en-US" altLang="zh-CN">
                <a:ea typeface="宋体" panose="02010600030101010101" pitchFamily="2" charset="-122"/>
                <a:sym typeface="Symbol" pitchFamily="2" charset="2"/>
              </a:rPr>
              <a:t></a:t>
            </a:r>
            <a:r>
              <a:rPr lang="en-US" altLang="zh-CN" baseline="30000">
                <a:ea typeface="宋体" panose="02010600030101010101" pitchFamily="2" charset="-122"/>
                <a:sym typeface="Symbol" pitchFamily="2" charset="2"/>
              </a:rPr>
              <a:t>k  </a:t>
            </a:r>
            <a:r>
              <a:rPr lang="en-US" altLang="zh-CN">
                <a:ea typeface="宋体" panose="02010600030101010101" pitchFamily="2" charset="-122"/>
              </a:rPr>
              <a:t>=  </a:t>
            </a:r>
            <a:r>
              <a:rPr lang="en-US" altLang="zh-CN">
                <a:ea typeface="宋体" panose="02010600030101010101" pitchFamily="2" charset="-122"/>
                <a:sym typeface="Symbol" pitchFamily="2" charset="2"/>
              </a:rPr>
              <a:t>(</a:t>
            </a:r>
            <a:r>
              <a:rPr lang="en-US" altLang="zh-CN" baseline="30000">
                <a:ea typeface="宋体" panose="02010600030101010101" pitchFamily="2" charset="-122"/>
                <a:sym typeface="Symbol" pitchFamily="2" charset="2"/>
              </a:rPr>
              <a:t>k</a:t>
            </a:r>
            <a:r>
              <a:rPr lang="en-US" altLang="zh-CN">
                <a:ea typeface="宋体" panose="02010600030101010101" pitchFamily="2" charset="-122"/>
              </a:rPr>
              <a:t>)</a:t>
            </a:r>
            <a:r>
              <a:rPr lang="en-US" altLang="zh-CN" baseline="30000">
                <a:ea typeface="宋体" panose="02010600030101010101" pitchFamily="2" charset="-122"/>
              </a:rPr>
              <a:t>2   </a:t>
            </a:r>
            <a:r>
              <a:rPr lang="en-US" altLang="zh-CN">
                <a:ea typeface="宋体" panose="02010600030101010101" pitchFamily="2" charset="-122"/>
              </a:rPr>
              <a:t>=  (</a:t>
            </a:r>
            <a:r>
              <a:rPr lang="en-US" altLang="zh-CN">
                <a:ea typeface="宋体" panose="02010600030101010101" pitchFamily="2" charset="-122"/>
                <a:sym typeface="Symbol" pitchFamily="2" charset="2"/>
              </a:rPr>
              <a:t></a:t>
            </a:r>
            <a:r>
              <a:rPr lang="en-US" altLang="zh-CN" baseline="30000">
                <a:ea typeface="宋体" panose="02010600030101010101" pitchFamily="2" charset="-122"/>
                <a:sym typeface="Symbol" pitchFamily="2" charset="2"/>
              </a:rPr>
              <a:t>k+ </a:t>
            </a:r>
            <a:r>
              <a:rPr lang="en-US" altLang="zh-CN" baseline="30000">
                <a:ea typeface="宋体" panose="02010600030101010101" pitchFamily="2" charset="-122"/>
              </a:rPr>
              <a:t>½</a:t>
            </a:r>
            <a:r>
              <a:rPr lang="en-US" altLang="zh-CN" baseline="30000">
                <a:ea typeface="宋体" panose="02010600030101010101" pitchFamily="2" charset="-122"/>
                <a:sym typeface="Symbol" pitchFamily="2" charset="2"/>
              </a:rPr>
              <a:t>n</a:t>
            </a:r>
            <a:r>
              <a:rPr lang="en-US" altLang="zh-CN">
                <a:ea typeface="宋体" panose="02010600030101010101" pitchFamily="2" charset="-122"/>
              </a:rPr>
              <a:t>)</a:t>
            </a:r>
            <a:r>
              <a:rPr lang="en-US" altLang="zh-CN" baseline="30000">
                <a:ea typeface="宋体" panose="02010600030101010101" pitchFamily="2" charset="-122"/>
              </a:rPr>
              <a:t>2</a:t>
            </a:r>
          </a:p>
        </p:txBody>
      </p:sp>
      <p:pic>
        <p:nvPicPr>
          <p:cNvPr id="8" name="Picture 2">
            <a:extLst>
              <a:ext uri="{FF2B5EF4-FFF2-40B4-BE49-F238E27FC236}">
                <a16:creationId xmlns:a16="http://schemas.microsoft.com/office/drawing/2014/main" id="{E52591DD-5484-3949-8963-EB40BA323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FB686422-17B8-AF4C-9B89-B46B2EBC368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695579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1AE77D8-B0CB-C247-B697-9BB8A3D7C0B2}"/>
              </a:ext>
            </a:extLst>
          </p:cNvPr>
          <p:cNvSpPr>
            <a:spLocks noGrp="1"/>
          </p:cNvSpPr>
          <p:nvPr>
            <p:ph type="sldNum" sz="quarter" idx="10"/>
          </p:nvPr>
        </p:nvSpPr>
        <p:spPr/>
        <p:txBody>
          <a:bodyPr/>
          <a:lstStyle/>
          <a:p>
            <a:fld id="{07AF37C3-D3EE-6042-8D4B-322F261A4270}" type="slidenum">
              <a:rPr lang="en-US" altLang="zh-CN"/>
              <a:pPr/>
              <a:t>26</a:t>
            </a:fld>
            <a:endParaRPr lang="en-US" altLang="zh-CN" sz="1400"/>
          </a:p>
        </p:txBody>
      </p:sp>
      <p:sp>
        <p:nvSpPr>
          <p:cNvPr id="457738" name="Text Box 10">
            <a:extLst>
              <a:ext uri="{FF2B5EF4-FFF2-40B4-BE49-F238E27FC236}">
                <a16:creationId xmlns:a16="http://schemas.microsoft.com/office/drawing/2014/main" id="{9025DCDD-540A-B542-B087-87B65FCA2699}"/>
              </a:ext>
            </a:extLst>
          </p:cNvPr>
          <p:cNvSpPr txBox="1">
            <a:spLocks noChangeArrowheads="1"/>
          </p:cNvSpPr>
          <p:nvPr/>
        </p:nvSpPr>
        <p:spPr bwMode="auto">
          <a:xfrm>
            <a:off x="692150" y="1301179"/>
            <a:ext cx="5778500" cy="4384675"/>
          </a:xfrm>
          <a:prstGeom prst="rect">
            <a:avLst/>
          </a:prstGeom>
          <a:solidFill>
            <a:schemeClr val="accent5">
              <a:lumMod val="20000"/>
              <a:lumOff val="80000"/>
            </a:schemeClr>
          </a:solidFill>
          <a:ln>
            <a:noFill/>
          </a:ln>
          <a:effectLst/>
        </p:spPr>
        <p:txBody>
          <a:bodyPr lIns="137160" tIns="137160" rIns="137160" bIns="137160">
            <a:spAutoFit/>
          </a:bodyPr>
          <a:lstStyle/>
          <a:p>
            <a:pPr>
              <a:lnSpc>
                <a:spcPct val="120000"/>
              </a:lnSpc>
            </a:pPr>
            <a:r>
              <a:rPr lang="en-US" altLang="zh-CN" sz="1600" b="1" dirty="0" err="1">
                <a:latin typeface="Courier New" panose="02070309020205020404" pitchFamily="49" charset="0"/>
                <a:ea typeface="宋体" panose="02010600030101010101" pitchFamily="2" charset="-122"/>
              </a:rPr>
              <a:t>fft</a:t>
            </a:r>
            <a:r>
              <a:rPr lang="en-US" altLang="zh-CN" sz="1600" b="1" dirty="0">
                <a:latin typeface="Courier New" panose="02070309020205020404" pitchFamily="49" charset="0"/>
                <a:ea typeface="宋体" panose="02010600030101010101" pitchFamily="2" charset="-122"/>
              </a:rPr>
              <a:t>(n, a</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n-1</a:t>
            </a:r>
            <a:r>
              <a:rPr lang="en-US" altLang="zh-CN" sz="1600" b="1" dirty="0">
                <a:latin typeface="Courier New" panose="02070309020205020404" pitchFamily="49" charset="0"/>
                <a:ea typeface="宋体" panose="02010600030101010101" pitchFamily="2" charset="-122"/>
              </a:rPr>
              <a:t>) {</a:t>
            </a: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0000CC"/>
                </a:solidFill>
                <a:latin typeface="Courier New" panose="02070309020205020404" pitchFamily="49" charset="0"/>
                <a:ea typeface="宋体" panose="02010600030101010101" pitchFamily="2" charset="-122"/>
              </a:rPr>
              <a:t>if</a:t>
            </a:r>
            <a:r>
              <a:rPr lang="en-US" altLang="zh-CN" sz="1600" b="1" dirty="0">
                <a:latin typeface="Courier New" panose="02070309020205020404" pitchFamily="49" charset="0"/>
                <a:ea typeface="宋体" panose="02010600030101010101" pitchFamily="2" charset="-122"/>
              </a:rPr>
              <a:t> (n == 1) </a:t>
            </a:r>
            <a:r>
              <a:rPr lang="en-US" altLang="zh-CN" sz="1600" b="1" dirty="0">
                <a:solidFill>
                  <a:srgbClr val="0000CC"/>
                </a:solidFill>
                <a:latin typeface="Courier New" panose="02070309020205020404" pitchFamily="49" charset="0"/>
                <a:ea typeface="宋体" panose="02010600030101010101" pitchFamily="2" charset="-122"/>
              </a:rPr>
              <a:t>return</a:t>
            </a:r>
            <a:r>
              <a:rPr lang="en-US" altLang="zh-CN" sz="1600" b="1" dirty="0">
                <a:latin typeface="Courier New" panose="02070309020205020404" pitchFamily="49" charset="0"/>
                <a:ea typeface="宋体" panose="02010600030101010101" pitchFamily="2" charset="-122"/>
              </a:rPr>
              <a:t> a</a:t>
            </a:r>
            <a:r>
              <a:rPr lang="en-US" altLang="zh-CN" sz="1600" b="1" baseline="-25000" dirty="0">
                <a:latin typeface="Courier New" panose="02070309020205020404" pitchFamily="49" charset="0"/>
                <a:ea typeface="宋体" panose="02010600030101010101" pitchFamily="2" charset="-122"/>
              </a:rPr>
              <a:t>0</a:t>
            </a: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sym typeface="Symbol" pitchFamily="2" charset="2"/>
              </a:rPr>
              <a:t> </a:t>
            </a:r>
          </a:p>
          <a:p>
            <a:pPr>
              <a:lnSpc>
                <a:spcPct val="120000"/>
              </a:lnSpc>
            </a:pP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dirty="0">
                <a:latin typeface="Courier New" panose="02070309020205020404" pitchFamily="49" charset="0"/>
                <a:ea typeface="宋体" panose="02010600030101010101" pitchFamily="2" charset="-122"/>
              </a:rPr>
              <a:t>(e</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,e</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e</a:t>
            </a:r>
            <a:r>
              <a:rPr lang="en-US" altLang="zh-CN" sz="1600" b="1" baseline="-25000" dirty="0" err="1">
                <a:latin typeface="Courier New" panose="02070309020205020404" pitchFamily="49" charset="0"/>
                <a:ea typeface="宋体" panose="02010600030101010101" pitchFamily="2" charset="-122"/>
              </a:rPr>
              <a:t>n</a:t>
            </a:r>
            <a:r>
              <a:rPr lang="en-US" altLang="zh-CN" sz="1600" b="1" baseline="-25000" dirty="0">
                <a:latin typeface="Courier New" panose="02070309020205020404" pitchFamily="49" charset="0"/>
                <a:ea typeface="宋体" panose="02010600030101010101" pitchFamily="2" charset="-122"/>
              </a:rPr>
              <a:t>/2-1</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sym typeface="Wingdings" pitchFamily="2" charset="2"/>
              </a:rPr>
              <a:t> FFT(n/2, a</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2</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4</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n-2</a:t>
            </a:r>
            <a:r>
              <a:rPr lang="en-US" altLang="zh-CN" sz="1600" b="1" dirty="0">
                <a:latin typeface="Courier New" panose="02070309020205020404" pitchFamily="49" charset="0"/>
                <a:ea typeface="宋体" panose="02010600030101010101" pitchFamily="2" charset="-122"/>
              </a:rPr>
              <a:t>)</a:t>
            </a:r>
          </a:p>
          <a:p>
            <a:pPr>
              <a:lnSpc>
                <a:spcPct val="120000"/>
              </a:lnSpc>
            </a:pPr>
            <a:r>
              <a:rPr lang="en-US" altLang="zh-CN" sz="1600" b="1" dirty="0">
                <a:latin typeface="Courier New" panose="02070309020205020404" pitchFamily="49" charset="0"/>
                <a:ea typeface="宋体" panose="02010600030101010101" pitchFamily="2" charset="-122"/>
              </a:rPr>
              <a:t>   (d</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,d</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d</a:t>
            </a:r>
            <a:r>
              <a:rPr lang="en-US" altLang="zh-CN" sz="1600" b="1" baseline="-25000" dirty="0" err="1">
                <a:latin typeface="Courier New" panose="02070309020205020404" pitchFamily="49" charset="0"/>
                <a:ea typeface="宋体" panose="02010600030101010101" pitchFamily="2" charset="-122"/>
              </a:rPr>
              <a:t>n</a:t>
            </a:r>
            <a:r>
              <a:rPr lang="en-US" altLang="zh-CN" sz="1600" b="1" baseline="-25000" dirty="0">
                <a:latin typeface="Courier New" panose="02070309020205020404" pitchFamily="49" charset="0"/>
                <a:ea typeface="宋体" panose="02010600030101010101" pitchFamily="2" charset="-122"/>
              </a:rPr>
              <a:t>/2-1</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sym typeface="Wingdings" pitchFamily="2" charset="2"/>
              </a:rPr>
              <a:t> FFT(n/2, a</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3</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5</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n-1</a:t>
            </a:r>
            <a:r>
              <a:rPr lang="en-US" altLang="zh-CN" sz="1600" b="1" dirty="0">
                <a:latin typeface="Courier New" panose="02070309020205020404" pitchFamily="49" charset="0"/>
                <a:ea typeface="宋体" panose="02010600030101010101" pitchFamily="2" charset="-122"/>
              </a:rPr>
              <a:t>)</a:t>
            </a:r>
          </a:p>
          <a:p>
            <a:pPr>
              <a:lnSpc>
                <a:spcPct val="120000"/>
              </a:lnSpc>
            </a:pP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0000CC"/>
                </a:solidFill>
                <a:latin typeface="Courier New" panose="02070309020205020404" pitchFamily="49" charset="0"/>
                <a:ea typeface="宋体" panose="02010600030101010101" pitchFamily="2" charset="-122"/>
              </a:rPr>
              <a:t>for</a:t>
            </a:r>
            <a:r>
              <a:rPr lang="en-US" altLang="zh-CN" sz="1600" b="1" dirty="0">
                <a:latin typeface="Courier New" panose="02070309020205020404" pitchFamily="49" charset="0"/>
                <a:ea typeface="宋体" panose="02010600030101010101" pitchFamily="2" charset="-122"/>
              </a:rPr>
              <a:t> k = 0 </a:t>
            </a:r>
            <a:r>
              <a:rPr lang="en-US" altLang="zh-CN" sz="1600" b="1" dirty="0">
                <a:solidFill>
                  <a:srgbClr val="0000CC"/>
                </a:solidFill>
                <a:latin typeface="Courier New" panose="02070309020205020404" pitchFamily="49" charset="0"/>
                <a:ea typeface="宋体" panose="02010600030101010101" pitchFamily="2" charset="-122"/>
              </a:rPr>
              <a:t>to</a:t>
            </a:r>
            <a:r>
              <a:rPr lang="en-US" altLang="zh-CN" sz="1600" b="1" dirty="0">
                <a:latin typeface="Courier New" panose="02070309020205020404" pitchFamily="49" charset="0"/>
                <a:ea typeface="宋体" panose="02010600030101010101" pitchFamily="2" charset="-122"/>
              </a:rPr>
              <a:t> n/2 - 1 {</a:t>
            </a:r>
          </a:p>
          <a:p>
            <a:pPr>
              <a:lnSpc>
                <a:spcPct val="120000"/>
              </a:lnSpc>
            </a:pP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baseline="30000" dirty="0">
                <a:latin typeface="Courier New" panose="02070309020205020404" pitchFamily="49" charset="0"/>
                <a:ea typeface="宋体" panose="02010600030101010101" pitchFamily="2" charset="-122"/>
                <a:sym typeface="Symbol" pitchFamily="2" charset="2"/>
              </a:rPr>
              <a:t>k</a:t>
            </a:r>
            <a:r>
              <a:rPr lang="en-US" altLang="zh-CN" sz="1600" b="1" dirty="0">
                <a:latin typeface="Courier New" panose="02070309020205020404" pitchFamily="49" charset="0"/>
                <a:ea typeface="宋体" panose="02010600030101010101" pitchFamily="2" charset="-122"/>
                <a:sym typeface="Symbol" pitchFamily="2" charset="2"/>
              </a:rPr>
              <a:t>  </a:t>
            </a:r>
            <a:r>
              <a:rPr lang="en-US" altLang="zh-CN" sz="1600" b="1" dirty="0">
                <a:solidFill>
                  <a:srgbClr val="C00000"/>
                </a:solidFill>
                <a:latin typeface="Courier New" panose="02070309020205020404" pitchFamily="49" charset="0"/>
                <a:ea typeface="宋体" panose="02010600030101010101" pitchFamily="2" charset="-122"/>
              </a:rPr>
              <a:t>e</a:t>
            </a:r>
            <a:r>
              <a:rPr lang="en-US" altLang="zh-CN" sz="1600" b="1" baseline="30000" dirty="0">
                <a:solidFill>
                  <a:srgbClr val="C00000"/>
                </a:solidFill>
                <a:latin typeface="Courier New" panose="02070309020205020404" pitchFamily="49" charset="0"/>
                <a:ea typeface="宋体" panose="02010600030101010101" pitchFamily="2" charset="-122"/>
                <a:sym typeface="Symbol" pitchFamily="2" charset="2"/>
              </a:rPr>
              <a:t>2ik/n</a:t>
            </a:r>
            <a:endParaRPr lang="en-US" altLang="zh-CN" sz="1600" b="1" dirty="0">
              <a:solidFill>
                <a:srgbClr val="C00000"/>
              </a:solidFill>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y</a:t>
            </a:r>
            <a:r>
              <a:rPr lang="en-US" altLang="zh-CN" sz="1600" b="1" baseline="-25000" dirty="0" err="1">
                <a:latin typeface="Courier New" panose="02070309020205020404" pitchFamily="49" charset="0"/>
                <a:ea typeface="宋体" panose="02010600030101010101" pitchFamily="2" charset="-122"/>
              </a:rPr>
              <a:t>k</a:t>
            </a:r>
            <a:r>
              <a:rPr lang="en-US" altLang="zh-CN" sz="1600" b="1" baseline="-25000"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e</a:t>
            </a:r>
            <a:r>
              <a:rPr lang="en-US" altLang="zh-CN" sz="1600" b="1" baseline="-25000" dirty="0" err="1">
                <a:latin typeface="Courier New" panose="02070309020205020404" pitchFamily="49" charset="0"/>
                <a:ea typeface="宋体" panose="02010600030101010101" pitchFamily="2" charset="-122"/>
              </a:rPr>
              <a:t>k</a:t>
            </a:r>
            <a:r>
              <a:rPr lang="en-US" altLang="zh-CN" sz="1600" b="1" dirty="0">
                <a:latin typeface="Courier New" panose="02070309020205020404" pitchFamily="49" charset="0"/>
                <a:ea typeface="宋体" panose="02010600030101010101" pitchFamily="2" charset="-122"/>
              </a:rPr>
              <a:t> +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baseline="30000" dirty="0">
                <a:latin typeface="Courier New" panose="02070309020205020404" pitchFamily="49" charset="0"/>
                <a:ea typeface="宋体" panose="02010600030101010101" pitchFamily="2" charset="-122"/>
                <a:sym typeface="Symbol" pitchFamily="2" charset="2"/>
              </a:rPr>
              <a:t>k</a:t>
            </a: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dirty="0">
                <a:latin typeface="Courier New" panose="02070309020205020404" pitchFamily="49" charset="0"/>
                <a:ea typeface="宋体" panose="02010600030101010101" pitchFamily="2" charset="-122"/>
              </a:rPr>
              <a:t>d</a:t>
            </a:r>
            <a:r>
              <a:rPr lang="en-US" altLang="zh-CN" sz="1600" b="1" baseline="-25000" dirty="0">
                <a:latin typeface="Courier New" panose="02070309020205020404" pitchFamily="49" charset="0"/>
                <a:ea typeface="宋体" panose="02010600030101010101" pitchFamily="2" charset="-122"/>
              </a:rPr>
              <a:t>k</a:t>
            </a: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y</a:t>
            </a:r>
            <a:r>
              <a:rPr lang="en-US" altLang="zh-CN" sz="1600" b="1" baseline="-25000" dirty="0" err="1">
                <a:latin typeface="Courier New" panose="02070309020205020404" pitchFamily="49" charset="0"/>
                <a:ea typeface="宋体" panose="02010600030101010101" pitchFamily="2" charset="-122"/>
              </a:rPr>
              <a:t>k+n</a:t>
            </a:r>
            <a:r>
              <a:rPr lang="en-US" altLang="zh-CN" sz="1600" b="1" baseline="-25000" dirty="0">
                <a:latin typeface="Courier New" panose="02070309020205020404" pitchFamily="49" charset="0"/>
                <a:ea typeface="宋体" panose="02010600030101010101" pitchFamily="2" charset="-122"/>
              </a:rPr>
              <a:t>/2</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e</a:t>
            </a:r>
            <a:r>
              <a:rPr lang="en-US" altLang="zh-CN" sz="1600" b="1" baseline="-25000" dirty="0" err="1">
                <a:latin typeface="Courier New" panose="02070309020205020404" pitchFamily="49" charset="0"/>
                <a:ea typeface="宋体" panose="02010600030101010101" pitchFamily="2" charset="-122"/>
              </a:rPr>
              <a:t>k</a:t>
            </a:r>
            <a:r>
              <a:rPr lang="en-US" altLang="zh-CN" sz="1600" b="1" dirty="0">
                <a:latin typeface="Courier New" panose="02070309020205020404" pitchFamily="49" charset="0"/>
                <a:ea typeface="宋体" panose="02010600030101010101" pitchFamily="2" charset="-122"/>
              </a:rPr>
              <a:t> -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baseline="30000" dirty="0">
                <a:latin typeface="Courier New" panose="02070309020205020404" pitchFamily="49" charset="0"/>
                <a:ea typeface="宋体" panose="02010600030101010101" pitchFamily="2" charset="-122"/>
                <a:sym typeface="Symbol" pitchFamily="2" charset="2"/>
              </a:rPr>
              <a:t>k</a:t>
            </a: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dirty="0">
                <a:latin typeface="Courier New" panose="02070309020205020404" pitchFamily="49" charset="0"/>
                <a:ea typeface="宋体" panose="02010600030101010101" pitchFamily="2" charset="-122"/>
              </a:rPr>
              <a:t>d</a:t>
            </a:r>
            <a:r>
              <a:rPr lang="en-US" altLang="zh-CN" sz="1600" b="1" baseline="-25000" dirty="0">
                <a:latin typeface="Courier New" panose="02070309020205020404" pitchFamily="49" charset="0"/>
                <a:ea typeface="宋体" panose="02010600030101010101" pitchFamily="2" charset="-122"/>
              </a:rPr>
              <a:t>k</a:t>
            </a: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p>
          <a:p>
            <a:pPr>
              <a:lnSpc>
                <a:spcPct val="120000"/>
              </a:lnSpc>
            </a:pP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0000CC"/>
                </a:solidFill>
                <a:latin typeface="Courier New" panose="02070309020205020404" pitchFamily="49" charset="0"/>
                <a:ea typeface="宋体" panose="02010600030101010101" pitchFamily="2" charset="-122"/>
              </a:rPr>
              <a:t>return</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Wingdings" pitchFamily="2" charset="2"/>
              </a:rPr>
              <a:t>(y</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,y</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,…,y</a:t>
            </a:r>
            <a:r>
              <a:rPr lang="en-US" altLang="zh-CN" sz="1600" b="1" baseline="-25000" dirty="0">
                <a:latin typeface="Courier New" panose="02070309020205020404" pitchFamily="49" charset="0"/>
                <a:ea typeface="宋体" panose="02010600030101010101" pitchFamily="2" charset="-122"/>
              </a:rPr>
              <a:t>n-1</a:t>
            </a:r>
            <a:r>
              <a:rPr lang="en-US" altLang="zh-CN" sz="1600" b="1" dirty="0">
                <a:latin typeface="Courier New" panose="02070309020205020404" pitchFamily="49" charset="0"/>
                <a:ea typeface="宋体" panose="02010600030101010101" pitchFamily="2" charset="-122"/>
              </a:rPr>
              <a:t>)</a:t>
            </a:r>
          </a:p>
          <a:p>
            <a:pPr>
              <a:lnSpc>
                <a:spcPct val="120000"/>
              </a:lnSpc>
            </a:pPr>
            <a:r>
              <a:rPr lang="en-US" altLang="zh-CN" sz="1600" b="1" dirty="0">
                <a:latin typeface="Courier New" panose="02070309020205020404" pitchFamily="49" charset="0"/>
                <a:ea typeface="宋体" panose="02010600030101010101" pitchFamily="2" charset="-122"/>
              </a:rPr>
              <a:t>}</a:t>
            </a:r>
          </a:p>
        </p:txBody>
      </p:sp>
      <p:sp>
        <p:nvSpPr>
          <p:cNvPr id="457742" name="Rectangle 14">
            <a:extLst>
              <a:ext uri="{FF2B5EF4-FFF2-40B4-BE49-F238E27FC236}">
                <a16:creationId xmlns:a16="http://schemas.microsoft.com/office/drawing/2014/main" id="{3EDB47CB-7302-B740-8CBA-6D208C0DFC24}"/>
              </a:ext>
            </a:extLst>
          </p:cNvPr>
          <p:cNvSpPr>
            <a:spLocks noGrp="1" noChangeArrowheads="1"/>
          </p:cNvSpPr>
          <p:nvPr>
            <p:ph type="title"/>
          </p:nvPr>
        </p:nvSpPr>
        <p:spPr/>
        <p:txBody>
          <a:bodyPr/>
          <a:lstStyle/>
          <a:p>
            <a:r>
              <a:rPr lang="en-US" altLang="zh-CN">
                <a:ea typeface="宋体" panose="02010600030101010101" pitchFamily="2" charset="-122"/>
              </a:rPr>
              <a:t>FFT Algorithm</a:t>
            </a:r>
          </a:p>
        </p:txBody>
      </p:sp>
      <p:pic>
        <p:nvPicPr>
          <p:cNvPr id="6" name="Picture 2">
            <a:extLst>
              <a:ext uri="{FF2B5EF4-FFF2-40B4-BE49-F238E27FC236}">
                <a16:creationId xmlns:a16="http://schemas.microsoft.com/office/drawing/2014/main" id="{70443BD9-BC34-A44B-9149-3DBECFA38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50C4DE6D-FCCC-1A40-BCCE-1131D035F6F8}"/>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062665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a:extLst>
              <a:ext uri="{FF2B5EF4-FFF2-40B4-BE49-F238E27FC236}">
                <a16:creationId xmlns:a16="http://schemas.microsoft.com/office/drawing/2014/main" id="{BFA6DB23-0FED-7244-A5D1-822390D91AF5}"/>
              </a:ext>
            </a:extLst>
          </p:cNvPr>
          <p:cNvSpPr>
            <a:spLocks noGrp="1"/>
          </p:cNvSpPr>
          <p:nvPr>
            <p:ph type="sldNum" sz="quarter" idx="10"/>
          </p:nvPr>
        </p:nvSpPr>
        <p:spPr/>
        <p:txBody>
          <a:bodyPr/>
          <a:lstStyle/>
          <a:p>
            <a:fld id="{A0185A8F-4C4A-F94E-B581-7BFBE35396F0}" type="slidenum">
              <a:rPr lang="en-US" altLang="zh-CN"/>
              <a:pPr/>
              <a:t>27</a:t>
            </a:fld>
            <a:endParaRPr lang="en-US" altLang="zh-CN" sz="1400"/>
          </a:p>
        </p:txBody>
      </p:sp>
      <p:sp>
        <p:nvSpPr>
          <p:cNvPr id="531458" name="Rectangle 2">
            <a:extLst>
              <a:ext uri="{FF2B5EF4-FFF2-40B4-BE49-F238E27FC236}">
                <a16:creationId xmlns:a16="http://schemas.microsoft.com/office/drawing/2014/main" id="{76D5952A-2EE1-6B41-B948-BF8165EB69AC}"/>
              </a:ext>
            </a:extLst>
          </p:cNvPr>
          <p:cNvSpPr>
            <a:spLocks noGrp="1" noChangeArrowheads="1"/>
          </p:cNvSpPr>
          <p:nvPr>
            <p:ph type="title"/>
          </p:nvPr>
        </p:nvSpPr>
        <p:spPr/>
        <p:txBody>
          <a:bodyPr/>
          <a:lstStyle/>
          <a:p>
            <a:r>
              <a:rPr lang="en-US" altLang="zh-CN">
                <a:ea typeface="宋体" panose="02010600030101010101" pitchFamily="2" charset="-122"/>
              </a:rPr>
              <a:t>FFT Summary</a:t>
            </a:r>
          </a:p>
        </p:txBody>
      </p:sp>
      <p:sp>
        <p:nvSpPr>
          <p:cNvPr id="531459" name="Rectangle 3">
            <a:extLst>
              <a:ext uri="{FF2B5EF4-FFF2-40B4-BE49-F238E27FC236}">
                <a16:creationId xmlns:a16="http://schemas.microsoft.com/office/drawing/2014/main" id="{3372736F-76C8-AC4B-8A1D-D4BD5659A4BB}"/>
              </a:ext>
            </a:extLst>
          </p:cNvPr>
          <p:cNvSpPr>
            <a:spLocks noGrp="1" noChangeArrowheads="1"/>
          </p:cNvSpPr>
          <p:nvPr>
            <p:ph type="body" idx="1"/>
          </p:nvPr>
        </p:nvSpPr>
        <p:spPr>
          <a:xfrm>
            <a:off x="838199" y="1326995"/>
            <a:ext cx="11053879" cy="2197815"/>
          </a:xfrm>
        </p:spPr>
        <p:txBody>
          <a:bodyPr/>
          <a:lstStyle/>
          <a:p>
            <a:r>
              <a:rPr lang="en-US" altLang="zh-CN" dirty="0">
                <a:ea typeface="宋体" panose="02010600030101010101" pitchFamily="2" charset="-122"/>
              </a:rPr>
              <a:t>Theorem.  </a:t>
            </a:r>
            <a:r>
              <a:rPr lang="en-US" altLang="zh-CN" dirty="0">
                <a:solidFill>
                  <a:schemeClr val="tx1"/>
                </a:solidFill>
                <a:ea typeface="宋体" panose="02010600030101010101" pitchFamily="2" charset="-122"/>
              </a:rPr>
              <a:t>FFT algorithm evaluates a degree n-1 polynomial at each of the n</a:t>
            </a:r>
            <a:r>
              <a:rPr lang="en-US" altLang="zh-CN" baseline="30000" dirty="0">
                <a:solidFill>
                  <a:schemeClr val="tx1"/>
                </a:solidFill>
                <a:ea typeface="宋体" panose="02010600030101010101" pitchFamily="2" charset="-122"/>
              </a:rPr>
              <a:t>th</a:t>
            </a:r>
            <a:r>
              <a:rPr lang="en-US" altLang="zh-CN" dirty="0">
                <a:solidFill>
                  <a:schemeClr val="tx1"/>
                </a:solidFill>
                <a:ea typeface="宋体" panose="02010600030101010101" pitchFamily="2" charset="-122"/>
              </a:rPr>
              <a:t> roots of unity in O(n log n) steps.</a:t>
            </a:r>
          </a:p>
          <a:p>
            <a:endParaRPr lang="en-US" altLang="zh-CN" dirty="0">
              <a:ea typeface="宋体" panose="02010600030101010101" pitchFamily="2" charset="-122"/>
            </a:endParaRPr>
          </a:p>
          <a:p>
            <a:r>
              <a:rPr lang="en-US" altLang="zh-CN" dirty="0">
                <a:ea typeface="宋体" panose="02010600030101010101" pitchFamily="2" charset="-122"/>
              </a:rPr>
              <a:t>Running time.  </a:t>
            </a:r>
            <a:r>
              <a:rPr lang="en-US" altLang="zh-CN" dirty="0">
                <a:solidFill>
                  <a:schemeClr val="tx1"/>
                </a:solidFill>
                <a:ea typeface="宋体" panose="02010600030101010101" pitchFamily="2" charset="-122"/>
              </a:rPr>
              <a:t>T(2n) =  2T(n) + O(n)  </a:t>
            </a:r>
            <a:r>
              <a:rPr lang="en-US" altLang="zh-CN" dirty="0">
                <a:solidFill>
                  <a:schemeClr val="tx1"/>
                </a:solidFill>
                <a:ea typeface="宋体" panose="02010600030101010101" pitchFamily="2" charset="-122"/>
                <a:sym typeface="Symbol" pitchFamily="2" charset="2"/>
              </a:rPr>
              <a:t>  T(n)  = O(n log n).</a:t>
            </a:r>
          </a:p>
        </p:txBody>
      </p:sp>
      <p:sp>
        <p:nvSpPr>
          <p:cNvPr id="531464" name="Text Box 8">
            <a:extLst>
              <a:ext uri="{FF2B5EF4-FFF2-40B4-BE49-F238E27FC236}">
                <a16:creationId xmlns:a16="http://schemas.microsoft.com/office/drawing/2014/main" id="{CBDDFEDB-1456-A54E-80B6-6FEDB359E54F}"/>
              </a:ext>
            </a:extLst>
          </p:cNvPr>
          <p:cNvSpPr txBox="1">
            <a:spLocks noChangeArrowheads="1"/>
          </p:cNvSpPr>
          <p:nvPr/>
        </p:nvSpPr>
        <p:spPr bwMode="auto">
          <a:xfrm>
            <a:off x="4130577" y="3522030"/>
            <a:ext cx="1006686" cy="3391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600" dirty="0">
                <a:solidFill>
                  <a:schemeClr val="accent1"/>
                </a:solidFill>
                <a:ea typeface="宋体" panose="02010600030101010101" pitchFamily="2" charset="-122"/>
              </a:rPr>
              <a:t>O(n log n)</a:t>
            </a:r>
          </a:p>
        </p:txBody>
      </p:sp>
      <p:sp>
        <p:nvSpPr>
          <p:cNvPr id="531465" name="Rectangle 9">
            <a:extLst>
              <a:ext uri="{FF2B5EF4-FFF2-40B4-BE49-F238E27FC236}">
                <a16:creationId xmlns:a16="http://schemas.microsoft.com/office/drawing/2014/main" id="{B616DBE1-426D-4247-A9EC-AD9544BDF792}"/>
              </a:ext>
            </a:extLst>
          </p:cNvPr>
          <p:cNvSpPr>
            <a:spLocks noChangeArrowheads="1"/>
          </p:cNvSpPr>
          <p:nvPr/>
        </p:nvSpPr>
        <p:spPr bwMode="auto">
          <a:xfrm>
            <a:off x="2125776" y="4365733"/>
            <a:ext cx="157389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ea typeface="宋体" panose="02010600030101010101" pitchFamily="2" charset="-122"/>
              </a:rPr>
              <a:t>coefficient</a:t>
            </a:r>
            <a:br>
              <a:rPr lang="en-US" altLang="zh-CN" dirty="0">
                <a:ea typeface="宋体" panose="02010600030101010101" pitchFamily="2" charset="-122"/>
              </a:rPr>
            </a:br>
            <a:r>
              <a:rPr lang="en-US" altLang="zh-CN" dirty="0">
                <a:ea typeface="宋体" panose="02010600030101010101" pitchFamily="2" charset="-122"/>
              </a:rPr>
              <a:t>representation</a:t>
            </a:r>
          </a:p>
        </p:txBody>
      </p:sp>
      <p:sp>
        <p:nvSpPr>
          <p:cNvPr id="531467" name="Rectangle 11">
            <a:extLst>
              <a:ext uri="{FF2B5EF4-FFF2-40B4-BE49-F238E27FC236}">
                <a16:creationId xmlns:a16="http://schemas.microsoft.com/office/drawing/2014/main" id="{0526D4A6-416E-B54B-B448-7522F7F3715E}"/>
              </a:ext>
            </a:extLst>
          </p:cNvPr>
          <p:cNvSpPr>
            <a:spLocks noChangeArrowheads="1"/>
          </p:cNvSpPr>
          <p:nvPr/>
        </p:nvSpPr>
        <p:spPr bwMode="auto">
          <a:xfrm>
            <a:off x="7372464" y="4351445"/>
            <a:ext cx="157389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ea typeface="宋体" panose="02010600030101010101" pitchFamily="2" charset="-122"/>
              </a:rPr>
              <a:t>point-value</a:t>
            </a:r>
            <a:br>
              <a:rPr lang="en-US" altLang="zh-CN" dirty="0">
                <a:ea typeface="宋体" panose="02010600030101010101" pitchFamily="2" charset="-122"/>
              </a:rPr>
            </a:br>
            <a:r>
              <a:rPr lang="en-US" altLang="zh-CN" dirty="0">
                <a:ea typeface="宋体" panose="02010600030101010101" pitchFamily="2" charset="-122"/>
              </a:rPr>
              <a:t>representation</a:t>
            </a:r>
          </a:p>
        </p:txBody>
      </p:sp>
      <p:sp>
        <p:nvSpPr>
          <p:cNvPr id="531468" name="Oval 12">
            <a:extLst>
              <a:ext uri="{FF2B5EF4-FFF2-40B4-BE49-F238E27FC236}">
                <a16:creationId xmlns:a16="http://schemas.microsoft.com/office/drawing/2014/main" id="{BB2B333B-F821-874D-A316-F95F691998B6}"/>
              </a:ext>
            </a:extLst>
          </p:cNvPr>
          <p:cNvSpPr>
            <a:spLocks noChangeArrowheads="1"/>
          </p:cNvSpPr>
          <p:nvPr/>
        </p:nvSpPr>
        <p:spPr bwMode="auto">
          <a:xfrm>
            <a:off x="3621200" y="3860909"/>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1469" name="Oval 13">
            <a:extLst>
              <a:ext uri="{FF2B5EF4-FFF2-40B4-BE49-F238E27FC236}">
                <a16:creationId xmlns:a16="http://schemas.microsoft.com/office/drawing/2014/main" id="{A4184860-6A2E-B941-8B95-178057614550}"/>
              </a:ext>
            </a:extLst>
          </p:cNvPr>
          <p:cNvSpPr>
            <a:spLocks noChangeArrowheads="1"/>
          </p:cNvSpPr>
          <p:nvPr/>
        </p:nvSpPr>
        <p:spPr bwMode="auto">
          <a:xfrm>
            <a:off x="3618025" y="422444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1470" name="Oval 14">
            <a:extLst>
              <a:ext uri="{FF2B5EF4-FFF2-40B4-BE49-F238E27FC236}">
                <a16:creationId xmlns:a16="http://schemas.microsoft.com/office/drawing/2014/main" id="{DB6CC4BC-2FAA-AF42-B05E-0685F223CCE1}"/>
              </a:ext>
            </a:extLst>
          </p:cNvPr>
          <p:cNvSpPr>
            <a:spLocks noChangeArrowheads="1"/>
          </p:cNvSpPr>
          <p:nvPr/>
        </p:nvSpPr>
        <p:spPr bwMode="auto">
          <a:xfrm>
            <a:off x="6607289" y="3857734"/>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1471" name="Oval 15">
            <a:extLst>
              <a:ext uri="{FF2B5EF4-FFF2-40B4-BE49-F238E27FC236}">
                <a16:creationId xmlns:a16="http://schemas.microsoft.com/office/drawing/2014/main" id="{216AEB96-44D5-2642-ADDE-E4ADCC63192C}"/>
              </a:ext>
            </a:extLst>
          </p:cNvPr>
          <p:cNvSpPr>
            <a:spLocks noChangeArrowheads="1"/>
          </p:cNvSpPr>
          <p:nvPr/>
        </p:nvSpPr>
        <p:spPr bwMode="auto">
          <a:xfrm>
            <a:off x="6604114" y="422127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cxnSp>
        <p:nvCxnSpPr>
          <p:cNvPr id="531472" name="AutoShape 16">
            <a:extLst>
              <a:ext uri="{FF2B5EF4-FFF2-40B4-BE49-F238E27FC236}">
                <a16:creationId xmlns:a16="http://schemas.microsoft.com/office/drawing/2014/main" id="{3656FF27-A6E1-5C41-B297-337C080D8215}"/>
              </a:ext>
            </a:extLst>
          </p:cNvPr>
          <p:cNvCxnSpPr>
            <a:cxnSpLocks noChangeShapeType="1"/>
          </p:cNvCxnSpPr>
          <p:nvPr/>
        </p:nvCxnSpPr>
        <p:spPr bwMode="auto">
          <a:xfrm flipV="1">
            <a:off x="2801362" y="3906501"/>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1473" name="AutoShape 17">
            <a:extLst>
              <a:ext uri="{FF2B5EF4-FFF2-40B4-BE49-F238E27FC236}">
                <a16:creationId xmlns:a16="http://schemas.microsoft.com/office/drawing/2014/main" id="{279709C7-B47C-6E4E-A193-EC6144E62C39}"/>
              </a:ext>
            </a:extLst>
          </p:cNvPr>
          <p:cNvCxnSpPr>
            <a:cxnSpLocks noChangeShapeType="1"/>
            <a:stCxn id="531471" idx="2"/>
            <a:endCxn id="531469" idx="6"/>
          </p:cNvCxnSpPr>
          <p:nvPr/>
        </p:nvCxnSpPr>
        <p:spPr bwMode="auto">
          <a:xfrm flipH="1">
            <a:off x="3670413" y="4248259"/>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1474" name="Line 18">
            <a:extLst>
              <a:ext uri="{FF2B5EF4-FFF2-40B4-BE49-F238E27FC236}">
                <a16:creationId xmlns:a16="http://schemas.microsoft.com/office/drawing/2014/main" id="{22CDACEB-A9AF-5E4E-9BAE-EC45A7C2F8B8}"/>
              </a:ext>
            </a:extLst>
          </p:cNvPr>
          <p:cNvSpPr>
            <a:spLocks noChangeShapeType="1"/>
          </p:cNvSpPr>
          <p:nvPr/>
        </p:nvSpPr>
        <p:spPr bwMode="auto">
          <a:xfrm flipH="1" flipV="1">
            <a:off x="7717613" y="1756993"/>
            <a:ext cx="96838" cy="1936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1475" name="Rectangle 19">
            <a:extLst>
              <a:ext uri="{FF2B5EF4-FFF2-40B4-BE49-F238E27FC236}">
                <a16:creationId xmlns:a16="http://schemas.microsoft.com/office/drawing/2014/main" id="{9745A832-3EE2-304D-9BB8-98FE466397B6}"/>
              </a:ext>
            </a:extLst>
          </p:cNvPr>
          <p:cNvSpPr>
            <a:spLocks noChangeArrowheads="1"/>
          </p:cNvSpPr>
          <p:nvPr/>
        </p:nvSpPr>
        <p:spPr bwMode="auto">
          <a:xfrm>
            <a:off x="7003386" y="2175823"/>
            <a:ext cx="285488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000" dirty="0">
                <a:solidFill>
                  <a:schemeClr val="hlink"/>
                </a:solidFill>
                <a:ea typeface="宋体" panose="02010600030101010101" pitchFamily="2" charset="-122"/>
                <a:sym typeface="Symbol" pitchFamily="2" charset="2"/>
              </a:rPr>
              <a:t>assumes n is a power of 2</a:t>
            </a:r>
            <a:endParaRPr lang="en-US" altLang="zh-CN" sz="2000" baseline="30000" dirty="0">
              <a:solidFill>
                <a:schemeClr val="hlink"/>
              </a:solidFill>
              <a:ea typeface="宋体" panose="02010600030101010101" pitchFamily="2" charset="-122"/>
            </a:endParaRPr>
          </a:p>
        </p:txBody>
      </p:sp>
      <p:pic>
        <p:nvPicPr>
          <p:cNvPr id="2" name="图片 1">
            <a:extLst>
              <a:ext uri="{FF2B5EF4-FFF2-40B4-BE49-F238E27FC236}">
                <a16:creationId xmlns:a16="http://schemas.microsoft.com/office/drawing/2014/main" id="{3ABFF43C-A1C6-B34C-A4FE-7E6B2E769F0A}"/>
              </a:ext>
            </a:extLst>
          </p:cNvPr>
          <p:cNvPicPr>
            <a:picLocks noChangeAspect="1"/>
          </p:cNvPicPr>
          <p:nvPr/>
        </p:nvPicPr>
        <p:blipFill>
          <a:blip r:embed="rId3"/>
          <a:stretch>
            <a:fillRect/>
          </a:stretch>
        </p:blipFill>
        <p:spPr>
          <a:xfrm>
            <a:off x="1466716" y="3683626"/>
            <a:ext cx="2154484" cy="759093"/>
          </a:xfrm>
          <a:prstGeom prst="rect">
            <a:avLst/>
          </a:prstGeom>
        </p:spPr>
      </p:pic>
      <p:pic>
        <p:nvPicPr>
          <p:cNvPr id="3" name="图片 2">
            <a:extLst>
              <a:ext uri="{FF2B5EF4-FFF2-40B4-BE49-F238E27FC236}">
                <a16:creationId xmlns:a16="http://schemas.microsoft.com/office/drawing/2014/main" id="{A6609516-ADE5-D449-BD32-C2DDAA7FEAFB}"/>
              </a:ext>
            </a:extLst>
          </p:cNvPr>
          <p:cNvPicPr>
            <a:picLocks noChangeAspect="1"/>
          </p:cNvPicPr>
          <p:nvPr/>
        </p:nvPicPr>
        <p:blipFill>
          <a:blip r:embed="rId4"/>
          <a:stretch>
            <a:fillRect/>
          </a:stretch>
        </p:blipFill>
        <p:spPr>
          <a:xfrm>
            <a:off x="5772509" y="3683626"/>
            <a:ext cx="3870504" cy="785655"/>
          </a:xfrm>
          <a:prstGeom prst="rect">
            <a:avLst/>
          </a:prstGeom>
        </p:spPr>
      </p:pic>
      <p:pic>
        <p:nvPicPr>
          <p:cNvPr id="18" name="Picture 2">
            <a:extLst>
              <a:ext uri="{FF2B5EF4-FFF2-40B4-BE49-F238E27FC236}">
                <a16:creationId xmlns:a16="http://schemas.microsoft.com/office/drawing/2014/main" id="{A90D230F-8E3B-E14B-B893-C838745E7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4">
            <a:extLst>
              <a:ext uri="{FF2B5EF4-FFF2-40B4-BE49-F238E27FC236}">
                <a16:creationId xmlns:a16="http://schemas.microsoft.com/office/drawing/2014/main" id="{6A7C707A-F7EC-F448-A300-2D80C4500D0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103455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a:extLst>
              <a:ext uri="{FF2B5EF4-FFF2-40B4-BE49-F238E27FC236}">
                <a16:creationId xmlns:a16="http://schemas.microsoft.com/office/drawing/2014/main" id="{0B7103CF-2C6E-0845-8245-FF408DEA25A6}"/>
              </a:ext>
            </a:extLst>
          </p:cNvPr>
          <p:cNvSpPr>
            <a:spLocks noGrp="1"/>
          </p:cNvSpPr>
          <p:nvPr>
            <p:ph type="sldNum" sz="quarter" idx="10"/>
          </p:nvPr>
        </p:nvSpPr>
        <p:spPr/>
        <p:txBody>
          <a:bodyPr/>
          <a:lstStyle/>
          <a:p>
            <a:fld id="{9E914BFC-FA24-B04D-B42D-C1E187C8379D}" type="slidenum">
              <a:rPr lang="en-US" altLang="zh-CN"/>
              <a:pPr/>
              <a:t>28</a:t>
            </a:fld>
            <a:endParaRPr lang="en-US" altLang="zh-CN" sz="1400"/>
          </a:p>
        </p:txBody>
      </p:sp>
      <p:sp>
        <p:nvSpPr>
          <p:cNvPr id="468994" name="Rectangle 2">
            <a:extLst>
              <a:ext uri="{FF2B5EF4-FFF2-40B4-BE49-F238E27FC236}">
                <a16:creationId xmlns:a16="http://schemas.microsoft.com/office/drawing/2014/main" id="{C36FF6FE-409A-C844-94C3-D19F86650372}"/>
              </a:ext>
            </a:extLst>
          </p:cNvPr>
          <p:cNvSpPr>
            <a:spLocks noGrp="1" noChangeArrowheads="1"/>
          </p:cNvSpPr>
          <p:nvPr>
            <p:ph type="title"/>
          </p:nvPr>
        </p:nvSpPr>
        <p:spPr/>
        <p:txBody>
          <a:bodyPr/>
          <a:lstStyle/>
          <a:p>
            <a:r>
              <a:rPr lang="en-US" altLang="zh-CN">
                <a:ea typeface="宋体" panose="02010600030101010101" pitchFamily="2" charset="-122"/>
              </a:rPr>
              <a:t>Recursion Tree</a:t>
            </a:r>
          </a:p>
        </p:txBody>
      </p:sp>
      <p:sp>
        <p:nvSpPr>
          <p:cNvPr id="468996" name="Text Box 4">
            <a:extLst>
              <a:ext uri="{FF2B5EF4-FFF2-40B4-BE49-F238E27FC236}">
                <a16:creationId xmlns:a16="http://schemas.microsoft.com/office/drawing/2014/main" id="{FFA62BE7-3808-A245-A648-5816FA2E948F}"/>
              </a:ext>
            </a:extLst>
          </p:cNvPr>
          <p:cNvSpPr txBox="1">
            <a:spLocks noChangeArrowheads="1"/>
          </p:cNvSpPr>
          <p:nvPr/>
        </p:nvSpPr>
        <p:spPr bwMode="auto">
          <a:xfrm>
            <a:off x="2225752" y="1235075"/>
            <a:ext cx="4267200" cy="45720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dirty="0">
                <a:latin typeface="Courier New" panose="02070309020205020404" pitchFamily="49" charset="0"/>
                <a:ea typeface="宋体" panose="02010600030101010101" pitchFamily="2" charset="-122"/>
              </a:rPr>
              <a:t>a</a:t>
            </a:r>
            <a:r>
              <a:rPr lang="en-US" altLang="zh-CN" b="1" baseline="-25000" dirty="0">
                <a:latin typeface="Courier New" panose="02070309020205020404" pitchFamily="49" charset="0"/>
                <a:ea typeface="宋体" panose="02010600030101010101" pitchFamily="2" charset="-122"/>
              </a:rPr>
              <a:t>0</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1</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2</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3</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4</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5</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6</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7</a:t>
            </a:r>
          </a:p>
        </p:txBody>
      </p:sp>
      <p:sp>
        <p:nvSpPr>
          <p:cNvPr id="468997" name="Text Box 5">
            <a:extLst>
              <a:ext uri="{FF2B5EF4-FFF2-40B4-BE49-F238E27FC236}">
                <a16:creationId xmlns:a16="http://schemas.microsoft.com/office/drawing/2014/main" id="{4B59EBAF-0F0E-8B43-A2F7-AF6B7B233C2D}"/>
              </a:ext>
            </a:extLst>
          </p:cNvPr>
          <p:cNvSpPr txBox="1">
            <a:spLocks noChangeArrowheads="1"/>
          </p:cNvSpPr>
          <p:nvPr/>
        </p:nvSpPr>
        <p:spPr bwMode="auto">
          <a:xfrm>
            <a:off x="5730952" y="2794751"/>
            <a:ext cx="2006008" cy="3699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dirty="0">
                <a:latin typeface="Courier New" panose="02070309020205020404" pitchFamily="49" charset="0"/>
                <a:ea typeface="宋体" panose="02010600030101010101" pitchFamily="2" charset="-122"/>
              </a:rPr>
              <a:t>a</a:t>
            </a:r>
            <a:r>
              <a:rPr lang="en-US" altLang="zh-CN" b="1" baseline="-25000" dirty="0">
                <a:latin typeface="Courier New" panose="02070309020205020404" pitchFamily="49" charset="0"/>
                <a:ea typeface="宋体" panose="02010600030101010101" pitchFamily="2" charset="-122"/>
              </a:rPr>
              <a:t>1</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3</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5</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7</a:t>
            </a:r>
          </a:p>
        </p:txBody>
      </p:sp>
      <p:sp>
        <p:nvSpPr>
          <p:cNvPr id="468998" name="Text Box 6">
            <a:extLst>
              <a:ext uri="{FF2B5EF4-FFF2-40B4-BE49-F238E27FC236}">
                <a16:creationId xmlns:a16="http://schemas.microsoft.com/office/drawing/2014/main" id="{C47BBB46-2939-C645-BC74-8B7D3BADB24A}"/>
              </a:ext>
            </a:extLst>
          </p:cNvPr>
          <p:cNvSpPr txBox="1">
            <a:spLocks noChangeArrowheads="1"/>
          </p:cNvSpPr>
          <p:nvPr/>
        </p:nvSpPr>
        <p:spPr bwMode="auto">
          <a:xfrm>
            <a:off x="1591342" y="2797176"/>
            <a:ext cx="2006009" cy="3651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dirty="0">
                <a:latin typeface="Courier New" panose="02070309020205020404" pitchFamily="49" charset="0"/>
                <a:ea typeface="宋体" panose="02010600030101010101" pitchFamily="2" charset="-122"/>
              </a:rPr>
              <a:t>a</a:t>
            </a:r>
            <a:r>
              <a:rPr lang="en-US" altLang="zh-CN" b="1" baseline="-25000" dirty="0">
                <a:latin typeface="Courier New" panose="02070309020205020404" pitchFamily="49" charset="0"/>
                <a:ea typeface="宋体" panose="02010600030101010101" pitchFamily="2" charset="-122"/>
              </a:rPr>
              <a:t>0</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2</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4</a:t>
            </a:r>
            <a:r>
              <a:rPr lang="en-US" altLang="zh-CN" b="1" dirty="0">
                <a:latin typeface="Courier New" panose="02070309020205020404" pitchFamily="49" charset="0"/>
                <a:ea typeface="宋体" panose="02010600030101010101" pitchFamily="2" charset="-122"/>
              </a:rPr>
              <a:t>, a</a:t>
            </a:r>
            <a:r>
              <a:rPr lang="en-US" altLang="zh-CN" b="1" baseline="-25000" dirty="0">
                <a:latin typeface="Courier New" panose="02070309020205020404" pitchFamily="49" charset="0"/>
                <a:ea typeface="宋体" panose="02010600030101010101" pitchFamily="2" charset="-122"/>
              </a:rPr>
              <a:t>6</a:t>
            </a:r>
          </a:p>
        </p:txBody>
      </p:sp>
      <p:cxnSp>
        <p:nvCxnSpPr>
          <p:cNvPr id="468999" name="AutoShape 7">
            <a:extLst>
              <a:ext uri="{FF2B5EF4-FFF2-40B4-BE49-F238E27FC236}">
                <a16:creationId xmlns:a16="http://schemas.microsoft.com/office/drawing/2014/main" id="{361C1DAD-0697-F642-97F9-37ED1FFC7348}"/>
              </a:ext>
            </a:extLst>
          </p:cNvPr>
          <p:cNvCxnSpPr>
            <a:cxnSpLocks noChangeShapeType="1"/>
            <a:stCxn id="468996" idx="2"/>
            <a:endCxn id="468998" idx="0"/>
          </p:cNvCxnSpPr>
          <p:nvPr/>
        </p:nvCxnSpPr>
        <p:spPr bwMode="auto">
          <a:xfrm flipH="1">
            <a:off x="2594347" y="1692277"/>
            <a:ext cx="1765005" cy="110489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00" name="AutoShape 8">
            <a:extLst>
              <a:ext uri="{FF2B5EF4-FFF2-40B4-BE49-F238E27FC236}">
                <a16:creationId xmlns:a16="http://schemas.microsoft.com/office/drawing/2014/main" id="{04AC323E-34E1-E44C-AA49-CAE324007914}"/>
              </a:ext>
            </a:extLst>
          </p:cNvPr>
          <p:cNvCxnSpPr>
            <a:cxnSpLocks noChangeShapeType="1"/>
            <a:stCxn id="468996" idx="2"/>
            <a:endCxn id="468997" idx="0"/>
          </p:cNvCxnSpPr>
          <p:nvPr/>
        </p:nvCxnSpPr>
        <p:spPr bwMode="auto">
          <a:xfrm>
            <a:off x="4359352" y="1692277"/>
            <a:ext cx="2374604" cy="11024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01" name="Text Box 9">
            <a:extLst>
              <a:ext uri="{FF2B5EF4-FFF2-40B4-BE49-F238E27FC236}">
                <a16:creationId xmlns:a16="http://schemas.microsoft.com/office/drawing/2014/main" id="{5ADF3212-51F3-804E-980A-F05E615C487B}"/>
              </a:ext>
            </a:extLst>
          </p:cNvPr>
          <p:cNvSpPr txBox="1">
            <a:spLocks noChangeArrowheads="1"/>
          </p:cNvSpPr>
          <p:nvPr/>
        </p:nvSpPr>
        <p:spPr bwMode="auto">
          <a:xfrm>
            <a:off x="6950152" y="4146551"/>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3</a:t>
            </a:r>
            <a:r>
              <a:rPr lang="en-US" altLang="zh-CN" b="1">
                <a:latin typeface="Courier New" panose="02070309020205020404" pitchFamily="49" charset="0"/>
                <a:ea typeface="宋体" panose="02010600030101010101" pitchFamily="2" charset="-122"/>
              </a:rPr>
              <a:t>, a</a:t>
            </a:r>
            <a:r>
              <a:rPr lang="en-US" altLang="zh-CN" b="1" baseline="-25000">
                <a:latin typeface="Courier New" panose="02070309020205020404" pitchFamily="49" charset="0"/>
                <a:ea typeface="宋体" panose="02010600030101010101" pitchFamily="2" charset="-122"/>
              </a:rPr>
              <a:t>7</a:t>
            </a:r>
          </a:p>
        </p:txBody>
      </p:sp>
      <p:sp>
        <p:nvSpPr>
          <p:cNvPr id="469002" name="Text Box 10">
            <a:extLst>
              <a:ext uri="{FF2B5EF4-FFF2-40B4-BE49-F238E27FC236}">
                <a16:creationId xmlns:a16="http://schemas.microsoft.com/office/drawing/2014/main" id="{D72B06B0-337D-D048-BF20-9997858F01B6}"/>
              </a:ext>
            </a:extLst>
          </p:cNvPr>
          <p:cNvSpPr txBox="1">
            <a:spLocks noChangeArrowheads="1"/>
          </p:cNvSpPr>
          <p:nvPr/>
        </p:nvSpPr>
        <p:spPr bwMode="auto">
          <a:xfrm>
            <a:off x="5273752" y="4160839"/>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1</a:t>
            </a:r>
            <a:r>
              <a:rPr lang="en-US" altLang="zh-CN" b="1">
                <a:latin typeface="Courier New" panose="02070309020205020404" pitchFamily="49" charset="0"/>
                <a:ea typeface="宋体" panose="02010600030101010101" pitchFamily="2" charset="-122"/>
              </a:rPr>
              <a:t>, a</a:t>
            </a:r>
            <a:r>
              <a:rPr lang="en-US" altLang="zh-CN" b="1" baseline="-25000">
                <a:latin typeface="Courier New" panose="02070309020205020404" pitchFamily="49" charset="0"/>
                <a:ea typeface="宋体" panose="02010600030101010101" pitchFamily="2" charset="-122"/>
              </a:rPr>
              <a:t>5</a:t>
            </a:r>
          </a:p>
        </p:txBody>
      </p:sp>
      <p:cxnSp>
        <p:nvCxnSpPr>
          <p:cNvPr id="469003" name="AutoShape 11">
            <a:extLst>
              <a:ext uri="{FF2B5EF4-FFF2-40B4-BE49-F238E27FC236}">
                <a16:creationId xmlns:a16="http://schemas.microsoft.com/office/drawing/2014/main" id="{DB6607E3-E66A-1146-8EC1-388263C32C77}"/>
              </a:ext>
            </a:extLst>
          </p:cNvPr>
          <p:cNvCxnSpPr>
            <a:cxnSpLocks noChangeShapeType="1"/>
            <a:stCxn id="468997" idx="2"/>
            <a:endCxn id="469002" idx="0"/>
          </p:cNvCxnSpPr>
          <p:nvPr/>
        </p:nvCxnSpPr>
        <p:spPr bwMode="auto">
          <a:xfrm flipH="1">
            <a:off x="5730952" y="3164725"/>
            <a:ext cx="1003004" cy="9961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04" name="AutoShape 12">
            <a:extLst>
              <a:ext uri="{FF2B5EF4-FFF2-40B4-BE49-F238E27FC236}">
                <a16:creationId xmlns:a16="http://schemas.microsoft.com/office/drawing/2014/main" id="{12B07223-F112-8547-B04F-CEF5EE1034D9}"/>
              </a:ext>
            </a:extLst>
          </p:cNvPr>
          <p:cNvCxnSpPr>
            <a:cxnSpLocks noChangeShapeType="1"/>
            <a:stCxn id="468997" idx="2"/>
            <a:endCxn id="469001" idx="0"/>
          </p:cNvCxnSpPr>
          <p:nvPr/>
        </p:nvCxnSpPr>
        <p:spPr bwMode="auto">
          <a:xfrm>
            <a:off x="6733956" y="3164725"/>
            <a:ext cx="673396" cy="9818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05" name="Text Box 13">
            <a:extLst>
              <a:ext uri="{FF2B5EF4-FFF2-40B4-BE49-F238E27FC236}">
                <a16:creationId xmlns:a16="http://schemas.microsoft.com/office/drawing/2014/main" id="{25AB8F39-69E4-654D-9A38-5E713068301A}"/>
              </a:ext>
            </a:extLst>
          </p:cNvPr>
          <p:cNvSpPr txBox="1">
            <a:spLocks noChangeArrowheads="1"/>
          </p:cNvSpPr>
          <p:nvPr/>
        </p:nvSpPr>
        <p:spPr bwMode="auto">
          <a:xfrm>
            <a:off x="1268897" y="4100512"/>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0</a:t>
            </a:r>
            <a:r>
              <a:rPr lang="en-US" altLang="zh-CN" b="1">
                <a:latin typeface="Courier New" panose="02070309020205020404" pitchFamily="49" charset="0"/>
                <a:ea typeface="宋体" panose="02010600030101010101" pitchFamily="2" charset="-122"/>
              </a:rPr>
              <a:t>, a</a:t>
            </a:r>
            <a:r>
              <a:rPr lang="en-US" altLang="zh-CN" b="1" baseline="-25000">
                <a:latin typeface="Courier New" panose="02070309020205020404" pitchFamily="49" charset="0"/>
                <a:ea typeface="宋体" panose="02010600030101010101" pitchFamily="2" charset="-122"/>
              </a:rPr>
              <a:t>4</a:t>
            </a:r>
          </a:p>
        </p:txBody>
      </p:sp>
      <p:cxnSp>
        <p:nvCxnSpPr>
          <p:cNvPr id="469006" name="AutoShape 14">
            <a:extLst>
              <a:ext uri="{FF2B5EF4-FFF2-40B4-BE49-F238E27FC236}">
                <a16:creationId xmlns:a16="http://schemas.microsoft.com/office/drawing/2014/main" id="{97045671-9A6F-D949-83AD-3E70CBC3C033}"/>
              </a:ext>
            </a:extLst>
          </p:cNvPr>
          <p:cNvCxnSpPr>
            <a:cxnSpLocks noChangeShapeType="1"/>
            <a:stCxn id="468998" idx="2"/>
            <a:endCxn id="469005" idx="0"/>
          </p:cNvCxnSpPr>
          <p:nvPr/>
        </p:nvCxnSpPr>
        <p:spPr bwMode="auto">
          <a:xfrm flipH="1">
            <a:off x="1726097" y="3162301"/>
            <a:ext cx="868250" cy="9382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07" name="Text Box 15">
            <a:extLst>
              <a:ext uri="{FF2B5EF4-FFF2-40B4-BE49-F238E27FC236}">
                <a16:creationId xmlns:a16="http://schemas.microsoft.com/office/drawing/2014/main" id="{3C6E454C-B033-684C-A1FB-86DE24D55121}"/>
              </a:ext>
            </a:extLst>
          </p:cNvPr>
          <p:cNvSpPr txBox="1">
            <a:spLocks noChangeArrowheads="1"/>
          </p:cNvSpPr>
          <p:nvPr/>
        </p:nvSpPr>
        <p:spPr bwMode="auto">
          <a:xfrm>
            <a:off x="2945297" y="4100512"/>
            <a:ext cx="914400" cy="333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2</a:t>
            </a:r>
            <a:r>
              <a:rPr lang="en-US" altLang="zh-CN" b="1">
                <a:latin typeface="Courier New" panose="02070309020205020404" pitchFamily="49" charset="0"/>
                <a:ea typeface="宋体" panose="02010600030101010101" pitchFamily="2" charset="-122"/>
              </a:rPr>
              <a:t>, a</a:t>
            </a:r>
            <a:r>
              <a:rPr lang="en-US" altLang="zh-CN" b="1" baseline="-25000">
                <a:latin typeface="Courier New" panose="02070309020205020404" pitchFamily="49" charset="0"/>
                <a:ea typeface="宋体" panose="02010600030101010101" pitchFamily="2" charset="-122"/>
              </a:rPr>
              <a:t>6</a:t>
            </a:r>
          </a:p>
        </p:txBody>
      </p:sp>
      <p:cxnSp>
        <p:nvCxnSpPr>
          <p:cNvPr id="469008" name="AutoShape 16">
            <a:extLst>
              <a:ext uri="{FF2B5EF4-FFF2-40B4-BE49-F238E27FC236}">
                <a16:creationId xmlns:a16="http://schemas.microsoft.com/office/drawing/2014/main" id="{CF277ED4-2C07-3E40-AC29-43509BC89899}"/>
              </a:ext>
            </a:extLst>
          </p:cNvPr>
          <p:cNvCxnSpPr>
            <a:cxnSpLocks noChangeShapeType="1"/>
            <a:stCxn id="468998" idx="2"/>
            <a:endCxn id="469007" idx="0"/>
          </p:cNvCxnSpPr>
          <p:nvPr/>
        </p:nvCxnSpPr>
        <p:spPr bwMode="auto">
          <a:xfrm>
            <a:off x="2594347" y="3162301"/>
            <a:ext cx="808150" cy="9382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09" name="Text Box 17">
            <a:extLst>
              <a:ext uri="{FF2B5EF4-FFF2-40B4-BE49-F238E27FC236}">
                <a16:creationId xmlns:a16="http://schemas.microsoft.com/office/drawing/2014/main" id="{6BCD97BB-A88F-754C-A09B-AC48DE160379}"/>
              </a:ext>
            </a:extLst>
          </p:cNvPr>
          <p:cNvSpPr txBox="1">
            <a:spLocks noChangeArrowheads="1"/>
          </p:cNvSpPr>
          <p:nvPr/>
        </p:nvSpPr>
        <p:spPr bwMode="auto">
          <a:xfrm>
            <a:off x="964097" y="5341936"/>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0</a:t>
            </a:r>
          </a:p>
        </p:txBody>
      </p:sp>
      <p:cxnSp>
        <p:nvCxnSpPr>
          <p:cNvPr id="469010" name="AutoShape 18">
            <a:extLst>
              <a:ext uri="{FF2B5EF4-FFF2-40B4-BE49-F238E27FC236}">
                <a16:creationId xmlns:a16="http://schemas.microsoft.com/office/drawing/2014/main" id="{C47F9C53-C777-8C42-BB98-B8B012061992}"/>
              </a:ext>
            </a:extLst>
          </p:cNvPr>
          <p:cNvCxnSpPr>
            <a:cxnSpLocks noChangeShapeType="1"/>
            <a:stCxn id="469005" idx="2"/>
            <a:endCxn id="469009" idx="0"/>
          </p:cNvCxnSpPr>
          <p:nvPr/>
        </p:nvCxnSpPr>
        <p:spPr bwMode="auto">
          <a:xfrm flipH="1">
            <a:off x="1268897" y="4433886"/>
            <a:ext cx="4572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1" name="Text Box 19">
            <a:extLst>
              <a:ext uri="{FF2B5EF4-FFF2-40B4-BE49-F238E27FC236}">
                <a16:creationId xmlns:a16="http://schemas.microsoft.com/office/drawing/2014/main" id="{AA95667C-949D-0B4B-A31C-4C70287253FD}"/>
              </a:ext>
            </a:extLst>
          </p:cNvPr>
          <p:cNvSpPr txBox="1">
            <a:spLocks noChangeArrowheads="1"/>
          </p:cNvSpPr>
          <p:nvPr/>
        </p:nvSpPr>
        <p:spPr bwMode="auto">
          <a:xfrm>
            <a:off x="1726097" y="5341936"/>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4</a:t>
            </a:r>
          </a:p>
        </p:txBody>
      </p:sp>
      <p:cxnSp>
        <p:nvCxnSpPr>
          <p:cNvPr id="469012" name="AutoShape 20">
            <a:extLst>
              <a:ext uri="{FF2B5EF4-FFF2-40B4-BE49-F238E27FC236}">
                <a16:creationId xmlns:a16="http://schemas.microsoft.com/office/drawing/2014/main" id="{A06193A8-0770-CE4D-ABBF-8F1F15754D67}"/>
              </a:ext>
            </a:extLst>
          </p:cNvPr>
          <p:cNvCxnSpPr>
            <a:cxnSpLocks noChangeShapeType="1"/>
            <a:stCxn id="469005" idx="2"/>
            <a:endCxn id="469011" idx="0"/>
          </p:cNvCxnSpPr>
          <p:nvPr/>
        </p:nvCxnSpPr>
        <p:spPr bwMode="auto">
          <a:xfrm>
            <a:off x="1726097" y="4433886"/>
            <a:ext cx="3048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3" name="Text Box 21">
            <a:extLst>
              <a:ext uri="{FF2B5EF4-FFF2-40B4-BE49-F238E27FC236}">
                <a16:creationId xmlns:a16="http://schemas.microsoft.com/office/drawing/2014/main" id="{A1D45D0F-A91F-EF48-85C3-E34EB4239960}"/>
              </a:ext>
            </a:extLst>
          </p:cNvPr>
          <p:cNvSpPr txBox="1">
            <a:spLocks noChangeArrowheads="1"/>
          </p:cNvSpPr>
          <p:nvPr/>
        </p:nvSpPr>
        <p:spPr bwMode="auto">
          <a:xfrm>
            <a:off x="2640497" y="5356224"/>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2</a:t>
            </a:r>
          </a:p>
        </p:txBody>
      </p:sp>
      <p:cxnSp>
        <p:nvCxnSpPr>
          <p:cNvPr id="469014" name="AutoShape 22">
            <a:extLst>
              <a:ext uri="{FF2B5EF4-FFF2-40B4-BE49-F238E27FC236}">
                <a16:creationId xmlns:a16="http://schemas.microsoft.com/office/drawing/2014/main" id="{62CE4195-02D5-B34C-89ED-C2A79ACD3F6B}"/>
              </a:ext>
            </a:extLst>
          </p:cNvPr>
          <p:cNvCxnSpPr>
            <a:cxnSpLocks noChangeShapeType="1"/>
            <a:stCxn id="469007" idx="2"/>
            <a:endCxn id="469013" idx="0"/>
          </p:cNvCxnSpPr>
          <p:nvPr/>
        </p:nvCxnSpPr>
        <p:spPr bwMode="auto">
          <a:xfrm flipH="1">
            <a:off x="2945297" y="4433886"/>
            <a:ext cx="4572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5" name="Text Box 23">
            <a:extLst>
              <a:ext uri="{FF2B5EF4-FFF2-40B4-BE49-F238E27FC236}">
                <a16:creationId xmlns:a16="http://schemas.microsoft.com/office/drawing/2014/main" id="{2B9430EF-49FC-C74D-A102-E50707D61EBE}"/>
              </a:ext>
            </a:extLst>
          </p:cNvPr>
          <p:cNvSpPr txBox="1">
            <a:spLocks noChangeArrowheads="1"/>
          </p:cNvSpPr>
          <p:nvPr/>
        </p:nvSpPr>
        <p:spPr bwMode="auto">
          <a:xfrm>
            <a:off x="3402497" y="5356224"/>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6</a:t>
            </a:r>
          </a:p>
        </p:txBody>
      </p:sp>
      <p:cxnSp>
        <p:nvCxnSpPr>
          <p:cNvPr id="469016" name="AutoShape 24">
            <a:extLst>
              <a:ext uri="{FF2B5EF4-FFF2-40B4-BE49-F238E27FC236}">
                <a16:creationId xmlns:a16="http://schemas.microsoft.com/office/drawing/2014/main" id="{97413EA3-560C-0544-B1A8-17ECD0B26BCF}"/>
              </a:ext>
            </a:extLst>
          </p:cNvPr>
          <p:cNvCxnSpPr>
            <a:cxnSpLocks noChangeShapeType="1"/>
            <a:stCxn id="469007" idx="2"/>
            <a:endCxn id="469015" idx="0"/>
          </p:cNvCxnSpPr>
          <p:nvPr/>
        </p:nvCxnSpPr>
        <p:spPr bwMode="auto">
          <a:xfrm>
            <a:off x="3402497" y="4433886"/>
            <a:ext cx="3048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7" name="Text Box 25">
            <a:extLst>
              <a:ext uri="{FF2B5EF4-FFF2-40B4-BE49-F238E27FC236}">
                <a16:creationId xmlns:a16="http://schemas.microsoft.com/office/drawing/2014/main" id="{699F6D42-80C4-9E43-893E-50D5ABFB8E7A}"/>
              </a:ext>
            </a:extLst>
          </p:cNvPr>
          <p:cNvSpPr txBox="1">
            <a:spLocks noChangeArrowheads="1"/>
          </p:cNvSpPr>
          <p:nvPr/>
        </p:nvSpPr>
        <p:spPr bwMode="auto">
          <a:xfrm>
            <a:off x="5045152"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1</a:t>
            </a:r>
          </a:p>
        </p:txBody>
      </p:sp>
      <p:cxnSp>
        <p:nvCxnSpPr>
          <p:cNvPr id="469018" name="AutoShape 26">
            <a:extLst>
              <a:ext uri="{FF2B5EF4-FFF2-40B4-BE49-F238E27FC236}">
                <a16:creationId xmlns:a16="http://schemas.microsoft.com/office/drawing/2014/main" id="{FA484FE9-543B-AE4A-8586-D9E9B23246CF}"/>
              </a:ext>
            </a:extLst>
          </p:cNvPr>
          <p:cNvCxnSpPr>
            <a:cxnSpLocks noChangeShapeType="1"/>
            <a:stCxn id="469002" idx="2"/>
            <a:endCxn id="469017" idx="0"/>
          </p:cNvCxnSpPr>
          <p:nvPr/>
        </p:nvCxnSpPr>
        <p:spPr bwMode="auto">
          <a:xfrm flipH="1">
            <a:off x="5349952" y="4494213"/>
            <a:ext cx="3810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9" name="Text Box 27">
            <a:extLst>
              <a:ext uri="{FF2B5EF4-FFF2-40B4-BE49-F238E27FC236}">
                <a16:creationId xmlns:a16="http://schemas.microsoft.com/office/drawing/2014/main" id="{A92B5182-2E6B-A946-87D5-230911C5AB35}"/>
              </a:ext>
            </a:extLst>
          </p:cNvPr>
          <p:cNvSpPr txBox="1">
            <a:spLocks noChangeArrowheads="1"/>
          </p:cNvSpPr>
          <p:nvPr/>
        </p:nvSpPr>
        <p:spPr bwMode="auto">
          <a:xfrm>
            <a:off x="5807152"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5</a:t>
            </a:r>
          </a:p>
        </p:txBody>
      </p:sp>
      <p:cxnSp>
        <p:nvCxnSpPr>
          <p:cNvPr id="469020" name="AutoShape 28">
            <a:extLst>
              <a:ext uri="{FF2B5EF4-FFF2-40B4-BE49-F238E27FC236}">
                <a16:creationId xmlns:a16="http://schemas.microsoft.com/office/drawing/2014/main" id="{BC81DBFA-6A0D-7543-B9C4-41D58100CDFE}"/>
              </a:ext>
            </a:extLst>
          </p:cNvPr>
          <p:cNvCxnSpPr>
            <a:cxnSpLocks noChangeShapeType="1"/>
            <a:stCxn id="469002" idx="2"/>
            <a:endCxn id="469019" idx="0"/>
          </p:cNvCxnSpPr>
          <p:nvPr/>
        </p:nvCxnSpPr>
        <p:spPr bwMode="auto">
          <a:xfrm>
            <a:off x="5730952" y="4494213"/>
            <a:ext cx="381000" cy="9080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21" name="Text Box 29">
            <a:extLst>
              <a:ext uri="{FF2B5EF4-FFF2-40B4-BE49-F238E27FC236}">
                <a16:creationId xmlns:a16="http://schemas.microsoft.com/office/drawing/2014/main" id="{628CF13A-CD75-604B-AB46-3FD069E598CC}"/>
              </a:ext>
            </a:extLst>
          </p:cNvPr>
          <p:cNvSpPr txBox="1">
            <a:spLocks noChangeArrowheads="1"/>
          </p:cNvSpPr>
          <p:nvPr/>
        </p:nvSpPr>
        <p:spPr bwMode="auto">
          <a:xfrm>
            <a:off x="6721552"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3</a:t>
            </a:r>
          </a:p>
        </p:txBody>
      </p:sp>
      <p:cxnSp>
        <p:nvCxnSpPr>
          <p:cNvPr id="469022" name="AutoShape 30">
            <a:extLst>
              <a:ext uri="{FF2B5EF4-FFF2-40B4-BE49-F238E27FC236}">
                <a16:creationId xmlns:a16="http://schemas.microsoft.com/office/drawing/2014/main" id="{F79FE01B-9ECD-2A47-B3C2-F051F4D19394}"/>
              </a:ext>
            </a:extLst>
          </p:cNvPr>
          <p:cNvCxnSpPr>
            <a:cxnSpLocks noChangeShapeType="1"/>
            <a:stCxn id="469001" idx="2"/>
            <a:endCxn id="469021" idx="0"/>
          </p:cNvCxnSpPr>
          <p:nvPr/>
        </p:nvCxnSpPr>
        <p:spPr bwMode="auto">
          <a:xfrm flipH="1">
            <a:off x="7026352" y="4479925"/>
            <a:ext cx="3810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23" name="Text Box 31">
            <a:extLst>
              <a:ext uri="{FF2B5EF4-FFF2-40B4-BE49-F238E27FC236}">
                <a16:creationId xmlns:a16="http://schemas.microsoft.com/office/drawing/2014/main" id="{6D900AF3-4EA2-074F-8E15-4CB246F730DE}"/>
              </a:ext>
            </a:extLst>
          </p:cNvPr>
          <p:cNvSpPr txBox="1">
            <a:spLocks noChangeArrowheads="1"/>
          </p:cNvSpPr>
          <p:nvPr/>
        </p:nvSpPr>
        <p:spPr bwMode="auto">
          <a:xfrm>
            <a:off x="7483552" y="5402263"/>
            <a:ext cx="609600" cy="3238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64008" anchor="ctr"/>
          <a:lstStyle/>
          <a:p>
            <a:pPr algn="ctr">
              <a:spcBef>
                <a:spcPct val="50000"/>
              </a:spcBef>
            </a:pPr>
            <a:r>
              <a:rPr lang="en-US" altLang="zh-CN" b="1">
                <a:latin typeface="Courier New" panose="02070309020205020404" pitchFamily="49" charset="0"/>
                <a:ea typeface="宋体" panose="02010600030101010101" pitchFamily="2" charset="-122"/>
              </a:rPr>
              <a:t>a</a:t>
            </a:r>
            <a:r>
              <a:rPr lang="en-US" altLang="zh-CN" b="1" baseline="-25000">
                <a:latin typeface="Courier New" panose="02070309020205020404" pitchFamily="49" charset="0"/>
                <a:ea typeface="宋体" panose="02010600030101010101" pitchFamily="2" charset="-122"/>
              </a:rPr>
              <a:t>7</a:t>
            </a:r>
          </a:p>
        </p:txBody>
      </p:sp>
      <p:cxnSp>
        <p:nvCxnSpPr>
          <p:cNvPr id="469024" name="AutoShape 32">
            <a:extLst>
              <a:ext uri="{FF2B5EF4-FFF2-40B4-BE49-F238E27FC236}">
                <a16:creationId xmlns:a16="http://schemas.microsoft.com/office/drawing/2014/main" id="{C23260CC-1DEE-A64B-99D1-1A64139A993A}"/>
              </a:ext>
            </a:extLst>
          </p:cNvPr>
          <p:cNvCxnSpPr>
            <a:cxnSpLocks noChangeShapeType="1"/>
            <a:stCxn id="469001" idx="2"/>
            <a:endCxn id="469023" idx="0"/>
          </p:cNvCxnSpPr>
          <p:nvPr/>
        </p:nvCxnSpPr>
        <p:spPr bwMode="auto">
          <a:xfrm>
            <a:off x="7407352" y="4479925"/>
            <a:ext cx="381000" cy="9223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27" name="Text Box 35">
            <a:extLst>
              <a:ext uri="{FF2B5EF4-FFF2-40B4-BE49-F238E27FC236}">
                <a16:creationId xmlns:a16="http://schemas.microsoft.com/office/drawing/2014/main" id="{D2967D34-F0A2-EF4A-9F95-4162C2E5AD60}"/>
              </a:ext>
            </a:extLst>
          </p:cNvPr>
          <p:cNvSpPr txBox="1">
            <a:spLocks noChangeArrowheads="1"/>
          </p:cNvSpPr>
          <p:nvPr/>
        </p:nvSpPr>
        <p:spPr bwMode="auto">
          <a:xfrm>
            <a:off x="3629102" y="6194426"/>
            <a:ext cx="26670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dirty="0">
                <a:solidFill>
                  <a:schemeClr val="hlink"/>
                </a:solidFill>
                <a:ea typeface="宋体" panose="02010600030101010101" pitchFamily="2" charset="-122"/>
              </a:rPr>
              <a:t>"bit-reversed" order</a:t>
            </a:r>
          </a:p>
        </p:txBody>
      </p:sp>
      <p:sp>
        <p:nvSpPr>
          <p:cNvPr id="469028" name="Text Box 36">
            <a:extLst>
              <a:ext uri="{FF2B5EF4-FFF2-40B4-BE49-F238E27FC236}">
                <a16:creationId xmlns:a16="http://schemas.microsoft.com/office/drawing/2014/main" id="{D3819A2D-9297-704B-A7F7-C4EA66FFC601}"/>
              </a:ext>
            </a:extLst>
          </p:cNvPr>
          <p:cNvSpPr txBox="1">
            <a:spLocks noChangeArrowheads="1"/>
          </p:cNvSpPr>
          <p:nvPr/>
        </p:nvSpPr>
        <p:spPr bwMode="auto">
          <a:xfrm>
            <a:off x="966756" y="5772149"/>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000</a:t>
            </a:r>
            <a:endParaRPr lang="en-US" altLang="zh-CN" b="1" baseline="-25000">
              <a:latin typeface="Courier New" panose="02070309020205020404" pitchFamily="49" charset="0"/>
              <a:ea typeface="宋体" panose="02010600030101010101" pitchFamily="2" charset="-122"/>
            </a:endParaRPr>
          </a:p>
        </p:txBody>
      </p:sp>
      <p:sp>
        <p:nvSpPr>
          <p:cNvPr id="469029" name="Text Box 37">
            <a:extLst>
              <a:ext uri="{FF2B5EF4-FFF2-40B4-BE49-F238E27FC236}">
                <a16:creationId xmlns:a16="http://schemas.microsoft.com/office/drawing/2014/main" id="{9812643D-A98B-4E41-9844-7EDA18711ACA}"/>
              </a:ext>
            </a:extLst>
          </p:cNvPr>
          <p:cNvSpPr txBox="1">
            <a:spLocks noChangeArrowheads="1"/>
          </p:cNvSpPr>
          <p:nvPr/>
        </p:nvSpPr>
        <p:spPr bwMode="auto">
          <a:xfrm>
            <a:off x="1728756" y="5772149"/>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100</a:t>
            </a:r>
            <a:endParaRPr lang="en-US" altLang="zh-CN" b="1" baseline="-25000">
              <a:latin typeface="Courier New" panose="02070309020205020404" pitchFamily="49" charset="0"/>
              <a:ea typeface="宋体" panose="02010600030101010101" pitchFamily="2" charset="-122"/>
            </a:endParaRPr>
          </a:p>
        </p:txBody>
      </p:sp>
      <p:sp>
        <p:nvSpPr>
          <p:cNvPr id="469030" name="Text Box 38">
            <a:extLst>
              <a:ext uri="{FF2B5EF4-FFF2-40B4-BE49-F238E27FC236}">
                <a16:creationId xmlns:a16="http://schemas.microsoft.com/office/drawing/2014/main" id="{745D4F12-63B9-6247-BBA8-C35E42790D3C}"/>
              </a:ext>
            </a:extLst>
          </p:cNvPr>
          <p:cNvSpPr txBox="1">
            <a:spLocks noChangeArrowheads="1"/>
          </p:cNvSpPr>
          <p:nvPr/>
        </p:nvSpPr>
        <p:spPr bwMode="auto">
          <a:xfrm>
            <a:off x="2643156" y="5786436"/>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010</a:t>
            </a:r>
            <a:endParaRPr lang="en-US" altLang="zh-CN" b="1" baseline="-25000">
              <a:latin typeface="Courier New" panose="02070309020205020404" pitchFamily="49" charset="0"/>
              <a:ea typeface="宋体" panose="02010600030101010101" pitchFamily="2" charset="-122"/>
            </a:endParaRPr>
          </a:p>
        </p:txBody>
      </p:sp>
      <p:sp>
        <p:nvSpPr>
          <p:cNvPr id="469031" name="Text Box 39">
            <a:extLst>
              <a:ext uri="{FF2B5EF4-FFF2-40B4-BE49-F238E27FC236}">
                <a16:creationId xmlns:a16="http://schemas.microsoft.com/office/drawing/2014/main" id="{AB0FFDA4-C770-FD45-99B3-9CD6F4B70434}"/>
              </a:ext>
            </a:extLst>
          </p:cNvPr>
          <p:cNvSpPr txBox="1">
            <a:spLocks noChangeArrowheads="1"/>
          </p:cNvSpPr>
          <p:nvPr/>
        </p:nvSpPr>
        <p:spPr bwMode="auto">
          <a:xfrm>
            <a:off x="3405156" y="5786436"/>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110</a:t>
            </a:r>
            <a:endParaRPr lang="en-US" altLang="zh-CN" b="1" baseline="-25000">
              <a:latin typeface="Courier New" panose="02070309020205020404" pitchFamily="49" charset="0"/>
              <a:ea typeface="宋体" panose="02010600030101010101" pitchFamily="2" charset="-122"/>
            </a:endParaRPr>
          </a:p>
        </p:txBody>
      </p:sp>
      <p:sp>
        <p:nvSpPr>
          <p:cNvPr id="469032" name="Text Box 40">
            <a:extLst>
              <a:ext uri="{FF2B5EF4-FFF2-40B4-BE49-F238E27FC236}">
                <a16:creationId xmlns:a16="http://schemas.microsoft.com/office/drawing/2014/main" id="{C72B7462-2BAC-3841-B662-32E7E9CCA6D2}"/>
              </a:ext>
            </a:extLst>
          </p:cNvPr>
          <p:cNvSpPr txBox="1">
            <a:spLocks noChangeArrowheads="1"/>
          </p:cNvSpPr>
          <p:nvPr/>
        </p:nvSpPr>
        <p:spPr bwMode="auto">
          <a:xfrm>
            <a:off x="5047811" y="5832475"/>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001</a:t>
            </a:r>
            <a:endParaRPr lang="en-US" altLang="zh-CN" b="1" baseline="-25000">
              <a:latin typeface="Courier New" panose="02070309020205020404" pitchFamily="49" charset="0"/>
              <a:ea typeface="宋体" panose="02010600030101010101" pitchFamily="2" charset="-122"/>
            </a:endParaRPr>
          </a:p>
        </p:txBody>
      </p:sp>
      <p:sp>
        <p:nvSpPr>
          <p:cNvPr id="469033" name="Text Box 41">
            <a:extLst>
              <a:ext uri="{FF2B5EF4-FFF2-40B4-BE49-F238E27FC236}">
                <a16:creationId xmlns:a16="http://schemas.microsoft.com/office/drawing/2014/main" id="{518F0D7F-0404-734E-950D-B781ECF6EBE3}"/>
              </a:ext>
            </a:extLst>
          </p:cNvPr>
          <p:cNvSpPr txBox="1">
            <a:spLocks noChangeArrowheads="1"/>
          </p:cNvSpPr>
          <p:nvPr/>
        </p:nvSpPr>
        <p:spPr bwMode="auto">
          <a:xfrm>
            <a:off x="5809811" y="5832475"/>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101</a:t>
            </a:r>
            <a:endParaRPr lang="en-US" altLang="zh-CN" b="1" baseline="-25000">
              <a:latin typeface="Courier New" panose="02070309020205020404" pitchFamily="49" charset="0"/>
              <a:ea typeface="宋体" panose="02010600030101010101" pitchFamily="2" charset="-122"/>
            </a:endParaRPr>
          </a:p>
        </p:txBody>
      </p:sp>
      <p:sp>
        <p:nvSpPr>
          <p:cNvPr id="469034" name="Text Box 42">
            <a:extLst>
              <a:ext uri="{FF2B5EF4-FFF2-40B4-BE49-F238E27FC236}">
                <a16:creationId xmlns:a16="http://schemas.microsoft.com/office/drawing/2014/main" id="{5C915E1C-E07B-1849-85D5-DE2B5B8B5680}"/>
              </a:ext>
            </a:extLst>
          </p:cNvPr>
          <p:cNvSpPr txBox="1">
            <a:spLocks noChangeArrowheads="1"/>
          </p:cNvSpPr>
          <p:nvPr/>
        </p:nvSpPr>
        <p:spPr bwMode="auto">
          <a:xfrm>
            <a:off x="6724211" y="5832475"/>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011</a:t>
            </a:r>
            <a:endParaRPr lang="en-US" altLang="zh-CN" b="1" baseline="-25000">
              <a:latin typeface="Courier New" panose="02070309020205020404" pitchFamily="49" charset="0"/>
              <a:ea typeface="宋体" panose="02010600030101010101" pitchFamily="2" charset="-122"/>
            </a:endParaRPr>
          </a:p>
        </p:txBody>
      </p:sp>
      <p:sp>
        <p:nvSpPr>
          <p:cNvPr id="469035" name="Text Box 43">
            <a:extLst>
              <a:ext uri="{FF2B5EF4-FFF2-40B4-BE49-F238E27FC236}">
                <a16:creationId xmlns:a16="http://schemas.microsoft.com/office/drawing/2014/main" id="{202E2755-DE62-524B-8C5E-29802B297D7D}"/>
              </a:ext>
            </a:extLst>
          </p:cNvPr>
          <p:cNvSpPr txBox="1">
            <a:spLocks noChangeArrowheads="1"/>
          </p:cNvSpPr>
          <p:nvPr/>
        </p:nvSpPr>
        <p:spPr bwMode="auto">
          <a:xfrm>
            <a:off x="7486211" y="5832475"/>
            <a:ext cx="599523" cy="36997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b="1">
                <a:latin typeface="Courier New" panose="02070309020205020404" pitchFamily="49" charset="0"/>
                <a:ea typeface="宋体" panose="02010600030101010101" pitchFamily="2" charset="-122"/>
              </a:rPr>
              <a:t>111</a:t>
            </a:r>
            <a:endParaRPr lang="en-US" altLang="zh-CN" b="1" baseline="-25000">
              <a:latin typeface="Courier New" panose="02070309020205020404" pitchFamily="49" charset="0"/>
              <a:ea typeface="宋体" panose="02010600030101010101" pitchFamily="2" charset="-122"/>
            </a:endParaRPr>
          </a:p>
        </p:txBody>
      </p:sp>
      <p:sp>
        <p:nvSpPr>
          <p:cNvPr id="469038" name="Text Box 46">
            <a:extLst>
              <a:ext uri="{FF2B5EF4-FFF2-40B4-BE49-F238E27FC236}">
                <a16:creationId xmlns:a16="http://schemas.microsoft.com/office/drawing/2014/main" id="{AF36EC9A-1CB5-9A4B-ABF0-CC060050B8C9}"/>
              </a:ext>
            </a:extLst>
          </p:cNvPr>
          <p:cNvSpPr txBox="1">
            <a:spLocks noChangeArrowheads="1"/>
          </p:cNvSpPr>
          <p:nvPr/>
        </p:nvSpPr>
        <p:spPr bwMode="auto">
          <a:xfrm>
            <a:off x="3581119" y="2207548"/>
            <a:ext cx="155170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dirty="0">
                <a:solidFill>
                  <a:schemeClr val="hlink"/>
                </a:solidFill>
                <a:ea typeface="宋体" panose="02010600030101010101" pitchFamily="2" charset="-122"/>
              </a:rPr>
              <a:t>perfect shuffle</a:t>
            </a:r>
          </a:p>
        </p:txBody>
      </p:sp>
      <p:pic>
        <p:nvPicPr>
          <p:cNvPr id="43" name="Picture 2">
            <a:extLst>
              <a:ext uri="{FF2B5EF4-FFF2-40B4-BE49-F238E27FC236}">
                <a16:creationId xmlns:a16="http://schemas.microsoft.com/office/drawing/2014/main" id="{0328B06E-55F9-0F47-8735-9349FA421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
            <a:extLst>
              <a:ext uri="{FF2B5EF4-FFF2-40B4-BE49-F238E27FC236}">
                <a16:creationId xmlns:a16="http://schemas.microsoft.com/office/drawing/2014/main" id="{66BAC5B5-55F4-B54F-A2B3-E7FC11C344D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045497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A6BF3721-4938-7246-84B5-126068B6EDC1}"/>
              </a:ext>
            </a:extLst>
          </p:cNvPr>
          <p:cNvSpPr>
            <a:spLocks noGrp="1"/>
          </p:cNvSpPr>
          <p:nvPr>
            <p:ph type="sldNum" sz="quarter" idx="10"/>
          </p:nvPr>
        </p:nvSpPr>
        <p:spPr/>
        <p:txBody>
          <a:bodyPr/>
          <a:lstStyle/>
          <a:p>
            <a:fld id="{CCCF019B-EE25-4E4C-A7B5-36B86EF7B3EB}" type="slidenum">
              <a:rPr lang="en-US" altLang="zh-CN"/>
              <a:pPr/>
              <a:t>29</a:t>
            </a:fld>
            <a:endParaRPr lang="en-US" altLang="zh-CN" sz="1400"/>
          </a:p>
        </p:txBody>
      </p:sp>
      <p:sp>
        <p:nvSpPr>
          <p:cNvPr id="529410" name="Rectangle 2">
            <a:extLst>
              <a:ext uri="{FF2B5EF4-FFF2-40B4-BE49-F238E27FC236}">
                <a16:creationId xmlns:a16="http://schemas.microsoft.com/office/drawing/2014/main" id="{5AB73820-7186-8E40-A087-304B28B02E5E}"/>
              </a:ext>
            </a:extLst>
          </p:cNvPr>
          <p:cNvSpPr>
            <a:spLocks noGrp="1" noChangeArrowheads="1"/>
          </p:cNvSpPr>
          <p:nvPr>
            <p:ph type="title"/>
          </p:nvPr>
        </p:nvSpPr>
        <p:spPr/>
        <p:txBody>
          <a:bodyPr>
            <a:normAutofit fontScale="90000"/>
          </a:bodyPr>
          <a:lstStyle/>
          <a:p>
            <a:r>
              <a:rPr lang="en-US" altLang="zh-CN">
                <a:ea typeface="宋体" panose="02010600030101010101" pitchFamily="2" charset="-122"/>
              </a:rPr>
              <a:t>Point-Value to Coefficient Representation:  Inverse DFT</a:t>
            </a:r>
          </a:p>
        </p:txBody>
      </p:sp>
      <p:sp>
        <p:nvSpPr>
          <p:cNvPr id="529411" name="Rectangle 3">
            <a:extLst>
              <a:ext uri="{FF2B5EF4-FFF2-40B4-BE49-F238E27FC236}">
                <a16:creationId xmlns:a16="http://schemas.microsoft.com/office/drawing/2014/main" id="{0C8E8FA4-33BC-0640-BCB6-E74D6CBDFB43}"/>
              </a:ext>
            </a:extLst>
          </p:cNvPr>
          <p:cNvSpPr>
            <a:spLocks noGrp="1" noChangeArrowheads="1"/>
          </p:cNvSpPr>
          <p:nvPr>
            <p:ph type="body" idx="1"/>
          </p:nvPr>
        </p:nvSpPr>
        <p:spPr/>
        <p:txBody>
          <a:bodyPr/>
          <a:lstStyle/>
          <a:p>
            <a:r>
              <a:rPr lang="en-US" altLang="zh-CN">
                <a:ea typeface="宋体" panose="02010600030101010101" pitchFamily="2" charset="-122"/>
              </a:rPr>
              <a:t>Goal.  </a:t>
            </a:r>
            <a:r>
              <a:rPr lang="en-US" altLang="zh-CN">
                <a:solidFill>
                  <a:schemeClr val="tx1"/>
                </a:solidFill>
                <a:ea typeface="宋体" panose="02010600030101010101" pitchFamily="2" charset="-122"/>
              </a:rPr>
              <a:t>Given the values y</a:t>
            </a:r>
            <a:r>
              <a:rPr lang="en-US" altLang="zh-CN" sz="2000" baseline="-25000">
                <a:ea typeface="宋体" panose="02010600030101010101" pitchFamily="2" charset="-122"/>
              </a:rPr>
              <a:t>0</a:t>
            </a:r>
            <a:r>
              <a:rPr lang="en-US" altLang="zh-CN">
                <a:solidFill>
                  <a:schemeClr val="tx1"/>
                </a:solidFill>
                <a:ea typeface="宋体" panose="02010600030101010101" pitchFamily="2" charset="-122"/>
              </a:rPr>
              <a:t>, ... , y</a:t>
            </a:r>
            <a:r>
              <a:rPr lang="en-US" altLang="zh-CN" sz="2000" baseline="-25000">
                <a:ea typeface="宋体" panose="02010600030101010101" pitchFamily="2" charset="-122"/>
              </a:rPr>
              <a:t>n-1</a:t>
            </a:r>
            <a:r>
              <a:rPr lang="en-US" altLang="zh-CN">
                <a:solidFill>
                  <a:schemeClr val="tx1"/>
                </a:solidFill>
                <a:ea typeface="宋体" panose="02010600030101010101" pitchFamily="2" charset="-122"/>
              </a:rPr>
              <a:t> of a degree n-1 polynomial at the n points </a:t>
            </a:r>
            <a:r>
              <a:rPr lang="en-US" altLang="zh-CN">
                <a:solidFill>
                  <a:schemeClr val="tx1"/>
                </a:solidFill>
                <a:ea typeface="宋体" panose="02010600030101010101" pitchFamily="2" charset="-122"/>
                <a:sym typeface="Symbol" pitchFamily="2" charset="2"/>
              </a:rPr>
              <a:t></a:t>
            </a:r>
            <a:r>
              <a:rPr lang="en-US" altLang="zh-CN" baseline="30000">
                <a:solidFill>
                  <a:schemeClr val="tx1"/>
                </a:solidFill>
                <a:ea typeface="宋体" panose="02010600030101010101" pitchFamily="2" charset="-122"/>
                <a:sym typeface="Symbol" pitchFamily="2" charset="2"/>
              </a:rPr>
              <a:t>0</a:t>
            </a:r>
            <a:r>
              <a:rPr lang="en-US" altLang="zh-CN">
                <a:solidFill>
                  <a:schemeClr val="tx1"/>
                </a:solidFill>
                <a:ea typeface="宋体" panose="02010600030101010101" pitchFamily="2" charset="-122"/>
              </a:rPr>
              <a:t>, </a:t>
            </a:r>
            <a:r>
              <a:rPr lang="en-US" altLang="zh-CN">
                <a:solidFill>
                  <a:schemeClr val="tx1"/>
                </a:solidFill>
                <a:ea typeface="宋体" panose="02010600030101010101" pitchFamily="2" charset="-122"/>
                <a:sym typeface="Symbol" pitchFamily="2" charset="2"/>
              </a:rPr>
              <a:t></a:t>
            </a:r>
            <a:r>
              <a:rPr lang="en-US" altLang="zh-CN" baseline="30000">
                <a:solidFill>
                  <a:schemeClr val="tx1"/>
                </a:solidFill>
                <a:ea typeface="宋体" panose="02010600030101010101" pitchFamily="2" charset="-122"/>
                <a:sym typeface="Symbol" pitchFamily="2" charset="2"/>
              </a:rPr>
              <a:t>1</a:t>
            </a:r>
            <a:r>
              <a:rPr lang="en-US" altLang="zh-CN">
                <a:solidFill>
                  <a:schemeClr val="tx1"/>
                </a:solidFill>
                <a:ea typeface="宋体" panose="02010600030101010101" pitchFamily="2" charset="-122"/>
              </a:rPr>
              <a:t>, …, </a:t>
            </a:r>
            <a:r>
              <a:rPr lang="en-US" altLang="zh-CN">
                <a:solidFill>
                  <a:schemeClr val="tx1"/>
                </a:solidFill>
                <a:ea typeface="宋体" panose="02010600030101010101" pitchFamily="2" charset="-122"/>
                <a:sym typeface="Symbol" pitchFamily="2" charset="2"/>
              </a:rPr>
              <a:t></a:t>
            </a:r>
            <a:r>
              <a:rPr lang="en-US" altLang="zh-CN" baseline="30000">
                <a:solidFill>
                  <a:schemeClr val="tx1"/>
                </a:solidFill>
                <a:ea typeface="宋体" panose="02010600030101010101" pitchFamily="2" charset="-122"/>
                <a:sym typeface="Symbol" pitchFamily="2" charset="2"/>
              </a:rPr>
              <a:t>n-1</a:t>
            </a:r>
            <a:r>
              <a:rPr lang="en-US" altLang="zh-CN">
                <a:solidFill>
                  <a:schemeClr val="tx1"/>
                </a:solidFill>
                <a:ea typeface="宋体" panose="02010600030101010101" pitchFamily="2" charset="-122"/>
              </a:rPr>
              <a:t>, find unique polynomial a</a:t>
            </a:r>
            <a:r>
              <a:rPr lang="en-US" altLang="zh-CN" baseline="-25000">
                <a:solidFill>
                  <a:schemeClr val="tx1"/>
                </a:solidFill>
                <a:ea typeface="宋体" panose="02010600030101010101" pitchFamily="2" charset="-122"/>
              </a:rPr>
              <a:t>0</a:t>
            </a:r>
            <a:r>
              <a:rPr lang="en-US" altLang="zh-CN">
                <a:solidFill>
                  <a:schemeClr val="tx1"/>
                </a:solidFill>
                <a:ea typeface="宋体" panose="02010600030101010101" pitchFamily="2" charset="-122"/>
              </a:rPr>
              <a:t> + a</a:t>
            </a:r>
            <a:r>
              <a:rPr lang="en-US" altLang="zh-CN" baseline="-25000">
                <a:solidFill>
                  <a:schemeClr val="tx1"/>
                </a:solidFill>
                <a:ea typeface="宋体" panose="02010600030101010101" pitchFamily="2" charset="-122"/>
              </a:rPr>
              <a:t>1 </a:t>
            </a:r>
            <a:r>
              <a:rPr lang="en-US" altLang="zh-CN">
                <a:solidFill>
                  <a:schemeClr val="tx1"/>
                </a:solidFill>
                <a:ea typeface="宋体" panose="02010600030101010101" pitchFamily="2" charset="-122"/>
              </a:rPr>
              <a:t>x + ... + a</a:t>
            </a:r>
            <a:r>
              <a:rPr lang="en-US" altLang="zh-CN" baseline="-25000">
                <a:solidFill>
                  <a:schemeClr val="tx1"/>
                </a:solidFill>
                <a:ea typeface="宋体" panose="02010600030101010101" pitchFamily="2" charset="-122"/>
              </a:rPr>
              <a:t>n-1</a:t>
            </a:r>
            <a:r>
              <a:rPr lang="en-US" altLang="zh-CN">
                <a:solidFill>
                  <a:schemeClr val="tx1"/>
                </a:solidFill>
                <a:ea typeface="宋体" panose="02010600030101010101" pitchFamily="2" charset="-122"/>
              </a:rPr>
              <a:t> x</a:t>
            </a:r>
            <a:r>
              <a:rPr lang="en-US" altLang="zh-CN" baseline="30000">
                <a:solidFill>
                  <a:schemeClr val="tx1"/>
                </a:solidFill>
                <a:ea typeface="宋体" panose="02010600030101010101" pitchFamily="2" charset="-122"/>
              </a:rPr>
              <a:t>n-1</a:t>
            </a:r>
            <a:r>
              <a:rPr lang="en-US" altLang="zh-CN">
                <a:solidFill>
                  <a:schemeClr val="tx1"/>
                </a:solidFill>
                <a:ea typeface="宋体" panose="02010600030101010101" pitchFamily="2" charset="-122"/>
              </a:rPr>
              <a:t> that has given values at given points.</a:t>
            </a:r>
          </a:p>
          <a:p>
            <a:endParaRPr lang="en-US" altLang="zh-CN">
              <a:solidFill>
                <a:schemeClr val="tx1"/>
              </a:solidFill>
              <a:ea typeface="宋体" panose="02010600030101010101" pitchFamily="2" charset="-122"/>
            </a:endParaRPr>
          </a:p>
        </p:txBody>
      </p:sp>
      <p:sp>
        <p:nvSpPr>
          <p:cNvPr id="529412" name="Line 4">
            <a:extLst>
              <a:ext uri="{FF2B5EF4-FFF2-40B4-BE49-F238E27FC236}">
                <a16:creationId xmlns:a16="http://schemas.microsoft.com/office/drawing/2014/main" id="{BE5014AE-B51D-6947-9004-524176B5560B}"/>
              </a:ext>
            </a:extLst>
          </p:cNvPr>
          <p:cNvSpPr>
            <a:spLocks noChangeShapeType="1"/>
          </p:cNvSpPr>
          <p:nvPr/>
        </p:nvSpPr>
        <p:spPr bwMode="auto">
          <a:xfrm flipV="1">
            <a:off x="2856245" y="5686775"/>
            <a:ext cx="0" cy="27463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29413" name="Rectangle 5">
            <a:extLst>
              <a:ext uri="{FF2B5EF4-FFF2-40B4-BE49-F238E27FC236}">
                <a16:creationId xmlns:a16="http://schemas.microsoft.com/office/drawing/2014/main" id="{53EC8298-6F10-D941-B1AC-2DB9F1F4116E}"/>
              </a:ext>
            </a:extLst>
          </p:cNvPr>
          <p:cNvSpPr>
            <a:spLocks noChangeArrowheads="1"/>
          </p:cNvSpPr>
          <p:nvPr/>
        </p:nvSpPr>
        <p:spPr bwMode="auto">
          <a:xfrm>
            <a:off x="2137108" y="5959825"/>
            <a:ext cx="127393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ea typeface="宋体" panose="02010600030101010101" pitchFamily="2" charset="-122"/>
              </a:rPr>
              <a:t>Inverse DFT</a:t>
            </a:r>
          </a:p>
        </p:txBody>
      </p:sp>
      <p:sp>
        <p:nvSpPr>
          <p:cNvPr id="529415" name="Line 7">
            <a:extLst>
              <a:ext uri="{FF2B5EF4-FFF2-40B4-BE49-F238E27FC236}">
                <a16:creationId xmlns:a16="http://schemas.microsoft.com/office/drawing/2014/main" id="{67C3CF0A-06CF-B94D-80F9-4D8DC16ACC83}"/>
              </a:ext>
            </a:extLst>
          </p:cNvPr>
          <p:cNvSpPr>
            <a:spLocks noChangeShapeType="1"/>
          </p:cNvSpPr>
          <p:nvPr/>
        </p:nvSpPr>
        <p:spPr bwMode="auto">
          <a:xfrm flipV="1">
            <a:off x="5405770" y="5682011"/>
            <a:ext cx="0" cy="27463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29416" name="Rectangle 8">
            <a:extLst>
              <a:ext uri="{FF2B5EF4-FFF2-40B4-BE49-F238E27FC236}">
                <a16:creationId xmlns:a16="http://schemas.microsoft.com/office/drawing/2014/main" id="{5EBC7CC4-772C-9D4A-A83C-93101AE34234}"/>
              </a:ext>
            </a:extLst>
          </p:cNvPr>
          <p:cNvSpPr>
            <a:spLocks noChangeArrowheads="1"/>
          </p:cNvSpPr>
          <p:nvPr/>
        </p:nvSpPr>
        <p:spPr bwMode="auto">
          <a:xfrm>
            <a:off x="4491371" y="5956650"/>
            <a:ext cx="274344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a:ea typeface="宋体" panose="02010600030101010101" pitchFamily="2" charset="-122"/>
              </a:rPr>
              <a:t>Fourier matrix inverse (F</a:t>
            </a:r>
            <a:r>
              <a:rPr lang="en-US" altLang="zh-CN" baseline="-25000">
                <a:ea typeface="宋体" panose="02010600030101010101" pitchFamily="2" charset="-122"/>
              </a:rPr>
              <a:t>n</a:t>
            </a:r>
            <a:r>
              <a:rPr lang="en-US" altLang="zh-CN">
                <a:ea typeface="宋体" panose="02010600030101010101" pitchFamily="2" charset="-122"/>
              </a:rPr>
              <a:t>)</a:t>
            </a:r>
            <a:r>
              <a:rPr lang="en-US" altLang="zh-CN" baseline="30000">
                <a:ea typeface="宋体" panose="02010600030101010101" pitchFamily="2" charset="-122"/>
              </a:rPr>
              <a:t>-1</a:t>
            </a:r>
            <a:endParaRPr lang="en-US" altLang="zh-CN">
              <a:ea typeface="宋体" panose="02010600030101010101" pitchFamily="2" charset="-122"/>
            </a:endParaRPr>
          </a:p>
        </p:txBody>
      </p:sp>
      <p:pic>
        <p:nvPicPr>
          <p:cNvPr id="2" name="图片 1">
            <a:extLst>
              <a:ext uri="{FF2B5EF4-FFF2-40B4-BE49-F238E27FC236}">
                <a16:creationId xmlns:a16="http://schemas.microsoft.com/office/drawing/2014/main" id="{C6C744F0-784B-B148-8C77-E36BE4B31F5C}"/>
              </a:ext>
            </a:extLst>
          </p:cNvPr>
          <p:cNvPicPr>
            <a:picLocks noChangeAspect="1"/>
          </p:cNvPicPr>
          <p:nvPr/>
        </p:nvPicPr>
        <p:blipFill>
          <a:blip r:embed="rId3"/>
          <a:stretch>
            <a:fillRect/>
          </a:stretch>
        </p:blipFill>
        <p:spPr>
          <a:xfrm>
            <a:off x="1675957" y="2593350"/>
            <a:ext cx="7872078" cy="2937655"/>
          </a:xfrm>
          <a:prstGeom prst="rect">
            <a:avLst/>
          </a:prstGeom>
        </p:spPr>
      </p:pic>
      <p:pic>
        <p:nvPicPr>
          <p:cNvPr id="10" name="Picture 2">
            <a:extLst>
              <a:ext uri="{FF2B5EF4-FFF2-40B4-BE49-F238E27FC236}">
                <a16:creationId xmlns:a16="http://schemas.microsoft.com/office/drawing/2014/main" id="{F247E629-D717-E046-9C95-543F15648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0066D527-2D65-4548-92B7-7432EBEBF01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7762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52127CF-186E-0044-9EFE-6A2CB3627325}"/>
              </a:ext>
            </a:extLst>
          </p:cNvPr>
          <p:cNvSpPr>
            <a:spLocks noGrp="1" noChangeArrowheads="1"/>
          </p:cNvSpPr>
          <p:nvPr>
            <p:ph type="ctrTitle"/>
          </p:nvPr>
        </p:nvSpPr>
        <p:spPr>
          <a:noFill/>
        </p:spPr>
        <p:txBody>
          <a:bodyPr/>
          <a:lstStyle/>
          <a:p>
            <a:r>
              <a:rPr kumimoji="0" lang="en-US" altLang="zh-CN" dirty="0"/>
              <a:t>4.  Integer Multiplication</a:t>
            </a:r>
          </a:p>
        </p:txBody>
      </p:sp>
      <p:pic>
        <p:nvPicPr>
          <p:cNvPr id="3" name="Picture 2">
            <a:extLst>
              <a:ext uri="{FF2B5EF4-FFF2-40B4-BE49-F238E27FC236}">
                <a16:creationId xmlns:a16="http://schemas.microsoft.com/office/drawing/2014/main" id="{FC92708D-4581-CF4D-8B77-ECAA7AD4C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2A26253-182D-5C42-82CC-EBE8483D3B1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78665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7AEF1BA-3DB1-3C41-84C3-947163A02F4F}"/>
              </a:ext>
            </a:extLst>
          </p:cNvPr>
          <p:cNvSpPr>
            <a:spLocks noGrp="1"/>
          </p:cNvSpPr>
          <p:nvPr>
            <p:ph type="sldNum" sz="quarter" idx="10"/>
          </p:nvPr>
        </p:nvSpPr>
        <p:spPr/>
        <p:txBody>
          <a:bodyPr/>
          <a:lstStyle/>
          <a:p>
            <a:fld id="{5BE515B7-56D2-F14A-BAE6-F2E8780D9B98}" type="slidenum">
              <a:rPr lang="en-US" altLang="zh-CN"/>
              <a:pPr/>
              <a:t>30</a:t>
            </a:fld>
            <a:endParaRPr lang="en-US" altLang="zh-CN" sz="1400"/>
          </a:p>
        </p:txBody>
      </p:sp>
      <p:sp>
        <p:nvSpPr>
          <p:cNvPr id="448519" name="Rectangle 7">
            <a:extLst>
              <a:ext uri="{FF2B5EF4-FFF2-40B4-BE49-F238E27FC236}">
                <a16:creationId xmlns:a16="http://schemas.microsoft.com/office/drawing/2014/main" id="{0DA13798-B4B4-E14D-A15D-FE16EA308C50}"/>
              </a:ext>
            </a:extLst>
          </p:cNvPr>
          <p:cNvSpPr>
            <a:spLocks noGrp="1" noChangeArrowheads="1"/>
          </p:cNvSpPr>
          <p:nvPr>
            <p:ph type="body" idx="1"/>
          </p:nvPr>
        </p:nvSpPr>
        <p:spPr>
          <a:xfrm>
            <a:off x="838199" y="1326995"/>
            <a:ext cx="11053879" cy="833631"/>
          </a:xfrm>
        </p:spPr>
        <p:txBody>
          <a:bodyPr>
            <a:normAutofit/>
          </a:bodyPr>
          <a:lstStyle/>
          <a:p>
            <a:r>
              <a:rPr lang="en-US" altLang="zh-CN" dirty="0">
                <a:ea typeface="宋体" panose="02010600030101010101" pitchFamily="2" charset="-122"/>
              </a:rPr>
              <a:t>Claim.  </a:t>
            </a:r>
            <a:r>
              <a:rPr lang="en-US" altLang="zh-CN" dirty="0">
                <a:solidFill>
                  <a:schemeClr val="tx1"/>
                </a:solidFill>
                <a:ea typeface="宋体" panose="02010600030101010101" pitchFamily="2" charset="-122"/>
              </a:rPr>
              <a:t>Inverse of Fourier matrix is given by following formula.</a:t>
            </a:r>
          </a:p>
        </p:txBody>
      </p:sp>
      <p:sp>
        <p:nvSpPr>
          <p:cNvPr id="448518" name="Rectangle 6">
            <a:extLst>
              <a:ext uri="{FF2B5EF4-FFF2-40B4-BE49-F238E27FC236}">
                <a16:creationId xmlns:a16="http://schemas.microsoft.com/office/drawing/2014/main" id="{843770E0-4DCB-D542-9A6B-2678752289B8}"/>
              </a:ext>
            </a:extLst>
          </p:cNvPr>
          <p:cNvSpPr>
            <a:spLocks noGrp="1" noChangeArrowheads="1"/>
          </p:cNvSpPr>
          <p:nvPr>
            <p:ph type="title"/>
          </p:nvPr>
        </p:nvSpPr>
        <p:spPr/>
        <p:txBody>
          <a:bodyPr/>
          <a:lstStyle/>
          <a:p>
            <a:r>
              <a:rPr lang="en-US" altLang="zh-CN">
                <a:ea typeface="宋体" panose="02010600030101010101" pitchFamily="2" charset="-122"/>
              </a:rPr>
              <a:t>Inverse FFT</a:t>
            </a:r>
          </a:p>
        </p:txBody>
      </p:sp>
      <p:pic>
        <p:nvPicPr>
          <p:cNvPr id="2" name="图片 1">
            <a:extLst>
              <a:ext uri="{FF2B5EF4-FFF2-40B4-BE49-F238E27FC236}">
                <a16:creationId xmlns:a16="http://schemas.microsoft.com/office/drawing/2014/main" id="{4AB99CAD-DDD8-A449-96B8-6C23FEEB271C}"/>
              </a:ext>
            </a:extLst>
          </p:cNvPr>
          <p:cNvPicPr>
            <a:picLocks noChangeAspect="1"/>
          </p:cNvPicPr>
          <p:nvPr/>
        </p:nvPicPr>
        <p:blipFill>
          <a:blip r:embed="rId3"/>
          <a:stretch>
            <a:fillRect/>
          </a:stretch>
        </p:blipFill>
        <p:spPr>
          <a:xfrm>
            <a:off x="1847850" y="1708150"/>
            <a:ext cx="7069799" cy="2863850"/>
          </a:xfrm>
          <a:prstGeom prst="rect">
            <a:avLst/>
          </a:prstGeom>
        </p:spPr>
      </p:pic>
      <p:sp>
        <p:nvSpPr>
          <p:cNvPr id="3" name="矩形 2">
            <a:extLst>
              <a:ext uri="{FF2B5EF4-FFF2-40B4-BE49-F238E27FC236}">
                <a16:creationId xmlns:a16="http://schemas.microsoft.com/office/drawing/2014/main" id="{20AC8579-EB08-9348-B132-9F7D9EF30296}"/>
              </a:ext>
            </a:extLst>
          </p:cNvPr>
          <p:cNvSpPr/>
          <p:nvPr/>
        </p:nvSpPr>
        <p:spPr>
          <a:xfrm>
            <a:off x="838198" y="4820041"/>
            <a:ext cx="6859773" cy="108952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zh-CN" sz="2400" dirty="0">
                <a:solidFill>
                  <a:prstClr val="black"/>
                </a:solidFill>
              </a:rPr>
              <a:t>Consequence.  To compute inverse FFT, apply same algorithm but use</a:t>
            </a:r>
            <a:r>
              <a:rPr lang="zh-CN" altLang="en-US" sz="2400" dirty="0">
                <a:solidFill>
                  <a:prstClr val="black"/>
                </a:solidFill>
              </a:rPr>
              <a:t> </a:t>
            </a:r>
            <a:r>
              <a:rPr lang="en-US" altLang="zh-CN" sz="2400" dirty="0">
                <a:solidFill>
                  <a:prstClr val="black"/>
                </a:solidFill>
              </a:rPr>
              <a:t> </a:t>
            </a:r>
            <a:r>
              <a:rPr lang="en-US" altLang="zh-CN" sz="2400" dirty="0">
                <a:solidFill>
                  <a:prstClr val="black"/>
                </a:solidFill>
                <a:sym typeface="Symbol" pitchFamily="2" charset="2"/>
              </a:rPr>
              <a:t></a:t>
            </a:r>
            <a:r>
              <a:rPr lang="en-US" altLang="zh-CN" sz="1700" baseline="30000" dirty="0">
                <a:solidFill>
                  <a:prstClr val="black"/>
                </a:solidFill>
                <a:sym typeface="Symbol" pitchFamily="2" charset="2"/>
              </a:rPr>
              <a:t>-1</a:t>
            </a:r>
            <a:r>
              <a:rPr lang="en-US" altLang="zh-CN" sz="2400" dirty="0">
                <a:solidFill>
                  <a:prstClr val="black"/>
                </a:solidFill>
              </a:rPr>
              <a:t> =</a:t>
            </a:r>
            <a:r>
              <a:rPr lang="en-US" altLang="zh-CN" sz="2400" dirty="0">
                <a:solidFill>
                  <a:prstClr val="black"/>
                </a:solidFill>
                <a:sym typeface="Symbol" pitchFamily="2" charset="2"/>
              </a:rPr>
              <a:t> </a:t>
            </a:r>
            <a:r>
              <a:rPr lang="en-US" altLang="zh-CN" sz="2400" dirty="0">
                <a:solidFill>
                  <a:prstClr val="black"/>
                </a:solidFill>
              </a:rPr>
              <a:t>e </a:t>
            </a:r>
            <a:r>
              <a:rPr lang="en-US" altLang="zh-CN" sz="2400" baseline="30000" dirty="0">
                <a:solidFill>
                  <a:prstClr val="black"/>
                </a:solidFill>
                <a:sym typeface="Symbol" pitchFamily="2" charset="2"/>
              </a:rPr>
              <a:t>-2 </a:t>
            </a:r>
            <a:r>
              <a:rPr lang="en-US" altLang="zh-CN" sz="2400" baseline="30000" dirty="0" err="1">
                <a:solidFill>
                  <a:prstClr val="black"/>
                </a:solidFill>
                <a:sym typeface="Symbol" pitchFamily="2" charset="2"/>
              </a:rPr>
              <a:t>i</a:t>
            </a:r>
            <a:r>
              <a:rPr lang="en-US" altLang="zh-CN" sz="2400" baseline="30000" dirty="0">
                <a:solidFill>
                  <a:prstClr val="black"/>
                </a:solidFill>
                <a:sym typeface="Symbol" pitchFamily="2" charset="2"/>
              </a:rPr>
              <a:t> / n</a:t>
            </a:r>
            <a:r>
              <a:rPr lang="en-US" altLang="zh-CN" sz="2400" dirty="0">
                <a:solidFill>
                  <a:prstClr val="black"/>
                </a:solidFill>
              </a:rPr>
              <a:t> as principal n</a:t>
            </a:r>
            <a:r>
              <a:rPr lang="en-US" altLang="zh-CN" sz="1700" baseline="30000" dirty="0">
                <a:solidFill>
                  <a:prstClr val="black"/>
                </a:solidFill>
              </a:rPr>
              <a:t>th</a:t>
            </a:r>
            <a:r>
              <a:rPr lang="en-US" altLang="zh-CN" sz="2400" dirty="0">
                <a:solidFill>
                  <a:prstClr val="black"/>
                </a:solidFill>
              </a:rPr>
              <a:t> root of unity (and divide by n).</a:t>
            </a:r>
          </a:p>
        </p:txBody>
      </p:sp>
      <p:pic>
        <p:nvPicPr>
          <p:cNvPr id="7" name="Picture 2">
            <a:extLst>
              <a:ext uri="{FF2B5EF4-FFF2-40B4-BE49-F238E27FC236}">
                <a16:creationId xmlns:a16="http://schemas.microsoft.com/office/drawing/2014/main" id="{B14604EA-0F5A-D34F-901F-819807DEF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532F4FDA-21C1-CD42-A099-54A504723C22}"/>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730160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6DF8FD6D-03CE-9044-9F44-AD0A2870E698}"/>
              </a:ext>
            </a:extLst>
          </p:cNvPr>
          <p:cNvSpPr>
            <a:spLocks noGrp="1"/>
          </p:cNvSpPr>
          <p:nvPr>
            <p:ph type="sldNum" sz="quarter" idx="10"/>
          </p:nvPr>
        </p:nvSpPr>
        <p:spPr/>
        <p:txBody>
          <a:bodyPr/>
          <a:lstStyle/>
          <a:p>
            <a:fld id="{91367743-6A32-0C47-926E-DAB12C114ED9}" type="slidenum">
              <a:rPr lang="en-US" altLang="zh-CN"/>
              <a:pPr/>
              <a:t>31</a:t>
            </a:fld>
            <a:endParaRPr lang="en-US" altLang="zh-CN" sz="1400"/>
          </a:p>
        </p:txBody>
      </p:sp>
      <p:sp>
        <p:nvSpPr>
          <p:cNvPr id="470018" name="Rectangle 2">
            <a:extLst>
              <a:ext uri="{FF2B5EF4-FFF2-40B4-BE49-F238E27FC236}">
                <a16:creationId xmlns:a16="http://schemas.microsoft.com/office/drawing/2014/main" id="{60873AFC-740E-864F-8278-5A2F2B7E829C}"/>
              </a:ext>
            </a:extLst>
          </p:cNvPr>
          <p:cNvSpPr>
            <a:spLocks noGrp="1" noChangeArrowheads="1"/>
          </p:cNvSpPr>
          <p:nvPr>
            <p:ph type="title"/>
          </p:nvPr>
        </p:nvSpPr>
        <p:spPr/>
        <p:txBody>
          <a:bodyPr/>
          <a:lstStyle/>
          <a:p>
            <a:r>
              <a:rPr lang="en-US" altLang="zh-CN">
                <a:ea typeface="宋体" panose="02010600030101010101" pitchFamily="2" charset="-122"/>
              </a:rPr>
              <a:t>Inverse FFT:  Proof of Correctness</a:t>
            </a:r>
          </a:p>
        </p:txBody>
      </p:sp>
      <p:sp>
        <p:nvSpPr>
          <p:cNvPr id="470019" name="Rectangle 3">
            <a:extLst>
              <a:ext uri="{FF2B5EF4-FFF2-40B4-BE49-F238E27FC236}">
                <a16:creationId xmlns:a16="http://schemas.microsoft.com/office/drawing/2014/main" id="{B3806134-8265-C84F-905E-1F0E9BEF7495}"/>
              </a:ext>
            </a:extLst>
          </p:cNvPr>
          <p:cNvSpPr>
            <a:spLocks noGrp="1" noChangeArrowheads="1"/>
          </p:cNvSpPr>
          <p:nvPr>
            <p:ph type="body" idx="1"/>
          </p:nvPr>
        </p:nvSpPr>
        <p:spPr>
          <a:xfrm>
            <a:off x="723015" y="914400"/>
            <a:ext cx="8080743" cy="5943600"/>
          </a:xfrm>
        </p:spPr>
        <p:txBody>
          <a:bodyPr>
            <a:normAutofit fontScale="92500" lnSpcReduction="10000"/>
          </a:bodyPr>
          <a:lstStyle/>
          <a:p>
            <a:r>
              <a:rPr lang="en-US" altLang="zh-CN" dirty="0">
                <a:ea typeface="宋体" panose="02010600030101010101" pitchFamily="2" charset="-122"/>
              </a:rPr>
              <a:t>Claim.  </a:t>
            </a:r>
            <a:r>
              <a:rPr lang="en-US" altLang="zh-CN" dirty="0" err="1">
                <a:solidFill>
                  <a:schemeClr val="tx1"/>
                </a:solidFill>
                <a:ea typeface="宋体" panose="02010600030101010101" pitchFamily="2" charset="-122"/>
              </a:rPr>
              <a:t>F</a:t>
            </a:r>
            <a:r>
              <a:rPr lang="en-US" altLang="zh-CN" baseline="-25000" dirty="0" err="1">
                <a:solidFill>
                  <a:schemeClr val="tx1"/>
                </a:solidFill>
                <a:ea typeface="宋体" panose="02010600030101010101" pitchFamily="2" charset="-122"/>
              </a:rPr>
              <a:t>n</a:t>
            </a:r>
            <a:r>
              <a:rPr lang="en-US" altLang="zh-CN" dirty="0">
                <a:solidFill>
                  <a:schemeClr val="tx1"/>
                </a:solidFill>
                <a:ea typeface="宋体" panose="02010600030101010101" pitchFamily="2" charset="-122"/>
              </a:rPr>
              <a:t> and </a:t>
            </a:r>
            <a:r>
              <a:rPr lang="en-US" altLang="zh-CN" dirty="0" err="1">
                <a:solidFill>
                  <a:schemeClr val="tx1"/>
                </a:solidFill>
                <a:ea typeface="宋体" panose="02010600030101010101" pitchFamily="2" charset="-122"/>
              </a:rPr>
              <a:t>G</a:t>
            </a:r>
            <a:r>
              <a:rPr lang="en-US" altLang="zh-CN" baseline="-25000" dirty="0" err="1">
                <a:solidFill>
                  <a:schemeClr val="tx1"/>
                </a:solidFill>
                <a:ea typeface="宋体" panose="02010600030101010101" pitchFamily="2" charset="-122"/>
              </a:rPr>
              <a:t>n</a:t>
            </a:r>
            <a:r>
              <a:rPr lang="en-US" altLang="zh-CN" dirty="0">
                <a:solidFill>
                  <a:schemeClr val="tx1"/>
                </a:solidFill>
                <a:ea typeface="宋体" panose="02010600030101010101" pitchFamily="2" charset="-122"/>
              </a:rPr>
              <a:t> are inverses.</a:t>
            </a:r>
          </a:p>
          <a:p>
            <a:r>
              <a:rPr lang="en-US" altLang="zh-CN" dirty="0">
                <a:ea typeface="宋体" panose="02010600030101010101" pitchFamily="2" charset="-122"/>
              </a:rPr>
              <a:t>Pf.  </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Summation lemma.  </a:t>
            </a:r>
            <a:r>
              <a:rPr lang="en-US" altLang="zh-CN" dirty="0">
                <a:solidFill>
                  <a:schemeClr val="tx1"/>
                </a:solidFill>
                <a:ea typeface="宋体" panose="02010600030101010101" pitchFamily="2" charset="-122"/>
              </a:rPr>
              <a:t>Let </a:t>
            </a:r>
            <a:r>
              <a:rPr lang="en-US" altLang="zh-CN" dirty="0">
                <a:solidFill>
                  <a:schemeClr val="tx1"/>
                </a:solidFill>
                <a:ea typeface="宋体" panose="02010600030101010101" pitchFamily="2" charset="-122"/>
                <a:sym typeface="Symbol" pitchFamily="2" charset="2"/>
              </a:rPr>
              <a:t></a:t>
            </a:r>
            <a:r>
              <a:rPr lang="en-US" altLang="zh-CN" dirty="0">
                <a:solidFill>
                  <a:schemeClr val="tx1"/>
                </a:solidFill>
                <a:ea typeface="宋体" panose="02010600030101010101" pitchFamily="2" charset="-122"/>
              </a:rPr>
              <a:t> be a principal n</a:t>
            </a:r>
            <a:r>
              <a:rPr lang="en-US" altLang="zh-CN" baseline="30000" dirty="0">
                <a:solidFill>
                  <a:schemeClr val="tx1"/>
                </a:solidFill>
                <a:ea typeface="宋体" panose="02010600030101010101" pitchFamily="2" charset="-122"/>
              </a:rPr>
              <a:t>th</a:t>
            </a:r>
            <a:r>
              <a:rPr lang="en-US" altLang="zh-CN" dirty="0">
                <a:solidFill>
                  <a:schemeClr val="tx1"/>
                </a:solidFill>
                <a:ea typeface="宋体" panose="02010600030101010101" pitchFamily="2" charset="-122"/>
              </a:rPr>
              <a:t> root of unity. Then</a:t>
            </a: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Pf.</a:t>
            </a:r>
          </a:p>
          <a:p>
            <a:pPr lvl="1"/>
            <a:r>
              <a:rPr lang="en-US" altLang="zh-CN" dirty="0">
                <a:ea typeface="宋体" panose="02010600030101010101" pitchFamily="2" charset="-122"/>
              </a:rPr>
              <a:t>If k is a multiple of n then </a:t>
            </a:r>
            <a:r>
              <a:rPr lang="en-US" altLang="zh-CN" dirty="0">
                <a:ea typeface="宋体" panose="02010600030101010101" pitchFamily="2" charset="-122"/>
                <a:sym typeface="Symbol" pitchFamily="2" charset="2"/>
              </a:rPr>
              <a:t></a:t>
            </a:r>
            <a:r>
              <a:rPr lang="en-US" altLang="zh-CN" sz="2000" baseline="30000" dirty="0">
                <a:ea typeface="宋体" panose="02010600030101010101" pitchFamily="2" charset="-122"/>
                <a:sym typeface="Symbol" pitchFamily="2" charset="2"/>
              </a:rPr>
              <a:t>k</a:t>
            </a:r>
            <a:r>
              <a:rPr lang="en-US" altLang="zh-CN" dirty="0">
                <a:ea typeface="宋体" panose="02010600030101010101" pitchFamily="2" charset="-122"/>
              </a:rPr>
              <a:t> = 1  </a:t>
            </a:r>
            <a:r>
              <a:rPr lang="en-US" altLang="zh-CN" dirty="0">
                <a:ea typeface="宋体" panose="02010600030101010101" pitchFamily="2" charset="-122"/>
                <a:sym typeface="Symbol" pitchFamily="2" charset="2"/>
              </a:rPr>
              <a:t>  sums to n</a:t>
            </a:r>
            <a:r>
              <a:rPr lang="en-US" altLang="zh-CN" dirty="0">
                <a:ea typeface="宋体" panose="02010600030101010101" pitchFamily="2" charset="-122"/>
              </a:rPr>
              <a:t>.</a:t>
            </a:r>
          </a:p>
          <a:p>
            <a:pPr lvl="1"/>
            <a:r>
              <a:rPr lang="en-US" altLang="zh-CN" dirty="0">
                <a:ea typeface="宋体" panose="02010600030101010101" pitchFamily="2" charset="-122"/>
              </a:rPr>
              <a:t>Each n</a:t>
            </a:r>
            <a:r>
              <a:rPr lang="en-US" altLang="zh-CN" sz="2000" baseline="30000" dirty="0">
                <a:ea typeface="宋体" panose="02010600030101010101" pitchFamily="2" charset="-122"/>
              </a:rPr>
              <a:t>th</a:t>
            </a:r>
            <a:r>
              <a:rPr lang="en-US" altLang="zh-CN" dirty="0">
                <a:ea typeface="宋体" panose="02010600030101010101" pitchFamily="2" charset="-122"/>
              </a:rPr>
              <a:t> root of unity </a:t>
            </a:r>
            <a:r>
              <a:rPr lang="en-US" altLang="zh-CN" dirty="0">
                <a:ea typeface="宋体" panose="02010600030101010101" pitchFamily="2" charset="-122"/>
                <a:sym typeface="Symbol" pitchFamily="2" charset="2"/>
              </a:rPr>
              <a:t></a:t>
            </a:r>
            <a:r>
              <a:rPr lang="en-US" altLang="zh-CN" sz="2000" baseline="30000" dirty="0">
                <a:ea typeface="宋体" panose="02010600030101010101" pitchFamily="2" charset="-122"/>
                <a:sym typeface="Symbol" pitchFamily="2" charset="2"/>
              </a:rPr>
              <a:t>k</a:t>
            </a:r>
            <a:r>
              <a:rPr lang="en-US" altLang="zh-CN" dirty="0">
                <a:ea typeface="宋体" panose="02010600030101010101" pitchFamily="2" charset="-122"/>
              </a:rPr>
              <a:t> is a root of </a:t>
            </a:r>
            <a:r>
              <a:rPr lang="en-US" altLang="zh-CN" dirty="0" err="1">
                <a:ea typeface="宋体" panose="02010600030101010101" pitchFamily="2" charset="-122"/>
              </a:rPr>
              <a:t>x</a:t>
            </a:r>
            <a:r>
              <a:rPr lang="en-US" altLang="zh-CN" sz="2000" baseline="30000" dirty="0" err="1">
                <a:ea typeface="宋体" panose="02010600030101010101" pitchFamily="2" charset="-122"/>
              </a:rPr>
              <a:t>n</a:t>
            </a:r>
            <a:r>
              <a:rPr lang="en-US" altLang="zh-CN" dirty="0">
                <a:ea typeface="宋体" panose="02010600030101010101" pitchFamily="2" charset="-122"/>
              </a:rPr>
              <a:t> - 1 = (x - 1) (1 + x + x</a:t>
            </a:r>
            <a:r>
              <a:rPr lang="en-US" altLang="zh-CN" sz="2000" baseline="30000" dirty="0">
                <a:ea typeface="宋体" panose="02010600030101010101" pitchFamily="2" charset="-122"/>
              </a:rPr>
              <a:t>2 </a:t>
            </a:r>
            <a:r>
              <a:rPr lang="en-US" altLang="zh-CN" dirty="0">
                <a:ea typeface="宋体" panose="02010600030101010101" pitchFamily="2" charset="-122"/>
              </a:rPr>
              <a:t>+ ... + x</a:t>
            </a:r>
            <a:r>
              <a:rPr lang="en-US" altLang="zh-CN" sz="2000" baseline="30000" dirty="0">
                <a:ea typeface="宋体" panose="02010600030101010101" pitchFamily="2" charset="-122"/>
              </a:rPr>
              <a:t>n-1</a:t>
            </a:r>
            <a:r>
              <a:rPr lang="en-US" altLang="zh-CN" dirty="0">
                <a:ea typeface="宋体" panose="02010600030101010101" pitchFamily="2" charset="-122"/>
              </a:rPr>
              <a:t>).</a:t>
            </a:r>
          </a:p>
          <a:p>
            <a:pPr lvl="1"/>
            <a:r>
              <a:rPr lang="en-US" altLang="zh-CN" dirty="0">
                <a:ea typeface="宋体" panose="02010600030101010101" pitchFamily="2" charset="-122"/>
              </a:rPr>
              <a:t>if </a:t>
            </a:r>
            <a:r>
              <a:rPr lang="en-US" altLang="zh-CN" dirty="0">
                <a:ea typeface="宋体" panose="02010600030101010101" pitchFamily="2" charset="-122"/>
                <a:sym typeface="Symbol" pitchFamily="2" charset="2"/>
              </a:rPr>
              <a:t></a:t>
            </a:r>
            <a:r>
              <a:rPr lang="en-US" altLang="zh-CN" sz="2000" baseline="30000" dirty="0">
                <a:ea typeface="宋体" panose="02010600030101010101" pitchFamily="2" charset="-122"/>
                <a:sym typeface="Symbol" pitchFamily="2" charset="2"/>
              </a:rPr>
              <a:t>k</a:t>
            </a:r>
            <a:r>
              <a:rPr lang="en-US" altLang="zh-CN" dirty="0">
                <a:ea typeface="宋体" panose="02010600030101010101" pitchFamily="2" charset="-122"/>
              </a:rPr>
              <a:t> </a:t>
            </a:r>
            <a:r>
              <a:rPr lang="en-US" altLang="zh-CN" dirty="0">
                <a:ea typeface="宋体" panose="02010600030101010101" pitchFamily="2" charset="-122"/>
                <a:sym typeface="Symbol" pitchFamily="2" charset="2"/>
              </a:rPr>
              <a:t></a:t>
            </a:r>
            <a:r>
              <a:rPr lang="en-US" altLang="zh-CN" dirty="0">
                <a:ea typeface="宋体" panose="02010600030101010101" pitchFamily="2" charset="-122"/>
              </a:rPr>
              <a:t> 1 we have:  1 + </a:t>
            </a:r>
            <a:r>
              <a:rPr lang="en-US" altLang="zh-CN" dirty="0">
                <a:ea typeface="宋体" panose="02010600030101010101" pitchFamily="2" charset="-122"/>
                <a:sym typeface="Symbol" pitchFamily="2" charset="2"/>
              </a:rPr>
              <a:t></a:t>
            </a:r>
            <a:r>
              <a:rPr lang="en-US" altLang="zh-CN" sz="2000" baseline="30000" dirty="0">
                <a:ea typeface="宋体" panose="02010600030101010101" pitchFamily="2" charset="-122"/>
                <a:sym typeface="Symbol" pitchFamily="2" charset="2"/>
              </a:rPr>
              <a:t>k</a:t>
            </a:r>
            <a:r>
              <a:rPr lang="en-US" altLang="zh-CN" dirty="0">
                <a:ea typeface="宋体" panose="02010600030101010101" pitchFamily="2" charset="-122"/>
              </a:rPr>
              <a:t> + </a:t>
            </a:r>
            <a:r>
              <a:rPr lang="en-US" altLang="zh-CN" dirty="0">
                <a:ea typeface="宋体" panose="02010600030101010101" pitchFamily="2" charset="-122"/>
                <a:sym typeface="Symbol" pitchFamily="2" charset="2"/>
              </a:rPr>
              <a:t></a:t>
            </a:r>
            <a:r>
              <a:rPr lang="en-US" altLang="zh-CN" sz="2000" baseline="30000" dirty="0">
                <a:ea typeface="宋体" panose="02010600030101010101" pitchFamily="2" charset="-122"/>
                <a:sym typeface="Symbol" pitchFamily="2" charset="2"/>
              </a:rPr>
              <a:t>k(2) </a:t>
            </a:r>
            <a:r>
              <a:rPr lang="en-US" altLang="zh-CN" dirty="0">
                <a:ea typeface="宋体" panose="02010600030101010101" pitchFamily="2" charset="-122"/>
              </a:rPr>
              <a:t>+ . . . + </a:t>
            </a:r>
            <a:r>
              <a:rPr lang="en-US" altLang="zh-CN" dirty="0">
                <a:ea typeface="宋体" panose="02010600030101010101" pitchFamily="2" charset="-122"/>
                <a:sym typeface="Symbol" pitchFamily="2" charset="2"/>
              </a:rPr>
              <a:t></a:t>
            </a:r>
            <a:r>
              <a:rPr lang="en-US" altLang="zh-CN" sz="2000" baseline="30000" dirty="0">
                <a:ea typeface="宋体" panose="02010600030101010101" pitchFamily="2" charset="-122"/>
                <a:sym typeface="Symbol" pitchFamily="2" charset="2"/>
              </a:rPr>
              <a:t>k(n</a:t>
            </a:r>
            <a:r>
              <a:rPr lang="en-US" altLang="zh-CN" sz="2000" baseline="30000" dirty="0">
                <a:ea typeface="宋体" panose="02010600030101010101" pitchFamily="2" charset="-122"/>
              </a:rPr>
              <a:t>-1) </a:t>
            </a:r>
            <a:r>
              <a:rPr lang="en-US" altLang="zh-CN" dirty="0">
                <a:ea typeface="宋体" panose="02010600030101010101" pitchFamily="2" charset="-122"/>
              </a:rPr>
              <a:t>= 0  </a:t>
            </a:r>
            <a:r>
              <a:rPr lang="en-US" altLang="zh-CN" dirty="0">
                <a:ea typeface="宋体" panose="02010600030101010101" pitchFamily="2" charset="-122"/>
                <a:sym typeface="Symbol" pitchFamily="2" charset="2"/>
              </a:rPr>
              <a:t>  sums to 0</a:t>
            </a:r>
            <a:r>
              <a:rPr lang="en-US" altLang="zh-CN" dirty="0">
                <a:ea typeface="宋体" panose="02010600030101010101" pitchFamily="2" charset="-122"/>
              </a:rPr>
              <a:t>.  </a:t>
            </a:r>
            <a:r>
              <a:rPr lang="en-US" altLang="zh-CN" dirty="0">
                <a:ea typeface="宋体" panose="02010600030101010101" pitchFamily="2" charset="-122"/>
                <a:cs typeface="Lucida Grande" panose="020B0600040502020204" pitchFamily="34" charset="0"/>
              </a:rPr>
              <a:t>▪</a:t>
            </a:r>
          </a:p>
        </p:txBody>
      </p:sp>
      <p:sp>
        <p:nvSpPr>
          <p:cNvPr id="470023" name="Rectangle 7">
            <a:extLst>
              <a:ext uri="{FF2B5EF4-FFF2-40B4-BE49-F238E27FC236}">
                <a16:creationId xmlns:a16="http://schemas.microsoft.com/office/drawing/2014/main" id="{A5D8EEBA-5FBE-384F-BE64-A842CD0ECA2A}"/>
              </a:ext>
            </a:extLst>
          </p:cNvPr>
          <p:cNvSpPr>
            <a:spLocks noChangeArrowheads="1"/>
          </p:cNvSpPr>
          <p:nvPr/>
        </p:nvSpPr>
        <p:spPr bwMode="auto">
          <a:xfrm>
            <a:off x="6411694" y="2386885"/>
            <a:ext cx="214725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2000" dirty="0">
                <a:solidFill>
                  <a:schemeClr val="hlink"/>
                </a:solidFill>
                <a:ea typeface="宋体" panose="02010600030101010101" pitchFamily="2" charset="-122"/>
              </a:rPr>
              <a:t>summation lemma</a:t>
            </a:r>
          </a:p>
        </p:txBody>
      </p:sp>
      <p:pic>
        <p:nvPicPr>
          <p:cNvPr id="2" name="图片 1">
            <a:extLst>
              <a:ext uri="{FF2B5EF4-FFF2-40B4-BE49-F238E27FC236}">
                <a16:creationId xmlns:a16="http://schemas.microsoft.com/office/drawing/2014/main" id="{12D5D412-1C7A-8F45-9E1D-164310CDCD65}"/>
              </a:ext>
            </a:extLst>
          </p:cNvPr>
          <p:cNvPicPr>
            <a:picLocks noChangeAspect="1"/>
          </p:cNvPicPr>
          <p:nvPr/>
        </p:nvPicPr>
        <p:blipFill>
          <a:blip r:embed="rId3"/>
          <a:stretch>
            <a:fillRect/>
          </a:stretch>
        </p:blipFill>
        <p:spPr>
          <a:xfrm>
            <a:off x="2343310" y="1468128"/>
            <a:ext cx="7041357" cy="922409"/>
          </a:xfrm>
          <a:prstGeom prst="rect">
            <a:avLst/>
          </a:prstGeom>
        </p:spPr>
      </p:pic>
      <p:pic>
        <p:nvPicPr>
          <p:cNvPr id="3" name="图片 2">
            <a:extLst>
              <a:ext uri="{FF2B5EF4-FFF2-40B4-BE49-F238E27FC236}">
                <a16:creationId xmlns:a16="http://schemas.microsoft.com/office/drawing/2014/main" id="{A08057E9-3E17-9D48-989B-76C463A212EC}"/>
              </a:ext>
            </a:extLst>
          </p:cNvPr>
          <p:cNvPicPr>
            <a:picLocks noChangeAspect="1"/>
          </p:cNvPicPr>
          <p:nvPr/>
        </p:nvPicPr>
        <p:blipFill>
          <a:blip r:embed="rId4"/>
          <a:stretch>
            <a:fillRect/>
          </a:stretch>
        </p:blipFill>
        <p:spPr>
          <a:xfrm>
            <a:off x="3863751" y="3683223"/>
            <a:ext cx="3621570" cy="1039144"/>
          </a:xfrm>
          <a:prstGeom prst="rect">
            <a:avLst/>
          </a:prstGeom>
        </p:spPr>
      </p:pic>
      <p:pic>
        <p:nvPicPr>
          <p:cNvPr id="9" name="Picture 2">
            <a:extLst>
              <a:ext uri="{FF2B5EF4-FFF2-40B4-BE49-F238E27FC236}">
                <a16:creationId xmlns:a16="http://schemas.microsoft.com/office/drawing/2014/main" id="{D688D55A-FC85-164E-8085-C8381AE15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2BB75D8B-BAE6-3648-98F6-5172D73D7867}"/>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886145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77114F-391C-5940-B7A7-ACE49DAEC043}"/>
              </a:ext>
            </a:extLst>
          </p:cNvPr>
          <p:cNvSpPr>
            <a:spLocks noGrp="1"/>
          </p:cNvSpPr>
          <p:nvPr>
            <p:ph type="sldNum" sz="quarter" idx="10"/>
          </p:nvPr>
        </p:nvSpPr>
        <p:spPr/>
        <p:txBody>
          <a:bodyPr/>
          <a:lstStyle/>
          <a:p>
            <a:fld id="{E80A8912-10A5-E24D-8D18-D4552278D902}" type="slidenum">
              <a:rPr lang="en-US" altLang="zh-CN"/>
              <a:pPr/>
              <a:t>32</a:t>
            </a:fld>
            <a:endParaRPr lang="en-US" altLang="zh-CN" sz="1400"/>
          </a:p>
        </p:txBody>
      </p:sp>
      <p:sp>
        <p:nvSpPr>
          <p:cNvPr id="467970" name="Rectangle 2">
            <a:extLst>
              <a:ext uri="{FF2B5EF4-FFF2-40B4-BE49-F238E27FC236}">
                <a16:creationId xmlns:a16="http://schemas.microsoft.com/office/drawing/2014/main" id="{33C1921E-1E47-BD47-BE76-7710E01EF33E}"/>
              </a:ext>
            </a:extLst>
          </p:cNvPr>
          <p:cNvSpPr>
            <a:spLocks noGrp="1" noChangeArrowheads="1"/>
          </p:cNvSpPr>
          <p:nvPr>
            <p:ph type="title"/>
          </p:nvPr>
        </p:nvSpPr>
        <p:spPr/>
        <p:txBody>
          <a:bodyPr/>
          <a:lstStyle/>
          <a:p>
            <a:r>
              <a:rPr lang="en-US" altLang="zh-CN">
                <a:ea typeface="宋体" panose="02010600030101010101" pitchFamily="2" charset="-122"/>
              </a:rPr>
              <a:t>Inverse FFT:  Algorithm</a:t>
            </a:r>
          </a:p>
        </p:txBody>
      </p:sp>
      <p:sp>
        <p:nvSpPr>
          <p:cNvPr id="467975" name="Text Box 7">
            <a:extLst>
              <a:ext uri="{FF2B5EF4-FFF2-40B4-BE49-F238E27FC236}">
                <a16:creationId xmlns:a16="http://schemas.microsoft.com/office/drawing/2014/main" id="{6B97DFCF-5420-FD45-820D-DEAB9BA480FA}"/>
              </a:ext>
            </a:extLst>
          </p:cNvPr>
          <p:cNvSpPr txBox="1">
            <a:spLocks noChangeArrowheads="1"/>
          </p:cNvSpPr>
          <p:nvPr/>
        </p:nvSpPr>
        <p:spPr bwMode="auto">
          <a:xfrm>
            <a:off x="1426916" y="1236662"/>
            <a:ext cx="7221833" cy="4384675"/>
          </a:xfrm>
          <a:prstGeom prst="rect">
            <a:avLst/>
          </a:prstGeom>
          <a:solidFill>
            <a:schemeClr val="accent5">
              <a:lumMod val="20000"/>
              <a:lumOff val="80000"/>
            </a:schemeClr>
          </a:solidFill>
          <a:ln>
            <a:noFill/>
          </a:ln>
          <a:effectLst/>
        </p:spPr>
        <p:txBody>
          <a:bodyPr wrap="square" lIns="137160" tIns="137160" rIns="137160" bIns="137160">
            <a:spAutoFit/>
          </a:bodyPr>
          <a:lstStyle/>
          <a:p>
            <a:pPr>
              <a:lnSpc>
                <a:spcPct val="120000"/>
              </a:lnSpc>
            </a:pPr>
            <a:r>
              <a:rPr lang="en-US" altLang="zh-CN" sz="1600" b="1" dirty="0" err="1">
                <a:latin typeface="Courier New" panose="02070309020205020404" pitchFamily="49" charset="0"/>
                <a:ea typeface="宋体" panose="02010600030101010101" pitchFamily="2" charset="-122"/>
              </a:rPr>
              <a:t>ifft</a:t>
            </a:r>
            <a:r>
              <a:rPr lang="en-US" altLang="zh-CN" sz="1600" b="1" dirty="0">
                <a:latin typeface="Courier New" panose="02070309020205020404" pitchFamily="49" charset="0"/>
                <a:ea typeface="宋体" panose="02010600030101010101" pitchFamily="2" charset="-122"/>
              </a:rPr>
              <a:t>(n, a</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n-1</a:t>
            </a:r>
            <a:r>
              <a:rPr lang="en-US" altLang="zh-CN" sz="1600" b="1" dirty="0">
                <a:latin typeface="Courier New" panose="02070309020205020404" pitchFamily="49" charset="0"/>
                <a:ea typeface="宋体" panose="02010600030101010101" pitchFamily="2" charset="-122"/>
              </a:rPr>
              <a:t>) {</a:t>
            </a: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0000CC"/>
                </a:solidFill>
                <a:latin typeface="Courier New" panose="02070309020205020404" pitchFamily="49" charset="0"/>
                <a:ea typeface="宋体" panose="02010600030101010101" pitchFamily="2" charset="-122"/>
              </a:rPr>
              <a:t>if</a:t>
            </a:r>
            <a:r>
              <a:rPr lang="en-US" altLang="zh-CN" sz="1600" b="1" dirty="0">
                <a:latin typeface="Courier New" panose="02070309020205020404" pitchFamily="49" charset="0"/>
                <a:ea typeface="宋体" panose="02010600030101010101" pitchFamily="2" charset="-122"/>
              </a:rPr>
              <a:t> (n == 1) </a:t>
            </a:r>
            <a:r>
              <a:rPr lang="en-US" altLang="zh-CN" sz="1600" b="1" dirty="0">
                <a:solidFill>
                  <a:srgbClr val="0000CC"/>
                </a:solidFill>
                <a:latin typeface="Courier New" panose="02070309020205020404" pitchFamily="49" charset="0"/>
                <a:ea typeface="宋体" panose="02010600030101010101" pitchFamily="2" charset="-122"/>
              </a:rPr>
              <a:t>return</a:t>
            </a:r>
            <a:r>
              <a:rPr lang="en-US" altLang="zh-CN" sz="1600" b="1" dirty="0">
                <a:latin typeface="Courier New" panose="02070309020205020404" pitchFamily="49" charset="0"/>
                <a:ea typeface="宋体" panose="02010600030101010101" pitchFamily="2" charset="-122"/>
              </a:rPr>
              <a:t> a</a:t>
            </a:r>
            <a:r>
              <a:rPr lang="en-US" altLang="zh-CN" sz="1600" b="1" baseline="-25000" dirty="0">
                <a:latin typeface="Courier New" panose="02070309020205020404" pitchFamily="49" charset="0"/>
                <a:ea typeface="宋体" panose="02010600030101010101" pitchFamily="2" charset="-122"/>
              </a:rPr>
              <a:t>0</a:t>
            </a: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sym typeface="Symbol" pitchFamily="2" charset="2"/>
              </a:rPr>
              <a:t> </a:t>
            </a:r>
          </a:p>
          <a:p>
            <a:pPr>
              <a:lnSpc>
                <a:spcPct val="120000"/>
              </a:lnSpc>
            </a:pP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dirty="0">
                <a:latin typeface="Courier New" panose="02070309020205020404" pitchFamily="49" charset="0"/>
                <a:ea typeface="宋体" panose="02010600030101010101" pitchFamily="2" charset="-122"/>
              </a:rPr>
              <a:t>(e</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,e</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e</a:t>
            </a:r>
            <a:r>
              <a:rPr lang="en-US" altLang="zh-CN" sz="1600" b="1" baseline="-25000" dirty="0" err="1">
                <a:latin typeface="Courier New" panose="02070309020205020404" pitchFamily="49" charset="0"/>
                <a:ea typeface="宋体" panose="02010600030101010101" pitchFamily="2" charset="-122"/>
              </a:rPr>
              <a:t>n</a:t>
            </a:r>
            <a:r>
              <a:rPr lang="en-US" altLang="zh-CN" sz="1600" b="1" baseline="-25000" dirty="0">
                <a:latin typeface="Courier New" panose="02070309020205020404" pitchFamily="49" charset="0"/>
                <a:ea typeface="宋体" panose="02010600030101010101" pitchFamily="2" charset="-122"/>
              </a:rPr>
              <a:t>/2-1</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sym typeface="Wingdings" pitchFamily="2" charset="2"/>
              </a:rPr>
              <a:t> FFT(n/2, a</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2</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4</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n-2</a:t>
            </a:r>
            <a:r>
              <a:rPr lang="en-US" altLang="zh-CN" sz="1600" b="1" dirty="0">
                <a:latin typeface="Courier New" panose="02070309020205020404" pitchFamily="49" charset="0"/>
                <a:ea typeface="宋体" panose="02010600030101010101" pitchFamily="2" charset="-122"/>
              </a:rPr>
              <a:t>)</a:t>
            </a:r>
          </a:p>
          <a:p>
            <a:pPr>
              <a:lnSpc>
                <a:spcPct val="120000"/>
              </a:lnSpc>
            </a:pPr>
            <a:r>
              <a:rPr lang="en-US" altLang="zh-CN" sz="1600" b="1" dirty="0">
                <a:latin typeface="Courier New" panose="02070309020205020404" pitchFamily="49" charset="0"/>
                <a:ea typeface="宋体" panose="02010600030101010101" pitchFamily="2" charset="-122"/>
              </a:rPr>
              <a:t>   (d</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,d</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d</a:t>
            </a:r>
            <a:r>
              <a:rPr lang="en-US" altLang="zh-CN" sz="1600" b="1" baseline="-25000" dirty="0" err="1">
                <a:latin typeface="Courier New" panose="02070309020205020404" pitchFamily="49" charset="0"/>
                <a:ea typeface="宋体" panose="02010600030101010101" pitchFamily="2" charset="-122"/>
              </a:rPr>
              <a:t>n</a:t>
            </a:r>
            <a:r>
              <a:rPr lang="en-US" altLang="zh-CN" sz="1600" b="1" baseline="-25000" dirty="0">
                <a:latin typeface="Courier New" panose="02070309020205020404" pitchFamily="49" charset="0"/>
                <a:ea typeface="宋体" panose="02010600030101010101" pitchFamily="2" charset="-122"/>
              </a:rPr>
              <a:t>/2-1</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sym typeface="Wingdings" pitchFamily="2" charset="2"/>
              </a:rPr>
              <a:t> FFT(n/2, a</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3</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5</a:t>
            </a:r>
            <a:r>
              <a:rPr lang="en-US" altLang="zh-CN" sz="1600" b="1" dirty="0">
                <a:latin typeface="Courier New" panose="02070309020205020404" pitchFamily="49" charset="0"/>
                <a:ea typeface="宋体" panose="02010600030101010101" pitchFamily="2" charset="-122"/>
              </a:rPr>
              <a:t>,…,a</a:t>
            </a:r>
            <a:r>
              <a:rPr lang="en-US" altLang="zh-CN" sz="1600" b="1" baseline="-25000" dirty="0">
                <a:latin typeface="Courier New" panose="02070309020205020404" pitchFamily="49" charset="0"/>
                <a:ea typeface="宋体" panose="02010600030101010101" pitchFamily="2" charset="-122"/>
              </a:rPr>
              <a:t>n-1</a:t>
            </a:r>
            <a:r>
              <a:rPr lang="en-US" altLang="zh-CN" sz="1600" b="1" dirty="0">
                <a:latin typeface="Courier New" panose="02070309020205020404" pitchFamily="49" charset="0"/>
                <a:ea typeface="宋体" panose="02010600030101010101" pitchFamily="2" charset="-122"/>
              </a:rPr>
              <a:t>)</a:t>
            </a:r>
          </a:p>
          <a:p>
            <a:pPr>
              <a:lnSpc>
                <a:spcPct val="120000"/>
              </a:lnSpc>
            </a:pP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0000CC"/>
                </a:solidFill>
                <a:latin typeface="Courier New" panose="02070309020205020404" pitchFamily="49" charset="0"/>
                <a:ea typeface="宋体" panose="02010600030101010101" pitchFamily="2" charset="-122"/>
              </a:rPr>
              <a:t>for</a:t>
            </a:r>
            <a:r>
              <a:rPr lang="en-US" altLang="zh-CN" sz="1600" b="1" dirty="0">
                <a:latin typeface="Courier New" panose="02070309020205020404" pitchFamily="49" charset="0"/>
                <a:ea typeface="宋体" panose="02010600030101010101" pitchFamily="2" charset="-122"/>
              </a:rPr>
              <a:t> k = 0 to n/2 - 1 {</a:t>
            </a:r>
          </a:p>
          <a:p>
            <a:pPr>
              <a:lnSpc>
                <a:spcPct val="120000"/>
              </a:lnSpc>
            </a:pP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baseline="30000" dirty="0">
                <a:latin typeface="Courier New" panose="02070309020205020404" pitchFamily="49" charset="0"/>
                <a:ea typeface="宋体" panose="02010600030101010101" pitchFamily="2" charset="-122"/>
                <a:sym typeface="Symbol" pitchFamily="2" charset="2"/>
              </a:rPr>
              <a:t>k</a:t>
            </a:r>
            <a:r>
              <a:rPr lang="en-US" altLang="zh-CN" sz="1600" b="1" dirty="0">
                <a:latin typeface="Courier New" panose="02070309020205020404" pitchFamily="49" charset="0"/>
                <a:ea typeface="宋体" panose="02010600030101010101" pitchFamily="2" charset="-122"/>
                <a:sym typeface="Symbol" pitchFamily="2" charset="2"/>
              </a:rPr>
              <a:t>  </a:t>
            </a:r>
            <a:r>
              <a:rPr lang="en-US" altLang="zh-CN" sz="1600" b="1" dirty="0">
                <a:solidFill>
                  <a:srgbClr val="C00000"/>
                </a:solidFill>
                <a:latin typeface="Courier New" panose="02070309020205020404" pitchFamily="49" charset="0"/>
                <a:ea typeface="宋体" panose="02010600030101010101" pitchFamily="2" charset="-122"/>
              </a:rPr>
              <a:t>e</a:t>
            </a:r>
            <a:r>
              <a:rPr lang="en-US" altLang="zh-CN" sz="1600" b="1" baseline="30000" dirty="0">
                <a:solidFill>
                  <a:srgbClr val="C00000"/>
                </a:solidFill>
                <a:latin typeface="Courier New" panose="02070309020205020404" pitchFamily="49" charset="0"/>
                <a:ea typeface="宋体" panose="02010600030101010101" pitchFamily="2" charset="-122"/>
                <a:sym typeface="Symbol" pitchFamily="2" charset="2"/>
              </a:rPr>
              <a:t>-2ik/n</a:t>
            </a:r>
            <a:endParaRPr lang="en-US" altLang="zh-CN" sz="1600" b="1" dirty="0">
              <a:solidFill>
                <a:srgbClr val="C00000"/>
              </a:solidFill>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y</a:t>
            </a:r>
            <a:r>
              <a:rPr lang="en-US" altLang="zh-CN" sz="1600" b="1" baseline="-25000" dirty="0" err="1">
                <a:latin typeface="Courier New" panose="02070309020205020404" pitchFamily="49" charset="0"/>
                <a:ea typeface="宋体" panose="02010600030101010101" pitchFamily="2" charset="-122"/>
              </a:rPr>
              <a:t>k</a:t>
            </a:r>
            <a:r>
              <a:rPr lang="en-US" altLang="zh-CN" sz="1600" b="1" baseline="-25000"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e</a:t>
            </a:r>
            <a:r>
              <a:rPr lang="en-US" altLang="zh-CN" sz="1600" b="1" baseline="-25000" dirty="0" err="1">
                <a:latin typeface="Courier New" panose="02070309020205020404" pitchFamily="49" charset="0"/>
                <a:ea typeface="宋体" panose="02010600030101010101" pitchFamily="2" charset="-122"/>
              </a:rPr>
              <a:t>k</a:t>
            </a:r>
            <a:r>
              <a:rPr lang="en-US" altLang="zh-CN" sz="1600" b="1" dirty="0">
                <a:latin typeface="Courier New" panose="02070309020205020404" pitchFamily="49" charset="0"/>
                <a:ea typeface="宋体" panose="02010600030101010101" pitchFamily="2" charset="-122"/>
              </a:rPr>
              <a:t> +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baseline="30000" dirty="0">
                <a:latin typeface="Courier New" panose="02070309020205020404" pitchFamily="49" charset="0"/>
                <a:ea typeface="宋体" panose="02010600030101010101" pitchFamily="2" charset="-122"/>
                <a:sym typeface="Symbol" pitchFamily="2" charset="2"/>
              </a:rPr>
              <a:t>k</a:t>
            </a: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dirty="0">
                <a:latin typeface="Courier New" panose="02070309020205020404" pitchFamily="49" charset="0"/>
                <a:ea typeface="宋体" panose="02010600030101010101" pitchFamily="2" charset="-122"/>
              </a:rPr>
              <a:t>d</a:t>
            </a:r>
            <a:r>
              <a:rPr lang="en-US" altLang="zh-CN" sz="1600" b="1" baseline="-25000" dirty="0">
                <a:latin typeface="Courier New" panose="02070309020205020404" pitchFamily="49" charset="0"/>
                <a:ea typeface="宋体" panose="02010600030101010101" pitchFamily="2" charset="-122"/>
              </a:rPr>
              <a:t>k</a:t>
            </a:r>
            <a:r>
              <a:rPr lang="en-US" altLang="zh-CN" sz="1600" b="1" dirty="0">
                <a:latin typeface="Courier New" panose="02070309020205020404" pitchFamily="49" charset="0"/>
                <a:ea typeface="宋体" panose="02010600030101010101" pitchFamily="2" charset="-122"/>
              </a:rPr>
              <a:t>) </a:t>
            </a:r>
            <a:r>
              <a:rPr lang="en-US" altLang="zh-CN" sz="1600" b="1" dirty="0">
                <a:solidFill>
                  <a:srgbClr val="C00000"/>
                </a:solidFill>
                <a:latin typeface="Courier New" panose="02070309020205020404" pitchFamily="49" charset="0"/>
                <a:ea typeface="宋体" panose="02010600030101010101" pitchFamily="2" charset="-122"/>
              </a:rPr>
              <a:t>/ n</a:t>
            </a: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y</a:t>
            </a:r>
            <a:r>
              <a:rPr lang="en-US" altLang="zh-CN" sz="1600" b="1" baseline="-25000" dirty="0" err="1">
                <a:latin typeface="Courier New" panose="02070309020205020404" pitchFamily="49" charset="0"/>
                <a:ea typeface="宋体" panose="02010600030101010101" pitchFamily="2" charset="-122"/>
              </a:rPr>
              <a:t>k+n</a:t>
            </a:r>
            <a:r>
              <a:rPr lang="en-US" altLang="zh-CN" sz="1600" b="1" baseline="-25000" dirty="0">
                <a:latin typeface="Courier New" panose="02070309020205020404" pitchFamily="49" charset="0"/>
                <a:ea typeface="宋体" panose="02010600030101010101" pitchFamily="2" charset="-122"/>
              </a:rPr>
              <a:t>/2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e</a:t>
            </a:r>
            <a:r>
              <a:rPr lang="en-US" altLang="zh-CN" sz="1600" b="1" baseline="-25000" dirty="0" err="1">
                <a:latin typeface="Courier New" panose="02070309020205020404" pitchFamily="49" charset="0"/>
                <a:ea typeface="宋体" panose="02010600030101010101" pitchFamily="2" charset="-122"/>
              </a:rPr>
              <a:t>k</a:t>
            </a:r>
            <a:r>
              <a:rPr lang="en-US" altLang="zh-CN" sz="1600" b="1" dirty="0">
                <a:latin typeface="Courier New" panose="02070309020205020404" pitchFamily="49" charset="0"/>
                <a:ea typeface="宋体" panose="02010600030101010101" pitchFamily="2" charset="-122"/>
              </a:rPr>
              <a:t> - </a:t>
            </a:r>
            <a:r>
              <a:rPr lang="en-US" altLang="zh-CN" sz="1600" b="1" dirty="0">
                <a:latin typeface="Courier New" panose="02070309020205020404" pitchFamily="49" charset="0"/>
                <a:ea typeface="宋体" panose="02010600030101010101" pitchFamily="2" charset="-122"/>
                <a:sym typeface="Symbol" pitchFamily="2" charset="2"/>
              </a:rPr>
              <a:t></a:t>
            </a:r>
            <a:r>
              <a:rPr lang="en-US" altLang="zh-CN" sz="1600" b="1" baseline="30000" dirty="0">
                <a:latin typeface="Courier New" panose="02070309020205020404" pitchFamily="49" charset="0"/>
                <a:ea typeface="宋体" panose="02010600030101010101" pitchFamily="2" charset="-122"/>
                <a:sym typeface="Symbol" pitchFamily="2" charset="2"/>
              </a:rPr>
              <a:t>k</a:t>
            </a:r>
            <a:r>
              <a:rPr lang="en-US" altLang="zh-CN" sz="1600" b="1" dirty="0">
                <a:latin typeface="Courier New" panose="02070309020205020404" pitchFamily="49" charset="0"/>
                <a:ea typeface="宋体" panose="02010600030101010101" pitchFamily="2" charset="-122"/>
                <a:sym typeface="Symbol" pitchFamily="2" charset="2"/>
              </a:rPr>
              <a:t> </a:t>
            </a:r>
            <a:r>
              <a:rPr lang="en-US" altLang="zh-CN" sz="1600" b="1" dirty="0">
                <a:latin typeface="Courier New" panose="02070309020205020404" pitchFamily="49" charset="0"/>
                <a:ea typeface="宋体" panose="02010600030101010101" pitchFamily="2" charset="-122"/>
              </a:rPr>
              <a:t>d</a:t>
            </a:r>
            <a:r>
              <a:rPr lang="en-US" altLang="zh-CN" sz="1600" b="1" baseline="-25000" dirty="0">
                <a:latin typeface="Courier New" panose="02070309020205020404" pitchFamily="49" charset="0"/>
                <a:ea typeface="宋体" panose="02010600030101010101" pitchFamily="2" charset="-122"/>
              </a:rPr>
              <a:t>k</a:t>
            </a:r>
            <a:r>
              <a:rPr lang="en-US" altLang="zh-CN" sz="1600" b="1" dirty="0">
                <a:latin typeface="Courier New" panose="02070309020205020404" pitchFamily="49" charset="0"/>
                <a:ea typeface="宋体" panose="02010600030101010101" pitchFamily="2" charset="-122"/>
              </a:rPr>
              <a:t>) </a:t>
            </a:r>
            <a:r>
              <a:rPr lang="en-US" altLang="zh-CN" sz="1600" b="1" dirty="0">
                <a:solidFill>
                  <a:srgbClr val="C00000"/>
                </a:solidFill>
                <a:latin typeface="Courier New" panose="02070309020205020404" pitchFamily="49" charset="0"/>
                <a:ea typeface="宋体" panose="02010600030101010101" pitchFamily="2" charset="-122"/>
              </a:rPr>
              <a:t>/ n</a:t>
            </a:r>
          </a:p>
          <a:p>
            <a:pPr>
              <a:lnSpc>
                <a:spcPct val="120000"/>
              </a:lnSpc>
            </a:pPr>
            <a:r>
              <a:rPr lang="en-US" altLang="zh-CN" sz="1600" b="1" dirty="0">
                <a:latin typeface="Courier New" panose="02070309020205020404" pitchFamily="49" charset="0"/>
                <a:ea typeface="宋体" panose="02010600030101010101" pitchFamily="2" charset="-122"/>
              </a:rPr>
              <a:t>   }</a:t>
            </a:r>
          </a:p>
          <a:p>
            <a:pPr>
              <a:lnSpc>
                <a:spcPct val="120000"/>
              </a:lnSpc>
            </a:pPr>
            <a:endParaRPr lang="en-US" altLang="zh-CN" sz="1600" b="1" dirty="0">
              <a:latin typeface="Courier New" panose="02070309020205020404" pitchFamily="49" charset="0"/>
              <a:ea typeface="宋体" panose="02010600030101010101" pitchFamily="2" charset="-122"/>
            </a:endParaRPr>
          </a:p>
          <a:p>
            <a:pPr>
              <a:lnSpc>
                <a:spcPct val="120000"/>
              </a:lnSpc>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0000CC"/>
                </a:solidFill>
                <a:latin typeface="Courier New" panose="02070309020205020404" pitchFamily="49" charset="0"/>
                <a:ea typeface="宋体" panose="02010600030101010101" pitchFamily="2" charset="-122"/>
              </a:rPr>
              <a:t>return</a:t>
            </a:r>
            <a:r>
              <a:rPr lang="en-US" altLang="zh-CN"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sym typeface="Wingdings" pitchFamily="2" charset="2"/>
              </a:rPr>
              <a:t>(y</a:t>
            </a:r>
            <a:r>
              <a:rPr lang="en-US" altLang="zh-CN" sz="1600" b="1" baseline="-25000" dirty="0">
                <a:latin typeface="Courier New" panose="02070309020205020404" pitchFamily="49" charset="0"/>
                <a:ea typeface="宋体" panose="02010600030101010101" pitchFamily="2" charset="-122"/>
              </a:rPr>
              <a:t>0</a:t>
            </a:r>
            <a:r>
              <a:rPr lang="en-US" altLang="zh-CN" sz="1600" b="1" dirty="0">
                <a:latin typeface="Courier New" panose="02070309020205020404" pitchFamily="49" charset="0"/>
                <a:ea typeface="宋体" panose="02010600030101010101" pitchFamily="2" charset="-122"/>
              </a:rPr>
              <a:t>,y</a:t>
            </a:r>
            <a:r>
              <a:rPr lang="en-US" altLang="zh-CN" sz="1600" b="1" baseline="-25000" dirty="0">
                <a:latin typeface="Courier New" panose="02070309020205020404" pitchFamily="49" charset="0"/>
                <a:ea typeface="宋体" panose="02010600030101010101" pitchFamily="2" charset="-122"/>
              </a:rPr>
              <a:t>1</a:t>
            </a:r>
            <a:r>
              <a:rPr lang="en-US" altLang="zh-CN" sz="1600" b="1" dirty="0">
                <a:latin typeface="Courier New" panose="02070309020205020404" pitchFamily="49" charset="0"/>
                <a:ea typeface="宋体" panose="02010600030101010101" pitchFamily="2" charset="-122"/>
              </a:rPr>
              <a:t>,…,y</a:t>
            </a:r>
            <a:r>
              <a:rPr lang="en-US" altLang="zh-CN" sz="1600" b="1" baseline="-25000" dirty="0">
                <a:latin typeface="Courier New" panose="02070309020205020404" pitchFamily="49" charset="0"/>
                <a:ea typeface="宋体" panose="02010600030101010101" pitchFamily="2" charset="-122"/>
              </a:rPr>
              <a:t>n-1</a:t>
            </a:r>
            <a:r>
              <a:rPr lang="en-US" altLang="zh-CN" sz="1600" b="1" dirty="0">
                <a:latin typeface="Courier New" panose="02070309020205020404" pitchFamily="49" charset="0"/>
                <a:ea typeface="宋体" panose="02010600030101010101" pitchFamily="2" charset="-122"/>
              </a:rPr>
              <a:t>)</a:t>
            </a:r>
          </a:p>
          <a:p>
            <a:pPr>
              <a:lnSpc>
                <a:spcPct val="120000"/>
              </a:lnSpc>
            </a:pPr>
            <a:r>
              <a:rPr lang="en-US" altLang="zh-CN" sz="1600" b="1" dirty="0">
                <a:latin typeface="Courier New" panose="02070309020205020404" pitchFamily="49" charset="0"/>
                <a:ea typeface="宋体" panose="02010600030101010101" pitchFamily="2" charset="-122"/>
              </a:rPr>
              <a:t>}</a:t>
            </a:r>
          </a:p>
        </p:txBody>
      </p:sp>
      <p:pic>
        <p:nvPicPr>
          <p:cNvPr id="5" name="Picture 2">
            <a:extLst>
              <a:ext uri="{FF2B5EF4-FFF2-40B4-BE49-F238E27FC236}">
                <a16:creationId xmlns:a16="http://schemas.microsoft.com/office/drawing/2014/main" id="{50285A57-5D08-554C-9204-88206672B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6605F33F-CFB1-F748-97F5-BA339A708AF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97655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C0DB0345-1576-B841-B2BA-D54507B03FFF}"/>
              </a:ext>
            </a:extLst>
          </p:cNvPr>
          <p:cNvSpPr>
            <a:spLocks noGrp="1"/>
          </p:cNvSpPr>
          <p:nvPr>
            <p:ph type="sldNum" sz="quarter" idx="10"/>
          </p:nvPr>
        </p:nvSpPr>
        <p:spPr/>
        <p:txBody>
          <a:bodyPr/>
          <a:lstStyle/>
          <a:p>
            <a:fld id="{1041F185-7724-5643-A695-DF35B023F22F}" type="slidenum">
              <a:rPr lang="en-US" altLang="zh-CN"/>
              <a:pPr/>
              <a:t>33</a:t>
            </a:fld>
            <a:endParaRPr lang="en-US" altLang="zh-CN" sz="1400"/>
          </a:p>
        </p:txBody>
      </p:sp>
      <p:sp>
        <p:nvSpPr>
          <p:cNvPr id="532482" name="Rectangle 2">
            <a:extLst>
              <a:ext uri="{FF2B5EF4-FFF2-40B4-BE49-F238E27FC236}">
                <a16:creationId xmlns:a16="http://schemas.microsoft.com/office/drawing/2014/main" id="{CA673BD1-1B23-AF46-94D2-17E5A0153B4F}"/>
              </a:ext>
            </a:extLst>
          </p:cNvPr>
          <p:cNvSpPr>
            <a:spLocks noGrp="1" noChangeArrowheads="1"/>
          </p:cNvSpPr>
          <p:nvPr>
            <p:ph type="title"/>
          </p:nvPr>
        </p:nvSpPr>
        <p:spPr/>
        <p:txBody>
          <a:bodyPr/>
          <a:lstStyle/>
          <a:p>
            <a:r>
              <a:rPr lang="en-US" altLang="zh-CN">
                <a:ea typeface="宋体" panose="02010600030101010101" pitchFamily="2" charset="-122"/>
              </a:rPr>
              <a:t>Inverse FFT Summary</a:t>
            </a:r>
          </a:p>
        </p:txBody>
      </p:sp>
      <p:sp>
        <p:nvSpPr>
          <p:cNvPr id="532483" name="Rectangle 3">
            <a:extLst>
              <a:ext uri="{FF2B5EF4-FFF2-40B4-BE49-F238E27FC236}">
                <a16:creationId xmlns:a16="http://schemas.microsoft.com/office/drawing/2014/main" id="{3E01CE5A-F0AF-EF42-A42C-16B9AD774A9E}"/>
              </a:ext>
            </a:extLst>
          </p:cNvPr>
          <p:cNvSpPr>
            <a:spLocks noGrp="1" noChangeArrowheads="1"/>
          </p:cNvSpPr>
          <p:nvPr>
            <p:ph type="body" idx="1"/>
          </p:nvPr>
        </p:nvSpPr>
        <p:spPr/>
        <p:txBody>
          <a:bodyPr/>
          <a:lstStyle/>
          <a:p>
            <a:r>
              <a:rPr lang="en-US" altLang="zh-CN">
                <a:ea typeface="宋体" panose="02010600030101010101" pitchFamily="2" charset="-122"/>
              </a:rPr>
              <a:t>Theorem.  </a:t>
            </a:r>
            <a:r>
              <a:rPr lang="en-US" altLang="zh-CN">
                <a:solidFill>
                  <a:schemeClr val="tx1"/>
                </a:solidFill>
                <a:ea typeface="宋体" panose="02010600030101010101" pitchFamily="2" charset="-122"/>
              </a:rPr>
              <a:t>Inverse FFT algorithm interpolates a degree n-1 polynomial given values at each of the n</a:t>
            </a:r>
            <a:r>
              <a:rPr lang="en-US" altLang="zh-CN" baseline="30000">
                <a:solidFill>
                  <a:schemeClr val="tx1"/>
                </a:solidFill>
                <a:ea typeface="宋体" panose="02010600030101010101" pitchFamily="2" charset="-122"/>
              </a:rPr>
              <a:t>th</a:t>
            </a:r>
            <a:r>
              <a:rPr lang="en-US" altLang="zh-CN">
                <a:solidFill>
                  <a:schemeClr val="tx1"/>
                </a:solidFill>
                <a:ea typeface="宋体" panose="02010600030101010101" pitchFamily="2" charset="-122"/>
              </a:rPr>
              <a:t> roots of unity in O(n log n) steps.</a:t>
            </a:r>
          </a:p>
          <a:p>
            <a:endParaRPr lang="en-US" altLang="zh-CN">
              <a:ea typeface="宋体" panose="02010600030101010101" pitchFamily="2" charset="-122"/>
            </a:endParaRPr>
          </a:p>
        </p:txBody>
      </p:sp>
      <p:sp>
        <p:nvSpPr>
          <p:cNvPr id="532484" name="Line 4">
            <a:extLst>
              <a:ext uri="{FF2B5EF4-FFF2-40B4-BE49-F238E27FC236}">
                <a16:creationId xmlns:a16="http://schemas.microsoft.com/office/drawing/2014/main" id="{595279F5-45BF-DB4C-86A3-D969D44C52E3}"/>
              </a:ext>
            </a:extLst>
          </p:cNvPr>
          <p:cNvSpPr>
            <a:spLocks noChangeShapeType="1"/>
          </p:cNvSpPr>
          <p:nvPr/>
        </p:nvSpPr>
        <p:spPr bwMode="auto">
          <a:xfrm flipH="1" flipV="1">
            <a:off x="5223504" y="2178949"/>
            <a:ext cx="96837" cy="1936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2485" name="Rectangle 5">
            <a:extLst>
              <a:ext uri="{FF2B5EF4-FFF2-40B4-BE49-F238E27FC236}">
                <a16:creationId xmlns:a16="http://schemas.microsoft.com/office/drawing/2014/main" id="{FADD4244-AC80-5341-90ED-0EE078478A34}"/>
              </a:ext>
            </a:extLst>
          </p:cNvPr>
          <p:cNvSpPr>
            <a:spLocks noChangeArrowheads="1"/>
          </p:cNvSpPr>
          <p:nvPr/>
        </p:nvSpPr>
        <p:spPr bwMode="auto">
          <a:xfrm>
            <a:off x="4890604" y="2259339"/>
            <a:ext cx="259070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dirty="0">
                <a:solidFill>
                  <a:schemeClr val="hlink"/>
                </a:solidFill>
                <a:ea typeface="宋体" panose="02010600030101010101" pitchFamily="2" charset="-122"/>
                <a:sym typeface="Symbol" pitchFamily="2" charset="2"/>
              </a:rPr>
              <a:t>assumes n is a power of 2</a:t>
            </a:r>
            <a:endParaRPr lang="en-US" altLang="zh-CN" baseline="30000" dirty="0">
              <a:solidFill>
                <a:schemeClr val="hlink"/>
              </a:solidFill>
              <a:ea typeface="宋体" panose="02010600030101010101" pitchFamily="2" charset="-122"/>
            </a:endParaRPr>
          </a:p>
        </p:txBody>
      </p:sp>
      <p:sp>
        <p:nvSpPr>
          <p:cNvPr id="532500" name="Text Box 20">
            <a:extLst>
              <a:ext uri="{FF2B5EF4-FFF2-40B4-BE49-F238E27FC236}">
                <a16:creationId xmlns:a16="http://schemas.microsoft.com/office/drawing/2014/main" id="{79053912-D3BA-5A46-B684-26FDBA3A9C5D}"/>
              </a:ext>
            </a:extLst>
          </p:cNvPr>
          <p:cNvSpPr txBox="1">
            <a:spLocks noChangeArrowheads="1"/>
          </p:cNvSpPr>
          <p:nvPr/>
        </p:nvSpPr>
        <p:spPr bwMode="auto">
          <a:xfrm>
            <a:off x="4475367" y="2791323"/>
            <a:ext cx="1006686" cy="3391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600">
                <a:ea typeface="宋体" panose="02010600030101010101" pitchFamily="2" charset="-122"/>
              </a:rPr>
              <a:t>O(n log n)</a:t>
            </a:r>
          </a:p>
        </p:txBody>
      </p:sp>
      <p:sp>
        <p:nvSpPr>
          <p:cNvPr id="532501" name="Rectangle 21">
            <a:extLst>
              <a:ext uri="{FF2B5EF4-FFF2-40B4-BE49-F238E27FC236}">
                <a16:creationId xmlns:a16="http://schemas.microsoft.com/office/drawing/2014/main" id="{79D17ECF-8238-FE45-AEBF-7384CFC26DD5}"/>
              </a:ext>
            </a:extLst>
          </p:cNvPr>
          <p:cNvSpPr>
            <a:spLocks noChangeArrowheads="1"/>
          </p:cNvSpPr>
          <p:nvPr/>
        </p:nvSpPr>
        <p:spPr bwMode="auto">
          <a:xfrm>
            <a:off x="1830656" y="3792490"/>
            <a:ext cx="141974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1600" dirty="0">
                <a:ea typeface="宋体" panose="02010600030101010101" pitchFamily="2" charset="-122"/>
              </a:rPr>
              <a:t>coefficient</a:t>
            </a:r>
            <a:br>
              <a:rPr lang="en-US" altLang="zh-CN" sz="1600" dirty="0">
                <a:ea typeface="宋体" panose="02010600030101010101" pitchFamily="2" charset="-122"/>
              </a:rPr>
            </a:br>
            <a:r>
              <a:rPr lang="en-US" altLang="zh-CN" sz="1600" dirty="0">
                <a:ea typeface="宋体" panose="02010600030101010101" pitchFamily="2" charset="-122"/>
              </a:rPr>
              <a:t>representation</a:t>
            </a:r>
          </a:p>
        </p:txBody>
      </p:sp>
      <p:sp>
        <p:nvSpPr>
          <p:cNvPr id="532502" name="Text Box 22">
            <a:extLst>
              <a:ext uri="{FF2B5EF4-FFF2-40B4-BE49-F238E27FC236}">
                <a16:creationId xmlns:a16="http://schemas.microsoft.com/office/drawing/2014/main" id="{96EFB344-3563-144D-9066-1FF46ABA138C}"/>
              </a:ext>
            </a:extLst>
          </p:cNvPr>
          <p:cNvSpPr txBox="1">
            <a:spLocks noChangeArrowheads="1"/>
          </p:cNvSpPr>
          <p:nvPr/>
        </p:nvSpPr>
        <p:spPr bwMode="auto">
          <a:xfrm>
            <a:off x="4489654" y="3619998"/>
            <a:ext cx="1006686" cy="3391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lang="en-US" altLang="zh-CN" sz="1600">
                <a:solidFill>
                  <a:schemeClr val="accent1"/>
                </a:solidFill>
                <a:ea typeface="宋体" panose="02010600030101010101" pitchFamily="2" charset="-122"/>
              </a:rPr>
              <a:t>O(n log n)</a:t>
            </a:r>
          </a:p>
        </p:txBody>
      </p:sp>
      <p:sp>
        <p:nvSpPr>
          <p:cNvPr id="532503" name="Rectangle 23">
            <a:extLst>
              <a:ext uri="{FF2B5EF4-FFF2-40B4-BE49-F238E27FC236}">
                <a16:creationId xmlns:a16="http://schemas.microsoft.com/office/drawing/2014/main" id="{7C4955BD-E9D7-384A-A13A-65452D40975E}"/>
              </a:ext>
            </a:extLst>
          </p:cNvPr>
          <p:cNvSpPr>
            <a:spLocks noChangeArrowheads="1"/>
          </p:cNvSpPr>
          <p:nvPr/>
        </p:nvSpPr>
        <p:spPr bwMode="auto">
          <a:xfrm>
            <a:off x="7629051" y="3859646"/>
            <a:ext cx="141974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1600" dirty="0">
                <a:ea typeface="宋体" panose="02010600030101010101" pitchFamily="2" charset="-122"/>
              </a:rPr>
              <a:t>point-value</a:t>
            </a:r>
            <a:br>
              <a:rPr lang="en-US" altLang="zh-CN" sz="1600" dirty="0">
                <a:ea typeface="宋体" panose="02010600030101010101" pitchFamily="2" charset="-122"/>
              </a:rPr>
            </a:br>
            <a:r>
              <a:rPr lang="en-US" altLang="zh-CN" sz="1600" dirty="0">
                <a:ea typeface="宋体" panose="02010600030101010101" pitchFamily="2" charset="-122"/>
              </a:rPr>
              <a:t>representation</a:t>
            </a:r>
          </a:p>
        </p:txBody>
      </p:sp>
      <p:sp>
        <p:nvSpPr>
          <p:cNvPr id="532504" name="Oval 24">
            <a:extLst>
              <a:ext uri="{FF2B5EF4-FFF2-40B4-BE49-F238E27FC236}">
                <a16:creationId xmlns:a16="http://schemas.microsoft.com/office/drawing/2014/main" id="{EB3001C3-5006-F64B-A96F-48250B90D6E9}"/>
              </a:ext>
            </a:extLst>
          </p:cNvPr>
          <p:cNvSpPr>
            <a:spLocks noChangeArrowheads="1"/>
          </p:cNvSpPr>
          <p:nvPr/>
        </p:nvSpPr>
        <p:spPr bwMode="auto">
          <a:xfrm>
            <a:off x="3371366" y="3200899"/>
            <a:ext cx="52388"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2505" name="Oval 25">
            <a:extLst>
              <a:ext uri="{FF2B5EF4-FFF2-40B4-BE49-F238E27FC236}">
                <a16:creationId xmlns:a16="http://schemas.microsoft.com/office/drawing/2014/main" id="{0BCCC08E-E8B1-9340-A93D-EE5FA8B54542}"/>
              </a:ext>
            </a:extLst>
          </p:cNvPr>
          <p:cNvSpPr>
            <a:spLocks noChangeArrowheads="1"/>
          </p:cNvSpPr>
          <p:nvPr/>
        </p:nvSpPr>
        <p:spPr bwMode="auto">
          <a:xfrm>
            <a:off x="3368191" y="3564435"/>
            <a:ext cx="52388"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2506" name="Oval 26">
            <a:extLst>
              <a:ext uri="{FF2B5EF4-FFF2-40B4-BE49-F238E27FC236}">
                <a16:creationId xmlns:a16="http://schemas.microsoft.com/office/drawing/2014/main" id="{00D10558-9F3D-E44D-918F-3D849151CCC2}"/>
              </a:ext>
            </a:extLst>
          </p:cNvPr>
          <p:cNvSpPr>
            <a:spLocks noChangeArrowheads="1"/>
          </p:cNvSpPr>
          <p:nvPr/>
        </p:nvSpPr>
        <p:spPr bwMode="auto">
          <a:xfrm>
            <a:off x="6357455" y="3197724"/>
            <a:ext cx="52387" cy="523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32507" name="Oval 27">
            <a:extLst>
              <a:ext uri="{FF2B5EF4-FFF2-40B4-BE49-F238E27FC236}">
                <a16:creationId xmlns:a16="http://schemas.microsoft.com/office/drawing/2014/main" id="{F176C2F1-D674-7548-97BA-FD783CEA093F}"/>
              </a:ext>
            </a:extLst>
          </p:cNvPr>
          <p:cNvSpPr>
            <a:spLocks noChangeArrowheads="1"/>
          </p:cNvSpPr>
          <p:nvPr/>
        </p:nvSpPr>
        <p:spPr bwMode="auto">
          <a:xfrm>
            <a:off x="6354280" y="3561260"/>
            <a:ext cx="52387" cy="523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cxnSp>
        <p:nvCxnSpPr>
          <p:cNvPr id="532508" name="AutoShape 28">
            <a:extLst>
              <a:ext uri="{FF2B5EF4-FFF2-40B4-BE49-F238E27FC236}">
                <a16:creationId xmlns:a16="http://schemas.microsoft.com/office/drawing/2014/main" id="{8FEC43C5-F3A8-A440-88F6-E0C4A5FCEC75}"/>
              </a:ext>
            </a:extLst>
          </p:cNvPr>
          <p:cNvCxnSpPr>
            <a:cxnSpLocks noChangeShapeType="1"/>
            <a:stCxn id="532504" idx="6"/>
            <a:endCxn id="532506" idx="2"/>
          </p:cNvCxnSpPr>
          <p:nvPr/>
        </p:nvCxnSpPr>
        <p:spPr bwMode="auto">
          <a:xfrm flipV="1">
            <a:off x="3423754" y="3224711"/>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509" name="AutoShape 29">
            <a:extLst>
              <a:ext uri="{FF2B5EF4-FFF2-40B4-BE49-F238E27FC236}">
                <a16:creationId xmlns:a16="http://schemas.microsoft.com/office/drawing/2014/main" id="{33EE9F61-7039-D14A-8680-C60DE7BC8369}"/>
              </a:ext>
            </a:extLst>
          </p:cNvPr>
          <p:cNvCxnSpPr>
            <a:cxnSpLocks noChangeShapeType="1"/>
          </p:cNvCxnSpPr>
          <p:nvPr/>
        </p:nvCxnSpPr>
        <p:spPr bwMode="auto">
          <a:xfrm flipH="1">
            <a:off x="3569434" y="3588249"/>
            <a:ext cx="29337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 name="图片 1">
            <a:extLst>
              <a:ext uri="{FF2B5EF4-FFF2-40B4-BE49-F238E27FC236}">
                <a16:creationId xmlns:a16="http://schemas.microsoft.com/office/drawing/2014/main" id="{AA038717-3CF8-FE49-BB34-89C7DFFF8FBE}"/>
              </a:ext>
            </a:extLst>
          </p:cNvPr>
          <p:cNvPicPr>
            <a:picLocks noChangeAspect="1"/>
          </p:cNvPicPr>
          <p:nvPr/>
        </p:nvPicPr>
        <p:blipFill>
          <a:blip r:embed="rId3"/>
          <a:stretch>
            <a:fillRect/>
          </a:stretch>
        </p:blipFill>
        <p:spPr>
          <a:xfrm>
            <a:off x="1375396" y="2908064"/>
            <a:ext cx="2179458" cy="767892"/>
          </a:xfrm>
          <a:prstGeom prst="rect">
            <a:avLst/>
          </a:prstGeom>
        </p:spPr>
      </p:pic>
      <p:pic>
        <p:nvPicPr>
          <p:cNvPr id="3" name="图片 2">
            <a:extLst>
              <a:ext uri="{FF2B5EF4-FFF2-40B4-BE49-F238E27FC236}">
                <a16:creationId xmlns:a16="http://schemas.microsoft.com/office/drawing/2014/main" id="{73160A29-40B7-E043-822D-FCBC3F9717E5}"/>
              </a:ext>
            </a:extLst>
          </p:cNvPr>
          <p:cNvPicPr>
            <a:picLocks noChangeAspect="1"/>
          </p:cNvPicPr>
          <p:nvPr/>
        </p:nvPicPr>
        <p:blipFill>
          <a:blip r:embed="rId4"/>
          <a:stretch>
            <a:fillRect/>
          </a:stretch>
        </p:blipFill>
        <p:spPr>
          <a:xfrm>
            <a:off x="6362775" y="2924802"/>
            <a:ext cx="4057132" cy="801709"/>
          </a:xfrm>
          <a:prstGeom prst="rect">
            <a:avLst/>
          </a:prstGeom>
        </p:spPr>
      </p:pic>
      <p:pic>
        <p:nvPicPr>
          <p:cNvPr id="19" name="Picture 2">
            <a:extLst>
              <a:ext uri="{FF2B5EF4-FFF2-40B4-BE49-F238E27FC236}">
                <a16:creationId xmlns:a16="http://schemas.microsoft.com/office/drawing/2014/main" id="{EA4A20F2-7185-C64E-AF76-7C63C7BFFB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
            <a:extLst>
              <a:ext uri="{FF2B5EF4-FFF2-40B4-BE49-F238E27FC236}">
                <a16:creationId xmlns:a16="http://schemas.microsoft.com/office/drawing/2014/main" id="{D3BAF919-FF89-F147-8406-12ECEBEFD38F}"/>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787244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a:extLst>
              <a:ext uri="{FF2B5EF4-FFF2-40B4-BE49-F238E27FC236}">
                <a16:creationId xmlns:a16="http://schemas.microsoft.com/office/drawing/2014/main" id="{8C39E4C7-230E-D148-8664-D80E4EC90D06}"/>
              </a:ext>
            </a:extLst>
          </p:cNvPr>
          <p:cNvSpPr>
            <a:spLocks noGrp="1"/>
          </p:cNvSpPr>
          <p:nvPr>
            <p:ph type="sldNum" sz="quarter" idx="10"/>
          </p:nvPr>
        </p:nvSpPr>
        <p:spPr/>
        <p:txBody>
          <a:bodyPr/>
          <a:lstStyle/>
          <a:p>
            <a:fld id="{E87DFA56-34D5-7045-B7A0-252D0A7AB3E3}" type="slidenum">
              <a:rPr lang="en-US" altLang="zh-CN"/>
              <a:pPr/>
              <a:t>34</a:t>
            </a:fld>
            <a:endParaRPr lang="en-US" altLang="zh-CN" sz="1400"/>
          </a:p>
        </p:txBody>
      </p:sp>
      <p:sp>
        <p:nvSpPr>
          <p:cNvPr id="523266" name="Rectangle 2">
            <a:extLst>
              <a:ext uri="{FF2B5EF4-FFF2-40B4-BE49-F238E27FC236}">
                <a16:creationId xmlns:a16="http://schemas.microsoft.com/office/drawing/2014/main" id="{F70B26FD-46D9-7246-A7BA-2C06BB7B782F}"/>
              </a:ext>
            </a:extLst>
          </p:cNvPr>
          <p:cNvSpPr>
            <a:spLocks noGrp="1" noChangeArrowheads="1"/>
          </p:cNvSpPr>
          <p:nvPr>
            <p:ph type="title"/>
          </p:nvPr>
        </p:nvSpPr>
        <p:spPr/>
        <p:txBody>
          <a:bodyPr/>
          <a:lstStyle/>
          <a:p>
            <a:r>
              <a:rPr lang="en-US" altLang="zh-CN">
                <a:ea typeface="宋体" panose="02010600030101010101" pitchFamily="2" charset="-122"/>
              </a:rPr>
              <a:t>Polynomial Multiplication</a:t>
            </a:r>
          </a:p>
        </p:txBody>
      </p:sp>
      <p:sp>
        <p:nvSpPr>
          <p:cNvPr id="523267" name="Rectangle 3">
            <a:extLst>
              <a:ext uri="{FF2B5EF4-FFF2-40B4-BE49-F238E27FC236}">
                <a16:creationId xmlns:a16="http://schemas.microsoft.com/office/drawing/2014/main" id="{45838922-343B-4849-824D-CDF729CF745C}"/>
              </a:ext>
            </a:extLst>
          </p:cNvPr>
          <p:cNvSpPr>
            <a:spLocks noGrp="1" noChangeArrowheads="1"/>
          </p:cNvSpPr>
          <p:nvPr>
            <p:ph type="body" idx="1"/>
          </p:nvPr>
        </p:nvSpPr>
        <p:spPr/>
        <p:txBody>
          <a:bodyPr/>
          <a:lstStyle/>
          <a:p>
            <a:r>
              <a:rPr lang="en-US" altLang="zh-CN">
                <a:ea typeface="宋体" panose="02010600030101010101" pitchFamily="2" charset="-122"/>
              </a:rPr>
              <a:t>Theorem.  </a:t>
            </a:r>
            <a:r>
              <a:rPr lang="en-US" altLang="zh-CN">
                <a:solidFill>
                  <a:schemeClr val="tx1"/>
                </a:solidFill>
                <a:ea typeface="宋体" panose="02010600030101010101" pitchFamily="2" charset="-122"/>
              </a:rPr>
              <a:t>Can multiply two degree n-1 polynomials in O(n log n) steps.</a:t>
            </a:r>
          </a:p>
          <a:p>
            <a:endParaRPr lang="en-US" altLang="zh-CN">
              <a:solidFill>
                <a:schemeClr val="tx1"/>
              </a:solidFill>
              <a:ea typeface="宋体" panose="02010600030101010101" pitchFamily="2" charset="-122"/>
            </a:endParaRPr>
          </a:p>
        </p:txBody>
      </p:sp>
      <p:cxnSp>
        <p:nvCxnSpPr>
          <p:cNvPr id="523273" name="AutoShape 9">
            <a:extLst>
              <a:ext uri="{FF2B5EF4-FFF2-40B4-BE49-F238E27FC236}">
                <a16:creationId xmlns:a16="http://schemas.microsoft.com/office/drawing/2014/main" id="{B6D20CA5-183B-0844-BA8D-6ADFFFF7083C}"/>
              </a:ext>
            </a:extLst>
          </p:cNvPr>
          <p:cNvCxnSpPr>
            <a:cxnSpLocks noChangeShapeType="1"/>
          </p:cNvCxnSpPr>
          <p:nvPr/>
        </p:nvCxnSpPr>
        <p:spPr bwMode="auto">
          <a:xfrm>
            <a:off x="2280492" y="2999102"/>
            <a:ext cx="4762" cy="1728788"/>
          </a:xfrm>
          <a:prstGeom prst="straightConnector1">
            <a:avLst/>
          </a:prstGeom>
          <a:noFill/>
          <a:ln w="158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3274" name="AutoShape 10">
            <a:extLst>
              <a:ext uri="{FF2B5EF4-FFF2-40B4-BE49-F238E27FC236}">
                <a16:creationId xmlns:a16="http://schemas.microsoft.com/office/drawing/2014/main" id="{0AE5D3B9-3164-4C4D-A366-85644F7747BE}"/>
              </a:ext>
            </a:extLst>
          </p:cNvPr>
          <p:cNvCxnSpPr>
            <a:cxnSpLocks noChangeShapeType="1"/>
          </p:cNvCxnSpPr>
          <p:nvPr/>
        </p:nvCxnSpPr>
        <p:spPr bwMode="auto">
          <a:xfrm>
            <a:off x="2055624" y="5334356"/>
            <a:ext cx="3503612" cy="79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3275" name="AutoShape 11">
            <a:extLst>
              <a:ext uri="{FF2B5EF4-FFF2-40B4-BE49-F238E27FC236}">
                <a16:creationId xmlns:a16="http://schemas.microsoft.com/office/drawing/2014/main" id="{F24E8B09-A7D8-C34C-B37A-14DDEF933A60}"/>
              </a:ext>
            </a:extLst>
          </p:cNvPr>
          <p:cNvCxnSpPr>
            <a:cxnSpLocks noChangeShapeType="1"/>
          </p:cNvCxnSpPr>
          <p:nvPr/>
        </p:nvCxnSpPr>
        <p:spPr bwMode="auto">
          <a:xfrm flipH="1" flipV="1">
            <a:off x="7872937" y="3485275"/>
            <a:ext cx="7937" cy="2093913"/>
          </a:xfrm>
          <a:prstGeom prst="straightConnector1">
            <a:avLst/>
          </a:prstGeom>
          <a:noFill/>
          <a:ln w="158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3276" name="Text Box 12">
            <a:extLst>
              <a:ext uri="{FF2B5EF4-FFF2-40B4-BE49-F238E27FC236}">
                <a16:creationId xmlns:a16="http://schemas.microsoft.com/office/drawing/2014/main" id="{88678093-030E-8641-ABE2-9F30806AA4F7}"/>
              </a:ext>
            </a:extLst>
          </p:cNvPr>
          <p:cNvSpPr txBox="1">
            <a:spLocks noChangeArrowheads="1"/>
          </p:cNvSpPr>
          <p:nvPr/>
        </p:nvSpPr>
        <p:spPr bwMode="auto">
          <a:xfrm>
            <a:off x="2845082" y="5285500"/>
            <a:ext cx="3200400" cy="30841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400">
                <a:ea typeface="宋体" panose="02010600030101010101" pitchFamily="2" charset="-122"/>
              </a:rPr>
              <a:t>O(n)</a:t>
            </a:r>
          </a:p>
        </p:txBody>
      </p:sp>
      <p:sp>
        <p:nvSpPr>
          <p:cNvPr id="523277" name="Text Box 13">
            <a:extLst>
              <a:ext uri="{FF2B5EF4-FFF2-40B4-BE49-F238E27FC236}">
                <a16:creationId xmlns:a16="http://schemas.microsoft.com/office/drawing/2014/main" id="{9979B72F-25FC-4942-A47E-2E0B11E03AE8}"/>
              </a:ext>
            </a:extLst>
          </p:cNvPr>
          <p:cNvSpPr txBox="1">
            <a:spLocks noChangeArrowheads="1"/>
          </p:cNvSpPr>
          <p:nvPr/>
        </p:nvSpPr>
        <p:spPr bwMode="auto">
          <a:xfrm>
            <a:off x="2845082" y="4869575"/>
            <a:ext cx="3200400" cy="30841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400" dirty="0">
                <a:ea typeface="宋体" panose="02010600030101010101" pitchFamily="2" charset="-122"/>
              </a:rPr>
              <a:t>point-value multiplication</a:t>
            </a:r>
          </a:p>
        </p:txBody>
      </p:sp>
      <p:sp>
        <p:nvSpPr>
          <p:cNvPr id="523280" name="Text Box 16">
            <a:extLst>
              <a:ext uri="{FF2B5EF4-FFF2-40B4-BE49-F238E27FC236}">
                <a16:creationId xmlns:a16="http://schemas.microsoft.com/office/drawing/2014/main" id="{9B79E472-FC0C-2B49-856A-9BD6D8C1D330}"/>
              </a:ext>
            </a:extLst>
          </p:cNvPr>
          <p:cNvSpPr txBox="1">
            <a:spLocks noChangeArrowheads="1"/>
          </p:cNvSpPr>
          <p:nvPr/>
        </p:nvSpPr>
        <p:spPr bwMode="auto">
          <a:xfrm>
            <a:off x="2303579" y="4171074"/>
            <a:ext cx="140652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solidFill>
                  <a:schemeClr val="accent1"/>
                </a:solidFill>
                <a:ea typeface="宋体" panose="02010600030101010101" pitchFamily="2" charset="-122"/>
              </a:rPr>
              <a:t>O(n log n)</a:t>
            </a:r>
          </a:p>
        </p:txBody>
      </p:sp>
      <p:sp>
        <p:nvSpPr>
          <p:cNvPr id="523281" name="Text Box 17">
            <a:extLst>
              <a:ext uri="{FF2B5EF4-FFF2-40B4-BE49-F238E27FC236}">
                <a16:creationId xmlns:a16="http://schemas.microsoft.com/office/drawing/2014/main" id="{F9F86C11-07FC-374A-955E-317937800388}"/>
              </a:ext>
            </a:extLst>
          </p:cNvPr>
          <p:cNvSpPr txBox="1">
            <a:spLocks noChangeArrowheads="1"/>
          </p:cNvSpPr>
          <p:nvPr/>
        </p:nvSpPr>
        <p:spPr bwMode="auto">
          <a:xfrm>
            <a:off x="1008178" y="4163137"/>
            <a:ext cx="13716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solidFill>
                  <a:schemeClr val="accent1"/>
                </a:solidFill>
                <a:ea typeface="宋体" panose="02010600030101010101" pitchFamily="2" charset="-122"/>
              </a:rPr>
              <a:t>FFT</a:t>
            </a:r>
          </a:p>
        </p:txBody>
      </p:sp>
      <p:sp>
        <p:nvSpPr>
          <p:cNvPr id="523282" name="Text Box 18">
            <a:extLst>
              <a:ext uri="{FF2B5EF4-FFF2-40B4-BE49-F238E27FC236}">
                <a16:creationId xmlns:a16="http://schemas.microsoft.com/office/drawing/2014/main" id="{453357DE-688C-214B-A09F-C8CBAF9A8EFB}"/>
              </a:ext>
            </a:extLst>
          </p:cNvPr>
          <p:cNvSpPr txBox="1">
            <a:spLocks noChangeArrowheads="1"/>
          </p:cNvSpPr>
          <p:nvPr/>
        </p:nvSpPr>
        <p:spPr bwMode="auto">
          <a:xfrm>
            <a:off x="6364811" y="4212349"/>
            <a:ext cx="1604962"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solidFill>
                  <a:schemeClr val="accent1"/>
                </a:solidFill>
                <a:ea typeface="宋体" panose="02010600030101010101" pitchFamily="2" charset="-122"/>
              </a:rPr>
              <a:t>inverse FFT</a:t>
            </a:r>
          </a:p>
        </p:txBody>
      </p:sp>
      <p:sp>
        <p:nvSpPr>
          <p:cNvPr id="523283" name="Text Box 19">
            <a:extLst>
              <a:ext uri="{FF2B5EF4-FFF2-40B4-BE49-F238E27FC236}">
                <a16:creationId xmlns:a16="http://schemas.microsoft.com/office/drawing/2014/main" id="{8F275B3A-BCB8-5E48-B1E9-CFC00254FC34}"/>
              </a:ext>
            </a:extLst>
          </p:cNvPr>
          <p:cNvSpPr txBox="1">
            <a:spLocks noChangeArrowheads="1"/>
          </p:cNvSpPr>
          <p:nvPr/>
        </p:nvSpPr>
        <p:spPr bwMode="auto">
          <a:xfrm>
            <a:off x="7976124" y="4225049"/>
            <a:ext cx="12477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sz="1600">
                <a:solidFill>
                  <a:schemeClr val="accent1"/>
                </a:solidFill>
                <a:ea typeface="宋体" panose="02010600030101010101" pitchFamily="2" charset="-122"/>
              </a:rPr>
              <a:t>O(n log n)</a:t>
            </a:r>
          </a:p>
        </p:txBody>
      </p:sp>
      <p:sp>
        <p:nvSpPr>
          <p:cNvPr id="523293" name="Text Box 29">
            <a:extLst>
              <a:ext uri="{FF2B5EF4-FFF2-40B4-BE49-F238E27FC236}">
                <a16:creationId xmlns:a16="http://schemas.microsoft.com/office/drawing/2014/main" id="{D7A1A8AD-C334-594A-B549-7CA323BA531D}"/>
              </a:ext>
            </a:extLst>
          </p:cNvPr>
          <p:cNvSpPr txBox="1">
            <a:spLocks noChangeArrowheads="1"/>
          </p:cNvSpPr>
          <p:nvPr/>
        </p:nvSpPr>
        <p:spPr bwMode="auto">
          <a:xfrm>
            <a:off x="1376479" y="1709875"/>
            <a:ext cx="1630362" cy="6469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dirty="0">
                <a:ea typeface="宋体" panose="02010600030101010101" pitchFamily="2" charset="-122"/>
              </a:rPr>
              <a:t>coefficient</a:t>
            </a:r>
            <a:br>
              <a:rPr lang="en-US" altLang="zh-CN" dirty="0">
                <a:ea typeface="宋体" panose="02010600030101010101" pitchFamily="2" charset="-122"/>
              </a:rPr>
            </a:br>
            <a:r>
              <a:rPr lang="en-US" altLang="zh-CN" dirty="0">
                <a:ea typeface="宋体" panose="02010600030101010101" pitchFamily="2" charset="-122"/>
              </a:rPr>
              <a:t>representation</a:t>
            </a:r>
          </a:p>
        </p:txBody>
      </p:sp>
      <p:sp>
        <p:nvSpPr>
          <p:cNvPr id="523294" name="Text Box 30">
            <a:extLst>
              <a:ext uri="{FF2B5EF4-FFF2-40B4-BE49-F238E27FC236}">
                <a16:creationId xmlns:a16="http://schemas.microsoft.com/office/drawing/2014/main" id="{EE575E6E-F3F1-DE45-869F-17257457335F}"/>
              </a:ext>
            </a:extLst>
          </p:cNvPr>
          <p:cNvSpPr txBox="1">
            <a:spLocks noChangeArrowheads="1"/>
          </p:cNvSpPr>
          <p:nvPr/>
        </p:nvSpPr>
        <p:spPr bwMode="auto">
          <a:xfrm>
            <a:off x="7224829" y="1716105"/>
            <a:ext cx="1630362" cy="6469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ltLang="zh-CN">
                <a:ea typeface="宋体" panose="02010600030101010101" pitchFamily="2" charset="-122"/>
              </a:rPr>
              <a:t>coefficient</a:t>
            </a:r>
            <a:br>
              <a:rPr lang="en-US" altLang="zh-CN">
                <a:ea typeface="宋体" panose="02010600030101010101" pitchFamily="2" charset="-122"/>
              </a:rPr>
            </a:br>
            <a:r>
              <a:rPr lang="en-US" altLang="zh-CN">
                <a:ea typeface="宋体" panose="02010600030101010101" pitchFamily="2" charset="-122"/>
              </a:rPr>
              <a:t>representation</a:t>
            </a:r>
          </a:p>
        </p:txBody>
      </p:sp>
      <p:pic>
        <p:nvPicPr>
          <p:cNvPr id="2" name="图片 1">
            <a:extLst>
              <a:ext uri="{FF2B5EF4-FFF2-40B4-BE49-F238E27FC236}">
                <a16:creationId xmlns:a16="http://schemas.microsoft.com/office/drawing/2014/main" id="{BB223463-E452-FA42-AB08-1DC5DCC22F11}"/>
              </a:ext>
            </a:extLst>
          </p:cNvPr>
          <p:cNvPicPr>
            <a:picLocks noChangeAspect="1"/>
          </p:cNvPicPr>
          <p:nvPr/>
        </p:nvPicPr>
        <p:blipFill>
          <a:blip r:embed="rId3"/>
          <a:stretch>
            <a:fillRect/>
          </a:stretch>
        </p:blipFill>
        <p:spPr>
          <a:xfrm>
            <a:off x="1376479" y="2521154"/>
            <a:ext cx="1928997" cy="1042701"/>
          </a:xfrm>
          <a:prstGeom prst="rect">
            <a:avLst/>
          </a:prstGeom>
        </p:spPr>
      </p:pic>
      <p:pic>
        <p:nvPicPr>
          <p:cNvPr id="3" name="图片 2">
            <a:extLst>
              <a:ext uri="{FF2B5EF4-FFF2-40B4-BE49-F238E27FC236}">
                <a16:creationId xmlns:a16="http://schemas.microsoft.com/office/drawing/2014/main" id="{D8C46224-4F98-744E-A955-B66C33A83D05}"/>
              </a:ext>
            </a:extLst>
          </p:cNvPr>
          <p:cNvPicPr>
            <a:picLocks noChangeAspect="1"/>
          </p:cNvPicPr>
          <p:nvPr/>
        </p:nvPicPr>
        <p:blipFill>
          <a:blip r:embed="rId4"/>
          <a:stretch>
            <a:fillRect/>
          </a:stretch>
        </p:blipFill>
        <p:spPr>
          <a:xfrm>
            <a:off x="6687074" y="2772488"/>
            <a:ext cx="2387600" cy="698500"/>
          </a:xfrm>
          <a:prstGeom prst="rect">
            <a:avLst/>
          </a:prstGeom>
        </p:spPr>
      </p:pic>
      <p:pic>
        <p:nvPicPr>
          <p:cNvPr id="4" name="图片 3">
            <a:extLst>
              <a:ext uri="{FF2B5EF4-FFF2-40B4-BE49-F238E27FC236}">
                <a16:creationId xmlns:a16="http://schemas.microsoft.com/office/drawing/2014/main" id="{DCFE9D44-BC7F-2341-8EB0-7402D3B9EE79}"/>
              </a:ext>
            </a:extLst>
          </p:cNvPr>
          <p:cNvPicPr>
            <a:picLocks noChangeAspect="1"/>
          </p:cNvPicPr>
          <p:nvPr/>
        </p:nvPicPr>
        <p:blipFill>
          <a:blip r:embed="rId5"/>
          <a:stretch>
            <a:fillRect/>
          </a:stretch>
        </p:blipFill>
        <p:spPr>
          <a:xfrm>
            <a:off x="1215153" y="4744998"/>
            <a:ext cx="2130677" cy="911858"/>
          </a:xfrm>
          <a:prstGeom prst="rect">
            <a:avLst/>
          </a:prstGeom>
        </p:spPr>
      </p:pic>
      <p:pic>
        <p:nvPicPr>
          <p:cNvPr id="5" name="图片 4">
            <a:extLst>
              <a:ext uri="{FF2B5EF4-FFF2-40B4-BE49-F238E27FC236}">
                <a16:creationId xmlns:a16="http://schemas.microsoft.com/office/drawing/2014/main" id="{AD516616-F63F-8842-990C-9F1A6BC98932}"/>
              </a:ext>
            </a:extLst>
          </p:cNvPr>
          <p:cNvPicPr>
            <a:picLocks noChangeAspect="1"/>
          </p:cNvPicPr>
          <p:nvPr/>
        </p:nvPicPr>
        <p:blipFill>
          <a:blip r:embed="rId6"/>
          <a:stretch>
            <a:fillRect/>
          </a:stretch>
        </p:blipFill>
        <p:spPr>
          <a:xfrm>
            <a:off x="5676002" y="4869575"/>
            <a:ext cx="4089400" cy="723900"/>
          </a:xfrm>
          <a:prstGeom prst="rect">
            <a:avLst/>
          </a:prstGeom>
        </p:spPr>
      </p:pic>
      <p:pic>
        <p:nvPicPr>
          <p:cNvPr id="20" name="Picture 2">
            <a:extLst>
              <a:ext uri="{FF2B5EF4-FFF2-40B4-BE49-F238E27FC236}">
                <a16:creationId xmlns:a16="http://schemas.microsoft.com/office/drawing/2014/main" id="{E24EC0EB-70D2-C74F-AE5F-0ACFD7619E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4">
            <a:extLst>
              <a:ext uri="{FF2B5EF4-FFF2-40B4-BE49-F238E27FC236}">
                <a16:creationId xmlns:a16="http://schemas.microsoft.com/office/drawing/2014/main" id="{FCD59D88-A897-C044-A9AD-414C03E3D85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305709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E08B414-2A2F-C041-9B17-D9C73B879A6D}"/>
              </a:ext>
            </a:extLst>
          </p:cNvPr>
          <p:cNvSpPr>
            <a:spLocks noGrp="1"/>
          </p:cNvSpPr>
          <p:nvPr>
            <p:ph type="sldNum" sz="quarter" idx="10"/>
          </p:nvPr>
        </p:nvSpPr>
        <p:spPr/>
        <p:txBody>
          <a:bodyPr/>
          <a:lstStyle/>
          <a:p>
            <a:fld id="{0F11C3BC-8A40-CC40-AE26-2C57DC76491B}" type="slidenum">
              <a:rPr lang="en-US" altLang="zh-CN"/>
              <a:pPr/>
              <a:t>35</a:t>
            </a:fld>
            <a:endParaRPr lang="en-US" altLang="zh-CN" sz="1400"/>
          </a:p>
        </p:txBody>
      </p:sp>
      <p:sp>
        <p:nvSpPr>
          <p:cNvPr id="449538" name="Rectangle 2">
            <a:extLst>
              <a:ext uri="{FF2B5EF4-FFF2-40B4-BE49-F238E27FC236}">
                <a16:creationId xmlns:a16="http://schemas.microsoft.com/office/drawing/2014/main" id="{EDAA439A-04E2-E640-89D5-15409D03988C}"/>
              </a:ext>
            </a:extLst>
          </p:cNvPr>
          <p:cNvSpPr>
            <a:spLocks noGrp="1" noChangeArrowheads="1"/>
          </p:cNvSpPr>
          <p:nvPr>
            <p:ph type="title"/>
          </p:nvPr>
        </p:nvSpPr>
        <p:spPr/>
        <p:txBody>
          <a:bodyPr/>
          <a:lstStyle/>
          <a:p>
            <a:r>
              <a:rPr lang="en-US" altLang="zh-CN">
                <a:ea typeface="宋体" panose="02010600030101010101" pitchFamily="2" charset="-122"/>
              </a:rPr>
              <a:t>Integer Multiplication</a:t>
            </a:r>
          </a:p>
        </p:txBody>
      </p:sp>
      <p:sp>
        <p:nvSpPr>
          <p:cNvPr id="449539" name="Rectangle 3">
            <a:extLst>
              <a:ext uri="{FF2B5EF4-FFF2-40B4-BE49-F238E27FC236}">
                <a16:creationId xmlns:a16="http://schemas.microsoft.com/office/drawing/2014/main" id="{8D2F826A-174A-A14E-A6F2-6BE86EFED25F}"/>
              </a:ext>
            </a:extLst>
          </p:cNvPr>
          <p:cNvSpPr>
            <a:spLocks noGrp="1" noChangeArrowheads="1"/>
          </p:cNvSpPr>
          <p:nvPr>
            <p:ph type="body" idx="1"/>
          </p:nvPr>
        </p:nvSpPr>
        <p:spPr/>
        <p:txBody>
          <a:bodyPr>
            <a:normAutofit fontScale="77500" lnSpcReduction="20000"/>
          </a:bodyPr>
          <a:lstStyle/>
          <a:p>
            <a:r>
              <a:rPr lang="en-US" altLang="zh-CN" dirty="0">
                <a:ea typeface="宋体" panose="02010600030101010101" pitchFamily="2" charset="-122"/>
              </a:rPr>
              <a:t>Integer multiplication.  </a:t>
            </a:r>
            <a:r>
              <a:rPr lang="en-US" altLang="zh-CN" dirty="0">
                <a:solidFill>
                  <a:schemeClr val="tx1"/>
                </a:solidFill>
                <a:ea typeface="宋体" panose="02010600030101010101" pitchFamily="2" charset="-122"/>
              </a:rPr>
              <a:t>Given two n bit integers a = a</a:t>
            </a:r>
            <a:r>
              <a:rPr lang="en-US" altLang="zh-CN" baseline="-25000" dirty="0">
                <a:solidFill>
                  <a:schemeClr val="tx1"/>
                </a:solidFill>
                <a:ea typeface="宋体" panose="02010600030101010101" pitchFamily="2" charset="-122"/>
              </a:rPr>
              <a:t>n-1 </a:t>
            </a:r>
            <a:r>
              <a:rPr lang="en-US" altLang="zh-CN" dirty="0">
                <a:solidFill>
                  <a:schemeClr val="tx1"/>
                </a:solidFill>
                <a:ea typeface="宋体" panose="02010600030101010101" pitchFamily="2" charset="-122"/>
              </a:rPr>
              <a:t>… a</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a</a:t>
            </a:r>
            <a:r>
              <a:rPr lang="en-US" altLang="zh-CN" baseline="-25000" dirty="0">
                <a:solidFill>
                  <a:schemeClr val="tx1"/>
                </a:solidFill>
                <a:ea typeface="宋体" panose="02010600030101010101" pitchFamily="2" charset="-122"/>
              </a:rPr>
              <a:t>0 </a:t>
            </a:r>
            <a:r>
              <a:rPr lang="en-US" altLang="zh-CN" dirty="0">
                <a:solidFill>
                  <a:schemeClr val="tx1"/>
                </a:solidFill>
                <a:ea typeface="宋体" panose="02010600030101010101" pitchFamily="2" charset="-122"/>
              </a:rPr>
              <a:t>and</a:t>
            </a:r>
            <a:br>
              <a:rPr lang="en-US" altLang="zh-CN" dirty="0">
                <a:solidFill>
                  <a:schemeClr val="tx1"/>
                </a:solidFill>
                <a:ea typeface="宋体" panose="02010600030101010101" pitchFamily="2" charset="-122"/>
              </a:rPr>
            </a:br>
            <a:r>
              <a:rPr lang="en-US" altLang="zh-CN" dirty="0">
                <a:solidFill>
                  <a:schemeClr val="tx1"/>
                </a:solidFill>
                <a:ea typeface="宋体" panose="02010600030101010101" pitchFamily="2" charset="-122"/>
              </a:rPr>
              <a:t>b = b</a:t>
            </a:r>
            <a:r>
              <a:rPr lang="en-US" altLang="zh-CN" baseline="-25000" dirty="0">
                <a:solidFill>
                  <a:schemeClr val="tx1"/>
                </a:solidFill>
                <a:ea typeface="宋体" panose="02010600030101010101" pitchFamily="2" charset="-122"/>
              </a:rPr>
              <a:t>n-1 </a:t>
            </a:r>
            <a:r>
              <a:rPr lang="en-US" altLang="zh-CN" dirty="0">
                <a:solidFill>
                  <a:schemeClr val="tx1"/>
                </a:solidFill>
                <a:ea typeface="宋体" panose="02010600030101010101" pitchFamily="2" charset="-122"/>
              </a:rPr>
              <a:t>… b</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b</a:t>
            </a:r>
            <a:r>
              <a:rPr lang="en-US" altLang="zh-CN" baseline="-25000" dirty="0">
                <a:solidFill>
                  <a:schemeClr val="tx1"/>
                </a:solidFill>
                <a:ea typeface="宋体" panose="02010600030101010101" pitchFamily="2" charset="-122"/>
              </a:rPr>
              <a:t>0</a:t>
            </a:r>
            <a:r>
              <a:rPr lang="en-US" altLang="zh-CN" dirty="0">
                <a:solidFill>
                  <a:schemeClr val="tx1"/>
                </a:solidFill>
                <a:ea typeface="宋体" panose="02010600030101010101" pitchFamily="2" charset="-122"/>
              </a:rPr>
              <a:t>, compute their product c = a </a:t>
            </a:r>
            <a:r>
              <a:rPr lang="en-US" altLang="zh-CN" dirty="0">
                <a:solidFill>
                  <a:schemeClr val="tx1"/>
                </a:solidFill>
                <a:ea typeface="宋体" panose="02010600030101010101" pitchFamily="2" charset="-122"/>
                <a:sym typeface="Symbol" pitchFamily="2" charset="2"/>
              </a:rPr>
              <a:t></a:t>
            </a:r>
            <a:r>
              <a:rPr lang="en-US" altLang="zh-CN" dirty="0">
                <a:solidFill>
                  <a:schemeClr val="tx1"/>
                </a:solidFill>
                <a:ea typeface="宋体" panose="02010600030101010101" pitchFamily="2" charset="-122"/>
              </a:rPr>
              <a:t> b.</a:t>
            </a:r>
          </a:p>
          <a:p>
            <a:pPr lvl="1"/>
            <a:endParaRPr lang="en-US" altLang="zh-CN" dirty="0">
              <a:ea typeface="宋体" panose="02010600030101010101" pitchFamily="2" charset="-122"/>
            </a:endParaRPr>
          </a:p>
          <a:p>
            <a:r>
              <a:rPr lang="en-US" altLang="zh-CN" dirty="0">
                <a:ea typeface="宋体" panose="02010600030101010101" pitchFamily="2" charset="-122"/>
              </a:rPr>
              <a:t>Convolution algorithm.</a:t>
            </a:r>
          </a:p>
          <a:p>
            <a:pPr lvl="1"/>
            <a:r>
              <a:rPr lang="en-US" altLang="zh-CN" dirty="0">
                <a:ea typeface="宋体" panose="02010600030101010101" pitchFamily="2" charset="-122"/>
              </a:rPr>
              <a:t>Form two polynomials.</a:t>
            </a:r>
          </a:p>
          <a:p>
            <a:pPr lvl="1"/>
            <a:r>
              <a:rPr lang="en-US" altLang="zh-CN" dirty="0">
                <a:ea typeface="宋体" panose="02010600030101010101" pitchFamily="2" charset="-122"/>
              </a:rPr>
              <a:t>Note:  a = A(2), b = B(2).</a:t>
            </a:r>
          </a:p>
          <a:p>
            <a:pPr lvl="1"/>
            <a:r>
              <a:rPr lang="en-US" altLang="zh-CN" dirty="0">
                <a:ea typeface="宋体" panose="02010600030101010101" pitchFamily="2" charset="-122"/>
              </a:rPr>
              <a:t>Compute C(x) = A(x) </a:t>
            </a:r>
            <a:r>
              <a:rPr lang="en-US" altLang="zh-CN" dirty="0">
                <a:ea typeface="宋体" panose="02010600030101010101" pitchFamily="2" charset="-122"/>
                <a:sym typeface="Symbol" pitchFamily="2" charset="2"/>
              </a:rPr>
              <a:t></a:t>
            </a:r>
            <a:r>
              <a:rPr lang="en-US" altLang="zh-CN" dirty="0">
                <a:ea typeface="宋体" panose="02010600030101010101" pitchFamily="2" charset="-122"/>
              </a:rPr>
              <a:t> B(x).</a:t>
            </a:r>
          </a:p>
          <a:p>
            <a:pPr lvl="1"/>
            <a:r>
              <a:rPr lang="en-US" altLang="zh-CN" dirty="0">
                <a:ea typeface="宋体" panose="02010600030101010101" pitchFamily="2" charset="-122"/>
              </a:rPr>
              <a:t>Evaluate C(2) = a </a:t>
            </a:r>
            <a:r>
              <a:rPr lang="en-US" altLang="zh-CN" dirty="0">
                <a:ea typeface="宋体" panose="02010600030101010101" pitchFamily="2" charset="-122"/>
                <a:sym typeface="Symbol" pitchFamily="2" charset="2"/>
              </a:rPr>
              <a:t></a:t>
            </a:r>
            <a:r>
              <a:rPr lang="en-US" altLang="zh-CN" dirty="0">
                <a:ea typeface="宋体" panose="02010600030101010101" pitchFamily="2" charset="-122"/>
              </a:rPr>
              <a:t> b.</a:t>
            </a:r>
          </a:p>
          <a:p>
            <a:pPr lvl="1"/>
            <a:r>
              <a:rPr lang="en-US" altLang="zh-CN" dirty="0">
                <a:ea typeface="宋体" panose="02010600030101010101" pitchFamily="2" charset="-122"/>
              </a:rPr>
              <a:t>Running time:  O(n log n) complex </a:t>
            </a:r>
            <a:r>
              <a:rPr lang="en-US" altLang="zh-CN" dirty="0">
                <a:solidFill>
                  <a:schemeClr val="accent1"/>
                </a:solidFill>
                <a:ea typeface="宋体" panose="02010600030101010101" pitchFamily="2" charset="-122"/>
              </a:rPr>
              <a:t>arithmetic operations</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Theory.  </a:t>
            </a:r>
            <a:r>
              <a:rPr lang="en-US" altLang="zh-CN" dirty="0">
                <a:solidFill>
                  <a:schemeClr val="hlink"/>
                </a:solidFill>
                <a:ea typeface="宋体" panose="02010600030101010101" pitchFamily="2" charset="-122"/>
              </a:rPr>
              <a:t>[Schönhage-Strassen 1971]</a:t>
            </a:r>
            <a:r>
              <a:rPr lang="en-US" altLang="zh-CN" dirty="0">
                <a:ea typeface="宋体" panose="02010600030101010101" pitchFamily="2" charset="-122"/>
              </a:rPr>
              <a:t>  </a:t>
            </a:r>
            <a:r>
              <a:rPr lang="en-US" altLang="zh-CN" dirty="0">
                <a:solidFill>
                  <a:schemeClr val="tx1"/>
                </a:solidFill>
                <a:ea typeface="宋体" panose="02010600030101010101" pitchFamily="2" charset="-122"/>
              </a:rPr>
              <a:t>O(n log n log log n) </a:t>
            </a:r>
            <a:r>
              <a:rPr lang="en-US" altLang="zh-CN" dirty="0">
                <a:solidFill>
                  <a:schemeClr val="accent1"/>
                </a:solidFill>
                <a:ea typeface="宋体" panose="02010600030101010101" pitchFamily="2" charset="-122"/>
              </a:rPr>
              <a:t>bit operations</a:t>
            </a:r>
            <a:r>
              <a:rPr lang="en-US" altLang="zh-CN" dirty="0">
                <a:solidFill>
                  <a:schemeClr val="tx1"/>
                </a:solidFill>
                <a:ea typeface="宋体" panose="02010600030101010101" pitchFamily="2" charset="-122"/>
              </a:rPr>
              <a:t>.</a:t>
            </a:r>
          </a:p>
          <a:p>
            <a:r>
              <a:rPr lang="en-US" altLang="zh-CN" dirty="0">
                <a:ea typeface="宋体" panose="02010600030101010101" pitchFamily="2" charset="-122"/>
              </a:rPr>
              <a:t>Theory.  </a:t>
            </a:r>
            <a:r>
              <a:rPr lang="en-US" altLang="zh-CN" dirty="0">
                <a:solidFill>
                  <a:schemeClr val="hlink"/>
                </a:solidFill>
                <a:ea typeface="宋体" panose="02010600030101010101" pitchFamily="2" charset="-122"/>
              </a:rPr>
              <a:t>[</a:t>
            </a:r>
            <a:r>
              <a:rPr lang="en-US" altLang="zh-CN" dirty="0" err="1">
                <a:solidFill>
                  <a:schemeClr val="hlink"/>
                </a:solidFill>
                <a:ea typeface="宋体" panose="02010600030101010101" pitchFamily="2" charset="-122"/>
              </a:rPr>
              <a:t>Fürer</a:t>
            </a:r>
            <a:r>
              <a:rPr lang="en-US" altLang="zh-CN" dirty="0">
                <a:solidFill>
                  <a:schemeClr val="hlink"/>
                </a:solidFill>
                <a:ea typeface="宋体" panose="02010600030101010101" pitchFamily="2" charset="-122"/>
              </a:rPr>
              <a:t> 2007]</a:t>
            </a:r>
            <a:r>
              <a:rPr lang="en-US" altLang="zh-CN" dirty="0">
                <a:ea typeface="宋体" panose="02010600030101010101" pitchFamily="2" charset="-122"/>
              </a:rPr>
              <a:t>  </a:t>
            </a:r>
            <a:r>
              <a:rPr lang="en-US" altLang="zh-CN" dirty="0">
                <a:solidFill>
                  <a:schemeClr val="tx1"/>
                </a:solidFill>
                <a:ea typeface="宋体" panose="02010600030101010101" pitchFamily="2" charset="-122"/>
              </a:rPr>
              <a:t>O(n log n 2</a:t>
            </a:r>
            <a:r>
              <a:rPr lang="en-US" altLang="zh-CN" baseline="30000" dirty="0">
                <a:solidFill>
                  <a:schemeClr val="tx1"/>
                </a:solidFill>
                <a:ea typeface="宋体" panose="02010600030101010101" pitchFamily="2" charset="-122"/>
              </a:rPr>
              <a:t>O(log *n)</a:t>
            </a:r>
            <a:r>
              <a:rPr lang="en-US" altLang="zh-CN" dirty="0">
                <a:solidFill>
                  <a:schemeClr val="tx1"/>
                </a:solidFill>
                <a:ea typeface="宋体" panose="02010600030101010101" pitchFamily="2" charset="-122"/>
              </a:rPr>
              <a:t>) </a:t>
            </a:r>
            <a:r>
              <a:rPr lang="en-US" altLang="zh-CN" dirty="0">
                <a:solidFill>
                  <a:schemeClr val="accent1"/>
                </a:solidFill>
                <a:ea typeface="宋体" panose="02010600030101010101" pitchFamily="2" charset="-122"/>
              </a:rPr>
              <a:t>bit operations</a:t>
            </a:r>
            <a:r>
              <a:rPr lang="en-US" altLang="zh-CN" dirty="0">
                <a:solidFill>
                  <a:schemeClr val="tx1"/>
                </a:solidFill>
                <a:ea typeface="宋体" panose="02010600030101010101" pitchFamily="2" charset="-122"/>
              </a:rPr>
              <a:t>.</a:t>
            </a:r>
          </a:p>
          <a:p>
            <a:endParaRPr lang="en-US" altLang="zh-CN" dirty="0">
              <a:solidFill>
                <a:schemeClr val="tx1"/>
              </a:solidFill>
              <a:ea typeface="宋体" panose="02010600030101010101" pitchFamily="2" charset="-122"/>
            </a:endParaRPr>
          </a:p>
          <a:p>
            <a:r>
              <a:rPr lang="en-US" altLang="zh-CN" dirty="0">
                <a:ea typeface="宋体" panose="02010600030101010101" pitchFamily="2" charset="-122"/>
              </a:rPr>
              <a:t>Practice.  </a:t>
            </a:r>
            <a:r>
              <a:rPr lang="en-US" altLang="zh-CN" dirty="0">
                <a:solidFill>
                  <a:schemeClr val="hlink"/>
                </a:solidFill>
                <a:ea typeface="宋体" panose="02010600030101010101" pitchFamily="2" charset="-122"/>
              </a:rPr>
              <a:t>[GNU Multiple Precision Arithmetic Library]</a:t>
            </a:r>
            <a:r>
              <a:rPr lang="en-US" altLang="zh-CN" dirty="0">
                <a:solidFill>
                  <a:schemeClr val="tx1"/>
                </a:solidFill>
                <a:ea typeface="宋体" panose="02010600030101010101" pitchFamily="2" charset="-122"/>
              </a:rPr>
              <a:t>  GMP proclaims to be "the fastest </a:t>
            </a:r>
            <a:r>
              <a:rPr lang="en-US" altLang="zh-CN" dirty="0" err="1">
                <a:solidFill>
                  <a:schemeClr val="tx1"/>
                </a:solidFill>
                <a:ea typeface="宋体" panose="02010600030101010101" pitchFamily="2" charset="-122"/>
              </a:rPr>
              <a:t>bignum</a:t>
            </a:r>
            <a:r>
              <a:rPr lang="en-US" altLang="zh-CN" dirty="0">
                <a:solidFill>
                  <a:schemeClr val="tx1"/>
                </a:solidFill>
                <a:ea typeface="宋体" panose="02010600030101010101" pitchFamily="2" charset="-122"/>
              </a:rPr>
              <a:t> library on the planet." It uses brute force, Karatsuba, and FFT, depending on the size of n.</a:t>
            </a:r>
          </a:p>
        </p:txBody>
      </p:sp>
      <p:pic>
        <p:nvPicPr>
          <p:cNvPr id="2" name="图片 1">
            <a:extLst>
              <a:ext uri="{FF2B5EF4-FFF2-40B4-BE49-F238E27FC236}">
                <a16:creationId xmlns:a16="http://schemas.microsoft.com/office/drawing/2014/main" id="{B093BCD5-DE25-5546-9C17-93D981697B21}"/>
              </a:ext>
            </a:extLst>
          </p:cNvPr>
          <p:cNvPicPr>
            <a:picLocks noChangeAspect="1"/>
          </p:cNvPicPr>
          <p:nvPr/>
        </p:nvPicPr>
        <p:blipFill>
          <a:blip r:embed="rId3"/>
          <a:stretch>
            <a:fillRect/>
          </a:stretch>
        </p:blipFill>
        <p:spPr>
          <a:xfrm>
            <a:off x="5780839" y="2384742"/>
            <a:ext cx="4048961" cy="1044258"/>
          </a:xfrm>
          <a:prstGeom prst="rect">
            <a:avLst/>
          </a:prstGeom>
        </p:spPr>
      </p:pic>
      <p:pic>
        <p:nvPicPr>
          <p:cNvPr id="7" name="Picture 2">
            <a:extLst>
              <a:ext uri="{FF2B5EF4-FFF2-40B4-BE49-F238E27FC236}">
                <a16:creationId xmlns:a16="http://schemas.microsoft.com/office/drawing/2014/main" id="{BDA91858-9DD1-CC46-8867-9CBD24FF1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C039FB03-EC5B-7F47-9FE8-594D749004A3}"/>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65662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8725F5F-7980-9746-A1E9-8726961F6F92}"/>
              </a:ext>
            </a:extLst>
          </p:cNvPr>
          <p:cNvSpPr>
            <a:spLocks noGrp="1"/>
          </p:cNvSpPr>
          <p:nvPr>
            <p:ph type="sldNum" sz="quarter" idx="10"/>
          </p:nvPr>
        </p:nvSpPr>
        <p:spPr/>
        <p:txBody>
          <a:bodyPr/>
          <a:lstStyle/>
          <a:p>
            <a:fld id="{87B5393E-33AE-B24E-AE2A-CEFB7FDF3B07}" type="slidenum">
              <a:rPr lang="en-US" altLang="zh-CN"/>
              <a:pPr/>
              <a:t>36</a:t>
            </a:fld>
            <a:endParaRPr lang="en-US" altLang="zh-CN" sz="1400"/>
          </a:p>
        </p:txBody>
      </p:sp>
      <p:sp>
        <p:nvSpPr>
          <p:cNvPr id="541698" name="Rectangle 2">
            <a:extLst>
              <a:ext uri="{FF2B5EF4-FFF2-40B4-BE49-F238E27FC236}">
                <a16:creationId xmlns:a16="http://schemas.microsoft.com/office/drawing/2014/main" id="{97D88B52-3875-E14B-9645-D703612888A1}"/>
              </a:ext>
            </a:extLst>
          </p:cNvPr>
          <p:cNvSpPr>
            <a:spLocks noGrp="1" noChangeArrowheads="1"/>
          </p:cNvSpPr>
          <p:nvPr>
            <p:ph type="title"/>
          </p:nvPr>
        </p:nvSpPr>
        <p:spPr/>
        <p:txBody>
          <a:bodyPr/>
          <a:lstStyle/>
          <a:p>
            <a:r>
              <a:rPr lang="en-US" altLang="zh-CN" dirty="0">
                <a:ea typeface="宋体" panose="02010600030101010101" pitchFamily="2" charset="-122"/>
              </a:rPr>
              <a:t>FFT in Practice ?</a:t>
            </a:r>
          </a:p>
        </p:txBody>
      </p:sp>
      <p:pic>
        <p:nvPicPr>
          <p:cNvPr id="541701" name="Picture 5">
            <a:extLst>
              <a:ext uri="{FF2B5EF4-FFF2-40B4-BE49-F238E27FC236}">
                <a16:creationId xmlns:a16="http://schemas.microsoft.com/office/drawing/2014/main" id="{ACA6A3CA-6D86-924D-BE62-ADA53B7A9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479" y="1015304"/>
            <a:ext cx="5489575" cy="5578475"/>
          </a:xfrm>
          <a:prstGeom prst="rect">
            <a:avLst/>
          </a:prstGeom>
          <a:noFill/>
          <a:extLst>
            <a:ext uri="{909E8E84-426E-40DD-AFC4-6F175D3DCCD1}">
              <a14:hiddenFill xmlns:a14="http://schemas.microsoft.com/office/drawing/2010/main">
                <a:solidFill>
                  <a:srgbClr val="FFFFFF"/>
                </a:solidFill>
              </a14:hiddenFill>
            </a:ext>
          </a:extLst>
        </p:spPr>
      </p:pic>
      <p:sp>
        <p:nvSpPr>
          <p:cNvPr id="541702" name="Rectangle 6">
            <a:extLst>
              <a:ext uri="{FF2B5EF4-FFF2-40B4-BE49-F238E27FC236}">
                <a16:creationId xmlns:a16="http://schemas.microsoft.com/office/drawing/2014/main" id="{D3A02C93-6899-B242-A789-FA34F8FFA40D}"/>
              </a:ext>
            </a:extLst>
          </p:cNvPr>
          <p:cNvSpPr>
            <a:spLocks noChangeArrowheads="1"/>
          </p:cNvSpPr>
          <p:nvPr/>
        </p:nvSpPr>
        <p:spPr bwMode="auto">
          <a:xfrm>
            <a:off x="3343276" y="2095500"/>
            <a:ext cx="3395663" cy="484188"/>
          </a:xfrm>
          <a:prstGeom prst="rect">
            <a:avLst/>
          </a:prstGeom>
          <a:solidFill>
            <a:srgbClr val="003399">
              <a:alpha val="25000"/>
            </a:srgbClr>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pic>
        <p:nvPicPr>
          <p:cNvPr id="6" name="Picture 2">
            <a:extLst>
              <a:ext uri="{FF2B5EF4-FFF2-40B4-BE49-F238E27FC236}">
                <a16:creationId xmlns:a16="http://schemas.microsoft.com/office/drawing/2014/main" id="{B3289A1F-08B4-B947-9499-2593FD4AB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E8CBCB96-1DEC-DC4B-9344-E7C8D71863BD}"/>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68607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53512EF-EEF2-3848-A15F-C0E7F657C934}"/>
              </a:ext>
            </a:extLst>
          </p:cNvPr>
          <p:cNvSpPr>
            <a:spLocks noGrp="1"/>
          </p:cNvSpPr>
          <p:nvPr>
            <p:ph type="sldNum" sz="quarter" idx="10"/>
          </p:nvPr>
        </p:nvSpPr>
        <p:spPr/>
        <p:txBody>
          <a:bodyPr/>
          <a:lstStyle/>
          <a:p>
            <a:fld id="{96AB6D80-54C6-144B-8E5F-0DEF6B355351}" type="slidenum">
              <a:rPr lang="en-US" altLang="zh-CN"/>
              <a:pPr/>
              <a:t>37</a:t>
            </a:fld>
            <a:endParaRPr lang="en-US" altLang="zh-CN" sz="1400"/>
          </a:p>
        </p:txBody>
      </p:sp>
      <p:sp>
        <p:nvSpPr>
          <p:cNvPr id="558082" name="Rectangle 2">
            <a:extLst>
              <a:ext uri="{FF2B5EF4-FFF2-40B4-BE49-F238E27FC236}">
                <a16:creationId xmlns:a16="http://schemas.microsoft.com/office/drawing/2014/main" id="{F04E8665-1AA2-A248-8F33-5F72C6A6FD7F}"/>
              </a:ext>
            </a:extLst>
          </p:cNvPr>
          <p:cNvSpPr>
            <a:spLocks noGrp="1" noChangeArrowheads="1"/>
          </p:cNvSpPr>
          <p:nvPr>
            <p:ph type="title"/>
          </p:nvPr>
        </p:nvSpPr>
        <p:spPr/>
        <p:txBody>
          <a:bodyPr/>
          <a:lstStyle/>
          <a:p>
            <a:r>
              <a:rPr lang="en-US" altLang="zh-CN">
                <a:ea typeface="宋体" panose="02010600030101010101" pitchFamily="2" charset="-122"/>
              </a:rPr>
              <a:t>FFT in Practice</a:t>
            </a:r>
          </a:p>
        </p:txBody>
      </p:sp>
      <p:sp>
        <p:nvSpPr>
          <p:cNvPr id="558083" name="Rectangle 3">
            <a:extLst>
              <a:ext uri="{FF2B5EF4-FFF2-40B4-BE49-F238E27FC236}">
                <a16:creationId xmlns:a16="http://schemas.microsoft.com/office/drawing/2014/main" id="{5ECAB202-90D0-FA4F-AAFC-E494136AB4BC}"/>
              </a:ext>
            </a:extLst>
          </p:cNvPr>
          <p:cNvSpPr>
            <a:spLocks noGrp="1" noChangeArrowheads="1"/>
          </p:cNvSpPr>
          <p:nvPr>
            <p:ph type="body" idx="1"/>
          </p:nvPr>
        </p:nvSpPr>
        <p:spPr/>
        <p:txBody>
          <a:bodyPr/>
          <a:lstStyle/>
          <a:p>
            <a:r>
              <a:rPr lang="en-US" altLang="zh-CN">
                <a:ea typeface="宋体" panose="02010600030101010101" pitchFamily="2" charset="-122"/>
              </a:rPr>
              <a:t>Fastest Fourier transform in the West.  </a:t>
            </a:r>
            <a:r>
              <a:rPr lang="en-US" altLang="zh-CN">
                <a:solidFill>
                  <a:schemeClr val="hlink"/>
                </a:solidFill>
                <a:ea typeface="宋体" panose="02010600030101010101" pitchFamily="2" charset="-122"/>
              </a:rPr>
              <a:t>[Frigo and Johnson]</a:t>
            </a:r>
            <a:endParaRPr lang="en-US" altLang="zh-CN">
              <a:ea typeface="宋体" panose="02010600030101010101" pitchFamily="2" charset="-122"/>
            </a:endParaRPr>
          </a:p>
          <a:p>
            <a:pPr lvl="1"/>
            <a:r>
              <a:rPr lang="en-US" altLang="zh-CN">
                <a:ea typeface="宋体" panose="02010600030101010101" pitchFamily="2" charset="-122"/>
              </a:rPr>
              <a:t>Optimized C library.</a:t>
            </a:r>
          </a:p>
          <a:p>
            <a:pPr lvl="1"/>
            <a:r>
              <a:rPr lang="en-US" altLang="zh-CN">
                <a:ea typeface="宋体" panose="02010600030101010101" pitchFamily="2" charset="-122"/>
              </a:rPr>
              <a:t>Features:  DFT, DCT, real, complex, any size, any dimension.</a:t>
            </a:r>
          </a:p>
          <a:p>
            <a:pPr lvl="1"/>
            <a:r>
              <a:rPr lang="en-US" altLang="zh-CN">
                <a:ea typeface="宋体" panose="02010600030101010101" pitchFamily="2" charset="-122"/>
              </a:rPr>
              <a:t>Won 1999 Wilkinson Prize for Numerical Software.</a:t>
            </a:r>
          </a:p>
          <a:p>
            <a:pPr lvl="1"/>
            <a:r>
              <a:rPr lang="en-US" altLang="zh-CN">
                <a:ea typeface="宋体" panose="02010600030101010101" pitchFamily="2" charset="-122"/>
              </a:rPr>
              <a:t>Portable, competitive with vendor-tuned code.</a:t>
            </a:r>
          </a:p>
          <a:p>
            <a:pPr lvl="1"/>
            <a:endParaRPr lang="en-US" altLang="zh-CN">
              <a:ea typeface="宋体" panose="02010600030101010101" pitchFamily="2" charset="-122"/>
            </a:endParaRPr>
          </a:p>
          <a:p>
            <a:r>
              <a:rPr lang="en-US" altLang="zh-CN">
                <a:ea typeface="宋体" panose="02010600030101010101" pitchFamily="2" charset="-122"/>
              </a:rPr>
              <a:t>Implementation details.</a:t>
            </a:r>
          </a:p>
          <a:p>
            <a:pPr lvl="1"/>
            <a:r>
              <a:rPr lang="en-US" altLang="zh-CN">
                <a:ea typeface="宋体" panose="02010600030101010101" pitchFamily="2" charset="-122"/>
              </a:rPr>
              <a:t>Instead of executing predetermined algorithm, it evaluates your hardware and uses a special-purpose compiler to generate an optimized algorithm catered to "shape" of the problem.</a:t>
            </a:r>
          </a:p>
          <a:p>
            <a:pPr lvl="1"/>
            <a:r>
              <a:rPr lang="en-US" altLang="zh-CN">
                <a:ea typeface="宋体" panose="02010600030101010101" pitchFamily="2" charset="-122"/>
              </a:rPr>
              <a:t>Core algorithm is nonrecursive version of Cooley-Tukey radix 2 FFT.</a:t>
            </a:r>
          </a:p>
          <a:p>
            <a:pPr lvl="1"/>
            <a:r>
              <a:rPr lang="en-US" altLang="zh-CN">
                <a:ea typeface="宋体" panose="02010600030101010101" pitchFamily="2" charset="-122"/>
              </a:rPr>
              <a:t>O(n log n), even for prime sizes.</a:t>
            </a:r>
          </a:p>
        </p:txBody>
      </p:sp>
      <p:sp>
        <p:nvSpPr>
          <p:cNvPr id="558084" name="Rectangle 4">
            <a:extLst>
              <a:ext uri="{FF2B5EF4-FFF2-40B4-BE49-F238E27FC236}">
                <a16:creationId xmlns:a16="http://schemas.microsoft.com/office/drawing/2014/main" id="{2342DF8F-9CDD-014C-8B54-73CCADF0F43D}"/>
              </a:ext>
            </a:extLst>
          </p:cNvPr>
          <p:cNvSpPr>
            <a:spLocks noChangeArrowheads="1"/>
          </p:cNvSpPr>
          <p:nvPr/>
        </p:nvSpPr>
        <p:spPr bwMode="auto">
          <a:xfrm>
            <a:off x="3581400" y="6261766"/>
            <a:ext cx="286116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altLang="zh-CN" sz="1600" dirty="0">
                <a:solidFill>
                  <a:schemeClr val="hlink"/>
                </a:solidFill>
                <a:ea typeface="宋体" panose="02010600030101010101" pitchFamily="2" charset="-122"/>
              </a:rPr>
              <a:t>Reference:  http://</a:t>
            </a:r>
            <a:r>
              <a:rPr lang="en-US" altLang="zh-CN" sz="1600" dirty="0" err="1">
                <a:solidFill>
                  <a:schemeClr val="hlink"/>
                </a:solidFill>
                <a:ea typeface="宋体" panose="02010600030101010101" pitchFamily="2" charset="-122"/>
              </a:rPr>
              <a:t>www.fftw.org</a:t>
            </a:r>
            <a:endParaRPr lang="en-US" altLang="zh-CN" sz="1600" dirty="0">
              <a:solidFill>
                <a:schemeClr val="hlink"/>
              </a:solidFill>
              <a:ea typeface="宋体" panose="02010600030101010101" pitchFamily="2" charset="-122"/>
            </a:endParaRPr>
          </a:p>
        </p:txBody>
      </p:sp>
      <p:pic>
        <p:nvPicPr>
          <p:cNvPr id="6" name="Picture 2">
            <a:extLst>
              <a:ext uri="{FF2B5EF4-FFF2-40B4-BE49-F238E27FC236}">
                <a16:creationId xmlns:a16="http://schemas.microsoft.com/office/drawing/2014/main" id="{0AC47264-9730-1948-A813-1FF9AC7BE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CB64FA7A-160E-9545-8FE1-FD4584B1972C}"/>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14991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D792B7B-ED65-FD47-8D43-D15A79E29BF1}"/>
              </a:ext>
            </a:extLst>
          </p:cNvPr>
          <p:cNvSpPr>
            <a:spLocks noGrp="1" noChangeArrowheads="1"/>
          </p:cNvSpPr>
          <p:nvPr>
            <p:ph type="body" idx="1"/>
          </p:nvPr>
        </p:nvSpPr>
        <p:spPr>
          <a:xfrm>
            <a:off x="851847" y="1245107"/>
            <a:ext cx="8771816" cy="4849968"/>
          </a:xfrm>
        </p:spPr>
        <p:txBody>
          <a:bodyPr>
            <a:normAutofit fontScale="92500" lnSpcReduction="10000"/>
          </a:bodyPr>
          <a:lstStyle/>
          <a:p>
            <a:r>
              <a:rPr kumimoji="0" lang="en-US" altLang="zh-CN" dirty="0"/>
              <a:t>Addition.  </a:t>
            </a:r>
            <a:r>
              <a:rPr kumimoji="0" lang="en-US" altLang="zh-CN" dirty="0">
                <a:solidFill>
                  <a:schemeClr val="tx1"/>
                </a:solidFill>
              </a:rPr>
              <a:t>Given two </a:t>
            </a:r>
            <a:r>
              <a:rPr kumimoji="0" lang="en-US" altLang="zh-CN" i="1" dirty="0">
                <a:solidFill>
                  <a:schemeClr val="tx1"/>
                </a:solidFill>
                <a:latin typeface="Times" pitchFamily="2" charset="0"/>
              </a:rPr>
              <a:t>n</a:t>
            </a:r>
            <a:r>
              <a:rPr kumimoji="0" lang="en-US" altLang="zh-CN" dirty="0">
                <a:solidFill>
                  <a:schemeClr val="tx1"/>
                </a:solidFill>
              </a:rPr>
              <a:t>-bit integers </a:t>
            </a:r>
            <a:r>
              <a:rPr kumimoji="0" lang="en-US" altLang="zh-CN" i="1" dirty="0">
                <a:solidFill>
                  <a:schemeClr val="tx1"/>
                </a:solidFill>
                <a:latin typeface="Times" pitchFamily="2" charset="0"/>
              </a:rPr>
              <a:t>a</a:t>
            </a:r>
            <a:r>
              <a:rPr kumimoji="0" lang="en-US" altLang="zh-CN" dirty="0">
                <a:solidFill>
                  <a:schemeClr val="tx1"/>
                </a:solidFill>
              </a:rPr>
              <a:t> and </a:t>
            </a:r>
            <a:r>
              <a:rPr kumimoji="0" lang="en-US" altLang="zh-CN" i="1" dirty="0">
                <a:solidFill>
                  <a:schemeClr val="tx1"/>
                </a:solidFill>
                <a:latin typeface="Times" pitchFamily="2" charset="0"/>
              </a:rPr>
              <a:t>b</a:t>
            </a:r>
            <a:r>
              <a:rPr kumimoji="0" lang="en-US" altLang="zh-CN" dirty="0">
                <a:solidFill>
                  <a:schemeClr val="tx1"/>
                </a:solidFill>
              </a:rPr>
              <a:t>, compute </a:t>
            </a:r>
            <a:r>
              <a:rPr kumimoji="0" lang="en-US" altLang="zh-CN" i="1" dirty="0">
                <a:solidFill>
                  <a:schemeClr val="tx1"/>
                </a:solidFill>
                <a:latin typeface="Times" pitchFamily="2" charset="0"/>
              </a:rPr>
              <a:t>a + b</a:t>
            </a:r>
            <a:r>
              <a:rPr kumimoji="0" lang="en-US" altLang="zh-CN" dirty="0">
                <a:solidFill>
                  <a:schemeClr val="tx1"/>
                </a:solidFill>
              </a:rPr>
              <a:t>.</a:t>
            </a:r>
          </a:p>
          <a:p>
            <a:r>
              <a:rPr kumimoji="0" lang="en-US" altLang="zh-CN" dirty="0"/>
              <a:t>Grade-school.  </a:t>
            </a:r>
            <a:r>
              <a:rPr kumimoji="0" lang="en-US" altLang="zh-CN" dirty="0">
                <a:solidFill>
                  <a:schemeClr val="tx1"/>
                </a:solidFill>
                <a:sym typeface="Symbol" pitchFamily="2" charset="2"/>
              </a:rPr>
              <a:t></a:t>
            </a:r>
            <a:r>
              <a:rPr kumimoji="0" lang="en-US" altLang="zh-CN" dirty="0">
                <a:solidFill>
                  <a:schemeClr val="tx1"/>
                </a:solidFill>
                <a:latin typeface="Times" pitchFamily="2" charset="0"/>
              </a:rPr>
              <a:t>(</a:t>
            </a:r>
            <a:r>
              <a:rPr kumimoji="0" lang="en-US" altLang="zh-CN" i="1" dirty="0">
                <a:solidFill>
                  <a:schemeClr val="tx1"/>
                </a:solidFill>
                <a:latin typeface="Times" pitchFamily="2" charset="0"/>
              </a:rPr>
              <a:t>n</a:t>
            </a:r>
            <a:r>
              <a:rPr kumimoji="0" lang="en-US" altLang="zh-CN" dirty="0">
                <a:solidFill>
                  <a:schemeClr val="tx1"/>
                </a:solidFill>
                <a:latin typeface="Times" pitchFamily="2" charset="0"/>
              </a:rPr>
              <a:t>)</a:t>
            </a:r>
            <a:r>
              <a:rPr kumimoji="0" lang="en-US" altLang="zh-CN" dirty="0">
                <a:solidFill>
                  <a:schemeClr val="tx1"/>
                </a:solidFill>
              </a:rPr>
              <a:t> bit operations.</a:t>
            </a:r>
          </a:p>
          <a:p>
            <a:pPr lvl="1"/>
            <a:endParaRPr kumimoji="0" lang="en-US" altLang="zh-CN" dirty="0"/>
          </a:p>
          <a:p>
            <a:pPr lvl="1"/>
            <a:endParaRPr kumimoji="0" lang="en-US" altLang="zh-CN" dirty="0"/>
          </a:p>
          <a:p>
            <a:pPr lvl="1"/>
            <a:endParaRPr kumimoji="0" lang="en-US" altLang="zh-CN" dirty="0"/>
          </a:p>
          <a:p>
            <a:pPr lvl="1"/>
            <a:endParaRPr kumimoji="0" lang="en-US" altLang="zh-CN" dirty="0"/>
          </a:p>
          <a:p>
            <a:pPr lvl="1"/>
            <a:endParaRPr kumimoji="0" lang="en-US" altLang="zh-CN" dirty="0"/>
          </a:p>
          <a:p>
            <a:pPr lvl="1"/>
            <a:endParaRPr kumimoji="0" lang="en-US" altLang="zh-CN" dirty="0"/>
          </a:p>
          <a:p>
            <a:pPr lvl="1"/>
            <a:endParaRPr kumimoji="0" lang="en-US" altLang="zh-CN" dirty="0"/>
          </a:p>
          <a:p>
            <a:pPr lvl="1"/>
            <a:endParaRPr kumimoji="0" lang="en-US" altLang="zh-CN" dirty="0"/>
          </a:p>
          <a:p>
            <a:pPr lvl="1"/>
            <a:endParaRPr kumimoji="0" lang="en-US" altLang="zh-CN" dirty="0"/>
          </a:p>
          <a:p>
            <a:pPr lvl="1"/>
            <a:endParaRPr kumimoji="0" lang="en-US" altLang="zh-CN" dirty="0"/>
          </a:p>
          <a:p>
            <a:r>
              <a:rPr kumimoji="0" lang="en-US" altLang="zh-CN" dirty="0"/>
              <a:t>Remark.  </a:t>
            </a:r>
            <a:r>
              <a:rPr kumimoji="0" lang="en-US" altLang="zh-CN" dirty="0">
                <a:solidFill>
                  <a:schemeClr val="tx1"/>
                </a:solidFill>
                <a:sym typeface="Symbol" pitchFamily="2" charset="2"/>
              </a:rPr>
              <a:t>Grade-school addition algorithm is optimal.</a:t>
            </a:r>
          </a:p>
        </p:txBody>
      </p:sp>
      <p:sp>
        <p:nvSpPr>
          <p:cNvPr id="18433" name="Slide Number Placeholder 3">
            <a:extLst>
              <a:ext uri="{FF2B5EF4-FFF2-40B4-BE49-F238E27FC236}">
                <a16:creationId xmlns:a16="http://schemas.microsoft.com/office/drawing/2014/main" id="{CB57FB14-1095-4E48-A2A4-AD8E12DB82B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EE0FCF17-C0CD-6D4F-92FE-461473E6F592}" type="slidenum">
              <a:rPr lang="en-US" altLang="zh-CN" sz="800">
                <a:solidFill>
                  <a:schemeClr val="tx1"/>
                </a:solidFill>
              </a:rPr>
              <a:pPr/>
              <a:t>4</a:t>
            </a:fld>
            <a:endParaRPr lang="en-US" altLang="zh-CN" sz="1400">
              <a:solidFill>
                <a:schemeClr val="tx1"/>
              </a:solidFill>
            </a:endParaRPr>
          </a:p>
        </p:txBody>
      </p:sp>
      <p:sp>
        <p:nvSpPr>
          <p:cNvPr id="18435" name="Rectangle 3">
            <a:extLst>
              <a:ext uri="{FF2B5EF4-FFF2-40B4-BE49-F238E27FC236}">
                <a16:creationId xmlns:a16="http://schemas.microsoft.com/office/drawing/2014/main" id="{1F0397D0-F0C7-DB44-9445-E3A3D1EE8DAF}"/>
              </a:ext>
            </a:extLst>
          </p:cNvPr>
          <p:cNvSpPr>
            <a:spLocks noGrp="1" noChangeArrowheads="1"/>
          </p:cNvSpPr>
          <p:nvPr>
            <p:ph type="title"/>
          </p:nvPr>
        </p:nvSpPr>
        <p:spPr/>
        <p:txBody>
          <a:bodyPr/>
          <a:lstStyle/>
          <a:p>
            <a:r>
              <a:rPr kumimoji="0" lang="en-US" altLang="zh-CN"/>
              <a:t>Integer Addition</a:t>
            </a:r>
          </a:p>
        </p:txBody>
      </p:sp>
      <p:sp>
        <p:nvSpPr>
          <p:cNvPr id="18436" name="Rectangle 4">
            <a:extLst>
              <a:ext uri="{FF2B5EF4-FFF2-40B4-BE49-F238E27FC236}">
                <a16:creationId xmlns:a16="http://schemas.microsoft.com/office/drawing/2014/main" id="{BCC02D84-6742-FF41-8E88-718C9533F334}"/>
              </a:ext>
            </a:extLst>
          </p:cNvPr>
          <p:cNvSpPr>
            <a:spLocks noChangeArrowheads="1"/>
          </p:cNvSpPr>
          <p:nvPr/>
        </p:nvSpPr>
        <p:spPr bwMode="auto">
          <a:xfrm>
            <a:off x="2158122" y="3686720"/>
            <a:ext cx="423862"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37" name="Rectangle 5">
            <a:extLst>
              <a:ext uri="{FF2B5EF4-FFF2-40B4-BE49-F238E27FC236}">
                <a16:creationId xmlns:a16="http://schemas.microsoft.com/office/drawing/2014/main" id="{1AD0E1A9-2D95-6F41-9BA4-6E6754AFF9C4}"/>
              </a:ext>
            </a:extLst>
          </p:cNvPr>
          <p:cNvSpPr>
            <a:spLocks noChangeArrowheads="1"/>
          </p:cNvSpPr>
          <p:nvPr/>
        </p:nvSpPr>
        <p:spPr bwMode="auto">
          <a:xfrm>
            <a:off x="3428122" y="2980282"/>
            <a:ext cx="423862"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18438" name="Rectangle 6">
            <a:extLst>
              <a:ext uri="{FF2B5EF4-FFF2-40B4-BE49-F238E27FC236}">
                <a16:creationId xmlns:a16="http://schemas.microsoft.com/office/drawing/2014/main" id="{37CA217B-0C79-6744-8AE2-17A610695F16}"/>
              </a:ext>
            </a:extLst>
          </p:cNvPr>
          <p:cNvSpPr>
            <a:spLocks noChangeArrowheads="1"/>
          </p:cNvSpPr>
          <p:nvPr/>
        </p:nvSpPr>
        <p:spPr bwMode="auto">
          <a:xfrm>
            <a:off x="3004260" y="2980282"/>
            <a:ext cx="423863"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39" name="Rectangle 7">
            <a:extLst>
              <a:ext uri="{FF2B5EF4-FFF2-40B4-BE49-F238E27FC236}">
                <a16:creationId xmlns:a16="http://schemas.microsoft.com/office/drawing/2014/main" id="{941AA054-1C59-1743-B767-F7E66A0CE726}"/>
              </a:ext>
            </a:extLst>
          </p:cNvPr>
          <p:cNvSpPr>
            <a:spLocks noChangeArrowheads="1"/>
          </p:cNvSpPr>
          <p:nvPr/>
        </p:nvSpPr>
        <p:spPr bwMode="auto">
          <a:xfrm>
            <a:off x="2581985" y="2980282"/>
            <a:ext cx="422275"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40" name="Rectangle 8">
            <a:extLst>
              <a:ext uri="{FF2B5EF4-FFF2-40B4-BE49-F238E27FC236}">
                <a16:creationId xmlns:a16="http://schemas.microsoft.com/office/drawing/2014/main" id="{618B14E4-5A5B-A140-8AE9-F406447CF83D}"/>
              </a:ext>
            </a:extLst>
          </p:cNvPr>
          <p:cNvSpPr>
            <a:spLocks noChangeArrowheads="1"/>
          </p:cNvSpPr>
          <p:nvPr/>
        </p:nvSpPr>
        <p:spPr bwMode="auto">
          <a:xfrm>
            <a:off x="3851985" y="2980282"/>
            <a:ext cx="422275"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41" name="Rectangle 9">
            <a:extLst>
              <a:ext uri="{FF2B5EF4-FFF2-40B4-BE49-F238E27FC236}">
                <a16:creationId xmlns:a16="http://schemas.microsoft.com/office/drawing/2014/main" id="{4FA33559-7B40-984B-8C78-22A088599F63}"/>
              </a:ext>
            </a:extLst>
          </p:cNvPr>
          <p:cNvSpPr>
            <a:spLocks noChangeArrowheads="1"/>
          </p:cNvSpPr>
          <p:nvPr/>
        </p:nvSpPr>
        <p:spPr bwMode="auto">
          <a:xfrm>
            <a:off x="3428122" y="3334295"/>
            <a:ext cx="423862"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42" name="Rectangle 10">
            <a:extLst>
              <a:ext uri="{FF2B5EF4-FFF2-40B4-BE49-F238E27FC236}">
                <a16:creationId xmlns:a16="http://schemas.microsoft.com/office/drawing/2014/main" id="{FB15D603-87EE-C246-B306-A1D0C0CB8C62}"/>
              </a:ext>
            </a:extLst>
          </p:cNvPr>
          <p:cNvSpPr>
            <a:spLocks noChangeArrowheads="1"/>
          </p:cNvSpPr>
          <p:nvPr/>
        </p:nvSpPr>
        <p:spPr bwMode="auto">
          <a:xfrm>
            <a:off x="3004260" y="3334295"/>
            <a:ext cx="423863"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43" name="Rectangle 11">
            <a:extLst>
              <a:ext uri="{FF2B5EF4-FFF2-40B4-BE49-F238E27FC236}">
                <a16:creationId xmlns:a16="http://schemas.microsoft.com/office/drawing/2014/main" id="{289B9369-5AB0-9B4C-A009-7A89C57546C8}"/>
              </a:ext>
            </a:extLst>
          </p:cNvPr>
          <p:cNvSpPr>
            <a:spLocks noChangeArrowheads="1"/>
          </p:cNvSpPr>
          <p:nvPr/>
        </p:nvSpPr>
        <p:spPr bwMode="auto">
          <a:xfrm>
            <a:off x="2581985" y="3334295"/>
            <a:ext cx="422275"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18444" name="Rectangle 12">
            <a:extLst>
              <a:ext uri="{FF2B5EF4-FFF2-40B4-BE49-F238E27FC236}">
                <a16:creationId xmlns:a16="http://schemas.microsoft.com/office/drawing/2014/main" id="{B83ED56C-24CF-7049-8FFA-2C29FE038C4B}"/>
              </a:ext>
            </a:extLst>
          </p:cNvPr>
          <p:cNvSpPr>
            <a:spLocks noChangeArrowheads="1"/>
          </p:cNvSpPr>
          <p:nvPr/>
        </p:nvSpPr>
        <p:spPr bwMode="auto">
          <a:xfrm>
            <a:off x="3851985" y="3334295"/>
            <a:ext cx="422275"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45" name="Rectangle 13">
            <a:extLst>
              <a:ext uri="{FF2B5EF4-FFF2-40B4-BE49-F238E27FC236}">
                <a16:creationId xmlns:a16="http://schemas.microsoft.com/office/drawing/2014/main" id="{7C88D18B-65B4-F547-9061-6C431324D4CC}"/>
              </a:ext>
            </a:extLst>
          </p:cNvPr>
          <p:cNvSpPr>
            <a:spLocks noChangeArrowheads="1"/>
          </p:cNvSpPr>
          <p:nvPr/>
        </p:nvSpPr>
        <p:spPr bwMode="auto">
          <a:xfrm>
            <a:off x="2158122" y="3334295"/>
            <a:ext cx="423862"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a:t>
            </a:r>
            <a:endParaRPr kumimoji="1" lang="en-US" altLang="zh-CN" sz="1400" b="1" baseline="-25000">
              <a:solidFill>
                <a:schemeClr val="tx1"/>
              </a:solidFill>
              <a:latin typeface="Courier New" panose="02070309020205020404" pitchFamily="49" charset="0"/>
            </a:endParaRPr>
          </a:p>
        </p:txBody>
      </p:sp>
      <p:sp>
        <p:nvSpPr>
          <p:cNvPr id="18446" name="Rectangle 14">
            <a:extLst>
              <a:ext uri="{FF2B5EF4-FFF2-40B4-BE49-F238E27FC236}">
                <a16:creationId xmlns:a16="http://schemas.microsoft.com/office/drawing/2014/main" id="{C66C7AA1-ADE5-2744-84AF-B83BA5769759}"/>
              </a:ext>
            </a:extLst>
          </p:cNvPr>
          <p:cNvSpPr>
            <a:spLocks noChangeArrowheads="1"/>
          </p:cNvSpPr>
          <p:nvPr/>
        </p:nvSpPr>
        <p:spPr bwMode="auto">
          <a:xfrm>
            <a:off x="3428122" y="3686720"/>
            <a:ext cx="423862"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18447" name="Rectangle 15">
            <a:extLst>
              <a:ext uri="{FF2B5EF4-FFF2-40B4-BE49-F238E27FC236}">
                <a16:creationId xmlns:a16="http://schemas.microsoft.com/office/drawing/2014/main" id="{7C86EC8F-2E27-EA4D-BC27-E8A2A1D5E75A}"/>
              </a:ext>
            </a:extLst>
          </p:cNvPr>
          <p:cNvSpPr>
            <a:spLocks noChangeArrowheads="1"/>
          </p:cNvSpPr>
          <p:nvPr/>
        </p:nvSpPr>
        <p:spPr bwMode="auto">
          <a:xfrm>
            <a:off x="3004260" y="3686720"/>
            <a:ext cx="423863"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48" name="Rectangle 16">
            <a:extLst>
              <a:ext uri="{FF2B5EF4-FFF2-40B4-BE49-F238E27FC236}">
                <a16:creationId xmlns:a16="http://schemas.microsoft.com/office/drawing/2014/main" id="{6C956229-2756-2A45-855C-2F5D89839662}"/>
              </a:ext>
            </a:extLst>
          </p:cNvPr>
          <p:cNvSpPr>
            <a:spLocks noChangeArrowheads="1"/>
          </p:cNvSpPr>
          <p:nvPr/>
        </p:nvSpPr>
        <p:spPr bwMode="auto">
          <a:xfrm>
            <a:off x="2581985" y="3686720"/>
            <a:ext cx="422275"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18449" name="Rectangle 17">
            <a:extLst>
              <a:ext uri="{FF2B5EF4-FFF2-40B4-BE49-F238E27FC236}">
                <a16:creationId xmlns:a16="http://schemas.microsoft.com/office/drawing/2014/main" id="{60842D36-B428-834A-B57B-98D9EE87AF50}"/>
              </a:ext>
            </a:extLst>
          </p:cNvPr>
          <p:cNvSpPr>
            <a:spLocks noChangeArrowheads="1"/>
          </p:cNvSpPr>
          <p:nvPr/>
        </p:nvSpPr>
        <p:spPr bwMode="auto">
          <a:xfrm>
            <a:off x="3851985" y="3686720"/>
            <a:ext cx="422275"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50" name="Line 18">
            <a:extLst>
              <a:ext uri="{FF2B5EF4-FFF2-40B4-BE49-F238E27FC236}">
                <a16:creationId xmlns:a16="http://schemas.microsoft.com/office/drawing/2014/main" id="{CE943D34-FC53-0F42-ADA6-DD774315884D}"/>
              </a:ext>
            </a:extLst>
          </p:cNvPr>
          <p:cNvSpPr>
            <a:spLocks noChangeShapeType="1"/>
          </p:cNvSpPr>
          <p:nvPr/>
        </p:nvSpPr>
        <p:spPr bwMode="auto">
          <a:xfrm flipH="1" flipV="1">
            <a:off x="2158123" y="3686719"/>
            <a:ext cx="2116137"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8451" name="Rectangle 19">
            <a:extLst>
              <a:ext uri="{FF2B5EF4-FFF2-40B4-BE49-F238E27FC236}">
                <a16:creationId xmlns:a16="http://schemas.microsoft.com/office/drawing/2014/main" id="{981A01B6-99BD-FE44-AA66-EE50090ED9C3}"/>
              </a:ext>
            </a:extLst>
          </p:cNvPr>
          <p:cNvSpPr>
            <a:spLocks noChangeArrowheads="1"/>
          </p:cNvSpPr>
          <p:nvPr/>
        </p:nvSpPr>
        <p:spPr bwMode="auto">
          <a:xfrm>
            <a:off x="2158122" y="2980282"/>
            <a:ext cx="423862"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endParaRPr kumimoji="1" lang="zh-CN" altLang="zh-CN" sz="1400" b="1" baseline="-25000">
              <a:solidFill>
                <a:schemeClr val="tx1"/>
              </a:solidFill>
              <a:latin typeface="Courier New" panose="02070309020205020404" pitchFamily="49" charset="0"/>
            </a:endParaRPr>
          </a:p>
        </p:txBody>
      </p:sp>
      <p:sp>
        <p:nvSpPr>
          <p:cNvPr id="18452" name="Rectangle 20">
            <a:extLst>
              <a:ext uri="{FF2B5EF4-FFF2-40B4-BE49-F238E27FC236}">
                <a16:creationId xmlns:a16="http://schemas.microsoft.com/office/drawing/2014/main" id="{7008418B-6079-2B44-8D95-08E230BB3C2E}"/>
              </a:ext>
            </a:extLst>
          </p:cNvPr>
          <p:cNvSpPr>
            <a:spLocks noChangeArrowheads="1"/>
          </p:cNvSpPr>
          <p:nvPr/>
        </p:nvSpPr>
        <p:spPr bwMode="auto">
          <a:xfrm>
            <a:off x="3428122" y="2627857"/>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53" name="Rectangle 21">
            <a:extLst>
              <a:ext uri="{FF2B5EF4-FFF2-40B4-BE49-F238E27FC236}">
                <a16:creationId xmlns:a16="http://schemas.microsoft.com/office/drawing/2014/main" id="{63890F5C-D767-5B47-B886-FFB113E86FC4}"/>
              </a:ext>
            </a:extLst>
          </p:cNvPr>
          <p:cNvSpPr>
            <a:spLocks noChangeArrowheads="1"/>
          </p:cNvSpPr>
          <p:nvPr/>
        </p:nvSpPr>
        <p:spPr bwMode="auto">
          <a:xfrm>
            <a:off x="3004260" y="2627857"/>
            <a:ext cx="423863"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54" name="Rectangle 22">
            <a:extLst>
              <a:ext uri="{FF2B5EF4-FFF2-40B4-BE49-F238E27FC236}">
                <a16:creationId xmlns:a16="http://schemas.microsoft.com/office/drawing/2014/main" id="{97CAD317-A723-1343-9E3A-B6A14604AEBA}"/>
              </a:ext>
            </a:extLst>
          </p:cNvPr>
          <p:cNvSpPr>
            <a:spLocks noChangeArrowheads="1"/>
          </p:cNvSpPr>
          <p:nvPr/>
        </p:nvSpPr>
        <p:spPr bwMode="auto">
          <a:xfrm>
            <a:off x="2581985" y="2627857"/>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55" name="Rectangle 23">
            <a:extLst>
              <a:ext uri="{FF2B5EF4-FFF2-40B4-BE49-F238E27FC236}">
                <a16:creationId xmlns:a16="http://schemas.microsoft.com/office/drawing/2014/main" id="{302F0127-3A7C-8144-9A65-2818433A0063}"/>
              </a:ext>
            </a:extLst>
          </p:cNvPr>
          <p:cNvSpPr>
            <a:spLocks noChangeArrowheads="1"/>
          </p:cNvSpPr>
          <p:nvPr/>
        </p:nvSpPr>
        <p:spPr bwMode="auto">
          <a:xfrm>
            <a:off x="3851985" y="2627857"/>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endParaRPr kumimoji="1" lang="zh-CN" altLang="zh-CN" sz="1400" b="1" baseline="-25000">
              <a:solidFill>
                <a:srgbClr val="003399"/>
              </a:solidFill>
              <a:latin typeface="Courier New" panose="02070309020205020404" pitchFamily="49" charset="0"/>
            </a:endParaRPr>
          </a:p>
        </p:txBody>
      </p:sp>
      <p:sp>
        <p:nvSpPr>
          <p:cNvPr id="18456" name="Rectangle 24">
            <a:extLst>
              <a:ext uri="{FF2B5EF4-FFF2-40B4-BE49-F238E27FC236}">
                <a16:creationId xmlns:a16="http://schemas.microsoft.com/office/drawing/2014/main" id="{29A0C524-E10F-9445-882F-CF205DBA5164}"/>
              </a:ext>
            </a:extLst>
          </p:cNvPr>
          <p:cNvSpPr>
            <a:spLocks noChangeArrowheads="1"/>
          </p:cNvSpPr>
          <p:nvPr/>
        </p:nvSpPr>
        <p:spPr bwMode="auto">
          <a:xfrm>
            <a:off x="2158122" y="2627857"/>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endParaRPr kumimoji="1" lang="zh-CN" altLang="zh-CN" sz="1400" b="1" baseline="-25000">
              <a:solidFill>
                <a:srgbClr val="003399"/>
              </a:solidFill>
              <a:latin typeface="Courier New" panose="02070309020205020404" pitchFamily="49" charset="0"/>
            </a:endParaRPr>
          </a:p>
        </p:txBody>
      </p:sp>
      <p:sp>
        <p:nvSpPr>
          <p:cNvPr id="18457" name="Rectangle 25">
            <a:extLst>
              <a:ext uri="{FF2B5EF4-FFF2-40B4-BE49-F238E27FC236}">
                <a16:creationId xmlns:a16="http://schemas.microsoft.com/office/drawing/2014/main" id="{4A70E48C-CC5E-AE42-9ABA-6EA96E425C33}"/>
              </a:ext>
            </a:extLst>
          </p:cNvPr>
          <p:cNvSpPr>
            <a:spLocks noChangeArrowheads="1"/>
          </p:cNvSpPr>
          <p:nvPr/>
        </p:nvSpPr>
        <p:spPr bwMode="auto">
          <a:xfrm>
            <a:off x="5121985" y="2980282"/>
            <a:ext cx="422275"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18458" name="Rectangle 26">
            <a:extLst>
              <a:ext uri="{FF2B5EF4-FFF2-40B4-BE49-F238E27FC236}">
                <a16:creationId xmlns:a16="http://schemas.microsoft.com/office/drawing/2014/main" id="{1501B850-010E-D445-ADC1-F63964290CF1}"/>
              </a:ext>
            </a:extLst>
          </p:cNvPr>
          <p:cNvSpPr>
            <a:spLocks noChangeArrowheads="1"/>
          </p:cNvSpPr>
          <p:nvPr/>
        </p:nvSpPr>
        <p:spPr bwMode="auto">
          <a:xfrm>
            <a:off x="4698122" y="2980282"/>
            <a:ext cx="423862"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59" name="Rectangle 27">
            <a:extLst>
              <a:ext uri="{FF2B5EF4-FFF2-40B4-BE49-F238E27FC236}">
                <a16:creationId xmlns:a16="http://schemas.microsoft.com/office/drawing/2014/main" id="{D4AB71E7-673A-F943-878E-40282FD51635}"/>
              </a:ext>
            </a:extLst>
          </p:cNvPr>
          <p:cNvSpPr>
            <a:spLocks noChangeArrowheads="1"/>
          </p:cNvSpPr>
          <p:nvPr/>
        </p:nvSpPr>
        <p:spPr bwMode="auto">
          <a:xfrm>
            <a:off x="4274260" y="2980282"/>
            <a:ext cx="423863"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18460" name="Rectangle 28">
            <a:extLst>
              <a:ext uri="{FF2B5EF4-FFF2-40B4-BE49-F238E27FC236}">
                <a16:creationId xmlns:a16="http://schemas.microsoft.com/office/drawing/2014/main" id="{0C8E594A-B9EA-BE44-900F-765BEE9C5EB1}"/>
              </a:ext>
            </a:extLst>
          </p:cNvPr>
          <p:cNvSpPr>
            <a:spLocks noChangeArrowheads="1"/>
          </p:cNvSpPr>
          <p:nvPr/>
        </p:nvSpPr>
        <p:spPr bwMode="auto">
          <a:xfrm>
            <a:off x="5544260" y="2980282"/>
            <a:ext cx="423863" cy="354013"/>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61" name="Rectangle 29">
            <a:extLst>
              <a:ext uri="{FF2B5EF4-FFF2-40B4-BE49-F238E27FC236}">
                <a16:creationId xmlns:a16="http://schemas.microsoft.com/office/drawing/2014/main" id="{98DB7EC9-8F1A-F14C-B819-5EA8AA9F57CC}"/>
              </a:ext>
            </a:extLst>
          </p:cNvPr>
          <p:cNvSpPr>
            <a:spLocks noChangeArrowheads="1"/>
          </p:cNvSpPr>
          <p:nvPr/>
        </p:nvSpPr>
        <p:spPr bwMode="auto">
          <a:xfrm>
            <a:off x="5121985" y="3334295"/>
            <a:ext cx="422275"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18462" name="Rectangle 30">
            <a:extLst>
              <a:ext uri="{FF2B5EF4-FFF2-40B4-BE49-F238E27FC236}">
                <a16:creationId xmlns:a16="http://schemas.microsoft.com/office/drawing/2014/main" id="{7BEB5EB7-84BC-0646-8698-971C8A5B606B}"/>
              </a:ext>
            </a:extLst>
          </p:cNvPr>
          <p:cNvSpPr>
            <a:spLocks noChangeArrowheads="1"/>
          </p:cNvSpPr>
          <p:nvPr/>
        </p:nvSpPr>
        <p:spPr bwMode="auto">
          <a:xfrm>
            <a:off x="4698122" y="3334295"/>
            <a:ext cx="423862"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63" name="Rectangle 31">
            <a:extLst>
              <a:ext uri="{FF2B5EF4-FFF2-40B4-BE49-F238E27FC236}">
                <a16:creationId xmlns:a16="http://schemas.microsoft.com/office/drawing/2014/main" id="{E8644747-843B-CC4F-BD95-004373EF18D1}"/>
              </a:ext>
            </a:extLst>
          </p:cNvPr>
          <p:cNvSpPr>
            <a:spLocks noChangeArrowheads="1"/>
          </p:cNvSpPr>
          <p:nvPr/>
        </p:nvSpPr>
        <p:spPr bwMode="auto">
          <a:xfrm>
            <a:off x="4274260" y="3334295"/>
            <a:ext cx="423863"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64" name="Rectangle 32">
            <a:extLst>
              <a:ext uri="{FF2B5EF4-FFF2-40B4-BE49-F238E27FC236}">
                <a16:creationId xmlns:a16="http://schemas.microsoft.com/office/drawing/2014/main" id="{7ED214BB-38BA-794C-9DFB-67391A0DFD76}"/>
              </a:ext>
            </a:extLst>
          </p:cNvPr>
          <p:cNvSpPr>
            <a:spLocks noChangeArrowheads="1"/>
          </p:cNvSpPr>
          <p:nvPr/>
        </p:nvSpPr>
        <p:spPr bwMode="auto">
          <a:xfrm>
            <a:off x="5544260" y="3334295"/>
            <a:ext cx="423863"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18465" name="Rectangle 33">
            <a:extLst>
              <a:ext uri="{FF2B5EF4-FFF2-40B4-BE49-F238E27FC236}">
                <a16:creationId xmlns:a16="http://schemas.microsoft.com/office/drawing/2014/main" id="{80CB8A69-6771-B348-9AB3-998B9D70E69E}"/>
              </a:ext>
            </a:extLst>
          </p:cNvPr>
          <p:cNvSpPr>
            <a:spLocks noChangeArrowheads="1"/>
          </p:cNvSpPr>
          <p:nvPr/>
        </p:nvSpPr>
        <p:spPr bwMode="auto">
          <a:xfrm>
            <a:off x="5121985" y="3686720"/>
            <a:ext cx="422275"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66" name="Rectangle 34">
            <a:extLst>
              <a:ext uri="{FF2B5EF4-FFF2-40B4-BE49-F238E27FC236}">
                <a16:creationId xmlns:a16="http://schemas.microsoft.com/office/drawing/2014/main" id="{875469D4-006E-7944-8A9A-F49C06F39FC6}"/>
              </a:ext>
            </a:extLst>
          </p:cNvPr>
          <p:cNvSpPr>
            <a:spLocks noChangeArrowheads="1"/>
          </p:cNvSpPr>
          <p:nvPr/>
        </p:nvSpPr>
        <p:spPr bwMode="auto">
          <a:xfrm>
            <a:off x="4698122" y="3686720"/>
            <a:ext cx="423862"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18467" name="Rectangle 35">
            <a:extLst>
              <a:ext uri="{FF2B5EF4-FFF2-40B4-BE49-F238E27FC236}">
                <a16:creationId xmlns:a16="http://schemas.microsoft.com/office/drawing/2014/main" id="{522BCC18-B177-084E-AA4F-0DB844C02829}"/>
              </a:ext>
            </a:extLst>
          </p:cNvPr>
          <p:cNvSpPr>
            <a:spLocks noChangeArrowheads="1"/>
          </p:cNvSpPr>
          <p:nvPr/>
        </p:nvSpPr>
        <p:spPr bwMode="auto">
          <a:xfrm>
            <a:off x="4274260" y="3686720"/>
            <a:ext cx="423863"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18468" name="Rectangle 36">
            <a:extLst>
              <a:ext uri="{FF2B5EF4-FFF2-40B4-BE49-F238E27FC236}">
                <a16:creationId xmlns:a16="http://schemas.microsoft.com/office/drawing/2014/main" id="{24BCF1C3-1D27-044E-997F-71DD0FAE5D5B}"/>
              </a:ext>
            </a:extLst>
          </p:cNvPr>
          <p:cNvSpPr>
            <a:spLocks noChangeArrowheads="1"/>
          </p:cNvSpPr>
          <p:nvPr/>
        </p:nvSpPr>
        <p:spPr bwMode="auto">
          <a:xfrm>
            <a:off x="5544260" y="3686720"/>
            <a:ext cx="423863" cy="352425"/>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18469" name="Line 37">
            <a:extLst>
              <a:ext uri="{FF2B5EF4-FFF2-40B4-BE49-F238E27FC236}">
                <a16:creationId xmlns:a16="http://schemas.microsoft.com/office/drawing/2014/main" id="{00D9868B-50D3-E542-9AA5-8E00797764BD}"/>
              </a:ext>
            </a:extLst>
          </p:cNvPr>
          <p:cNvSpPr>
            <a:spLocks noChangeShapeType="1"/>
          </p:cNvSpPr>
          <p:nvPr/>
        </p:nvSpPr>
        <p:spPr bwMode="auto">
          <a:xfrm flipH="1" flipV="1">
            <a:off x="4274260" y="3686719"/>
            <a:ext cx="16938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8470" name="Rectangle 38">
            <a:extLst>
              <a:ext uri="{FF2B5EF4-FFF2-40B4-BE49-F238E27FC236}">
                <a16:creationId xmlns:a16="http://schemas.microsoft.com/office/drawing/2014/main" id="{7842D340-23D7-3B46-B415-CDC58BB6C2F4}"/>
              </a:ext>
            </a:extLst>
          </p:cNvPr>
          <p:cNvSpPr>
            <a:spLocks noChangeArrowheads="1"/>
          </p:cNvSpPr>
          <p:nvPr/>
        </p:nvSpPr>
        <p:spPr bwMode="auto">
          <a:xfrm>
            <a:off x="5121985" y="2627857"/>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71" name="Rectangle 39">
            <a:extLst>
              <a:ext uri="{FF2B5EF4-FFF2-40B4-BE49-F238E27FC236}">
                <a16:creationId xmlns:a16="http://schemas.microsoft.com/office/drawing/2014/main" id="{D4039559-2CEB-ED45-A49B-6F7F104521E0}"/>
              </a:ext>
            </a:extLst>
          </p:cNvPr>
          <p:cNvSpPr>
            <a:spLocks noChangeArrowheads="1"/>
          </p:cNvSpPr>
          <p:nvPr/>
        </p:nvSpPr>
        <p:spPr bwMode="auto">
          <a:xfrm>
            <a:off x="4698122" y="2627857"/>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18472" name="Rectangle 40">
            <a:extLst>
              <a:ext uri="{FF2B5EF4-FFF2-40B4-BE49-F238E27FC236}">
                <a16:creationId xmlns:a16="http://schemas.microsoft.com/office/drawing/2014/main" id="{51572F67-0198-D44D-8FBD-EE6238AA5A60}"/>
              </a:ext>
            </a:extLst>
          </p:cNvPr>
          <p:cNvSpPr>
            <a:spLocks noChangeArrowheads="1"/>
          </p:cNvSpPr>
          <p:nvPr/>
        </p:nvSpPr>
        <p:spPr bwMode="auto">
          <a:xfrm>
            <a:off x="4274260" y="2627857"/>
            <a:ext cx="423863"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73" name="Rectangle 41">
            <a:extLst>
              <a:ext uri="{FF2B5EF4-FFF2-40B4-BE49-F238E27FC236}">
                <a16:creationId xmlns:a16="http://schemas.microsoft.com/office/drawing/2014/main" id="{36038B87-73AB-024C-B86E-1ED05D5B1BBC}"/>
              </a:ext>
            </a:extLst>
          </p:cNvPr>
          <p:cNvSpPr>
            <a:spLocks noChangeArrowheads="1"/>
          </p:cNvSpPr>
          <p:nvPr/>
        </p:nvSpPr>
        <p:spPr bwMode="auto">
          <a:xfrm>
            <a:off x="5544260" y="2627857"/>
            <a:ext cx="423863"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endParaRPr kumimoji="1" lang="zh-CN" altLang="zh-CN" sz="1400" b="1" baseline="-25000">
              <a:solidFill>
                <a:srgbClr val="003399"/>
              </a:solidFill>
              <a:latin typeface="Courier New" panose="02070309020205020404" pitchFamily="49" charset="0"/>
            </a:endParaRPr>
          </a:p>
        </p:txBody>
      </p:sp>
      <p:sp>
        <p:nvSpPr>
          <p:cNvPr id="18474" name="Rectangle 42">
            <a:extLst>
              <a:ext uri="{FF2B5EF4-FFF2-40B4-BE49-F238E27FC236}">
                <a16:creationId xmlns:a16="http://schemas.microsoft.com/office/drawing/2014/main" id="{E41667AB-75D4-284E-A81E-ED1E8691DF3C}"/>
              </a:ext>
            </a:extLst>
          </p:cNvPr>
          <p:cNvSpPr>
            <a:spLocks noChangeArrowheads="1"/>
          </p:cNvSpPr>
          <p:nvPr/>
        </p:nvSpPr>
        <p:spPr bwMode="auto">
          <a:xfrm>
            <a:off x="3851985" y="2627857"/>
            <a:ext cx="422275"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18475" name="Rectangle 43">
            <a:extLst>
              <a:ext uri="{FF2B5EF4-FFF2-40B4-BE49-F238E27FC236}">
                <a16:creationId xmlns:a16="http://schemas.microsoft.com/office/drawing/2014/main" id="{FBCC1E83-2A60-9842-97A1-980F871AB0D7}"/>
              </a:ext>
            </a:extLst>
          </p:cNvPr>
          <p:cNvSpPr>
            <a:spLocks noChangeArrowheads="1"/>
          </p:cNvSpPr>
          <p:nvPr/>
        </p:nvSpPr>
        <p:spPr bwMode="auto">
          <a:xfrm>
            <a:off x="2158122" y="2627857"/>
            <a:ext cx="423862" cy="352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pic>
        <p:nvPicPr>
          <p:cNvPr id="45" name="Picture 2">
            <a:extLst>
              <a:ext uri="{FF2B5EF4-FFF2-40B4-BE49-F238E27FC236}">
                <a16:creationId xmlns:a16="http://schemas.microsoft.com/office/drawing/2014/main" id="{60F68338-290C-E54C-B9F3-6B1A54352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
            <a:extLst>
              <a:ext uri="{FF2B5EF4-FFF2-40B4-BE49-F238E27FC236}">
                <a16:creationId xmlns:a16="http://schemas.microsoft.com/office/drawing/2014/main" id="{B1959E3E-8DE2-F844-8685-29EC22BAEF1C}"/>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93539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3">
            <a:extLst>
              <a:ext uri="{FF2B5EF4-FFF2-40B4-BE49-F238E27FC236}">
                <a16:creationId xmlns:a16="http://schemas.microsoft.com/office/drawing/2014/main" id="{7D8632DA-B660-F047-B9CD-AED65C17395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6A5B8A60-BCB9-A048-9F05-35071A09B821}" type="slidenum">
              <a:rPr lang="en-US" altLang="zh-CN" sz="800">
                <a:solidFill>
                  <a:schemeClr val="tx1"/>
                </a:solidFill>
              </a:rPr>
              <a:pPr/>
              <a:t>5</a:t>
            </a:fld>
            <a:endParaRPr lang="en-US" altLang="zh-CN" sz="1400">
              <a:solidFill>
                <a:schemeClr val="tx1"/>
              </a:solidFill>
            </a:endParaRPr>
          </a:p>
        </p:txBody>
      </p:sp>
      <p:sp>
        <p:nvSpPr>
          <p:cNvPr id="20482" name="Rectangle 2">
            <a:extLst>
              <a:ext uri="{FF2B5EF4-FFF2-40B4-BE49-F238E27FC236}">
                <a16:creationId xmlns:a16="http://schemas.microsoft.com/office/drawing/2014/main" id="{D75A9B58-1535-8749-9CC0-37EA5A675863}"/>
              </a:ext>
            </a:extLst>
          </p:cNvPr>
          <p:cNvSpPr>
            <a:spLocks noGrp="1" noChangeArrowheads="1"/>
          </p:cNvSpPr>
          <p:nvPr>
            <p:ph type="title"/>
          </p:nvPr>
        </p:nvSpPr>
        <p:spPr/>
        <p:txBody>
          <a:bodyPr/>
          <a:lstStyle/>
          <a:p>
            <a:r>
              <a:rPr kumimoji="0" lang="en-US" altLang="zh-CN"/>
              <a:t>Integer Multiplication</a:t>
            </a:r>
          </a:p>
        </p:txBody>
      </p:sp>
      <p:sp>
        <p:nvSpPr>
          <p:cNvPr id="20483" name="Rectangle 3">
            <a:extLst>
              <a:ext uri="{FF2B5EF4-FFF2-40B4-BE49-F238E27FC236}">
                <a16:creationId xmlns:a16="http://schemas.microsoft.com/office/drawing/2014/main" id="{8A9875A8-E481-864A-8522-B6E703BE3A2B}"/>
              </a:ext>
            </a:extLst>
          </p:cNvPr>
          <p:cNvSpPr>
            <a:spLocks noGrp="1" noChangeArrowheads="1"/>
          </p:cNvSpPr>
          <p:nvPr>
            <p:ph type="body" idx="1"/>
          </p:nvPr>
        </p:nvSpPr>
        <p:spPr>
          <a:xfrm>
            <a:off x="689710" y="6026944"/>
            <a:ext cx="11053879" cy="658812"/>
          </a:xfrm>
        </p:spPr>
        <p:txBody>
          <a:bodyPr>
            <a:normAutofit/>
          </a:bodyPr>
          <a:lstStyle/>
          <a:p>
            <a:r>
              <a:rPr kumimoji="0" lang="en-US" altLang="zh-CN" dirty="0"/>
              <a:t>Q.  </a:t>
            </a:r>
            <a:r>
              <a:rPr kumimoji="0" lang="en-US" altLang="zh-CN" dirty="0">
                <a:solidFill>
                  <a:schemeClr val="tx1"/>
                </a:solidFill>
                <a:sym typeface="Symbol" pitchFamily="2" charset="2"/>
              </a:rPr>
              <a:t>Is grade-school multiplication algorithm optimal?</a:t>
            </a:r>
          </a:p>
        </p:txBody>
      </p:sp>
      <p:sp>
        <p:nvSpPr>
          <p:cNvPr id="20484" name="Rectangle 4">
            <a:extLst>
              <a:ext uri="{FF2B5EF4-FFF2-40B4-BE49-F238E27FC236}">
                <a16:creationId xmlns:a16="http://schemas.microsoft.com/office/drawing/2014/main" id="{464EB1FB-580F-554D-B481-26603E12ED0A}"/>
              </a:ext>
            </a:extLst>
          </p:cNvPr>
          <p:cNvSpPr>
            <a:spLocks noChangeArrowheads="1"/>
          </p:cNvSpPr>
          <p:nvPr/>
        </p:nvSpPr>
        <p:spPr bwMode="auto">
          <a:xfrm>
            <a:off x="504825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85" name="Rectangle 5">
            <a:extLst>
              <a:ext uri="{FF2B5EF4-FFF2-40B4-BE49-F238E27FC236}">
                <a16:creationId xmlns:a16="http://schemas.microsoft.com/office/drawing/2014/main" id="{8BE3ABD6-7E5B-CF41-B7C2-476EA0FE3906}"/>
              </a:ext>
            </a:extLst>
          </p:cNvPr>
          <p:cNvSpPr>
            <a:spLocks noChangeArrowheads="1"/>
          </p:cNvSpPr>
          <p:nvPr/>
        </p:nvSpPr>
        <p:spPr bwMode="auto">
          <a:xfrm>
            <a:off x="504825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86" name="Rectangle 6">
            <a:extLst>
              <a:ext uri="{FF2B5EF4-FFF2-40B4-BE49-F238E27FC236}">
                <a16:creationId xmlns:a16="http://schemas.microsoft.com/office/drawing/2014/main" id="{C038B92F-B07C-5E42-8363-A9C45B39E399}"/>
              </a:ext>
            </a:extLst>
          </p:cNvPr>
          <p:cNvSpPr>
            <a:spLocks noChangeArrowheads="1"/>
          </p:cNvSpPr>
          <p:nvPr/>
        </p:nvSpPr>
        <p:spPr bwMode="auto">
          <a:xfrm>
            <a:off x="504825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487" name="Rectangle 8">
            <a:extLst>
              <a:ext uri="{FF2B5EF4-FFF2-40B4-BE49-F238E27FC236}">
                <a16:creationId xmlns:a16="http://schemas.microsoft.com/office/drawing/2014/main" id="{D34E5B55-F4CC-BF49-AE61-216367B83B65}"/>
              </a:ext>
            </a:extLst>
          </p:cNvPr>
          <p:cNvSpPr>
            <a:spLocks noChangeArrowheads="1"/>
          </p:cNvSpPr>
          <p:nvPr/>
        </p:nvSpPr>
        <p:spPr bwMode="auto">
          <a:xfrm>
            <a:off x="483870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20488" name="Rectangle 9">
            <a:extLst>
              <a:ext uri="{FF2B5EF4-FFF2-40B4-BE49-F238E27FC236}">
                <a16:creationId xmlns:a16="http://schemas.microsoft.com/office/drawing/2014/main" id="{584F7905-ADF8-EC40-AD3B-1F13CF09852D}"/>
              </a:ext>
            </a:extLst>
          </p:cNvPr>
          <p:cNvSpPr>
            <a:spLocks noChangeArrowheads="1"/>
          </p:cNvSpPr>
          <p:nvPr/>
        </p:nvSpPr>
        <p:spPr bwMode="auto">
          <a:xfrm>
            <a:off x="483870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20489" name="Rectangle 10">
            <a:extLst>
              <a:ext uri="{FF2B5EF4-FFF2-40B4-BE49-F238E27FC236}">
                <a16:creationId xmlns:a16="http://schemas.microsoft.com/office/drawing/2014/main" id="{3A2AA0D1-E550-FE43-BA6D-A84E6FF0DF9E}"/>
              </a:ext>
            </a:extLst>
          </p:cNvPr>
          <p:cNvSpPr>
            <a:spLocks noChangeArrowheads="1"/>
          </p:cNvSpPr>
          <p:nvPr/>
        </p:nvSpPr>
        <p:spPr bwMode="auto">
          <a:xfrm>
            <a:off x="483870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490" name="Rectangle 11">
            <a:extLst>
              <a:ext uri="{FF2B5EF4-FFF2-40B4-BE49-F238E27FC236}">
                <a16:creationId xmlns:a16="http://schemas.microsoft.com/office/drawing/2014/main" id="{A4FB9C28-74DE-6D48-A8EA-53E6F245160B}"/>
              </a:ext>
            </a:extLst>
          </p:cNvPr>
          <p:cNvSpPr>
            <a:spLocks noChangeArrowheads="1"/>
          </p:cNvSpPr>
          <p:nvPr/>
        </p:nvSpPr>
        <p:spPr bwMode="auto">
          <a:xfrm>
            <a:off x="462915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91" name="Rectangle 12">
            <a:extLst>
              <a:ext uri="{FF2B5EF4-FFF2-40B4-BE49-F238E27FC236}">
                <a16:creationId xmlns:a16="http://schemas.microsoft.com/office/drawing/2014/main" id="{9C881D32-71EB-E549-B940-DD4EC0622DE9}"/>
              </a:ext>
            </a:extLst>
          </p:cNvPr>
          <p:cNvSpPr>
            <a:spLocks noChangeArrowheads="1"/>
          </p:cNvSpPr>
          <p:nvPr/>
        </p:nvSpPr>
        <p:spPr bwMode="auto">
          <a:xfrm>
            <a:off x="462915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92" name="Rectangle 13">
            <a:extLst>
              <a:ext uri="{FF2B5EF4-FFF2-40B4-BE49-F238E27FC236}">
                <a16:creationId xmlns:a16="http://schemas.microsoft.com/office/drawing/2014/main" id="{6E52D6D8-6D71-2747-A3B0-37D2EF73BE55}"/>
              </a:ext>
            </a:extLst>
          </p:cNvPr>
          <p:cNvSpPr>
            <a:spLocks noChangeArrowheads="1"/>
          </p:cNvSpPr>
          <p:nvPr/>
        </p:nvSpPr>
        <p:spPr bwMode="auto">
          <a:xfrm>
            <a:off x="462915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493" name="Rectangle 15">
            <a:extLst>
              <a:ext uri="{FF2B5EF4-FFF2-40B4-BE49-F238E27FC236}">
                <a16:creationId xmlns:a16="http://schemas.microsoft.com/office/drawing/2014/main" id="{93AEC6C7-7237-F144-95B5-2AEC3263ADF7}"/>
              </a:ext>
            </a:extLst>
          </p:cNvPr>
          <p:cNvSpPr>
            <a:spLocks noChangeArrowheads="1"/>
          </p:cNvSpPr>
          <p:nvPr/>
        </p:nvSpPr>
        <p:spPr bwMode="auto">
          <a:xfrm>
            <a:off x="441960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20494" name="Rectangle 16">
            <a:extLst>
              <a:ext uri="{FF2B5EF4-FFF2-40B4-BE49-F238E27FC236}">
                <a16:creationId xmlns:a16="http://schemas.microsoft.com/office/drawing/2014/main" id="{B172CDF0-8049-D042-8A97-BD1BBB396681}"/>
              </a:ext>
            </a:extLst>
          </p:cNvPr>
          <p:cNvSpPr>
            <a:spLocks noChangeArrowheads="1"/>
          </p:cNvSpPr>
          <p:nvPr/>
        </p:nvSpPr>
        <p:spPr bwMode="auto">
          <a:xfrm>
            <a:off x="441960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95" name="Rectangle 17">
            <a:extLst>
              <a:ext uri="{FF2B5EF4-FFF2-40B4-BE49-F238E27FC236}">
                <a16:creationId xmlns:a16="http://schemas.microsoft.com/office/drawing/2014/main" id="{FF796C62-CE00-A042-98CE-C6222031D82A}"/>
              </a:ext>
            </a:extLst>
          </p:cNvPr>
          <p:cNvSpPr>
            <a:spLocks noChangeArrowheads="1"/>
          </p:cNvSpPr>
          <p:nvPr/>
        </p:nvSpPr>
        <p:spPr bwMode="auto">
          <a:xfrm>
            <a:off x="441960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496" name="Rectangle 18">
            <a:extLst>
              <a:ext uri="{FF2B5EF4-FFF2-40B4-BE49-F238E27FC236}">
                <a16:creationId xmlns:a16="http://schemas.microsoft.com/office/drawing/2014/main" id="{59423C30-7531-4E4D-9216-04A333835F59}"/>
              </a:ext>
            </a:extLst>
          </p:cNvPr>
          <p:cNvSpPr>
            <a:spLocks noChangeArrowheads="1"/>
          </p:cNvSpPr>
          <p:nvPr/>
        </p:nvSpPr>
        <p:spPr bwMode="auto">
          <a:xfrm>
            <a:off x="421005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97" name="Rectangle 19">
            <a:extLst>
              <a:ext uri="{FF2B5EF4-FFF2-40B4-BE49-F238E27FC236}">
                <a16:creationId xmlns:a16="http://schemas.microsoft.com/office/drawing/2014/main" id="{BB7AD9B1-DD86-DA45-B816-393A865365EF}"/>
              </a:ext>
            </a:extLst>
          </p:cNvPr>
          <p:cNvSpPr>
            <a:spLocks noChangeArrowheads="1"/>
          </p:cNvSpPr>
          <p:nvPr/>
        </p:nvSpPr>
        <p:spPr bwMode="auto">
          <a:xfrm>
            <a:off x="421005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498" name="Rectangle 20">
            <a:extLst>
              <a:ext uri="{FF2B5EF4-FFF2-40B4-BE49-F238E27FC236}">
                <a16:creationId xmlns:a16="http://schemas.microsoft.com/office/drawing/2014/main" id="{E7DE181E-D5C9-3F4F-A30E-86464BAA907F}"/>
              </a:ext>
            </a:extLst>
          </p:cNvPr>
          <p:cNvSpPr>
            <a:spLocks noChangeArrowheads="1"/>
          </p:cNvSpPr>
          <p:nvPr/>
        </p:nvSpPr>
        <p:spPr bwMode="auto">
          <a:xfrm>
            <a:off x="421005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499" name="Rectangle 22">
            <a:extLst>
              <a:ext uri="{FF2B5EF4-FFF2-40B4-BE49-F238E27FC236}">
                <a16:creationId xmlns:a16="http://schemas.microsoft.com/office/drawing/2014/main" id="{FC9CC82D-2897-B04D-9464-A898E9D9E450}"/>
              </a:ext>
            </a:extLst>
          </p:cNvPr>
          <p:cNvSpPr>
            <a:spLocks noChangeArrowheads="1"/>
          </p:cNvSpPr>
          <p:nvPr/>
        </p:nvSpPr>
        <p:spPr bwMode="auto">
          <a:xfrm>
            <a:off x="400050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20500" name="Rectangle 23">
            <a:extLst>
              <a:ext uri="{FF2B5EF4-FFF2-40B4-BE49-F238E27FC236}">
                <a16:creationId xmlns:a16="http://schemas.microsoft.com/office/drawing/2014/main" id="{87119775-9B60-1145-AFEF-5B7D146E7AF8}"/>
              </a:ext>
            </a:extLst>
          </p:cNvPr>
          <p:cNvSpPr>
            <a:spLocks noChangeArrowheads="1"/>
          </p:cNvSpPr>
          <p:nvPr/>
        </p:nvSpPr>
        <p:spPr bwMode="auto">
          <a:xfrm>
            <a:off x="400050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501" name="Rectangle 24">
            <a:extLst>
              <a:ext uri="{FF2B5EF4-FFF2-40B4-BE49-F238E27FC236}">
                <a16:creationId xmlns:a16="http://schemas.microsoft.com/office/drawing/2014/main" id="{F8F7112C-C493-754E-8213-B2D9A5D5709B}"/>
              </a:ext>
            </a:extLst>
          </p:cNvPr>
          <p:cNvSpPr>
            <a:spLocks noChangeArrowheads="1"/>
          </p:cNvSpPr>
          <p:nvPr/>
        </p:nvSpPr>
        <p:spPr bwMode="auto">
          <a:xfrm>
            <a:off x="400050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02" name="Rectangle 25">
            <a:extLst>
              <a:ext uri="{FF2B5EF4-FFF2-40B4-BE49-F238E27FC236}">
                <a16:creationId xmlns:a16="http://schemas.microsoft.com/office/drawing/2014/main" id="{D53BA768-7066-7648-9255-1FEC9F8A4461}"/>
              </a:ext>
            </a:extLst>
          </p:cNvPr>
          <p:cNvSpPr>
            <a:spLocks noChangeArrowheads="1"/>
          </p:cNvSpPr>
          <p:nvPr/>
        </p:nvSpPr>
        <p:spPr bwMode="auto">
          <a:xfrm>
            <a:off x="379095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503" name="Rectangle 26">
            <a:extLst>
              <a:ext uri="{FF2B5EF4-FFF2-40B4-BE49-F238E27FC236}">
                <a16:creationId xmlns:a16="http://schemas.microsoft.com/office/drawing/2014/main" id="{5A9788A0-92D2-DE44-8F77-16A768894D45}"/>
              </a:ext>
            </a:extLst>
          </p:cNvPr>
          <p:cNvSpPr>
            <a:spLocks noChangeArrowheads="1"/>
          </p:cNvSpPr>
          <p:nvPr/>
        </p:nvSpPr>
        <p:spPr bwMode="auto">
          <a:xfrm>
            <a:off x="379095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504" name="Rectangle 27">
            <a:extLst>
              <a:ext uri="{FF2B5EF4-FFF2-40B4-BE49-F238E27FC236}">
                <a16:creationId xmlns:a16="http://schemas.microsoft.com/office/drawing/2014/main" id="{9EE7937F-D3B2-EC41-9B33-24B8D2FF3B69}"/>
              </a:ext>
            </a:extLst>
          </p:cNvPr>
          <p:cNvSpPr>
            <a:spLocks noChangeArrowheads="1"/>
          </p:cNvSpPr>
          <p:nvPr/>
        </p:nvSpPr>
        <p:spPr bwMode="auto">
          <a:xfrm>
            <a:off x="379095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05" name="Rectangle 29">
            <a:extLst>
              <a:ext uri="{FF2B5EF4-FFF2-40B4-BE49-F238E27FC236}">
                <a16:creationId xmlns:a16="http://schemas.microsoft.com/office/drawing/2014/main" id="{10C8C6AF-BEE9-664F-B61D-9CAA5C93D005}"/>
              </a:ext>
            </a:extLst>
          </p:cNvPr>
          <p:cNvSpPr>
            <a:spLocks noChangeArrowheads="1"/>
          </p:cNvSpPr>
          <p:nvPr/>
        </p:nvSpPr>
        <p:spPr bwMode="auto">
          <a:xfrm>
            <a:off x="358140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1</a:t>
            </a:r>
            <a:endParaRPr kumimoji="1" lang="en-US" altLang="zh-CN" sz="1400" b="1" baseline="-25000">
              <a:solidFill>
                <a:schemeClr val="tx1"/>
              </a:solidFill>
              <a:latin typeface="Courier New" panose="02070309020205020404" pitchFamily="49" charset="0"/>
            </a:endParaRPr>
          </a:p>
        </p:txBody>
      </p:sp>
      <p:sp>
        <p:nvSpPr>
          <p:cNvPr id="20506" name="Rectangle 30">
            <a:extLst>
              <a:ext uri="{FF2B5EF4-FFF2-40B4-BE49-F238E27FC236}">
                <a16:creationId xmlns:a16="http://schemas.microsoft.com/office/drawing/2014/main" id="{CAF043B9-5141-AA42-B1BF-60C3DE318BC1}"/>
              </a:ext>
            </a:extLst>
          </p:cNvPr>
          <p:cNvSpPr>
            <a:spLocks noChangeArrowheads="1"/>
          </p:cNvSpPr>
          <p:nvPr/>
        </p:nvSpPr>
        <p:spPr bwMode="auto">
          <a:xfrm>
            <a:off x="358140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rPr>
              <a:t>0</a:t>
            </a:r>
            <a:endParaRPr kumimoji="1" lang="en-US" altLang="zh-CN" sz="1400" b="1" baseline="-25000">
              <a:solidFill>
                <a:schemeClr val="tx1"/>
              </a:solidFill>
              <a:latin typeface="Courier New" panose="02070309020205020404" pitchFamily="49" charset="0"/>
            </a:endParaRPr>
          </a:p>
        </p:txBody>
      </p:sp>
      <p:sp>
        <p:nvSpPr>
          <p:cNvPr id="20507" name="Rectangle 31">
            <a:extLst>
              <a:ext uri="{FF2B5EF4-FFF2-40B4-BE49-F238E27FC236}">
                <a16:creationId xmlns:a16="http://schemas.microsoft.com/office/drawing/2014/main" id="{2AD0EF8F-F956-6143-A450-CD9976977CDD}"/>
              </a:ext>
            </a:extLst>
          </p:cNvPr>
          <p:cNvSpPr>
            <a:spLocks noChangeArrowheads="1"/>
          </p:cNvSpPr>
          <p:nvPr/>
        </p:nvSpPr>
        <p:spPr bwMode="auto">
          <a:xfrm>
            <a:off x="3581400" y="2785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08" name="Rectangle 32">
            <a:extLst>
              <a:ext uri="{FF2B5EF4-FFF2-40B4-BE49-F238E27FC236}">
                <a16:creationId xmlns:a16="http://schemas.microsoft.com/office/drawing/2014/main" id="{EA977403-293B-8E4D-AED8-4424061BF831}"/>
              </a:ext>
            </a:extLst>
          </p:cNvPr>
          <p:cNvSpPr>
            <a:spLocks noChangeArrowheads="1"/>
          </p:cNvSpPr>
          <p:nvPr/>
        </p:nvSpPr>
        <p:spPr bwMode="auto">
          <a:xfrm>
            <a:off x="504825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09" name="Rectangle 33">
            <a:extLst>
              <a:ext uri="{FF2B5EF4-FFF2-40B4-BE49-F238E27FC236}">
                <a16:creationId xmlns:a16="http://schemas.microsoft.com/office/drawing/2014/main" id="{27CC91C6-3101-9F4D-A69D-71B589AF9473}"/>
              </a:ext>
            </a:extLst>
          </p:cNvPr>
          <p:cNvSpPr>
            <a:spLocks noChangeArrowheads="1"/>
          </p:cNvSpPr>
          <p:nvPr/>
        </p:nvSpPr>
        <p:spPr bwMode="auto">
          <a:xfrm>
            <a:off x="483870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0" name="Rectangle 34">
            <a:extLst>
              <a:ext uri="{FF2B5EF4-FFF2-40B4-BE49-F238E27FC236}">
                <a16:creationId xmlns:a16="http://schemas.microsoft.com/office/drawing/2014/main" id="{07D869EF-F209-9740-97C8-54B703BA6564}"/>
              </a:ext>
            </a:extLst>
          </p:cNvPr>
          <p:cNvSpPr>
            <a:spLocks noChangeArrowheads="1"/>
          </p:cNvSpPr>
          <p:nvPr/>
        </p:nvSpPr>
        <p:spPr bwMode="auto">
          <a:xfrm>
            <a:off x="462915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1" name="Rectangle 35">
            <a:extLst>
              <a:ext uri="{FF2B5EF4-FFF2-40B4-BE49-F238E27FC236}">
                <a16:creationId xmlns:a16="http://schemas.microsoft.com/office/drawing/2014/main" id="{6A20402A-8FB2-8641-89FE-71AC82F0A7A5}"/>
              </a:ext>
            </a:extLst>
          </p:cNvPr>
          <p:cNvSpPr>
            <a:spLocks noChangeArrowheads="1"/>
          </p:cNvSpPr>
          <p:nvPr/>
        </p:nvSpPr>
        <p:spPr bwMode="auto">
          <a:xfrm>
            <a:off x="441960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2" name="Rectangle 36">
            <a:extLst>
              <a:ext uri="{FF2B5EF4-FFF2-40B4-BE49-F238E27FC236}">
                <a16:creationId xmlns:a16="http://schemas.microsoft.com/office/drawing/2014/main" id="{807A66A8-F78D-644A-A7C0-74CDC67B3866}"/>
              </a:ext>
            </a:extLst>
          </p:cNvPr>
          <p:cNvSpPr>
            <a:spLocks noChangeArrowheads="1"/>
          </p:cNvSpPr>
          <p:nvPr/>
        </p:nvSpPr>
        <p:spPr bwMode="auto">
          <a:xfrm>
            <a:off x="421005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3" name="Rectangle 37">
            <a:extLst>
              <a:ext uri="{FF2B5EF4-FFF2-40B4-BE49-F238E27FC236}">
                <a16:creationId xmlns:a16="http://schemas.microsoft.com/office/drawing/2014/main" id="{AEE396A8-0BE2-774C-85A1-BFCC3E1F6043}"/>
              </a:ext>
            </a:extLst>
          </p:cNvPr>
          <p:cNvSpPr>
            <a:spLocks noChangeArrowheads="1"/>
          </p:cNvSpPr>
          <p:nvPr/>
        </p:nvSpPr>
        <p:spPr bwMode="auto">
          <a:xfrm>
            <a:off x="400050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4" name="Rectangle 38">
            <a:extLst>
              <a:ext uri="{FF2B5EF4-FFF2-40B4-BE49-F238E27FC236}">
                <a16:creationId xmlns:a16="http://schemas.microsoft.com/office/drawing/2014/main" id="{E5397E28-7FC7-C145-8575-009CA5B56E7F}"/>
              </a:ext>
            </a:extLst>
          </p:cNvPr>
          <p:cNvSpPr>
            <a:spLocks noChangeArrowheads="1"/>
          </p:cNvSpPr>
          <p:nvPr/>
        </p:nvSpPr>
        <p:spPr bwMode="auto">
          <a:xfrm>
            <a:off x="379095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5" name="Rectangle 39">
            <a:extLst>
              <a:ext uri="{FF2B5EF4-FFF2-40B4-BE49-F238E27FC236}">
                <a16:creationId xmlns:a16="http://schemas.microsoft.com/office/drawing/2014/main" id="{DA75C506-668C-4942-A215-CBDD7FCDA7DD}"/>
              </a:ext>
            </a:extLst>
          </p:cNvPr>
          <p:cNvSpPr>
            <a:spLocks noChangeArrowheads="1"/>
          </p:cNvSpPr>
          <p:nvPr/>
        </p:nvSpPr>
        <p:spPr bwMode="auto">
          <a:xfrm>
            <a:off x="358140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6" name="Rectangle 40">
            <a:extLst>
              <a:ext uri="{FF2B5EF4-FFF2-40B4-BE49-F238E27FC236}">
                <a16:creationId xmlns:a16="http://schemas.microsoft.com/office/drawing/2014/main" id="{59A54548-F2C9-1442-8D69-158886670A0F}"/>
              </a:ext>
            </a:extLst>
          </p:cNvPr>
          <p:cNvSpPr>
            <a:spLocks noChangeArrowheads="1"/>
          </p:cNvSpPr>
          <p:nvPr/>
        </p:nvSpPr>
        <p:spPr bwMode="auto">
          <a:xfrm>
            <a:off x="483870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7" name="Rectangle 41">
            <a:extLst>
              <a:ext uri="{FF2B5EF4-FFF2-40B4-BE49-F238E27FC236}">
                <a16:creationId xmlns:a16="http://schemas.microsoft.com/office/drawing/2014/main" id="{1C7C13CE-AAD7-E342-ACE9-832310F999F8}"/>
              </a:ext>
            </a:extLst>
          </p:cNvPr>
          <p:cNvSpPr>
            <a:spLocks noChangeArrowheads="1"/>
          </p:cNvSpPr>
          <p:nvPr/>
        </p:nvSpPr>
        <p:spPr bwMode="auto">
          <a:xfrm>
            <a:off x="462915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18" name="Rectangle 42">
            <a:extLst>
              <a:ext uri="{FF2B5EF4-FFF2-40B4-BE49-F238E27FC236}">
                <a16:creationId xmlns:a16="http://schemas.microsoft.com/office/drawing/2014/main" id="{0A6427FD-D878-4A47-B76C-C86DCA55805A}"/>
              </a:ext>
            </a:extLst>
          </p:cNvPr>
          <p:cNvSpPr>
            <a:spLocks noChangeArrowheads="1"/>
          </p:cNvSpPr>
          <p:nvPr/>
        </p:nvSpPr>
        <p:spPr bwMode="auto">
          <a:xfrm>
            <a:off x="441960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19" name="Rectangle 43">
            <a:extLst>
              <a:ext uri="{FF2B5EF4-FFF2-40B4-BE49-F238E27FC236}">
                <a16:creationId xmlns:a16="http://schemas.microsoft.com/office/drawing/2014/main" id="{8BD709D1-6164-5E40-B27E-B14CB61A7ADD}"/>
              </a:ext>
            </a:extLst>
          </p:cNvPr>
          <p:cNvSpPr>
            <a:spLocks noChangeArrowheads="1"/>
          </p:cNvSpPr>
          <p:nvPr/>
        </p:nvSpPr>
        <p:spPr bwMode="auto">
          <a:xfrm>
            <a:off x="421005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20" name="Rectangle 44">
            <a:extLst>
              <a:ext uri="{FF2B5EF4-FFF2-40B4-BE49-F238E27FC236}">
                <a16:creationId xmlns:a16="http://schemas.microsoft.com/office/drawing/2014/main" id="{9C3685F1-0A46-9C45-9EDE-F96D358A5E33}"/>
              </a:ext>
            </a:extLst>
          </p:cNvPr>
          <p:cNvSpPr>
            <a:spLocks noChangeArrowheads="1"/>
          </p:cNvSpPr>
          <p:nvPr/>
        </p:nvSpPr>
        <p:spPr bwMode="auto">
          <a:xfrm>
            <a:off x="400050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21" name="Rectangle 45">
            <a:extLst>
              <a:ext uri="{FF2B5EF4-FFF2-40B4-BE49-F238E27FC236}">
                <a16:creationId xmlns:a16="http://schemas.microsoft.com/office/drawing/2014/main" id="{A1C92693-76AD-784C-95C0-C3533723A88E}"/>
              </a:ext>
            </a:extLst>
          </p:cNvPr>
          <p:cNvSpPr>
            <a:spLocks noChangeArrowheads="1"/>
          </p:cNvSpPr>
          <p:nvPr/>
        </p:nvSpPr>
        <p:spPr bwMode="auto">
          <a:xfrm>
            <a:off x="379095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22" name="Rectangle 46">
            <a:extLst>
              <a:ext uri="{FF2B5EF4-FFF2-40B4-BE49-F238E27FC236}">
                <a16:creationId xmlns:a16="http://schemas.microsoft.com/office/drawing/2014/main" id="{BCF4F125-A90E-6B46-AFCF-0F5BBDED2EEE}"/>
              </a:ext>
            </a:extLst>
          </p:cNvPr>
          <p:cNvSpPr>
            <a:spLocks noChangeArrowheads="1"/>
          </p:cNvSpPr>
          <p:nvPr/>
        </p:nvSpPr>
        <p:spPr bwMode="auto">
          <a:xfrm>
            <a:off x="358140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23" name="Rectangle 47">
            <a:extLst>
              <a:ext uri="{FF2B5EF4-FFF2-40B4-BE49-F238E27FC236}">
                <a16:creationId xmlns:a16="http://schemas.microsoft.com/office/drawing/2014/main" id="{346C565B-EE9B-7C4C-9C28-9471211A4903}"/>
              </a:ext>
            </a:extLst>
          </p:cNvPr>
          <p:cNvSpPr>
            <a:spLocks noChangeArrowheads="1"/>
          </p:cNvSpPr>
          <p:nvPr/>
        </p:nvSpPr>
        <p:spPr bwMode="auto">
          <a:xfrm>
            <a:off x="337185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24" name="Rectangle 48">
            <a:extLst>
              <a:ext uri="{FF2B5EF4-FFF2-40B4-BE49-F238E27FC236}">
                <a16:creationId xmlns:a16="http://schemas.microsoft.com/office/drawing/2014/main" id="{E3EA5E5B-9446-2043-AC03-B69F209FC313}"/>
              </a:ext>
            </a:extLst>
          </p:cNvPr>
          <p:cNvSpPr>
            <a:spLocks noChangeArrowheads="1"/>
          </p:cNvSpPr>
          <p:nvPr/>
        </p:nvSpPr>
        <p:spPr bwMode="auto">
          <a:xfrm>
            <a:off x="462915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25" name="Rectangle 49">
            <a:extLst>
              <a:ext uri="{FF2B5EF4-FFF2-40B4-BE49-F238E27FC236}">
                <a16:creationId xmlns:a16="http://schemas.microsoft.com/office/drawing/2014/main" id="{A19DB0E7-F3D9-9B49-8095-BC8C20D85C71}"/>
              </a:ext>
            </a:extLst>
          </p:cNvPr>
          <p:cNvSpPr>
            <a:spLocks noChangeArrowheads="1"/>
          </p:cNvSpPr>
          <p:nvPr/>
        </p:nvSpPr>
        <p:spPr bwMode="auto">
          <a:xfrm>
            <a:off x="441960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26" name="Rectangle 50">
            <a:extLst>
              <a:ext uri="{FF2B5EF4-FFF2-40B4-BE49-F238E27FC236}">
                <a16:creationId xmlns:a16="http://schemas.microsoft.com/office/drawing/2014/main" id="{DC0246B2-77F8-9E43-987C-B7BFC27F38CC}"/>
              </a:ext>
            </a:extLst>
          </p:cNvPr>
          <p:cNvSpPr>
            <a:spLocks noChangeArrowheads="1"/>
          </p:cNvSpPr>
          <p:nvPr/>
        </p:nvSpPr>
        <p:spPr bwMode="auto">
          <a:xfrm>
            <a:off x="421005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27" name="Rectangle 51">
            <a:extLst>
              <a:ext uri="{FF2B5EF4-FFF2-40B4-BE49-F238E27FC236}">
                <a16:creationId xmlns:a16="http://schemas.microsoft.com/office/drawing/2014/main" id="{1FBF2B26-981A-EB4C-9D64-171AF0BDFC5E}"/>
              </a:ext>
            </a:extLst>
          </p:cNvPr>
          <p:cNvSpPr>
            <a:spLocks noChangeArrowheads="1"/>
          </p:cNvSpPr>
          <p:nvPr/>
        </p:nvSpPr>
        <p:spPr bwMode="auto">
          <a:xfrm>
            <a:off x="400050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28" name="Rectangle 52">
            <a:extLst>
              <a:ext uri="{FF2B5EF4-FFF2-40B4-BE49-F238E27FC236}">
                <a16:creationId xmlns:a16="http://schemas.microsoft.com/office/drawing/2014/main" id="{5BBB49FD-7D49-7B4B-A55D-8E2D0E05B125}"/>
              </a:ext>
            </a:extLst>
          </p:cNvPr>
          <p:cNvSpPr>
            <a:spLocks noChangeArrowheads="1"/>
          </p:cNvSpPr>
          <p:nvPr/>
        </p:nvSpPr>
        <p:spPr bwMode="auto">
          <a:xfrm>
            <a:off x="379095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29" name="Rectangle 53">
            <a:extLst>
              <a:ext uri="{FF2B5EF4-FFF2-40B4-BE49-F238E27FC236}">
                <a16:creationId xmlns:a16="http://schemas.microsoft.com/office/drawing/2014/main" id="{69CF58F4-2311-7B4C-9FAC-7B538D345658}"/>
              </a:ext>
            </a:extLst>
          </p:cNvPr>
          <p:cNvSpPr>
            <a:spLocks noChangeArrowheads="1"/>
          </p:cNvSpPr>
          <p:nvPr/>
        </p:nvSpPr>
        <p:spPr bwMode="auto">
          <a:xfrm>
            <a:off x="358140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30" name="Rectangle 54">
            <a:extLst>
              <a:ext uri="{FF2B5EF4-FFF2-40B4-BE49-F238E27FC236}">
                <a16:creationId xmlns:a16="http://schemas.microsoft.com/office/drawing/2014/main" id="{642036B8-0C39-1D48-A75C-39803FE6424F}"/>
              </a:ext>
            </a:extLst>
          </p:cNvPr>
          <p:cNvSpPr>
            <a:spLocks noChangeArrowheads="1"/>
          </p:cNvSpPr>
          <p:nvPr/>
        </p:nvSpPr>
        <p:spPr bwMode="auto">
          <a:xfrm>
            <a:off x="337185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31" name="Rectangle 55">
            <a:extLst>
              <a:ext uri="{FF2B5EF4-FFF2-40B4-BE49-F238E27FC236}">
                <a16:creationId xmlns:a16="http://schemas.microsoft.com/office/drawing/2014/main" id="{D10BD7D0-7AC0-C24D-860D-537B72D9EA69}"/>
              </a:ext>
            </a:extLst>
          </p:cNvPr>
          <p:cNvSpPr>
            <a:spLocks noChangeArrowheads="1"/>
          </p:cNvSpPr>
          <p:nvPr/>
        </p:nvSpPr>
        <p:spPr bwMode="auto">
          <a:xfrm>
            <a:off x="316230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32" name="Rectangle 56">
            <a:extLst>
              <a:ext uri="{FF2B5EF4-FFF2-40B4-BE49-F238E27FC236}">
                <a16:creationId xmlns:a16="http://schemas.microsoft.com/office/drawing/2014/main" id="{8E305270-E23B-E14A-BFAA-234CFA168A21}"/>
              </a:ext>
            </a:extLst>
          </p:cNvPr>
          <p:cNvSpPr>
            <a:spLocks noChangeArrowheads="1"/>
          </p:cNvSpPr>
          <p:nvPr/>
        </p:nvSpPr>
        <p:spPr bwMode="auto">
          <a:xfrm>
            <a:off x="441960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33" name="Rectangle 57">
            <a:extLst>
              <a:ext uri="{FF2B5EF4-FFF2-40B4-BE49-F238E27FC236}">
                <a16:creationId xmlns:a16="http://schemas.microsoft.com/office/drawing/2014/main" id="{309A33E8-634B-F141-9708-F7DA52837ACE}"/>
              </a:ext>
            </a:extLst>
          </p:cNvPr>
          <p:cNvSpPr>
            <a:spLocks noChangeArrowheads="1"/>
          </p:cNvSpPr>
          <p:nvPr/>
        </p:nvSpPr>
        <p:spPr bwMode="auto">
          <a:xfrm>
            <a:off x="421005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34" name="Rectangle 58">
            <a:extLst>
              <a:ext uri="{FF2B5EF4-FFF2-40B4-BE49-F238E27FC236}">
                <a16:creationId xmlns:a16="http://schemas.microsoft.com/office/drawing/2014/main" id="{7FF4DCC8-7C55-3C4D-ACC3-F08257D0A43E}"/>
              </a:ext>
            </a:extLst>
          </p:cNvPr>
          <p:cNvSpPr>
            <a:spLocks noChangeArrowheads="1"/>
          </p:cNvSpPr>
          <p:nvPr/>
        </p:nvSpPr>
        <p:spPr bwMode="auto">
          <a:xfrm>
            <a:off x="400050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35" name="Rectangle 59">
            <a:extLst>
              <a:ext uri="{FF2B5EF4-FFF2-40B4-BE49-F238E27FC236}">
                <a16:creationId xmlns:a16="http://schemas.microsoft.com/office/drawing/2014/main" id="{47F6A435-CE34-1644-B6AB-A3AF6D6F66F6}"/>
              </a:ext>
            </a:extLst>
          </p:cNvPr>
          <p:cNvSpPr>
            <a:spLocks noChangeArrowheads="1"/>
          </p:cNvSpPr>
          <p:nvPr/>
        </p:nvSpPr>
        <p:spPr bwMode="auto">
          <a:xfrm>
            <a:off x="379095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36" name="Rectangle 60">
            <a:extLst>
              <a:ext uri="{FF2B5EF4-FFF2-40B4-BE49-F238E27FC236}">
                <a16:creationId xmlns:a16="http://schemas.microsoft.com/office/drawing/2014/main" id="{C3119967-917A-3140-B26D-7305B8D88024}"/>
              </a:ext>
            </a:extLst>
          </p:cNvPr>
          <p:cNvSpPr>
            <a:spLocks noChangeArrowheads="1"/>
          </p:cNvSpPr>
          <p:nvPr/>
        </p:nvSpPr>
        <p:spPr bwMode="auto">
          <a:xfrm>
            <a:off x="358140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37" name="Rectangle 61">
            <a:extLst>
              <a:ext uri="{FF2B5EF4-FFF2-40B4-BE49-F238E27FC236}">
                <a16:creationId xmlns:a16="http://schemas.microsoft.com/office/drawing/2014/main" id="{0A2BC2A4-A189-AF40-A559-DE591B95D2CB}"/>
              </a:ext>
            </a:extLst>
          </p:cNvPr>
          <p:cNvSpPr>
            <a:spLocks noChangeArrowheads="1"/>
          </p:cNvSpPr>
          <p:nvPr/>
        </p:nvSpPr>
        <p:spPr bwMode="auto">
          <a:xfrm>
            <a:off x="337185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38" name="Rectangle 62">
            <a:extLst>
              <a:ext uri="{FF2B5EF4-FFF2-40B4-BE49-F238E27FC236}">
                <a16:creationId xmlns:a16="http://schemas.microsoft.com/office/drawing/2014/main" id="{BC39A231-46C4-4146-B336-9CB093BF958F}"/>
              </a:ext>
            </a:extLst>
          </p:cNvPr>
          <p:cNvSpPr>
            <a:spLocks noChangeArrowheads="1"/>
          </p:cNvSpPr>
          <p:nvPr/>
        </p:nvSpPr>
        <p:spPr bwMode="auto">
          <a:xfrm>
            <a:off x="316230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39" name="Rectangle 63">
            <a:extLst>
              <a:ext uri="{FF2B5EF4-FFF2-40B4-BE49-F238E27FC236}">
                <a16:creationId xmlns:a16="http://schemas.microsoft.com/office/drawing/2014/main" id="{DE42CC35-CF40-8246-BC46-F9824E5B2BF6}"/>
              </a:ext>
            </a:extLst>
          </p:cNvPr>
          <p:cNvSpPr>
            <a:spLocks noChangeArrowheads="1"/>
          </p:cNvSpPr>
          <p:nvPr/>
        </p:nvSpPr>
        <p:spPr bwMode="auto">
          <a:xfrm>
            <a:off x="295275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40" name="Rectangle 64">
            <a:extLst>
              <a:ext uri="{FF2B5EF4-FFF2-40B4-BE49-F238E27FC236}">
                <a16:creationId xmlns:a16="http://schemas.microsoft.com/office/drawing/2014/main" id="{C98002B7-45C8-A94A-8836-821E73E810CD}"/>
              </a:ext>
            </a:extLst>
          </p:cNvPr>
          <p:cNvSpPr>
            <a:spLocks noChangeArrowheads="1"/>
          </p:cNvSpPr>
          <p:nvPr/>
        </p:nvSpPr>
        <p:spPr bwMode="auto">
          <a:xfrm>
            <a:off x="421005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41" name="Rectangle 65">
            <a:extLst>
              <a:ext uri="{FF2B5EF4-FFF2-40B4-BE49-F238E27FC236}">
                <a16:creationId xmlns:a16="http://schemas.microsoft.com/office/drawing/2014/main" id="{00CC1355-9728-6C41-82C5-E996CD8A81F8}"/>
              </a:ext>
            </a:extLst>
          </p:cNvPr>
          <p:cNvSpPr>
            <a:spLocks noChangeArrowheads="1"/>
          </p:cNvSpPr>
          <p:nvPr/>
        </p:nvSpPr>
        <p:spPr bwMode="auto">
          <a:xfrm>
            <a:off x="400050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42" name="Rectangle 66">
            <a:extLst>
              <a:ext uri="{FF2B5EF4-FFF2-40B4-BE49-F238E27FC236}">
                <a16:creationId xmlns:a16="http://schemas.microsoft.com/office/drawing/2014/main" id="{0F63B3A8-3D7E-1840-AA14-45B56B523E6F}"/>
              </a:ext>
            </a:extLst>
          </p:cNvPr>
          <p:cNvSpPr>
            <a:spLocks noChangeArrowheads="1"/>
          </p:cNvSpPr>
          <p:nvPr/>
        </p:nvSpPr>
        <p:spPr bwMode="auto">
          <a:xfrm>
            <a:off x="379095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43" name="Rectangle 67">
            <a:extLst>
              <a:ext uri="{FF2B5EF4-FFF2-40B4-BE49-F238E27FC236}">
                <a16:creationId xmlns:a16="http://schemas.microsoft.com/office/drawing/2014/main" id="{A45CBA76-51C6-BD4A-AD06-65C91E982B4C}"/>
              </a:ext>
            </a:extLst>
          </p:cNvPr>
          <p:cNvSpPr>
            <a:spLocks noChangeArrowheads="1"/>
          </p:cNvSpPr>
          <p:nvPr/>
        </p:nvSpPr>
        <p:spPr bwMode="auto">
          <a:xfrm>
            <a:off x="358140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44" name="Rectangle 68">
            <a:extLst>
              <a:ext uri="{FF2B5EF4-FFF2-40B4-BE49-F238E27FC236}">
                <a16:creationId xmlns:a16="http://schemas.microsoft.com/office/drawing/2014/main" id="{A2F0D59F-C3CD-E14E-93DA-A1EF95A6A361}"/>
              </a:ext>
            </a:extLst>
          </p:cNvPr>
          <p:cNvSpPr>
            <a:spLocks noChangeArrowheads="1"/>
          </p:cNvSpPr>
          <p:nvPr/>
        </p:nvSpPr>
        <p:spPr bwMode="auto">
          <a:xfrm>
            <a:off x="337185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45" name="Rectangle 69">
            <a:extLst>
              <a:ext uri="{FF2B5EF4-FFF2-40B4-BE49-F238E27FC236}">
                <a16:creationId xmlns:a16="http://schemas.microsoft.com/office/drawing/2014/main" id="{70CB6A13-1C5A-A04F-AC48-FA9FEFE594FA}"/>
              </a:ext>
            </a:extLst>
          </p:cNvPr>
          <p:cNvSpPr>
            <a:spLocks noChangeArrowheads="1"/>
          </p:cNvSpPr>
          <p:nvPr/>
        </p:nvSpPr>
        <p:spPr bwMode="auto">
          <a:xfrm>
            <a:off x="316230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46" name="Rectangle 70">
            <a:extLst>
              <a:ext uri="{FF2B5EF4-FFF2-40B4-BE49-F238E27FC236}">
                <a16:creationId xmlns:a16="http://schemas.microsoft.com/office/drawing/2014/main" id="{38B242B5-1E0D-BA4B-8ACF-A540613449AA}"/>
              </a:ext>
            </a:extLst>
          </p:cNvPr>
          <p:cNvSpPr>
            <a:spLocks noChangeArrowheads="1"/>
          </p:cNvSpPr>
          <p:nvPr/>
        </p:nvSpPr>
        <p:spPr bwMode="auto">
          <a:xfrm>
            <a:off x="295275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47" name="Rectangle 71">
            <a:extLst>
              <a:ext uri="{FF2B5EF4-FFF2-40B4-BE49-F238E27FC236}">
                <a16:creationId xmlns:a16="http://schemas.microsoft.com/office/drawing/2014/main" id="{494ED378-B600-0349-AD70-FA3CC350C88C}"/>
              </a:ext>
            </a:extLst>
          </p:cNvPr>
          <p:cNvSpPr>
            <a:spLocks noChangeArrowheads="1"/>
          </p:cNvSpPr>
          <p:nvPr/>
        </p:nvSpPr>
        <p:spPr bwMode="auto">
          <a:xfrm>
            <a:off x="274320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48" name="Rectangle 72">
            <a:extLst>
              <a:ext uri="{FF2B5EF4-FFF2-40B4-BE49-F238E27FC236}">
                <a16:creationId xmlns:a16="http://schemas.microsoft.com/office/drawing/2014/main" id="{BB2E237D-0D52-FE45-AAA6-CA5A61E3EFC8}"/>
              </a:ext>
            </a:extLst>
          </p:cNvPr>
          <p:cNvSpPr>
            <a:spLocks noChangeArrowheads="1"/>
          </p:cNvSpPr>
          <p:nvPr/>
        </p:nvSpPr>
        <p:spPr bwMode="auto">
          <a:xfrm>
            <a:off x="400050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49" name="Rectangle 73">
            <a:extLst>
              <a:ext uri="{FF2B5EF4-FFF2-40B4-BE49-F238E27FC236}">
                <a16:creationId xmlns:a16="http://schemas.microsoft.com/office/drawing/2014/main" id="{7FD84918-73B6-B24B-AF4D-69E38D0A97A6}"/>
              </a:ext>
            </a:extLst>
          </p:cNvPr>
          <p:cNvSpPr>
            <a:spLocks noChangeArrowheads="1"/>
          </p:cNvSpPr>
          <p:nvPr/>
        </p:nvSpPr>
        <p:spPr bwMode="auto">
          <a:xfrm>
            <a:off x="379095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50" name="Rectangle 74">
            <a:extLst>
              <a:ext uri="{FF2B5EF4-FFF2-40B4-BE49-F238E27FC236}">
                <a16:creationId xmlns:a16="http://schemas.microsoft.com/office/drawing/2014/main" id="{9D855D38-76A8-174A-8A34-E64F232FA269}"/>
              </a:ext>
            </a:extLst>
          </p:cNvPr>
          <p:cNvSpPr>
            <a:spLocks noChangeArrowheads="1"/>
          </p:cNvSpPr>
          <p:nvPr/>
        </p:nvSpPr>
        <p:spPr bwMode="auto">
          <a:xfrm>
            <a:off x="358140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51" name="Rectangle 75">
            <a:extLst>
              <a:ext uri="{FF2B5EF4-FFF2-40B4-BE49-F238E27FC236}">
                <a16:creationId xmlns:a16="http://schemas.microsoft.com/office/drawing/2014/main" id="{17C9BB7A-7087-FA42-834C-5B197B59F38C}"/>
              </a:ext>
            </a:extLst>
          </p:cNvPr>
          <p:cNvSpPr>
            <a:spLocks noChangeArrowheads="1"/>
          </p:cNvSpPr>
          <p:nvPr/>
        </p:nvSpPr>
        <p:spPr bwMode="auto">
          <a:xfrm>
            <a:off x="337185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52" name="Rectangle 76">
            <a:extLst>
              <a:ext uri="{FF2B5EF4-FFF2-40B4-BE49-F238E27FC236}">
                <a16:creationId xmlns:a16="http://schemas.microsoft.com/office/drawing/2014/main" id="{3B67CBBC-20B9-C749-AD36-0211AC2CEC96}"/>
              </a:ext>
            </a:extLst>
          </p:cNvPr>
          <p:cNvSpPr>
            <a:spLocks noChangeArrowheads="1"/>
          </p:cNvSpPr>
          <p:nvPr/>
        </p:nvSpPr>
        <p:spPr bwMode="auto">
          <a:xfrm>
            <a:off x="316230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53" name="Rectangle 77">
            <a:extLst>
              <a:ext uri="{FF2B5EF4-FFF2-40B4-BE49-F238E27FC236}">
                <a16:creationId xmlns:a16="http://schemas.microsoft.com/office/drawing/2014/main" id="{3C4163E0-3838-A848-A779-34E6D5ECB9A3}"/>
              </a:ext>
            </a:extLst>
          </p:cNvPr>
          <p:cNvSpPr>
            <a:spLocks noChangeArrowheads="1"/>
          </p:cNvSpPr>
          <p:nvPr/>
        </p:nvSpPr>
        <p:spPr bwMode="auto">
          <a:xfrm>
            <a:off x="295275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54" name="Rectangle 78">
            <a:extLst>
              <a:ext uri="{FF2B5EF4-FFF2-40B4-BE49-F238E27FC236}">
                <a16:creationId xmlns:a16="http://schemas.microsoft.com/office/drawing/2014/main" id="{46E03029-281D-A943-92A0-3276EA9A5142}"/>
              </a:ext>
            </a:extLst>
          </p:cNvPr>
          <p:cNvSpPr>
            <a:spLocks noChangeArrowheads="1"/>
          </p:cNvSpPr>
          <p:nvPr/>
        </p:nvSpPr>
        <p:spPr bwMode="auto">
          <a:xfrm>
            <a:off x="274320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55" name="Rectangle 79">
            <a:extLst>
              <a:ext uri="{FF2B5EF4-FFF2-40B4-BE49-F238E27FC236}">
                <a16:creationId xmlns:a16="http://schemas.microsoft.com/office/drawing/2014/main" id="{6D7E649D-F5D9-B248-BBA2-ADA3777806BE}"/>
              </a:ext>
            </a:extLst>
          </p:cNvPr>
          <p:cNvSpPr>
            <a:spLocks noChangeArrowheads="1"/>
          </p:cNvSpPr>
          <p:nvPr/>
        </p:nvSpPr>
        <p:spPr bwMode="auto">
          <a:xfrm>
            <a:off x="253365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56" name="Rectangle 80">
            <a:extLst>
              <a:ext uri="{FF2B5EF4-FFF2-40B4-BE49-F238E27FC236}">
                <a16:creationId xmlns:a16="http://schemas.microsoft.com/office/drawing/2014/main" id="{8E75B003-21F0-9243-8B60-C4923203E9AA}"/>
              </a:ext>
            </a:extLst>
          </p:cNvPr>
          <p:cNvSpPr>
            <a:spLocks noChangeArrowheads="1"/>
          </p:cNvSpPr>
          <p:nvPr/>
        </p:nvSpPr>
        <p:spPr bwMode="auto">
          <a:xfrm>
            <a:off x="379095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57" name="Rectangle 81">
            <a:extLst>
              <a:ext uri="{FF2B5EF4-FFF2-40B4-BE49-F238E27FC236}">
                <a16:creationId xmlns:a16="http://schemas.microsoft.com/office/drawing/2014/main" id="{C912BBF2-74D9-6546-B4DE-ECD2E0A9F679}"/>
              </a:ext>
            </a:extLst>
          </p:cNvPr>
          <p:cNvSpPr>
            <a:spLocks noChangeArrowheads="1"/>
          </p:cNvSpPr>
          <p:nvPr/>
        </p:nvSpPr>
        <p:spPr bwMode="auto">
          <a:xfrm>
            <a:off x="358140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58" name="Rectangle 82">
            <a:extLst>
              <a:ext uri="{FF2B5EF4-FFF2-40B4-BE49-F238E27FC236}">
                <a16:creationId xmlns:a16="http://schemas.microsoft.com/office/drawing/2014/main" id="{C3E0CFE7-799A-FE45-ADF0-6B8F4301DF07}"/>
              </a:ext>
            </a:extLst>
          </p:cNvPr>
          <p:cNvSpPr>
            <a:spLocks noChangeArrowheads="1"/>
          </p:cNvSpPr>
          <p:nvPr/>
        </p:nvSpPr>
        <p:spPr bwMode="auto">
          <a:xfrm>
            <a:off x="337185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59" name="Rectangle 83">
            <a:extLst>
              <a:ext uri="{FF2B5EF4-FFF2-40B4-BE49-F238E27FC236}">
                <a16:creationId xmlns:a16="http://schemas.microsoft.com/office/drawing/2014/main" id="{4B126C55-B542-814D-B9BA-3E8B9489FA30}"/>
              </a:ext>
            </a:extLst>
          </p:cNvPr>
          <p:cNvSpPr>
            <a:spLocks noChangeArrowheads="1"/>
          </p:cNvSpPr>
          <p:nvPr/>
        </p:nvSpPr>
        <p:spPr bwMode="auto">
          <a:xfrm>
            <a:off x="316230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0" name="Rectangle 84">
            <a:extLst>
              <a:ext uri="{FF2B5EF4-FFF2-40B4-BE49-F238E27FC236}">
                <a16:creationId xmlns:a16="http://schemas.microsoft.com/office/drawing/2014/main" id="{227B8DBC-0A81-8A40-9FC2-E1609AB930A7}"/>
              </a:ext>
            </a:extLst>
          </p:cNvPr>
          <p:cNvSpPr>
            <a:spLocks noChangeArrowheads="1"/>
          </p:cNvSpPr>
          <p:nvPr/>
        </p:nvSpPr>
        <p:spPr bwMode="auto">
          <a:xfrm>
            <a:off x="295275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1" name="Rectangle 85">
            <a:extLst>
              <a:ext uri="{FF2B5EF4-FFF2-40B4-BE49-F238E27FC236}">
                <a16:creationId xmlns:a16="http://schemas.microsoft.com/office/drawing/2014/main" id="{DEA05F30-D364-AB4F-96AA-E200B7CDCE3E}"/>
              </a:ext>
            </a:extLst>
          </p:cNvPr>
          <p:cNvSpPr>
            <a:spLocks noChangeArrowheads="1"/>
          </p:cNvSpPr>
          <p:nvPr/>
        </p:nvSpPr>
        <p:spPr bwMode="auto">
          <a:xfrm>
            <a:off x="274320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2" name="Rectangle 86">
            <a:extLst>
              <a:ext uri="{FF2B5EF4-FFF2-40B4-BE49-F238E27FC236}">
                <a16:creationId xmlns:a16="http://schemas.microsoft.com/office/drawing/2014/main" id="{DFB4F472-9A3B-3A48-866F-F5F590980FC2}"/>
              </a:ext>
            </a:extLst>
          </p:cNvPr>
          <p:cNvSpPr>
            <a:spLocks noChangeArrowheads="1"/>
          </p:cNvSpPr>
          <p:nvPr/>
        </p:nvSpPr>
        <p:spPr bwMode="auto">
          <a:xfrm>
            <a:off x="253365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3" name="Rectangle 87">
            <a:extLst>
              <a:ext uri="{FF2B5EF4-FFF2-40B4-BE49-F238E27FC236}">
                <a16:creationId xmlns:a16="http://schemas.microsoft.com/office/drawing/2014/main" id="{6149FBF3-4905-FB42-9A24-C93FB3A8E58A}"/>
              </a:ext>
            </a:extLst>
          </p:cNvPr>
          <p:cNvSpPr>
            <a:spLocks noChangeArrowheads="1"/>
          </p:cNvSpPr>
          <p:nvPr/>
        </p:nvSpPr>
        <p:spPr bwMode="auto">
          <a:xfrm>
            <a:off x="232410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4" name="Rectangle 88">
            <a:extLst>
              <a:ext uri="{FF2B5EF4-FFF2-40B4-BE49-F238E27FC236}">
                <a16:creationId xmlns:a16="http://schemas.microsoft.com/office/drawing/2014/main" id="{482D4D35-B1F3-A849-B8B5-08FE2CAD21AC}"/>
              </a:ext>
            </a:extLst>
          </p:cNvPr>
          <p:cNvSpPr>
            <a:spLocks noChangeArrowheads="1"/>
          </p:cNvSpPr>
          <p:nvPr/>
        </p:nvSpPr>
        <p:spPr bwMode="auto">
          <a:xfrm>
            <a:off x="50482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65" name="Rectangle 89">
            <a:extLst>
              <a:ext uri="{FF2B5EF4-FFF2-40B4-BE49-F238E27FC236}">
                <a16:creationId xmlns:a16="http://schemas.microsoft.com/office/drawing/2014/main" id="{7135EA8B-5323-084F-8E20-8B7C3F48E433}"/>
              </a:ext>
            </a:extLst>
          </p:cNvPr>
          <p:cNvSpPr>
            <a:spLocks noChangeArrowheads="1"/>
          </p:cNvSpPr>
          <p:nvPr/>
        </p:nvSpPr>
        <p:spPr bwMode="auto">
          <a:xfrm>
            <a:off x="48387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6" name="Rectangle 90">
            <a:extLst>
              <a:ext uri="{FF2B5EF4-FFF2-40B4-BE49-F238E27FC236}">
                <a16:creationId xmlns:a16="http://schemas.microsoft.com/office/drawing/2014/main" id="{85C7EA9E-0A6F-244C-82EB-F6BBDE339BAA}"/>
              </a:ext>
            </a:extLst>
          </p:cNvPr>
          <p:cNvSpPr>
            <a:spLocks noChangeArrowheads="1"/>
          </p:cNvSpPr>
          <p:nvPr/>
        </p:nvSpPr>
        <p:spPr bwMode="auto">
          <a:xfrm>
            <a:off x="46291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7" name="Rectangle 91">
            <a:extLst>
              <a:ext uri="{FF2B5EF4-FFF2-40B4-BE49-F238E27FC236}">
                <a16:creationId xmlns:a16="http://schemas.microsoft.com/office/drawing/2014/main" id="{7413F473-543C-794E-813F-BDBEF1B20F01}"/>
              </a:ext>
            </a:extLst>
          </p:cNvPr>
          <p:cNvSpPr>
            <a:spLocks noChangeArrowheads="1"/>
          </p:cNvSpPr>
          <p:nvPr/>
        </p:nvSpPr>
        <p:spPr bwMode="auto">
          <a:xfrm>
            <a:off x="44196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8" name="Rectangle 92">
            <a:extLst>
              <a:ext uri="{FF2B5EF4-FFF2-40B4-BE49-F238E27FC236}">
                <a16:creationId xmlns:a16="http://schemas.microsoft.com/office/drawing/2014/main" id="{792C3EAC-7756-0944-9FEC-1573DE049982}"/>
              </a:ext>
            </a:extLst>
          </p:cNvPr>
          <p:cNvSpPr>
            <a:spLocks noChangeArrowheads="1"/>
          </p:cNvSpPr>
          <p:nvPr/>
        </p:nvSpPr>
        <p:spPr bwMode="auto">
          <a:xfrm>
            <a:off x="42100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69" name="Rectangle 93">
            <a:extLst>
              <a:ext uri="{FF2B5EF4-FFF2-40B4-BE49-F238E27FC236}">
                <a16:creationId xmlns:a16="http://schemas.microsoft.com/office/drawing/2014/main" id="{B6CC9DF1-4A57-C142-99ED-5AD063A94ECE}"/>
              </a:ext>
            </a:extLst>
          </p:cNvPr>
          <p:cNvSpPr>
            <a:spLocks noChangeArrowheads="1"/>
          </p:cNvSpPr>
          <p:nvPr/>
        </p:nvSpPr>
        <p:spPr bwMode="auto">
          <a:xfrm>
            <a:off x="40005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0" name="Rectangle 94">
            <a:extLst>
              <a:ext uri="{FF2B5EF4-FFF2-40B4-BE49-F238E27FC236}">
                <a16:creationId xmlns:a16="http://schemas.microsoft.com/office/drawing/2014/main" id="{68758F5F-2A46-144F-B626-52871EE5E0BD}"/>
              </a:ext>
            </a:extLst>
          </p:cNvPr>
          <p:cNvSpPr>
            <a:spLocks noChangeArrowheads="1"/>
          </p:cNvSpPr>
          <p:nvPr/>
        </p:nvSpPr>
        <p:spPr bwMode="auto">
          <a:xfrm>
            <a:off x="37909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1" name="Line 95">
            <a:extLst>
              <a:ext uri="{FF2B5EF4-FFF2-40B4-BE49-F238E27FC236}">
                <a16:creationId xmlns:a16="http://schemas.microsoft.com/office/drawing/2014/main" id="{459C9529-2777-514C-9938-EC8172F4CF06}"/>
              </a:ext>
            </a:extLst>
          </p:cNvPr>
          <p:cNvSpPr>
            <a:spLocks noChangeShapeType="1"/>
          </p:cNvSpPr>
          <p:nvPr/>
        </p:nvSpPr>
        <p:spPr bwMode="auto">
          <a:xfrm flipH="1" flipV="1">
            <a:off x="3581400" y="5579029"/>
            <a:ext cx="16764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72" name="Rectangle 96">
            <a:extLst>
              <a:ext uri="{FF2B5EF4-FFF2-40B4-BE49-F238E27FC236}">
                <a16:creationId xmlns:a16="http://schemas.microsoft.com/office/drawing/2014/main" id="{82D1215B-AFE3-874D-99D4-FED4E8DE9A1D}"/>
              </a:ext>
            </a:extLst>
          </p:cNvPr>
          <p:cNvSpPr>
            <a:spLocks noChangeArrowheads="1"/>
          </p:cNvSpPr>
          <p:nvPr/>
        </p:nvSpPr>
        <p:spPr bwMode="auto">
          <a:xfrm>
            <a:off x="35814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3" name="Rectangle 97">
            <a:extLst>
              <a:ext uri="{FF2B5EF4-FFF2-40B4-BE49-F238E27FC236}">
                <a16:creationId xmlns:a16="http://schemas.microsoft.com/office/drawing/2014/main" id="{392E8575-3191-6F49-BED9-7ABC129D0981}"/>
              </a:ext>
            </a:extLst>
          </p:cNvPr>
          <p:cNvSpPr>
            <a:spLocks noChangeArrowheads="1"/>
          </p:cNvSpPr>
          <p:nvPr/>
        </p:nvSpPr>
        <p:spPr bwMode="auto">
          <a:xfrm>
            <a:off x="33718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4" name="Rectangle 98">
            <a:extLst>
              <a:ext uri="{FF2B5EF4-FFF2-40B4-BE49-F238E27FC236}">
                <a16:creationId xmlns:a16="http://schemas.microsoft.com/office/drawing/2014/main" id="{A9D31D74-164F-AE4A-9CF4-F342841583EA}"/>
              </a:ext>
            </a:extLst>
          </p:cNvPr>
          <p:cNvSpPr>
            <a:spLocks noChangeArrowheads="1"/>
          </p:cNvSpPr>
          <p:nvPr/>
        </p:nvSpPr>
        <p:spPr bwMode="auto">
          <a:xfrm>
            <a:off x="31623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5" name="Rectangle 99">
            <a:extLst>
              <a:ext uri="{FF2B5EF4-FFF2-40B4-BE49-F238E27FC236}">
                <a16:creationId xmlns:a16="http://schemas.microsoft.com/office/drawing/2014/main" id="{C0AB95FF-05D2-414F-871B-12F360EC598B}"/>
              </a:ext>
            </a:extLst>
          </p:cNvPr>
          <p:cNvSpPr>
            <a:spLocks noChangeArrowheads="1"/>
          </p:cNvSpPr>
          <p:nvPr/>
        </p:nvSpPr>
        <p:spPr bwMode="auto">
          <a:xfrm>
            <a:off x="29527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6" name="Rectangle 100">
            <a:extLst>
              <a:ext uri="{FF2B5EF4-FFF2-40B4-BE49-F238E27FC236}">
                <a16:creationId xmlns:a16="http://schemas.microsoft.com/office/drawing/2014/main" id="{C1FCBFFD-6A39-8F4B-AB24-AA3700F03365}"/>
              </a:ext>
            </a:extLst>
          </p:cNvPr>
          <p:cNvSpPr>
            <a:spLocks noChangeArrowheads="1"/>
          </p:cNvSpPr>
          <p:nvPr/>
        </p:nvSpPr>
        <p:spPr bwMode="auto">
          <a:xfrm>
            <a:off x="27432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77" name="Rectangle 101">
            <a:extLst>
              <a:ext uri="{FF2B5EF4-FFF2-40B4-BE49-F238E27FC236}">
                <a16:creationId xmlns:a16="http://schemas.microsoft.com/office/drawing/2014/main" id="{0B07A82A-7A68-204C-B288-9E4CAF889F00}"/>
              </a:ext>
            </a:extLst>
          </p:cNvPr>
          <p:cNvSpPr>
            <a:spLocks noChangeArrowheads="1"/>
          </p:cNvSpPr>
          <p:nvPr/>
        </p:nvSpPr>
        <p:spPr bwMode="auto">
          <a:xfrm>
            <a:off x="25336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78" name="Rectangle 102">
            <a:extLst>
              <a:ext uri="{FF2B5EF4-FFF2-40B4-BE49-F238E27FC236}">
                <a16:creationId xmlns:a16="http://schemas.microsoft.com/office/drawing/2014/main" id="{8B342B4B-F597-7B48-8BCB-B966D8A48F91}"/>
              </a:ext>
            </a:extLst>
          </p:cNvPr>
          <p:cNvSpPr>
            <a:spLocks noChangeArrowheads="1"/>
          </p:cNvSpPr>
          <p:nvPr/>
        </p:nvSpPr>
        <p:spPr bwMode="auto">
          <a:xfrm>
            <a:off x="23241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79" name="Rectangle 103">
            <a:extLst>
              <a:ext uri="{FF2B5EF4-FFF2-40B4-BE49-F238E27FC236}">
                <a16:creationId xmlns:a16="http://schemas.microsoft.com/office/drawing/2014/main" id="{0382CB34-60D6-854E-9A66-A1037FB443A7}"/>
              </a:ext>
            </a:extLst>
          </p:cNvPr>
          <p:cNvSpPr>
            <a:spLocks noChangeArrowheads="1"/>
          </p:cNvSpPr>
          <p:nvPr/>
        </p:nvSpPr>
        <p:spPr bwMode="auto">
          <a:xfrm>
            <a:off x="211455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80" name="Rectangle 104">
            <a:extLst>
              <a:ext uri="{FF2B5EF4-FFF2-40B4-BE49-F238E27FC236}">
                <a16:creationId xmlns:a16="http://schemas.microsoft.com/office/drawing/2014/main" id="{0BBC0676-9F79-444E-A400-F253105F40EA}"/>
              </a:ext>
            </a:extLst>
          </p:cNvPr>
          <p:cNvSpPr>
            <a:spLocks noChangeArrowheads="1"/>
          </p:cNvSpPr>
          <p:nvPr/>
        </p:nvSpPr>
        <p:spPr bwMode="auto">
          <a:xfrm>
            <a:off x="3371850" y="3134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81" name="Rectangle 105">
            <a:extLst>
              <a:ext uri="{FF2B5EF4-FFF2-40B4-BE49-F238E27FC236}">
                <a16:creationId xmlns:a16="http://schemas.microsoft.com/office/drawing/2014/main" id="{D1705085-29B7-7A43-8384-1FDAC336410B}"/>
              </a:ext>
            </a:extLst>
          </p:cNvPr>
          <p:cNvSpPr>
            <a:spLocks noChangeArrowheads="1"/>
          </p:cNvSpPr>
          <p:nvPr/>
        </p:nvSpPr>
        <p:spPr bwMode="auto">
          <a:xfrm>
            <a:off x="3162300" y="3483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82" name="Rectangle 106">
            <a:extLst>
              <a:ext uri="{FF2B5EF4-FFF2-40B4-BE49-F238E27FC236}">
                <a16:creationId xmlns:a16="http://schemas.microsoft.com/office/drawing/2014/main" id="{8724C37D-A741-174F-86B1-ECAAB432AAB7}"/>
              </a:ext>
            </a:extLst>
          </p:cNvPr>
          <p:cNvSpPr>
            <a:spLocks noChangeArrowheads="1"/>
          </p:cNvSpPr>
          <p:nvPr/>
        </p:nvSpPr>
        <p:spPr bwMode="auto">
          <a:xfrm>
            <a:off x="2952750" y="3832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83" name="Rectangle 107">
            <a:extLst>
              <a:ext uri="{FF2B5EF4-FFF2-40B4-BE49-F238E27FC236}">
                <a16:creationId xmlns:a16="http://schemas.microsoft.com/office/drawing/2014/main" id="{7441C584-3F86-864F-BAB4-959ADA0BE9D6}"/>
              </a:ext>
            </a:extLst>
          </p:cNvPr>
          <p:cNvSpPr>
            <a:spLocks noChangeArrowheads="1"/>
          </p:cNvSpPr>
          <p:nvPr/>
        </p:nvSpPr>
        <p:spPr bwMode="auto">
          <a:xfrm>
            <a:off x="2743200" y="4182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84" name="Rectangle 108">
            <a:extLst>
              <a:ext uri="{FF2B5EF4-FFF2-40B4-BE49-F238E27FC236}">
                <a16:creationId xmlns:a16="http://schemas.microsoft.com/office/drawing/2014/main" id="{32A5A40A-BEF0-0143-A82E-F2475F48AC59}"/>
              </a:ext>
            </a:extLst>
          </p:cNvPr>
          <p:cNvSpPr>
            <a:spLocks noChangeArrowheads="1"/>
          </p:cNvSpPr>
          <p:nvPr/>
        </p:nvSpPr>
        <p:spPr bwMode="auto">
          <a:xfrm>
            <a:off x="2533650" y="45312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85" name="Rectangle 109">
            <a:extLst>
              <a:ext uri="{FF2B5EF4-FFF2-40B4-BE49-F238E27FC236}">
                <a16:creationId xmlns:a16="http://schemas.microsoft.com/office/drawing/2014/main" id="{1B72FE05-DDA8-394F-9144-F8AA0FEDC66B}"/>
              </a:ext>
            </a:extLst>
          </p:cNvPr>
          <p:cNvSpPr>
            <a:spLocks noChangeArrowheads="1"/>
          </p:cNvSpPr>
          <p:nvPr/>
        </p:nvSpPr>
        <p:spPr bwMode="auto">
          <a:xfrm>
            <a:off x="2324100" y="4880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1</a:t>
            </a:r>
            <a:endParaRPr kumimoji="1" lang="en-US" altLang="zh-CN" sz="1400" b="1" baseline="-25000">
              <a:solidFill>
                <a:srgbClr val="003399"/>
              </a:solidFill>
              <a:latin typeface="Courier New" panose="02070309020205020404" pitchFamily="49" charset="0"/>
            </a:endParaRPr>
          </a:p>
        </p:txBody>
      </p:sp>
      <p:sp>
        <p:nvSpPr>
          <p:cNvPr id="20586" name="Rectangle 110">
            <a:extLst>
              <a:ext uri="{FF2B5EF4-FFF2-40B4-BE49-F238E27FC236}">
                <a16:creationId xmlns:a16="http://schemas.microsoft.com/office/drawing/2014/main" id="{9356BF56-4DDA-DB40-B56A-7AB9413104DB}"/>
              </a:ext>
            </a:extLst>
          </p:cNvPr>
          <p:cNvSpPr>
            <a:spLocks noChangeArrowheads="1"/>
          </p:cNvSpPr>
          <p:nvPr/>
        </p:nvSpPr>
        <p:spPr bwMode="auto">
          <a:xfrm>
            <a:off x="2114550" y="5229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87" name="Rectangle 111">
            <a:extLst>
              <a:ext uri="{FF2B5EF4-FFF2-40B4-BE49-F238E27FC236}">
                <a16:creationId xmlns:a16="http://schemas.microsoft.com/office/drawing/2014/main" id="{151F0E3C-E848-274B-9285-043B61FA180D}"/>
              </a:ext>
            </a:extLst>
          </p:cNvPr>
          <p:cNvSpPr>
            <a:spLocks noChangeArrowheads="1"/>
          </p:cNvSpPr>
          <p:nvPr/>
        </p:nvSpPr>
        <p:spPr bwMode="auto">
          <a:xfrm>
            <a:off x="1905000" y="55790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rgbClr val="003399"/>
                </a:solidFill>
                <a:latin typeface="Courier New" panose="02070309020205020404" pitchFamily="49" charset="0"/>
              </a:rPr>
              <a:t>0</a:t>
            </a:r>
            <a:endParaRPr kumimoji="1" lang="en-US" altLang="zh-CN" sz="1400" b="1" baseline="-25000">
              <a:solidFill>
                <a:srgbClr val="003399"/>
              </a:solidFill>
              <a:latin typeface="Courier New" panose="02070309020205020404" pitchFamily="49" charset="0"/>
            </a:endParaRPr>
          </a:p>
        </p:txBody>
      </p:sp>
      <p:sp>
        <p:nvSpPr>
          <p:cNvPr id="20588" name="Line 112">
            <a:extLst>
              <a:ext uri="{FF2B5EF4-FFF2-40B4-BE49-F238E27FC236}">
                <a16:creationId xmlns:a16="http://schemas.microsoft.com/office/drawing/2014/main" id="{E3E2F6AC-244D-EA47-82B6-692FA91BB8A3}"/>
              </a:ext>
            </a:extLst>
          </p:cNvPr>
          <p:cNvSpPr>
            <a:spLocks noChangeShapeType="1"/>
          </p:cNvSpPr>
          <p:nvPr/>
        </p:nvSpPr>
        <p:spPr bwMode="auto">
          <a:xfrm flipH="1" flipV="1">
            <a:off x="1905000" y="5579029"/>
            <a:ext cx="188595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0589" name="Rectangle 113">
            <a:extLst>
              <a:ext uri="{FF2B5EF4-FFF2-40B4-BE49-F238E27FC236}">
                <a16:creationId xmlns:a16="http://schemas.microsoft.com/office/drawing/2014/main" id="{8F870575-8FC5-9649-BAAC-5DC371B7F7CA}"/>
              </a:ext>
            </a:extLst>
          </p:cNvPr>
          <p:cNvSpPr>
            <a:spLocks noChangeArrowheads="1"/>
          </p:cNvSpPr>
          <p:nvPr/>
        </p:nvSpPr>
        <p:spPr bwMode="auto">
          <a:xfrm>
            <a:off x="3371850" y="208652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endParaRPr kumimoji="1" lang="zh-CN" altLang="zh-CN" sz="1400" b="1" baseline="-25000">
              <a:solidFill>
                <a:schemeClr val="tx1"/>
              </a:solidFill>
              <a:latin typeface="Courier New" panose="02070309020205020404" pitchFamily="49" charset="0"/>
            </a:endParaRPr>
          </a:p>
        </p:txBody>
      </p:sp>
      <p:sp>
        <p:nvSpPr>
          <p:cNvPr id="20590" name="Rectangle 114">
            <a:extLst>
              <a:ext uri="{FF2B5EF4-FFF2-40B4-BE49-F238E27FC236}">
                <a16:creationId xmlns:a16="http://schemas.microsoft.com/office/drawing/2014/main" id="{A9760874-0A1C-FC41-A1C6-0A9C3818728B}"/>
              </a:ext>
            </a:extLst>
          </p:cNvPr>
          <p:cNvSpPr>
            <a:spLocks noChangeArrowheads="1"/>
          </p:cNvSpPr>
          <p:nvPr/>
        </p:nvSpPr>
        <p:spPr bwMode="auto">
          <a:xfrm>
            <a:off x="3371850" y="2435779"/>
            <a:ext cx="209550" cy="349250"/>
          </a:xfrm>
          <a:prstGeom prst="rect">
            <a:avLst/>
          </a:prstGeom>
          <a:solidFill>
            <a:schemeClr val="accent5">
              <a:lumMod val="20000"/>
              <a:lumOff val="80000"/>
            </a:schemeClr>
          </a:solidFill>
          <a:ln>
            <a:noFill/>
          </a:ln>
          <a:effec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sz="1400" b="1">
                <a:solidFill>
                  <a:schemeClr val="tx1"/>
                </a:solidFill>
                <a:latin typeface="Courier New" panose="02070309020205020404" pitchFamily="49" charset="0"/>
                <a:sym typeface="Symbol" pitchFamily="2" charset="2"/>
              </a:rPr>
              <a:t></a:t>
            </a:r>
            <a:endParaRPr kumimoji="1" lang="en-US" altLang="zh-CN" sz="1400" b="1" baseline="-25000">
              <a:solidFill>
                <a:schemeClr val="tx1"/>
              </a:solidFill>
              <a:latin typeface="Courier New" panose="02070309020205020404" pitchFamily="49" charset="0"/>
            </a:endParaRPr>
          </a:p>
        </p:txBody>
      </p:sp>
      <p:sp>
        <p:nvSpPr>
          <p:cNvPr id="20591" name="Line 115">
            <a:extLst>
              <a:ext uri="{FF2B5EF4-FFF2-40B4-BE49-F238E27FC236}">
                <a16:creationId xmlns:a16="http://schemas.microsoft.com/office/drawing/2014/main" id="{14C3F2FC-3207-B44A-AA70-A63D56517835}"/>
              </a:ext>
            </a:extLst>
          </p:cNvPr>
          <p:cNvSpPr>
            <a:spLocks noChangeShapeType="1"/>
          </p:cNvSpPr>
          <p:nvPr/>
        </p:nvSpPr>
        <p:spPr bwMode="auto">
          <a:xfrm flipH="1" flipV="1">
            <a:off x="3371850" y="2785029"/>
            <a:ext cx="188595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2" name="矩形 1">
            <a:extLst>
              <a:ext uri="{FF2B5EF4-FFF2-40B4-BE49-F238E27FC236}">
                <a16:creationId xmlns:a16="http://schemas.microsoft.com/office/drawing/2014/main" id="{09238D10-B61B-914F-8D7D-5C91EDF89DFE}"/>
              </a:ext>
            </a:extLst>
          </p:cNvPr>
          <p:cNvSpPr/>
          <p:nvPr/>
        </p:nvSpPr>
        <p:spPr>
          <a:xfrm>
            <a:off x="852606" y="1176334"/>
            <a:ext cx="8988189" cy="94416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zh-CN" sz="2600" dirty="0">
                <a:solidFill>
                  <a:prstClr val="black"/>
                </a:solidFill>
              </a:rPr>
              <a:t>Addition.  Given two </a:t>
            </a:r>
            <a:r>
              <a:rPr lang="en-US" altLang="zh-CN" sz="2600" i="1" dirty="0">
                <a:solidFill>
                  <a:prstClr val="black"/>
                </a:solidFill>
                <a:latin typeface="Times" pitchFamily="2" charset="0"/>
              </a:rPr>
              <a:t>n</a:t>
            </a:r>
            <a:r>
              <a:rPr lang="en-US" altLang="zh-CN" sz="2600" dirty="0">
                <a:solidFill>
                  <a:prstClr val="black"/>
                </a:solidFill>
              </a:rPr>
              <a:t>-bit integers </a:t>
            </a:r>
            <a:r>
              <a:rPr lang="en-US" altLang="zh-CN" sz="2600" i="1" dirty="0">
                <a:solidFill>
                  <a:prstClr val="black"/>
                </a:solidFill>
                <a:latin typeface="Times" pitchFamily="2" charset="0"/>
              </a:rPr>
              <a:t>a</a:t>
            </a:r>
            <a:r>
              <a:rPr lang="en-US" altLang="zh-CN" sz="2600" dirty="0">
                <a:solidFill>
                  <a:prstClr val="black"/>
                </a:solidFill>
              </a:rPr>
              <a:t> and </a:t>
            </a:r>
            <a:r>
              <a:rPr lang="en-US" altLang="zh-CN" sz="2600" i="1" dirty="0">
                <a:solidFill>
                  <a:prstClr val="black"/>
                </a:solidFill>
                <a:latin typeface="Times" pitchFamily="2" charset="0"/>
              </a:rPr>
              <a:t>b</a:t>
            </a:r>
            <a:r>
              <a:rPr lang="en-US" altLang="zh-CN" sz="2600" dirty="0">
                <a:solidFill>
                  <a:prstClr val="black"/>
                </a:solidFill>
              </a:rPr>
              <a:t>, compute </a:t>
            </a:r>
            <a:r>
              <a:rPr lang="en-US" altLang="zh-CN" sz="2600" i="1" dirty="0">
                <a:solidFill>
                  <a:prstClr val="black"/>
                </a:solidFill>
                <a:latin typeface="Times" pitchFamily="2" charset="0"/>
              </a:rPr>
              <a:t>a + b</a:t>
            </a:r>
            <a:r>
              <a:rPr lang="en-US" altLang="zh-CN" sz="2600" dirty="0">
                <a:solidFill>
                  <a:prstClr val="black"/>
                </a:solidFill>
              </a:rPr>
              <a:t>.</a:t>
            </a:r>
          </a:p>
          <a:p>
            <a:pPr marL="228600" lvl="0" indent="-228600">
              <a:lnSpc>
                <a:spcPct val="90000"/>
              </a:lnSpc>
              <a:spcBef>
                <a:spcPts val="1000"/>
              </a:spcBef>
              <a:buFont typeface="Arial" panose="020B0604020202020204" pitchFamily="34" charset="0"/>
              <a:buChar char="•"/>
            </a:pPr>
            <a:r>
              <a:rPr lang="en-US" altLang="zh-CN" sz="2600" dirty="0">
                <a:solidFill>
                  <a:prstClr val="black"/>
                </a:solidFill>
              </a:rPr>
              <a:t>Grade-school.  </a:t>
            </a:r>
            <a:r>
              <a:rPr lang="en-US" altLang="zh-CN" sz="2600" dirty="0">
                <a:solidFill>
                  <a:prstClr val="black"/>
                </a:solidFill>
                <a:sym typeface="Symbol" pitchFamily="2" charset="2"/>
              </a:rPr>
              <a:t></a:t>
            </a:r>
            <a:r>
              <a:rPr lang="en-US" altLang="zh-CN" sz="2600" dirty="0">
                <a:solidFill>
                  <a:prstClr val="black"/>
                </a:solidFill>
                <a:latin typeface="Times" pitchFamily="2" charset="0"/>
              </a:rPr>
              <a:t>(</a:t>
            </a:r>
            <a:r>
              <a:rPr lang="en-US" altLang="zh-CN" sz="2600" i="1" dirty="0">
                <a:solidFill>
                  <a:prstClr val="black"/>
                </a:solidFill>
                <a:latin typeface="Times" pitchFamily="2" charset="0"/>
              </a:rPr>
              <a:t>n</a:t>
            </a:r>
            <a:r>
              <a:rPr lang="en-US" altLang="zh-CN" sz="2600" dirty="0">
                <a:solidFill>
                  <a:prstClr val="black"/>
                </a:solidFill>
                <a:latin typeface="Times" pitchFamily="2" charset="0"/>
              </a:rPr>
              <a:t>)</a:t>
            </a:r>
            <a:r>
              <a:rPr lang="en-US" altLang="zh-CN" sz="2600" dirty="0">
                <a:solidFill>
                  <a:prstClr val="black"/>
                </a:solidFill>
              </a:rPr>
              <a:t> bit operations.</a:t>
            </a:r>
          </a:p>
        </p:txBody>
      </p:sp>
      <p:pic>
        <p:nvPicPr>
          <p:cNvPr id="114" name="Picture 2">
            <a:extLst>
              <a:ext uri="{FF2B5EF4-FFF2-40B4-BE49-F238E27FC236}">
                <a16:creationId xmlns:a16="http://schemas.microsoft.com/office/drawing/2014/main" id="{474581ED-2C11-7246-97F5-0EFC24808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4">
            <a:extLst>
              <a:ext uri="{FF2B5EF4-FFF2-40B4-BE49-F238E27FC236}">
                <a16:creationId xmlns:a16="http://schemas.microsoft.com/office/drawing/2014/main" id="{94F7115B-A9B6-8A46-AD3C-8A989E4B091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68443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a:extLst>
              <a:ext uri="{FF2B5EF4-FFF2-40B4-BE49-F238E27FC236}">
                <a16:creationId xmlns:a16="http://schemas.microsoft.com/office/drawing/2014/main" id="{B9632480-76C4-B848-8449-528C3ED2FA3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5A1195BC-1FD3-B84F-84D7-597E5DCD0D88}" type="slidenum">
              <a:rPr lang="en-US" altLang="zh-CN" sz="800">
                <a:solidFill>
                  <a:schemeClr val="tx1"/>
                </a:solidFill>
              </a:rPr>
              <a:pPr/>
              <a:t>6</a:t>
            </a:fld>
            <a:endParaRPr lang="en-US" altLang="zh-CN" sz="1400">
              <a:solidFill>
                <a:schemeClr val="tx1"/>
              </a:solidFill>
            </a:endParaRPr>
          </a:p>
        </p:txBody>
      </p:sp>
      <p:sp>
        <p:nvSpPr>
          <p:cNvPr id="22531" name="Rectangle 3">
            <a:extLst>
              <a:ext uri="{FF2B5EF4-FFF2-40B4-BE49-F238E27FC236}">
                <a16:creationId xmlns:a16="http://schemas.microsoft.com/office/drawing/2014/main" id="{F1A7C336-5C8C-1A4B-8E8D-545B4A774327}"/>
              </a:ext>
            </a:extLst>
          </p:cNvPr>
          <p:cNvSpPr>
            <a:spLocks noGrp="1" noChangeArrowheads="1"/>
          </p:cNvSpPr>
          <p:nvPr>
            <p:ph type="title"/>
          </p:nvPr>
        </p:nvSpPr>
        <p:spPr/>
        <p:txBody>
          <a:bodyPr/>
          <a:lstStyle/>
          <a:p>
            <a:r>
              <a:rPr kumimoji="0" lang="en-US" altLang="zh-CN"/>
              <a:t>Divide-and-Conquer Multiplication:  Warmup</a:t>
            </a:r>
          </a:p>
        </p:txBody>
      </p:sp>
      <p:sp>
        <p:nvSpPr>
          <p:cNvPr id="26" name="Rectangle 2">
            <a:extLst>
              <a:ext uri="{FF2B5EF4-FFF2-40B4-BE49-F238E27FC236}">
                <a16:creationId xmlns:a16="http://schemas.microsoft.com/office/drawing/2014/main" id="{05427C89-8163-594F-8DBF-D2081B61376E}"/>
              </a:ext>
            </a:extLst>
          </p:cNvPr>
          <p:cNvSpPr txBox="1">
            <a:spLocks noRot="1" noChangeAspect="1" noMove="1" noResize="1" noEditPoints="1" noAdjustHandles="1" noChangeArrowheads="1" noChangeShapeType="1" noTextEdit="1"/>
          </p:cNvSpPr>
          <p:nvPr/>
        </p:nvSpPr>
        <p:spPr bwMode="auto">
          <a:xfrm>
            <a:off x="609600" y="914400"/>
            <a:ext cx="7848600" cy="5410200"/>
          </a:xfrm>
          <a:prstGeom prst="rect">
            <a:avLst/>
          </a:prstGeom>
          <a:blipFill>
            <a:blip r:embed="rId3"/>
            <a:stretch>
              <a:fillRect l="-64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pitchFamily="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ts val="2600"/>
              </a:lnSpc>
              <a:spcBef>
                <a:spcPct val="0"/>
              </a:spcBef>
              <a:spcAft>
                <a:spcPct val="0"/>
              </a:spcAft>
              <a:buClr>
                <a:srgbClr val="003399"/>
              </a:buClr>
              <a:buSzPct val="50000"/>
              <a:buFont typeface="Monotype Sorts" pitchFamily="2" charset="2"/>
              <a:buNone/>
              <a:tabLst/>
              <a:defRPr/>
            </a:pPr>
            <a:r>
              <a:rPr kumimoji="1" lang="en-CN" sz="1800" b="0" i="0" u="none" strike="noStrike" kern="1200" cap="none" spc="0" normalizeH="0" baseline="0" noProof="0">
                <a:ln>
                  <a:noFill/>
                </a:ln>
                <a:noFill/>
                <a:effectLst/>
                <a:uLnTx/>
                <a:uFillTx/>
                <a:latin typeface="Comic Sans MS"/>
                <a:ea typeface="+mn-ea"/>
                <a:cs typeface="+mn-cs"/>
              </a:rPr>
              <a:t> </a:t>
            </a:r>
          </a:p>
        </p:txBody>
      </p:sp>
      <p:sp>
        <p:nvSpPr>
          <p:cNvPr id="27" name="Rectangle 6">
            <a:extLst>
              <a:ext uri="{FF2B5EF4-FFF2-40B4-BE49-F238E27FC236}">
                <a16:creationId xmlns:a16="http://schemas.microsoft.com/office/drawing/2014/main" id="{29A34293-F824-074B-841D-98B6F6774F2A}"/>
              </a:ext>
            </a:extLst>
          </p:cNvPr>
          <p:cNvSpPr>
            <a:spLocks noChangeArrowheads="1"/>
          </p:cNvSpPr>
          <p:nvPr/>
        </p:nvSpPr>
        <p:spPr bwMode="auto">
          <a:xfrm>
            <a:off x="1466850" y="3960813"/>
            <a:ext cx="357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eaLnBrk="0" fontAlgn="base" hangingPunct="0">
              <a:spcBef>
                <a:spcPct val="0"/>
              </a:spcBef>
              <a:spcAft>
                <a:spcPct val="0"/>
              </a:spcAft>
            </a:pPr>
            <a:r>
              <a:rPr kumimoji="1" lang="en-US" altLang="zh-CN" sz="1600" b="1" i="1">
                <a:solidFill>
                  <a:srgbClr val="000000"/>
                </a:solidFill>
                <a:latin typeface="Courier New" panose="02070309020205020404" pitchFamily="49" charset="0"/>
              </a:rPr>
              <a:t>a</a:t>
            </a:r>
            <a:r>
              <a:rPr kumimoji="1" lang="en-US" altLang="zh-CN" sz="1600" b="1">
                <a:solidFill>
                  <a:srgbClr val="000000"/>
                </a:solidFill>
                <a:latin typeface="Courier New" panose="02070309020205020404" pitchFamily="49" charset="0"/>
              </a:rPr>
              <a:t> = 10001101    </a:t>
            </a:r>
            <a:r>
              <a:rPr kumimoji="1" lang="en-US" altLang="zh-CN" sz="1600" b="1" i="1">
                <a:solidFill>
                  <a:srgbClr val="000000"/>
                </a:solidFill>
                <a:latin typeface="Times" pitchFamily="2" charset="0"/>
              </a:rPr>
              <a:t>b</a:t>
            </a:r>
            <a:r>
              <a:rPr kumimoji="1" lang="en-US" altLang="zh-CN" sz="1600" b="1">
                <a:solidFill>
                  <a:srgbClr val="000000"/>
                </a:solidFill>
                <a:latin typeface="Courier New" panose="02070309020205020404" pitchFamily="49" charset="0"/>
              </a:rPr>
              <a:t> = 11100001</a:t>
            </a:r>
          </a:p>
        </p:txBody>
      </p:sp>
      <p:sp>
        <p:nvSpPr>
          <p:cNvPr id="28" name="AutoShape 7">
            <a:extLst>
              <a:ext uri="{FF2B5EF4-FFF2-40B4-BE49-F238E27FC236}">
                <a16:creationId xmlns:a16="http://schemas.microsoft.com/office/drawing/2014/main" id="{17378DCA-7857-5447-8C85-59CFE40E6C1C}"/>
              </a:ext>
            </a:extLst>
          </p:cNvPr>
          <p:cNvSpPr>
            <a:spLocks/>
          </p:cNvSpPr>
          <p:nvPr/>
        </p:nvSpPr>
        <p:spPr bwMode="auto">
          <a:xfrm rot="5400000">
            <a:off x="2230438" y="4092575"/>
            <a:ext cx="101600" cy="438150"/>
          </a:xfrm>
          <a:prstGeom prst="rightBrace">
            <a:avLst>
              <a:gd name="adj1" fmla="val 35937"/>
              <a:gd name="adj2" fmla="val 50000"/>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200" b="0" i="0" u="none" strike="noStrike" kern="0" cap="none" spc="0" normalizeH="0" baseline="0" noProof="0">
              <a:ln>
                <a:noFill/>
              </a:ln>
              <a:solidFill>
                <a:srgbClr val="4D4D4D"/>
              </a:solidFill>
              <a:effectLst/>
              <a:uLnTx/>
              <a:uFillTx/>
              <a:latin typeface="Comic Sans MS" panose="030F0902030302020204" pitchFamily="66" charset="0"/>
              <a:ea typeface="ＭＳ Ｐゴシック" panose="020B0600070205080204" pitchFamily="34" charset="-128"/>
            </a:endParaRPr>
          </a:p>
        </p:txBody>
      </p:sp>
      <p:sp>
        <p:nvSpPr>
          <p:cNvPr id="29" name="Rectangle 8">
            <a:extLst>
              <a:ext uri="{FF2B5EF4-FFF2-40B4-BE49-F238E27FC236}">
                <a16:creationId xmlns:a16="http://schemas.microsoft.com/office/drawing/2014/main" id="{8B4D53C2-0800-8A42-BAF3-15D279FDD68B}"/>
              </a:ext>
            </a:extLst>
          </p:cNvPr>
          <p:cNvSpPr>
            <a:spLocks noChangeArrowheads="1"/>
          </p:cNvSpPr>
          <p:nvPr/>
        </p:nvSpPr>
        <p:spPr bwMode="auto">
          <a:xfrm>
            <a:off x="2143125" y="4375150"/>
            <a:ext cx="311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eaLnBrk="0" fontAlgn="base" hangingPunct="0">
              <a:spcBef>
                <a:spcPct val="0"/>
              </a:spcBef>
              <a:spcAft>
                <a:spcPct val="0"/>
              </a:spcAft>
            </a:pPr>
            <a:r>
              <a:rPr kumimoji="1" lang="en-US" altLang="zh-CN" i="1">
                <a:solidFill>
                  <a:srgbClr val="4D4D4D"/>
                </a:solidFill>
                <a:latin typeface="Times" pitchFamily="2" charset="0"/>
              </a:rPr>
              <a:t>a</a:t>
            </a:r>
            <a:r>
              <a:rPr kumimoji="1" lang="en-US" altLang="zh-CN" i="1" baseline="-25000">
                <a:solidFill>
                  <a:srgbClr val="4D4D4D"/>
                </a:solidFill>
                <a:latin typeface="Times" pitchFamily="2" charset="0"/>
              </a:rPr>
              <a:t>1</a:t>
            </a:r>
            <a:endParaRPr kumimoji="1" lang="en-US" altLang="zh-CN" i="1">
              <a:solidFill>
                <a:srgbClr val="4D4D4D"/>
              </a:solidFill>
              <a:latin typeface="Times" pitchFamily="2" charset="0"/>
            </a:endParaRPr>
          </a:p>
        </p:txBody>
      </p:sp>
      <p:sp>
        <p:nvSpPr>
          <p:cNvPr id="30" name="AutoShape 9">
            <a:extLst>
              <a:ext uri="{FF2B5EF4-FFF2-40B4-BE49-F238E27FC236}">
                <a16:creationId xmlns:a16="http://schemas.microsoft.com/office/drawing/2014/main" id="{4616B609-A39F-2A40-9101-D71699A81CDD}"/>
              </a:ext>
            </a:extLst>
          </p:cNvPr>
          <p:cNvSpPr>
            <a:spLocks/>
          </p:cNvSpPr>
          <p:nvPr/>
        </p:nvSpPr>
        <p:spPr bwMode="auto">
          <a:xfrm rot="5400000">
            <a:off x="2724150" y="4094163"/>
            <a:ext cx="101600" cy="438150"/>
          </a:xfrm>
          <a:prstGeom prst="rightBrace">
            <a:avLst>
              <a:gd name="adj1" fmla="val 35937"/>
              <a:gd name="adj2" fmla="val 50000"/>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200" b="0" i="0" u="none" strike="noStrike" kern="0" cap="none" spc="0" normalizeH="0" baseline="0" noProof="0">
              <a:ln>
                <a:noFill/>
              </a:ln>
              <a:solidFill>
                <a:srgbClr val="4D4D4D"/>
              </a:solidFill>
              <a:effectLst/>
              <a:uLnTx/>
              <a:uFillTx/>
              <a:latin typeface="Comic Sans MS" panose="030F0902030302020204" pitchFamily="66" charset="0"/>
              <a:ea typeface="ＭＳ Ｐゴシック" panose="020B0600070205080204" pitchFamily="34" charset="-128"/>
            </a:endParaRPr>
          </a:p>
        </p:txBody>
      </p:sp>
      <p:sp>
        <p:nvSpPr>
          <p:cNvPr id="31" name="Rectangle 10">
            <a:extLst>
              <a:ext uri="{FF2B5EF4-FFF2-40B4-BE49-F238E27FC236}">
                <a16:creationId xmlns:a16="http://schemas.microsoft.com/office/drawing/2014/main" id="{3BB4DAC0-22E6-8F41-8C25-2F8CADD43E1D}"/>
              </a:ext>
            </a:extLst>
          </p:cNvPr>
          <p:cNvSpPr>
            <a:spLocks noChangeArrowheads="1"/>
          </p:cNvSpPr>
          <p:nvPr/>
        </p:nvSpPr>
        <p:spPr bwMode="auto">
          <a:xfrm>
            <a:off x="2636838" y="4376738"/>
            <a:ext cx="311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eaLnBrk="0" fontAlgn="base" hangingPunct="0">
              <a:spcBef>
                <a:spcPct val="0"/>
              </a:spcBef>
              <a:spcAft>
                <a:spcPct val="0"/>
              </a:spcAft>
            </a:pPr>
            <a:r>
              <a:rPr kumimoji="1" lang="en-US" altLang="zh-CN" i="1">
                <a:solidFill>
                  <a:srgbClr val="4D4D4D"/>
                </a:solidFill>
                <a:latin typeface="Times" pitchFamily="2" charset="0"/>
              </a:rPr>
              <a:t>a</a:t>
            </a:r>
            <a:r>
              <a:rPr kumimoji="1" lang="en-US" altLang="zh-CN" i="1" baseline="-25000">
                <a:solidFill>
                  <a:srgbClr val="4D4D4D"/>
                </a:solidFill>
                <a:latin typeface="Times" pitchFamily="2" charset="0"/>
              </a:rPr>
              <a:t>0</a:t>
            </a:r>
            <a:endParaRPr kumimoji="1" lang="en-US" altLang="zh-CN" i="1">
              <a:solidFill>
                <a:srgbClr val="4D4D4D"/>
              </a:solidFill>
              <a:latin typeface="Times" pitchFamily="2" charset="0"/>
            </a:endParaRPr>
          </a:p>
        </p:txBody>
      </p:sp>
      <p:sp>
        <p:nvSpPr>
          <p:cNvPr id="32" name="AutoShape 11">
            <a:extLst>
              <a:ext uri="{FF2B5EF4-FFF2-40B4-BE49-F238E27FC236}">
                <a16:creationId xmlns:a16="http://schemas.microsoft.com/office/drawing/2014/main" id="{D8158980-DE0A-DD4D-96D7-11B44561E1FF}"/>
              </a:ext>
            </a:extLst>
          </p:cNvPr>
          <p:cNvSpPr>
            <a:spLocks/>
          </p:cNvSpPr>
          <p:nvPr/>
        </p:nvSpPr>
        <p:spPr bwMode="auto">
          <a:xfrm rot="5400000">
            <a:off x="4184650" y="4081463"/>
            <a:ext cx="101600" cy="438150"/>
          </a:xfrm>
          <a:prstGeom prst="rightBrace">
            <a:avLst>
              <a:gd name="adj1" fmla="val 35937"/>
              <a:gd name="adj2" fmla="val 50000"/>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200" b="0" i="0" u="none" strike="noStrike" kern="0" cap="none" spc="0" normalizeH="0" baseline="0" noProof="0">
              <a:ln>
                <a:noFill/>
              </a:ln>
              <a:solidFill>
                <a:srgbClr val="4D4D4D"/>
              </a:solidFill>
              <a:effectLst/>
              <a:uLnTx/>
              <a:uFillTx/>
              <a:latin typeface="Comic Sans MS" panose="030F0902030302020204" pitchFamily="66" charset="0"/>
              <a:ea typeface="ＭＳ Ｐゴシック" panose="020B0600070205080204" pitchFamily="34" charset="-128"/>
            </a:endParaRPr>
          </a:p>
        </p:txBody>
      </p:sp>
      <p:sp>
        <p:nvSpPr>
          <p:cNvPr id="33" name="Rectangle 12">
            <a:extLst>
              <a:ext uri="{FF2B5EF4-FFF2-40B4-BE49-F238E27FC236}">
                <a16:creationId xmlns:a16="http://schemas.microsoft.com/office/drawing/2014/main" id="{29B553FE-2261-034C-B916-9480348B0435}"/>
              </a:ext>
            </a:extLst>
          </p:cNvPr>
          <p:cNvSpPr>
            <a:spLocks noChangeArrowheads="1"/>
          </p:cNvSpPr>
          <p:nvPr/>
        </p:nvSpPr>
        <p:spPr bwMode="auto">
          <a:xfrm>
            <a:off x="4097338" y="4364038"/>
            <a:ext cx="311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eaLnBrk="0" fontAlgn="base" hangingPunct="0">
              <a:spcBef>
                <a:spcPct val="0"/>
              </a:spcBef>
              <a:spcAft>
                <a:spcPct val="0"/>
              </a:spcAft>
            </a:pPr>
            <a:r>
              <a:rPr kumimoji="1" lang="en-US" altLang="zh-CN" i="1">
                <a:solidFill>
                  <a:srgbClr val="4D4D4D"/>
                </a:solidFill>
                <a:latin typeface="Times" pitchFamily="2" charset="0"/>
              </a:rPr>
              <a:t>b</a:t>
            </a:r>
            <a:r>
              <a:rPr kumimoji="1" lang="en-US" altLang="zh-CN" i="1" baseline="-25000">
                <a:solidFill>
                  <a:srgbClr val="4D4D4D"/>
                </a:solidFill>
                <a:latin typeface="Times" pitchFamily="2" charset="0"/>
              </a:rPr>
              <a:t>1</a:t>
            </a:r>
            <a:endParaRPr kumimoji="1" lang="en-US" altLang="zh-CN" i="1">
              <a:solidFill>
                <a:srgbClr val="4D4D4D"/>
              </a:solidFill>
              <a:latin typeface="Times" pitchFamily="2" charset="0"/>
            </a:endParaRPr>
          </a:p>
        </p:txBody>
      </p:sp>
      <p:sp>
        <p:nvSpPr>
          <p:cNvPr id="34" name="AutoShape 13">
            <a:extLst>
              <a:ext uri="{FF2B5EF4-FFF2-40B4-BE49-F238E27FC236}">
                <a16:creationId xmlns:a16="http://schemas.microsoft.com/office/drawing/2014/main" id="{760F93F8-A413-D34D-8D04-C0139F0E57E0}"/>
              </a:ext>
            </a:extLst>
          </p:cNvPr>
          <p:cNvSpPr>
            <a:spLocks/>
          </p:cNvSpPr>
          <p:nvPr/>
        </p:nvSpPr>
        <p:spPr bwMode="auto">
          <a:xfrm rot="5400000">
            <a:off x="4678363" y="4083050"/>
            <a:ext cx="101600" cy="438150"/>
          </a:xfrm>
          <a:prstGeom prst="rightBrace">
            <a:avLst>
              <a:gd name="adj1" fmla="val 35937"/>
              <a:gd name="adj2" fmla="val 50000"/>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200" b="0" i="0" u="none" strike="noStrike" kern="0" cap="none" spc="0" normalizeH="0" baseline="0" noProof="0">
              <a:ln>
                <a:noFill/>
              </a:ln>
              <a:solidFill>
                <a:srgbClr val="4D4D4D"/>
              </a:solidFill>
              <a:effectLst/>
              <a:uLnTx/>
              <a:uFillTx/>
              <a:latin typeface="Comic Sans MS" panose="030F0902030302020204" pitchFamily="66" charset="0"/>
              <a:ea typeface="ＭＳ Ｐゴシック" panose="020B0600070205080204" pitchFamily="34" charset="-128"/>
            </a:endParaRPr>
          </a:p>
        </p:txBody>
      </p:sp>
      <p:sp>
        <p:nvSpPr>
          <p:cNvPr id="35" name="Rectangle 14">
            <a:extLst>
              <a:ext uri="{FF2B5EF4-FFF2-40B4-BE49-F238E27FC236}">
                <a16:creationId xmlns:a16="http://schemas.microsoft.com/office/drawing/2014/main" id="{9B944328-4E30-E64B-AC01-20168D22D217}"/>
              </a:ext>
            </a:extLst>
          </p:cNvPr>
          <p:cNvSpPr>
            <a:spLocks noChangeArrowheads="1"/>
          </p:cNvSpPr>
          <p:nvPr/>
        </p:nvSpPr>
        <p:spPr bwMode="auto">
          <a:xfrm>
            <a:off x="4591050" y="4365625"/>
            <a:ext cx="311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eaLnBrk="0" fontAlgn="base" hangingPunct="0">
              <a:spcBef>
                <a:spcPct val="0"/>
              </a:spcBef>
              <a:spcAft>
                <a:spcPct val="0"/>
              </a:spcAft>
            </a:pPr>
            <a:r>
              <a:rPr kumimoji="1" lang="en-US" altLang="zh-CN" i="1">
                <a:solidFill>
                  <a:srgbClr val="4D4D4D"/>
                </a:solidFill>
                <a:latin typeface="Times" pitchFamily="2" charset="0"/>
              </a:rPr>
              <a:t>b</a:t>
            </a:r>
            <a:r>
              <a:rPr kumimoji="1" lang="en-US" altLang="zh-CN" i="1" baseline="-25000">
                <a:solidFill>
                  <a:srgbClr val="4D4D4D"/>
                </a:solidFill>
                <a:latin typeface="Times" pitchFamily="2" charset="0"/>
              </a:rPr>
              <a:t>0</a:t>
            </a:r>
            <a:endParaRPr kumimoji="1" lang="en-US" altLang="zh-CN" i="1">
              <a:solidFill>
                <a:srgbClr val="4D4D4D"/>
              </a:solidFill>
              <a:latin typeface="Times" pitchFamily="2" charset="0"/>
            </a:endParaRPr>
          </a:p>
        </p:txBody>
      </p:sp>
      <p:pic>
        <p:nvPicPr>
          <p:cNvPr id="14" name="Picture 2">
            <a:extLst>
              <a:ext uri="{FF2B5EF4-FFF2-40B4-BE49-F238E27FC236}">
                <a16:creationId xmlns:a16="http://schemas.microsoft.com/office/drawing/2014/main" id="{E483D5BE-C752-A943-9495-F0950D666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4">
            <a:extLst>
              <a:ext uri="{FF2B5EF4-FFF2-40B4-BE49-F238E27FC236}">
                <a16:creationId xmlns:a16="http://schemas.microsoft.com/office/drawing/2014/main" id="{05D00C79-F603-7E44-A12C-CAEF7C220811}"/>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226353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a:extLst>
              <a:ext uri="{FF2B5EF4-FFF2-40B4-BE49-F238E27FC236}">
                <a16:creationId xmlns:a16="http://schemas.microsoft.com/office/drawing/2014/main" id="{232413CC-8382-AE43-AD17-C59E671479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ED0CBFD0-BD7C-F444-8475-66EA5635F588}" type="slidenum">
              <a:rPr lang="en-US" altLang="zh-CN" sz="800">
                <a:solidFill>
                  <a:schemeClr val="tx1"/>
                </a:solidFill>
              </a:rPr>
              <a:pPr/>
              <a:t>7</a:t>
            </a:fld>
            <a:endParaRPr lang="en-US" altLang="zh-CN" sz="1400">
              <a:solidFill>
                <a:schemeClr val="tx1"/>
              </a:solidFill>
            </a:endParaRPr>
          </a:p>
        </p:txBody>
      </p:sp>
      <p:sp>
        <p:nvSpPr>
          <p:cNvPr id="24578" name="Rectangle 2">
            <a:extLst>
              <a:ext uri="{FF2B5EF4-FFF2-40B4-BE49-F238E27FC236}">
                <a16:creationId xmlns:a16="http://schemas.microsoft.com/office/drawing/2014/main" id="{F9FF8FDD-FF97-C449-9F6B-7DD8FFEF824E}"/>
              </a:ext>
            </a:extLst>
          </p:cNvPr>
          <p:cNvSpPr>
            <a:spLocks noGrp="1" noChangeArrowheads="1"/>
          </p:cNvSpPr>
          <p:nvPr>
            <p:ph type="title"/>
          </p:nvPr>
        </p:nvSpPr>
        <p:spPr/>
        <p:txBody>
          <a:bodyPr/>
          <a:lstStyle/>
          <a:p>
            <a:r>
              <a:rPr kumimoji="0" lang="en-US" altLang="zh-CN"/>
              <a:t>Recursion Tree</a:t>
            </a:r>
          </a:p>
        </p:txBody>
      </p:sp>
      <p:sp>
        <p:nvSpPr>
          <p:cNvPr id="24579" name="Text Box 4">
            <a:extLst>
              <a:ext uri="{FF2B5EF4-FFF2-40B4-BE49-F238E27FC236}">
                <a16:creationId xmlns:a16="http://schemas.microsoft.com/office/drawing/2014/main" id="{56DA6629-F3DF-5B46-906D-A66ED7E6FF3F}"/>
              </a:ext>
            </a:extLst>
          </p:cNvPr>
          <p:cNvSpPr txBox="1">
            <a:spLocks noChangeArrowheads="1"/>
          </p:cNvSpPr>
          <p:nvPr/>
        </p:nvSpPr>
        <p:spPr bwMode="auto">
          <a:xfrm>
            <a:off x="9067800" y="2174876"/>
            <a:ext cx="609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cn</a:t>
            </a:r>
          </a:p>
        </p:txBody>
      </p:sp>
      <p:sp>
        <p:nvSpPr>
          <p:cNvPr id="24580" name="Text Box 5">
            <a:extLst>
              <a:ext uri="{FF2B5EF4-FFF2-40B4-BE49-F238E27FC236}">
                <a16:creationId xmlns:a16="http://schemas.microsoft.com/office/drawing/2014/main" id="{BA57BB24-03AB-D44C-857B-49DA5628563E}"/>
              </a:ext>
            </a:extLst>
          </p:cNvPr>
          <p:cNvSpPr txBox="1">
            <a:spLocks noChangeArrowheads="1"/>
          </p:cNvSpPr>
          <p:nvPr/>
        </p:nvSpPr>
        <p:spPr bwMode="auto">
          <a:xfrm>
            <a:off x="9067801" y="3121026"/>
            <a:ext cx="10382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4c(n/2)</a:t>
            </a:r>
          </a:p>
        </p:txBody>
      </p:sp>
      <p:sp>
        <p:nvSpPr>
          <p:cNvPr id="24581" name="Text Box 6">
            <a:extLst>
              <a:ext uri="{FF2B5EF4-FFF2-40B4-BE49-F238E27FC236}">
                <a16:creationId xmlns:a16="http://schemas.microsoft.com/office/drawing/2014/main" id="{4A709702-7B47-544D-8672-854BD6FF63CE}"/>
              </a:ext>
            </a:extLst>
          </p:cNvPr>
          <p:cNvSpPr txBox="1">
            <a:spLocks noChangeArrowheads="1"/>
          </p:cNvSpPr>
          <p:nvPr/>
        </p:nvSpPr>
        <p:spPr bwMode="auto">
          <a:xfrm>
            <a:off x="9067801" y="4156076"/>
            <a:ext cx="10382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16c(n/4)</a:t>
            </a:r>
          </a:p>
        </p:txBody>
      </p:sp>
      <p:sp>
        <p:nvSpPr>
          <p:cNvPr id="24582" name="Text Box 7">
            <a:extLst>
              <a:ext uri="{FF2B5EF4-FFF2-40B4-BE49-F238E27FC236}">
                <a16:creationId xmlns:a16="http://schemas.microsoft.com/office/drawing/2014/main" id="{71FDA612-968D-3346-99F0-CA3C84D8A490}"/>
              </a:ext>
            </a:extLst>
          </p:cNvPr>
          <p:cNvSpPr txBox="1">
            <a:spLocks noChangeArrowheads="1"/>
          </p:cNvSpPr>
          <p:nvPr/>
        </p:nvSpPr>
        <p:spPr bwMode="auto">
          <a:xfrm>
            <a:off x="9067800" y="5126038"/>
            <a:ext cx="1447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4</a:t>
            </a:r>
            <a:r>
              <a:rPr kumimoji="1" lang="en-US" altLang="zh-CN" b="1" baseline="30000">
                <a:solidFill>
                  <a:schemeClr val="tx1"/>
                </a:solidFill>
                <a:latin typeface="Courier New" panose="02070309020205020404" pitchFamily="49" charset="0"/>
              </a:rPr>
              <a:t>k </a:t>
            </a:r>
            <a:r>
              <a:rPr kumimoji="1" lang="en-US" altLang="zh-CN" b="1">
                <a:solidFill>
                  <a:schemeClr val="tx1"/>
                </a:solidFill>
                <a:latin typeface="Courier New" panose="02070309020205020404" pitchFamily="49" charset="0"/>
              </a:rPr>
              <a:t>c(n / 2</a:t>
            </a:r>
            <a:r>
              <a:rPr kumimoji="1" lang="en-US" altLang="zh-CN" b="1" baseline="30000">
                <a:solidFill>
                  <a:schemeClr val="tx1"/>
                </a:solidFill>
                <a:latin typeface="Courier New" panose="02070309020205020404" pitchFamily="49" charset="0"/>
              </a:rPr>
              <a:t>k</a:t>
            </a:r>
            <a:r>
              <a:rPr kumimoji="1" lang="en-US" altLang="zh-CN" b="1">
                <a:solidFill>
                  <a:schemeClr val="tx1"/>
                </a:solidFill>
                <a:latin typeface="Courier New" panose="02070309020205020404" pitchFamily="49" charset="0"/>
              </a:rPr>
              <a:t>)</a:t>
            </a:r>
          </a:p>
        </p:txBody>
      </p:sp>
      <p:sp>
        <p:nvSpPr>
          <p:cNvPr id="24583" name="Text Box 11">
            <a:extLst>
              <a:ext uri="{FF2B5EF4-FFF2-40B4-BE49-F238E27FC236}">
                <a16:creationId xmlns:a16="http://schemas.microsoft.com/office/drawing/2014/main" id="{AE99D6DD-27FB-1840-B84C-2E4838477CB9}"/>
              </a:ext>
            </a:extLst>
          </p:cNvPr>
          <p:cNvSpPr txBox="1">
            <a:spLocks noChangeArrowheads="1"/>
          </p:cNvSpPr>
          <p:nvPr/>
        </p:nvSpPr>
        <p:spPr bwMode="auto">
          <a:xfrm>
            <a:off x="4897787" y="2203451"/>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 T(n) </a:t>
            </a:r>
          </a:p>
        </p:txBody>
      </p:sp>
      <p:sp>
        <p:nvSpPr>
          <p:cNvPr id="24584" name="Text Box 12">
            <a:extLst>
              <a:ext uri="{FF2B5EF4-FFF2-40B4-BE49-F238E27FC236}">
                <a16:creationId xmlns:a16="http://schemas.microsoft.com/office/drawing/2014/main" id="{3E5F5C3C-3C33-AB48-83DC-B5E5B9607BE7}"/>
              </a:ext>
            </a:extLst>
          </p:cNvPr>
          <p:cNvSpPr txBox="1">
            <a:spLocks noChangeArrowheads="1"/>
          </p:cNvSpPr>
          <p:nvPr/>
        </p:nvSpPr>
        <p:spPr bwMode="auto">
          <a:xfrm>
            <a:off x="2873725" y="31654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cxnSp>
        <p:nvCxnSpPr>
          <p:cNvPr id="24585" name="AutoShape 13">
            <a:extLst>
              <a:ext uri="{FF2B5EF4-FFF2-40B4-BE49-F238E27FC236}">
                <a16:creationId xmlns:a16="http://schemas.microsoft.com/office/drawing/2014/main" id="{DEFA200C-BEB9-5045-92FC-B30C4545BC49}"/>
              </a:ext>
            </a:extLst>
          </p:cNvPr>
          <p:cNvCxnSpPr>
            <a:cxnSpLocks noChangeShapeType="1"/>
            <a:stCxn id="24583" idx="2"/>
            <a:endCxn id="24584" idx="0"/>
          </p:cNvCxnSpPr>
          <p:nvPr/>
        </p:nvCxnSpPr>
        <p:spPr bwMode="auto">
          <a:xfrm flipH="1">
            <a:off x="3198814" y="2481091"/>
            <a:ext cx="2024062" cy="684384"/>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6" name="AutoShape 14">
            <a:extLst>
              <a:ext uri="{FF2B5EF4-FFF2-40B4-BE49-F238E27FC236}">
                <a16:creationId xmlns:a16="http://schemas.microsoft.com/office/drawing/2014/main" id="{EBC8CFA8-887E-8E4C-A533-93A65765C501}"/>
              </a:ext>
            </a:extLst>
          </p:cNvPr>
          <p:cNvCxnSpPr>
            <a:cxnSpLocks noChangeShapeType="1"/>
            <a:stCxn id="24583" idx="2"/>
            <a:endCxn id="24606" idx="0"/>
          </p:cNvCxnSpPr>
          <p:nvPr/>
        </p:nvCxnSpPr>
        <p:spPr bwMode="auto">
          <a:xfrm>
            <a:off x="5222877" y="2481091"/>
            <a:ext cx="1876425" cy="684384"/>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87" name="Text Box 15">
            <a:extLst>
              <a:ext uri="{FF2B5EF4-FFF2-40B4-BE49-F238E27FC236}">
                <a16:creationId xmlns:a16="http://schemas.microsoft.com/office/drawing/2014/main" id="{F07875A4-1252-374B-ACD5-8DBD22BA4BF9}"/>
              </a:ext>
            </a:extLst>
          </p:cNvPr>
          <p:cNvSpPr txBox="1">
            <a:spLocks noChangeArrowheads="1"/>
          </p:cNvSpPr>
          <p:nvPr/>
        </p:nvSpPr>
        <p:spPr bwMode="auto">
          <a:xfrm>
            <a:off x="1832325"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24588" name="AutoShape 16">
            <a:extLst>
              <a:ext uri="{FF2B5EF4-FFF2-40B4-BE49-F238E27FC236}">
                <a16:creationId xmlns:a16="http://schemas.microsoft.com/office/drawing/2014/main" id="{0E30B8AF-7579-244F-9716-6012C9F53A31}"/>
              </a:ext>
            </a:extLst>
          </p:cNvPr>
          <p:cNvCxnSpPr>
            <a:cxnSpLocks noChangeShapeType="1"/>
            <a:stCxn id="24584" idx="2"/>
            <a:endCxn id="24587" idx="0"/>
          </p:cNvCxnSpPr>
          <p:nvPr/>
        </p:nvCxnSpPr>
        <p:spPr bwMode="auto">
          <a:xfrm flipH="1">
            <a:off x="2157414" y="3443117"/>
            <a:ext cx="10414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89" name="Text Box 17">
            <a:extLst>
              <a:ext uri="{FF2B5EF4-FFF2-40B4-BE49-F238E27FC236}">
                <a16:creationId xmlns:a16="http://schemas.microsoft.com/office/drawing/2014/main" id="{F7794CAD-2B0B-7044-B65B-89F3FA8371B3}"/>
              </a:ext>
            </a:extLst>
          </p:cNvPr>
          <p:cNvSpPr txBox="1">
            <a:spLocks noChangeArrowheads="1"/>
          </p:cNvSpPr>
          <p:nvPr/>
        </p:nvSpPr>
        <p:spPr bwMode="auto">
          <a:xfrm>
            <a:off x="3229325"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24590" name="AutoShape 18">
            <a:extLst>
              <a:ext uri="{FF2B5EF4-FFF2-40B4-BE49-F238E27FC236}">
                <a16:creationId xmlns:a16="http://schemas.microsoft.com/office/drawing/2014/main" id="{2DE106DB-84CA-AF4E-AFA7-AA8813BDD699}"/>
              </a:ext>
            </a:extLst>
          </p:cNvPr>
          <p:cNvCxnSpPr>
            <a:cxnSpLocks noChangeShapeType="1"/>
            <a:stCxn id="24584" idx="2"/>
            <a:endCxn id="24589" idx="0"/>
          </p:cNvCxnSpPr>
          <p:nvPr/>
        </p:nvCxnSpPr>
        <p:spPr bwMode="auto">
          <a:xfrm>
            <a:off x="3198814" y="3443117"/>
            <a:ext cx="3556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91" name="Text Box 19">
            <a:extLst>
              <a:ext uri="{FF2B5EF4-FFF2-40B4-BE49-F238E27FC236}">
                <a16:creationId xmlns:a16="http://schemas.microsoft.com/office/drawing/2014/main" id="{2EA3C28A-FFDB-F343-B30C-890949C37201}"/>
              </a:ext>
            </a:extLst>
          </p:cNvPr>
          <p:cNvSpPr txBox="1">
            <a:spLocks noChangeArrowheads="1"/>
          </p:cNvSpPr>
          <p:nvPr/>
        </p:nvSpPr>
        <p:spPr bwMode="auto">
          <a:xfrm>
            <a:off x="2128369" y="6065839"/>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2" name="Text Box 20">
            <a:extLst>
              <a:ext uri="{FF2B5EF4-FFF2-40B4-BE49-F238E27FC236}">
                <a16:creationId xmlns:a16="http://schemas.microsoft.com/office/drawing/2014/main" id="{6189859C-2602-7B4D-8584-509194391FD5}"/>
              </a:ext>
            </a:extLst>
          </p:cNvPr>
          <p:cNvSpPr txBox="1">
            <a:spLocks noChangeArrowheads="1"/>
          </p:cNvSpPr>
          <p:nvPr/>
        </p:nvSpPr>
        <p:spPr bwMode="auto">
          <a:xfrm>
            <a:off x="2761781" y="6065839"/>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3" name="Text Box 21">
            <a:extLst>
              <a:ext uri="{FF2B5EF4-FFF2-40B4-BE49-F238E27FC236}">
                <a16:creationId xmlns:a16="http://schemas.microsoft.com/office/drawing/2014/main" id="{0F744FB4-19A0-0F4D-897A-8F5DAD6A9E3F}"/>
              </a:ext>
            </a:extLst>
          </p:cNvPr>
          <p:cNvSpPr txBox="1">
            <a:spLocks noChangeArrowheads="1"/>
          </p:cNvSpPr>
          <p:nvPr/>
        </p:nvSpPr>
        <p:spPr bwMode="auto">
          <a:xfrm>
            <a:off x="3404719" y="6075364"/>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4" name="Text Box 22">
            <a:extLst>
              <a:ext uri="{FF2B5EF4-FFF2-40B4-BE49-F238E27FC236}">
                <a16:creationId xmlns:a16="http://schemas.microsoft.com/office/drawing/2014/main" id="{582C47AD-57C1-694B-AA30-4CA7E35DC75C}"/>
              </a:ext>
            </a:extLst>
          </p:cNvPr>
          <p:cNvSpPr txBox="1">
            <a:spLocks noChangeArrowheads="1"/>
          </p:cNvSpPr>
          <p:nvPr/>
        </p:nvSpPr>
        <p:spPr bwMode="auto">
          <a:xfrm>
            <a:off x="4041306" y="6075364"/>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5" name="Text Box 23">
            <a:extLst>
              <a:ext uri="{FF2B5EF4-FFF2-40B4-BE49-F238E27FC236}">
                <a16:creationId xmlns:a16="http://schemas.microsoft.com/office/drawing/2014/main" id="{15A2315B-4017-3C4D-96E3-0BFE9DFAE030}"/>
              </a:ext>
            </a:extLst>
          </p:cNvPr>
          <p:cNvSpPr txBox="1">
            <a:spLocks noChangeArrowheads="1"/>
          </p:cNvSpPr>
          <p:nvPr/>
        </p:nvSpPr>
        <p:spPr bwMode="auto">
          <a:xfrm>
            <a:off x="6090128"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6" name="Text Box 24">
            <a:extLst>
              <a:ext uri="{FF2B5EF4-FFF2-40B4-BE49-F238E27FC236}">
                <a16:creationId xmlns:a16="http://schemas.microsoft.com/office/drawing/2014/main" id="{57C003F5-2BD9-8A4B-93DB-5638E1B51E86}"/>
              </a:ext>
            </a:extLst>
          </p:cNvPr>
          <p:cNvSpPr txBox="1">
            <a:spLocks noChangeArrowheads="1"/>
          </p:cNvSpPr>
          <p:nvPr/>
        </p:nvSpPr>
        <p:spPr bwMode="auto">
          <a:xfrm>
            <a:off x="6731478"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7" name="Text Box 25">
            <a:extLst>
              <a:ext uri="{FF2B5EF4-FFF2-40B4-BE49-F238E27FC236}">
                <a16:creationId xmlns:a16="http://schemas.microsoft.com/office/drawing/2014/main" id="{4057790E-6BFD-2E49-B1E7-D013C43AD8BC}"/>
              </a:ext>
            </a:extLst>
          </p:cNvPr>
          <p:cNvSpPr txBox="1">
            <a:spLocks noChangeArrowheads="1"/>
          </p:cNvSpPr>
          <p:nvPr/>
        </p:nvSpPr>
        <p:spPr bwMode="auto">
          <a:xfrm>
            <a:off x="7360128"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8" name="Text Box 26">
            <a:extLst>
              <a:ext uri="{FF2B5EF4-FFF2-40B4-BE49-F238E27FC236}">
                <a16:creationId xmlns:a16="http://schemas.microsoft.com/office/drawing/2014/main" id="{A56E5E88-52F2-D64B-BD57-D8670F562264}"/>
              </a:ext>
            </a:extLst>
          </p:cNvPr>
          <p:cNvSpPr txBox="1">
            <a:spLocks noChangeArrowheads="1"/>
          </p:cNvSpPr>
          <p:nvPr/>
        </p:nvSpPr>
        <p:spPr bwMode="auto">
          <a:xfrm>
            <a:off x="7974490"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24599" name="Rectangle 27">
            <a:extLst>
              <a:ext uri="{FF2B5EF4-FFF2-40B4-BE49-F238E27FC236}">
                <a16:creationId xmlns:a16="http://schemas.microsoft.com/office/drawing/2014/main" id="{462AFD69-34B2-3245-8A4D-9E4547EE0B2A}"/>
              </a:ext>
            </a:extLst>
          </p:cNvPr>
          <p:cNvSpPr>
            <a:spLocks noChangeArrowheads="1"/>
          </p:cNvSpPr>
          <p:nvPr/>
        </p:nvSpPr>
        <p:spPr bwMode="auto">
          <a:xfrm>
            <a:off x="2006600" y="5145089"/>
            <a:ext cx="6527800" cy="320675"/>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b="1">
                <a:solidFill>
                  <a:schemeClr val="bg1"/>
                </a:solidFill>
                <a:latin typeface="Courier New" panose="02070309020205020404" pitchFamily="49" charset="0"/>
              </a:rPr>
              <a:t>T(n / 2</a:t>
            </a:r>
            <a:r>
              <a:rPr kumimoji="1" lang="en-US" altLang="zh-CN" b="1" baseline="30000">
                <a:solidFill>
                  <a:schemeClr val="bg1"/>
                </a:solidFill>
                <a:latin typeface="Courier New" panose="02070309020205020404" pitchFamily="49" charset="0"/>
              </a:rPr>
              <a:t>k</a:t>
            </a:r>
            <a:r>
              <a:rPr kumimoji="1" lang="en-US" altLang="zh-CN" b="1">
                <a:solidFill>
                  <a:schemeClr val="bg1"/>
                </a:solidFill>
                <a:latin typeface="Courier New" panose="02070309020205020404" pitchFamily="49" charset="0"/>
              </a:rPr>
              <a:t>)</a:t>
            </a:r>
          </a:p>
        </p:txBody>
      </p:sp>
      <p:cxnSp>
        <p:nvCxnSpPr>
          <p:cNvPr id="24600" name="AutoShape 28">
            <a:extLst>
              <a:ext uri="{FF2B5EF4-FFF2-40B4-BE49-F238E27FC236}">
                <a16:creationId xmlns:a16="http://schemas.microsoft.com/office/drawing/2014/main" id="{9466EE36-F617-AD41-B03C-9F8CF9CDBAC6}"/>
              </a:ext>
            </a:extLst>
          </p:cNvPr>
          <p:cNvCxnSpPr>
            <a:cxnSpLocks noChangeShapeType="1"/>
            <a:stCxn id="24583" idx="2"/>
            <a:endCxn id="24603" idx="0"/>
          </p:cNvCxnSpPr>
          <p:nvPr/>
        </p:nvCxnSpPr>
        <p:spPr bwMode="auto">
          <a:xfrm>
            <a:off x="5222877" y="2481091"/>
            <a:ext cx="498475" cy="684384"/>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1" name="Text Box 29">
            <a:extLst>
              <a:ext uri="{FF2B5EF4-FFF2-40B4-BE49-F238E27FC236}">
                <a16:creationId xmlns:a16="http://schemas.microsoft.com/office/drawing/2014/main" id="{9E86D603-3746-BE41-9AFC-E6F2BD7BD4EA}"/>
              </a:ext>
            </a:extLst>
          </p:cNvPr>
          <p:cNvSpPr txBox="1">
            <a:spLocks noChangeArrowheads="1"/>
          </p:cNvSpPr>
          <p:nvPr/>
        </p:nvSpPr>
        <p:spPr bwMode="auto">
          <a:xfrm>
            <a:off x="2518125"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24602" name="AutoShape 30">
            <a:extLst>
              <a:ext uri="{FF2B5EF4-FFF2-40B4-BE49-F238E27FC236}">
                <a16:creationId xmlns:a16="http://schemas.microsoft.com/office/drawing/2014/main" id="{6B046A0D-BE06-2049-92A2-0AFC679DBE7E}"/>
              </a:ext>
            </a:extLst>
          </p:cNvPr>
          <p:cNvCxnSpPr>
            <a:cxnSpLocks noChangeShapeType="1"/>
            <a:stCxn id="24584" idx="2"/>
            <a:endCxn id="24601" idx="0"/>
          </p:cNvCxnSpPr>
          <p:nvPr/>
        </p:nvCxnSpPr>
        <p:spPr bwMode="auto">
          <a:xfrm flipH="1">
            <a:off x="2843214" y="3443117"/>
            <a:ext cx="3556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3" name="Text Box 31">
            <a:extLst>
              <a:ext uri="{FF2B5EF4-FFF2-40B4-BE49-F238E27FC236}">
                <a16:creationId xmlns:a16="http://schemas.microsoft.com/office/drawing/2014/main" id="{F36EEA3E-4BDA-5640-8CC1-161528673E1A}"/>
              </a:ext>
            </a:extLst>
          </p:cNvPr>
          <p:cNvSpPr txBox="1">
            <a:spLocks noChangeArrowheads="1"/>
          </p:cNvSpPr>
          <p:nvPr/>
        </p:nvSpPr>
        <p:spPr bwMode="auto">
          <a:xfrm>
            <a:off x="5396262" y="31654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sp>
        <p:nvSpPr>
          <p:cNvPr id="24604" name="Text Box 32">
            <a:extLst>
              <a:ext uri="{FF2B5EF4-FFF2-40B4-BE49-F238E27FC236}">
                <a16:creationId xmlns:a16="http://schemas.microsoft.com/office/drawing/2014/main" id="{67C906A3-06E3-6C47-9C2E-D5749F345F0D}"/>
              </a:ext>
            </a:extLst>
          </p:cNvPr>
          <p:cNvSpPr txBox="1">
            <a:spLocks noChangeArrowheads="1"/>
          </p:cNvSpPr>
          <p:nvPr/>
        </p:nvSpPr>
        <p:spPr bwMode="auto">
          <a:xfrm>
            <a:off x="3991325"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sp>
        <p:nvSpPr>
          <p:cNvPr id="24605" name="Text Box 34">
            <a:extLst>
              <a:ext uri="{FF2B5EF4-FFF2-40B4-BE49-F238E27FC236}">
                <a16:creationId xmlns:a16="http://schemas.microsoft.com/office/drawing/2014/main" id="{A3C1269C-DBDF-8843-BDEA-6F00EA3B287A}"/>
              </a:ext>
            </a:extLst>
          </p:cNvPr>
          <p:cNvSpPr txBox="1">
            <a:spLocks noChangeArrowheads="1"/>
          </p:cNvSpPr>
          <p:nvPr/>
        </p:nvSpPr>
        <p:spPr bwMode="auto">
          <a:xfrm>
            <a:off x="5632800"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sp>
        <p:nvSpPr>
          <p:cNvPr id="24606" name="Text Box 38">
            <a:extLst>
              <a:ext uri="{FF2B5EF4-FFF2-40B4-BE49-F238E27FC236}">
                <a16:creationId xmlns:a16="http://schemas.microsoft.com/office/drawing/2014/main" id="{9E01338B-C48C-F948-9022-49BDEA9CC59F}"/>
              </a:ext>
            </a:extLst>
          </p:cNvPr>
          <p:cNvSpPr txBox="1">
            <a:spLocks noChangeArrowheads="1"/>
          </p:cNvSpPr>
          <p:nvPr/>
        </p:nvSpPr>
        <p:spPr bwMode="auto">
          <a:xfrm>
            <a:off x="6774212" y="31654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sp>
        <p:nvSpPr>
          <p:cNvPr id="24607" name="Text Box 39">
            <a:extLst>
              <a:ext uri="{FF2B5EF4-FFF2-40B4-BE49-F238E27FC236}">
                <a16:creationId xmlns:a16="http://schemas.microsoft.com/office/drawing/2014/main" id="{614F3FB9-077E-BF40-AF4E-3C0DCB299820}"/>
              </a:ext>
            </a:extLst>
          </p:cNvPr>
          <p:cNvSpPr txBox="1">
            <a:spLocks noChangeArrowheads="1"/>
          </p:cNvSpPr>
          <p:nvPr/>
        </p:nvSpPr>
        <p:spPr bwMode="auto">
          <a:xfrm>
            <a:off x="6369400"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24608" name="AutoShape 40">
            <a:extLst>
              <a:ext uri="{FF2B5EF4-FFF2-40B4-BE49-F238E27FC236}">
                <a16:creationId xmlns:a16="http://schemas.microsoft.com/office/drawing/2014/main" id="{4F281D5A-EA22-AD42-8420-C0CB474DB07C}"/>
              </a:ext>
            </a:extLst>
          </p:cNvPr>
          <p:cNvCxnSpPr>
            <a:cxnSpLocks noChangeShapeType="1"/>
            <a:stCxn id="24606" idx="2"/>
            <a:endCxn id="24607" idx="0"/>
          </p:cNvCxnSpPr>
          <p:nvPr/>
        </p:nvCxnSpPr>
        <p:spPr bwMode="auto">
          <a:xfrm flipH="1">
            <a:off x="6694489" y="3443117"/>
            <a:ext cx="404812"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9" name="Text Box 41">
            <a:extLst>
              <a:ext uri="{FF2B5EF4-FFF2-40B4-BE49-F238E27FC236}">
                <a16:creationId xmlns:a16="http://schemas.microsoft.com/office/drawing/2014/main" id="{E61259AE-BFB4-0848-80BE-E419F5ED9049}"/>
              </a:ext>
            </a:extLst>
          </p:cNvPr>
          <p:cNvSpPr txBox="1">
            <a:spLocks noChangeArrowheads="1"/>
          </p:cNvSpPr>
          <p:nvPr/>
        </p:nvSpPr>
        <p:spPr bwMode="auto">
          <a:xfrm>
            <a:off x="7766400"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24610" name="AutoShape 42">
            <a:extLst>
              <a:ext uri="{FF2B5EF4-FFF2-40B4-BE49-F238E27FC236}">
                <a16:creationId xmlns:a16="http://schemas.microsoft.com/office/drawing/2014/main" id="{4D752B14-8D17-3E4B-90A4-AA4A7F4A81E8}"/>
              </a:ext>
            </a:extLst>
          </p:cNvPr>
          <p:cNvCxnSpPr>
            <a:cxnSpLocks noChangeShapeType="1"/>
            <a:stCxn id="24606" idx="2"/>
            <a:endCxn id="24609" idx="0"/>
          </p:cNvCxnSpPr>
          <p:nvPr/>
        </p:nvCxnSpPr>
        <p:spPr bwMode="auto">
          <a:xfrm>
            <a:off x="7099301" y="3443117"/>
            <a:ext cx="992188"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11" name="Text Box 43">
            <a:extLst>
              <a:ext uri="{FF2B5EF4-FFF2-40B4-BE49-F238E27FC236}">
                <a16:creationId xmlns:a16="http://schemas.microsoft.com/office/drawing/2014/main" id="{3B608B8A-3FAF-474E-B294-DA4638A21407}"/>
              </a:ext>
            </a:extLst>
          </p:cNvPr>
          <p:cNvSpPr txBox="1">
            <a:spLocks noChangeArrowheads="1"/>
          </p:cNvSpPr>
          <p:nvPr/>
        </p:nvSpPr>
        <p:spPr bwMode="auto">
          <a:xfrm>
            <a:off x="7055200"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24612" name="AutoShape 44">
            <a:extLst>
              <a:ext uri="{FF2B5EF4-FFF2-40B4-BE49-F238E27FC236}">
                <a16:creationId xmlns:a16="http://schemas.microsoft.com/office/drawing/2014/main" id="{858751D2-E776-7F41-8762-CCC6A8B9390C}"/>
              </a:ext>
            </a:extLst>
          </p:cNvPr>
          <p:cNvCxnSpPr>
            <a:cxnSpLocks noChangeShapeType="1"/>
            <a:stCxn id="24606" idx="2"/>
            <a:endCxn id="24611" idx="0"/>
          </p:cNvCxnSpPr>
          <p:nvPr/>
        </p:nvCxnSpPr>
        <p:spPr bwMode="auto">
          <a:xfrm>
            <a:off x="7099301" y="3443117"/>
            <a:ext cx="280988"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13" name="Text Box 45">
            <a:extLst>
              <a:ext uri="{FF2B5EF4-FFF2-40B4-BE49-F238E27FC236}">
                <a16:creationId xmlns:a16="http://schemas.microsoft.com/office/drawing/2014/main" id="{D12165DE-606E-A14E-8BEC-B7C0D54B4800}"/>
              </a:ext>
            </a:extLst>
          </p:cNvPr>
          <p:cNvSpPr txBox="1">
            <a:spLocks noChangeArrowheads="1"/>
          </p:cNvSpPr>
          <p:nvPr/>
        </p:nvSpPr>
        <p:spPr bwMode="auto">
          <a:xfrm>
            <a:off x="5019676" y="6065839"/>
            <a:ext cx="103822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24614" name="Text Box 46">
            <a:extLst>
              <a:ext uri="{FF2B5EF4-FFF2-40B4-BE49-F238E27FC236}">
                <a16:creationId xmlns:a16="http://schemas.microsoft.com/office/drawing/2014/main" id="{EB542805-5DCA-D545-AA28-D85AA3DC6009}"/>
              </a:ext>
            </a:extLst>
          </p:cNvPr>
          <p:cNvSpPr txBox="1">
            <a:spLocks noChangeArrowheads="1"/>
          </p:cNvSpPr>
          <p:nvPr/>
        </p:nvSpPr>
        <p:spPr bwMode="auto">
          <a:xfrm rot="5400000">
            <a:off x="5032376" y="5656349"/>
            <a:ext cx="48101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24615" name="Text Box 48">
            <a:extLst>
              <a:ext uri="{FF2B5EF4-FFF2-40B4-BE49-F238E27FC236}">
                <a16:creationId xmlns:a16="http://schemas.microsoft.com/office/drawing/2014/main" id="{2BAB0C1B-BF36-624C-8636-4783129D2589}"/>
              </a:ext>
            </a:extLst>
          </p:cNvPr>
          <p:cNvSpPr txBox="1">
            <a:spLocks noChangeArrowheads="1"/>
          </p:cNvSpPr>
          <p:nvPr/>
        </p:nvSpPr>
        <p:spPr bwMode="auto">
          <a:xfrm>
            <a:off x="4204050" y="3162301"/>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cxnSp>
        <p:nvCxnSpPr>
          <p:cNvPr id="24616" name="AutoShape 49">
            <a:extLst>
              <a:ext uri="{FF2B5EF4-FFF2-40B4-BE49-F238E27FC236}">
                <a16:creationId xmlns:a16="http://schemas.microsoft.com/office/drawing/2014/main" id="{A13972AB-1BC2-BE4E-BB94-C004396097E0}"/>
              </a:ext>
            </a:extLst>
          </p:cNvPr>
          <p:cNvCxnSpPr>
            <a:cxnSpLocks noChangeShapeType="1"/>
            <a:stCxn id="24583" idx="2"/>
            <a:endCxn id="24615" idx="0"/>
          </p:cNvCxnSpPr>
          <p:nvPr/>
        </p:nvCxnSpPr>
        <p:spPr bwMode="auto">
          <a:xfrm flipH="1">
            <a:off x="4529140" y="2481092"/>
            <a:ext cx="693737" cy="68120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17" name="AutoShape 50">
            <a:extLst>
              <a:ext uri="{FF2B5EF4-FFF2-40B4-BE49-F238E27FC236}">
                <a16:creationId xmlns:a16="http://schemas.microsoft.com/office/drawing/2014/main" id="{28148375-8D13-CC4C-8457-8D5D0B202703}"/>
              </a:ext>
            </a:extLst>
          </p:cNvPr>
          <p:cNvCxnSpPr>
            <a:cxnSpLocks noChangeShapeType="1"/>
            <a:stCxn id="24606" idx="2"/>
            <a:endCxn id="24605" idx="0"/>
          </p:cNvCxnSpPr>
          <p:nvPr/>
        </p:nvCxnSpPr>
        <p:spPr bwMode="auto">
          <a:xfrm flipH="1">
            <a:off x="5957889" y="3443117"/>
            <a:ext cx="1141412"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18" name="AutoShape 51">
            <a:extLst>
              <a:ext uri="{FF2B5EF4-FFF2-40B4-BE49-F238E27FC236}">
                <a16:creationId xmlns:a16="http://schemas.microsoft.com/office/drawing/2014/main" id="{99060A43-87B0-1A48-8B37-9F108A807D54}"/>
              </a:ext>
            </a:extLst>
          </p:cNvPr>
          <p:cNvCxnSpPr>
            <a:cxnSpLocks noChangeShapeType="1"/>
            <a:stCxn id="24584" idx="2"/>
            <a:endCxn id="24604" idx="0"/>
          </p:cNvCxnSpPr>
          <p:nvPr/>
        </p:nvCxnSpPr>
        <p:spPr bwMode="auto">
          <a:xfrm>
            <a:off x="3198814" y="3443117"/>
            <a:ext cx="11176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19" name="Text Box 52">
            <a:extLst>
              <a:ext uri="{FF2B5EF4-FFF2-40B4-BE49-F238E27FC236}">
                <a16:creationId xmlns:a16="http://schemas.microsoft.com/office/drawing/2014/main" id="{75A9C490-7A70-4A48-A91F-B74287D90F90}"/>
              </a:ext>
            </a:extLst>
          </p:cNvPr>
          <p:cNvSpPr txBox="1">
            <a:spLocks noChangeArrowheads="1"/>
          </p:cNvSpPr>
          <p:nvPr/>
        </p:nvSpPr>
        <p:spPr bwMode="auto">
          <a:xfrm>
            <a:off x="4983164" y="4135439"/>
            <a:ext cx="103822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24620" name="Text Box 53">
            <a:extLst>
              <a:ext uri="{FF2B5EF4-FFF2-40B4-BE49-F238E27FC236}">
                <a16:creationId xmlns:a16="http://schemas.microsoft.com/office/drawing/2014/main" id="{213E4E7F-EC2D-6446-A62F-20243DF6C8BF}"/>
              </a:ext>
            </a:extLst>
          </p:cNvPr>
          <p:cNvSpPr txBox="1">
            <a:spLocks noChangeArrowheads="1"/>
          </p:cNvSpPr>
          <p:nvPr/>
        </p:nvSpPr>
        <p:spPr bwMode="auto">
          <a:xfrm rot="5400000">
            <a:off x="5018088" y="4627650"/>
            <a:ext cx="48101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24621" name="Text Box 55">
            <a:extLst>
              <a:ext uri="{FF2B5EF4-FFF2-40B4-BE49-F238E27FC236}">
                <a16:creationId xmlns:a16="http://schemas.microsoft.com/office/drawing/2014/main" id="{56031DD7-0708-D04B-B681-9A99A3A8E1DF}"/>
              </a:ext>
            </a:extLst>
          </p:cNvPr>
          <p:cNvSpPr txBox="1">
            <a:spLocks noChangeArrowheads="1"/>
          </p:cNvSpPr>
          <p:nvPr/>
        </p:nvSpPr>
        <p:spPr bwMode="auto">
          <a:xfrm rot="5400000">
            <a:off x="9191626" y="4613362"/>
            <a:ext cx="48101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2" name="TextBox 1">
            <a:extLst>
              <a:ext uri="{FF2B5EF4-FFF2-40B4-BE49-F238E27FC236}">
                <a16:creationId xmlns:a16="http://schemas.microsoft.com/office/drawing/2014/main" id="{80629F92-3045-3743-BE83-DB951D11275C}"/>
              </a:ext>
            </a:extLst>
          </p:cNvPr>
          <p:cNvSpPr txBox="1">
            <a:spLocks noRot="1" noChangeAspect="1" noMove="1" noResize="1" noEditPoints="1" noAdjustHandles="1" noChangeArrowheads="1" noChangeShapeType="1" noTextEdit="1"/>
          </p:cNvSpPr>
          <p:nvPr/>
        </p:nvSpPr>
        <p:spPr>
          <a:xfrm>
            <a:off x="2478089" y="899697"/>
            <a:ext cx="2218043" cy="564898"/>
          </a:xfrm>
          <a:prstGeom prst="rect">
            <a:avLst/>
          </a:prstGeom>
          <a:blipFill>
            <a:blip r:embed="rId3"/>
            <a:stretch>
              <a:fillRect b="-4444"/>
            </a:stretch>
          </a:blipFill>
        </p:spPr>
        <p:txBody>
          <a:bodyPr/>
          <a:lstStyle/>
          <a:p>
            <a:r>
              <a:rPr lang="en-CN">
                <a:noFill/>
              </a:rPr>
              <a:t> </a:t>
            </a:r>
          </a:p>
        </p:txBody>
      </p:sp>
      <p:sp>
        <p:nvSpPr>
          <p:cNvPr id="52" name="TextBox 51">
            <a:extLst>
              <a:ext uri="{FF2B5EF4-FFF2-40B4-BE49-F238E27FC236}">
                <a16:creationId xmlns:a16="http://schemas.microsoft.com/office/drawing/2014/main" id="{4E41CF9A-0131-5140-8075-F057A52D9C78}"/>
              </a:ext>
            </a:extLst>
          </p:cNvPr>
          <p:cNvSpPr txBox="1">
            <a:spLocks noRot="1" noChangeAspect="1" noMove="1" noResize="1" noEditPoints="1" noAdjustHandles="1" noChangeArrowheads="1" noChangeShapeType="1" noTextEdit="1"/>
          </p:cNvSpPr>
          <p:nvPr/>
        </p:nvSpPr>
        <p:spPr>
          <a:xfrm>
            <a:off x="6530029" y="882651"/>
            <a:ext cx="1623585" cy="369332"/>
          </a:xfrm>
          <a:prstGeom prst="rect">
            <a:avLst/>
          </a:prstGeom>
          <a:blipFill>
            <a:blip r:embed="rId4"/>
            <a:stretch>
              <a:fillRect/>
            </a:stretch>
          </a:blipFill>
        </p:spPr>
        <p:txBody>
          <a:bodyPr/>
          <a:lstStyle/>
          <a:p>
            <a:r>
              <a:rPr lang="en-CN">
                <a:noFill/>
              </a:rPr>
              <a:t> </a:t>
            </a:r>
          </a:p>
        </p:txBody>
      </p:sp>
      <p:sp>
        <p:nvSpPr>
          <p:cNvPr id="24624" name="Line 42">
            <a:extLst>
              <a:ext uri="{FF2B5EF4-FFF2-40B4-BE49-F238E27FC236}">
                <a16:creationId xmlns:a16="http://schemas.microsoft.com/office/drawing/2014/main" id="{24CC7BEA-EF89-264F-94F7-5354A5E01415}"/>
              </a:ext>
            </a:extLst>
          </p:cNvPr>
          <p:cNvSpPr>
            <a:spLocks noChangeShapeType="1"/>
          </p:cNvSpPr>
          <p:nvPr/>
        </p:nvSpPr>
        <p:spPr bwMode="auto">
          <a:xfrm flipH="1">
            <a:off x="9031289" y="5699125"/>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pic>
        <p:nvPicPr>
          <p:cNvPr id="50" name="Picture 2">
            <a:extLst>
              <a:ext uri="{FF2B5EF4-FFF2-40B4-BE49-F238E27FC236}">
                <a16:creationId xmlns:a16="http://schemas.microsoft.com/office/drawing/2014/main" id="{2F340C20-C587-8F40-8648-C269F4357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4">
            <a:extLst>
              <a:ext uri="{FF2B5EF4-FFF2-40B4-BE49-F238E27FC236}">
                <a16:creationId xmlns:a16="http://schemas.microsoft.com/office/drawing/2014/main" id="{EF232C22-252B-864B-A8F5-1C5216DB8630}"/>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23460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a:extLst>
              <a:ext uri="{FF2B5EF4-FFF2-40B4-BE49-F238E27FC236}">
                <a16:creationId xmlns:a16="http://schemas.microsoft.com/office/drawing/2014/main" id="{686E0887-1A8D-AF45-9267-2E72F7EE3A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651808DE-AABB-6545-9AAC-F2931005CF33}" type="slidenum">
              <a:rPr lang="en-US" altLang="zh-CN" sz="800">
                <a:solidFill>
                  <a:schemeClr val="tx1"/>
                </a:solidFill>
              </a:rPr>
              <a:pPr/>
              <a:t>8</a:t>
            </a:fld>
            <a:endParaRPr lang="en-US" altLang="zh-CN" sz="1400">
              <a:solidFill>
                <a:schemeClr val="tx1"/>
              </a:solidFill>
            </a:endParaRPr>
          </a:p>
        </p:txBody>
      </p:sp>
      <p:sp>
        <p:nvSpPr>
          <p:cNvPr id="26626" name="Rectangle 2">
            <a:extLst>
              <a:ext uri="{FF2B5EF4-FFF2-40B4-BE49-F238E27FC236}">
                <a16:creationId xmlns:a16="http://schemas.microsoft.com/office/drawing/2014/main" id="{B6CA1065-3CB8-B143-8FCD-4E758FDFE68D}"/>
              </a:ext>
            </a:extLst>
          </p:cNvPr>
          <p:cNvSpPr>
            <a:spLocks noGrp="1" noChangeArrowheads="1"/>
          </p:cNvSpPr>
          <p:nvPr>
            <p:ph type="body" idx="1"/>
          </p:nvPr>
        </p:nvSpPr>
        <p:spPr/>
        <p:txBody>
          <a:bodyPr/>
          <a:lstStyle/>
          <a:p>
            <a:r>
              <a:rPr kumimoji="0" lang="en-US" altLang="zh-CN"/>
              <a:t>To multiply two</a:t>
            </a:r>
            <a:r>
              <a:rPr kumimoji="0" lang="en-US" altLang="zh-CN">
                <a:solidFill>
                  <a:schemeClr val="folHlink"/>
                </a:solidFill>
              </a:rPr>
              <a:t> </a:t>
            </a:r>
            <a:r>
              <a:rPr kumimoji="0" lang="en-US" altLang="zh-CN" i="1">
                <a:solidFill>
                  <a:schemeClr val="folHlink"/>
                </a:solidFill>
                <a:latin typeface="Times" pitchFamily="2" charset="0"/>
                <a:ea typeface="ＭＳ Ｐゴシック" panose="020B0600070205080204" pitchFamily="34" charset="-128"/>
              </a:rPr>
              <a:t>n</a:t>
            </a:r>
            <a:r>
              <a:rPr kumimoji="0" lang="en-US" altLang="zh-CN">
                <a:solidFill>
                  <a:schemeClr val="folHlink"/>
                </a:solidFill>
              </a:rPr>
              <a:t>-bit integers </a:t>
            </a:r>
            <a:r>
              <a:rPr kumimoji="0" lang="en-US" altLang="zh-CN" i="1">
                <a:solidFill>
                  <a:schemeClr val="folHlink"/>
                </a:solidFill>
                <a:latin typeface="Times" pitchFamily="2" charset="0"/>
              </a:rPr>
              <a:t>a</a:t>
            </a:r>
            <a:r>
              <a:rPr kumimoji="0" lang="en-US" altLang="zh-CN">
                <a:solidFill>
                  <a:schemeClr val="folHlink"/>
                </a:solidFill>
              </a:rPr>
              <a:t> and </a:t>
            </a:r>
            <a:r>
              <a:rPr kumimoji="0" lang="en-US" altLang="zh-CN" i="1">
                <a:solidFill>
                  <a:schemeClr val="folHlink"/>
                </a:solidFill>
                <a:latin typeface="Times" pitchFamily="2" charset="0"/>
              </a:rPr>
              <a:t>b</a:t>
            </a:r>
            <a:r>
              <a:rPr kumimoji="0" lang="en-US" altLang="zh-CN">
                <a:solidFill>
                  <a:schemeClr val="folHlink"/>
                </a:solidFill>
              </a:rPr>
              <a:t>:</a:t>
            </a:r>
          </a:p>
          <a:p>
            <a:pPr lvl="1"/>
            <a:r>
              <a:rPr kumimoji="0" lang="en-US" altLang="zh-CN"/>
              <a:t>Add two ½</a:t>
            </a:r>
            <a:r>
              <a:rPr kumimoji="0" lang="en-US" altLang="zh-CN" i="1">
                <a:latin typeface="Times" pitchFamily="2" charset="0"/>
                <a:ea typeface="ＭＳ Ｐゴシック" panose="020B0600070205080204" pitchFamily="34" charset="-128"/>
              </a:rPr>
              <a:t>n</a:t>
            </a:r>
            <a:r>
              <a:rPr kumimoji="0" lang="en-US" altLang="zh-CN"/>
              <a:t> bit integers.</a:t>
            </a:r>
          </a:p>
          <a:p>
            <a:pPr lvl="1"/>
            <a:r>
              <a:rPr kumimoji="0" lang="en-US" altLang="zh-CN"/>
              <a:t>Multiply </a:t>
            </a:r>
            <a:r>
              <a:rPr kumimoji="0" lang="en-US" altLang="zh-CN">
                <a:solidFill>
                  <a:schemeClr val="accent1"/>
                </a:solidFill>
              </a:rPr>
              <a:t>three </a:t>
            </a:r>
            <a:r>
              <a:rPr kumimoji="0" lang="en-US" altLang="zh-CN"/>
              <a:t>½</a:t>
            </a:r>
            <a:r>
              <a:rPr kumimoji="0" lang="en-US" altLang="zh-CN" i="1">
                <a:latin typeface="Times" pitchFamily="2" charset="0"/>
                <a:ea typeface="ＭＳ Ｐゴシック" panose="020B0600070205080204" pitchFamily="34" charset="-128"/>
              </a:rPr>
              <a:t>n</a:t>
            </a:r>
            <a:r>
              <a:rPr kumimoji="0" lang="en-US" altLang="zh-CN"/>
              <a:t>-bit integers, recursively.</a:t>
            </a:r>
          </a:p>
          <a:p>
            <a:pPr lvl="1"/>
            <a:r>
              <a:rPr kumimoji="0" lang="en-US" altLang="zh-CN"/>
              <a:t>Add, subtract, and shift to obtain result.</a:t>
            </a:r>
          </a:p>
        </p:txBody>
      </p:sp>
      <p:sp>
        <p:nvSpPr>
          <p:cNvPr id="26627" name="Rectangle 3">
            <a:extLst>
              <a:ext uri="{FF2B5EF4-FFF2-40B4-BE49-F238E27FC236}">
                <a16:creationId xmlns:a16="http://schemas.microsoft.com/office/drawing/2014/main" id="{CADCF44F-F323-8442-9752-EB3B5043B9FE}"/>
              </a:ext>
            </a:extLst>
          </p:cNvPr>
          <p:cNvSpPr>
            <a:spLocks noGrp="1" noChangeArrowheads="1"/>
          </p:cNvSpPr>
          <p:nvPr>
            <p:ph type="title"/>
          </p:nvPr>
        </p:nvSpPr>
        <p:spPr/>
        <p:txBody>
          <a:bodyPr/>
          <a:lstStyle/>
          <a:p>
            <a:r>
              <a:rPr kumimoji="0" lang="en-US" altLang="zh-CN"/>
              <a:t>Karatsuba Multiplication</a:t>
            </a:r>
          </a:p>
        </p:txBody>
      </p:sp>
      <p:pic>
        <p:nvPicPr>
          <p:cNvPr id="26628" name="Picture 2" descr="Text, letter&#10;&#10;Description automatically generated">
            <a:extLst>
              <a:ext uri="{FF2B5EF4-FFF2-40B4-BE49-F238E27FC236}">
                <a16:creationId xmlns:a16="http://schemas.microsoft.com/office/drawing/2014/main" id="{02CE13D7-FE61-D24F-A6F6-F5025121B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18" y="2999093"/>
            <a:ext cx="4322531" cy="219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48E8F696-A2D5-7040-A24D-B58B0769868C}"/>
              </a:ext>
            </a:extLst>
          </p:cNvPr>
          <p:cNvSpPr txBox="1">
            <a:spLocks noChangeArrowheads="1"/>
          </p:cNvSpPr>
          <p:nvPr/>
        </p:nvSpPr>
        <p:spPr>
          <a:xfrm>
            <a:off x="825673" y="5522718"/>
            <a:ext cx="7479083" cy="8336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Theorem.  </a:t>
            </a:r>
            <a:r>
              <a:rPr lang="en-US" altLang="zh-CN" dirty="0">
                <a:solidFill>
                  <a:schemeClr val="hlink"/>
                </a:solidFill>
              </a:rPr>
              <a:t>[Karatsuba-</a:t>
            </a:r>
            <a:r>
              <a:rPr lang="en-US" altLang="zh-CN" dirty="0" err="1">
                <a:solidFill>
                  <a:schemeClr val="hlink"/>
                </a:solidFill>
              </a:rPr>
              <a:t>Ofman</a:t>
            </a:r>
            <a:r>
              <a:rPr lang="en-US" altLang="zh-CN" dirty="0">
                <a:solidFill>
                  <a:schemeClr val="hlink"/>
                </a:solidFill>
              </a:rPr>
              <a:t> 1962]  </a:t>
            </a:r>
            <a:r>
              <a:rPr lang="en-US" altLang="zh-CN" dirty="0">
                <a:ea typeface="ＭＳ Ｐゴシック" panose="020B0600070205080204" pitchFamily="34" charset="-128"/>
              </a:rPr>
              <a:t>Can multiply two </a:t>
            </a:r>
            <a:r>
              <a:rPr lang="en-US" altLang="zh-CN" i="1" dirty="0">
                <a:latin typeface="Times" pitchFamily="2" charset="0"/>
                <a:ea typeface="ＭＳ Ｐゴシック" panose="020B0600070205080204" pitchFamily="34" charset="-128"/>
              </a:rPr>
              <a:t>n</a:t>
            </a:r>
            <a:r>
              <a:rPr lang="en-US" altLang="zh-CN" dirty="0">
                <a:ea typeface="ＭＳ Ｐゴシック" panose="020B0600070205080204" pitchFamily="34" charset="-128"/>
              </a:rPr>
              <a:t>-bit integers in </a:t>
            </a:r>
            <a:r>
              <a:rPr lang="en-US" altLang="zh-CN" i="1" dirty="0">
                <a:latin typeface="Times" pitchFamily="2" charset="0"/>
                <a:ea typeface="ＭＳ Ｐゴシック" panose="020B0600070205080204" pitchFamily="34" charset="-128"/>
              </a:rPr>
              <a:t>O</a:t>
            </a:r>
            <a:r>
              <a:rPr lang="en-US" altLang="zh-CN" dirty="0">
                <a:latin typeface="Times" pitchFamily="2" charset="0"/>
                <a:ea typeface="ＭＳ Ｐゴシック" panose="020B0600070205080204" pitchFamily="34" charset="-128"/>
              </a:rPr>
              <a:t>(</a:t>
            </a:r>
            <a:r>
              <a:rPr lang="en-US" altLang="zh-CN" i="1" dirty="0">
                <a:latin typeface="Times" pitchFamily="2" charset="0"/>
                <a:ea typeface="ＭＳ Ｐゴシック" panose="020B0600070205080204" pitchFamily="34" charset="-128"/>
              </a:rPr>
              <a:t>n</a:t>
            </a:r>
            <a:r>
              <a:rPr lang="en-US" altLang="zh-CN" baseline="30000" dirty="0">
                <a:latin typeface="Times" pitchFamily="2" charset="0"/>
                <a:ea typeface="ＭＳ Ｐゴシック" panose="020B0600070205080204" pitchFamily="34" charset="-128"/>
              </a:rPr>
              <a:t>1.585</a:t>
            </a:r>
            <a:r>
              <a:rPr lang="en-US" altLang="zh-CN" dirty="0">
                <a:latin typeface="Times" pitchFamily="2" charset="0"/>
                <a:ea typeface="ＭＳ Ｐゴシック" panose="020B0600070205080204" pitchFamily="34" charset="-128"/>
              </a:rPr>
              <a:t>)</a:t>
            </a:r>
            <a:r>
              <a:rPr lang="en-US" altLang="zh-CN" dirty="0">
                <a:ea typeface="ＭＳ Ｐゴシック" panose="020B0600070205080204" pitchFamily="34" charset="-128"/>
              </a:rPr>
              <a:t> bit operations.</a:t>
            </a:r>
          </a:p>
          <a:p>
            <a:pPr>
              <a:lnSpc>
                <a:spcPct val="100000"/>
              </a:lnSpc>
              <a:spcBef>
                <a:spcPct val="20000"/>
              </a:spcBef>
              <a:buFontTx/>
              <a:buChar char="•"/>
            </a:pPr>
            <a:endParaRPr lang="en-US" altLang="zh-CN" dirty="0">
              <a:ea typeface="ＭＳ Ｐゴシック" panose="020B0600070205080204" pitchFamily="34" charset="-128"/>
            </a:endParaRPr>
          </a:p>
          <a:p>
            <a:pPr>
              <a:lnSpc>
                <a:spcPct val="100000"/>
              </a:lnSpc>
              <a:spcBef>
                <a:spcPct val="20000"/>
              </a:spcBef>
              <a:buFontTx/>
              <a:buChar char="•"/>
            </a:pPr>
            <a:endParaRPr lang="en-US" altLang="zh-CN" dirty="0"/>
          </a:p>
        </p:txBody>
      </p:sp>
      <p:pic>
        <p:nvPicPr>
          <p:cNvPr id="7" name="Picture 2">
            <a:extLst>
              <a:ext uri="{FF2B5EF4-FFF2-40B4-BE49-F238E27FC236}">
                <a16:creationId xmlns:a16="http://schemas.microsoft.com/office/drawing/2014/main" id="{A63EEA93-B7B2-5A47-A8A3-B6433A8E4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E4083006-7A02-1241-894F-1AD54B395C05}"/>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18023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a:extLst>
              <a:ext uri="{FF2B5EF4-FFF2-40B4-BE49-F238E27FC236}">
                <a16:creationId xmlns:a16="http://schemas.microsoft.com/office/drawing/2014/main" id="{14B58180-1C53-4041-9F61-CD1505E6FFD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fld id="{EB220C2E-00B4-764B-B9B6-FBDED8D013FD}" type="slidenum">
              <a:rPr lang="en-US" altLang="zh-CN" sz="800">
                <a:solidFill>
                  <a:schemeClr val="tx1"/>
                </a:solidFill>
              </a:rPr>
              <a:pPr/>
              <a:t>9</a:t>
            </a:fld>
            <a:endParaRPr lang="en-US" altLang="zh-CN" sz="1400">
              <a:solidFill>
                <a:schemeClr val="tx1"/>
              </a:solidFill>
            </a:endParaRPr>
          </a:p>
        </p:txBody>
      </p:sp>
      <p:sp>
        <p:nvSpPr>
          <p:cNvPr id="30722" name="Rectangle 2">
            <a:extLst>
              <a:ext uri="{FF2B5EF4-FFF2-40B4-BE49-F238E27FC236}">
                <a16:creationId xmlns:a16="http://schemas.microsoft.com/office/drawing/2014/main" id="{4F4ED847-2BBB-3547-848F-9ADD9C79FF3C}"/>
              </a:ext>
            </a:extLst>
          </p:cNvPr>
          <p:cNvSpPr>
            <a:spLocks noGrp="1" noChangeArrowheads="1"/>
          </p:cNvSpPr>
          <p:nvPr>
            <p:ph type="title"/>
          </p:nvPr>
        </p:nvSpPr>
        <p:spPr/>
        <p:txBody>
          <a:bodyPr/>
          <a:lstStyle/>
          <a:p>
            <a:r>
              <a:rPr kumimoji="0" lang="en-US" altLang="zh-CN"/>
              <a:t>Karatsuba:  Recursion Tree</a:t>
            </a:r>
          </a:p>
        </p:txBody>
      </p:sp>
      <p:sp>
        <p:nvSpPr>
          <p:cNvPr id="30723" name="Text Box 4">
            <a:extLst>
              <a:ext uri="{FF2B5EF4-FFF2-40B4-BE49-F238E27FC236}">
                <a16:creationId xmlns:a16="http://schemas.microsoft.com/office/drawing/2014/main" id="{E697DE18-D4DE-BA40-813D-AA15CD346575}"/>
              </a:ext>
            </a:extLst>
          </p:cNvPr>
          <p:cNvSpPr txBox="1">
            <a:spLocks noChangeArrowheads="1"/>
          </p:cNvSpPr>
          <p:nvPr/>
        </p:nvSpPr>
        <p:spPr bwMode="auto">
          <a:xfrm>
            <a:off x="8030564" y="2174876"/>
            <a:ext cx="609600"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n</a:t>
            </a:r>
          </a:p>
        </p:txBody>
      </p:sp>
      <p:sp>
        <p:nvSpPr>
          <p:cNvPr id="30724" name="Text Box 5">
            <a:extLst>
              <a:ext uri="{FF2B5EF4-FFF2-40B4-BE49-F238E27FC236}">
                <a16:creationId xmlns:a16="http://schemas.microsoft.com/office/drawing/2014/main" id="{52557AB9-82BB-2C42-A922-ACBDC343BC22}"/>
              </a:ext>
            </a:extLst>
          </p:cNvPr>
          <p:cNvSpPr txBox="1">
            <a:spLocks noChangeArrowheads="1"/>
          </p:cNvSpPr>
          <p:nvPr/>
        </p:nvSpPr>
        <p:spPr bwMode="auto">
          <a:xfrm>
            <a:off x="8030565" y="3121026"/>
            <a:ext cx="103822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3(n/2)</a:t>
            </a:r>
          </a:p>
        </p:txBody>
      </p:sp>
      <p:sp>
        <p:nvSpPr>
          <p:cNvPr id="30725" name="Text Box 6">
            <a:extLst>
              <a:ext uri="{FF2B5EF4-FFF2-40B4-BE49-F238E27FC236}">
                <a16:creationId xmlns:a16="http://schemas.microsoft.com/office/drawing/2014/main" id="{D680035A-744F-3E4F-8EE9-EBF8586D169A}"/>
              </a:ext>
            </a:extLst>
          </p:cNvPr>
          <p:cNvSpPr txBox="1">
            <a:spLocks noChangeArrowheads="1"/>
          </p:cNvSpPr>
          <p:nvPr/>
        </p:nvSpPr>
        <p:spPr bwMode="auto">
          <a:xfrm>
            <a:off x="8030565" y="4156076"/>
            <a:ext cx="103822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9(n/4)</a:t>
            </a:r>
          </a:p>
        </p:txBody>
      </p:sp>
      <p:sp>
        <p:nvSpPr>
          <p:cNvPr id="30726" name="Text Box 11">
            <a:extLst>
              <a:ext uri="{FF2B5EF4-FFF2-40B4-BE49-F238E27FC236}">
                <a16:creationId xmlns:a16="http://schemas.microsoft.com/office/drawing/2014/main" id="{8AF679ED-792F-6046-A3F3-C50406BAA6C0}"/>
              </a:ext>
            </a:extLst>
          </p:cNvPr>
          <p:cNvSpPr txBox="1">
            <a:spLocks noChangeArrowheads="1"/>
          </p:cNvSpPr>
          <p:nvPr/>
        </p:nvSpPr>
        <p:spPr bwMode="auto">
          <a:xfrm>
            <a:off x="3860551" y="2203451"/>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 T(n) </a:t>
            </a:r>
          </a:p>
        </p:txBody>
      </p:sp>
      <p:sp>
        <p:nvSpPr>
          <p:cNvPr id="30727" name="Text Box 12">
            <a:extLst>
              <a:ext uri="{FF2B5EF4-FFF2-40B4-BE49-F238E27FC236}">
                <a16:creationId xmlns:a16="http://schemas.microsoft.com/office/drawing/2014/main" id="{6B6121EE-D71F-154D-BDE1-30FDE1D01AC6}"/>
              </a:ext>
            </a:extLst>
          </p:cNvPr>
          <p:cNvSpPr txBox="1">
            <a:spLocks noChangeArrowheads="1"/>
          </p:cNvSpPr>
          <p:nvPr/>
        </p:nvSpPr>
        <p:spPr bwMode="auto">
          <a:xfrm>
            <a:off x="1725364" y="31654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cxnSp>
        <p:nvCxnSpPr>
          <p:cNvPr id="30728" name="AutoShape 13">
            <a:extLst>
              <a:ext uri="{FF2B5EF4-FFF2-40B4-BE49-F238E27FC236}">
                <a16:creationId xmlns:a16="http://schemas.microsoft.com/office/drawing/2014/main" id="{65F064C9-6366-7A4B-9503-3E1DC91C351F}"/>
              </a:ext>
            </a:extLst>
          </p:cNvPr>
          <p:cNvCxnSpPr>
            <a:cxnSpLocks noChangeShapeType="1"/>
            <a:stCxn id="30726" idx="2"/>
            <a:endCxn id="30727" idx="0"/>
          </p:cNvCxnSpPr>
          <p:nvPr/>
        </p:nvCxnSpPr>
        <p:spPr bwMode="auto">
          <a:xfrm flipH="1">
            <a:off x="2050454" y="2481091"/>
            <a:ext cx="2135187" cy="684384"/>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9" name="AutoShape 14">
            <a:extLst>
              <a:ext uri="{FF2B5EF4-FFF2-40B4-BE49-F238E27FC236}">
                <a16:creationId xmlns:a16="http://schemas.microsoft.com/office/drawing/2014/main" id="{B49FAEDC-124B-A241-BF11-88B0A69F769A}"/>
              </a:ext>
            </a:extLst>
          </p:cNvPr>
          <p:cNvCxnSpPr>
            <a:cxnSpLocks noChangeShapeType="1"/>
            <a:stCxn id="30726" idx="2"/>
            <a:endCxn id="30744" idx="0"/>
          </p:cNvCxnSpPr>
          <p:nvPr/>
        </p:nvCxnSpPr>
        <p:spPr bwMode="auto">
          <a:xfrm>
            <a:off x="4185641" y="2481091"/>
            <a:ext cx="2132013" cy="684384"/>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0" name="Text Box 15">
            <a:extLst>
              <a:ext uri="{FF2B5EF4-FFF2-40B4-BE49-F238E27FC236}">
                <a16:creationId xmlns:a16="http://schemas.microsoft.com/office/drawing/2014/main" id="{47B19CCE-9EF5-2B46-BB33-985B589FA0B3}"/>
              </a:ext>
            </a:extLst>
          </p:cNvPr>
          <p:cNvSpPr txBox="1">
            <a:spLocks noChangeArrowheads="1"/>
          </p:cNvSpPr>
          <p:nvPr/>
        </p:nvSpPr>
        <p:spPr bwMode="auto">
          <a:xfrm>
            <a:off x="10395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31" name="AutoShape 16">
            <a:extLst>
              <a:ext uri="{FF2B5EF4-FFF2-40B4-BE49-F238E27FC236}">
                <a16:creationId xmlns:a16="http://schemas.microsoft.com/office/drawing/2014/main" id="{DBA2F71E-63B5-984B-AEA1-8828BE74A329}"/>
              </a:ext>
            </a:extLst>
          </p:cNvPr>
          <p:cNvCxnSpPr>
            <a:cxnSpLocks noChangeShapeType="1"/>
            <a:stCxn id="30727" idx="2"/>
            <a:endCxn id="30730" idx="0"/>
          </p:cNvCxnSpPr>
          <p:nvPr/>
        </p:nvCxnSpPr>
        <p:spPr bwMode="auto">
          <a:xfrm flipH="1">
            <a:off x="1364653" y="3443117"/>
            <a:ext cx="6858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2" name="Text Box 17">
            <a:extLst>
              <a:ext uri="{FF2B5EF4-FFF2-40B4-BE49-F238E27FC236}">
                <a16:creationId xmlns:a16="http://schemas.microsoft.com/office/drawing/2014/main" id="{43D65A3D-C60C-3E49-9C01-974F14855786}"/>
              </a:ext>
            </a:extLst>
          </p:cNvPr>
          <p:cNvSpPr txBox="1">
            <a:spLocks noChangeArrowheads="1"/>
          </p:cNvSpPr>
          <p:nvPr/>
        </p:nvSpPr>
        <p:spPr bwMode="auto">
          <a:xfrm>
            <a:off x="24365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33" name="AutoShape 18">
            <a:extLst>
              <a:ext uri="{FF2B5EF4-FFF2-40B4-BE49-F238E27FC236}">
                <a16:creationId xmlns:a16="http://schemas.microsoft.com/office/drawing/2014/main" id="{6E9CFA58-1FC7-E04A-BCC4-3AEA7434F78D}"/>
              </a:ext>
            </a:extLst>
          </p:cNvPr>
          <p:cNvCxnSpPr>
            <a:cxnSpLocks noChangeShapeType="1"/>
            <a:stCxn id="30727" idx="2"/>
            <a:endCxn id="30732" idx="0"/>
          </p:cNvCxnSpPr>
          <p:nvPr/>
        </p:nvCxnSpPr>
        <p:spPr bwMode="auto">
          <a:xfrm>
            <a:off x="2050453" y="3443117"/>
            <a:ext cx="7112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28">
            <a:extLst>
              <a:ext uri="{FF2B5EF4-FFF2-40B4-BE49-F238E27FC236}">
                <a16:creationId xmlns:a16="http://schemas.microsoft.com/office/drawing/2014/main" id="{5F6BC08C-C3BC-5949-B183-54FF3A4B34BB}"/>
              </a:ext>
            </a:extLst>
          </p:cNvPr>
          <p:cNvCxnSpPr>
            <a:cxnSpLocks noChangeShapeType="1"/>
            <a:stCxn id="30726" idx="2"/>
            <a:endCxn id="30737" idx="0"/>
          </p:cNvCxnSpPr>
          <p:nvPr/>
        </p:nvCxnSpPr>
        <p:spPr bwMode="auto">
          <a:xfrm flipH="1">
            <a:off x="4184054" y="2481091"/>
            <a:ext cx="1587" cy="684384"/>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29">
            <a:extLst>
              <a:ext uri="{FF2B5EF4-FFF2-40B4-BE49-F238E27FC236}">
                <a16:creationId xmlns:a16="http://schemas.microsoft.com/office/drawing/2014/main" id="{2D5B09FD-850C-F840-9A11-98950182512C}"/>
              </a:ext>
            </a:extLst>
          </p:cNvPr>
          <p:cNvSpPr txBox="1">
            <a:spLocks noChangeArrowheads="1"/>
          </p:cNvSpPr>
          <p:nvPr/>
        </p:nvSpPr>
        <p:spPr bwMode="auto">
          <a:xfrm>
            <a:off x="17253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36" name="AutoShape 30">
            <a:extLst>
              <a:ext uri="{FF2B5EF4-FFF2-40B4-BE49-F238E27FC236}">
                <a16:creationId xmlns:a16="http://schemas.microsoft.com/office/drawing/2014/main" id="{0A792B24-4C34-1A4B-9619-33051A07D7F0}"/>
              </a:ext>
            </a:extLst>
          </p:cNvPr>
          <p:cNvCxnSpPr>
            <a:cxnSpLocks noChangeShapeType="1"/>
            <a:stCxn id="30727" idx="2"/>
            <a:endCxn id="30735" idx="0"/>
          </p:cNvCxnSpPr>
          <p:nvPr/>
        </p:nvCxnSpPr>
        <p:spPr bwMode="auto">
          <a:xfrm>
            <a:off x="2050453" y="3443117"/>
            <a:ext cx="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31">
            <a:extLst>
              <a:ext uri="{FF2B5EF4-FFF2-40B4-BE49-F238E27FC236}">
                <a16:creationId xmlns:a16="http://schemas.microsoft.com/office/drawing/2014/main" id="{CB52D484-7ACC-5743-BDD9-0ECC403184B4}"/>
              </a:ext>
            </a:extLst>
          </p:cNvPr>
          <p:cNvSpPr txBox="1">
            <a:spLocks noChangeArrowheads="1"/>
          </p:cNvSpPr>
          <p:nvPr/>
        </p:nvSpPr>
        <p:spPr bwMode="auto">
          <a:xfrm>
            <a:off x="3858964" y="31654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sp>
        <p:nvSpPr>
          <p:cNvPr id="30738" name="Text Box 32">
            <a:extLst>
              <a:ext uri="{FF2B5EF4-FFF2-40B4-BE49-F238E27FC236}">
                <a16:creationId xmlns:a16="http://schemas.microsoft.com/office/drawing/2014/main" id="{C01AF56F-0A0F-C14E-8B72-0F4EFCF81AFE}"/>
              </a:ext>
            </a:extLst>
          </p:cNvPr>
          <p:cNvSpPr txBox="1">
            <a:spLocks noChangeArrowheads="1"/>
          </p:cNvSpPr>
          <p:nvPr/>
        </p:nvSpPr>
        <p:spPr bwMode="auto">
          <a:xfrm>
            <a:off x="31985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39" name="AutoShape 33">
            <a:extLst>
              <a:ext uri="{FF2B5EF4-FFF2-40B4-BE49-F238E27FC236}">
                <a16:creationId xmlns:a16="http://schemas.microsoft.com/office/drawing/2014/main" id="{819306EC-4996-1C46-AABC-CDEB9B19753A}"/>
              </a:ext>
            </a:extLst>
          </p:cNvPr>
          <p:cNvCxnSpPr>
            <a:cxnSpLocks noChangeShapeType="1"/>
            <a:stCxn id="30737" idx="2"/>
            <a:endCxn id="30738" idx="0"/>
          </p:cNvCxnSpPr>
          <p:nvPr/>
        </p:nvCxnSpPr>
        <p:spPr bwMode="auto">
          <a:xfrm flipH="1">
            <a:off x="3523653" y="3443117"/>
            <a:ext cx="6604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0" name="Text Box 34">
            <a:extLst>
              <a:ext uri="{FF2B5EF4-FFF2-40B4-BE49-F238E27FC236}">
                <a16:creationId xmlns:a16="http://schemas.microsoft.com/office/drawing/2014/main" id="{8E2B762D-B9D4-BF44-B501-E930253DD403}"/>
              </a:ext>
            </a:extLst>
          </p:cNvPr>
          <p:cNvSpPr txBox="1">
            <a:spLocks noChangeArrowheads="1"/>
          </p:cNvSpPr>
          <p:nvPr/>
        </p:nvSpPr>
        <p:spPr bwMode="auto">
          <a:xfrm>
            <a:off x="45955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dirty="0">
                <a:solidFill>
                  <a:schemeClr val="tx1"/>
                </a:solidFill>
                <a:latin typeface="Courier New" panose="02070309020205020404" pitchFamily="49" charset="0"/>
              </a:rPr>
              <a:t>T(n/4)</a:t>
            </a:r>
          </a:p>
        </p:txBody>
      </p:sp>
      <p:cxnSp>
        <p:nvCxnSpPr>
          <p:cNvPr id="30741" name="AutoShape 35">
            <a:extLst>
              <a:ext uri="{FF2B5EF4-FFF2-40B4-BE49-F238E27FC236}">
                <a16:creationId xmlns:a16="http://schemas.microsoft.com/office/drawing/2014/main" id="{9F5FE8B9-8C93-6548-80D2-2AE04DBDC79B}"/>
              </a:ext>
            </a:extLst>
          </p:cNvPr>
          <p:cNvCxnSpPr>
            <a:cxnSpLocks noChangeShapeType="1"/>
            <a:stCxn id="30737" idx="2"/>
            <a:endCxn id="30740" idx="0"/>
          </p:cNvCxnSpPr>
          <p:nvPr/>
        </p:nvCxnSpPr>
        <p:spPr bwMode="auto">
          <a:xfrm>
            <a:off x="4184053" y="3443117"/>
            <a:ext cx="7366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2" name="Text Box 36">
            <a:extLst>
              <a:ext uri="{FF2B5EF4-FFF2-40B4-BE49-F238E27FC236}">
                <a16:creationId xmlns:a16="http://schemas.microsoft.com/office/drawing/2014/main" id="{FFDCB04A-FB3A-D743-98E9-373E12D7C82D}"/>
              </a:ext>
            </a:extLst>
          </p:cNvPr>
          <p:cNvSpPr txBox="1">
            <a:spLocks noChangeArrowheads="1"/>
          </p:cNvSpPr>
          <p:nvPr/>
        </p:nvSpPr>
        <p:spPr bwMode="auto">
          <a:xfrm>
            <a:off x="38843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43" name="AutoShape 37">
            <a:extLst>
              <a:ext uri="{FF2B5EF4-FFF2-40B4-BE49-F238E27FC236}">
                <a16:creationId xmlns:a16="http://schemas.microsoft.com/office/drawing/2014/main" id="{92325BA1-53F0-9544-9E62-7B6A4BDBD0AF}"/>
              </a:ext>
            </a:extLst>
          </p:cNvPr>
          <p:cNvCxnSpPr>
            <a:cxnSpLocks noChangeShapeType="1"/>
            <a:stCxn id="30737" idx="2"/>
            <a:endCxn id="30742" idx="0"/>
          </p:cNvCxnSpPr>
          <p:nvPr/>
        </p:nvCxnSpPr>
        <p:spPr bwMode="auto">
          <a:xfrm>
            <a:off x="4184053" y="3443117"/>
            <a:ext cx="254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4" name="Text Box 38">
            <a:extLst>
              <a:ext uri="{FF2B5EF4-FFF2-40B4-BE49-F238E27FC236}">
                <a16:creationId xmlns:a16="http://schemas.microsoft.com/office/drawing/2014/main" id="{C614ECA2-09A5-7743-A763-4A158D690D91}"/>
              </a:ext>
            </a:extLst>
          </p:cNvPr>
          <p:cNvSpPr txBox="1">
            <a:spLocks noChangeArrowheads="1"/>
          </p:cNvSpPr>
          <p:nvPr/>
        </p:nvSpPr>
        <p:spPr bwMode="auto">
          <a:xfrm>
            <a:off x="5992564" y="31654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T(n/2)</a:t>
            </a:r>
          </a:p>
        </p:txBody>
      </p:sp>
      <p:sp>
        <p:nvSpPr>
          <p:cNvPr id="30745" name="Text Box 39">
            <a:extLst>
              <a:ext uri="{FF2B5EF4-FFF2-40B4-BE49-F238E27FC236}">
                <a16:creationId xmlns:a16="http://schemas.microsoft.com/office/drawing/2014/main" id="{9159B3B0-3584-A14C-BFFE-AE072F16D1AB}"/>
              </a:ext>
            </a:extLst>
          </p:cNvPr>
          <p:cNvSpPr txBox="1">
            <a:spLocks noChangeArrowheads="1"/>
          </p:cNvSpPr>
          <p:nvPr/>
        </p:nvSpPr>
        <p:spPr bwMode="auto">
          <a:xfrm>
            <a:off x="53321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46" name="AutoShape 40">
            <a:extLst>
              <a:ext uri="{FF2B5EF4-FFF2-40B4-BE49-F238E27FC236}">
                <a16:creationId xmlns:a16="http://schemas.microsoft.com/office/drawing/2014/main" id="{2D887953-B6F0-9948-A72C-0E5FDDE17549}"/>
              </a:ext>
            </a:extLst>
          </p:cNvPr>
          <p:cNvCxnSpPr>
            <a:cxnSpLocks noChangeShapeType="1"/>
            <a:stCxn id="30744" idx="2"/>
            <a:endCxn id="30745" idx="0"/>
          </p:cNvCxnSpPr>
          <p:nvPr/>
        </p:nvCxnSpPr>
        <p:spPr bwMode="auto">
          <a:xfrm flipH="1">
            <a:off x="5657253" y="3443117"/>
            <a:ext cx="6604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41">
            <a:extLst>
              <a:ext uri="{FF2B5EF4-FFF2-40B4-BE49-F238E27FC236}">
                <a16:creationId xmlns:a16="http://schemas.microsoft.com/office/drawing/2014/main" id="{3FA5ECB5-B16E-334C-AFEF-94281F5B5B00}"/>
              </a:ext>
            </a:extLst>
          </p:cNvPr>
          <p:cNvSpPr txBox="1">
            <a:spLocks noChangeArrowheads="1"/>
          </p:cNvSpPr>
          <p:nvPr/>
        </p:nvSpPr>
        <p:spPr bwMode="auto">
          <a:xfrm>
            <a:off x="67291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48" name="AutoShape 42">
            <a:extLst>
              <a:ext uri="{FF2B5EF4-FFF2-40B4-BE49-F238E27FC236}">
                <a16:creationId xmlns:a16="http://schemas.microsoft.com/office/drawing/2014/main" id="{11668F6A-2D05-D748-980D-8CCB52CCF8D2}"/>
              </a:ext>
            </a:extLst>
          </p:cNvPr>
          <p:cNvCxnSpPr>
            <a:cxnSpLocks noChangeShapeType="1"/>
            <a:stCxn id="30744" idx="2"/>
            <a:endCxn id="30747" idx="0"/>
          </p:cNvCxnSpPr>
          <p:nvPr/>
        </p:nvCxnSpPr>
        <p:spPr bwMode="auto">
          <a:xfrm>
            <a:off x="6317653" y="3443117"/>
            <a:ext cx="7366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43">
            <a:extLst>
              <a:ext uri="{FF2B5EF4-FFF2-40B4-BE49-F238E27FC236}">
                <a16:creationId xmlns:a16="http://schemas.microsoft.com/office/drawing/2014/main" id="{6E8EF9F3-484C-0D45-9D6F-3CE3CD2DD754}"/>
              </a:ext>
            </a:extLst>
          </p:cNvPr>
          <p:cNvSpPr txBox="1">
            <a:spLocks noChangeArrowheads="1"/>
          </p:cNvSpPr>
          <p:nvPr/>
        </p:nvSpPr>
        <p:spPr bwMode="auto">
          <a:xfrm>
            <a:off x="6017964" y="4156076"/>
            <a:ext cx="650179"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6038" rIns="45720"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T(n/4)</a:t>
            </a:r>
          </a:p>
        </p:txBody>
      </p:sp>
      <p:cxnSp>
        <p:nvCxnSpPr>
          <p:cNvPr id="30750" name="AutoShape 44">
            <a:extLst>
              <a:ext uri="{FF2B5EF4-FFF2-40B4-BE49-F238E27FC236}">
                <a16:creationId xmlns:a16="http://schemas.microsoft.com/office/drawing/2014/main" id="{B42937C1-57D1-F04E-9DD7-B3F2B6F933C3}"/>
              </a:ext>
            </a:extLst>
          </p:cNvPr>
          <p:cNvCxnSpPr>
            <a:cxnSpLocks noChangeShapeType="1"/>
            <a:stCxn id="30744" idx="2"/>
            <a:endCxn id="30749" idx="0"/>
          </p:cNvCxnSpPr>
          <p:nvPr/>
        </p:nvCxnSpPr>
        <p:spPr bwMode="auto">
          <a:xfrm>
            <a:off x="6317653" y="3443117"/>
            <a:ext cx="25400" cy="712959"/>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49">
            <a:extLst>
              <a:ext uri="{FF2B5EF4-FFF2-40B4-BE49-F238E27FC236}">
                <a16:creationId xmlns:a16="http://schemas.microsoft.com/office/drawing/2014/main" id="{CB508E43-95B1-2444-AC89-80CE1EEE662F}"/>
              </a:ext>
            </a:extLst>
          </p:cNvPr>
          <p:cNvSpPr txBox="1">
            <a:spLocks noChangeArrowheads="1"/>
          </p:cNvSpPr>
          <p:nvPr/>
        </p:nvSpPr>
        <p:spPr bwMode="auto">
          <a:xfrm>
            <a:off x="1091133" y="6065839"/>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2" name="Text Box 50">
            <a:extLst>
              <a:ext uri="{FF2B5EF4-FFF2-40B4-BE49-F238E27FC236}">
                <a16:creationId xmlns:a16="http://schemas.microsoft.com/office/drawing/2014/main" id="{40D4EF69-0C07-174A-9A88-4D0C7F24077A}"/>
              </a:ext>
            </a:extLst>
          </p:cNvPr>
          <p:cNvSpPr txBox="1">
            <a:spLocks noChangeArrowheads="1"/>
          </p:cNvSpPr>
          <p:nvPr/>
        </p:nvSpPr>
        <p:spPr bwMode="auto">
          <a:xfrm>
            <a:off x="1724545" y="6065839"/>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3" name="Text Box 51">
            <a:extLst>
              <a:ext uri="{FF2B5EF4-FFF2-40B4-BE49-F238E27FC236}">
                <a16:creationId xmlns:a16="http://schemas.microsoft.com/office/drawing/2014/main" id="{877EB99D-ED81-8C4E-8712-FF0082D5FC5C}"/>
              </a:ext>
            </a:extLst>
          </p:cNvPr>
          <p:cNvSpPr txBox="1">
            <a:spLocks noChangeArrowheads="1"/>
          </p:cNvSpPr>
          <p:nvPr/>
        </p:nvSpPr>
        <p:spPr bwMode="auto">
          <a:xfrm>
            <a:off x="2367483" y="6075364"/>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4" name="Text Box 52">
            <a:extLst>
              <a:ext uri="{FF2B5EF4-FFF2-40B4-BE49-F238E27FC236}">
                <a16:creationId xmlns:a16="http://schemas.microsoft.com/office/drawing/2014/main" id="{BE233F1A-CED1-4747-9E9A-D1A24702FBFF}"/>
              </a:ext>
            </a:extLst>
          </p:cNvPr>
          <p:cNvSpPr txBox="1">
            <a:spLocks noChangeArrowheads="1"/>
          </p:cNvSpPr>
          <p:nvPr/>
        </p:nvSpPr>
        <p:spPr bwMode="auto">
          <a:xfrm>
            <a:off x="3004070" y="6075364"/>
            <a:ext cx="556564"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46038"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5" name="Text Box 53">
            <a:extLst>
              <a:ext uri="{FF2B5EF4-FFF2-40B4-BE49-F238E27FC236}">
                <a16:creationId xmlns:a16="http://schemas.microsoft.com/office/drawing/2014/main" id="{5192291E-3BAC-E946-8F41-05F7C30B3C18}"/>
              </a:ext>
            </a:extLst>
          </p:cNvPr>
          <p:cNvSpPr txBox="1">
            <a:spLocks noChangeArrowheads="1"/>
          </p:cNvSpPr>
          <p:nvPr/>
        </p:nvSpPr>
        <p:spPr bwMode="auto">
          <a:xfrm>
            <a:off x="5052892"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6" name="Text Box 54">
            <a:extLst>
              <a:ext uri="{FF2B5EF4-FFF2-40B4-BE49-F238E27FC236}">
                <a16:creationId xmlns:a16="http://schemas.microsoft.com/office/drawing/2014/main" id="{5AE4F268-84D1-E547-B6F3-E94C2C2E04B3}"/>
              </a:ext>
            </a:extLst>
          </p:cNvPr>
          <p:cNvSpPr txBox="1">
            <a:spLocks noChangeArrowheads="1"/>
          </p:cNvSpPr>
          <p:nvPr/>
        </p:nvSpPr>
        <p:spPr bwMode="auto">
          <a:xfrm>
            <a:off x="5694242"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7" name="Text Box 55">
            <a:extLst>
              <a:ext uri="{FF2B5EF4-FFF2-40B4-BE49-F238E27FC236}">
                <a16:creationId xmlns:a16="http://schemas.microsoft.com/office/drawing/2014/main" id="{D1EF1693-9BB5-4944-9772-E876D24FC5BA}"/>
              </a:ext>
            </a:extLst>
          </p:cNvPr>
          <p:cNvSpPr txBox="1">
            <a:spLocks noChangeArrowheads="1"/>
          </p:cNvSpPr>
          <p:nvPr/>
        </p:nvSpPr>
        <p:spPr bwMode="auto">
          <a:xfrm>
            <a:off x="6322892"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8" name="Text Box 56">
            <a:extLst>
              <a:ext uri="{FF2B5EF4-FFF2-40B4-BE49-F238E27FC236}">
                <a16:creationId xmlns:a16="http://schemas.microsoft.com/office/drawing/2014/main" id="{6B56A73D-7C2D-B140-96E7-EA11E62FE069}"/>
              </a:ext>
            </a:extLst>
          </p:cNvPr>
          <p:cNvSpPr txBox="1">
            <a:spLocks noChangeArrowheads="1"/>
          </p:cNvSpPr>
          <p:nvPr/>
        </p:nvSpPr>
        <p:spPr bwMode="auto">
          <a:xfrm>
            <a:off x="6937254" y="6075364"/>
            <a:ext cx="557846" cy="27764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spcBef>
                <a:spcPct val="50000"/>
              </a:spcBef>
            </a:pPr>
            <a:r>
              <a:rPr lang="en-US" altLang="zh-CN" b="1">
                <a:solidFill>
                  <a:schemeClr val="tx1"/>
                </a:solidFill>
                <a:latin typeface="Courier New" panose="02070309020205020404" pitchFamily="49" charset="0"/>
              </a:rPr>
              <a:t>T(2)</a:t>
            </a:r>
          </a:p>
        </p:txBody>
      </p:sp>
      <p:sp>
        <p:nvSpPr>
          <p:cNvPr id="30759" name="Rectangle 57">
            <a:extLst>
              <a:ext uri="{FF2B5EF4-FFF2-40B4-BE49-F238E27FC236}">
                <a16:creationId xmlns:a16="http://schemas.microsoft.com/office/drawing/2014/main" id="{0E679650-C8B1-4C4B-AA0C-A740223CF3D5}"/>
              </a:ext>
            </a:extLst>
          </p:cNvPr>
          <p:cNvSpPr>
            <a:spLocks noChangeArrowheads="1"/>
          </p:cNvSpPr>
          <p:nvPr/>
        </p:nvSpPr>
        <p:spPr bwMode="auto">
          <a:xfrm>
            <a:off x="969364" y="5145089"/>
            <a:ext cx="6527800" cy="320675"/>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lgn="ctr"/>
            <a:r>
              <a:rPr kumimoji="1" lang="en-US" altLang="zh-CN" b="1">
                <a:solidFill>
                  <a:schemeClr val="bg1"/>
                </a:solidFill>
                <a:latin typeface="Courier New" panose="02070309020205020404" pitchFamily="49" charset="0"/>
              </a:rPr>
              <a:t>T(n / 2</a:t>
            </a:r>
            <a:r>
              <a:rPr kumimoji="1" lang="en-US" altLang="zh-CN" b="1" baseline="30000">
                <a:solidFill>
                  <a:schemeClr val="bg1"/>
                </a:solidFill>
                <a:latin typeface="Courier New" panose="02070309020205020404" pitchFamily="49" charset="0"/>
              </a:rPr>
              <a:t>k</a:t>
            </a:r>
            <a:r>
              <a:rPr kumimoji="1" lang="en-US" altLang="zh-CN" b="1">
                <a:solidFill>
                  <a:schemeClr val="bg1"/>
                </a:solidFill>
                <a:latin typeface="Courier New" panose="02070309020205020404" pitchFamily="49" charset="0"/>
              </a:rPr>
              <a:t>)</a:t>
            </a:r>
          </a:p>
        </p:txBody>
      </p:sp>
      <p:sp>
        <p:nvSpPr>
          <p:cNvPr id="30760" name="Text Box 58">
            <a:extLst>
              <a:ext uri="{FF2B5EF4-FFF2-40B4-BE49-F238E27FC236}">
                <a16:creationId xmlns:a16="http://schemas.microsoft.com/office/drawing/2014/main" id="{47705A95-215C-E142-83D8-E6A5AFA2FEC2}"/>
              </a:ext>
            </a:extLst>
          </p:cNvPr>
          <p:cNvSpPr txBox="1">
            <a:spLocks noChangeArrowheads="1"/>
          </p:cNvSpPr>
          <p:nvPr/>
        </p:nvSpPr>
        <p:spPr bwMode="auto">
          <a:xfrm>
            <a:off x="3971328" y="6065839"/>
            <a:ext cx="103822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30761" name="Text Box 59">
            <a:extLst>
              <a:ext uri="{FF2B5EF4-FFF2-40B4-BE49-F238E27FC236}">
                <a16:creationId xmlns:a16="http://schemas.microsoft.com/office/drawing/2014/main" id="{1ABA64E8-1A54-CB4A-8580-EE47DD56A772}"/>
              </a:ext>
            </a:extLst>
          </p:cNvPr>
          <p:cNvSpPr txBox="1">
            <a:spLocks noChangeArrowheads="1"/>
          </p:cNvSpPr>
          <p:nvPr/>
        </p:nvSpPr>
        <p:spPr bwMode="auto">
          <a:xfrm rot="5400000">
            <a:off x="3984027" y="5656350"/>
            <a:ext cx="48101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30762" name="Text Box 60">
            <a:extLst>
              <a:ext uri="{FF2B5EF4-FFF2-40B4-BE49-F238E27FC236}">
                <a16:creationId xmlns:a16="http://schemas.microsoft.com/office/drawing/2014/main" id="{74AA68BE-66A8-6345-AA1E-EC0A8059FA25}"/>
              </a:ext>
            </a:extLst>
          </p:cNvPr>
          <p:cNvSpPr txBox="1">
            <a:spLocks noChangeArrowheads="1"/>
          </p:cNvSpPr>
          <p:nvPr/>
        </p:nvSpPr>
        <p:spPr bwMode="auto">
          <a:xfrm rot="5400000">
            <a:off x="3980852" y="4627650"/>
            <a:ext cx="481012"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30763" name="Text Box 62">
            <a:extLst>
              <a:ext uri="{FF2B5EF4-FFF2-40B4-BE49-F238E27FC236}">
                <a16:creationId xmlns:a16="http://schemas.microsoft.com/office/drawing/2014/main" id="{09EA19BC-40C9-DA46-92BB-5DAD9FD24103}"/>
              </a:ext>
            </a:extLst>
          </p:cNvPr>
          <p:cNvSpPr txBox="1">
            <a:spLocks noChangeArrowheads="1"/>
          </p:cNvSpPr>
          <p:nvPr/>
        </p:nvSpPr>
        <p:spPr bwMode="auto">
          <a:xfrm rot="5400000">
            <a:off x="8143277" y="4613363"/>
            <a:ext cx="481013"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a:t>
            </a:r>
          </a:p>
        </p:txBody>
      </p:sp>
      <p:sp>
        <p:nvSpPr>
          <p:cNvPr id="30764" name="Text Box 63">
            <a:extLst>
              <a:ext uri="{FF2B5EF4-FFF2-40B4-BE49-F238E27FC236}">
                <a16:creationId xmlns:a16="http://schemas.microsoft.com/office/drawing/2014/main" id="{9F0C3BBC-4D9A-5244-B8F9-47629D9D8B5A}"/>
              </a:ext>
            </a:extLst>
          </p:cNvPr>
          <p:cNvSpPr txBox="1">
            <a:spLocks noChangeArrowheads="1"/>
          </p:cNvSpPr>
          <p:nvPr/>
        </p:nvSpPr>
        <p:spPr bwMode="auto">
          <a:xfrm>
            <a:off x="8030564" y="5126039"/>
            <a:ext cx="1447800"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sz="1200">
                <a:solidFill>
                  <a:schemeClr val="hlink"/>
                </a:solidFill>
                <a:latin typeface="Comic Sans MS" panose="030F0902030302020204" pitchFamily="66" charset="0"/>
                <a:ea typeface="ＭＳ Ｐゴシック" panose="020B0600070205080204" pitchFamily="34" charset="-128"/>
              </a:defRPr>
            </a:lvl1pPr>
            <a:lvl2pPr marL="742950" indent="-285750">
              <a:defRPr sz="1200">
                <a:solidFill>
                  <a:schemeClr val="hlink"/>
                </a:solidFill>
                <a:latin typeface="Comic Sans MS" panose="030F0902030302020204" pitchFamily="66" charset="0"/>
                <a:ea typeface="ＭＳ Ｐゴシック" panose="020B0600070205080204" pitchFamily="34" charset="-128"/>
              </a:defRPr>
            </a:lvl2pPr>
            <a:lvl3pPr marL="1143000" indent="-228600">
              <a:defRPr sz="1200">
                <a:solidFill>
                  <a:schemeClr val="hlink"/>
                </a:solidFill>
                <a:latin typeface="Comic Sans MS" panose="030F0902030302020204" pitchFamily="66" charset="0"/>
                <a:ea typeface="ＭＳ Ｐゴシック" panose="020B0600070205080204" pitchFamily="34" charset="-128"/>
              </a:defRPr>
            </a:lvl3pPr>
            <a:lvl4pPr marL="1600200" indent="-228600">
              <a:defRPr sz="1200">
                <a:solidFill>
                  <a:schemeClr val="hlink"/>
                </a:solidFill>
                <a:latin typeface="Comic Sans MS" panose="030F0902030302020204" pitchFamily="66" charset="0"/>
                <a:ea typeface="ＭＳ Ｐゴシック" panose="020B0600070205080204" pitchFamily="34" charset="-128"/>
              </a:defRPr>
            </a:lvl4pPr>
            <a:lvl5pPr marL="2057400" indent="-228600">
              <a:defRPr sz="1200">
                <a:solidFill>
                  <a:schemeClr val="hlink"/>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hlink"/>
                </a:solidFill>
                <a:latin typeface="Comic Sans MS" panose="030F0902030302020204" pitchFamily="66" charset="0"/>
                <a:ea typeface="ＭＳ Ｐゴシック" panose="020B0600070205080204" pitchFamily="34" charset="-128"/>
              </a:defRPr>
            </a:lvl9pPr>
          </a:lstStyle>
          <a:p>
            <a:pPr>
              <a:spcBef>
                <a:spcPct val="50000"/>
              </a:spcBef>
            </a:pPr>
            <a:r>
              <a:rPr kumimoji="1" lang="en-US" altLang="zh-CN" b="1">
                <a:solidFill>
                  <a:schemeClr val="tx1"/>
                </a:solidFill>
                <a:latin typeface="Courier New" panose="02070309020205020404" pitchFamily="49" charset="0"/>
              </a:rPr>
              <a:t>3</a:t>
            </a:r>
            <a:r>
              <a:rPr kumimoji="1" lang="en-US" altLang="zh-CN" b="1" baseline="30000">
                <a:solidFill>
                  <a:schemeClr val="tx1"/>
                </a:solidFill>
                <a:latin typeface="Courier New" panose="02070309020205020404" pitchFamily="49" charset="0"/>
              </a:rPr>
              <a:t>k </a:t>
            </a:r>
            <a:r>
              <a:rPr kumimoji="1" lang="en-US" altLang="zh-CN" b="1">
                <a:solidFill>
                  <a:schemeClr val="tx1"/>
                </a:solidFill>
                <a:latin typeface="Courier New" panose="02070309020205020404" pitchFamily="49" charset="0"/>
              </a:rPr>
              <a:t>(n / 2</a:t>
            </a:r>
            <a:r>
              <a:rPr kumimoji="1" lang="en-US" altLang="zh-CN" b="1" baseline="30000">
                <a:solidFill>
                  <a:schemeClr val="tx1"/>
                </a:solidFill>
                <a:latin typeface="Courier New" panose="02070309020205020404" pitchFamily="49" charset="0"/>
              </a:rPr>
              <a:t>k</a:t>
            </a:r>
            <a:r>
              <a:rPr kumimoji="1" lang="en-US" altLang="zh-CN" b="1">
                <a:solidFill>
                  <a:schemeClr val="tx1"/>
                </a:solidFill>
                <a:latin typeface="Courier New" panose="02070309020205020404" pitchFamily="49" charset="0"/>
              </a:rPr>
              <a:t>)</a:t>
            </a:r>
          </a:p>
        </p:txBody>
      </p:sp>
      <p:sp>
        <p:nvSpPr>
          <p:cNvPr id="50" name="TextBox 49">
            <a:extLst>
              <a:ext uri="{FF2B5EF4-FFF2-40B4-BE49-F238E27FC236}">
                <a16:creationId xmlns:a16="http://schemas.microsoft.com/office/drawing/2014/main" id="{B32D9FB7-4CD8-F74B-9438-641B6C6C7A4A}"/>
              </a:ext>
            </a:extLst>
          </p:cNvPr>
          <p:cNvSpPr txBox="1">
            <a:spLocks noRot="1" noChangeAspect="1" noMove="1" noResize="1" noEditPoints="1" noAdjustHandles="1" noChangeArrowheads="1" noChangeShapeType="1" noTextEdit="1"/>
          </p:cNvSpPr>
          <p:nvPr/>
        </p:nvSpPr>
        <p:spPr>
          <a:xfrm>
            <a:off x="2478089" y="899697"/>
            <a:ext cx="2218043" cy="564898"/>
          </a:xfrm>
          <a:prstGeom prst="rect">
            <a:avLst/>
          </a:prstGeom>
          <a:blipFill>
            <a:blip r:embed="rId3"/>
            <a:stretch>
              <a:fillRect b="-4444"/>
            </a:stretch>
          </a:blipFill>
        </p:spPr>
        <p:txBody>
          <a:bodyPr/>
          <a:lstStyle/>
          <a:p>
            <a:r>
              <a:rPr lang="en-CN">
                <a:noFill/>
              </a:rPr>
              <a:t> </a:t>
            </a:r>
          </a:p>
        </p:txBody>
      </p:sp>
      <p:sp>
        <p:nvSpPr>
          <p:cNvPr id="51" name="TextBox 50">
            <a:extLst>
              <a:ext uri="{FF2B5EF4-FFF2-40B4-BE49-F238E27FC236}">
                <a16:creationId xmlns:a16="http://schemas.microsoft.com/office/drawing/2014/main" id="{CD5F16CD-CCC3-C044-8850-046E48F3C362}"/>
              </a:ext>
            </a:extLst>
          </p:cNvPr>
          <p:cNvSpPr txBox="1">
            <a:spLocks noRot="1" noChangeAspect="1" noMove="1" noResize="1" noEditPoints="1" noAdjustHandles="1" noChangeArrowheads="1" noChangeShapeType="1" noTextEdit="1"/>
          </p:cNvSpPr>
          <p:nvPr/>
        </p:nvSpPr>
        <p:spPr>
          <a:xfrm>
            <a:off x="6530028" y="882651"/>
            <a:ext cx="1947264" cy="372410"/>
          </a:xfrm>
          <a:prstGeom prst="rect">
            <a:avLst/>
          </a:prstGeom>
          <a:blipFill>
            <a:blip r:embed="rId4"/>
            <a:stretch>
              <a:fillRect/>
            </a:stretch>
          </a:blipFill>
        </p:spPr>
        <p:txBody>
          <a:bodyPr/>
          <a:lstStyle/>
          <a:p>
            <a:r>
              <a:rPr lang="en-CN">
                <a:noFill/>
              </a:rPr>
              <a:t> </a:t>
            </a:r>
          </a:p>
        </p:txBody>
      </p:sp>
      <p:pic>
        <p:nvPicPr>
          <p:cNvPr id="48" name="Picture 2">
            <a:extLst>
              <a:ext uri="{FF2B5EF4-FFF2-40B4-BE49-F238E27FC236}">
                <a16:creationId xmlns:a16="http://schemas.microsoft.com/office/drawing/2014/main" id="{06F0DEED-9326-6C4D-9D44-9CD730A3F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73812"/>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
            <a:extLst>
              <a:ext uri="{FF2B5EF4-FFF2-40B4-BE49-F238E27FC236}">
                <a16:creationId xmlns:a16="http://schemas.microsoft.com/office/drawing/2014/main" id="{6C8A05AB-8D75-F746-B49A-BAD1EF89A38B}"/>
              </a:ext>
            </a:extLst>
          </p:cNvPr>
          <p:cNvSpPr>
            <a:spLocks noChangeArrowheads="1"/>
          </p:cNvSpPr>
          <p:nvPr/>
        </p:nvSpPr>
        <p:spPr bwMode="auto">
          <a:xfrm>
            <a:off x="654050" y="6629400"/>
            <a:ext cx="5137150"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r>
              <a:rPr lang="en-US" altLang="zh-CN" sz="900" dirty="0">
                <a:solidFill>
                  <a:schemeClr val="tx2"/>
                </a:solidFill>
                <a:ea typeface="宋体" panose="02010600030101010101" pitchFamily="2" charset="-122"/>
              </a:rPr>
              <a:t>Slides by Kevin Wayne.</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Copyright © 2005 Pearson-Addison Wesley.</a:t>
            </a:r>
            <a:r>
              <a:rPr lang="zh-CN" altLang="en-US" sz="900" dirty="0">
                <a:solidFill>
                  <a:schemeClr val="tx2"/>
                </a:solidFill>
                <a:ea typeface="宋体" panose="02010600030101010101" pitchFamily="2" charset="-122"/>
              </a:rPr>
              <a:t> </a:t>
            </a:r>
            <a:r>
              <a:rPr lang="en-US" altLang="zh-CN" sz="900" dirty="0">
                <a:solidFill>
                  <a:schemeClr val="tx2"/>
                </a:solidFill>
                <a:ea typeface="宋体" panose="02010600030101010101" pitchFamily="2" charset="-122"/>
              </a:rPr>
              <a:t>All rights reserved.</a:t>
            </a:r>
          </a:p>
        </p:txBody>
      </p:sp>
    </p:spTree>
    <p:extLst>
      <p:ext uri="{BB962C8B-B14F-4D97-AF65-F5344CB8AC3E}">
        <p14:creationId xmlns:p14="http://schemas.microsoft.com/office/powerpoint/2010/main" val="35314601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38941</TotalTime>
  <Words>3804</Words>
  <Application>Microsoft Macintosh PowerPoint</Application>
  <PresentationFormat>宽屏</PresentationFormat>
  <Paragraphs>638</Paragraphs>
  <Slides>37</Slides>
  <Notes>35</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等线</vt:lpstr>
      <vt:lpstr>KaiTi</vt:lpstr>
      <vt:lpstr>Arial</vt:lpstr>
      <vt:lpstr>Calibri</vt:lpstr>
      <vt:lpstr>Cambria Math</vt:lpstr>
      <vt:lpstr>Comic Sans MS</vt:lpstr>
      <vt:lpstr>Courier</vt:lpstr>
      <vt:lpstr>Courier New</vt:lpstr>
      <vt:lpstr>Franklin Gothic Demi</vt:lpstr>
      <vt:lpstr>Franklin Gothic Medium</vt:lpstr>
      <vt:lpstr>Monotype Sorts</vt:lpstr>
      <vt:lpstr>Times</vt:lpstr>
      <vt:lpstr>Wingdings</vt:lpstr>
      <vt:lpstr>Office 主题</vt:lpstr>
      <vt:lpstr>Algorithm Design and Analysis (H)</vt:lpstr>
      <vt:lpstr>Divide and Conquer</vt:lpstr>
      <vt:lpstr>4.  Integer Multiplication</vt:lpstr>
      <vt:lpstr>Integer Addition</vt:lpstr>
      <vt:lpstr>Integer Multiplication</vt:lpstr>
      <vt:lpstr>Divide-and-Conquer Multiplication:  Warmup</vt:lpstr>
      <vt:lpstr>Recursion Tree</vt:lpstr>
      <vt:lpstr>Karatsuba Multiplication</vt:lpstr>
      <vt:lpstr>Karatsuba:  Recursion Tree</vt:lpstr>
      <vt:lpstr>5. Convolution and FFT</vt:lpstr>
      <vt:lpstr>Fast Fourier Transform:  Applications</vt:lpstr>
      <vt:lpstr>Touch Tone</vt:lpstr>
      <vt:lpstr>Touch Tone</vt:lpstr>
      <vt:lpstr>Fast Fourier Transform:  Brief History</vt:lpstr>
      <vt:lpstr>Convolution</vt:lpstr>
      <vt:lpstr>Polynomials:  Coefficient Representation</vt:lpstr>
      <vt:lpstr>Polynomials:  Point-Value Representation</vt:lpstr>
      <vt:lpstr>Polynomials:  Point-Value Representation</vt:lpstr>
      <vt:lpstr>Converting Between Two Polynomial Representations</vt:lpstr>
      <vt:lpstr>Converting Between Two Polynomial Representations:  Brute Force</vt:lpstr>
      <vt:lpstr>Coefficient to Point-Value Representation:  Intuition</vt:lpstr>
      <vt:lpstr>Coefficient to Point-Value Representation:  Intuition</vt:lpstr>
      <vt:lpstr>Discrete Fourier Transform</vt:lpstr>
      <vt:lpstr>Roots of Unity</vt:lpstr>
      <vt:lpstr>Fast Fourier Transform</vt:lpstr>
      <vt:lpstr>FFT Algorithm</vt:lpstr>
      <vt:lpstr>FFT Summary</vt:lpstr>
      <vt:lpstr>Recursion Tree</vt:lpstr>
      <vt:lpstr>Point-Value to Coefficient Representation:  Inverse DFT</vt:lpstr>
      <vt:lpstr>Inverse FFT</vt:lpstr>
      <vt:lpstr>Inverse FFT:  Proof of Correctness</vt:lpstr>
      <vt:lpstr>Inverse FFT:  Algorithm</vt:lpstr>
      <vt:lpstr>Inverse FFT Summary</vt:lpstr>
      <vt:lpstr>Polynomial Multiplication</vt:lpstr>
      <vt:lpstr>Integer Multiplication</vt:lpstr>
      <vt:lpstr>FFT in Practice ?</vt:lpstr>
      <vt:lpstr>FFT in Practice</vt:lpstr>
    </vt:vector>
  </TitlesOfParts>
  <Manager/>
  <Company>Southern University of Science and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subject/>
  <dc:creator>Shiqi Yu</dc:creator>
  <cp:keywords/>
  <dc:description/>
  <cp:lastModifiedBy>Shiqi Yu</cp:lastModifiedBy>
  <cp:revision>2147</cp:revision>
  <dcterms:created xsi:type="dcterms:W3CDTF">2020-09-05T08:11:12Z</dcterms:created>
  <dcterms:modified xsi:type="dcterms:W3CDTF">2022-03-30T08:29:44Z</dcterms:modified>
  <cp:category/>
</cp:coreProperties>
</file>