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539" r:id="rId3"/>
    <p:sldId id="541" r:id="rId4"/>
    <p:sldId id="538" r:id="rId5"/>
    <p:sldId id="502" r:id="rId6"/>
    <p:sldId id="508" r:id="rId7"/>
    <p:sldId id="509" r:id="rId8"/>
    <p:sldId id="490" r:id="rId9"/>
    <p:sldId id="393" r:id="rId10"/>
    <p:sldId id="394" r:id="rId11"/>
    <p:sldId id="410" r:id="rId12"/>
    <p:sldId id="429" r:id="rId13"/>
    <p:sldId id="443" r:id="rId14"/>
    <p:sldId id="503" r:id="rId15"/>
    <p:sldId id="489" r:id="rId16"/>
    <p:sldId id="431" r:id="rId17"/>
    <p:sldId id="430" r:id="rId18"/>
    <p:sldId id="460" r:id="rId19"/>
    <p:sldId id="491" r:id="rId20"/>
    <p:sldId id="434" r:id="rId21"/>
    <p:sldId id="487" r:id="rId22"/>
    <p:sldId id="514" r:id="rId23"/>
    <p:sldId id="435" r:id="rId24"/>
    <p:sldId id="43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15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01" autoAdjust="0"/>
    <p:restoredTop sz="80704"/>
  </p:normalViewPr>
  <p:slideViewPr>
    <p:cSldViewPr snapToGrid="0">
      <p:cViewPr varScale="1">
        <p:scale>
          <a:sx n="98" d="100"/>
          <a:sy n="98" d="100"/>
        </p:scale>
        <p:origin x="392" y="192"/>
      </p:cViewPr>
      <p:guideLst/>
    </p:cSldViewPr>
  </p:slideViewPr>
  <p:outlineViewPr>
    <p:cViewPr>
      <p:scale>
        <a:sx n="33" d="100"/>
        <a:sy n="33" d="100"/>
      </p:scale>
      <p:origin x="0" y="-2301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F3F22-B4BB-3F48-9180-464A9F2D66D1}" type="datetimeFigureOut">
              <a:rPr kumimoji="1" lang="zh-CN" altLang="en-US" smtClean="0"/>
              <a:t>2022/4/6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692CB-2397-CF44-9044-134362C69983}" type="slidenum">
              <a:rPr kumimoji="1" lang="zh-CN" altLang="en-US" smtClean="0"/>
              <a:t>‹#›</a:t>
            </a:fld>
            <a:endParaRPr kumimoji="1" lang="zh-CN" altLang="en-US"/>
          </a:p>
        </p:txBody>
      </p:sp>
    </p:spTree>
    <p:extLst>
      <p:ext uri="{BB962C8B-B14F-4D97-AF65-F5344CB8AC3E}">
        <p14:creationId xmlns:p14="http://schemas.microsoft.com/office/powerpoint/2010/main" val="3016337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39692CB-2397-CF44-9044-134362C69983}" type="slidenum">
              <a:rPr kumimoji="1" lang="zh-CN" altLang="en-US" smtClean="0"/>
              <a:t>1</a:t>
            </a:fld>
            <a:endParaRPr kumimoji="1" lang="zh-CN" altLang="en-US"/>
          </a:p>
        </p:txBody>
      </p:sp>
    </p:spTree>
    <p:extLst>
      <p:ext uri="{BB962C8B-B14F-4D97-AF65-F5344CB8AC3E}">
        <p14:creationId xmlns:p14="http://schemas.microsoft.com/office/powerpoint/2010/main" val="1166510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A437C031-208F-6B4C-AB23-6567CFDCB670}"/>
              </a:ext>
            </a:extLst>
          </p:cNvPr>
          <p:cNvSpPr>
            <a:spLocks noGrp="1" noRot="1" noChangeAspect="1" noChangeArrowheads="1" noTextEdit="1"/>
          </p:cNvSpPr>
          <p:nvPr>
            <p:ph type="sldImg"/>
          </p:nvPr>
        </p:nvSpPr>
        <p:spPr>
          <a:ln/>
        </p:spPr>
      </p:sp>
      <p:sp>
        <p:nvSpPr>
          <p:cNvPr id="34818" name="Rectangle 3">
            <a:extLst>
              <a:ext uri="{FF2B5EF4-FFF2-40B4-BE49-F238E27FC236}">
                <a16:creationId xmlns:a16="http://schemas.microsoft.com/office/drawing/2014/main" id="{058A7AE2-26C4-3D45-B954-3CCE3B33FE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Comic Sans MS" panose="030F0902030302020204" pitchFamily="66" charset="0"/>
            </a:endParaRPr>
          </a:p>
        </p:txBody>
      </p:sp>
    </p:spTree>
    <p:extLst>
      <p:ext uri="{BB962C8B-B14F-4D97-AF65-F5344CB8AC3E}">
        <p14:creationId xmlns:p14="http://schemas.microsoft.com/office/powerpoint/2010/main" val="3273816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D4F2663E-3C31-894D-8ED8-9D871B18DB04}"/>
              </a:ext>
            </a:extLst>
          </p:cNvPr>
          <p:cNvSpPr>
            <a:spLocks noGrp="1" noRot="1" noChangeAspect="1" noChangeArrowheads="1" noTextEdit="1"/>
          </p:cNvSpPr>
          <p:nvPr>
            <p:ph type="sldImg"/>
          </p:nvPr>
        </p:nvSpPr>
        <p:spPr>
          <a:ln/>
        </p:spPr>
      </p:sp>
      <p:sp>
        <p:nvSpPr>
          <p:cNvPr id="36866" name="Rectangle 3">
            <a:extLst>
              <a:ext uri="{FF2B5EF4-FFF2-40B4-BE49-F238E27FC236}">
                <a16:creationId xmlns:a16="http://schemas.microsoft.com/office/drawing/2014/main" id="{9FB2111E-39E7-AF46-82FF-4D2DDA20BE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Comic Sans MS" panose="030F0902030302020204" pitchFamily="66" charset="0"/>
            </a:endParaRPr>
          </a:p>
        </p:txBody>
      </p:sp>
    </p:spTree>
    <p:extLst>
      <p:ext uri="{BB962C8B-B14F-4D97-AF65-F5344CB8AC3E}">
        <p14:creationId xmlns:p14="http://schemas.microsoft.com/office/powerpoint/2010/main" val="2480727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D92C2078-D70B-D349-BAE6-F6EEC6111F73}"/>
              </a:ext>
            </a:extLst>
          </p:cNvPr>
          <p:cNvSpPr>
            <a:spLocks noGrp="1" noRot="1" noChangeAspect="1" noChangeArrowheads="1" noTextEdit="1"/>
          </p:cNvSpPr>
          <p:nvPr>
            <p:ph type="sldImg"/>
          </p:nvPr>
        </p:nvSpPr>
        <p:spPr>
          <a:ln/>
        </p:spPr>
      </p:sp>
      <p:sp>
        <p:nvSpPr>
          <p:cNvPr id="38914" name="Rectangle 3">
            <a:extLst>
              <a:ext uri="{FF2B5EF4-FFF2-40B4-BE49-F238E27FC236}">
                <a16:creationId xmlns:a16="http://schemas.microsoft.com/office/drawing/2014/main" id="{E7DE6908-631E-504E-8A97-DD80B1F7D9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Comic Sans MS" panose="030F0902030302020204" pitchFamily="66" charset="0"/>
            </a:endParaRPr>
          </a:p>
        </p:txBody>
      </p:sp>
    </p:spTree>
    <p:extLst>
      <p:ext uri="{BB962C8B-B14F-4D97-AF65-F5344CB8AC3E}">
        <p14:creationId xmlns:p14="http://schemas.microsoft.com/office/powerpoint/2010/main" val="852757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1A9FD4C3-9939-A54D-905F-BA8E5142188A}"/>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CE72A6AE-C8CE-B948-9A8B-BF09373F2B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Comic Sans MS" panose="030F0902030302020204" pitchFamily="66" charset="0"/>
            </a:endParaRPr>
          </a:p>
        </p:txBody>
      </p:sp>
    </p:spTree>
    <p:extLst>
      <p:ext uri="{BB962C8B-B14F-4D97-AF65-F5344CB8AC3E}">
        <p14:creationId xmlns:p14="http://schemas.microsoft.com/office/powerpoint/2010/main" val="394742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C8150E65-5BA6-3A45-B5F4-429B7AD22518}"/>
              </a:ext>
            </a:extLst>
          </p:cNvPr>
          <p:cNvSpPr>
            <a:spLocks noGrp="1" noRot="1" noChangeAspect="1" noChangeArrowheads="1" noTextEdit="1"/>
          </p:cNvSpPr>
          <p:nvPr>
            <p:ph type="sldImg"/>
          </p:nvPr>
        </p:nvSpPr>
        <p:spPr>
          <a:ln/>
        </p:spPr>
      </p:sp>
      <p:sp>
        <p:nvSpPr>
          <p:cNvPr id="43010" name="Rectangle 3">
            <a:extLst>
              <a:ext uri="{FF2B5EF4-FFF2-40B4-BE49-F238E27FC236}">
                <a16:creationId xmlns:a16="http://schemas.microsoft.com/office/drawing/2014/main" id="{93B2BBBE-302E-DD4A-8FBF-ADDB359FBE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Comic Sans MS" panose="030F0902030302020204" pitchFamily="66" charset="0"/>
            </a:endParaRPr>
          </a:p>
        </p:txBody>
      </p:sp>
    </p:spTree>
    <p:extLst>
      <p:ext uri="{BB962C8B-B14F-4D97-AF65-F5344CB8AC3E}">
        <p14:creationId xmlns:p14="http://schemas.microsoft.com/office/powerpoint/2010/main" val="4022446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F610D60E-F86F-9441-89BE-DAE6E27F3FED}"/>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88E1DFE-C76D-B64B-836F-25B6560C85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Comic Sans MS" panose="030F0902030302020204" pitchFamily="66" charset="0"/>
            </a:endParaRPr>
          </a:p>
        </p:txBody>
      </p:sp>
    </p:spTree>
    <p:extLst>
      <p:ext uri="{BB962C8B-B14F-4D97-AF65-F5344CB8AC3E}">
        <p14:creationId xmlns:p14="http://schemas.microsoft.com/office/powerpoint/2010/main" val="940745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C4CF7F81-FF17-774D-BB5F-7B4244D38A8D}"/>
              </a:ext>
            </a:extLst>
          </p:cNvPr>
          <p:cNvSpPr>
            <a:spLocks noGrp="1" noRot="1" noChangeAspect="1" noChangeArrowheads="1" noTextEdit="1"/>
          </p:cNvSpPr>
          <p:nvPr>
            <p:ph type="sldImg"/>
          </p:nvPr>
        </p:nvSpPr>
        <p:spPr>
          <a:solidFill>
            <a:srgbClr val="FFFFFF"/>
          </a:solidFill>
          <a:ln/>
        </p:spPr>
      </p:sp>
      <p:sp>
        <p:nvSpPr>
          <p:cNvPr id="47106" name="Rectangle 3">
            <a:extLst>
              <a:ext uri="{FF2B5EF4-FFF2-40B4-BE49-F238E27FC236}">
                <a16:creationId xmlns:a16="http://schemas.microsoft.com/office/drawing/2014/main" id="{F07B8F37-FCA0-414B-AF66-50D0E5234969}"/>
              </a:ext>
            </a:extLst>
          </p:cNvPr>
          <p:cNvSpPr>
            <a:spLocks noGrp="1" noChangeArrowheads="1"/>
          </p:cNvSpPr>
          <p:nvPr>
            <p:ph type="body" idx="1"/>
          </p:nvPr>
        </p:nvSpPr>
        <p:spPr>
          <a:solidFill>
            <a:srgbClr val="FFFFFF"/>
          </a:solidFill>
          <a:ln>
            <a:solidFill>
              <a:srgbClr val="000000"/>
            </a:solidFill>
          </a:ln>
        </p:spPr>
        <p:txBody>
          <a:bodyPr/>
          <a:lstStyle/>
          <a:p>
            <a:r>
              <a:rPr lang="en-US" altLang="zh-CN">
                <a:latin typeface="Comic Sans MS" panose="030F0902030302020204" pitchFamily="66" charset="0"/>
              </a:rPr>
              <a:t>1-24,26-37</a:t>
            </a:r>
          </a:p>
        </p:txBody>
      </p:sp>
    </p:spTree>
    <p:extLst>
      <p:ext uri="{BB962C8B-B14F-4D97-AF65-F5344CB8AC3E}">
        <p14:creationId xmlns:p14="http://schemas.microsoft.com/office/powerpoint/2010/main" val="3913777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5EE18AB8-6942-DA4C-93BA-A2D63C041E52}"/>
              </a:ext>
            </a:extLst>
          </p:cNvPr>
          <p:cNvSpPr>
            <a:spLocks noGrp="1" noRot="1" noChangeAspect="1" noChangeArrowheads="1" noTextEdit="1"/>
          </p:cNvSpPr>
          <p:nvPr>
            <p:ph type="sldImg"/>
          </p:nvPr>
        </p:nvSpPr>
        <p:spPr>
          <a:ln/>
        </p:spPr>
      </p:sp>
      <p:sp>
        <p:nvSpPr>
          <p:cNvPr id="49154" name="Rectangle 3">
            <a:extLst>
              <a:ext uri="{FF2B5EF4-FFF2-40B4-BE49-F238E27FC236}">
                <a16:creationId xmlns:a16="http://schemas.microsoft.com/office/drawing/2014/main" id="{70CF1D91-C7F3-4743-B1A8-E324D755C6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Comic Sans MS" panose="030F0902030302020204" pitchFamily="66" charset="0"/>
              </a:rPr>
              <a:t>the term "regression" stems from the work of Sir Francis Galton (1822-1911), a famous geneticist, who studied the heights of fathers and their sons. He found that offspring of a parent of larger than average height tended to be smaller than their parents, and offspring of parents of smaller than average size tended to be larger than their parents. "regression toward mediocrity".</a:t>
            </a:r>
          </a:p>
          <a:p>
            <a:endParaRPr lang="en-US" altLang="zh-CN">
              <a:latin typeface="Comic Sans MS" panose="030F0902030302020204" pitchFamily="66" charset="0"/>
            </a:endParaRPr>
          </a:p>
          <a:p>
            <a:r>
              <a:rPr lang="en-US" altLang="zh-CN">
                <a:latin typeface="Comic Sans MS" panose="030F0902030302020204" pitchFamily="66" charset="0"/>
              </a:rPr>
              <a:t>Gauss (1809-1811) used Gaussian elimination to solve multiple linear regression</a:t>
            </a:r>
          </a:p>
          <a:p>
            <a:r>
              <a:rPr lang="en-US" altLang="zh-CN">
                <a:latin typeface="Comic Sans MS" panose="030F0902030302020204" pitchFamily="66" charset="0"/>
              </a:rPr>
              <a:t>Gauss-Markov theorem (least squares estimates are uniformly minimum variance estimates (UMVUE) among all linear unbiased estimates)</a:t>
            </a:r>
          </a:p>
          <a:p>
            <a:endParaRPr lang="en-US" altLang="zh-CN">
              <a:latin typeface="Comic Sans MS" panose="030F0902030302020204" pitchFamily="66" charset="0"/>
            </a:endParaRPr>
          </a:p>
        </p:txBody>
      </p:sp>
    </p:spTree>
    <p:extLst>
      <p:ext uri="{BB962C8B-B14F-4D97-AF65-F5344CB8AC3E}">
        <p14:creationId xmlns:p14="http://schemas.microsoft.com/office/powerpoint/2010/main" val="3472025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93CABEE1-DE4B-B34F-B67F-56ACE415AB25}"/>
              </a:ext>
            </a:extLst>
          </p:cNvPr>
          <p:cNvSpPr>
            <a:spLocks noGrp="1" noRot="1" noChangeAspect="1" noChangeArrowheads="1" noTextEdit="1"/>
          </p:cNvSpPr>
          <p:nvPr>
            <p:ph type="sldImg"/>
          </p:nvPr>
        </p:nvSpPr>
        <p:spPr>
          <a:ln/>
        </p:spPr>
      </p:sp>
      <p:sp>
        <p:nvSpPr>
          <p:cNvPr id="51202" name="Rectangle 3">
            <a:extLst>
              <a:ext uri="{FF2B5EF4-FFF2-40B4-BE49-F238E27FC236}">
                <a16:creationId xmlns:a16="http://schemas.microsoft.com/office/drawing/2014/main" id="{1A39AD1F-4591-0E4C-A635-08AFED5AD3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Comic Sans MS" panose="030F0902030302020204" pitchFamily="66" charset="0"/>
            </a:endParaRPr>
          </a:p>
        </p:txBody>
      </p:sp>
    </p:spTree>
    <p:extLst>
      <p:ext uri="{BB962C8B-B14F-4D97-AF65-F5344CB8AC3E}">
        <p14:creationId xmlns:p14="http://schemas.microsoft.com/office/powerpoint/2010/main" val="3261734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517C351-E6B6-8740-A2B7-DA26F6E03348}"/>
              </a:ext>
            </a:extLst>
          </p:cNvPr>
          <p:cNvSpPr>
            <a:spLocks noGrp="1" noRot="1" noChangeAspect="1" noChangeArrowheads="1" noTextEdit="1"/>
          </p:cNvSpPr>
          <p:nvPr>
            <p:ph type="sldImg"/>
          </p:nvPr>
        </p:nvSpPr>
        <p:spPr>
          <a:ln/>
        </p:spPr>
      </p:sp>
      <p:sp>
        <p:nvSpPr>
          <p:cNvPr id="53250" name="Rectangle 3">
            <a:extLst>
              <a:ext uri="{FF2B5EF4-FFF2-40B4-BE49-F238E27FC236}">
                <a16:creationId xmlns:a16="http://schemas.microsoft.com/office/drawing/2014/main" id="{942EF5A8-1814-FE42-B163-3003B4D9DB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Comic Sans MS" panose="030F0902030302020204" pitchFamily="66" charset="0"/>
            </a:endParaRPr>
          </a:p>
        </p:txBody>
      </p:sp>
    </p:spTree>
    <p:extLst>
      <p:ext uri="{BB962C8B-B14F-4D97-AF65-F5344CB8AC3E}">
        <p14:creationId xmlns:p14="http://schemas.microsoft.com/office/powerpoint/2010/main" val="3780532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C1087D30-4A44-9D40-870F-F07304EA7980}"/>
              </a:ext>
            </a:extLst>
          </p:cNvPr>
          <p:cNvSpPr>
            <a:spLocks noGrp="1" noRot="1" noChangeAspect="1" noChangeArrowheads="1" noTextEdit="1"/>
          </p:cNvSpPr>
          <p:nvPr>
            <p:ph type="sldImg"/>
          </p:nvPr>
        </p:nvSpPr>
        <p:spPr>
          <a:ln/>
        </p:spPr>
      </p:sp>
      <p:sp>
        <p:nvSpPr>
          <p:cNvPr id="18434" name="Rectangle 3">
            <a:extLst>
              <a:ext uri="{FF2B5EF4-FFF2-40B4-BE49-F238E27FC236}">
                <a16:creationId xmlns:a16="http://schemas.microsoft.com/office/drawing/2014/main" id="{FB1D7B09-B657-894C-A12A-2DE626FEBA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Comic Sans MS" panose="030F0902030302020204" pitchFamily="66" charset="0"/>
              </a:rPr>
              <a:t>overlapping sub-problem = sub-problem whose results can be reused several times</a:t>
            </a:r>
          </a:p>
        </p:txBody>
      </p:sp>
    </p:spTree>
    <p:extLst>
      <p:ext uri="{BB962C8B-B14F-4D97-AF65-F5344CB8AC3E}">
        <p14:creationId xmlns:p14="http://schemas.microsoft.com/office/powerpoint/2010/main" val="3971351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71F2C525-33E1-384C-9A79-1B84C9DCF5B4}"/>
              </a:ext>
            </a:extLst>
          </p:cNvPr>
          <p:cNvSpPr>
            <a:spLocks noGrp="1" noRot="1" noChangeAspect="1" noChangeArrowheads="1" noTextEdit="1"/>
          </p:cNvSpPr>
          <p:nvPr>
            <p:ph type="sldImg"/>
          </p:nvPr>
        </p:nvSpPr>
        <p:spPr>
          <a:ln/>
        </p:spPr>
      </p:sp>
      <p:sp>
        <p:nvSpPr>
          <p:cNvPr id="55298" name="Rectangle 3">
            <a:extLst>
              <a:ext uri="{FF2B5EF4-FFF2-40B4-BE49-F238E27FC236}">
                <a16:creationId xmlns:a16="http://schemas.microsoft.com/office/drawing/2014/main" id="{A45FE460-76EA-E448-9D95-99BB849650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Comic Sans MS" panose="030F0902030302020204" pitchFamily="66" charset="0"/>
            </a:endParaRPr>
          </a:p>
        </p:txBody>
      </p:sp>
    </p:spTree>
    <p:extLst>
      <p:ext uri="{BB962C8B-B14F-4D97-AF65-F5344CB8AC3E}">
        <p14:creationId xmlns:p14="http://schemas.microsoft.com/office/powerpoint/2010/main" val="3540813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8556ACC5-B9C2-FE4B-8920-AA94353860C0}"/>
              </a:ext>
            </a:extLst>
          </p:cNvPr>
          <p:cNvSpPr>
            <a:spLocks noGrp="1" noRot="1" noChangeAspect="1" noChangeArrowheads="1" noTextEdit="1"/>
          </p:cNvSpPr>
          <p:nvPr>
            <p:ph type="sldImg"/>
          </p:nvPr>
        </p:nvSpPr>
        <p:spPr>
          <a:ln/>
        </p:spPr>
      </p:sp>
      <p:sp>
        <p:nvSpPr>
          <p:cNvPr id="57346" name="Rectangle 3">
            <a:extLst>
              <a:ext uri="{FF2B5EF4-FFF2-40B4-BE49-F238E27FC236}">
                <a16:creationId xmlns:a16="http://schemas.microsoft.com/office/drawing/2014/main" id="{D4627E53-1900-664E-976C-1DCECDA380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Comic Sans MS" panose="030F0902030302020204" pitchFamily="66" charset="0"/>
            </a:endParaRPr>
          </a:p>
        </p:txBody>
      </p:sp>
    </p:spTree>
    <p:extLst>
      <p:ext uri="{BB962C8B-B14F-4D97-AF65-F5344CB8AC3E}">
        <p14:creationId xmlns:p14="http://schemas.microsoft.com/office/powerpoint/2010/main" val="758852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BBA522B1-B1A9-C346-95BB-CCC30136D23C}"/>
              </a:ext>
            </a:extLst>
          </p:cNvPr>
          <p:cNvSpPr>
            <a:spLocks noGrp="1" noRot="1" noChangeAspect="1" noChangeArrowheads="1" noTextEdit="1"/>
          </p:cNvSpPr>
          <p:nvPr>
            <p:ph type="sldImg"/>
          </p:nvPr>
        </p:nvSpPr>
        <p:spPr>
          <a:ln/>
        </p:spPr>
      </p:sp>
      <p:sp>
        <p:nvSpPr>
          <p:cNvPr id="20482" name="Rectangle 3">
            <a:extLst>
              <a:ext uri="{FF2B5EF4-FFF2-40B4-BE49-F238E27FC236}">
                <a16:creationId xmlns:a16="http://schemas.microsoft.com/office/drawing/2014/main" id="{8DC468AD-F463-FF40-9DB9-A626714A66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Comic Sans MS" panose="030F0902030302020204" pitchFamily="66" charset="0"/>
            </a:endParaRPr>
          </a:p>
        </p:txBody>
      </p:sp>
    </p:spTree>
    <p:extLst>
      <p:ext uri="{BB962C8B-B14F-4D97-AF65-F5344CB8AC3E}">
        <p14:creationId xmlns:p14="http://schemas.microsoft.com/office/powerpoint/2010/main" val="429676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9AA32871-8950-9244-80D8-7681CA19147E}"/>
              </a:ext>
            </a:extLst>
          </p:cNvPr>
          <p:cNvSpPr>
            <a:spLocks noGrp="1" noRot="1" noChangeAspect="1" noChangeArrowheads="1" noTextEdit="1"/>
          </p:cNvSpPr>
          <p:nvPr>
            <p:ph type="sldImg"/>
          </p:nvPr>
        </p:nvSpPr>
        <p:spPr>
          <a:ln/>
        </p:spPr>
      </p:sp>
      <p:sp>
        <p:nvSpPr>
          <p:cNvPr id="22530" name="Rectangle 3">
            <a:extLst>
              <a:ext uri="{FF2B5EF4-FFF2-40B4-BE49-F238E27FC236}">
                <a16:creationId xmlns:a16="http://schemas.microsoft.com/office/drawing/2014/main" id="{B04AE447-FC34-2246-8D0B-06A521DC94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Comic Sans MS" panose="030F0902030302020204" pitchFamily="66" charset="0"/>
            </a:endParaRPr>
          </a:p>
        </p:txBody>
      </p:sp>
    </p:spTree>
    <p:extLst>
      <p:ext uri="{BB962C8B-B14F-4D97-AF65-F5344CB8AC3E}">
        <p14:creationId xmlns:p14="http://schemas.microsoft.com/office/powerpoint/2010/main" val="1037188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266A0833-C802-D946-A149-5BB9F9FD1971}"/>
              </a:ext>
            </a:extLst>
          </p:cNvPr>
          <p:cNvSpPr>
            <a:spLocks noGrp="1" noRot="1" noChangeAspect="1" noChangeArrowheads="1" noTextEdit="1"/>
          </p:cNvSpPr>
          <p:nvPr>
            <p:ph type="sldImg"/>
          </p:nvPr>
        </p:nvSpPr>
        <p:spPr>
          <a:ln/>
        </p:spPr>
      </p:sp>
      <p:sp>
        <p:nvSpPr>
          <p:cNvPr id="24578" name="Rectangle 3">
            <a:extLst>
              <a:ext uri="{FF2B5EF4-FFF2-40B4-BE49-F238E27FC236}">
                <a16:creationId xmlns:a16="http://schemas.microsoft.com/office/drawing/2014/main" id="{A8EDCE6C-B445-824F-B6A5-4A20C21AFD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Comic Sans MS" panose="030F0902030302020204" pitchFamily="66" charset="0"/>
              </a:rPr>
              <a:t>1-24,26-37</a:t>
            </a:r>
          </a:p>
        </p:txBody>
      </p:sp>
    </p:spTree>
    <p:extLst>
      <p:ext uri="{BB962C8B-B14F-4D97-AF65-F5344CB8AC3E}">
        <p14:creationId xmlns:p14="http://schemas.microsoft.com/office/powerpoint/2010/main" val="573955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1211E825-215D-5442-AA43-3ECE809E5E2A}"/>
              </a:ext>
            </a:extLst>
          </p:cNvPr>
          <p:cNvSpPr>
            <a:spLocks noGrp="1" noRot="1" noChangeAspect="1" noChangeArrowheads="1" noTextEdit="1"/>
          </p:cNvSpPr>
          <p:nvPr>
            <p:ph type="sldImg"/>
          </p:nvPr>
        </p:nvSpPr>
        <p:spPr>
          <a:ln/>
        </p:spPr>
      </p:sp>
      <p:sp>
        <p:nvSpPr>
          <p:cNvPr id="26626" name="Rectangle 3">
            <a:extLst>
              <a:ext uri="{FF2B5EF4-FFF2-40B4-BE49-F238E27FC236}">
                <a16:creationId xmlns:a16="http://schemas.microsoft.com/office/drawing/2014/main" id="{21C03D47-1CFC-024D-B663-4EB827D064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Comic Sans MS" panose="030F0902030302020204" pitchFamily="66" charset="0"/>
            </a:endParaRPr>
          </a:p>
        </p:txBody>
      </p:sp>
    </p:spTree>
    <p:extLst>
      <p:ext uri="{BB962C8B-B14F-4D97-AF65-F5344CB8AC3E}">
        <p14:creationId xmlns:p14="http://schemas.microsoft.com/office/powerpoint/2010/main" val="2862420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C766A789-162B-5A4D-B8E7-54318A3824E9}"/>
              </a:ext>
            </a:extLst>
          </p:cNvPr>
          <p:cNvSpPr>
            <a:spLocks noGrp="1" noRot="1" noChangeAspect="1" noChangeArrowheads="1" noTextEdit="1"/>
          </p:cNvSpPr>
          <p:nvPr>
            <p:ph type="sldImg"/>
          </p:nvPr>
        </p:nvSpPr>
        <p:spPr>
          <a:ln/>
        </p:spPr>
      </p:sp>
      <p:sp>
        <p:nvSpPr>
          <p:cNvPr id="28674" name="Rectangle 3">
            <a:extLst>
              <a:ext uri="{FF2B5EF4-FFF2-40B4-BE49-F238E27FC236}">
                <a16:creationId xmlns:a16="http://schemas.microsoft.com/office/drawing/2014/main" id="{87D0AAB1-D3F9-FA47-B18B-9EC943A5F3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Comic Sans MS" panose="030F0902030302020204" pitchFamily="66" charset="0"/>
            </a:endParaRPr>
          </a:p>
        </p:txBody>
      </p:sp>
    </p:spTree>
    <p:extLst>
      <p:ext uri="{BB962C8B-B14F-4D97-AF65-F5344CB8AC3E}">
        <p14:creationId xmlns:p14="http://schemas.microsoft.com/office/powerpoint/2010/main" val="402138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63EAE66A-12D7-D54D-910C-21A42A85C870}"/>
              </a:ext>
            </a:extLst>
          </p:cNvPr>
          <p:cNvSpPr>
            <a:spLocks noGrp="1" noRot="1" noChangeAspect="1" noChangeArrowheads="1" noTextEdit="1"/>
          </p:cNvSpPr>
          <p:nvPr>
            <p:ph type="sldImg"/>
          </p:nvPr>
        </p:nvSpPr>
        <p:spPr>
          <a:solidFill>
            <a:srgbClr val="FFFFFF"/>
          </a:solidFill>
          <a:ln/>
        </p:spPr>
      </p:sp>
      <p:sp>
        <p:nvSpPr>
          <p:cNvPr id="30722" name="Rectangle 3">
            <a:extLst>
              <a:ext uri="{FF2B5EF4-FFF2-40B4-BE49-F238E27FC236}">
                <a16:creationId xmlns:a16="http://schemas.microsoft.com/office/drawing/2014/main" id="{D01F9ED6-4A18-404F-A324-7C191B49818E}"/>
              </a:ext>
            </a:extLst>
          </p:cNvPr>
          <p:cNvSpPr>
            <a:spLocks noGrp="1" noChangeArrowheads="1"/>
          </p:cNvSpPr>
          <p:nvPr>
            <p:ph type="body" idx="1"/>
          </p:nvPr>
        </p:nvSpPr>
        <p:spPr>
          <a:solidFill>
            <a:srgbClr val="FFFFFF"/>
          </a:solidFill>
          <a:ln>
            <a:solidFill>
              <a:srgbClr val="000000"/>
            </a:solidFill>
          </a:ln>
        </p:spPr>
        <p:txBody>
          <a:bodyPr/>
          <a:lstStyle/>
          <a:p>
            <a:endParaRPr lang="zh-CN" altLang="zh-CN">
              <a:latin typeface="Comic Sans MS" panose="030F0902030302020204" pitchFamily="66" charset="0"/>
            </a:endParaRPr>
          </a:p>
        </p:txBody>
      </p:sp>
    </p:spTree>
    <p:extLst>
      <p:ext uri="{BB962C8B-B14F-4D97-AF65-F5344CB8AC3E}">
        <p14:creationId xmlns:p14="http://schemas.microsoft.com/office/powerpoint/2010/main" val="538796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78A289C4-5732-ED4C-AF36-ECDA251D2722}"/>
              </a:ext>
            </a:extLst>
          </p:cNvPr>
          <p:cNvSpPr>
            <a:spLocks noGrp="1" noRot="1" noChangeAspect="1" noChangeArrowheads="1" noTextEdit="1"/>
          </p:cNvSpPr>
          <p:nvPr>
            <p:ph type="sldImg"/>
          </p:nvPr>
        </p:nvSpPr>
        <p:spPr>
          <a:ln/>
        </p:spPr>
      </p:sp>
      <p:sp>
        <p:nvSpPr>
          <p:cNvPr id="32770" name="Rectangle 3">
            <a:extLst>
              <a:ext uri="{FF2B5EF4-FFF2-40B4-BE49-F238E27FC236}">
                <a16:creationId xmlns:a16="http://schemas.microsoft.com/office/drawing/2014/main" id="{FC85C348-5E64-854F-BBCA-D6843604E5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Comic Sans MS" panose="030F0902030302020204" pitchFamily="66" charset="0"/>
            </a:endParaRPr>
          </a:p>
        </p:txBody>
      </p:sp>
    </p:spTree>
    <p:extLst>
      <p:ext uri="{BB962C8B-B14F-4D97-AF65-F5344CB8AC3E}">
        <p14:creationId xmlns:p14="http://schemas.microsoft.com/office/powerpoint/2010/main" val="662683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a:extLst>
              <a:ext uri="{FF2B5EF4-FFF2-40B4-BE49-F238E27FC236}">
                <a16:creationId xmlns:a16="http://schemas.microsoft.com/office/drawing/2014/main" id="{D09F6358-1E5B-E540-B1EC-784FFD4F98A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p:blipFill>
        <p:spPr>
          <a:xfrm>
            <a:off x="65507" y="0"/>
            <a:ext cx="3515893" cy="1007930"/>
          </a:xfrm>
          <a:prstGeom prst="rect">
            <a:avLst/>
          </a:prstGeom>
        </p:spPr>
      </p:pic>
    </p:spTree>
    <p:extLst>
      <p:ext uri="{BB962C8B-B14F-4D97-AF65-F5344CB8AC3E}">
        <p14:creationId xmlns:p14="http://schemas.microsoft.com/office/powerpoint/2010/main" val="401290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extLst>
      <p:ext uri="{BB962C8B-B14F-4D97-AF65-F5344CB8AC3E}">
        <p14:creationId xmlns:p14="http://schemas.microsoft.com/office/powerpoint/2010/main" val="419911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extLst>
      <p:ext uri="{BB962C8B-B14F-4D97-AF65-F5344CB8AC3E}">
        <p14:creationId xmlns:p14="http://schemas.microsoft.com/office/powerpoint/2010/main" val="55417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0B810D5-562C-6D40-A798-62FEF5ACFC2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extLst>
      <p:ext uri="{BB962C8B-B14F-4D97-AF65-F5344CB8AC3E}">
        <p14:creationId xmlns:p14="http://schemas.microsoft.com/office/powerpoint/2010/main" val="848424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a:extLst>
              <a:ext uri="{FF2B5EF4-FFF2-40B4-BE49-F238E27FC236}">
                <a16:creationId xmlns:a16="http://schemas.microsoft.com/office/drawing/2014/main" id="{8BBC21BE-914F-984C-819E-13DA00BEE2D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116991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2022/4/6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a:extLst>
              <a:ext uri="{FF2B5EF4-FFF2-40B4-BE49-F238E27FC236}">
                <a16:creationId xmlns:a16="http://schemas.microsoft.com/office/drawing/2014/main" id="{94EF34E2-55C5-FE4B-9D4B-1C371C023E4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1331538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a:extLst>
              <a:ext uri="{FF2B5EF4-FFF2-40B4-BE49-F238E27FC236}">
                <a16:creationId xmlns:a16="http://schemas.microsoft.com/office/drawing/2014/main" id="{AC6DD9DA-D04B-234F-AF7F-359B1655B79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2188216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2022/4/6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6" name="图片 5">
            <a:extLst>
              <a:ext uri="{FF2B5EF4-FFF2-40B4-BE49-F238E27FC236}">
                <a16:creationId xmlns:a16="http://schemas.microsoft.com/office/drawing/2014/main" id="{8A27BA66-27EF-F848-B5D4-C6E63ED6969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129119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2022/4/6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5" name="图片 4">
            <a:extLst>
              <a:ext uri="{FF2B5EF4-FFF2-40B4-BE49-F238E27FC236}">
                <a16:creationId xmlns:a16="http://schemas.microsoft.com/office/drawing/2014/main" id="{60094918-5C39-5840-99AC-03CB479DEC0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18017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a:extLst>
              <a:ext uri="{FF2B5EF4-FFF2-40B4-BE49-F238E27FC236}">
                <a16:creationId xmlns:a16="http://schemas.microsoft.com/office/drawing/2014/main" id="{071DD87C-9BE8-504F-A482-28FE7FDABCD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187095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a:extLst>
              <a:ext uri="{FF2B5EF4-FFF2-40B4-BE49-F238E27FC236}">
                <a16:creationId xmlns:a16="http://schemas.microsoft.com/office/drawing/2014/main" id="{B4FF3E64-915C-7F40-AA27-6031D114BFB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3476734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426916" y="6356350"/>
            <a:ext cx="215448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2022/4/6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spTree>
    <p:extLst>
      <p:ext uri="{BB962C8B-B14F-4D97-AF65-F5344CB8AC3E}">
        <p14:creationId xmlns:p14="http://schemas.microsoft.com/office/powerpoint/2010/main" val="3205066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1"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demo-activity-selection.ppt#-1,1,Activity%20Selection%20(Interval%20Schedul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4097" y="1307592"/>
            <a:ext cx="10475842" cy="1772603"/>
          </a:xfrm>
        </p:spPr>
        <p:txBody>
          <a:bodyPr>
            <a:noAutofit/>
          </a:bodyPr>
          <a:lstStyle/>
          <a:p>
            <a:r>
              <a:rPr lang="en-US" altLang="zh-CN" sz="5400" b="1" dirty="0">
                <a:latin typeface="Franklin Gothic Demi" panose="020B0703020102020204" pitchFamily="34" charset="0"/>
              </a:rPr>
              <a:t>Algorithm Design and Analysis (H)</a:t>
            </a:r>
            <a:endParaRPr lang="zh-CN" altLang="en-US" sz="5400"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rPr>
              <a:t>CS216</a:t>
            </a:r>
          </a:p>
          <a:p>
            <a:endParaRPr lang="en-US" altLang="zh-CN" dirty="0">
              <a:latin typeface="Franklin Gothic Medium" panose="020B0603020102020204" pitchFamily="34" charset="0"/>
            </a:endParaRPr>
          </a:p>
          <a:p>
            <a:r>
              <a:rPr lang="en-US" altLang="zh-CN" dirty="0">
                <a:latin typeface="Franklin Gothic Medium" panose="020B0603020102020204" pitchFamily="34" charset="0"/>
              </a:rPr>
              <a:t>Prof. </a:t>
            </a:r>
            <a:r>
              <a:rPr lang="en-US" altLang="zh-CN" dirty="0" err="1">
                <a:latin typeface="Franklin Gothic Medium" panose="020B0603020102020204" pitchFamily="34" charset="0"/>
              </a:rPr>
              <a:t>Shiqi</a:t>
            </a:r>
            <a:r>
              <a:rPr lang="en-US" altLang="zh-CN" dirty="0">
                <a:latin typeface="Franklin Gothic Medium" panose="020B0603020102020204" pitchFamily="34" charset="0"/>
              </a:rPr>
              <a:t> Yu</a:t>
            </a:r>
            <a:r>
              <a:rPr lang="zh-CN" altLang="en-US" dirty="0">
                <a:latin typeface="Franklin Gothic Medium" panose="020B0603020102020204" pitchFamily="34" charset="0"/>
              </a:rPr>
              <a:t> </a:t>
            </a:r>
            <a:r>
              <a:rPr lang="en-US" altLang="zh-CN" dirty="0">
                <a:latin typeface="Franklin Gothic Medium" panose="020B0603020102020204" pitchFamily="34" charset="0"/>
              </a:rPr>
              <a:t>(</a:t>
            </a:r>
            <a:r>
              <a:rPr lang="zh-CN" altLang="en-US" dirty="0">
                <a:latin typeface="KaiTi" panose="02010609060101010101" pitchFamily="49" charset="-122"/>
                <a:ea typeface="KaiTi" panose="02010609060101010101" pitchFamily="49" charset="-122"/>
              </a:rPr>
              <a:t>于仕琪</a:t>
            </a:r>
            <a:r>
              <a:rPr lang="en-US" altLang="zh-CN" dirty="0">
                <a:latin typeface="Franklin Gothic Medium" panose="020B0603020102020204" pitchFamily="34" charset="0"/>
              </a:rPr>
              <a:t>)</a:t>
            </a:r>
          </a:p>
          <a:p>
            <a:r>
              <a:rPr lang="en-US" altLang="zh-CN" dirty="0">
                <a:latin typeface="Courier" pitchFamily="2" charset="0"/>
              </a:rPr>
              <a:t>yusq@sustech.edu.cn</a:t>
            </a:r>
          </a:p>
          <a:p>
            <a:r>
              <a:rPr lang="en-US" altLang="zh-CN" sz="1800" dirty="0">
                <a:latin typeface="Courier" pitchFamily="2" charset="0"/>
              </a:rPr>
              <a:t>http://</a:t>
            </a:r>
            <a:r>
              <a:rPr lang="en-US" altLang="zh-CN" sz="1800" dirty="0" err="1">
                <a:latin typeface="Courier" pitchFamily="2" charset="0"/>
              </a:rPr>
              <a:t>faculty.sustech.edu.cn</a:t>
            </a:r>
            <a:r>
              <a:rPr lang="en-US" altLang="zh-CN" sz="1800" dirty="0">
                <a:latin typeface="Courier" pitchFamily="2" charset="0"/>
              </a:rPr>
              <a:t>/</a:t>
            </a:r>
            <a:r>
              <a:rPr lang="en-US" altLang="zh-CN" sz="1800" dirty="0" err="1">
                <a:latin typeface="Courier" pitchFamily="2" charset="0"/>
              </a:rPr>
              <a:t>yusq</a:t>
            </a:r>
            <a:r>
              <a:rPr lang="en-US" altLang="zh-CN" sz="1800" dirty="0">
                <a:latin typeface="Courier" pitchFamily="2" charset="0"/>
              </a:rPr>
              <a:t>/</a:t>
            </a:r>
          </a:p>
          <a:p>
            <a:endParaRPr lang="en-US" altLang="zh-CN" dirty="0">
              <a:latin typeface="Franklin Gothic Medium" panose="020B0603020102020204" pitchFamily="34" charset="0"/>
            </a:endParaRPr>
          </a:p>
        </p:txBody>
      </p:sp>
    </p:spTree>
    <p:extLst>
      <p:ext uri="{BB962C8B-B14F-4D97-AF65-F5344CB8AC3E}">
        <p14:creationId xmlns:p14="http://schemas.microsoft.com/office/powerpoint/2010/main" val="2674599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3">
            <a:extLst>
              <a:ext uri="{FF2B5EF4-FFF2-40B4-BE49-F238E27FC236}">
                <a16:creationId xmlns:a16="http://schemas.microsoft.com/office/drawing/2014/main" id="{C9CF2AC2-B321-384B-A502-49C9129A786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fld id="{E5A2822D-66C9-3E41-A839-9B130FBC3D8C}" type="slidenum">
              <a:rPr lang="en-US" altLang="zh-CN" sz="800"/>
              <a:pPr/>
              <a:t>10</a:t>
            </a:fld>
            <a:endParaRPr lang="en-US" altLang="zh-CN" sz="1400"/>
          </a:p>
        </p:txBody>
      </p:sp>
      <p:sp>
        <p:nvSpPr>
          <p:cNvPr id="27650" name="Rectangle 46">
            <a:extLst>
              <a:ext uri="{FF2B5EF4-FFF2-40B4-BE49-F238E27FC236}">
                <a16:creationId xmlns:a16="http://schemas.microsoft.com/office/drawing/2014/main" id="{4A478C6C-36ED-524F-A2EC-047F88C70E93}"/>
              </a:ext>
            </a:extLst>
          </p:cNvPr>
          <p:cNvSpPr>
            <a:spLocks noGrp="1" noChangeArrowheads="1"/>
          </p:cNvSpPr>
          <p:nvPr>
            <p:ph type="title"/>
          </p:nvPr>
        </p:nvSpPr>
        <p:spPr/>
        <p:txBody>
          <a:bodyPr/>
          <a:lstStyle/>
          <a:p>
            <a:r>
              <a:rPr lang="en-US" altLang="zh-CN"/>
              <a:t>Unweighted Interval Scheduling Review</a:t>
            </a:r>
          </a:p>
        </p:txBody>
      </p:sp>
      <p:sp>
        <p:nvSpPr>
          <p:cNvPr id="27651" name="Rectangle 47">
            <a:extLst>
              <a:ext uri="{FF2B5EF4-FFF2-40B4-BE49-F238E27FC236}">
                <a16:creationId xmlns:a16="http://schemas.microsoft.com/office/drawing/2014/main" id="{BDEC30E6-14AE-7C40-A523-BFE7B6AC6C4D}"/>
              </a:ext>
            </a:extLst>
          </p:cNvPr>
          <p:cNvSpPr>
            <a:spLocks noGrp="1" noChangeArrowheads="1"/>
          </p:cNvSpPr>
          <p:nvPr>
            <p:ph type="body" idx="1"/>
          </p:nvPr>
        </p:nvSpPr>
        <p:spPr/>
        <p:txBody>
          <a:bodyPr/>
          <a:lstStyle/>
          <a:p>
            <a:pPr marL="0" indent="0"/>
            <a:r>
              <a:rPr lang="en-US" altLang="zh-CN" dirty="0"/>
              <a:t>Recall.  </a:t>
            </a:r>
            <a:r>
              <a:rPr lang="en-US" altLang="zh-CN" dirty="0">
                <a:solidFill>
                  <a:schemeClr val="tx1"/>
                </a:solidFill>
              </a:rPr>
              <a:t>Greedy algorithm works if all weights are 1.</a:t>
            </a:r>
          </a:p>
          <a:p>
            <a:pPr lvl="1"/>
            <a:r>
              <a:rPr lang="en-US" altLang="zh-CN" dirty="0">
                <a:ea typeface="ＭＳ Ｐゴシック" panose="020B0600070205080204" pitchFamily="34" charset="-128"/>
              </a:rPr>
              <a:t>Consider jobs in ascending order of finish time.</a:t>
            </a:r>
          </a:p>
          <a:p>
            <a:pPr lvl="1"/>
            <a:r>
              <a:rPr lang="en-US" altLang="zh-CN" dirty="0">
                <a:ea typeface="ＭＳ Ｐゴシック" panose="020B0600070205080204" pitchFamily="34" charset="-128"/>
              </a:rPr>
              <a:t>Add job to subset if it is compatible with previously chosen jobs.</a:t>
            </a:r>
          </a:p>
          <a:p>
            <a:pPr marL="0" indent="0"/>
            <a:endParaRPr lang="en-US" altLang="zh-CN" dirty="0">
              <a:solidFill>
                <a:schemeClr val="tx1"/>
              </a:solidFill>
            </a:endParaRPr>
          </a:p>
          <a:p>
            <a:pPr marL="0" indent="0"/>
            <a:r>
              <a:rPr lang="en-US" altLang="zh-CN" dirty="0"/>
              <a:t>Observation.  </a:t>
            </a:r>
            <a:r>
              <a:rPr lang="en-US" altLang="zh-CN" dirty="0">
                <a:solidFill>
                  <a:schemeClr val="tx1"/>
                </a:solidFill>
              </a:rPr>
              <a:t>Greedy algorithm can fail spectacularly if arbitrary weights are allowed.</a:t>
            </a:r>
          </a:p>
          <a:p>
            <a:pPr marL="0" indent="0"/>
            <a:endParaRPr lang="en-US" altLang="zh-CN" dirty="0">
              <a:solidFill>
                <a:schemeClr val="tx1"/>
              </a:solidFill>
            </a:endParaRPr>
          </a:p>
        </p:txBody>
      </p:sp>
      <p:sp>
        <p:nvSpPr>
          <p:cNvPr id="27652" name="Line 51">
            <a:extLst>
              <a:ext uri="{FF2B5EF4-FFF2-40B4-BE49-F238E27FC236}">
                <a16:creationId xmlns:a16="http://schemas.microsoft.com/office/drawing/2014/main" id="{EF4AB5AB-665B-E042-9EBC-213A7AA28768}"/>
              </a:ext>
            </a:extLst>
          </p:cNvPr>
          <p:cNvSpPr>
            <a:spLocks noChangeShapeType="1"/>
          </p:cNvSpPr>
          <p:nvPr/>
        </p:nvSpPr>
        <p:spPr bwMode="auto">
          <a:xfrm>
            <a:off x="2957514" y="6232525"/>
            <a:ext cx="5881687"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7653" name="Text Box 52">
            <a:extLst>
              <a:ext uri="{FF2B5EF4-FFF2-40B4-BE49-F238E27FC236}">
                <a16:creationId xmlns:a16="http://schemas.microsoft.com/office/drawing/2014/main" id="{F2A98801-469E-3C43-8FF4-5603CB6966A2}"/>
              </a:ext>
            </a:extLst>
          </p:cNvPr>
          <p:cNvSpPr txBox="1">
            <a:spLocks noChangeArrowheads="1"/>
          </p:cNvSpPr>
          <p:nvPr/>
        </p:nvSpPr>
        <p:spPr bwMode="auto">
          <a:xfrm>
            <a:off x="5380038" y="6313489"/>
            <a:ext cx="1592262"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endParaRPr lang="zh-CN" altLang="zh-CN" sz="1200" b="1">
              <a:solidFill>
                <a:schemeClr val="hlink"/>
              </a:solidFill>
              <a:latin typeface="Courier New" panose="02070309020205020404" pitchFamily="49" charset="0"/>
            </a:endParaRPr>
          </a:p>
        </p:txBody>
      </p:sp>
      <p:sp>
        <p:nvSpPr>
          <p:cNvPr id="27654" name="Text Box 53">
            <a:extLst>
              <a:ext uri="{FF2B5EF4-FFF2-40B4-BE49-F238E27FC236}">
                <a16:creationId xmlns:a16="http://schemas.microsoft.com/office/drawing/2014/main" id="{EB0F5249-1093-0E49-90A6-01C3D2541C58}"/>
              </a:ext>
            </a:extLst>
          </p:cNvPr>
          <p:cNvSpPr txBox="1">
            <a:spLocks noChangeArrowheads="1"/>
          </p:cNvSpPr>
          <p:nvPr/>
        </p:nvSpPr>
        <p:spPr bwMode="auto">
          <a:xfrm>
            <a:off x="8839200" y="6024563"/>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a:t>Time</a:t>
            </a:r>
          </a:p>
        </p:txBody>
      </p:sp>
      <p:sp>
        <p:nvSpPr>
          <p:cNvPr id="27655" name="Text Box 55">
            <a:extLst>
              <a:ext uri="{FF2B5EF4-FFF2-40B4-BE49-F238E27FC236}">
                <a16:creationId xmlns:a16="http://schemas.microsoft.com/office/drawing/2014/main" id="{EB7501DF-9B53-2B4A-9AAA-C978D0B7C682}"/>
              </a:ext>
            </a:extLst>
          </p:cNvPr>
          <p:cNvSpPr txBox="1">
            <a:spLocks noChangeArrowheads="1"/>
          </p:cNvSpPr>
          <p:nvPr/>
        </p:nvSpPr>
        <p:spPr bwMode="auto">
          <a:xfrm>
            <a:off x="2819401"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0</a:t>
            </a:r>
          </a:p>
        </p:txBody>
      </p:sp>
      <p:sp>
        <p:nvSpPr>
          <p:cNvPr id="27656" name="Text Box 67">
            <a:extLst>
              <a:ext uri="{FF2B5EF4-FFF2-40B4-BE49-F238E27FC236}">
                <a16:creationId xmlns:a16="http://schemas.microsoft.com/office/drawing/2014/main" id="{CC565C84-232C-284E-83EF-A1FAF5CAADCF}"/>
              </a:ext>
            </a:extLst>
          </p:cNvPr>
          <p:cNvSpPr txBox="1">
            <a:spLocks noChangeArrowheads="1"/>
          </p:cNvSpPr>
          <p:nvPr/>
        </p:nvSpPr>
        <p:spPr bwMode="auto">
          <a:xfrm>
            <a:off x="3303589"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1</a:t>
            </a:r>
          </a:p>
        </p:txBody>
      </p:sp>
      <p:sp>
        <p:nvSpPr>
          <p:cNvPr id="27657" name="Text Box 68">
            <a:extLst>
              <a:ext uri="{FF2B5EF4-FFF2-40B4-BE49-F238E27FC236}">
                <a16:creationId xmlns:a16="http://schemas.microsoft.com/office/drawing/2014/main" id="{9FCD7CF5-5457-3743-A596-07F38D9331D9}"/>
              </a:ext>
            </a:extLst>
          </p:cNvPr>
          <p:cNvSpPr txBox="1">
            <a:spLocks noChangeArrowheads="1"/>
          </p:cNvSpPr>
          <p:nvPr/>
        </p:nvSpPr>
        <p:spPr bwMode="auto">
          <a:xfrm>
            <a:off x="3787776"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2</a:t>
            </a:r>
          </a:p>
        </p:txBody>
      </p:sp>
      <p:sp>
        <p:nvSpPr>
          <p:cNvPr id="27658" name="Text Box 69">
            <a:extLst>
              <a:ext uri="{FF2B5EF4-FFF2-40B4-BE49-F238E27FC236}">
                <a16:creationId xmlns:a16="http://schemas.microsoft.com/office/drawing/2014/main" id="{587CC6FD-49CF-9D4F-9C96-F5ACD5E42A3F}"/>
              </a:ext>
            </a:extLst>
          </p:cNvPr>
          <p:cNvSpPr txBox="1">
            <a:spLocks noChangeArrowheads="1"/>
          </p:cNvSpPr>
          <p:nvPr/>
        </p:nvSpPr>
        <p:spPr bwMode="auto">
          <a:xfrm>
            <a:off x="4271964"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3</a:t>
            </a:r>
          </a:p>
        </p:txBody>
      </p:sp>
      <p:sp>
        <p:nvSpPr>
          <p:cNvPr id="27659" name="Text Box 70">
            <a:extLst>
              <a:ext uri="{FF2B5EF4-FFF2-40B4-BE49-F238E27FC236}">
                <a16:creationId xmlns:a16="http://schemas.microsoft.com/office/drawing/2014/main" id="{AC65E3CF-AE49-2341-AD09-6A045C3EBDF4}"/>
              </a:ext>
            </a:extLst>
          </p:cNvPr>
          <p:cNvSpPr txBox="1">
            <a:spLocks noChangeArrowheads="1"/>
          </p:cNvSpPr>
          <p:nvPr/>
        </p:nvSpPr>
        <p:spPr bwMode="auto">
          <a:xfrm>
            <a:off x="4757739" y="6232526"/>
            <a:ext cx="414337"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4</a:t>
            </a:r>
          </a:p>
        </p:txBody>
      </p:sp>
      <p:sp>
        <p:nvSpPr>
          <p:cNvPr id="27660" name="Text Box 71">
            <a:extLst>
              <a:ext uri="{FF2B5EF4-FFF2-40B4-BE49-F238E27FC236}">
                <a16:creationId xmlns:a16="http://schemas.microsoft.com/office/drawing/2014/main" id="{10890515-0C95-D24E-BD7A-ED5BE4D4D4B1}"/>
              </a:ext>
            </a:extLst>
          </p:cNvPr>
          <p:cNvSpPr txBox="1">
            <a:spLocks noChangeArrowheads="1"/>
          </p:cNvSpPr>
          <p:nvPr/>
        </p:nvSpPr>
        <p:spPr bwMode="auto">
          <a:xfrm>
            <a:off x="5241925" y="6232526"/>
            <a:ext cx="414338"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5</a:t>
            </a:r>
          </a:p>
        </p:txBody>
      </p:sp>
      <p:sp>
        <p:nvSpPr>
          <p:cNvPr id="27661" name="Text Box 72">
            <a:extLst>
              <a:ext uri="{FF2B5EF4-FFF2-40B4-BE49-F238E27FC236}">
                <a16:creationId xmlns:a16="http://schemas.microsoft.com/office/drawing/2014/main" id="{40DEA292-56EC-0240-B7FA-37862C021B0B}"/>
              </a:ext>
            </a:extLst>
          </p:cNvPr>
          <p:cNvSpPr txBox="1">
            <a:spLocks noChangeArrowheads="1"/>
          </p:cNvSpPr>
          <p:nvPr/>
        </p:nvSpPr>
        <p:spPr bwMode="auto">
          <a:xfrm>
            <a:off x="5726114" y="6232526"/>
            <a:ext cx="414337"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6</a:t>
            </a:r>
          </a:p>
        </p:txBody>
      </p:sp>
      <p:sp>
        <p:nvSpPr>
          <p:cNvPr id="27662" name="Text Box 73">
            <a:extLst>
              <a:ext uri="{FF2B5EF4-FFF2-40B4-BE49-F238E27FC236}">
                <a16:creationId xmlns:a16="http://schemas.microsoft.com/office/drawing/2014/main" id="{F2125E51-49F3-4344-93E9-9FBBA585E3E0}"/>
              </a:ext>
            </a:extLst>
          </p:cNvPr>
          <p:cNvSpPr txBox="1">
            <a:spLocks noChangeArrowheads="1"/>
          </p:cNvSpPr>
          <p:nvPr/>
        </p:nvSpPr>
        <p:spPr bwMode="auto">
          <a:xfrm>
            <a:off x="6210301"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7</a:t>
            </a:r>
          </a:p>
        </p:txBody>
      </p:sp>
      <p:sp>
        <p:nvSpPr>
          <p:cNvPr id="27663" name="Text Box 74">
            <a:extLst>
              <a:ext uri="{FF2B5EF4-FFF2-40B4-BE49-F238E27FC236}">
                <a16:creationId xmlns:a16="http://schemas.microsoft.com/office/drawing/2014/main" id="{39FE8844-51B9-6748-A494-966A672CBE7A}"/>
              </a:ext>
            </a:extLst>
          </p:cNvPr>
          <p:cNvSpPr txBox="1">
            <a:spLocks noChangeArrowheads="1"/>
          </p:cNvSpPr>
          <p:nvPr/>
        </p:nvSpPr>
        <p:spPr bwMode="auto">
          <a:xfrm>
            <a:off x="6694489"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8</a:t>
            </a:r>
          </a:p>
        </p:txBody>
      </p:sp>
      <p:sp>
        <p:nvSpPr>
          <p:cNvPr id="27664" name="Text Box 75">
            <a:extLst>
              <a:ext uri="{FF2B5EF4-FFF2-40B4-BE49-F238E27FC236}">
                <a16:creationId xmlns:a16="http://schemas.microsoft.com/office/drawing/2014/main" id="{688150B7-DEF5-9D4D-969A-1E8E317606BC}"/>
              </a:ext>
            </a:extLst>
          </p:cNvPr>
          <p:cNvSpPr txBox="1">
            <a:spLocks noChangeArrowheads="1"/>
          </p:cNvSpPr>
          <p:nvPr/>
        </p:nvSpPr>
        <p:spPr bwMode="auto">
          <a:xfrm>
            <a:off x="7178676"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9</a:t>
            </a:r>
          </a:p>
        </p:txBody>
      </p:sp>
      <p:sp>
        <p:nvSpPr>
          <p:cNvPr id="27665" name="Text Box 76">
            <a:extLst>
              <a:ext uri="{FF2B5EF4-FFF2-40B4-BE49-F238E27FC236}">
                <a16:creationId xmlns:a16="http://schemas.microsoft.com/office/drawing/2014/main" id="{1539A6D4-FF5D-9D48-870F-9C0987018C49}"/>
              </a:ext>
            </a:extLst>
          </p:cNvPr>
          <p:cNvSpPr txBox="1">
            <a:spLocks noChangeArrowheads="1"/>
          </p:cNvSpPr>
          <p:nvPr/>
        </p:nvSpPr>
        <p:spPr bwMode="auto">
          <a:xfrm>
            <a:off x="7594600" y="6232526"/>
            <a:ext cx="414338"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10</a:t>
            </a:r>
          </a:p>
        </p:txBody>
      </p:sp>
      <p:sp>
        <p:nvSpPr>
          <p:cNvPr id="27666" name="Text Box 77">
            <a:extLst>
              <a:ext uri="{FF2B5EF4-FFF2-40B4-BE49-F238E27FC236}">
                <a16:creationId xmlns:a16="http://schemas.microsoft.com/office/drawing/2014/main" id="{A5C53D9D-3CBC-3F42-AB53-AEADAF241F2E}"/>
              </a:ext>
            </a:extLst>
          </p:cNvPr>
          <p:cNvSpPr txBox="1">
            <a:spLocks noChangeArrowheads="1"/>
          </p:cNvSpPr>
          <p:nvPr/>
        </p:nvSpPr>
        <p:spPr bwMode="auto">
          <a:xfrm>
            <a:off x="8148639" y="6232526"/>
            <a:ext cx="414337"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11</a:t>
            </a:r>
          </a:p>
        </p:txBody>
      </p:sp>
      <p:sp>
        <p:nvSpPr>
          <p:cNvPr id="27667" name="Rectangle 78">
            <a:extLst>
              <a:ext uri="{FF2B5EF4-FFF2-40B4-BE49-F238E27FC236}">
                <a16:creationId xmlns:a16="http://schemas.microsoft.com/office/drawing/2014/main" id="{C77583A1-068B-AA4E-8C24-195465FE0C3C}"/>
              </a:ext>
            </a:extLst>
          </p:cNvPr>
          <p:cNvSpPr>
            <a:spLocks noChangeArrowheads="1"/>
          </p:cNvSpPr>
          <p:nvPr/>
        </p:nvSpPr>
        <p:spPr bwMode="auto">
          <a:xfrm>
            <a:off x="2954339" y="5216526"/>
            <a:ext cx="4860925" cy="276225"/>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b="1">
                <a:latin typeface="Courier New" panose="02070309020205020404" pitchFamily="49" charset="0"/>
              </a:rPr>
              <a:t>b</a:t>
            </a:r>
          </a:p>
        </p:txBody>
      </p:sp>
      <p:sp>
        <p:nvSpPr>
          <p:cNvPr id="27668" name="Line 54">
            <a:extLst>
              <a:ext uri="{FF2B5EF4-FFF2-40B4-BE49-F238E27FC236}">
                <a16:creationId xmlns:a16="http://schemas.microsoft.com/office/drawing/2014/main" id="{FD73635A-4E45-364E-A55F-83E7C267A834}"/>
              </a:ext>
            </a:extLst>
          </p:cNvPr>
          <p:cNvSpPr>
            <a:spLocks noChangeShapeType="1"/>
          </p:cNvSpPr>
          <p:nvPr/>
        </p:nvSpPr>
        <p:spPr bwMode="auto">
          <a:xfrm>
            <a:off x="8078788" y="6232525"/>
            <a:ext cx="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7669" name="Line 56">
            <a:extLst>
              <a:ext uri="{FF2B5EF4-FFF2-40B4-BE49-F238E27FC236}">
                <a16:creationId xmlns:a16="http://schemas.microsoft.com/office/drawing/2014/main" id="{4148E5CC-3970-BC48-B1D0-B4A6C739FFA5}"/>
              </a:ext>
            </a:extLst>
          </p:cNvPr>
          <p:cNvSpPr>
            <a:spLocks noChangeShapeType="1"/>
          </p:cNvSpPr>
          <p:nvPr/>
        </p:nvSpPr>
        <p:spPr bwMode="auto">
          <a:xfrm rot="16200000">
            <a:off x="2788444"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7670" name="Line 57">
            <a:extLst>
              <a:ext uri="{FF2B5EF4-FFF2-40B4-BE49-F238E27FC236}">
                <a16:creationId xmlns:a16="http://schemas.microsoft.com/office/drawing/2014/main" id="{7573704F-B7D0-AA4C-A74D-E5F1AE5A4AD1}"/>
              </a:ext>
            </a:extLst>
          </p:cNvPr>
          <p:cNvSpPr>
            <a:spLocks noChangeShapeType="1"/>
          </p:cNvSpPr>
          <p:nvPr/>
        </p:nvSpPr>
        <p:spPr bwMode="auto">
          <a:xfrm rot="16200000">
            <a:off x="2304257"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7671" name="Line 58">
            <a:extLst>
              <a:ext uri="{FF2B5EF4-FFF2-40B4-BE49-F238E27FC236}">
                <a16:creationId xmlns:a16="http://schemas.microsoft.com/office/drawing/2014/main" id="{DA5DDC30-3AE4-0844-A990-FB21E446E963}"/>
              </a:ext>
            </a:extLst>
          </p:cNvPr>
          <p:cNvSpPr>
            <a:spLocks noChangeShapeType="1"/>
          </p:cNvSpPr>
          <p:nvPr/>
        </p:nvSpPr>
        <p:spPr bwMode="auto">
          <a:xfrm rot="16200000">
            <a:off x="3758407"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7672" name="Line 59">
            <a:extLst>
              <a:ext uri="{FF2B5EF4-FFF2-40B4-BE49-F238E27FC236}">
                <a16:creationId xmlns:a16="http://schemas.microsoft.com/office/drawing/2014/main" id="{694BC856-3211-6D4C-A1C6-6C683EF3C0AC}"/>
              </a:ext>
            </a:extLst>
          </p:cNvPr>
          <p:cNvSpPr>
            <a:spLocks noChangeShapeType="1"/>
          </p:cNvSpPr>
          <p:nvPr/>
        </p:nvSpPr>
        <p:spPr bwMode="auto">
          <a:xfrm rot="16200000">
            <a:off x="3272632"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7673" name="Line 60">
            <a:extLst>
              <a:ext uri="{FF2B5EF4-FFF2-40B4-BE49-F238E27FC236}">
                <a16:creationId xmlns:a16="http://schemas.microsoft.com/office/drawing/2014/main" id="{2D93D49B-F9F8-0C4B-82CD-BD17E6DE55DF}"/>
              </a:ext>
            </a:extLst>
          </p:cNvPr>
          <p:cNvSpPr>
            <a:spLocks noChangeShapeType="1"/>
          </p:cNvSpPr>
          <p:nvPr/>
        </p:nvSpPr>
        <p:spPr bwMode="auto">
          <a:xfrm rot="16200000">
            <a:off x="4242594"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7674" name="Line 61">
            <a:extLst>
              <a:ext uri="{FF2B5EF4-FFF2-40B4-BE49-F238E27FC236}">
                <a16:creationId xmlns:a16="http://schemas.microsoft.com/office/drawing/2014/main" id="{FAAD95F2-B25F-174D-88CD-EEF3882AEC63}"/>
              </a:ext>
            </a:extLst>
          </p:cNvPr>
          <p:cNvSpPr>
            <a:spLocks noChangeShapeType="1"/>
          </p:cNvSpPr>
          <p:nvPr/>
        </p:nvSpPr>
        <p:spPr bwMode="auto">
          <a:xfrm rot="16200000">
            <a:off x="5695157"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7675" name="Line 62">
            <a:extLst>
              <a:ext uri="{FF2B5EF4-FFF2-40B4-BE49-F238E27FC236}">
                <a16:creationId xmlns:a16="http://schemas.microsoft.com/office/drawing/2014/main" id="{58F03BDE-F596-2D47-9832-08D539B9F277}"/>
              </a:ext>
            </a:extLst>
          </p:cNvPr>
          <p:cNvSpPr>
            <a:spLocks noChangeShapeType="1"/>
          </p:cNvSpPr>
          <p:nvPr/>
        </p:nvSpPr>
        <p:spPr bwMode="auto">
          <a:xfrm rot="16200000">
            <a:off x="5210969"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7676" name="Line 63">
            <a:extLst>
              <a:ext uri="{FF2B5EF4-FFF2-40B4-BE49-F238E27FC236}">
                <a16:creationId xmlns:a16="http://schemas.microsoft.com/office/drawing/2014/main" id="{00EA993B-BF5F-8043-AC01-D73543D0F4DC}"/>
              </a:ext>
            </a:extLst>
          </p:cNvPr>
          <p:cNvSpPr>
            <a:spLocks noChangeShapeType="1"/>
          </p:cNvSpPr>
          <p:nvPr/>
        </p:nvSpPr>
        <p:spPr bwMode="auto">
          <a:xfrm rot="16200000">
            <a:off x="6663532"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7677" name="Line 64">
            <a:extLst>
              <a:ext uri="{FF2B5EF4-FFF2-40B4-BE49-F238E27FC236}">
                <a16:creationId xmlns:a16="http://schemas.microsoft.com/office/drawing/2014/main" id="{61AA2279-63FA-AC49-98B2-FA89EF4237AA}"/>
              </a:ext>
            </a:extLst>
          </p:cNvPr>
          <p:cNvSpPr>
            <a:spLocks noChangeShapeType="1"/>
          </p:cNvSpPr>
          <p:nvPr/>
        </p:nvSpPr>
        <p:spPr bwMode="auto">
          <a:xfrm rot="16200000">
            <a:off x="6179344"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7678" name="Line 65">
            <a:extLst>
              <a:ext uri="{FF2B5EF4-FFF2-40B4-BE49-F238E27FC236}">
                <a16:creationId xmlns:a16="http://schemas.microsoft.com/office/drawing/2014/main" id="{AD3FBEF5-F9BA-4642-9DDF-5EB3721D1508}"/>
              </a:ext>
            </a:extLst>
          </p:cNvPr>
          <p:cNvSpPr>
            <a:spLocks noChangeShapeType="1"/>
          </p:cNvSpPr>
          <p:nvPr/>
        </p:nvSpPr>
        <p:spPr bwMode="auto">
          <a:xfrm rot="16200000">
            <a:off x="7633494"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7679" name="Line 66">
            <a:extLst>
              <a:ext uri="{FF2B5EF4-FFF2-40B4-BE49-F238E27FC236}">
                <a16:creationId xmlns:a16="http://schemas.microsoft.com/office/drawing/2014/main" id="{4E9F0AFD-6C81-3346-9357-45DCAA87AC36}"/>
              </a:ext>
            </a:extLst>
          </p:cNvPr>
          <p:cNvSpPr>
            <a:spLocks noChangeShapeType="1"/>
          </p:cNvSpPr>
          <p:nvPr/>
        </p:nvSpPr>
        <p:spPr bwMode="auto">
          <a:xfrm rot="16200000">
            <a:off x="7149307"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7680" name="Line 80">
            <a:extLst>
              <a:ext uri="{FF2B5EF4-FFF2-40B4-BE49-F238E27FC236}">
                <a16:creationId xmlns:a16="http://schemas.microsoft.com/office/drawing/2014/main" id="{249E5252-0923-A94B-82B4-FBB047A59DFD}"/>
              </a:ext>
            </a:extLst>
          </p:cNvPr>
          <p:cNvSpPr>
            <a:spLocks noChangeShapeType="1"/>
          </p:cNvSpPr>
          <p:nvPr/>
        </p:nvSpPr>
        <p:spPr bwMode="auto">
          <a:xfrm rot="16200000">
            <a:off x="4726782"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7681" name="Rectangle 82">
            <a:extLst>
              <a:ext uri="{FF2B5EF4-FFF2-40B4-BE49-F238E27FC236}">
                <a16:creationId xmlns:a16="http://schemas.microsoft.com/office/drawing/2014/main" id="{BBF5C22C-B5C8-8D42-97B7-CF84E23FA242}"/>
              </a:ext>
            </a:extLst>
          </p:cNvPr>
          <p:cNvSpPr>
            <a:spLocks noChangeArrowheads="1"/>
          </p:cNvSpPr>
          <p:nvPr/>
        </p:nvSpPr>
        <p:spPr bwMode="auto">
          <a:xfrm>
            <a:off x="2955926" y="5708651"/>
            <a:ext cx="1452563" cy="277813"/>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b="1">
                <a:latin typeface="Courier New" panose="02070309020205020404" pitchFamily="49" charset="0"/>
              </a:rPr>
              <a:t>a</a:t>
            </a:r>
          </a:p>
        </p:txBody>
      </p:sp>
      <p:sp>
        <p:nvSpPr>
          <p:cNvPr id="27682" name="Rectangle 88">
            <a:extLst>
              <a:ext uri="{FF2B5EF4-FFF2-40B4-BE49-F238E27FC236}">
                <a16:creationId xmlns:a16="http://schemas.microsoft.com/office/drawing/2014/main" id="{A7A049F0-A6DA-FD44-98BF-979C1D6E40DB}"/>
              </a:ext>
            </a:extLst>
          </p:cNvPr>
          <p:cNvSpPr>
            <a:spLocks noChangeArrowheads="1"/>
          </p:cNvSpPr>
          <p:nvPr/>
        </p:nvSpPr>
        <p:spPr bwMode="auto">
          <a:xfrm>
            <a:off x="1746250" y="5203826"/>
            <a:ext cx="1117294"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r>
              <a:rPr lang="en-US" altLang="zh-CN" sz="1200"/>
              <a:t>weight = 999</a:t>
            </a:r>
          </a:p>
        </p:txBody>
      </p:sp>
      <p:sp>
        <p:nvSpPr>
          <p:cNvPr id="27683" name="Rectangle 89">
            <a:extLst>
              <a:ext uri="{FF2B5EF4-FFF2-40B4-BE49-F238E27FC236}">
                <a16:creationId xmlns:a16="http://schemas.microsoft.com/office/drawing/2014/main" id="{6F826236-CA31-AA40-9710-DC8131796AFA}"/>
              </a:ext>
            </a:extLst>
          </p:cNvPr>
          <p:cNvSpPr>
            <a:spLocks noChangeArrowheads="1"/>
          </p:cNvSpPr>
          <p:nvPr/>
        </p:nvSpPr>
        <p:spPr bwMode="auto">
          <a:xfrm>
            <a:off x="1747839" y="5689601"/>
            <a:ext cx="902491"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r>
              <a:rPr lang="en-US" altLang="zh-CN" sz="1200"/>
              <a:t>weight = 1</a:t>
            </a:r>
          </a:p>
        </p:txBody>
      </p:sp>
      <p:pic>
        <p:nvPicPr>
          <p:cNvPr id="37" name="Picture 2">
            <a:extLst>
              <a:ext uri="{FF2B5EF4-FFF2-40B4-BE49-F238E27FC236}">
                <a16:creationId xmlns:a16="http://schemas.microsoft.com/office/drawing/2014/main" id="{46F0244F-E307-CF44-8B1A-7838261E2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4">
            <a:extLst>
              <a:ext uri="{FF2B5EF4-FFF2-40B4-BE49-F238E27FC236}">
                <a16:creationId xmlns:a16="http://schemas.microsoft.com/office/drawing/2014/main" id="{9104090B-E1CD-294F-A5AA-DE72FDB310FC}"/>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217740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3">
            <a:extLst>
              <a:ext uri="{FF2B5EF4-FFF2-40B4-BE49-F238E27FC236}">
                <a16:creationId xmlns:a16="http://schemas.microsoft.com/office/drawing/2014/main" id="{67CFF50D-7D9B-D747-ACF6-E849B2A59D5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fld id="{D1A62A1F-FBDB-AF49-8274-861DCE2C1914}" type="slidenum">
              <a:rPr lang="en-US" altLang="zh-CN" sz="800"/>
              <a:pPr/>
              <a:t>11</a:t>
            </a:fld>
            <a:endParaRPr lang="en-US" altLang="zh-CN" sz="1400"/>
          </a:p>
        </p:txBody>
      </p:sp>
      <p:sp>
        <p:nvSpPr>
          <p:cNvPr id="29698" name="Rectangle 2">
            <a:extLst>
              <a:ext uri="{FF2B5EF4-FFF2-40B4-BE49-F238E27FC236}">
                <a16:creationId xmlns:a16="http://schemas.microsoft.com/office/drawing/2014/main" id="{1B4A2CEA-9C14-1F47-85A0-8B975DC448BB}"/>
              </a:ext>
            </a:extLst>
          </p:cNvPr>
          <p:cNvSpPr>
            <a:spLocks noGrp="1" noChangeArrowheads="1"/>
          </p:cNvSpPr>
          <p:nvPr>
            <p:ph type="title"/>
          </p:nvPr>
        </p:nvSpPr>
        <p:spPr/>
        <p:txBody>
          <a:bodyPr/>
          <a:lstStyle/>
          <a:p>
            <a:r>
              <a:rPr lang="en-US" altLang="zh-CN"/>
              <a:t>Weighted Interval Scheduling</a:t>
            </a:r>
          </a:p>
        </p:txBody>
      </p:sp>
      <p:sp>
        <p:nvSpPr>
          <p:cNvPr id="29699" name="Rectangle 3">
            <a:extLst>
              <a:ext uri="{FF2B5EF4-FFF2-40B4-BE49-F238E27FC236}">
                <a16:creationId xmlns:a16="http://schemas.microsoft.com/office/drawing/2014/main" id="{D41A46A3-22B1-9540-8FCA-B4AF5C868C35}"/>
              </a:ext>
            </a:extLst>
          </p:cNvPr>
          <p:cNvSpPr>
            <a:spLocks noGrp="1" noChangeArrowheads="1"/>
          </p:cNvSpPr>
          <p:nvPr>
            <p:ph type="body" idx="1"/>
          </p:nvPr>
        </p:nvSpPr>
        <p:spPr/>
        <p:txBody>
          <a:bodyPr/>
          <a:lstStyle/>
          <a:p>
            <a:pPr marL="0" indent="0">
              <a:buNone/>
            </a:pPr>
            <a:r>
              <a:rPr lang="en-US" altLang="zh-CN" dirty="0"/>
              <a:t>Notation.  </a:t>
            </a:r>
            <a:r>
              <a:rPr lang="en-US" altLang="zh-CN" dirty="0">
                <a:solidFill>
                  <a:schemeClr val="tx1"/>
                </a:solidFill>
              </a:rPr>
              <a:t>Label jobs by finishing time:  f</a:t>
            </a:r>
            <a:r>
              <a:rPr lang="en-US" altLang="zh-CN" baseline="-25000" dirty="0">
                <a:solidFill>
                  <a:schemeClr val="tx1"/>
                </a:solidFill>
              </a:rPr>
              <a:t>1  </a:t>
            </a:r>
            <a:r>
              <a:rPr lang="en-US" altLang="zh-CN" dirty="0">
                <a:solidFill>
                  <a:schemeClr val="tx1"/>
                </a:solidFill>
                <a:sym typeface="Symbol" pitchFamily="2" charset="2"/>
              </a:rPr>
              <a:t>  </a:t>
            </a:r>
            <a:r>
              <a:rPr lang="en-US" altLang="zh-CN" dirty="0">
                <a:solidFill>
                  <a:schemeClr val="tx1"/>
                </a:solidFill>
              </a:rPr>
              <a:t>f</a:t>
            </a:r>
            <a:r>
              <a:rPr lang="en-US" altLang="zh-CN" baseline="-25000" dirty="0">
                <a:solidFill>
                  <a:schemeClr val="tx1"/>
                </a:solidFill>
              </a:rPr>
              <a:t>2  </a:t>
            </a:r>
            <a:r>
              <a:rPr lang="en-US" altLang="zh-CN" dirty="0">
                <a:solidFill>
                  <a:schemeClr val="tx1"/>
                </a:solidFill>
                <a:sym typeface="Symbol" pitchFamily="2" charset="2"/>
              </a:rPr>
              <a:t> . . . </a:t>
            </a:r>
            <a:r>
              <a:rPr lang="en-US" altLang="zh-CN" dirty="0">
                <a:solidFill>
                  <a:schemeClr val="tx1"/>
                </a:solidFill>
              </a:rPr>
              <a:t> </a:t>
            </a:r>
            <a:r>
              <a:rPr lang="en-US" altLang="zh-CN" dirty="0" err="1">
                <a:solidFill>
                  <a:schemeClr val="tx1"/>
                </a:solidFill>
              </a:rPr>
              <a:t>f</a:t>
            </a:r>
            <a:r>
              <a:rPr lang="en-US" altLang="zh-CN" baseline="-25000" dirty="0" err="1">
                <a:solidFill>
                  <a:schemeClr val="tx1"/>
                </a:solidFill>
              </a:rPr>
              <a:t>n</a:t>
            </a:r>
            <a:r>
              <a:rPr lang="en-US" altLang="zh-CN" baseline="-25000" dirty="0">
                <a:solidFill>
                  <a:schemeClr val="tx1"/>
                </a:solidFill>
              </a:rPr>
              <a:t> </a:t>
            </a:r>
            <a:r>
              <a:rPr lang="en-US" altLang="zh-CN" dirty="0">
                <a:solidFill>
                  <a:schemeClr val="tx1"/>
                </a:solidFill>
              </a:rPr>
              <a:t>.</a:t>
            </a:r>
            <a:endParaRPr lang="en-US" altLang="zh-CN" baseline="-25000" dirty="0">
              <a:solidFill>
                <a:schemeClr val="tx1"/>
              </a:solidFill>
            </a:endParaRPr>
          </a:p>
          <a:p>
            <a:pPr marL="0" indent="0">
              <a:buNone/>
            </a:pPr>
            <a:r>
              <a:rPr lang="en-US" altLang="zh-CN" dirty="0"/>
              <a:t>Def.  </a:t>
            </a:r>
            <a:r>
              <a:rPr lang="en-US" altLang="zh-CN" dirty="0">
                <a:solidFill>
                  <a:schemeClr val="tx1"/>
                </a:solidFill>
              </a:rPr>
              <a:t>p(j) = largest index </a:t>
            </a:r>
            <a:r>
              <a:rPr lang="en-US" altLang="zh-CN" dirty="0" err="1">
                <a:solidFill>
                  <a:schemeClr val="tx1"/>
                </a:solidFill>
              </a:rPr>
              <a:t>i</a:t>
            </a:r>
            <a:r>
              <a:rPr lang="en-US" altLang="zh-CN" dirty="0">
                <a:solidFill>
                  <a:schemeClr val="tx1"/>
                </a:solidFill>
              </a:rPr>
              <a:t> &lt; j such that job </a:t>
            </a:r>
            <a:r>
              <a:rPr lang="en-US" altLang="zh-CN" dirty="0" err="1">
                <a:solidFill>
                  <a:schemeClr val="tx1"/>
                </a:solidFill>
              </a:rPr>
              <a:t>i</a:t>
            </a:r>
            <a:r>
              <a:rPr lang="en-US" altLang="zh-CN" dirty="0">
                <a:solidFill>
                  <a:schemeClr val="tx1"/>
                </a:solidFill>
              </a:rPr>
              <a:t> is compatible with j.</a:t>
            </a:r>
          </a:p>
          <a:p>
            <a:pPr marL="0" indent="0">
              <a:buNone/>
            </a:pPr>
            <a:r>
              <a:rPr lang="en-US" altLang="zh-CN" dirty="0"/>
              <a:t>Ex:  </a:t>
            </a:r>
            <a:r>
              <a:rPr lang="en-US" altLang="zh-CN" dirty="0">
                <a:solidFill>
                  <a:schemeClr val="tx1"/>
                </a:solidFill>
              </a:rPr>
              <a:t>p(8) = 5, p(7) = 3, p(2) = 0.</a:t>
            </a:r>
          </a:p>
        </p:txBody>
      </p:sp>
      <p:sp>
        <p:nvSpPr>
          <p:cNvPr id="29700" name="Line 74">
            <a:extLst>
              <a:ext uri="{FF2B5EF4-FFF2-40B4-BE49-F238E27FC236}">
                <a16:creationId xmlns:a16="http://schemas.microsoft.com/office/drawing/2014/main" id="{4C7DE394-A0E4-7D42-9120-5CE014112D6D}"/>
              </a:ext>
            </a:extLst>
          </p:cNvPr>
          <p:cNvSpPr>
            <a:spLocks noChangeShapeType="1"/>
          </p:cNvSpPr>
          <p:nvPr/>
        </p:nvSpPr>
        <p:spPr bwMode="auto">
          <a:xfrm>
            <a:off x="2957514" y="6232525"/>
            <a:ext cx="5881687"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9701" name="Text Box 75">
            <a:extLst>
              <a:ext uri="{FF2B5EF4-FFF2-40B4-BE49-F238E27FC236}">
                <a16:creationId xmlns:a16="http://schemas.microsoft.com/office/drawing/2014/main" id="{870C1BBC-8411-C743-AB55-F7160D32A8E0}"/>
              </a:ext>
            </a:extLst>
          </p:cNvPr>
          <p:cNvSpPr txBox="1">
            <a:spLocks noChangeArrowheads="1"/>
          </p:cNvSpPr>
          <p:nvPr/>
        </p:nvSpPr>
        <p:spPr bwMode="auto">
          <a:xfrm>
            <a:off x="5380038" y="6313489"/>
            <a:ext cx="1592262"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endParaRPr lang="zh-CN" altLang="zh-CN" sz="1200" b="1">
              <a:solidFill>
                <a:schemeClr val="hlink"/>
              </a:solidFill>
              <a:latin typeface="Courier New" panose="02070309020205020404" pitchFamily="49" charset="0"/>
            </a:endParaRPr>
          </a:p>
        </p:txBody>
      </p:sp>
      <p:sp>
        <p:nvSpPr>
          <p:cNvPr id="29702" name="Text Box 76">
            <a:extLst>
              <a:ext uri="{FF2B5EF4-FFF2-40B4-BE49-F238E27FC236}">
                <a16:creationId xmlns:a16="http://schemas.microsoft.com/office/drawing/2014/main" id="{74E2EAE9-95C5-7249-AD8D-AA3486BC8237}"/>
              </a:ext>
            </a:extLst>
          </p:cNvPr>
          <p:cNvSpPr txBox="1">
            <a:spLocks noChangeArrowheads="1"/>
          </p:cNvSpPr>
          <p:nvPr/>
        </p:nvSpPr>
        <p:spPr bwMode="auto">
          <a:xfrm>
            <a:off x="8839200" y="6024564"/>
            <a:ext cx="762000"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400"/>
              <a:t>Time</a:t>
            </a:r>
          </a:p>
        </p:txBody>
      </p:sp>
      <p:sp>
        <p:nvSpPr>
          <p:cNvPr id="29703" name="Line 77">
            <a:extLst>
              <a:ext uri="{FF2B5EF4-FFF2-40B4-BE49-F238E27FC236}">
                <a16:creationId xmlns:a16="http://schemas.microsoft.com/office/drawing/2014/main" id="{A9AD8169-9051-3C46-BC05-6FAA056CE1D8}"/>
              </a:ext>
            </a:extLst>
          </p:cNvPr>
          <p:cNvSpPr>
            <a:spLocks noChangeShapeType="1"/>
          </p:cNvSpPr>
          <p:nvPr/>
        </p:nvSpPr>
        <p:spPr bwMode="auto">
          <a:xfrm>
            <a:off x="8078788" y="6232525"/>
            <a:ext cx="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9704" name="Text Box 78">
            <a:extLst>
              <a:ext uri="{FF2B5EF4-FFF2-40B4-BE49-F238E27FC236}">
                <a16:creationId xmlns:a16="http://schemas.microsoft.com/office/drawing/2014/main" id="{096EEDC6-DFEC-1E4E-8C5C-0D0D005E4DDC}"/>
              </a:ext>
            </a:extLst>
          </p:cNvPr>
          <p:cNvSpPr txBox="1">
            <a:spLocks noChangeArrowheads="1"/>
          </p:cNvSpPr>
          <p:nvPr/>
        </p:nvSpPr>
        <p:spPr bwMode="auto">
          <a:xfrm>
            <a:off x="2819401"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0</a:t>
            </a:r>
          </a:p>
        </p:txBody>
      </p:sp>
      <p:sp>
        <p:nvSpPr>
          <p:cNvPr id="29705" name="Line 79">
            <a:extLst>
              <a:ext uri="{FF2B5EF4-FFF2-40B4-BE49-F238E27FC236}">
                <a16:creationId xmlns:a16="http://schemas.microsoft.com/office/drawing/2014/main" id="{1F447AA9-D275-E74D-9C77-C8EECF905F19}"/>
              </a:ext>
            </a:extLst>
          </p:cNvPr>
          <p:cNvSpPr>
            <a:spLocks noChangeShapeType="1"/>
          </p:cNvSpPr>
          <p:nvPr/>
        </p:nvSpPr>
        <p:spPr bwMode="auto">
          <a:xfrm rot="16200000">
            <a:off x="1849438"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9706" name="Line 80">
            <a:extLst>
              <a:ext uri="{FF2B5EF4-FFF2-40B4-BE49-F238E27FC236}">
                <a16:creationId xmlns:a16="http://schemas.microsoft.com/office/drawing/2014/main" id="{1DF00325-0F01-314E-AC35-3D5A9F5C8B0D}"/>
              </a:ext>
            </a:extLst>
          </p:cNvPr>
          <p:cNvSpPr>
            <a:spLocks noChangeShapeType="1"/>
          </p:cNvSpPr>
          <p:nvPr/>
        </p:nvSpPr>
        <p:spPr bwMode="auto">
          <a:xfrm rot="16200000">
            <a:off x="1365251"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9707" name="Line 81">
            <a:extLst>
              <a:ext uri="{FF2B5EF4-FFF2-40B4-BE49-F238E27FC236}">
                <a16:creationId xmlns:a16="http://schemas.microsoft.com/office/drawing/2014/main" id="{57435125-D31D-DE41-B763-D3506DDC4977}"/>
              </a:ext>
            </a:extLst>
          </p:cNvPr>
          <p:cNvSpPr>
            <a:spLocks noChangeShapeType="1"/>
          </p:cNvSpPr>
          <p:nvPr/>
        </p:nvSpPr>
        <p:spPr bwMode="auto">
          <a:xfrm rot="16200000">
            <a:off x="2819401"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9708" name="Line 82">
            <a:extLst>
              <a:ext uri="{FF2B5EF4-FFF2-40B4-BE49-F238E27FC236}">
                <a16:creationId xmlns:a16="http://schemas.microsoft.com/office/drawing/2014/main" id="{D3874F57-2649-904E-8436-AFBEE84A7AF6}"/>
              </a:ext>
            </a:extLst>
          </p:cNvPr>
          <p:cNvSpPr>
            <a:spLocks noChangeShapeType="1"/>
          </p:cNvSpPr>
          <p:nvPr/>
        </p:nvSpPr>
        <p:spPr bwMode="auto">
          <a:xfrm rot="16200000">
            <a:off x="2333626"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9709" name="Line 83">
            <a:extLst>
              <a:ext uri="{FF2B5EF4-FFF2-40B4-BE49-F238E27FC236}">
                <a16:creationId xmlns:a16="http://schemas.microsoft.com/office/drawing/2014/main" id="{02762435-8509-7940-B50C-498A71A109BB}"/>
              </a:ext>
            </a:extLst>
          </p:cNvPr>
          <p:cNvSpPr>
            <a:spLocks noChangeShapeType="1"/>
          </p:cNvSpPr>
          <p:nvPr/>
        </p:nvSpPr>
        <p:spPr bwMode="auto">
          <a:xfrm rot="16200000">
            <a:off x="3303588"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9710" name="Line 84">
            <a:extLst>
              <a:ext uri="{FF2B5EF4-FFF2-40B4-BE49-F238E27FC236}">
                <a16:creationId xmlns:a16="http://schemas.microsoft.com/office/drawing/2014/main" id="{03196647-8B94-B541-88AB-08838C5F9B16}"/>
              </a:ext>
            </a:extLst>
          </p:cNvPr>
          <p:cNvSpPr>
            <a:spLocks noChangeShapeType="1"/>
          </p:cNvSpPr>
          <p:nvPr/>
        </p:nvSpPr>
        <p:spPr bwMode="auto">
          <a:xfrm rot="16200000">
            <a:off x="4756151"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9711" name="Line 85">
            <a:extLst>
              <a:ext uri="{FF2B5EF4-FFF2-40B4-BE49-F238E27FC236}">
                <a16:creationId xmlns:a16="http://schemas.microsoft.com/office/drawing/2014/main" id="{DCBBAEEF-25DE-F14F-A258-C456AE376A80}"/>
              </a:ext>
            </a:extLst>
          </p:cNvPr>
          <p:cNvSpPr>
            <a:spLocks noChangeShapeType="1"/>
          </p:cNvSpPr>
          <p:nvPr/>
        </p:nvSpPr>
        <p:spPr bwMode="auto">
          <a:xfrm rot="16200000">
            <a:off x="4271963"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9712" name="Line 86">
            <a:extLst>
              <a:ext uri="{FF2B5EF4-FFF2-40B4-BE49-F238E27FC236}">
                <a16:creationId xmlns:a16="http://schemas.microsoft.com/office/drawing/2014/main" id="{968F1638-17D9-9646-9E65-40AC1CE04800}"/>
              </a:ext>
            </a:extLst>
          </p:cNvPr>
          <p:cNvSpPr>
            <a:spLocks noChangeShapeType="1"/>
          </p:cNvSpPr>
          <p:nvPr/>
        </p:nvSpPr>
        <p:spPr bwMode="auto">
          <a:xfrm rot="16200000">
            <a:off x="5724526"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9713" name="Line 87">
            <a:extLst>
              <a:ext uri="{FF2B5EF4-FFF2-40B4-BE49-F238E27FC236}">
                <a16:creationId xmlns:a16="http://schemas.microsoft.com/office/drawing/2014/main" id="{94FC0A76-631C-0842-98EC-BC1F5DCA89EC}"/>
              </a:ext>
            </a:extLst>
          </p:cNvPr>
          <p:cNvSpPr>
            <a:spLocks noChangeShapeType="1"/>
          </p:cNvSpPr>
          <p:nvPr/>
        </p:nvSpPr>
        <p:spPr bwMode="auto">
          <a:xfrm rot="16200000">
            <a:off x="5240338"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9714" name="Line 88">
            <a:extLst>
              <a:ext uri="{FF2B5EF4-FFF2-40B4-BE49-F238E27FC236}">
                <a16:creationId xmlns:a16="http://schemas.microsoft.com/office/drawing/2014/main" id="{D2571212-71DE-BF46-83CB-3DE9CE19EB5F}"/>
              </a:ext>
            </a:extLst>
          </p:cNvPr>
          <p:cNvSpPr>
            <a:spLocks noChangeShapeType="1"/>
          </p:cNvSpPr>
          <p:nvPr/>
        </p:nvSpPr>
        <p:spPr bwMode="auto">
          <a:xfrm rot="16200000">
            <a:off x="6694488"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9715" name="Line 89">
            <a:extLst>
              <a:ext uri="{FF2B5EF4-FFF2-40B4-BE49-F238E27FC236}">
                <a16:creationId xmlns:a16="http://schemas.microsoft.com/office/drawing/2014/main" id="{43E671B6-5083-3D4C-A1DE-C96BC99BF04C}"/>
              </a:ext>
            </a:extLst>
          </p:cNvPr>
          <p:cNvSpPr>
            <a:spLocks noChangeShapeType="1"/>
          </p:cNvSpPr>
          <p:nvPr/>
        </p:nvSpPr>
        <p:spPr bwMode="auto">
          <a:xfrm rot="16200000">
            <a:off x="6210301"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9716" name="Text Box 90">
            <a:extLst>
              <a:ext uri="{FF2B5EF4-FFF2-40B4-BE49-F238E27FC236}">
                <a16:creationId xmlns:a16="http://schemas.microsoft.com/office/drawing/2014/main" id="{30B87DD4-2717-1442-A155-1B71D5FF1561}"/>
              </a:ext>
            </a:extLst>
          </p:cNvPr>
          <p:cNvSpPr txBox="1">
            <a:spLocks noChangeArrowheads="1"/>
          </p:cNvSpPr>
          <p:nvPr/>
        </p:nvSpPr>
        <p:spPr bwMode="auto">
          <a:xfrm>
            <a:off x="3303589"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1</a:t>
            </a:r>
          </a:p>
        </p:txBody>
      </p:sp>
      <p:sp>
        <p:nvSpPr>
          <p:cNvPr id="29717" name="Text Box 91">
            <a:extLst>
              <a:ext uri="{FF2B5EF4-FFF2-40B4-BE49-F238E27FC236}">
                <a16:creationId xmlns:a16="http://schemas.microsoft.com/office/drawing/2014/main" id="{C807E3C0-3B09-8643-91B5-CCA5D5D0D4A8}"/>
              </a:ext>
            </a:extLst>
          </p:cNvPr>
          <p:cNvSpPr txBox="1">
            <a:spLocks noChangeArrowheads="1"/>
          </p:cNvSpPr>
          <p:nvPr/>
        </p:nvSpPr>
        <p:spPr bwMode="auto">
          <a:xfrm>
            <a:off x="3787776"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2</a:t>
            </a:r>
          </a:p>
        </p:txBody>
      </p:sp>
      <p:sp>
        <p:nvSpPr>
          <p:cNvPr id="29718" name="Text Box 92">
            <a:extLst>
              <a:ext uri="{FF2B5EF4-FFF2-40B4-BE49-F238E27FC236}">
                <a16:creationId xmlns:a16="http://schemas.microsoft.com/office/drawing/2014/main" id="{EBAEDD7F-EFCF-6548-A8A4-F8D84F4AF773}"/>
              </a:ext>
            </a:extLst>
          </p:cNvPr>
          <p:cNvSpPr txBox="1">
            <a:spLocks noChangeArrowheads="1"/>
          </p:cNvSpPr>
          <p:nvPr/>
        </p:nvSpPr>
        <p:spPr bwMode="auto">
          <a:xfrm>
            <a:off x="4271964"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3</a:t>
            </a:r>
          </a:p>
        </p:txBody>
      </p:sp>
      <p:sp>
        <p:nvSpPr>
          <p:cNvPr id="29719" name="Text Box 93">
            <a:extLst>
              <a:ext uri="{FF2B5EF4-FFF2-40B4-BE49-F238E27FC236}">
                <a16:creationId xmlns:a16="http://schemas.microsoft.com/office/drawing/2014/main" id="{3B537B89-FFE0-BC4F-9C29-2A79141C635A}"/>
              </a:ext>
            </a:extLst>
          </p:cNvPr>
          <p:cNvSpPr txBox="1">
            <a:spLocks noChangeArrowheads="1"/>
          </p:cNvSpPr>
          <p:nvPr/>
        </p:nvSpPr>
        <p:spPr bwMode="auto">
          <a:xfrm>
            <a:off x="4757739" y="6232526"/>
            <a:ext cx="414337"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4</a:t>
            </a:r>
          </a:p>
        </p:txBody>
      </p:sp>
      <p:sp>
        <p:nvSpPr>
          <p:cNvPr id="29720" name="Text Box 94">
            <a:extLst>
              <a:ext uri="{FF2B5EF4-FFF2-40B4-BE49-F238E27FC236}">
                <a16:creationId xmlns:a16="http://schemas.microsoft.com/office/drawing/2014/main" id="{08A97BD2-7DE8-624C-9C56-6CFFE8BDD944}"/>
              </a:ext>
            </a:extLst>
          </p:cNvPr>
          <p:cNvSpPr txBox="1">
            <a:spLocks noChangeArrowheads="1"/>
          </p:cNvSpPr>
          <p:nvPr/>
        </p:nvSpPr>
        <p:spPr bwMode="auto">
          <a:xfrm>
            <a:off x="5241925" y="6232526"/>
            <a:ext cx="414338"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5</a:t>
            </a:r>
          </a:p>
        </p:txBody>
      </p:sp>
      <p:sp>
        <p:nvSpPr>
          <p:cNvPr id="29721" name="Text Box 95">
            <a:extLst>
              <a:ext uri="{FF2B5EF4-FFF2-40B4-BE49-F238E27FC236}">
                <a16:creationId xmlns:a16="http://schemas.microsoft.com/office/drawing/2014/main" id="{910FA5DB-8CE5-BF47-9982-C78A4B6CFE70}"/>
              </a:ext>
            </a:extLst>
          </p:cNvPr>
          <p:cNvSpPr txBox="1">
            <a:spLocks noChangeArrowheads="1"/>
          </p:cNvSpPr>
          <p:nvPr/>
        </p:nvSpPr>
        <p:spPr bwMode="auto">
          <a:xfrm>
            <a:off x="5726114" y="6232526"/>
            <a:ext cx="414337"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6</a:t>
            </a:r>
          </a:p>
        </p:txBody>
      </p:sp>
      <p:sp>
        <p:nvSpPr>
          <p:cNvPr id="29722" name="Text Box 96">
            <a:extLst>
              <a:ext uri="{FF2B5EF4-FFF2-40B4-BE49-F238E27FC236}">
                <a16:creationId xmlns:a16="http://schemas.microsoft.com/office/drawing/2014/main" id="{F5DD3113-2327-C346-B3F8-78D33A78DE0F}"/>
              </a:ext>
            </a:extLst>
          </p:cNvPr>
          <p:cNvSpPr txBox="1">
            <a:spLocks noChangeArrowheads="1"/>
          </p:cNvSpPr>
          <p:nvPr/>
        </p:nvSpPr>
        <p:spPr bwMode="auto">
          <a:xfrm>
            <a:off x="6210301"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7</a:t>
            </a:r>
          </a:p>
        </p:txBody>
      </p:sp>
      <p:sp>
        <p:nvSpPr>
          <p:cNvPr id="29723" name="Text Box 97">
            <a:extLst>
              <a:ext uri="{FF2B5EF4-FFF2-40B4-BE49-F238E27FC236}">
                <a16:creationId xmlns:a16="http://schemas.microsoft.com/office/drawing/2014/main" id="{0F3169FE-791B-0D41-8E10-44D13BAC3CE7}"/>
              </a:ext>
            </a:extLst>
          </p:cNvPr>
          <p:cNvSpPr txBox="1">
            <a:spLocks noChangeArrowheads="1"/>
          </p:cNvSpPr>
          <p:nvPr/>
        </p:nvSpPr>
        <p:spPr bwMode="auto">
          <a:xfrm>
            <a:off x="6694489"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8</a:t>
            </a:r>
          </a:p>
        </p:txBody>
      </p:sp>
      <p:sp>
        <p:nvSpPr>
          <p:cNvPr id="29724" name="Text Box 98">
            <a:extLst>
              <a:ext uri="{FF2B5EF4-FFF2-40B4-BE49-F238E27FC236}">
                <a16:creationId xmlns:a16="http://schemas.microsoft.com/office/drawing/2014/main" id="{2F7CF0F1-48A5-2141-9058-6B48FB3393F6}"/>
              </a:ext>
            </a:extLst>
          </p:cNvPr>
          <p:cNvSpPr txBox="1">
            <a:spLocks noChangeArrowheads="1"/>
          </p:cNvSpPr>
          <p:nvPr/>
        </p:nvSpPr>
        <p:spPr bwMode="auto">
          <a:xfrm>
            <a:off x="7178676"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9</a:t>
            </a:r>
          </a:p>
        </p:txBody>
      </p:sp>
      <p:sp>
        <p:nvSpPr>
          <p:cNvPr id="29725" name="Text Box 99">
            <a:extLst>
              <a:ext uri="{FF2B5EF4-FFF2-40B4-BE49-F238E27FC236}">
                <a16:creationId xmlns:a16="http://schemas.microsoft.com/office/drawing/2014/main" id="{FB8588D4-95F6-6244-9E8A-BF51718B86AB}"/>
              </a:ext>
            </a:extLst>
          </p:cNvPr>
          <p:cNvSpPr txBox="1">
            <a:spLocks noChangeArrowheads="1"/>
          </p:cNvSpPr>
          <p:nvPr/>
        </p:nvSpPr>
        <p:spPr bwMode="auto">
          <a:xfrm>
            <a:off x="7594600" y="6232526"/>
            <a:ext cx="414338"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10</a:t>
            </a:r>
          </a:p>
        </p:txBody>
      </p:sp>
      <p:sp>
        <p:nvSpPr>
          <p:cNvPr id="29726" name="Text Box 100">
            <a:extLst>
              <a:ext uri="{FF2B5EF4-FFF2-40B4-BE49-F238E27FC236}">
                <a16:creationId xmlns:a16="http://schemas.microsoft.com/office/drawing/2014/main" id="{C7EDE39E-D3A6-FA41-9B0F-27DA07260FB5}"/>
              </a:ext>
            </a:extLst>
          </p:cNvPr>
          <p:cNvSpPr txBox="1">
            <a:spLocks noChangeArrowheads="1"/>
          </p:cNvSpPr>
          <p:nvPr/>
        </p:nvSpPr>
        <p:spPr bwMode="auto">
          <a:xfrm>
            <a:off x="8148639" y="6232526"/>
            <a:ext cx="414337"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11</a:t>
            </a:r>
          </a:p>
        </p:txBody>
      </p:sp>
      <p:sp>
        <p:nvSpPr>
          <p:cNvPr id="29727" name="Rectangle 101">
            <a:extLst>
              <a:ext uri="{FF2B5EF4-FFF2-40B4-BE49-F238E27FC236}">
                <a16:creationId xmlns:a16="http://schemas.microsoft.com/office/drawing/2014/main" id="{EE5ED853-3E89-5E49-A282-992DF79BE20D}"/>
              </a:ext>
            </a:extLst>
          </p:cNvPr>
          <p:cNvSpPr>
            <a:spLocks noChangeArrowheads="1"/>
          </p:cNvSpPr>
          <p:nvPr/>
        </p:nvSpPr>
        <p:spPr bwMode="auto">
          <a:xfrm>
            <a:off x="5380038" y="5124451"/>
            <a:ext cx="1936750" cy="276225"/>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400" b="1">
                <a:latin typeface="Courier New" panose="02070309020205020404" pitchFamily="49" charset="0"/>
              </a:rPr>
              <a:t>6</a:t>
            </a:r>
          </a:p>
        </p:txBody>
      </p:sp>
      <p:sp>
        <p:nvSpPr>
          <p:cNvPr id="29728" name="Rectangle 102">
            <a:extLst>
              <a:ext uri="{FF2B5EF4-FFF2-40B4-BE49-F238E27FC236}">
                <a16:creationId xmlns:a16="http://schemas.microsoft.com/office/drawing/2014/main" id="{3881E3D6-F47A-0D4A-A4E9-6507FA487504}"/>
              </a:ext>
            </a:extLst>
          </p:cNvPr>
          <p:cNvSpPr>
            <a:spLocks noChangeArrowheads="1"/>
          </p:cNvSpPr>
          <p:nvPr/>
        </p:nvSpPr>
        <p:spPr bwMode="auto">
          <a:xfrm>
            <a:off x="5864225" y="5540376"/>
            <a:ext cx="1938338" cy="276225"/>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400" b="1">
                <a:latin typeface="Courier New" panose="02070309020205020404" pitchFamily="49" charset="0"/>
              </a:rPr>
              <a:t>7</a:t>
            </a:r>
          </a:p>
        </p:txBody>
      </p:sp>
      <p:sp>
        <p:nvSpPr>
          <p:cNvPr id="29729" name="Line 103">
            <a:extLst>
              <a:ext uri="{FF2B5EF4-FFF2-40B4-BE49-F238E27FC236}">
                <a16:creationId xmlns:a16="http://schemas.microsoft.com/office/drawing/2014/main" id="{5B42951D-6D92-1740-9884-3363CD2FB596}"/>
              </a:ext>
            </a:extLst>
          </p:cNvPr>
          <p:cNvSpPr>
            <a:spLocks noChangeShapeType="1"/>
          </p:cNvSpPr>
          <p:nvPr/>
        </p:nvSpPr>
        <p:spPr bwMode="auto">
          <a:xfrm rot="16200000">
            <a:off x="3787776"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9730" name="Rectangle 104">
            <a:extLst>
              <a:ext uri="{FF2B5EF4-FFF2-40B4-BE49-F238E27FC236}">
                <a16:creationId xmlns:a16="http://schemas.microsoft.com/office/drawing/2014/main" id="{CC34809A-FB8B-3442-8D4A-2FE86F09A403}"/>
              </a:ext>
            </a:extLst>
          </p:cNvPr>
          <p:cNvSpPr>
            <a:spLocks noChangeArrowheads="1"/>
          </p:cNvSpPr>
          <p:nvPr/>
        </p:nvSpPr>
        <p:spPr bwMode="auto">
          <a:xfrm>
            <a:off x="6832600" y="5943601"/>
            <a:ext cx="1454150" cy="277813"/>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400" b="1">
                <a:latin typeface="Courier New" panose="02070309020205020404" pitchFamily="49" charset="0"/>
              </a:rPr>
              <a:t>8</a:t>
            </a:r>
          </a:p>
        </p:txBody>
      </p:sp>
      <p:sp>
        <p:nvSpPr>
          <p:cNvPr id="29731" name="Rectangle 105">
            <a:extLst>
              <a:ext uri="{FF2B5EF4-FFF2-40B4-BE49-F238E27FC236}">
                <a16:creationId xmlns:a16="http://schemas.microsoft.com/office/drawing/2014/main" id="{A1D59EB5-E94D-4742-A4D3-E35A0571AC71}"/>
              </a:ext>
            </a:extLst>
          </p:cNvPr>
          <p:cNvSpPr>
            <a:spLocks noChangeArrowheads="1"/>
          </p:cNvSpPr>
          <p:nvPr/>
        </p:nvSpPr>
        <p:spPr bwMode="auto">
          <a:xfrm>
            <a:off x="4895851" y="4343401"/>
            <a:ext cx="1452563" cy="277813"/>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400" b="1">
                <a:latin typeface="Courier New" panose="02070309020205020404" pitchFamily="49" charset="0"/>
              </a:rPr>
              <a:t>4</a:t>
            </a:r>
          </a:p>
        </p:txBody>
      </p:sp>
      <p:sp>
        <p:nvSpPr>
          <p:cNvPr id="29732" name="Rectangle 106">
            <a:extLst>
              <a:ext uri="{FF2B5EF4-FFF2-40B4-BE49-F238E27FC236}">
                <a16:creationId xmlns:a16="http://schemas.microsoft.com/office/drawing/2014/main" id="{01416022-0922-6443-BBD0-4C0A399B8476}"/>
              </a:ext>
            </a:extLst>
          </p:cNvPr>
          <p:cNvSpPr>
            <a:spLocks noChangeArrowheads="1"/>
          </p:cNvSpPr>
          <p:nvPr/>
        </p:nvSpPr>
        <p:spPr bwMode="auto">
          <a:xfrm>
            <a:off x="2957513" y="3914776"/>
            <a:ext cx="2906712" cy="276225"/>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400" b="1">
                <a:latin typeface="Courier New" panose="02070309020205020404" pitchFamily="49" charset="0"/>
              </a:rPr>
              <a:t>3</a:t>
            </a:r>
          </a:p>
        </p:txBody>
      </p:sp>
      <p:sp>
        <p:nvSpPr>
          <p:cNvPr id="29733" name="Rectangle 107">
            <a:extLst>
              <a:ext uri="{FF2B5EF4-FFF2-40B4-BE49-F238E27FC236}">
                <a16:creationId xmlns:a16="http://schemas.microsoft.com/office/drawing/2014/main" id="{46ECCDC6-367A-5F4E-8368-71AF350EFBEA}"/>
              </a:ext>
            </a:extLst>
          </p:cNvPr>
          <p:cNvSpPr>
            <a:spLocks noChangeArrowheads="1"/>
          </p:cNvSpPr>
          <p:nvPr/>
        </p:nvSpPr>
        <p:spPr bwMode="auto">
          <a:xfrm>
            <a:off x="3441700" y="3049589"/>
            <a:ext cx="1454150" cy="276225"/>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400" b="1">
                <a:latin typeface="Courier New" panose="02070309020205020404" pitchFamily="49" charset="0"/>
              </a:rPr>
              <a:t>1</a:t>
            </a:r>
          </a:p>
        </p:txBody>
      </p:sp>
      <p:sp>
        <p:nvSpPr>
          <p:cNvPr id="29734" name="Rectangle 108">
            <a:extLst>
              <a:ext uri="{FF2B5EF4-FFF2-40B4-BE49-F238E27FC236}">
                <a16:creationId xmlns:a16="http://schemas.microsoft.com/office/drawing/2014/main" id="{9FF930E2-1ECF-ED40-9210-B3D7BDF8EAB4}"/>
              </a:ext>
            </a:extLst>
          </p:cNvPr>
          <p:cNvSpPr>
            <a:spLocks noChangeArrowheads="1"/>
          </p:cNvSpPr>
          <p:nvPr/>
        </p:nvSpPr>
        <p:spPr bwMode="auto">
          <a:xfrm>
            <a:off x="4411664" y="3505201"/>
            <a:ext cx="968375" cy="277813"/>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400" b="1">
                <a:latin typeface="Courier New" panose="02070309020205020404" pitchFamily="49" charset="0"/>
              </a:rPr>
              <a:t>2</a:t>
            </a:r>
          </a:p>
        </p:txBody>
      </p:sp>
      <p:sp>
        <p:nvSpPr>
          <p:cNvPr id="29735" name="Rectangle 109">
            <a:extLst>
              <a:ext uri="{FF2B5EF4-FFF2-40B4-BE49-F238E27FC236}">
                <a16:creationId xmlns:a16="http://schemas.microsoft.com/office/drawing/2014/main" id="{3D6C711E-1C6E-CD4F-B810-3D234A89343E}"/>
              </a:ext>
            </a:extLst>
          </p:cNvPr>
          <p:cNvSpPr>
            <a:spLocks noChangeArrowheads="1"/>
          </p:cNvSpPr>
          <p:nvPr/>
        </p:nvSpPr>
        <p:spPr bwMode="auto">
          <a:xfrm>
            <a:off x="4411664" y="4752976"/>
            <a:ext cx="2420937" cy="276225"/>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400" b="1">
                <a:latin typeface="Courier New" panose="02070309020205020404" pitchFamily="49" charset="0"/>
              </a:rPr>
              <a:t>5</a:t>
            </a:r>
          </a:p>
        </p:txBody>
      </p:sp>
      <p:pic>
        <p:nvPicPr>
          <p:cNvPr id="41" name="Picture 2">
            <a:extLst>
              <a:ext uri="{FF2B5EF4-FFF2-40B4-BE49-F238E27FC236}">
                <a16:creationId xmlns:a16="http://schemas.microsoft.com/office/drawing/2014/main" id="{CD938497-DF3E-6C4C-98E8-5E7A7A8BA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
            <a:extLst>
              <a:ext uri="{FF2B5EF4-FFF2-40B4-BE49-F238E27FC236}">
                <a16:creationId xmlns:a16="http://schemas.microsoft.com/office/drawing/2014/main" id="{4DD86181-DFB8-954F-A4DF-9844D06279AB}"/>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484516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6EAE16D3-8A89-3740-80CD-B1BA5B55DFD5}"/>
              </a:ext>
            </a:extLst>
          </p:cNvPr>
          <p:cNvSpPr txBox="1">
            <a:spLocks noRot="1" noChangeAspect="1" noMove="1" noResize="1" noEditPoints="1" noAdjustHandles="1" noChangeArrowheads="1" noChangeShapeType="1" noTextEdit="1"/>
          </p:cNvSpPr>
          <p:nvPr/>
        </p:nvSpPr>
        <p:spPr>
          <a:xfrm>
            <a:off x="609600" y="914400"/>
            <a:ext cx="7848600" cy="5410200"/>
          </a:xfrm>
          <a:prstGeom prst="rect">
            <a:avLst/>
          </a:prstGeom>
          <a:blipFill>
            <a:blip r:embed="rId3"/>
            <a:stretch>
              <a:fillRect l="-646"/>
            </a:stretch>
          </a:blip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CN">
                <a:noFill/>
              </a:rPr>
              <a:t> </a:t>
            </a:r>
          </a:p>
        </p:txBody>
      </p:sp>
      <p:sp>
        <p:nvSpPr>
          <p:cNvPr id="31745" name="Slide Number Placeholder 3">
            <a:extLst>
              <a:ext uri="{FF2B5EF4-FFF2-40B4-BE49-F238E27FC236}">
                <a16:creationId xmlns:a16="http://schemas.microsoft.com/office/drawing/2014/main" id="{5E4C6F73-0EB9-7342-A12A-4E24CAA920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fld id="{59B7FE49-7A34-F542-B2EE-EA808F897884}" type="slidenum">
              <a:rPr lang="en-US" altLang="zh-CN" sz="800"/>
              <a:pPr/>
              <a:t>12</a:t>
            </a:fld>
            <a:endParaRPr lang="en-US" altLang="zh-CN" sz="1400"/>
          </a:p>
        </p:txBody>
      </p:sp>
      <p:sp>
        <p:nvSpPr>
          <p:cNvPr id="31746" name="Rectangle 2">
            <a:extLst>
              <a:ext uri="{FF2B5EF4-FFF2-40B4-BE49-F238E27FC236}">
                <a16:creationId xmlns:a16="http://schemas.microsoft.com/office/drawing/2014/main" id="{2845FD66-BCA6-AD41-A64E-88BED893F1DB}"/>
              </a:ext>
            </a:extLst>
          </p:cNvPr>
          <p:cNvSpPr>
            <a:spLocks noGrp="1" noChangeArrowheads="1"/>
          </p:cNvSpPr>
          <p:nvPr>
            <p:ph type="title"/>
          </p:nvPr>
        </p:nvSpPr>
        <p:spPr/>
        <p:txBody>
          <a:bodyPr/>
          <a:lstStyle/>
          <a:p>
            <a:r>
              <a:rPr lang="en-US" altLang="zh-CN"/>
              <a:t>Dynamic Programming:  Binary Choice</a:t>
            </a:r>
          </a:p>
        </p:txBody>
      </p:sp>
      <p:sp>
        <p:nvSpPr>
          <p:cNvPr id="31748" name="Rectangle 8">
            <a:extLst>
              <a:ext uri="{FF2B5EF4-FFF2-40B4-BE49-F238E27FC236}">
                <a16:creationId xmlns:a16="http://schemas.microsoft.com/office/drawing/2014/main" id="{626064A0-BD6A-C04C-912D-410DB35A5059}"/>
              </a:ext>
            </a:extLst>
          </p:cNvPr>
          <p:cNvSpPr>
            <a:spLocks noChangeArrowheads="1"/>
          </p:cNvSpPr>
          <p:nvPr/>
        </p:nvSpPr>
        <p:spPr bwMode="auto">
          <a:xfrm>
            <a:off x="7380289" y="3576639"/>
            <a:ext cx="1687963"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r>
              <a:rPr lang="en-US" altLang="zh-CN" sz="1200">
                <a:solidFill>
                  <a:schemeClr val="accent1"/>
                </a:solidFill>
              </a:rPr>
              <a:t>optimal substructure</a:t>
            </a:r>
          </a:p>
        </p:txBody>
      </p:sp>
      <p:sp>
        <p:nvSpPr>
          <p:cNvPr id="31749" name="Line 9">
            <a:extLst>
              <a:ext uri="{FF2B5EF4-FFF2-40B4-BE49-F238E27FC236}">
                <a16:creationId xmlns:a16="http://schemas.microsoft.com/office/drawing/2014/main" id="{C3E0C2E1-03D7-5843-8FBF-7F3C0CD54668}"/>
              </a:ext>
            </a:extLst>
          </p:cNvPr>
          <p:cNvSpPr>
            <a:spLocks noChangeShapeType="1"/>
          </p:cNvSpPr>
          <p:nvPr/>
        </p:nvSpPr>
        <p:spPr bwMode="auto">
          <a:xfrm flipH="1" flipV="1">
            <a:off x="7142163" y="3463926"/>
            <a:ext cx="157162" cy="157163"/>
          </a:xfrm>
          <a:prstGeom prst="line">
            <a:avLst/>
          </a:prstGeom>
          <a:noFill/>
          <a:ln w="9525">
            <a:solidFill>
              <a:schemeClr val="accent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31750" name="Line 10">
            <a:extLst>
              <a:ext uri="{FF2B5EF4-FFF2-40B4-BE49-F238E27FC236}">
                <a16:creationId xmlns:a16="http://schemas.microsoft.com/office/drawing/2014/main" id="{CCD28954-BCED-8040-BC9E-3BD34385368A}"/>
              </a:ext>
            </a:extLst>
          </p:cNvPr>
          <p:cNvSpPr>
            <a:spLocks noChangeShapeType="1"/>
          </p:cNvSpPr>
          <p:nvPr/>
        </p:nvSpPr>
        <p:spPr bwMode="auto">
          <a:xfrm flipH="1">
            <a:off x="7165975" y="3870326"/>
            <a:ext cx="146050" cy="168275"/>
          </a:xfrm>
          <a:prstGeom prst="line">
            <a:avLst/>
          </a:prstGeom>
          <a:noFill/>
          <a:ln w="9525">
            <a:solidFill>
              <a:schemeClr val="accent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pic>
        <p:nvPicPr>
          <p:cNvPr id="11" name="Picture 2">
            <a:extLst>
              <a:ext uri="{FF2B5EF4-FFF2-40B4-BE49-F238E27FC236}">
                <a16:creationId xmlns:a16="http://schemas.microsoft.com/office/drawing/2014/main" id="{721A01B0-DFF1-3F41-B720-A1F2DC9603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4">
            <a:extLst>
              <a:ext uri="{FF2B5EF4-FFF2-40B4-BE49-F238E27FC236}">
                <a16:creationId xmlns:a16="http://schemas.microsoft.com/office/drawing/2014/main" id="{C2ADAF61-BDF1-674A-8F3C-75F6A0B45228}"/>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008772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3">
            <a:extLst>
              <a:ext uri="{FF2B5EF4-FFF2-40B4-BE49-F238E27FC236}">
                <a16:creationId xmlns:a16="http://schemas.microsoft.com/office/drawing/2014/main" id="{D12C94FD-F687-BD49-B229-B80C366C730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fld id="{3B47BD4E-7786-1F41-A478-CC802843CE57}" type="slidenum">
              <a:rPr lang="en-US" altLang="zh-CN" sz="800"/>
              <a:pPr/>
              <a:t>13</a:t>
            </a:fld>
            <a:endParaRPr lang="en-US" altLang="zh-CN" sz="1400"/>
          </a:p>
        </p:txBody>
      </p:sp>
      <p:sp>
        <p:nvSpPr>
          <p:cNvPr id="33794" name="AutoShape 7">
            <a:hlinkClick r:id="rId3" action="ppaction://hlinkpres?slideindex=1&amp;slidetitle=Activity%20Selection%20(Interval%20Scheduling)" highlightClick="1"/>
            <a:extLst>
              <a:ext uri="{FF2B5EF4-FFF2-40B4-BE49-F238E27FC236}">
                <a16:creationId xmlns:a16="http://schemas.microsoft.com/office/drawing/2014/main" id="{F70AE59F-76EC-2A4C-B3B2-46DE82487AD5}"/>
              </a:ext>
            </a:extLst>
          </p:cNvPr>
          <p:cNvSpPr>
            <a:spLocks noChangeArrowheads="1"/>
          </p:cNvSpPr>
          <p:nvPr/>
        </p:nvSpPr>
        <p:spPr bwMode="auto">
          <a:xfrm>
            <a:off x="8027988" y="3157329"/>
            <a:ext cx="569912" cy="338554"/>
          </a:xfrm>
          <a:prstGeom prst="actionButtonForwardNext">
            <a:avLst/>
          </a:prstGeom>
          <a:solidFill>
            <a:srgbClr val="C0C0C0"/>
          </a:solidFill>
          <a:ln w="9525">
            <a:solidFill>
              <a:schemeClr val="bg2"/>
            </a:solidFill>
            <a:miter lim="800000"/>
            <a:headEnd/>
            <a:tailEnd/>
          </a:ln>
        </p:spPr>
        <p:txBody>
          <a:bodyPr anchor="ctr">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33795" name="Text Box 8">
            <a:extLst>
              <a:ext uri="{FF2B5EF4-FFF2-40B4-BE49-F238E27FC236}">
                <a16:creationId xmlns:a16="http://schemas.microsoft.com/office/drawing/2014/main" id="{CE2F70CD-0415-EE41-81A7-0A0F092A93F9}"/>
              </a:ext>
            </a:extLst>
          </p:cNvPr>
          <p:cNvSpPr txBox="1">
            <a:spLocks noChangeArrowheads="1"/>
          </p:cNvSpPr>
          <p:nvPr/>
        </p:nvSpPr>
        <p:spPr bwMode="auto">
          <a:xfrm>
            <a:off x="1426916" y="2193054"/>
            <a:ext cx="7391400" cy="3117850"/>
          </a:xfrm>
          <a:prstGeom prst="rect">
            <a:avLst/>
          </a:prstGeom>
          <a:solidFill>
            <a:schemeClr val="accent5">
              <a:lumMod val="20000"/>
              <a:lumOff val="80000"/>
            </a:schemeClr>
          </a:solidFill>
          <a:ln>
            <a:noFill/>
          </a:ln>
        </p:spPr>
        <p:txBody>
          <a:bodyPr lIns="182880" tIns="91440" rIns="137160" bIns="91440">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r>
              <a:rPr lang="en-US" altLang="zh-CN" b="1">
                <a:solidFill>
                  <a:srgbClr val="003399"/>
                </a:solidFill>
                <a:latin typeface="Courier New" panose="02070309020205020404" pitchFamily="49" charset="0"/>
              </a:rPr>
              <a:t>Input</a:t>
            </a:r>
            <a:r>
              <a:rPr lang="en-US" altLang="zh-CN" b="1">
                <a:latin typeface="Courier New" panose="02070309020205020404" pitchFamily="49" charset="0"/>
              </a:rPr>
              <a:t>: n, s</a:t>
            </a:r>
            <a:r>
              <a:rPr lang="en-US" altLang="zh-CN" b="1" baseline="-25000">
                <a:latin typeface="Courier New" panose="02070309020205020404" pitchFamily="49" charset="0"/>
              </a:rPr>
              <a:t>1</a:t>
            </a:r>
            <a:r>
              <a:rPr lang="en-US" altLang="zh-CN" b="1">
                <a:latin typeface="Courier New" panose="02070309020205020404" pitchFamily="49" charset="0"/>
              </a:rPr>
              <a:t>,…,s</a:t>
            </a:r>
            <a:r>
              <a:rPr lang="en-US" altLang="zh-CN" b="1" baseline="-25000">
                <a:latin typeface="Courier New" panose="02070309020205020404" pitchFamily="49" charset="0"/>
              </a:rPr>
              <a:t>n , </a:t>
            </a:r>
            <a:r>
              <a:rPr lang="en-US" altLang="zh-CN" b="1">
                <a:latin typeface="Courier New" panose="02070309020205020404" pitchFamily="49" charset="0"/>
              </a:rPr>
              <a:t>f</a:t>
            </a:r>
            <a:r>
              <a:rPr lang="en-US" altLang="zh-CN" b="1" baseline="-25000">
                <a:latin typeface="Courier New" panose="02070309020205020404" pitchFamily="49" charset="0"/>
              </a:rPr>
              <a:t>1</a:t>
            </a:r>
            <a:r>
              <a:rPr lang="en-US" altLang="zh-CN" b="1">
                <a:latin typeface="Courier New" panose="02070309020205020404" pitchFamily="49" charset="0"/>
              </a:rPr>
              <a:t>,…,f</a:t>
            </a:r>
            <a:r>
              <a:rPr lang="en-US" altLang="zh-CN" b="1" baseline="-25000">
                <a:latin typeface="Courier New" panose="02070309020205020404" pitchFamily="49" charset="0"/>
              </a:rPr>
              <a:t>n , </a:t>
            </a:r>
            <a:r>
              <a:rPr lang="en-US" altLang="zh-CN" b="1">
                <a:latin typeface="Courier New" panose="02070309020205020404" pitchFamily="49" charset="0"/>
              </a:rPr>
              <a:t>v</a:t>
            </a:r>
            <a:r>
              <a:rPr lang="en-US" altLang="zh-CN" b="1" baseline="-25000">
                <a:latin typeface="Courier New" panose="02070309020205020404" pitchFamily="49" charset="0"/>
              </a:rPr>
              <a:t>1</a:t>
            </a:r>
            <a:r>
              <a:rPr lang="en-US" altLang="zh-CN" b="1">
                <a:latin typeface="Courier New" panose="02070309020205020404" pitchFamily="49" charset="0"/>
              </a:rPr>
              <a:t>,…,v</a:t>
            </a:r>
            <a:r>
              <a:rPr lang="en-US" altLang="zh-CN" b="1" baseline="-25000">
                <a:latin typeface="Courier New" panose="02070309020205020404" pitchFamily="49" charset="0"/>
              </a:rPr>
              <a:t>n</a:t>
            </a:r>
            <a:endParaRPr lang="en-US" altLang="zh-CN" b="1">
              <a:latin typeface="Courier New" panose="02070309020205020404" pitchFamily="49" charset="0"/>
            </a:endParaRPr>
          </a:p>
          <a:p>
            <a:endParaRPr lang="en-US" altLang="zh-CN" b="1">
              <a:latin typeface="Courier New" panose="02070309020205020404" pitchFamily="49" charset="0"/>
            </a:endParaRPr>
          </a:p>
          <a:p>
            <a:r>
              <a:rPr lang="en-US" altLang="zh-CN" b="1">
                <a:solidFill>
                  <a:srgbClr val="003399"/>
                </a:solidFill>
                <a:latin typeface="Courier New" panose="02070309020205020404" pitchFamily="49" charset="0"/>
              </a:rPr>
              <a:t>Sort</a:t>
            </a:r>
            <a:r>
              <a:rPr lang="en-US" altLang="zh-CN" b="1">
                <a:latin typeface="Courier New" panose="02070309020205020404" pitchFamily="49" charset="0"/>
              </a:rPr>
              <a:t> jobs by finish times so that f</a:t>
            </a:r>
            <a:r>
              <a:rPr lang="en-US" altLang="zh-CN" b="1" baseline="-25000">
                <a:latin typeface="Courier New" panose="02070309020205020404" pitchFamily="49" charset="0"/>
              </a:rPr>
              <a:t>1</a:t>
            </a:r>
            <a:r>
              <a:rPr lang="en-US" altLang="zh-CN" b="1">
                <a:latin typeface="Courier New" panose="02070309020205020404" pitchFamily="49" charset="0"/>
              </a:rPr>
              <a:t> </a:t>
            </a:r>
            <a:r>
              <a:rPr lang="en-US" altLang="zh-CN" b="1">
                <a:latin typeface="Courier New" panose="02070309020205020404" pitchFamily="49" charset="0"/>
                <a:sym typeface="Symbol" pitchFamily="2" charset="2"/>
              </a:rPr>
              <a:t></a:t>
            </a:r>
            <a:r>
              <a:rPr lang="en-US" altLang="zh-CN" b="1">
                <a:latin typeface="Courier New" panose="02070309020205020404" pitchFamily="49" charset="0"/>
              </a:rPr>
              <a:t> f</a:t>
            </a:r>
            <a:r>
              <a:rPr lang="en-US" altLang="zh-CN" b="1" baseline="-25000">
                <a:latin typeface="Courier New" panose="02070309020205020404" pitchFamily="49" charset="0"/>
              </a:rPr>
              <a:t>2</a:t>
            </a:r>
            <a:r>
              <a:rPr lang="en-US" altLang="zh-CN" b="1">
                <a:latin typeface="Courier New" panose="02070309020205020404" pitchFamily="49" charset="0"/>
              </a:rPr>
              <a:t> </a:t>
            </a:r>
            <a:r>
              <a:rPr lang="en-US" altLang="zh-CN" b="1">
                <a:latin typeface="Courier New" panose="02070309020205020404" pitchFamily="49" charset="0"/>
                <a:sym typeface="Symbol" pitchFamily="2" charset="2"/>
              </a:rPr>
              <a:t></a:t>
            </a:r>
            <a:r>
              <a:rPr lang="en-US" altLang="zh-CN" b="1">
                <a:latin typeface="Courier New" panose="02070309020205020404" pitchFamily="49" charset="0"/>
              </a:rPr>
              <a:t> ... </a:t>
            </a:r>
            <a:r>
              <a:rPr lang="en-US" altLang="zh-CN" b="1">
                <a:latin typeface="Courier New" panose="02070309020205020404" pitchFamily="49" charset="0"/>
                <a:sym typeface="Symbol" pitchFamily="2" charset="2"/>
              </a:rPr>
              <a:t></a:t>
            </a:r>
            <a:r>
              <a:rPr lang="en-US" altLang="zh-CN" b="1">
                <a:latin typeface="Courier New" panose="02070309020205020404" pitchFamily="49" charset="0"/>
              </a:rPr>
              <a:t> f</a:t>
            </a:r>
            <a:r>
              <a:rPr lang="en-US" altLang="zh-CN" b="1" baseline="-25000">
                <a:latin typeface="Courier New" panose="02070309020205020404" pitchFamily="49" charset="0"/>
              </a:rPr>
              <a:t>n</a:t>
            </a:r>
            <a:r>
              <a:rPr lang="en-US" altLang="zh-CN" b="1">
                <a:latin typeface="Courier New" panose="02070309020205020404" pitchFamily="49" charset="0"/>
              </a:rPr>
              <a:t>.</a:t>
            </a:r>
          </a:p>
          <a:p>
            <a:endParaRPr lang="en-US" altLang="zh-CN" b="1">
              <a:solidFill>
                <a:srgbClr val="003399"/>
              </a:solidFill>
              <a:latin typeface="Courier New" panose="02070309020205020404" pitchFamily="49" charset="0"/>
            </a:endParaRPr>
          </a:p>
          <a:p>
            <a:r>
              <a:rPr lang="en-US" altLang="zh-CN" b="1">
                <a:solidFill>
                  <a:srgbClr val="003399"/>
                </a:solidFill>
                <a:latin typeface="Courier New" panose="02070309020205020404" pitchFamily="49" charset="0"/>
              </a:rPr>
              <a:t>Compute</a:t>
            </a:r>
            <a:r>
              <a:rPr lang="en-US" altLang="zh-CN" b="1">
                <a:latin typeface="Courier New" panose="02070309020205020404" pitchFamily="49" charset="0"/>
              </a:rPr>
              <a:t> p(1), p(2), …, p(n)</a:t>
            </a:r>
          </a:p>
          <a:p>
            <a:endParaRPr lang="en-US" altLang="zh-CN" b="1">
              <a:latin typeface="Courier New" panose="02070309020205020404" pitchFamily="49" charset="0"/>
            </a:endParaRPr>
          </a:p>
          <a:p>
            <a:r>
              <a:rPr lang="en-US" altLang="zh-CN" b="1">
                <a:latin typeface="Courier New" panose="02070309020205020404" pitchFamily="49" charset="0"/>
              </a:rPr>
              <a:t>Compute-Opt(j) {</a:t>
            </a:r>
          </a:p>
          <a:p>
            <a:r>
              <a:rPr lang="en-US" altLang="zh-CN" b="1">
                <a:latin typeface="Courier New" panose="02070309020205020404" pitchFamily="49" charset="0"/>
              </a:rPr>
              <a:t>   </a:t>
            </a:r>
            <a:r>
              <a:rPr lang="en-US" altLang="zh-CN" b="1">
                <a:solidFill>
                  <a:srgbClr val="003399"/>
                </a:solidFill>
                <a:latin typeface="Courier New" panose="02070309020205020404" pitchFamily="49" charset="0"/>
              </a:rPr>
              <a:t>if</a:t>
            </a:r>
            <a:r>
              <a:rPr lang="en-US" altLang="zh-CN" b="1">
                <a:latin typeface="Courier New" panose="02070309020205020404" pitchFamily="49" charset="0"/>
              </a:rPr>
              <a:t> (j = 0)</a:t>
            </a:r>
          </a:p>
          <a:p>
            <a:r>
              <a:rPr lang="en-US" altLang="zh-CN" b="1">
                <a:latin typeface="Courier New" panose="02070309020205020404" pitchFamily="49" charset="0"/>
              </a:rPr>
              <a:t>      </a:t>
            </a:r>
            <a:r>
              <a:rPr lang="en-US" altLang="zh-CN" b="1">
                <a:solidFill>
                  <a:srgbClr val="003399"/>
                </a:solidFill>
                <a:latin typeface="Courier New" panose="02070309020205020404" pitchFamily="49" charset="0"/>
              </a:rPr>
              <a:t>return</a:t>
            </a:r>
            <a:r>
              <a:rPr lang="en-US" altLang="zh-CN" b="1">
                <a:latin typeface="Courier New" panose="02070309020205020404" pitchFamily="49" charset="0"/>
              </a:rPr>
              <a:t> 0</a:t>
            </a:r>
          </a:p>
          <a:p>
            <a:r>
              <a:rPr lang="en-US" altLang="zh-CN" b="1">
                <a:latin typeface="Courier New" panose="02070309020205020404" pitchFamily="49" charset="0"/>
              </a:rPr>
              <a:t>   </a:t>
            </a:r>
            <a:r>
              <a:rPr lang="en-US" altLang="zh-CN" b="1">
                <a:solidFill>
                  <a:srgbClr val="003399"/>
                </a:solidFill>
                <a:latin typeface="Courier New" panose="02070309020205020404" pitchFamily="49" charset="0"/>
              </a:rPr>
              <a:t>else</a:t>
            </a:r>
          </a:p>
          <a:p>
            <a:r>
              <a:rPr lang="en-US" altLang="zh-CN" b="1">
                <a:latin typeface="Courier New" panose="02070309020205020404" pitchFamily="49" charset="0"/>
              </a:rPr>
              <a:t>      </a:t>
            </a:r>
            <a:r>
              <a:rPr lang="en-US" altLang="zh-CN" b="1">
                <a:solidFill>
                  <a:srgbClr val="003399"/>
                </a:solidFill>
                <a:latin typeface="Courier New" panose="02070309020205020404" pitchFamily="49" charset="0"/>
              </a:rPr>
              <a:t>return</a:t>
            </a:r>
            <a:r>
              <a:rPr lang="en-US" altLang="zh-CN" b="1">
                <a:latin typeface="Courier New" panose="02070309020205020404" pitchFamily="49" charset="0"/>
              </a:rPr>
              <a:t> max(v</a:t>
            </a:r>
            <a:r>
              <a:rPr lang="en-US" altLang="zh-CN" b="1" baseline="-25000">
                <a:latin typeface="Courier New" panose="02070309020205020404" pitchFamily="49" charset="0"/>
              </a:rPr>
              <a:t>j</a:t>
            </a:r>
            <a:r>
              <a:rPr lang="en-US" altLang="zh-CN" b="1">
                <a:latin typeface="Courier New" panose="02070309020205020404" pitchFamily="49" charset="0"/>
              </a:rPr>
              <a:t> + Compute-Opt(p(j)), Compute-Opt(j-1))</a:t>
            </a:r>
          </a:p>
          <a:p>
            <a:r>
              <a:rPr lang="en-US" altLang="zh-CN" b="1">
                <a:latin typeface="Courier New" panose="02070309020205020404" pitchFamily="49" charset="0"/>
              </a:rPr>
              <a:t>}</a:t>
            </a:r>
          </a:p>
        </p:txBody>
      </p:sp>
      <p:sp>
        <p:nvSpPr>
          <p:cNvPr id="33796" name="Rectangle 11">
            <a:extLst>
              <a:ext uri="{FF2B5EF4-FFF2-40B4-BE49-F238E27FC236}">
                <a16:creationId xmlns:a16="http://schemas.microsoft.com/office/drawing/2014/main" id="{2B66755E-1E19-A04D-AC78-57F73AD4504D}"/>
              </a:ext>
            </a:extLst>
          </p:cNvPr>
          <p:cNvSpPr>
            <a:spLocks noGrp="1" noChangeArrowheads="1"/>
          </p:cNvSpPr>
          <p:nvPr>
            <p:ph type="title"/>
          </p:nvPr>
        </p:nvSpPr>
        <p:spPr/>
        <p:txBody>
          <a:bodyPr/>
          <a:lstStyle/>
          <a:p>
            <a:r>
              <a:rPr lang="en-US" altLang="zh-CN"/>
              <a:t>Weighted Interval Scheduling:  Brute Force</a:t>
            </a:r>
          </a:p>
        </p:txBody>
      </p:sp>
      <p:sp>
        <p:nvSpPr>
          <p:cNvPr id="33797" name="Rectangle 12">
            <a:extLst>
              <a:ext uri="{FF2B5EF4-FFF2-40B4-BE49-F238E27FC236}">
                <a16:creationId xmlns:a16="http://schemas.microsoft.com/office/drawing/2014/main" id="{97B5E9A1-7314-4B49-B96C-199ED408FD3A}"/>
              </a:ext>
            </a:extLst>
          </p:cNvPr>
          <p:cNvSpPr>
            <a:spLocks noGrp="1" noChangeArrowheads="1"/>
          </p:cNvSpPr>
          <p:nvPr>
            <p:ph type="body" idx="1"/>
          </p:nvPr>
        </p:nvSpPr>
        <p:spPr/>
        <p:txBody>
          <a:bodyPr/>
          <a:lstStyle/>
          <a:p>
            <a:pPr marL="0" indent="0"/>
            <a:r>
              <a:rPr lang="en-US" altLang="zh-CN"/>
              <a:t>Brute force algorithm.</a:t>
            </a:r>
            <a:endParaRPr lang="en-US" altLang="zh-CN">
              <a:solidFill>
                <a:schemeClr val="tx1"/>
              </a:solidFill>
              <a:sym typeface="Symbol" pitchFamily="2" charset="2"/>
            </a:endParaRPr>
          </a:p>
          <a:p>
            <a:pPr marL="0" indent="0"/>
            <a:endParaRPr lang="en-US" altLang="zh-CN">
              <a:solidFill>
                <a:schemeClr val="tx1"/>
              </a:solidFill>
              <a:sym typeface="Symbol" pitchFamily="2" charset="2"/>
            </a:endParaRPr>
          </a:p>
        </p:txBody>
      </p:sp>
      <p:pic>
        <p:nvPicPr>
          <p:cNvPr id="7" name="Picture 2">
            <a:extLst>
              <a:ext uri="{FF2B5EF4-FFF2-40B4-BE49-F238E27FC236}">
                <a16:creationId xmlns:a16="http://schemas.microsoft.com/office/drawing/2014/main" id="{A9FE406F-822D-734C-BEA7-4F61023D99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0A811026-92E4-9145-86C7-CED2788CED89}"/>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696185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3">
            <a:extLst>
              <a:ext uri="{FF2B5EF4-FFF2-40B4-BE49-F238E27FC236}">
                <a16:creationId xmlns:a16="http://schemas.microsoft.com/office/drawing/2014/main" id="{E8B83D7C-45E7-4045-A768-2B583FD42F7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fld id="{D78A50C0-41CD-5D49-99F0-299AED7747FD}" type="slidenum">
              <a:rPr lang="en-US" altLang="zh-CN" sz="800"/>
              <a:pPr/>
              <a:t>14</a:t>
            </a:fld>
            <a:endParaRPr lang="en-US" altLang="zh-CN" sz="1400"/>
          </a:p>
        </p:txBody>
      </p:sp>
      <p:sp>
        <p:nvSpPr>
          <p:cNvPr id="35842" name="Rectangle 4">
            <a:extLst>
              <a:ext uri="{FF2B5EF4-FFF2-40B4-BE49-F238E27FC236}">
                <a16:creationId xmlns:a16="http://schemas.microsoft.com/office/drawing/2014/main" id="{9EA155AE-37BF-0D43-8A6C-780406449FA3}"/>
              </a:ext>
            </a:extLst>
          </p:cNvPr>
          <p:cNvSpPr>
            <a:spLocks noGrp="1" noChangeArrowheads="1"/>
          </p:cNvSpPr>
          <p:nvPr>
            <p:ph type="title"/>
          </p:nvPr>
        </p:nvSpPr>
        <p:spPr/>
        <p:txBody>
          <a:bodyPr/>
          <a:lstStyle/>
          <a:p>
            <a:r>
              <a:rPr lang="en-US" altLang="zh-CN"/>
              <a:t>Weighted Interval Scheduling:  Brute Force</a:t>
            </a:r>
          </a:p>
        </p:txBody>
      </p:sp>
      <p:sp>
        <p:nvSpPr>
          <p:cNvPr id="35843" name="Rectangle 5">
            <a:extLst>
              <a:ext uri="{FF2B5EF4-FFF2-40B4-BE49-F238E27FC236}">
                <a16:creationId xmlns:a16="http://schemas.microsoft.com/office/drawing/2014/main" id="{CD90E158-5BD6-D140-83A2-0563BF74BC3C}"/>
              </a:ext>
            </a:extLst>
          </p:cNvPr>
          <p:cNvSpPr>
            <a:spLocks noGrp="1" noChangeArrowheads="1"/>
          </p:cNvSpPr>
          <p:nvPr>
            <p:ph type="body" idx="1"/>
          </p:nvPr>
        </p:nvSpPr>
        <p:spPr/>
        <p:txBody>
          <a:bodyPr/>
          <a:lstStyle/>
          <a:p>
            <a:pPr marL="0" indent="0"/>
            <a:r>
              <a:rPr lang="en-US" altLang="zh-CN"/>
              <a:t>Observation.  </a:t>
            </a:r>
            <a:r>
              <a:rPr lang="en-US" altLang="zh-CN">
                <a:solidFill>
                  <a:schemeClr val="tx1"/>
                </a:solidFill>
              </a:rPr>
              <a:t>Recursive algorithm fails spectacularly because of redundant sub-problems  </a:t>
            </a:r>
            <a:r>
              <a:rPr lang="en-US" altLang="zh-CN">
                <a:solidFill>
                  <a:schemeClr val="tx1"/>
                </a:solidFill>
                <a:sym typeface="Symbol" pitchFamily="2" charset="2"/>
              </a:rPr>
              <a:t>  exponential algorithms.</a:t>
            </a:r>
            <a:r>
              <a:rPr lang="en-US" altLang="zh-CN"/>
              <a:t> </a:t>
            </a:r>
          </a:p>
          <a:p>
            <a:pPr marL="0" indent="0"/>
            <a:endParaRPr lang="en-US" altLang="zh-CN"/>
          </a:p>
          <a:p>
            <a:pPr marL="0" indent="0"/>
            <a:r>
              <a:rPr lang="en-US" altLang="zh-CN"/>
              <a:t>Ex.  </a:t>
            </a:r>
            <a:r>
              <a:rPr lang="en-US" altLang="zh-CN">
                <a:solidFill>
                  <a:schemeClr val="tx1"/>
                </a:solidFill>
              </a:rPr>
              <a:t>Number of recursive calls for family of "layered" instances grows like Fibonacci sequence.</a:t>
            </a:r>
            <a:endParaRPr lang="en-US" altLang="zh-CN"/>
          </a:p>
        </p:txBody>
      </p:sp>
      <p:sp>
        <p:nvSpPr>
          <p:cNvPr id="35844" name="Line 6">
            <a:extLst>
              <a:ext uri="{FF2B5EF4-FFF2-40B4-BE49-F238E27FC236}">
                <a16:creationId xmlns:a16="http://schemas.microsoft.com/office/drawing/2014/main" id="{E1E07CF4-D1DB-FD4D-898D-13524E98B86B}"/>
              </a:ext>
            </a:extLst>
          </p:cNvPr>
          <p:cNvSpPr>
            <a:spLocks noChangeShapeType="1"/>
          </p:cNvSpPr>
          <p:nvPr/>
        </p:nvSpPr>
        <p:spPr bwMode="auto">
          <a:xfrm>
            <a:off x="1376478" y="5722493"/>
            <a:ext cx="4057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35845" name="Rectangle 33">
            <a:extLst>
              <a:ext uri="{FF2B5EF4-FFF2-40B4-BE49-F238E27FC236}">
                <a16:creationId xmlns:a16="http://schemas.microsoft.com/office/drawing/2014/main" id="{1BA382A8-2265-B34B-A5AD-9736587D6471}"/>
              </a:ext>
            </a:extLst>
          </p:cNvPr>
          <p:cNvSpPr>
            <a:spLocks noChangeArrowheads="1"/>
          </p:cNvSpPr>
          <p:nvPr/>
        </p:nvSpPr>
        <p:spPr bwMode="auto">
          <a:xfrm>
            <a:off x="2757603" y="4892230"/>
            <a:ext cx="1041400" cy="204788"/>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400" b="1">
                <a:latin typeface="Courier New" panose="02070309020205020404" pitchFamily="49" charset="0"/>
              </a:rPr>
              <a:t>3</a:t>
            </a:r>
          </a:p>
        </p:txBody>
      </p:sp>
      <p:sp>
        <p:nvSpPr>
          <p:cNvPr id="35846" name="Rectangle 34">
            <a:extLst>
              <a:ext uri="{FF2B5EF4-FFF2-40B4-BE49-F238E27FC236}">
                <a16:creationId xmlns:a16="http://schemas.microsoft.com/office/drawing/2014/main" id="{0F398C84-9AB0-994B-9AAC-21DC998C30DF}"/>
              </a:ext>
            </a:extLst>
          </p:cNvPr>
          <p:cNvSpPr>
            <a:spLocks noChangeArrowheads="1"/>
          </p:cNvSpPr>
          <p:nvPr/>
        </p:nvSpPr>
        <p:spPr bwMode="auto">
          <a:xfrm>
            <a:off x="3452929" y="5201793"/>
            <a:ext cx="1038225" cy="207962"/>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400" b="1">
                <a:latin typeface="Courier New" panose="02070309020205020404" pitchFamily="49" charset="0"/>
              </a:rPr>
              <a:t>4</a:t>
            </a:r>
          </a:p>
        </p:txBody>
      </p:sp>
      <p:grpSp>
        <p:nvGrpSpPr>
          <p:cNvPr id="35847" name="Group 42">
            <a:extLst>
              <a:ext uri="{FF2B5EF4-FFF2-40B4-BE49-F238E27FC236}">
                <a16:creationId xmlns:a16="http://schemas.microsoft.com/office/drawing/2014/main" id="{DE2A59F1-EA81-0144-A6B0-1D973718F4F8}"/>
              </a:ext>
            </a:extLst>
          </p:cNvPr>
          <p:cNvGrpSpPr>
            <a:grpSpLocks/>
          </p:cNvGrpSpPr>
          <p:nvPr/>
        </p:nvGrpSpPr>
        <p:grpSpPr bwMode="auto">
          <a:xfrm>
            <a:off x="1376479" y="4152455"/>
            <a:ext cx="3802063" cy="1570038"/>
            <a:chOff x="903" y="1920"/>
            <a:chExt cx="3357" cy="2006"/>
          </a:xfrm>
          <a:solidFill>
            <a:schemeClr val="accent5">
              <a:lumMod val="20000"/>
              <a:lumOff val="80000"/>
            </a:schemeClr>
          </a:solidFill>
        </p:grpSpPr>
        <p:sp>
          <p:nvSpPr>
            <p:cNvPr id="35882" name="Line 11">
              <a:extLst>
                <a:ext uri="{FF2B5EF4-FFF2-40B4-BE49-F238E27FC236}">
                  <a16:creationId xmlns:a16="http://schemas.microsoft.com/office/drawing/2014/main" id="{F6FC1018-5373-3E4A-8D2A-E59EDE04CC68}"/>
                </a:ext>
              </a:extLst>
            </p:cNvPr>
            <p:cNvSpPr>
              <a:spLocks noChangeShapeType="1"/>
            </p:cNvSpPr>
            <p:nvPr/>
          </p:nvSpPr>
          <p:spPr bwMode="auto">
            <a:xfrm rot="-5400000">
              <a:off x="205" y="2923"/>
              <a:ext cx="2006" cy="0"/>
            </a:xfrm>
            <a:prstGeom prst="line">
              <a:avLst/>
            </a:prstGeom>
            <a:grpFill/>
            <a:ln w="9525">
              <a:solidFill>
                <a:schemeClr val="tx1"/>
              </a:solidFill>
              <a:prstDash val="sysDot"/>
              <a:round/>
              <a:headEnd/>
              <a:tailEnd/>
            </a:ln>
          </p:spPr>
          <p:txBody>
            <a:bodyPr lIns="92075" tIns="46038" rIns="92075" bIns="46038"/>
            <a:lstStyle/>
            <a:p>
              <a:endParaRPr lang="zh-CN" altLang="en-US"/>
            </a:p>
          </p:txBody>
        </p:sp>
        <p:sp>
          <p:nvSpPr>
            <p:cNvPr id="35883" name="Line 12">
              <a:extLst>
                <a:ext uri="{FF2B5EF4-FFF2-40B4-BE49-F238E27FC236}">
                  <a16:creationId xmlns:a16="http://schemas.microsoft.com/office/drawing/2014/main" id="{3B1C29C4-6BB5-294E-B2AF-179493073784}"/>
                </a:ext>
              </a:extLst>
            </p:cNvPr>
            <p:cNvSpPr>
              <a:spLocks noChangeShapeType="1"/>
            </p:cNvSpPr>
            <p:nvPr/>
          </p:nvSpPr>
          <p:spPr bwMode="auto">
            <a:xfrm rot="-5400000">
              <a:off x="-100" y="2923"/>
              <a:ext cx="2006" cy="0"/>
            </a:xfrm>
            <a:prstGeom prst="line">
              <a:avLst/>
            </a:prstGeom>
            <a:grpFill/>
            <a:ln w="9525">
              <a:solidFill>
                <a:schemeClr val="tx1"/>
              </a:solidFill>
              <a:prstDash val="sysDot"/>
              <a:round/>
              <a:headEnd/>
              <a:tailEnd/>
            </a:ln>
          </p:spPr>
          <p:txBody>
            <a:bodyPr lIns="92075" tIns="46038" rIns="92075" bIns="46038"/>
            <a:lstStyle/>
            <a:p>
              <a:endParaRPr lang="zh-CN" altLang="en-US"/>
            </a:p>
          </p:txBody>
        </p:sp>
        <p:sp>
          <p:nvSpPr>
            <p:cNvPr id="35884" name="Line 13">
              <a:extLst>
                <a:ext uri="{FF2B5EF4-FFF2-40B4-BE49-F238E27FC236}">
                  <a16:creationId xmlns:a16="http://schemas.microsoft.com/office/drawing/2014/main" id="{BC682877-FFFC-F541-BF72-E208E5AF9EAF}"/>
                </a:ext>
              </a:extLst>
            </p:cNvPr>
            <p:cNvSpPr>
              <a:spLocks noChangeShapeType="1"/>
            </p:cNvSpPr>
            <p:nvPr/>
          </p:nvSpPr>
          <p:spPr bwMode="auto">
            <a:xfrm rot="-5400000">
              <a:off x="816" y="2923"/>
              <a:ext cx="2006" cy="0"/>
            </a:xfrm>
            <a:prstGeom prst="line">
              <a:avLst/>
            </a:prstGeom>
            <a:grpFill/>
            <a:ln w="9525">
              <a:solidFill>
                <a:schemeClr val="tx1"/>
              </a:solidFill>
              <a:prstDash val="sysDot"/>
              <a:round/>
              <a:headEnd/>
              <a:tailEnd/>
            </a:ln>
          </p:spPr>
          <p:txBody>
            <a:bodyPr lIns="92075" tIns="46038" rIns="92075" bIns="46038"/>
            <a:lstStyle/>
            <a:p>
              <a:endParaRPr lang="zh-CN" altLang="en-US"/>
            </a:p>
          </p:txBody>
        </p:sp>
        <p:sp>
          <p:nvSpPr>
            <p:cNvPr id="35885" name="Line 14">
              <a:extLst>
                <a:ext uri="{FF2B5EF4-FFF2-40B4-BE49-F238E27FC236}">
                  <a16:creationId xmlns:a16="http://schemas.microsoft.com/office/drawing/2014/main" id="{D5319240-C6B3-274C-BA6F-57139E040E3E}"/>
                </a:ext>
              </a:extLst>
            </p:cNvPr>
            <p:cNvSpPr>
              <a:spLocks noChangeShapeType="1"/>
            </p:cNvSpPr>
            <p:nvPr/>
          </p:nvSpPr>
          <p:spPr bwMode="auto">
            <a:xfrm rot="-5400000">
              <a:off x="510" y="2923"/>
              <a:ext cx="2006" cy="0"/>
            </a:xfrm>
            <a:prstGeom prst="line">
              <a:avLst/>
            </a:prstGeom>
            <a:grpFill/>
            <a:ln w="9525">
              <a:solidFill>
                <a:schemeClr val="tx1"/>
              </a:solidFill>
              <a:prstDash val="sysDot"/>
              <a:round/>
              <a:headEnd/>
              <a:tailEnd/>
            </a:ln>
          </p:spPr>
          <p:txBody>
            <a:bodyPr lIns="92075" tIns="46038" rIns="92075" bIns="46038"/>
            <a:lstStyle/>
            <a:p>
              <a:endParaRPr lang="zh-CN" altLang="en-US"/>
            </a:p>
          </p:txBody>
        </p:sp>
        <p:sp>
          <p:nvSpPr>
            <p:cNvPr id="35886" name="Line 15">
              <a:extLst>
                <a:ext uri="{FF2B5EF4-FFF2-40B4-BE49-F238E27FC236}">
                  <a16:creationId xmlns:a16="http://schemas.microsoft.com/office/drawing/2014/main" id="{C7DE7A10-E9C0-AA4A-8171-D3E96660DF97}"/>
                </a:ext>
              </a:extLst>
            </p:cNvPr>
            <p:cNvSpPr>
              <a:spLocks noChangeShapeType="1"/>
            </p:cNvSpPr>
            <p:nvPr/>
          </p:nvSpPr>
          <p:spPr bwMode="auto">
            <a:xfrm rot="-5400000">
              <a:off x="1121" y="2923"/>
              <a:ext cx="2006" cy="0"/>
            </a:xfrm>
            <a:prstGeom prst="line">
              <a:avLst/>
            </a:prstGeom>
            <a:grpFill/>
            <a:ln w="9525">
              <a:solidFill>
                <a:schemeClr val="tx1"/>
              </a:solidFill>
              <a:prstDash val="sysDot"/>
              <a:round/>
              <a:headEnd/>
              <a:tailEnd/>
            </a:ln>
          </p:spPr>
          <p:txBody>
            <a:bodyPr lIns="92075" tIns="46038" rIns="92075" bIns="46038"/>
            <a:lstStyle/>
            <a:p>
              <a:endParaRPr lang="zh-CN" altLang="en-US"/>
            </a:p>
          </p:txBody>
        </p:sp>
        <p:sp>
          <p:nvSpPr>
            <p:cNvPr id="35887" name="Line 16">
              <a:extLst>
                <a:ext uri="{FF2B5EF4-FFF2-40B4-BE49-F238E27FC236}">
                  <a16:creationId xmlns:a16="http://schemas.microsoft.com/office/drawing/2014/main" id="{AAF99FF8-9E4E-784A-A4A0-253BE5B279F7}"/>
                </a:ext>
              </a:extLst>
            </p:cNvPr>
            <p:cNvSpPr>
              <a:spLocks noChangeShapeType="1"/>
            </p:cNvSpPr>
            <p:nvPr/>
          </p:nvSpPr>
          <p:spPr bwMode="auto">
            <a:xfrm rot="-5400000">
              <a:off x="2036" y="2923"/>
              <a:ext cx="2006" cy="0"/>
            </a:xfrm>
            <a:prstGeom prst="line">
              <a:avLst/>
            </a:prstGeom>
            <a:grpFill/>
            <a:ln w="9525">
              <a:solidFill>
                <a:schemeClr val="tx1"/>
              </a:solidFill>
              <a:prstDash val="sysDot"/>
              <a:round/>
              <a:headEnd/>
              <a:tailEnd/>
            </a:ln>
          </p:spPr>
          <p:txBody>
            <a:bodyPr lIns="92075" tIns="46038" rIns="92075" bIns="46038"/>
            <a:lstStyle/>
            <a:p>
              <a:endParaRPr lang="zh-CN" altLang="en-US"/>
            </a:p>
          </p:txBody>
        </p:sp>
        <p:sp>
          <p:nvSpPr>
            <p:cNvPr id="35888" name="Line 17">
              <a:extLst>
                <a:ext uri="{FF2B5EF4-FFF2-40B4-BE49-F238E27FC236}">
                  <a16:creationId xmlns:a16="http://schemas.microsoft.com/office/drawing/2014/main" id="{6DB99B28-991E-C144-A5FC-F20B0919BFF5}"/>
                </a:ext>
              </a:extLst>
            </p:cNvPr>
            <p:cNvSpPr>
              <a:spLocks noChangeShapeType="1"/>
            </p:cNvSpPr>
            <p:nvPr/>
          </p:nvSpPr>
          <p:spPr bwMode="auto">
            <a:xfrm rot="-5400000">
              <a:off x="1731" y="2923"/>
              <a:ext cx="2006" cy="0"/>
            </a:xfrm>
            <a:prstGeom prst="line">
              <a:avLst/>
            </a:prstGeom>
            <a:grpFill/>
            <a:ln w="9525">
              <a:solidFill>
                <a:schemeClr val="tx1"/>
              </a:solidFill>
              <a:prstDash val="sysDot"/>
              <a:round/>
              <a:headEnd/>
              <a:tailEnd/>
            </a:ln>
          </p:spPr>
          <p:txBody>
            <a:bodyPr lIns="92075" tIns="46038" rIns="92075" bIns="46038"/>
            <a:lstStyle/>
            <a:p>
              <a:endParaRPr lang="zh-CN" altLang="en-US"/>
            </a:p>
          </p:txBody>
        </p:sp>
        <p:sp>
          <p:nvSpPr>
            <p:cNvPr id="35889" name="Line 18">
              <a:extLst>
                <a:ext uri="{FF2B5EF4-FFF2-40B4-BE49-F238E27FC236}">
                  <a16:creationId xmlns:a16="http://schemas.microsoft.com/office/drawing/2014/main" id="{C00350DC-119A-014A-B104-6AF6DF885679}"/>
                </a:ext>
              </a:extLst>
            </p:cNvPr>
            <p:cNvSpPr>
              <a:spLocks noChangeShapeType="1"/>
            </p:cNvSpPr>
            <p:nvPr/>
          </p:nvSpPr>
          <p:spPr bwMode="auto">
            <a:xfrm rot="-5400000">
              <a:off x="2646" y="2923"/>
              <a:ext cx="2006" cy="0"/>
            </a:xfrm>
            <a:prstGeom prst="line">
              <a:avLst/>
            </a:prstGeom>
            <a:grpFill/>
            <a:ln w="9525">
              <a:solidFill>
                <a:schemeClr val="tx1"/>
              </a:solidFill>
              <a:prstDash val="sysDot"/>
              <a:round/>
              <a:headEnd/>
              <a:tailEnd/>
            </a:ln>
          </p:spPr>
          <p:txBody>
            <a:bodyPr lIns="92075" tIns="46038" rIns="92075" bIns="46038"/>
            <a:lstStyle/>
            <a:p>
              <a:endParaRPr lang="zh-CN" altLang="en-US"/>
            </a:p>
          </p:txBody>
        </p:sp>
        <p:sp>
          <p:nvSpPr>
            <p:cNvPr id="35890" name="Line 19">
              <a:extLst>
                <a:ext uri="{FF2B5EF4-FFF2-40B4-BE49-F238E27FC236}">
                  <a16:creationId xmlns:a16="http://schemas.microsoft.com/office/drawing/2014/main" id="{38787783-89B9-6240-8FEF-B6808AAC0060}"/>
                </a:ext>
              </a:extLst>
            </p:cNvPr>
            <p:cNvSpPr>
              <a:spLocks noChangeShapeType="1"/>
            </p:cNvSpPr>
            <p:nvPr/>
          </p:nvSpPr>
          <p:spPr bwMode="auto">
            <a:xfrm rot="-5400000">
              <a:off x="2341" y="2923"/>
              <a:ext cx="2006" cy="0"/>
            </a:xfrm>
            <a:prstGeom prst="line">
              <a:avLst/>
            </a:prstGeom>
            <a:grpFill/>
            <a:ln w="9525">
              <a:solidFill>
                <a:schemeClr val="tx1"/>
              </a:solidFill>
              <a:prstDash val="sysDot"/>
              <a:round/>
              <a:headEnd/>
              <a:tailEnd/>
            </a:ln>
          </p:spPr>
          <p:txBody>
            <a:bodyPr lIns="92075" tIns="46038" rIns="92075" bIns="46038"/>
            <a:lstStyle/>
            <a:p>
              <a:endParaRPr lang="zh-CN" altLang="en-US"/>
            </a:p>
          </p:txBody>
        </p:sp>
        <p:sp>
          <p:nvSpPr>
            <p:cNvPr id="35891" name="Line 20">
              <a:extLst>
                <a:ext uri="{FF2B5EF4-FFF2-40B4-BE49-F238E27FC236}">
                  <a16:creationId xmlns:a16="http://schemas.microsoft.com/office/drawing/2014/main" id="{DF40D7F6-B4A3-B240-A4A0-76D4ABB621B5}"/>
                </a:ext>
              </a:extLst>
            </p:cNvPr>
            <p:cNvSpPr>
              <a:spLocks noChangeShapeType="1"/>
            </p:cNvSpPr>
            <p:nvPr/>
          </p:nvSpPr>
          <p:spPr bwMode="auto">
            <a:xfrm rot="-5400000">
              <a:off x="3257" y="2923"/>
              <a:ext cx="2006" cy="0"/>
            </a:xfrm>
            <a:prstGeom prst="line">
              <a:avLst/>
            </a:prstGeom>
            <a:grpFill/>
            <a:ln w="9525">
              <a:solidFill>
                <a:schemeClr val="tx1"/>
              </a:solidFill>
              <a:prstDash val="sysDot"/>
              <a:round/>
              <a:headEnd/>
              <a:tailEnd/>
            </a:ln>
          </p:spPr>
          <p:txBody>
            <a:bodyPr lIns="92075" tIns="46038" rIns="92075" bIns="46038"/>
            <a:lstStyle/>
            <a:p>
              <a:endParaRPr lang="zh-CN" altLang="en-US"/>
            </a:p>
          </p:txBody>
        </p:sp>
        <p:sp>
          <p:nvSpPr>
            <p:cNvPr id="35892" name="Line 21">
              <a:extLst>
                <a:ext uri="{FF2B5EF4-FFF2-40B4-BE49-F238E27FC236}">
                  <a16:creationId xmlns:a16="http://schemas.microsoft.com/office/drawing/2014/main" id="{584B1381-85D2-1843-84F6-F5B00AEDFDC8}"/>
                </a:ext>
              </a:extLst>
            </p:cNvPr>
            <p:cNvSpPr>
              <a:spLocks noChangeShapeType="1"/>
            </p:cNvSpPr>
            <p:nvPr/>
          </p:nvSpPr>
          <p:spPr bwMode="auto">
            <a:xfrm rot="-5400000">
              <a:off x="2952" y="2923"/>
              <a:ext cx="2006" cy="0"/>
            </a:xfrm>
            <a:prstGeom prst="line">
              <a:avLst/>
            </a:prstGeom>
            <a:grpFill/>
            <a:ln w="9525">
              <a:solidFill>
                <a:schemeClr val="tx1"/>
              </a:solidFill>
              <a:prstDash val="sysDot"/>
              <a:round/>
              <a:headEnd/>
              <a:tailEnd/>
            </a:ln>
          </p:spPr>
          <p:txBody>
            <a:bodyPr lIns="92075" tIns="46038" rIns="92075" bIns="46038"/>
            <a:lstStyle/>
            <a:p>
              <a:endParaRPr lang="zh-CN" altLang="en-US"/>
            </a:p>
          </p:txBody>
        </p:sp>
        <p:sp>
          <p:nvSpPr>
            <p:cNvPr id="35893" name="Line 35">
              <a:extLst>
                <a:ext uri="{FF2B5EF4-FFF2-40B4-BE49-F238E27FC236}">
                  <a16:creationId xmlns:a16="http://schemas.microsoft.com/office/drawing/2014/main" id="{50C306A3-5FC9-4F44-B4F6-FDE587DE92EC}"/>
                </a:ext>
              </a:extLst>
            </p:cNvPr>
            <p:cNvSpPr>
              <a:spLocks noChangeShapeType="1"/>
            </p:cNvSpPr>
            <p:nvPr/>
          </p:nvSpPr>
          <p:spPr bwMode="auto">
            <a:xfrm rot="-5400000">
              <a:off x="1426" y="2923"/>
              <a:ext cx="2006" cy="0"/>
            </a:xfrm>
            <a:prstGeom prst="line">
              <a:avLst/>
            </a:prstGeom>
            <a:grpFill/>
            <a:ln w="9525">
              <a:solidFill>
                <a:schemeClr val="tx1"/>
              </a:solidFill>
              <a:prstDash val="sysDot"/>
              <a:round/>
              <a:headEnd/>
              <a:tailEnd/>
            </a:ln>
          </p:spPr>
          <p:txBody>
            <a:bodyPr lIns="92075" tIns="46038" rIns="92075" bIns="46038"/>
            <a:lstStyle/>
            <a:p>
              <a:endParaRPr lang="zh-CN" altLang="en-US"/>
            </a:p>
          </p:txBody>
        </p:sp>
      </p:grpSp>
      <p:sp>
        <p:nvSpPr>
          <p:cNvPr id="35848" name="Rectangle 36">
            <a:extLst>
              <a:ext uri="{FF2B5EF4-FFF2-40B4-BE49-F238E27FC236}">
                <a16:creationId xmlns:a16="http://schemas.microsoft.com/office/drawing/2014/main" id="{AB23F957-F77F-C247-8A07-63F406910DB0}"/>
              </a:ext>
            </a:extLst>
          </p:cNvPr>
          <p:cNvSpPr>
            <a:spLocks noChangeArrowheads="1"/>
          </p:cNvSpPr>
          <p:nvPr/>
        </p:nvSpPr>
        <p:spPr bwMode="auto">
          <a:xfrm>
            <a:off x="4141903" y="5511356"/>
            <a:ext cx="1036638" cy="207963"/>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400" b="1">
                <a:latin typeface="Courier New" panose="02070309020205020404" pitchFamily="49" charset="0"/>
              </a:rPr>
              <a:t>5</a:t>
            </a:r>
          </a:p>
        </p:txBody>
      </p:sp>
      <p:sp>
        <p:nvSpPr>
          <p:cNvPr id="35849" name="Rectangle 37">
            <a:extLst>
              <a:ext uri="{FF2B5EF4-FFF2-40B4-BE49-F238E27FC236}">
                <a16:creationId xmlns:a16="http://schemas.microsoft.com/office/drawing/2014/main" id="{0062D383-3E9F-C34B-82C7-ACC0A6468F44}"/>
              </a:ext>
            </a:extLst>
          </p:cNvPr>
          <p:cNvSpPr>
            <a:spLocks noChangeArrowheads="1"/>
          </p:cNvSpPr>
          <p:nvPr/>
        </p:nvSpPr>
        <p:spPr bwMode="auto">
          <a:xfrm>
            <a:off x="1381242" y="4304855"/>
            <a:ext cx="1036637" cy="209550"/>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400" b="1">
                <a:latin typeface="Courier New" panose="02070309020205020404" pitchFamily="49" charset="0"/>
              </a:rPr>
              <a:t>1</a:t>
            </a:r>
          </a:p>
        </p:txBody>
      </p:sp>
      <p:sp>
        <p:nvSpPr>
          <p:cNvPr id="35850" name="Rectangle 41">
            <a:extLst>
              <a:ext uri="{FF2B5EF4-FFF2-40B4-BE49-F238E27FC236}">
                <a16:creationId xmlns:a16="http://schemas.microsoft.com/office/drawing/2014/main" id="{00B96E0D-79C2-7148-BA7D-367E682ECDCF}"/>
              </a:ext>
            </a:extLst>
          </p:cNvPr>
          <p:cNvSpPr>
            <a:spLocks noChangeArrowheads="1"/>
          </p:cNvSpPr>
          <p:nvPr/>
        </p:nvSpPr>
        <p:spPr bwMode="auto">
          <a:xfrm>
            <a:off x="2070216" y="4611243"/>
            <a:ext cx="1035050" cy="207962"/>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400" b="1">
                <a:latin typeface="Courier New" panose="02070309020205020404" pitchFamily="49" charset="0"/>
              </a:rPr>
              <a:t>2</a:t>
            </a:r>
          </a:p>
        </p:txBody>
      </p:sp>
      <p:sp>
        <p:nvSpPr>
          <p:cNvPr id="35851" name="Rectangle 43">
            <a:extLst>
              <a:ext uri="{FF2B5EF4-FFF2-40B4-BE49-F238E27FC236}">
                <a16:creationId xmlns:a16="http://schemas.microsoft.com/office/drawing/2014/main" id="{8496159E-B084-BF4E-95DA-FBED4B1A5594}"/>
              </a:ext>
            </a:extLst>
          </p:cNvPr>
          <p:cNvSpPr>
            <a:spLocks noChangeArrowheads="1"/>
          </p:cNvSpPr>
          <p:nvPr/>
        </p:nvSpPr>
        <p:spPr bwMode="auto">
          <a:xfrm>
            <a:off x="2605204" y="5868544"/>
            <a:ext cx="1655903"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r>
              <a:rPr lang="en-US" altLang="zh-CN" sz="1400"/>
              <a:t>p(1) = 0, p(j) = j-2</a:t>
            </a:r>
          </a:p>
        </p:txBody>
      </p:sp>
      <p:grpSp>
        <p:nvGrpSpPr>
          <p:cNvPr id="35852" name="Group 79">
            <a:extLst>
              <a:ext uri="{FF2B5EF4-FFF2-40B4-BE49-F238E27FC236}">
                <a16:creationId xmlns:a16="http://schemas.microsoft.com/office/drawing/2014/main" id="{C8419E1B-27DD-2F4E-817F-54B017ECAE24}"/>
              </a:ext>
            </a:extLst>
          </p:cNvPr>
          <p:cNvGrpSpPr>
            <a:grpSpLocks/>
          </p:cNvGrpSpPr>
          <p:nvPr/>
        </p:nvGrpSpPr>
        <p:grpSpPr bwMode="auto">
          <a:xfrm>
            <a:off x="5964354" y="3780981"/>
            <a:ext cx="2943225" cy="2225675"/>
            <a:chOff x="384" y="1344"/>
            <a:chExt cx="1968" cy="1488"/>
          </a:xfrm>
          <a:solidFill>
            <a:schemeClr val="accent5">
              <a:lumMod val="20000"/>
              <a:lumOff val="80000"/>
            </a:schemeClr>
          </a:solidFill>
        </p:grpSpPr>
        <p:sp>
          <p:nvSpPr>
            <p:cNvPr id="35853" name="Oval 45">
              <a:extLst>
                <a:ext uri="{FF2B5EF4-FFF2-40B4-BE49-F238E27FC236}">
                  <a16:creationId xmlns:a16="http://schemas.microsoft.com/office/drawing/2014/main" id="{B4EC9E3D-F77C-954F-BCC8-E462E8CB0E37}"/>
                </a:ext>
              </a:extLst>
            </p:cNvPr>
            <p:cNvSpPr>
              <a:spLocks noChangeArrowheads="1"/>
            </p:cNvSpPr>
            <p:nvPr/>
          </p:nvSpPr>
          <p:spPr bwMode="auto">
            <a:xfrm>
              <a:off x="1536" y="1344"/>
              <a:ext cx="144" cy="144"/>
            </a:xfrm>
            <a:prstGeom prst="ellipse">
              <a:avLst/>
            </a:prstGeom>
            <a:grpFill/>
            <a:ln w="9525">
              <a:solidFill>
                <a:schemeClr val="tx1"/>
              </a:solidFill>
              <a:round/>
              <a:headEnd/>
              <a:tailEnd type="none" w="sm" len="sm"/>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000" b="1">
                  <a:latin typeface="Courier New" panose="02070309020205020404" pitchFamily="49" charset="0"/>
                </a:rPr>
                <a:t>5</a:t>
              </a:r>
            </a:p>
          </p:txBody>
        </p:sp>
        <p:sp>
          <p:nvSpPr>
            <p:cNvPr id="35854" name="Oval 46">
              <a:extLst>
                <a:ext uri="{FF2B5EF4-FFF2-40B4-BE49-F238E27FC236}">
                  <a16:creationId xmlns:a16="http://schemas.microsoft.com/office/drawing/2014/main" id="{CDBC59CE-826C-334C-8284-C259015498E9}"/>
                </a:ext>
              </a:extLst>
            </p:cNvPr>
            <p:cNvSpPr>
              <a:spLocks noChangeArrowheads="1"/>
            </p:cNvSpPr>
            <p:nvPr/>
          </p:nvSpPr>
          <p:spPr bwMode="auto">
            <a:xfrm>
              <a:off x="960" y="1680"/>
              <a:ext cx="144" cy="144"/>
            </a:xfrm>
            <a:prstGeom prst="ellipse">
              <a:avLst/>
            </a:prstGeom>
            <a:grpFill/>
            <a:ln w="9525">
              <a:solidFill>
                <a:schemeClr val="tx1"/>
              </a:solidFill>
              <a:round/>
              <a:headEnd/>
              <a:tailEnd type="none" w="sm" len="sm"/>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000" b="1">
                  <a:latin typeface="Courier New" panose="02070309020205020404" pitchFamily="49" charset="0"/>
                </a:rPr>
                <a:t>4</a:t>
              </a:r>
            </a:p>
          </p:txBody>
        </p:sp>
        <p:cxnSp>
          <p:nvCxnSpPr>
            <p:cNvPr id="35855" name="AutoShape 47">
              <a:extLst>
                <a:ext uri="{FF2B5EF4-FFF2-40B4-BE49-F238E27FC236}">
                  <a16:creationId xmlns:a16="http://schemas.microsoft.com/office/drawing/2014/main" id="{22E5AD7D-2D11-8C43-A764-849D6E72A5B1}"/>
                </a:ext>
              </a:extLst>
            </p:cNvPr>
            <p:cNvCxnSpPr>
              <a:cxnSpLocks noChangeShapeType="1"/>
              <a:stCxn id="35853" idx="3"/>
              <a:endCxn id="35854" idx="7"/>
            </p:cNvCxnSpPr>
            <p:nvPr/>
          </p:nvCxnSpPr>
          <p:spPr bwMode="auto">
            <a:xfrm flipH="1">
              <a:off x="1083" y="1467"/>
              <a:ext cx="474" cy="234"/>
            </a:xfrm>
            <a:prstGeom prst="straightConnector1">
              <a:avLst/>
            </a:prstGeom>
            <a:grpFill/>
            <a:ln w="9525">
              <a:solidFill>
                <a:schemeClr val="tx1"/>
              </a:solidFill>
              <a:round/>
              <a:headEnd/>
              <a:tailEnd type="none" w="sm" len="sm"/>
            </a:ln>
          </p:spPr>
        </p:cxnSp>
        <p:sp>
          <p:nvSpPr>
            <p:cNvPr id="35856" name="Oval 48">
              <a:extLst>
                <a:ext uri="{FF2B5EF4-FFF2-40B4-BE49-F238E27FC236}">
                  <a16:creationId xmlns:a16="http://schemas.microsoft.com/office/drawing/2014/main" id="{12AFF2E7-726A-7841-A6B5-9CC8B2FA76BE}"/>
                </a:ext>
              </a:extLst>
            </p:cNvPr>
            <p:cNvSpPr>
              <a:spLocks noChangeArrowheads="1"/>
            </p:cNvSpPr>
            <p:nvPr/>
          </p:nvSpPr>
          <p:spPr bwMode="auto">
            <a:xfrm>
              <a:off x="2016" y="1680"/>
              <a:ext cx="144" cy="144"/>
            </a:xfrm>
            <a:prstGeom prst="ellipse">
              <a:avLst/>
            </a:prstGeom>
            <a:grpFill/>
            <a:ln w="9525">
              <a:solidFill>
                <a:schemeClr val="tx1"/>
              </a:solidFill>
              <a:round/>
              <a:headEnd/>
              <a:tailEnd type="none" w="sm" len="sm"/>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000" b="1">
                  <a:latin typeface="Courier New" panose="02070309020205020404" pitchFamily="49" charset="0"/>
                </a:rPr>
                <a:t>3</a:t>
              </a:r>
            </a:p>
          </p:txBody>
        </p:sp>
        <p:cxnSp>
          <p:nvCxnSpPr>
            <p:cNvPr id="35857" name="AutoShape 49">
              <a:extLst>
                <a:ext uri="{FF2B5EF4-FFF2-40B4-BE49-F238E27FC236}">
                  <a16:creationId xmlns:a16="http://schemas.microsoft.com/office/drawing/2014/main" id="{4C82907C-0745-F84E-A72B-16590DAB828C}"/>
                </a:ext>
              </a:extLst>
            </p:cNvPr>
            <p:cNvCxnSpPr>
              <a:cxnSpLocks noChangeShapeType="1"/>
              <a:stCxn id="35853" idx="5"/>
              <a:endCxn id="35856" idx="1"/>
            </p:cNvCxnSpPr>
            <p:nvPr/>
          </p:nvCxnSpPr>
          <p:spPr bwMode="auto">
            <a:xfrm>
              <a:off x="1659" y="1467"/>
              <a:ext cx="378" cy="234"/>
            </a:xfrm>
            <a:prstGeom prst="straightConnector1">
              <a:avLst/>
            </a:prstGeom>
            <a:grpFill/>
            <a:ln w="9525">
              <a:solidFill>
                <a:schemeClr val="tx1"/>
              </a:solidFill>
              <a:round/>
              <a:headEnd/>
              <a:tailEnd type="none" w="sm" len="sm"/>
            </a:ln>
          </p:spPr>
        </p:cxnSp>
        <p:sp>
          <p:nvSpPr>
            <p:cNvPr id="35858" name="Oval 50">
              <a:extLst>
                <a:ext uri="{FF2B5EF4-FFF2-40B4-BE49-F238E27FC236}">
                  <a16:creationId xmlns:a16="http://schemas.microsoft.com/office/drawing/2014/main" id="{8505D803-71CC-7149-9747-62A7D1053B9E}"/>
                </a:ext>
              </a:extLst>
            </p:cNvPr>
            <p:cNvSpPr>
              <a:spLocks noChangeArrowheads="1"/>
            </p:cNvSpPr>
            <p:nvPr/>
          </p:nvSpPr>
          <p:spPr bwMode="auto">
            <a:xfrm>
              <a:off x="672" y="2016"/>
              <a:ext cx="144" cy="144"/>
            </a:xfrm>
            <a:prstGeom prst="ellipse">
              <a:avLst/>
            </a:prstGeom>
            <a:grpFill/>
            <a:ln w="9525">
              <a:solidFill>
                <a:schemeClr val="tx1"/>
              </a:solidFill>
              <a:round/>
              <a:headEnd/>
              <a:tailEnd type="none" w="sm" len="sm"/>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000" b="1">
                  <a:latin typeface="Courier New" panose="02070309020205020404" pitchFamily="49" charset="0"/>
                </a:rPr>
                <a:t>3</a:t>
              </a:r>
            </a:p>
          </p:txBody>
        </p:sp>
        <p:cxnSp>
          <p:nvCxnSpPr>
            <p:cNvPr id="35859" name="AutoShape 51">
              <a:extLst>
                <a:ext uri="{FF2B5EF4-FFF2-40B4-BE49-F238E27FC236}">
                  <a16:creationId xmlns:a16="http://schemas.microsoft.com/office/drawing/2014/main" id="{40F6D03B-081B-A54F-8BDC-C2902B7B5B46}"/>
                </a:ext>
              </a:extLst>
            </p:cNvPr>
            <p:cNvCxnSpPr>
              <a:cxnSpLocks noChangeShapeType="1"/>
              <a:stCxn id="35854" idx="3"/>
              <a:endCxn id="35858" idx="0"/>
            </p:cNvCxnSpPr>
            <p:nvPr/>
          </p:nvCxnSpPr>
          <p:spPr bwMode="auto">
            <a:xfrm flipH="1">
              <a:off x="744" y="1803"/>
              <a:ext cx="237" cy="213"/>
            </a:xfrm>
            <a:prstGeom prst="straightConnector1">
              <a:avLst/>
            </a:prstGeom>
            <a:grpFill/>
            <a:ln w="9525">
              <a:solidFill>
                <a:schemeClr val="tx1"/>
              </a:solidFill>
              <a:round/>
              <a:headEnd/>
              <a:tailEnd type="none" w="sm" len="sm"/>
            </a:ln>
          </p:spPr>
        </p:cxnSp>
        <p:sp>
          <p:nvSpPr>
            <p:cNvPr id="35860" name="Oval 52">
              <a:extLst>
                <a:ext uri="{FF2B5EF4-FFF2-40B4-BE49-F238E27FC236}">
                  <a16:creationId xmlns:a16="http://schemas.microsoft.com/office/drawing/2014/main" id="{1C663CE9-2310-8044-A6F2-93334B60DFA3}"/>
                </a:ext>
              </a:extLst>
            </p:cNvPr>
            <p:cNvSpPr>
              <a:spLocks noChangeArrowheads="1"/>
            </p:cNvSpPr>
            <p:nvPr/>
          </p:nvSpPr>
          <p:spPr bwMode="auto">
            <a:xfrm>
              <a:off x="1248" y="2016"/>
              <a:ext cx="144" cy="144"/>
            </a:xfrm>
            <a:prstGeom prst="ellipse">
              <a:avLst/>
            </a:prstGeom>
            <a:grpFill/>
            <a:ln w="9525">
              <a:solidFill>
                <a:schemeClr val="tx1"/>
              </a:solidFill>
              <a:round/>
              <a:headEnd/>
              <a:tailEnd type="none" w="sm" len="sm"/>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000" b="1">
                  <a:latin typeface="Courier New" panose="02070309020205020404" pitchFamily="49" charset="0"/>
                </a:rPr>
                <a:t>2</a:t>
              </a:r>
            </a:p>
          </p:txBody>
        </p:sp>
        <p:cxnSp>
          <p:nvCxnSpPr>
            <p:cNvPr id="35861" name="AutoShape 53">
              <a:extLst>
                <a:ext uri="{FF2B5EF4-FFF2-40B4-BE49-F238E27FC236}">
                  <a16:creationId xmlns:a16="http://schemas.microsoft.com/office/drawing/2014/main" id="{30D8072F-2062-324A-90F9-DD51CFF09B4E}"/>
                </a:ext>
              </a:extLst>
            </p:cNvPr>
            <p:cNvCxnSpPr>
              <a:cxnSpLocks noChangeShapeType="1"/>
              <a:stCxn id="35854" idx="5"/>
              <a:endCxn id="35860" idx="0"/>
            </p:cNvCxnSpPr>
            <p:nvPr/>
          </p:nvCxnSpPr>
          <p:spPr bwMode="auto">
            <a:xfrm>
              <a:off x="1083" y="1803"/>
              <a:ext cx="237" cy="213"/>
            </a:xfrm>
            <a:prstGeom prst="straightConnector1">
              <a:avLst/>
            </a:prstGeom>
            <a:grpFill/>
            <a:ln w="9525">
              <a:solidFill>
                <a:schemeClr val="tx1"/>
              </a:solidFill>
              <a:round/>
              <a:headEnd/>
              <a:tailEnd type="none" w="sm" len="sm"/>
            </a:ln>
          </p:spPr>
        </p:cxnSp>
        <p:sp>
          <p:nvSpPr>
            <p:cNvPr id="35862" name="Oval 54">
              <a:extLst>
                <a:ext uri="{FF2B5EF4-FFF2-40B4-BE49-F238E27FC236}">
                  <a16:creationId xmlns:a16="http://schemas.microsoft.com/office/drawing/2014/main" id="{47D2196E-AF57-B142-8531-013B2AB6F821}"/>
                </a:ext>
              </a:extLst>
            </p:cNvPr>
            <p:cNvSpPr>
              <a:spLocks noChangeArrowheads="1"/>
            </p:cNvSpPr>
            <p:nvPr/>
          </p:nvSpPr>
          <p:spPr bwMode="auto">
            <a:xfrm>
              <a:off x="1824" y="2016"/>
              <a:ext cx="144" cy="144"/>
            </a:xfrm>
            <a:prstGeom prst="ellipse">
              <a:avLst/>
            </a:prstGeom>
            <a:grpFill/>
            <a:ln w="9525">
              <a:solidFill>
                <a:schemeClr val="tx1"/>
              </a:solidFill>
              <a:round/>
              <a:headEnd/>
              <a:tailEnd type="none" w="sm" len="sm"/>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000" b="1">
                  <a:latin typeface="Courier New" panose="02070309020205020404" pitchFamily="49" charset="0"/>
                </a:rPr>
                <a:t>2</a:t>
              </a:r>
            </a:p>
          </p:txBody>
        </p:sp>
        <p:cxnSp>
          <p:nvCxnSpPr>
            <p:cNvPr id="35863" name="AutoShape 55">
              <a:extLst>
                <a:ext uri="{FF2B5EF4-FFF2-40B4-BE49-F238E27FC236}">
                  <a16:creationId xmlns:a16="http://schemas.microsoft.com/office/drawing/2014/main" id="{EF264994-15A0-A94C-ABAC-ADCC725981A5}"/>
                </a:ext>
              </a:extLst>
            </p:cNvPr>
            <p:cNvCxnSpPr>
              <a:cxnSpLocks noChangeShapeType="1"/>
              <a:stCxn id="35856" idx="3"/>
              <a:endCxn id="35862" idx="0"/>
            </p:cNvCxnSpPr>
            <p:nvPr/>
          </p:nvCxnSpPr>
          <p:spPr bwMode="auto">
            <a:xfrm flipH="1">
              <a:off x="1896" y="1803"/>
              <a:ext cx="141" cy="213"/>
            </a:xfrm>
            <a:prstGeom prst="straightConnector1">
              <a:avLst/>
            </a:prstGeom>
            <a:grpFill/>
            <a:ln w="9525">
              <a:solidFill>
                <a:schemeClr val="tx1"/>
              </a:solidFill>
              <a:round/>
              <a:headEnd/>
              <a:tailEnd type="none" w="sm" len="sm"/>
            </a:ln>
          </p:spPr>
        </p:cxnSp>
        <p:sp>
          <p:nvSpPr>
            <p:cNvPr id="35864" name="Oval 56">
              <a:extLst>
                <a:ext uri="{FF2B5EF4-FFF2-40B4-BE49-F238E27FC236}">
                  <a16:creationId xmlns:a16="http://schemas.microsoft.com/office/drawing/2014/main" id="{98250A4D-B079-7F49-80A8-3020C85590EF}"/>
                </a:ext>
              </a:extLst>
            </p:cNvPr>
            <p:cNvSpPr>
              <a:spLocks noChangeArrowheads="1"/>
            </p:cNvSpPr>
            <p:nvPr/>
          </p:nvSpPr>
          <p:spPr bwMode="auto">
            <a:xfrm>
              <a:off x="2208" y="2016"/>
              <a:ext cx="144" cy="144"/>
            </a:xfrm>
            <a:prstGeom prst="ellipse">
              <a:avLst/>
            </a:prstGeom>
            <a:grpFill/>
            <a:ln w="9525">
              <a:solidFill>
                <a:schemeClr val="tx1"/>
              </a:solidFill>
              <a:round/>
              <a:headEnd/>
              <a:tailEnd type="none" w="sm" len="sm"/>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000" b="1">
                  <a:latin typeface="Courier New" panose="02070309020205020404" pitchFamily="49" charset="0"/>
                </a:rPr>
                <a:t>1</a:t>
              </a:r>
            </a:p>
          </p:txBody>
        </p:sp>
        <p:cxnSp>
          <p:nvCxnSpPr>
            <p:cNvPr id="35865" name="AutoShape 57">
              <a:extLst>
                <a:ext uri="{FF2B5EF4-FFF2-40B4-BE49-F238E27FC236}">
                  <a16:creationId xmlns:a16="http://schemas.microsoft.com/office/drawing/2014/main" id="{AFFB96A1-A184-094C-96C9-AE0820371637}"/>
                </a:ext>
              </a:extLst>
            </p:cNvPr>
            <p:cNvCxnSpPr>
              <a:cxnSpLocks noChangeShapeType="1"/>
              <a:stCxn id="35856" idx="5"/>
              <a:endCxn id="35864" idx="0"/>
            </p:cNvCxnSpPr>
            <p:nvPr/>
          </p:nvCxnSpPr>
          <p:spPr bwMode="auto">
            <a:xfrm>
              <a:off x="2139" y="1803"/>
              <a:ext cx="141" cy="213"/>
            </a:xfrm>
            <a:prstGeom prst="straightConnector1">
              <a:avLst/>
            </a:prstGeom>
            <a:grpFill/>
            <a:ln w="9525">
              <a:solidFill>
                <a:schemeClr val="tx1"/>
              </a:solidFill>
              <a:round/>
              <a:headEnd/>
              <a:tailEnd type="none" w="sm" len="sm"/>
            </a:ln>
          </p:spPr>
        </p:cxnSp>
        <p:sp>
          <p:nvSpPr>
            <p:cNvPr id="35866" name="Oval 58">
              <a:extLst>
                <a:ext uri="{FF2B5EF4-FFF2-40B4-BE49-F238E27FC236}">
                  <a16:creationId xmlns:a16="http://schemas.microsoft.com/office/drawing/2014/main" id="{A71A4874-8087-FD40-8AD9-9251FA921983}"/>
                </a:ext>
              </a:extLst>
            </p:cNvPr>
            <p:cNvSpPr>
              <a:spLocks noChangeArrowheads="1"/>
            </p:cNvSpPr>
            <p:nvPr/>
          </p:nvSpPr>
          <p:spPr bwMode="auto">
            <a:xfrm>
              <a:off x="528" y="2352"/>
              <a:ext cx="144" cy="144"/>
            </a:xfrm>
            <a:prstGeom prst="ellipse">
              <a:avLst/>
            </a:prstGeom>
            <a:grpFill/>
            <a:ln w="9525">
              <a:solidFill>
                <a:schemeClr val="tx1"/>
              </a:solidFill>
              <a:round/>
              <a:headEnd/>
              <a:tailEnd type="none" w="sm" len="sm"/>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000" b="1">
                  <a:latin typeface="Courier New" panose="02070309020205020404" pitchFamily="49" charset="0"/>
                </a:rPr>
                <a:t>2</a:t>
              </a:r>
            </a:p>
          </p:txBody>
        </p:sp>
        <p:cxnSp>
          <p:nvCxnSpPr>
            <p:cNvPr id="35867" name="AutoShape 59">
              <a:extLst>
                <a:ext uri="{FF2B5EF4-FFF2-40B4-BE49-F238E27FC236}">
                  <a16:creationId xmlns:a16="http://schemas.microsoft.com/office/drawing/2014/main" id="{328C761C-9080-CC4F-AF74-9BB046429CEC}"/>
                </a:ext>
              </a:extLst>
            </p:cNvPr>
            <p:cNvCxnSpPr>
              <a:cxnSpLocks noChangeShapeType="1"/>
              <a:stCxn id="35858" idx="3"/>
              <a:endCxn id="35866" idx="0"/>
            </p:cNvCxnSpPr>
            <p:nvPr/>
          </p:nvCxnSpPr>
          <p:spPr bwMode="auto">
            <a:xfrm flipH="1">
              <a:off x="600" y="2139"/>
              <a:ext cx="93" cy="213"/>
            </a:xfrm>
            <a:prstGeom prst="straightConnector1">
              <a:avLst/>
            </a:prstGeom>
            <a:grpFill/>
            <a:ln w="9525">
              <a:solidFill>
                <a:schemeClr val="tx1"/>
              </a:solidFill>
              <a:round/>
              <a:headEnd/>
              <a:tailEnd type="none" w="sm" len="sm"/>
            </a:ln>
          </p:spPr>
        </p:cxnSp>
        <p:sp>
          <p:nvSpPr>
            <p:cNvPr id="35868" name="Oval 60">
              <a:extLst>
                <a:ext uri="{FF2B5EF4-FFF2-40B4-BE49-F238E27FC236}">
                  <a16:creationId xmlns:a16="http://schemas.microsoft.com/office/drawing/2014/main" id="{30F10A18-783D-3647-8ADA-3566546F820B}"/>
                </a:ext>
              </a:extLst>
            </p:cNvPr>
            <p:cNvSpPr>
              <a:spLocks noChangeArrowheads="1"/>
            </p:cNvSpPr>
            <p:nvPr/>
          </p:nvSpPr>
          <p:spPr bwMode="auto">
            <a:xfrm>
              <a:off x="816" y="2352"/>
              <a:ext cx="144" cy="144"/>
            </a:xfrm>
            <a:prstGeom prst="ellipse">
              <a:avLst/>
            </a:prstGeom>
            <a:grpFill/>
            <a:ln w="9525">
              <a:solidFill>
                <a:schemeClr val="tx1"/>
              </a:solidFill>
              <a:round/>
              <a:headEnd/>
              <a:tailEnd type="none" w="sm" len="sm"/>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000" b="1">
                  <a:latin typeface="Courier New" panose="02070309020205020404" pitchFamily="49" charset="0"/>
                </a:rPr>
                <a:t>1</a:t>
              </a:r>
            </a:p>
          </p:txBody>
        </p:sp>
        <p:cxnSp>
          <p:nvCxnSpPr>
            <p:cNvPr id="35869" name="AutoShape 61">
              <a:extLst>
                <a:ext uri="{FF2B5EF4-FFF2-40B4-BE49-F238E27FC236}">
                  <a16:creationId xmlns:a16="http://schemas.microsoft.com/office/drawing/2014/main" id="{97B4CBF8-6030-D64D-80FE-170D0D4E61BA}"/>
                </a:ext>
              </a:extLst>
            </p:cNvPr>
            <p:cNvCxnSpPr>
              <a:cxnSpLocks noChangeShapeType="1"/>
              <a:stCxn id="35858" idx="5"/>
              <a:endCxn id="35868" idx="0"/>
            </p:cNvCxnSpPr>
            <p:nvPr/>
          </p:nvCxnSpPr>
          <p:spPr bwMode="auto">
            <a:xfrm>
              <a:off x="795" y="2139"/>
              <a:ext cx="93" cy="213"/>
            </a:xfrm>
            <a:prstGeom prst="straightConnector1">
              <a:avLst/>
            </a:prstGeom>
            <a:grpFill/>
            <a:ln w="9525">
              <a:solidFill>
                <a:schemeClr val="tx1"/>
              </a:solidFill>
              <a:round/>
              <a:headEnd/>
              <a:tailEnd type="none" w="sm" len="sm"/>
            </a:ln>
          </p:spPr>
        </p:cxnSp>
        <p:sp>
          <p:nvSpPr>
            <p:cNvPr id="35870" name="Oval 62">
              <a:extLst>
                <a:ext uri="{FF2B5EF4-FFF2-40B4-BE49-F238E27FC236}">
                  <a16:creationId xmlns:a16="http://schemas.microsoft.com/office/drawing/2014/main" id="{31B63CDC-0FD4-A44E-856F-D51A043C3A65}"/>
                </a:ext>
              </a:extLst>
            </p:cNvPr>
            <p:cNvSpPr>
              <a:spLocks noChangeArrowheads="1"/>
            </p:cNvSpPr>
            <p:nvPr/>
          </p:nvSpPr>
          <p:spPr bwMode="auto">
            <a:xfrm>
              <a:off x="384" y="2688"/>
              <a:ext cx="144" cy="144"/>
            </a:xfrm>
            <a:prstGeom prst="ellipse">
              <a:avLst/>
            </a:prstGeom>
            <a:grpFill/>
            <a:ln w="9525">
              <a:solidFill>
                <a:schemeClr val="tx1"/>
              </a:solidFill>
              <a:round/>
              <a:headEnd/>
              <a:tailEnd type="none" w="sm" len="sm"/>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000" b="1">
                  <a:latin typeface="Courier New" panose="02070309020205020404" pitchFamily="49" charset="0"/>
                </a:rPr>
                <a:t>1</a:t>
              </a:r>
            </a:p>
          </p:txBody>
        </p:sp>
        <p:cxnSp>
          <p:nvCxnSpPr>
            <p:cNvPr id="35871" name="AutoShape 63">
              <a:extLst>
                <a:ext uri="{FF2B5EF4-FFF2-40B4-BE49-F238E27FC236}">
                  <a16:creationId xmlns:a16="http://schemas.microsoft.com/office/drawing/2014/main" id="{F3476728-71A7-B24F-949E-1E2A62849A13}"/>
                </a:ext>
              </a:extLst>
            </p:cNvPr>
            <p:cNvCxnSpPr>
              <a:cxnSpLocks noChangeShapeType="1"/>
              <a:stCxn id="35866" idx="3"/>
              <a:endCxn id="35870" idx="0"/>
            </p:cNvCxnSpPr>
            <p:nvPr/>
          </p:nvCxnSpPr>
          <p:spPr bwMode="auto">
            <a:xfrm flipH="1">
              <a:off x="456" y="2475"/>
              <a:ext cx="93" cy="213"/>
            </a:xfrm>
            <a:prstGeom prst="straightConnector1">
              <a:avLst/>
            </a:prstGeom>
            <a:grpFill/>
            <a:ln w="9525">
              <a:solidFill>
                <a:schemeClr val="tx1"/>
              </a:solidFill>
              <a:round/>
              <a:headEnd/>
              <a:tailEnd type="none" w="sm" len="sm"/>
            </a:ln>
          </p:spPr>
        </p:cxnSp>
        <p:sp>
          <p:nvSpPr>
            <p:cNvPr id="35872" name="Oval 64">
              <a:extLst>
                <a:ext uri="{FF2B5EF4-FFF2-40B4-BE49-F238E27FC236}">
                  <a16:creationId xmlns:a16="http://schemas.microsoft.com/office/drawing/2014/main" id="{318CE1AE-77DC-304E-94D8-081A3653875A}"/>
                </a:ext>
              </a:extLst>
            </p:cNvPr>
            <p:cNvSpPr>
              <a:spLocks noChangeArrowheads="1"/>
            </p:cNvSpPr>
            <p:nvPr/>
          </p:nvSpPr>
          <p:spPr bwMode="auto">
            <a:xfrm>
              <a:off x="672" y="2688"/>
              <a:ext cx="144" cy="144"/>
            </a:xfrm>
            <a:prstGeom prst="ellipse">
              <a:avLst/>
            </a:prstGeom>
            <a:grpFill/>
            <a:ln w="9525">
              <a:solidFill>
                <a:schemeClr val="tx1"/>
              </a:solidFill>
              <a:round/>
              <a:headEnd/>
              <a:tailEnd type="none" w="sm" len="sm"/>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000" b="1">
                  <a:latin typeface="Courier New" panose="02070309020205020404" pitchFamily="49" charset="0"/>
                </a:rPr>
                <a:t>0</a:t>
              </a:r>
            </a:p>
          </p:txBody>
        </p:sp>
        <p:cxnSp>
          <p:nvCxnSpPr>
            <p:cNvPr id="35873" name="AutoShape 65">
              <a:extLst>
                <a:ext uri="{FF2B5EF4-FFF2-40B4-BE49-F238E27FC236}">
                  <a16:creationId xmlns:a16="http://schemas.microsoft.com/office/drawing/2014/main" id="{BEDD5E20-E7D4-064D-A03A-F57DC83C7243}"/>
                </a:ext>
              </a:extLst>
            </p:cNvPr>
            <p:cNvCxnSpPr>
              <a:cxnSpLocks noChangeShapeType="1"/>
              <a:stCxn id="35866" idx="5"/>
              <a:endCxn id="35872" idx="0"/>
            </p:cNvCxnSpPr>
            <p:nvPr/>
          </p:nvCxnSpPr>
          <p:spPr bwMode="auto">
            <a:xfrm>
              <a:off x="651" y="2475"/>
              <a:ext cx="93" cy="213"/>
            </a:xfrm>
            <a:prstGeom prst="straightConnector1">
              <a:avLst/>
            </a:prstGeom>
            <a:grpFill/>
            <a:ln w="9525">
              <a:solidFill>
                <a:schemeClr val="tx1"/>
              </a:solidFill>
              <a:round/>
              <a:headEnd/>
              <a:tailEnd type="none" w="sm" len="sm"/>
            </a:ln>
          </p:spPr>
        </p:cxnSp>
        <p:sp>
          <p:nvSpPr>
            <p:cNvPr id="35874" name="Oval 70">
              <a:extLst>
                <a:ext uri="{FF2B5EF4-FFF2-40B4-BE49-F238E27FC236}">
                  <a16:creationId xmlns:a16="http://schemas.microsoft.com/office/drawing/2014/main" id="{5618D15B-A1E4-264C-B96B-0716518566B3}"/>
                </a:ext>
              </a:extLst>
            </p:cNvPr>
            <p:cNvSpPr>
              <a:spLocks noChangeArrowheads="1"/>
            </p:cNvSpPr>
            <p:nvPr/>
          </p:nvSpPr>
          <p:spPr bwMode="auto">
            <a:xfrm>
              <a:off x="1104" y="2352"/>
              <a:ext cx="144" cy="144"/>
            </a:xfrm>
            <a:prstGeom prst="ellipse">
              <a:avLst/>
            </a:prstGeom>
            <a:grpFill/>
            <a:ln w="9525">
              <a:solidFill>
                <a:schemeClr val="tx1"/>
              </a:solidFill>
              <a:round/>
              <a:headEnd/>
              <a:tailEnd type="none" w="sm" len="sm"/>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000" b="1">
                  <a:latin typeface="Courier New" panose="02070309020205020404" pitchFamily="49" charset="0"/>
                </a:rPr>
                <a:t>1</a:t>
              </a:r>
            </a:p>
          </p:txBody>
        </p:sp>
        <p:cxnSp>
          <p:nvCxnSpPr>
            <p:cNvPr id="35875" name="AutoShape 71">
              <a:extLst>
                <a:ext uri="{FF2B5EF4-FFF2-40B4-BE49-F238E27FC236}">
                  <a16:creationId xmlns:a16="http://schemas.microsoft.com/office/drawing/2014/main" id="{6ED22F12-B8F5-8149-98D5-5FC0D28F77FB}"/>
                </a:ext>
              </a:extLst>
            </p:cNvPr>
            <p:cNvCxnSpPr>
              <a:cxnSpLocks noChangeShapeType="1"/>
              <a:stCxn id="35860" idx="3"/>
              <a:endCxn id="35874" idx="0"/>
            </p:cNvCxnSpPr>
            <p:nvPr/>
          </p:nvCxnSpPr>
          <p:spPr bwMode="auto">
            <a:xfrm flipH="1">
              <a:off x="1176" y="2139"/>
              <a:ext cx="93" cy="213"/>
            </a:xfrm>
            <a:prstGeom prst="straightConnector1">
              <a:avLst/>
            </a:prstGeom>
            <a:grpFill/>
            <a:ln w="9525">
              <a:solidFill>
                <a:schemeClr val="tx1"/>
              </a:solidFill>
              <a:round/>
              <a:headEnd/>
              <a:tailEnd type="none" w="sm" len="sm"/>
            </a:ln>
          </p:spPr>
        </p:cxnSp>
        <p:sp>
          <p:nvSpPr>
            <p:cNvPr id="35876" name="Oval 72">
              <a:extLst>
                <a:ext uri="{FF2B5EF4-FFF2-40B4-BE49-F238E27FC236}">
                  <a16:creationId xmlns:a16="http://schemas.microsoft.com/office/drawing/2014/main" id="{644FF8AE-A54D-E149-91DE-DC930AD4CCFF}"/>
                </a:ext>
              </a:extLst>
            </p:cNvPr>
            <p:cNvSpPr>
              <a:spLocks noChangeArrowheads="1"/>
            </p:cNvSpPr>
            <p:nvPr/>
          </p:nvSpPr>
          <p:spPr bwMode="auto">
            <a:xfrm>
              <a:off x="1392" y="2352"/>
              <a:ext cx="144" cy="144"/>
            </a:xfrm>
            <a:prstGeom prst="ellipse">
              <a:avLst/>
            </a:prstGeom>
            <a:grpFill/>
            <a:ln w="9525">
              <a:solidFill>
                <a:schemeClr val="tx1"/>
              </a:solidFill>
              <a:round/>
              <a:headEnd/>
              <a:tailEnd type="none" w="sm" len="sm"/>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000" b="1">
                  <a:latin typeface="Courier New" panose="02070309020205020404" pitchFamily="49" charset="0"/>
                </a:rPr>
                <a:t>0</a:t>
              </a:r>
            </a:p>
          </p:txBody>
        </p:sp>
        <p:cxnSp>
          <p:nvCxnSpPr>
            <p:cNvPr id="35877" name="AutoShape 73">
              <a:extLst>
                <a:ext uri="{FF2B5EF4-FFF2-40B4-BE49-F238E27FC236}">
                  <a16:creationId xmlns:a16="http://schemas.microsoft.com/office/drawing/2014/main" id="{B38A2328-045B-4046-B6BD-B7DC827CD589}"/>
                </a:ext>
              </a:extLst>
            </p:cNvPr>
            <p:cNvCxnSpPr>
              <a:cxnSpLocks noChangeShapeType="1"/>
              <a:stCxn id="35860" idx="5"/>
              <a:endCxn id="35876" idx="0"/>
            </p:cNvCxnSpPr>
            <p:nvPr/>
          </p:nvCxnSpPr>
          <p:spPr bwMode="auto">
            <a:xfrm>
              <a:off x="1371" y="2139"/>
              <a:ext cx="93" cy="213"/>
            </a:xfrm>
            <a:prstGeom prst="straightConnector1">
              <a:avLst/>
            </a:prstGeom>
            <a:grpFill/>
            <a:ln w="9525">
              <a:solidFill>
                <a:schemeClr val="tx1"/>
              </a:solidFill>
              <a:round/>
              <a:headEnd/>
              <a:tailEnd type="none" w="sm" len="sm"/>
            </a:ln>
          </p:spPr>
        </p:cxnSp>
        <p:sp>
          <p:nvSpPr>
            <p:cNvPr id="35878" name="Oval 74">
              <a:extLst>
                <a:ext uri="{FF2B5EF4-FFF2-40B4-BE49-F238E27FC236}">
                  <a16:creationId xmlns:a16="http://schemas.microsoft.com/office/drawing/2014/main" id="{EF8013FC-6752-6B49-9E7F-8554E18414D7}"/>
                </a:ext>
              </a:extLst>
            </p:cNvPr>
            <p:cNvSpPr>
              <a:spLocks noChangeArrowheads="1"/>
            </p:cNvSpPr>
            <p:nvPr/>
          </p:nvSpPr>
          <p:spPr bwMode="auto">
            <a:xfrm>
              <a:off x="1680" y="2352"/>
              <a:ext cx="144" cy="144"/>
            </a:xfrm>
            <a:prstGeom prst="ellipse">
              <a:avLst/>
            </a:prstGeom>
            <a:grpFill/>
            <a:ln w="9525">
              <a:solidFill>
                <a:schemeClr val="tx1"/>
              </a:solidFill>
              <a:round/>
              <a:headEnd/>
              <a:tailEnd type="none" w="sm" len="sm"/>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000" b="1">
                  <a:latin typeface="Courier New" panose="02070309020205020404" pitchFamily="49" charset="0"/>
                </a:rPr>
                <a:t>1</a:t>
              </a:r>
            </a:p>
          </p:txBody>
        </p:sp>
        <p:cxnSp>
          <p:nvCxnSpPr>
            <p:cNvPr id="35879" name="AutoShape 75">
              <a:extLst>
                <a:ext uri="{FF2B5EF4-FFF2-40B4-BE49-F238E27FC236}">
                  <a16:creationId xmlns:a16="http://schemas.microsoft.com/office/drawing/2014/main" id="{3F5E3977-F440-F847-896A-AF5DADC1A49B}"/>
                </a:ext>
              </a:extLst>
            </p:cNvPr>
            <p:cNvCxnSpPr>
              <a:cxnSpLocks noChangeShapeType="1"/>
              <a:stCxn id="35862" idx="3"/>
              <a:endCxn id="35878" idx="0"/>
            </p:cNvCxnSpPr>
            <p:nvPr/>
          </p:nvCxnSpPr>
          <p:spPr bwMode="auto">
            <a:xfrm flipH="1">
              <a:off x="1752" y="2139"/>
              <a:ext cx="93" cy="213"/>
            </a:xfrm>
            <a:prstGeom prst="straightConnector1">
              <a:avLst/>
            </a:prstGeom>
            <a:grpFill/>
            <a:ln w="9525">
              <a:solidFill>
                <a:schemeClr val="tx1"/>
              </a:solidFill>
              <a:round/>
              <a:headEnd/>
              <a:tailEnd type="none" w="sm" len="sm"/>
            </a:ln>
          </p:spPr>
        </p:cxnSp>
        <p:sp>
          <p:nvSpPr>
            <p:cNvPr id="35880" name="Oval 76">
              <a:extLst>
                <a:ext uri="{FF2B5EF4-FFF2-40B4-BE49-F238E27FC236}">
                  <a16:creationId xmlns:a16="http://schemas.microsoft.com/office/drawing/2014/main" id="{21E77F7B-4880-5149-AA8B-E7FBADED06A5}"/>
                </a:ext>
              </a:extLst>
            </p:cNvPr>
            <p:cNvSpPr>
              <a:spLocks noChangeArrowheads="1"/>
            </p:cNvSpPr>
            <p:nvPr/>
          </p:nvSpPr>
          <p:spPr bwMode="auto">
            <a:xfrm>
              <a:off x="1968" y="2352"/>
              <a:ext cx="144" cy="144"/>
            </a:xfrm>
            <a:prstGeom prst="ellipse">
              <a:avLst/>
            </a:prstGeom>
            <a:grpFill/>
            <a:ln w="9525">
              <a:solidFill>
                <a:schemeClr val="tx1"/>
              </a:solidFill>
              <a:round/>
              <a:headEnd/>
              <a:tailEnd type="none" w="sm" len="sm"/>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sz="1000" b="1">
                  <a:latin typeface="Courier New" panose="02070309020205020404" pitchFamily="49" charset="0"/>
                </a:rPr>
                <a:t>0</a:t>
              </a:r>
            </a:p>
          </p:txBody>
        </p:sp>
        <p:cxnSp>
          <p:nvCxnSpPr>
            <p:cNvPr id="35881" name="AutoShape 77">
              <a:extLst>
                <a:ext uri="{FF2B5EF4-FFF2-40B4-BE49-F238E27FC236}">
                  <a16:creationId xmlns:a16="http://schemas.microsoft.com/office/drawing/2014/main" id="{CCFACB3B-FCE1-0847-884E-2057D761CCA2}"/>
                </a:ext>
              </a:extLst>
            </p:cNvPr>
            <p:cNvCxnSpPr>
              <a:cxnSpLocks noChangeShapeType="1"/>
              <a:stCxn id="35862" idx="5"/>
              <a:endCxn id="35880" idx="0"/>
            </p:cNvCxnSpPr>
            <p:nvPr/>
          </p:nvCxnSpPr>
          <p:spPr bwMode="auto">
            <a:xfrm>
              <a:off x="1947" y="2139"/>
              <a:ext cx="93" cy="213"/>
            </a:xfrm>
            <a:prstGeom prst="straightConnector1">
              <a:avLst/>
            </a:prstGeom>
            <a:grpFill/>
            <a:ln w="9525">
              <a:solidFill>
                <a:schemeClr val="tx1"/>
              </a:solidFill>
              <a:round/>
              <a:headEnd/>
              <a:tailEnd type="none" w="sm" len="sm"/>
            </a:ln>
          </p:spPr>
        </p:cxnSp>
      </p:grpSp>
      <p:pic>
        <p:nvPicPr>
          <p:cNvPr id="55" name="Picture 2">
            <a:extLst>
              <a:ext uri="{FF2B5EF4-FFF2-40B4-BE49-F238E27FC236}">
                <a16:creationId xmlns:a16="http://schemas.microsoft.com/office/drawing/2014/main" id="{08080D9F-E827-D940-A340-F7F0B94CB3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4">
            <a:extLst>
              <a:ext uri="{FF2B5EF4-FFF2-40B4-BE49-F238E27FC236}">
                <a16:creationId xmlns:a16="http://schemas.microsoft.com/office/drawing/2014/main" id="{0393E7E2-C507-AD42-BA01-EC4A41F49120}"/>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035508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3">
            <a:extLst>
              <a:ext uri="{FF2B5EF4-FFF2-40B4-BE49-F238E27FC236}">
                <a16:creationId xmlns:a16="http://schemas.microsoft.com/office/drawing/2014/main" id="{157426DE-1902-9F4B-ADC9-DFA3CE093F5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fld id="{6294BD93-E878-7D4B-90DD-74AD9508AFE3}" type="slidenum">
              <a:rPr lang="en-US" altLang="zh-CN" sz="800"/>
              <a:pPr/>
              <a:t>15</a:t>
            </a:fld>
            <a:endParaRPr lang="en-US" altLang="zh-CN" sz="1400"/>
          </a:p>
        </p:txBody>
      </p:sp>
      <p:sp>
        <p:nvSpPr>
          <p:cNvPr id="37890" name="Text Box 4">
            <a:extLst>
              <a:ext uri="{FF2B5EF4-FFF2-40B4-BE49-F238E27FC236}">
                <a16:creationId xmlns:a16="http://schemas.microsoft.com/office/drawing/2014/main" id="{94BAE16E-9BB0-7B49-83E1-80C8C24CB116}"/>
              </a:ext>
            </a:extLst>
          </p:cNvPr>
          <p:cNvSpPr txBox="1">
            <a:spLocks noChangeArrowheads="1"/>
          </p:cNvSpPr>
          <p:nvPr/>
        </p:nvSpPr>
        <p:spPr bwMode="auto">
          <a:xfrm>
            <a:off x="1640136" y="2386793"/>
            <a:ext cx="8001000" cy="3606800"/>
          </a:xfrm>
          <a:prstGeom prst="rect">
            <a:avLst/>
          </a:prstGeom>
          <a:solidFill>
            <a:schemeClr val="accent5">
              <a:lumMod val="20000"/>
              <a:lumOff val="80000"/>
            </a:schemeClr>
          </a:solidFill>
          <a:ln>
            <a:noFill/>
          </a:ln>
        </p:spPr>
        <p:txBody>
          <a:bodyPr lIns="182880" tIns="91440" rIns="137160" bIns="91440">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r>
              <a:rPr lang="en-US" altLang="zh-CN" b="1">
                <a:solidFill>
                  <a:srgbClr val="003399"/>
                </a:solidFill>
                <a:latin typeface="Courier New" panose="02070309020205020404" pitchFamily="49" charset="0"/>
              </a:rPr>
              <a:t>Input</a:t>
            </a:r>
            <a:r>
              <a:rPr lang="en-US" altLang="zh-CN" b="1">
                <a:latin typeface="Courier New" panose="02070309020205020404" pitchFamily="49" charset="0"/>
              </a:rPr>
              <a:t>: n, s</a:t>
            </a:r>
            <a:r>
              <a:rPr lang="en-US" altLang="zh-CN" b="1" baseline="-25000">
                <a:latin typeface="Courier New" panose="02070309020205020404" pitchFamily="49" charset="0"/>
              </a:rPr>
              <a:t>1</a:t>
            </a:r>
            <a:r>
              <a:rPr lang="en-US" altLang="zh-CN" b="1">
                <a:latin typeface="Courier New" panose="02070309020205020404" pitchFamily="49" charset="0"/>
              </a:rPr>
              <a:t>,…,s</a:t>
            </a:r>
            <a:r>
              <a:rPr lang="en-US" altLang="zh-CN" b="1" baseline="-25000">
                <a:latin typeface="Courier New" panose="02070309020205020404" pitchFamily="49" charset="0"/>
              </a:rPr>
              <a:t>n , </a:t>
            </a:r>
            <a:r>
              <a:rPr lang="en-US" altLang="zh-CN" b="1">
                <a:latin typeface="Courier New" panose="02070309020205020404" pitchFamily="49" charset="0"/>
              </a:rPr>
              <a:t>f</a:t>
            </a:r>
            <a:r>
              <a:rPr lang="en-US" altLang="zh-CN" b="1" baseline="-25000">
                <a:latin typeface="Courier New" panose="02070309020205020404" pitchFamily="49" charset="0"/>
              </a:rPr>
              <a:t>1</a:t>
            </a:r>
            <a:r>
              <a:rPr lang="en-US" altLang="zh-CN" b="1">
                <a:latin typeface="Courier New" panose="02070309020205020404" pitchFamily="49" charset="0"/>
              </a:rPr>
              <a:t>,…,f</a:t>
            </a:r>
            <a:r>
              <a:rPr lang="en-US" altLang="zh-CN" b="1" baseline="-25000">
                <a:latin typeface="Courier New" panose="02070309020205020404" pitchFamily="49" charset="0"/>
              </a:rPr>
              <a:t>n , </a:t>
            </a:r>
            <a:r>
              <a:rPr lang="en-US" altLang="zh-CN" b="1">
                <a:latin typeface="Courier New" panose="02070309020205020404" pitchFamily="49" charset="0"/>
              </a:rPr>
              <a:t>v</a:t>
            </a:r>
            <a:r>
              <a:rPr lang="en-US" altLang="zh-CN" b="1" baseline="-25000">
                <a:latin typeface="Courier New" panose="02070309020205020404" pitchFamily="49" charset="0"/>
              </a:rPr>
              <a:t>1</a:t>
            </a:r>
            <a:r>
              <a:rPr lang="en-US" altLang="zh-CN" b="1">
                <a:latin typeface="Courier New" panose="02070309020205020404" pitchFamily="49" charset="0"/>
              </a:rPr>
              <a:t>,…,v</a:t>
            </a:r>
            <a:r>
              <a:rPr lang="en-US" altLang="zh-CN" b="1" baseline="-25000">
                <a:latin typeface="Courier New" panose="02070309020205020404" pitchFamily="49" charset="0"/>
              </a:rPr>
              <a:t>n</a:t>
            </a:r>
            <a:endParaRPr lang="en-US" altLang="zh-CN" b="1">
              <a:latin typeface="Courier New" panose="02070309020205020404" pitchFamily="49" charset="0"/>
            </a:endParaRPr>
          </a:p>
          <a:p>
            <a:endParaRPr lang="en-US" altLang="zh-CN" b="1">
              <a:latin typeface="Courier New" panose="02070309020205020404" pitchFamily="49" charset="0"/>
            </a:endParaRPr>
          </a:p>
          <a:p>
            <a:r>
              <a:rPr lang="en-US" altLang="zh-CN" b="1">
                <a:solidFill>
                  <a:srgbClr val="003399"/>
                </a:solidFill>
                <a:latin typeface="Courier New" panose="02070309020205020404" pitchFamily="49" charset="0"/>
              </a:rPr>
              <a:t>Sort</a:t>
            </a:r>
            <a:r>
              <a:rPr lang="en-US" altLang="zh-CN" b="1">
                <a:latin typeface="Courier New" panose="02070309020205020404" pitchFamily="49" charset="0"/>
              </a:rPr>
              <a:t> jobs by finish times so that f</a:t>
            </a:r>
            <a:r>
              <a:rPr lang="en-US" altLang="zh-CN" b="1" baseline="-25000">
                <a:latin typeface="Courier New" panose="02070309020205020404" pitchFamily="49" charset="0"/>
              </a:rPr>
              <a:t>1</a:t>
            </a:r>
            <a:r>
              <a:rPr lang="en-US" altLang="zh-CN" b="1">
                <a:latin typeface="Courier New" panose="02070309020205020404" pitchFamily="49" charset="0"/>
              </a:rPr>
              <a:t> </a:t>
            </a:r>
            <a:r>
              <a:rPr lang="en-US" altLang="zh-CN" b="1">
                <a:latin typeface="Courier New" panose="02070309020205020404" pitchFamily="49" charset="0"/>
                <a:sym typeface="Symbol" pitchFamily="2" charset="2"/>
              </a:rPr>
              <a:t></a:t>
            </a:r>
            <a:r>
              <a:rPr lang="en-US" altLang="zh-CN" b="1">
                <a:latin typeface="Courier New" panose="02070309020205020404" pitchFamily="49" charset="0"/>
              </a:rPr>
              <a:t> f</a:t>
            </a:r>
            <a:r>
              <a:rPr lang="en-US" altLang="zh-CN" b="1" baseline="-25000">
                <a:latin typeface="Courier New" panose="02070309020205020404" pitchFamily="49" charset="0"/>
              </a:rPr>
              <a:t>2</a:t>
            </a:r>
            <a:r>
              <a:rPr lang="en-US" altLang="zh-CN" b="1">
                <a:latin typeface="Courier New" panose="02070309020205020404" pitchFamily="49" charset="0"/>
              </a:rPr>
              <a:t> </a:t>
            </a:r>
            <a:r>
              <a:rPr lang="en-US" altLang="zh-CN" b="1">
                <a:latin typeface="Courier New" panose="02070309020205020404" pitchFamily="49" charset="0"/>
                <a:sym typeface="Symbol" pitchFamily="2" charset="2"/>
              </a:rPr>
              <a:t></a:t>
            </a:r>
            <a:r>
              <a:rPr lang="en-US" altLang="zh-CN" b="1">
                <a:latin typeface="Courier New" panose="02070309020205020404" pitchFamily="49" charset="0"/>
              </a:rPr>
              <a:t> ... </a:t>
            </a:r>
            <a:r>
              <a:rPr lang="en-US" altLang="zh-CN" b="1">
                <a:latin typeface="Courier New" panose="02070309020205020404" pitchFamily="49" charset="0"/>
                <a:sym typeface="Symbol" pitchFamily="2" charset="2"/>
              </a:rPr>
              <a:t></a:t>
            </a:r>
            <a:r>
              <a:rPr lang="en-US" altLang="zh-CN" b="1">
                <a:latin typeface="Courier New" panose="02070309020205020404" pitchFamily="49" charset="0"/>
              </a:rPr>
              <a:t> f</a:t>
            </a:r>
            <a:r>
              <a:rPr lang="en-US" altLang="zh-CN" b="1" baseline="-25000">
                <a:latin typeface="Courier New" panose="02070309020205020404" pitchFamily="49" charset="0"/>
              </a:rPr>
              <a:t>n</a:t>
            </a:r>
            <a:r>
              <a:rPr lang="en-US" altLang="zh-CN" b="1">
                <a:latin typeface="Courier New" panose="02070309020205020404" pitchFamily="49" charset="0"/>
              </a:rPr>
              <a:t>.</a:t>
            </a:r>
          </a:p>
          <a:p>
            <a:r>
              <a:rPr lang="en-US" altLang="zh-CN" b="1">
                <a:solidFill>
                  <a:srgbClr val="003399"/>
                </a:solidFill>
                <a:latin typeface="Courier New" panose="02070309020205020404" pitchFamily="49" charset="0"/>
              </a:rPr>
              <a:t>Compute</a:t>
            </a:r>
            <a:r>
              <a:rPr lang="en-US" altLang="zh-CN" b="1">
                <a:latin typeface="Courier New" panose="02070309020205020404" pitchFamily="49" charset="0"/>
              </a:rPr>
              <a:t> p(1), p(2), …, p(n)</a:t>
            </a:r>
          </a:p>
          <a:p>
            <a:endParaRPr lang="en-US" altLang="zh-CN" b="1">
              <a:latin typeface="Courier New" panose="02070309020205020404" pitchFamily="49" charset="0"/>
            </a:endParaRPr>
          </a:p>
          <a:p>
            <a:r>
              <a:rPr lang="en-US" altLang="zh-CN" b="1">
                <a:solidFill>
                  <a:srgbClr val="003399"/>
                </a:solidFill>
                <a:latin typeface="Courier New" panose="02070309020205020404" pitchFamily="49" charset="0"/>
              </a:rPr>
              <a:t>for</a:t>
            </a:r>
            <a:r>
              <a:rPr lang="en-US" altLang="zh-CN" b="1">
                <a:solidFill>
                  <a:schemeClr val="accent1"/>
                </a:solidFill>
                <a:latin typeface="Courier New" panose="02070309020205020404" pitchFamily="49" charset="0"/>
              </a:rPr>
              <a:t> </a:t>
            </a:r>
            <a:r>
              <a:rPr lang="en-US" altLang="zh-CN" b="1">
                <a:latin typeface="Courier New" panose="02070309020205020404" pitchFamily="49" charset="0"/>
              </a:rPr>
              <a:t>j = 1 to n</a:t>
            </a:r>
          </a:p>
          <a:p>
            <a:r>
              <a:rPr lang="en-US" altLang="zh-CN" b="1">
                <a:latin typeface="Courier New" panose="02070309020205020404" pitchFamily="49" charset="0"/>
              </a:rPr>
              <a:t>   M[j] = empty</a:t>
            </a:r>
          </a:p>
          <a:p>
            <a:r>
              <a:rPr lang="en-US" altLang="zh-CN" b="1">
                <a:latin typeface="Courier New" panose="02070309020205020404" pitchFamily="49" charset="0"/>
              </a:rPr>
              <a:t>M[0] = 0</a:t>
            </a:r>
          </a:p>
          <a:p>
            <a:endParaRPr lang="en-US" altLang="zh-CN" b="1">
              <a:latin typeface="Courier New" panose="02070309020205020404" pitchFamily="49" charset="0"/>
            </a:endParaRPr>
          </a:p>
          <a:p>
            <a:r>
              <a:rPr lang="en-US" altLang="zh-CN" b="1">
                <a:latin typeface="Courier New" panose="02070309020205020404" pitchFamily="49" charset="0"/>
              </a:rPr>
              <a:t>M-Compute-Opt(j) {</a:t>
            </a:r>
          </a:p>
          <a:p>
            <a:r>
              <a:rPr lang="en-US" altLang="zh-CN" b="1">
                <a:latin typeface="Courier New" panose="02070309020205020404" pitchFamily="49" charset="0"/>
              </a:rPr>
              <a:t>   </a:t>
            </a:r>
            <a:r>
              <a:rPr lang="en-US" altLang="zh-CN" b="1">
                <a:solidFill>
                  <a:srgbClr val="003399"/>
                </a:solidFill>
                <a:latin typeface="Courier New" panose="02070309020205020404" pitchFamily="49" charset="0"/>
              </a:rPr>
              <a:t>if </a:t>
            </a:r>
            <a:r>
              <a:rPr lang="en-US" altLang="zh-CN" b="1">
                <a:latin typeface="Courier New" panose="02070309020205020404" pitchFamily="49" charset="0"/>
              </a:rPr>
              <a:t>(M[j] is empty)</a:t>
            </a:r>
          </a:p>
          <a:p>
            <a:r>
              <a:rPr lang="en-US" altLang="zh-CN" b="1">
                <a:latin typeface="Courier New" panose="02070309020205020404" pitchFamily="49" charset="0"/>
              </a:rPr>
              <a:t>      M[j] = max(v</a:t>
            </a:r>
            <a:r>
              <a:rPr lang="en-US" altLang="zh-CN" b="1" baseline="-25000">
                <a:latin typeface="Courier New" panose="02070309020205020404" pitchFamily="49" charset="0"/>
              </a:rPr>
              <a:t>j</a:t>
            </a:r>
            <a:r>
              <a:rPr lang="en-US" altLang="zh-CN" b="1">
                <a:latin typeface="Courier New" panose="02070309020205020404" pitchFamily="49" charset="0"/>
              </a:rPr>
              <a:t> + M-Compute-Opt(p(j)), M-Compute-Opt(j-1))</a:t>
            </a:r>
          </a:p>
          <a:p>
            <a:r>
              <a:rPr lang="en-US" altLang="zh-CN" b="1">
                <a:latin typeface="Courier New" panose="02070309020205020404" pitchFamily="49" charset="0"/>
              </a:rPr>
              <a:t>   </a:t>
            </a:r>
            <a:r>
              <a:rPr lang="en-US" altLang="zh-CN" b="1">
                <a:solidFill>
                  <a:srgbClr val="003399"/>
                </a:solidFill>
                <a:latin typeface="Courier New" panose="02070309020205020404" pitchFamily="49" charset="0"/>
              </a:rPr>
              <a:t>return</a:t>
            </a:r>
            <a:r>
              <a:rPr lang="en-US" altLang="zh-CN" b="1">
                <a:latin typeface="Courier New" panose="02070309020205020404" pitchFamily="49" charset="0"/>
              </a:rPr>
              <a:t> M[j]</a:t>
            </a:r>
          </a:p>
          <a:p>
            <a:r>
              <a:rPr lang="en-US" altLang="zh-CN" b="1">
                <a:latin typeface="Courier New" panose="02070309020205020404" pitchFamily="49" charset="0"/>
              </a:rPr>
              <a:t>}</a:t>
            </a:r>
          </a:p>
        </p:txBody>
      </p:sp>
      <p:sp>
        <p:nvSpPr>
          <p:cNvPr id="37891" name="Text Box 5">
            <a:extLst>
              <a:ext uri="{FF2B5EF4-FFF2-40B4-BE49-F238E27FC236}">
                <a16:creationId xmlns:a16="http://schemas.microsoft.com/office/drawing/2014/main" id="{59872F0B-FE7B-8147-A023-F86203C1EB20}"/>
              </a:ext>
            </a:extLst>
          </p:cNvPr>
          <p:cNvSpPr txBox="1">
            <a:spLocks noChangeArrowheads="1"/>
          </p:cNvSpPr>
          <p:nvPr/>
        </p:nvSpPr>
        <p:spPr bwMode="auto">
          <a:xfrm>
            <a:off x="4158819" y="4151186"/>
            <a:ext cx="84638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0" tIns="0" rIns="0" bIns="0">
            <a:spAutoFit/>
          </a:bodyPr>
          <a:lstStyle>
            <a:lvl1pPr defTabSz="1019175">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defTabSz="101917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defTabSz="1019175">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defTabSz="1019175">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defTabSz="1019175">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dirty="0">
                <a:solidFill>
                  <a:schemeClr val="accent1"/>
                </a:solidFill>
              </a:rPr>
              <a:t>global array</a:t>
            </a:r>
            <a:endParaRPr lang="en-US" altLang="zh-CN" sz="1200" dirty="0">
              <a:solidFill>
                <a:schemeClr val="accent1"/>
              </a:solidFill>
              <a:sym typeface="Symbol" pitchFamily="2" charset="2"/>
            </a:endParaRPr>
          </a:p>
        </p:txBody>
      </p:sp>
      <p:sp>
        <p:nvSpPr>
          <p:cNvPr id="37892" name="Line 6">
            <a:extLst>
              <a:ext uri="{FF2B5EF4-FFF2-40B4-BE49-F238E27FC236}">
                <a16:creationId xmlns:a16="http://schemas.microsoft.com/office/drawing/2014/main" id="{D7544AED-F5E4-3147-815F-B52A0C6841DE}"/>
              </a:ext>
            </a:extLst>
          </p:cNvPr>
          <p:cNvSpPr>
            <a:spLocks noChangeShapeType="1"/>
          </p:cNvSpPr>
          <p:nvPr/>
        </p:nvSpPr>
        <p:spPr bwMode="auto">
          <a:xfrm flipH="1" flipV="1">
            <a:off x="3754008" y="4079748"/>
            <a:ext cx="287337" cy="134938"/>
          </a:xfrm>
          <a:prstGeom prst="line">
            <a:avLst/>
          </a:prstGeom>
          <a:noFill/>
          <a:ln w="9525">
            <a:solidFill>
              <a:schemeClr val="accent1"/>
            </a:solidFill>
            <a:round/>
            <a:headEnd/>
            <a:tailEnd type="triangle" w="sm" len="sm"/>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37893" name="Rectangle 7">
            <a:extLst>
              <a:ext uri="{FF2B5EF4-FFF2-40B4-BE49-F238E27FC236}">
                <a16:creationId xmlns:a16="http://schemas.microsoft.com/office/drawing/2014/main" id="{51506D10-CBEB-E24D-AE87-78CD9E5E09FF}"/>
              </a:ext>
            </a:extLst>
          </p:cNvPr>
          <p:cNvSpPr>
            <a:spLocks noGrp="1" noChangeArrowheads="1"/>
          </p:cNvSpPr>
          <p:nvPr>
            <p:ph type="title"/>
          </p:nvPr>
        </p:nvSpPr>
        <p:spPr/>
        <p:txBody>
          <a:bodyPr/>
          <a:lstStyle/>
          <a:p>
            <a:r>
              <a:rPr lang="en-US" altLang="zh-CN"/>
              <a:t>Weighted Interval Scheduling:  Memoization</a:t>
            </a:r>
          </a:p>
        </p:txBody>
      </p:sp>
      <p:sp>
        <p:nvSpPr>
          <p:cNvPr id="37894" name="Rectangle 8">
            <a:extLst>
              <a:ext uri="{FF2B5EF4-FFF2-40B4-BE49-F238E27FC236}">
                <a16:creationId xmlns:a16="http://schemas.microsoft.com/office/drawing/2014/main" id="{EBA55E19-92D3-3E43-A896-3BB8353336A9}"/>
              </a:ext>
            </a:extLst>
          </p:cNvPr>
          <p:cNvSpPr>
            <a:spLocks noGrp="1" noChangeArrowheads="1"/>
          </p:cNvSpPr>
          <p:nvPr>
            <p:ph type="body" idx="1"/>
          </p:nvPr>
        </p:nvSpPr>
        <p:spPr>
          <a:xfrm>
            <a:off x="838199" y="1326995"/>
            <a:ext cx="10010615" cy="1059798"/>
          </a:xfrm>
        </p:spPr>
        <p:txBody>
          <a:bodyPr/>
          <a:lstStyle/>
          <a:p>
            <a:pPr marL="0" indent="0"/>
            <a:r>
              <a:rPr lang="en-US" altLang="zh-CN" dirty="0" err="1">
                <a:solidFill>
                  <a:srgbClr val="0000CC"/>
                </a:solidFill>
              </a:rPr>
              <a:t>Memoization</a:t>
            </a:r>
            <a:r>
              <a:rPr lang="en-US" altLang="zh-CN" dirty="0"/>
              <a:t>.  </a:t>
            </a:r>
            <a:r>
              <a:rPr lang="en-US" altLang="zh-CN" dirty="0">
                <a:solidFill>
                  <a:schemeClr val="tx1"/>
                </a:solidFill>
              </a:rPr>
              <a:t>Store results of each sub-problem in a cache;</a:t>
            </a:r>
            <a:br>
              <a:rPr lang="en-US" altLang="zh-CN" dirty="0">
                <a:solidFill>
                  <a:schemeClr val="tx1"/>
                </a:solidFill>
              </a:rPr>
            </a:br>
            <a:r>
              <a:rPr lang="en-US" altLang="zh-CN" dirty="0">
                <a:solidFill>
                  <a:schemeClr val="tx1"/>
                </a:solidFill>
              </a:rPr>
              <a:t>lookup as needed.</a:t>
            </a:r>
          </a:p>
        </p:txBody>
      </p:sp>
      <p:pic>
        <p:nvPicPr>
          <p:cNvPr id="8" name="Picture 2">
            <a:extLst>
              <a:ext uri="{FF2B5EF4-FFF2-40B4-BE49-F238E27FC236}">
                <a16:creationId xmlns:a16="http://schemas.microsoft.com/office/drawing/2014/main" id="{FB1F44E5-1346-7642-8C30-D75305A8A2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a:extLst>
              <a:ext uri="{FF2B5EF4-FFF2-40B4-BE49-F238E27FC236}">
                <a16:creationId xmlns:a16="http://schemas.microsoft.com/office/drawing/2014/main" id="{60A8EDE0-FD77-DA45-848A-22DA000B50E1}"/>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52875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3">
            <a:extLst>
              <a:ext uri="{FF2B5EF4-FFF2-40B4-BE49-F238E27FC236}">
                <a16:creationId xmlns:a16="http://schemas.microsoft.com/office/drawing/2014/main" id="{2104B832-F7EC-E143-965B-8049239DB2B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fld id="{687CD47B-E7AB-AD48-A36D-9B80434D605F}" type="slidenum">
              <a:rPr lang="en-US" altLang="zh-CN" sz="800"/>
              <a:pPr/>
              <a:t>16</a:t>
            </a:fld>
            <a:endParaRPr lang="en-US" altLang="zh-CN" sz="1400"/>
          </a:p>
        </p:txBody>
      </p:sp>
      <p:sp>
        <p:nvSpPr>
          <p:cNvPr id="39938" name="Rectangle 2">
            <a:extLst>
              <a:ext uri="{FF2B5EF4-FFF2-40B4-BE49-F238E27FC236}">
                <a16:creationId xmlns:a16="http://schemas.microsoft.com/office/drawing/2014/main" id="{F942A624-70C8-A042-9F55-3EF1D9CD6C8C}"/>
              </a:ext>
            </a:extLst>
          </p:cNvPr>
          <p:cNvSpPr>
            <a:spLocks noGrp="1" noChangeArrowheads="1"/>
          </p:cNvSpPr>
          <p:nvPr>
            <p:ph type="title"/>
          </p:nvPr>
        </p:nvSpPr>
        <p:spPr/>
        <p:txBody>
          <a:bodyPr/>
          <a:lstStyle/>
          <a:p>
            <a:r>
              <a:rPr lang="en-US" altLang="zh-CN"/>
              <a:t>Weighted Interval Scheduling:  Running Time</a:t>
            </a:r>
          </a:p>
        </p:txBody>
      </p:sp>
      <p:sp>
        <p:nvSpPr>
          <p:cNvPr id="39939" name="Rectangle 3">
            <a:extLst>
              <a:ext uri="{FF2B5EF4-FFF2-40B4-BE49-F238E27FC236}">
                <a16:creationId xmlns:a16="http://schemas.microsoft.com/office/drawing/2014/main" id="{7D6E4C95-69D2-C249-AAC4-8F0771F496DB}"/>
              </a:ext>
            </a:extLst>
          </p:cNvPr>
          <p:cNvSpPr>
            <a:spLocks noGrp="1" noChangeArrowheads="1"/>
          </p:cNvSpPr>
          <p:nvPr>
            <p:ph type="body" idx="1"/>
          </p:nvPr>
        </p:nvSpPr>
        <p:spPr/>
        <p:txBody>
          <a:bodyPr>
            <a:normAutofit fontScale="92500" lnSpcReduction="20000"/>
          </a:bodyPr>
          <a:lstStyle/>
          <a:p>
            <a:pPr marL="0" indent="0"/>
            <a:r>
              <a:rPr lang="en-US" altLang="zh-CN" dirty="0">
                <a:solidFill>
                  <a:srgbClr val="0000CC"/>
                </a:solidFill>
              </a:rPr>
              <a:t>Claim</a:t>
            </a:r>
            <a:r>
              <a:rPr lang="en-US" altLang="zh-CN" dirty="0"/>
              <a:t>.  </a:t>
            </a:r>
            <a:r>
              <a:rPr lang="en-US" altLang="zh-CN" dirty="0">
                <a:solidFill>
                  <a:schemeClr val="tx1"/>
                </a:solidFill>
              </a:rPr>
              <a:t>Memorized version of algorithm takes O(n log n) time.</a:t>
            </a:r>
          </a:p>
          <a:p>
            <a:pPr lvl="1"/>
            <a:r>
              <a:rPr lang="en-US" altLang="zh-CN" dirty="0">
                <a:ea typeface="ＭＳ Ｐゴシック" panose="020B0600070205080204" pitchFamily="34" charset="-128"/>
              </a:rPr>
              <a:t>Sort by finish time:  O(n log n).</a:t>
            </a:r>
          </a:p>
          <a:p>
            <a:pPr lvl="1"/>
            <a:r>
              <a:rPr lang="en-US" altLang="zh-CN" dirty="0">
                <a:ea typeface="ＭＳ Ｐゴシック" panose="020B0600070205080204" pitchFamily="34" charset="-128"/>
              </a:rPr>
              <a:t>Computing p(</a:t>
            </a:r>
            <a:r>
              <a:rPr lang="en-US" altLang="zh-CN" dirty="0">
                <a:ea typeface="ＭＳ Ｐゴシック" panose="020B0600070205080204" pitchFamily="34" charset="-128"/>
                <a:sym typeface="Symbol" pitchFamily="2" charset="2"/>
              </a:rPr>
              <a:t></a:t>
            </a:r>
            <a:r>
              <a:rPr lang="en-US" altLang="zh-CN" dirty="0">
                <a:ea typeface="ＭＳ Ｐゴシック" panose="020B0600070205080204" pitchFamily="34" charset="-128"/>
              </a:rPr>
              <a:t>)</a:t>
            </a:r>
            <a:r>
              <a:rPr lang="en-US" altLang="zh-CN" sz="2000" baseline="-25000" dirty="0">
                <a:ea typeface="ＭＳ Ｐゴシック" panose="020B0600070205080204" pitchFamily="34" charset="-128"/>
              </a:rPr>
              <a:t> </a:t>
            </a:r>
            <a:r>
              <a:rPr lang="en-US" altLang="zh-CN" dirty="0">
                <a:ea typeface="ＭＳ Ｐゴシック" panose="020B0600070205080204" pitchFamily="34" charset="-128"/>
              </a:rPr>
              <a:t>:  O(n log n) via sorting by start time.</a:t>
            </a:r>
          </a:p>
          <a:p>
            <a:pPr lvl="1"/>
            <a:endParaRPr lang="en-US" altLang="zh-CN" dirty="0">
              <a:ea typeface="ＭＳ Ｐゴシック" panose="020B0600070205080204" pitchFamily="34" charset="-128"/>
            </a:endParaRPr>
          </a:p>
          <a:p>
            <a:pPr lvl="1"/>
            <a:r>
              <a:rPr lang="en-US" altLang="zh-CN" sz="1600" dirty="0">
                <a:latin typeface="Courier New" panose="02070309020205020404" pitchFamily="49" charset="0"/>
                <a:ea typeface="ＭＳ Ｐゴシック" panose="020B0600070205080204" pitchFamily="34" charset="-128"/>
              </a:rPr>
              <a:t>M-Compute-</a:t>
            </a:r>
            <a:r>
              <a:rPr lang="en-US" altLang="zh-CN" sz="1600" dirty="0" err="1">
                <a:latin typeface="Courier New" panose="02070309020205020404" pitchFamily="49" charset="0"/>
                <a:ea typeface="ＭＳ Ｐゴシック" panose="020B0600070205080204" pitchFamily="34" charset="-128"/>
              </a:rPr>
              <a:t>Opt</a:t>
            </a:r>
            <a:r>
              <a:rPr lang="en-US" altLang="zh-CN" sz="1600" dirty="0">
                <a:latin typeface="Courier New" panose="02070309020205020404" pitchFamily="49" charset="0"/>
                <a:ea typeface="ＭＳ Ｐゴシック" panose="020B0600070205080204" pitchFamily="34" charset="-128"/>
              </a:rPr>
              <a:t>(j)</a:t>
            </a:r>
            <a:r>
              <a:rPr lang="en-US" altLang="zh-CN" dirty="0">
                <a:ea typeface="ＭＳ Ｐゴシック" panose="020B0600070205080204" pitchFamily="34" charset="-128"/>
              </a:rPr>
              <a:t>:  each invocation takes O(1) time and either</a:t>
            </a:r>
          </a:p>
          <a:p>
            <a:pPr lvl="2"/>
            <a:r>
              <a:rPr lang="en-US" altLang="zh-CN" dirty="0">
                <a:ea typeface="ＭＳ Ｐゴシック" panose="020B0600070205080204" pitchFamily="34" charset="-128"/>
              </a:rPr>
              <a:t>(</a:t>
            </a:r>
            <a:r>
              <a:rPr lang="en-US" altLang="zh-CN" dirty="0" err="1">
                <a:ea typeface="ＭＳ Ｐゴシック" panose="020B0600070205080204" pitchFamily="34" charset="-128"/>
              </a:rPr>
              <a:t>i</a:t>
            </a:r>
            <a:r>
              <a:rPr lang="en-US" altLang="zh-CN" dirty="0">
                <a:ea typeface="ＭＳ Ｐゴシック" panose="020B0600070205080204" pitchFamily="34" charset="-128"/>
              </a:rPr>
              <a:t>)  returns an existing value </a:t>
            </a:r>
            <a:r>
              <a:rPr lang="en-US" altLang="zh-CN" sz="1600" dirty="0">
                <a:latin typeface="Courier New" panose="02070309020205020404" pitchFamily="49" charset="0"/>
                <a:ea typeface="ＭＳ Ｐゴシック" panose="020B0600070205080204" pitchFamily="34" charset="-128"/>
              </a:rPr>
              <a:t>M[j]</a:t>
            </a:r>
          </a:p>
          <a:p>
            <a:pPr lvl="2"/>
            <a:r>
              <a:rPr lang="en-US" altLang="zh-CN" dirty="0">
                <a:ea typeface="ＭＳ Ｐゴシック" panose="020B0600070205080204" pitchFamily="34" charset="-128"/>
              </a:rPr>
              <a:t>(ii) fills in one new entry </a:t>
            </a:r>
            <a:r>
              <a:rPr lang="en-US" altLang="zh-CN" sz="1600" dirty="0">
                <a:latin typeface="Courier New" panose="02070309020205020404" pitchFamily="49" charset="0"/>
                <a:ea typeface="ＭＳ Ｐゴシック" panose="020B0600070205080204" pitchFamily="34" charset="-128"/>
              </a:rPr>
              <a:t>M[j]</a:t>
            </a:r>
            <a:r>
              <a:rPr lang="en-US" altLang="zh-CN" dirty="0">
                <a:ea typeface="ＭＳ Ｐゴシック" panose="020B0600070205080204" pitchFamily="34" charset="-128"/>
              </a:rPr>
              <a:t> and makes two recursive calls</a:t>
            </a:r>
          </a:p>
          <a:p>
            <a:pPr lvl="2"/>
            <a:endParaRPr lang="en-US" altLang="zh-CN" dirty="0">
              <a:ea typeface="ＭＳ Ｐゴシック" panose="020B0600070205080204" pitchFamily="34" charset="-128"/>
            </a:endParaRPr>
          </a:p>
          <a:p>
            <a:pPr lvl="1"/>
            <a:r>
              <a:rPr lang="en-US" altLang="zh-CN" dirty="0">
                <a:ea typeface="ＭＳ Ｐゴシック" panose="020B0600070205080204" pitchFamily="34" charset="-128"/>
              </a:rPr>
              <a:t>Progress measure </a:t>
            </a:r>
            <a:r>
              <a:rPr lang="en-US" altLang="zh-CN" dirty="0">
                <a:ea typeface="ＭＳ Ｐゴシック" panose="020B0600070205080204" pitchFamily="34" charset="-128"/>
                <a:sym typeface="Symbol" pitchFamily="2" charset="2"/>
              </a:rPr>
              <a:t></a:t>
            </a:r>
            <a:r>
              <a:rPr lang="en-US" altLang="zh-CN" dirty="0">
                <a:ea typeface="ＭＳ Ｐゴシック" panose="020B0600070205080204" pitchFamily="34" charset="-128"/>
              </a:rPr>
              <a:t> = # nonempty entries of </a:t>
            </a:r>
            <a:r>
              <a:rPr lang="en-US" altLang="zh-CN" sz="1600" dirty="0">
                <a:latin typeface="Courier New" panose="02070309020205020404" pitchFamily="49" charset="0"/>
                <a:ea typeface="ＭＳ Ｐゴシック" panose="020B0600070205080204" pitchFamily="34" charset="-128"/>
              </a:rPr>
              <a:t>M[]</a:t>
            </a:r>
            <a:r>
              <a:rPr lang="en-US" altLang="zh-CN" dirty="0">
                <a:ea typeface="ＭＳ Ｐゴシック" panose="020B0600070205080204" pitchFamily="34" charset="-128"/>
              </a:rPr>
              <a:t>.</a:t>
            </a:r>
            <a:endParaRPr lang="en-US" altLang="zh-CN" dirty="0">
              <a:latin typeface="Courier New" panose="02070309020205020404" pitchFamily="49" charset="0"/>
              <a:ea typeface="ＭＳ Ｐゴシック" panose="020B0600070205080204" pitchFamily="34" charset="-128"/>
            </a:endParaRPr>
          </a:p>
          <a:p>
            <a:pPr lvl="2"/>
            <a:r>
              <a:rPr lang="en-US" altLang="zh-CN" dirty="0">
                <a:ea typeface="ＭＳ Ｐゴシック" panose="020B0600070205080204" pitchFamily="34" charset="-128"/>
              </a:rPr>
              <a:t>initially </a:t>
            </a:r>
            <a:r>
              <a:rPr lang="en-US" altLang="zh-CN" dirty="0">
                <a:ea typeface="ＭＳ Ｐゴシック" panose="020B0600070205080204" pitchFamily="34" charset="-128"/>
                <a:sym typeface="Symbol" pitchFamily="2" charset="2"/>
              </a:rPr>
              <a:t></a:t>
            </a:r>
            <a:r>
              <a:rPr lang="en-US" altLang="zh-CN" dirty="0">
                <a:ea typeface="ＭＳ Ｐゴシック" panose="020B0600070205080204" pitchFamily="34" charset="-128"/>
              </a:rPr>
              <a:t> = 0,  throughout </a:t>
            </a:r>
            <a:r>
              <a:rPr lang="en-US" altLang="zh-CN" dirty="0">
                <a:ea typeface="ＭＳ Ｐゴシック" panose="020B0600070205080204" pitchFamily="34" charset="-128"/>
                <a:sym typeface="Symbol" pitchFamily="2" charset="2"/>
              </a:rPr>
              <a:t></a:t>
            </a:r>
            <a:r>
              <a:rPr lang="en-US" altLang="zh-CN" dirty="0">
                <a:ea typeface="ＭＳ Ｐゴシック" panose="020B0600070205080204" pitchFamily="34" charset="-128"/>
              </a:rPr>
              <a:t> </a:t>
            </a:r>
            <a:r>
              <a:rPr lang="en-US" altLang="zh-CN" dirty="0">
                <a:ea typeface="ＭＳ Ｐゴシック" panose="020B0600070205080204" pitchFamily="34" charset="-128"/>
                <a:sym typeface="Symbol" pitchFamily="2" charset="2"/>
              </a:rPr>
              <a:t></a:t>
            </a:r>
            <a:r>
              <a:rPr lang="en-US" altLang="zh-CN" dirty="0">
                <a:ea typeface="ＭＳ Ｐゴシック" panose="020B0600070205080204" pitchFamily="34" charset="-128"/>
              </a:rPr>
              <a:t> n. </a:t>
            </a:r>
          </a:p>
          <a:p>
            <a:pPr lvl="2"/>
            <a:r>
              <a:rPr lang="en-US" altLang="zh-CN" dirty="0">
                <a:ea typeface="ＭＳ Ｐゴシック" panose="020B0600070205080204" pitchFamily="34" charset="-128"/>
              </a:rPr>
              <a:t>(ii) increases </a:t>
            </a:r>
            <a:r>
              <a:rPr lang="en-US" altLang="zh-CN" dirty="0">
                <a:ea typeface="ＭＳ Ｐゴシック" panose="020B0600070205080204" pitchFamily="34" charset="-128"/>
                <a:sym typeface="Symbol" pitchFamily="2" charset="2"/>
              </a:rPr>
              <a:t></a:t>
            </a:r>
            <a:r>
              <a:rPr lang="en-US" altLang="zh-CN" dirty="0">
                <a:ea typeface="ＭＳ Ｐゴシック" panose="020B0600070205080204" pitchFamily="34" charset="-128"/>
              </a:rPr>
              <a:t> by 1  </a:t>
            </a:r>
            <a:r>
              <a:rPr lang="en-US" altLang="zh-CN" dirty="0">
                <a:ea typeface="ＭＳ Ｐゴシック" panose="020B0600070205080204" pitchFamily="34" charset="-128"/>
                <a:sym typeface="Symbol" pitchFamily="2" charset="2"/>
              </a:rPr>
              <a:t>  at most 2n recursive calls.</a:t>
            </a:r>
          </a:p>
          <a:p>
            <a:pPr lvl="3"/>
            <a:endParaRPr lang="en-US" altLang="zh-CN" dirty="0">
              <a:ea typeface="ＭＳ Ｐゴシック" panose="020B0600070205080204" pitchFamily="34" charset="-128"/>
              <a:sym typeface="Symbol" pitchFamily="2" charset="2"/>
            </a:endParaRPr>
          </a:p>
          <a:p>
            <a:pPr lvl="1"/>
            <a:r>
              <a:rPr lang="en-US" altLang="zh-CN" dirty="0">
                <a:ea typeface="ＭＳ Ｐゴシック" panose="020B0600070205080204" pitchFamily="34" charset="-128"/>
                <a:sym typeface="Symbol" pitchFamily="2" charset="2"/>
              </a:rPr>
              <a:t>Overall running time of </a:t>
            </a:r>
            <a:r>
              <a:rPr lang="en-US" altLang="zh-CN" sz="1600" dirty="0">
                <a:latin typeface="Courier New" panose="02070309020205020404" pitchFamily="49" charset="0"/>
                <a:ea typeface="ＭＳ Ｐゴシック" panose="020B0600070205080204" pitchFamily="34" charset="-128"/>
                <a:sym typeface="Symbol" pitchFamily="2" charset="2"/>
              </a:rPr>
              <a:t>M-Compute-</a:t>
            </a:r>
            <a:r>
              <a:rPr lang="en-US" altLang="zh-CN" sz="1600" dirty="0" err="1">
                <a:latin typeface="Courier New" panose="02070309020205020404" pitchFamily="49" charset="0"/>
                <a:ea typeface="ＭＳ Ｐゴシック" panose="020B0600070205080204" pitchFamily="34" charset="-128"/>
                <a:sym typeface="Symbol" pitchFamily="2" charset="2"/>
              </a:rPr>
              <a:t>Opt</a:t>
            </a:r>
            <a:r>
              <a:rPr lang="en-US" altLang="zh-CN" sz="1600" dirty="0">
                <a:latin typeface="Courier New" panose="02070309020205020404" pitchFamily="49" charset="0"/>
                <a:ea typeface="ＭＳ Ｐゴシック" panose="020B0600070205080204" pitchFamily="34" charset="-128"/>
                <a:sym typeface="Symbol" pitchFamily="2" charset="2"/>
              </a:rPr>
              <a:t>(n)</a:t>
            </a:r>
            <a:r>
              <a:rPr lang="en-US" altLang="zh-CN" dirty="0">
                <a:ea typeface="ＭＳ Ｐゴシック" panose="020B0600070205080204" pitchFamily="34" charset="-128"/>
                <a:sym typeface="Symbol" pitchFamily="2" charset="2"/>
              </a:rPr>
              <a:t> is O(n).   </a:t>
            </a:r>
            <a:r>
              <a:rPr lang="en-US" altLang="zh-CN" dirty="0">
                <a:ea typeface="ＭＳ Ｐゴシック" panose="020B0600070205080204" pitchFamily="34" charset="-128"/>
                <a:cs typeface="Lucida Grande" panose="020B0600040502020204" pitchFamily="34" charset="0"/>
              </a:rPr>
              <a:t>▪</a:t>
            </a:r>
          </a:p>
          <a:p>
            <a:pPr lvl="1"/>
            <a:endParaRPr lang="en-US" altLang="zh-CN" dirty="0">
              <a:ea typeface="ＭＳ Ｐゴシック" panose="020B0600070205080204" pitchFamily="34" charset="-128"/>
              <a:cs typeface="Lucida Grande" panose="020B0600040502020204" pitchFamily="34" charset="0"/>
            </a:endParaRPr>
          </a:p>
          <a:p>
            <a:pPr marL="0" indent="0"/>
            <a:r>
              <a:rPr lang="en-US" altLang="zh-CN" dirty="0">
                <a:solidFill>
                  <a:srgbClr val="0000CC"/>
                </a:solidFill>
              </a:rPr>
              <a:t>Remark</a:t>
            </a:r>
            <a:r>
              <a:rPr lang="en-US" altLang="zh-CN" dirty="0"/>
              <a:t>.  </a:t>
            </a:r>
            <a:r>
              <a:rPr lang="en-US" altLang="zh-CN" dirty="0">
                <a:solidFill>
                  <a:schemeClr val="tx1"/>
                </a:solidFill>
              </a:rPr>
              <a:t>O(n) if jobs are pre-sorted by start and finish times.</a:t>
            </a:r>
            <a:endParaRPr lang="en-US" altLang="zh-CN" dirty="0"/>
          </a:p>
        </p:txBody>
      </p:sp>
      <p:pic>
        <p:nvPicPr>
          <p:cNvPr id="5" name="Picture 2">
            <a:extLst>
              <a:ext uri="{FF2B5EF4-FFF2-40B4-BE49-F238E27FC236}">
                <a16:creationId xmlns:a16="http://schemas.microsoft.com/office/drawing/2014/main" id="{47E6C60F-B580-3241-B80B-63917571B0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15A38801-4741-A447-9B90-1D366B3445EF}"/>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07510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8">
            <a:extLst>
              <a:ext uri="{FF2B5EF4-FFF2-40B4-BE49-F238E27FC236}">
                <a16:creationId xmlns:a16="http://schemas.microsoft.com/office/drawing/2014/main" id="{975920C5-9078-F549-952D-D5F3780DA4CF}"/>
              </a:ext>
            </a:extLst>
          </p:cNvPr>
          <p:cNvSpPr>
            <a:spLocks noGrp="1" noChangeArrowheads="1"/>
          </p:cNvSpPr>
          <p:nvPr>
            <p:ph type="body" idx="1"/>
          </p:nvPr>
        </p:nvSpPr>
        <p:spPr/>
        <p:txBody>
          <a:bodyPr>
            <a:normAutofit fontScale="85000" lnSpcReduction="20000"/>
          </a:bodyPr>
          <a:lstStyle/>
          <a:p>
            <a:pPr marL="0" indent="0"/>
            <a:r>
              <a:rPr lang="en-US" altLang="zh-CN" dirty="0">
                <a:solidFill>
                  <a:srgbClr val="0000CC"/>
                </a:solidFill>
              </a:rPr>
              <a:t>Q</a:t>
            </a:r>
            <a:r>
              <a:rPr lang="en-US" altLang="zh-CN" dirty="0"/>
              <a:t>.  </a:t>
            </a:r>
            <a:r>
              <a:rPr lang="en-US" altLang="zh-CN" dirty="0">
                <a:solidFill>
                  <a:schemeClr val="tx1"/>
                </a:solidFill>
              </a:rPr>
              <a:t>Dynamic programming algorithms computes optimal value.</a:t>
            </a:r>
            <a:br>
              <a:rPr lang="en-US" altLang="zh-CN" dirty="0">
                <a:solidFill>
                  <a:schemeClr val="tx1"/>
                </a:solidFill>
              </a:rPr>
            </a:br>
            <a:r>
              <a:rPr lang="en-US" altLang="zh-CN" dirty="0">
                <a:solidFill>
                  <a:schemeClr val="tx1"/>
                </a:solidFill>
              </a:rPr>
              <a:t>What if we want the solution itself?</a:t>
            </a:r>
          </a:p>
          <a:p>
            <a:pPr marL="0" indent="0"/>
            <a:r>
              <a:rPr lang="en-US" altLang="zh-CN" dirty="0">
                <a:solidFill>
                  <a:srgbClr val="0000CC"/>
                </a:solidFill>
              </a:rPr>
              <a:t>A</a:t>
            </a:r>
            <a:r>
              <a:rPr lang="en-US" altLang="zh-CN" dirty="0"/>
              <a:t>.  </a:t>
            </a:r>
            <a:r>
              <a:rPr lang="en-US" altLang="zh-CN" dirty="0">
                <a:solidFill>
                  <a:schemeClr val="tx1"/>
                </a:solidFill>
              </a:rPr>
              <a:t>Do some post-processing.</a:t>
            </a:r>
            <a:endParaRPr lang="en-US" altLang="zh-CN" dirty="0">
              <a:solidFill>
                <a:schemeClr val="tx1"/>
              </a:solidFill>
              <a:latin typeface="Courier New" panose="02070309020205020404" pitchFamily="49" charset="0"/>
            </a:endParaRPr>
          </a:p>
          <a:p>
            <a:pPr lvl="1"/>
            <a:endParaRPr lang="en-US" altLang="zh-CN" dirty="0">
              <a:ea typeface="ＭＳ Ｐゴシック" panose="020B0600070205080204" pitchFamily="34" charset="-128"/>
            </a:endParaRPr>
          </a:p>
          <a:p>
            <a:pPr lvl="1"/>
            <a:endParaRPr lang="en-US" altLang="zh-CN" dirty="0">
              <a:ea typeface="ＭＳ Ｐゴシック" panose="020B0600070205080204" pitchFamily="34" charset="-128"/>
            </a:endParaRPr>
          </a:p>
          <a:p>
            <a:pPr lvl="1"/>
            <a:endParaRPr lang="en-US" altLang="zh-CN" dirty="0">
              <a:ea typeface="ＭＳ Ｐゴシック" panose="020B0600070205080204" pitchFamily="34" charset="-128"/>
            </a:endParaRPr>
          </a:p>
          <a:p>
            <a:pPr lvl="1"/>
            <a:endParaRPr lang="en-US" altLang="zh-CN" dirty="0">
              <a:ea typeface="ＭＳ Ｐゴシック" panose="020B0600070205080204" pitchFamily="34" charset="-128"/>
            </a:endParaRPr>
          </a:p>
          <a:p>
            <a:pPr lvl="1"/>
            <a:endParaRPr lang="en-US" altLang="zh-CN" dirty="0">
              <a:ea typeface="ＭＳ Ｐゴシック" panose="020B0600070205080204" pitchFamily="34" charset="-128"/>
            </a:endParaRPr>
          </a:p>
          <a:p>
            <a:pPr lvl="1"/>
            <a:endParaRPr lang="en-US" altLang="zh-CN" dirty="0">
              <a:ea typeface="ＭＳ Ｐゴシック" panose="020B0600070205080204" pitchFamily="34" charset="-128"/>
            </a:endParaRPr>
          </a:p>
          <a:p>
            <a:pPr lvl="1"/>
            <a:endParaRPr lang="en-US" altLang="zh-CN" dirty="0">
              <a:ea typeface="ＭＳ Ｐゴシック" panose="020B0600070205080204" pitchFamily="34" charset="-128"/>
            </a:endParaRPr>
          </a:p>
          <a:p>
            <a:pPr lvl="1"/>
            <a:endParaRPr lang="en-US" altLang="zh-CN" dirty="0">
              <a:ea typeface="ＭＳ Ｐゴシック" panose="020B0600070205080204" pitchFamily="34" charset="-128"/>
            </a:endParaRPr>
          </a:p>
          <a:p>
            <a:pPr lvl="1"/>
            <a:endParaRPr lang="en-US" altLang="zh-CN" dirty="0">
              <a:ea typeface="ＭＳ Ｐゴシック" panose="020B0600070205080204" pitchFamily="34" charset="-128"/>
            </a:endParaRPr>
          </a:p>
          <a:p>
            <a:pPr lvl="1"/>
            <a:endParaRPr lang="en-US" altLang="zh-CN" dirty="0">
              <a:ea typeface="ＭＳ Ｐゴシック" panose="020B0600070205080204" pitchFamily="34" charset="-128"/>
            </a:endParaRPr>
          </a:p>
          <a:p>
            <a:pPr lvl="1"/>
            <a:endParaRPr lang="en-US" altLang="zh-CN" dirty="0">
              <a:ea typeface="ＭＳ Ｐゴシック" panose="020B0600070205080204" pitchFamily="34" charset="-128"/>
            </a:endParaRPr>
          </a:p>
          <a:p>
            <a:pPr lvl="1"/>
            <a:endParaRPr lang="en-US" altLang="zh-CN" dirty="0">
              <a:ea typeface="ＭＳ Ｐゴシック" panose="020B0600070205080204" pitchFamily="34" charset="-128"/>
            </a:endParaRPr>
          </a:p>
          <a:p>
            <a:pPr lvl="1"/>
            <a:r>
              <a:rPr lang="en-US" altLang="zh-CN" dirty="0">
                <a:ea typeface="ＭＳ Ｐゴシック" panose="020B0600070205080204" pitchFamily="34" charset="-128"/>
              </a:rPr>
              <a:t># of recursive calls </a:t>
            </a:r>
            <a:r>
              <a:rPr lang="en-US" altLang="zh-CN" dirty="0">
                <a:ea typeface="ＭＳ Ｐゴシック" panose="020B0600070205080204" pitchFamily="34" charset="-128"/>
                <a:sym typeface="Symbol" pitchFamily="2" charset="2"/>
              </a:rPr>
              <a:t> n    </a:t>
            </a:r>
            <a:r>
              <a:rPr lang="en-US" altLang="zh-CN" dirty="0">
                <a:ea typeface="ＭＳ Ｐゴシック" panose="020B0600070205080204" pitchFamily="34" charset="-128"/>
              </a:rPr>
              <a:t>O(n).</a:t>
            </a:r>
          </a:p>
        </p:txBody>
      </p:sp>
      <p:sp>
        <p:nvSpPr>
          <p:cNvPr id="41985" name="Slide Number Placeholder 3">
            <a:extLst>
              <a:ext uri="{FF2B5EF4-FFF2-40B4-BE49-F238E27FC236}">
                <a16:creationId xmlns:a16="http://schemas.microsoft.com/office/drawing/2014/main" id="{C1E645D3-0659-C648-A81B-175A034D0C7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fld id="{5565AE6D-09A3-3C4B-86AE-DF74D9FDF1D3}" type="slidenum">
              <a:rPr lang="en-US" altLang="zh-CN" sz="800"/>
              <a:pPr/>
              <a:t>17</a:t>
            </a:fld>
            <a:endParaRPr lang="en-US" altLang="zh-CN" sz="1400"/>
          </a:p>
        </p:txBody>
      </p:sp>
      <p:sp>
        <p:nvSpPr>
          <p:cNvPr id="41986" name="Rectangle 7">
            <a:extLst>
              <a:ext uri="{FF2B5EF4-FFF2-40B4-BE49-F238E27FC236}">
                <a16:creationId xmlns:a16="http://schemas.microsoft.com/office/drawing/2014/main" id="{F421BDD9-D834-BF4D-81B6-7C72D436B223}"/>
              </a:ext>
            </a:extLst>
          </p:cNvPr>
          <p:cNvSpPr>
            <a:spLocks noGrp="1" noChangeArrowheads="1"/>
          </p:cNvSpPr>
          <p:nvPr>
            <p:ph type="title"/>
          </p:nvPr>
        </p:nvSpPr>
        <p:spPr/>
        <p:txBody>
          <a:bodyPr>
            <a:normAutofit fontScale="90000"/>
          </a:bodyPr>
          <a:lstStyle/>
          <a:p>
            <a:r>
              <a:rPr lang="en-US" altLang="zh-CN"/>
              <a:t>Weighted Interval Scheduling:  Finding a Solution</a:t>
            </a:r>
          </a:p>
        </p:txBody>
      </p:sp>
      <p:sp>
        <p:nvSpPr>
          <p:cNvPr id="41988" name="Text Box 9">
            <a:extLst>
              <a:ext uri="{FF2B5EF4-FFF2-40B4-BE49-F238E27FC236}">
                <a16:creationId xmlns:a16="http://schemas.microsoft.com/office/drawing/2014/main" id="{98A63169-D9DC-164E-9E07-43158A2F3CBD}"/>
              </a:ext>
            </a:extLst>
          </p:cNvPr>
          <p:cNvSpPr txBox="1">
            <a:spLocks noChangeArrowheads="1"/>
          </p:cNvSpPr>
          <p:nvPr/>
        </p:nvSpPr>
        <p:spPr bwMode="auto">
          <a:xfrm>
            <a:off x="2017362" y="2314730"/>
            <a:ext cx="5048250" cy="3216275"/>
          </a:xfrm>
          <a:prstGeom prst="rect">
            <a:avLst/>
          </a:prstGeom>
          <a:solidFill>
            <a:schemeClr val="accent5">
              <a:lumMod val="20000"/>
              <a:lumOff val="80000"/>
            </a:schemeClr>
          </a:solidFill>
          <a:ln>
            <a:noFill/>
          </a:ln>
        </p:spPr>
        <p:txBody>
          <a:bodyPr lIns="182880" tIns="91440" rIns="137160" bIns="91440">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nSpc>
                <a:spcPct val="40000"/>
              </a:lnSpc>
              <a:spcBef>
                <a:spcPct val="50000"/>
              </a:spcBef>
            </a:pPr>
            <a:endParaRPr kumimoji="0" lang="en-US" altLang="zh-CN" b="1" dirty="0">
              <a:solidFill>
                <a:schemeClr val="bg2"/>
              </a:solidFill>
              <a:latin typeface="Courier New" panose="02070309020205020404" pitchFamily="49" charset="0"/>
            </a:endParaRPr>
          </a:p>
          <a:p>
            <a:r>
              <a:rPr lang="en-US" altLang="zh-CN" b="1" dirty="0">
                <a:solidFill>
                  <a:srgbClr val="003399"/>
                </a:solidFill>
                <a:latin typeface="Courier New" panose="02070309020205020404" pitchFamily="49" charset="0"/>
              </a:rPr>
              <a:t>Run</a:t>
            </a:r>
            <a:r>
              <a:rPr lang="en-US" altLang="zh-CN" b="1" dirty="0">
                <a:latin typeface="Courier New" panose="02070309020205020404" pitchFamily="49" charset="0"/>
              </a:rPr>
              <a:t> M-Compute-</a:t>
            </a:r>
            <a:r>
              <a:rPr lang="en-US" altLang="zh-CN" b="1" dirty="0" err="1">
                <a:latin typeface="Courier New" panose="02070309020205020404" pitchFamily="49" charset="0"/>
              </a:rPr>
              <a:t>Opt</a:t>
            </a:r>
            <a:r>
              <a:rPr lang="en-US" altLang="zh-CN" b="1" dirty="0">
                <a:latin typeface="Courier New" panose="02070309020205020404" pitchFamily="49" charset="0"/>
              </a:rPr>
              <a:t>(n)</a:t>
            </a:r>
          </a:p>
          <a:p>
            <a:r>
              <a:rPr lang="en-US" altLang="zh-CN" b="1" dirty="0">
                <a:solidFill>
                  <a:srgbClr val="003399"/>
                </a:solidFill>
                <a:latin typeface="Courier New" panose="02070309020205020404" pitchFamily="49" charset="0"/>
              </a:rPr>
              <a:t>Run</a:t>
            </a:r>
            <a:r>
              <a:rPr lang="en-US" altLang="zh-CN" b="1" dirty="0">
                <a:latin typeface="Courier New" panose="02070309020205020404" pitchFamily="49" charset="0"/>
              </a:rPr>
              <a:t> Find-Solution(n)</a:t>
            </a:r>
          </a:p>
          <a:p>
            <a:endParaRPr lang="en-US" altLang="zh-CN" b="1" dirty="0">
              <a:latin typeface="Courier New" panose="02070309020205020404" pitchFamily="49" charset="0"/>
            </a:endParaRPr>
          </a:p>
          <a:p>
            <a:r>
              <a:rPr lang="en-US" altLang="zh-CN" b="1" dirty="0">
                <a:latin typeface="Courier New" panose="02070309020205020404" pitchFamily="49" charset="0"/>
              </a:rPr>
              <a:t>Find-Solution(j) {</a:t>
            </a:r>
          </a:p>
          <a:p>
            <a:r>
              <a:rPr lang="en-US" altLang="zh-CN" b="1" dirty="0">
                <a:latin typeface="Courier New" panose="02070309020205020404" pitchFamily="49" charset="0"/>
              </a:rPr>
              <a:t>   </a:t>
            </a:r>
            <a:r>
              <a:rPr lang="en-US" altLang="zh-CN" b="1" dirty="0">
                <a:solidFill>
                  <a:srgbClr val="003399"/>
                </a:solidFill>
                <a:latin typeface="Courier New" panose="02070309020205020404" pitchFamily="49" charset="0"/>
              </a:rPr>
              <a:t>if</a:t>
            </a:r>
            <a:r>
              <a:rPr lang="en-US" altLang="zh-CN" b="1" dirty="0">
                <a:latin typeface="Courier New" panose="02070309020205020404" pitchFamily="49" charset="0"/>
              </a:rPr>
              <a:t> (j = 0)</a:t>
            </a:r>
          </a:p>
          <a:p>
            <a:r>
              <a:rPr lang="en-US" altLang="zh-CN" b="1" dirty="0">
                <a:latin typeface="Courier New" panose="02070309020205020404" pitchFamily="49" charset="0"/>
              </a:rPr>
              <a:t>      output nothing</a:t>
            </a:r>
          </a:p>
          <a:p>
            <a:r>
              <a:rPr lang="en-US" altLang="zh-CN" b="1" dirty="0">
                <a:latin typeface="Courier New" panose="02070309020205020404" pitchFamily="49" charset="0"/>
              </a:rPr>
              <a:t>   </a:t>
            </a:r>
            <a:r>
              <a:rPr lang="en-US" altLang="zh-CN" b="1" dirty="0">
                <a:solidFill>
                  <a:srgbClr val="003399"/>
                </a:solidFill>
                <a:latin typeface="Courier New" panose="02070309020205020404" pitchFamily="49" charset="0"/>
              </a:rPr>
              <a:t>else if </a:t>
            </a:r>
            <a:r>
              <a:rPr lang="en-US" altLang="zh-CN" b="1" dirty="0">
                <a:latin typeface="Courier New" panose="02070309020205020404" pitchFamily="49" charset="0"/>
              </a:rPr>
              <a:t>(</a:t>
            </a:r>
            <a:r>
              <a:rPr lang="en-US" altLang="zh-CN" b="1" dirty="0" err="1">
                <a:latin typeface="Courier New" panose="02070309020205020404" pitchFamily="49" charset="0"/>
              </a:rPr>
              <a:t>v</a:t>
            </a:r>
            <a:r>
              <a:rPr lang="en-US" altLang="zh-CN" b="1" baseline="-25000" dirty="0" err="1">
                <a:latin typeface="Courier New" panose="02070309020205020404" pitchFamily="49" charset="0"/>
              </a:rPr>
              <a:t>j</a:t>
            </a:r>
            <a:r>
              <a:rPr lang="en-US" altLang="zh-CN" b="1" dirty="0">
                <a:latin typeface="Courier New" panose="02070309020205020404" pitchFamily="49" charset="0"/>
              </a:rPr>
              <a:t> + M[p(j)] &gt; M[j-1])</a:t>
            </a:r>
          </a:p>
          <a:p>
            <a:r>
              <a:rPr lang="en-US" altLang="zh-CN" b="1" dirty="0">
                <a:latin typeface="Courier New" panose="02070309020205020404" pitchFamily="49" charset="0"/>
              </a:rPr>
              <a:t>      print j</a:t>
            </a:r>
          </a:p>
          <a:p>
            <a:r>
              <a:rPr lang="en-US" altLang="zh-CN" b="1" dirty="0">
                <a:latin typeface="Courier New" panose="02070309020205020404" pitchFamily="49" charset="0"/>
              </a:rPr>
              <a:t>      Find-Solution(p(j))</a:t>
            </a:r>
          </a:p>
          <a:p>
            <a:r>
              <a:rPr lang="en-US" altLang="zh-CN" b="1" dirty="0">
                <a:latin typeface="Courier New" panose="02070309020205020404" pitchFamily="49" charset="0"/>
              </a:rPr>
              <a:t>   </a:t>
            </a:r>
            <a:r>
              <a:rPr lang="en-US" altLang="zh-CN" b="1" dirty="0">
                <a:solidFill>
                  <a:srgbClr val="003399"/>
                </a:solidFill>
                <a:latin typeface="Courier New" panose="02070309020205020404" pitchFamily="49" charset="0"/>
              </a:rPr>
              <a:t>else</a:t>
            </a:r>
          </a:p>
          <a:p>
            <a:r>
              <a:rPr lang="en-US" altLang="zh-CN" b="1" dirty="0">
                <a:latin typeface="Courier New" panose="02070309020205020404" pitchFamily="49" charset="0"/>
              </a:rPr>
              <a:t>      Find-Solution(j-1)</a:t>
            </a:r>
          </a:p>
          <a:p>
            <a:r>
              <a:rPr lang="en-US" altLang="zh-CN" b="1" dirty="0">
                <a:latin typeface="Courier New" panose="02070309020205020404" pitchFamily="49" charset="0"/>
              </a:rPr>
              <a:t>}</a:t>
            </a:r>
          </a:p>
        </p:txBody>
      </p:sp>
      <p:pic>
        <p:nvPicPr>
          <p:cNvPr id="6" name="Picture 2">
            <a:extLst>
              <a:ext uri="{FF2B5EF4-FFF2-40B4-BE49-F238E27FC236}">
                <a16:creationId xmlns:a16="http://schemas.microsoft.com/office/drawing/2014/main" id="{6554A41F-670A-6A46-8D7A-7145E5E526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EC868930-01B3-A040-8387-FE423947BE5E}"/>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607648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3">
            <a:extLst>
              <a:ext uri="{FF2B5EF4-FFF2-40B4-BE49-F238E27FC236}">
                <a16:creationId xmlns:a16="http://schemas.microsoft.com/office/drawing/2014/main" id="{C655E6DB-5E00-3249-B696-6F51E2F86FA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fld id="{7E53F4F7-E613-CD46-9AF7-7CB7BAFC9BC1}" type="slidenum">
              <a:rPr lang="en-US" altLang="zh-CN" sz="800"/>
              <a:pPr/>
              <a:t>18</a:t>
            </a:fld>
            <a:endParaRPr lang="en-US" altLang="zh-CN" sz="1400"/>
          </a:p>
        </p:txBody>
      </p:sp>
      <p:sp>
        <p:nvSpPr>
          <p:cNvPr id="44034" name="Rectangle 2">
            <a:extLst>
              <a:ext uri="{FF2B5EF4-FFF2-40B4-BE49-F238E27FC236}">
                <a16:creationId xmlns:a16="http://schemas.microsoft.com/office/drawing/2014/main" id="{C9D437C4-F653-D641-BEE1-E41AC8F17D9C}"/>
              </a:ext>
            </a:extLst>
          </p:cNvPr>
          <p:cNvSpPr>
            <a:spLocks noGrp="1" noChangeArrowheads="1"/>
          </p:cNvSpPr>
          <p:nvPr>
            <p:ph type="title"/>
          </p:nvPr>
        </p:nvSpPr>
        <p:spPr/>
        <p:txBody>
          <a:bodyPr/>
          <a:lstStyle/>
          <a:p>
            <a:r>
              <a:rPr lang="en-US" altLang="zh-CN"/>
              <a:t>Weighted Interval Scheduling:  Bottom-Up</a:t>
            </a:r>
          </a:p>
        </p:txBody>
      </p:sp>
      <p:sp>
        <p:nvSpPr>
          <p:cNvPr id="44035" name="Rectangle 3">
            <a:extLst>
              <a:ext uri="{FF2B5EF4-FFF2-40B4-BE49-F238E27FC236}">
                <a16:creationId xmlns:a16="http://schemas.microsoft.com/office/drawing/2014/main" id="{CA873BB6-A8CA-7F4C-8165-56249C83AAA5}"/>
              </a:ext>
            </a:extLst>
          </p:cNvPr>
          <p:cNvSpPr>
            <a:spLocks noGrp="1" noChangeArrowheads="1"/>
          </p:cNvSpPr>
          <p:nvPr>
            <p:ph type="body" idx="1"/>
          </p:nvPr>
        </p:nvSpPr>
        <p:spPr/>
        <p:txBody>
          <a:bodyPr/>
          <a:lstStyle/>
          <a:p>
            <a:pPr marL="0" indent="0"/>
            <a:r>
              <a:rPr lang="en-US" altLang="zh-CN"/>
              <a:t>Bottom-up dynamic programming.  </a:t>
            </a:r>
            <a:r>
              <a:rPr lang="en-US" altLang="zh-CN">
                <a:solidFill>
                  <a:schemeClr val="tx1"/>
                </a:solidFill>
              </a:rPr>
              <a:t>Unwind recursion.</a:t>
            </a:r>
          </a:p>
        </p:txBody>
      </p:sp>
      <p:sp>
        <p:nvSpPr>
          <p:cNvPr id="44036" name="Text Box 7">
            <a:extLst>
              <a:ext uri="{FF2B5EF4-FFF2-40B4-BE49-F238E27FC236}">
                <a16:creationId xmlns:a16="http://schemas.microsoft.com/office/drawing/2014/main" id="{57033666-7F40-954B-A0EE-7960402C6E75}"/>
              </a:ext>
            </a:extLst>
          </p:cNvPr>
          <p:cNvSpPr txBox="1">
            <a:spLocks noChangeArrowheads="1"/>
          </p:cNvSpPr>
          <p:nvPr/>
        </p:nvSpPr>
        <p:spPr bwMode="auto">
          <a:xfrm>
            <a:off x="1426916" y="2123269"/>
            <a:ext cx="6983413" cy="2873375"/>
          </a:xfrm>
          <a:prstGeom prst="rect">
            <a:avLst/>
          </a:prstGeom>
          <a:solidFill>
            <a:schemeClr val="accent5">
              <a:lumMod val="20000"/>
              <a:lumOff val="80000"/>
            </a:schemeClr>
          </a:solidFill>
          <a:ln>
            <a:noFill/>
          </a:ln>
        </p:spPr>
        <p:txBody>
          <a:bodyPr lIns="182880" tIns="91440" rIns="137160" bIns="91440">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r>
              <a:rPr lang="en-US" altLang="zh-CN" b="1">
                <a:solidFill>
                  <a:srgbClr val="003399"/>
                </a:solidFill>
                <a:latin typeface="Courier New" panose="02070309020205020404" pitchFamily="49" charset="0"/>
              </a:rPr>
              <a:t>Input</a:t>
            </a:r>
            <a:r>
              <a:rPr lang="en-US" altLang="zh-CN" b="1">
                <a:latin typeface="Courier New" panose="02070309020205020404" pitchFamily="49" charset="0"/>
              </a:rPr>
              <a:t>: n, s</a:t>
            </a:r>
            <a:r>
              <a:rPr lang="en-US" altLang="zh-CN" b="1" baseline="-25000">
                <a:latin typeface="Courier New" panose="02070309020205020404" pitchFamily="49" charset="0"/>
              </a:rPr>
              <a:t>1</a:t>
            </a:r>
            <a:r>
              <a:rPr lang="en-US" altLang="zh-CN" b="1">
                <a:latin typeface="Courier New" panose="02070309020205020404" pitchFamily="49" charset="0"/>
              </a:rPr>
              <a:t>,…,s</a:t>
            </a:r>
            <a:r>
              <a:rPr lang="en-US" altLang="zh-CN" b="1" baseline="-25000">
                <a:latin typeface="Courier New" panose="02070309020205020404" pitchFamily="49" charset="0"/>
              </a:rPr>
              <a:t>n , </a:t>
            </a:r>
            <a:r>
              <a:rPr lang="en-US" altLang="zh-CN" b="1">
                <a:latin typeface="Courier New" panose="02070309020205020404" pitchFamily="49" charset="0"/>
              </a:rPr>
              <a:t>f</a:t>
            </a:r>
            <a:r>
              <a:rPr lang="en-US" altLang="zh-CN" b="1" baseline="-25000">
                <a:latin typeface="Courier New" panose="02070309020205020404" pitchFamily="49" charset="0"/>
              </a:rPr>
              <a:t>1</a:t>
            </a:r>
            <a:r>
              <a:rPr lang="en-US" altLang="zh-CN" b="1">
                <a:latin typeface="Courier New" panose="02070309020205020404" pitchFamily="49" charset="0"/>
              </a:rPr>
              <a:t>,…,f</a:t>
            </a:r>
            <a:r>
              <a:rPr lang="en-US" altLang="zh-CN" b="1" baseline="-25000">
                <a:latin typeface="Courier New" panose="02070309020205020404" pitchFamily="49" charset="0"/>
              </a:rPr>
              <a:t>n , </a:t>
            </a:r>
            <a:r>
              <a:rPr lang="en-US" altLang="zh-CN" b="1">
                <a:latin typeface="Courier New" panose="02070309020205020404" pitchFamily="49" charset="0"/>
              </a:rPr>
              <a:t>v</a:t>
            </a:r>
            <a:r>
              <a:rPr lang="en-US" altLang="zh-CN" b="1" baseline="-25000">
                <a:latin typeface="Courier New" panose="02070309020205020404" pitchFamily="49" charset="0"/>
              </a:rPr>
              <a:t>1</a:t>
            </a:r>
            <a:r>
              <a:rPr lang="en-US" altLang="zh-CN" b="1">
                <a:latin typeface="Courier New" panose="02070309020205020404" pitchFamily="49" charset="0"/>
              </a:rPr>
              <a:t>,…,v</a:t>
            </a:r>
            <a:r>
              <a:rPr lang="en-US" altLang="zh-CN" b="1" baseline="-25000">
                <a:latin typeface="Courier New" panose="02070309020205020404" pitchFamily="49" charset="0"/>
              </a:rPr>
              <a:t>n</a:t>
            </a:r>
            <a:endParaRPr lang="en-US" altLang="zh-CN" b="1">
              <a:latin typeface="Courier New" panose="02070309020205020404" pitchFamily="49" charset="0"/>
            </a:endParaRPr>
          </a:p>
          <a:p>
            <a:endParaRPr lang="en-US" altLang="zh-CN" b="1">
              <a:latin typeface="Courier New" panose="02070309020205020404" pitchFamily="49" charset="0"/>
            </a:endParaRPr>
          </a:p>
          <a:p>
            <a:r>
              <a:rPr lang="en-US" altLang="zh-CN" b="1">
                <a:solidFill>
                  <a:srgbClr val="003399"/>
                </a:solidFill>
                <a:latin typeface="Courier New" panose="02070309020205020404" pitchFamily="49" charset="0"/>
              </a:rPr>
              <a:t>Sort</a:t>
            </a:r>
            <a:r>
              <a:rPr lang="en-US" altLang="zh-CN" b="1">
                <a:latin typeface="Courier New" panose="02070309020205020404" pitchFamily="49" charset="0"/>
              </a:rPr>
              <a:t> jobs by finish times so that f</a:t>
            </a:r>
            <a:r>
              <a:rPr lang="en-US" altLang="zh-CN" b="1" baseline="-25000">
                <a:latin typeface="Courier New" panose="02070309020205020404" pitchFamily="49" charset="0"/>
              </a:rPr>
              <a:t>1</a:t>
            </a:r>
            <a:r>
              <a:rPr lang="en-US" altLang="zh-CN" b="1">
                <a:latin typeface="Courier New" panose="02070309020205020404" pitchFamily="49" charset="0"/>
              </a:rPr>
              <a:t> </a:t>
            </a:r>
            <a:r>
              <a:rPr lang="en-US" altLang="zh-CN" b="1">
                <a:latin typeface="Courier New" panose="02070309020205020404" pitchFamily="49" charset="0"/>
                <a:sym typeface="Symbol" pitchFamily="2" charset="2"/>
              </a:rPr>
              <a:t></a:t>
            </a:r>
            <a:r>
              <a:rPr lang="en-US" altLang="zh-CN" b="1">
                <a:latin typeface="Courier New" panose="02070309020205020404" pitchFamily="49" charset="0"/>
              </a:rPr>
              <a:t> f</a:t>
            </a:r>
            <a:r>
              <a:rPr lang="en-US" altLang="zh-CN" b="1" baseline="-25000">
                <a:latin typeface="Courier New" panose="02070309020205020404" pitchFamily="49" charset="0"/>
              </a:rPr>
              <a:t>2</a:t>
            </a:r>
            <a:r>
              <a:rPr lang="en-US" altLang="zh-CN" b="1">
                <a:latin typeface="Courier New" panose="02070309020205020404" pitchFamily="49" charset="0"/>
              </a:rPr>
              <a:t> </a:t>
            </a:r>
            <a:r>
              <a:rPr lang="en-US" altLang="zh-CN" b="1">
                <a:latin typeface="Courier New" panose="02070309020205020404" pitchFamily="49" charset="0"/>
                <a:sym typeface="Symbol" pitchFamily="2" charset="2"/>
              </a:rPr>
              <a:t></a:t>
            </a:r>
            <a:r>
              <a:rPr lang="en-US" altLang="zh-CN" b="1">
                <a:latin typeface="Courier New" panose="02070309020205020404" pitchFamily="49" charset="0"/>
              </a:rPr>
              <a:t> ... </a:t>
            </a:r>
            <a:r>
              <a:rPr lang="en-US" altLang="zh-CN" b="1">
                <a:latin typeface="Courier New" panose="02070309020205020404" pitchFamily="49" charset="0"/>
                <a:sym typeface="Symbol" pitchFamily="2" charset="2"/>
              </a:rPr>
              <a:t></a:t>
            </a:r>
            <a:r>
              <a:rPr lang="en-US" altLang="zh-CN" b="1">
                <a:latin typeface="Courier New" panose="02070309020205020404" pitchFamily="49" charset="0"/>
              </a:rPr>
              <a:t> f</a:t>
            </a:r>
            <a:r>
              <a:rPr lang="en-US" altLang="zh-CN" b="1" baseline="-25000">
                <a:latin typeface="Courier New" panose="02070309020205020404" pitchFamily="49" charset="0"/>
              </a:rPr>
              <a:t>n</a:t>
            </a:r>
            <a:r>
              <a:rPr lang="en-US" altLang="zh-CN" b="1">
                <a:latin typeface="Courier New" panose="02070309020205020404" pitchFamily="49" charset="0"/>
              </a:rPr>
              <a:t>.</a:t>
            </a:r>
          </a:p>
          <a:p>
            <a:endParaRPr lang="en-US" altLang="zh-CN" b="1">
              <a:latin typeface="Courier New" panose="02070309020205020404" pitchFamily="49" charset="0"/>
            </a:endParaRPr>
          </a:p>
          <a:p>
            <a:r>
              <a:rPr lang="en-US" altLang="zh-CN" b="1">
                <a:solidFill>
                  <a:srgbClr val="003399"/>
                </a:solidFill>
                <a:latin typeface="Courier New" panose="02070309020205020404" pitchFamily="49" charset="0"/>
              </a:rPr>
              <a:t>Compute</a:t>
            </a:r>
            <a:r>
              <a:rPr lang="en-US" altLang="zh-CN" b="1">
                <a:latin typeface="Courier New" panose="02070309020205020404" pitchFamily="49" charset="0"/>
              </a:rPr>
              <a:t> p(1), p(2), …, p(n)</a:t>
            </a:r>
          </a:p>
          <a:p>
            <a:endParaRPr lang="en-US" altLang="zh-CN" b="1">
              <a:latin typeface="Courier New" panose="02070309020205020404" pitchFamily="49" charset="0"/>
            </a:endParaRPr>
          </a:p>
          <a:p>
            <a:r>
              <a:rPr lang="en-US" altLang="zh-CN" b="1">
                <a:latin typeface="Courier New" panose="02070309020205020404" pitchFamily="49" charset="0"/>
              </a:rPr>
              <a:t>Iterative-Compute-Opt {</a:t>
            </a:r>
          </a:p>
          <a:p>
            <a:r>
              <a:rPr lang="en-US" altLang="zh-CN" b="1">
                <a:latin typeface="Courier New" panose="02070309020205020404" pitchFamily="49" charset="0"/>
              </a:rPr>
              <a:t>   M[0] = 0</a:t>
            </a:r>
            <a:endParaRPr lang="en-US" altLang="zh-CN" b="1">
              <a:solidFill>
                <a:schemeClr val="accent1"/>
              </a:solidFill>
              <a:latin typeface="Courier New" panose="02070309020205020404" pitchFamily="49" charset="0"/>
            </a:endParaRPr>
          </a:p>
          <a:p>
            <a:r>
              <a:rPr lang="en-US" altLang="zh-CN" b="1">
                <a:solidFill>
                  <a:srgbClr val="003399"/>
                </a:solidFill>
                <a:latin typeface="Courier New" panose="02070309020205020404" pitchFamily="49" charset="0"/>
              </a:rPr>
              <a:t>   for</a:t>
            </a:r>
            <a:r>
              <a:rPr lang="en-US" altLang="zh-CN" b="1">
                <a:solidFill>
                  <a:schemeClr val="accent1"/>
                </a:solidFill>
                <a:latin typeface="Courier New" panose="02070309020205020404" pitchFamily="49" charset="0"/>
              </a:rPr>
              <a:t> </a:t>
            </a:r>
            <a:r>
              <a:rPr lang="en-US" altLang="zh-CN" b="1">
                <a:latin typeface="Courier New" panose="02070309020205020404" pitchFamily="49" charset="0"/>
              </a:rPr>
              <a:t>j = 1 to n</a:t>
            </a:r>
          </a:p>
          <a:p>
            <a:r>
              <a:rPr lang="en-US" altLang="zh-CN" b="1">
                <a:solidFill>
                  <a:schemeClr val="accent1"/>
                </a:solidFill>
                <a:latin typeface="Courier New" panose="02070309020205020404" pitchFamily="49" charset="0"/>
              </a:rPr>
              <a:t>      </a:t>
            </a:r>
            <a:r>
              <a:rPr lang="en-US" altLang="zh-CN" b="1">
                <a:latin typeface="Courier New" panose="02070309020205020404" pitchFamily="49" charset="0"/>
              </a:rPr>
              <a:t>M[j] = max(v</a:t>
            </a:r>
            <a:r>
              <a:rPr lang="en-US" altLang="zh-CN" b="1" baseline="-25000">
                <a:latin typeface="Courier New" panose="02070309020205020404" pitchFamily="49" charset="0"/>
              </a:rPr>
              <a:t>j</a:t>
            </a:r>
            <a:r>
              <a:rPr lang="en-US" altLang="zh-CN" b="1">
                <a:latin typeface="Courier New" panose="02070309020205020404" pitchFamily="49" charset="0"/>
              </a:rPr>
              <a:t> + M[p(j)], M[j-1])</a:t>
            </a:r>
          </a:p>
          <a:p>
            <a:r>
              <a:rPr lang="en-US" altLang="zh-CN" b="1">
                <a:latin typeface="Courier New" panose="02070309020205020404" pitchFamily="49" charset="0"/>
              </a:rPr>
              <a:t>}</a:t>
            </a:r>
          </a:p>
        </p:txBody>
      </p:sp>
      <p:pic>
        <p:nvPicPr>
          <p:cNvPr id="6" name="Picture 2">
            <a:extLst>
              <a:ext uri="{FF2B5EF4-FFF2-40B4-BE49-F238E27FC236}">
                <a16:creationId xmlns:a16="http://schemas.microsoft.com/office/drawing/2014/main" id="{FFEE3045-B4CF-A041-9ED6-14B45C276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E2BD07E9-722E-6B44-A680-7DAFFC472870}"/>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528736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962DA872-CA4C-3045-BE8F-548F4846C3A5}"/>
              </a:ext>
            </a:extLst>
          </p:cNvPr>
          <p:cNvSpPr>
            <a:spLocks noGrp="1" noChangeArrowheads="1"/>
          </p:cNvSpPr>
          <p:nvPr>
            <p:ph type="ctrTitle"/>
          </p:nvPr>
        </p:nvSpPr>
        <p:spPr>
          <a:noFill/>
        </p:spPr>
        <p:txBody>
          <a:bodyPr/>
          <a:lstStyle/>
          <a:p>
            <a:r>
              <a:rPr lang="en-US" altLang="zh-CN" dirty="0"/>
              <a:t>2.  Segmented Least Squares</a:t>
            </a:r>
          </a:p>
        </p:txBody>
      </p:sp>
      <p:pic>
        <p:nvPicPr>
          <p:cNvPr id="3" name="Picture 2">
            <a:extLst>
              <a:ext uri="{FF2B5EF4-FFF2-40B4-BE49-F238E27FC236}">
                <a16:creationId xmlns:a16="http://schemas.microsoft.com/office/drawing/2014/main" id="{B38806BD-B959-624D-A2A4-F0099C77AE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6033E9EA-DE8B-D54B-93B8-853DF9943D88}"/>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60617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8477A8A-6D6D-A646-A508-A33057851B5E}"/>
              </a:ext>
            </a:extLst>
          </p:cNvPr>
          <p:cNvSpPr>
            <a:spLocks noGrp="1"/>
          </p:cNvSpPr>
          <p:nvPr>
            <p:ph type="title"/>
          </p:nvPr>
        </p:nvSpPr>
        <p:spPr/>
        <p:txBody>
          <a:bodyPr/>
          <a:lstStyle/>
          <a:p>
            <a:r>
              <a:rPr lang="en-US" altLang="zh-CN" dirty="0"/>
              <a:t>Assignment 1</a:t>
            </a:r>
            <a:endParaRPr lang="zh-CN" altLang="en-US" dirty="0"/>
          </a:p>
        </p:txBody>
      </p:sp>
      <p:sp>
        <p:nvSpPr>
          <p:cNvPr id="5" name="文本占位符 4">
            <a:extLst>
              <a:ext uri="{FF2B5EF4-FFF2-40B4-BE49-F238E27FC236}">
                <a16:creationId xmlns:a16="http://schemas.microsoft.com/office/drawing/2014/main" id="{91AB5BDF-D9C7-0244-9703-76625F12AB48}"/>
              </a:ext>
            </a:extLst>
          </p:cNvPr>
          <p:cNvSpPr>
            <a:spLocks noGrp="1"/>
          </p:cNvSpPr>
          <p:nvPr>
            <p:ph type="body" idx="1"/>
          </p:nvPr>
        </p:nvSpPr>
        <p:spPr/>
        <p:txBody>
          <a:bodyPr/>
          <a:lstStyle/>
          <a:p>
            <a:r>
              <a:rPr lang="en-US" altLang="zh-CN" dirty="0"/>
              <a:t>A better assignment/project</a:t>
            </a:r>
            <a:endParaRPr lang="zh-CN" altLang="en-US" dirty="0"/>
          </a:p>
        </p:txBody>
      </p:sp>
    </p:spTree>
    <p:extLst>
      <p:ext uri="{BB962C8B-B14F-4D97-AF65-F5344CB8AC3E}">
        <p14:creationId xmlns:p14="http://schemas.microsoft.com/office/powerpoint/2010/main" val="4234129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a:extLst>
              <a:ext uri="{FF2B5EF4-FFF2-40B4-BE49-F238E27FC236}">
                <a16:creationId xmlns:a16="http://schemas.microsoft.com/office/drawing/2014/main" id="{61752A6D-99F1-BA48-930C-DA06B5A8D0A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fld id="{EB02ABF7-9BDA-314D-9278-68CB98DCB169}" type="slidenum">
              <a:rPr lang="en-US" altLang="zh-CN" sz="800"/>
              <a:pPr/>
              <a:t>20</a:t>
            </a:fld>
            <a:endParaRPr lang="en-US" altLang="zh-CN" sz="1400"/>
          </a:p>
        </p:txBody>
      </p:sp>
      <p:sp>
        <p:nvSpPr>
          <p:cNvPr id="48130" name="Rectangle 2">
            <a:extLst>
              <a:ext uri="{FF2B5EF4-FFF2-40B4-BE49-F238E27FC236}">
                <a16:creationId xmlns:a16="http://schemas.microsoft.com/office/drawing/2014/main" id="{A33E663C-340D-6740-83CA-C1C787AA2CF8}"/>
              </a:ext>
            </a:extLst>
          </p:cNvPr>
          <p:cNvSpPr>
            <a:spLocks noGrp="1" noChangeArrowheads="1"/>
          </p:cNvSpPr>
          <p:nvPr>
            <p:ph type="title"/>
          </p:nvPr>
        </p:nvSpPr>
        <p:spPr/>
        <p:txBody>
          <a:bodyPr/>
          <a:lstStyle/>
          <a:p>
            <a:r>
              <a:rPr lang="en-US" altLang="zh-CN"/>
              <a:t>Segmented Least Squares</a:t>
            </a:r>
          </a:p>
        </p:txBody>
      </p:sp>
      <p:grpSp>
        <p:nvGrpSpPr>
          <p:cNvPr id="48132" name="Group 43">
            <a:extLst>
              <a:ext uri="{FF2B5EF4-FFF2-40B4-BE49-F238E27FC236}">
                <a16:creationId xmlns:a16="http://schemas.microsoft.com/office/drawing/2014/main" id="{666AF1B3-82B4-2A47-8138-0D35D03E02DF}"/>
              </a:ext>
            </a:extLst>
          </p:cNvPr>
          <p:cNvGrpSpPr>
            <a:grpSpLocks/>
          </p:cNvGrpSpPr>
          <p:nvPr/>
        </p:nvGrpSpPr>
        <p:grpSpPr bwMode="auto">
          <a:xfrm>
            <a:off x="7261226" y="2814638"/>
            <a:ext cx="2720975" cy="1909762"/>
            <a:chOff x="2987" y="1597"/>
            <a:chExt cx="2137" cy="1500"/>
          </a:xfrm>
        </p:grpSpPr>
        <p:sp>
          <p:nvSpPr>
            <p:cNvPr id="48135" name="Line 44">
              <a:extLst>
                <a:ext uri="{FF2B5EF4-FFF2-40B4-BE49-F238E27FC236}">
                  <a16:creationId xmlns:a16="http://schemas.microsoft.com/office/drawing/2014/main" id="{2BA3FC24-DDBD-B14D-81A8-9C47DDABE7B5}"/>
                </a:ext>
              </a:extLst>
            </p:cNvPr>
            <p:cNvSpPr>
              <a:spLocks noChangeShapeType="1"/>
            </p:cNvSpPr>
            <p:nvPr/>
          </p:nvSpPr>
          <p:spPr bwMode="auto">
            <a:xfrm>
              <a:off x="3174" y="1597"/>
              <a:ext cx="0" cy="1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36" name="Line 45">
              <a:extLst>
                <a:ext uri="{FF2B5EF4-FFF2-40B4-BE49-F238E27FC236}">
                  <a16:creationId xmlns:a16="http://schemas.microsoft.com/office/drawing/2014/main" id="{F50FA61C-BDED-CC40-A22B-A14AB8B95B88}"/>
                </a:ext>
              </a:extLst>
            </p:cNvPr>
            <p:cNvSpPr>
              <a:spLocks noChangeShapeType="1"/>
            </p:cNvSpPr>
            <p:nvPr/>
          </p:nvSpPr>
          <p:spPr bwMode="auto">
            <a:xfrm>
              <a:off x="2987" y="2947"/>
              <a:ext cx="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37" name="Oval 46">
              <a:extLst>
                <a:ext uri="{FF2B5EF4-FFF2-40B4-BE49-F238E27FC236}">
                  <a16:creationId xmlns:a16="http://schemas.microsoft.com/office/drawing/2014/main" id="{D7787330-7871-0F4E-AE29-BE69921E4EC7}"/>
                </a:ext>
              </a:extLst>
            </p:cNvPr>
            <p:cNvSpPr>
              <a:spLocks noChangeArrowheads="1"/>
            </p:cNvSpPr>
            <p:nvPr/>
          </p:nvSpPr>
          <p:spPr bwMode="auto">
            <a:xfrm>
              <a:off x="3601" y="2407"/>
              <a:ext cx="54"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48138" name="Oval 47">
              <a:extLst>
                <a:ext uri="{FF2B5EF4-FFF2-40B4-BE49-F238E27FC236}">
                  <a16:creationId xmlns:a16="http://schemas.microsoft.com/office/drawing/2014/main" id="{ED1CE82C-974B-9F42-851F-DAB72611855F}"/>
                </a:ext>
              </a:extLst>
            </p:cNvPr>
            <p:cNvSpPr>
              <a:spLocks noChangeArrowheads="1"/>
            </p:cNvSpPr>
            <p:nvPr/>
          </p:nvSpPr>
          <p:spPr bwMode="auto">
            <a:xfrm>
              <a:off x="3815" y="2137"/>
              <a:ext cx="54"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48139" name="Oval 48">
              <a:extLst>
                <a:ext uri="{FF2B5EF4-FFF2-40B4-BE49-F238E27FC236}">
                  <a16:creationId xmlns:a16="http://schemas.microsoft.com/office/drawing/2014/main" id="{69DDC38D-FAC8-2B4D-8393-A0A16910AB79}"/>
                </a:ext>
              </a:extLst>
            </p:cNvPr>
            <p:cNvSpPr>
              <a:spLocks noChangeArrowheads="1"/>
            </p:cNvSpPr>
            <p:nvPr/>
          </p:nvSpPr>
          <p:spPr bwMode="auto">
            <a:xfrm>
              <a:off x="4162" y="2107"/>
              <a:ext cx="54"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48140" name="Oval 49">
              <a:extLst>
                <a:ext uri="{FF2B5EF4-FFF2-40B4-BE49-F238E27FC236}">
                  <a16:creationId xmlns:a16="http://schemas.microsoft.com/office/drawing/2014/main" id="{51B6C74A-67C8-A342-AD74-03CBEBA71180}"/>
                </a:ext>
              </a:extLst>
            </p:cNvPr>
            <p:cNvSpPr>
              <a:spLocks noChangeArrowheads="1"/>
            </p:cNvSpPr>
            <p:nvPr/>
          </p:nvSpPr>
          <p:spPr bwMode="auto">
            <a:xfrm>
              <a:off x="3468" y="2587"/>
              <a:ext cx="53"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48141" name="Oval 50">
              <a:extLst>
                <a:ext uri="{FF2B5EF4-FFF2-40B4-BE49-F238E27FC236}">
                  <a16:creationId xmlns:a16="http://schemas.microsoft.com/office/drawing/2014/main" id="{51D23EBD-F8B8-ED45-A7C6-0F12318DD158}"/>
                </a:ext>
              </a:extLst>
            </p:cNvPr>
            <p:cNvSpPr>
              <a:spLocks noChangeArrowheads="1"/>
            </p:cNvSpPr>
            <p:nvPr/>
          </p:nvSpPr>
          <p:spPr bwMode="auto">
            <a:xfrm>
              <a:off x="3762" y="2347"/>
              <a:ext cx="53"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48142" name="Oval 51">
              <a:extLst>
                <a:ext uri="{FF2B5EF4-FFF2-40B4-BE49-F238E27FC236}">
                  <a16:creationId xmlns:a16="http://schemas.microsoft.com/office/drawing/2014/main" id="{9E3F061D-6F97-6543-9773-E092073E70FD}"/>
                </a:ext>
              </a:extLst>
            </p:cNvPr>
            <p:cNvSpPr>
              <a:spLocks noChangeArrowheads="1"/>
            </p:cNvSpPr>
            <p:nvPr/>
          </p:nvSpPr>
          <p:spPr bwMode="auto">
            <a:xfrm>
              <a:off x="4403" y="1957"/>
              <a:ext cx="53"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48143" name="Oval 52">
              <a:extLst>
                <a:ext uri="{FF2B5EF4-FFF2-40B4-BE49-F238E27FC236}">
                  <a16:creationId xmlns:a16="http://schemas.microsoft.com/office/drawing/2014/main" id="{5E24139A-ABFD-394A-8A79-3259AC8C44D4}"/>
                </a:ext>
              </a:extLst>
            </p:cNvPr>
            <p:cNvSpPr>
              <a:spLocks noChangeArrowheads="1"/>
            </p:cNvSpPr>
            <p:nvPr/>
          </p:nvSpPr>
          <p:spPr bwMode="auto">
            <a:xfrm>
              <a:off x="3922" y="2287"/>
              <a:ext cx="53"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48144" name="Oval 53">
              <a:extLst>
                <a:ext uri="{FF2B5EF4-FFF2-40B4-BE49-F238E27FC236}">
                  <a16:creationId xmlns:a16="http://schemas.microsoft.com/office/drawing/2014/main" id="{FECCED4E-4E38-5242-B1C9-FFD8F0680A65}"/>
                </a:ext>
              </a:extLst>
            </p:cNvPr>
            <p:cNvSpPr>
              <a:spLocks noChangeArrowheads="1"/>
            </p:cNvSpPr>
            <p:nvPr/>
          </p:nvSpPr>
          <p:spPr bwMode="auto">
            <a:xfrm>
              <a:off x="4616" y="1867"/>
              <a:ext cx="54"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48145" name="Oval 54">
              <a:extLst>
                <a:ext uri="{FF2B5EF4-FFF2-40B4-BE49-F238E27FC236}">
                  <a16:creationId xmlns:a16="http://schemas.microsoft.com/office/drawing/2014/main" id="{B548BB85-CF16-7743-A3B2-B788C7507D80}"/>
                </a:ext>
              </a:extLst>
            </p:cNvPr>
            <p:cNvSpPr>
              <a:spLocks noChangeArrowheads="1"/>
            </p:cNvSpPr>
            <p:nvPr/>
          </p:nvSpPr>
          <p:spPr bwMode="auto">
            <a:xfrm>
              <a:off x="4033" y="1962"/>
              <a:ext cx="53"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48146" name="Oval 55">
              <a:extLst>
                <a:ext uri="{FF2B5EF4-FFF2-40B4-BE49-F238E27FC236}">
                  <a16:creationId xmlns:a16="http://schemas.microsoft.com/office/drawing/2014/main" id="{D02AC74B-2C40-9149-B693-0F6267973AE1}"/>
                </a:ext>
              </a:extLst>
            </p:cNvPr>
            <p:cNvSpPr>
              <a:spLocks noChangeArrowheads="1"/>
            </p:cNvSpPr>
            <p:nvPr/>
          </p:nvSpPr>
          <p:spPr bwMode="auto">
            <a:xfrm>
              <a:off x="4510" y="1777"/>
              <a:ext cx="53"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48147" name="Line 56">
              <a:extLst>
                <a:ext uri="{FF2B5EF4-FFF2-40B4-BE49-F238E27FC236}">
                  <a16:creationId xmlns:a16="http://schemas.microsoft.com/office/drawing/2014/main" id="{86ECBCB0-80A4-DB44-87C2-EB7320474D74}"/>
                </a:ext>
              </a:extLst>
            </p:cNvPr>
            <p:cNvSpPr>
              <a:spLocks noChangeShapeType="1"/>
            </p:cNvSpPr>
            <p:nvPr/>
          </p:nvSpPr>
          <p:spPr bwMode="auto">
            <a:xfrm flipV="1">
              <a:off x="3014" y="1597"/>
              <a:ext cx="1976" cy="1230"/>
            </a:xfrm>
            <a:prstGeom prst="line">
              <a:avLst/>
            </a:prstGeom>
            <a:noFill/>
            <a:ln w="9525">
              <a:solidFill>
                <a:srgbClr val="003399"/>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48" name="Line 57">
              <a:extLst>
                <a:ext uri="{FF2B5EF4-FFF2-40B4-BE49-F238E27FC236}">
                  <a16:creationId xmlns:a16="http://schemas.microsoft.com/office/drawing/2014/main" id="{D3FA9D8D-592D-844D-B63E-479731C3B917}"/>
                </a:ext>
              </a:extLst>
            </p:cNvPr>
            <p:cNvSpPr>
              <a:spLocks noChangeShapeType="1"/>
            </p:cNvSpPr>
            <p:nvPr/>
          </p:nvSpPr>
          <p:spPr bwMode="auto">
            <a:xfrm>
              <a:off x="4063" y="2018"/>
              <a:ext cx="2" cy="1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49" name="Oval 58">
              <a:extLst>
                <a:ext uri="{FF2B5EF4-FFF2-40B4-BE49-F238E27FC236}">
                  <a16:creationId xmlns:a16="http://schemas.microsoft.com/office/drawing/2014/main" id="{FD8DE361-CCD7-9947-A1DE-8924A32CC572}"/>
                </a:ext>
              </a:extLst>
            </p:cNvPr>
            <p:cNvSpPr>
              <a:spLocks noChangeArrowheads="1"/>
            </p:cNvSpPr>
            <p:nvPr/>
          </p:nvSpPr>
          <p:spPr bwMode="auto">
            <a:xfrm>
              <a:off x="4275" y="2001"/>
              <a:ext cx="54"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48150" name="Oval 59">
              <a:extLst>
                <a:ext uri="{FF2B5EF4-FFF2-40B4-BE49-F238E27FC236}">
                  <a16:creationId xmlns:a16="http://schemas.microsoft.com/office/drawing/2014/main" id="{EB436423-BD77-7D42-8891-1D1AE0282FF5}"/>
                </a:ext>
              </a:extLst>
            </p:cNvPr>
            <p:cNvSpPr>
              <a:spLocks noChangeArrowheads="1"/>
            </p:cNvSpPr>
            <p:nvPr/>
          </p:nvSpPr>
          <p:spPr bwMode="auto">
            <a:xfrm>
              <a:off x="4722" y="1682"/>
              <a:ext cx="54"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grpSp>
      <p:sp>
        <p:nvSpPr>
          <p:cNvPr id="48133" name="Rectangle 61">
            <a:extLst>
              <a:ext uri="{FF2B5EF4-FFF2-40B4-BE49-F238E27FC236}">
                <a16:creationId xmlns:a16="http://schemas.microsoft.com/office/drawing/2014/main" id="{18E0D89B-0884-4441-A814-591A7DA153CA}"/>
              </a:ext>
            </a:extLst>
          </p:cNvPr>
          <p:cNvSpPr>
            <a:spLocks noChangeArrowheads="1"/>
          </p:cNvSpPr>
          <p:nvPr/>
        </p:nvSpPr>
        <p:spPr bwMode="auto">
          <a:xfrm>
            <a:off x="9229725" y="4484688"/>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r>
              <a:rPr lang="en-US" altLang="zh-CN"/>
              <a:t>x</a:t>
            </a:r>
          </a:p>
        </p:txBody>
      </p:sp>
      <p:sp>
        <p:nvSpPr>
          <p:cNvPr id="48134" name="Rectangle 62">
            <a:extLst>
              <a:ext uri="{FF2B5EF4-FFF2-40B4-BE49-F238E27FC236}">
                <a16:creationId xmlns:a16="http://schemas.microsoft.com/office/drawing/2014/main" id="{613BFADD-BE18-CE49-B54F-48C63E84E5EC}"/>
              </a:ext>
            </a:extLst>
          </p:cNvPr>
          <p:cNvSpPr>
            <a:spLocks noChangeArrowheads="1"/>
          </p:cNvSpPr>
          <p:nvPr/>
        </p:nvSpPr>
        <p:spPr bwMode="auto">
          <a:xfrm>
            <a:off x="7135813" y="2895600"/>
            <a:ext cx="293350"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r>
              <a:rPr lang="en-US" altLang="zh-CN"/>
              <a:t>y</a:t>
            </a:r>
          </a:p>
        </p:txBody>
      </p:sp>
      <p:sp>
        <p:nvSpPr>
          <p:cNvPr id="26" name="Rectangle 3">
            <a:extLst>
              <a:ext uri="{FF2B5EF4-FFF2-40B4-BE49-F238E27FC236}">
                <a16:creationId xmlns:a16="http://schemas.microsoft.com/office/drawing/2014/main" id="{D6FE28BF-6751-A14D-97FD-F8F231C01AF4}"/>
              </a:ext>
            </a:extLst>
          </p:cNvPr>
          <p:cNvSpPr txBox="1">
            <a:spLocks noRot="1" noChangeAspect="1" noMove="1" noResize="1" noEditPoints="1" noAdjustHandles="1" noChangeArrowheads="1" noChangeShapeType="1" noTextEdit="1"/>
          </p:cNvSpPr>
          <p:nvPr/>
        </p:nvSpPr>
        <p:spPr>
          <a:xfrm>
            <a:off x="609600" y="914400"/>
            <a:ext cx="7848600" cy="5410200"/>
          </a:xfrm>
          <a:prstGeom prst="rect">
            <a:avLst/>
          </a:prstGeom>
          <a:blipFill>
            <a:blip r:embed="rId3"/>
            <a:stretch>
              <a:fillRect l="-646" r="-323"/>
            </a:stretch>
          </a:blip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CN">
                <a:noFill/>
              </a:rPr>
              <a:t> </a:t>
            </a:r>
          </a:p>
        </p:txBody>
      </p:sp>
      <p:pic>
        <p:nvPicPr>
          <p:cNvPr id="27" name="Picture 2">
            <a:extLst>
              <a:ext uri="{FF2B5EF4-FFF2-40B4-BE49-F238E27FC236}">
                <a16:creationId xmlns:a16="http://schemas.microsoft.com/office/drawing/2014/main" id="{088B3220-B142-554F-9D9E-3D8FCD7353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4">
            <a:extLst>
              <a:ext uri="{FF2B5EF4-FFF2-40B4-BE49-F238E27FC236}">
                <a16:creationId xmlns:a16="http://schemas.microsoft.com/office/drawing/2014/main" id="{3989150A-654E-774B-9FA5-635F94EF5C70}"/>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284576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3">
            <a:extLst>
              <a:ext uri="{FF2B5EF4-FFF2-40B4-BE49-F238E27FC236}">
                <a16:creationId xmlns:a16="http://schemas.microsoft.com/office/drawing/2014/main" id="{88EB0A8F-93B8-B64B-BB5B-981C6CDA4D6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fld id="{4154EFEF-36B6-7A41-8908-C3A9F31F1EA8}" type="slidenum">
              <a:rPr lang="en-US" altLang="zh-CN" sz="800"/>
              <a:pPr/>
              <a:t>21</a:t>
            </a:fld>
            <a:endParaRPr lang="en-US" altLang="zh-CN" sz="1400"/>
          </a:p>
        </p:txBody>
      </p:sp>
      <p:sp>
        <p:nvSpPr>
          <p:cNvPr id="50178" name="Rectangle 2">
            <a:extLst>
              <a:ext uri="{FF2B5EF4-FFF2-40B4-BE49-F238E27FC236}">
                <a16:creationId xmlns:a16="http://schemas.microsoft.com/office/drawing/2014/main" id="{24D05CD8-EA00-EF42-BF30-5A55B6C410A4}"/>
              </a:ext>
            </a:extLst>
          </p:cNvPr>
          <p:cNvSpPr>
            <a:spLocks noGrp="1" noChangeArrowheads="1"/>
          </p:cNvSpPr>
          <p:nvPr>
            <p:ph type="title"/>
          </p:nvPr>
        </p:nvSpPr>
        <p:spPr/>
        <p:txBody>
          <a:bodyPr/>
          <a:lstStyle/>
          <a:p>
            <a:r>
              <a:rPr lang="en-US" altLang="zh-CN"/>
              <a:t>Segmented Least Squares</a:t>
            </a:r>
          </a:p>
        </p:txBody>
      </p:sp>
      <p:sp>
        <p:nvSpPr>
          <p:cNvPr id="50179" name="Rectangle 3">
            <a:extLst>
              <a:ext uri="{FF2B5EF4-FFF2-40B4-BE49-F238E27FC236}">
                <a16:creationId xmlns:a16="http://schemas.microsoft.com/office/drawing/2014/main" id="{1ECC4E8E-72F7-FB4B-AF43-A1B363075FC5}"/>
              </a:ext>
            </a:extLst>
          </p:cNvPr>
          <p:cNvSpPr>
            <a:spLocks noGrp="1" noChangeArrowheads="1"/>
          </p:cNvSpPr>
          <p:nvPr>
            <p:ph type="body" idx="1"/>
          </p:nvPr>
        </p:nvSpPr>
        <p:spPr>
          <a:xfrm>
            <a:off x="838199" y="1326995"/>
            <a:ext cx="9716147" cy="4849968"/>
          </a:xfrm>
        </p:spPr>
        <p:txBody>
          <a:bodyPr/>
          <a:lstStyle/>
          <a:p>
            <a:pPr marL="0" indent="0"/>
            <a:r>
              <a:rPr lang="en-US" altLang="zh-CN" dirty="0"/>
              <a:t>Segmented least squares.</a:t>
            </a:r>
          </a:p>
          <a:p>
            <a:pPr lvl="1"/>
            <a:r>
              <a:rPr lang="en-US" altLang="zh-CN" dirty="0">
                <a:ea typeface="ＭＳ Ｐゴシック" panose="020B0600070205080204" pitchFamily="34" charset="-128"/>
              </a:rPr>
              <a:t>Points lie roughly on a sequence of several line segments.</a:t>
            </a:r>
          </a:p>
          <a:p>
            <a:pPr lvl="1"/>
            <a:r>
              <a:rPr lang="en-US" altLang="zh-CN" dirty="0">
                <a:ea typeface="ＭＳ Ｐゴシック" panose="020B0600070205080204" pitchFamily="34" charset="-128"/>
              </a:rPr>
              <a:t>Given n points in the plane (x</a:t>
            </a:r>
            <a:r>
              <a:rPr lang="en-US" altLang="zh-CN" sz="2000" baseline="-25000" dirty="0">
                <a:ea typeface="ＭＳ Ｐゴシック" panose="020B0600070205080204" pitchFamily="34" charset="-128"/>
              </a:rPr>
              <a:t>1</a:t>
            </a:r>
            <a:r>
              <a:rPr lang="en-US" altLang="zh-CN" dirty="0">
                <a:ea typeface="ＭＳ Ｐゴシック" panose="020B0600070205080204" pitchFamily="34" charset="-128"/>
              </a:rPr>
              <a:t>, y</a:t>
            </a:r>
            <a:r>
              <a:rPr lang="en-US" altLang="zh-CN" sz="2000" baseline="-25000" dirty="0">
                <a:ea typeface="ＭＳ Ｐゴシック" panose="020B0600070205080204" pitchFamily="34" charset="-128"/>
              </a:rPr>
              <a:t>1</a:t>
            </a:r>
            <a:r>
              <a:rPr lang="en-US" altLang="zh-CN" dirty="0">
                <a:ea typeface="ＭＳ Ｐゴシック" panose="020B0600070205080204" pitchFamily="34" charset="-128"/>
              </a:rPr>
              <a:t>), (x</a:t>
            </a:r>
            <a:r>
              <a:rPr lang="en-US" altLang="zh-CN" sz="2000" baseline="-25000" dirty="0">
                <a:ea typeface="ＭＳ Ｐゴシック" panose="020B0600070205080204" pitchFamily="34" charset="-128"/>
              </a:rPr>
              <a:t>2</a:t>
            </a:r>
            <a:r>
              <a:rPr lang="en-US" altLang="zh-CN" dirty="0">
                <a:ea typeface="ＭＳ Ｐゴシック" panose="020B0600070205080204" pitchFamily="34" charset="-128"/>
              </a:rPr>
              <a:t>, y</a:t>
            </a:r>
            <a:r>
              <a:rPr lang="en-US" altLang="zh-CN" sz="2000" baseline="-25000" dirty="0">
                <a:ea typeface="ＭＳ Ｐゴシック" panose="020B0600070205080204" pitchFamily="34" charset="-128"/>
              </a:rPr>
              <a:t>2</a:t>
            </a:r>
            <a:r>
              <a:rPr lang="en-US" altLang="zh-CN" dirty="0">
                <a:ea typeface="ＭＳ Ｐゴシック" panose="020B0600070205080204" pitchFamily="34" charset="-128"/>
              </a:rPr>
              <a:t>) , . . . , (</a:t>
            </a:r>
            <a:r>
              <a:rPr lang="en-US" altLang="zh-CN" dirty="0" err="1">
                <a:ea typeface="ＭＳ Ｐゴシック" panose="020B0600070205080204" pitchFamily="34" charset="-128"/>
              </a:rPr>
              <a:t>x</a:t>
            </a:r>
            <a:r>
              <a:rPr lang="en-US" altLang="zh-CN" sz="2000" baseline="-25000" dirty="0" err="1">
                <a:ea typeface="ＭＳ Ｐゴシック" panose="020B0600070205080204" pitchFamily="34" charset="-128"/>
              </a:rPr>
              <a:t>n</a:t>
            </a:r>
            <a:r>
              <a:rPr lang="en-US" altLang="zh-CN" dirty="0">
                <a:ea typeface="ＭＳ Ｐゴシック" panose="020B0600070205080204" pitchFamily="34" charset="-128"/>
              </a:rPr>
              <a:t>, </a:t>
            </a:r>
            <a:r>
              <a:rPr lang="en-US" altLang="zh-CN" dirty="0" err="1">
                <a:ea typeface="ＭＳ Ｐゴシック" panose="020B0600070205080204" pitchFamily="34" charset="-128"/>
              </a:rPr>
              <a:t>y</a:t>
            </a:r>
            <a:r>
              <a:rPr lang="en-US" altLang="zh-CN" sz="2000" baseline="-25000" dirty="0" err="1">
                <a:ea typeface="ＭＳ Ｐゴシック" panose="020B0600070205080204" pitchFamily="34" charset="-128"/>
              </a:rPr>
              <a:t>n</a:t>
            </a:r>
            <a:r>
              <a:rPr lang="en-US" altLang="zh-CN" dirty="0">
                <a:ea typeface="ＭＳ Ｐゴシック" panose="020B0600070205080204" pitchFamily="34" charset="-128"/>
              </a:rPr>
              <a:t>) with </a:t>
            </a:r>
          </a:p>
          <a:p>
            <a:pPr lvl="1"/>
            <a:r>
              <a:rPr lang="en-US" altLang="zh-CN" dirty="0">
                <a:ea typeface="ＭＳ Ｐゴシック" panose="020B0600070205080204" pitchFamily="34" charset="-128"/>
              </a:rPr>
              <a:t>x</a:t>
            </a:r>
            <a:r>
              <a:rPr lang="en-US" altLang="zh-CN" sz="2000" baseline="-25000" dirty="0">
                <a:ea typeface="ＭＳ Ｐゴシック" panose="020B0600070205080204" pitchFamily="34" charset="-128"/>
              </a:rPr>
              <a:t>1 </a:t>
            </a:r>
            <a:r>
              <a:rPr lang="en-US" altLang="zh-CN" dirty="0">
                <a:ea typeface="ＭＳ Ｐゴシック" panose="020B0600070205080204" pitchFamily="34" charset="-128"/>
              </a:rPr>
              <a:t>&lt; x</a:t>
            </a:r>
            <a:r>
              <a:rPr lang="en-US" altLang="zh-CN" sz="2000" baseline="-25000" dirty="0">
                <a:ea typeface="ＭＳ Ｐゴシック" panose="020B0600070205080204" pitchFamily="34" charset="-128"/>
              </a:rPr>
              <a:t>2 </a:t>
            </a:r>
            <a:r>
              <a:rPr lang="en-US" altLang="zh-CN" dirty="0">
                <a:ea typeface="ＭＳ Ｐゴシック" panose="020B0600070205080204" pitchFamily="34" charset="-128"/>
              </a:rPr>
              <a:t>&lt; ... &lt; </a:t>
            </a:r>
            <a:r>
              <a:rPr lang="en-US" altLang="zh-CN" dirty="0" err="1">
                <a:ea typeface="ＭＳ Ｐゴシック" panose="020B0600070205080204" pitchFamily="34" charset="-128"/>
              </a:rPr>
              <a:t>x</a:t>
            </a:r>
            <a:r>
              <a:rPr lang="en-US" altLang="zh-CN" sz="2000" baseline="-25000" dirty="0" err="1">
                <a:ea typeface="ＭＳ Ｐゴシック" panose="020B0600070205080204" pitchFamily="34" charset="-128"/>
              </a:rPr>
              <a:t>n</a:t>
            </a:r>
            <a:r>
              <a:rPr lang="en-US" altLang="zh-CN" dirty="0">
                <a:ea typeface="ＭＳ Ｐゴシック" panose="020B0600070205080204" pitchFamily="34" charset="-128"/>
              </a:rPr>
              <a:t>, find a sequence of lines that minimizes </a:t>
            </a:r>
            <a:r>
              <a:rPr lang="en-US" altLang="zh-CN" dirty="0">
                <a:solidFill>
                  <a:srgbClr val="C00000"/>
                </a:solidFill>
                <a:ea typeface="ＭＳ Ｐゴシック" panose="020B0600070205080204" pitchFamily="34" charset="-128"/>
              </a:rPr>
              <a:t>f(x)</a:t>
            </a:r>
            <a:r>
              <a:rPr lang="en-US" altLang="zh-CN" dirty="0">
                <a:ea typeface="ＭＳ Ｐゴシック" panose="020B0600070205080204" pitchFamily="34" charset="-128"/>
              </a:rPr>
              <a:t>.</a:t>
            </a:r>
          </a:p>
          <a:p>
            <a:pPr lvl="1"/>
            <a:endParaRPr lang="en-US" altLang="zh-CN" dirty="0">
              <a:ea typeface="ＭＳ Ｐゴシック" panose="020B0600070205080204" pitchFamily="34" charset="-128"/>
            </a:endParaRPr>
          </a:p>
          <a:p>
            <a:pPr marL="0" indent="0"/>
            <a:r>
              <a:rPr lang="en-US" altLang="zh-CN" dirty="0"/>
              <a:t>Q.  </a:t>
            </a:r>
            <a:r>
              <a:rPr lang="en-US" altLang="zh-CN" dirty="0">
                <a:solidFill>
                  <a:schemeClr val="tx1"/>
                </a:solidFill>
              </a:rPr>
              <a:t>What's a reasonable choice for f(x) to balance accuracy and parsimony?</a:t>
            </a:r>
            <a:endParaRPr lang="en-US" altLang="zh-CN" dirty="0"/>
          </a:p>
        </p:txBody>
      </p:sp>
      <p:sp>
        <p:nvSpPr>
          <p:cNvPr id="50180" name="Line 4">
            <a:extLst>
              <a:ext uri="{FF2B5EF4-FFF2-40B4-BE49-F238E27FC236}">
                <a16:creationId xmlns:a16="http://schemas.microsoft.com/office/drawing/2014/main" id="{306F427E-BAC2-154F-9261-BF86ADFAE336}"/>
              </a:ext>
            </a:extLst>
          </p:cNvPr>
          <p:cNvSpPr>
            <a:spLocks noChangeShapeType="1"/>
          </p:cNvSpPr>
          <p:nvPr/>
        </p:nvSpPr>
        <p:spPr bwMode="auto">
          <a:xfrm>
            <a:off x="3581400" y="4224338"/>
            <a:ext cx="0" cy="263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50181" name="Line 5">
            <a:extLst>
              <a:ext uri="{FF2B5EF4-FFF2-40B4-BE49-F238E27FC236}">
                <a16:creationId xmlns:a16="http://schemas.microsoft.com/office/drawing/2014/main" id="{F3614FAF-58C2-BD45-9DD0-573FF9D656D8}"/>
              </a:ext>
            </a:extLst>
          </p:cNvPr>
          <p:cNvSpPr>
            <a:spLocks noChangeShapeType="1"/>
          </p:cNvSpPr>
          <p:nvPr/>
        </p:nvSpPr>
        <p:spPr bwMode="auto">
          <a:xfrm>
            <a:off x="3317875" y="6594475"/>
            <a:ext cx="42148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50182" name="Oval 6">
            <a:extLst>
              <a:ext uri="{FF2B5EF4-FFF2-40B4-BE49-F238E27FC236}">
                <a16:creationId xmlns:a16="http://schemas.microsoft.com/office/drawing/2014/main" id="{DECE8069-7488-CC42-9CD7-41169A9C5EA9}"/>
              </a:ext>
            </a:extLst>
          </p:cNvPr>
          <p:cNvSpPr>
            <a:spLocks noChangeArrowheads="1"/>
          </p:cNvSpPr>
          <p:nvPr/>
        </p:nvSpPr>
        <p:spPr bwMode="auto">
          <a:xfrm>
            <a:off x="4899026" y="5751513"/>
            <a:ext cx="104775" cy="106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183" name="Oval 7">
            <a:extLst>
              <a:ext uri="{FF2B5EF4-FFF2-40B4-BE49-F238E27FC236}">
                <a16:creationId xmlns:a16="http://schemas.microsoft.com/office/drawing/2014/main" id="{0647F7B0-4A68-A040-ACAB-E7E7DCD54870}"/>
              </a:ext>
            </a:extLst>
          </p:cNvPr>
          <p:cNvSpPr>
            <a:spLocks noChangeArrowheads="1"/>
          </p:cNvSpPr>
          <p:nvPr/>
        </p:nvSpPr>
        <p:spPr bwMode="auto">
          <a:xfrm>
            <a:off x="4108451" y="6067426"/>
            <a:ext cx="104775" cy="106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184" name="Oval 8">
            <a:extLst>
              <a:ext uri="{FF2B5EF4-FFF2-40B4-BE49-F238E27FC236}">
                <a16:creationId xmlns:a16="http://schemas.microsoft.com/office/drawing/2014/main" id="{51C2725D-4A1F-0C4E-9F63-28AFAA716EA0}"/>
              </a:ext>
            </a:extLst>
          </p:cNvPr>
          <p:cNvSpPr>
            <a:spLocks noChangeArrowheads="1"/>
          </p:cNvSpPr>
          <p:nvPr/>
        </p:nvSpPr>
        <p:spPr bwMode="auto">
          <a:xfrm>
            <a:off x="4687888" y="5803901"/>
            <a:ext cx="104775" cy="106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185" name="Oval 9">
            <a:extLst>
              <a:ext uri="{FF2B5EF4-FFF2-40B4-BE49-F238E27FC236}">
                <a16:creationId xmlns:a16="http://schemas.microsoft.com/office/drawing/2014/main" id="{F9DA5E07-770A-7744-A67A-2161F40289AF}"/>
              </a:ext>
            </a:extLst>
          </p:cNvPr>
          <p:cNvSpPr>
            <a:spLocks noChangeArrowheads="1"/>
          </p:cNvSpPr>
          <p:nvPr/>
        </p:nvSpPr>
        <p:spPr bwMode="auto">
          <a:xfrm>
            <a:off x="4424363" y="5962651"/>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186" name="Oval 10">
            <a:extLst>
              <a:ext uri="{FF2B5EF4-FFF2-40B4-BE49-F238E27FC236}">
                <a16:creationId xmlns:a16="http://schemas.microsoft.com/office/drawing/2014/main" id="{DDE61049-618D-C949-9BB1-586AC39D1CDD}"/>
              </a:ext>
            </a:extLst>
          </p:cNvPr>
          <p:cNvSpPr>
            <a:spLocks noChangeArrowheads="1"/>
          </p:cNvSpPr>
          <p:nvPr/>
        </p:nvSpPr>
        <p:spPr bwMode="auto">
          <a:xfrm>
            <a:off x="5108575" y="5699126"/>
            <a:ext cx="106362"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187" name="Oval 11">
            <a:extLst>
              <a:ext uri="{FF2B5EF4-FFF2-40B4-BE49-F238E27FC236}">
                <a16:creationId xmlns:a16="http://schemas.microsoft.com/office/drawing/2014/main" id="{5EBDB3E0-4576-1048-AB55-25F0BFE47422}"/>
              </a:ext>
            </a:extLst>
          </p:cNvPr>
          <p:cNvSpPr>
            <a:spLocks noChangeArrowheads="1"/>
          </p:cNvSpPr>
          <p:nvPr/>
        </p:nvSpPr>
        <p:spPr bwMode="auto">
          <a:xfrm>
            <a:off x="6584951" y="5487988"/>
            <a:ext cx="104775" cy="106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188" name="Oval 12">
            <a:extLst>
              <a:ext uri="{FF2B5EF4-FFF2-40B4-BE49-F238E27FC236}">
                <a16:creationId xmlns:a16="http://schemas.microsoft.com/office/drawing/2014/main" id="{B5B990DD-DE7A-0945-99A6-0FDCF4DCABEC}"/>
              </a:ext>
            </a:extLst>
          </p:cNvPr>
          <p:cNvSpPr>
            <a:spLocks noChangeArrowheads="1"/>
          </p:cNvSpPr>
          <p:nvPr/>
        </p:nvSpPr>
        <p:spPr bwMode="auto">
          <a:xfrm>
            <a:off x="5530851" y="5699126"/>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189" name="Oval 13">
            <a:extLst>
              <a:ext uri="{FF2B5EF4-FFF2-40B4-BE49-F238E27FC236}">
                <a16:creationId xmlns:a16="http://schemas.microsoft.com/office/drawing/2014/main" id="{484C2605-1031-0A47-A3B1-B811BCA96128}"/>
              </a:ext>
            </a:extLst>
          </p:cNvPr>
          <p:cNvSpPr>
            <a:spLocks noChangeArrowheads="1"/>
          </p:cNvSpPr>
          <p:nvPr/>
        </p:nvSpPr>
        <p:spPr bwMode="auto">
          <a:xfrm>
            <a:off x="7005638" y="4592638"/>
            <a:ext cx="106363" cy="106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190" name="Oval 14">
            <a:extLst>
              <a:ext uri="{FF2B5EF4-FFF2-40B4-BE49-F238E27FC236}">
                <a16:creationId xmlns:a16="http://schemas.microsoft.com/office/drawing/2014/main" id="{907E5411-007C-6A43-AEA9-C808DFE2F90A}"/>
              </a:ext>
            </a:extLst>
          </p:cNvPr>
          <p:cNvSpPr>
            <a:spLocks noChangeArrowheads="1"/>
          </p:cNvSpPr>
          <p:nvPr/>
        </p:nvSpPr>
        <p:spPr bwMode="auto">
          <a:xfrm>
            <a:off x="6794500" y="5067301"/>
            <a:ext cx="106362"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191" name="Oval 15">
            <a:extLst>
              <a:ext uri="{FF2B5EF4-FFF2-40B4-BE49-F238E27FC236}">
                <a16:creationId xmlns:a16="http://schemas.microsoft.com/office/drawing/2014/main" id="{B4538558-0E79-BD44-AE1C-E6A689D943CA}"/>
              </a:ext>
            </a:extLst>
          </p:cNvPr>
          <p:cNvSpPr>
            <a:spLocks noChangeArrowheads="1"/>
          </p:cNvSpPr>
          <p:nvPr/>
        </p:nvSpPr>
        <p:spPr bwMode="auto">
          <a:xfrm>
            <a:off x="6742113" y="5330826"/>
            <a:ext cx="106363"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192" name="Oval 16">
            <a:extLst>
              <a:ext uri="{FF2B5EF4-FFF2-40B4-BE49-F238E27FC236}">
                <a16:creationId xmlns:a16="http://schemas.microsoft.com/office/drawing/2014/main" id="{84B7F3B3-1356-D441-89C7-FEE1BC0E5A83}"/>
              </a:ext>
            </a:extLst>
          </p:cNvPr>
          <p:cNvSpPr>
            <a:spLocks noChangeArrowheads="1"/>
          </p:cNvSpPr>
          <p:nvPr/>
        </p:nvSpPr>
        <p:spPr bwMode="auto">
          <a:xfrm>
            <a:off x="6848476" y="4856164"/>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193" name="Oval 17">
            <a:extLst>
              <a:ext uri="{FF2B5EF4-FFF2-40B4-BE49-F238E27FC236}">
                <a16:creationId xmlns:a16="http://schemas.microsoft.com/office/drawing/2014/main" id="{AFA0FFE9-4B49-FB4A-8BFC-73DE5A8DB212}"/>
              </a:ext>
            </a:extLst>
          </p:cNvPr>
          <p:cNvSpPr>
            <a:spLocks noChangeArrowheads="1"/>
          </p:cNvSpPr>
          <p:nvPr/>
        </p:nvSpPr>
        <p:spPr bwMode="auto">
          <a:xfrm>
            <a:off x="6953251" y="4381501"/>
            <a:ext cx="104775" cy="106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194" name="Oval 18">
            <a:extLst>
              <a:ext uri="{FF2B5EF4-FFF2-40B4-BE49-F238E27FC236}">
                <a16:creationId xmlns:a16="http://schemas.microsoft.com/office/drawing/2014/main" id="{42344774-1E1C-8A4C-A10C-F6E94E572959}"/>
              </a:ext>
            </a:extLst>
          </p:cNvPr>
          <p:cNvSpPr>
            <a:spLocks noChangeArrowheads="1"/>
          </p:cNvSpPr>
          <p:nvPr/>
        </p:nvSpPr>
        <p:spPr bwMode="auto">
          <a:xfrm>
            <a:off x="6269038" y="5699126"/>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195" name="Oval 19">
            <a:extLst>
              <a:ext uri="{FF2B5EF4-FFF2-40B4-BE49-F238E27FC236}">
                <a16:creationId xmlns:a16="http://schemas.microsoft.com/office/drawing/2014/main" id="{C0A666E2-E11B-B74F-A844-30074FFA1760}"/>
              </a:ext>
            </a:extLst>
          </p:cNvPr>
          <p:cNvSpPr>
            <a:spLocks noChangeArrowheads="1"/>
          </p:cNvSpPr>
          <p:nvPr/>
        </p:nvSpPr>
        <p:spPr bwMode="auto">
          <a:xfrm>
            <a:off x="5846763" y="5646739"/>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196" name="Oval 20">
            <a:extLst>
              <a:ext uri="{FF2B5EF4-FFF2-40B4-BE49-F238E27FC236}">
                <a16:creationId xmlns:a16="http://schemas.microsoft.com/office/drawing/2014/main" id="{1046AC24-53ED-6A4F-B47A-59B2333BC2B1}"/>
              </a:ext>
            </a:extLst>
          </p:cNvPr>
          <p:cNvSpPr>
            <a:spLocks noChangeArrowheads="1"/>
          </p:cNvSpPr>
          <p:nvPr/>
        </p:nvSpPr>
        <p:spPr bwMode="auto">
          <a:xfrm>
            <a:off x="5319713" y="5699126"/>
            <a:ext cx="106363"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197" name="Oval 21">
            <a:extLst>
              <a:ext uri="{FF2B5EF4-FFF2-40B4-BE49-F238E27FC236}">
                <a16:creationId xmlns:a16="http://schemas.microsoft.com/office/drawing/2014/main" id="{31B0E8FF-38E4-FF49-813C-2167A4AF5941}"/>
              </a:ext>
            </a:extLst>
          </p:cNvPr>
          <p:cNvSpPr>
            <a:spLocks noChangeArrowheads="1"/>
          </p:cNvSpPr>
          <p:nvPr/>
        </p:nvSpPr>
        <p:spPr bwMode="auto">
          <a:xfrm>
            <a:off x="4003676" y="6119813"/>
            <a:ext cx="104775" cy="106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198" name="Oval 22">
            <a:extLst>
              <a:ext uri="{FF2B5EF4-FFF2-40B4-BE49-F238E27FC236}">
                <a16:creationId xmlns:a16="http://schemas.microsoft.com/office/drawing/2014/main" id="{FCF7300E-76E3-2844-9497-782BCA477CDE}"/>
              </a:ext>
            </a:extLst>
          </p:cNvPr>
          <p:cNvSpPr>
            <a:spLocks noChangeArrowheads="1"/>
          </p:cNvSpPr>
          <p:nvPr/>
        </p:nvSpPr>
        <p:spPr bwMode="auto">
          <a:xfrm>
            <a:off x="4529138" y="5857876"/>
            <a:ext cx="106363"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199" name="Oval 23">
            <a:extLst>
              <a:ext uri="{FF2B5EF4-FFF2-40B4-BE49-F238E27FC236}">
                <a16:creationId xmlns:a16="http://schemas.microsoft.com/office/drawing/2014/main" id="{18E777A4-B2A5-F74F-9940-D780CF496584}"/>
              </a:ext>
            </a:extLst>
          </p:cNvPr>
          <p:cNvSpPr>
            <a:spLocks noChangeArrowheads="1"/>
          </p:cNvSpPr>
          <p:nvPr/>
        </p:nvSpPr>
        <p:spPr bwMode="auto">
          <a:xfrm>
            <a:off x="6005513" y="5646739"/>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200" name="Oval 24">
            <a:extLst>
              <a:ext uri="{FF2B5EF4-FFF2-40B4-BE49-F238E27FC236}">
                <a16:creationId xmlns:a16="http://schemas.microsoft.com/office/drawing/2014/main" id="{93083E03-6EAA-6A45-8B56-ACA6C9D9112D}"/>
              </a:ext>
            </a:extLst>
          </p:cNvPr>
          <p:cNvSpPr>
            <a:spLocks noChangeArrowheads="1"/>
          </p:cNvSpPr>
          <p:nvPr/>
        </p:nvSpPr>
        <p:spPr bwMode="auto">
          <a:xfrm>
            <a:off x="7058025" y="4276726"/>
            <a:ext cx="106362"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201" name="Oval 25">
            <a:extLst>
              <a:ext uri="{FF2B5EF4-FFF2-40B4-BE49-F238E27FC236}">
                <a16:creationId xmlns:a16="http://schemas.microsoft.com/office/drawing/2014/main" id="{36F25144-F6D9-C049-B89F-0B27A4F4707D}"/>
              </a:ext>
            </a:extLst>
          </p:cNvPr>
          <p:cNvSpPr>
            <a:spLocks noChangeArrowheads="1"/>
          </p:cNvSpPr>
          <p:nvPr/>
        </p:nvSpPr>
        <p:spPr bwMode="auto">
          <a:xfrm>
            <a:off x="6530975" y="5699126"/>
            <a:ext cx="106362"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202" name="Oval 26">
            <a:extLst>
              <a:ext uri="{FF2B5EF4-FFF2-40B4-BE49-F238E27FC236}">
                <a16:creationId xmlns:a16="http://schemas.microsoft.com/office/drawing/2014/main" id="{5726BC2A-2D50-9448-B345-13E03A856886}"/>
              </a:ext>
            </a:extLst>
          </p:cNvPr>
          <p:cNvSpPr>
            <a:spLocks noChangeArrowheads="1"/>
          </p:cNvSpPr>
          <p:nvPr/>
        </p:nvSpPr>
        <p:spPr bwMode="auto">
          <a:xfrm>
            <a:off x="5583238" y="5594351"/>
            <a:ext cx="106363"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203" name="Oval 27">
            <a:extLst>
              <a:ext uri="{FF2B5EF4-FFF2-40B4-BE49-F238E27FC236}">
                <a16:creationId xmlns:a16="http://schemas.microsoft.com/office/drawing/2014/main" id="{41608E2E-1751-774F-A5E7-7C972A6ADBA9}"/>
              </a:ext>
            </a:extLst>
          </p:cNvPr>
          <p:cNvSpPr>
            <a:spLocks noChangeArrowheads="1"/>
          </p:cNvSpPr>
          <p:nvPr/>
        </p:nvSpPr>
        <p:spPr bwMode="auto">
          <a:xfrm>
            <a:off x="6848476" y="4645026"/>
            <a:ext cx="104775" cy="106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204" name="Oval 28">
            <a:extLst>
              <a:ext uri="{FF2B5EF4-FFF2-40B4-BE49-F238E27FC236}">
                <a16:creationId xmlns:a16="http://schemas.microsoft.com/office/drawing/2014/main" id="{C11D4D29-7092-E141-9F14-352E6B9AB87B}"/>
              </a:ext>
            </a:extLst>
          </p:cNvPr>
          <p:cNvSpPr>
            <a:spLocks noChangeArrowheads="1"/>
          </p:cNvSpPr>
          <p:nvPr/>
        </p:nvSpPr>
        <p:spPr bwMode="auto">
          <a:xfrm>
            <a:off x="6742113" y="4803776"/>
            <a:ext cx="106363"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205" name="Oval 29">
            <a:extLst>
              <a:ext uri="{FF2B5EF4-FFF2-40B4-BE49-F238E27FC236}">
                <a16:creationId xmlns:a16="http://schemas.microsoft.com/office/drawing/2014/main" id="{1EFC92CC-3A9F-8840-A28C-A59B74929CDA}"/>
              </a:ext>
            </a:extLst>
          </p:cNvPr>
          <p:cNvSpPr>
            <a:spLocks noChangeArrowheads="1"/>
          </p:cNvSpPr>
          <p:nvPr/>
        </p:nvSpPr>
        <p:spPr bwMode="auto">
          <a:xfrm>
            <a:off x="7164388" y="4171951"/>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206" name="Oval 30">
            <a:extLst>
              <a:ext uri="{FF2B5EF4-FFF2-40B4-BE49-F238E27FC236}">
                <a16:creationId xmlns:a16="http://schemas.microsoft.com/office/drawing/2014/main" id="{AE2B754F-8987-0647-B7A4-66107961A906}"/>
              </a:ext>
            </a:extLst>
          </p:cNvPr>
          <p:cNvSpPr>
            <a:spLocks noChangeArrowheads="1"/>
          </p:cNvSpPr>
          <p:nvPr/>
        </p:nvSpPr>
        <p:spPr bwMode="auto">
          <a:xfrm>
            <a:off x="3844926" y="6226176"/>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grpSp>
        <p:nvGrpSpPr>
          <p:cNvPr id="50207" name="Group 32">
            <a:extLst>
              <a:ext uri="{FF2B5EF4-FFF2-40B4-BE49-F238E27FC236}">
                <a16:creationId xmlns:a16="http://schemas.microsoft.com/office/drawing/2014/main" id="{F18B79E1-4EF3-9143-8F09-04BAA1C5EC9F}"/>
              </a:ext>
            </a:extLst>
          </p:cNvPr>
          <p:cNvGrpSpPr>
            <a:grpSpLocks/>
          </p:cNvGrpSpPr>
          <p:nvPr/>
        </p:nvGrpSpPr>
        <p:grpSpPr bwMode="auto">
          <a:xfrm>
            <a:off x="3265488" y="3960814"/>
            <a:ext cx="4003675" cy="2528887"/>
            <a:chOff x="1056" y="1104"/>
            <a:chExt cx="3648" cy="2304"/>
          </a:xfrm>
        </p:grpSpPr>
        <p:sp>
          <p:nvSpPr>
            <p:cNvPr id="50214" name="Line 33">
              <a:extLst>
                <a:ext uri="{FF2B5EF4-FFF2-40B4-BE49-F238E27FC236}">
                  <a16:creationId xmlns:a16="http://schemas.microsoft.com/office/drawing/2014/main" id="{A9673A21-305B-E942-88EE-3F77A3387954}"/>
                </a:ext>
              </a:extLst>
            </p:cNvPr>
            <p:cNvSpPr>
              <a:spLocks noChangeShapeType="1"/>
            </p:cNvSpPr>
            <p:nvPr/>
          </p:nvSpPr>
          <p:spPr bwMode="auto">
            <a:xfrm flipV="1">
              <a:off x="1056" y="2736"/>
              <a:ext cx="1584" cy="672"/>
            </a:xfrm>
            <a:prstGeom prst="line">
              <a:avLst/>
            </a:prstGeom>
            <a:noFill/>
            <a:ln w="12700">
              <a:solidFill>
                <a:srgbClr val="003399"/>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50215" name="Line 34">
              <a:extLst>
                <a:ext uri="{FF2B5EF4-FFF2-40B4-BE49-F238E27FC236}">
                  <a16:creationId xmlns:a16="http://schemas.microsoft.com/office/drawing/2014/main" id="{40E01FA1-1012-0A46-91CD-C222E28CB550}"/>
                </a:ext>
              </a:extLst>
            </p:cNvPr>
            <p:cNvSpPr>
              <a:spLocks noChangeShapeType="1"/>
            </p:cNvSpPr>
            <p:nvPr/>
          </p:nvSpPr>
          <p:spPr bwMode="auto">
            <a:xfrm flipH="1">
              <a:off x="4128" y="1104"/>
              <a:ext cx="576" cy="1584"/>
            </a:xfrm>
            <a:prstGeom prst="line">
              <a:avLst/>
            </a:prstGeom>
            <a:noFill/>
            <a:ln w="12700">
              <a:solidFill>
                <a:srgbClr val="003399"/>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50216" name="Line 35">
              <a:extLst>
                <a:ext uri="{FF2B5EF4-FFF2-40B4-BE49-F238E27FC236}">
                  <a16:creationId xmlns:a16="http://schemas.microsoft.com/office/drawing/2014/main" id="{3A6800A0-E9C7-C942-9062-AC3B72CC657D}"/>
                </a:ext>
              </a:extLst>
            </p:cNvPr>
            <p:cNvSpPr>
              <a:spLocks noChangeShapeType="1"/>
            </p:cNvSpPr>
            <p:nvPr/>
          </p:nvSpPr>
          <p:spPr bwMode="auto">
            <a:xfrm flipV="1">
              <a:off x="2640" y="2688"/>
              <a:ext cx="1488" cy="48"/>
            </a:xfrm>
            <a:prstGeom prst="line">
              <a:avLst/>
            </a:prstGeom>
            <a:noFill/>
            <a:ln w="12700">
              <a:solidFill>
                <a:srgbClr val="003399"/>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sp>
        <p:nvSpPr>
          <p:cNvPr id="50208" name="Rectangle 37">
            <a:extLst>
              <a:ext uri="{FF2B5EF4-FFF2-40B4-BE49-F238E27FC236}">
                <a16:creationId xmlns:a16="http://schemas.microsoft.com/office/drawing/2014/main" id="{781B006D-A5BF-7D40-83DA-331AF74451E6}"/>
              </a:ext>
            </a:extLst>
          </p:cNvPr>
          <p:cNvSpPr>
            <a:spLocks noChangeArrowheads="1"/>
          </p:cNvSpPr>
          <p:nvPr/>
        </p:nvSpPr>
        <p:spPr bwMode="auto">
          <a:xfrm>
            <a:off x="6189662" y="6532563"/>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r>
              <a:rPr lang="en-US" altLang="zh-CN"/>
              <a:t>x</a:t>
            </a:r>
          </a:p>
        </p:txBody>
      </p:sp>
      <p:sp>
        <p:nvSpPr>
          <p:cNvPr id="50209" name="Rectangle 38">
            <a:extLst>
              <a:ext uri="{FF2B5EF4-FFF2-40B4-BE49-F238E27FC236}">
                <a16:creationId xmlns:a16="http://schemas.microsoft.com/office/drawing/2014/main" id="{63C2AE4A-60A6-5D4E-9A7D-A9E12DCD7D45}"/>
              </a:ext>
            </a:extLst>
          </p:cNvPr>
          <p:cNvSpPr>
            <a:spLocks noChangeArrowheads="1"/>
          </p:cNvSpPr>
          <p:nvPr/>
        </p:nvSpPr>
        <p:spPr bwMode="auto">
          <a:xfrm>
            <a:off x="2269668" y="5347495"/>
            <a:ext cx="293350"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r>
              <a:rPr lang="en-US" altLang="zh-CN"/>
              <a:t>y</a:t>
            </a:r>
          </a:p>
        </p:txBody>
      </p:sp>
      <p:sp>
        <p:nvSpPr>
          <p:cNvPr id="50210" name="Rectangle 39">
            <a:extLst>
              <a:ext uri="{FF2B5EF4-FFF2-40B4-BE49-F238E27FC236}">
                <a16:creationId xmlns:a16="http://schemas.microsoft.com/office/drawing/2014/main" id="{A5AEE3ED-CFD3-6C40-B422-D61C1C4A45E3}"/>
              </a:ext>
            </a:extLst>
          </p:cNvPr>
          <p:cNvSpPr>
            <a:spLocks noChangeArrowheads="1"/>
          </p:cNvSpPr>
          <p:nvPr/>
        </p:nvSpPr>
        <p:spPr bwMode="auto">
          <a:xfrm>
            <a:off x="7854950" y="3121026"/>
            <a:ext cx="1279196"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r>
              <a:rPr lang="en-US" altLang="zh-CN" sz="1200"/>
              <a:t>goodness of fit</a:t>
            </a:r>
          </a:p>
        </p:txBody>
      </p:sp>
      <p:sp>
        <p:nvSpPr>
          <p:cNvPr id="50211" name="Line 40">
            <a:extLst>
              <a:ext uri="{FF2B5EF4-FFF2-40B4-BE49-F238E27FC236}">
                <a16:creationId xmlns:a16="http://schemas.microsoft.com/office/drawing/2014/main" id="{8BE878A2-1DDF-C146-A37A-4CA989D53E08}"/>
              </a:ext>
            </a:extLst>
          </p:cNvPr>
          <p:cNvSpPr>
            <a:spLocks noChangeShapeType="1"/>
          </p:cNvSpPr>
          <p:nvPr/>
        </p:nvSpPr>
        <p:spPr bwMode="auto">
          <a:xfrm flipV="1">
            <a:off x="8204200" y="2927351"/>
            <a:ext cx="0" cy="207963"/>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50212" name="Rectangle 41">
            <a:extLst>
              <a:ext uri="{FF2B5EF4-FFF2-40B4-BE49-F238E27FC236}">
                <a16:creationId xmlns:a16="http://schemas.microsoft.com/office/drawing/2014/main" id="{79D1944E-C0CE-7B45-832B-8A616F69E4F9}"/>
              </a:ext>
            </a:extLst>
          </p:cNvPr>
          <p:cNvSpPr>
            <a:spLocks noChangeArrowheads="1"/>
          </p:cNvSpPr>
          <p:nvPr/>
        </p:nvSpPr>
        <p:spPr bwMode="auto">
          <a:xfrm>
            <a:off x="1267956" y="4393408"/>
            <a:ext cx="1293624"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r>
              <a:rPr lang="en-US" altLang="zh-CN" sz="1200"/>
              <a:t>number of lines</a:t>
            </a:r>
          </a:p>
        </p:txBody>
      </p:sp>
      <p:sp>
        <p:nvSpPr>
          <p:cNvPr id="50213" name="Line 42">
            <a:extLst>
              <a:ext uri="{FF2B5EF4-FFF2-40B4-BE49-F238E27FC236}">
                <a16:creationId xmlns:a16="http://schemas.microsoft.com/office/drawing/2014/main" id="{E07AAE50-CFC1-4141-863E-B0D2AE1F5810}"/>
              </a:ext>
            </a:extLst>
          </p:cNvPr>
          <p:cNvSpPr>
            <a:spLocks noChangeShapeType="1"/>
          </p:cNvSpPr>
          <p:nvPr/>
        </p:nvSpPr>
        <p:spPr bwMode="auto">
          <a:xfrm flipV="1">
            <a:off x="1656893" y="4191795"/>
            <a:ext cx="0" cy="207962"/>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pic>
        <p:nvPicPr>
          <p:cNvPr id="42" name="Picture 2">
            <a:extLst>
              <a:ext uri="{FF2B5EF4-FFF2-40B4-BE49-F238E27FC236}">
                <a16:creationId xmlns:a16="http://schemas.microsoft.com/office/drawing/2014/main" id="{3E8D882E-705B-444D-8FF7-C4A7CD054C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
            <a:extLst>
              <a:ext uri="{FF2B5EF4-FFF2-40B4-BE49-F238E27FC236}">
                <a16:creationId xmlns:a16="http://schemas.microsoft.com/office/drawing/2014/main" id="{7E7BD61E-2000-8045-8365-7B9E541B4641}"/>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851580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3">
            <a:extLst>
              <a:ext uri="{FF2B5EF4-FFF2-40B4-BE49-F238E27FC236}">
                <a16:creationId xmlns:a16="http://schemas.microsoft.com/office/drawing/2014/main" id="{C4B2AFF7-54E7-FF43-9F7F-8219C157C78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fld id="{6E0737AA-A219-7046-AA98-086508CAF479}" type="slidenum">
              <a:rPr lang="en-US" altLang="zh-CN" sz="800"/>
              <a:pPr/>
              <a:t>22</a:t>
            </a:fld>
            <a:endParaRPr lang="en-US" altLang="zh-CN" sz="1400"/>
          </a:p>
        </p:txBody>
      </p:sp>
      <p:sp>
        <p:nvSpPr>
          <p:cNvPr id="52226" name="Rectangle 2">
            <a:extLst>
              <a:ext uri="{FF2B5EF4-FFF2-40B4-BE49-F238E27FC236}">
                <a16:creationId xmlns:a16="http://schemas.microsoft.com/office/drawing/2014/main" id="{A4A80303-4E4C-864A-A5A2-2A2B6C2915B1}"/>
              </a:ext>
            </a:extLst>
          </p:cNvPr>
          <p:cNvSpPr>
            <a:spLocks noGrp="1" noChangeArrowheads="1"/>
          </p:cNvSpPr>
          <p:nvPr>
            <p:ph type="title"/>
          </p:nvPr>
        </p:nvSpPr>
        <p:spPr/>
        <p:txBody>
          <a:bodyPr/>
          <a:lstStyle/>
          <a:p>
            <a:r>
              <a:rPr lang="en-US" altLang="zh-CN"/>
              <a:t>Segmented Least Squares</a:t>
            </a:r>
          </a:p>
        </p:txBody>
      </p:sp>
      <p:sp>
        <p:nvSpPr>
          <p:cNvPr id="52227" name="Rectangle 3">
            <a:extLst>
              <a:ext uri="{FF2B5EF4-FFF2-40B4-BE49-F238E27FC236}">
                <a16:creationId xmlns:a16="http://schemas.microsoft.com/office/drawing/2014/main" id="{9504FD8E-6179-8047-9DD4-3C20007E65F2}"/>
              </a:ext>
            </a:extLst>
          </p:cNvPr>
          <p:cNvSpPr>
            <a:spLocks noGrp="1" noChangeArrowheads="1"/>
          </p:cNvSpPr>
          <p:nvPr>
            <p:ph type="body" idx="1"/>
          </p:nvPr>
        </p:nvSpPr>
        <p:spPr/>
        <p:txBody>
          <a:bodyPr/>
          <a:lstStyle/>
          <a:p>
            <a:pPr marL="0" indent="0"/>
            <a:r>
              <a:rPr lang="en-US" altLang="zh-CN"/>
              <a:t>Segmented least squares.</a:t>
            </a:r>
          </a:p>
          <a:p>
            <a:pPr lvl="1"/>
            <a:r>
              <a:rPr lang="en-US" altLang="zh-CN">
                <a:ea typeface="ＭＳ Ｐゴシック" panose="020B0600070205080204" pitchFamily="34" charset="-128"/>
              </a:rPr>
              <a:t>Points lie roughly on a sequence of several line segments.</a:t>
            </a:r>
          </a:p>
          <a:p>
            <a:pPr lvl="1"/>
            <a:r>
              <a:rPr lang="en-US" altLang="zh-CN">
                <a:ea typeface="ＭＳ Ｐゴシック" panose="020B0600070205080204" pitchFamily="34" charset="-128"/>
              </a:rPr>
              <a:t>Given n points in the plane (x</a:t>
            </a:r>
            <a:r>
              <a:rPr lang="en-US" altLang="zh-CN" sz="2000" baseline="-25000">
                <a:ea typeface="ＭＳ Ｐゴシック" panose="020B0600070205080204" pitchFamily="34" charset="-128"/>
              </a:rPr>
              <a:t>1</a:t>
            </a:r>
            <a:r>
              <a:rPr lang="en-US" altLang="zh-CN">
                <a:ea typeface="ＭＳ Ｐゴシック" panose="020B0600070205080204" pitchFamily="34" charset="-128"/>
              </a:rPr>
              <a:t>, y</a:t>
            </a:r>
            <a:r>
              <a:rPr lang="en-US" altLang="zh-CN" sz="2000" baseline="-25000">
                <a:ea typeface="ＭＳ Ｐゴシック" panose="020B0600070205080204" pitchFamily="34" charset="-128"/>
              </a:rPr>
              <a:t>1</a:t>
            </a:r>
            <a:r>
              <a:rPr lang="en-US" altLang="zh-CN">
                <a:ea typeface="ＭＳ Ｐゴシック" panose="020B0600070205080204" pitchFamily="34" charset="-128"/>
              </a:rPr>
              <a:t>), (x</a:t>
            </a:r>
            <a:r>
              <a:rPr lang="en-US" altLang="zh-CN" sz="2000" baseline="-25000">
                <a:ea typeface="ＭＳ Ｐゴシック" panose="020B0600070205080204" pitchFamily="34" charset="-128"/>
              </a:rPr>
              <a:t>2</a:t>
            </a:r>
            <a:r>
              <a:rPr lang="en-US" altLang="zh-CN">
                <a:ea typeface="ＭＳ Ｐゴシック" panose="020B0600070205080204" pitchFamily="34" charset="-128"/>
              </a:rPr>
              <a:t>, y</a:t>
            </a:r>
            <a:r>
              <a:rPr lang="en-US" altLang="zh-CN" sz="2000" baseline="-25000">
                <a:ea typeface="ＭＳ Ｐゴシック" panose="020B0600070205080204" pitchFamily="34" charset="-128"/>
              </a:rPr>
              <a:t>2</a:t>
            </a:r>
            <a:r>
              <a:rPr lang="en-US" altLang="zh-CN">
                <a:ea typeface="ＭＳ Ｐゴシック" panose="020B0600070205080204" pitchFamily="34" charset="-128"/>
              </a:rPr>
              <a:t>) , . . . , (x</a:t>
            </a:r>
            <a:r>
              <a:rPr lang="en-US" altLang="zh-CN" sz="2000" baseline="-25000">
                <a:ea typeface="ＭＳ Ｐゴシック" panose="020B0600070205080204" pitchFamily="34" charset="-128"/>
              </a:rPr>
              <a:t>n</a:t>
            </a:r>
            <a:r>
              <a:rPr lang="en-US" altLang="zh-CN">
                <a:ea typeface="ＭＳ Ｐゴシック" panose="020B0600070205080204" pitchFamily="34" charset="-128"/>
              </a:rPr>
              <a:t>, y</a:t>
            </a:r>
            <a:r>
              <a:rPr lang="en-US" altLang="zh-CN" sz="2000" baseline="-25000">
                <a:ea typeface="ＭＳ Ｐゴシック" panose="020B0600070205080204" pitchFamily="34" charset="-128"/>
              </a:rPr>
              <a:t>n</a:t>
            </a:r>
            <a:r>
              <a:rPr lang="en-US" altLang="zh-CN">
                <a:ea typeface="ＭＳ Ｐゴシック" panose="020B0600070205080204" pitchFamily="34" charset="-128"/>
              </a:rPr>
              <a:t>) with </a:t>
            </a:r>
          </a:p>
          <a:p>
            <a:pPr lvl="1"/>
            <a:r>
              <a:rPr lang="en-US" altLang="zh-CN">
                <a:ea typeface="ＭＳ Ｐゴシック" panose="020B0600070205080204" pitchFamily="34" charset="-128"/>
              </a:rPr>
              <a:t>x</a:t>
            </a:r>
            <a:r>
              <a:rPr lang="en-US" altLang="zh-CN" sz="2000" baseline="-25000">
                <a:ea typeface="ＭＳ Ｐゴシック" panose="020B0600070205080204" pitchFamily="34" charset="-128"/>
              </a:rPr>
              <a:t>1 </a:t>
            </a:r>
            <a:r>
              <a:rPr lang="en-US" altLang="zh-CN">
                <a:ea typeface="ＭＳ Ｐゴシック" panose="020B0600070205080204" pitchFamily="34" charset="-128"/>
              </a:rPr>
              <a:t>&lt; x</a:t>
            </a:r>
            <a:r>
              <a:rPr lang="en-US" altLang="zh-CN" sz="2000" baseline="-25000">
                <a:ea typeface="ＭＳ Ｐゴシック" panose="020B0600070205080204" pitchFamily="34" charset="-128"/>
              </a:rPr>
              <a:t>2 </a:t>
            </a:r>
            <a:r>
              <a:rPr lang="en-US" altLang="zh-CN">
                <a:ea typeface="ＭＳ Ｐゴシック" panose="020B0600070205080204" pitchFamily="34" charset="-128"/>
              </a:rPr>
              <a:t>&lt; ... &lt; x</a:t>
            </a:r>
            <a:r>
              <a:rPr lang="en-US" altLang="zh-CN" sz="2000" baseline="-25000">
                <a:ea typeface="ＭＳ Ｐゴシック" panose="020B0600070205080204" pitchFamily="34" charset="-128"/>
              </a:rPr>
              <a:t>n</a:t>
            </a:r>
            <a:r>
              <a:rPr lang="en-US" altLang="zh-CN">
                <a:ea typeface="ＭＳ Ｐゴシック" panose="020B0600070205080204" pitchFamily="34" charset="-128"/>
              </a:rPr>
              <a:t>, find a sequence of lines that minimizes:</a:t>
            </a:r>
          </a:p>
          <a:p>
            <a:pPr lvl="2"/>
            <a:r>
              <a:rPr lang="en-US" altLang="zh-CN">
                <a:ea typeface="ＭＳ Ｐゴシック" panose="020B0600070205080204" pitchFamily="34" charset="-128"/>
              </a:rPr>
              <a:t>the sum of the sums of the squared errors E in each segment</a:t>
            </a:r>
          </a:p>
          <a:p>
            <a:pPr lvl="2"/>
            <a:r>
              <a:rPr lang="en-US" altLang="zh-CN">
                <a:ea typeface="ＭＳ Ｐゴシック" panose="020B0600070205080204" pitchFamily="34" charset="-128"/>
              </a:rPr>
              <a:t>the number of lines L</a:t>
            </a:r>
          </a:p>
          <a:p>
            <a:pPr lvl="1"/>
            <a:r>
              <a:rPr lang="en-US" altLang="zh-CN">
                <a:ea typeface="ＭＳ Ｐゴシック" panose="020B0600070205080204" pitchFamily="34" charset="-128"/>
              </a:rPr>
              <a:t>Tradeoff function:  E + c L, for some constant c &gt; 0.</a:t>
            </a:r>
          </a:p>
          <a:p>
            <a:pPr lvl="1"/>
            <a:endParaRPr lang="en-US" altLang="zh-CN">
              <a:ea typeface="ＭＳ Ｐゴシック" panose="020B0600070205080204" pitchFamily="34" charset="-128"/>
            </a:endParaRPr>
          </a:p>
        </p:txBody>
      </p:sp>
      <p:sp>
        <p:nvSpPr>
          <p:cNvPr id="38" name="Line 4">
            <a:extLst>
              <a:ext uri="{FF2B5EF4-FFF2-40B4-BE49-F238E27FC236}">
                <a16:creationId xmlns:a16="http://schemas.microsoft.com/office/drawing/2014/main" id="{144C16E2-50C3-FD4F-99D7-2E0592AB256C}"/>
              </a:ext>
            </a:extLst>
          </p:cNvPr>
          <p:cNvSpPr>
            <a:spLocks noChangeShapeType="1"/>
          </p:cNvSpPr>
          <p:nvPr/>
        </p:nvSpPr>
        <p:spPr bwMode="auto">
          <a:xfrm>
            <a:off x="3581400" y="4224338"/>
            <a:ext cx="0" cy="263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39" name="Line 5">
            <a:extLst>
              <a:ext uri="{FF2B5EF4-FFF2-40B4-BE49-F238E27FC236}">
                <a16:creationId xmlns:a16="http://schemas.microsoft.com/office/drawing/2014/main" id="{6C4CE6B8-DF58-F74B-B8DA-3A5E6A7D5E87}"/>
              </a:ext>
            </a:extLst>
          </p:cNvPr>
          <p:cNvSpPr>
            <a:spLocks noChangeShapeType="1"/>
          </p:cNvSpPr>
          <p:nvPr/>
        </p:nvSpPr>
        <p:spPr bwMode="auto">
          <a:xfrm>
            <a:off x="3317875" y="6594475"/>
            <a:ext cx="42148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0" name="Oval 6">
            <a:extLst>
              <a:ext uri="{FF2B5EF4-FFF2-40B4-BE49-F238E27FC236}">
                <a16:creationId xmlns:a16="http://schemas.microsoft.com/office/drawing/2014/main" id="{C25B87D2-342A-D34E-AA44-1E8ED09711E0}"/>
              </a:ext>
            </a:extLst>
          </p:cNvPr>
          <p:cNvSpPr>
            <a:spLocks noChangeArrowheads="1"/>
          </p:cNvSpPr>
          <p:nvPr/>
        </p:nvSpPr>
        <p:spPr bwMode="auto">
          <a:xfrm>
            <a:off x="4899026" y="5751513"/>
            <a:ext cx="104775" cy="106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41" name="Oval 7">
            <a:extLst>
              <a:ext uri="{FF2B5EF4-FFF2-40B4-BE49-F238E27FC236}">
                <a16:creationId xmlns:a16="http://schemas.microsoft.com/office/drawing/2014/main" id="{461B041A-EE21-D942-A99D-DB202A6735C7}"/>
              </a:ext>
            </a:extLst>
          </p:cNvPr>
          <p:cNvSpPr>
            <a:spLocks noChangeArrowheads="1"/>
          </p:cNvSpPr>
          <p:nvPr/>
        </p:nvSpPr>
        <p:spPr bwMode="auto">
          <a:xfrm>
            <a:off x="4108451" y="6067426"/>
            <a:ext cx="104775" cy="106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42" name="Oval 8">
            <a:extLst>
              <a:ext uri="{FF2B5EF4-FFF2-40B4-BE49-F238E27FC236}">
                <a16:creationId xmlns:a16="http://schemas.microsoft.com/office/drawing/2014/main" id="{19C14BD8-C675-F842-B4E2-D4DD2B79B871}"/>
              </a:ext>
            </a:extLst>
          </p:cNvPr>
          <p:cNvSpPr>
            <a:spLocks noChangeArrowheads="1"/>
          </p:cNvSpPr>
          <p:nvPr/>
        </p:nvSpPr>
        <p:spPr bwMode="auto">
          <a:xfrm>
            <a:off x="4687888" y="5803901"/>
            <a:ext cx="104775" cy="106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43" name="Oval 9">
            <a:extLst>
              <a:ext uri="{FF2B5EF4-FFF2-40B4-BE49-F238E27FC236}">
                <a16:creationId xmlns:a16="http://schemas.microsoft.com/office/drawing/2014/main" id="{6D01083C-1FF4-724A-BEAC-33745156C73C}"/>
              </a:ext>
            </a:extLst>
          </p:cNvPr>
          <p:cNvSpPr>
            <a:spLocks noChangeArrowheads="1"/>
          </p:cNvSpPr>
          <p:nvPr/>
        </p:nvSpPr>
        <p:spPr bwMode="auto">
          <a:xfrm>
            <a:off x="4424363" y="5962651"/>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44" name="Oval 10">
            <a:extLst>
              <a:ext uri="{FF2B5EF4-FFF2-40B4-BE49-F238E27FC236}">
                <a16:creationId xmlns:a16="http://schemas.microsoft.com/office/drawing/2014/main" id="{5C2EE815-AD62-2D4E-977A-2048C03CE815}"/>
              </a:ext>
            </a:extLst>
          </p:cNvPr>
          <p:cNvSpPr>
            <a:spLocks noChangeArrowheads="1"/>
          </p:cNvSpPr>
          <p:nvPr/>
        </p:nvSpPr>
        <p:spPr bwMode="auto">
          <a:xfrm>
            <a:off x="5108575" y="5699126"/>
            <a:ext cx="106362"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45" name="Oval 11">
            <a:extLst>
              <a:ext uri="{FF2B5EF4-FFF2-40B4-BE49-F238E27FC236}">
                <a16:creationId xmlns:a16="http://schemas.microsoft.com/office/drawing/2014/main" id="{35A5E82F-3352-1347-9989-93E98923A4F4}"/>
              </a:ext>
            </a:extLst>
          </p:cNvPr>
          <p:cNvSpPr>
            <a:spLocks noChangeArrowheads="1"/>
          </p:cNvSpPr>
          <p:nvPr/>
        </p:nvSpPr>
        <p:spPr bwMode="auto">
          <a:xfrm>
            <a:off x="6584951" y="5487988"/>
            <a:ext cx="104775" cy="106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46" name="Oval 12">
            <a:extLst>
              <a:ext uri="{FF2B5EF4-FFF2-40B4-BE49-F238E27FC236}">
                <a16:creationId xmlns:a16="http://schemas.microsoft.com/office/drawing/2014/main" id="{C2E40796-E329-FD41-9C5D-60E2316B72DB}"/>
              </a:ext>
            </a:extLst>
          </p:cNvPr>
          <p:cNvSpPr>
            <a:spLocks noChangeArrowheads="1"/>
          </p:cNvSpPr>
          <p:nvPr/>
        </p:nvSpPr>
        <p:spPr bwMode="auto">
          <a:xfrm>
            <a:off x="5530851" y="5699126"/>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47" name="Oval 13">
            <a:extLst>
              <a:ext uri="{FF2B5EF4-FFF2-40B4-BE49-F238E27FC236}">
                <a16:creationId xmlns:a16="http://schemas.microsoft.com/office/drawing/2014/main" id="{3AEA180E-17F5-6B46-B30A-68261B0DB764}"/>
              </a:ext>
            </a:extLst>
          </p:cNvPr>
          <p:cNvSpPr>
            <a:spLocks noChangeArrowheads="1"/>
          </p:cNvSpPr>
          <p:nvPr/>
        </p:nvSpPr>
        <p:spPr bwMode="auto">
          <a:xfrm>
            <a:off x="7005638" y="4592638"/>
            <a:ext cx="106363" cy="106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48" name="Oval 14">
            <a:extLst>
              <a:ext uri="{FF2B5EF4-FFF2-40B4-BE49-F238E27FC236}">
                <a16:creationId xmlns:a16="http://schemas.microsoft.com/office/drawing/2014/main" id="{0919917C-9725-A541-A11B-DB47364EA49E}"/>
              </a:ext>
            </a:extLst>
          </p:cNvPr>
          <p:cNvSpPr>
            <a:spLocks noChangeArrowheads="1"/>
          </p:cNvSpPr>
          <p:nvPr/>
        </p:nvSpPr>
        <p:spPr bwMode="auto">
          <a:xfrm>
            <a:off x="6794500" y="5067301"/>
            <a:ext cx="106362"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49" name="Oval 15">
            <a:extLst>
              <a:ext uri="{FF2B5EF4-FFF2-40B4-BE49-F238E27FC236}">
                <a16:creationId xmlns:a16="http://schemas.microsoft.com/office/drawing/2014/main" id="{755EED4D-DFAF-2B46-8A53-353DAD7F7F22}"/>
              </a:ext>
            </a:extLst>
          </p:cNvPr>
          <p:cNvSpPr>
            <a:spLocks noChangeArrowheads="1"/>
          </p:cNvSpPr>
          <p:nvPr/>
        </p:nvSpPr>
        <p:spPr bwMode="auto">
          <a:xfrm>
            <a:off x="6742113" y="5330826"/>
            <a:ext cx="106363"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0" name="Oval 16">
            <a:extLst>
              <a:ext uri="{FF2B5EF4-FFF2-40B4-BE49-F238E27FC236}">
                <a16:creationId xmlns:a16="http://schemas.microsoft.com/office/drawing/2014/main" id="{86C93E0F-275D-5A4B-BC23-E18BDAE1ABC2}"/>
              </a:ext>
            </a:extLst>
          </p:cNvPr>
          <p:cNvSpPr>
            <a:spLocks noChangeArrowheads="1"/>
          </p:cNvSpPr>
          <p:nvPr/>
        </p:nvSpPr>
        <p:spPr bwMode="auto">
          <a:xfrm>
            <a:off x="6848476" y="4856164"/>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1" name="Oval 17">
            <a:extLst>
              <a:ext uri="{FF2B5EF4-FFF2-40B4-BE49-F238E27FC236}">
                <a16:creationId xmlns:a16="http://schemas.microsoft.com/office/drawing/2014/main" id="{2F0541F0-5509-BD4B-9BDB-7CE735D11CE5}"/>
              </a:ext>
            </a:extLst>
          </p:cNvPr>
          <p:cNvSpPr>
            <a:spLocks noChangeArrowheads="1"/>
          </p:cNvSpPr>
          <p:nvPr/>
        </p:nvSpPr>
        <p:spPr bwMode="auto">
          <a:xfrm>
            <a:off x="6953251" y="4381501"/>
            <a:ext cx="104775" cy="106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2" name="Oval 18">
            <a:extLst>
              <a:ext uri="{FF2B5EF4-FFF2-40B4-BE49-F238E27FC236}">
                <a16:creationId xmlns:a16="http://schemas.microsoft.com/office/drawing/2014/main" id="{C21B46A4-9FB8-E04F-B652-3CE31DF493E8}"/>
              </a:ext>
            </a:extLst>
          </p:cNvPr>
          <p:cNvSpPr>
            <a:spLocks noChangeArrowheads="1"/>
          </p:cNvSpPr>
          <p:nvPr/>
        </p:nvSpPr>
        <p:spPr bwMode="auto">
          <a:xfrm>
            <a:off x="6269038" y="5699126"/>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3" name="Oval 19">
            <a:extLst>
              <a:ext uri="{FF2B5EF4-FFF2-40B4-BE49-F238E27FC236}">
                <a16:creationId xmlns:a16="http://schemas.microsoft.com/office/drawing/2014/main" id="{2538026E-76EA-A14E-8FC9-D654F83C7E8E}"/>
              </a:ext>
            </a:extLst>
          </p:cNvPr>
          <p:cNvSpPr>
            <a:spLocks noChangeArrowheads="1"/>
          </p:cNvSpPr>
          <p:nvPr/>
        </p:nvSpPr>
        <p:spPr bwMode="auto">
          <a:xfrm>
            <a:off x="5846763" y="5646739"/>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4" name="Oval 20">
            <a:extLst>
              <a:ext uri="{FF2B5EF4-FFF2-40B4-BE49-F238E27FC236}">
                <a16:creationId xmlns:a16="http://schemas.microsoft.com/office/drawing/2014/main" id="{E937FE15-6B13-244D-98E7-9D0DCDD7DE29}"/>
              </a:ext>
            </a:extLst>
          </p:cNvPr>
          <p:cNvSpPr>
            <a:spLocks noChangeArrowheads="1"/>
          </p:cNvSpPr>
          <p:nvPr/>
        </p:nvSpPr>
        <p:spPr bwMode="auto">
          <a:xfrm>
            <a:off x="5319713" y="5699126"/>
            <a:ext cx="106363"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5" name="Oval 21">
            <a:extLst>
              <a:ext uri="{FF2B5EF4-FFF2-40B4-BE49-F238E27FC236}">
                <a16:creationId xmlns:a16="http://schemas.microsoft.com/office/drawing/2014/main" id="{CD683E37-13E4-304D-AE17-2A915296606B}"/>
              </a:ext>
            </a:extLst>
          </p:cNvPr>
          <p:cNvSpPr>
            <a:spLocks noChangeArrowheads="1"/>
          </p:cNvSpPr>
          <p:nvPr/>
        </p:nvSpPr>
        <p:spPr bwMode="auto">
          <a:xfrm>
            <a:off x="4003676" y="6119813"/>
            <a:ext cx="104775" cy="106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6" name="Oval 22">
            <a:extLst>
              <a:ext uri="{FF2B5EF4-FFF2-40B4-BE49-F238E27FC236}">
                <a16:creationId xmlns:a16="http://schemas.microsoft.com/office/drawing/2014/main" id="{669EC679-D3A9-5144-9EA7-6FF3D448077F}"/>
              </a:ext>
            </a:extLst>
          </p:cNvPr>
          <p:cNvSpPr>
            <a:spLocks noChangeArrowheads="1"/>
          </p:cNvSpPr>
          <p:nvPr/>
        </p:nvSpPr>
        <p:spPr bwMode="auto">
          <a:xfrm>
            <a:off x="4529138" y="5857876"/>
            <a:ext cx="106363"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7" name="Oval 23">
            <a:extLst>
              <a:ext uri="{FF2B5EF4-FFF2-40B4-BE49-F238E27FC236}">
                <a16:creationId xmlns:a16="http://schemas.microsoft.com/office/drawing/2014/main" id="{0A6A1D15-B20E-2148-BF25-333974E4D2B6}"/>
              </a:ext>
            </a:extLst>
          </p:cNvPr>
          <p:cNvSpPr>
            <a:spLocks noChangeArrowheads="1"/>
          </p:cNvSpPr>
          <p:nvPr/>
        </p:nvSpPr>
        <p:spPr bwMode="auto">
          <a:xfrm>
            <a:off x="6005513" y="5646739"/>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8" name="Oval 24">
            <a:extLst>
              <a:ext uri="{FF2B5EF4-FFF2-40B4-BE49-F238E27FC236}">
                <a16:creationId xmlns:a16="http://schemas.microsoft.com/office/drawing/2014/main" id="{F2856783-0EC6-5D46-84E2-BAA29952D53C}"/>
              </a:ext>
            </a:extLst>
          </p:cNvPr>
          <p:cNvSpPr>
            <a:spLocks noChangeArrowheads="1"/>
          </p:cNvSpPr>
          <p:nvPr/>
        </p:nvSpPr>
        <p:spPr bwMode="auto">
          <a:xfrm>
            <a:off x="7058025" y="4276726"/>
            <a:ext cx="106362"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59" name="Oval 25">
            <a:extLst>
              <a:ext uri="{FF2B5EF4-FFF2-40B4-BE49-F238E27FC236}">
                <a16:creationId xmlns:a16="http://schemas.microsoft.com/office/drawing/2014/main" id="{7F536918-E42F-074D-A8F9-1F39162DECCF}"/>
              </a:ext>
            </a:extLst>
          </p:cNvPr>
          <p:cNvSpPr>
            <a:spLocks noChangeArrowheads="1"/>
          </p:cNvSpPr>
          <p:nvPr/>
        </p:nvSpPr>
        <p:spPr bwMode="auto">
          <a:xfrm>
            <a:off x="6530975" y="5699126"/>
            <a:ext cx="106362"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60" name="Oval 26">
            <a:extLst>
              <a:ext uri="{FF2B5EF4-FFF2-40B4-BE49-F238E27FC236}">
                <a16:creationId xmlns:a16="http://schemas.microsoft.com/office/drawing/2014/main" id="{BEA3A369-0E71-0A4A-8C68-30677CEF8365}"/>
              </a:ext>
            </a:extLst>
          </p:cNvPr>
          <p:cNvSpPr>
            <a:spLocks noChangeArrowheads="1"/>
          </p:cNvSpPr>
          <p:nvPr/>
        </p:nvSpPr>
        <p:spPr bwMode="auto">
          <a:xfrm>
            <a:off x="5583238" y="5594351"/>
            <a:ext cx="106363"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61" name="Oval 27">
            <a:extLst>
              <a:ext uri="{FF2B5EF4-FFF2-40B4-BE49-F238E27FC236}">
                <a16:creationId xmlns:a16="http://schemas.microsoft.com/office/drawing/2014/main" id="{97E9BF9C-B593-4E4F-9621-8C34048979B6}"/>
              </a:ext>
            </a:extLst>
          </p:cNvPr>
          <p:cNvSpPr>
            <a:spLocks noChangeArrowheads="1"/>
          </p:cNvSpPr>
          <p:nvPr/>
        </p:nvSpPr>
        <p:spPr bwMode="auto">
          <a:xfrm>
            <a:off x="6848476" y="4645026"/>
            <a:ext cx="104775" cy="106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62" name="Oval 28">
            <a:extLst>
              <a:ext uri="{FF2B5EF4-FFF2-40B4-BE49-F238E27FC236}">
                <a16:creationId xmlns:a16="http://schemas.microsoft.com/office/drawing/2014/main" id="{E00CB9AD-7251-BA40-BC7F-1597FD17AE9E}"/>
              </a:ext>
            </a:extLst>
          </p:cNvPr>
          <p:cNvSpPr>
            <a:spLocks noChangeArrowheads="1"/>
          </p:cNvSpPr>
          <p:nvPr/>
        </p:nvSpPr>
        <p:spPr bwMode="auto">
          <a:xfrm>
            <a:off x="6742113" y="4803776"/>
            <a:ext cx="106363"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63" name="Oval 29">
            <a:extLst>
              <a:ext uri="{FF2B5EF4-FFF2-40B4-BE49-F238E27FC236}">
                <a16:creationId xmlns:a16="http://schemas.microsoft.com/office/drawing/2014/main" id="{2A80E547-3B71-9D47-91FD-BC9425593BEB}"/>
              </a:ext>
            </a:extLst>
          </p:cNvPr>
          <p:cNvSpPr>
            <a:spLocks noChangeArrowheads="1"/>
          </p:cNvSpPr>
          <p:nvPr/>
        </p:nvSpPr>
        <p:spPr bwMode="auto">
          <a:xfrm>
            <a:off x="7164388" y="4171951"/>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sp>
        <p:nvSpPr>
          <p:cNvPr id="64" name="Oval 30">
            <a:extLst>
              <a:ext uri="{FF2B5EF4-FFF2-40B4-BE49-F238E27FC236}">
                <a16:creationId xmlns:a16="http://schemas.microsoft.com/office/drawing/2014/main" id="{C26FA1A4-0DA0-E345-90DC-985F207BCF09}"/>
              </a:ext>
            </a:extLst>
          </p:cNvPr>
          <p:cNvSpPr>
            <a:spLocks noChangeArrowheads="1"/>
          </p:cNvSpPr>
          <p:nvPr/>
        </p:nvSpPr>
        <p:spPr bwMode="auto">
          <a:xfrm>
            <a:off x="3844926" y="6226176"/>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endParaRPr lang="zh-CN" altLang="zh-CN"/>
          </a:p>
        </p:txBody>
      </p:sp>
      <p:grpSp>
        <p:nvGrpSpPr>
          <p:cNvPr id="65" name="Group 32">
            <a:extLst>
              <a:ext uri="{FF2B5EF4-FFF2-40B4-BE49-F238E27FC236}">
                <a16:creationId xmlns:a16="http://schemas.microsoft.com/office/drawing/2014/main" id="{08C80942-3DBF-4F49-BB44-DA2096CC4EAC}"/>
              </a:ext>
            </a:extLst>
          </p:cNvPr>
          <p:cNvGrpSpPr>
            <a:grpSpLocks/>
          </p:cNvGrpSpPr>
          <p:nvPr/>
        </p:nvGrpSpPr>
        <p:grpSpPr bwMode="auto">
          <a:xfrm>
            <a:off x="3265488" y="3960814"/>
            <a:ext cx="4003675" cy="2528887"/>
            <a:chOff x="1056" y="1104"/>
            <a:chExt cx="3648" cy="2304"/>
          </a:xfrm>
        </p:grpSpPr>
        <p:sp>
          <p:nvSpPr>
            <p:cNvPr id="66" name="Line 33">
              <a:extLst>
                <a:ext uri="{FF2B5EF4-FFF2-40B4-BE49-F238E27FC236}">
                  <a16:creationId xmlns:a16="http://schemas.microsoft.com/office/drawing/2014/main" id="{F5B5B095-4FC3-0F4E-871A-61748C0B88BC}"/>
                </a:ext>
              </a:extLst>
            </p:cNvPr>
            <p:cNvSpPr>
              <a:spLocks noChangeShapeType="1"/>
            </p:cNvSpPr>
            <p:nvPr/>
          </p:nvSpPr>
          <p:spPr bwMode="auto">
            <a:xfrm flipV="1">
              <a:off x="1056" y="2736"/>
              <a:ext cx="1584" cy="672"/>
            </a:xfrm>
            <a:prstGeom prst="line">
              <a:avLst/>
            </a:prstGeom>
            <a:noFill/>
            <a:ln w="12700">
              <a:solidFill>
                <a:srgbClr val="003399"/>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67" name="Line 34">
              <a:extLst>
                <a:ext uri="{FF2B5EF4-FFF2-40B4-BE49-F238E27FC236}">
                  <a16:creationId xmlns:a16="http://schemas.microsoft.com/office/drawing/2014/main" id="{02E2349D-51E5-7F43-A5DA-6200150B8E74}"/>
                </a:ext>
              </a:extLst>
            </p:cNvPr>
            <p:cNvSpPr>
              <a:spLocks noChangeShapeType="1"/>
            </p:cNvSpPr>
            <p:nvPr/>
          </p:nvSpPr>
          <p:spPr bwMode="auto">
            <a:xfrm flipH="1">
              <a:off x="4128" y="1104"/>
              <a:ext cx="576" cy="1584"/>
            </a:xfrm>
            <a:prstGeom prst="line">
              <a:avLst/>
            </a:prstGeom>
            <a:noFill/>
            <a:ln w="12700">
              <a:solidFill>
                <a:srgbClr val="003399"/>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68" name="Line 35">
              <a:extLst>
                <a:ext uri="{FF2B5EF4-FFF2-40B4-BE49-F238E27FC236}">
                  <a16:creationId xmlns:a16="http://schemas.microsoft.com/office/drawing/2014/main" id="{5899B5C0-F4B1-E143-A880-178BF5A92B33}"/>
                </a:ext>
              </a:extLst>
            </p:cNvPr>
            <p:cNvSpPr>
              <a:spLocks noChangeShapeType="1"/>
            </p:cNvSpPr>
            <p:nvPr/>
          </p:nvSpPr>
          <p:spPr bwMode="auto">
            <a:xfrm flipV="1">
              <a:off x="2640" y="2688"/>
              <a:ext cx="1488" cy="48"/>
            </a:xfrm>
            <a:prstGeom prst="line">
              <a:avLst/>
            </a:prstGeom>
            <a:noFill/>
            <a:ln w="12700">
              <a:solidFill>
                <a:srgbClr val="003399"/>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sp>
        <p:nvSpPr>
          <p:cNvPr id="69" name="Rectangle 37">
            <a:extLst>
              <a:ext uri="{FF2B5EF4-FFF2-40B4-BE49-F238E27FC236}">
                <a16:creationId xmlns:a16="http://schemas.microsoft.com/office/drawing/2014/main" id="{FF6D8B4C-E0B3-6D4E-9E90-B5969E51DD24}"/>
              </a:ext>
            </a:extLst>
          </p:cNvPr>
          <p:cNvSpPr>
            <a:spLocks noChangeArrowheads="1"/>
          </p:cNvSpPr>
          <p:nvPr/>
        </p:nvSpPr>
        <p:spPr bwMode="auto">
          <a:xfrm>
            <a:off x="6189662" y="6532563"/>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r>
              <a:rPr lang="en-US" altLang="zh-CN"/>
              <a:t>x</a:t>
            </a:r>
          </a:p>
        </p:txBody>
      </p:sp>
      <p:sp>
        <p:nvSpPr>
          <p:cNvPr id="70" name="Rectangle 38">
            <a:extLst>
              <a:ext uri="{FF2B5EF4-FFF2-40B4-BE49-F238E27FC236}">
                <a16:creationId xmlns:a16="http://schemas.microsoft.com/office/drawing/2014/main" id="{CF80307E-733B-0C4C-9FD0-2A3834773C8C}"/>
              </a:ext>
            </a:extLst>
          </p:cNvPr>
          <p:cNvSpPr>
            <a:spLocks noChangeArrowheads="1"/>
          </p:cNvSpPr>
          <p:nvPr/>
        </p:nvSpPr>
        <p:spPr bwMode="auto">
          <a:xfrm>
            <a:off x="2269668" y="5347495"/>
            <a:ext cx="293350"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r>
              <a:rPr lang="en-US" altLang="zh-CN"/>
              <a:t>y</a:t>
            </a:r>
          </a:p>
        </p:txBody>
      </p:sp>
      <p:pic>
        <p:nvPicPr>
          <p:cNvPr id="71" name="Picture 2">
            <a:extLst>
              <a:ext uri="{FF2B5EF4-FFF2-40B4-BE49-F238E27FC236}">
                <a16:creationId xmlns:a16="http://schemas.microsoft.com/office/drawing/2014/main" id="{5CD1DE45-7F08-B242-82A4-FD25A1CCFA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72" name="Rectangle 4">
            <a:extLst>
              <a:ext uri="{FF2B5EF4-FFF2-40B4-BE49-F238E27FC236}">
                <a16:creationId xmlns:a16="http://schemas.microsoft.com/office/drawing/2014/main" id="{0797C6B1-F869-B648-A0CB-8DDCCC9831BA}"/>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122999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3">
            <a:extLst>
              <a:ext uri="{FF2B5EF4-FFF2-40B4-BE49-F238E27FC236}">
                <a16:creationId xmlns:a16="http://schemas.microsoft.com/office/drawing/2014/main" id="{F9F1608A-2BD9-D941-B772-6207681DFDC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fld id="{84E1075B-02A5-6642-98E4-C42E5BD4C948}" type="slidenum">
              <a:rPr lang="en-US" altLang="zh-CN" sz="800"/>
              <a:pPr/>
              <a:t>23</a:t>
            </a:fld>
            <a:endParaRPr lang="en-US" altLang="zh-CN" sz="1400"/>
          </a:p>
        </p:txBody>
      </p:sp>
      <p:sp>
        <p:nvSpPr>
          <p:cNvPr id="54274" name="Rectangle 2">
            <a:extLst>
              <a:ext uri="{FF2B5EF4-FFF2-40B4-BE49-F238E27FC236}">
                <a16:creationId xmlns:a16="http://schemas.microsoft.com/office/drawing/2014/main" id="{4D6F4D36-8ACC-5A41-B2CF-263AB2BF4F59}"/>
              </a:ext>
            </a:extLst>
          </p:cNvPr>
          <p:cNvSpPr>
            <a:spLocks noGrp="1" noChangeArrowheads="1"/>
          </p:cNvSpPr>
          <p:nvPr>
            <p:ph type="title"/>
          </p:nvPr>
        </p:nvSpPr>
        <p:spPr/>
        <p:txBody>
          <a:bodyPr/>
          <a:lstStyle/>
          <a:p>
            <a:r>
              <a:rPr lang="en-US" altLang="zh-CN"/>
              <a:t>Dynamic Programming:  Multiway Choice</a:t>
            </a:r>
          </a:p>
        </p:txBody>
      </p:sp>
      <p:sp>
        <p:nvSpPr>
          <p:cNvPr id="54275" name="Rectangle 3">
            <a:extLst>
              <a:ext uri="{FF2B5EF4-FFF2-40B4-BE49-F238E27FC236}">
                <a16:creationId xmlns:a16="http://schemas.microsoft.com/office/drawing/2014/main" id="{A34FAE64-DDBC-834B-94BE-A88FD0C7CE32}"/>
              </a:ext>
            </a:extLst>
          </p:cNvPr>
          <p:cNvSpPr>
            <a:spLocks noGrp="1" noChangeArrowheads="1"/>
          </p:cNvSpPr>
          <p:nvPr>
            <p:ph type="body" idx="1"/>
          </p:nvPr>
        </p:nvSpPr>
        <p:spPr/>
        <p:txBody>
          <a:bodyPr/>
          <a:lstStyle/>
          <a:p>
            <a:pPr marL="0" indent="0"/>
            <a:r>
              <a:rPr lang="en-US" altLang="zh-CN" dirty="0">
                <a:solidFill>
                  <a:srgbClr val="0000CC"/>
                </a:solidFill>
              </a:rPr>
              <a:t>Notation</a:t>
            </a:r>
            <a:r>
              <a:rPr lang="en-US" altLang="zh-CN" dirty="0"/>
              <a:t>.</a:t>
            </a:r>
          </a:p>
          <a:p>
            <a:pPr lvl="1"/>
            <a:r>
              <a:rPr lang="en-US" altLang="zh-CN" dirty="0">
                <a:ea typeface="ＭＳ Ｐゴシック" panose="020B0600070205080204" pitchFamily="34" charset="-128"/>
              </a:rPr>
              <a:t>OPT(j) = minimum cost for points p</a:t>
            </a:r>
            <a:r>
              <a:rPr lang="en-US" altLang="zh-CN" sz="2000" baseline="-25000" dirty="0">
                <a:ea typeface="ＭＳ Ｐゴシック" panose="020B0600070205080204" pitchFamily="34" charset="-128"/>
              </a:rPr>
              <a:t>1</a:t>
            </a:r>
            <a:r>
              <a:rPr lang="en-US" altLang="zh-CN" dirty="0">
                <a:ea typeface="ＭＳ Ｐゴシック" panose="020B0600070205080204" pitchFamily="34" charset="-128"/>
              </a:rPr>
              <a:t>, p</a:t>
            </a:r>
            <a:r>
              <a:rPr lang="en-US" altLang="zh-CN" sz="2000" baseline="-25000" dirty="0">
                <a:ea typeface="ＭＳ Ｐゴシック" panose="020B0600070205080204" pitchFamily="34" charset="-128"/>
              </a:rPr>
              <a:t>i+1</a:t>
            </a:r>
            <a:r>
              <a:rPr lang="en-US" altLang="zh-CN" dirty="0">
                <a:ea typeface="ＭＳ Ｐゴシック" panose="020B0600070205080204" pitchFamily="34" charset="-128"/>
              </a:rPr>
              <a:t> , . . . , </a:t>
            </a:r>
            <a:r>
              <a:rPr lang="en-US" altLang="zh-CN" dirty="0" err="1">
                <a:ea typeface="ＭＳ Ｐゴシック" panose="020B0600070205080204" pitchFamily="34" charset="-128"/>
              </a:rPr>
              <a:t>p</a:t>
            </a:r>
            <a:r>
              <a:rPr lang="en-US" altLang="zh-CN" sz="2000" baseline="-25000" dirty="0" err="1">
                <a:ea typeface="ＭＳ Ｐゴシック" panose="020B0600070205080204" pitchFamily="34" charset="-128"/>
              </a:rPr>
              <a:t>j</a:t>
            </a:r>
            <a:r>
              <a:rPr lang="en-US" altLang="zh-CN" dirty="0">
                <a:ea typeface="ＭＳ Ｐゴシック" panose="020B0600070205080204" pitchFamily="34" charset="-128"/>
              </a:rPr>
              <a:t>.</a:t>
            </a:r>
          </a:p>
          <a:p>
            <a:pPr lvl="1"/>
            <a:r>
              <a:rPr lang="en-US" altLang="zh-CN" dirty="0">
                <a:ea typeface="ＭＳ Ｐゴシック" panose="020B0600070205080204" pitchFamily="34" charset="-128"/>
              </a:rPr>
              <a:t>e(</a:t>
            </a:r>
            <a:r>
              <a:rPr lang="en-US" altLang="zh-CN" dirty="0" err="1">
                <a:ea typeface="ＭＳ Ｐゴシック" panose="020B0600070205080204" pitchFamily="34" charset="-128"/>
              </a:rPr>
              <a:t>i</a:t>
            </a:r>
            <a:r>
              <a:rPr lang="en-US" altLang="zh-CN" dirty="0">
                <a:ea typeface="ＭＳ Ｐゴシック" panose="020B0600070205080204" pitchFamily="34" charset="-128"/>
              </a:rPr>
              <a:t>, j)   = minimum sum of squares for points p</a:t>
            </a:r>
            <a:r>
              <a:rPr lang="en-US" altLang="zh-CN" sz="2000" baseline="-25000" dirty="0">
                <a:ea typeface="ＭＳ Ｐゴシック" panose="020B0600070205080204" pitchFamily="34" charset="-128"/>
              </a:rPr>
              <a:t>i</a:t>
            </a:r>
            <a:r>
              <a:rPr lang="en-US" altLang="zh-CN" dirty="0">
                <a:ea typeface="ＭＳ Ｐゴシック" panose="020B0600070205080204" pitchFamily="34" charset="-128"/>
              </a:rPr>
              <a:t>, p</a:t>
            </a:r>
            <a:r>
              <a:rPr lang="en-US" altLang="zh-CN" sz="2000" baseline="-25000" dirty="0">
                <a:ea typeface="ＭＳ Ｐゴシック" panose="020B0600070205080204" pitchFamily="34" charset="-128"/>
              </a:rPr>
              <a:t>i+1</a:t>
            </a:r>
            <a:r>
              <a:rPr lang="en-US" altLang="zh-CN" dirty="0">
                <a:ea typeface="ＭＳ Ｐゴシック" panose="020B0600070205080204" pitchFamily="34" charset="-128"/>
              </a:rPr>
              <a:t> , . . . , </a:t>
            </a:r>
            <a:r>
              <a:rPr lang="en-US" altLang="zh-CN" dirty="0" err="1">
                <a:ea typeface="ＭＳ Ｐゴシック" panose="020B0600070205080204" pitchFamily="34" charset="-128"/>
              </a:rPr>
              <a:t>p</a:t>
            </a:r>
            <a:r>
              <a:rPr lang="en-US" altLang="zh-CN" sz="2000" baseline="-25000" dirty="0" err="1">
                <a:ea typeface="ＭＳ Ｐゴシック" panose="020B0600070205080204" pitchFamily="34" charset="-128"/>
              </a:rPr>
              <a:t>j</a:t>
            </a:r>
            <a:r>
              <a:rPr lang="en-US" altLang="zh-CN" dirty="0">
                <a:ea typeface="ＭＳ Ｐゴシック" panose="020B0600070205080204" pitchFamily="34" charset="-128"/>
              </a:rPr>
              <a:t>.</a:t>
            </a:r>
          </a:p>
          <a:p>
            <a:pPr marL="0" indent="0"/>
            <a:endParaRPr lang="en-US" altLang="zh-CN" dirty="0"/>
          </a:p>
          <a:p>
            <a:pPr marL="0" indent="0"/>
            <a:r>
              <a:rPr lang="en-US" altLang="zh-CN" dirty="0"/>
              <a:t>To compute OPT(j):</a:t>
            </a:r>
          </a:p>
          <a:p>
            <a:pPr lvl="1"/>
            <a:r>
              <a:rPr lang="en-US" altLang="zh-CN" dirty="0">
                <a:ea typeface="ＭＳ Ｐゴシック" panose="020B0600070205080204" pitchFamily="34" charset="-128"/>
              </a:rPr>
              <a:t>Last segment uses points p</a:t>
            </a:r>
            <a:r>
              <a:rPr lang="en-US" altLang="zh-CN" sz="2000" baseline="-25000" dirty="0">
                <a:ea typeface="ＭＳ Ｐゴシック" panose="020B0600070205080204" pitchFamily="34" charset="-128"/>
              </a:rPr>
              <a:t>i</a:t>
            </a:r>
            <a:r>
              <a:rPr lang="en-US" altLang="zh-CN" dirty="0">
                <a:ea typeface="ＭＳ Ｐゴシック" panose="020B0600070205080204" pitchFamily="34" charset="-128"/>
              </a:rPr>
              <a:t>, p</a:t>
            </a:r>
            <a:r>
              <a:rPr lang="en-US" altLang="zh-CN" sz="2000" baseline="-25000" dirty="0">
                <a:ea typeface="ＭＳ Ｐゴシック" panose="020B0600070205080204" pitchFamily="34" charset="-128"/>
              </a:rPr>
              <a:t>i+1</a:t>
            </a:r>
            <a:r>
              <a:rPr lang="en-US" altLang="zh-CN" dirty="0">
                <a:ea typeface="ＭＳ Ｐゴシック" panose="020B0600070205080204" pitchFamily="34" charset="-128"/>
              </a:rPr>
              <a:t> , . . . , </a:t>
            </a:r>
            <a:r>
              <a:rPr lang="en-US" altLang="zh-CN" dirty="0" err="1">
                <a:ea typeface="ＭＳ Ｐゴシック" panose="020B0600070205080204" pitchFamily="34" charset="-128"/>
              </a:rPr>
              <a:t>p</a:t>
            </a:r>
            <a:r>
              <a:rPr lang="en-US" altLang="zh-CN" sz="2000" baseline="-25000" dirty="0" err="1">
                <a:ea typeface="ＭＳ Ｐゴシック" panose="020B0600070205080204" pitchFamily="34" charset="-128"/>
              </a:rPr>
              <a:t>j</a:t>
            </a:r>
            <a:r>
              <a:rPr lang="en-US" altLang="zh-CN" dirty="0">
                <a:ea typeface="ＭＳ Ｐゴシック" panose="020B0600070205080204" pitchFamily="34" charset="-128"/>
              </a:rPr>
              <a:t> for some </a:t>
            </a:r>
            <a:r>
              <a:rPr lang="en-US" altLang="zh-CN" dirty="0" err="1">
                <a:ea typeface="ＭＳ Ｐゴシック" panose="020B0600070205080204" pitchFamily="34" charset="-128"/>
              </a:rPr>
              <a:t>i</a:t>
            </a:r>
            <a:r>
              <a:rPr lang="en-US" altLang="zh-CN" dirty="0">
                <a:ea typeface="ＭＳ Ｐゴシック" panose="020B0600070205080204" pitchFamily="34" charset="-128"/>
              </a:rPr>
              <a:t>.</a:t>
            </a:r>
          </a:p>
          <a:p>
            <a:pPr lvl="1"/>
            <a:r>
              <a:rPr lang="en-US" altLang="zh-CN" dirty="0">
                <a:ea typeface="ＭＳ Ｐゴシック" panose="020B0600070205080204" pitchFamily="34" charset="-128"/>
              </a:rPr>
              <a:t>Cost = e(</a:t>
            </a:r>
            <a:r>
              <a:rPr lang="en-US" altLang="zh-CN" dirty="0" err="1">
                <a:ea typeface="ＭＳ Ｐゴシック" panose="020B0600070205080204" pitchFamily="34" charset="-128"/>
              </a:rPr>
              <a:t>i</a:t>
            </a:r>
            <a:r>
              <a:rPr lang="en-US" altLang="zh-CN" dirty="0">
                <a:ea typeface="ＭＳ Ｐゴシック" panose="020B0600070205080204" pitchFamily="34" charset="-128"/>
              </a:rPr>
              <a:t>, j) + c + OPT(i-1).</a:t>
            </a:r>
          </a:p>
          <a:p>
            <a:pPr lvl="1"/>
            <a:endParaRPr lang="en-US" altLang="zh-CN" dirty="0">
              <a:ea typeface="ＭＳ Ｐゴシック" panose="020B0600070205080204" pitchFamily="34" charset="-128"/>
            </a:endParaRPr>
          </a:p>
          <a:p>
            <a:pPr lvl="1"/>
            <a:endParaRPr lang="en-US" altLang="zh-CN" dirty="0">
              <a:ea typeface="ＭＳ Ｐゴシック" panose="020B0600070205080204" pitchFamily="34" charset="-128"/>
            </a:endParaRPr>
          </a:p>
          <a:p>
            <a:pPr lvl="1"/>
            <a:endParaRPr lang="en-US" altLang="zh-CN" dirty="0">
              <a:ea typeface="ＭＳ Ｐゴシック" panose="020B0600070205080204" pitchFamily="34" charset="-128"/>
            </a:endParaRPr>
          </a:p>
          <a:p>
            <a:pPr lvl="1"/>
            <a:endParaRPr lang="en-US" altLang="zh-CN" dirty="0">
              <a:ea typeface="ＭＳ Ｐゴシック" panose="020B0600070205080204" pitchFamily="34" charset="-128"/>
            </a:endParaRPr>
          </a:p>
          <a:p>
            <a:pPr lvl="1"/>
            <a:endParaRPr lang="en-US" altLang="zh-CN" dirty="0">
              <a:ea typeface="ＭＳ Ｐゴシック" panose="020B0600070205080204" pitchFamily="34" charset="-128"/>
            </a:endParaRPr>
          </a:p>
        </p:txBody>
      </p:sp>
      <p:pic>
        <p:nvPicPr>
          <p:cNvPr id="5" name="Picture 2">
            <a:extLst>
              <a:ext uri="{FF2B5EF4-FFF2-40B4-BE49-F238E27FC236}">
                <a16:creationId xmlns:a16="http://schemas.microsoft.com/office/drawing/2014/main" id="{8A03940A-8127-FE4F-B7EB-D1F9D445F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9199A60F-3EA6-CA47-AF11-83D72E67FEE2}"/>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212842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3">
            <a:extLst>
              <a:ext uri="{FF2B5EF4-FFF2-40B4-BE49-F238E27FC236}">
                <a16:creationId xmlns:a16="http://schemas.microsoft.com/office/drawing/2014/main" id="{58BA67AE-2701-A84F-8A05-F9F029DAB2D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fld id="{18B56D93-4117-4F45-9035-0CE292819342}" type="slidenum">
              <a:rPr lang="en-US" altLang="zh-CN" sz="800"/>
              <a:pPr/>
              <a:t>24</a:t>
            </a:fld>
            <a:endParaRPr lang="en-US" altLang="zh-CN" sz="1400"/>
          </a:p>
        </p:txBody>
      </p:sp>
      <p:sp>
        <p:nvSpPr>
          <p:cNvPr id="56322" name="Rectangle 7">
            <a:extLst>
              <a:ext uri="{FF2B5EF4-FFF2-40B4-BE49-F238E27FC236}">
                <a16:creationId xmlns:a16="http://schemas.microsoft.com/office/drawing/2014/main" id="{49DA9639-A79F-C040-B333-A8669C4FEE28}"/>
              </a:ext>
            </a:extLst>
          </p:cNvPr>
          <p:cNvSpPr>
            <a:spLocks noGrp="1" noChangeArrowheads="1"/>
          </p:cNvSpPr>
          <p:nvPr>
            <p:ph type="title"/>
          </p:nvPr>
        </p:nvSpPr>
        <p:spPr/>
        <p:txBody>
          <a:bodyPr/>
          <a:lstStyle/>
          <a:p>
            <a:r>
              <a:rPr lang="en-US" altLang="zh-CN"/>
              <a:t>Segmented Least Squares:  Algorithm</a:t>
            </a:r>
          </a:p>
        </p:txBody>
      </p:sp>
      <p:sp>
        <p:nvSpPr>
          <p:cNvPr id="56323" name="Rectangle 8">
            <a:extLst>
              <a:ext uri="{FF2B5EF4-FFF2-40B4-BE49-F238E27FC236}">
                <a16:creationId xmlns:a16="http://schemas.microsoft.com/office/drawing/2014/main" id="{857851DC-4539-F845-99D8-316B9AD71651}"/>
              </a:ext>
            </a:extLst>
          </p:cNvPr>
          <p:cNvSpPr>
            <a:spLocks noGrp="1" noChangeArrowheads="1"/>
          </p:cNvSpPr>
          <p:nvPr>
            <p:ph type="body" idx="1"/>
          </p:nvPr>
        </p:nvSpPr>
        <p:spPr>
          <a:xfrm>
            <a:off x="838199" y="1326994"/>
            <a:ext cx="11053879" cy="4810335"/>
          </a:xfrm>
        </p:spPr>
        <p:txBody>
          <a:bodyPr>
            <a:normAutofit fontScale="62500" lnSpcReduction="20000"/>
          </a:bodyPr>
          <a:lstStyle/>
          <a:p>
            <a:pPr marL="0" indent="0"/>
            <a:endParaRPr lang="en-US" altLang="zh-CN" dirty="0"/>
          </a:p>
          <a:p>
            <a:pPr marL="0" indent="0"/>
            <a:endParaRPr lang="en-US" altLang="zh-CN" dirty="0"/>
          </a:p>
          <a:p>
            <a:pPr marL="0" indent="0"/>
            <a:endParaRPr lang="en-US" altLang="zh-CN" dirty="0"/>
          </a:p>
          <a:p>
            <a:pPr marL="0" indent="0"/>
            <a:endParaRPr lang="en-US" altLang="zh-CN" dirty="0"/>
          </a:p>
          <a:p>
            <a:pPr marL="0" indent="0"/>
            <a:endParaRPr lang="en-US" altLang="zh-CN" dirty="0"/>
          </a:p>
          <a:p>
            <a:pPr marL="0" indent="0"/>
            <a:endParaRPr lang="en-US" altLang="zh-CN" dirty="0"/>
          </a:p>
          <a:p>
            <a:pPr marL="0" indent="0"/>
            <a:endParaRPr lang="en-US" altLang="zh-CN" dirty="0"/>
          </a:p>
          <a:p>
            <a:pPr marL="0" indent="0"/>
            <a:endParaRPr lang="en-US" altLang="zh-CN" dirty="0"/>
          </a:p>
          <a:p>
            <a:pPr marL="0" indent="0"/>
            <a:endParaRPr lang="en-US" altLang="zh-CN" dirty="0"/>
          </a:p>
          <a:p>
            <a:pPr marL="0" indent="0"/>
            <a:endParaRPr lang="en-US" altLang="zh-CN" dirty="0"/>
          </a:p>
          <a:p>
            <a:pPr marL="0" indent="0"/>
            <a:endParaRPr lang="en-US" altLang="zh-CN" dirty="0"/>
          </a:p>
          <a:p>
            <a:pPr marL="0" indent="0"/>
            <a:endParaRPr lang="en-US" altLang="zh-CN" dirty="0"/>
          </a:p>
          <a:p>
            <a:pPr marL="0" indent="0"/>
            <a:endParaRPr lang="en-US" altLang="zh-CN" dirty="0"/>
          </a:p>
          <a:p>
            <a:pPr marL="0" indent="0"/>
            <a:r>
              <a:rPr lang="en-US" altLang="zh-CN" dirty="0">
                <a:solidFill>
                  <a:srgbClr val="0000CC"/>
                </a:solidFill>
              </a:rPr>
              <a:t>Running time</a:t>
            </a:r>
            <a:r>
              <a:rPr lang="en-US" altLang="zh-CN" dirty="0"/>
              <a:t>.  </a:t>
            </a:r>
            <a:r>
              <a:rPr lang="en-US" altLang="zh-CN" dirty="0">
                <a:solidFill>
                  <a:schemeClr val="tx1"/>
                </a:solidFill>
              </a:rPr>
              <a:t>O(n</a:t>
            </a:r>
            <a:r>
              <a:rPr lang="en-US" altLang="zh-CN" baseline="30000" dirty="0">
                <a:solidFill>
                  <a:schemeClr val="tx1"/>
                </a:solidFill>
              </a:rPr>
              <a:t>3</a:t>
            </a:r>
            <a:r>
              <a:rPr lang="en-US" altLang="zh-CN" dirty="0">
                <a:solidFill>
                  <a:schemeClr val="tx1"/>
                </a:solidFill>
              </a:rPr>
              <a:t>).</a:t>
            </a:r>
          </a:p>
          <a:p>
            <a:pPr lvl="1"/>
            <a:r>
              <a:rPr lang="en-US" altLang="zh-CN" sz="2600" dirty="0">
                <a:ea typeface="ＭＳ Ｐゴシック" panose="020B0600070205080204" pitchFamily="34" charset="-128"/>
              </a:rPr>
              <a:t>Bottleneck = computing e(</a:t>
            </a:r>
            <a:r>
              <a:rPr lang="en-US" altLang="zh-CN" sz="2600" dirty="0" err="1">
                <a:ea typeface="ＭＳ Ｐゴシック" panose="020B0600070205080204" pitchFamily="34" charset="-128"/>
              </a:rPr>
              <a:t>i</a:t>
            </a:r>
            <a:r>
              <a:rPr lang="en-US" altLang="zh-CN" sz="2600" dirty="0">
                <a:ea typeface="ＭＳ Ｐゴシック" panose="020B0600070205080204" pitchFamily="34" charset="-128"/>
              </a:rPr>
              <a:t>, j) for O(n</a:t>
            </a:r>
            <a:r>
              <a:rPr lang="en-US" altLang="zh-CN" sz="2200" baseline="30000" dirty="0">
                <a:ea typeface="ＭＳ Ｐゴシック" panose="020B0600070205080204" pitchFamily="34" charset="-128"/>
              </a:rPr>
              <a:t>2</a:t>
            </a:r>
            <a:r>
              <a:rPr lang="en-US" altLang="zh-CN" sz="2600" dirty="0">
                <a:ea typeface="ＭＳ Ｐゴシック" panose="020B0600070205080204" pitchFamily="34" charset="-128"/>
              </a:rPr>
              <a:t>) pairs, O(n) per pair using previous formula.</a:t>
            </a:r>
          </a:p>
        </p:txBody>
      </p:sp>
      <p:sp>
        <p:nvSpPr>
          <p:cNvPr id="56324" name="Text Box 9">
            <a:extLst>
              <a:ext uri="{FF2B5EF4-FFF2-40B4-BE49-F238E27FC236}">
                <a16:creationId xmlns:a16="http://schemas.microsoft.com/office/drawing/2014/main" id="{ECF3622B-B4CF-1E41-8D2C-FC4349EE2E7C}"/>
              </a:ext>
            </a:extLst>
          </p:cNvPr>
          <p:cNvSpPr txBox="1">
            <a:spLocks noChangeArrowheads="1"/>
          </p:cNvSpPr>
          <p:nvPr/>
        </p:nvSpPr>
        <p:spPr bwMode="auto">
          <a:xfrm>
            <a:off x="2025273" y="1277239"/>
            <a:ext cx="6345238" cy="3606800"/>
          </a:xfrm>
          <a:prstGeom prst="rect">
            <a:avLst/>
          </a:prstGeom>
          <a:solidFill>
            <a:schemeClr val="accent5">
              <a:lumMod val="20000"/>
              <a:lumOff val="80000"/>
            </a:schemeClr>
          </a:solidFill>
          <a:ln>
            <a:noFill/>
          </a:ln>
        </p:spPr>
        <p:txBody>
          <a:bodyPr lIns="182880" tIns="91440" rIns="137160" bIns="91440">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r>
              <a:rPr lang="en-US" altLang="zh-CN" b="1">
                <a:solidFill>
                  <a:srgbClr val="003399"/>
                </a:solidFill>
                <a:latin typeface="Courier New" panose="02070309020205020404" pitchFamily="49" charset="0"/>
              </a:rPr>
              <a:t>INPUT</a:t>
            </a:r>
            <a:r>
              <a:rPr lang="en-US" altLang="zh-CN" b="1">
                <a:latin typeface="Courier New" panose="02070309020205020404" pitchFamily="49" charset="0"/>
              </a:rPr>
              <a:t>: n, p</a:t>
            </a:r>
            <a:r>
              <a:rPr lang="en-US" altLang="zh-CN" b="1" baseline="-25000">
                <a:latin typeface="Courier New" panose="02070309020205020404" pitchFamily="49" charset="0"/>
              </a:rPr>
              <a:t>1</a:t>
            </a:r>
            <a:r>
              <a:rPr lang="en-US" altLang="zh-CN" b="1">
                <a:latin typeface="Courier New" panose="02070309020205020404" pitchFamily="49" charset="0"/>
              </a:rPr>
              <a:t>,…,p</a:t>
            </a:r>
            <a:r>
              <a:rPr lang="en-US" altLang="zh-CN" b="1" baseline="-25000">
                <a:latin typeface="Courier New" panose="02070309020205020404" pitchFamily="49" charset="0"/>
              </a:rPr>
              <a:t>N , </a:t>
            </a:r>
            <a:r>
              <a:rPr lang="en-US" altLang="zh-CN" b="1">
                <a:latin typeface="Courier New" panose="02070309020205020404" pitchFamily="49" charset="0"/>
              </a:rPr>
              <a:t>c</a:t>
            </a:r>
          </a:p>
          <a:p>
            <a:endParaRPr lang="en-US" altLang="zh-CN" b="1">
              <a:latin typeface="Courier New" panose="02070309020205020404" pitchFamily="49" charset="0"/>
            </a:endParaRPr>
          </a:p>
          <a:p>
            <a:r>
              <a:rPr lang="en-US" altLang="zh-CN" b="1">
                <a:latin typeface="Courier New" panose="02070309020205020404" pitchFamily="49" charset="0"/>
              </a:rPr>
              <a:t>Segmented-Least-Squares() {</a:t>
            </a:r>
          </a:p>
          <a:p>
            <a:r>
              <a:rPr lang="en-US" altLang="zh-CN" b="1">
                <a:latin typeface="Courier New" panose="02070309020205020404" pitchFamily="49" charset="0"/>
              </a:rPr>
              <a:t>   M[0] = 0</a:t>
            </a:r>
          </a:p>
          <a:p>
            <a:r>
              <a:rPr lang="en-US" altLang="zh-CN" b="1">
                <a:solidFill>
                  <a:srgbClr val="003399"/>
                </a:solidFill>
                <a:latin typeface="Courier New" panose="02070309020205020404" pitchFamily="49" charset="0"/>
              </a:rPr>
              <a:t>   for</a:t>
            </a:r>
            <a:r>
              <a:rPr lang="en-US" altLang="zh-CN" b="1">
                <a:latin typeface="Courier New" panose="02070309020205020404" pitchFamily="49" charset="0"/>
              </a:rPr>
              <a:t> j = 1 to n</a:t>
            </a:r>
          </a:p>
          <a:p>
            <a:r>
              <a:rPr lang="en-US" altLang="zh-CN" b="1">
                <a:latin typeface="Courier New" panose="02070309020205020404" pitchFamily="49" charset="0"/>
              </a:rPr>
              <a:t>      </a:t>
            </a:r>
            <a:r>
              <a:rPr lang="en-US" altLang="zh-CN" b="1">
                <a:solidFill>
                  <a:srgbClr val="003399"/>
                </a:solidFill>
                <a:latin typeface="Courier New" panose="02070309020205020404" pitchFamily="49" charset="0"/>
              </a:rPr>
              <a:t>for</a:t>
            </a:r>
            <a:r>
              <a:rPr lang="en-US" altLang="zh-CN" b="1">
                <a:latin typeface="Courier New" panose="02070309020205020404" pitchFamily="49" charset="0"/>
              </a:rPr>
              <a:t> i = 1 to j</a:t>
            </a:r>
          </a:p>
          <a:p>
            <a:r>
              <a:rPr lang="en-US" altLang="zh-CN" b="1">
                <a:latin typeface="Courier New" panose="02070309020205020404" pitchFamily="49" charset="0"/>
              </a:rPr>
              <a:t>         </a:t>
            </a:r>
            <a:r>
              <a:rPr lang="en-US" altLang="zh-CN" b="1">
                <a:solidFill>
                  <a:srgbClr val="003399"/>
                </a:solidFill>
                <a:latin typeface="Courier New" panose="02070309020205020404" pitchFamily="49" charset="0"/>
              </a:rPr>
              <a:t>compute</a:t>
            </a:r>
            <a:r>
              <a:rPr lang="en-US" altLang="zh-CN" b="1">
                <a:latin typeface="Courier New" panose="02070309020205020404" pitchFamily="49" charset="0"/>
              </a:rPr>
              <a:t> the least square error e</a:t>
            </a:r>
            <a:r>
              <a:rPr lang="en-US" altLang="zh-CN" b="1" baseline="-25000">
                <a:latin typeface="Courier New" panose="02070309020205020404" pitchFamily="49" charset="0"/>
              </a:rPr>
              <a:t>ij</a:t>
            </a:r>
            <a:r>
              <a:rPr lang="en-US" altLang="zh-CN" b="1">
                <a:latin typeface="Courier New" panose="02070309020205020404" pitchFamily="49" charset="0"/>
              </a:rPr>
              <a:t> for</a:t>
            </a:r>
            <a:br>
              <a:rPr lang="en-US" altLang="zh-CN" b="1">
                <a:latin typeface="Courier New" panose="02070309020205020404" pitchFamily="49" charset="0"/>
              </a:rPr>
            </a:br>
            <a:r>
              <a:rPr lang="en-US" altLang="zh-CN" b="1">
                <a:latin typeface="Courier New" panose="02070309020205020404" pitchFamily="49" charset="0"/>
              </a:rPr>
              <a:t>         the segment p</a:t>
            </a:r>
            <a:r>
              <a:rPr lang="en-US" altLang="zh-CN" b="1" baseline="-25000">
                <a:latin typeface="Courier New" panose="02070309020205020404" pitchFamily="49" charset="0"/>
              </a:rPr>
              <a:t>i</a:t>
            </a:r>
            <a:r>
              <a:rPr lang="en-US" altLang="zh-CN" b="1">
                <a:latin typeface="Courier New" panose="02070309020205020404" pitchFamily="49" charset="0"/>
              </a:rPr>
              <a:t>,…, p</a:t>
            </a:r>
            <a:r>
              <a:rPr lang="en-US" altLang="zh-CN" b="1" baseline="-25000">
                <a:latin typeface="Courier New" panose="02070309020205020404" pitchFamily="49" charset="0"/>
              </a:rPr>
              <a:t>j</a:t>
            </a:r>
            <a:endParaRPr lang="en-US" altLang="zh-CN" b="1">
              <a:latin typeface="Courier New" panose="02070309020205020404" pitchFamily="49" charset="0"/>
            </a:endParaRPr>
          </a:p>
          <a:p>
            <a:endParaRPr lang="en-US" altLang="zh-CN" b="1">
              <a:solidFill>
                <a:srgbClr val="003399"/>
              </a:solidFill>
              <a:latin typeface="Courier New" panose="02070309020205020404" pitchFamily="49" charset="0"/>
            </a:endParaRPr>
          </a:p>
          <a:p>
            <a:r>
              <a:rPr lang="en-US" altLang="zh-CN" b="1">
                <a:solidFill>
                  <a:srgbClr val="003399"/>
                </a:solidFill>
                <a:latin typeface="Courier New" panose="02070309020205020404" pitchFamily="49" charset="0"/>
              </a:rPr>
              <a:t>   for</a:t>
            </a:r>
            <a:r>
              <a:rPr lang="en-US" altLang="zh-CN" b="1">
                <a:latin typeface="Courier New" panose="02070309020205020404" pitchFamily="49" charset="0"/>
              </a:rPr>
              <a:t> j = 1 to n</a:t>
            </a:r>
          </a:p>
          <a:p>
            <a:r>
              <a:rPr lang="en-US" altLang="zh-CN" b="1">
                <a:latin typeface="Courier New" panose="02070309020205020404" pitchFamily="49" charset="0"/>
              </a:rPr>
              <a:t>      M[j] = min</a:t>
            </a:r>
            <a:r>
              <a:rPr lang="en-US" altLang="zh-CN" b="1" baseline="-25000">
                <a:latin typeface="Courier New" panose="02070309020205020404" pitchFamily="49" charset="0"/>
              </a:rPr>
              <a:t> 1 </a:t>
            </a:r>
            <a:r>
              <a:rPr lang="en-US" altLang="zh-CN" b="1" baseline="-25000">
                <a:latin typeface="Courier New" panose="02070309020205020404" pitchFamily="49" charset="0"/>
                <a:sym typeface="Symbol" pitchFamily="2" charset="2"/>
              </a:rPr>
              <a:t> i  j </a:t>
            </a:r>
            <a:r>
              <a:rPr lang="en-US" altLang="zh-CN" b="1">
                <a:latin typeface="Courier New" panose="02070309020205020404" pitchFamily="49" charset="0"/>
              </a:rPr>
              <a:t>(e</a:t>
            </a:r>
            <a:r>
              <a:rPr lang="en-US" altLang="zh-CN" b="1" baseline="-25000">
                <a:latin typeface="Courier New" panose="02070309020205020404" pitchFamily="49" charset="0"/>
              </a:rPr>
              <a:t>ij</a:t>
            </a:r>
            <a:r>
              <a:rPr lang="en-US" altLang="zh-CN" b="1">
                <a:latin typeface="Courier New" panose="02070309020205020404" pitchFamily="49" charset="0"/>
              </a:rPr>
              <a:t> + c + M[i-1])</a:t>
            </a:r>
          </a:p>
          <a:p>
            <a:endParaRPr lang="en-US" altLang="zh-CN" b="1">
              <a:latin typeface="Courier New" panose="02070309020205020404" pitchFamily="49" charset="0"/>
            </a:endParaRPr>
          </a:p>
          <a:p>
            <a:r>
              <a:rPr lang="en-US" altLang="zh-CN" b="1">
                <a:solidFill>
                  <a:srgbClr val="003399"/>
                </a:solidFill>
                <a:latin typeface="Courier New" panose="02070309020205020404" pitchFamily="49" charset="0"/>
              </a:rPr>
              <a:t>   return</a:t>
            </a:r>
            <a:r>
              <a:rPr lang="en-US" altLang="zh-CN" b="1">
                <a:latin typeface="Courier New" panose="02070309020205020404" pitchFamily="49" charset="0"/>
              </a:rPr>
              <a:t> M[n]</a:t>
            </a:r>
          </a:p>
          <a:p>
            <a:r>
              <a:rPr lang="en-US" altLang="zh-CN" b="1">
                <a:latin typeface="Courier New" panose="02070309020205020404" pitchFamily="49" charset="0"/>
              </a:rPr>
              <a:t>}</a:t>
            </a:r>
          </a:p>
        </p:txBody>
      </p:sp>
      <p:sp>
        <p:nvSpPr>
          <p:cNvPr id="56325" name="Line 10">
            <a:extLst>
              <a:ext uri="{FF2B5EF4-FFF2-40B4-BE49-F238E27FC236}">
                <a16:creationId xmlns:a16="http://schemas.microsoft.com/office/drawing/2014/main" id="{9AA9510C-0961-DB4B-A2CE-66E84E8004CE}"/>
              </a:ext>
            </a:extLst>
          </p:cNvPr>
          <p:cNvSpPr>
            <a:spLocks noChangeShapeType="1"/>
          </p:cNvSpPr>
          <p:nvPr/>
        </p:nvSpPr>
        <p:spPr bwMode="auto">
          <a:xfrm flipH="1">
            <a:off x="3045148" y="5398974"/>
            <a:ext cx="261938" cy="92075"/>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56326" name="Rectangle 11">
            <a:extLst>
              <a:ext uri="{FF2B5EF4-FFF2-40B4-BE49-F238E27FC236}">
                <a16:creationId xmlns:a16="http://schemas.microsoft.com/office/drawing/2014/main" id="{D88FED20-C239-1B48-A0ED-D635D5BA9F95}"/>
              </a:ext>
            </a:extLst>
          </p:cNvPr>
          <p:cNvSpPr>
            <a:spLocks noChangeArrowheads="1"/>
          </p:cNvSpPr>
          <p:nvPr/>
        </p:nvSpPr>
        <p:spPr bwMode="auto">
          <a:xfrm>
            <a:off x="3322961" y="5198949"/>
            <a:ext cx="4538102"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r>
              <a:rPr lang="en-US" altLang="zh-CN" sz="1200" dirty="0"/>
              <a:t>can be improved to O(n</a:t>
            </a:r>
            <a:r>
              <a:rPr lang="en-US" altLang="zh-CN" sz="1200" baseline="30000" dirty="0"/>
              <a:t>2</a:t>
            </a:r>
            <a:r>
              <a:rPr lang="en-US" altLang="zh-CN" sz="1200" dirty="0"/>
              <a:t>) by pre-computing various statistics</a:t>
            </a:r>
          </a:p>
        </p:txBody>
      </p:sp>
      <p:pic>
        <p:nvPicPr>
          <p:cNvPr id="8" name="Picture 2">
            <a:extLst>
              <a:ext uri="{FF2B5EF4-FFF2-40B4-BE49-F238E27FC236}">
                <a16:creationId xmlns:a16="http://schemas.microsoft.com/office/drawing/2014/main" id="{ADD0FD21-6B4A-C842-BEC4-33292E9CA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a:extLst>
              <a:ext uri="{FF2B5EF4-FFF2-40B4-BE49-F238E27FC236}">
                <a16:creationId xmlns:a16="http://schemas.microsoft.com/office/drawing/2014/main" id="{627E99BF-556F-D64F-AFB1-59B4495E38A1}"/>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245063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8477A8A-6D6D-A646-A508-A33057851B5E}"/>
              </a:ext>
            </a:extLst>
          </p:cNvPr>
          <p:cNvSpPr>
            <a:spLocks noGrp="1"/>
          </p:cNvSpPr>
          <p:nvPr>
            <p:ph type="title"/>
          </p:nvPr>
        </p:nvSpPr>
        <p:spPr/>
        <p:txBody>
          <a:bodyPr/>
          <a:lstStyle/>
          <a:p>
            <a:r>
              <a:rPr lang="en-US" altLang="zh-CN" dirty="0"/>
              <a:t>The power of O(</a:t>
            </a:r>
            <a:r>
              <a:rPr lang="en-US" altLang="zh-CN" dirty="0" err="1"/>
              <a:t>K</a:t>
            </a:r>
            <a:r>
              <a:rPr lang="en-US" altLang="zh-CN" baseline="30000" dirty="0" err="1"/>
              <a:t>n</a:t>
            </a:r>
            <a:r>
              <a:rPr lang="en-US" altLang="zh-CN" dirty="0"/>
              <a:t>)</a:t>
            </a:r>
            <a:endParaRPr lang="zh-CN" altLang="en-US" dirty="0"/>
          </a:p>
        </p:txBody>
      </p:sp>
      <p:sp>
        <p:nvSpPr>
          <p:cNvPr id="5" name="文本占位符 4">
            <a:extLst>
              <a:ext uri="{FF2B5EF4-FFF2-40B4-BE49-F238E27FC236}">
                <a16:creationId xmlns:a16="http://schemas.microsoft.com/office/drawing/2014/main" id="{91AB5BDF-D9C7-0244-9703-76625F12AB48}"/>
              </a:ext>
            </a:extLst>
          </p:cNvPr>
          <p:cNvSpPr>
            <a:spLocks noGrp="1"/>
          </p:cNvSpPr>
          <p:nvPr>
            <p:ph type="body" idx="1"/>
          </p:nvPr>
        </p:nvSpPr>
        <p:spPr/>
        <p:txBody>
          <a:bodyPr/>
          <a:lstStyle/>
          <a:p>
            <a:r>
              <a:rPr lang="en-US" altLang="zh-CN" dirty="0"/>
              <a:t>Understand the resource demanded in fight against COVID-19.</a:t>
            </a:r>
            <a:endParaRPr lang="zh-CN" altLang="en-US" dirty="0"/>
          </a:p>
        </p:txBody>
      </p:sp>
    </p:spTree>
    <p:extLst>
      <p:ext uri="{BB962C8B-B14F-4D97-AF65-F5344CB8AC3E}">
        <p14:creationId xmlns:p14="http://schemas.microsoft.com/office/powerpoint/2010/main" val="1169228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87653A2-40B5-E149-B835-2A99F4533529}"/>
              </a:ext>
            </a:extLst>
          </p:cNvPr>
          <p:cNvSpPr>
            <a:spLocks noGrp="1"/>
          </p:cNvSpPr>
          <p:nvPr>
            <p:ph type="ctrTitle"/>
          </p:nvPr>
        </p:nvSpPr>
        <p:spPr/>
        <p:txBody>
          <a:bodyPr/>
          <a:lstStyle/>
          <a:p>
            <a:r>
              <a:rPr lang="en-US" altLang="zh-CN" dirty="0"/>
              <a:t>Dynamic Programming</a:t>
            </a:r>
            <a:endParaRPr lang="zh-CN" altLang="en-US" dirty="0"/>
          </a:p>
        </p:txBody>
      </p:sp>
      <p:sp>
        <p:nvSpPr>
          <p:cNvPr id="5" name="副标题 4">
            <a:extLst>
              <a:ext uri="{FF2B5EF4-FFF2-40B4-BE49-F238E27FC236}">
                <a16:creationId xmlns:a16="http://schemas.microsoft.com/office/drawing/2014/main" id="{C9577209-7F12-8546-8C80-71BEA0884CFB}"/>
              </a:ext>
            </a:extLst>
          </p:cNvPr>
          <p:cNvSpPr>
            <a:spLocks noGrp="1"/>
          </p:cNvSpPr>
          <p:nvPr>
            <p:ph type="subTitle" idx="1"/>
          </p:nvPr>
        </p:nvSpPr>
        <p:spPr/>
        <p:txBody>
          <a:bodyPr>
            <a:normAutofit/>
          </a:bodyPr>
          <a:lstStyle/>
          <a:p>
            <a:endParaRPr lang="zh-CN" altLang="en-US" sz="3600" dirty="0"/>
          </a:p>
        </p:txBody>
      </p:sp>
      <p:pic>
        <p:nvPicPr>
          <p:cNvPr id="9" name="Picture 2">
            <a:extLst>
              <a:ext uri="{FF2B5EF4-FFF2-40B4-BE49-F238E27FC236}">
                <a16:creationId xmlns:a16="http://schemas.microsoft.com/office/drawing/2014/main" id="{6EAA961B-C506-E842-8568-2486CBBCC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a:extLst>
              <a:ext uri="{FF2B5EF4-FFF2-40B4-BE49-F238E27FC236}">
                <a16:creationId xmlns:a16="http://schemas.microsoft.com/office/drawing/2014/main" id="{B88F19BB-9A75-A346-AD35-213103AC6E53}"/>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4082271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3">
            <a:extLst>
              <a:ext uri="{FF2B5EF4-FFF2-40B4-BE49-F238E27FC236}">
                <a16:creationId xmlns:a16="http://schemas.microsoft.com/office/drawing/2014/main" id="{8813273D-DCDC-6744-844E-58A9EF054B0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fld id="{461A9B93-3F1D-AC4E-97A7-1F9C80A0DFF8}" type="slidenum">
              <a:rPr lang="en-US" altLang="zh-CN" sz="800"/>
              <a:pPr/>
              <a:t>5</a:t>
            </a:fld>
            <a:endParaRPr lang="en-US" altLang="zh-CN" sz="1400"/>
          </a:p>
        </p:txBody>
      </p:sp>
      <p:sp>
        <p:nvSpPr>
          <p:cNvPr id="17410" name="Rectangle 2">
            <a:extLst>
              <a:ext uri="{FF2B5EF4-FFF2-40B4-BE49-F238E27FC236}">
                <a16:creationId xmlns:a16="http://schemas.microsoft.com/office/drawing/2014/main" id="{0FF59F61-7D28-CA42-B5EE-FCDBD6B30699}"/>
              </a:ext>
            </a:extLst>
          </p:cNvPr>
          <p:cNvSpPr>
            <a:spLocks noGrp="1" noChangeArrowheads="1"/>
          </p:cNvSpPr>
          <p:nvPr>
            <p:ph type="title"/>
          </p:nvPr>
        </p:nvSpPr>
        <p:spPr/>
        <p:txBody>
          <a:bodyPr/>
          <a:lstStyle/>
          <a:p>
            <a:r>
              <a:rPr lang="en-US" altLang="zh-CN"/>
              <a:t>Algorithmic Paradigms</a:t>
            </a:r>
          </a:p>
        </p:txBody>
      </p:sp>
      <p:sp>
        <p:nvSpPr>
          <p:cNvPr id="17411" name="Rectangle 3">
            <a:extLst>
              <a:ext uri="{FF2B5EF4-FFF2-40B4-BE49-F238E27FC236}">
                <a16:creationId xmlns:a16="http://schemas.microsoft.com/office/drawing/2014/main" id="{3145459C-ED50-6240-B561-BC5CA781FA03}"/>
              </a:ext>
            </a:extLst>
          </p:cNvPr>
          <p:cNvSpPr>
            <a:spLocks noGrp="1" noChangeArrowheads="1"/>
          </p:cNvSpPr>
          <p:nvPr>
            <p:ph type="body" idx="1"/>
          </p:nvPr>
        </p:nvSpPr>
        <p:spPr>
          <a:xfrm>
            <a:off x="838200" y="1326995"/>
            <a:ext cx="8769264" cy="5266784"/>
          </a:xfrm>
        </p:spPr>
        <p:txBody>
          <a:bodyPr/>
          <a:lstStyle/>
          <a:p>
            <a:pPr marL="0" indent="0"/>
            <a:r>
              <a:rPr lang="en-US" altLang="zh-CN" dirty="0">
                <a:solidFill>
                  <a:srgbClr val="0000CC"/>
                </a:solidFill>
              </a:rPr>
              <a:t>Greedy</a:t>
            </a:r>
            <a:r>
              <a:rPr lang="en-US" altLang="zh-CN" dirty="0"/>
              <a:t>.  </a:t>
            </a:r>
            <a:r>
              <a:rPr lang="en-US" altLang="zh-CN" dirty="0">
                <a:solidFill>
                  <a:schemeClr val="tx1"/>
                </a:solidFill>
              </a:rPr>
              <a:t>Build up a solution incrementally, myopically optimizing some local criterion.</a:t>
            </a:r>
          </a:p>
          <a:p>
            <a:pPr marL="0" indent="0"/>
            <a:endParaRPr lang="en-US" altLang="zh-CN" dirty="0">
              <a:solidFill>
                <a:schemeClr val="tx1"/>
              </a:solidFill>
            </a:endParaRPr>
          </a:p>
          <a:p>
            <a:pPr marL="0" indent="0"/>
            <a:r>
              <a:rPr lang="en-US" altLang="zh-CN" dirty="0">
                <a:solidFill>
                  <a:srgbClr val="0000CC"/>
                </a:solidFill>
              </a:rPr>
              <a:t>Divide-and-conquer</a:t>
            </a:r>
            <a:r>
              <a:rPr lang="en-US" altLang="zh-CN" dirty="0"/>
              <a:t>.  </a:t>
            </a:r>
            <a:r>
              <a:rPr lang="en-US" altLang="zh-CN" dirty="0">
                <a:solidFill>
                  <a:schemeClr val="tx1"/>
                </a:solidFill>
              </a:rPr>
              <a:t>Break up a problem into sub-problems, solve each sub-problem independently, and combine solution to sub-problems to form solution to original problem. </a:t>
            </a:r>
          </a:p>
          <a:p>
            <a:pPr marL="0" indent="0"/>
            <a:endParaRPr lang="en-US" altLang="zh-CN" dirty="0">
              <a:solidFill>
                <a:schemeClr val="accent1"/>
              </a:solidFill>
            </a:endParaRPr>
          </a:p>
          <a:p>
            <a:pPr marL="0" indent="0"/>
            <a:r>
              <a:rPr lang="en-US" altLang="zh-CN" dirty="0">
                <a:solidFill>
                  <a:srgbClr val="FF0000"/>
                </a:solidFill>
              </a:rPr>
              <a:t>Dynamic programming.  </a:t>
            </a:r>
            <a:r>
              <a:rPr lang="en-US" altLang="zh-CN" dirty="0">
                <a:solidFill>
                  <a:schemeClr val="tx1"/>
                </a:solidFill>
              </a:rPr>
              <a:t>Break up a problem into a series of overlapping sub-problems, and build up solutions to larger and larger sub-problems.</a:t>
            </a:r>
          </a:p>
          <a:p>
            <a:pPr marL="0" indent="0"/>
            <a:endParaRPr lang="en-US" altLang="zh-CN" dirty="0">
              <a:solidFill>
                <a:schemeClr val="tx1"/>
              </a:solidFill>
            </a:endParaRPr>
          </a:p>
        </p:txBody>
      </p:sp>
      <p:pic>
        <p:nvPicPr>
          <p:cNvPr id="5" name="Picture 2">
            <a:extLst>
              <a:ext uri="{FF2B5EF4-FFF2-40B4-BE49-F238E27FC236}">
                <a16:creationId xmlns:a16="http://schemas.microsoft.com/office/drawing/2014/main" id="{F1D93821-A425-E24E-88B5-3E3845DFB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650AAF49-9997-8044-B982-45261AC0968E}"/>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425864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3">
            <a:extLst>
              <a:ext uri="{FF2B5EF4-FFF2-40B4-BE49-F238E27FC236}">
                <a16:creationId xmlns:a16="http://schemas.microsoft.com/office/drawing/2014/main" id="{EB88A815-5203-764B-B509-F69185637E3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fld id="{3E4C8ED8-20B6-554B-A10B-1A017158A856}" type="slidenum">
              <a:rPr lang="en-US" altLang="zh-CN" sz="800"/>
              <a:pPr/>
              <a:t>6</a:t>
            </a:fld>
            <a:endParaRPr lang="en-US" altLang="zh-CN" sz="1400"/>
          </a:p>
        </p:txBody>
      </p:sp>
      <p:sp>
        <p:nvSpPr>
          <p:cNvPr id="19458" name="Rectangle 2">
            <a:extLst>
              <a:ext uri="{FF2B5EF4-FFF2-40B4-BE49-F238E27FC236}">
                <a16:creationId xmlns:a16="http://schemas.microsoft.com/office/drawing/2014/main" id="{1755F31D-D7FB-A74E-B190-4115BCAD182C}"/>
              </a:ext>
            </a:extLst>
          </p:cNvPr>
          <p:cNvSpPr>
            <a:spLocks noGrp="1" noChangeArrowheads="1"/>
          </p:cNvSpPr>
          <p:nvPr>
            <p:ph type="title"/>
          </p:nvPr>
        </p:nvSpPr>
        <p:spPr/>
        <p:txBody>
          <a:bodyPr/>
          <a:lstStyle/>
          <a:p>
            <a:r>
              <a:rPr lang="en-US" altLang="zh-CN"/>
              <a:t>Dynamic Programming History</a:t>
            </a:r>
          </a:p>
        </p:txBody>
      </p:sp>
      <p:sp>
        <p:nvSpPr>
          <p:cNvPr id="19459" name="Rectangle 3">
            <a:extLst>
              <a:ext uri="{FF2B5EF4-FFF2-40B4-BE49-F238E27FC236}">
                <a16:creationId xmlns:a16="http://schemas.microsoft.com/office/drawing/2014/main" id="{F7B06634-9934-CC44-BBFF-F211E399198B}"/>
              </a:ext>
            </a:extLst>
          </p:cNvPr>
          <p:cNvSpPr>
            <a:spLocks noGrp="1" noChangeArrowheads="1"/>
          </p:cNvSpPr>
          <p:nvPr>
            <p:ph type="body" idx="1"/>
          </p:nvPr>
        </p:nvSpPr>
        <p:spPr>
          <a:xfrm>
            <a:off x="1077239" y="1515648"/>
            <a:ext cx="9208176" cy="4808951"/>
          </a:xfrm>
        </p:spPr>
        <p:txBody>
          <a:bodyPr/>
          <a:lstStyle/>
          <a:p>
            <a:pPr marL="0" indent="0"/>
            <a:r>
              <a:rPr lang="en-US" altLang="zh-CN" dirty="0">
                <a:solidFill>
                  <a:srgbClr val="0000CC"/>
                </a:solidFill>
              </a:rPr>
              <a:t>Bellman</a:t>
            </a:r>
            <a:r>
              <a:rPr lang="en-US" altLang="zh-CN" dirty="0"/>
              <a:t>. </a:t>
            </a:r>
            <a:r>
              <a:rPr lang="en-US" altLang="zh-CN" dirty="0">
                <a:solidFill>
                  <a:schemeClr val="hlink"/>
                </a:solidFill>
              </a:rPr>
              <a:t>[1950s] </a:t>
            </a:r>
            <a:r>
              <a:rPr lang="en-US" altLang="zh-CN" dirty="0"/>
              <a:t> </a:t>
            </a:r>
            <a:r>
              <a:rPr lang="en-US" altLang="zh-CN" dirty="0">
                <a:solidFill>
                  <a:schemeClr val="tx1"/>
                </a:solidFill>
              </a:rPr>
              <a:t>Pioneered the systematic study of dynamic programming.</a:t>
            </a:r>
          </a:p>
          <a:p>
            <a:pPr marL="0" indent="0"/>
            <a:endParaRPr lang="en-US" altLang="zh-CN" dirty="0"/>
          </a:p>
          <a:p>
            <a:pPr marL="0" indent="0"/>
            <a:r>
              <a:rPr lang="en-US" altLang="zh-CN" dirty="0"/>
              <a:t>Etymology.</a:t>
            </a:r>
          </a:p>
          <a:p>
            <a:pPr lvl="1"/>
            <a:r>
              <a:rPr lang="en-US" altLang="zh-CN" dirty="0">
                <a:ea typeface="ＭＳ Ｐゴシック" panose="020B0600070205080204" pitchFamily="34" charset="-128"/>
              </a:rPr>
              <a:t>Dynamic programming = planning over time.</a:t>
            </a:r>
          </a:p>
          <a:p>
            <a:pPr lvl="1"/>
            <a:r>
              <a:rPr lang="en-US" altLang="zh-CN" dirty="0">
                <a:ea typeface="ＭＳ Ｐゴシック" panose="020B0600070205080204" pitchFamily="34" charset="-128"/>
              </a:rPr>
              <a:t>Secretary of Defense was hostile to mathematical research.</a:t>
            </a:r>
          </a:p>
          <a:p>
            <a:pPr lvl="1"/>
            <a:r>
              <a:rPr lang="en-US" altLang="zh-CN" dirty="0">
                <a:ea typeface="ＭＳ Ｐゴシック" panose="020B0600070205080204" pitchFamily="34" charset="-128"/>
              </a:rPr>
              <a:t>Bellman sought an impressive name to avoid confrontation.</a:t>
            </a:r>
          </a:p>
        </p:txBody>
      </p:sp>
      <p:sp>
        <p:nvSpPr>
          <p:cNvPr id="19460" name="Rectangle 4">
            <a:extLst>
              <a:ext uri="{FF2B5EF4-FFF2-40B4-BE49-F238E27FC236}">
                <a16:creationId xmlns:a16="http://schemas.microsoft.com/office/drawing/2014/main" id="{87E0900C-7F2F-0942-A300-7A07922FA0C6}"/>
              </a:ext>
            </a:extLst>
          </p:cNvPr>
          <p:cNvSpPr>
            <a:spLocks noChangeArrowheads="1"/>
          </p:cNvSpPr>
          <p:nvPr/>
        </p:nvSpPr>
        <p:spPr bwMode="auto">
          <a:xfrm>
            <a:off x="2353140" y="5900678"/>
            <a:ext cx="4193456" cy="2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r>
              <a:rPr lang="en-US" altLang="zh-CN" sz="1000" dirty="0">
                <a:solidFill>
                  <a:schemeClr val="hlink"/>
                </a:solidFill>
              </a:rPr>
              <a:t>Reference:  Bellman, R. E. </a:t>
            </a:r>
            <a:r>
              <a:rPr lang="en-US" altLang="zh-CN" sz="1000" i="1" dirty="0">
                <a:solidFill>
                  <a:schemeClr val="hlink"/>
                </a:solidFill>
              </a:rPr>
              <a:t>Eye of the Hurricane, An Autobiography.</a:t>
            </a:r>
            <a:endParaRPr lang="en-US" altLang="zh-CN" sz="1000" dirty="0">
              <a:solidFill>
                <a:schemeClr val="hlink"/>
              </a:solidFill>
            </a:endParaRPr>
          </a:p>
        </p:txBody>
      </p:sp>
      <p:sp>
        <p:nvSpPr>
          <p:cNvPr id="19461" name="Rectangle 5">
            <a:extLst>
              <a:ext uri="{FF2B5EF4-FFF2-40B4-BE49-F238E27FC236}">
                <a16:creationId xmlns:a16="http://schemas.microsoft.com/office/drawing/2014/main" id="{010D45C8-040B-9645-B74C-AD48A33CA7A1}"/>
              </a:ext>
            </a:extLst>
          </p:cNvPr>
          <p:cNvSpPr>
            <a:spLocks noChangeArrowheads="1"/>
          </p:cNvSpPr>
          <p:nvPr/>
        </p:nvSpPr>
        <p:spPr bwMode="auto">
          <a:xfrm>
            <a:off x="2164414" y="4787441"/>
            <a:ext cx="6446187" cy="962764"/>
          </a:xfrm>
          <a:prstGeom prst="rect">
            <a:avLst/>
          </a:prstGeom>
          <a:solidFill>
            <a:schemeClr val="accent5">
              <a:lumMod val="20000"/>
              <a:lumOff val="80000"/>
            </a:schemeClr>
          </a:solidFill>
          <a:ln>
            <a:noFill/>
          </a:ln>
        </p:spPr>
        <p:txBody>
          <a:bodyPr wrap="square" lIns="182880" tIns="137160" rIns="182880" bIns="182880">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nSpc>
                <a:spcPct val="120000"/>
              </a:lnSpc>
              <a:buClr>
                <a:schemeClr val="tx1"/>
              </a:buClr>
              <a:buSzPct val="80000"/>
            </a:pPr>
            <a:r>
              <a:rPr lang="en-US" altLang="zh-CN" sz="1800"/>
              <a:t>"it's impossible to use dynamic in a pejorative sense"</a:t>
            </a:r>
          </a:p>
          <a:p>
            <a:pPr>
              <a:lnSpc>
                <a:spcPct val="120000"/>
              </a:lnSpc>
              <a:buClr>
                <a:schemeClr val="tx1"/>
              </a:buClr>
              <a:buSzPct val="80000"/>
            </a:pPr>
            <a:r>
              <a:rPr lang="en-US" altLang="zh-CN" sz="1800"/>
              <a:t>"something not even a Congressman could object to"</a:t>
            </a:r>
          </a:p>
        </p:txBody>
      </p:sp>
      <p:pic>
        <p:nvPicPr>
          <p:cNvPr id="7" name="Picture 2">
            <a:extLst>
              <a:ext uri="{FF2B5EF4-FFF2-40B4-BE49-F238E27FC236}">
                <a16:creationId xmlns:a16="http://schemas.microsoft.com/office/drawing/2014/main" id="{A7F6C36A-DFAC-1A4C-887B-4F5968BE8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F0D19C28-5B9F-C54B-BD05-4DF705CD28D0}"/>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433106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3">
            <a:extLst>
              <a:ext uri="{FF2B5EF4-FFF2-40B4-BE49-F238E27FC236}">
                <a16:creationId xmlns:a16="http://schemas.microsoft.com/office/drawing/2014/main" id="{97BD3B7F-BF62-454D-B247-080FABD48DC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fld id="{8D04AB78-A134-FF40-B18B-07C48D57CCBD}" type="slidenum">
              <a:rPr lang="en-US" altLang="zh-CN" sz="800"/>
              <a:pPr/>
              <a:t>7</a:t>
            </a:fld>
            <a:endParaRPr lang="en-US" altLang="zh-CN" sz="1400"/>
          </a:p>
        </p:txBody>
      </p:sp>
      <p:sp>
        <p:nvSpPr>
          <p:cNvPr id="21506" name="Rectangle 2">
            <a:extLst>
              <a:ext uri="{FF2B5EF4-FFF2-40B4-BE49-F238E27FC236}">
                <a16:creationId xmlns:a16="http://schemas.microsoft.com/office/drawing/2014/main" id="{551EBDF6-C20E-6A45-8AA2-377A92F28140}"/>
              </a:ext>
            </a:extLst>
          </p:cNvPr>
          <p:cNvSpPr>
            <a:spLocks noGrp="1" noChangeArrowheads="1"/>
          </p:cNvSpPr>
          <p:nvPr>
            <p:ph type="title"/>
          </p:nvPr>
        </p:nvSpPr>
        <p:spPr/>
        <p:txBody>
          <a:bodyPr/>
          <a:lstStyle/>
          <a:p>
            <a:r>
              <a:rPr lang="en-US" altLang="zh-CN"/>
              <a:t>Dynamic Programming Applications</a:t>
            </a:r>
          </a:p>
        </p:txBody>
      </p:sp>
      <p:sp>
        <p:nvSpPr>
          <p:cNvPr id="21507" name="Rectangle 3">
            <a:extLst>
              <a:ext uri="{FF2B5EF4-FFF2-40B4-BE49-F238E27FC236}">
                <a16:creationId xmlns:a16="http://schemas.microsoft.com/office/drawing/2014/main" id="{71D07A29-37B6-D84F-B2CA-FD295D12ECE0}"/>
              </a:ext>
            </a:extLst>
          </p:cNvPr>
          <p:cNvSpPr>
            <a:spLocks noGrp="1" noChangeArrowheads="1"/>
          </p:cNvSpPr>
          <p:nvPr>
            <p:ph type="body" idx="1"/>
          </p:nvPr>
        </p:nvSpPr>
        <p:spPr/>
        <p:txBody>
          <a:bodyPr>
            <a:normAutofit fontScale="92500" lnSpcReduction="10000"/>
          </a:bodyPr>
          <a:lstStyle/>
          <a:p>
            <a:pPr marL="0" indent="0"/>
            <a:r>
              <a:rPr lang="en-US" altLang="zh-CN" dirty="0">
                <a:solidFill>
                  <a:srgbClr val="0000CC"/>
                </a:solidFill>
              </a:rPr>
              <a:t>Areas</a:t>
            </a:r>
            <a:r>
              <a:rPr lang="en-US" altLang="zh-CN" dirty="0"/>
              <a:t>. </a:t>
            </a:r>
          </a:p>
          <a:p>
            <a:pPr lvl="1"/>
            <a:r>
              <a:rPr lang="en-US" altLang="zh-CN" dirty="0">
                <a:ea typeface="ＭＳ Ｐゴシック" panose="020B0600070205080204" pitchFamily="34" charset="-128"/>
              </a:rPr>
              <a:t>Bioinformatics.</a:t>
            </a:r>
          </a:p>
          <a:p>
            <a:pPr lvl="1"/>
            <a:r>
              <a:rPr lang="en-US" altLang="zh-CN" dirty="0">
                <a:ea typeface="ＭＳ Ｐゴシック" panose="020B0600070205080204" pitchFamily="34" charset="-128"/>
              </a:rPr>
              <a:t>Control theory.</a:t>
            </a:r>
          </a:p>
          <a:p>
            <a:pPr lvl="1"/>
            <a:r>
              <a:rPr lang="en-US" altLang="zh-CN" dirty="0">
                <a:ea typeface="ＭＳ Ｐゴシック" panose="020B0600070205080204" pitchFamily="34" charset="-128"/>
              </a:rPr>
              <a:t>Information theory.</a:t>
            </a:r>
          </a:p>
          <a:p>
            <a:pPr lvl="1"/>
            <a:r>
              <a:rPr lang="en-US" altLang="zh-CN" dirty="0">
                <a:ea typeface="ＭＳ Ｐゴシック" panose="020B0600070205080204" pitchFamily="34" charset="-128"/>
              </a:rPr>
              <a:t>Operations research.</a:t>
            </a:r>
          </a:p>
          <a:p>
            <a:pPr lvl="1"/>
            <a:r>
              <a:rPr lang="en-US" altLang="zh-CN" dirty="0">
                <a:ea typeface="ＭＳ Ｐゴシック" panose="020B0600070205080204" pitchFamily="34" charset="-128"/>
              </a:rPr>
              <a:t>Computer science:  theory, graphics, AI, compilers, systems, ….</a:t>
            </a:r>
          </a:p>
          <a:p>
            <a:pPr marL="0" indent="0"/>
            <a:endParaRPr lang="en-US" altLang="zh-CN" dirty="0"/>
          </a:p>
          <a:p>
            <a:pPr marL="0" indent="0"/>
            <a:r>
              <a:rPr lang="en-US" altLang="zh-CN" dirty="0">
                <a:solidFill>
                  <a:srgbClr val="0000CC"/>
                </a:solidFill>
              </a:rPr>
              <a:t>Some famous dynamic programming algorithms. </a:t>
            </a:r>
          </a:p>
          <a:p>
            <a:pPr lvl="1"/>
            <a:r>
              <a:rPr lang="en-US" altLang="zh-CN" dirty="0">
                <a:ea typeface="ＭＳ Ｐゴシック" panose="020B0600070205080204" pitchFamily="34" charset="-128"/>
              </a:rPr>
              <a:t>Unix diff for comparing two files.</a:t>
            </a:r>
          </a:p>
          <a:p>
            <a:pPr lvl="1"/>
            <a:r>
              <a:rPr lang="en-US" altLang="zh-CN" dirty="0">
                <a:ea typeface="ＭＳ Ｐゴシック" panose="020B0600070205080204" pitchFamily="34" charset="-128"/>
              </a:rPr>
              <a:t>Viterbi for hidden Markov models.</a:t>
            </a:r>
          </a:p>
          <a:p>
            <a:pPr lvl="1"/>
            <a:r>
              <a:rPr lang="en-US" altLang="zh-CN" dirty="0">
                <a:ea typeface="ＭＳ Ｐゴシック" panose="020B0600070205080204" pitchFamily="34" charset="-128"/>
              </a:rPr>
              <a:t>Smith-Waterman for genetic sequence alignment.</a:t>
            </a:r>
          </a:p>
          <a:p>
            <a:pPr lvl="1"/>
            <a:r>
              <a:rPr lang="en-US" altLang="zh-CN" dirty="0">
                <a:ea typeface="ＭＳ Ｐゴシック" panose="020B0600070205080204" pitchFamily="34" charset="-128"/>
              </a:rPr>
              <a:t>Bellman-Ford for shortest path routing in networks.</a:t>
            </a:r>
          </a:p>
          <a:p>
            <a:pPr lvl="1"/>
            <a:r>
              <a:rPr lang="en-US" altLang="zh-CN" dirty="0" err="1">
                <a:ea typeface="ＭＳ Ｐゴシック" panose="020B0600070205080204" pitchFamily="34" charset="-128"/>
              </a:rPr>
              <a:t>Cocke</a:t>
            </a:r>
            <a:r>
              <a:rPr lang="en-US" altLang="zh-CN" dirty="0">
                <a:ea typeface="ＭＳ Ｐゴシック" panose="020B0600070205080204" pitchFamily="34" charset="-128"/>
              </a:rPr>
              <a:t>-</a:t>
            </a:r>
            <a:r>
              <a:rPr lang="en-US" altLang="zh-CN" dirty="0" err="1">
                <a:ea typeface="ＭＳ Ｐゴシック" panose="020B0600070205080204" pitchFamily="34" charset="-128"/>
              </a:rPr>
              <a:t>Kasami</a:t>
            </a:r>
            <a:r>
              <a:rPr lang="en-US" altLang="zh-CN" dirty="0">
                <a:ea typeface="ＭＳ Ｐゴシック" panose="020B0600070205080204" pitchFamily="34" charset="-128"/>
              </a:rPr>
              <a:t>-Younger for parsing context free grammars.</a:t>
            </a:r>
          </a:p>
          <a:p>
            <a:pPr lvl="1"/>
            <a:endParaRPr lang="en-US" altLang="zh-CN" dirty="0">
              <a:ea typeface="ＭＳ Ｐゴシック" panose="020B0600070205080204" pitchFamily="34" charset="-128"/>
            </a:endParaRPr>
          </a:p>
        </p:txBody>
      </p:sp>
      <p:pic>
        <p:nvPicPr>
          <p:cNvPr id="5" name="Picture 2">
            <a:extLst>
              <a:ext uri="{FF2B5EF4-FFF2-40B4-BE49-F238E27FC236}">
                <a16:creationId xmlns:a16="http://schemas.microsoft.com/office/drawing/2014/main" id="{A8C38DEB-B63E-674C-8290-2EA38AF5A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DDC9C2F2-1D4F-BE47-8F82-21B4A9294E79}"/>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962346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8EEF5CCB-9489-5E46-B807-78B7E3B85A7B}"/>
              </a:ext>
            </a:extLst>
          </p:cNvPr>
          <p:cNvSpPr>
            <a:spLocks noGrp="1" noChangeArrowheads="1"/>
          </p:cNvSpPr>
          <p:nvPr>
            <p:ph type="ctrTitle"/>
          </p:nvPr>
        </p:nvSpPr>
        <p:spPr>
          <a:xfrm>
            <a:off x="563105" y="1550238"/>
            <a:ext cx="11065790" cy="2387600"/>
          </a:xfrm>
          <a:noFill/>
        </p:spPr>
        <p:txBody>
          <a:bodyPr/>
          <a:lstStyle/>
          <a:p>
            <a:r>
              <a:rPr lang="en-US" altLang="zh-CN" dirty="0"/>
              <a:t>1.  Weighted Interval Scheduling</a:t>
            </a:r>
          </a:p>
        </p:txBody>
      </p:sp>
      <p:pic>
        <p:nvPicPr>
          <p:cNvPr id="3" name="Picture 2">
            <a:extLst>
              <a:ext uri="{FF2B5EF4-FFF2-40B4-BE49-F238E27FC236}">
                <a16:creationId xmlns:a16="http://schemas.microsoft.com/office/drawing/2014/main" id="{00F6F4E5-E3D8-AA4B-A4F9-E623DA1521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FBBD58BD-9B6A-9045-8DCC-4D2E1C2355E8}"/>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877800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3">
            <a:extLst>
              <a:ext uri="{FF2B5EF4-FFF2-40B4-BE49-F238E27FC236}">
                <a16:creationId xmlns:a16="http://schemas.microsoft.com/office/drawing/2014/main" id="{8A5EDFE0-F44F-FC48-A00E-FAA6FA38985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fld id="{0F128282-571D-2C48-BD7E-D909238FBF00}" type="slidenum">
              <a:rPr lang="en-US" altLang="zh-CN" sz="800"/>
              <a:pPr/>
              <a:t>9</a:t>
            </a:fld>
            <a:endParaRPr lang="en-US" altLang="zh-CN" sz="1400"/>
          </a:p>
        </p:txBody>
      </p:sp>
      <p:sp>
        <p:nvSpPr>
          <p:cNvPr id="25602" name="Rectangle 2">
            <a:extLst>
              <a:ext uri="{FF2B5EF4-FFF2-40B4-BE49-F238E27FC236}">
                <a16:creationId xmlns:a16="http://schemas.microsoft.com/office/drawing/2014/main" id="{FC8B6627-8496-1544-8ADD-B6603626696D}"/>
              </a:ext>
            </a:extLst>
          </p:cNvPr>
          <p:cNvSpPr>
            <a:spLocks noGrp="1" noChangeArrowheads="1"/>
          </p:cNvSpPr>
          <p:nvPr>
            <p:ph type="title"/>
          </p:nvPr>
        </p:nvSpPr>
        <p:spPr/>
        <p:txBody>
          <a:bodyPr/>
          <a:lstStyle/>
          <a:p>
            <a:r>
              <a:rPr lang="en-US" altLang="zh-CN"/>
              <a:t>Weighted Interval Scheduling</a:t>
            </a:r>
          </a:p>
        </p:txBody>
      </p:sp>
      <p:sp>
        <p:nvSpPr>
          <p:cNvPr id="25603" name="Rectangle 3">
            <a:extLst>
              <a:ext uri="{FF2B5EF4-FFF2-40B4-BE49-F238E27FC236}">
                <a16:creationId xmlns:a16="http://schemas.microsoft.com/office/drawing/2014/main" id="{72895A7F-2D16-5046-AB68-F5A72FA42782}"/>
              </a:ext>
            </a:extLst>
          </p:cNvPr>
          <p:cNvSpPr>
            <a:spLocks noGrp="1" noChangeArrowheads="1"/>
          </p:cNvSpPr>
          <p:nvPr>
            <p:ph type="body" idx="1"/>
          </p:nvPr>
        </p:nvSpPr>
        <p:spPr/>
        <p:txBody>
          <a:bodyPr/>
          <a:lstStyle/>
          <a:p>
            <a:pPr marL="0" indent="0"/>
            <a:r>
              <a:rPr lang="en-US" altLang="zh-CN" dirty="0">
                <a:solidFill>
                  <a:srgbClr val="0000CC"/>
                </a:solidFill>
              </a:rPr>
              <a:t>Weighted interval scheduling problem.</a:t>
            </a:r>
          </a:p>
          <a:p>
            <a:pPr lvl="1"/>
            <a:r>
              <a:rPr lang="en-US" altLang="zh-CN" dirty="0">
                <a:ea typeface="ＭＳ Ｐゴシック" panose="020B0600070205080204" pitchFamily="34" charset="-128"/>
              </a:rPr>
              <a:t>Job j starts at </a:t>
            </a:r>
            <a:r>
              <a:rPr lang="en-US" altLang="zh-CN" dirty="0" err="1">
                <a:ea typeface="ＭＳ Ｐゴシック" panose="020B0600070205080204" pitchFamily="34" charset="-128"/>
              </a:rPr>
              <a:t>s</a:t>
            </a:r>
            <a:r>
              <a:rPr lang="en-US" altLang="zh-CN" sz="2000" baseline="-25000" dirty="0" err="1">
                <a:ea typeface="ＭＳ Ｐゴシック" panose="020B0600070205080204" pitchFamily="34" charset="-128"/>
              </a:rPr>
              <a:t>j</a:t>
            </a:r>
            <a:r>
              <a:rPr lang="en-US" altLang="zh-CN" dirty="0">
                <a:ea typeface="ＭＳ Ｐゴシック" panose="020B0600070205080204" pitchFamily="34" charset="-128"/>
              </a:rPr>
              <a:t>, finishes at f</a:t>
            </a:r>
            <a:r>
              <a:rPr lang="en-US" altLang="zh-CN" sz="2000" baseline="-25000" dirty="0">
                <a:ea typeface="ＭＳ Ｐゴシック" panose="020B0600070205080204" pitchFamily="34" charset="-128"/>
              </a:rPr>
              <a:t>j</a:t>
            </a:r>
            <a:r>
              <a:rPr lang="en-US" altLang="zh-CN" dirty="0">
                <a:ea typeface="ＭＳ Ｐゴシック" panose="020B0600070205080204" pitchFamily="34" charset="-128"/>
              </a:rPr>
              <a:t>, and has weight or value </a:t>
            </a:r>
            <a:r>
              <a:rPr lang="en-US" altLang="zh-CN" dirty="0" err="1">
                <a:ea typeface="ＭＳ Ｐゴシック" panose="020B0600070205080204" pitchFamily="34" charset="-128"/>
              </a:rPr>
              <a:t>v</a:t>
            </a:r>
            <a:r>
              <a:rPr lang="en-US" altLang="zh-CN" sz="2000" baseline="-25000" dirty="0" err="1">
                <a:ea typeface="ＭＳ Ｐゴシック" panose="020B0600070205080204" pitchFamily="34" charset="-128"/>
              </a:rPr>
              <a:t>j</a:t>
            </a:r>
            <a:r>
              <a:rPr lang="en-US" altLang="zh-CN" dirty="0">
                <a:ea typeface="ＭＳ Ｐゴシック" panose="020B0600070205080204" pitchFamily="34" charset="-128"/>
              </a:rPr>
              <a:t> . </a:t>
            </a:r>
          </a:p>
          <a:p>
            <a:pPr lvl="1"/>
            <a:r>
              <a:rPr lang="en-US" altLang="zh-CN" dirty="0">
                <a:ea typeface="ＭＳ Ｐゴシック" panose="020B0600070205080204" pitchFamily="34" charset="-128"/>
              </a:rPr>
              <a:t>Two jobs </a:t>
            </a:r>
            <a:r>
              <a:rPr lang="en-US" altLang="zh-CN" dirty="0">
                <a:solidFill>
                  <a:srgbClr val="C00000"/>
                </a:solidFill>
                <a:ea typeface="ＭＳ Ｐゴシック" panose="020B0600070205080204" pitchFamily="34" charset="-128"/>
              </a:rPr>
              <a:t>compatible</a:t>
            </a:r>
            <a:r>
              <a:rPr lang="en-US" altLang="zh-CN" dirty="0">
                <a:solidFill>
                  <a:schemeClr val="accent1"/>
                </a:solidFill>
                <a:ea typeface="ＭＳ Ｐゴシック" panose="020B0600070205080204" pitchFamily="34" charset="-128"/>
              </a:rPr>
              <a:t> </a:t>
            </a:r>
            <a:r>
              <a:rPr lang="en-US" altLang="zh-CN" dirty="0">
                <a:ea typeface="ＭＳ Ｐゴシック" panose="020B0600070205080204" pitchFamily="34" charset="-128"/>
              </a:rPr>
              <a:t>if they don't overlap.</a:t>
            </a:r>
          </a:p>
          <a:p>
            <a:pPr lvl="1"/>
            <a:r>
              <a:rPr lang="en-US" altLang="zh-CN" dirty="0">
                <a:ea typeface="ＭＳ Ｐゴシック" panose="020B0600070205080204" pitchFamily="34" charset="-128"/>
              </a:rPr>
              <a:t>Goal:  find maximum </a:t>
            </a:r>
            <a:r>
              <a:rPr lang="en-US" altLang="zh-CN" dirty="0">
                <a:solidFill>
                  <a:srgbClr val="C00000"/>
                </a:solidFill>
                <a:ea typeface="ＭＳ Ｐゴシック" panose="020B0600070205080204" pitchFamily="34" charset="-128"/>
              </a:rPr>
              <a:t>weight</a:t>
            </a:r>
            <a:r>
              <a:rPr lang="en-US" altLang="zh-CN" dirty="0">
                <a:ea typeface="ＭＳ Ｐゴシック" panose="020B0600070205080204" pitchFamily="34" charset="-128"/>
              </a:rPr>
              <a:t> subset of mutually compatible jobs.</a:t>
            </a:r>
          </a:p>
        </p:txBody>
      </p:sp>
      <p:sp>
        <p:nvSpPr>
          <p:cNvPr id="25604" name="Line 67">
            <a:extLst>
              <a:ext uri="{FF2B5EF4-FFF2-40B4-BE49-F238E27FC236}">
                <a16:creationId xmlns:a16="http://schemas.microsoft.com/office/drawing/2014/main" id="{DCCF0349-710E-5946-913D-D0F93FFAB6AE}"/>
              </a:ext>
            </a:extLst>
          </p:cNvPr>
          <p:cNvSpPr>
            <a:spLocks noChangeShapeType="1"/>
          </p:cNvSpPr>
          <p:nvPr/>
        </p:nvSpPr>
        <p:spPr bwMode="auto">
          <a:xfrm>
            <a:off x="2957514" y="6232525"/>
            <a:ext cx="5881687"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5605" name="Text Box 69">
            <a:extLst>
              <a:ext uri="{FF2B5EF4-FFF2-40B4-BE49-F238E27FC236}">
                <a16:creationId xmlns:a16="http://schemas.microsoft.com/office/drawing/2014/main" id="{B1C00E5B-6999-974C-ABBE-2594EF5CC0FB}"/>
              </a:ext>
            </a:extLst>
          </p:cNvPr>
          <p:cNvSpPr txBox="1">
            <a:spLocks noChangeArrowheads="1"/>
          </p:cNvSpPr>
          <p:nvPr/>
        </p:nvSpPr>
        <p:spPr bwMode="auto">
          <a:xfrm>
            <a:off x="8839200" y="6024563"/>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a:t>Time</a:t>
            </a:r>
          </a:p>
        </p:txBody>
      </p:sp>
      <p:sp>
        <p:nvSpPr>
          <p:cNvPr id="25606" name="Line 72">
            <a:extLst>
              <a:ext uri="{FF2B5EF4-FFF2-40B4-BE49-F238E27FC236}">
                <a16:creationId xmlns:a16="http://schemas.microsoft.com/office/drawing/2014/main" id="{448871CB-8CB7-AD4E-8C69-F88B7BD3C9C4}"/>
              </a:ext>
            </a:extLst>
          </p:cNvPr>
          <p:cNvSpPr>
            <a:spLocks noChangeShapeType="1"/>
          </p:cNvSpPr>
          <p:nvPr/>
        </p:nvSpPr>
        <p:spPr bwMode="auto">
          <a:xfrm rot="16200000">
            <a:off x="1849438"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5607" name="Line 73">
            <a:extLst>
              <a:ext uri="{FF2B5EF4-FFF2-40B4-BE49-F238E27FC236}">
                <a16:creationId xmlns:a16="http://schemas.microsoft.com/office/drawing/2014/main" id="{1E16B241-94F9-E941-A5D4-F8109E92552D}"/>
              </a:ext>
            </a:extLst>
          </p:cNvPr>
          <p:cNvSpPr>
            <a:spLocks noChangeShapeType="1"/>
          </p:cNvSpPr>
          <p:nvPr/>
        </p:nvSpPr>
        <p:spPr bwMode="auto">
          <a:xfrm rot="16200000">
            <a:off x="1365251"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5608" name="Line 74">
            <a:extLst>
              <a:ext uri="{FF2B5EF4-FFF2-40B4-BE49-F238E27FC236}">
                <a16:creationId xmlns:a16="http://schemas.microsoft.com/office/drawing/2014/main" id="{3EC473AB-2127-974E-B628-CE72B88DFF7C}"/>
              </a:ext>
            </a:extLst>
          </p:cNvPr>
          <p:cNvSpPr>
            <a:spLocks noChangeShapeType="1"/>
          </p:cNvSpPr>
          <p:nvPr/>
        </p:nvSpPr>
        <p:spPr bwMode="auto">
          <a:xfrm rot="16200000">
            <a:off x="2819401"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5609" name="Line 75">
            <a:extLst>
              <a:ext uri="{FF2B5EF4-FFF2-40B4-BE49-F238E27FC236}">
                <a16:creationId xmlns:a16="http://schemas.microsoft.com/office/drawing/2014/main" id="{B2A446F7-7E64-5044-B786-C807B91860DB}"/>
              </a:ext>
            </a:extLst>
          </p:cNvPr>
          <p:cNvSpPr>
            <a:spLocks noChangeShapeType="1"/>
          </p:cNvSpPr>
          <p:nvPr/>
        </p:nvSpPr>
        <p:spPr bwMode="auto">
          <a:xfrm rot="16200000">
            <a:off x="2333626"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5610" name="Line 76">
            <a:extLst>
              <a:ext uri="{FF2B5EF4-FFF2-40B4-BE49-F238E27FC236}">
                <a16:creationId xmlns:a16="http://schemas.microsoft.com/office/drawing/2014/main" id="{973389CC-8CE2-7048-B0D9-5AC0A43642CA}"/>
              </a:ext>
            </a:extLst>
          </p:cNvPr>
          <p:cNvSpPr>
            <a:spLocks noChangeShapeType="1"/>
          </p:cNvSpPr>
          <p:nvPr/>
        </p:nvSpPr>
        <p:spPr bwMode="auto">
          <a:xfrm rot="16200000">
            <a:off x="3303588"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5611" name="Line 77">
            <a:extLst>
              <a:ext uri="{FF2B5EF4-FFF2-40B4-BE49-F238E27FC236}">
                <a16:creationId xmlns:a16="http://schemas.microsoft.com/office/drawing/2014/main" id="{496DAEF4-E1BE-BF4D-8383-9898A3EC82C2}"/>
              </a:ext>
            </a:extLst>
          </p:cNvPr>
          <p:cNvSpPr>
            <a:spLocks noChangeShapeType="1"/>
          </p:cNvSpPr>
          <p:nvPr/>
        </p:nvSpPr>
        <p:spPr bwMode="auto">
          <a:xfrm rot="16200000">
            <a:off x="4756151"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5612" name="Line 78">
            <a:extLst>
              <a:ext uri="{FF2B5EF4-FFF2-40B4-BE49-F238E27FC236}">
                <a16:creationId xmlns:a16="http://schemas.microsoft.com/office/drawing/2014/main" id="{6417C4FE-5ED0-EE44-BE55-748FCA0439FF}"/>
              </a:ext>
            </a:extLst>
          </p:cNvPr>
          <p:cNvSpPr>
            <a:spLocks noChangeShapeType="1"/>
          </p:cNvSpPr>
          <p:nvPr/>
        </p:nvSpPr>
        <p:spPr bwMode="auto">
          <a:xfrm rot="16200000">
            <a:off x="4271963"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5613" name="Line 79">
            <a:extLst>
              <a:ext uri="{FF2B5EF4-FFF2-40B4-BE49-F238E27FC236}">
                <a16:creationId xmlns:a16="http://schemas.microsoft.com/office/drawing/2014/main" id="{34597511-3707-7240-B793-4E930AFE40F0}"/>
              </a:ext>
            </a:extLst>
          </p:cNvPr>
          <p:cNvSpPr>
            <a:spLocks noChangeShapeType="1"/>
          </p:cNvSpPr>
          <p:nvPr/>
        </p:nvSpPr>
        <p:spPr bwMode="auto">
          <a:xfrm rot="16200000">
            <a:off x="5724526"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5614" name="Line 80">
            <a:extLst>
              <a:ext uri="{FF2B5EF4-FFF2-40B4-BE49-F238E27FC236}">
                <a16:creationId xmlns:a16="http://schemas.microsoft.com/office/drawing/2014/main" id="{4AE2452D-CD57-3E4E-AE01-12DCC18893D1}"/>
              </a:ext>
            </a:extLst>
          </p:cNvPr>
          <p:cNvSpPr>
            <a:spLocks noChangeShapeType="1"/>
          </p:cNvSpPr>
          <p:nvPr/>
        </p:nvSpPr>
        <p:spPr bwMode="auto">
          <a:xfrm rot="16200000">
            <a:off x="5240338"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5615" name="Line 81">
            <a:extLst>
              <a:ext uri="{FF2B5EF4-FFF2-40B4-BE49-F238E27FC236}">
                <a16:creationId xmlns:a16="http://schemas.microsoft.com/office/drawing/2014/main" id="{F66503E6-6561-C84E-B682-338D68BF3F78}"/>
              </a:ext>
            </a:extLst>
          </p:cNvPr>
          <p:cNvSpPr>
            <a:spLocks noChangeShapeType="1"/>
          </p:cNvSpPr>
          <p:nvPr/>
        </p:nvSpPr>
        <p:spPr bwMode="auto">
          <a:xfrm rot="16200000">
            <a:off x="6694488"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5616" name="Line 82">
            <a:extLst>
              <a:ext uri="{FF2B5EF4-FFF2-40B4-BE49-F238E27FC236}">
                <a16:creationId xmlns:a16="http://schemas.microsoft.com/office/drawing/2014/main" id="{7D8ED2F1-5AA6-A747-B5D7-8CEDDD5DC73A}"/>
              </a:ext>
            </a:extLst>
          </p:cNvPr>
          <p:cNvSpPr>
            <a:spLocks noChangeShapeType="1"/>
          </p:cNvSpPr>
          <p:nvPr/>
        </p:nvSpPr>
        <p:spPr bwMode="auto">
          <a:xfrm rot="16200000">
            <a:off x="6210301"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5617" name="Rectangle 94">
            <a:extLst>
              <a:ext uri="{FF2B5EF4-FFF2-40B4-BE49-F238E27FC236}">
                <a16:creationId xmlns:a16="http://schemas.microsoft.com/office/drawing/2014/main" id="{A35ECC0E-543B-7148-8383-AFA87E27EC8B}"/>
              </a:ext>
            </a:extLst>
          </p:cNvPr>
          <p:cNvSpPr>
            <a:spLocks noChangeArrowheads="1"/>
          </p:cNvSpPr>
          <p:nvPr/>
        </p:nvSpPr>
        <p:spPr bwMode="auto">
          <a:xfrm>
            <a:off x="5380038" y="5124451"/>
            <a:ext cx="1936750" cy="276225"/>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b="1">
                <a:latin typeface="Courier New" panose="02070309020205020404" pitchFamily="49" charset="0"/>
              </a:rPr>
              <a:t>f</a:t>
            </a:r>
          </a:p>
        </p:txBody>
      </p:sp>
      <p:sp>
        <p:nvSpPr>
          <p:cNvPr id="25618" name="Rectangle 95">
            <a:extLst>
              <a:ext uri="{FF2B5EF4-FFF2-40B4-BE49-F238E27FC236}">
                <a16:creationId xmlns:a16="http://schemas.microsoft.com/office/drawing/2014/main" id="{B281FDA5-0EB8-8F4B-8B0B-884C46565C04}"/>
              </a:ext>
            </a:extLst>
          </p:cNvPr>
          <p:cNvSpPr>
            <a:spLocks noChangeArrowheads="1"/>
          </p:cNvSpPr>
          <p:nvPr/>
        </p:nvSpPr>
        <p:spPr bwMode="auto">
          <a:xfrm>
            <a:off x="5864225" y="5540376"/>
            <a:ext cx="1938338" cy="276225"/>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b="1">
                <a:latin typeface="Courier New" panose="02070309020205020404" pitchFamily="49" charset="0"/>
              </a:rPr>
              <a:t>g</a:t>
            </a:r>
          </a:p>
        </p:txBody>
      </p:sp>
      <p:sp>
        <p:nvSpPr>
          <p:cNvPr id="25619" name="Line 96">
            <a:extLst>
              <a:ext uri="{FF2B5EF4-FFF2-40B4-BE49-F238E27FC236}">
                <a16:creationId xmlns:a16="http://schemas.microsoft.com/office/drawing/2014/main" id="{026F1903-0DD9-3B4A-A4F0-E95F846608E7}"/>
              </a:ext>
            </a:extLst>
          </p:cNvPr>
          <p:cNvSpPr>
            <a:spLocks noChangeShapeType="1"/>
          </p:cNvSpPr>
          <p:nvPr/>
        </p:nvSpPr>
        <p:spPr bwMode="auto">
          <a:xfrm rot="16200000">
            <a:off x="3787776"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5620" name="Rectangle 97">
            <a:extLst>
              <a:ext uri="{FF2B5EF4-FFF2-40B4-BE49-F238E27FC236}">
                <a16:creationId xmlns:a16="http://schemas.microsoft.com/office/drawing/2014/main" id="{9FA5874E-5C14-D449-ADF9-23CC0CA193F1}"/>
              </a:ext>
            </a:extLst>
          </p:cNvPr>
          <p:cNvSpPr>
            <a:spLocks noChangeArrowheads="1"/>
          </p:cNvSpPr>
          <p:nvPr/>
        </p:nvSpPr>
        <p:spPr bwMode="auto">
          <a:xfrm>
            <a:off x="6832600" y="5953126"/>
            <a:ext cx="1454150" cy="277813"/>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b="1">
                <a:latin typeface="Courier New" panose="02070309020205020404" pitchFamily="49" charset="0"/>
              </a:rPr>
              <a:t>h</a:t>
            </a:r>
          </a:p>
        </p:txBody>
      </p:sp>
      <p:sp>
        <p:nvSpPr>
          <p:cNvPr id="25621" name="Rectangle 98">
            <a:extLst>
              <a:ext uri="{FF2B5EF4-FFF2-40B4-BE49-F238E27FC236}">
                <a16:creationId xmlns:a16="http://schemas.microsoft.com/office/drawing/2014/main" id="{8FE82255-E7CE-0047-95B5-4654A263407C}"/>
              </a:ext>
            </a:extLst>
          </p:cNvPr>
          <p:cNvSpPr>
            <a:spLocks noChangeArrowheads="1"/>
          </p:cNvSpPr>
          <p:nvPr/>
        </p:nvSpPr>
        <p:spPr bwMode="auto">
          <a:xfrm>
            <a:off x="4895851" y="4708526"/>
            <a:ext cx="1452563" cy="277813"/>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b="1">
                <a:latin typeface="Courier New" panose="02070309020205020404" pitchFamily="49" charset="0"/>
              </a:rPr>
              <a:t>e</a:t>
            </a:r>
          </a:p>
        </p:txBody>
      </p:sp>
      <p:sp>
        <p:nvSpPr>
          <p:cNvPr id="25622" name="Rectangle 99">
            <a:extLst>
              <a:ext uri="{FF2B5EF4-FFF2-40B4-BE49-F238E27FC236}">
                <a16:creationId xmlns:a16="http://schemas.microsoft.com/office/drawing/2014/main" id="{BC8C3F82-F4A9-2449-89C0-22CA9D10AEE6}"/>
              </a:ext>
            </a:extLst>
          </p:cNvPr>
          <p:cNvSpPr>
            <a:spLocks noChangeArrowheads="1"/>
          </p:cNvSpPr>
          <p:nvPr/>
        </p:nvSpPr>
        <p:spPr bwMode="auto">
          <a:xfrm>
            <a:off x="2957513" y="3048001"/>
            <a:ext cx="2906712" cy="276225"/>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b="1">
                <a:latin typeface="Courier New" panose="02070309020205020404" pitchFamily="49" charset="0"/>
              </a:rPr>
              <a:t>a</a:t>
            </a:r>
          </a:p>
        </p:txBody>
      </p:sp>
      <p:sp>
        <p:nvSpPr>
          <p:cNvPr id="25623" name="Rectangle 100">
            <a:extLst>
              <a:ext uri="{FF2B5EF4-FFF2-40B4-BE49-F238E27FC236}">
                <a16:creationId xmlns:a16="http://schemas.microsoft.com/office/drawing/2014/main" id="{F1FF834F-120B-3342-A026-B22D2392657A}"/>
              </a:ext>
            </a:extLst>
          </p:cNvPr>
          <p:cNvSpPr>
            <a:spLocks noChangeArrowheads="1"/>
          </p:cNvSpPr>
          <p:nvPr/>
        </p:nvSpPr>
        <p:spPr bwMode="auto">
          <a:xfrm>
            <a:off x="3441700" y="3463926"/>
            <a:ext cx="1454150" cy="276225"/>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b="1">
                <a:latin typeface="Courier New" panose="02070309020205020404" pitchFamily="49" charset="0"/>
              </a:rPr>
              <a:t>b</a:t>
            </a:r>
          </a:p>
        </p:txBody>
      </p:sp>
      <p:sp>
        <p:nvSpPr>
          <p:cNvPr id="25624" name="Rectangle 101">
            <a:extLst>
              <a:ext uri="{FF2B5EF4-FFF2-40B4-BE49-F238E27FC236}">
                <a16:creationId xmlns:a16="http://schemas.microsoft.com/office/drawing/2014/main" id="{34174EB1-4F56-524D-BA58-86A2A19461BC}"/>
              </a:ext>
            </a:extLst>
          </p:cNvPr>
          <p:cNvSpPr>
            <a:spLocks noChangeArrowheads="1"/>
          </p:cNvSpPr>
          <p:nvPr/>
        </p:nvSpPr>
        <p:spPr bwMode="auto">
          <a:xfrm>
            <a:off x="4411664" y="3878263"/>
            <a:ext cx="968375" cy="277812"/>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b="1">
                <a:latin typeface="Courier New" panose="02070309020205020404" pitchFamily="49" charset="0"/>
              </a:rPr>
              <a:t>c</a:t>
            </a:r>
          </a:p>
        </p:txBody>
      </p:sp>
      <p:sp>
        <p:nvSpPr>
          <p:cNvPr id="25625" name="Rectangle 102">
            <a:extLst>
              <a:ext uri="{FF2B5EF4-FFF2-40B4-BE49-F238E27FC236}">
                <a16:creationId xmlns:a16="http://schemas.microsoft.com/office/drawing/2014/main" id="{692101DC-B48F-5D46-82D5-9CAA80D656A9}"/>
              </a:ext>
            </a:extLst>
          </p:cNvPr>
          <p:cNvSpPr>
            <a:spLocks noChangeArrowheads="1"/>
          </p:cNvSpPr>
          <p:nvPr/>
        </p:nvSpPr>
        <p:spPr bwMode="auto">
          <a:xfrm>
            <a:off x="4411664" y="4294189"/>
            <a:ext cx="2420937" cy="276225"/>
          </a:xfrm>
          <a:prstGeom prst="rect">
            <a:avLst/>
          </a:prstGeom>
          <a:solidFill>
            <a:schemeClr val="accent5">
              <a:lumMod val="20000"/>
              <a:lumOff val="80000"/>
            </a:schemeClr>
          </a:solidFill>
          <a:ln>
            <a:noFill/>
          </a:ln>
        </p:spPr>
        <p:txBody>
          <a:bodyPr wrap="none" lIns="92075" tIns="46038" rIns="92075" bIns="46038" anchor="ct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lgn="ctr"/>
            <a:r>
              <a:rPr lang="en-US" altLang="zh-CN" b="1">
                <a:latin typeface="Courier New" panose="02070309020205020404" pitchFamily="49" charset="0"/>
              </a:rPr>
              <a:t>d</a:t>
            </a:r>
          </a:p>
        </p:txBody>
      </p:sp>
      <p:sp>
        <p:nvSpPr>
          <p:cNvPr id="25626" name="Text Box 103">
            <a:extLst>
              <a:ext uri="{FF2B5EF4-FFF2-40B4-BE49-F238E27FC236}">
                <a16:creationId xmlns:a16="http://schemas.microsoft.com/office/drawing/2014/main" id="{BA05A1D0-BE02-1C4B-8907-E2495B159D7A}"/>
              </a:ext>
            </a:extLst>
          </p:cNvPr>
          <p:cNvSpPr txBox="1">
            <a:spLocks noChangeArrowheads="1"/>
          </p:cNvSpPr>
          <p:nvPr/>
        </p:nvSpPr>
        <p:spPr bwMode="auto">
          <a:xfrm>
            <a:off x="5380038" y="6313489"/>
            <a:ext cx="1592262"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endParaRPr lang="zh-CN" altLang="zh-CN" sz="1200" b="1">
              <a:solidFill>
                <a:schemeClr val="hlink"/>
              </a:solidFill>
              <a:latin typeface="Courier New" panose="02070309020205020404" pitchFamily="49" charset="0"/>
            </a:endParaRPr>
          </a:p>
        </p:txBody>
      </p:sp>
      <p:sp>
        <p:nvSpPr>
          <p:cNvPr id="25627" name="Text Box 104">
            <a:extLst>
              <a:ext uri="{FF2B5EF4-FFF2-40B4-BE49-F238E27FC236}">
                <a16:creationId xmlns:a16="http://schemas.microsoft.com/office/drawing/2014/main" id="{DF4EFB33-7ADA-0647-9162-14C1B87572AC}"/>
              </a:ext>
            </a:extLst>
          </p:cNvPr>
          <p:cNvSpPr txBox="1">
            <a:spLocks noChangeArrowheads="1"/>
          </p:cNvSpPr>
          <p:nvPr/>
        </p:nvSpPr>
        <p:spPr bwMode="auto">
          <a:xfrm>
            <a:off x="2819401"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0</a:t>
            </a:r>
          </a:p>
        </p:txBody>
      </p:sp>
      <p:sp>
        <p:nvSpPr>
          <p:cNvPr id="25628" name="Text Box 105">
            <a:extLst>
              <a:ext uri="{FF2B5EF4-FFF2-40B4-BE49-F238E27FC236}">
                <a16:creationId xmlns:a16="http://schemas.microsoft.com/office/drawing/2014/main" id="{38C50B93-CA3B-AE44-A05F-C0B97FE346C3}"/>
              </a:ext>
            </a:extLst>
          </p:cNvPr>
          <p:cNvSpPr txBox="1">
            <a:spLocks noChangeArrowheads="1"/>
          </p:cNvSpPr>
          <p:nvPr/>
        </p:nvSpPr>
        <p:spPr bwMode="auto">
          <a:xfrm>
            <a:off x="3303589"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1</a:t>
            </a:r>
          </a:p>
        </p:txBody>
      </p:sp>
      <p:sp>
        <p:nvSpPr>
          <p:cNvPr id="25629" name="Text Box 106">
            <a:extLst>
              <a:ext uri="{FF2B5EF4-FFF2-40B4-BE49-F238E27FC236}">
                <a16:creationId xmlns:a16="http://schemas.microsoft.com/office/drawing/2014/main" id="{E70CF8A6-0087-1940-B47D-F262BA14F37C}"/>
              </a:ext>
            </a:extLst>
          </p:cNvPr>
          <p:cNvSpPr txBox="1">
            <a:spLocks noChangeArrowheads="1"/>
          </p:cNvSpPr>
          <p:nvPr/>
        </p:nvSpPr>
        <p:spPr bwMode="auto">
          <a:xfrm>
            <a:off x="3787776"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2</a:t>
            </a:r>
          </a:p>
        </p:txBody>
      </p:sp>
      <p:sp>
        <p:nvSpPr>
          <p:cNvPr id="25630" name="Text Box 107">
            <a:extLst>
              <a:ext uri="{FF2B5EF4-FFF2-40B4-BE49-F238E27FC236}">
                <a16:creationId xmlns:a16="http://schemas.microsoft.com/office/drawing/2014/main" id="{97D5893D-46DF-8745-8BC7-8E4185DF4B09}"/>
              </a:ext>
            </a:extLst>
          </p:cNvPr>
          <p:cNvSpPr txBox="1">
            <a:spLocks noChangeArrowheads="1"/>
          </p:cNvSpPr>
          <p:nvPr/>
        </p:nvSpPr>
        <p:spPr bwMode="auto">
          <a:xfrm>
            <a:off x="4271964"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3</a:t>
            </a:r>
          </a:p>
        </p:txBody>
      </p:sp>
      <p:sp>
        <p:nvSpPr>
          <p:cNvPr id="25631" name="Text Box 108">
            <a:extLst>
              <a:ext uri="{FF2B5EF4-FFF2-40B4-BE49-F238E27FC236}">
                <a16:creationId xmlns:a16="http://schemas.microsoft.com/office/drawing/2014/main" id="{DD5F42EB-EE97-364A-8B38-06BF91B3D87D}"/>
              </a:ext>
            </a:extLst>
          </p:cNvPr>
          <p:cNvSpPr txBox="1">
            <a:spLocks noChangeArrowheads="1"/>
          </p:cNvSpPr>
          <p:nvPr/>
        </p:nvSpPr>
        <p:spPr bwMode="auto">
          <a:xfrm>
            <a:off x="4757739" y="6232526"/>
            <a:ext cx="414337"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4</a:t>
            </a:r>
          </a:p>
        </p:txBody>
      </p:sp>
      <p:sp>
        <p:nvSpPr>
          <p:cNvPr id="25632" name="Text Box 109">
            <a:extLst>
              <a:ext uri="{FF2B5EF4-FFF2-40B4-BE49-F238E27FC236}">
                <a16:creationId xmlns:a16="http://schemas.microsoft.com/office/drawing/2014/main" id="{5AA42EB8-4866-4649-9C51-6DC602EA28D3}"/>
              </a:ext>
            </a:extLst>
          </p:cNvPr>
          <p:cNvSpPr txBox="1">
            <a:spLocks noChangeArrowheads="1"/>
          </p:cNvSpPr>
          <p:nvPr/>
        </p:nvSpPr>
        <p:spPr bwMode="auto">
          <a:xfrm>
            <a:off x="5241925" y="6232526"/>
            <a:ext cx="414338"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5</a:t>
            </a:r>
          </a:p>
        </p:txBody>
      </p:sp>
      <p:sp>
        <p:nvSpPr>
          <p:cNvPr id="25633" name="Text Box 110">
            <a:extLst>
              <a:ext uri="{FF2B5EF4-FFF2-40B4-BE49-F238E27FC236}">
                <a16:creationId xmlns:a16="http://schemas.microsoft.com/office/drawing/2014/main" id="{5143D9ED-A0D6-9E47-93E5-BA59B53886D7}"/>
              </a:ext>
            </a:extLst>
          </p:cNvPr>
          <p:cNvSpPr txBox="1">
            <a:spLocks noChangeArrowheads="1"/>
          </p:cNvSpPr>
          <p:nvPr/>
        </p:nvSpPr>
        <p:spPr bwMode="auto">
          <a:xfrm>
            <a:off x="5726114" y="6232526"/>
            <a:ext cx="414337"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6</a:t>
            </a:r>
          </a:p>
        </p:txBody>
      </p:sp>
      <p:sp>
        <p:nvSpPr>
          <p:cNvPr id="25634" name="Text Box 111">
            <a:extLst>
              <a:ext uri="{FF2B5EF4-FFF2-40B4-BE49-F238E27FC236}">
                <a16:creationId xmlns:a16="http://schemas.microsoft.com/office/drawing/2014/main" id="{3E76374D-0C1A-5A4D-95D4-E287637E4D15}"/>
              </a:ext>
            </a:extLst>
          </p:cNvPr>
          <p:cNvSpPr txBox="1">
            <a:spLocks noChangeArrowheads="1"/>
          </p:cNvSpPr>
          <p:nvPr/>
        </p:nvSpPr>
        <p:spPr bwMode="auto">
          <a:xfrm>
            <a:off x="6210301"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7</a:t>
            </a:r>
          </a:p>
        </p:txBody>
      </p:sp>
      <p:sp>
        <p:nvSpPr>
          <p:cNvPr id="25635" name="Text Box 112">
            <a:extLst>
              <a:ext uri="{FF2B5EF4-FFF2-40B4-BE49-F238E27FC236}">
                <a16:creationId xmlns:a16="http://schemas.microsoft.com/office/drawing/2014/main" id="{747CCA64-20C3-2444-AA92-BC34D076A0D4}"/>
              </a:ext>
            </a:extLst>
          </p:cNvPr>
          <p:cNvSpPr txBox="1">
            <a:spLocks noChangeArrowheads="1"/>
          </p:cNvSpPr>
          <p:nvPr/>
        </p:nvSpPr>
        <p:spPr bwMode="auto">
          <a:xfrm>
            <a:off x="6694489"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8</a:t>
            </a:r>
          </a:p>
        </p:txBody>
      </p:sp>
      <p:sp>
        <p:nvSpPr>
          <p:cNvPr id="25636" name="Text Box 113">
            <a:extLst>
              <a:ext uri="{FF2B5EF4-FFF2-40B4-BE49-F238E27FC236}">
                <a16:creationId xmlns:a16="http://schemas.microsoft.com/office/drawing/2014/main" id="{DD95DCFC-61C5-CF46-906E-1800B1E24CD5}"/>
              </a:ext>
            </a:extLst>
          </p:cNvPr>
          <p:cNvSpPr txBox="1">
            <a:spLocks noChangeArrowheads="1"/>
          </p:cNvSpPr>
          <p:nvPr/>
        </p:nvSpPr>
        <p:spPr bwMode="auto">
          <a:xfrm>
            <a:off x="7178676"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9</a:t>
            </a:r>
          </a:p>
        </p:txBody>
      </p:sp>
      <p:sp>
        <p:nvSpPr>
          <p:cNvPr id="25637" name="Text Box 114">
            <a:extLst>
              <a:ext uri="{FF2B5EF4-FFF2-40B4-BE49-F238E27FC236}">
                <a16:creationId xmlns:a16="http://schemas.microsoft.com/office/drawing/2014/main" id="{4532474E-1BC9-8D4C-B776-49846D69746F}"/>
              </a:ext>
            </a:extLst>
          </p:cNvPr>
          <p:cNvSpPr txBox="1">
            <a:spLocks noChangeArrowheads="1"/>
          </p:cNvSpPr>
          <p:nvPr/>
        </p:nvSpPr>
        <p:spPr bwMode="auto">
          <a:xfrm>
            <a:off x="7594600" y="6232526"/>
            <a:ext cx="414338"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anose="030F0902030302020204" pitchFamily="66" charset="0"/>
                <a:ea typeface="ＭＳ Ｐゴシック" panose="020B0600070205080204" pitchFamily="34" charset="-128"/>
              </a:defRPr>
            </a:lvl1pPr>
            <a:lvl2pPr marL="37931725" indent="-37474525">
              <a:defRPr kumimoji="1" sz="1600">
                <a:solidFill>
                  <a:schemeClr val="tx1"/>
                </a:solidFill>
                <a:latin typeface="Comic Sans MS" panose="030F0902030302020204" pitchFamily="66" charset="0"/>
                <a:ea typeface="ＭＳ Ｐゴシック" panose="020B0600070205080204" pitchFamily="34" charset="-128"/>
              </a:defRPr>
            </a:lvl2pPr>
            <a:lvl3pPr marL="1143000" indent="-228600">
              <a:defRPr kumimoji="1" sz="1600">
                <a:solidFill>
                  <a:schemeClr val="tx1"/>
                </a:solidFill>
                <a:latin typeface="Comic Sans MS" panose="030F0902030302020204" pitchFamily="66" charset="0"/>
                <a:ea typeface="ＭＳ Ｐゴシック" panose="020B0600070205080204" pitchFamily="34" charset="-128"/>
              </a:defRPr>
            </a:lvl3pPr>
            <a:lvl4pPr marL="1600200" indent="-228600">
              <a:defRPr kumimoji="1" sz="1600">
                <a:solidFill>
                  <a:schemeClr val="tx1"/>
                </a:solidFill>
                <a:latin typeface="Comic Sans MS" panose="030F0902030302020204" pitchFamily="66" charset="0"/>
                <a:ea typeface="ＭＳ Ｐゴシック" panose="020B0600070205080204" pitchFamily="34" charset="-128"/>
              </a:defRPr>
            </a:lvl4pPr>
            <a:lvl5pPr marL="2057400" indent="-228600">
              <a:defRPr kumimoji="1" sz="16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zh-CN" sz="1200" b="1">
                <a:solidFill>
                  <a:schemeClr val="hlink"/>
                </a:solidFill>
                <a:latin typeface="Courier New" panose="02070309020205020404" pitchFamily="49" charset="0"/>
              </a:rPr>
              <a:t>10</a:t>
            </a:r>
          </a:p>
        </p:txBody>
      </p:sp>
      <p:sp>
        <p:nvSpPr>
          <p:cNvPr id="25638" name="Line 115">
            <a:extLst>
              <a:ext uri="{FF2B5EF4-FFF2-40B4-BE49-F238E27FC236}">
                <a16:creationId xmlns:a16="http://schemas.microsoft.com/office/drawing/2014/main" id="{2B09B1AE-90DD-7B4F-976F-C869B7E64B6B}"/>
              </a:ext>
            </a:extLst>
          </p:cNvPr>
          <p:cNvSpPr>
            <a:spLocks noChangeShapeType="1"/>
          </p:cNvSpPr>
          <p:nvPr/>
        </p:nvSpPr>
        <p:spPr bwMode="auto">
          <a:xfrm>
            <a:off x="8078788" y="6232525"/>
            <a:ext cx="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pic>
        <p:nvPicPr>
          <p:cNvPr id="40" name="Picture 2">
            <a:extLst>
              <a:ext uri="{FF2B5EF4-FFF2-40B4-BE49-F238E27FC236}">
                <a16:creationId xmlns:a16="http://schemas.microsoft.com/office/drawing/2014/main" id="{FA276345-BF15-1F45-9A0D-3B3C2407A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
            <a:extLst>
              <a:ext uri="{FF2B5EF4-FFF2-40B4-BE49-F238E27FC236}">
                <a16:creationId xmlns:a16="http://schemas.microsoft.com/office/drawing/2014/main" id="{DFFD6298-289D-4C4C-8910-3B17E2D14FB5}"/>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0246887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39748</TotalTime>
  <Words>2022</Words>
  <Application>Microsoft Macintosh PowerPoint</Application>
  <PresentationFormat>宽屏</PresentationFormat>
  <Paragraphs>346</Paragraphs>
  <Slides>24</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等线</vt:lpstr>
      <vt:lpstr>KaiTi</vt:lpstr>
      <vt:lpstr>Arial</vt:lpstr>
      <vt:lpstr>Calibri</vt:lpstr>
      <vt:lpstr>Comic Sans MS</vt:lpstr>
      <vt:lpstr>Courier</vt:lpstr>
      <vt:lpstr>Courier New</vt:lpstr>
      <vt:lpstr>Franklin Gothic Demi</vt:lpstr>
      <vt:lpstr>Franklin Gothic Medium</vt:lpstr>
      <vt:lpstr>Wingdings</vt:lpstr>
      <vt:lpstr>Office 主题</vt:lpstr>
      <vt:lpstr>Algorithm Design and Analysis (H)</vt:lpstr>
      <vt:lpstr>Assignment 1</vt:lpstr>
      <vt:lpstr>The power of O(Kn)</vt:lpstr>
      <vt:lpstr>Dynamic Programming</vt:lpstr>
      <vt:lpstr>Algorithmic Paradigms</vt:lpstr>
      <vt:lpstr>Dynamic Programming History</vt:lpstr>
      <vt:lpstr>Dynamic Programming Applications</vt:lpstr>
      <vt:lpstr>1.  Weighted Interval Scheduling</vt:lpstr>
      <vt:lpstr>Weighted Interval Scheduling</vt:lpstr>
      <vt:lpstr>Unweighted Interval Scheduling Review</vt:lpstr>
      <vt:lpstr>Weighted Interval Scheduling</vt:lpstr>
      <vt:lpstr>Dynamic Programming:  Binary Choice</vt:lpstr>
      <vt:lpstr>Weighted Interval Scheduling:  Brute Force</vt:lpstr>
      <vt:lpstr>Weighted Interval Scheduling:  Brute Force</vt:lpstr>
      <vt:lpstr>Weighted Interval Scheduling:  Memoization</vt:lpstr>
      <vt:lpstr>Weighted Interval Scheduling:  Running Time</vt:lpstr>
      <vt:lpstr>Weighted Interval Scheduling:  Finding a Solution</vt:lpstr>
      <vt:lpstr>Weighted Interval Scheduling:  Bottom-Up</vt:lpstr>
      <vt:lpstr>2.  Segmented Least Squares</vt:lpstr>
      <vt:lpstr>Segmented Least Squares</vt:lpstr>
      <vt:lpstr>Segmented Least Squares</vt:lpstr>
      <vt:lpstr>Segmented Least Squares</vt:lpstr>
      <vt:lpstr>Dynamic Programming:  Multiway Choice</vt:lpstr>
      <vt:lpstr>Segmented Least Squares:  Algorithm</vt:lpstr>
    </vt:vector>
  </TitlesOfParts>
  <Manager/>
  <Company>Southern University of Science and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subject/>
  <dc:creator>Shiqi Yu</dc:creator>
  <cp:keywords/>
  <dc:description/>
  <cp:lastModifiedBy>Shiqi Yu</cp:lastModifiedBy>
  <cp:revision>2167</cp:revision>
  <dcterms:created xsi:type="dcterms:W3CDTF">2020-09-05T08:11:12Z</dcterms:created>
  <dcterms:modified xsi:type="dcterms:W3CDTF">2022-04-06T07:52:24Z</dcterms:modified>
  <cp:category/>
</cp:coreProperties>
</file>