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5" r:id="rId6"/>
    <p:sldId id="259" r:id="rId7"/>
    <p:sldId id="267" r:id="rId8"/>
    <p:sldId id="260" r:id="rId9"/>
    <p:sldId id="281" r:id="rId10"/>
    <p:sldId id="280" r:id="rId11"/>
    <p:sldId id="268" r:id="rId12"/>
    <p:sldId id="277" r:id="rId13"/>
    <p:sldId id="262" r:id="rId14"/>
    <p:sldId id="263" r:id="rId15"/>
    <p:sldId id="284" r:id="rId16"/>
    <p:sldId id="269" r:id="rId17"/>
    <p:sldId id="264" r:id="rId18"/>
    <p:sldId id="285" r:id="rId19"/>
    <p:sldId id="286" r:id="rId20"/>
    <p:sldId id="272" r:id="rId21"/>
    <p:sldId id="288" r:id="rId22"/>
    <p:sldId id="275" r:id="rId23"/>
    <p:sldId id="274" r:id="rId24"/>
    <p:sldId id="276" r:id="rId25"/>
    <p:sldId id="278" r:id="rId26"/>
    <p:sldId id="273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325E-3719-4A62-8DC7-A10344BBCA63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ACE2-6DDF-4D9C-A3AD-5D4651CC8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72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325E-3719-4A62-8DC7-A10344BBCA63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ACE2-6DDF-4D9C-A3AD-5D4651CC8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59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325E-3719-4A62-8DC7-A10344BBCA63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ACE2-6DDF-4D9C-A3AD-5D4651CC8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6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325E-3719-4A62-8DC7-A10344BBCA63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ACE2-6DDF-4D9C-A3AD-5D4651CC8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6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325E-3719-4A62-8DC7-A10344BBCA63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ACE2-6DDF-4D9C-A3AD-5D4651CC8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33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325E-3719-4A62-8DC7-A10344BBCA63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ACE2-6DDF-4D9C-A3AD-5D4651CC8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86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325E-3719-4A62-8DC7-A10344BBCA63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ACE2-6DDF-4D9C-A3AD-5D4651CC8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61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325E-3719-4A62-8DC7-A10344BBCA63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ACE2-6DDF-4D9C-A3AD-5D4651CC8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1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325E-3719-4A62-8DC7-A10344BBCA63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ACE2-6DDF-4D9C-A3AD-5D4651CC8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6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325E-3719-4A62-8DC7-A10344BBCA63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ACE2-6DDF-4D9C-A3AD-5D4651CC8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70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325E-3719-4A62-8DC7-A10344BBCA63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ACE2-6DDF-4D9C-A3AD-5D4651CC8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87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F325E-3719-4A62-8DC7-A10344BBCA63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1ACE2-6DDF-4D9C-A3AD-5D4651CC8A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84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eo-Besancon/ISCTE-IUL-HandsOnBlockchain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Hands-on </a:t>
            </a:r>
            <a:r>
              <a:rPr lang="fr-FR" dirty="0" err="1" smtClean="0"/>
              <a:t>Blockchain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>
            <a:normAutofit/>
          </a:bodyPr>
          <a:lstStyle/>
          <a:p>
            <a:r>
              <a:rPr lang="fr-FR" dirty="0" smtClean="0"/>
              <a:t>Smart-</a:t>
            </a:r>
            <a:r>
              <a:rPr lang="fr-FR" dirty="0" err="1" smtClean="0"/>
              <a:t>contract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>
                <a:hlinkClick r:id="rId2"/>
              </a:rPr>
              <a:t>https://github.com/Leo-Besancon/ISCTE-IUL-HandsOnBlockchain/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-62815"/>
            <a:ext cx="4659086" cy="12909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605" y="119840"/>
            <a:ext cx="3235174" cy="95648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37" y="31128"/>
            <a:ext cx="1522933" cy="110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8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Solidity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revert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Will </a:t>
            </a:r>
            <a:r>
              <a:rPr lang="fr-FR" dirty="0" err="1" smtClean="0"/>
              <a:t>revert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state change and exit if </a:t>
            </a:r>
            <a:r>
              <a:rPr lang="fr-FR" dirty="0" err="1" smtClean="0"/>
              <a:t>encountered</a:t>
            </a:r>
            <a:endParaRPr lang="fr-FR" dirty="0" smtClean="0"/>
          </a:p>
          <a:p>
            <a:pPr lvl="1"/>
            <a:r>
              <a:rPr lang="fr-FR" dirty="0" err="1" smtClean="0"/>
              <a:t>Example</a:t>
            </a:r>
            <a:r>
              <a:rPr lang="fr-FR" dirty="0" smtClean="0"/>
              <a:t>: </a:t>
            </a:r>
          </a:p>
          <a:p>
            <a:pPr lvl="1"/>
            <a:endParaRPr lang="fr-FR" dirty="0"/>
          </a:p>
          <a:p>
            <a:r>
              <a:rPr lang="fr-FR" dirty="0" err="1" smtClean="0"/>
              <a:t>require</a:t>
            </a:r>
            <a:r>
              <a:rPr lang="fr-FR" dirty="0" smtClean="0"/>
              <a:t>(</a:t>
            </a:r>
            <a:r>
              <a:rPr lang="fr-FR" dirty="0" err="1" smtClean="0"/>
              <a:t>bool</a:t>
            </a:r>
            <a:r>
              <a:rPr lang="fr-FR" dirty="0" smtClean="0"/>
              <a:t> b)</a:t>
            </a:r>
          </a:p>
          <a:p>
            <a:pPr lvl="1"/>
            <a:r>
              <a:rPr lang="fr-FR" dirty="0" smtClean="0"/>
              <a:t>Will </a:t>
            </a:r>
            <a:r>
              <a:rPr lang="fr-FR" dirty="0" err="1" smtClean="0"/>
              <a:t>revert</a:t>
            </a:r>
            <a:r>
              <a:rPr lang="fr-FR" dirty="0" smtClean="0"/>
              <a:t>() if </a:t>
            </a:r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evaluates</a:t>
            </a:r>
            <a:r>
              <a:rPr lang="fr-FR" dirty="0" smtClean="0"/>
              <a:t> to false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err="1"/>
              <a:t>m</a:t>
            </a:r>
            <a:r>
              <a:rPr lang="fr-FR" dirty="0" err="1" smtClean="0"/>
              <a:t>odifiers</a:t>
            </a:r>
            <a:endParaRPr lang="fr-FR" dirty="0" smtClean="0"/>
          </a:p>
          <a:p>
            <a:pPr lvl="1"/>
            <a:r>
              <a:rPr lang="fr-FR" dirty="0" smtClean="0"/>
              <a:t>Can </a:t>
            </a:r>
            <a:r>
              <a:rPr lang="fr-FR" dirty="0" err="1" smtClean="0"/>
              <a:t>add</a:t>
            </a:r>
            <a:r>
              <a:rPr lang="fr-FR" dirty="0" smtClean="0"/>
              <a:t> a </a:t>
            </a:r>
            <a:r>
              <a:rPr lang="fr-FR" dirty="0" err="1" smtClean="0"/>
              <a:t>given</a:t>
            </a:r>
            <a:r>
              <a:rPr lang="fr-FR" dirty="0" smtClean="0"/>
              <a:t> code to a </a:t>
            </a:r>
            <a:r>
              <a:rPr lang="fr-FR" dirty="0" err="1" smtClean="0"/>
              <a:t>function</a:t>
            </a:r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901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03863"/>
            <a:ext cx="10515600" cy="1325563"/>
          </a:xfrm>
        </p:spPr>
        <p:txBody>
          <a:bodyPr/>
          <a:lstStyle/>
          <a:p>
            <a:r>
              <a:rPr lang="fr-FR" dirty="0" smtClean="0"/>
              <a:t>Ethereum </a:t>
            </a:r>
            <a:r>
              <a:rPr lang="fr-FR" dirty="0" err="1" smtClean="0"/>
              <a:t>ecosystem</a:t>
            </a:r>
            <a:r>
              <a:rPr lang="fr-FR" dirty="0" smtClean="0"/>
              <a:t>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7473201" y="1358538"/>
            <a:ext cx="1712199" cy="513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b="1" dirty="0" smtClean="0"/>
              <a:t>Clients</a:t>
            </a:r>
            <a:endParaRPr lang="fr-FR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64" y="1900599"/>
            <a:ext cx="1340871" cy="147160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68" y="4837832"/>
            <a:ext cx="1340871" cy="134087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3792" r="28019" b="19624"/>
          <a:stretch/>
        </p:blipFill>
        <p:spPr>
          <a:xfrm>
            <a:off x="7639565" y="3444858"/>
            <a:ext cx="1363852" cy="1271329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331755" y="1493382"/>
            <a:ext cx="1712199" cy="4805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b="1" dirty="0" err="1" smtClean="0"/>
              <a:t>Users</a:t>
            </a:r>
            <a:endParaRPr lang="fr-FR" b="1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559" y="2241472"/>
            <a:ext cx="1674589" cy="167458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559" y="4144478"/>
            <a:ext cx="1674589" cy="1674589"/>
          </a:xfrm>
          <a:prstGeom prst="rect">
            <a:avLst/>
          </a:prstGeom>
        </p:spPr>
      </p:pic>
      <p:sp>
        <p:nvSpPr>
          <p:cNvPr id="15" name="Rectangle à coins arrondis 14"/>
          <p:cNvSpPr/>
          <p:nvPr/>
        </p:nvSpPr>
        <p:spPr>
          <a:xfrm>
            <a:off x="192528" y="1560057"/>
            <a:ext cx="1829764" cy="4805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b="1" dirty="0" err="1" smtClean="0"/>
              <a:t>Developers</a:t>
            </a:r>
            <a:endParaRPr lang="fr-FR" b="1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5" y="2308147"/>
            <a:ext cx="1674589" cy="167458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5" y="4211153"/>
            <a:ext cx="1674589" cy="167458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791" y="5275982"/>
            <a:ext cx="3654615" cy="1173146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3066540" y="4814317"/>
            <a:ext cx="287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Ethereum Blockchain</a:t>
            </a:r>
            <a:endParaRPr lang="fr-FR" sz="24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2987123" y="1456979"/>
            <a:ext cx="221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Smart-</a:t>
            </a:r>
            <a:r>
              <a:rPr lang="fr-FR" sz="2400" b="1" dirty="0" err="1" smtClean="0"/>
              <a:t>contracts</a:t>
            </a:r>
            <a:endParaRPr lang="fr-FR" sz="2400" b="1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607" y="1981924"/>
            <a:ext cx="1446114" cy="1449803"/>
          </a:xfrm>
          <a:prstGeom prst="rect">
            <a:avLst/>
          </a:prstGeom>
        </p:spPr>
      </p:pic>
      <p:sp>
        <p:nvSpPr>
          <p:cNvPr id="22" name="Flèche droite 21"/>
          <p:cNvSpPr/>
          <p:nvPr/>
        </p:nvSpPr>
        <p:spPr>
          <a:xfrm rot="10800000">
            <a:off x="9417601" y="3542576"/>
            <a:ext cx="733425" cy="482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droite 22"/>
          <p:cNvSpPr/>
          <p:nvPr/>
        </p:nvSpPr>
        <p:spPr>
          <a:xfrm rot="8694344">
            <a:off x="6521129" y="4399102"/>
            <a:ext cx="733425" cy="482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2226556" y="2791869"/>
            <a:ext cx="733425" cy="482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droite 24"/>
          <p:cNvSpPr/>
          <p:nvPr/>
        </p:nvSpPr>
        <p:spPr>
          <a:xfrm rot="5400000">
            <a:off x="3609815" y="3909288"/>
            <a:ext cx="733425" cy="482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093147" y="2399792"/>
            <a:ext cx="880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Write</a:t>
            </a:r>
            <a:endParaRPr lang="fr-FR" sz="2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470841" y="3087244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Use</a:t>
            </a:r>
            <a:endParaRPr lang="fr-FR" sz="2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874320" y="3575552"/>
            <a:ext cx="2448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 smtClean="0"/>
              <a:t>Query</a:t>
            </a:r>
            <a:r>
              <a:rPr lang="fr-FR" sz="2400" dirty="0" smtClean="0"/>
              <a:t> and</a:t>
            </a:r>
          </a:p>
          <a:p>
            <a:pPr algn="ctr"/>
            <a:r>
              <a:rPr lang="fr-FR" sz="2400" dirty="0" smtClean="0"/>
              <a:t> </a:t>
            </a:r>
            <a:r>
              <a:rPr lang="fr-FR" sz="2400" dirty="0" err="1" smtClean="0"/>
              <a:t>send</a:t>
            </a:r>
            <a:r>
              <a:rPr lang="fr-FR" sz="2400" dirty="0" smtClean="0"/>
              <a:t> transactions</a:t>
            </a:r>
            <a:endParaRPr lang="fr-FR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994147" y="3837887"/>
            <a:ext cx="675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Live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4726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6985"/>
            <a:ext cx="10515600" cy="1325563"/>
          </a:xfrm>
        </p:spPr>
        <p:txBody>
          <a:bodyPr/>
          <a:lstStyle/>
          <a:p>
            <a:r>
              <a:rPr lang="fr-FR" dirty="0" smtClean="0"/>
              <a:t>Smart-</a:t>
            </a:r>
            <a:r>
              <a:rPr lang="fr-FR" dirty="0" err="1" smtClean="0"/>
              <a:t>contract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" y="1099026"/>
            <a:ext cx="10238176" cy="575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7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Hands-on </a:t>
            </a:r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r>
              <a:rPr lang="fr-FR" dirty="0" smtClean="0"/>
              <a:t> of the </a:t>
            </a:r>
            <a:r>
              <a:rPr lang="fr-FR" dirty="0" err="1" smtClean="0"/>
              <a:t>tools</a:t>
            </a:r>
            <a:endParaRPr lang="fr-FR" dirty="0"/>
          </a:p>
          <a:p>
            <a:pPr lvl="1"/>
            <a:r>
              <a:rPr lang="fr-FR" dirty="0" err="1" smtClean="0"/>
              <a:t>used</a:t>
            </a:r>
            <a:r>
              <a:rPr lang="fr-FR" dirty="0" smtClean="0"/>
              <a:t> in the Ethereum </a:t>
            </a:r>
            <a:r>
              <a:rPr lang="fr-FR" dirty="0" smtClean="0"/>
              <a:t>Blockchain </a:t>
            </a:r>
            <a:r>
              <a:rPr lang="fr-FR" dirty="0" err="1" smtClean="0"/>
              <a:t>ecosystem</a:t>
            </a:r>
            <a:endParaRPr lang="fr-FR" dirty="0" smtClean="0"/>
          </a:p>
          <a:p>
            <a:pPr lvl="1"/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develop</a:t>
            </a:r>
            <a:r>
              <a:rPr lang="fr-FR" dirty="0" smtClean="0"/>
              <a:t> smart-</a:t>
            </a:r>
            <a:r>
              <a:rPr lang="fr-FR" dirty="0" err="1" smtClean="0"/>
              <a:t>contracts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Use </a:t>
            </a:r>
            <a:r>
              <a:rPr lang="fr-FR" dirty="0" err="1" smtClean="0"/>
              <a:t>boilerplate</a:t>
            </a:r>
            <a:r>
              <a:rPr lang="fr-FR" dirty="0" smtClean="0"/>
              <a:t> </a:t>
            </a:r>
            <a:r>
              <a:rPr lang="fr-FR" dirty="0" err="1" smtClean="0"/>
              <a:t>projects</a:t>
            </a:r>
            <a:r>
              <a:rPr lang="fr-FR" dirty="0" smtClean="0"/>
              <a:t> to </a:t>
            </a:r>
            <a:r>
              <a:rPr lang="fr-FR" dirty="0" err="1" smtClean="0"/>
              <a:t>familiarize</a:t>
            </a:r>
            <a:r>
              <a:rPr lang="fr-FR" dirty="0" smtClean="0"/>
              <a:t> </a:t>
            </a:r>
            <a:r>
              <a:rPr lang="fr-FR" dirty="0" err="1" smtClean="0"/>
              <a:t>yourself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!</a:t>
            </a:r>
          </a:p>
          <a:p>
            <a:endParaRPr lang="fr-FR" dirty="0"/>
          </a:p>
          <a:p>
            <a:r>
              <a:rPr lang="fr-FR" dirty="0" smtClean="0"/>
              <a:t>Smart-</a:t>
            </a:r>
            <a:r>
              <a:rPr lang="fr-FR" dirty="0" err="1" smtClean="0"/>
              <a:t>contract</a:t>
            </a:r>
            <a:r>
              <a:rPr lang="fr-FR" dirty="0" smtClean="0"/>
              <a:t> and </a:t>
            </a:r>
            <a:r>
              <a:rPr lang="fr-FR" dirty="0" err="1" smtClean="0"/>
              <a:t>solidity</a:t>
            </a:r>
            <a:r>
              <a:rPr lang="fr-FR" dirty="0" smtClean="0"/>
              <a:t> introduction</a:t>
            </a:r>
          </a:p>
          <a:p>
            <a:endParaRPr lang="fr-FR" dirty="0"/>
          </a:p>
          <a:p>
            <a:r>
              <a:rPr lang="fr-FR" dirty="0" smtClean="0"/>
              <a:t>Best practices, and </a:t>
            </a:r>
            <a:r>
              <a:rPr lang="fr-FR" dirty="0" err="1" smtClean="0"/>
              <a:t>Decentralized</a:t>
            </a:r>
            <a:r>
              <a:rPr lang="fr-FR" dirty="0" smtClean="0"/>
              <a:t> Application </a:t>
            </a:r>
            <a:r>
              <a:rPr lang="fr-FR" dirty="0" err="1" smtClean="0"/>
              <a:t>development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8048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r>
              <a:rPr lang="fr-FR" dirty="0" smtClean="0"/>
              <a:t> of the </a:t>
            </a:r>
            <a:r>
              <a:rPr lang="fr-FR" dirty="0" err="1" smtClean="0"/>
              <a:t>tools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Remix IDE</a:t>
            </a:r>
          </a:p>
          <a:p>
            <a:endParaRPr lang="fr-FR" dirty="0"/>
          </a:p>
          <a:p>
            <a:r>
              <a:rPr lang="fr-FR" dirty="0" err="1" smtClean="0"/>
              <a:t>Truffle</a:t>
            </a:r>
            <a:r>
              <a:rPr lang="fr-FR" dirty="0" smtClean="0"/>
              <a:t> Suite (</a:t>
            </a:r>
            <a:r>
              <a:rPr lang="fr-FR" dirty="0" err="1" smtClean="0"/>
              <a:t>Truffle</a:t>
            </a:r>
            <a:r>
              <a:rPr lang="fr-FR" dirty="0" smtClean="0"/>
              <a:t> and Ganache)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3963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turn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Try</a:t>
            </a:r>
            <a:r>
              <a:rPr lang="fr-FR" dirty="0" smtClean="0"/>
              <a:t> and </a:t>
            </a:r>
            <a:r>
              <a:rPr lang="fr-FR" dirty="0" err="1" smtClean="0"/>
              <a:t>create</a:t>
            </a:r>
            <a:r>
              <a:rPr lang="fr-FR" dirty="0" smtClean="0"/>
              <a:t> a new </a:t>
            </a:r>
            <a:r>
              <a:rPr lang="fr-FR" dirty="0" err="1" smtClean="0"/>
              <a:t>project</a:t>
            </a:r>
            <a:r>
              <a:rPr lang="fr-FR" dirty="0" smtClean="0"/>
              <a:t> on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r>
              <a:rPr lang="fr-FR" dirty="0" smtClean="0"/>
              <a:t> (</a:t>
            </a:r>
            <a:r>
              <a:rPr lang="fr-FR" dirty="0" err="1" smtClean="0"/>
              <a:t>Truffle</a:t>
            </a:r>
            <a:r>
              <a:rPr lang="fr-FR" dirty="0" smtClean="0"/>
              <a:t> or Remix)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Remix: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loaded</a:t>
            </a:r>
            <a:r>
              <a:rPr lang="fr-FR" dirty="0" smtClean="0"/>
              <a:t> in the </a:t>
            </a:r>
            <a:r>
              <a:rPr lang="fr-FR" dirty="0" err="1" smtClean="0"/>
              <a:t>workspace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Truffle</a:t>
            </a:r>
            <a:r>
              <a:rPr lang="fr-FR" dirty="0" smtClean="0"/>
              <a:t>: </a:t>
            </a:r>
            <a:r>
              <a:rPr lang="fr-FR" dirty="0" err="1" smtClean="0"/>
              <a:t>truffle</a:t>
            </a:r>
            <a:r>
              <a:rPr lang="fr-FR" dirty="0" smtClean="0"/>
              <a:t> </a:t>
            </a:r>
            <a:r>
              <a:rPr lang="fr-FR" dirty="0" err="1" smtClean="0"/>
              <a:t>unbox</a:t>
            </a:r>
            <a:r>
              <a:rPr lang="fr-FR" dirty="0" smtClean="0"/>
              <a:t> </a:t>
            </a:r>
            <a:r>
              <a:rPr lang="fr-FR" dirty="0" err="1" smtClean="0"/>
              <a:t>metacoin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5518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187325"/>
            <a:ext cx="10515600" cy="1325563"/>
          </a:xfrm>
        </p:spPr>
        <p:txBody>
          <a:bodyPr/>
          <a:lstStyle/>
          <a:p>
            <a:r>
              <a:rPr lang="fr-FR" dirty="0" smtClean="0"/>
              <a:t>Solidity introduction in practice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854074"/>
            <a:ext cx="11830050" cy="586105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The ERC20 </a:t>
            </a:r>
            <a:r>
              <a:rPr lang="fr-FR" dirty="0" err="1" smtClean="0"/>
              <a:t>Token</a:t>
            </a:r>
            <a:r>
              <a:rPr lang="fr-FR" dirty="0" smtClean="0"/>
              <a:t> Standard</a:t>
            </a:r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Cryptocurrency</a:t>
            </a:r>
            <a:r>
              <a:rPr lang="fr-FR" dirty="0" smtClean="0"/>
              <a:t> </a:t>
            </a:r>
            <a:r>
              <a:rPr lang="fr-FR" dirty="0" err="1" smtClean="0"/>
              <a:t>managed</a:t>
            </a:r>
            <a:r>
              <a:rPr lang="fr-FR" dirty="0" smtClean="0"/>
              <a:t> by a smart-</a:t>
            </a:r>
            <a:r>
              <a:rPr lang="fr-FR" dirty="0" err="1" smtClean="0"/>
              <a:t>contract</a:t>
            </a:r>
            <a:endParaRPr lang="fr-FR" dirty="0"/>
          </a:p>
          <a:p>
            <a:pPr marL="457200" lvl="1" indent="0">
              <a:buNone/>
            </a:pPr>
            <a:r>
              <a:rPr lang="fr-FR" dirty="0" smtClean="0"/>
              <a:t>Interface:</a:t>
            </a:r>
          </a:p>
          <a:p>
            <a:pPr lvl="1"/>
            <a:r>
              <a:rPr lang="en-US" dirty="0" smtClean="0"/>
              <a:t>Optional</a:t>
            </a:r>
          </a:p>
          <a:p>
            <a:pPr marL="914400" lvl="2" indent="0">
              <a:buNone/>
            </a:pPr>
            <a:r>
              <a:rPr lang="en-US" dirty="0" smtClean="0"/>
              <a:t>function </a:t>
            </a:r>
            <a:r>
              <a:rPr lang="en-US" dirty="0"/>
              <a:t>name() public view returns (</a:t>
            </a:r>
            <a:r>
              <a:rPr lang="en-US" dirty="0" smtClean="0"/>
              <a:t>string)</a:t>
            </a:r>
          </a:p>
          <a:p>
            <a:pPr marL="914400" lvl="2" indent="0">
              <a:buNone/>
            </a:pPr>
            <a:r>
              <a:rPr lang="en-US" dirty="0" smtClean="0"/>
              <a:t>function </a:t>
            </a:r>
            <a:r>
              <a:rPr lang="en-US" dirty="0"/>
              <a:t>symbol() public view returns (</a:t>
            </a:r>
            <a:r>
              <a:rPr lang="en-US" dirty="0" smtClean="0"/>
              <a:t>string)</a:t>
            </a:r>
          </a:p>
          <a:p>
            <a:pPr marL="914400" lvl="2" indent="0">
              <a:buNone/>
            </a:pPr>
            <a:r>
              <a:rPr lang="en-US" dirty="0" smtClean="0"/>
              <a:t>function </a:t>
            </a:r>
            <a:r>
              <a:rPr lang="en-US" dirty="0"/>
              <a:t>decimals() public view returns (</a:t>
            </a:r>
            <a:r>
              <a:rPr lang="en-US" dirty="0" smtClean="0"/>
              <a:t>uint8)</a:t>
            </a:r>
          </a:p>
          <a:p>
            <a:pPr lvl="1"/>
            <a:r>
              <a:rPr lang="en-US" dirty="0" smtClean="0"/>
              <a:t>Mandatory</a:t>
            </a:r>
          </a:p>
          <a:p>
            <a:pPr marL="914400" lvl="2" indent="0">
              <a:buNone/>
            </a:pPr>
            <a:r>
              <a:rPr lang="en-US" dirty="0" smtClean="0"/>
              <a:t>function </a:t>
            </a:r>
            <a:r>
              <a:rPr lang="en-US" dirty="0" err="1"/>
              <a:t>totalSupply</a:t>
            </a:r>
            <a:r>
              <a:rPr lang="en-US" dirty="0"/>
              <a:t>() public view returns (</a:t>
            </a:r>
            <a:r>
              <a:rPr lang="en-US" dirty="0" smtClean="0"/>
              <a:t>uint256)</a:t>
            </a:r>
          </a:p>
          <a:p>
            <a:pPr marL="914400" lvl="2" indent="0">
              <a:buNone/>
            </a:pPr>
            <a:r>
              <a:rPr lang="en-US" dirty="0" smtClean="0"/>
              <a:t>function </a:t>
            </a:r>
            <a:r>
              <a:rPr lang="en-US" dirty="0" err="1"/>
              <a:t>balanceOf</a:t>
            </a:r>
            <a:r>
              <a:rPr lang="en-US" dirty="0"/>
              <a:t>(address _owner) public view returns (uint256 </a:t>
            </a:r>
            <a:r>
              <a:rPr lang="en-US" dirty="0" smtClean="0"/>
              <a:t>balance)</a:t>
            </a:r>
          </a:p>
          <a:p>
            <a:pPr marL="914400" lvl="2" indent="0">
              <a:buNone/>
            </a:pPr>
            <a:r>
              <a:rPr lang="en-US" dirty="0" smtClean="0"/>
              <a:t>function </a:t>
            </a:r>
            <a:r>
              <a:rPr lang="en-US" dirty="0"/>
              <a:t>transfer(address _to, uint256 _value) public returns 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smtClean="0"/>
              <a:t>success)</a:t>
            </a:r>
          </a:p>
          <a:p>
            <a:pPr marL="914400" lvl="2" indent="0">
              <a:buNone/>
            </a:pPr>
            <a:r>
              <a:rPr lang="en-US" dirty="0" smtClean="0"/>
              <a:t>function </a:t>
            </a:r>
            <a:r>
              <a:rPr lang="en-US" dirty="0" err="1"/>
              <a:t>transferFrom</a:t>
            </a:r>
            <a:r>
              <a:rPr lang="en-US" dirty="0"/>
              <a:t>(address _from, address _to, uint256 _value) public returns 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smtClean="0"/>
              <a:t>success)</a:t>
            </a:r>
          </a:p>
          <a:p>
            <a:pPr marL="914400" lvl="2" indent="0">
              <a:buNone/>
            </a:pPr>
            <a:r>
              <a:rPr lang="en-US" dirty="0" smtClean="0"/>
              <a:t>function </a:t>
            </a:r>
            <a:r>
              <a:rPr lang="en-US" dirty="0"/>
              <a:t>approve(address _spender, uint256 _value) public returns 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smtClean="0"/>
              <a:t>success)</a:t>
            </a:r>
          </a:p>
          <a:p>
            <a:pPr marL="914400" lvl="2" indent="0">
              <a:buNone/>
            </a:pPr>
            <a:r>
              <a:rPr lang="en-US" dirty="0" smtClean="0"/>
              <a:t>function allowance(address _owner, address _spender) public view returns (uint256 remaining)</a:t>
            </a:r>
          </a:p>
          <a:p>
            <a:pPr lvl="1"/>
            <a:r>
              <a:rPr lang="en-US" dirty="0" smtClean="0"/>
              <a:t>Events</a:t>
            </a:r>
          </a:p>
          <a:p>
            <a:pPr marL="914400" lvl="2" indent="0">
              <a:buNone/>
            </a:pPr>
            <a:r>
              <a:rPr lang="en-US" dirty="0" smtClean="0"/>
              <a:t>event </a:t>
            </a:r>
            <a:r>
              <a:rPr lang="en-US" dirty="0"/>
              <a:t>Transfer(address indexed _from, address indexed _to, uint256 _</a:t>
            </a:r>
            <a:r>
              <a:rPr lang="en-US" dirty="0" smtClean="0"/>
              <a:t>value)</a:t>
            </a:r>
          </a:p>
          <a:p>
            <a:pPr marL="914400" lvl="2" indent="0">
              <a:buNone/>
            </a:pPr>
            <a:r>
              <a:rPr lang="en-US" dirty="0" smtClean="0"/>
              <a:t>event </a:t>
            </a:r>
            <a:r>
              <a:rPr lang="en-US" dirty="0"/>
              <a:t>Approval(address indexed _owner, address indexed _spender, uint256 _value)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8838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Boilerplate</a:t>
            </a:r>
            <a:r>
              <a:rPr lang="fr-FR" dirty="0" smtClean="0"/>
              <a:t> </a:t>
            </a:r>
            <a:r>
              <a:rPr lang="fr-FR" dirty="0" err="1" smtClean="0"/>
              <a:t>projects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Try</a:t>
            </a:r>
            <a:r>
              <a:rPr lang="fr-FR" dirty="0" smtClean="0"/>
              <a:t> and import the ERC20 </a:t>
            </a:r>
            <a:r>
              <a:rPr lang="fr-FR" dirty="0" err="1" smtClean="0"/>
              <a:t>project</a:t>
            </a:r>
            <a:r>
              <a:rPr lang="fr-FR" dirty="0" smtClean="0"/>
              <a:t> in </a:t>
            </a:r>
            <a:r>
              <a:rPr lang="fr-FR" dirty="0" err="1" smtClean="0"/>
              <a:t>your</a:t>
            </a:r>
            <a:r>
              <a:rPr lang="fr-FR" dirty="0" smtClean="0"/>
              <a:t> 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14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turn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Copy the </a:t>
            </a:r>
            <a:r>
              <a:rPr lang="fr-FR" dirty="0" err="1" smtClean="0"/>
              <a:t>sample</a:t>
            </a:r>
            <a:r>
              <a:rPr lang="fr-FR" dirty="0" smtClean="0"/>
              <a:t> code </a:t>
            </a:r>
            <a:r>
              <a:rPr lang="fr-FR" dirty="0" err="1" smtClean="0"/>
              <a:t>from</a:t>
            </a:r>
            <a:r>
              <a:rPr lang="fr-FR" dirty="0" smtClean="0"/>
              <a:t> the Github </a:t>
            </a:r>
            <a:r>
              <a:rPr lang="fr-FR" dirty="0" err="1" smtClean="0"/>
              <a:t>repository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Deploy</a:t>
            </a:r>
            <a:r>
              <a:rPr lang="fr-FR" dirty="0" smtClean="0"/>
              <a:t> the </a:t>
            </a:r>
            <a:r>
              <a:rPr lang="fr-FR" dirty="0" err="1" smtClean="0"/>
              <a:t>contract</a:t>
            </a:r>
            <a:r>
              <a:rPr lang="fr-FR" dirty="0" smtClean="0"/>
              <a:t> on </a:t>
            </a:r>
            <a:r>
              <a:rPr lang="fr-FR" dirty="0" err="1" smtClean="0"/>
              <a:t>your</a:t>
            </a:r>
            <a:r>
              <a:rPr lang="fr-FR" dirty="0" smtClean="0"/>
              <a:t> local Blockchain</a:t>
            </a:r>
          </a:p>
          <a:p>
            <a:endParaRPr lang="fr-FR" dirty="0"/>
          </a:p>
          <a:p>
            <a:r>
              <a:rPr lang="fr-FR" dirty="0" err="1" smtClean="0"/>
              <a:t>Execute</a:t>
            </a:r>
            <a:r>
              <a:rPr lang="fr-FR" dirty="0" smtClean="0"/>
              <a:t> transactions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1310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turn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Try</a:t>
            </a:r>
            <a:r>
              <a:rPr lang="fr-FR" dirty="0" smtClean="0"/>
              <a:t> and </a:t>
            </a:r>
            <a:r>
              <a:rPr lang="fr-FR" dirty="0" err="1" smtClean="0"/>
              <a:t>implement</a:t>
            </a:r>
            <a:r>
              <a:rPr lang="fr-FR" dirty="0" smtClean="0"/>
              <a:t> a simple Rock-</a:t>
            </a:r>
            <a:r>
              <a:rPr lang="fr-FR" dirty="0" err="1" smtClean="0"/>
              <a:t>Paper</a:t>
            </a:r>
            <a:r>
              <a:rPr lang="fr-FR" dirty="0" smtClean="0"/>
              <a:t>-</a:t>
            </a:r>
            <a:r>
              <a:rPr lang="fr-FR" dirty="0" err="1" smtClean="0"/>
              <a:t>Scissors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 in Solidity</a:t>
            </a:r>
          </a:p>
          <a:p>
            <a:endParaRPr lang="fr-FR" dirty="0"/>
          </a:p>
          <a:p>
            <a:r>
              <a:rPr lang="fr-FR" dirty="0" err="1" smtClean="0"/>
              <a:t>Requirements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player</a:t>
            </a:r>
            <a:r>
              <a:rPr lang="fr-FR" dirty="0" smtClean="0"/>
              <a:t> </a:t>
            </a:r>
            <a:r>
              <a:rPr lang="fr-FR" dirty="0" err="1" smtClean="0"/>
              <a:t>games</a:t>
            </a:r>
            <a:r>
              <a:rPr lang="fr-FR" dirty="0" smtClean="0"/>
              <a:t>: the first </a:t>
            </a:r>
            <a:r>
              <a:rPr lang="fr-FR" dirty="0" err="1" smtClean="0"/>
              <a:t>player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deploy</a:t>
            </a:r>
            <a:r>
              <a:rPr lang="fr-FR" dirty="0" smtClean="0"/>
              <a:t> a </a:t>
            </a:r>
            <a:r>
              <a:rPr lang="fr-FR" dirty="0" err="1" smtClean="0"/>
              <a:t>contract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bet</a:t>
            </a:r>
            <a:endParaRPr lang="fr-FR" dirty="0" smtClean="0"/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players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a move (Rock, </a:t>
            </a:r>
            <a:r>
              <a:rPr lang="fr-FR" dirty="0" err="1" smtClean="0"/>
              <a:t>Paper</a:t>
            </a:r>
            <a:r>
              <a:rPr lang="fr-FR" dirty="0" smtClean="0"/>
              <a:t>, or </a:t>
            </a:r>
            <a:r>
              <a:rPr lang="fr-FR" dirty="0" err="1" smtClean="0"/>
              <a:t>Scissors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Then</a:t>
            </a:r>
            <a:r>
              <a:rPr lang="fr-FR" dirty="0" smtClean="0"/>
              <a:t> the winner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withdraw</a:t>
            </a:r>
            <a:r>
              <a:rPr lang="fr-FR" dirty="0" smtClean="0"/>
              <a:t> 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bet</a:t>
            </a:r>
            <a:endParaRPr lang="fr-FR" dirty="0" smtClean="0"/>
          </a:p>
          <a:p>
            <a:pPr lvl="2"/>
            <a:r>
              <a:rPr lang="fr-FR" dirty="0" err="1" smtClean="0"/>
              <a:t>Hint</a:t>
            </a:r>
            <a:r>
              <a:rPr lang="fr-FR" dirty="0" smtClean="0"/>
              <a:t>: In </a:t>
            </a:r>
            <a:r>
              <a:rPr lang="fr-FR" dirty="0" err="1" smtClean="0"/>
              <a:t>solidity</a:t>
            </a:r>
            <a:r>
              <a:rPr lang="fr-FR" dirty="0" smtClean="0"/>
              <a:t>,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send</a:t>
            </a:r>
            <a:r>
              <a:rPr lang="fr-FR" dirty="0" smtClean="0"/>
              <a:t> Ether </a:t>
            </a:r>
            <a:r>
              <a:rPr lang="fr-FR" dirty="0" err="1" smtClean="0"/>
              <a:t>with</a:t>
            </a:r>
            <a:endParaRPr lang="fr-FR" dirty="0" smtClean="0"/>
          </a:p>
          <a:p>
            <a:pPr marL="1371600" lvl="3" indent="0">
              <a:buNone/>
            </a:pPr>
            <a:r>
              <a:rPr lang="fr-FR" dirty="0" smtClean="0"/>
              <a:t>If(!_</a:t>
            </a:r>
            <a:r>
              <a:rPr lang="fr-FR" dirty="0" err="1" smtClean="0"/>
              <a:t>to_address.send</a:t>
            </a:r>
            <a:r>
              <a:rPr lang="fr-FR" dirty="0" smtClean="0"/>
              <a:t>(_value))</a:t>
            </a:r>
          </a:p>
          <a:p>
            <a:pPr marL="1371600" lvl="3" indent="0">
              <a:buNone/>
            </a:pPr>
            <a:r>
              <a:rPr lang="fr-FR" dirty="0" smtClean="0"/>
              <a:t>{</a:t>
            </a:r>
          </a:p>
          <a:p>
            <a:pPr marL="1371600" lvl="3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revert</a:t>
            </a:r>
            <a:r>
              <a:rPr lang="fr-FR" dirty="0" smtClean="0"/>
              <a:t>();</a:t>
            </a:r>
            <a:endParaRPr lang="fr-FR" dirty="0"/>
          </a:p>
          <a:p>
            <a:pPr marL="1371600" lvl="3" indent="0">
              <a:buNone/>
            </a:pPr>
            <a:r>
              <a:rPr lang="fr-FR" dirty="0" smtClean="0"/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65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Blockchain smart-</a:t>
            </a:r>
            <a:r>
              <a:rPr lang="fr-FR" dirty="0" err="1" smtClean="0"/>
              <a:t>contracts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focus on the Ethereum Blockchain</a:t>
            </a:r>
          </a:p>
          <a:p>
            <a:pPr lvl="1"/>
            <a:r>
              <a:rPr lang="fr-FR" dirty="0" smtClean="0"/>
              <a:t>First </a:t>
            </a:r>
            <a:r>
              <a:rPr lang="fr-FR" dirty="0" err="1" smtClean="0"/>
              <a:t>blockchain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smart-</a:t>
            </a:r>
            <a:r>
              <a:rPr lang="fr-FR" dirty="0" err="1" smtClean="0"/>
              <a:t>contracts</a:t>
            </a:r>
            <a:r>
              <a:rPr lang="fr-FR" dirty="0" smtClean="0"/>
              <a:t> support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More </a:t>
            </a:r>
            <a:r>
              <a:rPr lang="fr-FR" dirty="0" err="1" smtClean="0"/>
              <a:t>developer</a:t>
            </a:r>
            <a:r>
              <a:rPr lang="fr-FR" dirty="0" smtClean="0"/>
              <a:t> support </a:t>
            </a:r>
            <a:r>
              <a:rPr lang="fr-FR" dirty="0" err="1" smtClean="0"/>
              <a:t>compared</a:t>
            </a:r>
            <a:r>
              <a:rPr lang="fr-FR" dirty="0" smtClean="0"/>
              <a:t> to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blockchains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Solidity </a:t>
            </a:r>
            <a:r>
              <a:rPr lang="fr-FR" dirty="0" err="1" smtClean="0"/>
              <a:t>is</a:t>
            </a:r>
            <a:r>
              <a:rPr lang="fr-FR" dirty="0" smtClean="0"/>
              <a:t> the main smart-</a:t>
            </a:r>
            <a:r>
              <a:rPr lang="fr-FR" dirty="0" err="1" smtClean="0"/>
              <a:t>contract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384" y="573330"/>
            <a:ext cx="1617977" cy="16179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32245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Rock-</a:t>
            </a:r>
            <a:r>
              <a:rPr lang="fr-FR" dirty="0" err="1"/>
              <a:t>P</a:t>
            </a:r>
            <a:r>
              <a:rPr lang="fr-FR" dirty="0" err="1" smtClean="0"/>
              <a:t>aper</a:t>
            </a:r>
            <a:r>
              <a:rPr lang="fr-FR" dirty="0" smtClean="0"/>
              <a:t>-</a:t>
            </a:r>
            <a:r>
              <a:rPr lang="fr-FR" dirty="0" err="1" smtClean="0"/>
              <a:t>Scissors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/!\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to the </a:t>
            </a:r>
            <a:r>
              <a:rPr lang="fr-FR" dirty="0" err="1" smtClean="0"/>
              <a:t>blockchain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publicly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!</a:t>
            </a:r>
          </a:p>
          <a:p>
            <a:pPr lvl="1"/>
            <a:r>
              <a:rPr lang="fr-FR" dirty="0" smtClean="0"/>
              <a:t>This </a:t>
            </a:r>
            <a:r>
              <a:rPr lang="fr-FR" dirty="0" err="1" smtClean="0"/>
              <a:t>means</a:t>
            </a:r>
            <a:r>
              <a:rPr lang="fr-FR" dirty="0" smtClean="0"/>
              <a:t> the second </a:t>
            </a:r>
            <a:r>
              <a:rPr lang="fr-FR" dirty="0" err="1" smtClean="0"/>
              <a:t>player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the first </a:t>
            </a:r>
            <a:r>
              <a:rPr lang="fr-FR" dirty="0" err="1" smtClean="0"/>
              <a:t>player</a:t>
            </a:r>
            <a:r>
              <a:rPr lang="fr-FR" dirty="0" smtClean="0"/>
              <a:t> move </a:t>
            </a:r>
            <a:r>
              <a:rPr lang="fr-FR" dirty="0" err="1" smtClean="0"/>
              <a:t>was</a:t>
            </a:r>
            <a:r>
              <a:rPr lang="fr-FR" dirty="0" smtClean="0"/>
              <a:t>, and </a:t>
            </a:r>
            <a:r>
              <a:rPr lang="fr-FR" dirty="0" err="1" smtClean="0"/>
              <a:t>choose</a:t>
            </a:r>
            <a:r>
              <a:rPr lang="fr-FR" dirty="0" smtClean="0"/>
              <a:t> a </a:t>
            </a:r>
            <a:r>
              <a:rPr lang="fr-FR" dirty="0" err="1" smtClean="0"/>
              <a:t>winning</a:t>
            </a:r>
            <a:r>
              <a:rPr lang="fr-FR" dirty="0" smtClean="0"/>
              <a:t> move </a:t>
            </a:r>
            <a:r>
              <a:rPr lang="fr-FR" dirty="0" err="1" smtClean="0"/>
              <a:t>accordingly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To </a:t>
            </a:r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use a commit – </a:t>
            </a:r>
            <a:r>
              <a:rPr lang="fr-FR" dirty="0" err="1" smtClean="0"/>
              <a:t>reveal</a:t>
            </a:r>
            <a:r>
              <a:rPr lang="fr-FR" dirty="0" smtClean="0"/>
              <a:t> pattern</a:t>
            </a:r>
          </a:p>
          <a:p>
            <a:pPr marL="914400" lvl="2" indent="0">
              <a:buNone/>
            </a:pPr>
            <a:r>
              <a:rPr lang="fr-FR" dirty="0" smtClean="0"/>
              <a:t>The first </a:t>
            </a:r>
            <a:r>
              <a:rPr lang="fr-FR" dirty="0" err="1" smtClean="0"/>
              <a:t>player</a:t>
            </a:r>
            <a:r>
              <a:rPr lang="fr-FR" dirty="0" smtClean="0"/>
              <a:t> must </a:t>
            </a:r>
            <a:r>
              <a:rPr lang="fr-FR" dirty="0" err="1" smtClean="0"/>
              <a:t>obfuscate</a:t>
            </a:r>
            <a:r>
              <a:rPr lang="fr-FR" dirty="0" smtClean="0"/>
              <a:t> 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r>
              <a:rPr lang="fr-FR" dirty="0" smtClean="0"/>
              <a:t> by </a:t>
            </a:r>
            <a:r>
              <a:rPr lang="fr-FR" dirty="0" err="1" smtClean="0"/>
              <a:t>hashing</a:t>
            </a:r>
            <a:r>
              <a:rPr lang="fr-FR" dirty="0" smtClean="0"/>
              <a:t> and </a:t>
            </a:r>
            <a:r>
              <a:rPr lang="fr-FR" dirty="0" err="1" smtClean="0"/>
              <a:t>salting</a:t>
            </a:r>
            <a:r>
              <a:rPr lang="fr-FR" dirty="0" smtClean="0"/>
              <a:t> </a:t>
            </a:r>
            <a:r>
              <a:rPr lang="fr-FR" dirty="0" err="1" smtClean="0"/>
              <a:t>his</a:t>
            </a:r>
            <a:r>
              <a:rPr lang="fr-FR" dirty="0" smtClean="0"/>
              <a:t> move. </a:t>
            </a:r>
            <a:r>
              <a:rPr lang="fr-FR" dirty="0" err="1" smtClean="0"/>
              <a:t>Then</a:t>
            </a:r>
            <a:r>
              <a:rPr lang="fr-FR" dirty="0" smtClean="0"/>
              <a:t>, </a:t>
            </a:r>
            <a:r>
              <a:rPr lang="fr-FR" dirty="0" err="1" smtClean="0"/>
              <a:t>after</a:t>
            </a:r>
            <a:r>
              <a:rPr lang="fr-FR" dirty="0" smtClean="0"/>
              <a:t> the second </a:t>
            </a:r>
            <a:r>
              <a:rPr lang="fr-FR" dirty="0" err="1" smtClean="0"/>
              <a:t>player</a:t>
            </a:r>
            <a:r>
              <a:rPr lang="fr-FR" dirty="0" smtClean="0"/>
              <a:t> made </a:t>
            </a:r>
            <a:r>
              <a:rPr lang="fr-FR" dirty="0" err="1" smtClean="0"/>
              <a:t>his</a:t>
            </a:r>
            <a:r>
              <a:rPr lang="fr-FR" dirty="0" smtClean="0"/>
              <a:t> move, the first one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reveal</a:t>
            </a:r>
            <a:r>
              <a:rPr lang="fr-FR" dirty="0" smtClean="0"/>
              <a:t> the </a:t>
            </a:r>
            <a:r>
              <a:rPr lang="fr-FR" dirty="0" err="1" smtClean="0"/>
              <a:t>salt</a:t>
            </a:r>
            <a:r>
              <a:rPr lang="fr-FR" dirty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his</a:t>
            </a:r>
            <a:r>
              <a:rPr lang="fr-FR" dirty="0" smtClean="0"/>
              <a:t> move.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7784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Best practices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Proxy </a:t>
            </a:r>
            <a:r>
              <a:rPr lang="fr-FR" dirty="0" err="1" smtClean="0"/>
              <a:t>contracts</a:t>
            </a:r>
            <a:endParaRPr lang="fr-FR" dirty="0" smtClean="0"/>
          </a:p>
          <a:p>
            <a:pPr lvl="1"/>
            <a:r>
              <a:rPr lang="fr-FR" dirty="0" err="1" smtClean="0"/>
              <a:t>Overcome</a:t>
            </a:r>
            <a:r>
              <a:rPr lang="fr-FR" dirty="0" smtClean="0"/>
              <a:t> Blockchain </a:t>
            </a:r>
            <a:r>
              <a:rPr lang="fr-FR" dirty="0" err="1" smtClean="0"/>
              <a:t>immutability</a:t>
            </a:r>
            <a:r>
              <a:rPr lang="fr-FR" dirty="0" smtClean="0"/>
              <a:t>: </a:t>
            </a:r>
            <a:r>
              <a:rPr lang="fr-FR" dirty="0" err="1" smtClean="0"/>
              <a:t>every</a:t>
            </a:r>
            <a:r>
              <a:rPr lang="fr-FR" dirty="0" smtClean="0"/>
              <a:t> program </a:t>
            </a:r>
            <a:r>
              <a:rPr lang="fr-FR" dirty="0" err="1" smtClean="0"/>
              <a:t>contains</a:t>
            </a:r>
            <a:r>
              <a:rPr lang="fr-FR" dirty="0" smtClean="0"/>
              <a:t> bugs!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upgradeable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upgradeable</a:t>
            </a:r>
            <a:r>
              <a:rPr lang="fr-FR" dirty="0" smtClean="0"/>
              <a:t> </a:t>
            </a:r>
            <a:r>
              <a:rPr lang="fr-FR" dirty="0" err="1" smtClean="0"/>
              <a:t>contracts</a:t>
            </a:r>
            <a:r>
              <a:rPr lang="fr-FR" dirty="0" smtClean="0"/>
              <a:t> by </a:t>
            </a:r>
            <a:r>
              <a:rPr lang="fr-FR" dirty="0" err="1" smtClean="0"/>
              <a:t>pointing</a:t>
            </a:r>
            <a:r>
              <a:rPr lang="fr-FR" dirty="0" smtClean="0"/>
              <a:t> to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contract’s</a:t>
            </a: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endParaRPr lang="fr-FR" dirty="0" smtClean="0"/>
          </a:p>
          <a:p>
            <a:pPr lvl="2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23" y="4543426"/>
            <a:ext cx="9891754" cy="120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10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Best practices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Proxy </a:t>
            </a:r>
            <a:r>
              <a:rPr lang="fr-FR" dirty="0" err="1" smtClean="0"/>
              <a:t>contracts</a:t>
            </a:r>
            <a:endParaRPr lang="fr-FR" dirty="0"/>
          </a:p>
          <a:p>
            <a:pPr lvl="1"/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ways</a:t>
            </a:r>
            <a:r>
              <a:rPr lang="fr-FR" dirty="0" smtClean="0"/>
              <a:t> to </a:t>
            </a:r>
            <a:r>
              <a:rPr lang="fr-FR" dirty="0" err="1" smtClean="0"/>
              <a:t>implement</a:t>
            </a:r>
            <a:r>
              <a:rPr lang="fr-FR" dirty="0" smtClean="0"/>
              <a:t> </a:t>
            </a:r>
            <a:r>
              <a:rPr lang="fr-FR" dirty="0" err="1" smtClean="0"/>
              <a:t>upgradeable</a:t>
            </a:r>
            <a:r>
              <a:rPr lang="fr-FR" dirty="0" smtClean="0"/>
              <a:t> </a:t>
            </a:r>
            <a:r>
              <a:rPr lang="fr-FR" dirty="0" err="1" smtClean="0"/>
              <a:t>contracts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r>
              <a:rPr lang="fr-FR" dirty="0" err="1" smtClean="0"/>
              <a:t>Delegate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call to the proxy </a:t>
            </a:r>
            <a:r>
              <a:rPr lang="fr-FR" dirty="0" err="1" smtClean="0"/>
              <a:t>contract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delegate</a:t>
            </a:r>
            <a:r>
              <a:rPr lang="fr-FR" dirty="0" smtClean="0"/>
              <a:t> </a:t>
            </a:r>
            <a:r>
              <a:rPr lang="fr-FR" dirty="0" err="1" smtClean="0"/>
              <a:t>known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7903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Best practices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Smart-</a:t>
            </a:r>
            <a:r>
              <a:rPr lang="fr-FR" dirty="0" err="1" smtClean="0"/>
              <a:t>contract</a:t>
            </a:r>
            <a:r>
              <a:rPr lang="fr-FR" dirty="0" smtClean="0"/>
              <a:t> </a:t>
            </a:r>
            <a:r>
              <a:rPr lang="fr-FR" dirty="0" err="1" smtClean="0"/>
              <a:t>testing</a:t>
            </a:r>
            <a:endParaRPr lang="fr-FR" dirty="0" smtClean="0"/>
          </a:p>
          <a:p>
            <a:pPr lvl="1"/>
            <a:r>
              <a:rPr lang="fr-FR" dirty="0" smtClean="0"/>
              <a:t>Remix-tests</a:t>
            </a:r>
          </a:p>
          <a:p>
            <a:pPr lvl="1"/>
            <a:r>
              <a:rPr lang="fr-FR" dirty="0" err="1" smtClean="0"/>
              <a:t>Truffle</a:t>
            </a:r>
            <a:r>
              <a:rPr lang="fr-FR" dirty="0" smtClean="0"/>
              <a:t>-tests</a:t>
            </a:r>
          </a:p>
          <a:p>
            <a:pPr lvl="1"/>
            <a:endParaRPr lang="fr-FR" dirty="0"/>
          </a:p>
          <a:p>
            <a:pPr lvl="1"/>
            <a:r>
              <a:rPr lang="fr-FR" dirty="0" err="1" smtClean="0"/>
              <a:t>Allow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to </a:t>
            </a:r>
            <a:r>
              <a:rPr lang="fr-FR" dirty="0" err="1" smtClean="0"/>
              <a:t>write</a:t>
            </a:r>
            <a:r>
              <a:rPr lang="fr-FR" dirty="0" smtClean="0"/>
              <a:t> tests (in Solidity or </a:t>
            </a:r>
            <a:r>
              <a:rPr lang="fr-FR" dirty="0" err="1" smtClean="0"/>
              <a:t>Javascript</a:t>
            </a:r>
            <a:r>
              <a:rPr lang="fr-FR" dirty="0" smtClean="0"/>
              <a:t>) for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contracts</a:t>
            </a:r>
            <a:endParaRPr lang="fr-FR" dirty="0" smtClean="0"/>
          </a:p>
          <a:p>
            <a:pPr lvl="1"/>
            <a:r>
              <a:rPr lang="fr-FR" dirty="0" err="1" smtClean="0"/>
              <a:t>Edge</a:t>
            </a:r>
            <a:r>
              <a:rPr lang="fr-FR" dirty="0" smtClean="0"/>
              <a:t>-cases are </a:t>
            </a:r>
            <a:r>
              <a:rPr lang="fr-FR" dirty="0" err="1" smtClean="0"/>
              <a:t>pretty</a:t>
            </a:r>
            <a:r>
              <a:rPr lang="fr-FR" dirty="0" smtClean="0"/>
              <a:t> hard to spot, test </a:t>
            </a:r>
            <a:r>
              <a:rPr lang="fr-FR" dirty="0" err="1" smtClean="0"/>
              <a:t>extensively</a:t>
            </a:r>
            <a:r>
              <a:rPr lang="fr-FR" dirty="0" smtClean="0"/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977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Best practices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Smart-</a:t>
            </a:r>
            <a:r>
              <a:rPr lang="fr-FR" dirty="0" err="1" smtClean="0"/>
              <a:t>contract</a:t>
            </a:r>
            <a:r>
              <a:rPr lang="fr-FR" dirty="0" smtClean="0"/>
              <a:t> </a:t>
            </a:r>
            <a:r>
              <a:rPr lang="fr-FR" dirty="0" err="1" smtClean="0"/>
              <a:t>testing</a:t>
            </a:r>
            <a:endParaRPr lang="fr-FR" dirty="0" smtClean="0"/>
          </a:p>
          <a:p>
            <a:pPr lvl="1"/>
            <a:r>
              <a:rPr lang="fr-FR" dirty="0" err="1" smtClean="0"/>
              <a:t>Sample</a:t>
            </a:r>
            <a:r>
              <a:rPr lang="fr-FR" dirty="0" smtClean="0"/>
              <a:t> code: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89" y="2821768"/>
            <a:ext cx="9640389" cy="373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11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Best practices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keep</a:t>
            </a:r>
            <a:r>
              <a:rPr lang="fr-FR" dirty="0" smtClean="0"/>
              <a:t> </a:t>
            </a:r>
            <a:r>
              <a:rPr lang="fr-FR" dirty="0" err="1" smtClean="0"/>
              <a:t>security</a:t>
            </a:r>
            <a:r>
              <a:rPr lang="fr-FR" dirty="0" smtClean="0"/>
              <a:t> in </a:t>
            </a:r>
            <a:r>
              <a:rPr lang="fr-FR" dirty="0" err="1" smtClean="0"/>
              <a:t>mind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err="1" smtClean="0"/>
              <a:t>Sometimes</a:t>
            </a:r>
            <a:r>
              <a:rPr lang="fr-FR" dirty="0" smtClean="0"/>
              <a:t>, a </a:t>
            </a:r>
            <a:r>
              <a:rPr lang="fr-FR" dirty="0" err="1" smtClean="0"/>
              <a:t>developer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have </a:t>
            </a:r>
            <a:r>
              <a:rPr lang="fr-FR" dirty="0" err="1" smtClean="0"/>
              <a:t>admin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r>
              <a:rPr lang="fr-FR" dirty="0" smtClean="0"/>
              <a:t> to 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contract</a:t>
            </a:r>
            <a:endParaRPr lang="fr-FR" dirty="0"/>
          </a:p>
          <a:p>
            <a:pPr lvl="2"/>
            <a:r>
              <a:rPr lang="fr-FR" dirty="0" smtClean="0"/>
              <a:t>A </a:t>
            </a:r>
            <a:r>
              <a:rPr lang="fr-FR" dirty="0" err="1" smtClean="0"/>
              <a:t>widely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concept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onlyOwner</a:t>
            </a:r>
            <a:endParaRPr lang="fr-FR" dirty="0" smtClean="0"/>
          </a:p>
          <a:p>
            <a:pPr lvl="2"/>
            <a:endParaRPr lang="fr-FR" dirty="0"/>
          </a:p>
          <a:p>
            <a:pPr lvl="2"/>
            <a:r>
              <a:rPr lang="fr-FR" dirty="0" err="1" smtClean="0"/>
              <a:t>However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lead to abuse of the </a:t>
            </a:r>
            <a:r>
              <a:rPr lang="fr-FR" dirty="0" err="1" smtClean="0"/>
              <a:t>contract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developer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r>
              <a:rPr lang="fr-FR" dirty="0" smtClean="0"/>
              <a:t>!</a:t>
            </a:r>
          </a:p>
          <a:p>
            <a:pPr lvl="2"/>
            <a:endParaRPr lang="fr-FR" dirty="0"/>
          </a:p>
          <a:p>
            <a:pPr lvl="2"/>
            <a:r>
              <a:rPr lang="fr-FR" dirty="0" err="1" smtClean="0"/>
              <a:t>Safer</a:t>
            </a:r>
            <a:r>
              <a:rPr lang="fr-FR" dirty="0" smtClean="0"/>
              <a:t> alternative: </a:t>
            </a:r>
            <a:r>
              <a:rPr lang="fr-FR" dirty="0" err="1" smtClean="0"/>
              <a:t>onlyMultiOwner</a:t>
            </a:r>
            <a:r>
              <a:rPr lang="fr-FR" dirty="0" smtClean="0"/>
              <a:t>: </a:t>
            </a:r>
            <a:r>
              <a:rPr lang="fr-FR" dirty="0" err="1" smtClean="0"/>
              <a:t>several</a:t>
            </a:r>
            <a:r>
              <a:rPr lang="fr-FR" dirty="0" smtClean="0"/>
              <a:t> people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must </a:t>
            </a:r>
            <a:r>
              <a:rPr lang="fr-FR" dirty="0" err="1" smtClean="0"/>
              <a:t>agree</a:t>
            </a:r>
            <a:r>
              <a:rPr lang="fr-FR" dirty="0" smtClean="0"/>
              <a:t> to </a:t>
            </a:r>
            <a:r>
              <a:rPr lang="fr-FR" dirty="0" err="1" smtClean="0"/>
              <a:t>every</a:t>
            </a:r>
            <a:r>
              <a:rPr lang="fr-FR" dirty="0" smtClean="0"/>
              <a:t> transaction made on an administration </a:t>
            </a:r>
            <a:r>
              <a:rPr lang="fr-FR" dirty="0" err="1" smtClean="0"/>
              <a:t>function</a:t>
            </a:r>
            <a:r>
              <a:rPr lang="fr-FR" dirty="0" smtClean="0"/>
              <a:t> call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61155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turn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Develop</a:t>
            </a:r>
            <a:r>
              <a:rPr lang="fr-FR" dirty="0" smtClean="0"/>
              <a:t> an </a:t>
            </a:r>
            <a:r>
              <a:rPr lang="fr-FR" dirty="0" err="1" smtClean="0"/>
              <a:t>onlyMultiOwner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!</a:t>
            </a:r>
          </a:p>
          <a:p>
            <a:pPr lvl="1"/>
            <a:r>
              <a:rPr lang="fr-FR" dirty="0" smtClean="0"/>
              <a:t>Inputs: a </a:t>
            </a:r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owners</a:t>
            </a:r>
            <a:r>
              <a:rPr lang="fr-FR" dirty="0" smtClean="0"/>
              <a:t> (</a:t>
            </a:r>
            <a:r>
              <a:rPr lang="fr-FR" dirty="0" err="1" smtClean="0"/>
              <a:t>address</a:t>
            </a:r>
            <a:r>
              <a:rPr lang="fr-FR" dirty="0" smtClean="0"/>
              <a:t>[])</a:t>
            </a:r>
          </a:p>
          <a:p>
            <a:pPr lvl="1"/>
            <a:r>
              <a:rPr lang="fr-FR" dirty="0" smtClean="0"/>
              <a:t>Output: 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if 2 people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owner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r>
              <a:rPr lang="fr-FR" dirty="0" err="1" smtClean="0"/>
              <a:t>approve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. It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revert</a:t>
            </a:r>
            <a:r>
              <a:rPr lang="fr-FR" dirty="0" smtClean="0"/>
              <a:t>() </a:t>
            </a:r>
            <a:r>
              <a:rPr lang="fr-FR" dirty="0" err="1" smtClean="0"/>
              <a:t>otherwise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402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smart-</a:t>
            </a:r>
            <a:r>
              <a:rPr lang="fr-FR" dirty="0" err="1" smtClean="0"/>
              <a:t>contract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Execution</a:t>
            </a:r>
            <a:r>
              <a:rPr lang="fr-FR" dirty="0" smtClean="0"/>
              <a:t>, </a:t>
            </a:r>
            <a:r>
              <a:rPr lang="fr-FR" dirty="0" err="1" smtClean="0"/>
              <a:t>verification</a:t>
            </a:r>
            <a:r>
              <a:rPr lang="fr-FR" dirty="0" smtClean="0"/>
              <a:t> of </a:t>
            </a:r>
            <a:r>
              <a:rPr lang="fr-FR" dirty="0" err="1" smtClean="0"/>
              <a:t>contracts</a:t>
            </a:r>
            <a:r>
              <a:rPr lang="fr-FR" dirty="0" smtClean="0"/>
              <a:t> in a Blockchain </a:t>
            </a:r>
            <a:r>
              <a:rPr lang="fr-FR" dirty="0" err="1" smtClean="0"/>
              <a:t>environment</a:t>
            </a:r>
            <a:endParaRPr lang="fr-FR" dirty="0" smtClean="0"/>
          </a:p>
          <a:p>
            <a:r>
              <a:rPr lang="fr-FR" dirty="0" smtClean="0"/>
              <a:t>Blockchain </a:t>
            </a:r>
            <a:r>
              <a:rPr lang="fr-FR" dirty="0" err="1" smtClean="0"/>
              <a:t>brings</a:t>
            </a:r>
            <a:r>
              <a:rPr lang="fr-FR" dirty="0" smtClean="0"/>
              <a:t> </a:t>
            </a:r>
            <a:r>
              <a:rPr lang="fr-FR" dirty="0" err="1" smtClean="0"/>
              <a:t>transparency</a:t>
            </a:r>
            <a:r>
              <a:rPr lang="fr-FR" dirty="0" smtClean="0"/>
              <a:t>, </a:t>
            </a:r>
            <a:r>
              <a:rPr lang="fr-FR" dirty="0" err="1" smtClean="0"/>
              <a:t>decentralization</a:t>
            </a:r>
            <a:r>
              <a:rPr lang="fr-FR" dirty="0" smtClean="0"/>
              <a:t>, pseudo-</a:t>
            </a:r>
            <a:r>
              <a:rPr lang="fr-FR" dirty="0" err="1" smtClean="0"/>
              <a:t>anonymity</a:t>
            </a:r>
            <a:r>
              <a:rPr lang="fr-FR" dirty="0" smtClean="0"/>
              <a:t> and </a:t>
            </a:r>
            <a:r>
              <a:rPr lang="fr-FR" dirty="0" err="1" smtClean="0"/>
              <a:t>immuability</a:t>
            </a:r>
            <a:endParaRPr lang="fr-FR" dirty="0"/>
          </a:p>
          <a:p>
            <a:r>
              <a:rPr lang="fr-FR" dirty="0" smtClean="0"/>
              <a:t>Applications</a:t>
            </a:r>
          </a:p>
          <a:p>
            <a:pPr lvl="1"/>
            <a:r>
              <a:rPr lang="fr-FR" dirty="0" err="1" smtClean="0"/>
              <a:t>Decentralized</a:t>
            </a:r>
            <a:r>
              <a:rPr lang="fr-FR" dirty="0" smtClean="0"/>
              <a:t> finance</a:t>
            </a:r>
          </a:p>
          <a:p>
            <a:pPr lvl="1"/>
            <a:r>
              <a:rPr lang="fr-FR" dirty="0" err="1" smtClean="0"/>
              <a:t>Games</a:t>
            </a:r>
            <a:r>
              <a:rPr lang="fr-FR" dirty="0" smtClean="0"/>
              <a:t> and </a:t>
            </a:r>
            <a:r>
              <a:rPr lang="fr-FR" dirty="0" err="1" smtClean="0"/>
              <a:t>gambling</a:t>
            </a:r>
            <a:endParaRPr lang="fr-FR" dirty="0" smtClean="0"/>
          </a:p>
          <a:p>
            <a:pPr lvl="1"/>
            <a:r>
              <a:rPr lang="fr-FR" dirty="0" err="1" smtClean="0"/>
              <a:t>Healthcare</a:t>
            </a:r>
            <a:r>
              <a:rPr lang="fr-FR" dirty="0" smtClean="0"/>
              <a:t> and </a:t>
            </a:r>
            <a:r>
              <a:rPr lang="fr-FR" dirty="0" err="1" smtClean="0"/>
              <a:t>other</a:t>
            </a:r>
            <a:r>
              <a:rPr lang="fr-FR" dirty="0" smtClean="0"/>
              <a:t> industries data management</a:t>
            </a:r>
          </a:p>
          <a:p>
            <a:pPr lvl="1"/>
            <a:r>
              <a:rPr lang="fr-FR" dirty="0" err="1" smtClean="0"/>
              <a:t>Supply-chain</a:t>
            </a:r>
            <a:r>
              <a:rPr lang="fr-FR" dirty="0" smtClean="0"/>
              <a:t> automation and </a:t>
            </a:r>
            <a:r>
              <a:rPr lang="fr-FR" dirty="0" err="1" smtClean="0"/>
              <a:t>tracking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4988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Ethereum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Second Blockchain by 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capitalization</a:t>
            </a:r>
            <a:endParaRPr lang="fr-FR" dirty="0" smtClean="0"/>
          </a:p>
          <a:p>
            <a:pPr lvl="1"/>
            <a:r>
              <a:rPr lang="fr-FR" dirty="0" err="1" smtClean="0"/>
              <a:t>Cryptocurrency</a:t>
            </a:r>
            <a:r>
              <a:rPr lang="fr-FR" dirty="0" smtClean="0"/>
              <a:t> </a:t>
            </a:r>
            <a:r>
              <a:rPr lang="fr-FR" dirty="0" err="1" smtClean="0"/>
              <a:t>called</a:t>
            </a:r>
            <a:r>
              <a:rPr lang="fr-FR" dirty="0" smtClean="0"/>
              <a:t> Ether (ETH)</a:t>
            </a:r>
          </a:p>
          <a:p>
            <a:pPr lvl="1"/>
            <a:endParaRPr lang="fr-FR" dirty="0"/>
          </a:p>
          <a:p>
            <a:pPr lvl="1"/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fundraise</a:t>
            </a:r>
            <a:r>
              <a:rPr lang="fr-FR" dirty="0" smtClean="0"/>
              <a:t> a lot of </a:t>
            </a:r>
            <a:r>
              <a:rPr lang="fr-FR" dirty="0" err="1" smtClean="0"/>
              <a:t>projects</a:t>
            </a:r>
            <a:r>
              <a:rPr lang="fr-FR" dirty="0" smtClean="0"/>
              <a:t> (Initial Coin </a:t>
            </a:r>
            <a:r>
              <a:rPr lang="fr-FR" dirty="0" err="1" smtClean="0"/>
              <a:t>Offerings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Smart-</a:t>
            </a:r>
            <a:r>
              <a:rPr lang="fr-FR" dirty="0" err="1" smtClean="0"/>
              <a:t>contract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Compiled</a:t>
            </a:r>
            <a:r>
              <a:rPr lang="fr-FR" dirty="0" smtClean="0"/>
              <a:t> down to Ethereum Virtual Machine </a:t>
            </a:r>
            <a:r>
              <a:rPr lang="fr-FR" dirty="0" err="1" smtClean="0"/>
              <a:t>bytecode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Main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Solidity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Also</a:t>
            </a:r>
            <a:r>
              <a:rPr lang="fr-FR" dirty="0" smtClean="0"/>
              <a:t> supports </a:t>
            </a:r>
            <a:r>
              <a:rPr lang="fr-FR" dirty="0" err="1" smtClean="0"/>
              <a:t>Vyper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Will support </a:t>
            </a:r>
            <a:r>
              <a:rPr lang="fr-FR" dirty="0" err="1" smtClean="0"/>
              <a:t>WebAssembly</a:t>
            </a:r>
            <a:r>
              <a:rPr lang="fr-FR" dirty="0" smtClean="0"/>
              <a:t> and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r>
              <a:rPr lang="fr-FR" dirty="0" smtClean="0"/>
              <a:t> in the future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357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EVM </a:t>
            </a:r>
            <a:r>
              <a:rPr lang="fr-FR" dirty="0" err="1" smtClean="0"/>
              <a:t>Bytecode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Similar</a:t>
            </a:r>
            <a:r>
              <a:rPr lang="fr-FR" dirty="0" smtClean="0"/>
              <a:t> to </a:t>
            </a:r>
            <a:r>
              <a:rPr lang="fr-FR" dirty="0" err="1" smtClean="0"/>
              <a:t>assembly</a:t>
            </a:r>
            <a:r>
              <a:rPr lang="fr-FR" dirty="0" smtClean="0"/>
              <a:t>, </a:t>
            </a:r>
            <a:r>
              <a:rPr lang="fr-FR" dirty="0" err="1" smtClean="0"/>
              <a:t>contains</a:t>
            </a:r>
            <a:r>
              <a:rPr lang="fr-FR" dirty="0" smtClean="0"/>
              <a:t> a </a:t>
            </a:r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Opcodes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8801"/>
          <a:stretch/>
        </p:blipFill>
        <p:spPr>
          <a:xfrm>
            <a:off x="1876425" y="2357438"/>
            <a:ext cx="8439150" cy="449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4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Solidity?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developed</a:t>
            </a:r>
            <a:r>
              <a:rPr lang="fr-FR" dirty="0" smtClean="0"/>
              <a:t> for smart-</a:t>
            </a:r>
            <a:r>
              <a:rPr lang="fr-FR" dirty="0" err="1" smtClean="0"/>
              <a:t>contract</a:t>
            </a:r>
            <a:endParaRPr lang="fr-FR" dirty="0" smtClean="0"/>
          </a:p>
          <a:p>
            <a:r>
              <a:rPr lang="en-US" dirty="0" smtClean="0"/>
              <a:t>Influenced </a:t>
            </a:r>
            <a:r>
              <a:rPr lang="en-US" dirty="0"/>
              <a:t>by C++, Python and </a:t>
            </a:r>
            <a:r>
              <a:rPr lang="en-US" dirty="0" smtClean="0"/>
              <a:t>JavaScript</a:t>
            </a:r>
          </a:p>
          <a:p>
            <a:r>
              <a:rPr lang="fr-FR" dirty="0" smtClean="0"/>
              <a:t>Quasi-</a:t>
            </a:r>
            <a:r>
              <a:rPr lang="fr-FR" dirty="0" err="1" smtClean="0"/>
              <a:t>turing</a:t>
            </a:r>
            <a:r>
              <a:rPr lang="fr-FR" dirty="0" smtClean="0"/>
              <a:t> </a:t>
            </a:r>
            <a:r>
              <a:rPr lang="fr-FR" dirty="0" err="1" smtClean="0"/>
              <a:t>complete</a:t>
            </a:r>
            <a:endParaRPr lang="fr-FR" dirty="0"/>
          </a:p>
          <a:p>
            <a:pPr lvl="1"/>
            <a:r>
              <a:rPr lang="fr-FR" dirty="0" err="1" smtClean="0"/>
              <a:t>Includes</a:t>
            </a:r>
            <a:r>
              <a:rPr lang="fr-FR" dirty="0" smtClean="0"/>
              <a:t> a </a:t>
            </a:r>
            <a:r>
              <a:rPr lang="fr-FR" dirty="0" err="1" smtClean="0"/>
              <a:t>mechanism</a:t>
            </a:r>
            <a:r>
              <a:rPr lang="fr-FR" dirty="0" smtClean="0"/>
              <a:t>, </a:t>
            </a:r>
            <a:r>
              <a:rPr lang="fr-FR" dirty="0" err="1" smtClean="0"/>
              <a:t>called</a:t>
            </a:r>
            <a:r>
              <a:rPr lang="fr-FR" dirty="0" smtClean="0"/>
              <a:t> </a:t>
            </a:r>
            <a:r>
              <a:rPr lang="fr-FR" dirty="0" err="1" smtClean="0"/>
              <a:t>Gas</a:t>
            </a:r>
            <a:r>
              <a:rPr lang="fr-FR" dirty="0" smtClean="0"/>
              <a:t>, to </a:t>
            </a:r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infinite</a:t>
            </a:r>
            <a:r>
              <a:rPr lang="fr-FR" dirty="0" smtClean="0"/>
              <a:t> </a:t>
            </a:r>
            <a:r>
              <a:rPr lang="fr-FR" dirty="0" err="1" smtClean="0"/>
              <a:t>loops</a:t>
            </a:r>
            <a:r>
              <a:rPr lang="fr-FR" dirty="0" smtClean="0"/>
              <a:t> and spam</a:t>
            </a:r>
          </a:p>
          <a:p>
            <a:pPr lvl="1"/>
            <a:endParaRPr lang="fr-FR" dirty="0"/>
          </a:p>
          <a:p>
            <a:r>
              <a:rPr lang="fr-FR" dirty="0" err="1"/>
              <a:t>Deterministic</a:t>
            </a:r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under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(V0.6.2 of </a:t>
            </a:r>
            <a:r>
              <a:rPr lang="fr-FR" dirty="0" err="1"/>
              <a:t>Solc</a:t>
            </a:r>
            <a:r>
              <a:rPr lang="fr-FR" dirty="0"/>
              <a:t>, the Solidity compiler)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206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Solidity?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58" y="1752377"/>
            <a:ext cx="11093683" cy="442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3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Solidity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6650"/>
          </a:xfrm>
        </p:spPr>
        <p:txBody>
          <a:bodyPr/>
          <a:lstStyle/>
          <a:p>
            <a:r>
              <a:rPr lang="fr-FR" dirty="0" err="1" smtClean="0"/>
              <a:t>Available</a:t>
            </a:r>
            <a:r>
              <a:rPr lang="fr-FR" dirty="0" smtClean="0"/>
              <a:t> types:</a:t>
            </a:r>
          </a:p>
          <a:p>
            <a:pPr lvl="1"/>
            <a:r>
              <a:rPr lang="fr-FR" dirty="0" err="1" smtClean="0"/>
              <a:t>uint</a:t>
            </a:r>
            <a:r>
              <a:rPr lang="fr-FR" dirty="0" smtClean="0"/>
              <a:t> = uint256</a:t>
            </a:r>
          </a:p>
          <a:p>
            <a:pPr lvl="1"/>
            <a:r>
              <a:rPr lang="fr-FR" dirty="0" err="1" smtClean="0"/>
              <a:t>uintN</a:t>
            </a:r>
            <a:r>
              <a:rPr lang="fr-FR" dirty="0" smtClean="0"/>
              <a:t>, </a:t>
            </a:r>
            <a:r>
              <a:rPr lang="fr-FR" dirty="0" err="1" smtClean="0"/>
              <a:t>with</a:t>
            </a:r>
            <a:r>
              <a:rPr lang="fr-FR" dirty="0" smtClean="0"/>
              <a:t> N </a:t>
            </a:r>
            <a:r>
              <a:rPr lang="fr-FR" dirty="0" err="1" smtClean="0"/>
              <a:t>between</a:t>
            </a:r>
            <a:r>
              <a:rPr lang="fr-FR" dirty="0" smtClean="0"/>
              <a:t> 8 and 256</a:t>
            </a:r>
          </a:p>
          <a:p>
            <a:pPr lvl="1"/>
            <a:r>
              <a:rPr lang="en-US" dirty="0"/>
              <a:t>string</a:t>
            </a:r>
            <a:endParaRPr lang="fr-FR" dirty="0" smtClean="0"/>
          </a:p>
          <a:p>
            <a:pPr lvl="1"/>
            <a:r>
              <a:rPr lang="fr-FR" b="1" dirty="0" smtClean="0"/>
              <a:t>No </a:t>
            </a:r>
            <a:r>
              <a:rPr lang="fr-FR" dirty="0" err="1" smtClean="0"/>
              <a:t>floating</a:t>
            </a:r>
            <a:r>
              <a:rPr lang="fr-FR" dirty="0" smtClean="0"/>
              <a:t>-point </a:t>
            </a:r>
            <a:r>
              <a:rPr lang="fr-FR" dirty="0" err="1" smtClean="0"/>
              <a:t>numbers</a:t>
            </a:r>
            <a:r>
              <a:rPr lang="fr-FR" dirty="0" smtClean="0"/>
              <a:t>! It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contain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edge</a:t>
            </a:r>
            <a:r>
              <a:rPr lang="fr-FR" dirty="0" smtClean="0"/>
              <a:t>-cases</a:t>
            </a:r>
          </a:p>
          <a:p>
            <a:pPr lvl="1"/>
            <a:r>
              <a:rPr lang="fr-FR" dirty="0" err="1" smtClean="0"/>
              <a:t>address</a:t>
            </a:r>
            <a:r>
              <a:rPr lang="fr-FR" dirty="0" smtClean="0"/>
              <a:t>: a </a:t>
            </a:r>
            <a:r>
              <a:rPr lang="fr-FR" dirty="0" err="1" smtClean="0"/>
              <a:t>blockchain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endParaRPr lang="fr-FR" dirty="0" smtClean="0"/>
          </a:p>
          <a:p>
            <a:pPr lvl="1"/>
            <a:r>
              <a:rPr lang="fr-FR" dirty="0" smtClean="0"/>
              <a:t>bytes32:</a:t>
            </a:r>
          </a:p>
          <a:p>
            <a:pPr lvl="1"/>
            <a:r>
              <a:rPr lang="fr-FR" dirty="0" err="1" smtClean="0"/>
              <a:t>bytesN</a:t>
            </a:r>
            <a:r>
              <a:rPr lang="fr-FR" dirty="0" smtClean="0"/>
              <a:t>, </a:t>
            </a:r>
            <a:r>
              <a:rPr lang="fr-FR" dirty="0" err="1" smtClean="0"/>
              <a:t>with</a:t>
            </a:r>
            <a:r>
              <a:rPr lang="fr-FR" dirty="0" smtClean="0"/>
              <a:t> N </a:t>
            </a:r>
            <a:r>
              <a:rPr lang="fr-FR" dirty="0" err="1" smtClean="0"/>
              <a:t>between</a:t>
            </a:r>
            <a:r>
              <a:rPr lang="fr-FR" dirty="0" smtClean="0"/>
              <a:t> 1 and 32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Arrays</a:t>
            </a:r>
            <a:endParaRPr lang="fr-FR" dirty="0" smtClean="0"/>
          </a:p>
          <a:p>
            <a:pPr lvl="2"/>
            <a:r>
              <a:rPr lang="fr-FR" dirty="0" smtClean="0"/>
              <a:t>bytes: a byte </a:t>
            </a:r>
            <a:r>
              <a:rPr lang="fr-FR" dirty="0" err="1" smtClean="0"/>
              <a:t>array</a:t>
            </a:r>
            <a:endParaRPr lang="fr-FR" dirty="0" smtClean="0"/>
          </a:p>
          <a:p>
            <a:pPr lvl="2"/>
            <a:r>
              <a:rPr lang="fr-FR" dirty="0" smtClean="0"/>
              <a:t>uint256[]: a uint256 </a:t>
            </a:r>
            <a:r>
              <a:rPr lang="fr-FR" dirty="0" err="1" smtClean="0"/>
              <a:t>array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83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Solidity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6650"/>
          </a:xfrm>
        </p:spPr>
        <p:txBody>
          <a:bodyPr/>
          <a:lstStyle/>
          <a:p>
            <a:r>
              <a:rPr lang="fr-FR" dirty="0" err="1" smtClean="0"/>
              <a:t>Available</a:t>
            </a:r>
            <a:r>
              <a:rPr lang="fr-FR" dirty="0" smtClean="0"/>
              <a:t> types:</a:t>
            </a:r>
          </a:p>
          <a:p>
            <a:pPr lvl="1"/>
            <a:r>
              <a:rPr lang="fr-FR" dirty="0" err="1" smtClean="0"/>
              <a:t>structs</a:t>
            </a:r>
            <a:endParaRPr lang="fr-FR" dirty="0"/>
          </a:p>
          <a:p>
            <a:pPr lvl="2"/>
            <a:r>
              <a:rPr lang="fr-FR" dirty="0" err="1" smtClean="0"/>
              <a:t>struct</a:t>
            </a:r>
            <a:r>
              <a:rPr lang="fr-FR" dirty="0" smtClean="0"/>
              <a:t> </a:t>
            </a:r>
            <a:r>
              <a:rPr lang="fr-FR" dirty="0" err="1" smtClean="0"/>
              <a:t>myStruct</a:t>
            </a:r>
            <a:r>
              <a:rPr lang="fr-FR" dirty="0" smtClean="0"/>
              <a:t> { uint256 _a; byte32 _b; }</a:t>
            </a:r>
          </a:p>
          <a:p>
            <a:pPr lvl="2"/>
            <a:endParaRPr lang="fr-FR" dirty="0"/>
          </a:p>
          <a:p>
            <a:pPr lvl="1"/>
            <a:r>
              <a:rPr lang="fr-FR" dirty="0" err="1"/>
              <a:t>m</a:t>
            </a:r>
            <a:r>
              <a:rPr lang="fr-FR" dirty="0" err="1" smtClean="0"/>
              <a:t>apping</a:t>
            </a:r>
            <a:endParaRPr lang="fr-FR" dirty="0" smtClean="0"/>
          </a:p>
          <a:p>
            <a:pPr lvl="2"/>
            <a:r>
              <a:rPr lang="fr-FR" dirty="0" err="1" smtClean="0"/>
              <a:t>mapping</a:t>
            </a:r>
            <a:r>
              <a:rPr lang="fr-FR" dirty="0" smtClean="0"/>
              <a:t> (</a:t>
            </a:r>
            <a:r>
              <a:rPr lang="fr-FR" dirty="0" err="1" smtClean="0"/>
              <a:t>address</a:t>
            </a:r>
            <a:r>
              <a:rPr lang="fr-FR" dirty="0" smtClean="0"/>
              <a:t> =&gt; uint256) _balances;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1071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929</Words>
  <Application>Microsoft Office PowerPoint</Application>
  <PresentationFormat>Grand écran</PresentationFormat>
  <Paragraphs>192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Hands-on Blockchain</vt:lpstr>
      <vt:lpstr>Blockchain smart-contracts</vt:lpstr>
      <vt:lpstr>What is a smart-contract?</vt:lpstr>
      <vt:lpstr>Ethereum overview</vt:lpstr>
      <vt:lpstr>EVM Bytecode</vt:lpstr>
      <vt:lpstr>What is Solidity?</vt:lpstr>
      <vt:lpstr>What is Solidity?</vt:lpstr>
      <vt:lpstr>Solidity features</vt:lpstr>
      <vt:lpstr>Solidity features</vt:lpstr>
      <vt:lpstr>Solidity features</vt:lpstr>
      <vt:lpstr>Ethereum ecosystem overview</vt:lpstr>
      <vt:lpstr>Smart-contract example</vt:lpstr>
      <vt:lpstr>Hands-on experiments</vt:lpstr>
      <vt:lpstr>Presentation of the tools</vt:lpstr>
      <vt:lpstr>Your turn!</vt:lpstr>
      <vt:lpstr>Solidity introduction in practice</vt:lpstr>
      <vt:lpstr>Boilerplate projects</vt:lpstr>
      <vt:lpstr>Your turn!</vt:lpstr>
      <vt:lpstr>Your turn!</vt:lpstr>
      <vt:lpstr>Rock-Paper-Scissors</vt:lpstr>
      <vt:lpstr>Best practices</vt:lpstr>
      <vt:lpstr>Best practices</vt:lpstr>
      <vt:lpstr>Best practices</vt:lpstr>
      <vt:lpstr>Best practices</vt:lpstr>
      <vt:lpstr>Best practices</vt:lpstr>
      <vt:lpstr>Your turn!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Blockchain</dc:title>
  <dc:creator>léo besançon</dc:creator>
  <cp:lastModifiedBy>Compte Microsoft</cp:lastModifiedBy>
  <cp:revision>51</cp:revision>
  <dcterms:created xsi:type="dcterms:W3CDTF">2020-02-05T02:25:47Z</dcterms:created>
  <dcterms:modified xsi:type="dcterms:W3CDTF">2020-02-06T07:20:39Z</dcterms:modified>
</cp:coreProperties>
</file>