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BA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6CE74-95C9-4C5F-A341-986513358DF7}" v="22" dt="2023-05-08T14:01:28.849"/>
    <p1510:client id="{70D4F02F-2C33-43CF-AA2B-9A8470B871A5}" v="22" dt="2023-04-24T13:20:01.332"/>
    <p1510:client id="{AF05C7D5-C7FA-4171-B189-9E5C91213FAC}" v="9" dt="2023-04-27T23:08:41.204"/>
    <p1510:client id="{B3B70080-43CC-466E-93B1-42FACCC3BEBA}" v="383" dt="2023-04-17T13:59:17.429"/>
    <p1510:client id="{BE59FA55-6CD0-4233-BAA4-9B745248E4EC}" v="2" dt="2023-04-23T21:52:46.911"/>
    <p1510:client id="{E9A11331-17E9-4837-B2ED-5E6DC5C1F373}" v="1136" dt="2023-04-17T14:13:42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</a:t>
            </a:r>
            <a:r>
              <a:rPr lang="pt-BR" err="1"/>
              <a:t>Product</a:t>
            </a:r>
            <a:r>
              <a:rPr lang="pt-BR"/>
              <a:t> </a:t>
            </a:r>
            <a:r>
              <a:rPr lang="pt-BR" err="1"/>
              <a:t>Name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9B2E9-277F-4DDD-9BDF-AFA7655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Teto Fácil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DACB0BC-6A14-4F13-A6DF-6F49C81FF369}"/>
              </a:ext>
            </a:extLst>
          </p:cNvPr>
          <p:cNvGrpSpPr/>
          <p:nvPr/>
        </p:nvGrpSpPr>
        <p:grpSpPr>
          <a:xfrm>
            <a:off x="2872642" y="2378091"/>
            <a:ext cx="2857828" cy="1231047"/>
            <a:chOff x="2826979" y="1228077"/>
            <a:chExt cx="2857828" cy="108485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D0A0AA-5FA7-457A-BF61-768895479676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  <a:cs typeface="Calibri"/>
                </a:rPr>
                <a:t>Cadastra Anúncio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D3BFA76-68B0-461D-B97B-59D69E4C5E53}"/>
                </a:ext>
              </a:extLst>
            </p:cNvPr>
            <p:cNvSpPr/>
            <p:nvPr/>
          </p:nvSpPr>
          <p:spPr>
            <a:xfrm>
              <a:off x="2826979" y="1397518"/>
              <a:ext cx="827881" cy="3257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Anuncio sem gestão acompanhada 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ADEEAE3-849F-49DE-A34B-8056A70D936B}"/>
                </a:ext>
              </a:extLst>
            </p:cNvPr>
            <p:cNvSpPr/>
            <p:nvPr/>
          </p:nvSpPr>
          <p:spPr>
            <a:xfrm>
              <a:off x="2826979" y="1847769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Pouca visibilidade do anuncio 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3190316-D5C4-4BDA-A811-21E1A4396034}"/>
                </a:ext>
              </a:extLst>
            </p:cNvPr>
            <p:cNvSpPr/>
            <p:nvPr/>
          </p:nvSpPr>
          <p:spPr>
            <a:xfrm>
              <a:off x="4832574" y="1228077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Aumentar o alcance público de sua propaganda</a:t>
              </a:r>
              <a:endParaRPr lang="pt-BR" sz="800" dirty="0" err="1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142B914-7A3E-4154-A1BF-A185DA72FF5A}"/>
                </a:ext>
              </a:extLst>
            </p:cNvPr>
            <p:cNvSpPr/>
            <p:nvPr/>
          </p:nvSpPr>
          <p:spPr>
            <a:xfrm>
              <a:off x="4838565" y="1571215"/>
              <a:ext cx="846242" cy="3338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Facilidade na gestão de venda ou aluguel </a:t>
              </a:r>
              <a:endParaRPr lang="pt-BR" sz="80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EC4C99F-6334-49AD-A055-8A3F37D87015}"/>
                </a:ext>
              </a:extLst>
            </p:cNvPr>
            <p:cNvSpPr/>
            <p:nvPr/>
          </p:nvSpPr>
          <p:spPr>
            <a:xfrm>
              <a:off x="4832574" y="1954804"/>
              <a:ext cx="827881" cy="35812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>
                  <a:solidFill>
                    <a:schemeClr val="bg1"/>
                  </a:solidFill>
                  <a:cs typeface="Calibri"/>
                </a:rPr>
                <a:t>Apresentar confiabilidade dos serviços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EB9791E-DDD9-4F10-B879-5A90DA8856DD}"/>
              </a:ext>
            </a:extLst>
          </p:cNvPr>
          <p:cNvGrpSpPr/>
          <p:nvPr/>
        </p:nvGrpSpPr>
        <p:grpSpPr>
          <a:xfrm>
            <a:off x="5865242" y="1073152"/>
            <a:ext cx="2996857" cy="1072117"/>
            <a:chOff x="5904342" y="1213212"/>
            <a:chExt cx="2859013" cy="101072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4517DBA-3642-4C94-8014-EE1CA42AFD25}"/>
                </a:ext>
              </a:extLst>
            </p:cNvPr>
            <p:cNvSpPr/>
            <p:nvPr/>
          </p:nvSpPr>
          <p:spPr>
            <a:xfrm>
              <a:off x="68188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cs typeface="Calibri"/>
                </a:rPr>
                <a:t>Corretor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C084FC-0134-4BB1-AFD2-B279E60F31AD}"/>
                </a:ext>
              </a:extLst>
            </p:cNvPr>
            <p:cNvSpPr/>
            <p:nvPr/>
          </p:nvSpPr>
          <p:spPr>
            <a:xfrm>
              <a:off x="5904342" y="1247833"/>
              <a:ext cx="827881" cy="338371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>
                  <a:cs typeface="Calibri"/>
                </a:rPr>
                <a:t>Implementa alterações dos anúncios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5D05F20-E907-4A01-BA7E-21BCA2F1A3D0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cs typeface="Calibri"/>
                </a:rPr>
                <a:t>Valida o anúncio 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C14EB4E-62AF-4551-B13B-0AF6BBAB5429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/>
                <a:t>Agenda visita 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600FEEF-6DC1-4FD9-851C-4F7997D18034}"/>
                </a:ext>
              </a:extLst>
            </p:cNvPr>
            <p:cNvSpPr/>
            <p:nvPr/>
          </p:nvSpPr>
          <p:spPr>
            <a:xfrm>
              <a:off x="7935474" y="121321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cs typeface="Calibri"/>
                </a:rPr>
                <a:t>Recebe anúncios 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A196112-65FE-4CE1-B70A-2072D12602FC}"/>
                </a:ext>
              </a:extLst>
            </p:cNvPr>
            <p:cNvSpPr/>
            <p:nvPr/>
          </p:nvSpPr>
          <p:spPr>
            <a:xfrm>
              <a:off x="7923947" y="154938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>
                  <a:cs typeface="Calibri"/>
                </a:rPr>
                <a:t>Entra em contato com o anunciante </a:t>
              </a:r>
              <a:endParaRPr lang="pt-BR" sz="200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67328FC-86FE-4DCA-8E85-217C4ECC5E3D}"/>
                </a:ext>
              </a:extLst>
            </p:cNvPr>
            <p:cNvSpPr/>
            <p:nvPr/>
          </p:nvSpPr>
          <p:spPr>
            <a:xfrm>
              <a:off x="7926715" y="1876909"/>
              <a:ext cx="836638" cy="347027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70" dirty="0">
                  <a:cs typeface="Calibri"/>
                </a:rPr>
                <a:t>Confirma agendamento de visitas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DDB7DA7-5D54-4B4B-BF53-953EC73153A8}"/>
              </a:ext>
            </a:extLst>
          </p:cNvPr>
          <p:cNvGrpSpPr/>
          <p:nvPr/>
        </p:nvGrpSpPr>
        <p:grpSpPr>
          <a:xfrm>
            <a:off x="8944651" y="1404835"/>
            <a:ext cx="2868682" cy="747922"/>
            <a:chOff x="9017803" y="1408049"/>
            <a:chExt cx="2868682" cy="7479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2CBFF-44A6-4793-B436-0131599CD6EA}"/>
                </a:ext>
              </a:extLst>
            </p:cNvPr>
            <p:cNvSpPr/>
            <p:nvPr/>
          </p:nvSpPr>
          <p:spPr>
            <a:xfrm>
              <a:off x="99423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/>
                <a:t>Comprador</a:t>
              </a:r>
              <a:endParaRPr lang="pt-BR" sz="1400">
                <a:cs typeface="Calibri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97AAAC8-BFB2-4B2B-B47C-94F80C0E1D6F}"/>
                </a:ext>
              </a:extLst>
            </p:cNvPr>
            <p:cNvSpPr/>
            <p:nvPr/>
          </p:nvSpPr>
          <p:spPr>
            <a:xfrm>
              <a:off x="9017803" y="1408049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/>
                <a:t>Compra Imóveis </a:t>
              </a:r>
              <a:endParaRPr lang="pt-BR" sz="1000">
                <a:cs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5AA2FF3-C784-4112-A3DD-BE00F98B9737}"/>
                </a:ext>
              </a:extLst>
            </p:cNvPr>
            <p:cNvSpPr/>
            <p:nvPr/>
          </p:nvSpPr>
          <p:spPr>
            <a:xfrm>
              <a:off x="9017804" y="176491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cs typeface="Calibri"/>
                </a:rPr>
                <a:t>Procura anúncios 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59A0D0-9F32-4DCA-B7DE-2764347FC3A6}"/>
                </a:ext>
              </a:extLst>
            </p:cNvPr>
            <p:cNvSpPr/>
            <p:nvPr/>
          </p:nvSpPr>
          <p:spPr>
            <a:xfrm>
              <a:off x="11058604" y="1415479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/>
                <a:t>Filtra interesses</a:t>
              </a:r>
              <a:endParaRPr lang="pt-BR" sz="1000">
                <a:cs typeface="Calibri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11798AE-9AB3-431C-8501-BA5FCE5CA63B}"/>
                </a:ext>
              </a:extLst>
            </p:cNvPr>
            <p:cNvSpPr/>
            <p:nvPr/>
          </p:nvSpPr>
          <p:spPr>
            <a:xfrm>
              <a:off x="11058604" y="176491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cs typeface="Calibri"/>
                </a:rPr>
                <a:t>Contato com o corretor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D090B8E-C502-4B79-890E-7B1A8F568367}"/>
              </a:ext>
            </a:extLst>
          </p:cNvPr>
          <p:cNvGrpSpPr/>
          <p:nvPr/>
        </p:nvGrpSpPr>
        <p:grpSpPr>
          <a:xfrm>
            <a:off x="714350" y="1182507"/>
            <a:ext cx="1916529" cy="2155958"/>
            <a:chOff x="714350" y="1182506"/>
            <a:chExt cx="1916529" cy="178873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7CE789E-29CB-4745-B92B-5599595778AB}"/>
                </a:ext>
              </a:extLst>
            </p:cNvPr>
            <p:cNvSpPr/>
            <p:nvPr/>
          </p:nvSpPr>
          <p:spPr>
            <a:xfrm>
              <a:off x="714351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 Sites não apresentam o dado de quantas pessoas visualizaram o anúncio</a:t>
              </a: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C8266EE-D996-4063-B79A-DC2899862474}"/>
                </a:ext>
              </a:extLst>
            </p:cNvPr>
            <p:cNvSpPr/>
            <p:nvPr/>
          </p:nvSpPr>
          <p:spPr>
            <a:xfrm>
              <a:off x="714350" y="182498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solidFill>
                    <a:schemeClr val="bg1"/>
                  </a:solidFill>
                  <a:cs typeface="Calibri"/>
                </a:rPr>
                <a:t>Anúncios apresentando informações falsas 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13C4FD-F1B7-42CC-BBE7-8E957B32AF9E}"/>
                </a:ext>
              </a:extLst>
            </p:cNvPr>
            <p:cNvSpPr/>
            <p:nvPr/>
          </p:nvSpPr>
          <p:spPr>
            <a:xfrm>
              <a:off x="1730879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solidFill>
                    <a:schemeClr val="bg1"/>
                  </a:solidFill>
                  <a:cs typeface="Calibri"/>
                </a:rPr>
                <a:t>Filtros de pesquisa com resultados falhos</a:t>
              </a:r>
            </a:p>
            <a:p>
              <a:pPr algn="ctr"/>
              <a:endParaRPr lang="pt-BR" sz="800">
                <a:solidFill>
                  <a:schemeClr val="bg1"/>
                </a:solidFill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60F78D4-4C32-46EE-835B-2CDBA909D9D4}"/>
                </a:ext>
              </a:extLst>
            </p:cNvPr>
            <p:cNvSpPr/>
            <p:nvPr/>
          </p:nvSpPr>
          <p:spPr>
            <a:xfrm>
              <a:off x="1730878" y="1824988"/>
              <a:ext cx="900000" cy="5973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Má organização no controle de anunciantes e compradores cadastrados</a:t>
              </a:r>
              <a:endParaRPr lang="pt-BR">
                <a:solidFill>
                  <a:schemeClr val="bg1"/>
                </a:solidFill>
              </a:endParaRPr>
            </a:p>
            <a:p>
              <a:pPr algn="ctr"/>
              <a:endParaRPr lang="pt-BR" sz="80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B0D4D91-BCED-45C5-89BD-9BF2DC3182DC}"/>
                </a:ext>
              </a:extLst>
            </p:cNvPr>
            <p:cNvSpPr/>
            <p:nvPr/>
          </p:nvSpPr>
          <p:spPr>
            <a:xfrm>
              <a:off x="714351" y="2442472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>
                  <a:solidFill>
                    <a:schemeClr val="bg1"/>
                  </a:solidFill>
                  <a:cs typeface="Calibri"/>
                </a:rPr>
                <a:t>Necessidade um controle perante o agendamento de visitas aos imóveis</a:t>
              </a:r>
              <a:endParaRPr lang="pt-BR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56C6210-D37B-4FD0-99BE-2A3D2319744C}"/>
              </a:ext>
            </a:extLst>
          </p:cNvPr>
          <p:cNvGrpSpPr/>
          <p:nvPr/>
        </p:nvGrpSpPr>
        <p:grpSpPr>
          <a:xfrm>
            <a:off x="714349" y="4012599"/>
            <a:ext cx="1916529" cy="2116563"/>
            <a:chOff x="714349" y="3886764"/>
            <a:chExt cx="1916529" cy="2116563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9A774C2-4DC2-4C1D-8DFC-016B80190E7C}"/>
                </a:ext>
              </a:extLst>
            </p:cNvPr>
            <p:cNvSpPr/>
            <p:nvPr/>
          </p:nvSpPr>
          <p:spPr>
            <a:xfrm>
              <a:off x="714350" y="3886764"/>
              <a:ext cx="899999" cy="564399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cs typeface="Calibri"/>
                </a:rPr>
                <a:t>Ferramentas de controle sobre alcance virtual do anúncio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B513D29-A96B-4FB8-A5F0-0829A519247E}"/>
                </a:ext>
              </a:extLst>
            </p:cNvPr>
            <p:cNvSpPr/>
            <p:nvPr/>
          </p:nvSpPr>
          <p:spPr>
            <a:xfrm>
              <a:off x="714349" y="4520067"/>
              <a:ext cx="900000" cy="629751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Garantia da entrega de informações validadas para aqueles que procuram um imóvel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E1965DC-CC3F-42BD-8BCD-9392F8ECB703}"/>
                </a:ext>
              </a:extLst>
            </p:cNvPr>
            <p:cNvSpPr/>
            <p:nvPr/>
          </p:nvSpPr>
          <p:spPr>
            <a:xfrm>
              <a:off x="1730878" y="38867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50">
                <a:cs typeface="Calibri"/>
              </a:endParaRPr>
            </a:p>
            <a:p>
              <a:pPr algn="ctr"/>
              <a:r>
                <a:rPr lang="pt-BR" sz="850">
                  <a:cs typeface="Calibri"/>
                </a:rPr>
                <a:t>Desenvolvimento de um filtro detalhado e confiável</a:t>
              </a:r>
            </a:p>
            <a:p>
              <a:pPr algn="ctr"/>
              <a:endParaRPr lang="pt-BR" sz="80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07D2CF4-87D1-41D9-AF66-35846BE4D6DE}"/>
                </a:ext>
              </a:extLst>
            </p:cNvPr>
            <p:cNvSpPr/>
            <p:nvPr/>
          </p:nvSpPr>
          <p:spPr>
            <a:xfrm>
              <a:off x="1730877" y="4520067"/>
              <a:ext cx="900000" cy="657293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cs typeface="Calibri"/>
                </a:rPr>
                <a:t>Organização de clientes da imobiliária apresentando de forma acessível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D34EA57-D2D2-4BD7-BE56-F0420233E470}"/>
                </a:ext>
              </a:extLst>
            </p:cNvPr>
            <p:cNvSpPr/>
            <p:nvPr/>
          </p:nvSpPr>
          <p:spPr>
            <a:xfrm>
              <a:off x="714350" y="5339526"/>
              <a:ext cx="900000" cy="663801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>
                  <a:cs typeface="Calibri"/>
                </a:rPr>
                <a:t>Criação de uma ferramenta para agendar visitas de forma online</a:t>
              </a:r>
              <a:endParaRPr lang="pt-BR" sz="2400"/>
            </a:p>
            <a:p>
              <a:pPr algn="ctr"/>
              <a:endParaRPr lang="pt-BR" sz="80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D2A0BFB6-5D87-48F2-BFCD-A774FE1B3FCE}"/>
                </a:ext>
              </a:extLst>
            </p:cNvPr>
            <p:cNvSpPr/>
            <p:nvPr/>
          </p:nvSpPr>
          <p:spPr>
            <a:xfrm>
              <a:off x="1730878" y="5266080"/>
              <a:ext cx="900000" cy="721559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>
                  <a:ea typeface="+mn-lt"/>
                  <a:cs typeface="+mn-lt"/>
                </a:rPr>
                <a:t>Agilizar o processo de interação entre cliente e imobiliária</a:t>
              </a:r>
              <a:endParaRPr lang="pt-BR" sz="2000">
                <a:ea typeface="+mn-lt"/>
                <a:cs typeface="+mn-lt"/>
              </a:endParaRPr>
            </a:p>
            <a:p>
              <a:pPr algn="ctr"/>
              <a:r>
                <a:rPr lang="pt-BR" sz="900">
                  <a:cs typeface="Calibri"/>
                </a:rPr>
                <a:t>(presença digital)</a:t>
              </a:r>
              <a:endParaRPr lang="pt-BR" sz="80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2C49471-D3AD-497D-A775-114734AC9FF1}"/>
              </a:ext>
            </a:extLst>
          </p:cNvPr>
          <p:cNvGrpSpPr/>
          <p:nvPr/>
        </p:nvGrpSpPr>
        <p:grpSpPr>
          <a:xfrm>
            <a:off x="2870246" y="1360629"/>
            <a:ext cx="2859889" cy="746620"/>
            <a:chOff x="2826725" y="1406461"/>
            <a:chExt cx="2859889" cy="7466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AACBB5E-6AE2-4A82-A37D-611DA722B155}"/>
                </a:ext>
              </a:extLst>
            </p:cNvPr>
            <p:cNvSpPr/>
            <p:nvPr/>
          </p:nvSpPr>
          <p:spPr>
            <a:xfrm>
              <a:off x="3741236" y="140646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/>
                <a:t>Anunciante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17AC9D-B0C1-4FB7-B09E-31AF66426DA2}"/>
                </a:ext>
              </a:extLst>
            </p:cNvPr>
            <p:cNvSpPr/>
            <p:nvPr/>
          </p:nvSpPr>
          <p:spPr>
            <a:xfrm>
              <a:off x="2826725" y="1458097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/>
                <a:t>Cadastra anúncio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AC720E-B096-4908-BE61-54095A846951}"/>
                </a:ext>
              </a:extLst>
            </p:cNvPr>
            <p:cNvSpPr/>
            <p:nvPr/>
          </p:nvSpPr>
          <p:spPr>
            <a:xfrm>
              <a:off x="2848094" y="179849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50"/>
                <a:t>Solicita alterações no Anuncio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C343B50-E159-4521-A2A8-10E8BBB76284}"/>
                </a:ext>
              </a:extLst>
            </p:cNvPr>
            <p:cNvSpPr/>
            <p:nvPr/>
          </p:nvSpPr>
          <p:spPr>
            <a:xfrm>
              <a:off x="4857487" y="1453666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/>
                <a:t>Feedback do Anuncio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5386194-5DBE-46F8-A71B-5A64C9364C88}"/>
                </a:ext>
              </a:extLst>
            </p:cNvPr>
            <p:cNvSpPr/>
            <p:nvPr/>
          </p:nvSpPr>
          <p:spPr>
            <a:xfrm>
              <a:off x="4858733" y="1804049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70">
                  <a:cs typeface="Calibri"/>
                </a:rPr>
                <a:t>Facilita o processo de sua venda 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29D6AF4-7046-4336-A75C-29C31ED2B6D9}"/>
              </a:ext>
            </a:extLst>
          </p:cNvPr>
          <p:cNvGrpSpPr/>
          <p:nvPr/>
        </p:nvGrpSpPr>
        <p:grpSpPr>
          <a:xfrm>
            <a:off x="5939416" y="2590573"/>
            <a:ext cx="2944062" cy="841140"/>
            <a:chOff x="2826977" y="1409351"/>
            <a:chExt cx="2944062" cy="8411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A3EB2A-B6F2-4CA1-85F1-56AE78E4BCF4}"/>
                </a:ext>
              </a:extLst>
            </p:cNvPr>
            <p:cNvSpPr/>
            <p:nvPr/>
          </p:nvSpPr>
          <p:spPr>
            <a:xfrm>
              <a:off x="3741489" y="1409351"/>
              <a:ext cx="1113841" cy="84114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  <a:ea typeface="Calibri"/>
                  <a:cs typeface="Calibri"/>
                </a:rPr>
                <a:t>Valida o anúncio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848516D-3AE7-4F68-9C3D-B5C53F49B965}"/>
                </a:ext>
              </a:extLst>
            </p:cNvPr>
            <p:cNvSpPr/>
            <p:nvPr/>
          </p:nvSpPr>
          <p:spPr>
            <a:xfrm>
              <a:off x="2826977" y="1468919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Falta de contato com o anunciante 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F79CE62-12A0-4BAA-8BA7-48BB65CAB430}"/>
                </a:ext>
              </a:extLst>
            </p:cNvPr>
            <p:cNvSpPr/>
            <p:nvPr/>
          </p:nvSpPr>
          <p:spPr>
            <a:xfrm>
              <a:off x="2832970" y="1811925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Anúncios fraudulentos</a:t>
              </a: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E4A78C59-653D-48DB-9A57-024E61FBE41E}"/>
                </a:ext>
              </a:extLst>
            </p:cNvPr>
            <p:cNvSpPr/>
            <p:nvPr/>
          </p:nvSpPr>
          <p:spPr>
            <a:xfrm>
              <a:off x="4943158" y="143580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Um contato maior com o cliente 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CA608A0-F0FB-42EF-BB46-7FCDC2547A29}"/>
                </a:ext>
              </a:extLst>
            </p:cNvPr>
            <p:cNvSpPr/>
            <p:nvPr/>
          </p:nvSpPr>
          <p:spPr>
            <a:xfrm>
              <a:off x="4943158" y="1802000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Veracidade de fatos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E19DFC2-9244-4319-82B9-7C3C32D0E12F}"/>
              </a:ext>
            </a:extLst>
          </p:cNvPr>
          <p:cNvGrpSpPr/>
          <p:nvPr/>
        </p:nvGrpSpPr>
        <p:grpSpPr>
          <a:xfrm>
            <a:off x="9061398" y="2523627"/>
            <a:ext cx="2839467" cy="1017032"/>
            <a:chOff x="2826979" y="1317072"/>
            <a:chExt cx="2839467" cy="10170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560787A-4099-4F26-8F92-891F3DA19EA8}"/>
                </a:ext>
              </a:extLst>
            </p:cNvPr>
            <p:cNvSpPr/>
            <p:nvPr/>
          </p:nvSpPr>
          <p:spPr>
            <a:xfrm>
              <a:off x="3748679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  <a:cs typeface="Calibri"/>
                </a:rPr>
                <a:t>Procura anúncios 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204862A-5693-4507-8456-29CB5B3BD018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Falta do feedback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8DEE335-00A0-4A3C-A3A6-CEE53CF90F56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Falta de Fotos do local anunciado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8E332B3-DF7A-4E15-92AA-57A002657687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Falta das Informações gerais 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2BC0B93-49CE-4FE2-B26E-D3FD184F521B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Imóvel coerente aos filtros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92C02914-ABEF-40FF-9617-DB6528A11EE4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Informações gerais atualizadas 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7A9B3E5A-E93E-44DB-95BF-CA4DBBE942B6}"/>
                </a:ext>
              </a:extLst>
            </p:cNvPr>
            <p:cNvSpPr/>
            <p:nvPr/>
          </p:nvSpPr>
          <p:spPr>
            <a:xfrm>
              <a:off x="4832574" y="1954804"/>
              <a:ext cx="827881" cy="3793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Encontrar opiniões de diferentes usuários 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96AA59A7-55E9-4C74-8706-292E24F262DD}"/>
              </a:ext>
            </a:extLst>
          </p:cNvPr>
          <p:cNvGrpSpPr/>
          <p:nvPr/>
        </p:nvGrpSpPr>
        <p:grpSpPr>
          <a:xfrm>
            <a:off x="3297699" y="3979679"/>
            <a:ext cx="8517830" cy="1452798"/>
            <a:chOff x="3252924" y="4040378"/>
            <a:chExt cx="8517830" cy="1452798"/>
          </a:xfrm>
          <a:solidFill>
            <a:schemeClr val="bg1">
              <a:lumMod val="9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A53AEED7-58FA-4995-8933-3FA59674478E}"/>
                </a:ext>
              </a:extLst>
            </p:cNvPr>
            <p:cNvSpPr/>
            <p:nvPr/>
          </p:nvSpPr>
          <p:spPr>
            <a:xfrm>
              <a:off x="4479178" y="4049953"/>
              <a:ext cx="1133057" cy="75657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/>
                <a:t>Realizar solicitação de anuncio de imóvel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2B456599-8354-4440-BB12-CD22FB9A67BD}"/>
                </a:ext>
              </a:extLst>
            </p:cNvPr>
            <p:cNvSpPr/>
            <p:nvPr/>
          </p:nvSpPr>
          <p:spPr>
            <a:xfrm>
              <a:off x="3252924" y="404823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/>
                <a:t>Disponibilizar acesso à formas de contato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4C03ABA-D8E3-4BB9-A939-A5276FDD2312}"/>
                </a:ext>
              </a:extLst>
            </p:cNvPr>
            <p:cNvSpPr/>
            <p:nvPr/>
          </p:nvSpPr>
          <p:spPr>
            <a:xfrm>
              <a:off x="3252924" y="4690717"/>
              <a:ext cx="1133057" cy="5287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300">
                  <a:solidFill>
                    <a:srgbClr val="000000"/>
                  </a:solidFill>
                </a:rPr>
                <a:t>Gerenciar cadastro do anunciante</a:t>
              </a:r>
              <a:endParaRPr lang="pt-BR" sz="130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51978BB-E457-49B2-9A93-FE4925B0F6D9}"/>
                </a:ext>
              </a:extLst>
            </p:cNvPr>
            <p:cNvSpPr/>
            <p:nvPr/>
          </p:nvSpPr>
          <p:spPr>
            <a:xfrm>
              <a:off x="10645553" y="4040378"/>
              <a:ext cx="1125201" cy="66231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>
                  <a:cs typeface="Calibri"/>
                </a:rPr>
                <a:t>Possibilitar adição de imóveis à lista de favoritos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6A8F554-42A9-48B8-AF2D-5D46F4E26734}"/>
                </a:ext>
              </a:extLst>
            </p:cNvPr>
            <p:cNvSpPr/>
            <p:nvPr/>
          </p:nvSpPr>
          <p:spPr>
            <a:xfrm>
              <a:off x="10633422" y="4795366"/>
              <a:ext cx="1133057" cy="69781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/>
                <a:t>Realizar gerenciamento da conta pessoal</a:t>
              </a:r>
              <a:endParaRPr lang="pt-BR" sz="1200">
                <a:cs typeface="Calibri"/>
              </a:endParaRP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5153BB8-2C33-406A-81F9-3897A767897F}"/>
              </a:ext>
            </a:extLst>
          </p:cNvPr>
          <p:cNvGrpSpPr/>
          <p:nvPr/>
        </p:nvGrpSpPr>
        <p:grpSpPr>
          <a:xfrm>
            <a:off x="6226426" y="3981246"/>
            <a:ext cx="1133058" cy="1406916"/>
            <a:chOff x="6240803" y="4053133"/>
            <a:chExt cx="1133058" cy="1406916"/>
          </a:xfrm>
          <a:solidFill>
            <a:schemeClr val="bg1">
              <a:lumMod val="95000"/>
            </a:schemeClr>
          </a:solidFill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2DD82A40-ADA1-4637-9C83-E2D1A38B051D}"/>
                </a:ext>
              </a:extLst>
            </p:cNvPr>
            <p:cNvSpPr/>
            <p:nvPr/>
          </p:nvSpPr>
          <p:spPr>
            <a:xfrm>
              <a:off x="6240804" y="405313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/>
                <a:t>Atualizar status da solicitação de anúncio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85E85DF0-BD1A-470C-89A7-25509A6988CA}"/>
                </a:ext>
              </a:extLst>
            </p:cNvPr>
            <p:cNvSpPr/>
            <p:nvPr/>
          </p:nvSpPr>
          <p:spPr>
            <a:xfrm>
              <a:off x="6240803" y="4687760"/>
              <a:ext cx="1133057" cy="77228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>
                  <a:cs typeface="Calibri"/>
                </a:rPr>
                <a:t>Visualizar alertas de avisos de solicitações</a:t>
              </a:r>
              <a:endParaRPr lang="pt-BR" sz="1100"/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30BADB6-C184-4E9F-BE7A-B34A9E638E8F}"/>
              </a:ext>
            </a:extLst>
          </p:cNvPr>
          <p:cNvGrpSpPr/>
          <p:nvPr/>
        </p:nvGrpSpPr>
        <p:grpSpPr>
          <a:xfrm>
            <a:off x="9306737" y="3977162"/>
            <a:ext cx="1242888" cy="1588626"/>
            <a:chOff x="9361446" y="3977162"/>
            <a:chExt cx="1156624" cy="1775532"/>
          </a:xfrm>
          <a:solidFill>
            <a:schemeClr val="bg1">
              <a:lumMod val="95000"/>
            </a:schemeClr>
          </a:solidFill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96710FC-BFC3-4BEB-B771-71B3964F7E90}"/>
                </a:ext>
              </a:extLst>
            </p:cNvPr>
            <p:cNvSpPr/>
            <p:nvPr/>
          </p:nvSpPr>
          <p:spPr>
            <a:xfrm>
              <a:off x="9361446" y="3977162"/>
              <a:ext cx="1156624" cy="59160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/>
                <a:t>Conceder filtragem dos imóveis por necessidade</a:t>
              </a:r>
            </a:p>
            <a:p>
              <a:pPr algn="ctr"/>
              <a:endParaRPr lang="pt-BR" sz="80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61397673-FD3E-40B6-8EAC-34D03B09BCFA}"/>
                </a:ext>
              </a:extLst>
            </p:cNvPr>
            <p:cNvSpPr/>
            <p:nvPr/>
          </p:nvSpPr>
          <p:spPr>
            <a:xfrm>
              <a:off x="9385013" y="4630026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/>
                <a:t>Possibilitar visualização de fotos do imóvel</a:t>
              </a:r>
            </a:p>
            <a:p>
              <a:pPr algn="ctr"/>
              <a:endParaRPr lang="pt-BR" sz="80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6EE38CC0-83B9-4EEB-B4DE-6B8A77D9B14D}"/>
                </a:ext>
              </a:extLst>
            </p:cNvPr>
            <p:cNvSpPr/>
            <p:nvPr/>
          </p:nvSpPr>
          <p:spPr>
            <a:xfrm>
              <a:off x="9385013" y="5223930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pt-BR" sz="1000">
                <a:ea typeface="Calibri"/>
                <a:cs typeface="Calibri"/>
              </a:endParaRPr>
            </a:p>
            <a:p>
              <a:pPr algn="ctr"/>
              <a:r>
                <a:rPr lang="pt-BR" sz="1100">
                  <a:ea typeface="Calibri"/>
                  <a:cs typeface="Calibri"/>
                </a:rPr>
                <a:t>Apresentar informações gerais do imóvel  </a:t>
              </a:r>
            </a:p>
            <a:p>
              <a:pPr algn="ctr"/>
              <a:endParaRPr lang="pt-BR" sz="800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8807714B-310E-AC14-7422-516E76CF53AE}"/>
              </a:ext>
            </a:extLst>
          </p:cNvPr>
          <p:cNvSpPr/>
          <p:nvPr/>
        </p:nvSpPr>
        <p:spPr>
          <a:xfrm>
            <a:off x="1729739" y="2798460"/>
            <a:ext cx="900000" cy="637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  <a:cs typeface="Calibri"/>
              </a:rPr>
              <a:t>Problemas ao contatar a imobiliária ou um corretor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AAA7C5-5536-BBA9-E528-1115CB324551}"/>
              </a:ext>
            </a:extLst>
          </p:cNvPr>
          <p:cNvSpPr/>
          <p:nvPr/>
        </p:nvSpPr>
        <p:spPr>
          <a:xfrm>
            <a:off x="7537036" y="3984389"/>
            <a:ext cx="1274458" cy="6465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pt-BR" sz="1400" dirty="0"/>
          </a:p>
          <a:p>
            <a:pPr algn="ctr"/>
            <a:r>
              <a:rPr lang="pt-BR" sz="1400" dirty="0"/>
              <a:t>Gerenciar cadastro de corretor</a:t>
            </a:r>
            <a:endParaRPr lang="pt-BR"/>
          </a:p>
          <a:p>
            <a:pPr algn="ctr"/>
            <a:endParaRPr lang="pt-B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23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Teto Fácil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revision>25</cp:revision>
  <dcterms:created xsi:type="dcterms:W3CDTF">2020-04-01T15:00:39Z</dcterms:created>
  <dcterms:modified xsi:type="dcterms:W3CDTF">2023-05-11T20:33:36Z</dcterms:modified>
</cp:coreProperties>
</file>