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17" r:id="rId3"/>
    <p:sldId id="302" r:id="rId4"/>
    <p:sldId id="304" r:id="rId5"/>
    <p:sldId id="305" r:id="rId6"/>
    <p:sldId id="307" r:id="rId7"/>
    <p:sldId id="308" r:id="rId8"/>
    <p:sldId id="311" r:id="rId9"/>
    <p:sldId id="306" r:id="rId10"/>
    <p:sldId id="316" r:id="rId11"/>
    <p:sldId id="318" r:id="rId12"/>
    <p:sldId id="310" r:id="rId13"/>
    <p:sldId id="313" r:id="rId14"/>
    <p:sldId id="314" r:id="rId15"/>
    <p:sldId id="315" r:id="rId16"/>
    <p:sldId id="319" r:id="rId17"/>
    <p:sldId id="288" r:id="rId18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3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9E4C8F-9F0F-4D28-BFEF-82A4EB02425D}" type="datetimeFigureOut">
              <a:rPr lang="zh-CN" altLang="en-US" smtClean="0"/>
              <a:pPr/>
              <a:t>2016/10/10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9C0F00-CBE5-44BE-8FE9-8B01A484CF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3192" y="996463"/>
            <a:ext cx="10363200" cy="1829761"/>
          </a:xfrm>
        </p:spPr>
        <p:txBody>
          <a:bodyPr/>
          <a:lstStyle/>
          <a:p>
            <a:r>
              <a:rPr lang="zh-CN" altLang="en-US" dirty="0" smtClean="0"/>
              <a:t>计算机系统（</a:t>
            </a:r>
            <a:r>
              <a:rPr lang="zh-CN" altLang="en-US" dirty="0"/>
              <a:t>三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计算机与软件学院  王毅</a:t>
            </a:r>
            <a:endParaRPr lang="en-US" altLang="zh-CN" dirty="0" smtClean="0"/>
          </a:p>
          <a:p>
            <a:r>
              <a:rPr lang="en-US" altLang="zh-CN" dirty="0" smtClean="0"/>
              <a:t>yiwang@szu.edu.cn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9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716748"/>
          </a:xfrm>
        </p:spPr>
        <p:txBody>
          <a:bodyPr/>
          <a:lstStyle/>
          <a:p>
            <a:r>
              <a:rPr lang="zh-CN" altLang="en-US" dirty="0" smtClean="0"/>
              <a:t>答疑时间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答疑</a:t>
            </a:r>
            <a:endParaRPr lang="zh-CN" altLang="en-US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635992" y="2043978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上课前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638928" y="2539266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CN" dirty="0" smtClean="0"/>
              <a:t>OR   </a:t>
            </a:r>
            <a:r>
              <a:rPr lang="zh-CN" altLang="en-US" dirty="0" smtClean="0"/>
              <a:t>周一上午 </a:t>
            </a:r>
            <a:r>
              <a:rPr lang="en-US" altLang="zh-CN" dirty="0" smtClean="0"/>
              <a:t>3-4 </a:t>
            </a:r>
            <a:r>
              <a:rPr lang="zh-CN" altLang="en-US" dirty="0" smtClean="0"/>
              <a:t>节 科技楼</a:t>
            </a:r>
            <a:r>
              <a:rPr lang="en-US" altLang="zh-CN" dirty="0" smtClean="0"/>
              <a:t>1304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641864" y="3008178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CN" dirty="0" smtClean="0"/>
              <a:t>OR   </a:t>
            </a:r>
            <a:r>
              <a:rPr lang="zh-CN" altLang="en-US" dirty="0" smtClean="0"/>
              <a:t>提前预约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621328" y="3822938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答疑注意事项</a:t>
            </a:r>
            <a:endParaRPr lang="zh-CN" altLang="en-US" dirty="0"/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647720" y="4385586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问题是什么？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650656" y="4880874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你的解决方案是什么？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1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/>
      <p:bldP spid="13" grpId="0"/>
      <p:bldP spid="15" grpId="0"/>
      <p:bldP spid="16" grpId="0" build="p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683545"/>
            <a:ext cx="10972800" cy="584863"/>
          </a:xfrm>
        </p:spPr>
        <p:txBody>
          <a:bodyPr/>
          <a:lstStyle/>
          <a:p>
            <a:r>
              <a:rPr lang="zh-CN" altLang="en-US" dirty="0" smtClean="0"/>
              <a:t>欢迎各位同学随时对课程内容提出宝贵意见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课程优化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612536" y="2495345"/>
            <a:ext cx="10972800" cy="5848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初步计划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月初及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月底</a:t>
            </a:r>
            <a:r>
              <a:rPr lang="zh-CN" altLang="en-US" dirty="0" smtClean="0"/>
              <a:t>派发调查</a:t>
            </a:r>
            <a:r>
              <a:rPr lang="zh-CN" altLang="en-US" dirty="0" smtClean="0"/>
              <a:t>问卷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0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任课教师简介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612536" y="1417527"/>
            <a:ext cx="10972800" cy="6376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教育经历：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77" y="1991397"/>
            <a:ext cx="117951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154087" y="3154184"/>
            <a:ext cx="1980029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 sz="2000" dirty="0" smtClean="0">
                <a:latin typeface="+mj-ea"/>
                <a:ea typeface="+mj-ea"/>
              </a:rPr>
              <a:t>2001.9-2005.7</a:t>
            </a:r>
          </a:p>
          <a:p>
            <a:pPr algn="ctr" eaLnBrk="1" hangingPunct="1">
              <a:spcBef>
                <a:spcPts val="600"/>
              </a:spcBef>
            </a:pPr>
            <a:r>
              <a:rPr lang="zh-CN" altLang="en-US" sz="2000" dirty="0" smtClean="0">
                <a:latin typeface="+mj-ea"/>
                <a:ea typeface="+mj-ea"/>
              </a:rPr>
              <a:t>哈尔滨工业大学</a:t>
            </a:r>
            <a:endParaRPr lang="en-US" altLang="zh-CN" sz="2000" dirty="0">
              <a:latin typeface="+mj-ea"/>
              <a:ea typeface="+mj-ea"/>
            </a:endParaRPr>
          </a:p>
          <a:p>
            <a:pPr algn="ctr" eaLnBrk="1" hangingPunct="1"/>
            <a:endParaRPr lang="en-US" altLang="zh-CN" sz="800" dirty="0" smtClean="0">
              <a:latin typeface="+mj-ea"/>
              <a:ea typeface="+mj-ea"/>
            </a:endParaRPr>
          </a:p>
          <a:p>
            <a:pPr algn="ctr" eaLnBrk="1" hangingPunct="1"/>
            <a:r>
              <a:rPr lang="zh-CN" altLang="en-US" sz="2000" dirty="0" smtClean="0">
                <a:latin typeface="+mj-ea"/>
                <a:ea typeface="+mj-ea"/>
              </a:rPr>
              <a:t>本科</a:t>
            </a:r>
            <a:endParaRPr lang="en-US" sz="2000" dirty="0">
              <a:latin typeface="+mj-ea"/>
              <a:ea typeface="+mj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961581" y="3154184"/>
            <a:ext cx="1980029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 sz="2000" dirty="0" smtClean="0">
                <a:latin typeface="+mj-ea"/>
                <a:ea typeface="+mj-ea"/>
              </a:rPr>
              <a:t>2005.9-2008.7</a:t>
            </a:r>
            <a:endParaRPr lang="en-US" altLang="zh-CN" sz="2000" dirty="0">
              <a:latin typeface="+mj-ea"/>
              <a:ea typeface="+mj-ea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latin typeface="+mj-ea"/>
                <a:ea typeface="+mj-ea"/>
              </a:rPr>
              <a:t>哈尔滨工业大学</a:t>
            </a:r>
            <a:endParaRPr lang="en-US" altLang="zh-CN" sz="2000" dirty="0">
              <a:latin typeface="+mj-ea"/>
              <a:ea typeface="+mj-ea"/>
            </a:endParaRPr>
          </a:p>
          <a:p>
            <a:pPr algn="ctr" eaLnBrk="1" hangingPunct="1"/>
            <a:endParaRPr lang="en-US" altLang="zh-CN" sz="800" dirty="0" smtClean="0">
              <a:latin typeface="+mj-ea"/>
              <a:ea typeface="+mj-ea"/>
            </a:endParaRPr>
          </a:p>
          <a:p>
            <a:pPr algn="ctr" eaLnBrk="1" hangingPunct="1"/>
            <a:r>
              <a:rPr lang="zh-CN" altLang="en-US" sz="2000" dirty="0" smtClean="0">
                <a:latin typeface="+mj-ea"/>
                <a:ea typeface="+mj-ea"/>
              </a:rPr>
              <a:t>硕士</a:t>
            </a:r>
            <a:endParaRPr lang="en-US" sz="20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147520" y="3154184"/>
            <a:ext cx="1851789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 sz="2000" dirty="0" smtClean="0">
                <a:latin typeface="+mj-ea"/>
                <a:ea typeface="+mj-ea"/>
              </a:rPr>
              <a:t>2008.8-2011.7</a:t>
            </a:r>
            <a:endParaRPr lang="en-US" altLang="zh-CN" sz="2000" dirty="0">
              <a:latin typeface="+mj-ea"/>
              <a:ea typeface="+mj-ea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latin typeface="+mj-ea"/>
                <a:ea typeface="+mj-ea"/>
              </a:rPr>
              <a:t>香港理工大学</a:t>
            </a:r>
            <a:endParaRPr lang="en-US" altLang="zh-CN" sz="2000" dirty="0">
              <a:latin typeface="+mj-ea"/>
              <a:ea typeface="+mj-ea"/>
            </a:endParaRPr>
          </a:p>
          <a:p>
            <a:pPr algn="ctr" eaLnBrk="1" hangingPunct="1"/>
            <a:endParaRPr lang="en-US" altLang="zh-CN" sz="800" dirty="0">
              <a:latin typeface="+mj-ea"/>
              <a:ea typeface="+mj-ea"/>
            </a:endParaRPr>
          </a:p>
          <a:p>
            <a:pPr algn="ctr" eaLnBrk="1" hangingPunct="1"/>
            <a:r>
              <a:rPr lang="zh-CN" altLang="en-US" sz="2000" dirty="0">
                <a:latin typeface="+mj-ea"/>
                <a:ea typeface="+mj-ea"/>
              </a:rPr>
              <a:t>博士</a:t>
            </a:r>
            <a:endParaRPr lang="en-US" sz="2000" dirty="0">
              <a:latin typeface="+mj-ea"/>
              <a:ea typeface="+mj-ea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265" y="2134272"/>
            <a:ext cx="32146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3"/>
          <p:cNvSpPr>
            <a:spLocks noChangeArrowheads="1"/>
          </p:cNvSpPr>
          <p:nvPr/>
        </p:nvSpPr>
        <p:spPr bwMode="auto">
          <a:xfrm>
            <a:off x="3190265" y="2348585"/>
            <a:ext cx="571500" cy="42862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51B0B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3" name="Right Arrow 14"/>
          <p:cNvSpPr>
            <a:spLocks noChangeArrowheads="1"/>
          </p:cNvSpPr>
          <p:nvPr/>
        </p:nvSpPr>
        <p:spPr bwMode="auto">
          <a:xfrm>
            <a:off x="5833452" y="2348585"/>
            <a:ext cx="571500" cy="42862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51B0B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40" y="2002510"/>
            <a:ext cx="117951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16" name="内容占位符 1"/>
          <p:cNvSpPr txBox="1">
            <a:spLocks/>
          </p:cNvSpPr>
          <p:nvPr/>
        </p:nvSpPr>
        <p:spPr>
          <a:xfrm>
            <a:off x="603572" y="4622396"/>
            <a:ext cx="10972800" cy="6376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研究领域：</a:t>
            </a:r>
            <a:endParaRPr lang="zh-CN" altLang="en-US" dirty="0"/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743568" y="5594165"/>
            <a:ext cx="10972800" cy="497051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操作系统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zh-CN" altLang="en-US" dirty="0" smtClean="0"/>
              <a:t>实时系统与嵌入式系统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多核系统任务</a:t>
            </a:r>
            <a:r>
              <a:rPr lang="zh-CN" altLang="en-US" dirty="0" smtClean="0">
                <a:sym typeface="Wingdings" pitchFamily="2" charset="2"/>
              </a:rPr>
              <a:t>调度、</a:t>
            </a:r>
            <a:r>
              <a:rPr lang="en-US" altLang="zh-CN" dirty="0" smtClean="0">
                <a:sym typeface="Wingdings" pitchFamily="2" charset="2"/>
              </a:rPr>
              <a:t>LINUX</a:t>
            </a:r>
            <a:r>
              <a:rPr lang="zh-CN" altLang="en-US" dirty="0" smtClean="0">
                <a:sym typeface="Wingdings" pitchFamily="2" charset="2"/>
              </a:rPr>
              <a:t>系统设备驱动</a:t>
            </a:r>
            <a:endParaRPr lang="zh-CN" altLang="en-US" dirty="0"/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733788" y="5155679"/>
            <a:ext cx="10972800" cy="497051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计算机系统结构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zh-CN" altLang="en-US" dirty="0" smtClean="0">
                <a:sym typeface="Wingdings" pitchFamily="2" charset="2"/>
              </a:rPr>
              <a:t>非易失性存储器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闪存、</a:t>
            </a:r>
            <a:r>
              <a:rPr lang="en-US" altLang="zh-CN" dirty="0" smtClean="0">
                <a:sym typeface="Wingdings" pitchFamily="2" charset="2"/>
              </a:rPr>
              <a:t>PCM</a:t>
            </a:r>
            <a:r>
              <a:rPr lang="zh-CN" altLang="en-US" dirty="0" smtClean="0">
                <a:sym typeface="Wingdings" pitchFamily="2" charset="2"/>
              </a:rPr>
              <a:t>、新型磁盘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zh-CN" altLang="en-US" dirty="0" smtClean="0">
                <a:sym typeface="Wingdings" pitchFamily="2" charset="2"/>
              </a:rPr>
              <a:t>的体系结构优化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6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  <p:bldP spid="13" grpId="0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+mj-ea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568430" y="623231"/>
            <a:ext cx="5092795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sz="2400" b="1" i="1" dirty="0" smtClean="0">
                <a:latin typeface="+mj-ea"/>
                <a:ea typeface="+mj-ea"/>
              </a:rPr>
              <a:t>2006.8- 2007.8</a:t>
            </a:r>
            <a:r>
              <a:rPr lang="zh-CN" altLang="en-US" sz="2400" b="1" dirty="0" smtClean="0">
                <a:latin typeface="+mj-ea"/>
                <a:ea typeface="+mj-ea"/>
              </a:rPr>
              <a:t>，</a:t>
            </a:r>
            <a:r>
              <a:rPr lang="zh-CN" altLang="en-US" sz="2400" b="1" dirty="0">
                <a:latin typeface="+mj-ea"/>
                <a:ea typeface="+mj-ea"/>
              </a:rPr>
              <a:t>应用工程师</a:t>
            </a:r>
            <a:endParaRPr lang="en-US" sz="2400" b="1" dirty="0">
              <a:latin typeface="+mj-ea"/>
              <a:ea typeface="+mj-ea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400" b="1" dirty="0">
                <a:latin typeface="+mj-ea"/>
                <a:ea typeface="+mj-ea"/>
              </a:rPr>
              <a:t>瑞士苏黎世，飞利浦公司</a:t>
            </a:r>
            <a:endParaRPr lang="en-US" altLang="zh-CN" sz="2400" b="1" dirty="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3" y="480658"/>
            <a:ext cx="3539493" cy="119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PNX4010_4_open_LFB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6" y="2353634"/>
            <a:ext cx="4346249" cy="322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apybara_system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726" y="1994570"/>
            <a:ext cx="5778202" cy="41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1025" y="5658162"/>
            <a:ext cx="354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j-ea"/>
                <a:ea typeface="+mj-ea"/>
              </a:rPr>
              <a:t>手机多媒体芯片研发与测试</a:t>
            </a:r>
            <a:endParaRPr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05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hem.uci.edu/~lawm/UCI%20seal%2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6" y="240785"/>
            <a:ext cx="4435444" cy="114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5707251" y="586513"/>
            <a:ext cx="5121536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sz="2400" b="1" i="1" dirty="0" smtClean="0">
                <a:latin typeface="+mj-ea"/>
                <a:ea typeface="+mj-ea"/>
              </a:rPr>
              <a:t>2011.2-2011.8</a:t>
            </a:r>
            <a:r>
              <a:rPr lang="zh-CN" altLang="en-US" sz="2400" b="1" dirty="0" smtClean="0">
                <a:latin typeface="+mj-ea"/>
                <a:ea typeface="+mj-ea"/>
              </a:rPr>
              <a:t>，</a:t>
            </a:r>
            <a:r>
              <a:rPr lang="zh-CN" altLang="en-US" sz="2400" b="1" dirty="0">
                <a:latin typeface="+mj-ea"/>
                <a:ea typeface="+mj-ea"/>
              </a:rPr>
              <a:t>访问学者</a:t>
            </a:r>
            <a:endParaRPr lang="en-US" sz="2400" b="1" dirty="0">
              <a:latin typeface="+mj-ea"/>
              <a:ea typeface="+mj-ea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400" b="1" dirty="0">
                <a:latin typeface="+mj-ea"/>
                <a:ea typeface="+mj-ea"/>
              </a:rPr>
              <a:t>美国加利福尼亚大学欧文分校</a:t>
            </a:r>
            <a:endParaRPr lang="en-US" altLang="zh-CN" sz="2400" b="1" dirty="0">
              <a:latin typeface="+mj-ea"/>
              <a:ea typeface="+mj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07" y="1612027"/>
            <a:ext cx="3357002" cy="215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07318" y="6275241"/>
            <a:ext cx="3453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b="1" dirty="0" smtClean="0">
                <a:latin typeface="+mj-ea"/>
                <a:ea typeface="+mj-ea"/>
              </a:rPr>
              <a:t>     NAND</a:t>
            </a:r>
            <a:r>
              <a:rPr lang="zh-CN" altLang="en-US" b="1" dirty="0">
                <a:latin typeface="+mj-ea"/>
                <a:ea typeface="+mj-ea"/>
              </a:rPr>
              <a:t>闪存的优化技术</a:t>
            </a:r>
            <a:endParaRPr lang="en-US" b="1" dirty="0">
              <a:latin typeface="+mj-ea"/>
              <a:ea typeface="+mj-ea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46" b="-2029"/>
          <a:stretch>
            <a:fillRect/>
          </a:stretch>
        </p:blipFill>
        <p:spPr bwMode="auto">
          <a:xfrm>
            <a:off x="639490" y="4115594"/>
            <a:ext cx="4103236" cy="24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642039" y="1979097"/>
            <a:ext cx="521817" cy="343877"/>
          </a:xfrm>
          <a:prstGeom prst="rect">
            <a:avLst/>
          </a:prstGeom>
          <a:solidFill>
            <a:schemeClr val="bg1"/>
          </a:solidFill>
          <a:ln w="9525" cap="rnd" algn="ctr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vert="eaVert" wrap="none" anchor="ctr"/>
          <a:lstStyle/>
          <a:p>
            <a:endParaRPr 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Picture 22" descr="C:\Documents and Settings\Administrator\Desktop\227845_280x21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2300" y="1847243"/>
            <a:ext cx="1863725" cy="12969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47" descr="C:\Documents and Settings\Administrator\Desktop\images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58825" y="2741005"/>
            <a:ext cx="1296987" cy="1111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8" descr="Camcorders_0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21062" y="2637818"/>
            <a:ext cx="1841500" cy="13557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669580" y="4815768"/>
            <a:ext cx="1668462" cy="1117600"/>
            <a:chOff x="2336" y="2750"/>
            <a:chExt cx="1308" cy="685"/>
          </a:xfrm>
          <a:solidFill>
            <a:schemeClr val="accent2">
              <a:lumMod val="75000"/>
            </a:schemeClr>
          </a:solidFill>
        </p:grpSpPr>
        <p:pic>
          <p:nvPicPr>
            <p:cNvPr id="14" name="Picture 11" descr="http://images.apple.com/kr/macbookair/images/design_displayair20080115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699" y="2750"/>
              <a:ext cx="945" cy="4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9" descr="Hard drive and solid state drive.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336" y="3022"/>
              <a:ext cx="664" cy="4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Oval 26"/>
          <p:cNvSpPr/>
          <p:nvPr/>
        </p:nvSpPr>
        <p:spPr>
          <a:xfrm>
            <a:off x="7463775" y="3606193"/>
            <a:ext cx="1350962" cy="12223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FFFF"/>
                </a:solidFill>
                <a:latin typeface="+mj-ea"/>
                <a:ea typeface="+mj-ea"/>
                <a:cs typeface="Arial" charset="0"/>
              </a:rPr>
              <a:t>闪存</a:t>
            </a:r>
          </a:p>
        </p:txBody>
      </p: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22375" y="5100030"/>
            <a:ext cx="1171575" cy="8207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cxnSp>
        <p:nvCxnSpPr>
          <p:cNvPr id="18" name="직선 화살표 연결선 14"/>
          <p:cNvCxnSpPr/>
          <p:nvPr/>
        </p:nvCxnSpPr>
        <p:spPr bwMode="auto">
          <a:xfrm>
            <a:off x="8128937" y="3037868"/>
            <a:ext cx="0" cy="61595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4"/>
          <p:cNvCxnSpPr/>
          <p:nvPr/>
        </p:nvCxnSpPr>
        <p:spPr bwMode="auto">
          <a:xfrm flipH="1">
            <a:off x="8736950" y="3606193"/>
            <a:ext cx="588962" cy="38735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4"/>
          <p:cNvCxnSpPr/>
          <p:nvPr/>
        </p:nvCxnSpPr>
        <p:spPr bwMode="auto">
          <a:xfrm flipH="1" flipV="1">
            <a:off x="8565500" y="4696805"/>
            <a:ext cx="571500" cy="44450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4"/>
          <p:cNvCxnSpPr/>
          <p:nvPr/>
        </p:nvCxnSpPr>
        <p:spPr bwMode="auto">
          <a:xfrm>
            <a:off x="6892275" y="3668105"/>
            <a:ext cx="638175" cy="33813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4"/>
          <p:cNvCxnSpPr/>
          <p:nvPr/>
        </p:nvCxnSpPr>
        <p:spPr bwMode="auto">
          <a:xfrm flipV="1">
            <a:off x="7255812" y="4695218"/>
            <a:ext cx="525463" cy="446087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0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3" y="282759"/>
            <a:ext cx="4452781" cy="104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6018579" y="633656"/>
            <a:ext cx="43456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sz="2400" b="1" i="1" dirty="0" smtClean="0">
                <a:latin typeface="+mj-ea"/>
                <a:ea typeface="+mj-ea"/>
              </a:rPr>
              <a:t>2011.9 - 2014.5, </a:t>
            </a:r>
            <a:r>
              <a:rPr lang="zh-CN" altLang="en-US" sz="2400" b="1" dirty="0" smtClean="0">
                <a:latin typeface="+mj-ea"/>
                <a:ea typeface="+mj-ea"/>
              </a:rPr>
              <a:t>博士后</a:t>
            </a:r>
            <a:r>
              <a:rPr lang="zh-CN" altLang="en-US" sz="2400" b="1" dirty="0">
                <a:latin typeface="+mj-ea"/>
                <a:ea typeface="+mj-ea"/>
              </a:rPr>
              <a:t>研究员</a:t>
            </a:r>
            <a:endParaRPr lang="en-US" sz="2400" b="1" dirty="0">
              <a:latin typeface="+mj-ea"/>
              <a:ea typeface="+mj-ea"/>
            </a:endParaRPr>
          </a:p>
          <a:p>
            <a:pPr algn="ctr" eaLnBrk="1" hangingPunct="1"/>
            <a:r>
              <a:rPr lang="zh-CN" altLang="en-US" sz="2400" b="1" dirty="0">
                <a:latin typeface="+mj-ea"/>
                <a:ea typeface="+mj-ea"/>
              </a:rPr>
              <a:t>香港理工大学</a:t>
            </a:r>
            <a:endParaRPr lang="en-US" altLang="zh-CN" sz="2400" b="1" dirty="0">
              <a:latin typeface="+mj-ea"/>
              <a:ea typeface="+mj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" y="1722676"/>
            <a:ext cx="2251046" cy="167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77895" y="3484158"/>
            <a:ext cx="3453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+mj-ea"/>
                <a:ea typeface="+mj-ea"/>
              </a:rPr>
              <a:t>基于清洁能源的实时调度算法</a:t>
            </a:r>
            <a:endParaRPr lang="en-US" b="1" dirty="0">
              <a:latin typeface="+mj-ea"/>
              <a:ea typeface="+mj-ea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006" y="2219881"/>
            <a:ext cx="4589571" cy="315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2"/>
          <p:cNvSpPr txBox="1">
            <a:spLocks noChangeArrowheads="1"/>
          </p:cNvSpPr>
          <p:nvPr/>
        </p:nvSpPr>
        <p:spPr bwMode="auto">
          <a:xfrm>
            <a:off x="6872633" y="5756710"/>
            <a:ext cx="3206315" cy="3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/>
              <a:t>嵌入式</a:t>
            </a:r>
            <a:r>
              <a:rPr lang="zh-CN" altLang="en-US" dirty="0" smtClean="0"/>
              <a:t>并行闪存存储系统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2" y="1722676"/>
            <a:ext cx="2757391" cy="167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http://image.xinmin.cn/2011/02/23/2011022316463512051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09" y="4257012"/>
            <a:ext cx="2835569" cy="212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872171" y="5971513"/>
            <a:ext cx="1179112" cy="358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30676" y="4840402"/>
            <a:ext cx="7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HDD </a:t>
            </a:r>
            <a:r>
              <a:rPr lang="zh-CN" altLang="en-US" sz="1400" dirty="0" smtClean="0"/>
              <a:t>硬盘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0584" y="5786112"/>
            <a:ext cx="94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SSD </a:t>
            </a:r>
            <a:r>
              <a:rPr lang="zh-CN" altLang="en-US" sz="1400" dirty="0" smtClean="0"/>
              <a:t>固态硬盘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6" y="5006365"/>
            <a:ext cx="1715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Flash </a:t>
            </a:r>
            <a:r>
              <a:rPr lang="zh-CN" altLang="en-US" sz="1400" dirty="0" smtClean="0"/>
              <a:t>阵列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正反各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片</a:t>
            </a:r>
            <a:r>
              <a:rPr lang="en-US" altLang="zh-CN" sz="1400" dirty="0" smtClean="0"/>
              <a:t>32GB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Flash</a:t>
            </a:r>
            <a:r>
              <a:rPr lang="zh-CN" altLang="en-US" sz="1400" dirty="0" smtClean="0"/>
              <a:t>芯片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-13024" y="5718474"/>
            <a:ext cx="1193233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1400" dirty="0" smtClean="0"/>
          </a:p>
          <a:p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r>
              <a:rPr lang="zh-CN" altLang="en-US" sz="1400" dirty="0" smtClean="0"/>
              <a:t>控制芯片</a:t>
            </a:r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2385998" y="4786245"/>
            <a:ext cx="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77895" y="5987735"/>
            <a:ext cx="2594073" cy="3215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8472" y="6343887"/>
            <a:ext cx="4930490" cy="538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     SSD</a:t>
            </a:r>
            <a:r>
              <a:rPr lang="zh-CN" altLang="en-US" dirty="0"/>
              <a:t>设备驱动及软硬件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512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6572225" y="633656"/>
            <a:ext cx="32383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sz="2400" b="1" i="1" dirty="0" smtClean="0">
                <a:latin typeface="+mj-ea"/>
                <a:ea typeface="+mj-ea"/>
              </a:rPr>
              <a:t>2014.5</a:t>
            </a:r>
            <a:r>
              <a:rPr lang="en-US" altLang="zh-CN" sz="2400" b="1" i="1" dirty="0" smtClean="0">
                <a:latin typeface="+mj-ea"/>
                <a:ea typeface="+mj-ea"/>
              </a:rPr>
              <a:t>–</a:t>
            </a:r>
            <a:r>
              <a:rPr lang="zh-CN" altLang="en-US" sz="2400" b="1" dirty="0" smtClean="0">
                <a:latin typeface="+mj-ea"/>
                <a:ea typeface="+mj-ea"/>
              </a:rPr>
              <a:t>至今</a:t>
            </a:r>
            <a:r>
              <a:rPr lang="en-US" sz="2400" b="1" dirty="0" smtClean="0">
                <a:latin typeface="+mj-ea"/>
                <a:ea typeface="+mj-ea"/>
              </a:rPr>
              <a:t>,  </a:t>
            </a:r>
            <a:r>
              <a:rPr lang="zh-CN" altLang="en-US" sz="2400" b="1" dirty="0" smtClean="0">
                <a:latin typeface="+mj-ea"/>
                <a:ea typeface="+mj-ea"/>
              </a:rPr>
              <a:t>副教授</a:t>
            </a:r>
            <a:endParaRPr lang="en-US" sz="2400" b="1" dirty="0">
              <a:latin typeface="+mj-ea"/>
              <a:ea typeface="+mj-ea"/>
            </a:endParaRPr>
          </a:p>
          <a:p>
            <a:pPr algn="ctr" eaLnBrk="1" hangingPunct="1"/>
            <a:r>
              <a:rPr lang="zh-CN" altLang="en-US" sz="2400" b="1" dirty="0" smtClean="0">
                <a:latin typeface="+mj-ea"/>
                <a:ea typeface="+mj-ea"/>
              </a:rPr>
              <a:t>深圳大学</a:t>
            </a:r>
            <a:endParaRPr lang="en-US" altLang="zh-CN" sz="2400" b="1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3" y="472167"/>
            <a:ext cx="3219806" cy="99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9" y="2488223"/>
            <a:ext cx="4679867" cy="209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1227971" y="1868312"/>
            <a:ext cx="3206315" cy="3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 smtClean="0"/>
              <a:t>三维闪存的数据可靠性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8" y="4809392"/>
            <a:ext cx="5027342" cy="192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5153474" y="1912300"/>
            <a:ext cx="4440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 smtClean="0"/>
              <a:t>面向智能应用的内存计算</a:t>
            </a:r>
            <a:endParaRPr lang="en-US" dirty="0"/>
          </a:p>
        </p:txBody>
      </p:sp>
      <p:pic>
        <p:nvPicPr>
          <p:cNvPr id="3078" name="Picture 6" descr="http://static.open-open.com/lib/uploadImg/20151226/20151226112554_8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60" y="4273061"/>
            <a:ext cx="59817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http://img2.imgtn.bdimg.com/it/u=828778717,3086623171&amp;fm=21&amp;gp=0.jpg"/>
          <p:cNvSpPr>
            <a:spLocks noChangeAspect="1" noChangeArrowheads="1"/>
          </p:cNvSpPr>
          <p:nvPr/>
        </p:nvSpPr>
        <p:spPr bwMode="auto">
          <a:xfrm>
            <a:off x="155575" y="-1143000"/>
            <a:ext cx="3810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2.imgtn.bdimg.com/it/u=828778717,3086623171&amp;fm=21&amp;gp=0.jpg"/>
          <p:cNvSpPr>
            <a:spLocks noChangeAspect="1" noChangeArrowheads="1"/>
          </p:cNvSpPr>
          <p:nvPr/>
        </p:nvSpPr>
        <p:spPr bwMode="auto">
          <a:xfrm>
            <a:off x="307975" y="-990600"/>
            <a:ext cx="3810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60" y="2541556"/>
            <a:ext cx="2454143" cy="17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 descr="IN MEMORY COMPUTING STORAGE MEMORY 的图像结果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12047" r="6601" b="11716"/>
          <a:stretch/>
        </p:blipFill>
        <p:spPr bwMode="auto">
          <a:xfrm>
            <a:off x="8804832" y="1912299"/>
            <a:ext cx="3293628" cy="234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0777" y="1761393"/>
            <a:ext cx="103632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/>
              <a:t>谢 谢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3744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课程介绍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主讲教师介绍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计算机系统（三）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716748"/>
          </a:xfrm>
        </p:spPr>
        <p:txBody>
          <a:bodyPr/>
          <a:lstStyle/>
          <a:p>
            <a:r>
              <a:rPr lang="zh-CN" altLang="en-US" dirty="0" smtClean="0"/>
              <a:t>课程名称： 计算机系统（三）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 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621328" y="2073330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课程编号： </a:t>
            </a:r>
            <a:r>
              <a:rPr lang="en-US" altLang="zh-CN" dirty="0" smtClean="0"/>
              <a:t>1502790005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633056" y="2674122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课程类型： 专业必修（专业核心课）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39229" y="4435859"/>
            <a:ext cx="237392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专业基础课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7681007" y="4435859"/>
            <a:ext cx="237392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专业课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350554" y="4435859"/>
            <a:ext cx="237392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基础课</a:t>
            </a:r>
            <a:endParaRPr lang="zh-CN" altLang="en-US" sz="2000" dirty="0"/>
          </a:p>
        </p:txBody>
      </p:sp>
      <p:sp>
        <p:nvSpPr>
          <p:cNvPr id="12" name="右箭头 11"/>
          <p:cNvSpPr/>
          <p:nvPr/>
        </p:nvSpPr>
        <p:spPr>
          <a:xfrm>
            <a:off x="6913152" y="4699626"/>
            <a:ext cx="767855" cy="1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右箭头 12"/>
          <p:cNvSpPr/>
          <p:nvPr/>
        </p:nvSpPr>
        <p:spPr>
          <a:xfrm>
            <a:off x="3724477" y="4699628"/>
            <a:ext cx="767855" cy="1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219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82" y="341435"/>
            <a:ext cx="236298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3608" y="1384600"/>
            <a:ext cx="8050823" cy="164208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主讲教材：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(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美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) David A. Patterson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John L. Hennessy 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著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, </a:t>
            </a:r>
          </a:p>
          <a:p>
            <a:pPr>
              <a:buNone/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                       </a:t>
            </a:r>
            <a:r>
              <a:rPr lang="zh-CN" altLang="en-US" kern="100" dirty="0">
                <a:latin typeface="Times New Roman" panose="02020603050405020304" pitchFamily="18" charset="0"/>
              </a:rPr>
              <a:t>王党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辉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等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译，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                     《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计算机组成与设计 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– 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硬件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/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软件接口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》</a:t>
            </a:r>
          </a:p>
          <a:p>
            <a:pPr>
              <a:buNone/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                      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（原书第</a:t>
            </a:r>
            <a:r>
              <a:rPr lang="en-US" altLang="zh-CN" kern="100" dirty="0">
                <a:latin typeface="Times New Roman" panose="02020603050405020304" pitchFamily="18" charset="0"/>
              </a:rPr>
              <a:t>5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版），机械工业出版社，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2015.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669" y="582674"/>
            <a:ext cx="2033469" cy="26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1"/>
          <p:cNvSpPr txBox="1">
            <a:spLocks/>
          </p:cNvSpPr>
          <p:nvPr/>
        </p:nvSpPr>
        <p:spPr>
          <a:xfrm>
            <a:off x="191505" y="4262120"/>
            <a:ext cx="8050823" cy="16420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300" dirty="0"/>
              <a:t>参考</a:t>
            </a:r>
            <a:r>
              <a:rPr lang="zh-CN" altLang="en-US" sz="2300" dirty="0" smtClean="0"/>
              <a:t>教材：</a:t>
            </a:r>
            <a:r>
              <a:rPr lang="en-US" altLang="zh-CN" sz="2300" kern="100" dirty="0" smtClean="0">
                <a:latin typeface="Times New Roman" panose="02020603050405020304" pitchFamily="18" charset="0"/>
              </a:rPr>
              <a:t>(</a:t>
            </a:r>
            <a:r>
              <a:rPr lang="zh-CN" altLang="zh-CN" sz="2300" kern="100" dirty="0" smtClean="0">
                <a:latin typeface="Times New Roman" panose="02020603050405020304" pitchFamily="18" charset="0"/>
              </a:rPr>
              <a:t>美</a:t>
            </a:r>
            <a:r>
              <a:rPr lang="en-US" altLang="zh-CN" sz="2300" kern="1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300" kern="100" dirty="0">
                <a:latin typeface="Times New Roman" panose="02020603050405020304" pitchFamily="18" charset="0"/>
              </a:rPr>
              <a:t>John L. </a:t>
            </a:r>
            <a:r>
              <a:rPr lang="en-US" altLang="zh-CN" sz="2300" kern="100" dirty="0" smtClean="0">
                <a:latin typeface="Times New Roman" panose="02020603050405020304" pitchFamily="18" charset="0"/>
              </a:rPr>
              <a:t>Hennessy</a:t>
            </a:r>
            <a:r>
              <a:rPr lang="zh-CN" altLang="zh-CN" sz="2300" kern="1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300" kern="100" dirty="0" smtClean="0">
                <a:latin typeface="Times New Roman" panose="02020603050405020304" pitchFamily="18" charset="0"/>
              </a:rPr>
              <a:t>David A. Patterson</a:t>
            </a:r>
            <a:r>
              <a:rPr lang="zh-CN" altLang="zh-CN" sz="2300" kern="100" dirty="0" smtClean="0">
                <a:latin typeface="Times New Roman" panose="02020603050405020304" pitchFamily="18" charset="0"/>
              </a:rPr>
              <a:t>著</a:t>
            </a:r>
            <a:r>
              <a:rPr lang="en-US" altLang="zh-CN" sz="2300" kern="100" dirty="0" smtClean="0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 3"/>
              <a:buNone/>
            </a:pPr>
            <a:r>
              <a:rPr lang="en-US" altLang="zh-CN" sz="2300" kern="100" dirty="0" smtClean="0">
                <a:latin typeface="Times New Roman" panose="02020603050405020304" pitchFamily="18" charset="0"/>
              </a:rPr>
              <a:t>                      《</a:t>
            </a:r>
            <a:r>
              <a:rPr lang="zh-CN" altLang="en-US" sz="2300" kern="100" dirty="0" smtClean="0">
                <a:latin typeface="Times New Roman" panose="02020603050405020304" pitchFamily="18" charset="0"/>
              </a:rPr>
              <a:t>计算机体系结构：量化研究方法</a:t>
            </a:r>
            <a:r>
              <a:rPr lang="en-US" altLang="zh-CN" sz="2300" kern="100" dirty="0" smtClean="0">
                <a:latin typeface="Times New Roman" panose="02020603050405020304" pitchFamily="18" charset="0"/>
              </a:rPr>
              <a:t>》</a:t>
            </a:r>
          </a:p>
          <a:p>
            <a:pPr>
              <a:buFont typeface="Wingdings 3"/>
              <a:buNone/>
            </a:pPr>
            <a:r>
              <a:rPr lang="en-US" altLang="zh-CN" sz="2300" kern="100" dirty="0" smtClean="0">
                <a:latin typeface="Times New Roman" panose="02020603050405020304" pitchFamily="18" charset="0"/>
              </a:rPr>
              <a:t>                      </a:t>
            </a:r>
            <a:r>
              <a:rPr lang="zh-CN" altLang="zh-CN" sz="2300" kern="100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2300" kern="100" dirty="0" smtClean="0">
                <a:latin typeface="Times New Roman" panose="02020603050405020304" pitchFamily="18" charset="0"/>
              </a:rPr>
              <a:t>英文版</a:t>
            </a:r>
            <a:r>
              <a:rPr lang="zh-CN" altLang="zh-CN" sz="2300" kern="100" dirty="0" smtClean="0">
                <a:latin typeface="Times New Roman" panose="02020603050405020304" pitchFamily="18" charset="0"/>
              </a:rPr>
              <a:t>第</a:t>
            </a:r>
            <a:r>
              <a:rPr lang="en-US" altLang="zh-CN" sz="2300" kern="100" dirty="0" smtClean="0">
                <a:latin typeface="Times New Roman" panose="02020603050405020304" pitchFamily="18" charset="0"/>
              </a:rPr>
              <a:t>5</a:t>
            </a:r>
            <a:r>
              <a:rPr lang="zh-CN" altLang="zh-CN" sz="2300" kern="100" dirty="0" smtClean="0">
                <a:latin typeface="Times New Roman" panose="02020603050405020304" pitchFamily="18" charset="0"/>
              </a:rPr>
              <a:t>版），机械工业出版社，</a:t>
            </a:r>
            <a:r>
              <a:rPr lang="en-US" altLang="zh-CN" sz="2300" kern="100" dirty="0" smtClean="0">
                <a:latin typeface="Times New Roman" panose="02020603050405020304" pitchFamily="18" charset="0"/>
              </a:rPr>
              <a:t>2012.</a:t>
            </a:r>
            <a:endParaRPr lang="zh-CN" altLang="en-US" sz="23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59" y="3659883"/>
            <a:ext cx="2333244" cy="284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5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1294" y="5287303"/>
            <a:ext cx="10972800" cy="848646"/>
          </a:xfrm>
        </p:spPr>
        <p:txBody>
          <a:bodyPr>
            <a:noAutofit/>
          </a:bodyPr>
          <a:lstStyle/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1-17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周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第二周周四（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日），第五周周一、周四（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日、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日）假期停课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上课时间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09600" y="1481330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授课时间：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849928" y="3685150"/>
            <a:ext cx="10972800" cy="12526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双周一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1-2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节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南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校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区计算机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楼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计算机体系结构实验室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– 326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从第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周开始，共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次实验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12536" y="3122457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实验课时间：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829057" y="2044019"/>
            <a:ext cx="10972800" cy="84864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单周一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1-2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节 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C406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周四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5-6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节 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C406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课程进度安排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2761183"/>
            <a:ext cx="10972800" cy="690371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主要讲授教材的六个章节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35992" y="3394168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章： 计算机概要与技术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38928" y="3889456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章： 指令：计算机的语言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38928" y="4390600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章： 计算机的算术运算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51989" y="4848462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章： 处理器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内容占位符 4"/>
          <p:cNvSpPr txBox="1">
            <a:spLocks/>
          </p:cNvSpPr>
          <p:nvPr/>
        </p:nvSpPr>
        <p:spPr>
          <a:xfrm>
            <a:off x="612536" y="1299633"/>
            <a:ext cx="10972800" cy="6903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总学时：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72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638928" y="1774362"/>
            <a:ext cx="3194518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讲授学时：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5319372" y="1724526"/>
            <a:ext cx="4035644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实验学时：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6348990" y="3408607"/>
            <a:ext cx="4949039" cy="75527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章： 大容量和高速度：开发存储器层次结构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6341698" y="4191847"/>
            <a:ext cx="4949039" cy="49705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章： 从客户端到云的并行处理器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7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10" grpId="0"/>
      <p:bldP spid="12" grpId="0"/>
      <p:bldP spid="19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540902"/>
          </a:xfrm>
        </p:spPr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次实验，从第</a:t>
            </a:r>
            <a:r>
              <a:rPr lang="en-US" altLang="zh-CN" dirty="0" smtClean="0"/>
              <a:t>6-16</a:t>
            </a:r>
            <a:r>
              <a:rPr lang="zh-CN" altLang="en-US" dirty="0" smtClean="0"/>
              <a:t>周，逢双周周一</a:t>
            </a:r>
            <a:r>
              <a:rPr lang="en-US" altLang="zh-CN" dirty="0" smtClean="0"/>
              <a:t>1-2</a:t>
            </a:r>
            <a:r>
              <a:rPr lang="zh-CN" altLang="en-US" dirty="0" smtClean="0"/>
              <a:t>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实验安排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12909"/>
              </p:ext>
            </p:extLst>
          </p:nvPr>
        </p:nvGraphicFramePr>
        <p:xfrm>
          <a:off x="1240692" y="2363828"/>
          <a:ext cx="812799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015"/>
                <a:gridCol w="2083777"/>
                <a:gridCol w="4436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日期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实验内容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10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实验环境配置与使用</a:t>
                      </a:r>
                    </a:p>
                  </a:txBody>
                  <a:tcPr marL="65692" marR="65692" marT="0" marB="0"/>
                </a:tc>
              </a:tr>
              <a:tr h="279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24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算数运算实现</a:t>
                      </a:r>
                      <a:r>
                        <a:rPr kumimoji="0"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实验</a:t>
                      </a:r>
                      <a:endParaRPr kumimoji="0"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处理器结构实验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21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处理器结构实验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5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处理器结构实验</a:t>
                      </a: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12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19</a:t>
                      </a:r>
                      <a:r>
                        <a:rPr lang="zh-CN" altLang="en-US" sz="2000" dirty="0" smtClean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存储体系实验</a:t>
                      </a:r>
                      <a:endParaRPr kumimoji="0"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692" marR="656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7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50250"/>
            <a:ext cx="10972800" cy="637617"/>
          </a:xfrm>
        </p:spPr>
        <p:txBody>
          <a:bodyPr/>
          <a:lstStyle/>
          <a:p>
            <a:r>
              <a:rPr lang="zh-CN" altLang="en-US" dirty="0" smtClean="0"/>
              <a:t>主讲教师： 王毅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6441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任课教师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612536" y="3644742"/>
            <a:ext cx="10972800" cy="6376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联系方式：</a:t>
            </a:r>
            <a:endParaRPr lang="zh-CN" altLang="en-US" dirty="0"/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635992" y="4144161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办公室地址： 科技楼</a:t>
            </a:r>
            <a:r>
              <a:rPr lang="en-US" altLang="zh-CN" dirty="0" smtClean="0"/>
              <a:t>1304</a:t>
            </a:r>
            <a:endParaRPr lang="zh-CN" altLang="en-US" dirty="0"/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638928" y="4600260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办公室电话： </a:t>
            </a:r>
            <a:r>
              <a:rPr lang="en-US" altLang="zh-CN" dirty="0" smtClean="0"/>
              <a:t>2653 4207 - 86</a:t>
            </a:r>
            <a:endParaRPr lang="zh-CN" altLang="en-US" dirty="0"/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612536" y="1640283"/>
            <a:ext cx="10972800" cy="6376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 加入深圳大学， 副教授</a:t>
            </a:r>
            <a:endParaRPr lang="zh-CN" altLang="en-US" dirty="0"/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640475" y="5052281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/>
              <a:t>电</a:t>
            </a:r>
            <a:r>
              <a:rPr lang="zh-CN" altLang="en-US" dirty="0" smtClean="0"/>
              <a:t>邮： </a:t>
            </a:r>
            <a:r>
              <a:rPr lang="en-US" altLang="zh-CN" dirty="0" smtClean="0"/>
              <a:t>yiwang@szu.edu.cn</a:t>
            </a:r>
            <a:endParaRPr lang="zh-CN" altLang="en-US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643411" y="5507996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手提电话： </a:t>
            </a:r>
            <a:r>
              <a:rPr lang="en-US" altLang="zh-CN" dirty="0" smtClean="0"/>
              <a:t>188 2094 3658</a:t>
            </a:r>
            <a:endParaRPr lang="zh-CN" altLang="en-US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615472" y="2070756"/>
            <a:ext cx="10972800" cy="6376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dirty="0" smtClean="0"/>
              <a:t>  国家高性能计算中心深圳分中心</a:t>
            </a:r>
            <a:endParaRPr lang="zh-CN" altLang="en-US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672716" y="5898548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微信号：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yiwangszu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或右侧二维码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8109" y="1572491"/>
            <a:ext cx="487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内容占位符 1"/>
          <p:cNvSpPr txBox="1">
            <a:spLocks/>
          </p:cNvSpPr>
          <p:nvPr/>
        </p:nvSpPr>
        <p:spPr>
          <a:xfrm>
            <a:off x="608180" y="2673724"/>
            <a:ext cx="10972800" cy="6376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主页：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51970" y="3149685"/>
            <a:ext cx="4777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/>
              <a:t>http://nhpcc.szu.edu.cn/wangyi/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815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8" grpId="0"/>
      <p:bldP spid="19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716748"/>
          </a:xfrm>
        </p:spPr>
        <p:txBody>
          <a:bodyPr/>
          <a:lstStyle/>
          <a:p>
            <a:r>
              <a:rPr lang="zh-CN" altLang="en-US" dirty="0" smtClean="0"/>
              <a:t>闭卷考试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621328" y="2205210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考试成绩组成：</a:t>
            </a:r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35992" y="2861634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总成绩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平时成绩*</a:t>
            </a:r>
            <a:r>
              <a:rPr lang="en-US" altLang="zh-CN" dirty="0" smtClean="0"/>
              <a:t>40% + </a:t>
            </a:r>
            <a:r>
              <a:rPr lang="zh-CN" altLang="en-US" dirty="0" smtClean="0"/>
              <a:t>期末成绩*</a:t>
            </a:r>
            <a:r>
              <a:rPr lang="en-US" altLang="zh-CN" dirty="0" smtClean="0"/>
              <a:t>60%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38928" y="3356922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平时成绩包括：平时作业、实验报告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624264" y="3992922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出勤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50656" y="4566648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珍惜受教育的机会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644788" y="5026774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掌握知识和技能比取得分数更重要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47724" y="5478102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CN" altLang="en-US" dirty="0" smtClean="0"/>
              <a:t>最快捷地掌握知识的途径仍然是上课听讲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  <p:bldP spid="7" grpId="0"/>
      <p:bldP spid="14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2519</TotalTime>
  <Words>632</Words>
  <Application>Microsoft Office PowerPoint</Application>
  <PresentationFormat>自定义</PresentationFormat>
  <Paragraphs>142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聚合</vt:lpstr>
      <vt:lpstr>计算机系统（三）</vt:lpstr>
      <vt:lpstr>计算机系统（三）</vt:lpstr>
      <vt:lpstr>课程介绍 </vt:lpstr>
      <vt:lpstr>教材</vt:lpstr>
      <vt:lpstr>上课时间</vt:lpstr>
      <vt:lpstr>课程进度安排</vt:lpstr>
      <vt:lpstr>实验安排</vt:lpstr>
      <vt:lpstr>任课教师</vt:lpstr>
      <vt:lpstr>考核方式</vt:lpstr>
      <vt:lpstr>答疑</vt:lpstr>
      <vt:lpstr>课程优化</vt:lpstr>
      <vt:lpstr>任课教师简介</vt:lpstr>
      <vt:lpstr>PowerPoint 演示文稿</vt:lpstr>
      <vt:lpstr>PowerPoint 演示文稿</vt:lpstr>
      <vt:lpstr>PowerPoint 演示文稿</vt:lpstr>
      <vt:lpstr>PowerPoint 演示文稿</vt:lpstr>
      <vt:lpstr>谢 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Big Data</dc:title>
  <dc:creator>admin</dc:creator>
  <cp:lastModifiedBy>John</cp:lastModifiedBy>
  <cp:revision>131</cp:revision>
  <cp:lastPrinted>2016-10-09T21:24:51Z</cp:lastPrinted>
  <dcterms:created xsi:type="dcterms:W3CDTF">2014-08-03T09:08:12Z</dcterms:created>
  <dcterms:modified xsi:type="dcterms:W3CDTF">2016-10-09T21:37:57Z</dcterms:modified>
</cp:coreProperties>
</file>