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rvo"/>
      <p:regular r:id="rId26"/>
      <p:bold r:id="rId27"/>
      <p:italic r:id="rId28"/>
      <p:boldItalic r:id="rId29"/>
    </p:embeddedFont>
    <p:embeddedFont>
      <p:font typeface="Roboto Condensed"/>
      <p:regular r:id="rId30"/>
      <p:bold r:id="rId31"/>
      <p:italic r:id="rId32"/>
      <p:boldItalic r:id="rId33"/>
    </p:embeddedFont>
    <p:embeddedFont>
      <p:font typeface="Roboto Condensed Light"/>
      <p:regular r:id="rId34"/>
      <p:bold r:id="rId35"/>
      <p:italic r:id="rId36"/>
      <p:boldItalic r:id="rId37"/>
    </p:embeddedFont>
    <p:embeddedFont>
      <p:font typeface="Comforta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rv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Arvo-italic.fntdata"/><Relationship Id="rId27" Type="http://schemas.openxmlformats.org/officeDocument/2006/relationships/font" Target="fonts/Arv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bold.fntdata"/><Relationship Id="rId30" Type="http://schemas.openxmlformats.org/officeDocument/2006/relationships/font" Target="fonts/Roboto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italic.fntdata"/><Relationship Id="rId13" Type="http://schemas.openxmlformats.org/officeDocument/2006/relationships/slide" Target="slides/slide8.xml"/><Relationship Id="rId35" Type="http://schemas.openxmlformats.org/officeDocument/2006/relationships/font" Target="fonts/RobotoCondensed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Condensed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CondensedLight-italic.fntdata"/><Relationship Id="rId17" Type="http://schemas.openxmlformats.org/officeDocument/2006/relationships/slide" Target="slides/slide12.xml"/><Relationship Id="rId39" Type="http://schemas.openxmlformats.org/officeDocument/2006/relationships/font" Target="fonts/Comfortaa-bold.fntdata"/><Relationship Id="rId16" Type="http://schemas.openxmlformats.org/officeDocument/2006/relationships/slide" Target="slides/slide11.xml"/><Relationship Id="rId38" Type="http://schemas.openxmlformats.org/officeDocument/2006/relationships/font" Target="fonts/Comforta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4eb92f5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4eb92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66dff3c2d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66dff3c2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66dff3c2d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66dff3c2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bab99ee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bab99ee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66dff3c2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66dff3c2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66dff3c2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66dff3c2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d99d6b4c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d99d6b4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4eb92f5a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4eb92f5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ab99eed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ab99e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99d6b4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d99d6b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c4318bcf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c4318b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d99d6b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d99d6b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66dff3c2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66dff3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ab99eedb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ab99ee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66dff3c2d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66dff3c2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66dff3c2d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66dff3c2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3369275" y="-522825"/>
            <a:ext cx="5788800" cy="5808000"/>
          </a:xfrm>
          <a:prstGeom prst="rtTriangle">
            <a:avLst/>
          </a:prstGeom>
          <a:solidFill>
            <a:srgbClr val="999999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232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3569452" y="4258450"/>
            <a:ext cx="5574548" cy="564395"/>
            <a:chOff x="5449656" y="4646739"/>
            <a:chExt cx="5574548" cy="564395"/>
          </a:xfrm>
        </p:grpSpPr>
        <p:sp>
          <p:nvSpPr>
            <p:cNvPr id="57" name="Google Shape;57;p14"/>
            <p:cNvSpPr/>
            <p:nvPr/>
          </p:nvSpPr>
          <p:spPr>
            <a:xfrm rot="10800000">
              <a:off x="5449690" y="50797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4"/>
            <p:cNvGrpSpPr/>
            <p:nvPr/>
          </p:nvGrpSpPr>
          <p:grpSpPr>
            <a:xfrm flipH="1">
              <a:off x="5449656" y="4646739"/>
              <a:ext cx="5574548" cy="434489"/>
              <a:chOff x="-23941731" y="330081"/>
              <a:chExt cx="31107967" cy="2424601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-23941731" y="330081"/>
                <a:ext cx="28908000" cy="24246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966336" y="330082"/>
                <a:ext cx="2199900" cy="24246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2" name="Google Shape;62;p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63" name="Google Shape;63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>
                <a:alpha val="63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>
                <a:alpha val="63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9" name="Google Shape;69;p1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72" name="Google Shape;72;p1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5" name="Google Shape;75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8" name="Google Shape;88;p1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0" name="Google Shape;90;p1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91" name="Google Shape;91;p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6" name="Google Shape;96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8" name="Google Shape;98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6" name="Google Shape;106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7" name="Google Shape;107;p1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8" name="Google Shape;108;p1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0" name="Google Shape;110;p1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1" name="Google Shape;111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3" name="Google Shape;113;p1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4" name="Google Shape;114;p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" name="Google Shape;121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1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1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1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1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1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1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7" name="Google Shape;147;p1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8" name="Google Shape;148;p19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1" name="Google Shape;151;p1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4" name="Google Shape;154;p1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5" name="Google Shape;155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4" name="Google Shape;164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5" name="Google Shape;165;p19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69" name="Google Shape;169;p2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70" name="Google Shape;170;p20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71" name="Google Shape;171;p2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3" name="Google Shape;173;p2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6" name="Google Shape;176;p2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7" name="Google Shape;177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9" name="Google Shape;179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82" name="Google Shape;182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" name="Google Shape;184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1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88" name="Google Shape;188;p21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21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90" name="Google Shape;190;p21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21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93" name="Google Shape;193;p21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98" name="Google Shape;198;p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2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00" name="Google Shape;200;p2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2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3" name="Google Shape;203;p2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07" name="Google Shape;207;p2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08" name="Google Shape;208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13" name="Google Shape;213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mc:AlternateContent>
    <mc:Choice Requires="p14">
      <p:transition spd="slow" p14:dur="13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ctrTitle"/>
          </p:nvPr>
        </p:nvSpPr>
        <p:spPr>
          <a:xfrm>
            <a:off x="796500" y="2673000"/>
            <a:ext cx="5433300" cy="10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875425" y="4169950"/>
            <a:ext cx="5433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</a:t>
            </a:r>
            <a:r>
              <a:rPr b="1" lang="fr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 Léo LEMAITRE Ralph MASSON Oussama MOUTIQ </a:t>
            </a:r>
            <a:endParaRPr b="1"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Dorian DALMON I</a:t>
            </a:r>
            <a:r>
              <a:rPr b="1" lang="fr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SN 2A G2</a:t>
            </a:r>
            <a:endParaRPr sz="1350"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-954350" y="2507625"/>
            <a:ext cx="88134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Analyse et Conception </a:t>
            </a:r>
            <a:endParaRPr b="1" sz="55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 Logiciels </a:t>
            </a:r>
            <a:endParaRPr b="1" sz="55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669" y="3318250"/>
            <a:ext cx="2478368" cy="76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université de lorraine png&quot;" id="224" name="Google Shape;2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250" y="2356488"/>
            <a:ext cx="2100449" cy="7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264350" y="1571850"/>
            <a:ext cx="4272300" cy="286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▰"/>
            </a:pPr>
            <a:r>
              <a:rPr b="1"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Sprint 4 : </a:t>
            </a:r>
            <a:endParaRPr b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Correction des bugs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Choix de la </a:t>
            </a: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difficulté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Restructuration de l’organisation du projet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Légères </a:t>
            </a: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améliorations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Génération de la javadoc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Amélioration graphique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9" name="Google Shape;299;p32"/>
          <p:cNvSpPr txBox="1"/>
          <p:nvPr>
            <p:ph type="title"/>
          </p:nvPr>
        </p:nvSpPr>
        <p:spPr>
          <a:xfrm>
            <a:off x="828400" y="39255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ORGANISATION DU PROJET</a:t>
            </a:r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" y="474063"/>
            <a:ext cx="603175" cy="6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775" y="1600075"/>
            <a:ext cx="4088124" cy="226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264350" y="1501100"/>
            <a:ext cx="6402300" cy="356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Léo Lemaître : </a:t>
            </a:r>
            <a:r>
              <a:rPr i="1"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Chef de projet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Squelette du projet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Affichage graphique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Ralph Masson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Cases magiques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Attaques du héros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814275" y="39255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PROJET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4161100" y="1501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Oussama Moutiq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Déplacement du héros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Attaques des monstres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5" y="392550"/>
            <a:ext cx="680475" cy="6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DE FONCTIONNALIT</a:t>
            </a:r>
            <a:r>
              <a:rPr lang="fr">
                <a:solidFill>
                  <a:schemeClr val="lt1"/>
                </a:solidFill>
              </a:rPr>
              <a:t>É</a:t>
            </a:r>
            <a:r>
              <a:rPr lang="fr"/>
              <a:t>S</a:t>
            </a:r>
            <a:endParaRPr/>
          </a:p>
        </p:txBody>
      </p:sp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161250" y="1521475"/>
            <a:ext cx="4199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Liste des fonctionnalités réalisées: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Génération du labyrinthe à partir d’un fichier 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Affichage du labyrinthe en console 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Déplacement du héros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Créer des cases magiques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Créer des monstres 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Créer un trésor 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Implémenter un affichage graphique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Déplacement aléatoire des monstres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Les monstres se dirigent vers le héros et l’attaquent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2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4360650" y="2219700"/>
            <a:ext cx="4783500" cy="2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 héros attaque le monstre avec ESPACE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Gestion des points de vie des monstres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Gestion des points de vie du héros 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 héros meurt 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Fin du jeu lorsque le trésor est trouvé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omfortaa"/>
              <a:buChar char="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Ajout des sprites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omfortaa"/>
              <a:buChar char="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Affichage des attaques des monstres et du héros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omfortaa"/>
              <a:buChar char="☓"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Attaques du héros non ciblées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" y="392574"/>
            <a:ext cx="766200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BILAN DE FONCTIONNALITÉS</a:t>
            </a:r>
            <a:endParaRPr/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814275" y="1521475"/>
            <a:ext cx="60789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 Bugs 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omfortaa"/>
              <a:buChar char="▰"/>
            </a:pPr>
            <a:r>
              <a:rPr lang="fr" sz="1400">
                <a:latin typeface="Comfortaa"/>
                <a:ea typeface="Comfortaa"/>
                <a:cs typeface="Comfortaa"/>
                <a:sym typeface="Comfortaa"/>
              </a:rPr>
              <a:t>Affichage aléatoire d’une bande rouge sur le côté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▰"/>
            </a:pPr>
            <a:r>
              <a:rPr lang="fr" sz="1400">
                <a:latin typeface="Comfortaa"/>
                <a:ea typeface="Comfortaa"/>
                <a:cs typeface="Comfortaa"/>
                <a:sym typeface="Comfortaa"/>
              </a:rPr>
              <a:t>Superposition des sprites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62" y="1194050"/>
            <a:ext cx="543125" cy="256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 rotWithShape="1">
          <a:blip r:embed="rId4">
            <a:alphaModFix/>
          </a:blip>
          <a:srcRect b="0" l="8138" r="0" t="10881"/>
          <a:stretch/>
        </p:blipFill>
        <p:spPr>
          <a:xfrm>
            <a:off x="7440350" y="1228238"/>
            <a:ext cx="1171200" cy="24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5" y="392574"/>
            <a:ext cx="766200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DE COMPÉTENCES</a:t>
            </a:r>
            <a:endParaRPr/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814275" y="1422700"/>
            <a:ext cx="74124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▰"/>
            </a:pPr>
            <a:r>
              <a:rPr lang="fr" sz="1400">
                <a:latin typeface="Comfortaa"/>
                <a:ea typeface="Comfortaa"/>
                <a:cs typeface="Comfortaa"/>
                <a:sym typeface="Comfortaa"/>
              </a:rPr>
              <a:t>Faire une conception cohérente (constantes, classes abstraites, patron de conceptions)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mfortaa"/>
              <a:buChar char="▰"/>
            </a:pPr>
            <a:r>
              <a:rPr lang="fr" sz="1400">
                <a:latin typeface="Comfortaa"/>
                <a:ea typeface="Comfortaa"/>
                <a:cs typeface="Comfortaa"/>
                <a:sym typeface="Comfortaa"/>
              </a:rPr>
              <a:t>Utiliser des patrons de conception (MVC, Singleton, Observable)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mfortaa"/>
              <a:buChar char="▰"/>
            </a:pPr>
            <a:r>
              <a:rPr lang="fr" sz="1400">
                <a:latin typeface="Comfortaa"/>
                <a:ea typeface="Comfortaa"/>
                <a:cs typeface="Comfortaa"/>
                <a:sym typeface="Comfortaa"/>
              </a:rPr>
              <a:t>Utiliser Git et Github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mfortaa"/>
              <a:buChar char="▰"/>
            </a:pPr>
            <a:r>
              <a:rPr lang="fr" sz="1400">
                <a:latin typeface="Comfortaa"/>
                <a:ea typeface="Comfortaa"/>
                <a:cs typeface="Comfortaa"/>
                <a:sym typeface="Comfortaa"/>
              </a:rPr>
              <a:t>Anticiper la durée des tâches à effectuer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6" name="Google Shape;336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788"/>
            <a:ext cx="729775" cy="7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343" name="Google Shape;343;p37"/>
          <p:cNvSpPr txBox="1"/>
          <p:nvPr>
            <p:ph idx="2" type="body"/>
          </p:nvPr>
        </p:nvSpPr>
        <p:spPr>
          <a:xfrm>
            <a:off x="1059602" y="1538000"/>
            <a:ext cx="67149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9" y="454663"/>
            <a:ext cx="609525" cy="64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763" y="1566825"/>
            <a:ext cx="5458473" cy="30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idx="4294967295" type="title"/>
          </p:nvPr>
        </p:nvSpPr>
        <p:spPr>
          <a:xfrm>
            <a:off x="2499375" y="1252575"/>
            <a:ext cx="4410000" cy="2451300"/>
          </a:xfrm>
          <a:prstGeom prst="rect">
            <a:avLst/>
          </a:prstGeom>
          <a:solidFill>
            <a:srgbClr val="FFFFFF">
              <a:alpha val="776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263248"/>
                </a:solidFill>
              </a:rPr>
              <a:t>Merci </a:t>
            </a:r>
            <a:r>
              <a:rPr b="0" lang="fr" sz="6000">
                <a:solidFill>
                  <a:srgbClr val="263248"/>
                </a:solidFill>
              </a:rPr>
              <a:t>pour votre attention</a:t>
            </a:r>
            <a:endParaRPr b="0" sz="6000">
              <a:solidFill>
                <a:srgbClr val="263248"/>
              </a:solidFill>
            </a:endParaRPr>
          </a:p>
        </p:txBody>
      </p:sp>
      <p:sp>
        <p:nvSpPr>
          <p:cNvPr id="352" name="Google Shape;352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3" name="Google Shape;353;p38"/>
          <p:cNvSpPr txBox="1"/>
          <p:nvPr>
            <p:ph idx="4294967295" type="title"/>
          </p:nvPr>
        </p:nvSpPr>
        <p:spPr>
          <a:xfrm>
            <a:off x="97075" y="139850"/>
            <a:ext cx="17814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388175" y="1498575"/>
            <a:ext cx="5373000" cy="35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f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f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Diagramme de cas d’utilisation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f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Diagramme de classes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f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Organisation du projet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f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Bilan de fonctionnalités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f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Bilan de compétences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814275" y="39255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50" y="554787"/>
            <a:ext cx="543025" cy="4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OBJECTIFS</a:t>
            </a:r>
            <a:endParaRPr/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463150" y="1473600"/>
            <a:ext cx="76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▰"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Réaliser un jeu avec une</a:t>
            </a:r>
            <a:r>
              <a:rPr b="1"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 interface graphique.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Déplacer un </a:t>
            </a:r>
            <a:r>
              <a:rPr b="1"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personnage </a:t>
            </a:r>
            <a:r>
              <a:rPr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dans un labyrinthe dans le but de découvrir un </a:t>
            </a:r>
            <a:r>
              <a:rPr b="1"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trésor</a:t>
            </a:r>
            <a:r>
              <a:rPr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Présence de </a:t>
            </a:r>
            <a:r>
              <a:rPr b="1"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monstres </a:t>
            </a:r>
            <a:r>
              <a:rPr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de différents types qui essaient </a:t>
            </a:r>
            <a:r>
              <a:rPr b="1"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d’attaquer </a:t>
            </a:r>
            <a:r>
              <a:rPr lang="fr">
                <a:solidFill>
                  <a:srgbClr val="263248"/>
                </a:solidFill>
                <a:latin typeface="Comfortaa"/>
                <a:ea typeface="Comfortaa"/>
                <a:cs typeface="Comfortaa"/>
                <a:sym typeface="Comfortaa"/>
              </a:rPr>
              <a:t>le personnage.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50" y="522175"/>
            <a:ext cx="507001" cy="5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6" name="Google Shape;246;p26"/>
          <p:cNvSpPr txBox="1"/>
          <p:nvPr>
            <p:ph type="title"/>
          </p:nvPr>
        </p:nvSpPr>
        <p:spPr>
          <a:xfrm>
            <a:off x="814275" y="39255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15709" l="-45068" r="12513" t="8909"/>
          <a:stretch/>
        </p:blipFill>
        <p:spPr>
          <a:xfrm>
            <a:off x="0" y="1158750"/>
            <a:ext cx="6420550" cy="384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33484" l="38778" r="37833" t="33480"/>
          <a:stretch/>
        </p:blipFill>
        <p:spPr>
          <a:xfrm>
            <a:off x="128100" y="352737"/>
            <a:ext cx="637050" cy="8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098" y="377300"/>
            <a:ext cx="7040301" cy="407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819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Diagramme de classes : version 1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-50550" y="126350"/>
            <a:ext cx="208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DIAGRAMME DE CLASSES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550700" y="1303550"/>
            <a:ext cx="2975700" cy="286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Diagramme de classes : version finale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3" name="Google Shape;263;p28"/>
          <p:cNvSpPr txBox="1"/>
          <p:nvPr>
            <p:ph type="title"/>
          </p:nvPr>
        </p:nvSpPr>
        <p:spPr>
          <a:xfrm>
            <a:off x="814275" y="39255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250" y="1303550"/>
            <a:ext cx="2728174" cy="306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4">
            <a:alphaModFix/>
          </a:blip>
          <a:srcRect b="-5219" l="2749" r="67659" t="66152"/>
          <a:stretch/>
        </p:blipFill>
        <p:spPr>
          <a:xfrm>
            <a:off x="115350" y="299763"/>
            <a:ext cx="766950" cy="9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264350" y="1571850"/>
            <a:ext cx="6952200" cy="286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▰"/>
            </a:pPr>
            <a:r>
              <a:rPr b="1"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Sprint 1 : </a:t>
            </a:r>
            <a:endParaRPr b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▰"/>
            </a:pPr>
            <a:r>
              <a:t/>
            </a:r>
            <a:endParaRPr b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Génération du labyrinthe à partir d’un fichier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Affichage du labyrinthe en console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Déplacement du héros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2" name="Google Shape;272;p29"/>
          <p:cNvSpPr txBox="1"/>
          <p:nvPr>
            <p:ph type="title"/>
          </p:nvPr>
        </p:nvSpPr>
        <p:spPr>
          <a:xfrm>
            <a:off x="814275" y="39255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PROJET</a:t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375" y="1256975"/>
            <a:ext cx="2532125" cy="3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0" y="474063"/>
            <a:ext cx="603175" cy="6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264350" y="1571850"/>
            <a:ext cx="4865100" cy="338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▰"/>
            </a:pPr>
            <a:r>
              <a:rPr b="1"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Sprint 2 : </a:t>
            </a:r>
            <a:endParaRPr b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Créer des cases magiques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Créer des monstres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Créer un trésor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Implémenter un affichage graphique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Déplacement aléatoire des monstres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1" name="Google Shape;281;p30"/>
          <p:cNvSpPr txBox="1"/>
          <p:nvPr>
            <p:ph type="title"/>
          </p:nvPr>
        </p:nvSpPr>
        <p:spPr>
          <a:xfrm>
            <a:off x="814275" y="39255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ORGANISATION DU PROJET</a:t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590" y="1504513"/>
            <a:ext cx="4295159" cy="24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0" y="474063"/>
            <a:ext cx="603175" cy="6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264350" y="1571850"/>
            <a:ext cx="6251700" cy="286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▰"/>
            </a:pPr>
            <a:r>
              <a:rPr b="1"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Sprint 3 :</a:t>
            </a:r>
            <a:endParaRPr b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Les monstres se dirigent vers le héros et l’attaquent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 héros attaque les monstres en appuyant sur ESPACE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Gestion des points de vie des monstres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Gestion des points de vie du héros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 héros meurt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Fin du jeu lorsque le trésor est trouvé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▰"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Ajout des sprites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814275" y="39255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ORGANISATION DU PROJET</a:t>
            </a: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525" y="1571850"/>
            <a:ext cx="18859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0" y="474063"/>
            <a:ext cx="603175" cy="6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