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53" r:id="rId3"/>
    <p:sldMasterId id="2147483654" r:id="rId4"/>
    <p:sldMasterId id="2147483678" r:id="rId5"/>
  </p:sldMasterIdLst>
  <p:notesMasterIdLst>
    <p:notesMasterId r:id="rId21"/>
  </p:notesMasterIdLst>
  <p:handoutMasterIdLst>
    <p:handoutMasterId r:id="rId22"/>
  </p:handoutMasterIdLst>
  <p:sldIdLst>
    <p:sldId id="397" r:id="rId6"/>
    <p:sldId id="258" r:id="rId7"/>
    <p:sldId id="259" r:id="rId8"/>
    <p:sldId id="383" r:id="rId9"/>
    <p:sldId id="387" r:id="rId10"/>
    <p:sldId id="388" r:id="rId11"/>
    <p:sldId id="391" r:id="rId12"/>
    <p:sldId id="435" r:id="rId13"/>
    <p:sldId id="436" r:id="rId14"/>
    <p:sldId id="390" r:id="rId15"/>
    <p:sldId id="389" r:id="rId16"/>
    <p:sldId id="392" r:id="rId17"/>
    <p:sldId id="393" r:id="rId18"/>
    <p:sldId id="394" r:id="rId19"/>
    <p:sldId id="398"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pos="38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8" autoAdjust="0"/>
    <p:restoredTop sz="94660"/>
  </p:normalViewPr>
  <p:slideViewPr>
    <p:cSldViewPr snapToGrid="0" showGuides="1">
      <p:cViewPr varScale="1">
        <p:scale>
          <a:sx n="85" d="100"/>
          <a:sy n="85" d="100"/>
        </p:scale>
        <p:origin x="701" y="1512"/>
      </p:cViewPr>
      <p:guideLst>
        <p:guide orient="horz" pos="2145"/>
        <p:guide pos="3839"/>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Regular"/>
              <a:ea typeface="思源黑体 CN Regular"/>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黑体 CN Regular"/>
              </a:rPr>
              <a:t>2024-03-03</a:t>
            </a:fld>
            <a:endParaRPr lang="zh-CN" altLang="en-US">
              <a:latin typeface="思源黑体 CN Regular"/>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Regular"/>
              <a:ea typeface="思源黑体 CN Regular"/>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黑体 CN Regular"/>
              </a:rPr>
              <a:t>‹#›</a:t>
            </a:fld>
            <a:endParaRPr lang="zh-CN" altLang="en-US">
              <a:latin typeface="思源黑体 CN Regular"/>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Regular"/>
                <a:ea typeface="思源黑体 CN Regular"/>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Regular"/>
                <a:ea typeface="思源黑体 CN Regular"/>
              </a:defRPr>
            </a:lvl1pPr>
          </a:lstStyle>
          <a:p>
            <a:fld id="{C57B7800-72AE-486F-BACF-DB80BA5AFD73}" type="datetimeFigureOut">
              <a:rPr lang="zh-CN" altLang="en-US" smtClean="0"/>
              <a:t>2024-03-03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Regular"/>
                <a:ea typeface="思源黑体 CN Regular"/>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Regular"/>
                <a:ea typeface="思源黑体 CN Regular"/>
              </a:defRPr>
            </a:lvl1pPr>
          </a:lstStyle>
          <a:p>
            <a:fld id="{4DD13A83-34FA-4339-9EF9-981B5D0EBA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思源黑体 CN Regular"/>
        <a:ea typeface="思源黑体 CN Regular"/>
        <a:cs typeface="+mn-cs"/>
      </a:defRPr>
    </a:lvl1pPr>
    <a:lvl2pPr marL="457200" algn="l" defTabSz="914400" rtl="0" eaLnBrk="1" latinLnBrk="0" hangingPunct="1">
      <a:defRPr sz="1200" kern="1200">
        <a:solidFill>
          <a:schemeClr val="tx1"/>
        </a:solidFill>
        <a:latin typeface="思源黑体 CN Regular"/>
        <a:ea typeface="思源黑体 CN Regular"/>
        <a:cs typeface="+mn-cs"/>
      </a:defRPr>
    </a:lvl2pPr>
    <a:lvl3pPr marL="914400" algn="l" defTabSz="914400" rtl="0" eaLnBrk="1" latinLnBrk="0" hangingPunct="1">
      <a:defRPr sz="1200" kern="1200">
        <a:solidFill>
          <a:schemeClr val="tx1"/>
        </a:solidFill>
        <a:latin typeface="思源黑体 CN Regular"/>
        <a:ea typeface="思源黑体 CN Regular"/>
        <a:cs typeface="+mn-cs"/>
      </a:defRPr>
    </a:lvl3pPr>
    <a:lvl4pPr marL="1371600" algn="l" defTabSz="914400" rtl="0" eaLnBrk="1" latinLnBrk="0" hangingPunct="1">
      <a:defRPr sz="1200" kern="1200">
        <a:solidFill>
          <a:schemeClr val="tx1"/>
        </a:solidFill>
        <a:latin typeface="思源黑体 CN Regular"/>
        <a:ea typeface="思源黑体 CN Regular"/>
        <a:cs typeface="+mn-cs"/>
      </a:defRPr>
    </a:lvl4pPr>
    <a:lvl5pPr marL="1828800" algn="l" defTabSz="914400" rtl="0" eaLnBrk="1" latinLnBrk="0" hangingPunct="1">
      <a:defRPr sz="1200" kern="1200">
        <a:solidFill>
          <a:schemeClr val="tx1"/>
        </a:solidFill>
        <a:latin typeface="思源黑体 CN Regular"/>
        <a:ea typeface="思源黑体 CN Regular"/>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模板来自于： 第一PPT https://www.1ppt.com/</a:t>
            </a: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290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45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1ppt.com/hangye/"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27D8A-CF61-4E01-BA2B-DC9F73D98965}" type="slidenum">
              <a:rPr lang="zh-CN" altLang="en-US" smtClean="0"/>
              <a:t>‹#›</a:t>
            </a:fld>
            <a:endParaRPr lang="zh-CN" altLang="en-US"/>
          </a:p>
        </p:txBody>
      </p:sp>
    </p:spTree>
  </p:cSld>
  <p:clrMapOvr>
    <a:masterClrMapping/>
  </p:clrMapOvr>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9256187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77840964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214620331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42108708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236455805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14709950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374791203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217662005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312192289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23302417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96AF532-21CD-42C1-96B4-9CEF2F8A2935}" type="datetimeFigureOut">
              <a:rPr lang="zh-CN" altLang="en-US" smtClean="0"/>
              <a:t>2024-03-03</a:t>
            </a:fld>
            <a:endParaRPr lang="zh-CN" altLang="en-US"/>
          </a:p>
        </p:txBody>
      </p:sp>
      <p:sp>
        <p:nvSpPr>
          <p:cNvPr id="3" name="Footer Placeholder 2"/>
          <p:cNvSpPr>
            <a:spLocks noGrp="1"/>
          </p:cNvSpPr>
          <p:nvPr>
            <p:ph type="ftr" sz="quarter" idx="1"/>
          </p:nvPr>
        </p:nvSpPr>
        <p:spPr/>
        <p:txBody>
          <a:bodyPr/>
          <a:lstStyle/>
          <a:p>
            <a:endParaRPr lang="zh-CN" altLang="en-US"/>
          </a:p>
        </p:txBody>
      </p:sp>
      <p:sp>
        <p:nvSpPr>
          <p:cNvPr id="4" name="Slide Number Placeholder 3"/>
          <p:cNvSpPr>
            <a:spLocks noGrp="1"/>
          </p:cNvSpPr>
          <p:nvPr>
            <p:ph type="sldNum" sz="quarter" idx="2"/>
          </p:nvPr>
        </p:nvSpPr>
        <p:spPr/>
        <p:txBody>
          <a:bodyPr/>
          <a:lstStyle/>
          <a:p>
            <a:fld id="{93AE1883-0942-4AA3-9DB2-9C7C3A0314B1}" type="slidenum">
              <a:rPr lang="zh-CN" altLang="en-US" smtClean="0"/>
              <a:t>‹#›</a:t>
            </a:fld>
            <a:endParaRPr lang="en-US"/>
          </a:p>
        </p:txBody>
      </p:sp>
      <p:pic>
        <p:nvPicPr>
          <p:cNvPr id="5" name="墨迹 6"/>
          <p:cNvPicPr/>
          <p:nvPr/>
        </p:nvPicPr>
        <p:blipFill>
          <a:blip r:embed="rId2" cstate="screen">
            <a:extLst>
              <a:ext uri="{28A0092B-C50C-407E-A947-70E740481C1C}">
                <a14:useLocalDpi xmlns:a14="http://schemas.microsoft.com/office/drawing/2010/main"/>
              </a:ext>
            </a:extLst>
          </a:blip>
          <a:stretch>
            <a:fillRect/>
          </a:stretch>
        </p:blipFill>
        <p:spPr>
          <a:xfrm>
            <a:off x="-1286677" y="471795"/>
            <a:ext cx="36000" cy="162000"/>
          </a:xfrm>
          <a:prstGeom prst="rect">
            <a:avLst/>
          </a:prstGeom>
        </p:spPr>
      </p:pic>
      <p:sp>
        <p:nvSpPr>
          <p:cNvPr id="6" name="TextBox 4"/>
          <p:cNvSpPr txBox="1"/>
          <p:nvPr/>
        </p:nvSpPr>
        <p:spPr>
          <a:xfrm>
            <a:off x="270030" y="4948014"/>
            <a:ext cx="45365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rPr>
              <a:t>行业</a:t>
            </a:r>
            <a:r>
              <a:rPr lang="en-US" altLang="zh-CN" sz="100">
                <a:solidFill>
                  <a:schemeClr val="tx1">
                    <a:alpha val="0"/>
                  </a:schemeClr>
                </a:solidFill>
                <a:latin typeface="微软雅黑" panose="020B0503020204020204" pitchFamily="34" charset="-122"/>
                <a:ea typeface="微软雅黑" panose="020B0503020204020204" pitchFamily="34" charset="-122"/>
              </a:rPr>
              <a:t>PPT</a:t>
            </a:r>
            <a:r>
              <a:rPr lang="zh-CN" altLang="en-US" sz="100">
                <a:solidFill>
                  <a:schemeClr val="tx1">
                    <a:alpha val="0"/>
                  </a:schemeClr>
                </a:solidFill>
                <a:latin typeface="微软雅黑" panose="020B0503020204020204" pitchFamily="34" charset="-122"/>
                <a:ea typeface="微软雅黑" panose="020B0503020204020204" pitchFamily="34" charset="-12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7" name="TextBox 8"/>
          <p:cNvSpPr txBox="1"/>
          <p:nvPr/>
        </p:nvSpPr>
        <p:spPr>
          <a:xfrm>
            <a:off x="8873970" y="0"/>
            <a:ext cx="54006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hlinkClick r:id="rId3"/>
              </a:rPr>
              <a:t>行业</a:t>
            </a:r>
            <a:r>
              <a:rPr lang="en-US" altLang="zh-CN" sz="100">
                <a:solidFill>
                  <a:schemeClr val="tx1">
                    <a:alpha val="0"/>
                  </a:schemeClr>
                </a:solidFill>
                <a:latin typeface="微软雅黑" panose="020B0503020204020204" pitchFamily="34" charset="-122"/>
                <a:ea typeface="微软雅黑" panose="020B0503020204020204" pitchFamily="34" charset="-122"/>
                <a:hlinkClick r:id="rId3"/>
              </a:rPr>
              <a:t>PPT</a:t>
            </a:r>
            <a:r>
              <a:rPr lang="zh-CN" altLang="en-US" sz="100">
                <a:solidFill>
                  <a:schemeClr val="tx1">
                    <a:alpha val="0"/>
                  </a:schemeClr>
                </a:solidFill>
                <a:latin typeface="微软雅黑" panose="020B0503020204020204" pitchFamily="34" charset="-122"/>
                <a:ea typeface="微软雅黑" panose="020B0503020204020204" pitchFamily="34" charset="-122"/>
                <a:hlinkClick r:id="rId3"/>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237134196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317263230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139615384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139327712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317420644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303575350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412299517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402566941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243490858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181348867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45875854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159019428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221686353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descr="图片包含 大象, 街道, 小, 侧面&#10;&#10;描述已自动生成"/>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椭圆 6"/>
          <p:cNvSpPr/>
          <p:nvPr userDrawn="1"/>
        </p:nvSpPr>
        <p:spPr>
          <a:xfrm>
            <a:off x="11358880" y="-367413"/>
            <a:ext cx="1101147" cy="973031"/>
          </a:xfrm>
          <a:prstGeom prst="ellipse">
            <a:avLst/>
          </a:prstGeom>
          <a:solidFill>
            <a:srgbClr val="FFD7A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泪滴形 7"/>
          <p:cNvSpPr/>
          <p:nvPr userDrawn="1"/>
        </p:nvSpPr>
        <p:spPr>
          <a:xfrm>
            <a:off x="11115554" y="6048145"/>
            <a:ext cx="2152891" cy="1619710"/>
          </a:xfrm>
          <a:prstGeom prst="teardrop">
            <a:avLst/>
          </a:prstGeom>
          <a:solidFill>
            <a:srgbClr val="ACE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2"/>
            <a:ext cx="10972800" cy="452596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2"/>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3AAC11-D570-4EA9-AFC0-30FB72BA45EB}" type="datetimeFigureOut">
              <a:rPr lang="zh-CN" altLang="en-US" smtClean="0">
                <a:solidFill>
                  <a:prstClr val="black"/>
                </a:solidFill>
              </a:rPr>
              <a:t>2024-03-03</a:t>
            </a:fld>
            <a:endParaRPr lang="zh-CN" altLang="en-US">
              <a:solidFill>
                <a:prstClr val="black"/>
              </a:solidFill>
            </a:endParaRPr>
          </a:p>
        </p:txBody>
      </p:sp>
      <p:sp>
        <p:nvSpPr>
          <p:cNvPr id="5" name="页脚占位符 4"/>
          <p:cNvSpPr>
            <a:spLocks noGrp="1"/>
          </p:cNvSpPr>
          <p:nvPr>
            <p:ph type="ftr" sz="quarter" idx="11"/>
          </p:nvPr>
        </p:nvSpPr>
        <p:spPr>
          <a:xfrm>
            <a:off x="4165600" y="6356352"/>
            <a:ext cx="3860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6"/>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2"/>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3AAC11-D570-4EA9-AFC0-30FB72BA45EB}" type="datetimeFigureOut">
              <a:rPr lang="zh-CN" altLang="en-US" smtClean="0">
                <a:solidFill>
                  <a:prstClr val="black"/>
                </a:solidFill>
              </a:rPr>
              <a:t>2024-03-03</a:t>
            </a:fld>
            <a:endParaRPr lang="zh-CN" altLang="en-US">
              <a:solidFill>
                <a:prstClr val="black"/>
              </a:solidFill>
            </a:endParaRPr>
          </a:p>
        </p:txBody>
      </p:sp>
      <p:sp>
        <p:nvSpPr>
          <p:cNvPr id="5" name="页脚占位符 4"/>
          <p:cNvSpPr>
            <a:spLocks noGrp="1"/>
          </p:cNvSpPr>
          <p:nvPr>
            <p:ph type="ftr" sz="quarter" idx="11"/>
          </p:nvPr>
        </p:nvSpPr>
        <p:spPr>
          <a:xfrm>
            <a:off x="4165600" y="6356352"/>
            <a:ext cx="3860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2"/>
            <a:ext cx="10972800" cy="452596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2"/>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3AAC11-D570-4EA9-AFC0-30FB72BA45EB}" type="datetimeFigureOut">
              <a:rPr lang="zh-CN" altLang="en-US" smtClean="0">
                <a:solidFill>
                  <a:prstClr val="black"/>
                </a:solidFill>
              </a:rPr>
              <a:t>2024-03-03</a:t>
            </a:fld>
            <a:endParaRPr lang="zh-CN" altLang="en-US">
              <a:solidFill>
                <a:prstClr val="black"/>
              </a:solidFill>
            </a:endParaRPr>
          </a:p>
        </p:txBody>
      </p:sp>
      <p:sp>
        <p:nvSpPr>
          <p:cNvPr id="5" name="页脚占位符 4"/>
          <p:cNvSpPr>
            <a:spLocks noGrp="1"/>
          </p:cNvSpPr>
          <p:nvPr>
            <p:ph type="ftr" sz="quarter" idx="11"/>
          </p:nvPr>
        </p:nvSpPr>
        <p:spPr>
          <a:xfrm>
            <a:off x="4165600" y="6356352"/>
            <a:ext cx="3860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6"/>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2"/>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3AAC11-D570-4EA9-AFC0-30FB72BA45EB}" type="datetimeFigureOut">
              <a:rPr lang="zh-CN" altLang="en-US" smtClean="0">
                <a:solidFill>
                  <a:prstClr val="black"/>
                </a:solidFill>
              </a:rPr>
              <a:t>2024-03-03</a:t>
            </a:fld>
            <a:endParaRPr lang="zh-CN" altLang="en-US">
              <a:solidFill>
                <a:prstClr val="black"/>
              </a:solidFill>
            </a:endParaRPr>
          </a:p>
        </p:txBody>
      </p:sp>
      <p:sp>
        <p:nvSpPr>
          <p:cNvPr id="5" name="页脚占位符 4"/>
          <p:cNvSpPr>
            <a:spLocks noGrp="1"/>
          </p:cNvSpPr>
          <p:nvPr>
            <p:ph type="ftr" sz="quarter" idx="11"/>
          </p:nvPr>
        </p:nvSpPr>
        <p:spPr>
          <a:xfrm>
            <a:off x="4165600" y="6356352"/>
            <a:ext cx="3860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31915572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32654907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2812161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33558305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33473299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4E8FE-10A8-4282-A2CA-3F566CE1AB6F}" type="datetimeFigureOut">
              <a:rPr lang="zh-CN" altLang="en-US" smtClean="0"/>
              <a:t>2024-03-03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27D8A-CF61-4E01-BA2B-DC9F73D98965}" type="slidenum">
              <a:rPr lang="zh-CN" altLang="en-US" smtClean="0"/>
              <a:t>‹#›</a:t>
            </a:fld>
            <a:endParaRPr lang="zh-CN" altLang="en-US"/>
          </a:p>
        </p:txBody>
      </p:sp>
    </p:spTree>
    <p:extLst>
      <p:ext uri="{BB962C8B-B14F-4D97-AF65-F5344CB8AC3E}">
        <p14:creationId xmlns:p14="http://schemas.microsoft.com/office/powerpoint/2010/main" val="128212246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4E8FE-10A8-4282-A2CA-3F566CE1AB6F}" type="datetimeFigureOut">
              <a:rPr lang="zh-CN" altLang="en-US" smtClean="0"/>
              <a:t>2024-03-03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27D8A-CF61-4E01-BA2B-DC9F73D989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651" r:id="rId32"/>
  </p:sldLayoutIdLst>
  <p:transition/>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9507462" y="288224"/>
            <a:ext cx="1753166" cy="622676"/>
          </a:xfrm>
          <a:prstGeom prst="rect">
            <a:avLst/>
          </a:prstGeom>
        </p:spPr>
      </p:pic>
      <p:cxnSp>
        <p:nvCxnSpPr>
          <p:cNvPr id="9" name="直接连接符 8"/>
          <p:cNvCxnSpPr/>
          <p:nvPr/>
        </p:nvCxnSpPr>
        <p:spPr>
          <a:xfrm>
            <a:off x="874713" y="882764"/>
            <a:ext cx="10427901" cy="0"/>
          </a:xfrm>
          <a:prstGeom prst="line">
            <a:avLst/>
          </a:prstGeom>
          <a:ln>
            <a:solidFill>
              <a:srgbClr val="51C0D4"/>
            </a:solidFill>
          </a:ln>
        </p:spPr>
        <p:style>
          <a:lnRef idx="1">
            <a:schemeClr val="accent1"/>
          </a:lnRef>
          <a:fillRef idx="0">
            <a:schemeClr val="accent1"/>
          </a:fillRef>
          <a:effectRef idx="0">
            <a:schemeClr val="accent1"/>
          </a:effectRef>
          <a:fontRef idx="minor">
            <a:schemeClr val="tx1"/>
          </a:fontRef>
        </p:style>
      </p:cxnSp>
      <p:sp>
        <p:nvSpPr>
          <p:cNvPr id="5" name="矩形: 圆角 4"/>
          <p:cNvSpPr/>
          <p:nvPr/>
        </p:nvSpPr>
        <p:spPr>
          <a:xfrm>
            <a:off x="-1169895" y="788023"/>
            <a:ext cx="1044000" cy="396000"/>
          </a:xfrm>
          <a:prstGeom prst="roundRect">
            <a:avLst/>
          </a:prstGeom>
          <a:solidFill>
            <a:srgbClr val="0075C2"/>
          </a:solidFill>
          <a:ln>
            <a:solidFill>
              <a:srgbClr val="45BF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ea typeface="思源黑体 CN Regular"/>
              </a:rPr>
              <a:t>微软雅黑</a:t>
            </a:r>
          </a:p>
        </p:txBody>
      </p:sp>
      <p:sp>
        <p:nvSpPr>
          <p:cNvPr id="6" name="矩形: 圆角 5"/>
          <p:cNvSpPr/>
          <p:nvPr/>
        </p:nvSpPr>
        <p:spPr>
          <a:xfrm>
            <a:off x="-1169895" y="1356523"/>
            <a:ext cx="1044000" cy="396000"/>
          </a:xfrm>
          <a:prstGeom prst="roundRect">
            <a:avLst/>
          </a:prstGeom>
          <a:solidFill>
            <a:srgbClr val="0075C2"/>
          </a:solidFill>
          <a:ln>
            <a:solidFill>
              <a:srgbClr val="45BFB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a:ea typeface="思源黑体 CN Regular"/>
              </a:rPr>
              <a:t>Arial</a:t>
            </a:r>
            <a:endParaRPr lang="zh-CN" altLang="en-US" sz="1200">
              <a:ea typeface="思源黑体 CN Regular"/>
            </a:endParaRPr>
          </a:p>
        </p:txBody>
      </p:sp>
      <p:sp>
        <p:nvSpPr>
          <p:cNvPr id="7" name="矩形: 圆角 6"/>
          <p:cNvSpPr/>
          <p:nvPr/>
        </p:nvSpPr>
        <p:spPr>
          <a:xfrm>
            <a:off x="-1169895" y="1925023"/>
            <a:ext cx="1044000" cy="396000"/>
          </a:xfrm>
          <a:prstGeom prst="roundRect">
            <a:avLst/>
          </a:prstGeom>
          <a:solidFill>
            <a:srgbClr val="45BFB1"/>
          </a:solidFill>
          <a:ln>
            <a:solidFill>
              <a:srgbClr val="45BFB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a:ea typeface="思源黑体 CN Regular"/>
              </a:rPr>
              <a:t>大标题</a:t>
            </a:r>
            <a:r>
              <a:rPr lang="en-US" altLang="zh-CN" sz="1200">
                <a:ea typeface="思源黑体 CN Regular"/>
              </a:rPr>
              <a:t>#32</a:t>
            </a:r>
            <a:endParaRPr lang="zh-CN" altLang="en-US" sz="1200">
              <a:ea typeface="思源黑体 CN Regular"/>
            </a:endParaRPr>
          </a:p>
        </p:txBody>
      </p:sp>
      <p:sp>
        <p:nvSpPr>
          <p:cNvPr id="11" name="矩形: 圆角 10"/>
          <p:cNvSpPr/>
          <p:nvPr/>
        </p:nvSpPr>
        <p:spPr>
          <a:xfrm>
            <a:off x="-1169895" y="2493523"/>
            <a:ext cx="1044000" cy="396000"/>
          </a:xfrm>
          <a:prstGeom prst="roundRect">
            <a:avLst/>
          </a:prstGeom>
          <a:solidFill>
            <a:srgbClr val="45BFB1"/>
          </a:solidFill>
          <a:ln>
            <a:solidFill>
              <a:srgbClr val="45BFB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a:ea typeface="思源黑体 CN Regular"/>
              </a:rPr>
              <a:t>小标题</a:t>
            </a:r>
            <a:r>
              <a:rPr lang="en-US" altLang="zh-CN" sz="1200">
                <a:ea typeface="思源黑体 CN Regular"/>
              </a:rPr>
              <a:t>#24</a:t>
            </a:r>
            <a:endParaRPr lang="zh-CN" altLang="en-US" sz="1200">
              <a:ea typeface="思源黑体 CN Regular"/>
            </a:endParaRPr>
          </a:p>
        </p:txBody>
      </p:sp>
      <p:sp>
        <p:nvSpPr>
          <p:cNvPr id="12" name="矩形: 圆角 11"/>
          <p:cNvSpPr/>
          <p:nvPr/>
        </p:nvSpPr>
        <p:spPr>
          <a:xfrm>
            <a:off x="-1169895" y="3062023"/>
            <a:ext cx="1044000" cy="396000"/>
          </a:xfrm>
          <a:prstGeom prst="roundRect">
            <a:avLst/>
          </a:prstGeom>
          <a:solidFill>
            <a:srgbClr val="022138"/>
          </a:solidFill>
          <a:ln>
            <a:solidFill>
              <a:srgbClr val="45BFB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a:ea typeface="思源黑体 CN Regular"/>
              </a:rPr>
              <a:t>正文</a:t>
            </a:r>
            <a:r>
              <a:rPr lang="en-US" altLang="zh-CN" sz="1200">
                <a:ea typeface="思源黑体 CN Regular"/>
              </a:rPr>
              <a:t>#16</a:t>
            </a:r>
            <a:endParaRPr lang="zh-CN" altLang="en-US" sz="1200">
              <a:ea typeface="思源黑体 CN Regular"/>
            </a:endParaRPr>
          </a:p>
        </p:txBody>
      </p:sp>
      <p:pic>
        <p:nvPicPr>
          <p:cNvPr id="13" name="图片 12"/>
          <p:cNvPicPr>
            <a:picLocks noChangeAspect="1"/>
          </p:cNvPicPr>
          <p:nvPr/>
        </p:nvPicPr>
        <p:blipFill>
          <a:blip r:embed="rId3"/>
          <a:stretch>
            <a:fillRect/>
          </a:stretch>
        </p:blipFill>
        <p:spPr>
          <a:xfrm>
            <a:off x="5023011" y="6302275"/>
            <a:ext cx="2145978" cy="487722"/>
          </a:xfrm>
          <a:prstGeom prst="rect">
            <a:avLst/>
          </a:prstGeom>
        </p:spPr>
      </p:pic>
    </p:spTree>
  </p:cSld>
  <p:clrMap bg1="lt1" tx1="dk1" bg2="lt2" tx2="dk2" accent1="accent1" accent2="accent2" accent3="accent3" accent4="accent4" accent5="accent5" accent6="accent6" hlink="hlink" folHlink="folHlink"/>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9507462" y="288224"/>
            <a:ext cx="1753166" cy="622676"/>
          </a:xfrm>
          <a:prstGeom prst="rect">
            <a:avLst/>
          </a:prstGeom>
        </p:spPr>
      </p:pic>
      <p:cxnSp>
        <p:nvCxnSpPr>
          <p:cNvPr id="9" name="直接连接符 8"/>
          <p:cNvCxnSpPr/>
          <p:nvPr/>
        </p:nvCxnSpPr>
        <p:spPr>
          <a:xfrm>
            <a:off x="874713" y="882764"/>
            <a:ext cx="10427901" cy="0"/>
          </a:xfrm>
          <a:prstGeom prst="line">
            <a:avLst/>
          </a:prstGeom>
          <a:ln>
            <a:solidFill>
              <a:srgbClr val="51C0D4"/>
            </a:solidFill>
          </a:ln>
        </p:spPr>
        <p:style>
          <a:lnRef idx="1">
            <a:schemeClr val="accent1"/>
          </a:lnRef>
          <a:fillRef idx="0">
            <a:schemeClr val="accent1"/>
          </a:fillRef>
          <a:effectRef idx="0">
            <a:schemeClr val="accent1"/>
          </a:effectRef>
          <a:fontRef idx="minor">
            <a:schemeClr val="tx1"/>
          </a:fontRef>
        </p:style>
      </p:cxnSp>
      <p:sp>
        <p:nvSpPr>
          <p:cNvPr id="5" name="矩形: 圆角 4"/>
          <p:cNvSpPr/>
          <p:nvPr/>
        </p:nvSpPr>
        <p:spPr>
          <a:xfrm>
            <a:off x="-1169895" y="788023"/>
            <a:ext cx="1044000" cy="396000"/>
          </a:xfrm>
          <a:prstGeom prst="roundRect">
            <a:avLst/>
          </a:prstGeom>
          <a:solidFill>
            <a:srgbClr val="0075C2"/>
          </a:solidFill>
          <a:ln>
            <a:solidFill>
              <a:srgbClr val="45BF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ea typeface="思源黑体 CN Regular"/>
              </a:rPr>
              <a:t>微软雅黑</a:t>
            </a:r>
          </a:p>
        </p:txBody>
      </p:sp>
      <p:sp>
        <p:nvSpPr>
          <p:cNvPr id="6" name="矩形: 圆角 5"/>
          <p:cNvSpPr/>
          <p:nvPr/>
        </p:nvSpPr>
        <p:spPr>
          <a:xfrm>
            <a:off x="-1169895" y="1356523"/>
            <a:ext cx="1044000" cy="396000"/>
          </a:xfrm>
          <a:prstGeom prst="roundRect">
            <a:avLst/>
          </a:prstGeom>
          <a:solidFill>
            <a:srgbClr val="0075C2"/>
          </a:solidFill>
          <a:ln>
            <a:solidFill>
              <a:srgbClr val="45BFB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a:ea typeface="思源黑体 CN Regular"/>
              </a:rPr>
              <a:t>Arial</a:t>
            </a:r>
            <a:endParaRPr lang="zh-CN" altLang="en-US" sz="1200">
              <a:ea typeface="思源黑体 CN Regular"/>
            </a:endParaRPr>
          </a:p>
        </p:txBody>
      </p:sp>
      <p:sp>
        <p:nvSpPr>
          <p:cNvPr id="7" name="矩形: 圆角 6"/>
          <p:cNvSpPr/>
          <p:nvPr/>
        </p:nvSpPr>
        <p:spPr>
          <a:xfrm>
            <a:off x="-1169895" y="1925023"/>
            <a:ext cx="1044000" cy="396000"/>
          </a:xfrm>
          <a:prstGeom prst="roundRect">
            <a:avLst/>
          </a:prstGeom>
          <a:solidFill>
            <a:srgbClr val="45BFB1"/>
          </a:solidFill>
          <a:ln>
            <a:solidFill>
              <a:srgbClr val="45BFB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a:ea typeface="思源黑体 CN Regular"/>
              </a:rPr>
              <a:t>大标题</a:t>
            </a:r>
            <a:r>
              <a:rPr lang="en-US" altLang="zh-CN" sz="1200">
                <a:ea typeface="思源黑体 CN Regular"/>
              </a:rPr>
              <a:t>#32</a:t>
            </a:r>
            <a:endParaRPr lang="zh-CN" altLang="en-US" sz="1200">
              <a:ea typeface="思源黑体 CN Regular"/>
            </a:endParaRPr>
          </a:p>
        </p:txBody>
      </p:sp>
      <p:sp>
        <p:nvSpPr>
          <p:cNvPr id="11" name="矩形: 圆角 10"/>
          <p:cNvSpPr/>
          <p:nvPr/>
        </p:nvSpPr>
        <p:spPr>
          <a:xfrm>
            <a:off x="-1169895" y="2493523"/>
            <a:ext cx="1044000" cy="396000"/>
          </a:xfrm>
          <a:prstGeom prst="roundRect">
            <a:avLst/>
          </a:prstGeom>
          <a:solidFill>
            <a:srgbClr val="45BFB1"/>
          </a:solidFill>
          <a:ln>
            <a:solidFill>
              <a:srgbClr val="45BFB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a:ea typeface="思源黑体 CN Regular"/>
              </a:rPr>
              <a:t>小标题</a:t>
            </a:r>
            <a:r>
              <a:rPr lang="en-US" altLang="zh-CN" sz="1200">
                <a:ea typeface="思源黑体 CN Regular"/>
              </a:rPr>
              <a:t>#24</a:t>
            </a:r>
            <a:endParaRPr lang="zh-CN" altLang="en-US" sz="1200">
              <a:ea typeface="思源黑体 CN Regular"/>
            </a:endParaRPr>
          </a:p>
        </p:txBody>
      </p:sp>
      <p:sp>
        <p:nvSpPr>
          <p:cNvPr id="12" name="矩形: 圆角 11"/>
          <p:cNvSpPr/>
          <p:nvPr/>
        </p:nvSpPr>
        <p:spPr>
          <a:xfrm>
            <a:off x="-1169895" y="3062023"/>
            <a:ext cx="1044000" cy="396000"/>
          </a:xfrm>
          <a:prstGeom prst="roundRect">
            <a:avLst/>
          </a:prstGeom>
          <a:solidFill>
            <a:srgbClr val="022138"/>
          </a:solidFill>
          <a:ln>
            <a:solidFill>
              <a:srgbClr val="45BFB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a:ea typeface="思源黑体 CN Regular"/>
              </a:rPr>
              <a:t>正文</a:t>
            </a:r>
            <a:r>
              <a:rPr lang="en-US" altLang="zh-CN" sz="1200">
                <a:ea typeface="思源黑体 CN Regular"/>
              </a:rPr>
              <a:t>#16</a:t>
            </a:r>
            <a:endParaRPr lang="zh-CN" altLang="en-US" sz="1200">
              <a:ea typeface="思源黑体 CN Regular"/>
            </a:endParaRPr>
          </a:p>
        </p:txBody>
      </p:sp>
      <p:pic>
        <p:nvPicPr>
          <p:cNvPr id="13" name="图片 12"/>
          <p:cNvPicPr>
            <a:picLocks noChangeAspect="1"/>
          </p:cNvPicPr>
          <p:nvPr/>
        </p:nvPicPr>
        <p:blipFill>
          <a:blip r:embed="rId3"/>
          <a:stretch>
            <a:fillRect/>
          </a:stretch>
        </p:blipFill>
        <p:spPr>
          <a:xfrm>
            <a:off x="5023011" y="6302275"/>
            <a:ext cx="2145978" cy="487722"/>
          </a:xfrm>
          <a:prstGeom prst="rect">
            <a:avLst/>
          </a:prstGeom>
        </p:spPr>
      </p:pic>
    </p:spTree>
  </p:cSld>
  <p:clrMap bg1="lt1" tx1="dk1" bg2="lt2" tx2="dk2" accent1="accent1" accent2="accent2" accent3="accent3" accent4="accent4" accent5="accent5" accent6="accent6" hlink="hlink" folHlink="folHlink"/>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76" r:id="rId2"/>
    <p:sldLayoutId id="2147483677" r:id="rId3"/>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32.xml"/><Relationship Id="rId4" Type="http://schemas.openxmlformats.org/officeDocument/2006/relationships/slide" Target="slide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11.jpe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开路设计1" descr="C:/Users/0/AppData/Local/Temp/picturecompress_20210730013145/output_1.jpgoutput_1"/>
          <p:cNvPicPr>
            <a:picLocks noChangeAspect="1"/>
          </p:cNvPicPr>
          <p:nvPr/>
        </p:nvPicPr>
        <p:blipFill>
          <a:blip r:embed="rId3"/>
          <a:stretch>
            <a:fillRect/>
          </a:stretch>
        </p:blipFill>
        <p:spPr>
          <a:xfrm>
            <a:off x="0" y="0"/>
            <a:ext cx="12192000" cy="6858000"/>
          </a:xfrm>
          <a:prstGeom prst="rect">
            <a:avLst/>
          </a:prstGeom>
        </p:spPr>
      </p:pic>
      <p:sp>
        <p:nvSpPr>
          <p:cNvPr id="7" name="开路设计2"/>
          <p:cNvSpPr/>
          <p:nvPr/>
        </p:nvSpPr>
        <p:spPr>
          <a:xfrm rot="10800000">
            <a:off x="-4607048" y="-2686947"/>
            <a:ext cx="8645648" cy="5373893"/>
          </a:xfrm>
          <a:prstGeom prst="cloud">
            <a:avLst/>
          </a:prstGeom>
          <a:solidFill>
            <a:srgbClr val="ACE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开路设计3"/>
          <p:cNvSpPr/>
          <p:nvPr/>
        </p:nvSpPr>
        <p:spPr>
          <a:xfrm rot="10800000">
            <a:off x="-4974829" y="-2686948"/>
            <a:ext cx="8645648" cy="5373893"/>
          </a:xfrm>
          <a:prstGeom prst="cloud">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开路设计4"/>
          <p:cNvSpPr/>
          <p:nvPr/>
        </p:nvSpPr>
        <p:spPr>
          <a:xfrm>
            <a:off x="9573797" y="4022496"/>
            <a:ext cx="8168640" cy="5760720"/>
          </a:xfrm>
          <a:prstGeom prst="ellipse">
            <a:avLst/>
          </a:prstGeom>
          <a:solidFill>
            <a:srgbClr val="B3D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开路设计5"/>
          <p:cNvSpPr/>
          <p:nvPr/>
        </p:nvSpPr>
        <p:spPr>
          <a:xfrm>
            <a:off x="9573797" y="3626256"/>
            <a:ext cx="8168640" cy="576072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开路设计6"/>
          <p:cNvSpPr/>
          <p:nvPr/>
        </p:nvSpPr>
        <p:spPr>
          <a:xfrm>
            <a:off x="8995064" y="4529081"/>
            <a:ext cx="2095789" cy="1851949"/>
          </a:xfrm>
          <a:prstGeom prst="ellipse">
            <a:avLst/>
          </a:prstGeom>
          <a:solidFill>
            <a:srgbClr val="FFD7A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开路设计7"/>
          <p:cNvSpPr/>
          <p:nvPr/>
        </p:nvSpPr>
        <p:spPr>
          <a:xfrm>
            <a:off x="0" y="6256907"/>
            <a:ext cx="1101147" cy="973031"/>
          </a:xfrm>
          <a:prstGeom prst="ellipse">
            <a:avLst/>
          </a:prstGeom>
          <a:solidFill>
            <a:srgbClr val="FFD7A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开路设计8"/>
          <p:cNvGrpSpPr/>
          <p:nvPr/>
        </p:nvGrpSpPr>
        <p:grpSpPr>
          <a:xfrm>
            <a:off x="1353671" y="2023355"/>
            <a:ext cx="9374019" cy="2811290"/>
            <a:chOff x="1228142" y="2229844"/>
            <a:chExt cx="9374019" cy="2811290"/>
          </a:xfrm>
        </p:grpSpPr>
        <p:sp>
          <p:nvSpPr>
            <p:cNvPr id="20" name="开路设计8-1"/>
            <p:cNvSpPr/>
            <p:nvPr/>
          </p:nvSpPr>
          <p:spPr>
            <a:xfrm>
              <a:off x="1830271" y="3635879"/>
              <a:ext cx="8280400" cy="365760"/>
            </a:xfrm>
            <a:prstGeom prst="rect">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1" name="开路设计8-2"/>
            <p:cNvSpPr txBox="1"/>
            <p:nvPr/>
          </p:nvSpPr>
          <p:spPr>
            <a:xfrm>
              <a:off x="3115829" y="2229844"/>
              <a:ext cx="57092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b="1" dirty="0">
                  <a:solidFill>
                    <a:srgbClr val="FFAD8D">
                      <a:alpha val="20000"/>
                    </a:srgbClr>
                  </a:solidFill>
                  <a:effectLst/>
                  <a:cs typeface="+mn-ea"/>
                  <a:sym typeface="+mn-lt"/>
                </a:rPr>
                <a:t>CAMPAIGN</a:t>
              </a:r>
            </a:p>
          </p:txBody>
        </p:sp>
        <p:sp>
          <p:nvSpPr>
            <p:cNvPr id="22" name="开路设计8-3"/>
            <p:cNvSpPr txBox="1"/>
            <p:nvPr/>
          </p:nvSpPr>
          <p:spPr>
            <a:xfrm>
              <a:off x="1228142" y="2804029"/>
              <a:ext cx="9374019"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b="1" dirty="0">
                  <a:solidFill>
                    <a:srgbClr val="595959"/>
                  </a:solidFill>
                  <a:effectLst/>
                  <a:cs typeface="+mn-ea"/>
                  <a:sym typeface="+mn-lt"/>
                </a:rPr>
                <a:t>引领中国“图灵”之路</a:t>
              </a:r>
            </a:p>
          </p:txBody>
        </p:sp>
        <p:sp>
          <p:nvSpPr>
            <p:cNvPr id="23" name="开路设计8-4"/>
            <p:cNvSpPr/>
            <p:nvPr/>
          </p:nvSpPr>
          <p:spPr>
            <a:xfrm>
              <a:off x="4751271" y="4608064"/>
              <a:ext cx="2438400" cy="433070"/>
            </a:xfrm>
            <a:prstGeom prst="roundRect">
              <a:avLst>
                <a:gd name="adj" fmla="val 50000"/>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dirty="0">
                  <a:solidFill>
                    <a:srgbClr val="595959"/>
                  </a:solidFill>
                  <a:cs typeface="+mn-ea"/>
                  <a:sym typeface="+mn-lt"/>
                </a:rPr>
                <a:t>汇报人：刘文龙</a:t>
              </a:r>
              <a:endParaRPr lang="en-US" altLang="zh-CN" sz="2000" dirty="0">
                <a:solidFill>
                  <a:srgbClr val="595959"/>
                </a:solidFill>
                <a:cs typeface="+mn-ea"/>
                <a:sym typeface="+mn-lt"/>
              </a:endParaRPr>
            </a:p>
          </p:txBody>
        </p:sp>
        <p:sp>
          <p:nvSpPr>
            <p:cNvPr id="24" name="开路设计8-5"/>
            <p:cNvSpPr txBox="1"/>
            <p:nvPr/>
          </p:nvSpPr>
          <p:spPr>
            <a:xfrm>
              <a:off x="2149041" y="4126099"/>
              <a:ext cx="764286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50000"/>
                      <a:lumOff val="50000"/>
                    </a:schemeClr>
                  </a:solidFill>
                  <a:cs typeface="+mn-ea"/>
                  <a:sym typeface="+mn-lt"/>
                </a:rPr>
                <a:t>姚期智介绍</a:t>
              </a:r>
              <a:endParaRPr lang="en-US" sz="1600" dirty="0">
                <a:solidFill>
                  <a:schemeClr val="tx1">
                    <a:lumMod val="50000"/>
                    <a:lumOff val="50000"/>
                  </a:schemeClr>
                </a:solidFill>
                <a:cs typeface="+mn-ea"/>
                <a:sym typeface="+mn-lt"/>
              </a:endParaRPr>
            </a:p>
          </p:txBody>
        </p:sp>
      </p:grpSp>
      <p:sp>
        <p:nvSpPr>
          <p:cNvPr id="32" name="开路设计9"/>
          <p:cNvSpPr/>
          <p:nvPr/>
        </p:nvSpPr>
        <p:spPr>
          <a:xfrm>
            <a:off x="10486662" y="-146783"/>
            <a:ext cx="2152891" cy="1619710"/>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开路设计1" descr="C:/Users/0/AppData/Local/Temp/picturecompress_20210730013145/output_11.jpgoutput_11"/>
          <p:cNvPicPr>
            <a:picLocks noChangeAspect="1"/>
          </p:cNvPicPr>
          <p:nvPr/>
        </p:nvPicPr>
        <p:blipFill>
          <a:blip r:embed="rId3"/>
          <a:stretch>
            <a:fillRect/>
          </a:stretch>
        </p:blipFill>
        <p:spPr>
          <a:xfrm>
            <a:off x="0" y="0"/>
            <a:ext cx="12192000" cy="6858000"/>
          </a:xfrm>
          <a:prstGeom prst="rect">
            <a:avLst/>
          </a:prstGeom>
        </p:spPr>
      </p:pic>
      <p:sp>
        <p:nvSpPr>
          <p:cNvPr id="7" name="开路设计2"/>
          <p:cNvSpPr/>
          <p:nvPr/>
        </p:nvSpPr>
        <p:spPr>
          <a:xfrm rot="10800000">
            <a:off x="-4607048" y="-2686947"/>
            <a:ext cx="8645648" cy="5373893"/>
          </a:xfrm>
          <a:prstGeom prst="cloud">
            <a:avLst/>
          </a:prstGeom>
          <a:solidFill>
            <a:srgbClr val="ACE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开路设计3"/>
          <p:cNvSpPr/>
          <p:nvPr/>
        </p:nvSpPr>
        <p:spPr>
          <a:xfrm rot="10800000">
            <a:off x="-4974829" y="-2686948"/>
            <a:ext cx="8645648" cy="5373893"/>
          </a:xfrm>
          <a:prstGeom prst="cloud">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开路设计4"/>
          <p:cNvSpPr/>
          <p:nvPr/>
        </p:nvSpPr>
        <p:spPr>
          <a:xfrm>
            <a:off x="9573797" y="4022496"/>
            <a:ext cx="8168640" cy="5760720"/>
          </a:xfrm>
          <a:prstGeom prst="ellipse">
            <a:avLst/>
          </a:prstGeom>
          <a:solidFill>
            <a:srgbClr val="B3D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开路设计5"/>
          <p:cNvSpPr/>
          <p:nvPr/>
        </p:nvSpPr>
        <p:spPr>
          <a:xfrm>
            <a:off x="9573797" y="3626256"/>
            <a:ext cx="8168640" cy="576072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开路设计6"/>
          <p:cNvSpPr/>
          <p:nvPr/>
        </p:nvSpPr>
        <p:spPr>
          <a:xfrm>
            <a:off x="8995064" y="4529081"/>
            <a:ext cx="2095789" cy="1851949"/>
          </a:xfrm>
          <a:prstGeom prst="ellipse">
            <a:avLst/>
          </a:prstGeom>
          <a:solidFill>
            <a:srgbClr val="FFD7A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开路设计7"/>
          <p:cNvSpPr/>
          <p:nvPr/>
        </p:nvSpPr>
        <p:spPr>
          <a:xfrm>
            <a:off x="0" y="6256907"/>
            <a:ext cx="1101147" cy="973031"/>
          </a:xfrm>
          <a:prstGeom prst="ellipse">
            <a:avLst/>
          </a:prstGeom>
          <a:solidFill>
            <a:srgbClr val="FFD7A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开路设计8"/>
          <p:cNvSpPr/>
          <p:nvPr/>
        </p:nvSpPr>
        <p:spPr>
          <a:xfrm>
            <a:off x="10486662" y="-146783"/>
            <a:ext cx="2152891" cy="1619710"/>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开路设计9"/>
          <p:cNvSpPr/>
          <p:nvPr/>
        </p:nvSpPr>
        <p:spPr>
          <a:xfrm>
            <a:off x="3956192" y="3062825"/>
            <a:ext cx="4279616" cy="769441"/>
          </a:xfrm>
          <a:prstGeom prst="rect">
            <a:avLst/>
          </a:prstGeom>
        </p:spPr>
        <p:txBody>
          <a:bodyPr wrap="square">
            <a:spAutoFit/>
          </a:bodyPr>
          <a:lstStyle/>
          <a:p>
            <a:pPr algn="ctr"/>
            <a:r>
              <a:rPr lang="zh-CN" altLang="en-US" sz="4400" b="1" dirty="0">
                <a:solidFill>
                  <a:schemeClr val="tx1">
                    <a:lumMod val="65000"/>
                    <a:lumOff val="35000"/>
                  </a:schemeClr>
                </a:solidFill>
                <a:cs typeface="+mn-ea"/>
                <a:sym typeface="+mn-lt"/>
              </a:rPr>
              <a:t>获奖情况</a:t>
            </a:r>
          </a:p>
        </p:txBody>
      </p:sp>
      <p:sp>
        <p:nvSpPr>
          <p:cNvPr id="57" name="开路设计10"/>
          <p:cNvSpPr/>
          <p:nvPr/>
        </p:nvSpPr>
        <p:spPr>
          <a:xfrm>
            <a:off x="2952750" y="3940513"/>
            <a:ext cx="6286500" cy="41774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600" dirty="0">
                <a:solidFill>
                  <a:schemeClr val="tx1">
                    <a:lumMod val="65000"/>
                    <a:lumOff val="35000"/>
                  </a:schemeClr>
                </a:solidFill>
                <a:cs typeface="+mn-ea"/>
                <a:sym typeface="+mn-lt"/>
              </a:rPr>
              <a:t>1</a:t>
            </a:r>
            <a:endParaRPr lang="zh-CN" altLang="en-US" sz="1600" dirty="0">
              <a:solidFill>
                <a:schemeClr val="tx1">
                  <a:lumMod val="65000"/>
                  <a:lumOff val="35000"/>
                </a:schemeClr>
              </a:solidFill>
              <a:cs typeface="+mn-ea"/>
              <a:sym typeface="+mn-lt"/>
            </a:endParaRPr>
          </a:p>
        </p:txBody>
      </p:sp>
      <p:grpSp>
        <p:nvGrpSpPr>
          <p:cNvPr id="58" name="开路设计11"/>
          <p:cNvGrpSpPr/>
          <p:nvPr/>
        </p:nvGrpSpPr>
        <p:grpSpPr>
          <a:xfrm>
            <a:off x="4663579" y="2129964"/>
            <a:ext cx="2864842" cy="592726"/>
            <a:chOff x="3562437" y="4619846"/>
            <a:chExt cx="2209800" cy="457200"/>
          </a:xfrm>
        </p:grpSpPr>
        <p:sp>
          <p:nvSpPr>
            <p:cNvPr id="59" name="开路设计11-1"/>
            <p:cNvSpPr/>
            <p:nvPr/>
          </p:nvSpPr>
          <p:spPr>
            <a:xfrm>
              <a:off x="3562437" y="4619846"/>
              <a:ext cx="2209800" cy="457200"/>
            </a:xfrm>
            <a:prstGeom prst="roundRect">
              <a:avLst>
                <a:gd name="adj" fmla="val 50000"/>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60" name="开路设计11-2"/>
            <p:cNvSpPr txBox="1"/>
            <p:nvPr/>
          </p:nvSpPr>
          <p:spPr>
            <a:xfrm>
              <a:off x="3924985" y="4622916"/>
              <a:ext cx="1484706" cy="4510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a:solidFill>
                    <a:schemeClr val="bg1"/>
                  </a:solidFill>
                  <a:cs typeface="+mn-ea"/>
                  <a:sym typeface="+mn-lt"/>
                </a:rPr>
                <a:t>PART 03</a:t>
              </a:r>
              <a:endParaRPr lang="zh-CN" altLang="en-US" sz="320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开路设计1"/>
          <p:cNvGrpSpPr/>
          <p:nvPr/>
        </p:nvGrpSpPr>
        <p:grpSpPr>
          <a:xfrm>
            <a:off x="459982" y="420278"/>
            <a:ext cx="486506" cy="548546"/>
            <a:chOff x="459982" y="461392"/>
            <a:chExt cx="486506" cy="548546"/>
          </a:xfrm>
        </p:grpSpPr>
        <p:sp>
          <p:nvSpPr>
            <p:cNvPr id="3" name="开路设计1-1"/>
            <p:cNvSpPr/>
            <p:nvPr/>
          </p:nvSpPr>
          <p:spPr>
            <a:xfrm rot="18900000">
              <a:off x="459982" y="529373"/>
              <a:ext cx="480565" cy="480565"/>
            </a:xfrm>
            <a:prstGeom prst="teardro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开路设计1-2"/>
            <p:cNvSpPr/>
            <p:nvPr/>
          </p:nvSpPr>
          <p:spPr>
            <a:xfrm rot="18900000">
              <a:off x="465923" y="461392"/>
              <a:ext cx="480565" cy="480565"/>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开路设计2"/>
          <p:cNvSpPr txBox="1">
            <a:spLocks noChangeArrowheads="1"/>
          </p:cNvSpPr>
          <p:nvPr/>
        </p:nvSpPr>
        <p:spPr bwMode="auto">
          <a:xfrm>
            <a:off x="1289127" y="386413"/>
            <a:ext cx="1391766" cy="449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获奖情况</a:t>
            </a:r>
          </a:p>
        </p:txBody>
      </p:sp>
      <p:sp>
        <p:nvSpPr>
          <p:cNvPr id="7" name="开路设计3"/>
          <p:cNvSpPr/>
          <p:nvPr/>
        </p:nvSpPr>
        <p:spPr>
          <a:xfrm>
            <a:off x="1289127" y="779496"/>
            <a:ext cx="558204" cy="223445"/>
          </a:xfrm>
          <a:prstGeom prst="rect">
            <a:avLst/>
          </a:prstGeom>
          <a:effectLst/>
        </p:spPr>
        <p:txBody>
          <a:bodyPr wrap="none" lIns="79553" tIns="39776" rIns="79553" bIns="39776">
            <a:spAutoFit/>
          </a:bodyPr>
          <a:lstStyle/>
          <a:p>
            <a:pPr defTabSz="609600" fontAlgn="base">
              <a:spcBef>
                <a:spcPct val="0"/>
              </a:spcBef>
              <a:spcAft>
                <a:spcPct val="0"/>
              </a:spcAft>
              <a:defRPr/>
            </a:pPr>
            <a:r>
              <a:rPr lang="en-US" altLang="zh-CN" sz="930" dirty="0">
                <a:solidFill>
                  <a:schemeClr val="tx1">
                    <a:lumMod val="50000"/>
                    <a:lumOff val="50000"/>
                  </a:schemeClr>
                </a:solidFill>
                <a:cs typeface="+mn-ea"/>
                <a:sym typeface="+mn-lt"/>
              </a:rPr>
              <a:t>Awards</a:t>
            </a:r>
          </a:p>
        </p:txBody>
      </p:sp>
      <p:cxnSp>
        <p:nvCxnSpPr>
          <p:cNvPr id="8" name="开路设计4"/>
          <p:cNvCxnSpPr/>
          <p:nvPr/>
        </p:nvCxnSpPr>
        <p:spPr>
          <a:xfrm flipH="1">
            <a:off x="2154457" y="2844800"/>
            <a:ext cx="0" cy="917152"/>
          </a:xfrm>
          <a:prstGeom prst="line">
            <a:avLst/>
          </a:prstGeom>
          <a:noFill/>
          <a:ln w="19050">
            <a:solidFill>
              <a:schemeClr val="accent1"/>
            </a:solidFill>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cxnSp>
        <p:nvCxnSpPr>
          <p:cNvPr id="10" name="开路设计5"/>
          <p:cNvCxnSpPr/>
          <p:nvPr/>
        </p:nvCxnSpPr>
        <p:spPr>
          <a:xfrm>
            <a:off x="4623181" y="3684188"/>
            <a:ext cx="1" cy="774485"/>
          </a:xfrm>
          <a:prstGeom prst="line">
            <a:avLst/>
          </a:prstGeom>
          <a:noFill/>
          <a:ln w="19050">
            <a:solidFill>
              <a:srgbClr val="3EBEB1"/>
            </a:solidFill>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cxnSp>
        <p:nvCxnSpPr>
          <p:cNvPr id="12" name="开路设计6"/>
          <p:cNvCxnSpPr/>
          <p:nvPr/>
        </p:nvCxnSpPr>
        <p:spPr>
          <a:xfrm>
            <a:off x="0" y="3709588"/>
            <a:ext cx="12192000" cy="0"/>
          </a:xfrm>
          <a:prstGeom prst="line">
            <a:avLst/>
          </a:prstGeom>
          <a:ln w="19050">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 name="开路设计7"/>
          <p:cNvSpPr txBox="1"/>
          <p:nvPr/>
        </p:nvSpPr>
        <p:spPr>
          <a:xfrm>
            <a:off x="1367678" y="1898211"/>
            <a:ext cx="265626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65000"/>
                    <a:lumOff val="35000"/>
                  </a:schemeClr>
                </a:solidFill>
                <a:effectLst/>
                <a:uLnTx/>
                <a:uFillTx/>
                <a:cs typeface="+mn-ea"/>
                <a:sym typeface="+mn-lt"/>
              </a:rPr>
              <a:t>美国工业与应用数学学会波利亚奖</a:t>
            </a:r>
          </a:p>
        </p:txBody>
      </p:sp>
      <p:sp>
        <p:nvSpPr>
          <p:cNvPr id="21" name="开路设计9">
            <a:hlinkClick r:id="rId3" action="ppaction://hlinksldjump"/>
          </p:cNvPr>
          <p:cNvSpPr/>
          <p:nvPr/>
        </p:nvSpPr>
        <p:spPr>
          <a:xfrm>
            <a:off x="1680087" y="3185074"/>
            <a:ext cx="936372" cy="93637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600" i="0" u="none" strike="noStrike" kern="1200" cap="none" spc="0" normalizeH="0" baseline="0" noProof="0" dirty="0">
                <a:ln>
                  <a:noFill/>
                </a:ln>
                <a:solidFill>
                  <a:prstClr val="white"/>
                </a:solidFill>
                <a:effectLst/>
                <a:uLnTx/>
                <a:uFillTx/>
                <a:cs typeface="+mn-ea"/>
                <a:sym typeface="+mn-lt"/>
              </a:rPr>
              <a:t>1987</a:t>
            </a:r>
            <a:endParaRPr kumimoji="0" lang="zh-CN" altLang="en-US" sz="1600" i="0" u="none" strike="noStrike" kern="1200" cap="none" spc="0" normalizeH="0" baseline="0" noProof="0" dirty="0">
              <a:ln>
                <a:noFill/>
              </a:ln>
              <a:solidFill>
                <a:prstClr val="white"/>
              </a:solidFill>
              <a:effectLst/>
              <a:uLnTx/>
              <a:uFillTx/>
              <a:cs typeface="+mn-ea"/>
              <a:sym typeface="+mn-lt"/>
            </a:endParaRPr>
          </a:p>
        </p:txBody>
      </p:sp>
      <p:cxnSp>
        <p:nvCxnSpPr>
          <p:cNvPr id="29" name="开路设计10"/>
          <p:cNvCxnSpPr/>
          <p:nvPr/>
        </p:nvCxnSpPr>
        <p:spPr>
          <a:xfrm flipH="1">
            <a:off x="7288498" y="2844800"/>
            <a:ext cx="0" cy="917152"/>
          </a:xfrm>
          <a:prstGeom prst="line">
            <a:avLst/>
          </a:prstGeom>
          <a:noFill/>
          <a:ln w="19050">
            <a:solidFill>
              <a:schemeClr val="accent1"/>
            </a:solidFill>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cxnSp>
        <p:nvCxnSpPr>
          <p:cNvPr id="30" name="开路设计11"/>
          <p:cNvCxnSpPr/>
          <p:nvPr/>
        </p:nvCxnSpPr>
        <p:spPr>
          <a:xfrm>
            <a:off x="9831972" y="3684188"/>
            <a:ext cx="1" cy="774485"/>
          </a:xfrm>
          <a:prstGeom prst="line">
            <a:avLst/>
          </a:prstGeom>
          <a:noFill/>
          <a:ln w="19050">
            <a:solidFill>
              <a:srgbClr val="3EBEB1"/>
            </a:solidFill>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sp>
        <p:nvSpPr>
          <p:cNvPr id="22" name="开路设计12">
            <a:hlinkClick r:id="rId3" action="ppaction://hlinksldjump"/>
          </p:cNvPr>
          <p:cNvSpPr/>
          <p:nvPr/>
        </p:nvSpPr>
        <p:spPr>
          <a:xfrm>
            <a:off x="4154994" y="3185074"/>
            <a:ext cx="936372" cy="936372"/>
          </a:xfrm>
          <a:prstGeom prst="ellipse">
            <a:avLst/>
          </a:prstGeom>
          <a:solidFill>
            <a:srgbClr val="45BFB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600" i="0" u="none" strike="noStrike" kern="1200" cap="none" spc="0" normalizeH="0" baseline="0" noProof="0" dirty="0">
                <a:ln>
                  <a:noFill/>
                </a:ln>
                <a:solidFill>
                  <a:prstClr val="white"/>
                </a:solidFill>
                <a:effectLst/>
                <a:uLnTx/>
                <a:uFillTx/>
                <a:cs typeface="+mn-ea"/>
                <a:sym typeface="+mn-lt"/>
              </a:rPr>
              <a:t>1996</a:t>
            </a:r>
            <a:endParaRPr kumimoji="0" lang="zh-CN" altLang="en-US" sz="1600" i="0" u="none" strike="noStrike" kern="1200" cap="none" spc="0" normalizeH="0" baseline="0" noProof="0" dirty="0">
              <a:ln>
                <a:noFill/>
              </a:ln>
              <a:solidFill>
                <a:prstClr val="white"/>
              </a:solidFill>
              <a:effectLst/>
              <a:uLnTx/>
              <a:uFillTx/>
              <a:cs typeface="+mn-ea"/>
              <a:sym typeface="+mn-lt"/>
            </a:endParaRPr>
          </a:p>
        </p:txBody>
      </p:sp>
      <p:sp>
        <p:nvSpPr>
          <p:cNvPr id="23" name="开路设计13">
            <a:hlinkClick r:id="rId3" action="ppaction://hlinksldjump"/>
          </p:cNvPr>
          <p:cNvSpPr/>
          <p:nvPr/>
        </p:nvSpPr>
        <p:spPr>
          <a:xfrm>
            <a:off x="6820312" y="3185074"/>
            <a:ext cx="936372" cy="93637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600" i="0" u="none" strike="noStrike" kern="1200" cap="none" spc="0" normalizeH="0" baseline="0" noProof="0" dirty="0">
                <a:ln>
                  <a:noFill/>
                </a:ln>
                <a:solidFill>
                  <a:prstClr val="white"/>
                </a:solidFill>
                <a:effectLst/>
                <a:uLnTx/>
                <a:uFillTx/>
                <a:cs typeface="+mn-ea"/>
                <a:sym typeface="+mn-lt"/>
              </a:rPr>
              <a:t>2000</a:t>
            </a:r>
            <a:endParaRPr kumimoji="0" lang="zh-CN" altLang="en-US" sz="1600" i="0" u="none" strike="noStrike" kern="1200" cap="none" spc="0" normalizeH="0" baseline="0" noProof="0" dirty="0">
              <a:ln>
                <a:noFill/>
              </a:ln>
              <a:solidFill>
                <a:prstClr val="white"/>
              </a:solidFill>
              <a:effectLst/>
              <a:uLnTx/>
              <a:uFillTx/>
              <a:cs typeface="+mn-ea"/>
              <a:sym typeface="+mn-lt"/>
            </a:endParaRPr>
          </a:p>
        </p:txBody>
      </p:sp>
      <p:sp>
        <p:nvSpPr>
          <p:cNvPr id="24" name="开路设计14">
            <a:hlinkClick r:id="rId4" action="ppaction://hlinksldjump"/>
          </p:cNvPr>
          <p:cNvSpPr/>
          <p:nvPr/>
        </p:nvSpPr>
        <p:spPr>
          <a:xfrm>
            <a:off x="9363787" y="3185074"/>
            <a:ext cx="936372" cy="936372"/>
          </a:xfrm>
          <a:prstGeom prst="ellipse">
            <a:avLst/>
          </a:prstGeom>
          <a:solidFill>
            <a:srgbClr val="45BFB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600" i="0" u="none" strike="noStrike" kern="1200" cap="none" spc="0" normalizeH="0" baseline="0" noProof="0" dirty="0">
                <a:ln>
                  <a:noFill/>
                </a:ln>
                <a:solidFill>
                  <a:prstClr val="white"/>
                </a:solidFill>
                <a:effectLst/>
                <a:uLnTx/>
                <a:uFillTx/>
                <a:cs typeface="+mn-ea"/>
                <a:sym typeface="+mn-lt"/>
              </a:rPr>
              <a:t>2021</a:t>
            </a:r>
            <a:endParaRPr kumimoji="0" lang="zh-CN" altLang="en-US" sz="1600" i="0" u="none" strike="noStrike" kern="1200" cap="none" spc="0" normalizeH="0" baseline="0" noProof="0" dirty="0">
              <a:ln>
                <a:noFill/>
              </a:ln>
              <a:solidFill>
                <a:prstClr val="white"/>
              </a:solidFill>
              <a:effectLst/>
              <a:uLnTx/>
              <a:uFillTx/>
              <a:cs typeface="+mn-ea"/>
              <a:sym typeface="+mn-lt"/>
            </a:endParaRPr>
          </a:p>
        </p:txBody>
      </p:sp>
      <p:sp>
        <p:nvSpPr>
          <p:cNvPr id="31" name="开路设计15"/>
          <p:cNvSpPr txBox="1"/>
          <p:nvPr/>
        </p:nvSpPr>
        <p:spPr>
          <a:xfrm>
            <a:off x="6428552" y="1952756"/>
            <a:ext cx="26562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65000"/>
                    <a:lumOff val="35000"/>
                  </a:schemeClr>
                </a:solidFill>
                <a:effectLst/>
                <a:uLnTx/>
                <a:uFillTx/>
                <a:cs typeface="+mn-ea"/>
                <a:sym typeface="+mn-lt"/>
              </a:rPr>
              <a:t>计算机协会图灵奖</a:t>
            </a:r>
          </a:p>
        </p:txBody>
      </p:sp>
      <p:sp>
        <p:nvSpPr>
          <p:cNvPr id="33" name="开路设计17"/>
          <p:cNvSpPr txBox="1"/>
          <p:nvPr/>
        </p:nvSpPr>
        <p:spPr>
          <a:xfrm>
            <a:off x="3763234" y="4725982"/>
            <a:ext cx="265626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65000"/>
                    <a:lumOff val="35000"/>
                  </a:schemeClr>
                </a:solidFill>
                <a:effectLst/>
                <a:uLnTx/>
                <a:uFillTx/>
                <a:cs typeface="+mn-ea"/>
                <a:sym typeface="+mn-lt"/>
              </a:rPr>
              <a:t>计算机协会算法与计算理论分会高德纳奖</a:t>
            </a:r>
          </a:p>
        </p:txBody>
      </p:sp>
      <p:sp>
        <p:nvSpPr>
          <p:cNvPr id="35" name="开路设计19"/>
          <p:cNvSpPr txBox="1"/>
          <p:nvPr/>
        </p:nvSpPr>
        <p:spPr>
          <a:xfrm>
            <a:off x="9263397" y="4725982"/>
            <a:ext cx="26562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65000"/>
                    <a:lumOff val="35000"/>
                  </a:schemeClr>
                </a:solidFill>
                <a:effectLst/>
                <a:uLnTx/>
                <a:uFillTx/>
                <a:cs typeface="+mn-ea"/>
                <a:sym typeface="+mn-lt"/>
              </a:rPr>
              <a:t>日本稻盛基金会京都奖</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开路设计1"/>
          <p:cNvGrpSpPr/>
          <p:nvPr/>
        </p:nvGrpSpPr>
        <p:grpSpPr>
          <a:xfrm>
            <a:off x="459982" y="420278"/>
            <a:ext cx="486506" cy="548546"/>
            <a:chOff x="459982" y="461392"/>
            <a:chExt cx="486506" cy="548546"/>
          </a:xfrm>
        </p:grpSpPr>
        <p:sp>
          <p:nvSpPr>
            <p:cNvPr id="3" name="开路设计1-1"/>
            <p:cNvSpPr/>
            <p:nvPr/>
          </p:nvSpPr>
          <p:spPr>
            <a:xfrm rot="18900000">
              <a:off x="459982" y="529373"/>
              <a:ext cx="480565" cy="480565"/>
            </a:xfrm>
            <a:prstGeom prst="teardro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开路设计1-2"/>
            <p:cNvSpPr/>
            <p:nvPr/>
          </p:nvSpPr>
          <p:spPr>
            <a:xfrm rot="18900000">
              <a:off x="465923" y="461392"/>
              <a:ext cx="480565" cy="480565"/>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开路设计2"/>
          <p:cNvSpPr txBox="1">
            <a:spLocks noChangeArrowheads="1"/>
          </p:cNvSpPr>
          <p:nvPr/>
        </p:nvSpPr>
        <p:spPr bwMode="auto">
          <a:xfrm>
            <a:off x="1289127" y="386413"/>
            <a:ext cx="1391766" cy="449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获奖情况</a:t>
            </a:r>
          </a:p>
        </p:txBody>
      </p:sp>
      <p:sp>
        <p:nvSpPr>
          <p:cNvPr id="7" name="开路设计3"/>
          <p:cNvSpPr/>
          <p:nvPr/>
        </p:nvSpPr>
        <p:spPr>
          <a:xfrm>
            <a:off x="1289127" y="779496"/>
            <a:ext cx="558204" cy="223445"/>
          </a:xfrm>
          <a:prstGeom prst="rect">
            <a:avLst/>
          </a:prstGeom>
          <a:effectLst/>
        </p:spPr>
        <p:txBody>
          <a:bodyPr wrap="none" lIns="79553" tIns="39776" rIns="79553" bIns="39776">
            <a:spAutoFit/>
          </a:bodyPr>
          <a:lstStyle/>
          <a:p>
            <a:pPr defTabSz="609600" fontAlgn="base">
              <a:spcBef>
                <a:spcPct val="0"/>
              </a:spcBef>
              <a:spcAft>
                <a:spcPct val="0"/>
              </a:spcAft>
              <a:defRPr/>
            </a:pPr>
            <a:r>
              <a:rPr lang="en-US" altLang="zh-CN" sz="930" dirty="0">
                <a:solidFill>
                  <a:schemeClr val="tx1">
                    <a:lumMod val="50000"/>
                    <a:lumOff val="50000"/>
                  </a:schemeClr>
                </a:solidFill>
                <a:cs typeface="+mn-ea"/>
                <a:sym typeface="+mn-lt"/>
              </a:rPr>
              <a:t>Awards</a:t>
            </a:r>
          </a:p>
        </p:txBody>
      </p:sp>
      <p:sp>
        <p:nvSpPr>
          <p:cNvPr id="8" name="开路设计4"/>
          <p:cNvSpPr/>
          <p:nvPr/>
        </p:nvSpPr>
        <p:spPr>
          <a:xfrm>
            <a:off x="794456" y="1644134"/>
            <a:ext cx="5113020" cy="1879993"/>
          </a:xfrm>
          <a:prstGeom prst="roundRect">
            <a:avLst/>
          </a:prstGeom>
          <a:noFill/>
          <a:ln>
            <a:solidFill>
              <a:schemeClr val="accent1"/>
            </a:solidFill>
          </a:ln>
          <a:effectLst>
            <a:outerShdw blurRad="1270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开路设计5"/>
          <p:cNvSpPr/>
          <p:nvPr/>
        </p:nvSpPr>
        <p:spPr>
          <a:xfrm>
            <a:off x="1041798" y="1846785"/>
            <a:ext cx="926176" cy="9261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开路设计6"/>
          <p:cNvSpPr txBox="1"/>
          <p:nvPr/>
        </p:nvSpPr>
        <p:spPr>
          <a:xfrm>
            <a:off x="2042742" y="2234832"/>
            <a:ext cx="3512428" cy="343235"/>
          </a:xfrm>
          <a:prstGeom prst="rect">
            <a:avLst/>
          </a:prstGeom>
          <a:noFill/>
        </p:spPr>
        <p:txBody>
          <a:bodyPr vert="horz" wrap="square" rtlCol="0">
            <a:spAutoFit/>
          </a:bodyPr>
          <a:lstStyle>
            <a:defPPr>
              <a:defRPr lang="zh-CN"/>
            </a:defPPr>
            <a:lvl1pPr>
              <a:lnSpc>
                <a:spcPct val="150000"/>
              </a:lnSpc>
              <a:defRPr sz="1400" spc="2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eaLnBrk="0">
              <a:lnSpc>
                <a:spcPct val="130000"/>
              </a:lnSpc>
              <a:defRPr/>
            </a:pPr>
            <a:r>
              <a:rPr kumimoji="0" lang="zh-CN" altLang="en-US" sz="1400" b="0" i="0" u="none" strike="noStrike" kern="1200" cap="none" spc="0" normalizeH="0" baseline="0" noProof="0" dirty="0">
                <a:ln>
                  <a:noFill/>
                </a:ln>
                <a:solidFill>
                  <a:schemeClr val="bg1">
                    <a:lumMod val="50000"/>
                  </a:schemeClr>
                </a:solidFill>
                <a:effectLst/>
                <a:uLnTx/>
                <a:uFillTx/>
                <a:latin typeface="+mn-lt"/>
                <a:ea typeface="+mn-ea"/>
                <a:cs typeface="+mn-ea"/>
                <a:sym typeface="+mn-lt"/>
              </a:rPr>
              <a:t>当选美国国家科学院院士</a:t>
            </a:r>
          </a:p>
        </p:txBody>
      </p:sp>
      <p:sp>
        <p:nvSpPr>
          <p:cNvPr id="12" name="开路设计7"/>
          <p:cNvSpPr txBox="1"/>
          <p:nvPr/>
        </p:nvSpPr>
        <p:spPr>
          <a:xfrm>
            <a:off x="2050504" y="1825743"/>
            <a:ext cx="2529840" cy="369332"/>
          </a:xfrm>
          <a:prstGeom prst="rect">
            <a:avLst/>
          </a:prstGeom>
          <a:noFill/>
        </p:spPr>
        <p:txBody>
          <a:bodyPr wrap="square" rtlCol="0">
            <a:spAutoFit/>
          </a:bodyPr>
          <a:lstStyle/>
          <a:p>
            <a:r>
              <a:rPr lang="en-US" altLang="zh-CN" spc="130" dirty="0">
                <a:solidFill>
                  <a:schemeClr val="tx1">
                    <a:lumMod val="65000"/>
                    <a:lumOff val="35000"/>
                  </a:schemeClr>
                </a:solidFill>
                <a:cs typeface="+mn-ea"/>
                <a:sym typeface="+mn-lt"/>
              </a:rPr>
              <a:t>1998</a:t>
            </a:r>
            <a:r>
              <a:rPr lang="zh-CN" altLang="en-US" spc="130" dirty="0">
                <a:solidFill>
                  <a:schemeClr val="tx1">
                    <a:lumMod val="65000"/>
                    <a:lumOff val="35000"/>
                  </a:schemeClr>
                </a:solidFill>
                <a:cs typeface="+mn-ea"/>
                <a:sym typeface="+mn-lt"/>
              </a:rPr>
              <a:t>年</a:t>
            </a:r>
          </a:p>
        </p:txBody>
      </p:sp>
      <p:sp>
        <p:nvSpPr>
          <p:cNvPr id="13" name="开路设计8"/>
          <p:cNvSpPr/>
          <p:nvPr/>
        </p:nvSpPr>
        <p:spPr>
          <a:xfrm>
            <a:off x="794456" y="3971519"/>
            <a:ext cx="5113020" cy="1879993"/>
          </a:xfrm>
          <a:prstGeom prst="roundRect">
            <a:avLst/>
          </a:prstGeom>
          <a:noFill/>
          <a:ln>
            <a:solidFill>
              <a:schemeClr val="accent1"/>
            </a:solidFill>
          </a:ln>
          <a:effectLst>
            <a:outerShdw blurRad="1270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开路设计9"/>
          <p:cNvSpPr/>
          <p:nvPr/>
        </p:nvSpPr>
        <p:spPr>
          <a:xfrm>
            <a:off x="1041798" y="4175014"/>
            <a:ext cx="926176" cy="9261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开路设计10"/>
          <p:cNvSpPr txBox="1"/>
          <p:nvPr/>
        </p:nvSpPr>
        <p:spPr>
          <a:xfrm>
            <a:off x="2050299" y="4587896"/>
            <a:ext cx="3564424" cy="343235"/>
          </a:xfrm>
          <a:prstGeom prst="rect">
            <a:avLst/>
          </a:prstGeom>
          <a:noFill/>
        </p:spPr>
        <p:txBody>
          <a:bodyPr vert="horz" wrap="square" rtlCol="0">
            <a:spAutoFit/>
          </a:bodyPr>
          <a:lstStyle>
            <a:defPPr>
              <a:defRPr lang="zh-CN"/>
            </a:defPPr>
            <a:lvl1pPr>
              <a:lnSpc>
                <a:spcPct val="150000"/>
              </a:lnSpc>
              <a:defRPr sz="1400" spc="2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eaLnBrk="0">
              <a:lnSpc>
                <a:spcPct val="130000"/>
              </a:lnSpc>
              <a:defRPr/>
            </a:pPr>
            <a:r>
              <a:rPr kumimoji="0" lang="zh-CN" altLang="en-US" sz="1400" b="0" i="0" u="none" strike="noStrike" kern="1200" cap="none" spc="0" normalizeH="0" baseline="0" noProof="0" dirty="0">
                <a:ln>
                  <a:noFill/>
                </a:ln>
                <a:solidFill>
                  <a:schemeClr val="bg1">
                    <a:lumMod val="50000"/>
                  </a:schemeClr>
                </a:solidFill>
                <a:effectLst/>
                <a:uLnTx/>
                <a:uFillTx/>
                <a:latin typeface="+mn-lt"/>
                <a:ea typeface="+mn-ea"/>
                <a:cs typeface="+mn-ea"/>
                <a:sym typeface="+mn-lt"/>
              </a:rPr>
              <a:t>当选中华人民共和国中央研究院院士</a:t>
            </a:r>
          </a:p>
        </p:txBody>
      </p:sp>
      <p:sp>
        <p:nvSpPr>
          <p:cNvPr id="17" name="开路设计11"/>
          <p:cNvSpPr txBox="1"/>
          <p:nvPr/>
        </p:nvSpPr>
        <p:spPr>
          <a:xfrm>
            <a:off x="2050504" y="4190403"/>
            <a:ext cx="2529840" cy="369332"/>
          </a:xfrm>
          <a:prstGeom prst="rect">
            <a:avLst/>
          </a:prstGeom>
          <a:noFill/>
        </p:spPr>
        <p:txBody>
          <a:bodyPr wrap="square" rtlCol="0">
            <a:spAutoFit/>
          </a:bodyPr>
          <a:lstStyle/>
          <a:p>
            <a:r>
              <a:rPr lang="en-US" altLang="zh-CN" spc="130" dirty="0">
                <a:solidFill>
                  <a:schemeClr val="tx1">
                    <a:lumMod val="65000"/>
                    <a:lumOff val="35000"/>
                  </a:schemeClr>
                </a:solidFill>
                <a:cs typeface="+mn-ea"/>
                <a:sym typeface="+mn-lt"/>
              </a:rPr>
              <a:t>2000</a:t>
            </a:r>
            <a:r>
              <a:rPr lang="zh-CN" altLang="en-US" spc="130" dirty="0">
                <a:solidFill>
                  <a:schemeClr val="tx1">
                    <a:lumMod val="65000"/>
                    <a:lumOff val="35000"/>
                  </a:schemeClr>
                </a:solidFill>
                <a:cs typeface="+mn-ea"/>
                <a:sym typeface="+mn-lt"/>
              </a:rPr>
              <a:t>年</a:t>
            </a:r>
          </a:p>
        </p:txBody>
      </p:sp>
      <p:sp>
        <p:nvSpPr>
          <p:cNvPr id="18" name="开路设计12"/>
          <p:cNvSpPr/>
          <p:nvPr/>
        </p:nvSpPr>
        <p:spPr>
          <a:xfrm>
            <a:off x="6284524" y="1644134"/>
            <a:ext cx="5113020" cy="1879993"/>
          </a:xfrm>
          <a:prstGeom prst="roundRect">
            <a:avLst/>
          </a:prstGeom>
          <a:noFill/>
          <a:ln>
            <a:solidFill>
              <a:schemeClr val="accent1"/>
            </a:solidFill>
          </a:ln>
          <a:effectLst>
            <a:outerShdw blurRad="1270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开路设计13"/>
          <p:cNvSpPr/>
          <p:nvPr/>
        </p:nvSpPr>
        <p:spPr>
          <a:xfrm>
            <a:off x="6552410" y="1846785"/>
            <a:ext cx="926176" cy="9261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开路设计14"/>
          <p:cNvSpPr txBox="1"/>
          <p:nvPr/>
        </p:nvSpPr>
        <p:spPr>
          <a:xfrm>
            <a:off x="7524307" y="2234832"/>
            <a:ext cx="3547554" cy="343235"/>
          </a:xfrm>
          <a:prstGeom prst="rect">
            <a:avLst/>
          </a:prstGeom>
          <a:noFill/>
        </p:spPr>
        <p:txBody>
          <a:bodyPr vert="horz" wrap="square" rtlCol="0">
            <a:spAutoFit/>
          </a:bodyPr>
          <a:lstStyle>
            <a:defPPr>
              <a:defRPr lang="zh-CN"/>
            </a:defPPr>
            <a:lvl1pPr>
              <a:lnSpc>
                <a:spcPct val="150000"/>
              </a:lnSpc>
              <a:defRPr sz="1400" spc="2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eaLnBrk="0">
              <a:lnSpc>
                <a:spcPct val="130000"/>
              </a:lnSpc>
              <a:defRPr/>
            </a:pPr>
            <a:r>
              <a:rPr kumimoji="0" lang="zh-CN" altLang="en-US" sz="1400" b="0" i="0" u="none" strike="noStrike" kern="1200" cap="none" spc="0" normalizeH="0" baseline="0" noProof="0" dirty="0">
                <a:ln>
                  <a:noFill/>
                </a:ln>
                <a:solidFill>
                  <a:schemeClr val="bg1">
                    <a:lumMod val="50000"/>
                  </a:schemeClr>
                </a:solidFill>
                <a:effectLst/>
                <a:uLnTx/>
                <a:uFillTx/>
                <a:latin typeface="+mn-lt"/>
                <a:ea typeface="+mn-ea"/>
                <a:cs typeface="+mn-ea"/>
                <a:sym typeface="+mn-lt"/>
              </a:rPr>
              <a:t>当选美国人文及科学院院士</a:t>
            </a:r>
          </a:p>
        </p:txBody>
      </p:sp>
      <p:sp>
        <p:nvSpPr>
          <p:cNvPr id="22" name="开路设计15"/>
          <p:cNvSpPr txBox="1"/>
          <p:nvPr/>
        </p:nvSpPr>
        <p:spPr>
          <a:xfrm>
            <a:off x="7544781" y="1825743"/>
            <a:ext cx="2529840" cy="369332"/>
          </a:xfrm>
          <a:prstGeom prst="rect">
            <a:avLst/>
          </a:prstGeom>
          <a:noFill/>
        </p:spPr>
        <p:txBody>
          <a:bodyPr wrap="square" rtlCol="0">
            <a:spAutoFit/>
          </a:bodyPr>
          <a:lstStyle/>
          <a:p>
            <a:r>
              <a:rPr lang="en-US" altLang="zh-CN" spc="130" dirty="0">
                <a:solidFill>
                  <a:schemeClr val="tx1">
                    <a:lumMod val="65000"/>
                    <a:lumOff val="35000"/>
                  </a:schemeClr>
                </a:solidFill>
                <a:cs typeface="+mn-ea"/>
                <a:sym typeface="+mn-lt"/>
              </a:rPr>
              <a:t>2000</a:t>
            </a:r>
            <a:r>
              <a:rPr lang="zh-CN" altLang="en-US" spc="130" dirty="0">
                <a:solidFill>
                  <a:schemeClr val="tx1">
                    <a:lumMod val="65000"/>
                    <a:lumOff val="35000"/>
                  </a:schemeClr>
                </a:solidFill>
                <a:cs typeface="+mn-ea"/>
                <a:sym typeface="+mn-lt"/>
              </a:rPr>
              <a:t>年</a:t>
            </a:r>
          </a:p>
        </p:txBody>
      </p:sp>
      <p:sp>
        <p:nvSpPr>
          <p:cNvPr id="23" name="开路设计16"/>
          <p:cNvSpPr/>
          <p:nvPr/>
        </p:nvSpPr>
        <p:spPr>
          <a:xfrm>
            <a:off x="6284524" y="3971519"/>
            <a:ext cx="5113020" cy="1879993"/>
          </a:xfrm>
          <a:prstGeom prst="roundRect">
            <a:avLst/>
          </a:prstGeom>
          <a:noFill/>
          <a:ln>
            <a:solidFill>
              <a:schemeClr val="accent1"/>
            </a:solidFill>
          </a:ln>
          <a:effectLst>
            <a:outerShdw blurRad="1270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开路设计17"/>
          <p:cNvSpPr/>
          <p:nvPr/>
        </p:nvSpPr>
        <p:spPr>
          <a:xfrm>
            <a:off x="6552410" y="4175014"/>
            <a:ext cx="926176" cy="9261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开路设计18"/>
          <p:cNvSpPr txBox="1"/>
          <p:nvPr/>
        </p:nvSpPr>
        <p:spPr>
          <a:xfrm>
            <a:off x="7524307" y="4587896"/>
            <a:ext cx="3547554" cy="343235"/>
          </a:xfrm>
          <a:prstGeom prst="rect">
            <a:avLst/>
          </a:prstGeom>
          <a:noFill/>
        </p:spPr>
        <p:txBody>
          <a:bodyPr vert="horz" wrap="square" rtlCol="0">
            <a:spAutoFit/>
          </a:bodyPr>
          <a:lstStyle>
            <a:defPPr>
              <a:defRPr lang="zh-CN"/>
            </a:defPPr>
            <a:lvl1pPr>
              <a:lnSpc>
                <a:spcPct val="150000"/>
              </a:lnSpc>
              <a:defRPr sz="1400" spc="2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eaLnBrk="0">
              <a:lnSpc>
                <a:spcPct val="130000"/>
              </a:lnSpc>
              <a:defRPr/>
            </a:pPr>
            <a:r>
              <a:rPr kumimoji="0" lang="zh-CN" altLang="en-US" sz="1400" b="0" i="0" u="none" strike="noStrike" kern="1200" cap="none" spc="0" normalizeH="0" baseline="0" noProof="0" dirty="0">
                <a:ln>
                  <a:noFill/>
                </a:ln>
                <a:solidFill>
                  <a:schemeClr val="bg1">
                    <a:lumMod val="50000"/>
                  </a:schemeClr>
                </a:solidFill>
                <a:effectLst/>
                <a:uLnTx/>
                <a:uFillTx/>
                <a:latin typeface="+mn-lt"/>
                <a:ea typeface="+mn-ea"/>
                <a:cs typeface="+mn-ea"/>
                <a:sym typeface="+mn-lt"/>
              </a:rPr>
              <a:t>转为中国科学院院士</a:t>
            </a:r>
          </a:p>
        </p:txBody>
      </p:sp>
      <p:sp>
        <p:nvSpPr>
          <p:cNvPr id="27" name="开路设计19"/>
          <p:cNvSpPr txBox="1"/>
          <p:nvPr/>
        </p:nvSpPr>
        <p:spPr>
          <a:xfrm>
            <a:off x="7544781" y="4190403"/>
            <a:ext cx="2529840" cy="369332"/>
          </a:xfrm>
          <a:prstGeom prst="rect">
            <a:avLst/>
          </a:prstGeom>
          <a:noFill/>
        </p:spPr>
        <p:txBody>
          <a:bodyPr wrap="square" rtlCol="0">
            <a:spAutoFit/>
          </a:bodyPr>
          <a:lstStyle/>
          <a:p>
            <a:r>
              <a:rPr lang="en-US" altLang="zh-CN" spc="130" dirty="0">
                <a:solidFill>
                  <a:schemeClr val="tx1">
                    <a:lumMod val="65000"/>
                    <a:lumOff val="35000"/>
                  </a:schemeClr>
                </a:solidFill>
                <a:cs typeface="+mn-ea"/>
                <a:sym typeface="+mn-lt"/>
              </a:rPr>
              <a:t>2017</a:t>
            </a:r>
            <a:r>
              <a:rPr lang="zh-CN" altLang="en-US" spc="130" dirty="0">
                <a:solidFill>
                  <a:schemeClr val="tx1">
                    <a:lumMod val="65000"/>
                    <a:lumOff val="35000"/>
                  </a:schemeClr>
                </a:solidFill>
                <a:cs typeface="+mn-ea"/>
                <a:sym typeface="+mn-lt"/>
              </a:rPr>
              <a:t>年</a:t>
            </a:r>
          </a:p>
        </p:txBody>
      </p:sp>
      <p:sp>
        <p:nvSpPr>
          <p:cNvPr id="28" name="开路设计20"/>
          <p:cNvSpPr/>
          <p:nvPr/>
        </p:nvSpPr>
        <p:spPr>
          <a:xfrm>
            <a:off x="2150432" y="2197147"/>
            <a:ext cx="216000" cy="18000"/>
          </a:xfrm>
          <a:prstGeom prst="roundRect">
            <a:avLst>
              <a:gd name="adj" fmla="val 254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开路设计21"/>
          <p:cNvSpPr/>
          <p:nvPr/>
        </p:nvSpPr>
        <p:spPr>
          <a:xfrm>
            <a:off x="7638472" y="2197147"/>
            <a:ext cx="216000" cy="18000"/>
          </a:xfrm>
          <a:prstGeom prst="roundRect">
            <a:avLst>
              <a:gd name="adj" fmla="val 254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开路设计22"/>
          <p:cNvSpPr/>
          <p:nvPr/>
        </p:nvSpPr>
        <p:spPr>
          <a:xfrm>
            <a:off x="2149566" y="4550846"/>
            <a:ext cx="216000" cy="18000"/>
          </a:xfrm>
          <a:prstGeom prst="roundRect">
            <a:avLst>
              <a:gd name="adj" fmla="val 254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开路设计23"/>
          <p:cNvSpPr/>
          <p:nvPr/>
        </p:nvSpPr>
        <p:spPr>
          <a:xfrm>
            <a:off x="7638472" y="4550846"/>
            <a:ext cx="216000" cy="18000"/>
          </a:xfrm>
          <a:prstGeom prst="roundRect">
            <a:avLst>
              <a:gd name="adj" fmla="val 254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开路设计24"/>
          <p:cNvSpPr txBox="1">
            <a:spLocks noChangeArrowheads="1"/>
          </p:cNvSpPr>
          <p:nvPr/>
        </p:nvSpPr>
        <p:spPr bwMode="auto">
          <a:xfrm>
            <a:off x="1218011" y="2042537"/>
            <a:ext cx="571029" cy="572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609600" fontAlgn="base">
              <a:spcBef>
                <a:spcPct val="0"/>
              </a:spcBef>
              <a:spcAft>
                <a:spcPct val="0"/>
              </a:spcAft>
              <a:defRPr/>
            </a:pPr>
            <a:r>
              <a:rPr lang="zh-CN" altLang="en-US" sz="3200">
                <a:solidFill>
                  <a:schemeClr val="bg1"/>
                </a:solidFill>
                <a:latin typeface="+mn-lt"/>
                <a:ea typeface="+mn-ea"/>
                <a:cs typeface="+mn-ea"/>
                <a:sym typeface="+mn-lt"/>
              </a:rPr>
              <a:t>壹</a:t>
            </a:r>
          </a:p>
        </p:txBody>
      </p:sp>
      <p:sp>
        <p:nvSpPr>
          <p:cNvPr id="33" name="开路设计25"/>
          <p:cNvSpPr txBox="1">
            <a:spLocks noChangeArrowheads="1"/>
          </p:cNvSpPr>
          <p:nvPr/>
        </p:nvSpPr>
        <p:spPr bwMode="auto">
          <a:xfrm>
            <a:off x="1218011" y="4370766"/>
            <a:ext cx="571029" cy="572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609600" fontAlgn="base">
              <a:spcBef>
                <a:spcPct val="0"/>
              </a:spcBef>
              <a:spcAft>
                <a:spcPct val="0"/>
              </a:spcAft>
              <a:defRPr/>
            </a:pPr>
            <a:r>
              <a:rPr lang="zh-CN" altLang="en-US" sz="3200">
                <a:solidFill>
                  <a:schemeClr val="bg1"/>
                </a:solidFill>
                <a:latin typeface="+mn-lt"/>
                <a:ea typeface="+mn-ea"/>
                <a:cs typeface="+mn-ea"/>
                <a:sym typeface="+mn-lt"/>
              </a:rPr>
              <a:t>叁</a:t>
            </a:r>
          </a:p>
        </p:txBody>
      </p:sp>
      <p:sp>
        <p:nvSpPr>
          <p:cNvPr id="34" name="开路设计26"/>
          <p:cNvSpPr txBox="1">
            <a:spLocks noChangeArrowheads="1"/>
          </p:cNvSpPr>
          <p:nvPr/>
        </p:nvSpPr>
        <p:spPr bwMode="auto">
          <a:xfrm>
            <a:off x="6739118" y="2042537"/>
            <a:ext cx="571029" cy="572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609600" fontAlgn="base">
              <a:spcBef>
                <a:spcPct val="0"/>
              </a:spcBef>
              <a:spcAft>
                <a:spcPct val="0"/>
              </a:spcAft>
              <a:defRPr/>
            </a:pPr>
            <a:r>
              <a:rPr lang="zh-CN" altLang="en-US" sz="3200">
                <a:solidFill>
                  <a:schemeClr val="bg1"/>
                </a:solidFill>
                <a:latin typeface="+mn-lt"/>
                <a:ea typeface="+mn-ea"/>
                <a:cs typeface="+mn-ea"/>
                <a:sym typeface="+mn-lt"/>
              </a:rPr>
              <a:t>贰</a:t>
            </a:r>
          </a:p>
        </p:txBody>
      </p:sp>
      <p:sp>
        <p:nvSpPr>
          <p:cNvPr id="35" name="开路设计27"/>
          <p:cNvSpPr txBox="1">
            <a:spLocks noChangeArrowheads="1"/>
          </p:cNvSpPr>
          <p:nvPr/>
        </p:nvSpPr>
        <p:spPr bwMode="auto">
          <a:xfrm>
            <a:off x="6739118" y="4370766"/>
            <a:ext cx="571029" cy="572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609600" fontAlgn="base">
              <a:spcBef>
                <a:spcPct val="0"/>
              </a:spcBef>
              <a:spcAft>
                <a:spcPct val="0"/>
              </a:spcAft>
              <a:defRPr/>
            </a:pPr>
            <a:r>
              <a:rPr lang="zh-CN" altLang="en-US" sz="3200">
                <a:solidFill>
                  <a:schemeClr val="bg1"/>
                </a:solidFill>
                <a:latin typeface="+mn-lt"/>
                <a:ea typeface="+mn-ea"/>
                <a:cs typeface="+mn-ea"/>
                <a:sym typeface="+mn-lt"/>
              </a:rPr>
              <a:t>肆</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开路设计1" descr="C:/Users/0/AppData/Local/Temp/picturecompress_20210730013145/output_12.jpgoutput_12"/>
          <p:cNvPicPr>
            <a:picLocks noChangeAspect="1"/>
          </p:cNvPicPr>
          <p:nvPr/>
        </p:nvPicPr>
        <p:blipFill>
          <a:blip r:embed="rId3"/>
          <a:stretch>
            <a:fillRect/>
          </a:stretch>
        </p:blipFill>
        <p:spPr>
          <a:xfrm>
            <a:off x="0" y="0"/>
            <a:ext cx="12192000" cy="6858000"/>
          </a:xfrm>
          <a:prstGeom prst="rect">
            <a:avLst/>
          </a:prstGeom>
        </p:spPr>
      </p:pic>
      <p:sp>
        <p:nvSpPr>
          <p:cNvPr id="7" name="开路设计2"/>
          <p:cNvSpPr/>
          <p:nvPr/>
        </p:nvSpPr>
        <p:spPr>
          <a:xfrm rot="10800000">
            <a:off x="-4607048" y="-2686947"/>
            <a:ext cx="8645648" cy="5373893"/>
          </a:xfrm>
          <a:prstGeom prst="cloud">
            <a:avLst/>
          </a:prstGeom>
          <a:solidFill>
            <a:srgbClr val="ACE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开路设计3"/>
          <p:cNvSpPr/>
          <p:nvPr/>
        </p:nvSpPr>
        <p:spPr>
          <a:xfrm rot="10800000">
            <a:off x="-4974829" y="-2686948"/>
            <a:ext cx="8645648" cy="5373893"/>
          </a:xfrm>
          <a:prstGeom prst="cloud">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开路设计4"/>
          <p:cNvSpPr/>
          <p:nvPr/>
        </p:nvSpPr>
        <p:spPr>
          <a:xfrm>
            <a:off x="9573797" y="4022496"/>
            <a:ext cx="8168640" cy="5760720"/>
          </a:xfrm>
          <a:prstGeom prst="ellipse">
            <a:avLst/>
          </a:prstGeom>
          <a:solidFill>
            <a:srgbClr val="B3D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开路设计5"/>
          <p:cNvSpPr/>
          <p:nvPr/>
        </p:nvSpPr>
        <p:spPr>
          <a:xfrm>
            <a:off x="9573797" y="3626256"/>
            <a:ext cx="8168640" cy="576072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开路设计6"/>
          <p:cNvSpPr/>
          <p:nvPr/>
        </p:nvSpPr>
        <p:spPr>
          <a:xfrm>
            <a:off x="8995064" y="4529081"/>
            <a:ext cx="2095789" cy="1851949"/>
          </a:xfrm>
          <a:prstGeom prst="ellipse">
            <a:avLst/>
          </a:prstGeom>
          <a:solidFill>
            <a:srgbClr val="FFD7A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开路设计7"/>
          <p:cNvSpPr/>
          <p:nvPr/>
        </p:nvSpPr>
        <p:spPr>
          <a:xfrm>
            <a:off x="0" y="6256907"/>
            <a:ext cx="1101147" cy="973031"/>
          </a:xfrm>
          <a:prstGeom prst="ellipse">
            <a:avLst/>
          </a:prstGeom>
          <a:solidFill>
            <a:srgbClr val="FFD7A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开路设计8"/>
          <p:cNvSpPr/>
          <p:nvPr/>
        </p:nvSpPr>
        <p:spPr>
          <a:xfrm>
            <a:off x="10486662" y="-146783"/>
            <a:ext cx="2152891" cy="1619710"/>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开路设计9"/>
          <p:cNvSpPr/>
          <p:nvPr/>
        </p:nvSpPr>
        <p:spPr>
          <a:xfrm>
            <a:off x="3956192" y="3062825"/>
            <a:ext cx="4279616" cy="76944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400" b="1" dirty="0">
                <a:solidFill>
                  <a:schemeClr val="tx1">
                    <a:lumMod val="65000"/>
                    <a:lumOff val="35000"/>
                  </a:schemeClr>
                </a:solidFill>
                <a:cs typeface="+mn-ea"/>
                <a:sym typeface="+mn-lt"/>
              </a:rPr>
              <a:t>研究方向</a:t>
            </a:r>
          </a:p>
        </p:txBody>
      </p:sp>
      <p:sp>
        <p:nvSpPr>
          <p:cNvPr id="57" name="开路设计10"/>
          <p:cNvSpPr/>
          <p:nvPr/>
        </p:nvSpPr>
        <p:spPr>
          <a:xfrm>
            <a:off x="2952750" y="3940513"/>
            <a:ext cx="6286500" cy="41601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600" dirty="0">
                <a:solidFill>
                  <a:schemeClr val="tx1">
                    <a:lumMod val="65000"/>
                    <a:lumOff val="35000"/>
                  </a:schemeClr>
                </a:solidFill>
                <a:cs typeface="+mn-ea"/>
                <a:sym typeface="+mn-lt"/>
              </a:rPr>
              <a:t>1</a:t>
            </a:r>
            <a:endParaRPr lang="zh-CN" altLang="en-US" sz="1600" dirty="0">
              <a:solidFill>
                <a:schemeClr val="tx1">
                  <a:lumMod val="65000"/>
                  <a:lumOff val="35000"/>
                </a:schemeClr>
              </a:solidFill>
              <a:cs typeface="+mn-ea"/>
              <a:sym typeface="+mn-lt"/>
            </a:endParaRPr>
          </a:p>
        </p:txBody>
      </p:sp>
      <p:grpSp>
        <p:nvGrpSpPr>
          <p:cNvPr id="58" name="开路设计11"/>
          <p:cNvGrpSpPr/>
          <p:nvPr/>
        </p:nvGrpSpPr>
        <p:grpSpPr>
          <a:xfrm>
            <a:off x="4663579" y="2129964"/>
            <a:ext cx="2864842" cy="592726"/>
            <a:chOff x="3562437" y="4619846"/>
            <a:chExt cx="2209800" cy="457200"/>
          </a:xfrm>
        </p:grpSpPr>
        <p:sp>
          <p:nvSpPr>
            <p:cNvPr id="59" name="开路设计11-1"/>
            <p:cNvSpPr/>
            <p:nvPr/>
          </p:nvSpPr>
          <p:spPr>
            <a:xfrm>
              <a:off x="3562437" y="4619846"/>
              <a:ext cx="2209800" cy="457200"/>
            </a:xfrm>
            <a:prstGeom prst="roundRect">
              <a:avLst>
                <a:gd name="adj" fmla="val 50000"/>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60" name="开路设计11-2"/>
            <p:cNvSpPr txBox="1"/>
            <p:nvPr/>
          </p:nvSpPr>
          <p:spPr>
            <a:xfrm>
              <a:off x="3924985" y="4622916"/>
              <a:ext cx="1484706" cy="4510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a:solidFill>
                    <a:schemeClr val="bg1"/>
                  </a:solidFill>
                  <a:cs typeface="+mn-ea"/>
                  <a:sym typeface="+mn-lt"/>
                </a:rPr>
                <a:t>PART 04</a:t>
              </a:r>
              <a:endParaRPr lang="zh-CN" altLang="en-US" sz="320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开路设计1"/>
          <p:cNvGrpSpPr/>
          <p:nvPr/>
        </p:nvGrpSpPr>
        <p:grpSpPr>
          <a:xfrm>
            <a:off x="459982" y="420278"/>
            <a:ext cx="486506" cy="548546"/>
            <a:chOff x="459982" y="461392"/>
            <a:chExt cx="486506" cy="548546"/>
          </a:xfrm>
        </p:grpSpPr>
        <p:sp>
          <p:nvSpPr>
            <p:cNvPr id="3" name="开路设计1-1"/>
            <p:cNvSpPr/>
            <p:nvPr/>
          </p:nvSpPr>
          <p:spPr>
            <a:xfrm rot="18900000">
              <a:off x="459982" y="529373"/>
              <a:ext cx="480565" cy="480565"/>
            </a:xfrm>
            <a:prstGeom prst="teardro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开路设计1-2"/>
            <p:cNvSpPr/>
            <p:nvPr/>
          </p:nvSpPr>
          <p:spPr>
            <a:xfrm rot="18900000">
              <a:off x="465923" y="461392"/>
              <a:ext cx="480565" cy="480565"/>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开路设计2"/>
          <p:cNvSpPr txBox="1">
            <a:spLocks noChangeArrowheads="1"/>
          </p:cNvSpPr>
          <p:nvPr/>
        </p:nvSpPr>
        <p:spPr bwMode="auto">
          <a:xfrm>
            <a:off x="1289127" y="386413"/>
            <a:ext cx="1391766" cy="449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研究方向</a:t>
            </a:r>
          </a:p>
        </p:txBody>
      </p:sp>
      <p:sp>
        <p:nvSpPr>
          <p:cNvPr id="7" name="开路设计3"/>
          <p:cNvSpPr/>
          <p:nvPr/>
        </p:nvSpPr>
        <p:spPr>
          <a:xfrm>
            <a:off x="1289127" y="779496"/>
            <a:ext cx="1047121" cy="223445"/>
          </a:xfrm>
          <a:prstGeom prst="rect">
            <a:avLst/>
          </a:prstGeom>
          <a:effectLst/>
        </p:spPr>
        <p:txBody>
          <a:bodyPr wrap="none" lIns="79553" tIns="39776" rIns="79553" bIns="39776">
            <a:spAutoFit/>
          </a:bodyPr>
          <a:lstStyle/>
          <a:p>
            <a:pPr defTabSz="609600" fontAlgn="base">
              <a:spcBef>
                <a:spcPct val="0"/>
              </a:spcBef>
              <a:spcAft>
                <a:spcPct val="0"/>
              </a:spcAft>
              <a:defRPr/>
            </a:pPr>
            <a:r>
              <a:rPr lang="en-US" altLang="zh-CN" sz="930" dirty="0">
                <a:solidFill>
                  <a:schemeClr val="tx1">
                    <a:lumMod val="50000"/>
                    <a:lumOff val="50000"/>
                  </a:schemeClr>
                </a:solidFill>
                <a:cs typeface="+mn-ea"/>
                <a:sym typeface="+mn-lt"/>
              </a:rPr>
              <a:t>Field of research</a:t>
            </a:r>
          </a:p>
        </p:txBody>
      </p:sp>
      <p:sp>
        <p:nvSpPr>
          <p:cNvPr id="8" name="开路设计4"/>
          <p:cNvSpPr/>
          <p:nvPr/>
        </p:nvSpPr>
        <p:spPr>
          <a:xfrm>
            <a:off x="304800" y="1640114"/>
            <a:ext cx="11582400" cy="2634344"/>
          </a:xfrm>
          <a:prstGeom prst="roundRect">
            <a:avLst>
              <a:gd name="adj" fmla="val 3995"/>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开路设计5" descr="C:/Users/0/AppData/Local/Temp/picturecompress_20210730013145/output_13.jpgoutput_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3424" y="1899983"/>
            <a:ext cx="2417103" cy="2075647"/>
          </a:xfrm>
          <a:prstGeom prst="rect">
            <a:avLst/>
          </a:prstGeom>
        </p:spPr>
      </p:pic>
      <p:pic>
        <p:nvPicPr>
          <p:cNvPr id="10" name="开路设计6" descr="C:/Users/0/AppData/Local/Temp/picturecompress_20210730013145/output_14.jpgoutput_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00240" y="1899983"/>
            <a:ext cx="2417103" cy="2075647"/>
          </a:xfrm>
          <a:prstGeom prst="rect">
            <a:avLst/>
          </a:prstGeom>
        </p:spPr>
      </p:pic>
      <p:pic>
        <p:nvPicPr>
          <p:cNvPr id="11" name="开路设计7" descr="C:/Users/0/AppData/Local/Temp/picturecompress_20210730013145/output_15.jpgoutput_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65137" y="1899983"/>
            <a:ext cx="2417103" cy="2075647"/>
          </a:xfrm>
          <a:prstGeom prst="rect">
            <a:avLst/>
          </a:prstGeom>
        </p:spPr>
      </p:pic>
      <p:pic>
        <p:nvPicPr>
          <p:cNvPr id="12" name="开路设计8" descr="C:/Users/0/AppData/Local/Temp/picturecompress_20210730013145/output_16.jpgoutput_1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030363" y="1899983"/>
            <a:ext cx="2417103" cy="2075647"/>
          </a:xfrm>
          <a:prstGeom prst="rect">
            <a:avLst/>
          </a:prstGeom>
        </p:spPr>
      </p:pic>
      <p:sp>
        <p:nvSpPr>
          <p:cNvPr id="13" name="开路设计9"/>
          <p:cNvSpPr/>
          <p:nvPr/>
        </p:nvSpPr>
        <p:spPr>
          <a:xfrm flipH="1" flipV="1">
            <a:off x="1872174" y="4080719"/>
            <a:ext cx="139602" cy="12034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开路设计10"/>
          <p:cNvSpPr/>
          <p:nvPr/>
        </p:nvSpPr>
        <p:spPr>
          <a:xfrm flipH="1" flipV="1">
            <a:off x="4638990" y="4080719"/>
            <a:ext cx="139602" cy="120347"/>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开路设计11"/>
          <p:cNvSpPr/>
          <p:nvPr/>
        </p:nvSpPr>
        <p:spPr>
          <a:xfrm flipH="1" flipV="1">
            <a:off x="7403887" y="4080719"/>
            <a:ext cx="139602" cy="120347"/>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开路设计12"/>
          <p:cNvSpPr/>
          <p:nvPr/>
        </p:nvSpPr>
        <p:spPr>
          <a:xfrm flipH="1" flipV="1">
            <a:off x="10169113" y="4080719"/>
            <a:ext cx="139602" cy="12034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开路设计13"/>
          <p:cNvSpPr txBox="1"/>
          <p:nvPr/>
        </p:nvSpPr>
        <p:spPr>
          <a:xfrm>
            <a:off x="1336681" y="4558598"/>
            <a:ext cx="1210588" cy="400110"/>
          </a:xfrm>
          <a:prstGeom prst="rect">
            <a:avLst/>
          </a:prstGeom>
          <a:noFill/>
        </p:spPr>
        <p:txBody>
          <a:bodyPr wrap="none" rtlCol="0">
            <a:spAutoFit/>
          </a:bodyPr>
          <a:lstStyle/>
          <a:p>
            <a:r>
              <a:rPr lang="zh-CN" altLang="en-US" sz="2000" dirty="0">
                <a:solidFill>
                  <a:schemeClr val="tx1">
                    <a:lumMod val="65000"/>
                    <a:lumOff val="35000"/>
                  </a:schemeClr>
                </a:solidFill>
                <a:cs typeface="+mn-ea"/>
                <a:sym typeface="+mn-lt"/>
              </a:rPr>
              <a:t>算法分析</a:t>
            </a:r>
          </a:p>
        </p:txBody>
      </p:sp>
      <p:sp>
        <p:nvSpPr>
          <p:cNvPr id="21" name="开路设计14"/>
          <p:cNvSpPr txBox="1"/>
          <p:nvPr/>
        </p:nvSpPr>
        <p:spPr>
          <a:xfrm>
            <a:off x="850464" y="4985078"/>
            <a:ext cx="2183022" cy="1743619"/>
          </a:xfrm>
          <a:prstGeom prst="rect">
            <a:avLst/>
          </a:prstGeom>
          <a:noFill/>
        </p:spPr>
        <p:txBody>
          <a:bodyPr wrap="square" rtlCol="0">
            <a:spAutoFit/>
          </a:bodyPr>
          <a:lstStyle/>
          <a:p>
            <a:pPr algn="ctr" eaLnBrk="0">
              <a:lnSpc>
                <a:spcPct val="130000"/>
              </a:lnSpc>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比较不同算法的效率，选择或设计出更合适特定问题的算法。理解和应用算法分析能够在资源有限的情况下优化软件的性能和效率</a:t>
            </a:r>
          </a:p>
        </p:txBody>
      </p:sp>
      <p:sp>
        <p:nvSpPr>
          <p:cNvPr id="25" name="开路设计15"/>
          <p:cNvSpPr txBox="1"/>
          <p:nvPr/>
        </p:nvSpPr>
        <p:spPr>
          <a:xfrm>
            <a:off x="4106266" y="4558598"/>
            <a:ext cx="1467068" cy="400110"/>
          </a:xfrm>
          <a:prstGeom prst="rect">
            <a:avLst/>
          </a:prstGeom>
          <a:noFill/>
        </p:spPr>
        <p:txBody>
          <a:bodyPr wrap="none" rtlCol="0">
            <a:spAutoFit/>
          </a:bodyPr>
          <a:lstStyle/>
          <a:p>
            <a:r>
              <a:rPr lang="zh-CN" altLang="en-US" sz="2000" dirty="0">
                <a:solidFill>
                  <a:schemeClr val="tx1">
                    <a:lumMod val="65000"/>
                    <a:lumOff val="35000"/>
                  </a:schemeClr>
                </a:solidFill>
                <a:cs typeface="+mn-ea"/>
                <a:sym typeface="+mn-lt"/>
              </a:rPr>
              <a:t>计算复杂性</a:t>
            </a:r>
          </a:p>
        </p:txBody>
      </p:sp>
      <p:sp>
        <p:nvSpPr>
          <p:cNvPr id="26" name="开路设计16"/>
          <p:cNvSpPr txBox="1"/>
          <p:nvPr/>
        </p:nvSpPr>
        <p:spPr>
          <a:xfrm>
            <a:off x="3620049" y="4985078"/>
            <a:ext cx="2183022" cy="1183466"/>
          </a:xfrm>
          <a:prstGeom prst="rect">
            <a:avLst/>
          </a:prstGeom>
          <a:noFill/>
        </p:spPr>
        <p:txBody>
          <a:bodyPr wrap="square" rtlCol="0">
            <a:spAutoFit/>
          </a:bodyPr>
          <a:lstStyle/>
          <a:p>
            <a:pPr algn="ctr" eaLnBrk="0">
              <a:lnSpc>
                <a:spcPct val="130000"/>
              </a:lnSpc>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衡量解决问题所需计算资源（如时间、空间）的量度，是算法分析中的核心概念。</a:t>
            </a:r>
          </a:p>
        </p:txBody>
      </p:sp>
      <p:sp>
        <p:nvSpPr>
          <p:cNvPr id="27" name="开路设计17"/>
          <p:cNvSpPr txBox="1"/>
          <p:nvPr/>
        </p:nvSpPr>
        <p:spPr>
          <a:xfrm>
            <a:off x="6875148" y="4558598"/>
            <a:ext cx="1210588" cy="400110"/>
          </a:xfrm>
          <a:prstGeom prst="rect">
            <a:avLst/>
          </a:prstGeom>
          <a:noFill/>
        </p:spPr>
        <p:txBody>
          <a:bodyPr wrap="none" rtlCol="0">
            <a:spAutoFit/>
          </a:bodyPr>
          <a:lstStyle/>
          <a:p>
            <a:r>
              <a:rPr lang="zh-CN" altLang="en-US" sz="2000" dirty="0">
                <a:solidFill>
                  <a:schemeClr val="tx1">
                    <a:lumMod val="65000"/>
                    <a:lumOff val="35000"/>
                  </a:schemeClr>
                </a:solidFill>
                <a:cs typeface="+mn-ea"/>
                <a:sym typeface="+mn-lt"/>
              </a:rPr>
              <a:t>密码协议</a:t>
            </a:r>
          </a:p>
        </p:txBody>
      </p:sp>
      <p:sp>
        <p:nvSpPr>
          <p:cNvPr id="28" name="开路设计18"/>
          <p:cNvSpPr txBox="1"/>
          <p:nvPr/>
        </p:nvSpPr>
        <p:spPr>
          <a:xfrm>
            <a:off x="6388931" y="4985078"/>
            <a:ext cx="2183022" cy="1184940"/>
          </a:xfrm>
          <a:prstGeom prst="rect">
            <a:avLst/>
          </a:prstGeom>
          <a:noFill/>
        </p:spPr>
        <p:txBody>
          <a:bodyPr wrap="square" rtlCol="0">
            <a:spAutoFit/>
          </a:bodyPr>
          <a:lstStyle/>
          <a:p>
            <a:pPr algn="ctr" eaLnBrk="0">
              <a:lnSpc>
                <a:spcPct val="130000"/>
              </a:lnSpc>
              <a:defRPr/>
            </a:pPr>
            <a:r>
              <a:rPr lang="zh-CN" altLang="en-US" sz="1400" dirty="0">
                <a:solidFill>
                  <a:schemeClr val="bg1">
                    <a:lumMod val="50000"/>
                  </a:schemeClr>
                </a:solidFill>
                <a:cs typeface="+mn-ea"/>
                <a:sym typeface="+mn-lt"/>
              </a:rPr>
              <a:t>在不安全网络上安全通信的方法，使用密码学的原理和技术来确保通信双方的数据安全性和身份验证。</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9" name="开路设计19"/>
          <p:cNvSpPr txBox="1"/>
          <p:nvPr/>
        </p:nvSpPr>
        <p:spPr>
          <a:xfrm>
            <a:off x="9644030" y="4558598"/>
            <a:ext cx="1210588" cy="400110"/>
          </a:xfrm>
          <a:prstGeom prst="rect">
            <a:avLst/>
          </a:prstGeom>
          <a:noFill/>
        </p:spPr>
        <p:txBody>
          <a:bodyPr wrap="none" rtlCol="0">
            <a:spAutoFit/>
          </a:bodyPr>
          <a:lstStyle/>
          <a:p>
            <a:r>
              <a:rPr lang="zh-CN" altLang="en-US" sz="2000" dirty="0">
                <a:solidFill>
                  <a:schemeClr val="tx1">
                    <a:lumMod val="65000"/>
                    <a:lumOff val="35000"/>
                  </a:schemeClr>
                </a:solidFill>
                <a:cs typeface="+mn-ea"/>
                <a:sym typeface="+mn-lt"/>
              </a:rPr>
              <a:t>量子计算</a:t>
            </a:r>
          </a:p>
        </p:txBody>
      </p:sp>
      <p:sp>
        <p:nvSpPr>
          <p:cNvPr id="30" name="开路设计20"/>
          <p:cNvSpPr txBox="1"/>
          <p:nvPr/>
        </p:nvSpPr>
        <p:spPr>
          <a:xfrm>
            <a:off x="9157813" y="4985078"/>
            <a:ext cx="2183022" cy="903389"/>
          </a:xfrm>
          <a:prstGeom prst="rect">
            <a:avLst/>
          </a:prstGeom>
          <a:noFill/>
        </p:spPr>
        <p:txBody>
          <a:bodyPr wrap="square" rtlCol="0">
            <a:spAutoFit/>
          </a:bodyPr>
          <a:lstStyle/>
          <a:p>
            <a:pPr algn="ctr" eaLnBrk="0">
              <a:lnSpc>
                <a:spcPct val="130000"/>
              </a:lnSpc>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利用量子力学的原理来处理信息的计算方式。使用量子位作为基本单位。</a:t>
            </a:r>
          </a:p>
        </p:txBody>
      </p:sp>
      <p:pic>
        <p:nvPicPr>
          <p:cNvPr id="5" name="图片 4">
            <a:extLst>
              <a:ext uri="{FF2B5EF4-FFF2-40B4-BE49-F238E27FC236}">
                <a16:creationId xmlns:a16="http://schemas.microsoft.com/office/drawing/2014/main" id="{3D7D86E9-2DE2-EFE2-1C73-D1E8635D5F18}"/>
              </a:ext>
            </a:extLst>
          </p:cNvPr>
          <p:cNvPicPr>
            <a:picLocks noChangeAspect="1"/>
          </p:cNvPicPr>
          <p:nvPr/>
        </p:nvPicPr>
        <p:blipFill>
          <a:blip r:embed="rId7"/>
          <a:stretch>
            <a:fillRect/>
          </a:stretch>
        </p:blipFill>
        <p:spPr>
          <a:xfrm>
            <a:off x="717354" y="1903254"/>
            <a:ext cx="2444283" cy="2113768"/>
          </a:xfrm>
          <a:prstGeom prst="rect">
            <a:avLst/>
          </a:prstGeom>
        </p:spPr>
      </p:pic>
      <p:pic>
        <p:nvPicPr>
          <p:cNvPr id="18" name="图片 17">
            <a:extLst>
              <a:ext uri="{FF2B5EF4-FFF2-40B4-BE49-F238E27FC236}">
                <a16:creationId xmlns:a16="http://schemas.microsoft.com/office/drawing/2014/main" id="{952670C8-4A96-D061-0FD8-C69BECE89634}"/>
              </a:ext>
            </a:extLst>
          </p:cNvPr>
          <p:cNvPicPr>
            <a:picLocks noChangeAspect="1"/>
          </p:cNvPicPr>
          <p:nvPr/>
        </p:nvPicPr>
        <p:blipFill>
          <a:blip r:embed="rId8"/>
          <a:stretch>
            <a:fillRect/>
          </a:stretch>
        </p:blipFill>
        <p:spPr>
          <a:xfrm>
            <a:off x="3489130" y="1900908"/>
            <a:ext cx="2417103" cy="2072546"/>
          </a:xfrm>
          <a:prstGeom prst="rect">
            <a:avLst/>
          </a:prstGeom>
        </p:spPr>
      </p:pic>
      <p:sp>
        <p:nvSpPr>
          <p:cNvPr id="19" name="AutoShape 2" descr="加密解密与签名验签的原理 - 开发指南| 阿里云">
            <a:extLst>
              <a:ext uri="{FF2B5EF4-FFF2-40B4-BE49-F238E27FC236}">
                <a16:creationId xmlns:a16="http://schemas.microsoft.com/office/drawing/2014/main" id="{7539C2EB-D343-5CB9-E0F3-B0AE5EF17A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 name="图片 19">
            <a:extLst>
              <a:ext uri="{FF2B5EF4-FFF2-40B4-BE49-F238E27FC236}">
                <a16:creationId xmlns:a16="http://schemas.microsoft.com/office/drawing/2014/main" id="{67819251-5121-B24B-3341-32AA48435E92}"/>
              </a:ext>
            </a:extLst>
          </p:cNvPr>
          <p:cNvPicPr>
            <a:picLocks noChangeAspect="1"/>
          </p:cNvPicPr>
          <p:nvPr/>
        </p:nvPicPr>
        <p:blipFill>
          <a:blip r:embed="rId9"/>
          <a:stretch>
            <a:fillRect/>
          </a:stretch>
        </p:blipFill>
        <p:spPr>
          <a:xfrm>
            <a:off x="6274657" y="1897774"/>
            <a:ext cx="2432872" cy="2072546"/>
          </a:xfrm>
          <a:prstGeom prst="rect">
            <a:avLst/>
          </a:prstGeom>
        </p:spPr>
      </p:pic>
      <p:pic>
        <p:nvPicPr>
          <p:cNvPr id="22" name="图片 21">
            <a:extLst>
              <a:ext uri="{FF2B5EF4-FFF2-40B4-BE49-F238E27FC236}">
                <a16:creationId xmlns:a16="http://schemas.microsoft.com/office/drawing/2014/main" id="{360B4B7D-04A5-EFF5-E0C5-367B512A40A2}"/>
              </a:ext>
            </a:extLst>
          </p:cNvPr>
          <p:cNvPicPr>
            <a:picLocks noChangeAspect="1"/>
          </p:cNvPicPr>
          <p:nvPr/>
        </p:nvPicPr>
        <p:blipFill>
          <a:blip r:embed="rId10"/>
          <a:stretch>
            <a:fillRect/>
          </a:stretch>
        </p:blipFill>
        <p:spPr>
          <a:xfrm>
            <a:off x="9038565" y="1904622"/>
            <a:ext cx="2444802" cy="20656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开路设计1" descr="C:/Users/0/AppData/Local/Temp/picturecompress_20210730013145/output_23.jpgoutput_23"/>
          <p:cNvPicPr>
            <a:picLocks noChangeAspect="1"/>
          </p:cNvPicPr>
          <p:nvPr/>
        </p:nvPicPr>
        <p:blipFill>
          <a:blip r:embed="rId3"/>
          <a:stretch>
            <a:fillRect/>
          </a:stretch>
        </p:blipFill>
        <p:spPr>
          <a:xfrm>
            <a:off x="0" y="0"/>
            <a:ext cx="12192000" cy="6858000"/>
          </a:xfrm>
          <a:prstGeom prst="rect">
            <a:avLst/>
          </a:prstGeom>
        </p:spPr>
      </p:pic>
      <p:sp>
        <p:nvSpPr>
          <p:cNvPr id="7" name="开路设计2"/>
          <p:cNvSpPr/>
          <p:nvPr/>
        </p:nvSpPr>
        <p:spPr>
          <a:xfrm rot="10800000">
            <a:off x="-4607048" y="-2686947"/>
            <a:ext cx="8645648" cy="5373893"/>
          </a:xfrm>
          <a:prstGeom prst="cloud">
            <a:avLst/>
          </a:prstGeom>
          <a:solidFill>
            <a:srgbClr val="ACE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开路设计3"/>
          <p:cNvSpPr/>
          <p:nvPr/>
        </p:nvSpPr>
        <p:spPr>
          <a:xfrm rot="10800000">
            <a:off x="-4974829" y="-2686948"/>
            <a:ext cx="8645648" cy="5373893"/>
          </a:xfrm>
          <a:prstGeom prst="cloud">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开路设计4"/>
          <p:cNvSpPr/>
          <p:nvPr/>
        </p:nvSpPr>
        <p:spPr>
          <a:xfrm>
            <a:off x="9573797" y="4022496"/>
            <a:ext cx="8168640" cy="5760720"/>
          </a:xfrm>
          <a:prstGeom prst="ellipse">
            <a:avLst/>
          </a:prstGeom>
          <a:solidFill>
            <a:srgbClr val="B3D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开路设计5"/>
          <p:cNvSpPr/>
          <p:nvPr/>
        </p:nvSpPr>
        <p:spPr>
          <a:xfrm>
            <a:off x="9573797" y="3626256"/>
            <a:ext cx="8168640" cy="576072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开路设计6"/>
          <p:cNvSpPr/>
          <p:nvPr/>
        </p:nvSpPr>
        <p:spPr>
          <a:xfrm>
            <a:off x="8995064" y="4529081"/>
            <a:ext cx="2095789" cy="1851949"/>
          </a:xfrm>
          <a:prstGeom prst="ellipse">
            <a:avLst/>
          </a:prstGeom>
          <a:solidFill>
            <a:srgbClr val="FFD7A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开路设计7"/>
          <p:cNvSpPr/>
          <p:nvPr/>
        </p:nvSpPr>
        <p:spPr>
          <a:xfrm>
            <a:off x="0" y="6256907"/>
            <a:ext cx="1101147" cy="973031"/>
          </a:xfrm>
          <a:prstGeom prst="ellipse">
            <a:avLst/>
          </a:prstGeom>
          <a:solidFill>
            <a:srgbClr val="FFD7A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开路设计8"/>
          <p:cNvGrpSpPr/>
          <p:nvPr/>
        </p:nvGrpSpPr>
        <p:grpSpPr>
          <a:xfrm>
            <a:off x="1235242" y="2023355"/>
            <a:ext cx="9492448" cy="2811290"/>
            <a:chOff x="1109713" y="2229844"/>
            <a:chExt cx="9492448" cy="2811290"/>
          </a:xfrm>
        </p:grpSpPr>
        <p:sp>
          <p:nvSpPr>
            <p:cNvPr id="20" name="开路设计8-1"/>
            <p:cNvSpPr/>
            <p:nvPr/>
          </p:nvSpPr>
          <p:spPr>
            <a:xfrm>
              <a:off x="1830271" y="3635879"/>
              <a:ext cx="8280400" cy="365760"/>
            </a:xfrm>
            <a:prstGeom prst="rect">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1" name="开路设计8-2"/>
            <p:cNvSpPr txBox="1"/>
            <p:nvPr/>
          </p:nvSpPr>
          <p:spPr>
            <a:xfrm>
              <a:off x="3115829" y="2229844"/>
              <a:ext cx="57092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b="1" dirty="0">
                  <a:solidFill>
                    <a:srgbClr val="FFAD8D">
                      <a:alpha val="20000"/>
                    </a:srgbClr>
                  </a:solidFill>
                  <a:effectLst/>
                  <a:cs typeface="+mn-ea"/>
                  <a:sym typeface="+mn-lt"/>
                </a:rPr>
                <a:t>CAMPAIGN</a:t>
              </a:r>
            </a:p>
          </p:txBody>
        </p:sp>
        <p:sp>
          <p:nvSpPr>
            <p:cNvPr id="22" name="开路设计8-3"/>
            <p:cNvSpPr txBox="1"/>
            <p:nvPr/>
          </p:nvSpPr>
          <p:spPr>
            <a:xfrm>
              <a:off x="1109713" y="2804029"/>
              <a:ext cx="9492448" cy="1200329"/>
            </a:xfrm>
            <a:prstGeom prst="rect">
              <a:avLst/>
            </a:prstGeom>
            <a:noFill/>
          </p:spPr>
          <p:txBody>
            <a:bodyPr wrap="square" rtlCol="0">
              <a:spAutoFit/>
            </a:bodyPr>
            <a:lstStyle>
              <a:defPPr>
                <a:defRPr lang="zh-CN"/>
              </a:defPPr>
              <a:lvl1pPr algn="ctr">
                <a:defRPr sz="7200">
                  <a:solidFill>
                    <a:srgbClr val="595959"/>
                  </a:solidFill>
                  <a:effectLst/>
                  <a:latin typeface="汉真广标" panose="02010609000101010101" pitchFamily="49" charset="-122"/>
                  <a:ea typeface="汉真广标" panose="02010609000101010101" pitchFamily="49" charset="-122"/>
                </a:defRPr>
              </a:lvl1pPr>
            </a:lstStyle>
            <a:p>
              <a:r>
                <a:rPr lang="zh-CN" altLang="en-US" b="1" dirty="0">
                  <a:latin typeface="+mn-lt"/>
                  <a:ea typeface="+mn-ea"/>
                  <a:cs typeface="+mn-ea"/>
                  <a:sym typeface="+mn-lt"/>
                </a:rPr>
                <a:t>引领中国“图灵”之路</a:t>
              </a:r>
            </a:p>
          </p:txBody>
        </p:sp>
        <p:sp>
          <p:nvSpPr>
            <p:cNvPr id="23" name="开路设计8-4"/>
            <p:cNvSpPr/>
            <p:nvPr/>
          </p:nvSpPr>
          <p:spPr>
            <a:xfrm>
              <a:off x="4751271" y="4608064"/>
              <a:ext cx="2438400" cy="433070"/>
            </a:xfrm>
            <a:prstGeom prst="roundRect">
              <a:avLst>
                <a:gd name="adj" fmla="val 50000"/>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dirty="0">
                  <a:solidFill>
                    <a:srgbClr val="595959"/>
                  </a:solidFill>
                  <a:cs typeface="+mn-ea"/>
                  <a:sym typeface="+mn-lt"/>
                </a:rPr>
                <a:t>汇报人：刘文龙</a:t>
              </a:r>
              <a:endParaRPr lang="en-US" altLang="zh-CN" sz="2000" dirty="0">
                <a:solidFill>
                  <a:srgbClr val="595959"/>
                </a:solidFill>
                <a:cs typeface="+mn-ea"/>
                <a:sym typeface="+mn-lt"/>
              </a:endParaRPr>
            </a:p>
          </p:txBody>
        </p:sp>
        <p:sp>
          <p:nvSpPr>
            <p:cNvPr id="24" name="开路设计8-5"/>
            <p:cNvSpPr txBox="1"/>
            <p:nvPr/>
          </p:nvSpPr>
          <p:spPr>
            <a:xfrm>
              <a:off x="2149041" y="4126099"/>
              <a:ext cx="764286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50000"/>
                      <a:lumOff val="50000"/>
                    </a:schemeClr>
                  </a:solidFill>
                  <a:cs typeface="+mn-ea"/>
                  <a:sym typeface="+mn-lt"/>
                </a:rPr>
                <a:t>姚期智介绍</a:t>
              </a:r>
              <a:endParaRPr lang="en-US" sz="1600" dirty="0">
                <a:solidFill>
                  <a:schemeClr val="tx1">
                    <a:lumMod val="50000"/>
                    <a:lumOff val="50000"/>
                  </a:schemeClr>
                </a:solidFill>
                <a:cs typeface="+mn-ea"/>
                <a:sym typeface="+mn-lt"/>
              </a:endParaRPr>
            </a:p>
          </p:txBody>
        </p:sp>
      </p:grpSp>
      <p:sp>
        <p:nvSpPr>
          <p:cNvPr id="32" name="开路设计9"/>
          <p:cNvSpPr/>
          <p:nvPr/>
        </p:nvSpPr>
        <p:spPr>
          <a:xfrm>
            <a:off x="10486662" y="-146783"/>
            <a:ext cx="2152891" cy="1619710"/>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开路设计1" descr="C:/Users/0/AppData/Local/Temp/picturecompress_20210730013145/output_2.jpgoutput_2"/>
          <p:cNvPicPr>
            <a:picLocks noChangeAspect="1"/>
          </p:cNvPicPr>
          <p:nvPr/>
        </p:nvPicPr>
        <p:blipFill>
          <a:blip r:embed="rId3"/>
          <a:stretch>
            <a:fillRect/>
          </a:stretch>
        </p:blipFill>
        <p:spPr>
          <a:xfrm>
            <a:off x="0" y="0"/>
            <a:ext cx="12192000" cy="6858000"/>
          </a:xfrm>
          <a:prstGeom prst="rect">
            <a:avLst/>
          </a:prstGeom>
        </p:spPr>
      </p:pic>
      <p:sp>
        <p:nvSpPr>
          <p:cNvPr id="7" name="开路设计2"/>
          <p:cNvSpPr/>
          <p:nvPr/>
        </p:nvSpPr>
        <p:spPr>
          <a:xfrm rot="10800000">
            <a:off x="-4607048" y="-2686947"/>
            <a:ext cx="8645648" cy="5373893"/>
          </a:xfrm>
          <a:prstGeom prst="cloud">
            <a:avLst/>
          </a:prstGeom>
          <a:solidFill>
            <a:srgbClr val="ACE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开路设计3"/>
          <p:cNvSpPr/>
          <p:nvPr/>
        </p:nvSpPr>
        <p:spPr>
          <a:xfrm rot="10800000">
            <a:off x="-4974829" y="-2686948"/>
            <a:ext cx="8645648" cy="5373893"/>
          </a:xfrm>
          <a:prstGeom prst="cloud">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开路设计4"/>
          <p:cNvSpPr/>
          <p:nvPr/>
        </p:nvSpPr>
        <p:spPr>
          <a:xfrm>
            <a:off x="9573797" y="4022496"/>
            <a:ext cx="8168640" cy="5760720"/>
          </a:xfrm>
          <a:prstGeom prst="ellipse">
            <a:avLst/>
          </a:prstGeom>
          <a:solidFill>
            <a:srgbClr val="B3D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开路设计5"/>
          <p:cNvSpPr/>
          <p:nvPr/>
        </p:nvSpPr>
        <p:spPr>
          <a:xfrm>
            <a:off x="9573797" y="3626256"/>
            <a:ext cx="8168640" cy="576072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开路设计6"/>
          <p:cNvSpPr/>
          <p:nvPr/>
        </p:nvSpPr>
        <p:spPr>
          <a:xfrm>
            <a:off x="8995064" y="4529081"/>
            <a:ext cx="2095789" cy="1851949"/>
          </a:xfrm>
          <a:prstGeom prst="ellipse">
            <a:avLst/>
          </a:prstGeom>
          <a:solidFill>
            <a:srgbClr val="FFD7A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开路设计7"/>
          <p:cNvSpPr/>
          <p:nvPr/>
        </p:nvSpPr>
        <p:spPr>
          <a:xfrm>
            <a:off x="0" y="6256907"/>
            <a:ext cx="1101147" cy="973031"/>
          </a:xfrm>
          <a:prstGeom prst="ellipse">
            <a:avLst/>
          </a:prstGeom>
          <a:solidFill>
            <a:srgbClr val="FFD7A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开路设计8"/>
          <p:cNvSpPr/>
          <p:nvPr/>
        </p:nvSpPr>
        <p:spPr>
          <a:xfrm>
            <a:off x="10486662" y="-146783"/>
            <a:ext cx="2152891" cy="1619710"/>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开路设计9"/>
          <p:cNvSpPr txBox="1">
            <a:spLocks noChangeArrowheads="1"/>
          </p:cNvSpPr>
          <p:nvPr/>
        </p:nvSpPr>
        <p:spPr bwMode="auto">
          <a:xfrm>
            <a:off x="6042801" y="36980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获奖情况</a:t>
            </a:r>
          </a:p>
        </p:txBody>
      </p:sp>
      <p:sp>
        <p:nvSpPr>
          <p:cNvPr id="18" name="开路设计10"/>
          <p:cNvSpPr/>
          <p:nvPr/>
        </p:nvSpPr>
        <p:spPr>
          <a:xfrm>
            <a:off x="6042800" y="4122417"/>
            <a:ext cx="639919" cy="256224"/>
          </a:xfrm>
          <a:prstGeom prst="rect">
            <a:avLst/>
          </a:prstGeom>
        </p:spPr>
        <p:txBody>
          <a:bodyPr wrap="none">
            <a:spAutoFit/>
          </a:bodyPr>
          <a:lstStyle/>
          <a:p>
            <a:pPr defTabSz="609600" fontAlgn="base">
              <a:spcBef>
                <a:spcPct val="0"/>
              </a:spcBef>
              <a:spcAft>
                <a:spcPct val="0"/>
              </a:spcAft>
              <a:defRPr/>
            </a:pPr>
            <a:r>
              <a:rPr lang="en-US" altLang="zh-CN" sz="1065" dirty="0">
                <a:solidFill>
                  <a:schemeClr val="tx1">
                    <a:lumMod val="50000"/>
                    <a:lumOff val="50000"/>
                  </a:schemeClr>
                </a:solidFill>
                <a:cs typeface="+mn-ea"/>
                <a:sym typeface="+mn-lt"/>
              </a:rPr>
              <a:t>Awards</a:t>
            </a:r>
          </a:p>
        </p:txBody>
      </p:sp>
      <p:sp>
        <p:nvSpPr>
          <p:cNvPr id="19" name="开路设计11"/>
          <p:cNvSpPr txBox="1">
            <a:spLocks noChangeArrowheads="1"/>
          </p:cNvSpPr>
          <p:nvPr/>
        </p:nvSpPr>
        <p:spPr bwMode="auto">
          <a:xfrm>
            <a:off x="6042800" y="239425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生涯历程</a:t>
            </a:r>
          </a:p>
        </p:txBody>
      </p:sp>
      <p:sp>
        <p:nvSpPr>
          <p:cNvPr id="25" name="开路设计12"/>
          <p:cNvSpPr txBox="1">
            <a:spLocks noChangeArrowheads="1"/>
          </p:cNvSpPr>
          <p:nvPr/>
        </p:nvSpPr>
        <p:spPr bwMode="auto">
          <a:xfrm>
            <a:off x="6042800" y="501520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研究方向</a:t>
            </a:r>
          </a:p>
        </p:txBody>
      </p:sp>
      <p:sp>
        <p:nvSpPr>
          <p:cNvPr id="26" name="开路设计13"/>
          <p:cNvSpPr/>
          <p:nvPr/>
        </p:nvSpPr>
        <p:spPr>
          <a:xfrm>
            <a:off x="6042800" y="2818645"/>
            <a:ext cx="902811" cy="256224"/>
          </a:xfrm>
          <a:prstGeom prst="rect">
            <a:avLst/>
          </a:prstGeom>
        </p:spPr>
        <p:txBody>
          <a:bodyPr wrap="none">
            <a:spAutoFit/>
          </a:bodyPr>
          <a:lstStyle/>
          <a:p>
            <a:pPr defTabSz="609600" fontAlgn="base">
              <a:spcBef>
                <a:spcPct val="0"/>
              </a:spcBef>
              <a:spcAft>
                <a:spcPct val="0"/>
              </a:spcAft>
              <a:defRPr/>
            </a:pPr>
            <a:r>
              <a:rPr lang="en-US" altLang="zh-CN" sz="1065" dirty="0">
                <a:solidFill>
                  <a:schemeClr val="tx1">
                    <a:lumMod val="50000"/>
                    <a:lumOff val="50000"/>
                  </a:schemeClr>
                </a:solidFill>
                <a:cs typeface="+mn-ea"/>
                <a:sym typeface="+mn-lt"/>
              </a:rPr>
              <a:t>Career path</a:t>
            </a:r>
          </a:p>
        </p:txBody>
      </p:sp>
      <p:sp>
        <p:nvSpPr>
          <p:cNvPr id="27" name="开路设计14"/>
          <p:cNvSpPr/>
          <p:nvPr/>
        </p:nvSpPr>
        <p:spPr>
          <a:xfrm>
            <a:off x="6042800" y="5439590"/>
            <a:ext cx="1199367" cy="256224"/>
          </a:xfrm>
          <a:prstGeom prst="rect">
            <a:avLst/>
          </a:prstGeom>
        </p:spPr>
        <p:txBody>
          <a:bodyPr wrap="none">
            <a:spAutoFit/>
          </a:bodyPr>
          <a:lstStyle/>
          <a:p>
            <a:pPr defTabSz="609600" fontAlgn="base">
              <a:spcBef>
                <a:spcPct val="0"/>
              </a:spcBef>
              <a:spcAft>
                <a:spcPct val="0"/>
              </a:spcAft>
              <a:defRPr/>
            </a:pPr>
            <a:r>
              <a:rPr lang="en-US" altLang="zh-CN" sz="1065" dirty="0">
                <a:solidFill>
                  <a:schemeClr val="tx1">
                    <a:lumMod val="50000"/>
                    <a:lumOff val="50000"/>
                  </a:schemeClr>
                </a:solidFill>
                <a:cs typeface="+mn-ea"/>
                <a:sym typeface="+mn-lt"/>
              </a:rPr>
              <a:t>Field of research</a:t>
            </a:r>
          </a:p>
        </p:txBody>
      </p:sp>
      <p:sp>
        <p:nvSpPr>
          <p:cNvPr id="28" name="开路设计15"/>
          <p:cNvSpPr txBox="1">
            <a:spLocks noChangeArrowheads="1"/>
          </p:cNvSpPr>
          <p:nvPr/>
        </p:nvSpPr>
        <p:spPr bwMode="auto">
          <a:xfrm>
            <a:off x="6042800" y="1097857"/>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609600" fontAlgn="base">
              <a:spcBef>
                <a:spcPct val="0"/>
              </a:spcBef>
              <a:spcAft>
                <a:spcPct val="0"/>
              </a:spcAft>
              <a:defRPr/>
            </a:pPr>
            <a:r>
              <a:rPr lang="zh-CN" altLang="en-US" sz="2400" b="1" dirty="0">
                <a:solidFill>
                  <a:srgbClr val="595959"/>
                </a:solidFill>
                <a:latin typeface="+mn-lt"/>
                <a:ea typeface="+mn-ea"/>
                <a:cs typeface="+mn-ea"/>
                <a:sym typeface="+mn-lt"/>
              </a:rPr>
              <a:t>姚期智简介</a:t>
            </a:r>
          </a:p>
        </p:txBody>
      </p:sp>
      <p:sp>
        <p:nvSpPr>
          <p:cNvPr id="30" name="开路设计16"/>
          <p:cNvSpPr/>
          <p:nvPr/>
        </p:nvSpPr>
        <p:spPr>
          <a:xfrm>
            <a:off x="6042800" y="1522245"/>
            <a:ext cx="1463862" cy="256224"/>
          </a:xfrm>
          <a:prstGeom prst="rect">
            <a:avLst/>
          </a:prstGeom>
        </p:spPr>
        <p:txBody>
          <a:bodyPr wrap="none">
            <a:spAutoFit/>
          </a:bodyPr>
          <a:lstStyle/>
          <a:p>
            <a:pPr defTabSz="609600" fontAlgn="base">
              <a:spcBef>
                <a:spcPct val="0"/>
              </a:spcBef>
              <a:spcAft>
                <a:spcPct val="0"/>
              </a:spcAft>
              <a:defRPr/>
            </a:pPr>
            <a:r>
              <a:rPr lang="en-US" altLang="zh-CN" sz="1065" dirty="0">
                <a:solidFill>
                  <a:schemeClr val="tx1">
                    <a:lumMod val="50000"/>
                    <a:lumOff val="50000"/>
                  </a:schemeClr>
                </a:solidFill>
                <a:cs typeface="+mn-ea"/>
                <a:sym typeface="+mn-lt"/>
              </a:rPr>
              <a:t>Personal introduction</a:t>
            </a:r>
          </a:p>
        </p:txBody>
      </p:sp>
      <p:sp>
        <p:nvSpPr>
          <p:cNvPr id="33" name="开路设计17"/>
          <p:cNvSpPr/>
          <p:nvPr/>
        </p:nvSpPr>
        <p:spPr>
          <a:xfrm>
            <a:off x="5228677" y="1079570"/>
            <a:ext cx="681700" cy="681699"/>
          </a:xfrm>
          <a:prstGeom prst="ellipse">
            <a:avLst/>
          </a:prstGeom>
          <a:solidFill>
            <a:srgbClr val="FFAD8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9600">
              <a:defRPr/>
            </a:pPr>
            <a:endParaRPr lang="zh-CN" altLang="en-US" sz="1865" b="1">
              <a:solidFill>
                <a:srgbClr val="42556C"/>
              </a:solidFill>
              <a:cs typeface="+mn-ea"/>
              <a:sym typeface="+mn-lt"/>
            </a:endParaRPr>
          </a:p>
        </p:txBody>
      </p:sp>
      <p:sp>
        <p:nvSpPr>
          <p:cNvPr id="34" name="开路设计18"/>
          <p:cNvSpPr txBox="1">
            <a:spLocks noChangeArrowheads="1"/>
          </p:cNvSpPr>
          <p:nvPr/>
        </p:nvSpPr>
        <p:spPr bwMode="auto">
          <a:xfrm>
            <a:off x="5286437" y="1161977"/>
            <a:ext cx="566181" cy="50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09600" fontAlgn="base">
              <a:spcBef>
                <a:spcPct val="0"/>
              </a:spcBef>
              <a:spcAft>
                <a:spcPct val="0"/>
              </a:spcAft>
              <a:defRPr/>
            </a:pPr>
            <a:r>
              <a:rPr lang="en-US" altLang="zh-CN" sz="2665" b="1">
                <a:solidFill>
                  <a:schemeClr val="bg1"/>
                </a:solidFill>
                <a:latin typeface="+mn-lt"/>
                <a:ea typeface="+mn-ea"/>
                <a:cs typeface="+mn-ea"/>
                <a:sym typeface="+mn-lt"/>
              </a:rPr>
              <a:t>01</a:t>
            </a:r>
            <a:endParaRPr lang="zh-CN" altLang="en-US" sz="2665" b="1">
              <a:solidFill>
                <a:schemeClr val="bg1"/>
              </a:solidFill>
              <a:latin typeface="+mn-lt"/>
              <a:ea typeface="+mn-ea"/>
              <a:cs typeface="+mn-ea"/>
              <a:sym typeface="+mn-lt"/>
            </a:endParaRPr>
          </a:p>
        </p:txBody>
      </p:sp>
      <p:sp>
        <p:nvSpPr>
          <p:cNvPr id="36" name="开路设计19"/>
          <p:cNvSpPr/>
          <p:nvPr/>
        </p:nvSpPr>
        <p:spPr>
          <a:xfrm>
            <a:off x="5228676" y="2391114"/>
            <a:ext cx="681700" cy="681699"/>
          </a:xfrm>
          <a:prstGeom prst="ellipse">
            <a:avLst/>
          </a:prstGeom>
          <a:solidFill>
            <a:srgbClr val="FFAD8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9600">
              <a:defRPr/>
            </a:pPr>
            <a:endParaRPr lang="zh-CN" altLang="en-US" sz="1865" b="1">
              <a:solidFill>
                <a:srgbClr val="42556C"/>
              </a:solidFill>
              <a:cs typeface="+mn-ea"/>
              <a:sym typeface="+mn-lt"/>
            </a:endParaRPr>
          </a:p>
        </p:txBody>
      </p:sp>
      <p:sp>
        <p:nvSpPr>
          <p:cNvPr id="37" name="开路设计20"/>
          <p:cNvSpPr txBox="1">
            <a:spLocks noChangeArrowheads="1"/>
          </p:cNvSpPr>
          <p:nvPr/>
        </p:nvSpPr>
        <p:spPr bwMode="auto">
          <a:xfrm>
            <a:off x="5286436" y="2473521"/>
            <a:ext cx="566181" cy="50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09600" fontAlgn="base">
              <a:spcBef>
                <a:spcPct val="0"/>
              </a:spcBef>
              <a:spcAft>
                <a:spcPct val="0"/>
              </a:spcAft>
              <a:defRPr/>
            </a:pPr>
            <a:r>
              <a:rPr lang="en-US" altLang="zh-CN" sz="2665" b="1">
                <a:solidFill>
                  <a:schemeClr val="bg1"/>
                </a:solidFill>
                <a:latin typeface="+mn-lt"/>
                <a:ea typeface="+mn-ea"/>
                <a:cs typeface="+mn-ea"/>
                <a:sym typeface="+mn-lt"/>
              </a:rPr>
              <a:t>02</a:t>
            </a:r>
            <a:endParaRPr lang="zh-CN" altLang="en-US" sz="2665" b="1">
              <a:solidFill>
                <a:schemeClr val="bg1"/>
              </a:solidFill>
              <a:latin typeface="+mn-lt"/>
              <a:ea typeface="+mn-ea"/>
              <a:cs typeface="+mn-ea"/>
              <a:sym typeface="+mn-lt"/>
            </a:endParaRPr>
          </a:p>
        </p:txBody>
      </p:sp>
      <p:sp>
        <p:nvSpPr>
          <p:cNvPr id="39" name="开路设计21"/>
          <p:cNvSpPr/>
          <p:nvPr/>
        </p:nvSpPr>
        <p:spPr>
          <a:xfrm>
            <a:off x="5228677" y="3702662"/>
            <a:ext cx="681700" cy="681700"/>
          </a:xfrm>
          <a:prstGeom prst="ellipse">
            <a:avLst/>
          </a:prstGeom>
          <a:solidFill>
            <a:srgbClr val="FFAD8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9600">
              <a:defRPr/>
            </a:pPr>
            <a:endParaRPr lang="zh-CN" altLang="en-US" sz="1865" b="1">
              <a:solidFill>
                <a:srgbClr val="42556C"/>
              </a:solidFill>
              <a:cs typeface="+mn-ea"/>
              <a:sym typeface="+mn-lt"/>
            </a:endParaRPr>
          </a:p>
        </p:txBody>
      </p:sp>
      <p:sp>
        <p:nvSpPr>
          <p:cNvPr id="40" name="开路设计22"/>
          <p:cNvSpPr txBox="1">
            <a:spLocks noChangeArrowheads="1"/>
          </p:cNvSpPr>
          <p:nvPr/>
        </p:nvSpPr>
        <p:spPr bwMode="auto">
          <a:xfrm>
            <a:off x="5286437" y="3786244"/>
            <a:ext cx="566181" cy="50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09600" fontAlgn="base">
              <a:spcBef>
                <a:spcPct val="0"/>
              </a:spcBef>
              <a:spcAft>
                <a:spcPct val="0"/>
              </a:spcAft>
              <a:defRPr/>
            </a:pPr>
            <a:r>
              <a:rPr lang="en-US" altLang="zh-CN" sz="2665" b="1">
                <a:solidFill>
                  <a:schemeClr val="bg1"/>
                </a:solidFill>
                <a:latin typeface="+mn-lt"/>
                <a:ea typeface="+mn-ea"/>
                <a:cs typeface="+mn-ea"/>
                <a:sym typeface="+mn-lt"/>
              </a:rPr>
              <a:t>03</a:t>
            </a:r>
            <a:endParaRPr lang="zh-CN" altLang="en-US" sz="2665" b="1">
              <a:solidFill>
                <a:schemeClr val="bg1"/>
              </a:solidFill>
              <a:latin typeface="+mn-lt"/>
              <a:ea typeface="+mn-ea"/>
              <a:cs typeface="+mn-ea"/>
              <a:sym typeface="+mn-lt"/>
            </a:endParaRPr>
          </a:p>
        </p:txBody>
      </p:sp>
      <p:sp>
        <p:nvSpPr>
          <p:cNvPr id="42" name="开路设计23"/>
          <p:cNvSpPr/>
          <p:nvPr/>
        </p:nvSpPr>
        <p:spPr>
          <a:xfrm>
            <a:off x="5228676" y="5014207"/>
            <a:ext cx="681700" cy="681700"/>
          </a:xfrm>
          <a:prstGeom prst="ellipse">
            <a:avLst/>
          </a:prstGeom>
          <a:solidFill>
            <a:srgbClr val="FFAD8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9600">
              <a:defRPr/>
            </a:pPr>
            <a:endParaRPr lang="zh-CN" altLang="en-US" sz="1865" b="1">
              <a:solidFill>
                <a:srgbClr val="42556C"/>
              </a:solidFill>
              <a:cs typeface="+mn-ea"/>
              <a:sym typeface="+mn-lt"/>
            </a:endParaRPr>
          </a:p>
        </p:txBody>
      </p:sp>
      <p:sp>
        <p:nvSpPr>
          <p:cNvPr id="43" name="开路设计24"/>
          <p:cNvSpPr txBox="1">
            <a:spLocks noChangeArrowheads="1"/>
          </p:cNvSpPr>
          <p:nvPr/>
        </p:nvSpPr>
        <p:spPr bwMode="auto">
          <a:xfrm>
            <a:off x="5286436" y="5097789"/>
            <a:ext cx="566181" cy="50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09600" fontAlgn="base">
              <a:spcBef>
                <a:spcPct val="0"/>
              </a:spcBef>
              <a:spcAft>
                <a:spcPct val="0"/>
              </a:spcAft>
              <a:defRPr/>
            </a:pPr>
            <a:r>
              <a:rPr lang="en-US" altLang="zh-CN" sz="2665" b="1">
                <a:solidFill>
                  <a:schemeClr val="bg1"/>
                </a:solidFill>
                <a:latin typeface="+mn-lt"/>
                <a:ea typeface="+mn-ea"/>
                <a:cs typeface="+mn-ea"/>
                <a:sym typeface="+mn-lt"/>
              </a:rPr>
              <a:t>04</a:t>
            </a:r>
            <a:endParaRPr lang="zh-CN" altLang="en-US" sz="2665" b="1">
              <a:solidFill>
                <a:schemeClr val="bg1"/>
              </a:solidFill>
              <a:latin typeface="+mn-lt"/>
              <a:ea typeface="+mn-ea"/>
              <a:cs typeface="+mn-ea"/>
              <a:sym typeface="+mn-lt"/>
            </a:endParaRPr>
          </a:p>
        </p:txBody>
      </p:sp>
      <p:grpSp>
        <p:nvGrpSpPr>
          <p:cNvPr id="3" name="开路设计25"/>
          <p:cNvGrpSpPr/>
          <p:nvPr/>
        </p:nvGrpSpPr>
        <p:grpSpPr>
          <a:xfrm>
            <a:off x="1885152" y="2752608"/>
            <a:ext cx="1688283" cy="1352784"/>
            <a:chOff x="1134877" y="2521988"/>
            <a:chExt cx="1688283" cy="1352784"/>
          </a:xfrm>
        </p:grpSpPr>
        <p:sp>
          <p:nvSpPr>
            <p:cNvPr id="44" name="开路设计25-1"/>
            <p:cNvSpPr/>
            <p:nvPr/>
          </p:nvSpPr>
          <p:spPr bwMode="auto">
            <a:xfrm>
              <a:off x="1134877" y="2521988"/>
              <a:ext cx="1688283" cy="995209"/>
            </a:xfrm>
            <a:prstGeom prst="rect">
              <a:avLst/>
            </a:prstGeom>
            <a:ln>
              <a:noFill/>
            </a:ln>
          </p:spPr>
          <p:txBody>
            <a:bodyPr wrap="square">
              <a:spAutoFit/>
            </a:bodyPr>
            <a:lstStyle/>
            <a:p>
              <a:pPr algn="ctr" defTabSz="609600">
                <a:defRPr/>
              </a:pPr>
              <a:r>
                <a:rPr lang="zh-CN" altLang="en-US" sz="5865" b="1" kern="100">
                  <a:solidFill>
                    <a:srgbClr val="595959"/>
                  </a:solidFill>
                  <a:cs typeface="+mn-ea"/>
                  <a:sym typeface="+mn-lt"/>
                </a:rPr>
                <a:t>目录</a:t>
              </a:r>
            </a:p>
          </p:txBody>
        </p:sp>
        <p:sp>
          <p:nvSpPr>
            <p:cNvPr id="45" name="开路设计25-2"/>
            <p:cNvSpPr txBox="1"/>
            <p:nvPr/>
          </p:nvSpPr>
          <p:spPr>
            <a:xfrm>
              <a:off x="1201692" y="3505440"/>
              <a:ext cx="1554652" cy="369332"/>
            </a:xfrm>
            <a:prstGeom prst="rect">
              <a:avLst/>
            </a:prstGeom>
            <a:solidFill>
              <a:srgbClr val="FFAD8D"/>
            </a:solidFill>
          </p:spPr>
          <p:txBody>
            <a:bodyPr wrap="square">
              <a:spAutoFit/>
            </a:bodyPr>
            <a:lstStyle/>
            <a:p>
              <a:pPr algn="ctr" defTabSz="609600">
                <a:defRPr/>
              </a:pPr>
              <a:r>
                <a:rPr lang="en-US" altLang="zh-CN" b="1" i="1">
                  <a:solidFill>
                    <a:schemeClr val="bg1"/>
                  </a:solidFill>
                  <a:cs typeface="+mn-ea"/>
                  <a:sym typeface="+mn-lt"/>
                </a:rPr>
                <a:t>CONTENTS</a:t>
              </a:r>
              <a:endParaRPr lang="zh-CN" altLang="en-US" b="1" i="1">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开路设计1" descr="C:/Users/0/AppData/Local/Temp/picturecompress_20210730013145/output_3.jpgoutput_3"/>
          <p:cNvPicPr>
            <a:picLocks noChangeAspect="1"/>
          </p:cNvPicPr>
          <p:nvPr/>
        </p:nvPicPr>
        <p:blipFill>
          <a:blip r:embed="rId3"/>
          <a:stretch>
            <a:fillRect/>
          </a:stretch>
        </p:blipFill>
        <p:spPr>
          <a:xfrm>
            <a:off x="0" y="0"/>
            <a:ext cx="12192000" cy="6858000"/>
          </a:xfrm>
          <a:prstGeom prst="rect">
            <a:avLst/>
          </a:prstGeom>
        </p:spPr>
      </p:pic>
      <p:sp>
        <p:nvSpPr>
          <p:cNvPr id="7" name="开路设计2"/>
          <p:cNvSpPr/>
          <p:nvPr/>
        </p:nvSpPr>
        <p:spPr>
          <a:xfrm rot="10800000">
            <a:off x="-4607048" y="-2686947"/>
            <a:ext cx="8645648" cy="5373893"/>
          </a:xfrm>
          <a:prstGeom prst="cloud">
            <a:avLst/>
          </a:prstGeom>
          <a:solidFill>
            <a:srgbClr val="ACE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开路设计3"/>
          <p:cNvSpPr/>
          <p:nvPr/>
        </p:nvSpPr>
        <p:spPr>
          <a:xfrm rot="10800000">
            <a:off x="-4974829" y="-2686948"/>
            <a:ext cx="8645648" cy="5373893"/>
          </a:xfrm>
          <a:prstGeom prst="cloud">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开路设计4"/>
          <p:cNvSpPr/>
          <p:nvPr/>
        </p:nvSpPr>
        <p:spPr>
          <a:xfrm>
            <a:off x="9573797" y="4022496"/>
            <a:ext cx="8168640" cy="5760720"/>
          </a:xfrm>
          <a:prstGeom prst="ellipse">
            <a:avLst/>
          </a:prstGeom>
          <a:solidFill>
            <a:srgbClr val="B3D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开路设计5"/>
          <p:cNvSpPr/>
          <p:nvPr/>
        </p:nvSpPr>
        <p:spPr>
          <a:xfrm>
            <a:off x="9573797" y="3626256"/>
            <a:ext cx="8168640" cy="576072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开路设计6"/>
          <p:cNvSpPr/>
          <p:nvPr/>
        </p:nvSpPr>
        <p:spPr>
          <a:xfrm>
            <a:off x="8995064" y="4529081"/>
            <a:ext cx="2095789" cy="1851949"/>
          </a:xfrm>
          <a:prstGeom prst="ellipse">
            <a:avLst/>
          </a:prstGeom>
          <a:solidFill>
            <a:srgbClr val="FFD7A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开路设计7"/>
          <p:cNvSpPr/>
          <p:nvPr/>
        </p:nvSpPr>
        <p:spPr>
          <a:xfrm>
            <a:off x="0" y="6256907"/>
            <a:ext cx="1101147" cy="973031"/>
          </a:xfrm>
          <a:prstGeom prst="ellipse">
            <a:avLst/>
          </a:prstGeom>
          <a:solidFill>
            <a:srgbClr val="FFD7A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开路设计8"/>
          <p:cNvSpPr/>
          <p:nvPr/>
        </p:nvSpPr>
        <p:spPr>
          <a:xfrm>
            <a:off x="10486662" y="-146783"/>
            <a:ext cx="2152891" cy="1619710"/>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开路设计9"/>
          <p:cNvSpPr/>
          <p:nvPr/>
        </p:nvSpPr>
        <p:spPr>
          <a:xfrm>
            <a:off x="3956192" y="3062825"/>
            <a:ext cx="4279616" cy="769441"/>
          </a:xfrm>
          <a:prstGeom prst="rect">
            <a:avLst/>
          </a:prstGeom>
        </p:spPr>
        <p:txBody>
          <a:bodyPr wrap="square">
            <a:spAutoFit/>
          </a:bodyPr>
          <a:lstStyle/>
          <a:p>
            <a:pPr algn="ctr"/>
            <a:r>
              <a:rPr lang="zh-CN" altLang="en-US" sz="4400" b="1" dirty="0">
                <a:solidFill>
                  <a:schemeClr val="tx1">
                    <a:lumMod val="65000"/>
                    <a:lumOff val="35000"/>
                  </a:schemeClr>
                </a:solidFill>
                <a:cs typeface="+mn-ea"/>
                <a:sym typeface="+mn-lt"/>
              </a:rPr>
              <a:t>姚期智简介</a:t>
            </a:r>
          </a:p>
        </p:txBody>
      </p:sp>
      <p:sp>
        <p:nvSpPr>
          <p:cNvPr id="57" name="开路设计10"/>
          <p:cNvSpPr/>
          <p:nvPr/>
        </p:nvSpPr>
        <p:spPr>
          <a:xfrm>
            <a:off x="2952750" y="3940513"/>
            <a:ext cx="6286500" cy="41601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600" dirty="0">
                <a:solidFill>
                  <a:schemeClr val="tx1">
                    <a:lumMod val="65000"/>
                    <a:lumOff val="35000"/>
                  </a:schemeClr>
                </a:solidFill>
                <a:cs typeface="+mn-ea"/>
                <a:sym typeface="+mn-lt"/>
              </a:rPr>
              <a:t>1</a:t>
            </a:r>
            <a:endParaRPr lang="zh-CN" altLang="en-US" sz="1600" dirty="0">
              <a:solidFill>
                <a:schemeClr val="tx1">
                  <a:lumMod val="65000"/>
                  <a:lumOff val="35000"/>
                </a:schemeClr>
              </a:solidFill>
              <a:cs typeface="+mn-ea"/>
              <a:sym typeface="+mn-lt"/>
            </a:endParaRPr>
          </a:p>
        </p:txBody>
      </p:sp>
      <p:grpSp>
        <p:nvGrpSpPr>
          <p:cNvPr id="58" name="开路设计11"/>
          <p:cNvGrpSpPr/>
          <p:nvPr/>
        </p:nvGrpSpPr>
        <p:grpSpPr>
          <a:xfrm>
            <a:off x="4663579" y="2129964"/>
            <a:ext cx="2864842" cy="592726"/>
            <a:chOff x="3562437" y="4619846"/>
            <a:chExt cx="2209800" cy="457200"/>
          </a:xfrm>
        </p:grpSpPr>
        <p:sp>
          <p:nvSpPr>
            <p:cNvPr id="59" name="开路设计11-1"/>
            <p:cNvSpPr/>
            <p:nvPr/>
          </p:nvSpPr>
          <p:spPr>
            <a:xfrm>
              <a:off x="3562437" y="4619846"/>
              <a:ext cx="2209800" cy="457200"/>
            </a:xfrm>
            <a:prstGeom prst="roundRect">
              <a:avLst>
                <a:gd name="adj" fmla="val 50000"/>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60" name="开路设计11-2"/>
            <p:cNvSpPr txBox="1"/>
            <p:nvPr/>
          </p:nvSpPr>
          <p:spPr>
            <a:xfrm>
              <a:off x="3924985" y="4622916"/>
              <a:ext cx="1484706" cy="4510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a:solidFill>
                    <a:schemeClr val="bg1"/>
                  </a:solidFill>
                  <a:cs typeface="+mn-ea"/>
                  <a:sym typeface="+mn-lt"/>
                </a:rPr>
                <a:t>PART 01</a:t>
              </a:r>
              <a:endParaRPr lang="zh-CN" altLang="en-US" sz="320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开路设计1"/>
          <p:cNvGrpSpPr/>
          <p:nvPr/>
        </p:nvGrpSpPr>
        <p:grpSpPr>
          <a:xfrm>
            <a:off x="459982" y="420278"/>
            <a:ext cx="486506" cy="548546"/>
            <a:chOff x="459982" y="461392"/>
            <a:chExt cx="486506" cy="548546"/>
          </a:xfrm>
        </p:grpSpPr>
        <p:sp>
          <p:nvSpPr>
            <p:cNvPr id="3" name="开路设计1-1"/>
            <p:cNvSpPr/>
            <p:nvPr/>
          </p:nvSpPr>
          <p:spPr>
            <a:xfrm rot="18900000">
              <a:off x="459982" y="529373"/>
              <a:ext cx="480565" cy="480565"/>
            </a:xfrm>
            <a:prstGeom prst="teardro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开路设计1-2"/>
            <p:cNvSpPr/>
            <p:nvPr/>
          </p:nvSpPr>
          <p:spPr>
            <a:xfrm rot="18900000">
              <a:off x="465923" y="461392"/>
              <a:ext cx="480565" cy="480565"/>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开路设计2"/>
          <p:cNvGrpSpPr/>
          <p:nvPr/>
        </p:nvGrpSpPr>
        <p:grpSpPr>
          <a:xfrm>
            <a:off x="1289127" y="386413"/>
            <a:ext cx="1699543" cy="616528"/>
            <a:chOff x="6279969" y="1190185"/>
            <a:chExt cx="1699543" cy="616528"/>
          </a:xfrm>
        </p:grpSpPr>
        <p:sp>
          <p:nvSpPr>
            <p:cNvPr id="6" name="开路设计2-1"/>
            <p:cNvSpPr txBox="1">
              <a:spLocks noChangeArrowheads="1"/>
            </p:cNvSpPr>
            <p:nvPr/>
          </p:nvSpPr>
          <p:spPr bwMode="auto">
            <a:xfrm>
              <a:off x="6279969" y="1190185"/>
              <a:ext cx="1699543" cy="449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姚期智简介</a:t>
              </a:r>
            </a:p>
          </p:txBody>
        </p:sp>
        <p:sp>
          <p:nvSpPr>
            <p:cNvPr id="7" name="开路设计2-2"/>
            <p:cNvSpPr/>
            <p:nvPr/>
          </p:nvSpPr>
          <p:spPr>
            <a:xfrm>
              <a:off x="6279969" y="1583268"/>
              <a:ext cx="1279556" cy="223445"/>
            </a:xfrm>
            <a:prstGeom prst="rect">
              <a:avLst/>
            </a:prstGeom>
            <a:effectLst/>
          </p:spPr>
          <p:txBody>
            <a:bodyPr wrap="none" lIns="79553" tIns="39776" rIns="79553" bIns="39776">
              <a:spAutoFit/>
            </a:bodyPr>
            <a:lstStyle/>
            <a:p>
              <a:pPr defTabSz="609600" fontAlgn="base">
                <a:spcBef>
                  <a:spcPct val="0"/>
                </a:spcBef>
                <a:spcAft>
                  <a:spcPct val="0"/>
                </a:spcAft>
                <a:defRPr/>
              </a:pPr>
              <a:r>
                <a:rPr lang="en-US" altLang="zh-CN" sz="930">
                  <a:solidFill>
                    <a:schemeClr val="tx1">
                      <a:lumMod val="50000"/>
                      <a:lumOff val="50000"/>
                    </a:schemeClr>
                  </a:solidFill>
                  <a:cs typeface="+mn-ea"/>
                  <a:sym typeface="+mn-lt"/>
                </a:rPr>
                <a:t>Personal introduction</a:t>
              </a:r>
            </a:p>
          </p:txBody>
        </p:sp>
      </p:grpSp>
      <p:sp>
        <p:nvSpPr>
          <p:cNvPr id="8" name="开路设计3"/>
          <p:cNvSpPr/>
          <p:nvPr/>
        </p:nvSpPr>
        <p:spPr>
          <a:xfrm rot="239259">
            <a:off x="6854692" y="1675265"/>
            <a:ext cx="3677046" cy="3883718"/>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开路设计4"/>
          <p:cNvSpPr/>
          <p:nvPr/>
        </p:nvSpPr>
        <p:spPr>
          <a:xfrm rot="21333008">
            <a:off x="6862999" y="1683086"/>
            <a:ext cx="3677042" cy="3883714"/>
          </a:xfrm>
          <a:prstGeom prst="rect">
            <a:avLst/>
          </a:prstGeom>
          <a:solidFill>
            <a:schemeClr val="bg1">
              <a:lumMod val="95000"/>
            </a:schemeClr>
          </a:solidFill>
          <a:ln>
            <a:noFill/>
          </a:ln>
          <a:effectLst>
            <a:outerShdw blurRad="2540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开路设计5"/>
          <p:cNvSpPr/>
          <p:nvPr/>
        </p:nvSpPr>
        <p:spPr>
          <a:xfrm rot="239259">
            <a:off x="6854692" y="1675265"/>
            <a:ext cx="3677046" cy="38837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开路设计7"/>
          <p:cNvSpPr txBox="1"/>
          <p:nvPr/>
        </p:nvSpPr>
        <p:spPr>
          <a:xfrm>
            <a:off x="1289126" y="2401561"/>
            <a:ext cx="1669974" cy="371577"/>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cs typeface="+mn-ea"/>
                <a:sym typeface="+mn-lt"/>
              </a:rPr>
              <a:t>籍贯：湖北孝感</a:t>
            </a:r>
          </a:p>
        </p:txBody>
      </p:sp>
      <p:sp>
        <p:nvSpPr>
          <p:cNvPr id="13" name="开路设计8"/>
          <p:cNvSpPr txBox="1"/>
          <p:nvPr/>
        </p:nvSpPr>
        <p:spPr>
          <a:xfrm>
            <a:off x="1289127" y="1869450"/>
            <a:ext cx="2324100" cy="461665"/>
          </a:xfrm>
          <a:prstGeom prst="rect">
            <a:avLst/>
          </a:prstGeom>
          <a:noFill/>
        </p:spPr>
        <p:txBody>
          <a:bodyPr wrap="square" rtlCol="0">
            <a:spAutoFit/>
          </a:bodyPr>
          <a:lstStyle/>
          <a:p>
            <a:r>
              <a:rPr lang="zh-CN" altLang="en-US" sz="2400" b="1" dirty="0">
                <a:solidFill>
                  <a:schemeClr val="accent1"/>
                </a:solidFill>
                <a:cs typeface="+mn-ea"/>
                <a:sym typeface="+mn-lt"/>
              </a:rPr>
              <a:t>姓名：姚期智</a:t>
            </a:r>
          </a:p>
        </p:txBody>
      </p:sp>
      <p:cxnSp>
        <p:nvCxnSpPr>
          <p:cNvPr id="14" name="开路设计9"/>
          <p:cNvCxnSpPr/>
          <p:nvPr/>
        </p:nvCxnSpPr>
        <p:spPr>
          <a:xfrm>
            <a:off x="1377874" y="3256727"/>
            <a:ext cx="637540" cy="0"/>
          </a:xfrm>
          <a:prstGeom prst="line">
            <a:avLst/>
          </a:prstGeom>
          <a:ln w="63500" cap="flat">
            <a:solidFill>
              <a:schemeClr val="accent1"/>
            </a:solidFill>
            <a:round/>
          </a:ln>
        </p:spPr>
        <p:style>
          <a:lnRef idx="1">
            <a:schemeClr val="accent1"/>
          </a:lnRef>
          <a:fillRef idx="0">
            <a:schemeClr val="accent1"/>
          </a:fillRef>
          <a:effectRef idx="0">
            <a:schemeClr val="accent1"/>
          </a:effectRef>
          <a:fontRef idx="minor">
            <a:schemeClr val="tx1"/>
          </a:fontRef>
        </p:style>
      </p:cxnSp>
      <p:grpSp>
        <p:nvGrpSpPr>
          <p:cNvPr id="15" name="开路设计10"/>
          <p:cNvGrpSpPr/>
          <p:nvPr/>
        </p:nvGrpSpPr>
        <p:grpSpPr>
          <a:xfrm>
            <a:off x="1289126" y="3490273"/>
            <a:ext cx="4004793" cy="443562"/>
            <a:chOff x="6007252" y="3245938"/>
            <a:chExt cx="4004793" cy="443562"/>
          </a:xfrm>
        </p:grpSpPr>
        <p:sp>
          <p:nvSpPr>
            <p:cNvPr id="16" name="开路设计10-1"/>
            <p:cNvSpPr txBox="1"/>
            <p:nvPr/>
          </p:nvSpPr>
          <p:spPr>
            <a:xfrm>
              <a:off x="6007252" y="3245938"/>
              <a:ext cx="977747" cy="369332"/>
            </a:xfrm>
            <a:prstGeom prst="rect">
              <a:avLst/>
            </a:prstGeom>
            <a:noFill/>
          </p:spPr>
          <p:txBody>
            <a:bodyPr wrap="square" rtlCol="0">
              <a:spAutoFit/>
            </a:bodyPr>
            <a:lstStyle/>
            <a:p>
              <a:endParaRPr lang="zh-CN" altLang="en-US" dirty="0">
                <a:solidFill>
                  <a:schemeClr val="tx1">
                    <a:lumMod val="75000"/>
                    <a:lumOff val="25000"/>
                  </a:schemeClr>
                </a:solidFill>
                <a:cs typeface="+mn-ea"/>
                <a:sym typeface="+mn-lt"/>
              </a:endParaRPr>
            </a:p>
          </p:txBody>
        </p:sp>
        <p:sp>
          <p:nvSpPr>
            <p:cNvPr id="17" name="开路设计10-2"/>
            <p:cNvSpPr txBox="1"/>
            <p:nvPr/>
          </p:nvSpPr>
          <p:spPr>
            <a:xfrm>
              <a:off x="6007253" y="3320168"/>
              <a:ext cx="4004792"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世界著名计算机学家</a:t>
              </a:r>
            </a:p>
          </p:txBody>
        </p:sp>
      </p:grpSp>
      <p:sp>
        <p:nvSpPr>
          <p:cNvPr id="20" name="开路设计11-2"/>
          <p:cNvSpPr txBox="1"/>
          <p:nvPr/>
        </p:nvSpPr>
        <p:spPr>
          <a:xfrm>
            <a:off x="1282249" y="4076316"/>
            <a:ext cx="3055717"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中国科学院院士</a:t>
            </a:r>
          </a:p>
        </p:txBody>
      </p:sp>
      <p:sp>
        <p:nvSpPr>
          <p:cNvPr id="23" name="开路设计12-2"/>
          <p:cNvSpPr txBox="1"/>
          <p:nvPr/>
        </p:nvSpPr>
        <p:spPr>
          <a:xfrm>
            <a:off x="1282248" y="4551965"/>
            <a:ext cx="3055717"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美国科学院外籍院士</a:t>
            </a:r>
          </a:p>
        </p:txBody>
      </p:sp>
      <p:sp>
        <p:nvSpPr>
          <p:cNvPr id="26" name="开路设计13-2"/>
          <p:cNvSpPr txBox="1"/>
          <p:nvPr/>
        </p:nvSpPr>
        <p:spPr>
          <a:xfrm>
            <a:off x="1289126" y="5052347"/>
            <a:ext cx="3248222"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清华大学交叉信息研究院院长</a:t>
            </a:r>
          </a:p>
        </p:txBody>
      </p:sp>
      <p:sp>
        <p:nvSpPr>
          <p:cNvPr id="27" name="开路设计14"/>
          <p:cNvSpPr txBox="1"/>
          <p:nvPr/>
        </p:nvSpPr>
        <p:spPr>
          <a:xfrm>
            <a:off x="3190139" y="2401561"/>
            <a:ext cx="1669974" cy="679353"/>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cs typeface="+mn-ea"/>
                <a:sym typeface="+mn-lt"/>
              </a:rPr>
              <a:t>政治面貌：中国共产党员 </a:t>
            </a:r>
          </a:p>
        </p:txBody>
      </p:sp>
      <p:pic>
        <p:nvPicPr>
          <p:cNvPr id="29" name="图片 28">
            <a:extLst>
              <a:ext uri="{FF2B5EF4-FFF2-40B4-BE49-F238E27FC236}">
                <a16:creationId xmlns:a16="http://schemas.microsoft.com/office/drawing/2014/main" id="{8990FDF9-38A2-E440-305A-5C2351E64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605" y="1895609"/>
            <a:ext cx="2453823" cy="3322568"/>
          </a:xfrm>
          <a:prstGeom prst="rect">
            <a:avLst/>
          </a:prstGeom>
        </p:spPr>
      </p:pic>
      <p:sp>
        <p:nvSpPr>
          <p:cNvPr id="30" name="开路设计13-2">
            <a:extLst>
              <a:ext uri="{FF2B5EF4-FFF2-40B4-BE49-F238E27FC236}">
                <a16:creationId xmlns:a16="http://schemas.microsoft.com/office/drawing/2014/main" id="{D82FE4DE-D6F2-0EAF-3FB7-2BD4D967C24A}"/>
              </a:ext>
            </a:extLst>
          </p:cNvPr>
          <p:cNvSpPr txBox="1"/>
          <p:nvPr/>
        </p:nvSpPr>
        <p:spPr>
          <a:xfrm>
            <a:off x="1289126" y="5554289"/>
            <a:ext cx="3248222" cy="369332"/>
          </a:xfrm>
          <a:prstGeom prst="rect">
            <a:avLst/>
          </a:prstGeom>
          <a:noFill/>
        </p:spPr>
        <p:txBody>
          <a:bodyPr wrap="square" rtlCol="0">
            <a:spAutoFit/>
          </a:bodyPr>
          <a:lstStyle/>
          <a:p>
            <a:r>
              <a:rPr lang="en-US" altLang="zh-CN" dirty="0">
                <a:solidFill>
                  <a:schemeClr val="tx1">
                    <a:lumMod val="75000"/>
                    <a:lumOff val="25000"/>
                  </a:schemeClr>
                </a:solidFill>
                <a:cs typeface="+mn-ea"/>
                <a:sym typeface="+mn-lt"/>
              </a:rPr>
              <a:t>……</a:t>
            </a:r>
            <a:endParaRPr lang="zh-CN" altLang="en-US"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开路设计1" descr="C:/Users/0/AppData/Local/Temp/picturecompress_20210730013145/output_9.jpgoutput_9"/>
          <p:cNvPicPr>
            <a:picLocks noChangeAspect="1"/>
          </p:cNvPicPr>
          <p:nvPr/>
        </p:nvPicPr>
        <p:blipFill>
          <a:blip r:embed="rId3"/>
          <a:stretch>
            <a:fillRect/>
          </a:stretch>
        </p:blipFill>
        <p:spPr>
          <a:xfrm>
            <a:off x="0" y="0"/>
            <a:ext cx="12192000" cy="6858000"/>
          </a:xfrm>
          <a:prstGeom prst="rect">
            <a:avLst/>
          </a:prstGeom>
        </p:spPr>
      </p:pic>
      <p:sp>
        <p:nvSpPr>
          <p:cNvPr id="7" name="开路设计2"/>
          <p:cNvSpPr/>
          <p:nvPr/>
        </p:nvSpPr>
        <p:spPr>
          <a:xfrm rot="10800000">
            <a:off x="-4607048" y="-2686947"/>
            <a:ext cx="8645648" cy="5373893"/>
          </a:xfrm>
          <a:prstGeom prst="cloud">
            <a:avLst/>
          </a:prstGeom>
          <a:solidFill>
            <a:srgbClr val="ACE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开路设计3"/>
          <p:cNvSpPr/>
          <p:nvPr/>
        </p:nvSpPr>
        <p:spPr>
          <a:xfrm rot="10800000">
            <a:off x="-4974829" y="-2686948"/>
            <a:ext cx="8645648" cy="5373893"/>
          </a:xfrm>
          <a:prstGeom prst="cloud">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开路设计4"/>
          <p:cNvSpPr/>
          <p:nvPr/>
        </p:nvSpPr>
        <p:spPr>
          <a:xfrm>
            <a:off x="9573797" y="4022496"/>
            <a:ext cx="8168640" cy="5760720"/>
          </a:xfrm>
          <a:prstGeom prst="ellipse">
            <a:avLst/>
          </a:prstGeom>
          <a:solidFill>
            <a:srgbClr val="B3D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开路设计5"/>
          <p:cNvSpPr/>
          <p:nvPr/>
        </p:nvSpPr>
        <p:spPr>
          <a:xfrm>
            <a:off x="9573797" y="3626256"/>
            <a:ext cx="8168640" cy="576072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开路设计6"/>
          <p:cNvSpPr/>
          <p:nvPr/>
        </p:nvSpPr>
        <p:spPr>
          <a:xfrm>
            <a:off x="8995064" y="4529081"/>
            <a:ext cx="2095789" cy="1851949"/>
          </a:xfrm>
          <a:prstGeom prst="ellipse">
            <a:avLst/>
          </a:prstGeom>
          <a:solidFill>
            <a:srgbClr val="FFD7A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开路设计7"/>
          <p:cNvSpPr/>
          <p:nvPr/>
        </p:nvSpPr>
        <p:spPr>
          <a:xfrm>
            <a:off x="0" y="6256907"/>
            <a:ext cx="1101147" cy="973031"/>
          </a:xfrm>
          <a:prstGeom prst="ellipse">
            <a:avLst/>
          </a:prstGeom>
          <a:solidFill>
            <a:srgbClr val="FFD7A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开路设计8"/>
          <p:cNvSpPr/>
          <p:nvPr/>
        </p:nvSpPr>
        <p:spPr>
          <a:xfrm>
            <a:off x="10486662" y="-146783"/>
            <a:ext cx="2152891" cy="1619710"/>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开路设计9"/>
          <p:cNvSpPr/>
          <p:nvPr/>
        </p:nvSpPr>
        <p:spPr>
          <a:xfrm>
            <a:off x="3956192" y="3062825"/>
            <a:ext cx="4279616" cy="769441"/>
          </a:xfrm>
          <a:prstGeom prst="rect">
            <a:avLst/>
          </a:prstGeom>
        </p:spPr>
        <p:txBody>
          <a:bodyPr wrap="square">
            <a:spAutoFit/>
          </a:bodyPr>
          <a:lstStyle/>
          <a:p>
            <a:pPr algn="ctr"/>
            <a:r>
              <a:rPr lang="zh-CN" altLang="en-US" sz="4400" b="1" dirty="0">
                <a:solidFill>
                  <a:schemeClr val="tx1">
                    <a:lumMod val="65000"/>
                    <a:lumOff val="35000"/>
                  </a:schemeClr>
                </a:solidFill>
                <a:cs typeface="+mn-ea"/>
                <a:sym typeface="+mn-lt"/>
              </a:rPr>
              <a:t>生涯历程</a:t>
            </a:r>
          </a:p>
        </p:txBody>
      </p:sp>
      <p:sp>
        <p:nvSpPr>
          <p:cNvPr id="57" name="开路设计10"/>
          <p:cNvSpPr/>
          <p:nvPr/>
        </p:nvSpPr>
        <p:spPr>
          <a:xfrm>
            <a:off x="2952750" y="3940513"/>
            <a:ext cx="6286500" cy="41601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600" dirty="0">
                <a:solidFill>
                  <a:schemeClr val="tx1">
                    <a:lumMod val="65000"/>
                    <a:lumOff val="35000"/>
                  </a:schemeClr>
                </a:solidFill>
                <a:cs typeface="+mn-ea"/>
                <a:sym typeface="+mn-lt"/>
              </a:rPr>
              <a:t>1</a:t>
            </a:r>
            <a:endParaRPr lang="zh-CN" altLang="en-US" sz="1600" dirty="0">
              <a:solidFill>
                <a:schemeClr val="tx1">
                  <a:lumMod val="65000"/>
                  <a:lumOff val="35000"/>
                </a:schemeClr>
              </a:solidFill>
              <a:cs typeface="+mn-ea"/>
              <a:sym typeface="+mn-lt"/>
            </a:endParaRPr>
          </a:p>
        </p:txBody>
      </p:sp>
      <p:grpSp>
        <p:nvGrpSpPr>
          <p:cNvPr id="58" name="开路设计11"/>
          <p:cNvGrpSpPr/>
          <p:nvPr/>
        </p:nvGrpSpPr>
        <p:grpSpPr>
          <a:xfrm>
            <a:off x="4663579" y="2129964"/>
            <a:ext cx="2864842" cy="592726"/>
            <a:chOff x="3562437" y="4619846"/>
            <a:chExt cx="2209800" cy="457200"/>
          </a:xfrm>
        </p:grpSpPr>
        <p:sp>
          <p:nvSpPr>
            <p:cNvPr id="59" name="开路设计11-1"/>
            <p:cNvSpPr/>
            <p:nvPr/>
          </p:nvSpPr>
          <p:spPr>
            <a:xfrm>
              <a:off x="3562437" y="4619846"/>
              <a:ext cx="2209800" cy="457200"/>
            </a:xfrm>
            <a:prstGeom prst="roundRect">
              <a:avLst>
                <a:gd name="adj" fmla="val 50000"/>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60" name="开路设计11-2"/>
            <p:cNvSpPr txBox="1"/>
            <p:nvPr/>
          </p:nvSpPr>
          <p:spPr>
            <a:xfrm>
              <a:off x="3924985" y="4622916"/>
              <a:ext cx="1484706" cy="4510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a:solidFill>
                    <a:schemeClr val="bg1"/>
                  </a:solidFill>
                  <a:cs typeface="+mn-ea"/>
                  <a:sym typeface="+mn-lt"/>
                </a:rPr>
                <a:t>PART 02</a:t>
              </a:r>
              <a:endParaRPr lang="zh-CN" altLang="en-US" sz="320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开路设计1"/>
          <p:cNvGrpSpPr/>
          <p:nvPr/>
        </p:nvGrpSpPr>
        <p:grpSpPr>
          <a:xfrm>
            <a:off x="459982" y="420278"/>
            <a:ext cx="486506" cy="548546"/>
            <a:chOff x="459982" y="461392"/>
            <a:chExt cx="486506" cy="548546"/>
          </a:xfrm>
        </p:grpSpPr>
        <p:sp>
          <p:nvSpPr>
            <p:cNvPr id="3" name="开路设计1-1"/>
            <p:cNvSpPr/>
            <p:nvPr/>
          </p:nvSpPr>
          <p:spPr>
            <a:xfrm rot="18900000">
              <a:off x="459982" y="529373"/>
              <a:ext cx="480565" cy="480565"/>
            </a:xfrm>
            <a:prstGeom prst="teardro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开路设计1-2"/>
            <p:cNvSpPr/>
            <p:nvPr/>
          </p:nvSpPr>
          <p:spPr>
            <a:xfrm rot="18900000">
              <a:off x="465923" y="461392"/>
              <a:ext cx="480565" cy="480565"/>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开路设计2"/>
          <p:cNvSpPr txBox="1">
            <a:spLocks noChangeArrowheads="1"/>
          </p:cNvSpPr>
          <p:nvPr/>
        </p:nvSpPr>
        <p:spPr bwMode="auto">
          <a:xfrm>
            <a:off x="1289127" y="386413"/>
            <a:ext cx="1391766" cy="449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生涯历程</a:t>
            </a:r>
          </a:p>
        </p:txBody>
      </p:sp>
      <p:sp>
        <p:nvSpPr>
          <p:cNvPr id="7" name="开路设计3"/>
          <p:cNvSpPr/>
          <p:nvPr/>
        </p:nvSpPr>
        <p:spPr>
          <a:xfrm>
            <a:off x="1289127" y="779496"/>
            <a:ext cx="789037" cy="223445"/>
          </a:xfrm>
          <a:prstGeom prst="rect">
            <a:avLst/>
          </a:prstGeom>
          <a:effectLst/>
        </p:spPr>
        <p:txBody>
          <a:bodyPr wrap="none" lIns="79553" tIns="39776" rIns="79553" bIns="39776">
            <a:spAutoFit/>
          </a:bodyPr>
          <a:lstStyle/>
          <a:p>
            <a:pPr defTabSz="609600" fontAlgn="base">
              <a:spcBef>
                <a:spcPct val="0"/>
              </a:spcBef>
              <a:spcAft>
                <a:spcPct val="0"/>
              </a:spcAft>
              <a:defRPr/>
            </a:pPr>
            <a:r>
              <a:rPr lang="en-US" altLang="zh-CN" sz="930" dirty="0">
                <a:solidFill>
                  <a:schemeClr val="tx1">
                    <a:lumMod val="50000"/>
                    <a:lumOff val="50000"/>
                  </a:schemeClr>
                </a:solidFill>
                <a:cs typeface="+mn-ea"/>
                <a:sym typeface="+mn-lt"/>
              </a:rPr>
              <a:t>Career path</a:t>
            </a:r>
          </a:p>
        </p:txBody>
      </p:sp>
      <p:grpSp>
        <p:nvGrpSpPr>
          <p:cNvPr id="9" name="开路设计4"/>
          <p:cNvGrpSpPr/>
          <p:nvPr/>
        </p:nvGrpSpPr>
        <p:grpSpPr>
          <a:xfrm rot="900000">
            <a:off x="1073235" y="1648524"/>
            <a:ext cx="3983671" cy="3983671"/>
            <a:chOff x="4047145" y="1568314"/>
            <a:chExt cx="3983671" cy="3983671"/>
          </a:xfrm>
          <a:gradFill>
            <a:gsLst>
              <a:gs pos="0">
                <a:schemeClr val="accent1"/>
              </a:gs>
              <a:gs pos="25000">
                <a:schemeClr val="accent1">
                  <a:alpha val="50000"/>
                </a:schemeClr>
              </a:gs>
              <a:gs pos="55000">
                <a:schemeClr val="accent1">
                  <a:alpha val="20000"/>
                </a:schemeClr>
              </a:gs>
              <a:gs pos="100000">
                <a:schemeClr val="accent1">
                  <a:alpha val="0"/>
                </a:schemeClr>
              </a:gs>
            </a:gsLst>
            <a:lin ang="0" scaled="0"/>
          </a:gradFill>
        </p:grpSpPr>
        <p:sp>
          <p:nvSpPr>
            <p:cNvPr id="13" name="开路设计4-1"/>
            <p:cNvSpPr/>
            <p:nvPr/>
          </p:nvSpPr>
          <p:spPr>
            <a:xfrm rot="20167456">
              <a:off x="4047145" y="1568314"/>
              <a:ext cx="3983671" cy="3983671"/>
            </a:xfrm>
            <a:prstGeom prst="blockArc">
              <a:avLst>
                <a:gd name="adj1" fmla="val 10800000"/>
                <a:gd name="adj2" fmla="val 20054455"/>
                <a:gd name="adj3" fmla="val 43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开路设计4-2"/>
            <p:cNvSpPr/>
            <p:nvPr/>
          </p:nvSpPr>
          <p:spPr>
            <a:xfrm rot="14782407" flipH="1">
              <a:off x="4033841" y="4473409"/>
              <a:ext cx="656581" cy="369983"/>
            </a:xfrm>
            <a:custGeom>
              <a:avLst/>
              <a:gdLst>
                <a:gd name="connsiteX0" fmla="*/ 0 w 660400"/>
                <a:gd name="connsiteY0" fmla="*/ 345440 h 345440"/>
                <a:gd name="connsiteX1" fmla="*/ 0 w 660400"/>
                <a:gd name="connsiteY1" fmla="*/ 0 h 345440"/>
                <a:gd name="connsiteX2" fmla="*/ 660400 w 660400"/>
                <a:gd name="connsiteY2" fmla="*/ 345440 h 345440"/>
                <a:gd name="connsiteX3" fmla="*/ 0 w 660400"/>
                <a:gd name="connsiteY3" fmla="*/ 345440 h 345440"/>
                <a:gd name="connsiteX0-1" fmla="*/ 0 w 660400"/>
                <a:gd name="connsiteY0-2" fmla="*/ 345440 h 345440"/>
                <a:gd name="connsiteX1-3" fmla="*/ 0 w 660400"/>
                <a:gd name="connsiteY1-4" fmla="*/ 0 h 345440"/>
                <a:gd name="connsiteX2-5" fmla="*/ 660400 w 660400"/>
                <a:gd name="connsiteY2-6" fmla="*/ 345440 h 345440"/>
                <a:gd name="connsiteX3-7" fmla="*/ 0 w 660400"/>
                <a:gd name="connsiteY3-8" fmla="*/ 345440 h 345440"/>
                <a:gd name="connsiteX0-9" fmla="*/ 0 w 660400"/>
                <a:gd name="connsiteY0-10" fmla="*/ 345440 h 345440"/>
                <a:gd name="connsiteX1-11" fmla="*/ 0 w 660400"/>
                <a:gd name="connsiteY1-12" fmla="*/ 0 h 345440"/>
                <a:gd name="connsiteX2-13" fmla="*/ 660400 w 660400"/>
                <a:gd name="connsiteY2-14" fmla="*/ 345440 h 345440"/>
                <a:gd name="connsiteX3-15" fmla="*/ 0 w 660400"/>
                <a:gd name="connsiteY3-16" fmla="*/ 345440 h 345440"/>
                <a:gd name="connsiteX0-17" fmla="*/ 0 w 660400"/>
                <a:gd name="connsiteY0-18" fmla="*/ 345440 h 345440"/>
                <a:gd name="connsiteX1-19" fmla="*/ 0 w 660400"/>
                <a:gd name="connsiteY1-20" fmla="*/ 0 h 345440"/>
                <a:gd name="connsiteX2-21" fmla="*/ 660400 w 660400"/>
                <a:gd name="connsiteY2-22" fmla="*/ 345440 h 345440"/>
                <a:gd name="connsiteX3-23" fmla="*/ 0 w 660400"/>
                <a:gd name="connsiteY3-24" fmla="*/ 345440 h 345440"/>
                <a:gd name="connsiteX0-25" fmla="*/ 0 w 660400"/>
                <a:gd name="connsiteY0-26" fmla="*/ 345440 h 345440"/>
                <a:gd name="connsiteX1-27" fmla="*/ 0 w 660400"/>
                <a:gd name="connsiteY1-28" fmla="*/ 0 h 345440"/>
                <a:gd name="connsiteX2-29" fmla="*/ 660400 w 660400"/>
                <a:gd name="connsiteY2-30" fmla="*/ 345440 h 345440"/>
                <a:gd name="connsiteX3-31" fmla="*/ 0 w 660400"/>
                <a:gd name="connsiteY3-32" fmla="*/ 345440 h 345440"/>
                <a:gd name="connsiteX0-33" fmla="*/ 0 w 656581"/>
                <a:gd name="connsiteY0-34" fmla="*/ 345440 h 369983"/>
                <a:gd name="connsiteX1-35" fmla="*/ 0 w 656581"/>
                <a:gd name="connsiteY1-36" fmla="*/ 0 h 369983"/>
                <a:gd name="connsiteX2-37" fmla="*/ 656581 w 656581"/>
                <a:gd name="connsiteY2-38" fmla="*/ 369983 h 369983"/>
                <a:gd name="connsiteX3-39" fmla="*/ 0 w 656581"/>
                <a:gd name="connsiteY3-40" fmla="*/ 345440 h 369983"/>
                <a:gd name="connsiteX0-41" fmla="*/ 0 w 656581"/>
                <a:gd name="connsiteY0-42" fmla="*/ 345440 h 369983"/>
                <a:gd name="connsiteX1-43" fmla="*/ 0 w 656581"/>
                <a:gd name="connsiteY1-44" fmla="*/ 0 h 369983"/>
                <a:gd name="connsiteX2-45" fmla="*/ 656581 w 656581"/>
                <a:gd name="connsiteY2-46" fmla="*/ 369983 h 369983"/>
                <a:gd name="connsiteX3-47" fmla="*/ 0 w 656581"/>
                <a:gd name="connsiteY3-48" fmla="*/ 345440 h 369983"/>
              </a:gdLst>
              <a:ahLst/>
              <a:cxnLst>
                <a:cxn ang="0">
                  <a:pos x="connsiteX0-1" y="connsiteY0-2"/>
                </a:cxn>
                <a:cxn ang="0">
                  <a:pos x="connsiteX1-3" y="connsiteY1-4"/>
                </a:cxn>
                <a:cxn ang="0">
                  <a:pos x="connsiteX2-5" y="connsiteY2-6"/>
                </a:cxn>
                <a:cxn ang="0">
                  <a:pos x="connsiteX3-7" y="connsiteY3-8"/>
                </a:cxn>
              </a:cxnLst>
              <a:rect l="l" t="t" r="r" b="b"/>
              <a:pathLst>
                <a:path w="656581" h="369983">
                  <a:moveTo>
                    <a:pt x="0" y="345440"/>
                  </a:moveTo>
                  <a:lnTo>
                    <a:pt x="0" y="0"/>
                  </a:lnTo>
                  <a:lnTo>
                    <a:pt x="656581" y="369983"/>
                  </a:lnTo>
                  <a:cubicBezTo>
                    <a:pt x="425031" y="348639"/>
                    <a:pt x="227222" y="334715"/>
                    <a:pt x="0" y="34544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grpSp>
      <p:grpSp>
        <p:nvGrpSpPr>
          <p:cNvPr id="10" name="开路设计5"/>
          <p:cNvGrpSpPr/>
          <p:nvPr/>
        </p:nvGrpSpPr>
        <p:grpSpPr>
          <a:xfrm rot="11700000">
            <a:off x="1040076" y="1604161"/>
            <a:ext cx="3983671" cy="3983671"/>
            <a:chOff x="4047145" y="1568314"/>
            <a:chExt cx="3983671" cy="3983671"/>
          </a:xfrm>
          <a:gradFill>
            <a:gsLst>
              <a:gs pos="0">
                <a:schemeClr val="accent1"/>
              </a:gs>
              <a:gs pos="25000">
                <a:schemeClr val="accent1">
                  <a:alpha val="70000"/>
                </a:schemeClr>
              </a:gs>
              <a:gs pos="55000">
                <a:schemeClr val="accent1">
                  <a:alpha val="41000"/>
                </a:schemeClr>
              </a:gs>
              <a:gs pos="100000">
                <a:schemeClr val="accent1">
                  <a:alpha val="0"/>
                </a:schemeClr>
              </a:gs>
            </a:gsLst>
            <a:lin ang="0" scaled="0"/>
          </a:gradFill>
        </p:grpSpPr>
        <p:sp>
          <p:nvSpPr>
            <p:cNvPr id="11" name="开路设计5-1"/>
            <p:cNvSpPr/>
            <p:nvPr/>
          </p:nvSpPr>
          <p:spPr>
            <a:xfrm rot="20167456">
              <a:off x="4047145" y="1568314"/>
              <a:ext cx="3983671" cy="3983671"/>
            </a:xfrm>
            <a:prstGeom prst="blockArc">
              <a:avLst>
                <a:gd name="adj1" fmla="val 10800000"/>
                <a:gd name="adj2" fmla="val 20054455"/>
                <a:gd name="adj3" fmla="val 43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开路设计5-2"/>
            <p:cNvSpPr/>
            <p:nvPr/>
          </p:nvSpPr>
          <p:spPr>
            <a:xfrm rot="14782407" flipH="1">
              <a:off x="4033841" y="4473409"/>
              <a:ext cx="656581" cy="369983"/>
            </a:xfrm>
            <a:custGeom>
              <a:avLst/>
              <a:gdLst>
                <a:gd name="connsiteX0" fmla="*/ 0 w 660400"/>
                <a:gd name="connsiteY0" fmla="*/ 345440 h 345440"/>
                <a:gd name="connsiteX1" fmla="*/ 0 w 660400"/>
                <a:gd name="connsiteY1" fmla="*/ 0 h 345440"/>
                <a:gd name="connsiteX2" fmla="*/ 660400 w 660400"/>
                <a:gd name="connsiteY2" fmla="*/ 345440 h 345440"/>
                <a:gd name="connsiteX3" fmla="*/ 0 w 660400"/>
                <a:gd name="connsiteY3" fmla="*/ 345440 h 345440"/>
                <a:gd name="connsiteX0-1" fmla="*/ 0 w 660400"/>
                <a:gd name="connsiteY0-2" fmla="*/ 345440 h 345440"/>
                <a:gd name="connsiteX1-3" fmla="*/ 0 w 660400"/>
                <a:gd name="connsiteY1-4" fmla="*/ 0 h 345440"/>
                <a:gd name="connsiteX2-5" fmla="*/ 660400 w 660400"/>
                <a:gd name="connsiteY2-6" fmla="*/ 345440 h 345440"/>
                <a:gd name="connsiteX3-7" fmla="*/ 0 w 660400"/>
                <a:gd name="connsiteY3-8" fmla="*/ 345440 h 345440"/>
                <a:gd name="connsiteX0-9" fmla="*/ 0 w 660400"/>
                <a:gd name="connsiteY0-10" fmla="*/ 345440 h 345440"/>
                <a:gd name="connsiteX1-11" fmla="*/ 0 w 660400"/>
                <a:gd name="connsiteY1-12" fmla="*/ 0 h 345440"/>
                <a:gd name="connsiteX2-13" fmla="*/ 660400 w 660400"/>
                <a:gd name="connsiteY2-14" fmla="*/ 345440 h 345440"/>
                <a:gd name="connsiteX3-15" fmla="*/ 0 w 660400"/>
                <a:gd name="connsiteY3-16" fmla="*/ 345440 h 345440"/>
                <a:gd name="connsiteX0-17" fmla="*/ 0 w 660400"/>
                <a:gd name="connsiteY0-18" fmla="*/ 345440 h 345440"/>
                <a:gd name="connsiteX1-19" fmla="*/ 0 w 660400"/>
                <a:gd name="connsiteY1-20" fmla="*/ 0 h 345440"/>
                <a:gd name="connsiteX2-21" fmla="*/ 660400 w 660400"/>
                <a:gd name="connsiteY2-22" fmla="*/ 345440 h 345440"/>
                <a:gd name="connsiteX3-23" fmla="*/ 0 w 660400"/>
                <a:gd name="connsiteY3-24" fmla="*/ 345440 h 345440"/>
                <a:gd name="connsiteX0-25" fmla="*/ 0 w 660400"/>
                <a:gd name="connsiteY0-26" fmla="*/ 345440 h 345440"/>
                <a:gd name="connsiteX1-27" fmla="*/ 0 w 660400"/>
                <a:gd name="connsiteY1-28" fmla="*/ 0 h 345440"/>
                <a:gd name="connsiteX2-29" fmla="*/ 660400 w 660400"/>
                <a:gd name="connsiteY2-30" fmla="*/ 345440 h 345440"/>
                <a:gd name="connsiteX3-31" fmla="*/ 0 w 660400"/>
                <a:gd name="connsiteY3-32" fmla="*/ 345440 h 345440"/>
                <a:gd name="connsiteX0-33" fmla="*/ 0 w 656581"/>
                <a:gd name="connsiteY0-34" fmla="*/ 345440 h 369983"/>
                <a:gd name="connsiteX1-35" fmla="*/ 0 w 656581"/>
                <a:gd name="connsiteY1-36" fmla="*/ 0 h 369983"/>
                <a:gd name="connsiteX2-37" fmla="*/ 656581 w 656581"/>
                <a:gd name="connsiteY2-38" fmla="*/ 369983 h 369983"/>
                <a:gd name="connsiteX3-39" fmla="*/ 0 w 656581"/>
                <a:gd name="connsiteY3-40" fmla="*/ 345440 h 369983"/>
                <a:gd name="connsiteX0-41" fmla="*/ 0 w 656581"/>
                <a:gd name="connsiteY0-42" fmla="*/ 345440 h 369983"/>
                <a:gd name="connsiteX1-43" fmla="*/ 0 w 656581"/>
                <a:gd name="connsiteY1-44" fmla="*/ 0 h 369983"/>
                <a:gd name="connsiteX2-45" fmla="*/ 656581 w 656581"/>
                <a:gd name="connsiteY2-46" fmla="*/ 369983 h 369983"/>
                <a:gd name="connsiteX3-47" fmla="*/ 0 w 656581"/>
                <a:gd name="connsiteY3-48" fmla="*/ 345440 h 369983"/>
              </a:gdLst>
              <a:ahLst/>
              <a:cxnLst>
                <a:cxn ang="0">
                  <a:pos x="connsiteX0-1" y="connsiteY0-2"/>
                </a:cxn>
                <a:cxn ang="0">
                  <a:pos x="connsiteX1-3" y="connsiteY1-4"/>
                </a:cxn>
                <a:cxn ang="0">
                  <a:pos x="connsiteX2-5" y="connsiteY2-6"/>
                </a:cxn>
                <a:cxn ang="0">
                  <a:pos x="connsiteX3-7" y="connsiteY3-8"/>
                </a:cxn>
              </a:cxnLst>
              <a:rect l="l" t="t" r="r" b="b"/>
              <a:pathLst>
                <a:path w="656581" h="369983">
                  <a:moveTo>
                    <a:pt x="0" y="345440"/>
                  </a:moveTo>
                  <a:lnTo>
                    <a:pt x="0" y="0"/>
                  </a:lnTo>
                  <a:lnTo>
                    <a:pt x="656581" y="369983"/>
                  </a:lnTo>
                  <a:cubicBezTo>
                    <a:pt x="425031" y="348639"/>
                    <a:pt x="227222" y="334715"/>
                    <a:pt x="0" y="34544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grpSp>
      <p:sp>
        <p:nvSpPr>
          <p:cNvPr id="15" name="开路设计6"/>
          <p:cNvSpPr/>
          <p:nvPr/>
        </p:nvSpPr>
        <p:spPr>
          <a:xfrm>
            <a:off x="1409829" y="1979517"/>
            <a:ext cx="3277324" cy="3277322"/>
          </a:xfrm>
          <a:prstGeom prst="ellipse">
            <a:avLst/>
          </a:prstGeom>
          <a:solidFill>
            <a:srgbClr val="FFAD8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8" name="开路设计7"/>
          <p:cNvSpPr txBox="1"/>
          <p:nvPr/>
        </p:nvSpPr>
        <p:spPr>
          <a:xfrm>
            <a:off x="6728553" y="1681657"/>
            <a:ext cx="2653572" cy="430374"/>
          </a:xfrm>
          <a:prstGeom prst="rect">
            <a:avLst/>
          </a:prstGeom>
          <a:noFill/>
        </p:spPr>
        <p:txBody>
          <a:bodyPr vert="horz" wrap="square" rtlCol="0">
            <a:spAutoFit/>
          </a:bodyPr>
          <a:lstStyle/>
          <a:p>
            <a:pPr algn="l">
              <a:lnSpc>
                <a:spcPct val="120000"/>
              </a:lnSpc>
            </a:pPr>
            <a:r>
              <a:rPr lang="en-US" altLang="zh-CN" sz="2000" spc="130" dirty="0">
                <a:solidFill>
                  <a:schemeClr val="tx1">
                    <a:lumMod val="65000"/>
                    <a:lumOff val="35000"/>
                  </a:schemeClr>
                </a:solidFill>
                <a:cs typeface="+mn-ea"/>
                <a:sym typeface="+mn-lt"/>
              </a:rPr>
              <a:t>1967</a:t>
            </a:r>
            <a:r>
              <a:rPr lang="zh-CN" altLang="en-US" sz="2000" spc="130" dirty="0">
                <a:solidFill>
                  <a:schemeClr val="tx1">
                    <a:lumMod val="65000"/>
                    <a:lumOff val="35000"/>
                  </a:schemeClr>
                </a:solidFill>
                <a:cs typeface="+mn-ea"/>
                <a:sym typeface="+mn-lt"/>
              </a:rPr>
              <a:t>年</a:t>
            </a:r>
          </a:p>
        </p:txBody>
      </p:sp>
      <p:sp>
        <p:nvSpPr>
          <p:cNvPr id="19" name="开路设计8"/>
          <p:cNvSpPr/>
          <p:nvPr/>
        </p:nvSpPr>
        <p:spPr>
          <a:xfrm>
            <a:off x="6832970" y="2252851"/>
            <a:ext cx="792000" cy="42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开路设计9"/>
          <p:cNvSpPr txBox="1"/>
          <p:nvPr/>
        </p:nvSpPr>
        <p:spPr>
          <a:xfrm flipH="1">
            <a:off x="6728550" y="2390226"/>
            <a:ext cx="4844735" cy="343235"/>
          </a:xfrm>
          <a:prstGeom prst="rect">
            <a:avLst/>
          </a:prstGeom>
          <a:noFill/>
        </p:spPr>
        <p:txBody>
          <a:bodyPr vert="horz" wrap="square" rtlCol="0">
            <a:spAutoFit/>
          </a:bodyPr>
          <a:lstStyle>
            <a:defPPr>
              <a:defRPr lang="zh-CN"/>
            </a:defPPr>
            <a:lvl1pPr>
              <a:lnSpc>
                <a:spcPct val="150000"/>
              </a:lnSpc>
              <a:defRPr sz="1200" spc="2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eaLnBrk="0">
              <a:lnSpc>
                <a:spcPct val="130000"/>
              </a:lnSpc>
              <a:defRPr/>
            </a:pPr>
            <a:r>
              <a:rPr kumimoji="0" lang="zh-CN" altLang="en-US" sz="1400" b="0" i="0" u="none" strike="noStrike" kern="1200" cap="none" spc="0" normalizeH="0" baseline="0" noProof="0" dirty="0">
                <a:ln>
                  <a:noFill/>
                </a:ln>
                <a:solidFill>
                  <a:schemeClr val="bg1">
                    <a:lumMod val="50000"/>
                  </a:schemeClr>
                </a:solidFill>
                <a:effectLst/>
                <a:uLnTx/>
                <a:uFillTx/>
                <a:latin typeface="+mn-lt"/>
                <a:ea typeface="+mn-ea"/>
                <a:cs typeface="+mn-ea"/>
                <a:sym typeface="+mn-lt"/>
              </a:rPr>
              <a:t>国立台湾大学毕业，获得物理学学士学位</a:t>
            </a:r>
          </a:p>
        </p:txBody>
      </p:sp>
      <p:sp>
        <p:nvSpPr>
          <p:cNvPr id="21" name="开路设计10"/>
          <p:cNvSpPr txBox="1"/>
          <p:nvPr/>
        </p:nvSpPr>
        <p:spPr>
          <a:xfrm>
            <a:off x="6728553" y="3763313"/>
            <a:ext cx="2653572" cy="430374"/>
          </a:xfrm>
          <a:prstGeom prst="rect">
            <a:avLst/>
          </a:prstGeom>
          <a:noFill/>
        </p:spPr>
        <p:txBody>
          <a:bodyPr vert="horz" wrap="square" rtlCol="0">
            <a:spAutoFit/>
          </a:bodyPr>
          <a:lstStyle/>
          <a:p>
            <a:pPr algn="l">
              <a:lnSpc>
                <a:spcPct val="120000"/>
              </a:lnSpc>
            </a:pPr>
            <a:r>
              <a:rPr lang="en-US" altLang="zh-CN" sz="2000" spc="130" dirty="0">
                <a:solidFill>
                  <a:schemeClr val="tx1">
                    <a:lumMod val="65000"/>
                    <a:lumOff val="35000"/>
                  </a:schemeClr>
                </a:solidFill>
                <a:cs typeface="+mn-ea"/>
                <a:sym typeface="+mn-lt"/>
              </a:rPr>
              <a:t>1972</a:t>
            </a:r>
            <a:r>
              <a:rPr lang="zh-CN" altLang="en-US" sz="2000" spc="130" dirty="0">
                <a:solidFill>
                  <a:schemeClr val="tx1">
                    <a:lumMod val="65000"/>
                    <a:lumOff val="35000"/>
                  </a:schemeClr>
                </a:solidFill>
                <a:cs typeface="+mn-ea"/>
                <a:sym typeface="+mn-lt"/>
              </a:rPr>
              <a:t>年</a:t>
            </a:r>
          </a:p>
        </p:txBody>
      </p:sp>
      <p:sp>
        <p:nvSpPr>
          <p:cNvPr id="22" name="开路设计11"/>
          <p:cNvSpPr/>
          <p:nvPr/>
        </p:nvSpPr>
        <p:spPr>
          <a:xfrm>
            <a:off x="6832970" y="4334507"/>
            <a:ext cx="792000" cy="42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开路设计12"/>
          <p:cNvSpPr txBox="1"/>
          <p:nvPr/>
        </p:nvSpPr>
        <p:spPr>
          <a:xfrm flipH="1">
            <a:off x="6728550" y="4471882"/>
            <a:ext cx="4844735" cy="343235"/>
          </a:xfrm>
          <a:prstGeom prst="rect">
            <a:avLst/>
          </a:prstGeom>
          <a:noFill/>
        </p:spPr>
        <p:txBody>
          <a:bodyPr vert="horz" wrap="square" rtlCol="0">
            <a:spAutoFit/>
          </a:bodyPr>
          <a:lstStyle>
            <a:defPPr>
              <a:defRPr lang="zh-CN"/>
            </a:defPPr>
            <a:lvl1pPr>
              <a:lnSpc>
                <a:spcPct val="150000"/>
              </a:lnSpc>
              <a:defRPr sz="1200" spc="2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eaLnBrk="0">
              <a:lnSpc>
                <a:spcPct val="130000"/>
              </a:lnSpc>
              <a:defRPr/>
            </a:pPr>
            <a:r>
              <a:rPr kumimoji="0" lang="zh-CN" altLang="en-US" sz="1400" b="0" i="0" u="none" strike="noStrike" kern="1200" cap="none" spc="0" normalizeH="0" baseline="0" noProof="0" dirty="0">
                <a:ln>
                  <a:noFill/>
                </a:ln>
                <a:solidFill>
                  <a:schemeClr val="bg1">
                    <a:lumMod val="50000"/>
                  </a:schemeClr>
                </a:solidFill>
                <a:effectLst/>
                <a:uLnTx/>
                <a:uFillTx/>
                <a:latin typeface="+mn-lt"/>
                <a:ea typeface="+mn-ea"/>
                <a:cs typeface="+mn-ea"/>
                <a:sym typeface="+mn-lt"/>
              </a:rPr>
              <a:t>哈佛大学毕业，获得物理学博士学位</a:t>
            </a:r>
          </a:p>
        </p:txBody>
      </p:sp>
      <p:sp>
        <p:nvSpPr>
          <p:cNvPr id="24" name="开路设计13"/>
          <p:cNvSpPr/>
          <p:nvPr/>
        </p:nvSpPr>
        <p:spPr>
          <a:xfrm>
            <a:off x="4169184" y="4326442"/>
            <a:ext cx="789198" cy="789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6" name="开路设计14"/>
          <p:cNvSpPr/>
          <p:nvPr/>
        </p:nvSpPr>
        <p:spPr>
          <a:xfrm>
            <a:off x="1164736" y="2078721"/>
            <a:ext cx="789198" cy="7891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5" name="开路设计16"/>
          <p:cNvSpPr>
            <a:spLocks noChangeAspect="1"/>
          </p:cNvSpPr>
          <p:nvPr/>
        </p:nvSpPr>
        <p:spPr bwMode="auto">
          <a:xfrm>
            <a:off x="1264791" y="2320665"/>
            <a:ext cx="589090" cy="372235"/>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a:noFill/>
          </a:ln>
        </p:spPr>
        <p:txBody>
          <a:bodyPr/>
          <a:lstStyle/>
          <a:p>
            <a:endParaRPr lang="zh-CN" altLang="en-US">
              <a:cs typeface="+mn-ea"/>
              <a:sym typeface="+mn-lt"/>
            </a:endParaRPr>
          </a:p>
        </p:txBody>
      </p:sp>
      <p:sp>
        <p:nvSpPr>
          <p:cNvPr id="36" name="开路设计17"/>
          <p:cNvSpPr/>
          <p:nvPr/>
        </p:nvSpPr>
        <p:spPr>
          <a:xfrm>
            <a:off x="4322809" y="4505346"/>
            <a:ext cx="481951" cy="439015"/>
          </a:xfrm>
          <a:custGeom>
            <a:avLst/>
            <a:gdLst/>
            <a:ahLst/>
            <a:cxnLst>
              <a:cxn ang="0">
                <a:pos x="wd2" y="hd2"/>
              </a:cxn>
              <a:cxn ang="5400000">
                <a:pos x="wd2" y="hd2"/>
              </a:cxn>
              <a:cxn ang="10800000">
                <a:pos x="wd2" y="hd2"/>
              </a:cxn>
              <a:cxn ang="16200000">
                <a:pos x="wd2" y="hd2"/>
              </a:cxn>
            </a:cxnLst>
            <a:rect l="0" t="0" r="r" b="b"/>
            <a:pathLst>
              <a:path w="21396" h="21600" extrusionOk="0">
                <a:moveTo>
                  <a:pt x="11554" y="13472"/>
                </a:moveTo>
                <a:cubicBezTo>
                  <a:pt x="11638" y="13842"/>
                  <a:pt x="11889" y="14118"/>
                  <a:pt x="12140" y="14211"/>
                </a:cubicBezTo>
                <a:cubicBezTo>
                  <a:pt x="12391" y="14396"/>
                  <a:pt x="12726" y="14396"/>
                  <a:pt x="13061" y="14303"/>
                </a:cubicBezTo>
                <a:cubicBezTo>
                  <a:pt x="13061" y="14303"/>
                  <a:pt x="13061" y="14303"/>
                  <a:pt x="12977" y="14673"/>
                </a:cubicBezTo>
                <a:cubicBezTo>
                  <a:pt x="12893" y="14949"/>
                  <a:pt x="12977" y="15227"/>
                  <a:pt x="13061" y="15503"/>
                </a:cubicBezTo>
                <a:cubicBezTo>
                  <a:pt x="13061" y="15503"/>
                  <a:pt x="13061" y="15503"/>
                  <a:pt x="13061" y="16427"/>
                </a:cubicBezTo>
                <a:cubicBezTo>
                  <a:pt x="13061" y="16888"/>
                  <a:pt x="12726" y="17258"/>
                  <a:pt x="12307" y="17258"/>
                </a:cubicBezTo>
                <a:cubicBezTo>
                  <a:pt x="11889" y="17258"/>
                  <a:pt x="11554" y="16888"/>
                  <a:pt x="11554" y="16427"/>
                </a:cubicBezTo>
                <a:cubicBezTo>
                  <a:pt x="11554" y="16427"/>
                  <a:pt x="11554" y="16427"/>
                  <a:pt x="11554" y="13472"/>
                </a:cubicBezTo>
                <a:close/>
                <a:moveTo>
                  <a:pt x="9444" y="12895"/>
                </a:moveTo>
                <a:cubicBezTo>
                  <a:pt x="9695" y="13531"/>
                  <a:pt x="10365" y="13804"/>
                  <a:pt x="10951" y="13622"/>
                </a:cubicBezTo>
                <a:cubicBezTo>
                  <a:pt x="10951" y="13622"/>
                  <a:pt x="10951" y="13622"/>
                  <a:pt x="10951" y="16440"/>
                </a:cubicBezTo>
                <a:cubicBezTo>
                  <a:pt x="10951" y="16894"/>
                  <a:pt x="10616" y="17258"/>
                  <a:pt x="10114" y="17258"/>
                </a:cubicBezTo>
                <a:cubicBezTo>
                  <a:pt x="9863" y="17258"/>
                  <a:pt x="9444" y="16985"/>
                  <a:pt x="9444" y="16440"/>
                </a:cubicBezTo>
                <a:cubicBezTo>
                  <a:pt x="9444" y="16440"/>
                  <a:pt x="9444" y="16440"/>
                  <a:pt x="9444" y="12895"/>
                </a:cubicBezTo>
                <a:close/>
                <a:moveTo>
                  <a:pt x="4722" y="12804"/>
                </a:moveTo>
                <a:cubicBezTo>
                  <a:pt x="4722" y="12804"/>
                  <a:pt x="4722" y="12804"/>
                  <a:pt x="4722" y="16701"/>
                </a:cubicBezTo>
                <a:cubicBezTo>
                  <a:pt x="4283" y="16701"/>
                  <a:pt x="4019" y="16339"/>
                  <a:pt x="4019" y="15976"/>
                </a:cubicBezTo>
                <a:cubicBezTo>
                  <a:pt x="4019" y="15976"/>
                  <a:pt x="4019" y="15976"/>
                  <a:pt x="4019" y="13529"/>
                </a:cubicBezTo>
                <a:cubicBezTo>
                  <a:pt x="4283" y="13439"/>
                  <a:pt x="4547" y="13257"/>
                  <a:pt x="4634" y="12895"/>
                </a:cubicBezTo>
                <a:cubicBezTo>
                  <a:pt x="4634" y="12895"/>
                  <a:pt x="4634" y="12895"/>
                  <a:pt x="4722" y="12804"/>
                </a:cubicBezTo>
                <a:close/>
                <a:moveTo>
                  <a:pt x="5738" y="6458"/>
                </a:moveTo>
                <a:cubicBezTo>
                  <a:pt x="5738" y="6458"/>
                  <a:pt x="5738" y="6458"/>
                  <a:pt x="8245" y="6458"/>
                </a:cubicBezTo>
                <a:cubicBezTo>
                  <a:pt x="8579" y="6458"/>
                  <a:pt x="8829" y="6549"/>
                  <a:pt x="8913" y="6824"/>
                </a:cubicBezTo>
                <a:lnTo>
                  <a:pt x="11085" y="12048"/>
                </a:lnTo>
                <a:cubicBezTo>
                  <a:pt x="11253" y="12415"/>
                  <a:pt x="11085" y="12873"/>
                  <a:pt x="10751" y="13056"/>
                </a:cubicBezTo>
                <a:cubicBezTo>
                  <a:pt x="10500" y="13148"/>
                  <a:pt x="10083" y="13056"/>
                  <a:pt x="9916" y="12690"/>
                </a:cubicBezTo>
                <a:cubicBezTo>
                  <a:pt x="9916" y="12690"/>
                  <a:pt x="9916" y="12690"/>
                  <a:pt x="8829" y="10124"/>
                </a:cubicBezTo>
                <a:cubicBezTo>
                  <a:pt x="8829" y="10124"/>
                  <a:pt x="8829" y="10124"/>
                  <a:pt x="8829" y="19013"/>
                </a:cubicBezTo>
                <a:cubicBezTo>
                  <a:pt x="8829" y="19563"/>
                  <a:pt x="8495" y="19930"/>
                  <a:pt x="8077" y="19930"/>
                </a:cubicBezTo>
                <a:cubicBezTo>
                  <a:pt x="7660" y="19930"/>
                  <a:pt x="7325" y="19563"/>
                  <a:pt x="7325" y="19013"/>
                </a:cubicBezTo>
                <a:cubicBezTo>
                  <a:pt x="7325" y="19013"/>
                  <a:pt x="7325" y="19013"/>
                  <a:pt x="7325" y="13881"/>
                </a:cubicBezTo>
                <a:cubicBezTo>
                  <a:pt x="7325" y="13881"/>
                  <a:pt x="7325" y="13881"/>
                  <a:pt x="6741" y="13881"/>
                </a:cubicBezTo>
                <a:cubicBezTo>
                  <a:pt x="6741" y="13881"/>
                  <a:pt x="6741" y="13881"/>
                  <a:pt x="6741" y="19013"/>
                </a:cubicBezTo>
                <a:cubicBezTo>
                  <a:pt x="6741" y="19563"/>
                  <a:pt x="6406" y="19930"/>
                  <a:pt x="5989" y="19930"/>
                </a:cubicBezTo>
                <a:cubicBezTo>
                  <a:pt x="5487" y="19930"/>
                  <a:pt x="5153" y="19563"/>
                  <a:pt x="5153" y="19013"/>
                </a:cubicBezTo>
                <a:cubicBezTo>
                  <a:pt x="5153" y="19013"/>
                  <a:pt x="5153" y="19013"/>
                  <a:pt x="5153" y="10124"/>
                </a:cubicBezTo>
                <a:cubicBezTo>
                  <a:pt x="5153" y="10124"/>
                  <a:pt x="5153" y="10124"/>
                  <a:pt x="4150" y="12690"/>
                </a:cubicBezTo>
                <a:cubicBezTo>
                  <a:pt x="3983" y="13056"/>
                  <a:pt x="3565" y="13148"/>
                  <a:pt x="3231" y="13056"/>
                </a:cubicBezTo>
                <a:cubicBezTo>
                  <a:pt x="2897" y="12873"/>
                  <a:pt x="2813" y="12415"/>
                  <a:pt x="2897" y="12048"/>
                </a:cubicBezTo>
                <a:cubicBezTo>
                  <a:pt x="2897" y="12048"/>
                  <a:pt x="2897" y="12048"/>
                  <a:pt x="5069" y="6824"/>
                </a:cubicBezTo>
                <a:cubicBezTo>
                  <a:pt x="5237" y="6549"/>
                  <a:pt x="5487" y="6458"/>
                  <a:pt x="5738" y="6458"/>
                </a:cubicBezTo>
                <a:close/>
                <a:moveTo>
                  <a:pt x="15115" y="6235"/>
                </a:moveTo>
                <a:cubicBezTo>
                  <a:pt x="15115" y="6235"/>
                  <a:pt x="15115" y="6235"/>
                  <a:pt x="18140" y="6235"/>
                </a:cubicBezTo>
                <a:cubicBezTo>
                  <a:pt x="18476" y="6235"/>
                  <a:pt x="18728" y="6419"/>
                  <a:pt x="18812" y="6695"/>
                </a:cubicBezTo>
                <a:cubicBezTo>
                  <a:pt x="18812" y="6695"/>
                  <a:pt x="18812" y="6695"/>
                  <a:pt x="21332" y="12675"/>
                </a:cubicBezTo>
                <a:cubicBezTo>
                  <a:pt x="21500" y="13043"/>
                  <a:pt x="21332" y="13503"/>
                  <a:pt x="20912" y="13688"/>
                </a:cubicBezTo>
                <a:cubicBezTo>
                  <a:pt x="20576" y="13872"/>
                  <a:pt x="20156" y="13780"/>
                  <a:pt x="19988" y="13320"/>
                </a:cubicBezTo>
                <a:cubicBezTo>
                  <a:pt x="19988" y="13320"/>
                  <a:pt x="19988" y="13320"/>
                  <a:pt x="19148" y="11479"/>
                </a:cubicBezTo>
                <a:cubicBezTo>
                  <a:pt x="19148" y="11479"/>
                  <a:pt x="19148" y="11479"/>
                  <a:pt x="19820" y="14884"/>
                </a:cubicBezTo>
                <a:cubicBezTo>
                  <a:pt x="19904" y="15160"/>
                  <a:pt x="19652" y="15436"/>
                  <a:pt x="19400" y="15436"/>
                </a:cubicBezTo>
                <a:cubicBezTo>
                  <a:pt x="19400" y="15436"/>
                  <a:pt x="19400" y="15436"/>
                  <a:pt x="18728" y="15436"/>
                </a:cubicBezTo>
                <a:cubicBezTo>
                  <a:pt x="18728" y="15436"/>
                  <a:pt x="18728" y="15436"/>
                  <a:pt x="18728" y="20588"/>
                </a:cubicBezTo>
                <a:cubicBezTo>
                  <a:pt x="18728" y="21140"/>
                  <a:pt x="18392" y="21600"/>
                  <a:pt x="17888" y="21600"/>
                </a:cubicBezTo>
                <a:cubicBezTo>
                  <a:pt x="17383" y="21600"/>
                  <a:pt x="16963" y="21140"/>
                  <a:pt x="16963" y="20588"/>
                </a:cubicBezTo>
                <a:cubicBezTo>
                  <a:pt x="16963" y="20588"/>
                  <a:pt x="16963" y="20588"/>
                  <a:pt x="16963" y="15436"/>
                </a:cubicBezTo>
                <a:cubicBezTo>
                  <a:pt x="16963" y="15436"/>
                  <a:pt x="16963" y="15436"/>
                  <a:pt x="16291" y="15436"/>
                </a:cubicBezTo>
                <a:cubicBezTo>
                  <a:pt x="16291" y="15436"/>
                  <a:pt x="16291" y="15436"/>
                  <a:pt x="16291" y="20588"/>
                </a:cubicBezTo>
                <a:cubicBezTo>
                  <a:pt x="16291" y="21140"/>
                  <a:pt x="15871" y="21600"/>
                  <a:pt x="15451" y="21600"/>
                </a:cubicBezTo>
                <a:cubicBezTo>
                  <a:pt x="14947" y="21600"/>
                  <a:pt x="14527" y="21140"/>
                  <a:pt x="14527" y="20588"/>
                </a:cubicBezTo>
                <a:cubicBezTo>
                  <a:pt x="14527" y="20588"/>
                  <a:pt x="14527" y="20588"/>
                  <a:pt x="14527" y="15436"/>
                </a:cubicBezTo>
                <a:cubicBezTo>
                  <a:pt x="14527" y="15436"/>
                  <a:pt x="14527" y="15436"/>
                  <a:pt x="13855" y="15436"/>
                </a:cubicBezTo>
                <a:cubicBezTo>
                  <a:pt x="13603" y="15436"/>
                  <a:pt x="13351" y="15160"/>
                  <a:pt x="13435" y="14884"/>
                </a:cubicBezTo>
                <a:cubicBezTo>
                  <a:pt x="13435" y="14884"/>
                  <a:pt x="13435" y="14884"/>
                  <a:pt x="14107" y="11479"/>
                </a:cubicBezTo>
                <a:cubicBezTo>
                  <a:pt x="14107" y="11479"/>
                  <a:pt x="14107" y="11479"/>
                  <a:pt x="13351" y="13320"/>
                </a:cubicBezTo>
                <a:cubicBezTo>
                  <a:pt x="13183" y="13780"/>
                  <a:pt x="12679" y="13872"/>
                  <a:pt x="12343" y="13688"/>
                </a:cubicBezTo>
                <a:cubicBezTo>
                  <a:pt x="11923" y="13503"/>
                  <a:pt x="11755" y="13043"/>
                  <a:pt x="11923" y="12675"/>
                </a:cubicBezTo>
                <a:cubicBezTo>
                  <a:pt x="11923" y="12675"/>
                  <a:pt x="11923" y="12675"/>
                  <a:pt x="14443" y="6695"/>
                </a:cubicBezTo>
                <a:cubicBezTo>
                  <a:pt x="14611" y="6419"/>
                  <a:pt x="14863" y="6235"/>
                  <a:pt x="15115" y="6235"/>
                </a:cubicBezTo>
                <a:close/>
                <a:moveTo>
                  <a:pt x="2579" y="4454"/>
                </a:moveTo>
                <a:cubicBezTo>
                  <a:pt x="2579" y="4454"/>
                  <a:pt x="2579" y="4454"/>
                  <a:pt x="5007" y="4454"/>
                </a:cubicBezTo>
                <a:cubicBezTo>
                  <a:pt x="5007" y="4914"/>
                  <a:pt x="5174" y="5374"/>
                  <a:pt x="5426" y="5743"/>
                </a:cubicBezTo>
                <a:cubicBezTo>
                  <a:pt x="5426" y="5743"/>
                  <a:pt x="5426" y="5743"/>
                  <a:pt x="5426" y="5835"/>
                </a:cubicBezTo>
                <a:cubicBezTo>
                  <a:pt x="5091" y="5927"/>
                  <a:pt x="4756" y="6203"/>
                  <a:pt x="4672" y="6479"/>
                </a:cubicBezTo>
                <a:cubicBezTo>
                  <a:pt x="4672" y="6479"/>
                  <a:pt x="4672" y="6479"/>
                  <a:pt x="3249" y="9795"/>
                </a:cubicBezTo>
                <a:cubicBezTo>
                  <a:pt x="3249" y="9795"/>
                  <a:pt x="3249" y="9795"/>
                  <a:pt x="2495" y="11821"/>
                </a:cubicBezTo>
                <a:cubicBezTo>
                  <a:pt x="2160" y="12465"/>
                  <a:pt x="2495" y="13202"/>
                  <a:pt x="3081" y="13478"/>
                </a:cubicBezTo>
                <a:cubicBezTo>
                  <a:pt x="3165" y="13570"/>
                  <a:pt x="3333" y="13570"/>
                  <a:pt x="3500" y="13662"/>
                </a:cubicBezTo>
                <a:cubicBezTo>
                  <a:pt x="3500" y="13662"/>
                  <a:pt x="3500" y="13662"/>
                  <a:pt x="3500" y="15964"/>
                </a:cubicBezTo>
                <a:cubicBezTo>
                  <a:pt x="3500" y="16333"/>
                  <a:pt x="3165" y="16701"/>
                  <a:pt x="2746" y="16701"/>
                </a:cubicBezTo>
                <a:cubicBezTo>
                  <a:pt x="2412" y="16701"/>
                  <a:pt x="2077" y="16333"/>
                  <a:pt x="2077" y="15964"/>
                </a:cubicBezTo>
                <a:cubicBezTo>
                  <a:pt x="2077" y="10900"/>
                  <a:pt x="2077" y="8045"/>
                  <a:pt x="2077" y="7861"/>
                </a:cubicBezTo>
                <a:cubicBezTo>
                  <a:pt x="2077" y="7861"/>
                  <a:pt x="2077" y="7861"/>
                  <a:pt x="1156" y="10163"/>
                </a:cubicBezTo>
                <a:cubicBezTo>
                  <a:pt x="988" y="10439"/>
                  <a:pt x="653" y="10623"/>
                  <a:pt x="319" y="10439"/>
                </a:cubicBezTo>
                <a:cubicBezTo>
                  <a:pt x="67" y="10255"/>
                  <a:pt x="-100" y="9887"/>
                  <a:pt x="67" y="9610"/>
                </a:cubicBezTo>
                <a:cubicBezTo>
                  <a:pt x="67" y="9610"/>
                  <a:pt x="67" y="9610"/>
                  <a:pt x="1993" y="4822"/>
                </a:cubicBezTo>
                <a:cubicBezTo>
                  <a:pt x="2160" y="4546"/>
                  <a:pt x="2328" y="4454"/>
                  <a:pt x="2579" y="4454"/>
                </a:cubicBezTo>
                <a:close/>
                <a:moveTo>
                  <a:pt x="9976" y="3786"/>
                </a:moveTo>
                <a:cubicBezTo>
                  <a:pt x="9976" y="3786"/>
                  <a:pt x="9976" y="3786"/>
                  <a:pt x="12480" y="3786"/>
                </a:cubicBezTo>
                <a:cubicBezTo>
                  <a:pt x="12814" y="3786"/>
                  <a:pt x="13064" y="3877"/>
                  <a:pt x="13147" y="4151"/>
                </a:cubicBezTo>
                <a:cubicBezTo>
                  <a:pt x="13147" y="4151"/>
                  <a:pt x="13147" y="4151"/>
                  <a:pt x="14066" y="6343"/>
                </a:cubicBezTo>
                <a:cubicBezTo>
                  <a:pt x="14066" y="6343"/>
                  <a:pt x="13982" y="6434"/>
                  <a:pt x="13982" y="6434"/>
                </a:cubicBezTo>
                <a:cubicBezTo>
                  <a:pt x="13982" y="6434"/>
                  <a:pt x="13982" y="6434"/>
                  <a:pt x="13314" y="8078"/>
                </a:cubicBezTo>
                <a:cubicBezTo>
                  <a:pt x="13314" y="8078"/>
                  <a:pt x="13314" y="8078"/>
                  <a:pt x="13064" y="7439"/>
                </a:cubicBezTo>
                <a:cubicBezTo>
                  <a:pt x="13064" y="7439"/>
                  <a:pt x="13064" y="7439"/>
                  <a:pt x="13064" y="8626"/>
                </a:cubicBezTo>
                <a:cubicBezTo>
                  <a:pt x="12647" y="9722"/>
                  <a:pt x="12981" y="8900"/>
                  <a:pt x="11729" y="11913"/>
                </a:cubicBezTo>
                <a:cubicBezTo>
                  <a:pt x="11645" y="11822"/>
                  <a:pt x="10810" y="9722"/>
                  <a:pt x="10727" y="9630"/>
                </a:cubicBezTo>
                <a:cubicBezTo>
                  <a:pt x="10727" y="9630"/>
                  <a:pt x="10727" y="9630"/>
                  <a:pt x="9475" y="6525"/>
                </a:cubicBezTo>
                <a:cubicBezTo>
                  <a:pt x="9308" y="6251"/>
                  <a:pt x="9058" y="5977"/>
                  <a:pt x="8640" y="5886"/>
                </a:cubicBezTo>
                <a:cubicBezTo>
                  <a:pt x="8640" y="5886"/>
                  <a:pt x="8640" y="5886"/>
                  <a:pt x="8640" y="5795"/>
                </a:cubicBezTo>
                <a:cubicBezTo>
                  <a:pt x="8891" y="5521"/>
                  <a:pt x="9058" y="5155"/>
                  <a:pt x="9141" y="4699"/>
                </a:cubicBezTo>
                <a:cubicBezTo>
                  <a:pt x="9141" y="4699"/>
                  <a:pt x="9141" y="4699"/>
                  <a:pt x="9308" y="4151"/>
                </a:cubicBezTo>
                <a:cubicBezTo>
                  <a:pt x="9475" y="3877"/>
                  <a:pt x="9725" y="3786"/>
                  <a:pt x="9976" y="3786"/>
                </a:cubicBezTo>
                <a:close/>
                <a:moveTo>
                  <a:pt x="7083" y="2672"/>
                </a:moveTo>
                <a:cubicBezTo>
                  <a:pt x="7943" y="2672"/>
                  <a:pt x="8641" y="3420"/>
                  <a:pt x="8641" y="4342"/>
                </a:cubicBezTo>
                <a:cubicBezTo>
                  <a:pt x="8641" y="5265"/>
                  <a:pt x="7943" y="6012"/>
                  <a:pt x="7083" y="6012"/>
                </a:cubicBezTo>
                <a:cubicBezTo>
                  <a:pt x="6223" y="6012"/>
                  <a:pt x="5526" y="5265"/>
                  <a:pt x="5526" y="4342"/>
                </a:cubicBezTo>
                <a:cubicBezTo>
                  <a:pt x="5526" y="3420"/>
                  <a:pt x="6223" y="2672"/>
                  <a:pt x="7083" y="2672"/>
                </a:cubicBezTo>
                <a:close/>
                <a:moveTo>
                  <a:pt x="16627" y="2004"/>
                </a:moveTo>
                <a:cubicBezTo>
                  <a:pt x="17632" y="2004"/>
                  <a:pt x="18386" y="2835"/>
                  <a:pt x="18386" y="3943"/>
                </a:cubicBezTo>
                <a:cubicBezTo>
                  <a:pt x="18386" y="5051"/>
                  <a:pt x="17548" y="5790"/>
                  <a:pt x="16627" y="5790"/>
                </a:cubicBezTo>
                <a:cubicBezTo>
                  <a:pt x="15706" y="5790"/>
                  <a:pt x="14869" y="5051"/>
                  <a:pt x="14869" y="3943"/>
                </a:cubicBezTo>
                <a:cubicBezTo>
                  <a:pt x="14869" y="2835"/>
                  <a:pt x="15706" y="2004"/>
                  <a:pt x="16627" y="2004"/>
                </a:cubicBezTo>
                <a:close/>
                <a:moveTo>
                  <a:pt x="3718" y="1113"/>
                </a:moveTo>
                <a:cubicBezTo>
                  <a:pt x="4494" y="1113"/>
                  <a:pt x="5124" y="1811"/>
                  <a:pt x="5124" y="2672"/>
                </a:cubicBezTo>
                <a:cubicBezTo>
                  <a:pt x="5124" y="3533"/>
                  <a:pt x="4494" y="4231"/>
                  <a:pt x="3718" y="4231"/>
                </a:cubicBezTo>
                <a:cubicBezTo>
                  <a:pt x="2941" y="4231"/>
                  <a:pt x="2311" y="3533"/>
                  <a:pt x="2311" y="2672"/>
                </a:cubicBezTo>
                <a:cubicBezTo>
                  <a:pt x="2311" y="1811"/>
                  <a:pt x="2941" y="1113"/>
                  <a:pt x="3718" y="1113"/>
                </a:cubicBezTo>
                <a:close/>
                <a:moveTo>
                  <a:pt x="11202" y="0"/>
                </a:moveTo>
                <a:cubicBezTo>
                  <a:pt x="12007" y="0"/>
                  <a:pt x="12659" y="748"/>
                  <a:pt x="12659" y="1670"/>
                </a:cubicBezTo>
                <a:cubicBezTo>
                  <a:pt x="12659" y="2593"/>
                  <a:pt x="12007" y="3340"/>
                  <a:pt x="11202" y="3340"/>
                </a:cubicBezTo>
                <a:cubicBezTo>
                  <a:pt x="10398" y="3340"/>
                  <a:pt x="9746" y="2593"/>
                  <a:pt x="9746" y="1670"/>
                </a:cubicBezTo>
                <a:cubicBezTo>
                  <a:pt x="9746" y="748"/>
                  <a:pt x="10398" y="0"/>
                  <a:pt x="11202" y="0"/>
                </a:cubicBezTo>
                <a:close/>
              </a:path>
            </a:pathLst>
          </a:custGeom>
          <a:solidFill>
            <a:schemeClr val="bg1"/>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00">
              <a:defRPr>
                <a:solidFill>
                  <a:srgbClr val="FFFFFF"/>
                </a:solidFill>
              </a:defRPr>
            </a:pPr>
            <a:endParaRPr>
              <a:cs typeface="+mn-ea"/>
              <a:sym typeface="+mn-lt"/>
            </a:endParaRPr>
          </a:p>
        </p:txBody>
      </p:sp>
      <p:pic>
        <p:nvPicPr>
          <p:cNvPr id="5" name="图片 4">
            <a:extLst>
              <a:ext uri="{FF2B5EF4-FFF2-40B4-BE49-F238E27FC236}">
                <a16:creationId xmlns:a16="http://schemas.microsoft.com/office/drawing/2014/main" id="{5F12BD49-68AD-A2AF-7DBA-603B2EE7F28D}"/>
              </a:ext>
            </a:extLst>
          </p:cNvPr>
          <p:cNvPicPr>
            <a:picLocks noChangeAspect="1"/>
          </p:cNvPicPr>
          <p:nvPr/>
        </p:nvPicPr>
        <p:blipFill>
          <a:blip r:embed="rId3"/>
          <a:stretch>
            <a:fillRect/>
          </a:stretch>
        </p:blipFill>
        <p:spPr>
          <a:xfrm>
            <a:off x="2086179" y="2295730"/>
            <a:ext cx="1918606" cy="2692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开路设计1"/>
          <p:cNvGrpSpPr/>
          <p:nvPr/>
        </p:nvGrpSpPr>
        <p:grpSpPr>
          <a:xfrm>
            <a:off x="459982" y="420278"/>
            <a:ext cx="486506" cy="548546"/>
            <a:chOff x="459982" y="461392"/>
            <a:chExt cx="486506" cy="548546"/>
          </a:xfrm>
        </p:grpSpPr>
        <p:sp>
          <p:nvSpPr>
            <p:cNvPr id="3" name="开路设计1-1"/>
            <p:cNvSpPr/>
            <p:nvPr/>
          </p:nvSpPr>
          <p:spPr>
            <a:xfrm rot="18900000">
              <a:off x="459982" y="529373"/>
              <a:ext cx="480565" cy="480565"/>
            </a:xfrm>
            <a:prstGeom prst="teardro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开路设计1-2"/>
            <p:cNvSpPr/>
            <p:nvPr/>
          </p:nvSpPr>
          <p:spPr>
            <a:xfrm rot="18900000">
              <a:off x="465923" y="461392"/>
              <a:ext cx="480565" cy="480565"/>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开路设计2"/>
          <p:cNvSpPr txBox="1">
            <a:spLocks noChangeArrowheads="1"/>
          </p:cNvSpPr>
          <p:nvPr/>
        </p:nvSpPr>
        <p:spPr bwMode="auto">
          <a:xfrm>
            <a:off x="1289127" y="386413"/>
            <a:ext cx="1391766" cy="449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生涯历程</a:t>
            </a:r>
          </a:p>
        </p:txBody>
      </p:sp>
      <p:sp>
        <p:nvSpPr>
          <p:cNvPr id="7" name="开路设计3"/>
          <p:cNvSpPr/>
          <p:nvPr/>
        </p:nvSpPr>
        <p:spPr>
          <a:xfrm>
            <a:off x="1289127" y="779496"/>
            <a:ext cx="789037" cy="223445"/>
          </a:xfrm>
          <a:prstGeom prst="rect">
            <a:avLst/>
          </a:prstGeom>
          <a:effectLst/>
        </p:spPr>
        <p:txBody>
          <a:bodyPr wrap="none" lIns="79553" tIns="39776" rIns="79553" bIns="39776">
            <a:spAutoFit/>
          </a:bodyPr>
          <a:lstStyle/>
          <a:p>
            <a:pPr defTabSz="609600" fontAlgn="base">
              <a:spcBef>
                <a:spcPct val="0"/>
              </a:spcBef>
              <a:spcAft>
                <a:spcPct val="0"/>
              </a:spcAft>
              <a:defRPr/>
            </a:pPr>
            <a:r>
              <a:rPr lang="en-US" altLang="zh-CN" sz="930" dirty="0">
                <a:solidFill>
                  <a:schemeClr val="tx1">
                    <a:lumMod val="50000"/>
                    <a:lumOff val="50000"/>
                  </a:schemeClr>
                </a:solidFill>
                <a:cs typeface="+mn-ea"/>
                <a:sym typeface="+mn-lt"/>
              </a:rPr>
              <a:t>Career path</a:t>
            </a:r>
          </a:p>
        </p:txBody>
      </p:sp>
      <p:grpSp>
        <p:nvGrpSpPr>
          <p:cNvPr id="8" name="开路设计4"/>
          <p:cNvGrpSpPr>
            <a:grpSpLocks noChangeAspect="1"/>
          </p:cNvGrpSpPr>
          <p:nvPr/>
        </p:nvGrpSpPr>
        <p:grpSpPr>
          <a:xfrm>
            <a:off x="4177360" y="1558825"/>
            <a:ext cx="3886095" cy="3885489"/>
            <a:chOff x="5747" y="2350"/>
            <a:chExt cx="6433" cy="6432"/>
          </a:xfrm>
        </p:grpSpPr>
        <p:sp>
          <p:nvSpPr>
            <p:cNvPr id="9" name="开路设计4-1"/>
            <p:cNvSpPr/>
            <p:nvPr/>
          </p:nvSpPr>
          <p:spPr>
            <a:xfrm rot="-7621736">
              <a:off x="5770" y="4690"/>
              <a:ext cx="3287" cy="3333"/>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w="9525">
              <a:noFill/>
            </a:ln>
          </p:spPr>
          <p:txBody>
            <a:bodyPr/>
            <a:lstStyle/>
            <a:p>
              <a:pPr defTabSz="967740"/>
              <a:endParaRPr lang="zh-CN" altLang="en-US" sz="1905">
                <a:solidFill>
                  <a:prstClr val="black"/>
                </a:solidFill>
                <a:cs typeface="+mn-ea"/>
                <a:sym typeface="+mn-lt"/>
              </a:endParaRPr>
            </a:p>
          </p:txBody>
        </p:sp>
        <p:sp>
          <p:nvSpPr>
            <p:cNvPr id="10" name="开路设计4-2"/>
            <p:cNvSpPr/>
            <p:nvPr/>
          </p:nvSpPr>
          <p:spPr>
            <a:xfrm rot="-2202532">
              <a:off x="6552" y="2350"/>
              <a:ext cx="3285" cy="3335"/>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w="9525">
              <a:noFill/>
            </a:ln>
          </p:spPr>
          <p:txBody>
            <a:bodyPr/>
            <a:lstStyle/>
            <a:p>
              <a:pPr defTabSz="967740"/>
              <a:endParaRPr lang="zh-CN" altLang="en-US" sz="1905">
                <a:solidFill>
                  <a:prstClr val="black"/>
                </a:solidFill>
                <a:cs typeface="+mn-ea"/>
                <a:sym typeface="+mn-lt"/>
              </a:endParaRPr>
            </a:p>
          </p:txBody>
        </p:sp>
        <p:sp>
          <p:nvSpPr>
            <p:cNvPr id="11" name="开路设计4-3"/>
            <p:cNvSpPr/>
            <p:nvPr/>
          </p:nvSpPr>
          <p:spPr>
            <a:xfrm rot="3202081">
              <a:off x="8870" y="3125"/>
              <a:ext cx="3287" cy="3335"/>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45BFB1"/>
            </a:solidFill>
            <a:ln w="9525">
              <a:noFill/>
            </a:ln>
          </p:spPr>
          <p:txBody>
            <a:bodyPr/>
            <a:lstStyle/>
            <a:p>
              <a:pPr defTabSz="967740"/>
              <a:endParaRPr lang="zh-CN" altLang="en-US" sz="1905">
                <a:solidFill>
                  <a:prstClr val="black"/>
                </a:solidFill>
                <a:cs typeface="+mn-ea"/>
                <a:sym typeface="+mn-lt"/>
              </a:endParaRPr>
            </a:p>
          </p:txBody>
        </p:sp>
        <p:sp>
          <p:nvSpPr>
            <p:cNvPr id="12" name="开路设计4-4"/>
            <p:cNvSpPr/>
            <p:nvPr/>
          </p:nvSpPr>
          <p:spPr>
            <a:xfrm rot="8579122">
              <a:off x="8090" y="5450"/>
              <a:ext cx="3285" cy="3333"/>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w="9525">
              <a:noFill/>
            </a:ln>
          </p:spPr>
          <p:txBody>
            <a:bodyPr/>
            <a:lstStyle/>
            <a:p>
              <a:pPr defTabSz="967740"/>
              <a:endParaRPr lang="zh-CN" altLang="en-US" sz="1905">
                <a:solidFill>
                  <a:prstClr val="black"/>
                </a:solidFill>
                <a:cs typeface="+mn-ea"/>
                <a:sym typeface="+mn-lt"/>
              </a:endParaRPr>
            </a:p>
          </p:txBody>
        </p:sp>
      </p:grpSp>
      <p:sp>
        <p:nvSpPr>
          <p:cNvPr id="13" name="开路设计5"/>
          <p:cNvSpPr>
            <a:spLocks noEditPoints="1"/>
          </p:cNvSpPr>
          <p:nvPr/>
        </p:nvSpPr>
        <p:spPr bwMode="auto">
          <a:xfrm>
            <a:off x="5354745" y="2334400"/>
            <a:ext cx="643127" cy="374317"/>
          </a:xfrm>
          <a:custGeom>
            <a:avLst/>
            <a:gdLst>
              <a:gd name="T0" fmla="*/ 4 w 72"/>
              <a:gd name="T1" fmla="*/ 23 h 42"/>
              <a:gd name="T2" fmla="*/ 1 w 72"/>
              <a:gd name="T3" fmla="*/ 34 h 42"/>
              <a:gd name="T4" fmla="*/ 4 w 72"/>
              <a:gd name="T5" fmla="*/ 32 h 42"/>
              <a:gd name="T6" fmla="*/ 6 w 72"/>
              <a:gd name="T7" fmla="*/ 35 h 42"/>
              <a:gd name="T8" fmla="*/ 7 w 72"/>
              <a:gd name="T9" fmla="*/ 32 h 42"/>
              <a:gd name="T10" fmla="*/ 10 w 72"/>
              <a:gd name="T11" fmla="*/ 34 h 42"/>
              <a:gd name="T12" fmla="*/ 7 w 72"/>
              <a:gd name="T13" fmla="*/ 23 h 42"/>
              <a:gd name="T14" fmla="*/ 19 w 72"/>
              <a:gd name="T15" fmla="*/ 22 h 42"/>
              <a:gd name="T16" fmla="*/ 19 w 72"/>
              <a:gd name="T17" fmla="*/ 35 h 42"/>
              <a:gd name="T18" fmla="*/ 19 w 72"/>
              <a:gd name="T19" fmla="*/ 35 h 42"/>
              <a:gd name="T20" fmla="*/ 25 w 72"/>
              <a:gd name="T21" fmla="*/ 41 h 42"/>
              <a:gd name="T22" fmla="*/ 49 w 72"/>
              <a:gd name="T23" fmla="*/ 41 h 42"/>
              <a:gd name="T24" fmla="*/ 55 w 72"/>
              <a:gd name="T25" fmla="*/ 35 h 42"/>
              <a:gd name="T26" fmla="*/ 55 w 72"/>
              <a:gd name="T27" fmla="*/ 35 h 42"/>
              <a:gd name="T28" fmla="*/ 55 w 72"/>
              <a:gd name="T29" fmla="*/ 22 h 42"/>
              <a:gd name="T30" fmla="*/ 72 w 72"/>
              <a:gd name="T31" fmla="*/ 15 h 42"/>
              <a:gd name="T32" fmla="*/ 38 w 72"/>
              <a:gd name="T33" fmla="*/ 0 h 42"/>
              <a:gd name="T34" fmla="*/ 3 w 72"/>
              <a:gd name="T35" fmla="*/ 12 h 42"/>
              <a:gd name="T36" fmla="*/ 3 w 72"/>
              <a:gd name="T37" fmla="*/ 17 h 42"/>
              <a:gd name="T38" fmla="*/ 20 w 72"/>
              <a:gd name="T39" fmla="*/ 17 h 42"/>
              <a:gd name="T40" fmla="*/ 12 w 72"/>
              <a:gd name="T41" fmla="*/ 14 h 42"/>
              <a:gd name="T42" fmla="*/ 61 w 72"/>
              <a:gd name="T43" fmla="*/ 14 h 42"/>
              <a:gd name="T44" fmla="*/ 49 w 72"/>
              <a:gd name="T45" fmla="*/ 14 h 42"/>
              <a:gd name="T46" fmla="*/ 25 w 72"/>
              <a:gd name="T47" fmla="*/ 14 h 42"/>
              <a:gd name="T48" fmla="*/ 51 w 72"/>
              <a:gd name="T49" fmla="*/ 31 h 42"/>
              <a:gd name="T50" fmla="*/ 49 w 72"/>
              <a:gd name="T51" fmla="*/ 30 h 42"/>
              <a:gd name="T52" fmla="*/ 25 w 72"/>
              <a:gd name="T53" fmla="*/ 30 h 42"/>
              <a:gd name="T54" fmla="*/ 22 w 72"/>
              <a:gd name="T55" fmla="*/ 19 h 42"/>
              <a:gd name="T56" fmla="*/ 37 w 72"/>
              <a:gd name="T57" fmla="*/ 15 h 42"/>
              <a:gd name="T58" fmla="*/ 51 w 72"/>
              <a:gd name="T59" fmla="*/ 19 h 42"/>
              <a:gd name="T60" fmla="*/ 48 w 72"/>
              <a:gd name="T61" fmla="*/ 33 h 42"/>
              <a:gd name="T62" fmla="*/ 51 w 72"/>
              <a:gd name="T63" fmla="*/ 35 h 42"/>
              <a:gd name="T64" fmla="*/ 51 w 72"/>
              <a:gd name="T65" fmla="*/ 35 h 42"/>
              <a:gd name="T66" fmla="*/ 37 w 72"/>
              <a:gd name="T67" fmla="*/ 39 h 42"/>
              <a:gd name="T68" fmla="*/ 22 w 72"/>
              <a:gd name="T69" fmla="*/ 35 h 42"/>
              <a:gd name="T70" fmla="*/ 22 w 72"/>
              <a:gd name="T71" fmla="*/ 35 h 42"/>
              <a:gd name="T72" fmla="*/ 37 w 72"/>
              <a:gd name="T73"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42">
                <a:moveTo>
                  <a:pt x="4" y="17"/>
                </a:moveTo>
                <a:cubicBezTo>
                  <a:pt x="4" y="23"/>
                  <a:pt x="4" y="23"/>
                  <a:pt x="4" y="23"/>
                </a:cubicBezTo>
                <a:cubicBezTo>
                  <a:pt x="0" y="32"/>
                  <a:pt x="0" y="32"/>
                  <a:pt x="0" y="32"/>
                </a:cubicBezTo>
                <a:cubicBezTo>
                  <a:pt x="0" y="33"/>
                  <a:pt x="0" y="34"/>
                  <a:pt x="1" y="34"/>
                </a:cubicBezTo>
                <a:cubicBezTo>
                  <a:pt x="2" y="34"/>
                  <a:pt x="3" y="34"/>
                  <a:pt x="3" y="33"/>
                </a:cubicBezTo>
                <a:cubicBezTo>
                  <a:pt x="4" y="32"/>
                  <a:pt x="4" y="32"/>
                  <a:pt x="4" y="32"/>
                </a:cubicBezTo>
                <a:cubicBezTo>
                  <a:pt x="4" y="33"/>
                  <a:pt x="4" y="33"/>
                  <a:pt x="4" y="33"/>
                </a:cubicBezTo>
                <a:cubicBezTo>
                  <a:pt x="4" y="34"/>
                  <a:pt x="5" y="35"/>
                  <a:pt x="6" y="35"/>
                </a:cubicBezTo>
                <a:cubicBezTo>
                  <a:pt x="6" y="35"/>
                  <a:pt x="7" y="34"/>
                  <a:pt x="7" y="33"/>
                </a:cubicBezTo>
                <a:cubicBezTo>
                  <a:pt x="7" y="32"/>
                  <a:pt x="7" y="32"/>
                  <a:pt x="7" y="32"/>
                </a:cubicBezTo>
                <a:cubicBezTo>
                  <a:pt x="8" y="33"/>
                  <a:pt x="8" y="33"/>
                  <a:pt x="8" y="33"/>
                </a:cubicBezTo>
                <a:cubicBezTo>
                  <a:pt x="8" y="34"/>
                  <a:pt x="9" y="34"/>
                  <a:pt x="10" y="34"/>
                </a:cubicBezTo>
                <a:cubicBezTo>
                  <a:pt x="11" y="34"/>
                  <a:pt x="11" y="33"/>
                  <a:pt x="11" y="32"/>
                </a:cubicBezTo>
                <a:cubicBezTo>
                  <a:pt x="7" y="23"/>
                  <a:pt x="7" y="23"/>
                  <a:pt x="7" y="23"/>
                </a:cubicBezTo>
                <a:cubicBezTo>
                  <a:pt x="7" y="18"/>
                  <a:pt x="7" y="18"/>
                  <a:pt x="7" y="18"/>
                </a:cubicBezTo>
                <a:cubicBezTo>
                  <a:pt x="19" y="22"/>
                  <a:pt x="19" y="22"/>
                  <a:pt x="19" y="22"/>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7"/>
                  <a:pt x="21" y="39"/>
                  <a:pt x="25" y="41"/>
                </a:cubicBezTo>
                <a:cubicBezTo>
                  <a:pt x="28" y="42"/>
                  <a:pt x="32" y="42"/>
                  <a:pt x="37" y="42"/>
                </a:cubicBezTo>
                <a:cubicBezTo>
                  <a:pt x="41" y="42"/>
                  <a:pt x="46" y="42"/>
                  <a:pt x="49" y="41"/>
                </a:cubicBezTo>
                <a:cubicBezTo>
                  <a:pt x="52" y="39"/>
                  <a:pt x="55" y="37"/>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22"/>
                  <a:pt x="55" y="22"/>
                  <a:pt x="55" y="22"/>
                </a:cubicBezTo>
                <a:cubicBezTo>
                  <a:pt x="70" y="17"/>
                  <a:pt x="70" y="17"/>
                  <a:pt x="70" y="17"/>
                </a:cubicBezTo>
                <a:cubicBezTo>
                  <a:pt x="71" y="16"/>
                  <a:pt x="72" y="16"/>
                  <a:pt x="72" y="15"/>
                </a:cubicBezTo>
                <a:cubicBezTo>
                  <a:pt x="72" y="14"/>
                  <a:pt x="72" y="12"/>
                  <a:pt x="70" y="12"/>
                </a:cubicBezTo>
                <a:cubicBezTo>
                  <a:pt x="38" y="0"/>
                  <a:pt x="38" y="0"/>
                  <a:pt x="38" y="0"/>
                </a:cubicBezTo>
                <a:cubicBezTo>
                  <a:pt x="37" y="0"/>
                  <a:pt x="36" y="0"/>
                  <a:pt x="36" y="0"/>
                </a:cubicBezTo>
                <a:cubicBezTo>
                  <a:pt x="3" y="12"/>
                  <a:pt x="3" y="12"/>
                  <a:pt x="3" y="12"/>
                </a:cubicBezTo>
                <a:cubicBezTo>
                  <a:pt x="2" y="12"/>
                  <a:pt x="2" y="13"/>
                  <a:pt x="2" y="13"/>
                </a:cubicBezTo>
                <a:cubicBezTo>
                  <a:pt x="1" y="15"/>
                  <a:pt x="2" y="16"/>
                  <a:pt x="3" y="17"/>
                </a:cubicBezTo>
                <a:cubicBezTo>
                  <a:pt x="4" y="17"/>
                  <a:pt x="4" y="17"/>
                  <a:pt x="4" y="17"/>
                </a:cubicBezTo>
                <a:close/>
                <a:moveTo>
                  <a:pt x="20" y="17"/>
                </a:moveTo>
                <a:cubicBezTo>
                  <a:pt x="20" y="17"/>
                  <a:pt x="20" y="17"/>
                  <a:pt x="20" y="17"/>
                </a:cubicBezTo>
                <a:cubicBezTo>
                  <a:pt x="12" y="14"/>
                  <a:pt x="12" y="14"/>
                  <a:pt x="12" y="14"/>
                </a:cubicBezTo>
                <a:cubicBezTo>
                  <a:pt x="37" y="5"/>
                  <a:pt x="37" y="5"/>
                  <a:pt x="37" y="5"/>
                </a:cubicBezTo>
                <a:cubicBezTo>
                  <a:pt x="61" y="14"/>
                  <a:pt x="61" y="14"/>
                  <a:pt x="61" y="14"/>
                </a:cubicBezTo>
                <a:cubicBezTo>
                  <a:pt x="54" y="17"/>
                  <a:pt x="54" y="17"/>
                  <a:pt x="54" y="17"/>
                </a:cubicBezTo>
                <a:cubicBezTo>
                  <a:pt x="53" y="16"/>
                  <a:pt x="51" y="14"/>
                  <a:pt x="49" y="14"/>
                </a:cubicBezTo>
                <a:cubicBezTo>
                  <a:pt x="46" y="13"/>
                  <a:pt x="41" y="12"/>
                  <a:pt x="37" y="12"/>
                </a:cubicBezTo>
                <a:cubicBezTo>
                  <a:pt x="32" y="12"/>
                  <a:pt x="28" y="13"/>
                  <a:pt x="25" y="14"/>
                </a:cubicBezTo>
                <a:cubicBezTo>
                  <a:pt x="22" y="14"/>
                  <a:pt x="21" y="16"/>
                  <a:pt x="20" y="17"/>
                </a:cubicBezTo>
                <a:close/>
                <a:moveTo>
                  <a:pt x="51" y="31"/>
                </a:moveTo>
                <a:cubicBezTo>
                  <a:pt x="51" y="31"/>
                  <a:pt x="51" y="31"/>
                  <a:pt x="51" y="31"/>
                </a:cubicBezTo>
                <a:cubicBezTo>
                  <a:pt x="51" y="30"/>
                  <a:pt x="50" y="30"/>
                  <a:pt x="49" y="30"/>
                </a:cubicBezTo>
                <a:cubicBezTo>
                  <a:pt x="46" y="29"/>
                  <a:pt x="41" y="28"/>
                  <a:pt x="37" y="28"/>
                </a:cubicBezTo>
                <a:cubicBezTo>
                  <a:pt x="32" y="28"/>
                  <a:pt x="28" y="29"/>
                  <a:pt x="25" y="30"/>
                </a:cubicBezTo>
                <a:cubicBezTo>
                  <a:pt x="24" y="30"/>
                  <a:pt x="23" y="30"/>
                  <a:pt x="22" y="31"/>
                </a:cubicBezTo>
                <a:cubicBezTo>
                  <a:pt x="22" y="19"/>
                  <a:pt x="22" y="19"/>
                  <a:pt x="22" y="19"/>
                </a:cubicBezTo>
                <a:cubicBezTo>
                  <a:pt x="22" y="18"/>
                  <a:pt x="24" y="17"/>
                  <a:pt x="26" y="17"/>
                </a:cubicBezTo>
                <a:cubicBezTo>
                  <a:pt x="29" y="16"/>
                  <a:pt x="32" y="15"/>
                  <a:pt x="37" y="15"/>
                </a:cubicBezTo>
                <a:cubicBezTo>
                  <a:pt x="41" y="15"/>
                  <a:pt x="45" y="16"/>
                  <a:pt x="48" y="17"/>
                </a:cubicBezTo>
                <a:cubicBezTo>
                  <a:pt x="50" y="17"/>
                  <a:pt x="51" y="18"/>
                  <a:pt x="51" y="19"/>
                </a:cubicBezTo>
                <a:cubicBezTo>
                  <a:pt x="51" y="31"/>
                  <a:pt x="51" y="31"/>
                  <a:pt x="51" y="31"/>
                </a:cubicBezTo>
                <a:close/>
                <a:moveTo>
                  <a:pt x="48" y="33"/>
                </a:moveTo>
                <a:cubicBezTo>
                  <a:pt x="48" y="33"/>
                  <a:pt x="48" y="33"/>
                  <a:pt x="48" y="33"/>
                </a:cubicBezTo>
                <a:cubicBezTo>
                  <a:pt x="50" y="33"/>
                  <a:pt x="51" y="34"/>
                  <a:pt x="51" y="35"/>
                </a:cubicBezTo>
                <a:cubicBezTo>
                  <a:pt x="51" y="35"/>
                  <a:pt x="51" y="35"/>
                  <a:pt x="51" y="35"/>
                </a:cubicBezTo>
                <a:cubicBezTo>
                  <a:pt x="51" y="35"/>
                  <a:pt x="51" y="35"/>
                  <a:pt x="51" y="35"/>
                </a:cubicBezTo>
                <a:cubicBezTo>
                  <a:pt x="51" y="36"/>
                  <a:pt x="50" y="37"/>
                  <a:pt x="48" y="37"/>
                </a:cubicBezTo>
                <a:cubicBezTo>
                  <a:pt x="45" y="38"/>
                  <a:pt x="41" y="39"/>
                  <a:pt x="37" y="39"/>
                </a:cubicBezTo>
                <a:cubicBezTo>
                  <a:pt x="32" y="39"/>
                  <a:pt x="29" y="38"/>
                  <a:pt x="26" y="37"/>
                </a:cubicBezTo>
                <a:cubicBezTo>
                  <a:pt x="24" y="37"/>
                  <a:pt x="22" y="36"/>
                  <a:pt x="22" y="35"/>
                </a:cubicBezTo>
                <a:cubicBezTo>
                  <a:pt x="22" y="35"/>
                  <a:pt x="22" y="35"/>
                  <a:pt x="22" y="35"/>
                </a:cubicBezTo>
                <a:cubicBezTo>
                  <a:pt x="22" y="35"/>
                  <a:pt x="22" y="35"/>
                  <a:pt x="22" y="35"/>
                </a:cubicBezTo>
                <a:cubicBezTo>
                  <a:pt x="22" y="34"/>
                  <a:pt x="24" y="33"/>
                  <a:pt x="26" y="33"/>
                </a:cubicBezTo>
                <a:cubicBezTo>
                  <a:pt x="29" y="32"/>
                  <a:pt x="32" y="31"/>
                  <a:pt x="37" y="31"/>
                </a:cubicBezTo>
                <a:cubicBezTo>
                  <a:pt x="41" y="31"/>
                  <a:pt x="45" y="32"/>
                  <a:pt x="48" y="33"/>
                </a:cubicBezTo>
                <a:close/>
              </a:path>
            </a:pathLst>
          </a:custGeom>
          <a:solidFill>
            <a:schemeClr val="bg1"/>
          </a:solidFill>
          <a:ln>
            <a:noFill/>
          </a:ln>
        </p:spPr>
        <p:txBody>
          <a:bodyPr vert="horz" wrap="square" lIns="96771" tIns="48386" rIns="96771" bIns="48386" numCol="1" anchor="t" anchorCtr="0" compatLnSpc="1"/>
          <a:lstStyle/>
          <a:p>
            <a:pPr defTabSz="967740"/>
            <a:endParaRPr lang="zh-CN" altLang="en-US" sz="1905">
              <a:solidFill>
                <a:prstClr val="black"/>
              </a:solidFill>
              <a:cs typeface="+mn-ea"/>
              <a:sym typeface="+mn-lt"/>
            </a:endParaRPr>
          </a:p>
        </p:txBody>
      </p:sp>
      <p:sp>
        <p:nvSpPr>
          <p:cNvPr id="17" name="开路设计6"/>
          <p:cNvSpPr>
            <a:spLocks noEditPoints="1"/>
          </p:cNvSpPr>
          <p:nvPr/>
        </p:nvSpPr>
        <p:spPr bwMode="auto">
          <a:xfrm>
            <a:off x="6829165" y="2843733"/>
            <a:ext cx="436815" cy="378314"/>
          </a:xfrm>
          <a:custGeom>
            <a:avLst/>
            <a:gdLst>
              <a:gd name="T0" fmla="*/ 158 w 170"/>
              <a:gd name="T1" fmla="*/ 49 h 146"/>
              <a:gd name="T2" fmla="*/ 166 w 170"/>
              <a:gd name="T3" fmla="*/ 52 h 146"/>
              <a:gd name="T4" fmla="*/ 170 w 170"/>
              <a:gd name="T5" fmla="*/ 61 h 146"/>
              <a:gd name="T6" fmla="*/ 166 w 170"/>
              <a:gd name="T7" fmla="*/ 69 h 146"/>
              <a:gd name="T8" fmla="*/ 158 w 170"/>
              <a:gd name="T9" fmla="*/ 73 h 146"/>
              <a:gd name="T10" fmla="*/ 158 w 170"/>
              <a:gd name="T11" fmla="*/ 109 h 146"/>
              <a:gd name="T12" fmla="*/ 154 w 170"/>
              <a:gd name="T13" fmla="*/ 118 h 146"/>
              <a:gd name="T14" fmla="*/ 146 w 170"/>
              <a:gd name="T15" fmla="*/ 121 h 146"/>
              <a:gd name="T16" fmla="*/ 69 w 170"/>
              <a:gd name="T17" fmla="*/ 85 h 146"/>
              <a:gd name="T18" fmla="*/ 60 w 170"/>
              <a:gd name="T19" fmla="*/ 92 h 146"/>
              <a:gd name="T20" fmla="*/ 57 w 170"/>
              <a:gd name="T21" fmla="*/ 101 h 146"/>
              <a:gd name="T22" fmla="*/ 61 w 170"/>
              <a:gd name="T23" fmla="*/ 110 h 146"/>
              <a:gd name="T24" fmla="*/ 59 w 170"/>
              <a:gd name="T25" fmla="*/ 116 h 146"/>
              <a:gd name="T26" fmla="*/ 59 w 170"/>
              <a:gd name="T27" fmla="*/ 122 h 146"/>
              <a:gd name="T28" fmla="*/ 63 w 170"/>
              <a:gd name="T29" fmla="*/ 127 h 146"/>
              <a:gd name="T30" fmla="*/ 67 w 170"/>
              <a:gd name="T31" fmla="*/ 131 h 146"/>
              <a:gd name="T32" fmla="*/ 73 w 170"/>
              <a:gd name="T33" fmla="*/ 136 h 146"/>
              <a:gd name="T34" fmla="*/ 62 w 170"/>
              <a:gd name="T35" fmla="*/ 144 h 146"/>
              <a:gd name="T36" fmla="*/ 47 w 170"/>
              <a:gd name="T37" fmla="*/ 145 h 146"/>
              <a:gd name="T38" fmla="*/ 34 w 170"/>
              <a:gd name="T39" fmla="*/ 140 h 146"/>
              <a:gd name="T40" fmla="*/ 31 w 170"/>
              <a:gd name="T41" fmla="*/ 132 h 146"/>
              <a:gd name="T42" fmla="*/ 28 w 170"/>
              <a:gd name="T43" fmla="*/ 123 h 146"/>
              <a:gd name="T44" fmla="*/ 26 w 170"/>
              <a:gd name="T45" fmla="*/ 114 h 146"/>
              <a:gd name="T46" fmla="*/ 25 w 170"/>
              <a:gd name="T47" fmla="*/ 105 h 146"/>
              <a:gd name="T48" fmla="*/ 25 w 170"/>
              <a:gd name="T49" fmla="*/ 95 h 146"/>
              <a:gd name="T50" fmla="*/ 27 w 170"/>
              <a:gd name="T51" fmla="*/ 85 h 146"/>
              <a:gd name="T52" fmla="*/ 15 w 170"/>
              <a:gd name="T53" fmla="*/ 85 h 146"/>
              <a:gd name="T54" fmla="*/ 5 w 170"/>
              <a:gd name="T55" fmla="*/ 81 h 146"/>
              <a:gd name="T56" fmla="*/ 0 w 170"/>
              <a:gd name="T57" fmla="*/ 70 h 146"/>
              <a:gd name="T58" fmla="*/ 0 w 170"/>
              <a:gd name="T59" fmla="*/ 52 h 146"/>
              <a:gd name="T60" fmla="*/ 5 w 170"/>
              <a:gd name="T61" fmla="*/ 41 h 146"/>
              <a:gd name="T62" fmla="*/ 15 w 170"/>
              <a:gd name="T63" fmla="*/ 37 h 146"/>
              <a:gd name="T64" fmla="*/ 61 w 170"/>
              <a:gd name="T65" fmla="*/ 37 h 146"/>
              <a:gd name="T66" fmla="*/ 146 w 170"/>
              <a:gd name="T67" fmla="*/ 0 h 146"/>
              <a:gd name="T68" fmla="*/ 154 w 170"/>
              <a:gd name="T69" fmla="*/ 4 h 146"/>
              <a:gd name="T70" fmla="*/ 158 w 170"/>
              <a:gd name="T71" fmla="*/ 12 h 146"/>
              <a:gd name="T72" fmla="*/ 158 w 170"/>
              <a:gd name="T73" fmla="*/ 49 h 146"/>
              <a:gd name="T74" fmla="*/ 146 w 170"/>
              <a:gd name="T75" fmla="*/ 106 h 146"/>
              <a:gd name="T76" fmla="*/ 146 w 170"/>
              <a:gd name="T77" fmla="*/ 16 h 146"/>
              <a:gd name="T78" fmla="*/ 73 w 170"/>
              <a:gd name="T79" fmla="*/ 48 h 146"/>
              <a:gd name="T80" fmla="*/ 73 w 170"/>
              <a:gd name="T81" fmla="*/ 74 h 146"/>
              <a:gd name="T82" fmla="*/ 146 w 170"/>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0" h="146">
                <a:moveTo>
                  <a:pt x="158" y="49"/>
                </a:moveTo>
                <a:cubicBezTo>
                  <a:pt x="161" y="49"/>
                  <a:pt x="164" y="50"/>
                  <a:pt x="166" y="52"/>
                </a:cubicBezTo>
                <a:cubicBezTo>
                  <a:pt x="169" y="55"/>
                  <a:pt x="170" y="57"/>
                  <a:pt x="170" y="61"/>
                </a:cubicBezTo>
                <a:cubicBezTo>
                  <a:pt x="170" y="64"/>
                  <a:pt x="169" y="67"/>
                  <a:pt x="166" y="69"/>
                </a:cubicBezTo>
                <a:cubicBezTo>
                  <a:pt x="164" y="72"/>
                  <a:pt x="161" y="73"/>
                  <a:pt x="158" y="73"/>
                </a:cubicBezTo>
                <a:cubicBezTo>
                  <a:pt x="158" y="109"/>
                  <a:pt x="158" y="109"/>
                  <a:pt x="158" y="109"/>
                </a:cubicBezTo>
                <a:cubicBezTo>
                  <a:pt x="158" y="112"/>
                  <a:pt x="156" y="115"/>
                  <a:pt x="154" y="118"/>
                </a:cubicBezTo>
                <a:cubicBezTo>
                  <a:pt x="152" y="120"/>
                  <a:pt x="149" y="121"/>
                  <a:pt x="146" y="121"/>
                </a:cubicBezTo>
                <a:cubicBezTo>
                  <a:pt x="119" y="99"/>
                  <a:pt x="94" y="87"/>
                  <a:pt x="69" y="85"/>
                </a:cubicBezTo>
                <a:cubicBezTo>
                  <a:pt x="65" y="87"/>
                  <a:pt x="62" y="89"/>
                  <a:pt x="60" y="92"/>
                </a:cubicBezTo>
                <a:cubicBezTo>
                  <a:pt x="58" y="95"/>
                  <a:pt x="57" y="98"/>
                  <a:pt x="57" y="101"/>
                </a:cubicBezTo>
                <a:cubicBezTo>
                  <a:pt x="57" y="105"/>
                  <a:pt x="59" y="107"/>
                  <a:pt x="61" y="110"/>
                </a:cubicBezTo>
                <a:cubicBezTo>
                  <a:pt x="60" y="112"/>
                  <a:pt x="59" y="114"/>
                  <a:pt x="59" y="116"/>
                </a:cubicBezTo>
                <a:cubicBezTo>
                  <a:pt x="59" y="118"/>
                  <a:pt x="59" y="120"/>
                  <a:pt x="59" y="122"/>
                </a:cubicBezTo>
                <a:cubicBezTo>
                  <a:pt x="60" y="123"/>
                  <a:pt x="61" y="125"/>
                  <a:pt x="63" y="127"/>
                </a:cubicBezTo>
                <a:cubicBezTo>
                  <a:pt x="64" y="129"/>
                  <a:pt x="66" y="130"/>
                  <a:pt x="67" y="131"/>
                </a:cubicBezTo>
                <a:cubicBezTo>
                  <a:pt x="69" y="133"/>
                  <a:pt x="71" y="134"/>
                  <a:pt x="73" y="136"/>
                </a:cubicBezTo>
                <a:cubicBezTo>
                  <a:pt x="71" y="140"/>
                  <a:pt x="68" y="143"/>
                  <a:pt x="62" y="144"/>
                </a:cubicBezTo>
                <a:cubicBezTo>
                  <a:pt x="57" y="146"/>
                  <a:pt x="52" y="146"/>
                  <a:pt x="47" y="145"/>
                </a:cubicBezTo>
                <a:cubicBezTo>
                  <a:pt x="41" y="144"/>
                  <a:pt x="37" y="143"/>
                  <a:pt x="34" y="140"/>
                </a:cubicBezTo>
                <a:cubicBezTo>
                  <a:pt x="34" y="138"/>
                  <a:pt x="33" y="136"/>
                  <a:pt x="31" y="132"/>
                </a:cubicBezTo>
                <a:cubicBezTo>
                  <a:pt x="30" y="128"/>
                  <a:pt x="29" y="125"/>
                  <a:pt x="28" y="123"/>
                </a:cubicBezTo>
                <a:cubicBezTo>
                  <a:pt x="28" y="121"/>
                  <a:pt x="27" y="118"/>
                  <a:pt x="26" y="114"/>
                </a:cubicBezTo>
                <a:cubicBezTo>
                  <a:pt x="25" y="111"/>
                  <a:pt x="25" y="107"/>
                  <a:pt x="25" y="105"/>
                </a:cubicBezTo>
                <a:cubicBezTo>
                  <a:pt x="25" y="102"/>
                  <a:pt x="25" y="99"/>
                  <a:pt x="25" y="95"/>
                </a:cubicBezTo>
                <a:cubicBezTo>
                  <a:pt x="25" y="92"/>
                  <a:pt x="26" y="88"/>
                  <a:pt x="27" y="85"/>
                </a:cubicBezTo>
                <a:cubicBezTo>
                  <a:pt x="15" y="85"/>
                  <a:pt x="15" y="85"/>
                  <a:pt x="15" y="85"/>
                </a:cubicBezTo>
                <a:cubicBezTo>
                  <a:pt x="11" y="85"/>
                  <a:pt x="8" y="84"/>
                  <a:pt x="5" y="81"/>
                </a:cubicBezTo>
                <a:cubicBezTo>
                  <a:pt x="2" y="78"/>
                  <a:pt x="0" y="74"/>
                  <a:pt x="0" y="70"/>
                </a:cubicBezTo>
                <a:cubicBezTo>
                  <a:pt x="0" y="52"/>
                  <a:pt x="0" y="52"/>
                  <a:pt x="0" y="52"/>
                </a:cubicBezTo>
                <a:cubicBezTo>
                  <a:pt x="0" y="48"/>
                  <a:pt x="2" y="44"/>
                  <a:pt x="5" y="41"/>
                </a:cubicBezTo>
                <a:cubicBezTo>
                  <a:pt x="8" y="38"/>
                  <a:pt x="11" y="37"/>
                  <a:pt x="15" y="37"/>
                </a:cubicBezTo>
                <a:cubicBezTo>
                  <a:pt x="61" y="37"/>
                  <a:pt x="61" y="37"/>
                  <a:pt x="61" y="37"/>
                </a:cubicBezTo>
                <a:cubicBezTo>
                  <a:pt x="88" y="37"/>
                  <a:pt x="117" y="25"/>
                  <a:pt x="146" y="0"/>
                </a:cubicBezTo>
                <a:cubicBezTo>
                  <a:pt x="149" y="0"/>
                  <a:pt x="152" y="1"/>
                  <a:pt x="154" y="4"/>
                </a:cubicBezTo>
                <a:cubicBezTo>
                  <a:pt x="156" y="6"/>
                  <a:pt x="158" y="9"/>
                  <a:pt x="158" y="12"/>
                </a:cubicBezTo>
                <a:lnTo>
                  <a:pt x="158" y="49"/>
                </a:lnTo>
                <a:close/>
                <a:moveTo>
                  <a:pt x="146" y="106"/>
                </a:moveTo>
                <a:cubicBezTo>
                  <a:pt x="146" y="16"/>
                  <a:pt x="146" y="16"/>
                  <a:pt x="146" y="16"/>
                </a:cubicBezTo>
                <a:cubicBezTo>
                  <a:pt x="121" y="35"/>
                  <a:pt x="97" y="45"/>
                  <a:pt x="73" y="48"/>
                </a:cubicBezTo>
                <a:cubicBezTo>
                  <a:pt x="73" y="74"/>
                  <a:pt x="73" y="74"/>
                  <a:pt x="73" y="74"/>
                </a:cubicBezTo>
                <a:cubicBezTo>
                  <a:pt x="97" y="76"/>
                  <a:pt x="121" y="87"/>
                  <a:pt x="146" y="106"/>
                </a:cubicBezTo>
                <a:close/>
              </a:path>
            </a:pathLst>
          </a:custGeom>
          <a:solidFill>
            <a:schemeClr val="bg1"/>
          </a:solidFill>
          <a:ln>
            <a:noFill/>
          </a:ln>
        </p:spPr>
        <p:txBody>
          <a:bodyPr vert="horz" wrap="square" lIns="57150" tIns="28575" rIns="57150" bIns="2857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5">
              <a:cs typeface="+mn-ea"/>
              <a:sym typeface="+mn-lt"/>
            </a:endParaRPr>
          </a:p>
        </p:txBody>
      </p:sp>
      <p:sp>
        <p:nvSpPr>
          <p:cNvPr id="18" name="开路设计7"/>
          <p:cNvSpPr>
            <a:spLocks noEditPoints="1"/>
          </p:cNvSpPr>
          <p:nvPr/>
        </p:nvSpPr>
        <p:spPr bwMode="auto">
          <a:xfrm>
            <a:off x="5050318" y="3710645"/>
            <a:ext cx="401870" cy="371249"/>
          </a:xfrm>
          <a:custGeom>
            <a:avLst/>
            <a:gdLst>
              <a:gd name="T0" fmla="*/ 158 w 159"/>
              <a:gd name="T1" fmla="*/ 46 h 146"/>
              <a:gd name="T2" fmla="*/ 124 w 159"/>
              <a:gd name="T3" fmla="*/ 141 h 146"/>
              <a:gd name="T4" fmla="*/ 25 w 159"/>
              <a:gd name="T5" fmla="*/ 146 h 146"/>
              <a:gd name="T6" fmla="*/ 2 w 159"/>
              <a:gd name="T7" fmla="*/ 128 h 146"/>
              <a:gd name="T8" fmla="*/ 2 w 159"/>
              <a:gd name="T9" fmla="*/ 113 h 146"/>
              <a:gd name="T10" fmla="*/ 2 w 159"/>
              <a:gd name="T11" fmla="*/ 108 h 146"/>
              <a:gd name="T12" fmla="*/ 3 w 159"/>
              <a:gd name="T13" fmla="*/ 104 h 146"/>
              <a:gd name="T14" fmla="*/ 6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3 w 159"/>
              <a:gd name="T31" fmla="*/ 22 h 146"/>
              <a:gd name="T32" fmla="*/ 35 w 159"/>
              <a:gd name="T33" fmla="*/ 18 h 146"/>
              <a:gd name="T34" fmla="*/ 38 w 159"/>
              <a:gd name="T35" fmla="*/ 13 h 146"/>
              <a:gd name="T36" fmla="*/ 41 w 159"/>
              <a:gd name="T37" fmla="*/ 7 h 146"/>
              <a:gd name="T38" fmla="*/ 46 w 159"/>
              <a:gd name="T39" fmla="*/ 1 h 146"/>
              <a:gd name="T40" fmla="*/ 53 w 159"/>
              <a:gd name="T41" fmla="*/ 1 h 146"/>
              <a:gd name="T42" fmla="*/ 58 w 159"/>
              <a:gd name="T43" fmla="*/ 0 h 146"/>
              <a:gd name="T44" fmla="*/ 141 w 159"/>
              <a:gd name="T45" fmla="*/ 6 h 146"/>
              <a:gd name="T46" fmla="*/ 117 w 159"/>
              <a:gd name="T47" fmla="*/ 104 h 146"/>
              <a:gd name="T48" fmla="*/ 98 w 159"/>
              <a:gd name="T49" fmla="*/ 121 h 146"/>
              <a:gd name="T50" fmla="*/ 12 w 159"/>
              <a:gd name="T51" fmla="*/ 123 h 146"/>
              <a:gd name="T52" fmla="*/ 26 w 159"/>
              <a:gd name="T53" fmla="*/ 133 h 146"/>
              <a:gd name="T54" fmla="*/ 118 w 159"/>
              <a:gd name="T55" fmla="*/ 132 h 146"/>
              <a:gd name="T56" fmla="*/ 150 w 159"/>
              <a:gd name="T57" fmla="*/ 35 h 146"/>
              <a:gd name="T58" fmla="*/ 156 w 159"/>
              <a:gd name="T59" fmla="*/ 33 h 146"/>
              <a:gd name="T60" fmla="*/ 48 w 159"/>
              <a:gd name="T61" fmla="*/ 60 h 146"/>
              <a:gd name="T62" fmla="*/ 107 w 159"/>
              <a:gd name="T63" fmla="*/ 61 h 146"/>
              <a:gd name="T64" fmla="*/ 111 w 159"/>
              <a:gd name="T65" fmla="*/ 58 h 146"/>
              <a:gd name="T66" fmla="*/ 113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1 w 159"/>
              <a:gd name="T79" fmla="*/ 28 h 146"/>
              <a:gd name="T80" fmla="*/ 119 w 159"/>
              <a:gd name="T81" fmla="*/ 25 h 146"/>
              <a:gd name="T82" fmla="*/ 59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8" y="46"/>
                </a:cubicBezTo>
                <a:cubicBezTo>
                  <a:pt x="132" y="131"/>
                  <a:pt x="132" y="131"/>
                  <a:pt x="132" y="131"/>
                </a:cubicBezTo>
                <a:cubicBezTo>
                  <a:pt x="130" y="135"/>
                  <a:pt x="128" y="139"/>
                  <a:pt x="124" y="141"/>
                </a:cubicBezTo>
                <a:cubicBezTo>
                  <a:pt x="121" y="144"/>
                  <a:pt x="117" y="146"/>
                  <a:pt x="113" y="146"/>
                </a:cubicBezTo>
                <a:cubicBezTo>
                  <a:pt x="25" y="146"/>
                  <a:pt x="25" y="146"/>
                  <a:pt x="25" y="146"/>
                </a:cubicBezTo>
                <a:cubicBezTo>
                  <a:pt x="21" y="146"/>
                  <a:pt x="16" y="144"/>
                  <a:pt x="11" y="140"/>
                </a:cubicBezTo>
                <a:cubicBezTo>
                  <a:pt x="7" y="137"/>
                  <a:pt x="4" y="133"/>
                  <a:pt x="2" y="128"/>
                </a:cubicBezTo>
                <a:cubicBezTo>
                  <a:pt x="1" y="124"/>
                  <a:pt x="0" y="120"/>
                  <a:pt x="2" y="116"/>
                </a:cubicBezTo>
                <a:cubicBezTo>
                  <a:pt x="2" y="116"/>
                  <a:pt x="2" y="115"/>
                  <a:pt x="2" y="113"/>
                </a:cubicBezTo>
                <a:cubicBezTo>
                  <a:pt x="2" y="112"/>
                  <a:pt x="2" y="111"/>
                  <a:pt x="3" y="110"/>
                </a:cubicBezTo>
                <a:cubicBezTo>
                  <a:pt x="3" y="109"/>
                  <a:pt x="2" y="109"/>
                  <a:pt x="2" y="108"/>
                </a:cubicBezTo>
                <a:cubicBezTo>
                  <a:pt x="2" y="107"/>
                  <a:pt x="2" y="106"/>
                  <a:pt x="2" y="106"/>
                </a:cubicBezTo>
                <a:cubicBezTo>
                  <a:pt x="2" y="105"/>
                  <a:pt x="2" y="105"/>
                  <a:pt x="3" y="104"/>
                </a:cubicBezTo>
                <a:cubicBezTo>
                  <a:pt x="3" y="103"/>
                  <a:pt x="4" y="103"/>
                  <a:pt x="4" y="102"/>
                </a:cubicBezTo>
                <a:cubicBezTo>
                  <a:pt x="5" y="101"/>
                  <a:pt x="5" y="100"/>
                  <a:pt x="6" y="100"/>
                </a:cubicBezTo>
                <a:cubicBezTo>
                  <a:pt x="7" y="97"/>
                  <a:pt x="9" y="94"/>
                  <a:pt x="10" y="91"/>
                </a:cubicBezTo>
                <a:cubicBezTo>
                  <a:pt x="11" y="88"/>
                  <a:pt x="12" y="85"/>
                  <a:pt x="13" y="82"/>
                </a:cubicBezTo>
                <a:cubicBezTo>
                  <a:pt x="13" y="82"/>
                  <a:pt x="13" y="81"/>
                  <a:pt x="13" y="80"/>
                </a:cubicBezTo>
                <a:cubicBezTo>
                  <a:pt x="13" y="78"/>
                  <a:pt x="13" y="77"/>
                  <a:pt x="13" y="77"/>
                </a:cubicBezTo>
                <a:cubicBezTo>
                  <a:pt x="13" y="76"/>
                  <a:pt x="14" y="75"/>
                  <a:pt x="15" y="74"/>
                </a:cubicBezTo>
                <a:cubicBezTo>
                  <a:pt x="15" y="73"/>
                  <a:pt x="16" y="72"/>
                  <a:pt x="16" y="72"/>
                </a:cubicBezTo>
                <a:cubicBezTo>
                  <a:pt x="17" y="70"/>
                  <a:pt x="19" y="67"/>
                  <a:pt x="20" y="63"/>
                </a:cubicBezTo>
                <a:cubicBezTo>
                  <a:pt x="21" y="60"/>
                  <a:pt x="22" y="57"/>
                  <a:pt x="22" y="55"/>
                </a:cubicBezTo>
                <a:cubicBezTo>
                  <a:pt x="23" y="54"/>
                  <a:pt x="22" y="53"/>
                  <a:pt x="22" y="52"/>
                </a:cubicBezTo>
                <a:cubicBezTo>
                  <a:pt x="22" y="50"/>
                  <a:pt x="22" y="49"/>
                  <a:pt x="22" y="49"/>
                </a:cubicBezTo>
                <a:cubicBezTo>
                  <a:pt x="23" y="48"/>
                  <a:pt x="23" y="47"/>
                  <a:pt x="24" y="46"/>
                </a:cubicBezTo>
                <a:cubicBezTo>
                  <a:pt x="25" y="45"/>
                  <a:pt x="26" y="44"/>
                  <a:pt x="26" y="44"/>
                </a:cubicBezTo>
                <a:cubicBezTo>
                  <a:pt x="28" y="43"/>
                  <a:pt x="29" y="40"/>
                  <a:pt x="30" y="36"/>
                </a:cubicBezTo>
                <a:cubicBezTo>
                  <a:pt x="32" y="32"/>
                  <a:pt x="33" y="29"/>
                  <a:pt x="33" y="27"/>
                </a:cubicBezTo>
                <a:cubicBezTo>
                  <a:pt x="33" y="27"/>
                  <a:pt x="33" y="26"/>
                  <a:pt x="33" y="25"/>
                </a:cubicBezTo>
                <a:cubicBezTo>
                  <a:pt x="33" y="24"/>
                  <a:pt x="32" y="23"/>
                  <a:pt x="33" y="22"/>
                </a:cubicBezTo>
                <a:cubicBezTo>
                  <a:pt x="33" y="22"/>
                  <a:pt x="33" y="21"/>
                  <a:pt x="33" y="20"/>
                </a:cubicBezTo>
                <a:cubicBezTo>
                  <a:pt x="34" y="20"/>
                  <a:pt x="34" y="19"/>
                  <a:pt x="35" y="18"/>
                </a:cubicBezTo>
                <a:cubicBezTo>
                  <a:pt x="36" y="17"/>
                  <a:pt x="36" y="17"/>
                  <a:pt x="37" y="16"/>
                </a:cubicBezTo>
                <a:cubicBezTo>
                  <a:pt x="37" y="16"/>
                  <a:pt x="38" y="15"/>
                  <a:pt x="38" y="13"/>
                </a:cubicBezTo>
                <a:cubicBezTo>
                  <a:pt x="39" y="12"/>
                  <a:pt x="39" y="11"/>
                  <a:pt x="40" y="10"/>
                </a:cubicBezTo>
                <a:cubicBezTo>
                  <a:pt x="40" y="9"/>
                  <a:pt x="41" y="8"/>
                  <a:pt x="41" y="7"/>
                </a:cubicBezTo>
                <a:cubicBezTo>
                  <a:pt x="42" y="5"/>
                  <a:pt x="42" y="4"/>
                  <a:pt x="43" y="4"/>
                </a:cubicBezTo>
                <a:cubicBezTo>
                  <a:pt x="44" y="3"/>
                  <a:pt x="45" y="2"/>
                  <a:pt x="46" y="1"/>
                </a:cubicBezTo>
                <a:cubicBezTo>
                  <a:pt x="47" y="1"/>
                  <a:pt x="48" y="0"/>
                  <a:pt x="49" y="0"/>
                </a:cubicBezTo>
                <a:cubicBezTo>
                  <a:pt x="50" y="0"/>
                  <a:pt x="52" y="0"/>
                  <a:pt x="53" y="1"/>
                </a:cubicBezTo>
                <a:cubicBezTo>
                  <a:pt x="53" y="1"/>
                  <a:pt x="53" y="1"/>
                  <a:pt x="53" y="1"/>
                </a:cubicBezTo>
                <a:cubicBezTo>
                  <a:pt x="56" y="1"/>
                  <a:pt x="57" y="0"/>
                  <a:pt x="58" y="0"/>
                </a:cubicBezTo>
                <a:cubicBezTo>
                  <a:pt x="130" y="0"/>
                  <a:pt x="130" y="0"/>
                  <a:pt x="130" y="0"/>
                </a:cubicBezTo>
                <a:cubicBezTo>
                  <a:pt x="135" y="0"/>
                  <a:pt x="138" y="2"/>
                  <a:pt x="141" y="6"/>
                </a:cubicBezTo>
                <a:cubicBezTo>
                  <a:pt x="143" y="9"/>
                  <a:pt x="144" y="13"/>
                  <a:pt x="143" y="18"/>
                </a:cubicBezTo>
                <a:cubicBezTo>
                  <a:pt x="117" y="104"/>
                  <a:pt x="117" y="104"/>
                  <a:pt x="117" y="104"/>
                </a:cubicBezTo>
                <a:cubicBezTo>
                  <a:pt x="114" y="111"/>
                  <a:pt x="112" y="116"/>
                  <a:pt x="110" y="118"/>
                </a:cubicBezTo>
                <a:cubicBezTo>
                  <a:pt x="108" y="120"/>
                  <a:pt x="104" y="121"/>
                  <a:pt x="98" y="121"/>
                </a:cubicBezTo>
                <a:cubicBezTo>
                  <a:pt x="16" y="121"/>
                  <a:pt x="16" y="121"/>
                  <a:pt x="16" y="121"/>
                </a:cubicBezTo>
                <a:cubicBezTo>
                  <a:pt x="14" y="121"/>
                  <a:pt x="13" y="122"/>
                  <a:pt x="12" y="123"/>
                </a:cubicBezTo>
                <a:cubicBezTo>
                  <a:pt x="11" y="124"/>
                  <a:pt x="11" y="125"/>
                  <a:pt x="12" y="127"/>
                </a:cubicBezTo>
                <a:cubicBezTo>
                  <a:pt x="13" y="131"/>
                  <a:pt x="18" y="133"/>
                  <a:pt x="26" y="133"/>
                </a:cubicBezTo>
                <a:cubicBezTo>
                  <a:pt x="113" y="133"/>
                  <a:pt x="113" y="133"/>
                  <a:pt x="113" y="133"/>
                </a:cubicBezTo>
                <a:cubicBezTo>
                  <a:pt x="115" y="133"/>
                  <a:pt x="116" y="133"/>
                  <a:pt x="118" y="132"/>
                </a:cubicBezTo>
                <a:cubicBezTo>
                  <a:pt x="120" y="131"/>
                  <a:pt x="121" y="130"/>
                  <a:pt x="121" y="128"/>
                </a:cubicBezTo>
                <a:cubicBezTo>
                  <a:pt x="150" y="35"/>
                  <a:pt x="150" y="35"/>
                  <a:pt x="150" y="35"/>
                </a:cubicBezTo>
                <a:cubicBezTo>
                  <a:pt x="150" y="33"/>
                  <a:pt x="150" y="32"/>
                  <a:pt x="150" y="29"/>
                </a:cubicBezTo>
                <a:cubicBezTo>
                  <a:pt x="153" y="30"/>
                  <a:pt x="155" y="32"/>
                  <a:pt x="156" y="33"/>
                </a:cubicBezTo>
                <a:close/>
                <a:moveTo>
                  <a:pt x="47" y="58"/>
                </a:moveTo>
                <a:cubicBezTo>
                  <a:pt x="47" y="59"/>
                  <a:pt x="47" y="59"/>
                  <a:pt x="48" y="60"/>
                </a:cubicBezTo>
                <a:cubicBezTo>
                  <a:pt x="48" y="61"/>
                  <a:pt x="49" y="61"/>
                  <a:pt x="49" y="61"/>
                </a:cubicBezTo>
                <a:cubicBezTo>
                  <a:pt x="107" y="61"/>
                  <a:pt x="107" y="61"/>
                  <a:pt x="107" y="61"/>
                </a:cubicBezTo>
                <a:cubicBezTo>
                  <a:pt x="108" y="61"/>
                  <a:pt x="109" y="61"/>
                  <a:pt x="109" y="60"/>
                </a:cubicBezTo>
                <a:cubicBezTo>
                  <a:pt x="110" y="59"/>
                  <a:pt x="111" y="59"/>
                  <a:pt x="111" y="58"/>
                </a:cubicBezTo>
                <a:cubicBezTo>
                  <a:pt x="113" y="52"/>
                  <a:pt x="113" y="52"/>
                  <a:pt x="113" y="52"/>
                </a:cubicBezTo>
                <a:cubicBezTo>
                  <a:pt x="113" y="51"/>
                  <a:pt x="113" y="50"/>
                  <a:pt x="113" y="50"/>
                </a:cubicBezTo>
                <a:cubicBezTo>
                  <a:pt x="112" y="49"/>
                  <a:pt x="112" y="49"/>
                  <a:pt x="111" y="49"/>
                </a:cubicBezTo>
                <a:cubicBezTo>
                  <a:pt x="53" y="49"/>
                  <a:pt x="53" y="49"/>
                  <a:pt x="53" y="49"/>
                </a:cubicBezTo>
                <a:cubicBezTo>
                  <a:pt x="53" y="49"/>
                  <a:pt x="52" y="49"/>
                  <a:pt x="51" y="50"/>
                </a:cubicBezTo>
                <a:cubicBezTo>
                  <a:pt x="50" y="50"/>
                  <a:pt x="50" y="51"/>
                  <a:pt x="49" y="52"/>
                </a:cubicBezTo>
                <a:lnTo>
                  <a:pt x="47" y="58"/>
                </a:lnTo>
                <a:close/>
                <a:moveTo>
                  <a:pt x="55" y="34"/>
                </a:moveTo>
                <a:cubicBezTo>
                  <a:pt x="55" y="34"/>
                  <a:pt x="55" y="35"/>
                  <a:pt x="55" y="36"/>
                </a:cubicBezTo>
                <a:cubicBezTo>
                  <a:pt x="56" y="36"/>
                  <a:pt x="56" y="37"/>
                  <a:pt x="57" y="37"/>
                </a:cubicBezTo>
                <a:cubicBezTo>
                  <a:pt x="115" y="37"/>
                  <a:pt x="115" y="37"/>
                  <a:pt x="115" y="37"/>
                </a:cubicBezTo>
                <a:cubicBezTo>
                  <a:pt x="116" y="37"/>
                  <a:pt x="116" y="36"/>
                  <a:pt x="117" y="36"/>
                </a:cubicBezTo>
                <a:cubicBezTo>
                  <a:pt x="118" y="35"/>
                  <a:pt x="119" y="34"/>
                  <a:pt x="119" y="34"/>
                </a:cubicBezTo>
                <a:cubicBezTo>
                  <a:pt x="121" y="28"/>
                  <a:pt x="121" y="28"/>
                  <a:pt x="121" y="28"/>
                </a:cubicBezTo>
                <a:cubicBezTo>
                  <a:pt x="121" y="27"/>
                  <a:pt x="121" y="26"/>
                  <a:pt x="121" y="25"/>
                </a:cubicBezTo>
                <a:cubicBezTo>
                  <a:pt x="120" y="25"/>
                  <a:pt x="120" y="25"/>
                  <a:pt x="119" y="25"/>
                </a:cubicBezTo>
                <a:cubicBezTo>
                  <a:pt x="61" y="25"/>
                  <a:pt x="61" y="25"/>
                  <a:pt x="61" y="25"/>
                </a:cubicBezTo>
                <a:cubicBezTo>
                  <a:pt x="60" y="25"/>
                  <a:pt x="60" y="25"/>
                  <a:pt x="59" y="25"/>
                </a:cubicBezTo>
                <a:cubicBezTo>
                  <a:pt x="58" y="26"/>
                  <a:pt x="58" y="27"/>
                  <a:pt x="57" y="28"/>
                </a:cubicBezTo>
                <a:lnTo>
                  <a:pt x="55" y="34"/>
                </a:lnTo>
                <a:close/>
              </a:path>
            </a:pathLst>
          </a:custGeom>
          <a:solidFill>
            <a:schemeClr val="bg1"/>
          </a:solidFill>
          <a:ln>
            <a:noFill/>
          </a:ln>
        </p:spPr>
        <p:txBody>
          <a:bodyPr vert="horz" wrap="square" lIns="57150" tIns="28575" rIns="57150" bIns="2857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5">
              <a:cs typeface="+mn-ea"/>
              <a:sym typeface="+mn-lt"/>
            </a:endParaRPr>
          </a:p>
        </p:txBody>
      </p:sp>
      <p:sp>
        <p:nvSpPr>
          <p:cNvPr id="20" name="开路设计8"/>
          <p:cNvSpPr>
            <a:spLocks noEditPoints="1"/>
          </p:cNvSpPr>
          <p:nvPr/>
        </p:nvSpPr>
        <p:spPr bwMode="auto">
          <a:xfrm>
            <a:off x="6376221" y="4252877"/>
            <a:ext cx="435471" cy="368476"/>
          </a:xfrm>
          <a:custGeom>
            <a:avLst/>
            <a:gdLst>
              <a:gd name="T0" fmla="*/ 133 w 157"/>
              <a:gd name="T1" fmla="*/ 76 h 133"/>
              <a:gd name="T2" fmla="*/ 133 w 157"/>
              <a:gd name="T3" fmla="*/ 106 h 133"/>
              <a:gd name="T4" fmla="*/ 125 w 157"/>
              <a:gd name="T5" fmla="*/ 125 h 133"/>
              <a:gd name="T6" fmla="*/ 106 w 157"/>
              <a:gd name="T7" fmla="*/ 133 h 133"/>
              <a:gd name="T8" fmla="*/ 27 w 157"/>
              <a:gd name="T9" fmla="*/ 133 h 133"/>
              <a:gd name="T10" fmla="*/ 8 w 157"/>
              <a:gd name="T11" fmla="*/ 125 h 133"/>
              <a:gd name="T12" fmla="*/ 0 w 157"/>
              <a:gd name="T13" fmla="*/ 106 h 133"/>
              <a:gd name="T14" fmla="*/ 0 w 157"/>
              <a:gd name="T15" fmla="*/ 28 h 133"/>
              <a:gd name="T16" fmla="*/ 8 w 157"/>
              <a:gd name="T17" fmla="*/ 8 h 133"/>
              <a:gd name="T18" fmla="*/ 27 w 157"/>
              <a:gd name="T19" fmla="*/ 0 h 133"/>
              <a:gd name="T20" fmla="*/ 106 w 157"/>
              <a:gd name="T21" fmla="*/ 0 h 133"/>
              <a:gd name="T22" fmla="*/ 117 w 157"/>
              <a:gd name="T23" fmla="*/ 3 h 133"/>
              <a:gd name="T24" fmla="*/ 119 w 157"/>
              <a:gd name="T25" fmla="*/ 5 h 133"/>
              <a:gd name="T26" fmla="*/ 118 w 157"/>
              <a:gd name="T27" fmla="*/ 8 h 133"/>
              <a:gd name="T28" fmla="*/ 113 w 157"/>
              <a:gd name="T29" fmla="*/ 12 h 133"/>
              <a:gd name="T30" fmla="*/ 111 w 157"/>
              <a:gd name="T31" fmla="*/ 13 h 133"/>
              <a:gd name="T32" fmla="*/ 110 w 157"/>
              <a:gd name="T33" fmla="*/ 13 h 133"/>
              <a:gd name="T34" fmla="*/ 106 w 157"/>
              <a:gd name="T35" fmla="*/ 12 h 133"/>
              <a:gd name="T36" fmla="*/ 27 w 157"/>
              <a:gd name="T37" fmla="*/ 12 h 133"/>
              <a:gd name="T38" fmla="*/ 17 w 157"/>
              <a:gd name="T39" fmla="*/ 17 h 133"/>
              <a:gd name="T40" fmla="*/ 12 w 157"/>
              <a:gd name="T41" fmla="*/ 28 h 133"/>
              <a:gd name="T42" fmla="*/ 12 w 157"/>
              <a:gd name="T43" fmla="*/ 106 h 133"/>
              <a:gd name="T44" fmla="*/ 17 w 157"/>
              <a:gd name="T45" fmla="*/ 117 h 133"/>
              <a:gd name="T46" fmla="*/ 27 w 157"/>
              <a:gd name="T47" fmla="*/ 121 h 133"/>
              <a:gd name="T48" fmla="*/ 106 w 157"/>
              <a:gd name="T49" fmla="*/ 121 h 133"/>
              <a:gd name="T50" fmla="*/ 117 w 157"/>
              <a:gd name="T51" fmla="*/ 117 h 133"/>
              <a:gd name="T52" fmla="*/ 121 w 157"/>
              <a:gd name="T53" fmla="*/ 106 h 133"/>
              <a:gd name="T54" fmla="*/ 121 w 157"/>
              <a:gd name="T55" fmla="*/ 82 h 133"/>
              <a:gd name="T56" fmla="*/ 122 w 157"/>
              <a:gd name="T57" fmla="*/ 80 h 133"/>
              <a:gd name="T58" fmla="*/ 128 w 157"/>
              <a:gd name="T59" fmla="*/ 74 h 133"/>
              <a:gd name="T60" fmla="*/ 130 w 157"/>
              <a:gd name="T61" fmla="*/ 73 h 133"/>
              <a:gd name="T62" fmla="*/ 131 w 157"/>
              <a:gd name="T63" fmla="*/ 73 h 133"/>
              <a:gd name="T64" fmla="*/ 133 w 157"/>
              <a:gd name="T65" fmla="*/ 76 h 133"/>
              <a:gd name="T66" fmla="*/ 155 w 157"/>
              <a:gd name="T67" fmla="*/ 30 h 133"/>
              <a:gd name="T68" fmla="*/ 78 w 157"/>
              <a:gd name="T69" fmla="*/ 107 h 133"/>
              <a:gd name="T70" fmla="*/ 73 w 157"/>
              <a:gd name="T71" fmla="*/ 109 h 133"/>
              <a:gd name="T72" fmla="*/ 67 w 157"/>
              <a:gd name="T73" fmla="*/ 107 h 133"/>
              <a:gd name="T74" fmla="*/ 27 w 157"/>
              <a:gd name="T75" fmla="*/ 66 h 133"/>
              <a:gd name="T76" fmla="*/ 25 w 157"/>
              <a:gd name="T77" fmla="*/ 61 h 133"/>
              <a:gd name="T78" fmla="*/ 27 w 157"/>
              <a:gd name="T79" fmla="*/ 55 h 133"/>
              <a:gd name="T80" fmla="*/ 37 w 157"/>
              <a:gd name="T81" fmla="*/ 45 h 133"/>
              <a:gd name="T82" fmla="*/ 43 w 157"/>
              <a:gd name="T83" fmla="*/ 43 h 133"/>
              <a:gd name="T84" fmla="*/ 48 w 157"/>
              <a:gd name="T85" fmla="*/ 45 h 133"/>
              <a:gd name="T86" fmla="*/ 73 w 157"/>
              <a:gd name="T87" fmla="*/ 70 h 133"/>
              <a:gd name="T88" fmla="*/ 134 w 157"/>
              <a:gd name="T89" fmla="*/ 9 h 133"/>
              <a:gd name="T90" fmla="*/ 139 w 157"/>
              <a:gd name="T91" fmla="*/ 6 h 133"/>
              <a:gd name="T92" fmla="*/ 145 w 157"/>
              <a:gd name="T93" fmla="*/ 9 h 133"/>
              <a:gd name="T94" fmla="*/ 155 w 157"/>
              <a:gd name="T95" fmla="*/ 19 h 133"/>
              <a:gd name="T96" fmla="*/ 157 w 157"/>
              <a:gd name="T97" fmla="*/ 25 h 133"/>
              <a:gd name="T98" fmla="*/ 155 w 157"/>
              <a:gd name="T99" fmla="*/ 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7" h="133">
                <a:moveTo>
                  <a:pt x="133" y="76"/>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0" y="0"/>
                  <a:pt x="114" y="1"/>
                  <a:pt x="117" y="3"/>
                </a:cubicBezTo>
                <a:cubicBezTo>
                  <a:pt x="118" y="3"/>
                  <a:pt x="119" y="4"/>
                  <a:pt x="119" y="5"/>
                </a:cubicBezTo>
                <a:cubicBezTo>
                  <a:pt x="119" y="6"/>
                  <a:pt x="119" y="7"/>
                  <a:pt x="118" y="8"/>
                </a:cubicBezTo>
                <a:cubicBezTo>
                  <a:pt x="113" y="12"/>
                  <a:pt x="113" y="12"/>
                  <a:pt x="113" y="12"/>
                </a:cubicBezTo>
                <a:cubicBezTo>
                  <a:pt x="113" y="13"/>
                  <a:pt x="112" y="13"/>
                  <a:pt x="111" y="13"/>
                </a:cubicBezTo>
                <a:cubicBezTo>
                  <a:pt x="111" y="13"/>
                  <a:pt x="111" y="13"/>
                  <a:pt x="110" y="13"/>
                </a:cubicBezTo>
                <a:cubicBezTo>
                  <a:pt x="109" y="13"/>
                  <a:pt x="108" y="12"/>
                  <a:pt x="106" y="12"/>
                </a:cubicBez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82"/>
                  <a:pt x="121" y="82"/>
                  <a:pt x="121" y="82"/>
                </a:cubicBezTo>
                <a:cubicBezTo>
                  <a:pt x="121" y="81"/>
                  <a:pt x="122" y="81"/>
                  <a:pt x="122" y="80"/>
                </a:cubicBezTo>
                <a:cubicBezTo>
                  <a:pt x="128" y="74"/>
                  <a:pt x="128" y="74"/>
                  <a:pt x="128" y="74"/>
                </a:cubicBezTo>
                <a:cubicBezTo>
                  <a:pt x="129" y="73"/>
                  <a:pt x="130" y="73"/>
                  <a:pt x="130" y="73"/>
                </a:cubicBezTo>
                <a:cubicBezTo>
                  <a:pt x="131" y="73"/>
                  <a:pt x="131" y="73"/>
                  <a:pt x="131" y="73"/>
                </a:cubicBezTo>
                <a:cubicBezTo>
                  <a:pt x="133" y="74"/>
                  <a:pt x="133" y="75"/>
                  <a:pt x="133" y="76"/>
                </a:cubicBezTo>
                <a:close/>
                <a:moveTo>
                  <a:pt x="155" y="30"/>
                </a:moveTo>
                <a:cubicBezTo>
                  <a:pt x="78" y="107"/>
                  <a:pt x="78" y="107"/>
                  <a:pt x="78" y="107"/>
                </a:cubicBezTo>
                <a:cubicBezTo>
                  <a:pt x="77" y="108"/>
                  <a:pt x="75" y="109"/>
                  <a:pt x="73" y="109"/>
                </a:cubicBezTo>
                <a:cubicBezTo>
                  <a:pt x="71" y="109"/>
                  <a:pt x="69" y="108"/>
                  <a:pt x="67" y="107"/>
                </a:cubicBezTo>
                <a:cubicBezTo>
                  <a:pt x="27" y="66"/>
                  <a:pt x="27" y="66"/>
                  <a:pt x="27" y="66"/>
                </a:cubicBezTo>
                <a:cubicBezTo>
                  <a:pt x="25" y="65"/>
                  <a:pt x="25" y="63"/>
                  <a:pt x="25" y="61"/>
                </a:cubicBezTo>
                <a:cubicBezTo>
                  <a:pt x="25" y="59"/>
                  <a:pt x="25" y="57"/>
                  <a:pt x="27" y="55"/>
                </a:cubicBezTo>
                <a:cubicBezTo>
                  <a:pt x="37" y="45"/>
                  <a:pt x="37" y="45"/>
                  <a:pt x="37" y="45"/>
                </a:cubicBezTo>
                <a:cubicBezTo>
                  <a:pt x="39" y="44"/>
                  <a:pt x="41" y="43"/>
                  <a:pt x="43" y="43"/>
                </a:cubicBezTo>
                <a:cubicBezTo>
                  <a:pt x="45" y="43"/>
                  <a:pt x="46" y="44"/>
                  <a:pt x="48" y="45"/>
                </a:cubicBezTo>
                <a:cubicBezTo>
                  <a:pt x="73" y="70"/>
                  <a:pt x="73" y="70"/>
                  <a:pt x="73" y="70"/>
                </a:cubicBezTo>
                <a:cubicBezTo>
                  <a:pt x="134" y="9"/>
                  <a:pt x="134" y="9"/>
                  <a:pt x="134" y="9"/>
                </a:cubicBezTo>
                <a:cubicBezTo>
                  <a:pt x="136" y="7"/>
                  <a:pt x="137" y="6"/>
                  <a:pt x="139" y="6"/>
                </a:cubicBezTo>
                <a:cubicBezTo>
                  <a:pt x="141" y="6"/>
                  <a:pt x="143" y="7"/>
                  <a:pt x="145" y="9"/>
                </a:cubicBezTo>
                <a:cubicBezTo>
                  <a:pt x="155" y="19"/>
                  <a:pt x="155" y="19"/>
                  <a:pt x="155" y="19"/>
                </a:cubicBezTo>
                <a:cubicBezTo>
                  <a:pt x="157" y="21"/>
                  <a:pt x="157" y="22"/>
                  <a:pt x="157" y="25"/>
                </a:cubicBezTo>
                <a:cubicBezTo>
                  <a:pt x="157" y="27"/>
                  <a:pt x="157" y="28"/>
                  <a:pt x="155" y="30"/>
                </a:cubicBezTo>
                <a:close/>
              </a:path>
            </a:pathLst>
          </a:custGeom>
          <a:solidFill>
            <a:schemeClr val="bg1"/>
          </a:solidFill>
          <a:ln>
            <a:noFill/>
          </a:ln>
        </p:spPr>
        <p:txBody>
          <a:bodyPr vert="horz" wrap="square" lIns="57150" tIns="28575" rIns="57150" bIns="2857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5">
              <a:cs typeface="+mn-ea"/>
              <a:sym typeface="+mn-lt"/>
            </a:endParaRPr>
          </a:p>
        </p:txBody>
      </p:sp>
      <p:sp>
        <p:nvSpPr>
          <p:cNvPr id="21" name="开路设计9"/>
          <p:cNvSpPr txBox="1"/>
          <p:nvPr/>
        </p:nvSpPr>
        <p:spPr>
          <a:xfrm>
            <a:off x="8042773" y="2512102"/>
            <a:ext cx="18741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1976</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-1981</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p>
        </p:txBody>
      </p:sp>
      <p:sp>
        <p:nvSpPr>
          <p:cNvPr id="22" name="开路设计10"/>
          <p:cNvSpPr>
            <a:spLocks noChangeArrowheads="1"/>
          </p:cNvSpPr>
          <p:nvPr/>
        </p:nvSpPr>
        <p:spPr bwMode="auto">
          <a:xfrm>
            <a:off x="8049577" y="2843733"/>
            <a:ext cx="361122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0" fontAlgn="auto" latinLnBrk="0" hangingPunct="1">
              <a:lnSpc>
                <a:spcPct val="130000"/>
              </a:lnSpc>
              <a:spcBef>
                <a:spcPct val="0"/>
              </a:spcBef>
              <a:spcAft>
                <a:spcPct val="0"/>
              </a:spcAft>
              <a:buClrTx/>
              <a:buSzTx/>
              <a:buFontTx/>
              <a:buNone/>
              <a:defRPr/>
            </a:pPr>
            <a:r>
              <a:rPr lang="zh-CN" altLang="en-US" sz="1400" dirty="0">
                <a:solidFill>
                  <a:schemeClr val="bg1">
                    <a:lumMod val="50000"/>
                  </a:schemeClr>
                </a:solidFill>
                <a:cs typeface="+mn-ea"/>
                <a:sym typeface="+mn-lt"/>
              </a:rPr>
              <a:t>斯坦福大学计算系助理教授</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3" name="开路设计11"/>
          <p:cNvSpPr txBox="1"/>
          <p:nvPr/>
        </p:nvSpPr>
        <p:spPr>
          <a:xfrm>
            <a:off x="8042773" y="3966784"/>
            <a:ext cx="18741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1981</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-1982</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p>
        </p:txBody>
      </p:sp>
      <p:sp>
        <p:nvSpPr>
          <p:cNvPr id="24" name="开路设计12"/>
          <p:cNvSpPr>
            <a:spLocks noChangeArrowheads="1"/>
          </p:cNvSpPr>
          <p:nvPr/>
        </p:nvSpPr>
        <p:spPr bwMode="auto">
          <a:xfrm>
            <a:off x="8049577" y="4298415"/>
            <a:ext cx="361122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加州大学伯克利分校计算机系教授</a:t>
            </a:r>
          </a:p>
        </p:txBody>
      </p:sp>
      <p:sp>
        <p:nvSpPr>
          <p:cNvPr id="25" name="开路设计13"/>
          <p:cNvSpPr txBox="1"/>
          <p:nvPr/>
        </p:nvSpPr>
        <p:spPr>
          <a:xfrm>
            <a:off x="2256933" y="2512102"/>
            <a:ext cx="1874138"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1975</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p>
        </p:txBody>
      </p:sp>
      <p:sp>
        <p:nvSpPr>
          <p:cNvPr id="26" name="开路设计14"/>
          <p:cNvSpPr>
            <a:spLocks noChangeArrowheads="1"/>
          </p:cNvSpPr>
          <p:nvPr/>
        </p:nvSpPr>
        <p:spPr bwMode="auto">
          <a:xfrm>
            <a:off x="519851" y="2843733"/>
            <a:ext cx="3611220"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r"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伊利诺伊大学香槟分校计算机科学博士学位</a:t>
            </a:r>
          </a:p>
        </p:txBody>
      </p:sp>
      <p:sp>
        <p:nvSpPr>
          <p:cNvPr id="27" name="开路设计15"/>
          <p:cNvSpPr txBox="1"/>
          <p:nvPr/>
        </p:nvSpPr>
        <p:spPr>
          <a:xfrm>
            <a:off x="2256933" y="3966784"/>
            <a:ext cx="1874138"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1975</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-1976</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p>
        </p:txBody>
      </p:sp>
      <p:sp>
        <p:nvSpPr>
          <p:cNvPr id="28" name="开路设计16"/>
          <p:cNvSpPr>
            <a:spLocks noChangeArrowheads="1"/>
          </p:cNvSpPr>
          <p:nvPr/>
        </p:nvSpPr>
        <p:spPr bwMode="auto">
          <a:xfrm>
            <a:off x="519851" y="4298415"/>
            <a:ext cx="361122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r"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麻省理工学院数学系助理教授</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开路设计1"/>
          <p:cNvGrpSpPr/>
          <p:nvPr/>
        </p:nvGrpSpPr>
        <p:grpSpPr>
          <a:xfrm>
            <a:off x="459982" y="420278"/>
            <a:ext cx="486506" cy="548546"/>
            <a:chOff x="459982" y="461392"/>
            <a:chExt cx="486506" cy="548546"/>
          </a:xfrm>
        </p:grpSpPr>
        <p:sp>
          <p:nvSpPr>
            <p:cNvPr id="3" name="开路设计1-1"/>
            <p:cNvSpPr/>
            <p:nvPr/>
          </p:nvSpPr>
          <p:spPr>
            <a:xfrm rot="18900000">
              <a:off x="459982" y="529373"/>
              <a:ext cx="480565" cy="480565"/>
            </a:xfrm>
            <a:prstGeom prst="teardro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开路设计1-2">
              <a:hlinkClick r:id="rId3" action="ppaction://hlinksldjump"/>
            </p:cNvPr>
            <p:cNvSpPr/>
            <p:nvPr/>
          </p:nvSpPr>
          <p:spPr>
            <a:xfrm rot="18900000">
              <a:off x="465923" y="461392"/>
              <a:ext cx="480565" cy="480565"/>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开路设计2"/>
          <p:cNvSpPr txBox="1">
            <a:spLocks noChangeArrowheads="1"/>
          </p:cNvSpPr>
          <p:nvPr/>
        </p:nvSpPr>
        <p:spPr bwMode="auto">
          <a:xfrm>
            <a:off x="1289127" y="386413"/>
            <a:ext cx="1391766" cy="449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生涯历程</a:t>
            </a:r>
          </a:p>
        </p:txBody>
      </p:sp>
      <p:sp>
        <p:nvSpPr>
          <p:cNvPr id="7" name="开路设计3"/>
          <p:cNvSpPr/>
          <p:nvPr/>
        </p:nvSpPr>
        <p:spPr>
          <a:xfrm>
            <a:off x="1289127" y="779496"/>
            <a:ext cx="789037" cy="223445"/>
          </a:xfrm>
          <a:prstGeom prst="rect">
            <a:avLst/>
          </a:prstGeom>
          <a:effectLst/>
        </p:spPr>
        <p:txBody>
          <a:bodyPr wrap="none" lIns="79553" tIns="39776" rIns="79553" bIns="39776">
            <a:spAutoFit/>
          </a:bodyPr>
          <a:lstStyle/>
          <a:p>
            <a:pPr defTabSz="609600" fontAlgn="base">
              <a:spcBef>
                <a:spcPct val="0"/>
              </a:spcBef>
              <a:spcAft>
                <a:spcPct val="0"/>
              </a:spcAft>
              <a:defRPr/>
            </a:pPr>
            <a:r>
              <a:rPr lang="en-US" altLang="zh-CN" sz="930" dirty="0">
                <a:solidFill>
                  <a:schemeClr val="tx1">
                    <a:lumMod val="50000"/>
                    <a:lumOff val="50000"/>
                  </a:schemeClr>
                </a:solidFill>
                <a:cs typeface="+mn-ea"/>
                <a:sym typeface="+mn-lt"/>
              </a:rPr>
              <a:t>Career path</a:t>
            </a:r>
          </a:p>
        </p:txBody>
      </p:sp>
      <p:grpSp>
        <p:nvGrpSpPr>
          <p:cNvPr id="8" name="开路设计4"/>
          <p:cNvGrpSpPr>
            <a:grpSpLocks noChangeAspect="1"/>
          </p:cNvGrpSpPr>
          <p:nvPr/>
        </p:nvGrpSpPr>
        <p:grpSpPr>
          <a:xfrm>
            <a:off x="4177360" y="1558825"/>
            <a:ext cx="3886095" cy="3885489"/>
            <a:chOff x="5747" y="2350"/>
            <a:chExt cx="6433" cy="6432"/>
          </a:xfrm>
        </p:grpSpPr>
        <p:sp>
          <p:nvSpPr>
            <p:cNvPr id="9" name="开路设计4-1"/>
            <p:cNvSpPr/>
            <p:nvPr/>
          </p:nvSpPr>
          <p:spPr>
            <a:xfrm rot="-7621736">
              <a:off x="5770" y="4690"/>
              <a:ext cx="3287" cy="3333"/>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w="9525">
              <a:noFill/>
            </a:ln>
          </p:spPr>
          <p:txBody>
            <a:bodyPr/>
            <a:lstStyle/>
            <a:p>
              <a:pPr defTabSz="967740"/>
              <a:endParaRPr lang="zh-CN" altLang="en-US" sz="1905">
                <a:solidFill>
                  <a:prstClr val="black"/>
                </a:solidFill>
                <a:cs typeface="+mn-ea"/>
                <a:sym typeface="+mn-lt"/>
              </a:endParaRPr>
            </a:p>
          </p:txBody>
        </p:sp>
        <p:sp>
          <p:nvSpPr>
            <p:cNvPr id="10" name="开路设计4-2"/>
            <p:cNvSpPr/>
            <p:nvPr/>
          </p:nvSpPr>
          <p:spPr>
            <a:xfrm rot="-2202532">
              <a:off x="6552" y="2350"/>
              <a:ext cx="3285" cy="3335"/>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w="9525">
              <a:noFill/>
            </a:ln>
          </p:spPr>
          <p:txBody>
            <a:bodyPr/>
            <a:lstStyle/>
            <a:p>
              <a:pPr defTabSz="967740"/>
              <a:endParaRPr lang="zh-CN" altLang="en-US" sz="1905">
                <a:solidFill>
                  <a:prstClr val="black"/>
                </a:solidFill>
                <a:cs typeface="+mn-ea"/>
                <a:sym typeface="+mn-lt"/>
              </a:endParaRPr>
            </a:p>
          </p:txBody>
        </p:sp>
        <p:sp>
          <p:nvSpPr>
            <p:cNvPr id="11" name="开路设计4-3"/>
            <p:cNvSpPr/>
            <p:nvPr/>
          </p:nvSpPr>
          <p:spPr>
            <a:xfrm rot="3202081">
              <a:off x="8870" y="3125"/>
              <a:ext cx="3287" cy="3335"/>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45BFB1"/>
            </a:solidFill>
            <a:ln w="9525">
              <a:noFill/>
            </a:ln>
          </p:spPr>
          <p:txBody>
            <a:bodyPr/>
            <a:lstStyle/>
            <a:p>
              <a:pPr defTabSz="967740"/>
              <a:endParaRPr lang="zh-CN" altLang="en-US" sz="1905">
                <a:solidFill>
                  <a:prstClr val="black"/>
                </a:solidFill>
                <a:cs typeface="+mn-ea"/>
                <a:sym typeface="+mn-lt"/>
              </a:endParaRPr>
            </a:p>
          </p:txBody>
        </p:sp>
        <p:sp>
          <p:nvSpPr>
            <p:cNvPr id="12" name="开路设计4-4"/>
            <p:cNvSpPr/>
            <p:nvPr/>
          </p:nvSpPr>
          <p:spPr>
            <a:xfrm rot="8579122">
              <a:off x="8090" y="5450"/>
              <a:ext cx="3285" cy="3333"/>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w="9525">
              <a:noFill/>
            </a:ln>
          </p:spPr>
          <p:txBody>
            <a:bodyPr/>
            <a:lstStyle/>
            <a:p>
              <a:pPr defTabSz="967740"/>
              <a:endParaRPr lang="zh-CN" altLang="en-US" sz="1905">
                <a:solidFill>
                  <a:prstClr val="black"/>
                </a:solidFill>
                <a:cs typeface="+mn-ea"/>
                <a:sym typeface="+mn-lt"/>
              </a:endParaRPr>
            </a:p>
          </p:txBody>
        </p:sp>
      </p:grpSp>
      <p:sp>
        <p:nvSpPr>
          <p:cNvPr id="13" name="开路设计5"/>
          <p:cNvSpPr>
            <a:spLocks noEditPoints="1"/>
          </p:cNvSpPr>
          <p:nvPr/>
        </p:nvSpPr>
        <p:spPr bwMode="auto">
          <a:xfrm>
            <a:off x="5354745" y="2334400"/>
            <a:ext cx="643127" cy="374317"/>
          </a:xfrm>
          <a:custGeom>
            <a:avLst/>
            <a:gdLst>
              <a:gd name="T0" fmla="*/ 4 w 72"/>
              <a:gd name="T1" fmla="*/ 23 h 42"/>
              <a:gd name="T2" fmla="*/ 1 w 72"/>
              <a:gd name="T3" fmla="*/ 34 h 42"/>
              <a:gd name="T4" fmla="*/ 4 w 72"/>
              <a:gd name="T5" fmla="*/ 32 h 42"/>
              <a:gd name="T6" fmla="*/ 6 w 72"/>
              <a:gd name="T7" fmla="*/ 35 h 42"/>
              <a:gd name="T8" fmla="*/ 7 w 72"/>
              <a:gd name="T9" fmla="*/ 32 h 42"/>
              <a:gd name="T10" fmla="*/ 10 w 72"/>
              <a:gd name="T11" fmla="*/ 34 h 42"/>
              <a:gd name="T12" fmla="*/ 7 w 72"/>
              <a:gd name="T13" fmla="*/ 23 h 42"/>
              <a:gd name="T14" fmla="*/ 19 w 72"/>
              <a:gd name="T15" fmla="*/ 22 h 42"/>
              <a:gd name="T16" fmla="*/ 19 w 72"/>
              <a:gd name="T17" fmla="*/ 35 h 42"/>
              <a:gd name="T18" fmla="*/ 19 w 72"/>
              <a:gd name="T19" fmla="*/ 35 h 42"/>
              <a:gd name="T20" fmla="*/ 25 w 72"/>
              <a:gd name="T21" fmla="*/ 41 h 42"/>
              <a:gd name="T22" fmla="*/ 49 w 72"/>
              <a:gd name="T23" fmla="*/ 41 h 42"/>
              <a:gd name="T24" fmla="*/ 55 w 72"/>
              <a:gd name="T25" fmla="*/ 35 h 42"/>
              <a:gd name="T26" fmla="*/ 55 w 72"/>
              <a:gd name="T27" fmla="*/ 35 h 42"/>
              <a:gd name="T28" fmla="*/ 55 w 72"/>
              <a:gd name="T29" fmla="*/ 22 h 42"/>
              <a:gd name="T30" fmla="*/ 72 w 72"/>
              <a:gd name="T31" fmla="*/ 15 h 42"/>
              <a:gd name="T32" fmla="*/ 38 w 72"/>
              <a:gd name="T33" fmla="*/ 0 h 42"/>
              <a:gd name="T34" fmla="*/ 3 w 72"/>
              <a:gd name="T35" fmla="*/ 12 h 42"/>
              <a:gd name="T36" fmla="*/ 3 w 72"/>
              <a:gd name="T37" fmla="*/ 17 h 42"/>
              <a:gd name="T38" fmla="*/ 20 w 72"/>
              <a:gd name="T39" fmla="*/ 17 h 42"/>
              <a:gd name="T40" fmla="*/ 12 w 72"/>
              <a:gd name="T41" fmla="*/ 14 h 42"/>
              <a:gd name="T42" fmla="*/ 61 w 72"/>
              <a:gd name="T43" fmla="*/ 14 h 42"/>
              <a:gd name="T44" fmla="*/ 49 w 72"/>
              <a:gd name="T45" fmla="*/ 14 h 42"/>
              <a:gd name="T46" fmla="*/ 25 w 72"/>
              <a:gd name="T47" fmla="*/ 14 h 42"/>
              <a:gd name="T48" fmla="*/ 51 w 72"/>
              <a:gd name="T49" fmla="*/ 31 h 42"/>
              <a:gd name="T50" fmla="*/ 49 w 72"/>
              <a:gd name="T51" fmla="*/ 30 h 42"/>
              <a:gd name="T52" fmla="*/ 25 w 72"/>
              <a:gd name="T53" fmla="*/ 30 h 42"/>
              <a:gd name="T54" fmla="*/ 22 w 72"/>
              <a:gd name="T55" fmla="*/ 19 h 42"/>
              <a:gd name="T56" fmla="*/ 37 w 72"/>
              <a:gd name="T57" fmla="*/ 15 h 42"/>
              <a:gd name="T58" fmla="*/ 51 w 72"/>
              <a:gd name="T59" fmla="*/ 19 h 42"/>
              <a:gd name="T60" fmla="*/ 48 w 72"/>
              <a:gd name="T61" fmla="*/ 33 h 42"/>
              <a:gd name="T62" fmla="*/ 51 w 72"/>
              <a:gd name="T63" fmla="*/ 35 h 42"/>
              <a:gd name="T64" fmla="*/ 51 w 72"/>
              <a:gd name="T65" fmla="*/ 35 h 42"/>
              <a:gd name="T66" fmla="*/ 37 w 72"/>
              <a:gd name="T67" fmla="*/ 39 h 42"/>
              <a:gd name="T68" fmla="*/ 22 w 72"/>
              <a:gd name="T69" fmla="*/ 35 h 42"/>
              <a:gd name="T70" fmla="*/ 22 w 72"/>
              <a:gd name="T71" fmla="*/ 35 h 42"/>
              <a:gd name="T72" fmla="*/ 37 w 72"/>
              <a:gd name="T73"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42">
                <a:moveTo>
                  <a:pt x="4" y="17"/>
                </a:moveTo>
                <a:cubicBezTo>
                  <a:pt x="4" y="23"/>
                  <a:pt x="4" y="23"/>
                  <a:pt x="4" y="23"/>
                </a:cubicBezTo>
                <a:cubicBezTo>
                  <a:pt x="0" y="32"/>
                  <a:pt x="0" y="32"/>
                  <a:pt x="0" y="32"/>
                </a:cubicBezTo>
                <a:cubicBezTo>
                  <a:pt x="0" y="33"/>
                  <a:pt x="0" y="34"/>
                  <a:pt x="1" y="34"/>
                </a:cubicBezTo>
                <a:cubicBezTo>
                  <a:pt x="2" y="34"/>
                  <a:pt x="3" y="34"/>
                  <a:pt x="3" y="33"/>
                </a:cubicBezTo>
                <a:cubicBezTo>
                  <a:pt x="4" y="32"/>
                  <a:pt x="4" y="32"/>
                  <a:pt x="4" y="32"/>
                </a:cubicBezTo>
                <a:cubicBezTo>
                  <a:pt x="4" y="33"/>
                  <a:pt x="4" y="33"/>
                  <a:pt x="4" y="33"/>
                </a:cubicBezTo>
                <a:cubicBezTo>
                  <a:pt x="4" y="34"/>
                  <a:pt x="5" y="35"/>
                  <a:pt x="6" y="35"/>
                </a:cubicBezTo>
                <a:cubicBezTo>
                  <a:pt x="6" y="35"/>
                  <a:pt x="7" y="34"/>
                  <a:pt x="7" y="33"/>
                </a:cubicBezTo>
                <a:cubicBezTo>
                  <a:pt x="7" y="32"/>
                  <a:pt x="7" y="32"/>
                  <a:pt x="7" y="32"/>
                </a:cubicBezTo>
                <a:cubicBezTo>
                  <a:pt x="8" y="33"/>
                  <a:pt x="8" y="33"/>
                  <a:pt x="8" y="33"/>
                </a:cubicBezTo>
                <a:cubicBezTo>
                  <a:pt x="8" y="34"/>
                  <a:pt x="9" y="34"/>
                  <a:pt x="10" y="34"/>
                </a:cubicBezTo>
                <a:cubicBezTo>
                  <a:pt x="11" y="34"/>
                  <a:pt x="11" y="33"/>
                  <a:pt x="11" y="32"/>
                </a:cubicBezTo>
                <a:cubicBezTo>
                  <a:pt x="7" y="23"/>
                  <a:pt x="7" y="23"/>
                  <a:pt x="7" y="23"/>
                </a:cubicBezTo>
                <a:cubicBezTo>
                  <a:pt x="7" y="18"/>
                  <a:pt x="7" y="18"/>
                  <a:pt x="7" y="18"/>
                </a:cubicBezTo>
                <a:cubicBezTo>
                  <a:pt x="19" y="22"/>
                  <a:pt x="19" y="22"/>
                  <a:pt x="19" y="22"/>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7"/>
                  <a:pt x="21" y="39"/>
                  <a:pt x="25" y="41"/>
                </a:cubicBezTo>
                <a:cubicBezTo>
                  <a:pt x="28" y="42"/>
                  <a:pt x="32" y="42"/>
                  <a:pt x="37" y="42"/>
                </a:cubicBezTo>
                <a:cubicBezTo>
                  <a:pt x="41" y="42"/>
                  <a:pt x="46" y="42"/>
                  <a:pt x="49" y="41"/>
                </a:cubicBezTo>
                <a:cubicBezTo>
                  <a:pt x="52" y="39"/>
                  <a:pt x="55" y="37"/>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22"/>
                  <a:pt x="55" y="22"/>
                  <a:pt x="55" y="22"/>
                </a:cubicBezTo>
                <a:cubicBezTo>
                  <a:pt x="70" y="17"/>
                  <a:pt x="70" y="17"/>
                  <a:pt x="70" y="17"/>
                </a:cubicBezTo>
                <a:cubicBezTo>
                  <a:pt x="71" y="16"/>
                  <a:pt x="72" y="16"/>
                  <a:pt x="72" y="15"/>
                </a:cubicBezTo>
                <a:cubicBezTo>
                  <a:pt x="72" y="14"/>
                  <a:pt x="72" y="12"/>
                  <a:pt x="70" y="12"/>
                </a:cubicBezTo>
                <a:cubicBezTo>
                  <a:pt x="38" y="0"/>
                  <a:pt x="38" y="0"/>
                  <a:pt x="38" y="0"/>
                </a:cubicBezTo>
                <a:cubicBezTo>
                  <a:pt x="37" y="0"/>
                  <a:pt x="36" y="0"/>
                  <a:pt x="36" y="0"/>
                </a:cubicBezTo>
                <a:cubicBezTo>
                  <a:pt x="3" y="12"/>
                  <a:pt x="3" y="12"/>
                  <a:pt x="3" y="12"/>
                </a:cubicBezTo>
                <a:cubicBezTo>
                  <a:pt x="2" y="12"/>
                  <a:pt x="2" y="13"/>
                  <a:pt x="2" y="13"/>
                </a:cubicBezTo>
                <a:cubicBezTo>
                  <a:pt x="1" y="15"/>
                  <a:pt x="2" y="16"/>
                  <a:pt x="3" y="17"/>
                </a:cubicBezTo>
                <a:cubicBezTo>
                  <a:pt x="4" y="17"/>
                  <a:pt x="4" y="17"/>
                  <a:pt x="4" y="17"/>
                </a:cubicBezTo>
                <a:close/>
                <a:moveTo>
                  <a:pt x="20" y="17"/>
                </a:moveTo>
                <a:cubicBezTo>
                  <a:pt x="20" y="17"/>
                  <a:pt x="20" y="17"/>
                  <a:pt x="20" y="17"/>
                </a:cubicBezTo>
                <a:cubicBezTo>
                  <a:pt x="12" y="14"/>
                  <a:pt x="12" y="14"/>
                  <a:pt x="12" y="14"/>
                </a:cubicBezTo>
                <a:cubicBezTo>
                  <a:pt x="37" y="5"/>
                  <a:pt x="37" y="5"/>
                  <a:pt x="37" y="5"/>
                </a:cubicBezTo>
                <a:cubicBezTo>
                  <a:pt x="61" y="14"/>
                  <a:pt x="61" y="14"/>
                  <a:pt x="61" y="14"/>
                </a:cubicBezTo>
                <a:cubicBezTo>
                  <a:pt x="54" y="17"/>
                  <a:pt x="54" y="17"/>
                  <a:pt x="54" y="17"/>
                </a:cubicBezTo>
                <a:cubicBezTo>
                  <a:pt x="53" y="16"/>
                  <a:pt x="51" y="14"/>
                  <a:pt x="49" y="14"/>
                </a:cubicBezTo>
                <a:cubicBezTo>
                  <a:pt x="46" y="13"/>
                  <a:pt x="41" y="12"/>
                  <a:pt x="37" y="12"/>
                </a:cubicBezTo>
                <a:cubicBezTo>
                  <a:pt x="32" y="12"/>
                  <a:pt x="28" y="13"/>
                  <a:pt x="25" y="14"/>
                </a:cubicBezTo>
                <a:cubicBezTo>
                  <a:pt x="22" y="14"/>
                  <a:pt x="21" y="16"/>
                  <a:pt x="20" y="17"/>
                </a:cubicBezTo>
                <a:close/>
                <a:moveTo>
                  <a:pt x="51" y="31"/>
                </a:moveTo>
                <a:cubicBezTo>
                  <a:pt x="51" y="31"/>
                  <a:pt x="51" y="31"/>
                  <a:pt x="51" y="31"/>
                </a:cubicBezTo>
                <a:cubicBezTo>
                  <a:pt x="51" y="30"/>
                  <a:pt x="50" y="30"/>
                  <a:pt x="49" y="30"/>
                </a:cubicBezTo>
                <a:cubicBezTo>
                  <a:pt x="46" y="29"/>
                  <a:pt x="41" y="28"/>
                  <a:pt x="37" y="28"/>
                </a:cubicBezTo>
                <a:cubicBezTo>
                  <a:pt x="32" y="28"/>
                  <a:pt x="28" y="29"/>
                  <a:pt x="25" y="30"/>
                </a:cubicBezTo>
                <a:cubicBezTo>
                  <a:pt x="24" y="30"/>
                  <a:pt x="23" y="30"/>
                  <a:pt x="22" y="31"/>
                </a:cubicBezTo>
                <a:cubicBezTo>
                  <a:pt x="22" y="19"/>
                  <a:pt x="22" y="19"/>
                  <a:pt x="22" y="19"/>
                </a:cubicBezTo>
                <a:cubicBezTo>
                  <a:pt x="22" y="18"/>
                  <a:pt x="24" y="17"/>
                  <a:pt x="26" y="17"/>
                </a:cubicBezTo>
                <a:cubicBezTo>
                  <a:pt x="29" y="16"/>
                  <a:pt x="32" y="15"/>
                  <a:pt x="37" y="15"/>
                </a:cubicBezTo>
                <a:cubicBezTo>
                  <a:pt x="41" y="15"/>
                  <a:pt x="45" y="16"/>
                  <a:pt x="48" y="17"/>
                </a:cubicBezTo>
                <a:cubicBezTo>
                  <a:pt x="50" y="17"/>
                  <a:pt x="51" y="18"/>
                  <a:pt x="51" y="19"/>
                </a:cubicBezTo>
                <a:cubicBezTo>
                  <a:pt x="51" y="31"/>
                  <a:pt x="51" y="31"/>
                  <a:pt x="51" y="31"/>
                </a:cubicBezTo>
                <a:close/>
                <a:moveTo>
                  <a:pt x="48" y="33"/>
                </a:moveTo>
                <a:cubicBezTo>
                  <a:pt x="48" y="33"/>
                  <a:pt x="48" y="33"/>
                  <a:pt x="48" y="33"/>
                </a:cubicBezTo>
                <a:cubicBezTo>
                  <a:pt x="50" y="33"/>
                  <a:pt x="51" y="34"/>
                  <a:pt x="51" y="35"/>
                </a:cubicBezTo>
                <a:cubicBezTo>
                  <a:pt x="51" y="35"/>
                  <a:pt x="51" y="35"/>
                  <a:pt x="51" y="35"/>
                </a:cubicBezTo>
                <a:cubicBezTo>
                  <a:pt x="51" y="35"/>
                  <a:pt x="51" y="35"/>
                  <a:pt x="51" y="35"/>
                </a:cubicBezTo>
                <a:cubicBezTo>
                  <a:pt x="51" y="36"/>
                  <a:pt x="50" y="37"/>
                  <a:pt x="48" y="37"/>
                </a:cubicBezTo>
                <a:cubicBezTo>
                  <a:pt x="45" y="38"/>
                  <a:pt x="41" y="39"/>
                  <a:pt x="37" y="39"/>
                </a:cubicBezTo>
                <a:cubicBezTo>
                  <a:pt x="32" y="39"/>
                  <a:pt x="29" y="38"/>
                  <a:pt x="26" y="37"/>
                </a:cubicBezTo>
                <a:cubicBezTo>
                  <a:pt x="24" y="37"/>
                  <a:pt x="22" y="36"/>
                  <a:pt x="22" y="35"/>
                </a:cubicBezTo>
                <a:cubicBezTo>
                  <a:pt x="22" y="35"/>
                  <a:pt x="22" y="35"/>
                  <a:pt x="22" y="35"/>
                </a:cubicBezTo>
                <a:cubicBezTo>
                  <a:pt x="22" y="35"/>
                  <a:pt x="22" y="35"/>
                  <a:pt x="22" y="35"/>
                </a:cubicBezTo>
                <a:cubicBezTo>
                  <a:pt x="22" y="34"/>
                  <a:pt x="24" y="33"/>
                  <a:pt x="26" y="33"/>
                </a:cubicBezTo>
                <a:cubicBezTo>
                  <a:pt x="29" y="32"/>
                  <a:pt x="32" y="31"/>
                  <a:pt x="37" y="31"/>
                </a:cubicBezTo>
                <a:cubicBezTo>
                  <a:pt x="41" y="31"/>
                  <a:pt x="45" y="32"/>
                  <a:pt x="48" y="33"/>
                </a:cubicBezTo>
                <a:close/>
              </a:path>
            </a:pathLst>
          </a:custGeom>
          <a:solidFill>
            <a:schemeClr val="bg1"/>
          </a:solidFill>
          <a:ln>
            <a:noFill/>
          </a:ln>
        </p:spPr>
        <p:txBody>
          <a:bodyPr vert="horz" wrap="square" lIns="96771" tIns="48386" rIns="96771" bIns="48386" numCol="1" anchor="t" anchorCtr="0" compatLnSpc="1"/>
          <a:lstStyle/>
          <a:p>
            <a:pPr defTabSz="967740"/>
            <a:endParaRPr lang="zh-CN" altLang="en-US" sz="1905">
              <a:solidFill>
                <a:prstClr val="black"/>
              </a:solidFill>
              <a:cs typeface="+mn-ea"/>
              <a:sym typeface="+mn-lt"/>
            </a:endParaRPr>
          </a:p>
        </p:txBody>
      </p:sp>
      <p:sp>
        <p:nvSpPr>
          <p:cNvPr id="17" name="开路设计6"/>
          <p:cNvSpPr>
            <a:spLocks noEditPoints="1"/>
          </p:cNvSpPr>
          <p:nvPr/>
        </p:nvSpPr>
        <p:spPr bwMode="auto">
          <a:xfrm>
            <a:off x="6829165" y="2843733"/>
            <a:ext cx="436815" cy="378314"/>
          </a:xfrm>
          <a:custGeom>
            <a:avLst/>
            <a:gdLst>
              <a:gd name="T0" fmla="*/ 158 w 170"/>
              <a:gd name="T1" fmla="*/ 49 h 146"/>
              <a:gd name="T2" fmla="*/ 166 w 170"/>
              <a:gd name="T3" fmla="*/ 52 h 146"/>
              <a:gd name="T4" fmla="*/ 170 w 170"/>
              <a:gd name="T5" fmla="*/ 61 h 146"/>
              <a:gd name="T6" fmla="*/ 166 w 170"/>
              <a:gd name="T7" fmla="*/ 69 h 146"/>
              <a:gd name="T8" fmla="*/ 158 w 170"/>
              <a:gd name="T9" fmla="*/ 73 h 146"/>
              <a:gd name="T10" fmla="*/ 158 w 170"/>
              <a:gd name="T11" fmla="*/ 109 h 146"/>
              <a:gd name="T12" fmla="*/ 154 w 170"/>
              <a:gd name="T13" fmla="*/ 118 h 146"/>
              <a:gd name="T14" fmla="*/ 146 w 170"/>
              <a:gd name="T15" fmla="*/ 121 h 146"/>
              <a:gd name="T16" fmla="*/ 69 w 170"/>
              <a:gd name="T17" fmla="*/ 85 h 146"/>
              <a:gd name="T18" fmla="*/ 60 w 170"/>
              <a:gd name="T19" fmla="*/ 92 h 146"/>
              <a:gd name="T20" fmla="*/ 57 w 170"/>
              <a:gd name="T21" fmla="*/ 101 h 146"/>
              <a:gd name="T22" fmla="*/ 61 w 170"/>
              <a:gd name="T23" fmla="*/ 110 h 146"/>
              <a:gd name="T24" fmla="*/ 59 w 170"/>
              <a:gd name="T25" fmla="*/ 116 h 146"/>
              <a:gd name="T26" fmla="*/ 59 w 170"/>
              <a:gd name="T27" fmla="*/ 122 h 146"/>
              <a:gd name="T28" fmla="*/ 63 w 170"/>
              <a:gd name="T29" fmla="*/ 127 h 146"/>
              <a:gd name="T30" fmla="*/ 67 w 170"/>
              <a:gd name="T31" fmla="*/ 131 h 146"/>
              <a:gd name="T32" fmla="*/ 73 w 170"/>
              <a:gd name="T33" fmla="*/ 136 h 146"/>
              <a:gd name="T34" fmla="*/ 62 w 170"/>
              <a:gd name="T35" fmla="*/ 144 h 146"/>
              <a:gd name="T36" fmla="*/ 47 w 170"/>
              <a:gd name="T37" fmla="*/ 145 h 146"/>
              <a:gd name="T38" fmla="*/ 34 w 170"/>
              <a:gd name="T39" fmla="*/ 140 h 146"/>
              <a:gd name="T40" fmla="*/ 31 w 170"/>
              <a:gd name="T41" fmla="*/ 132 h 146"/>
              <a:gd name="T42" fmla="*/ 28 w 170"/>
              <a:gd name="T43" fmla="*/ 123 h 146"/>
              <a:gd name="T44" fmla="*/ 26 w 170"/>
              <a:gd name="T45" fmla="*/ 114 h 146"/>
              <a:gd name="T46" fmla="*/ 25 w 170"/>
              <a:gd name="T47" fmla="*/ 105 h 146"/>
              <a:gd name="T48" fmla="*/ 25 w 170"/>
              <a:gd name="T49" fmla="*/ 95 h 146"/>
              <a:gd name="T50" fmla="*/ 27 w 170"/>
              <a:gd name="T51" fmla="*/ 85 h 146"/>
              <a:gd name="T52" fmla="*/ 15 w 170"/>
              <a:gd name="T53" fmla="*/ 85 h 146"/>
              <a:gd name="T54" fmla="*/ 5 w 170"/>
              <a:gd name="T55" fmla="*/ 81 h 146"/>
              <a:gd name="T56" fmla="*/ 0 w 170"/>
              <a:gd name="T57" fmla="*/ 70 h 146"/>
              <a:gd name="T58" fmla="*/ 0 w 170"/>
              <a:gd name="T59" fmla="*/ 52 h 146"/>
              <a:gd name="T60" fmla="*/ 5 w 170"/>
              <a:gd name="T61" fmla="*/ 41 h 146"/>
              <a:gd name="T62" fmla="*/ 15 w 170"/>
              <a:gd name="T63" fmla="*/ 37 h 146"/>
              <a:gd name="T64" fmla="*/ 61 w 170"/>
              <a:gd name="T65" fmla="*/ 37 h 146"/>
              <a:gd name="T66" fmla="*/ 146 w 170"/>
              <a:gd name="T67" fmla="*/ 0 h 146"/>
              <a:gd name="T68" fmla="*/ 154 w 170"/>
              <a:gd name="T69" fmla="*/ 4 h 146"/>
              <a:gd name="T70" fmla="*/ 158 w 170"/>
              <a:gd name="T71" fmla="*/ 12 h 146"/>
              <a:gd name="T72" fmla="*/ 158 w 170"/>
              <a:gd name="T73" fmla="*/ 49 h 146"/>
              <a:gd name="T74" fmla="*/ 146 w 170"/>
              <a:gd name="T75" fmla="*/ 106 h 146"/>
              <a:gd name="T76" fmla="*/ 146 w 170"/>
              <a:gd name="T77" fmla="*/ 16 h 146"/>
              <a:gd name="T78" fmla="*/ 73 w 170"/>
              <a:gd name="T79" fmla="*/ 48 h 146"/>
              <a:gd name="T80" fmla="*/ 73 w 170"/>
              <a:gd name="T81" fmla="*/ 74 h 146"/>
              <a:gd name="T82" fmla="*/ 146 w 170"/>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0" h="146">
                <a:moveTo>
                  <a:pt x="158" y="49"/>
                </a:moveTo>
                <a:cubicBezTo>
                  <a:pt x="161" y="49"/>
                  <a:pt x="164" y="50"/>
                  <a:pt x="166" y="52"/>
                </a:cubicBezTo>
                <a:cubicBezTo>
                  <a:pt x="169" y="55"/>
                  <a:pt x="170" y="57"/>
                  <a:pt x="170" y="61"/>
                </a:cubicBezTo>
                <a:cubicBezTo>
                  <a:pt x="170" y="64"/>
                  <a:pt x="169" y="67"/>
                  <a:pt x="166" y="69"/>
                </a:cubicBezTo>
                <a:cubicBezTo>
                  <a:pt x="164" y="72"/>
                  <a:pt x="161" y="73"/>
                  <a:pt x="158" y="73"/>
                </a:cubicBezTo>
                <a:cubicBezTo>
                  <a:pt x="158" y="109"/>
                  <a:pt x="158" y="109"/>
                  <a:pt x="158" y="109"/>
                </a:cubicBezTo>
                <a:cubicBezTo>
                  <a:pt x="158" y="112"/>
                  <a:pt x="156" y="115"/>
                  <a:pt x="154" y="118"/>
                </a:cubicBezTo>
                <a:cubicBezTo>
                  <a:pt x="152" y="120"/>
                  <a:pt x="149" y="121"/>
                  <a:pt x="146" y="121"/>
                </a:cubicBezTo>
                <a:cubicBezTo>
                  <a:pt x="119" y="99"/>
                  <a:pt x="94" y="87"/>
                  <a:pt x="69" y="85"/>
                </a:cubicBezTo>
                <a:cubicBezTo>
                  <a:pt x="65" y="87"/>
                  <a:pt x="62" y="89"/>
                  <a:pt x="60" y="92"/>
                </a:cubicBezTo>
                <a:cubicBezTo>
                  <a:pt x="58" y="95"/>
                  <a:pt x="57" y="98"/>
                  <a:pt x="57" y="101"/>
                </a:cubicBezTo>
                <a:cubicBezTo>
                  <a:pt x="57" y="105"/>
                  <a:pt x="59" y="107"/>
                  <a:pt x="61" y="110"/>
                </a:cubicBezTo>
                <a:cubicBezTo>
                  <a:pt x="60" y="112"/>
                  <a:pt x="59" y="114"/>
                  <a:pt x="59" y="116"/>
                </a:cubicBezTo>
                <a:cubicBezTo>
                  <a:pt x="59" y="118"/>
                  <a:pt x="59" y="120"/>
                  <a:pt x="59" y="122"/>
                </a:cubicBezTo>
                <a:cubicBezTo>
                  <a:pt x="60" y="123"/>
                  <a:pt x="61" y="125"/>
                  <a:pt x="63" y="127"/>
                </a:cubicBezTo>
                <a:cubicBezTo>
                  <a:pt x="64" y="129"/>
                  <a:pt x="66" y="130"/>
                  <a:pt x="67" y="131"/>
                </a:cubicBezTo>
                <a:cubicBezTo>
                  <a:pt x="69" y="133"/>
                  <a:pt x="71" y="134"/>
                  <a:pt x="73" y="136"/>
                </a:cubicBezTo>
                <a:cubicBezTo>
                  <a:pt x="71" y="140"/>
                  <a:pt x="68" y="143"/>
                  <a:pt x="62" y="144"/>
                </a:cubicBezTo>
                <a:cubicBezTo>
                  <a:pt x="57" y="146"/>
                  <a:pt x="52" y="146"/>
                  <a:pt x="47" y="145"/>
                </a:cubicBezTo>
                <a:cubicBezTo>
                  <a:pt x="41" y="144"/>
                  <a:pt x="37" y="143"/>
                  <a:pt x="34" y="140"/>
                </a:cubicBezTo>
                <a:cubicBezTo>
                  <a:pt x="34" y="138"/>
                  <a:pt x="33" y="136"/>
                  <a:pt x="31" y="132"/>
                </a:cubicBezTo>
                <a:cubicBezTo>
                  <a:pt x="30" y="128"/>
                  <a:pt x="29" y="125"/>
                  <a:pt x="28" y="123"/>
                </a:cubicBezTo>
                <a:cubicBezTo>
                  <a:pt x="28" y="121"/>
                  <a:pt x="27" y="118"/>
                  <a:pt x="26" y="114"/>
                </a:cubicBezTo>
                <a:cubicBezTo>
                  <a:pt x="25" y="111"/>
                  <a:pt x="25" y="107"/>
                  <a:pt x="25" y="105"/>
                </a:cubicBezTo>
                <a:cubicBezTo>
                  <a:pt x="25" y="102"/>
                  <a:pt x="25" y="99"/>
                  <a:pt x="25" y="95"/>
                </a:cubicBezTo>
                <a:cubicBezTo>
                  <a:pt x="25" y="92"/>
                  <a:pt x="26" y="88"/>
                  <a:pt x="27" y="85"/>
                </a:cubicBezTo>
                <a:cubicBezTo>
                  <a:pt x="15" y="85"/>
                  <a:pt x="15" y="85"/>
                  <a:pt x="15" y="85"/>
                </a:cubicBezTo>
                <a:cubicBezTo>
                  <a:pt x="11" y="85"/>
                  <a:pt x="8" y="84"/>
                  <a:pt x="5" y="81"/>
                </a:cubicBezTo>
                <a:cubicBezTo>
                  <a:pt x="2" y="78"/>
                  <a:pt x="0" y="74"/>
                  <a:pt x="0" y="70"/>
                </a:cubicBezTo>
                <a:cubicBezTo>
                  <a:pt x="0" y="52"/>
                  <a:pt x="0" y="52"/>
                  <a:pt x="0" y="52"/>
                </a:cubicBezTo>
                <a:cubicBezTo>
                  <a:pt x="0" y="48"/>
                  <a:pt x="2" y="44"/>
                  <a:pt x="5" y="41"/>
                </a:cubicBezTo>
                <a:cubicBezTo>
                  <a:pt x="8" y="38"/>
                  <a:pt x="11" y="37"/>
                  <a:pt x="15" y="37"/>
                </a:cubicBezTo>
                <a:cubicBezTo>
                  <a:pt x="61" y="37"/>
                  <a:pt x="61" y="37"/>
                  <a:pt x="61" y="37"/>
                </a:cubicBezTo>
                <a:cubicBezTo>
                  <a:pt x="88" y="37"/>
                  <a:pt x="117" y="25"/>
                  <a:pt x="146" y="0"/>
                </a:cubicBezTo>
                <a:cubicBezTo>
                  <a:pt x="149" y="0"/>
                  <a:pt x="152" y="1"/>
                  <a:pt x="154" y="4"/>
                </a:cubicBezTo>
                <a:cubicBezTo>
                  <a:pt x="156" y="6"/>
                  <a:pt x="158" y="9"/>
                  <a:pt x="158" y="12"/>
                </a:cubicBezTo>
                <a:lnTo>
                  <a:pt x="158" y="49"/>
                </a:lnTo>
                <a:close/>
                <a:moveTo>
                  <a:pt x="146" y="106"/>
                </a:moveTo>
                <a:cubicBezTo>
                  <a:pt x="146" y="16"/>
                  <a:pt x="146" y="16"/>
                  <a:pt x="146" y="16"/>
                </a:cubicBezTo>
                <a:cubicBezTo>
                  <a:pt x="121" y="35"/>
                  <a:pt x="97" y="45"/>
                  <a:pt x="73" y="48"/>
                </a:cubicBezTo>
                <a:cubicBezTo>
                  <a:pt x="73" y="74"/>
                  <a:pt x="73" y="74"/>
                  <a:pt x="73" y="74"/>
                </a:cubicBezTo>
                <a:cubicBezTo>
                  <a:pt x="97" y="76"/>
                  <a:pt x="121" y="87"/>
                  <a:pt x="146" y="106"/>
                </a:cubicBezTo>
                <a:close/>
              </a:path>
            </a:pathLst>
          </a:custGeom>
          <a:solidFill>
            <a:schemeClr val="bg1"/>
          </a:solidFill>
          <a:ln>
            <a:noFill/>
          </a:ln>
        </p:spPr>
        <p:txBody>
          <a:bodyPr vert="horz" wrap="square" lIns="57150" tIns="28575" rIns="57150" bIns="2857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5">
              <a:cs typeface="+mn-ea"/>
              <a:sym typeface="+mn-lt"/>
            </a:endParaRPr>
          </a:p>
        </p:txBody>
      </p:sp>
      <p:sp>
        <p:nvSpPr>
          <p:cNvPr id="18" name="开路设计7"/>
          <p:cNvSpPr>
            <a:spLocks noEditPoints="1"/>
          </p:cNvSpPr>
          <p:nvPr/>
        </p:nvSpPr>
        <p:spPr bwMode="auto">
          <a:xfrm>
            <a:off x="5050318" y="3710645"/>
            <a:ext cx="401870" cy="371249"/>
          </a:xfrm>
          <a:custGeom>
            <a:avLst/>
            <a:gdLst>
              <a:gd name="T0" fmla="*/ 158 w 159"/>
              <a:gd name="T1" fmla="*/ 46 h 146"/>
              <a:gd name="T2" fmla="*/ 124 w 159"/>
              <a:gd name="T3" fmla="*/ 141 h 146"/>
              <a:gd name="T4" fmla="*/ 25 w 159"/>
              <a:gd name="T5" fmla="*/ 146 h 146"/>
              <a:gd name="T6" fmla="*/ 2 w 159"/>
              <a:gd name="T7" fmla="*/ 128 h 146"/>
              <a:gd name="T8" fmla="*/ 2 w 159"/>
              <a:gd name="T9" fmla="*/ 113 h 146"/>
              <a:gd name="T10" fmla="*/ 2 w 159"/>
              <a:gd name="T11" fmla="*/ 108 h 146"/>
              <a:gd name="T12" fmla="*/ 3 w 159"/>
              <a:gd name="T13" fmla="*/ 104 h 146"/>
              <a:gd name="T14" fmla="*/ 6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3 w 159"/>
              <a:gd name="T31" fmla="*/ 22 h 146"/>
              <a:gd name="T32" fmla="*/ 35 w 159"/>
              <a:gd name="T33" fmla="*/ 18 h 146"/>
              <a:gd name="T34" fmla="*/ 38 w 159"/>
              <a:gd name="T35" fmla="*/ 13 h 146"/>
              <a:gd name="T36" fmla="*/ 41 w 159"/>
              <a:gd name="T37" fmla="*/ 7 h 146"/>
              <a:gd name="T38" fmla="*/ 46 w 159"/>
              <a:gd name="T39" fmla="*/ 1 h 146"/>
              <a:gd name="T40" fmla="*/ 53 w 159"/>
              <a:gd name="T41" fmla="*/ 1 h 146"/>
              <a:gd name="T42" fmla="*/ 58 w 159"/>
              <a:gd name="T43" fmla="*/ 0 h 146"/>
              <a:gd name="T44" fmla="*/ 141 w 159"/>
              <a:gd name="T45" fmla="*/ 6 h 146"/>
              <a:gd name="T46" fmla="*/ 117 w 159"/>
              <a:gd name="T47" fmla="*/ 104 h 146"/>
              <a:gd name="T48" fmla="*/ 98 w 159"/>
              <a:gd name="T49" fmla="*/ 121 h 146"/>
              <a:gd name="T50" fmla="*/ 12 w 159"/>
              <a:gd name="T51" fmla="*/ 123 h 146"/>
              <a:gd name="T52" fmla="*/ 26 w 159"/>
              <a:gd name="T53" fmla="*/ 133 h 146"/>
              <a:gd name="T54" fmla="*/ 118 w 159"/>
              <a:gd name="T55" fmla="*/ 132 h 146"/>
              <a:gd name="T56" fmla="*/ 150 w 159"/>
              <a:gd name="T57" fmla="*/ 35 h 146"/>
              <a:gd name="T58" fmla="*/ 156 w 159"/>
              <a:gd name="T59" fmla="*/ 33 h 146"/>
              <a:gd name="T60" fmla="*/ 48 w 159"/>
              <a:gd name="T61" fmla="*/ 60 h 146"/>
              <a:gd name="T62" fmla="*/ 107 w 159"/>
              <a:gd name="T63" fmla="*/ 61 h 146"/>
              <a:gd name="T64" fmla="*/ 111 w 159"/>
              <a:gd name="T65" fmla="*/ 58 h 146"/>
              <a:gd name="T66" fmla="*/ 113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1 w 159"/>
              <a:gd name="T79" fmla="*/ 28 h 146"/>
              <a:gd name="T80" fmla="*/ 119 w 159"/>
              <a:gd name="T81" fmla="*/ 25 h 146"/>
              <a:gd name="T82" fmla="*/ 59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8" y="46"/>
                </a:cubicBezTo>
                <a:cubicBezTo>
                  <a:pt x="132" y="131"/>
                  <a:pt x="132" y="131"/>
                  <a:pt x="132" y="131"/>
                </a:cubicBezTo>
                <a:cubicBezTo>
                  <a:pt x="130" y="135"/>
                  <a:pt x="128" y="139"/>
                  <a:pt x="124" y="141"/>
                </a:cubicBezTo>
                <a:cubicBezTo>
                  <a:pt x="121" y="144"/>
                  <a:pt x="117" y="146"/>
                  <a:pt x="113" y="146"/>
                </a:cubicBezTo>
                <a:cubicBezTo>
                  <a:pt x="25" y="146"/>
                  <a:pt x="25" y="146"/>
                  <a:pt x="25" y="146"/>
                </a:cubicBezTo>
                <a:cubicBezTo>
                  <a:pt x="21" y="146"/>
                  <a:pt x="16" y="144"/>
                  <a:pt x="11" y="140"/>
                </a:cubicBezTo>
                <a:cubicBezTo>
                  <a:pt x="7" y="137"/>
                  <a:pt x="4" y="133"/>
                  <a:pt x="2" y="128"/>
                </a:cubicBezTo>
                <a:cubicBezTo>
                  <a:pt x="1" y="124"/>
                  <a:pt x="0" y="120"/>
                  <a:pt x="2" y="116"/>
                </a:cubicBezTo>
                <a:cubicBezTo>
                  <a:pt x="2" y="116"/>
                  <a:pt x="2" y="115"/>
                  <a:pt x="2" y="113"/>
                </a:cubicBezTo>
                <a:cubicBezTo>
                  <a:pt x="2" y="112"/>
                  <a:pt x="2" y="111"/>
                  <a:pt x="3" y="110"/>
                </a:cubicBezTo>
                <a:cubicBezTo>
                  <a:pt x="3" y="109"/>
                  <a:pt x="2" y="109"/>
                  <a:pt x="2" y="108"/>
                </a:cubicBezTo>
                <a:cubicBezTo>
                  <a:pt x="2" y="107"/>
                  <a:pt x="2" y="106"/>
                  <a:pt x="2" y="106"/>
                </a:cubicBezTo>
                <a:cubicBezTo>
                  <a:pt x="2" y="105"/>
                  <a:pt x="2" y="105"/>
                  <a:pt x="3" y="104"/>
                </a:cubicBezTo>
                <a:cubicBezTo>
                  <a:pt x="3" y="103"/>
                  <a:pt x="4" y="103"/>
                  <a:pt x="4" y="102"/>
                </a:cubicBezTo>
                <a:cubicBezTo>
                  <a:pt x="5" y="101"/>
                  <a:pt x="5" y="100"/>
                  <a:pt x="6" y="100"/>
                </a:cubicBezTo>
                <a:cubicBezTo>
                  <a:pt x="7" y="97"/>
                  <a:pt x="9" y="94"/>
                  <a:pt x="10" y="91"/>
                </a:cubicBezTo>
                <a:cubicBezTo>
                  <a:pt x="11" y="88"/>
                  <a:pt x="12" y="85"/>
                  <a:pt x="13" y="82"/>
                </a:cubicBezTo>
                <a:cubicBezTo>
                  <a:pt x="13" y="82"/>
                  <a:pt x="13" y="81"/>
                  <a:pt x="13" y="80"/>
                </a:cubicBezTo>
                <a:cubicBezTo>
                  <a:pt x="13" y="78"/>
                  <a:pt x="13" y="77"/>
                  <a:pt x="13" y="77"/>
                </a:cubicBezTo>
                <a:cubicBezTo>
                  <a:pt x="13" y="76"/>
                  <a:pt x="14" y="75"/>
                  <a:pt x="15" y="74"/>
                </a:cubicBezTo>
                <a:cubicBezTo>
                  <a:pt x="15" y="73"/>
                  <a:pt x="16" y="72"/>
                  <a:pt x="16" y="72"/>
                </a:cubicBezTo>
                <a:cubicBezTo>
                  <a:pt x="17" y="70"/>
                  <a:pt x="19" y="67"/>
                  <a:pt x="20" y="63"/>
                </a:cubicBezTo>
                <a:cubicBezTo>
                  <a:pt x="21" y="60"/>
                  <a:pt x="22" y="57"/>
                  <a:pt x="22" y="55"/>
                </a:cubicBezTo>
                <a:cubicBezTo>
                  <a:pt x="23" y="54"/>
                  <a:pt x="22" y="53"/>
                  <a:pt x="22" y="52"/>
                </a:cubicBezTo>
                <a:cubicBezTo>
                  <a:pt x="22" y="50"/>
                  <a:pt x="22" y="49"/>
                  <a:pt x="22" y="49"/>
                </a:cubicBezTo>
                <a:cubicBezTo>
                  <a:pt x="23" y="48"/>
                  <a:pt x="23" y="47"/>
                  <a:pt x="24" y="46"/>
                </a:cubicBezTo>
                <a:cubicBezTo>
                  <a:pt x="25" y="45"/>
                  <a:pt x="26" y="44"/>
                  <a:pt x="26" y="44"/>
                </a:cubicBezTo>
                <a:cubicBezTo>
                  <a:pt x="28" y="43"/>
                  <a:pt x="29" y="40"/>
                  <a:pt x="30" y="36"/>
                </a:cubicBezTo>
                <a:cubicBezTo>
                  <a:pt x="32" y="32"/>
                  <a:pt x="33" y="29"/>
                  <a:pt x="33" y="27"/>
                </a:cubicBezTo>
                <a:cubicBezTo>
                  <a:pt x="33" y="27"/>
                  <a:pt x="33" y="26"/>
                  <a:pt x="33" y="25"/>
                </a:cubicBezTo>
                <a:cubicBezTo>
                  <a:pt x="33" y="24"/>
                  <a:pt x="32" y="23"/>
                  <a:pt x="33" y="22"/>
                </a:cubicBezTo>
                <a:cubicBezTo>
                  <a:pt x="33" y="22"/>
                  <a:pt x="33" y="21"/>
                  <a:pt x="33" y="20"/>
                </a:cubicBezTo>
                <a:cubicBezTo>
                  <a:pt x="34" y="20"/>
                  <a:pt x="34" y="19"/>
                  <a:pt x="35" y="18"/>
                </a:cubicBezTo>
                <a:cubicBezTo>
                  <a:pt x="36" y="17"/>
                  <a:pt x="36" y="17"/>
                  <a:pt x="37" y="16"/>
                </a:cubicBezTo>
                <a:cubicBezTo>
                  <a:pt x="37" y="16"/>
                  <a:pt x="38" y="15"/>
                  <a:pt x="38" y="13"/>
                </a:cubicBezTo>
                <a:cubicBezTo>
                  <a:pt x="39" y="12"/>
                  <a:pt x="39" y="11"/>
                  <a:pt x="40" y="10"/>
                </a:cubicBezTo>
                <a:cubicBezTo>
                  <a:pt x="40" y="9"/>
                  <a:pt x="41" y="8"/>
                  <a:pt x="41" y="7"/>
                </a:cubicBezTo>
                <a:cubicBezTo>
                  <a:pt x="42" y="5"/>
                  <a:pt x="42" y="4"/>
                  <a:pt x="43" y="4"/>
                </a:cubicBezTo>
                <a:cubicBezTo>
                  <a:pt x="44" y="3"/>
                  <a:pt x="45" y="2"/>
                  <a:pt x="46" y="1"/>
                </a:cubicBezTo>
                <a:cubicBezTo>
                  <a:pt x="47" y="1"/>
                  <a:pt x="48" y="0"/>
                  <a:pt x="49" y="0"/>
                </a:cubicBezTo>
                <a:cubicBezTo>
                  <a:pt x="50" y="0"/>
                  <a:pt x="52" y="0"/>
                  <a:pt x="53" y="1"/>
                </a:cubicBezTo>
                <a:cubicBezTo>
                  <a:pt x="53" y="1"/>
                  <a:pt x="53" y="1"/>
                  <a:pt x="53" y="1"/>
                </a:cubicBezTo>
                <a:cubicBezTo>
                  <a:pt x="56" y="1"/>
                  <a:pt x="57" y="0"/>
                  <a:pt x="58" y="0"/>
                </a:cubicBezTo>
                <a:cubicBezTo>
                  <a:pt x="130" y="0"/>
                  <a:pt x="130" y="0"/>
                  <a:pt x="130" y="0"/>
                </a:cubicBezTo>
                <a:cubicBezTo>
                  <a:pt x="135" y="0"/>
                  <a:pt x="138" y="2"/>
                  <a:pt x="141" y="6"/>
                </a:cubicBezTo>
                <a:cubicBezTo>
                  <a:pt x="143" y="9"/>
                  <a:pt x="144" y="13"/>
                  <a:pt x="143" y="18"/>
                </a:cubicBezTo>
                <a:cubicBezTo>
                  <a:pt x="117" y="104"/>
                  <a:pt x="117" y="104"/>
                  <a:pt x="117" y="104"/>
                </a:cubicBezTo>
                <a:cubicBezTo>
                  <a:pt x="114" y="111"/>
                  <a:pt x="112" y="116"/>
                  <a:pt x="110" y="118"/>
                </a:cubicBezTo>
                <a:cubicBezTo>
                  <a:pt x="108" y="120"/>
                  <a:pt x="104" y="121"/>
                  <a:pt x="98" y="121"/>
                </a:cubicBezTo>
                <a:cubicBezTo>
                  <a:pt x="16" y="121"/>
                  <a:pt x="16" y="121"/>
                  <a:pt x="16" y="121"/>
                </a:cubicBezTo>
                <a:cubicBezTo>
                  <a:pt x="14" y="121"/>
                  <a:pt x="13" y="122"/>
                  <a:pt x="12" y="123"/>
                </a:cubicBezTo>
                <a:cubicBezTo>
                  <a:pt x="11" y="124"/>
                  <a:pt x="11" y="125"/>
                  <a:pt x="12" y="127"/>
                </a:cubicBezTo>
                <a:cubicBezTo>
                  <a:pt x="13" y="131"/>
                  <a:pt x="18" y="133"/>
                  <a:pt x="26" y="133"/>
                </a:cubicBezTo>
                <a:cubicBezTo>
                  <a:pt x="113" y="133"/>
                  <a:pt x="113" y="133"/>
                  <a:pt x="113" y="133"/>
                </a:cubicBezTo>
                <a:cubicBezTo>
                  <a:pt x="115" y="133"/>
                  <a:pt x="116" y="133"/>
                  <a:pt x="118" y="132"/>
                </a:cubicBezTo>
                <a:cubicBezTo>
                  <a:pt x="120" y="131"/>
                  <a:pt x="121" y="130"/>
                  <a:pt x="121" y="128"/>
                </a:cubicBezTo>
                <a:cubicBezTo>
                  <a:pt x="150" y="35"/>
                  <a:pt x="150" y="35"/>
                  <a:pt x="150" y="35"/>
                </a:cubicBezTo>
                <a:cubicBezTo>
                  <a:pt x="150" y="33"/>
                  <a:pt x="150" y="32"/>
                  <a:pt x="150" y="29"/>
                </a:cubicBezTo>
                <a:cubicBezTo>
                  <a:pt x="153" y="30"/>
                  <a:pt x="155" y="32"/>
                  <a:pt x="156" y="33"/>
                </a:cubicBezTo>
                <a:close/>
                <a:moveTo>
                  <a:pt x="47" y="58"/>
                </a:moveTo>
                <a:cubicBezTo>
                  <a:pt x="47" y="59"/>
                  <a:pt x="47" y="59"/>
                  <a:pt x="48" y="60"/>
                </a:cubicBezTo>
                <a:cubicBezTo>
                  <a:pt x="48" y="61"/>
                  <a:pt x="49" y="61"/>
                  <a:pt x="49" y="61"/>
                </a:cubicBezTo>
                <a:cubicBezTo>
                  <a:pt x="107" y="61"/>
                  <a:pt x="107" y="61"/>
                  <a:pt x="107" y="61"/>
                </a:cubicBezTo>
                <a:cubicBezTo>
                  <a:pt x="108" y="61"/>
                  <a:pt x="109" y="61"/>
                  <a:pt x="109" y="60"/>
                </a:cubicBezTo>
                <a:cubicBezTo>
                  <a:pt x="110" y="59"/>
                  <a:pt x="111" y="59"/>
                  <a:pt x="111" y="58"/>
                </a:cubicBezTo>
                <a:cubicBezTo>
                  <a:pt x="113" y="52"/>
                  <a:pt x="113" y="52"/>
                  <a:pt x="113" y="52"/>
                </a:cubicBezTo>
                <a:cubicBezTo>
                  <a:pt x="113" y="51"/>
                  <a:pt x="113" y="50"/>
                  <a:pt x="113" y="50"/>
                </a:cubicBezTo>
                <a:cubicBezTo>
                  <a:pt x="112" y="49"/>
                  <a:pt x="112" y="49"/>
                  <a:pt x="111" y="49"/>
                </a:cubicBezTo>
                <a:cubicBezTo>
                  <a:pt x="53" y="49"/>
                  <a:pt x="53" y="49"/>
                  <a:pt x="53" y="49"/>
                </a:cubicBezTo>
                <a:cubicBezTo>
                  <a:pt x="53" y="49"/>
                  <a:pt x="52" y="49"/>
                  <a:pt x="51" y="50"/>
                </a:cubicBezTo>
                <a:cubicBezTo>
                  <a:pt x="50" y="50"/>
                  <a:pt x="50" y="51"/>
                  <a:pt x="49" y="52"/>
                </a:cubicBezTo>
                <a:lnTo>
                  <a:pt x="47" y="58"/>
                </a:lnTo>
                <a:close/>
                <a:moveTo>
                  <a:pt x="55" y="34"/>
                </a:moveTo>
                <a:cubicBezTo>
                  <a:pt x="55" y="34"/>
                  <a:pt x="55" y="35"/>
                  <a:pt x="55" y="36"/>
                </a:cubicBezTo>
                <a:cubicBezTo>
                  <a:pt x="56" y="36"/>
                  <a:pt x="56" y="37"/>
                  <a:pt x="57" y="37"/>
                </a:cubicBezTo>
                <a:cubicBezTo>
                  <a:pt x="115" y="37"/>
                  <a:pt x="115" y="37"/>
                  <a:pt x="115" y="37"/>
                </a:cubicBezTo>
                <a:cubicBezTo>
                  <a:pt x="116" y="37"/>
                  <a:pt x="116" y="36"/>
                  <a:pt x="117" y="36"/>
                </a:cubicBezTo>
                <a:cubicBezTo>
                  <a:pt x="118" y="35"/>
                  <a:pt x="119" y="34"/>
                  <a:pt x="119" y="34"/>
                </a:cubicBezTo>
                <a:cubicBezTo>
                  <a:pt x="121" y="28"/>
                  <a:pt x="121" y="28"/>
                  <a:pt x="121" y="28"/>
                </a:cubicBezTo>
                <a:cubicBezTo>
                  <a:pt x="121" y="27"/>
                  <a:pt x="121" y="26"/>
                  <a:pt x="121" y="25"/>
                </a:cubicBezTo>
                <a:cubicBezTo>
                  <a:pt x="120" y="25"/>
                  <a:pt x="120" y="25"/>
                  <a:pt x="119" y="25"/>
                </a:cubicBezTo>
                <a:cubicBezTo>
                  <a:pt x="61" y="25"/>
                  <a:pt x="61" y="25"/>
                  <a:pt x="61" y="25"/>
                </a:cubicBezTo>
                <a:cubicBezTo>
                  <a:pt x="60" y="25"/>
                  <a:pt x="60" y="25"/>
                  <a:pt x="59" y="25"/>
                </a:cubicBezTo>
                <a:cubicBezTo>
                  <a:pt x="58" y="26"/>
                  <a:pt x="58" y="27"/>
                  <a:pt x="57" y="28"/>
                </a:cubicBezTo>
                <a:lnTo>
                  <a:pt x="55" y="34"/>
                </a:lnTo>
                <a:close/>
              </a:path>
            </a:pathLst>
          </a:custGeom>
          <a:solidFill>
            <a:schemeClr val="bg1"/>
          </a:solidFill>
          <a:ln>
            <a:noFill/>
          </a:ln>
        </p:spPr>
        <p:txBody>
          <a:bodyPr vert="horz" wrap="square" lIns="57150" tIns="28575" rIns="57150" bIns="2857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5">
              <a:cs typeface="+mn-ea"/>
              <a:sym typeface="+mn-lt"/>
            </a:endParaRPr>
          </a:p>
        </p:txBody>
      </p:sp>
      <p:sp>
        <p:nvSpPr>
          <p:cNvPr id="20" name="开路设计8"/>
          <p:cNvSpPr>
            <a:spLocks noEditPoints="1"/>
          </p:cNvSpPr>
          <p:nvPr/>
        </p:nvSpPr>
        <p:spPr bwMode="auto">
          <a:xfrm>
            <a:off x="6376221" y="4252877"/>
            <a:ext cx="435471" cy="368476"/>
          </a:xfrm>
          <a:custGeom>
            <a:avLst/>
            <a:gdLst>
              <a:gd name="T0" fmla="*/ 133 w 157"/>
              <a:gd name="T1" fmla="*/ 76 h 133"/>
              <a:gd name="T2" fmla="*/ 133 w 157"/>
              <a:gd name="T3" fmla="*/ 106 h 133"/>
              <a:gd name="T4" fmla="*/ 125 w 157"/>
              <a:gd name="T5" fmla="*/ 125 h 133"/>
              <a:gd name="T6" fmla="*/ 106 w 157"/>
              <a:gd name="T7" fmla="*/ 133 h 133"/>
              <a:gd name="T8" fmla="*/ 27 w 157"/>
              <a:gd name="T9" fmla="*/ 133 h 133"/>
              <a:gd name="T10" fmla="*/ 8 w 157"/>
              <a:gd name="T11" fmla="*/ 125 h 133"/>
              <a:gd name="T12" fmla="*/ 0 w 157"/>
              <a:gd name="T13" fmla="*/ 106 h 133"/>
              <a:gd name="T14" fmla="*/ 0 w 157"/>
              <a:gd name="T15" fmla="*/ 28 h 133"/>
              <a:gd name="T16" fmla="*/ 8 w 157"/>
              <a:gd name="T17" fmla="*/ 8 h 133"/>
              <a:gd name="T18" fmla="*/ 27 w 157"/>
              <a:gd name="T19" fmla="*/ 0 h 133"/>
              <a:gd name="T20" fmla="*/ 106 w 157"/>
              <a:gd name="T21" fmla="*/ 0 h 133"/>
              <a:gd name="T22" fmla="*/ 117 w 157"/>
              <a:gd name="T23" fmla="*/ 3 h 133"/>
              <a:gd name="T24" fmla="*/ 119 w 157"/>
              <a:gd name="T25" fmla="*/ 5 h 133"/>
              <a:gd name="T26" fmla="*/ 118 w 157"/>
              <a:gd name="T27" fmla="*/ 8 h 133"/>
              <a:gd name="T28" fmla="*/ 113 w 157"/>
              <a:gd name="T29" fmla="*/ 12 h 133"/>
              <a:gd name="T30" fmla="*/ 111 w 157"/>
              <a:gd name="T31" fmla="*/ 13 h 133"/>
              <a:gd name="T32" fmla="*/ 110 w 157"/>
              <a:gd name="T33" fmla="*/ 13 h 133"/>
              <a:gd name="T34" fmla="*/ 106 w 157"/>
              <a:gd name="T35" fmla="*/ 12 h 133"/>
              <a:gd name="T36" fmla="*/ 27 w 157"/>
              <a:gd name="T37" fmla="*/ 12 h 133"/>
              <a:gd name="T38" fmla="*/ 17 w 157"/>
              <a:gd name="T39" fmla="*/ 17 h 133"/>
              <a:gd name="T40" fmla="*/ 12 w 157"/>
              <a:gd name="T41" fmla="*/ 28 h 133"/>
              <a:gd name="T42" fmla="*/ 12 w 157"/>
              <a:gd name="T43" fmla="*/ 106 h 133"/>
              <a:gd name="T44" fmla="*/ 17 w 157"/>
              <a:gd name="T45" fmla="*/ 117 h 133"/>
              <a:gd name="T46" fmla="*/ 27 w 157"/>
              <a:gd name="T47" fmla="*/ 121 h 133"/>
              <a:gd name="T48" fmla="*/ 106 w 157"/>
              <a:gd name="T49" fmla="*/ 121 h 133"/>
              <a:gd name="T50" fmla="*/ 117 w 157"/>
              <a:gd name="T51" fmla="*/ 117 h 133"/>
              <a:gd name="T52" fmla="*/ 121 w 157"/>
              <a:gd name="T53" fmla="*/ 106 h 133"/>
              <a:gd name="T54" fmla="*/ 121 w 157"/>
              <a:gd name="T55" fmla="*/ 82 h 133"/>
              <a:gd name="T56" fmla="*/ 122 w 157"/>
              <a:gd name="T57" fmla="*/ 80 h 133"/>
              <a:gd name="T58" fmla="*/ 128 w 157"/>
              <a:gd name="T59" fmla="*/ 74 h 133"/>
              <a:gd name="T60" fmla="*/ 130 w 157"/>
              <a:gd name="T61" fmla="*/ 73 h 133"/>
              <a:gd name="T62" fmla="*/ 131 w 157"/>
              <a:gd name="T63" fmla="*/ 73 h 133"/>
              <a:gd name="T64" fmla="*/ 133 w 157"/>
              <a:gd name="T65" fmla="*/ 76 h 133"/>
              <a:gd name="T66" fmla="*/ 155 w 157"/>
              <a:gd name="T67" fmla="*/ 30 h 133"/>
              <a:gd name="T68" fmla="*/ 78 w 157"/>
              <a:gd name="T69" fmla="*/ 107 h 133"/>
              <a:gd name="T70" fmla="*/ 73 w 157"/>
              <a:gd name="T71" fmla="*/ 109 h 133"/>
              <a:gd name="T72" fmla="*/ 67 w 157"/>
              <a:gd name="T73" fmla="*/ 107 h 133"/>
              <a:gd name="T74" fmla="*/ 27 w 157"/>
              <a:gd name="T75" fmla="*/ 66 h 133"/>
              <a:gd name="T76" fmla="*/ 25 w 157"/>
              <a:gd name="T77" fmla="*/ 61 h 133"/>
              <a:gd name="T78" fmla="*/ 27 w 157"/>
              <a:gd name="T79" fmla="*/ 55 h 133"/>
              <a:gd name="T80" fmla="*/ 37 w 157"/>
              <a:gd name="T81" fmla="*/ 45 h 133"/>
              <a:gd name="T82" fmla="*/ 43 w 157"/>
              <a:gd name="T83" fmla="*/ 43 h 133"/>
              <a:gd name="T84" fmla="*/ 48 w 157"/>
              <a:gd name="T85" fmla="*/ 45 h 133"/>
              <a:gd name="T86" fmla="*/ 73 w 157"/>
              <a:gd name="T87" fmla="*/ 70 h 133"/>
              <a:gd name="T88" fmla="*/ 134 w 157"/>
              <a:gd name="T89" fmla="*/ 9 h 133"/>
              <a:gd name="T90" fmla="*/ 139 w 157"/>
              <a:gd name="T91" fmla="*/ 6 h 133"/>
              <a:gd name="T92" fmla="*/ 145 w 157"/>
              <a:gd name="T93" fmla="*/ 9 h 133"/>
              <a:gd name="T94" fmla="*/ 155 w 157"/>
              <a:gd name="T95" fmla="*/ 19 h 133"/>
              <a:gd name="T96" fmla="*/ 157 w 157"/>
              <a:gd name="T97" fmla="*/ 25 h 133"/>
              <a:gd name="T98" fmla="*/ 155 w 157"/>
              <a:gd name="T99" fmla="*/ 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7" h="133">
                <a:moveTo>
                  <a:pt x="133" y="76"/>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0" y="0"/>
                  <a:pt x="114" y="1"/>
                  <a:pt x="117" y="3"/>
                </a:cubicBezTo>
                <a:cubicBezTo>
                  <a:pt x="118" y="3"/>
                  <a:pt x="119" y="4"/>
                  <a:pt x="119" y="5"/>
                </a:cubicBezTo>
                <a:cubicBezTo>
                  <a:pt x="119" y="6"/>
                  <a:pt x="119" y="7"/>
                  <a:pt x="118" y="8"/>
                </a:cubicBezTo>
                <a:cubicBezTo>
                  <a:pt x="113" y="12"/>
                  <a:pt x="113" y="12"/>
                  <a:pt x="113" y="12"/>
                </a:cubicBezTo>
                <a:cubicBezTo>
                  <a:pt x="113" y="13"/>
                  <a:pt x="112" y="13"/>
                  <a:pt x="111" y="13"/>
                </a:cubicBezTo>
                <a:cubicBezTo>
                  <a:pt x="111" y="13"/>
                  <a:pt x="111" y="13"/>
                  <a:pt x="110" y="13"/>
                </a:cubicBezTo>
                <a:cubicBezTo>
                  <a:pt x="109" y="13"/>
                  <a:pt x="108" y="12"/>
                  <a:pt x="106" y="12"/>
                </a:cubicBez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82"/>
                  <a:pt x="121" y="82"/>
                  <a:pt x="121" y="82"/>
                </a:cubicBezTo>
                <a:cubicBezTo>
                  <a:pt x="121" y="81"/>
                  <a:pt x="122" y="81"/>
                  <a:pt x="122" y="80"/>
                </a:cubicBezTo>
                <a:cubicBezTo>
                  <a:pt x="128" y="74"/>
                  <a:pt x="128" y="74"/>
                  <a:pt x="128" y="74"/>
                </a:cubicBezTo>
                <a:cubicBezTo>
                  <a:pt x="129" y="73"/>
                  <a:pt x="130" y="73"/>
                  <a:pt x="130" y="73"/>
                </a:cubicBezTo>
                <a:cubicBezTo>
                  <a:pt x="131" y="73"/>
                  <a:pt x="131" y="73"/>
                  <a:pt x="131" y="73"/>
                </a:cubicBezTo>
                <a:cubicBezTo>
                  <a:pt x="133" y="74"/>
                  <a:pt x="133" y="75"/>
                  <a:pt x="133" y="76"/>
                </a:cubicBezTo>
                <a:close/>
                <a:moveTo>
                  <a:pt x="155" y="30"/>
                </a:moveTo>
                <a:cubicBezTo>
                  <a:pt x="78" y="107"/>
                  <a:pt x="78" y="107"/>
                  <a:pt x="78" y="107"/>
                </a:cubicBezTo>
                <a:cubicBezTo>
                  <a:pt x="77" y="108"/>
                  <a:pt x="75" y="109"/>
                  <a:pt x="73" y="109"/>
                </a:cubicBezTo>
                <a:cubicBezTo>
                  <a:pt x="71" y="109"/>
                  <a:pt x="69" y="108"/>
                  <a:pt x="67" y="107"/>
                </a:cubicBezTo>
                <a:cubicBezTo>
                  <a:pt x="27" y="66"/>
                  <a:pt x="27" y="66"/>
                  <a:pt x="27" y="66"/>
                </a:cubicBezTo>
                <a:cubicBezTo>
                  <a:pt x="25" y="65"/>
                  <a:pt x="25" y="63"/>
                  <a:pt x="25" y="61"/>
                </a:cubicBezTo>
                <a:cubicBezTo>
                  <a:pt x="25" y="59"/>
                  <a:pt x="25" y="57"/>
                  <a:pt x="27" y="55"/>
                </a:cubicBezTo>
                <a:cubicBezTo>
                  <a:pt x="37" y="45"/>
                  <a:pt x="37" y="45"/>
                  <a:pt x="37" y="45"/>
                </a:cubicBezTo>
                <a:cubicBezTo>
                  <a:pt x="39" y="44"/>
                  <a:pt x="41" y="43"/>
                  <a:pt x="43" y="43"/>
                </a:cubicBezTo>
                <a:cubicBezTo>
                  <a:pt x="45" y="43"/>
                  <a:pt x="46" y="44"/>
                  <a:pt x="48" y="45"/>
                </a:cubicBezTo>
                <a:cubicBezTo>
                  <a:pt x="73" y="70"/>
                  <a:pt x="73" y="70"/>
                  <a:pt x="73" y="70"/>
                </a:cubicBezTo>
                <a:cubicBezTo>
                  <a:pt x="134" y="9"/>
                  <a:pt x="134" y="9"/>
                  <a:pt x="134" y="9"/>
                </a:cubicBezTo>
                <a:cubicBezTo>
                  <a:pt x="136" y="7"/>
                  <a:pt x="137" y="6"/>
                  <a:pt x="139" y="6"/>
                </a:cubicBezTo>
                <a:cubicBezTo>
                  <a:pt x="141" y="6"/>
                  <a:pt x="143" y="7"/>
                  <a:pt x="145" y="9"/>
                </a:cubicBezTo>
                <a:cubicBezTo>
                  <a:pt x="155" y="19"/>
                  <a:pt x="155" y="19"/>
                  <a:pt x="155" y="19"/>
                </a:cubicBezTo>
                <a:cubicBezTo>
                  <a:pt x="157" y="21"/>
                  <a:pt x="157" y="22"/>
                  <a:pt x="157" y="25"/>
                </a:cubicBezTo>
                <a:cubicBezTo>
                  <a:pt x="157" y="27"/>
                  <a:pt x="157" y="28"/>
                  <a:pt x="155" y="30"/>
                </a:cubicBezTo>
                <a:close/>
              </a:path>
            </a:pathLst>
          </a:custGeom>
          <a:solidFill>
            <a:schemeClr val="bg1"/>
          </a:solidFill>
          <a:ln>
            <a:noFill/>
          </a:ln>
        </p:spPr>
        <p:txBody>
          <a:bodyPr vert="horz" wrap="square" lIns="57150" tIns="28575" rIns="57150" bIns="2857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5">
              <a:cs typeface="+mn-ea"/>
              <a:sym typeface="+mn-lt"/>
            </a:endParaRPr>
          </a:p>
        </p:txBody>
      </p:sp>
      <p:sp>
        <p:nvSpPr>
          <p:cNvPr id="21" name="开路设计9"/>
          <p:cNvSpPr txBox="1"/>
          <p:nvPr/>
        </p:nvSpPr>
        <p:spPr>
          <a:xfrm>
            <a:off x="8042773" y="2512102"/>
            <a:ext cx="18741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2005</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年至今</a:t>
            </a:r>
          </a:p>
        </p:txBody>
      </p:sp>
      <p:sp>
        <p:nvSpPr>
          <p:cNvPr id="22" name="开路设计10"/>
          <p:cNvSpPr>
            <a:spLocks noChangeArrowheads="1"/>
          </p:cNvSpPr>
          <p:nvPr/>
        </p:nvSpPr>
        <p:spPr bwMode="auto">
          <a:xfrm>
            <a:off x="8049577" y="2843733"/>
            <a:ext cx="361122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香港中文大学博文讲座教授</a:t>
            </a:r>
          </a:p>
        </p:txBody>
      </p:sp>
      <p:sp>
        <p:nvSpPr>
          <p:cNvPr id="23" name="开路设计11"/>
          <p:cNvSpPr txBox="1"/>
          <p:nvPr/>
        </p:nvSpPr>
        <p:spPr>
          <a:xfrm>
            <a:off x="8042773" y="3966784"/>
            <a:ext cx="18741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2007</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p>
        </p:txBody>
      </p:sp>
      <p:sp>
        <p:nvSpPr>
          <p:cNvPr id="24" name="开路设计12"/>
          <p:cNvSpPr>
            <a:spLocks noChangeArrowheads="1"/>
          </p:cNvSpPr>
          <p:nvPr/>
        </p:nvSpPr>
        <p:spPr bwMode="auto">
          <a:xfrm>
            <a:off x="8049577" y="4298415"/>
            <a:ext cx="3611220"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成立北京清华大学理论计算机科学研究中心</a:t>
            </a:r>
          </a:p>
        </p:txBody>
      </p:sp>
      <p:sp>
        <p:nvSpPr>
          <p:cNvPr id="25" name="开路设计13"/>
          <p:cNvSpPr txBox="1"/>
          <p:nvPr/>
        </p:nvSpPr>
        <p:spPr>
          <a:xfrm>
            <a:off x="2256933" y="2512102"/>
            <a:ext cx="1874138"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1986</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-2004</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p>
        </p:txBody>
      </p:sp>
      <p:sp>
        <p:nvSpPr>
          <p:cNvPr id="26" name="开路设计14"/>
          <p:cNvSpPr>
            <a:spLocks noChangeArrowheads="1"/>
          </p:cNvSpPr>
          <p:nvPr/>
        </p:nvSpPr>
        <p:spPr bwMode="auto">
          <a:xfrm>
            <a:off x="519851" y="2843733"/>
            <a:ext cx="3611220" cy="62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r"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普林斯顿大学计算机科学系</a:t>
            </a:r>
            <a:r>
              <a:rPr kumimoji="0" lang="en-US" altLang="zh-CN" sz="1400" b="0" i="0" u="none" strike="noStrike" kern="1200" cap="none" spc="0" normalizeH="0" baseline="0" noProof="0" dirty="0">
                <a:ln>
                  <a:noFill/>
                </a:ln>
                <a:solidFill>
                  <a:schemeClr val="bg1">
                    <a:lumMod val="50000"/>
                  </a:schemeClr>
                </a:solidFill>
                <a:effectLst/>
                <a:uLnTx/>
                <a:uFillTx/>
                <a:cs typeface="+mn-ea"/>
                <a:sym typeface="+mn-lt"/>
              </a:rPr>
              <a:t>William and Edna </a:t>
            </a:r>
            <a:r>
              <a:rPr kumimoji="0" lang="en-US" altLang="zh-CN" sz="1400" b="0" i="0" u="none" strike="noStrike" kern="1200" cap="none" spc="0" normalizeH="0" baseline="0" noProof="0" dirty="0" err="1">
                <a:ln>
                  <a:noFill/>
                </a:ln>
                <a:solidFill>
                  <a:schemeClr val="bg1">
                    <a:lumMod val="50000"/>
                  </a:schemeClr>
                </a:solidFill>
                <a:effectLst/>
                <a:uLnTx/>
                <a:uFillTx/>
                <a:cs typeface="+mn-ea"/>
                <a:sym typeface="+mn-lt"/>
              </a:rPr>
              <a:t>Macaleer</a:t>
            </a: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工程与应用科学教授</a:t>
            </a:r>
          </a:p>
        </p:txBody>
      </p:sp>
      <p:sp>
        <p:nvSpPr>
          <p:cNvPr id="27" name="开路设计15"/>
          <p:cNvSpPr txBox="1"/>
          <p:nvPr/>
        </p:nvSpPr>
        <p:spPr>
          <a:xfrm>
            <a:off x="2256933" y="3966784"/>
            <a:ext cx="1874138"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2004</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年至今</a:t>
            </a:r>
          </a:p>
        </p:txBody>
      </p:sp>
      <p:sp>
        <p:nvSpPr>
          <p:cNvPr id="28" name="开路设计16"/>
          <p:cNvSpPr>
            <a:spLocks noChangeArrowheads="1"/>
          </p:cNvSpPr>
          <p:nvPr/>
        </p:nvSpPr>
        <p:spPr bwMode="auto">
          <a:xfrm>
            <a:off x="519851" y="4298415"/>
            <a:ext cx="361122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r"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北京清华大学高等研究中心教授</a:t>
            </a:r>
          </a:p>
        </p:txBody>
      </p:sp>
    </p:spTree>
    <p:extLst>
      <p:ext uri="{BB962C8B-B14F-4D97-AF65-F5344CB8AC3E}">
        <p14:creationId xmlns:p14="http://schemas.microsoft.com/office/powerpoint/2010/main" val="974218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开路设计1"/>
          <p:cNvGrpSpPr/>
          <p:nvPr/>
        </p:nvGrpSpPr>
        <p:grpSpPr>
          <a:xfrm>
            <a:off x="459982" y="420278"/>
            <a:ext cx="486506" cy="548546"/>
            <a:chOff x="459982" y="461392"/>
            <a:chExt cx="486506" cy="548546"/>
          </a:xfrm>
        </p:grpSpPr>
        <p:sp>
          <p:nvSpPr>
            <p:cNvPr id="3" name="开路设计1-1"/>
            <p:cNvSpPr/>
            <p:nvPr/>
          </p:nvSpPr>
          <p:spPr>
            <a:xfrm rot="18900000">
              <a:off x="459982" y="529373"/>
              <a:ext cx="480565" cy="480565"/>
            </a:xfrm>
            <a:prstGeom prst="teardro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开路设计1-2">
              <a:hlinkClick r:id="rId3" action="ppaction://hlinksldjump"/>
            </p:cNvPr>
            <p:cNvSpPr/>
            <p:nvPr/>
          </p:nvSpPr>
          <p:spPr>
            <a:xfrm rot="18900000">
              <a:off x="465923" y="461392"/>
              <a:ext cx="480565" cy="480565"/>
            </a:xfrm>
            <a:prstGeom prst="teardrop">
              <a:avLst/>
            </a:prstGeom>
            <a:solidFill>
              <a:srgbClr val="FFA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开路设计2"/>
          <p:cNvSpPr txBox="1">
            <a:spLocks noChangeArrowheads="1"/>
          </p:cNvSpPr>
          <p:nvPr/>
        </p:nvSpPr>
        <p:spPr bwMode="auto">
          <a:xfrm>
            <a:off x="1289127" y="386413"/>
            <a:ext cx="1391766" cy="449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553" tIns="39776" rIns="79553" bIns="39776">
            <a:spAutoFit/>
          </a:bodyPr>
          <a:lstStyle>
            <a:defPPr>
              <a:defRPr lang="zh-CN"/>
            </a:defPPr>
            <a:lvl1pPr defTabSz="609600" fontAlgn="base">
              <a:spcBef>
                <a:spcPct val="0"/>
              </a:spcBef>
              <a:spcAft>
                <a:spcPct val="0"/>
              </a:spcAft>
              <a:defRPr sz="2400" b="1">
                <a:solidFill>
                  <a:srgbClr val="59595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生涯历程</a:t>
            </a:r>
          </a:p>
        </p:txBody>
      </p:sp>
      <p:sp>
        <p:nvSpPr>
          <p:cNvPr id="7" name="开路设计3"/>
          <p:cNvSpPr/>
          <p:nvPr/>
        </p:nvSpPr>
        <p:spPr>
          <a:xfrm>
            <a:off x="1289127" y="779496"/>
            <a:ext cx="789037" cy="223445"/>
          </a:xfrm>
          <a:prstGeom prst="rect">
            <a:avLst/>
          </a:prstGeom>
          <a:effectLst/>
        </p:spPr>
        <p:txBody>
          <a:bodyPr wrap="none" lIns="79553" tIns="39776" rIns="79553" bIns="39776">
            <a:spAutoFit/>
          </a:bodyPr>
          <a:lstStyle/>
          <a:p>
            <a:pPr defTabSz="609600" fontAlgn="base">
              <a:spcBef>
                <a:spcPct val="0"/>
              </a:spcBef>
              <a:spcAft>
                <a:spcPct val="0"/>
              </a:spcAft>
              <a:defRPr/>
            </a:pPr>
            <a:r>
              <a:rPr lang="en-US" altLang="zh-CN" sz="930" dirty="0">
                <a:solidFill>
                  <a:schemeClr val="tx1">
                    <a:lumMod val="50000"/>
                    <a:lumOff val="50000"/>
                  </a:schemeClr>
                </a:solidFill>
                <a:cs typeface="+mn-ea"/>
                <a:sym typeface="+mn-lt"/>
              </a:rPr>
              <a:t>Career path</a:t>
            </a:r>
          </a:p>
        </p:txBody>
      </p:sp>
      <p:grpSp>
        <p:nvGrpSpPr>
          <p:cNvPr id="8" name="开路设计4"/>
          <p:cNvGrpSpPr>
            <a:grpSpLocks noChangeAspect="1"/>
          </p:cNvGrpSpPr>
          <p:nvPr/>
        </p:nvGrpSpPr>
        <p:grpSpPr>
          <a:xfrm>
            <a:off x="4177360" y="1558825"/>
            <a:ext cx="3886095" cy="3885489"/>
            <a:chOff x="5747" y="2350"/>
            <a:chExt cx="6433" cy="6432"/>
          </a:xfrm>
        </p:grpSpPr>
        <p:sp>
          <p:nvSpPr>
            <p:cNvPr id="9" name="开路设计4-1"/>
            <p:cNvSpPr/>
            <p:nvPr/>
          </p:nvSpPr>
          <p:spPr>
            <a:xfrm rot="-7621736">
              <a:off x="5770" y="4690"/>
              <a:ext cx="3287" cy="3333"/>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w="9525">
              <a:noFill/>
            </a:ln>
          </p:spPr>
          <p:txBody>
            <a:bodyPr/>
            <a:lstStyle/>
            <a:p>
              <a:pPr defTabSz="967740"/>
              <a:endParaRPr lang="zh-CN" altLang="en-US" sz="1905">
                <a:solidFill>
                  <a:prstClr val="black"/>
                </a:solidFill>
                <a:cs typeface="+mn-ea"/>
                <a:sym typeface="+mn-lt"/>
              </a:endParaRPr>
            </a:p>
          </p:txBody>
        </p:sp>
        <p:sp>
          <p:nvSpPr>
            <p:cNvPr id="10" name="开路设计4-2"/>
            <p:cNvSpPr/>
            <p:nvPr/>
          </p:nvSpPr>
          <p:spPr>
            <a:xfrm rot="-2202532">
              <a:off x="6552" y="2350"/>
              <a:ext cx="3285" cy="3335"/>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w="9525">
              <a:noFill/>
            </a:ln>
          </p:spPr>
          <p:txBody>
            <a:bodyPr/>
            <a:lstStyle/>
            <a:p>
              <a:pPr defTabSz="967740"/>
              <a:endParaRPr lang="zh-CN" altLang="en-US" sz="1905">
                <a:solidFill>
                  <a:prstClr val="black"/>
                </a:solidFill>
                <a:cs typeface="+mn-ea"/>
                <a:sym typeface="+mn-lt"/>
              </a:endParaRPr>
            </a:p>
          </p:txBody>
        </p:sp>
        <p:sp>
          <p:nvSpPr>
            <p:cNvPr id="11" name="开路设计4-3"/>
            <p:cNvSpPr/>
            <p:nvPr/>
          </p:nvSpPr>
          <p:spPr>
            <a:xfrm rot="3202081">
              <a:off x="8870" y="3125"/>
              <a:ext cx="3287" cy="3335"/>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45BFB1"/>
            </a:solidFill>
            <a:ln w="9525">
              <a:noFill/>
            </a:ln>
          </p:spPr>
          <p:txBody>
            <a:bodyPr/>
            <a:lstStyle/>
            <a:p>
              <a:pPr defTabSz="967740"/>
              <a:endParaRPr lang="zh-CN" altLang="en-US" sz="1905">
                <a:solidFill>
                  <a:prstClr val="black"/>
                </a:solidFill>
                <a:cs typeface="+mn-ea"/>
                <a:sym typeface="+mn-lt"/>
              </a:endParaRPr>
            </a:p>
          </p:txBody>
        </p:sp>
        <p:sp>
          <p:nvSpPr>
            <p:cNvPr id="12" name="开路设计4-4"/>
            <p:cNvSpPr/>
            <p:nvPr/>
          </p:nvSpPr>
          <p:spPr>
            <a:xfrm rot="8579122">
              <a:off x="8090" y="5450"/>
              <a:ext cx="3285" cy="3333"/>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w="9525">
              <a:noFill/>
            </a:ln>
          </p:spPr>
          <p:txBody>
            <a:bodyPr/>
            <a:lstStyle/>
            <a:p>
              <a:pPr defTabSz="967740"/>
              <a:endParaRPr lang="zh-CN" altLang="en-US" sz="1905">
                <a:solidFill>
                  <a:prstClr val="black"/>
                </a:solidFill>
                <a:cs typeface="+mn-ea"/>
                <a:sym typeface="+mn-lt"/>
              </a:endParaRPr>
            </a:p>
          </p:txBody>
        </p:sp>
      </p:grpSp>
      <p:sp>
        <p:nvSpPr>
          <p:cNvPr id="13" name="开路设计5"/>
          <p:cNvSpPr>
            <a:spLocks noEditPoints="1"/>
          </p:cNvSpPr>
          <p:nvPr/>
        </p:nvSpPr>
        <p:spPr bwMode="auto">
          <a:xfrm>
            <a:off x="5354745" y="2334400"/>
            <a:ext cx="643127" cy="374317"/>
          </a:xfrm>
          <a:custGeom>
            <a:avLst/>
            <a:gdLst>
              <a:gd name="T0" fmla="*/ 4 w 72"/>
              <a:gd name="T1" fmla="*/ 23 h 42"/>
              <a:gd name="T2" fmla="*/ 1 w 72"/>
              <a:gd name="T3" fmla="*/ 34 h 42"/>
              <a:gd name="T4" fmla="*/ 4 w 72"/>
              <a:gd name="T5" fmla="*/ 32 h 42"/>
              <a:gd name="T6" fmla="*/ 6 w 72"/>
              <a:gd name="T7" fmla="*/ 35 h 42"/>
              <a:gd name="T8" fmla="*/ 7 w 72"/>
              <a:gd name="T9" fmla="*/ 32 h 42"/>
              <a:gd name="T10" fmla="*/ 10 w 72"/>
              <a:gd name="T11" fmla="*/ 34 h 42"/>
              <a:gd name="T12" fmla="*/ 7 w 72"/>
              <a:gd name="T13" fmla="*/ 23 h 42"/>
              <a:gd name="T14" fmla="*/ 19 w 72"/>
              <a:gd name="T15" fmla="*/ 22 h 42"/>
              <a:gd name="T16" fmla="*/ 19 w 72"/>
              <a:gd name="T17" fmla="*/ 35 h 42"/>
              <a:gd name="T18" fmla="*/ 19 w 72"/>
              <a:gd name="T19" fmla="*/ 35 h 42"/>
              <a:gd name="T20" fmla="*/ 25 w 72"/>
              <a:gd name="T21" fmla="*/ 41 h 42"/>
              <a:gd name="T22" fmla="*/ 49 w 72"/>
              <a:gd name="T23" fmla="*/ 41 h 42"/>
              <a:gd name="T24" fmla="*/ 55 w 72"/>
              <a:gd name="T25" fmla="*/ 35 h 42"/>
              <a:gd name="T26" fmla="*/ 55 w 72"/>
              <a:gd name="T27" fmla="*/ 35 h 42"/>
              <a:gd name="T28" fmla="*/ 55 w 72"/>
              <a:gd name="T29" fmla="*/ 22 h 42"/>
              <a:gd name="T30" fmla="*/ 72 w 72"/>
              <a:gd name="T31" fmla="*/ 15 h 42"/>
              <a:gd name="T32" fmla="*/ 38 w 72"/>
              <a:gd name="T33" fmla="*/ 0 h 42"/>
              <a:gd name="T34" fmla="*/ 3 w 72"/>
              <a:gd name="T35" fmla="*/ 12 h 42"/>
              <a:gd name="T36" fmla="*/ 3 w 72"/>
              <a:gd name="T37" fmla="*/ 17 h 42"/>
              <a:gd name="T38" fmla="*/ 20 w 72"/>
              <a:gd name="T39" fmla="*/ 17 h 42"/>
              <a:gd name="T40" fmla="*/ 12 w 72"/>
              <a:gd name="T41" fmla="*/ 14 h 42"/>
              <a:gd name="T42" fmla="*/ 61 w 72"/>
              <a:gd name="T43" fmla="*/ 14 h 42"/>
              <a:gd name="T44" fmla="*/ 49 w 72"/>
              <a:gd name="T45" fmla="*/ 14 h 42"/>
              <a:gd name="T46" fmla="*/ 25 w 72"/>
              <a:gd name="T47" fmla="*/ 14 h 42"/>
              <a:gd name="T48" fmla="*/ 51 w 72"/>
              <a:gd name="T49" fmla="*/ 31 h 42"/>
              <a:gd name="T50" fmla="*/ 49 w 72"/>
              <a:gd name="T51" fmla="*/ 30 h 42"/>
              <a:gd name="T52" fmla="*/ 25 w 72"/>
              <a:gd name="T53" fmla="*/ 30 h 42"/>
              <a:gd name="T54" fmla="*/ 22 w 72"/>
              <a:gd name="T55" fmla="*/ 19 h 42"/>
              <a:gd name="T56" fmla="*/ 37 w 72"/>
              <a:gd name="T57" fmla="*/ 15 h 42"/>
              <a:gd name="T58" fmla="*/ 51 w 72"/>
              <a:gd name="T59" fmla="*/ 19 h 42"/>
              <a:gd name="T60" fmla="*/ 48 w 72"/>
              <a:gd name="T61" fmla="*/ 33 h 42"/>
              <a:gd name="T62" fmla="*/ 51 w 72"/>
              <a:gd name="T63" fmla="*/ 35 h 42"/>
              <a:gd name="T64" fmla="*/ 51 w 72"/>
              <a:gd name="T65" fmla="*/ 35 h 42"/>
              <a:gd name="T66" fmla="*/ 37 w 72"/>
              <a:gd name="T67" fmla="*/ 39 h 42"/>
              <a:gd name="T68" fmla="*/ 22 w 72"/>
              <a:gd name="T69" fmla="*/ 35 h 42"/>
              <a:gd name="T70" fmla="*/ 22 w 72"/>
              <a:gd name="T71" fmla="*/ 35 h 42"/>
              <a:gd name="T72" fmla="*/ 37 w 72"/>
              <a:gd name="T73"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42">
                <a:moveTo>
                  <a:pt x="4" y="17"/>
                </a:moveTo>
                <a:cubicBezTo>
                  <a:pt x="4" y="23"/>
                  <a:pt x="4" y="23"/>
                  <a:pt x="4" y="23"/>
                </a:cubicBezTo>
                <a:cubicBezTo>
                  <a:pt x="0" y="32"/>
                  <a:pt x="0" y="32"/>
                  <a:pt x="0" y="32"/>
                </a:cubicBezTo>
                <a:cubicBezTo>
                  <a:pt x="0" y="33"/>
                  <a:pt x="0" y="34"/>
                  <a:pt x="1" y="34"/>
                </a:cubicBezTo>
                <a:cubicBezTo>
                  <a:pt x="2" y="34"/>
                  <a:pt x="3" y="34"/>
                  <a:pt x="3" y="33"/>
                </a:cubicBezTo>
                <a:cubicBezTo>
                  <a:pt x="4" y="32"/>
                  <a:pt x="4" y="32"/>
                  <a:pt x="4" y="32"/>
                </a:cubicBezTo>
                <a:cubicBezTo>
                  <a:pt x="4" y="33"/>
                  <a:pt x="4" y="33"/>
                  <a:pt x="4" y="33"/>
                </a:cubicBezTo>
                <a:cubicBezTo>
                  <a:pt x="4" y="34"/>
                  <a:pt x="5" y="35"/>
                  <a:pt x="6" y="35"/>
                </a:cubicBezTo>
                <a:cubicBezTo>
                  <a:pt x="6" y="35"/>
                  <a:pt x="7" y="34"/>
                  <a:pt x="7" y="33"/>
                </a:cubicBezTo>
                <a:cubicBezTo>
                  <a:pt x="7" y="32"/>
                  <a:pt x="7" y="32"/>
                  <a:pt x="7" y="32"/>
                </a:cubicBezTo>
                <a:cubicBezTo>
                  <a:pt x="8" y="33"/>
                  <a:pt x="8" y="33"/>
                  <a:pt x="8" y="33"/>
                </a:cubicBezTo>
                <a:cubicBezTo>
                  <a:pt x="8" y="34"/>
                  <a:pt x="9" y="34"/>
                  <a:pt x="10" y="34"/>
                </a:cubicBezTo>
                <a:cubicBezTo>
                  <a:pt x="11" y="34"/>
                  <a:pt x="11" y="33"/>
                  <a:pt x="11" y="32"/>
                </a:cubicBezTo>
                <a:cubicBezTo>
                  <a:pt x="7" y="23"/>
                  <a:pt x="7" y="23"/>
                  <a:pt x="7" y="23"/>
                </a:cubicBezTo>
                <a:cubicBezTo>
                  <a:pt x="7" y="18"/>
                  <a:pt x="7" y="18"/>
                  <a:pt x="7" y="18"/>
                </a:cubicBezTo>
                <a:cubicBezTo>
                  <a:pt x="19" y="22"/>
                  <a:pt x="19" y="22"/>
                  <a:pt x="19" y="22"/>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7"/>
                  <a:pt x="21" y="39"/>
                  <a:pt x="25" y="41"/>
                </a:cubicBezTo>
                <a:cubicBezTo>
                  <a:pt x="28" y="42"/>
                  <a:pt x="32" y="42"/>
                  <a:pt x="37" y="42"/>
                </a:cubicBezTo>
                <a:cubicBezTo>
                  <a:pt x="41" y="42"/>
                  <a:pt x="46" y="42"/>
                  <a:pt x="49" y="41"/>
                </a:cubicBezTo>
                <a:cubicBezTo>
                  <a:pt x="52" y="39"/>
                  <a:pt x="55" y="37"/>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22"/>
                  <a:pt x="55" y="22"/>
                  <a:pt x="55" y="22"/>
                </a:cubicBezTo>
                <a:cubicBezTo>
                  <a:pt x="70" y="17"/>
                  <a:pt x="70" y="17"/>
                  <a:pt x="70" y="17"/>
                </a:cubicBezTo>
                <a:cubicBezTo>
                  <a:pt x="71" y="16"/>
                  <a:pt x="72" y="16"/>
                  <a:pt x="72" y="15"/>
                </a:cubicBezTo>
                <a:cubicBezTo>
                  <a:pt x="72" y="14"/>
                  <a:pt x="72" y="12"/>
                  <a:pt x="70" y="12"/>
                </a:cubicBezTo>
                <a:cubicBezTo>
                  <a:pt x="38" y="0"/>
                  <a:pt x="38" y="0"/>
                  <a:pt x="38" y="0"/>
                </a:cubicBezTo>
                <a:cubicBezTo>
                  <a:pt x="37" y="0"/>
                  <a:pt x="36" y="0"/>
                  <a:pt x="36" y="0"/>
                </a:cubicBezTo>
                <a:cubicBezTo>
                  <a:pt x="3" y="12"/>
                  <a:pt x="3" y="12"/>
                  <a:pt x="3" y="12"/>
                </a:cubicBezTo>
                <a:cubicBezTo>
                  <a:pt x="2" y="12"/>
                  <a:pt x="2" y="13"/>
                  <a:pt x="2" y="13"/>
                </a:cubicBezTo>
                <a:cubicBezTo>
                  <a:pt x="1" y="15"/>
                  <a:pt x="2" y="16"/>
                  <a:pt x="3" y="17"/>
                </a:cubicBezTo>
                <a:cubicBezTo>
                  <a:pt x="4" y="17"/>
                  <a:pt x="4" y="17"/>
                  <a:pt x="4" y="17"/>
                </a:cubicBezTo>
                <a:close/>
                <a:moveTo>
                  <a:pt x="20" y="17"/>
                </a:moveTo>
                <a:cubicBezTo>
                  <a:pt x="20" y="17"/>
                  <a:pt x="20" y="17"/>
                  <a:pt x="20" y="17"/>
                </a:cubicBezTo>
                <a:cubicBezTo>
                  <a:pt x="12" y="14"/>
                  <a:pt x="12" y="14"/>
                  <a:pt x="12" y="14"/>
                </a:cubicBezTo>
                <a:cubicBezTo>
                  <a:pt x="37" y="5"/>
                  <a:pt x="37" y="5"/>
                  <a:pt x="37" y="5"/>
                </a:cubicBezTo>
                <a:cubicBezTo>
                  <a:pt x="61" y="14"/>
                  <a:pt x="61" y="14"/>
                  <a:pt x="61" y="14"/>
                </a:cubicBezTo>
                <a:cubicBezTo>
                  <a:pt x="54" y="17"/>
                  <a:pt x="54" y="17"/>
                  <a:pt x="54" y="17"/>
                </a:cubicBezTo>
                <a:cubicBezTo>
                  <a:pt x="53" y="16"/>
                  <a:pt x="51" y="14"/>
                  <a:pt x="49" y="14"/>
                </a:cubicBezTo>
                <a:cubicBezTo>
                  <a:pt x="46" y="13"/>
                  <a:pt x="41" y="12"/>
                  <a:pt x="37" y="12"/>
                </a:cubicBezTo>
                <a:cubicBezTo>
                  <a:pt x="32" y="12"/>
                  <a:pt x="28" y="13"/>
                  <a:pt x="25" y="14"/>
                </a:cubicBezTo>
                <a:cubicBezTo>
                  <a:pt x="22" y="14"/>
                  <a:pt x="21" y="16"/>
                  <a:pt x="20" y="17"/>
                </a:cubicBezTo>
                <a:close/>
                <a:moveTo>
                  <a:pt x="51" y="31"/>
                </a:moveTo>
                <a:cubicBezTo>
                  <a:pt x="51" y="31"/>
                  <a:pt x="51" y="31"/>
                  <a:pt x="51" y="31"/>
                </a:cubicBezTo>
                <a:cubicBezTo>
                  <a:pt x="51" y="30"/>
                  <a:pt x="50" y="30"/>
                  <a:pt x="49" y="30"/>
                </a:cubicBezTo>
                <a:cubicBezTo>
                  <a:pt x="46" y="29"/>
                  <a:pt x="41" y="28"/>
                  <a:pt x="37" y="28"/>
                </a:cubicBezTo>
                <a:cubicBezTo>
                  <a:pt x="32" y="28"/>
                  <a:pt x="28" y="29"/>
                  <a:pt x="25" y="30"/>
                </a:cubicBezTo>
                <a:cubicBezTo>
                  <a:pt x="24" y="30"/>
                  <a:pt x="23" y="30"/>
                  <a:pt x="22" y="31"/>
                </a:cubicBezTo>
                <a:cubicBezTo>
                  <a:pt x="22" y="19"/>
                  <a:pt x="22" y="19"/>
                  <a:pt x="22" y="19"/>
                </a:cubicBezTo>
                <a:cubicBezTo>
                  <a:pt x="22" y="18"/>
                  <a:pt x="24" y="17"/>
                  <a:pt x="26" y="17"/>
                </a:cubicBezTo>
                <a:cubicBezTo>
                  <a:pt x="29" y="16"/>
                  <a:pt x="32" y="15"/>
                  <a:pt x="37" y="15"/>
                </a:cubicBezTo>
                <a:cubicBezTo>
                  <a:pt x="41" y="15"/>
                  <a:pt x="45" y="16"/>
                  <a:pt x="48" y="17"/>
                </a:cubicBezTo>
                <a:cubicBezTo>
                  <a:pt x="50" y="17"/>
                  <a:pt x="51" y="18"/>
                  <a:pt x="51" y="19"/>
                </a:cubicBezTo>
                <a:cubicBezTo>
                  <a:pt x="51" y="31"/>
                  <a:pt x="51" y="31"/>
                  <a:pt x="51" y="31"/>
                </a:cubicBezTo>
                <a:close/>
                <a:moveTo>
                  <a:pt x="48" y="33"/>
                </a:moveTo>
                <a:cubicBezTo>
                  <a:pt x="48" y="33"/>
                  <a:pt x="48" y="33"/>
                  <a:pt x="48" y="33"/>
                </a:cubicBezTo>
                <a:cubicBezTo>
                  <a:pt x="50" y="33"/>
                  <a:pt x="51" y="34"/>
                  <a:pt x="51" y="35"/>
                </a:cubicBezTo>
                <a:cubicBezTo>
                  <a:pt x="51" y="35"/>
                  <a:pt x="51" y="35"/>
                  <a:pt x="51" y="35"/>
                </a:cubicBezTo>
                <a:cubicBezTo>
                  <a:pt x="51" y="35"/>
                  <a:pt x="51" y="35"/>
                  <a:pt x="51" y="35"/>
                </a:cubicBezTo>
                <a:cubicBezTo>
                  <a:pt x="51" y="36"/>
                  <a:pt x="50" y="37"/>
                  <a:pt x="48" y="37"/>
                </a:cubicBezTo>
                <a:cubicBezTo>
                  <a:pt x="45" y="38"/>
                  <a:pt x="41" y="39"/>
                  <a:pt x="37" y="39"/>
                </a:cubicBezTo>
                <a:cubicBezTo>
                  <a:pt x="32" y="39"/>
                  <a:pt x="29" y="38"/>
                  <a:pt x="26" y="37"/>
                </a:cubicBezTo>
                <a:cubicBezTo>
                  <a:pt x="24" y="37"/>
                  <a:pt x="22" y="36"/>
                  <a:pt x="22" y="35"/>
                </a:cubicBezTo>
                <a:cubicBezTo>
                  <a:pt x="22" y="35"/>
                  <a:pt x="22" y="35"/>
                  <a:pt x="22" y="35"/>
                </a:cubicBezTo>
                <a:cubicBezTo>
                  <a:pt x="22" y="35"/>
                  <a:pt x="22" y="35"/>
                  <a:pt x="22" y="35"/>
                </a:cubicBezTo>
                <a:cubicBezTo>
                  <a:pt x="22" y="34"/>
                  <a:pt x="24" y="33"/>
                  <a:pt x="26" y="33"/>
                </a:cubicBezTo>
                <a:cubicBezTo>
                  <a:pt x="29" y="32"/>
                  <a:pt x="32" y="31"/>
                  <a:pt x="37" y="31"/>
                </a:cubicBezTo>
                <a:cubicBezTo>
                  <a:pt x="41" y="31"/>
                  <a:pt x="45" y="32"/>
                  <a:pt x="48" y="33"/>
                </a:cubicBezTo>
                <a:close/>
              </a:path>
            </a:pathLst>
          </a:custGeom>
          <a:solidFill>
            <a:schemeClr val="bg1"/>
          </a:solidFill>
          <a:ln>
            <a:noFill/>
          </a:ln>
        </p:spPr>
        <p:txBody>
          <a:bodyPr vert="horz" wrap="square" lIns="96771" tIns="48386" rIns="96771" bIns="48386" numCol="1" anchor="t" anchorCtr="0" compatLnSpc="1"/>
          <a:lstStyle/>
          <a:p>
            <a:pPr defTabSz="967740"/>
            <a:endParaRPr lang="zh-CN" altLang="en-US" sz="1905">
              <a:solidFill>
                <a:prstClr val="black"/>
              </a:solidFill>
              <a:cs typeface="+mn-ea"/>
              <a:sym typeface="+mn-lt"/>
            </a:endParaRPr>
          </a:p>
        </p:txBody>
      </p:sp>
      <p:sp>
        <p:nvSpPr>
          <p:cNvPr id="17" name="开路设计6"/>
          <p:cNvSpPr>
            <a:spLocks noEditPoints="1"/>
          </p:cNvSpPr>
          <p:nvPr/>
        </p:nvSpPr>
        <p:spPr bwMode="auto">
          <a:xfrm>
            <a:off x="6829165" y="2843733"/>
            <a:ext cx="436815" cy="378314"/>
          </a:xfrm>
          <a:custGeom>
            <a:avLst/>
            <a:gdLst>
              <a:gd name="T0" fmla="*/ 158 w 170"/>
              <a:gd name="T1" fmla="*/ 49 h 146"/>
              <a:gd name="T2" fmla="*/ 166 w 170"/>
              <a:gd name="T3" fmla="*/ 52 h 146"/>
              <a:gd name="T4" fmla="*/ 170 w 170"/>
              <a:gd name="T5" fmla="*/ 61 h 146"/>
              <a:gd name="T6" fmla="*/ 166 w 170"/>
              <a:gd name="T7" fmla="*/ 69 h 146"/>
              <a:gd name="T8" fmla="*/ 158 w 170"/>
              <a:gd name="T9" fmla="*/ 73 h 146"/>
              <a:gd name="T10" fmla="*/ 158 w 170"/>
              <a:gd name="T11" fmla="*/ 109 h 146"/>
              <a:gd name="T12" fmla="*/ 154 w 170"/>
              <a:gd name="T13" fmla="*/ 118 h 146"/>
              <a:gd name="T14" fmla="*/ 146 w 170"/>
              <a:gd name="T15" fmla="*/ 121 h 146"/>
              <a:gd name="T16" fmla="*/ 69 w 170"/>
              <a:gd name="T17" fmla="*/ 85 h 146"/>
              <a:gd name="T18" fmla="*/ 60 w 170"/>
              <a:gd name="T19" fmla="*/ 92 h 146"/>
              <a:gd name="T20" fmla="*/ 57 w 170"/>
              <a:gd name="T21" fmla="*/ 101 h 146"/>
              <a:gd name="T22" fmla="*/ 61 w 170"/>
              <a:gd name="T23" fmla="*/ 110 h 146"/>
              <a:gd name="T24" fmla="*/ 59 w 170"/>
              <a:gd name="T25" fmla="*/ 116 h 146"/>
              <a:gd name="T26" fmla="*/ 59 w 170"/>
              <a:gd name="T27" fmla="*/ 122 h 146"/>
              <a:gd name="T28" fmla="*/ 63 w 170"/>
              <a:gd name="T29" fmla="*/ 127 h 146"/>
              <a:gd name="T30" fmla="*/ 67 w 170"/>
              <a:gd name="T31" fmla="*/ 131 h 146"/>
              <a:gd name="T32" fmla="*/ 73 w 170"/>
              <a:gd name="T33" fmla="*/ 136 h 146"/>
              <a:gd name="T34" fmla="*/ 62 w 170"/>
              <a:gd name="T35" fmla="*/ 144 h 146"/>
              <a:gd name="T36" fmla="*/ 47 w 170"/>
              <a:gd name="T37" fmla="*/ 145 h 146"/>
              <a:gd name="T38" fmla="*/ 34 w 170"/>
              <a:gd name="T39" fmla="*/ 140 h 146"/>
              <a:gd name="T40" fmla="*/ 31 w 170"/>
              <a:gd name="T41" fmla="*/ 132 h 146"/>
              <a:gd name="T42" fmla="*/ 28 w 170"/>
              <a:gd name="T43" fmla="*/ 123 h 146"/>
              <a:gd name="T44" fmla="*/ 26 w 170"/>
              <a:gd name="T45" fmla="*/ 114 h 146"/>
              <a:gd name="T46" fmla="*/ 25 w 170"/>
              <a:gd name="T47" fmla="*/ 105 h 146"/>
              <a:gd name="T48" fmla="*/ 25 w 170"/>
              <a:gd name="T49" fmla="*/ 95 h 146"/>
              <a:gd name="T50" fmla="*/ 27 w 170"/>
              <a:gd name="T51" fmla="*/ 85 h 146"/>
              <a:gd name="T52" fmla="*/ 15 w 170"/>
              <a:gd name="T53" fmla="*/ 85 h 146"/>
              <a:gd name="T54" fmla="*/ 5 w 170"/>
              <a:gd name="T55" fmla="*/ 81 h 146"/>
              <a:gd name="T56" fmla="*/ 0 w 170"/>
              <a:gd name="T57" fmla="*/ 70 h 146"/>
              <a:gd name="T58" fmla="*/ 0 w 170"/>
              <a:gd name="T59" fmla="*/ 52 h 146"/>
              <a:gd name="T60" fmla="*/ 5 w 170"/>
              <a:gd name="T61" fmla="*/ 41 h 146"/>
              <a:gd name="T62" fmla="*/ 15 w 170"/>
              <a:gd name="T63" fmla="*/ 37 h 146"/>
              <a:gd name="T64" fmla="*/ 61 w 170"/>
              <a:gd name="T65" fmla="*/ 37 h 146"/>
              <a:gd name="T66" fmla="*/ 146 w 170"/>
              <a:gd name="T67" fmla="*/ 0 h 146"/>
              <a:gd name="T68" fmla="*/ 154 w 170"/>
              <a:gd name="T69" fmla="*/ 4 h 146"/>
              <a:gd name="T70" fmla="*/ 158 w 170"/>
              <a:gd name="T71" fmla="*/ 12 h 146"/>
              <a:gd name="T72" fmla="*/ 158 w 170"/>
              <a:gd name="T73" fmla="*/ 49 h 146"/>
              <a:gd name="T74" fmla="*/ 146 w 170"/>
              <a:gd name="T75" fmla="*/ 106 h 146"/>
              <a:gd name="T76" fmla="*/ 146 w 170"/>
              <a:gd name="T77" fmla="*/ 16 h 146"/>
              <a:gd name="T78" fmla="*/ 73 w 170"/>
              <a:gd name="T79" fmla="*/ 48 h 146"/>
              <a:gd name="T80" fmla="*/ 73 w 170"/>
              <a:gd name="T81" fmla="*/ 74 h 146"/>
              <a:gd name="T82" fmla="*/ 146 w 170"/>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0" h="146">
                <a:moveTo>
                  <a:pt x="158" y="49"/>
                </a:moveTo>
                <a:cubicBezTo>
                  <a:pt x="161" y="49"/>
                  <a:pt x="164" y="50"/>
                  <a:pt x="166" y="52"/>
                </a:cubicBezTo>
                <a:cubicBezTo>
                  <a:pt x="169" y="55"/>
                  <a:pt x="170" y="57"/>
                  <a:pt x="170" y="61"/>
                </a:cubicBezTo>
                <a:cubicBezTo>
                  <a:pt x="170" y="64"/>
                  <a:pt x="169" y="67"/>
                  <a:pt x="166" y="69"/>
                </a:cubicBezTo>
                <a:cubicBezTo>
                  <a:pt x="164" y="72"/>
                  <a:pt x="161" y="73"/>
                  <a:pt x="158" y="73"/>
                </a:cubicBezTo>
                <a:cubicBezTo>
                  <a:pt x="158" y="109"/>
                  <a:pt x="158" y="109"/>
                  <a:pt x="158" y="109"/>
                </a:cubicBezTo>
                <a:cubicBezTo>
                  <a:pt x="158" y="112"/>
                  <a:pt x="156" y="115"/>
                  <a:pt x="154" y="118"/>
                </a:cubicBezTo>
                <a:cubicBezTo>
                  <a:pt x="152" y="120"/>
                  <a:pt x="149" y="121"/>
                  <a:pt x="146" y="121"/>
                </a:cubicBezTo>
                <a:cubicBezTo>
                  <a:pt x="119" y="99"/>
                  <a:pt x="94" y="87"/>
                  <a:pt x="69" y="85"/>
                </a:cubicBezTo>
                <a:cubicBezTo>
                  <a:pt x="65" y="87"/>
                  <a:pt x="62" y="89"/>
                  <a:pt x="60" y="92"/>
                </a:cubicBezTo>
                <a:cubicBezTo>
                  <a:pt x="58" y="95"/>
                  <a:pt x="57" y="98"/>
                  <a:pt x="57" y="101"/>
                </a:cubicBezTo>
                <a:cubicBezTo>
                  <a:pt x="57" y="105"/>
                  <a:pt x="59" y="107"/>
                  <a:pt x="61" y="110"/>
                </a:cubicBezTo>
                <a:cubicBezTo>
                  <a:pt x="60" y="112"/>
                  <a:pt x="59" y="114"/>
                  <a:pt x="59" y="116"/>
                </a:cubicBezTo>
                <a:cubicBezTo>
                  <a:pt x="59" y="118"/>
                  <a:pt x="59" y="120"/>
                  <a:pt x="59" y="122"/>
                </a:cubicBezTo>
                <a:cubicBezTo>
                  <a:pt x="60" y="123"/>
                  <a:pt x="61" y="125"/>
                  <a:pt x="63" y="127"/>
                </a:cubicBezTo>
                <a:cubicBezTo>
                  <a:pt x="64" y="129"/>
                  <a:pt x="66" y="130"/>
                  <a:pt x="67" y="131"/>
                </a:cubicBezTo>
                <a:cubicBezTo>
                  <a:pt x="69" y="133"/>
                  <a:pt x="71" y="134"/>
                  <a:pt x="73" y="136"/>
                </a:cubicBezTo>
                <a:cubicBezTo>
                  <a:pt x="71" y="140"/>
                  <a:pt x="68" y="143"/>
                  <a:pt x="62" y="144"/>
                </a:cubicBezTo>
                <a:cubicBezTo>
                  <a:pt x="57" y="146"/>
                  <a:pt x="52" y="146"/>
                  <a:pt x="47" y="145"/>
                </a:cubicBezTo>
                <a:cubicBezTo>
                  <a:pt x="41" y="144"/>
                  <a:pt x="37" y="143"/>
                  <a:pt x="34" y="140"/>
                </a:cubicBezTo>
                <a:cubicBezTo>
                  <a:pt x="34" y="138"/>
                  <a:pt x="33" y="136"/>
                  <a:pt x="31" y="132"/>
                </a:cubicBezTo>
                <a:cubicBezTo>
                  <a:pt x="30" y="128"/>
                  <a:pt x="29" y="125"/>
                  <a:pt x="28" y="123"/>
                </a:cubicBezTo>
                <a:cubicBezTo>
                  <a:pt x="28" y="121"/>
                  <a:pt x="27" y="118"/>
                  <a:pt x="26" y="114"/>
                </a:cubicBezTo>
                <a:cubicBezTo>
                  <a:pt x="25" y="111"/>
                  <a:pt x="25" y="107"/>
                  <a:pt x="25" y="105"/>
                </a:cubicBezTo>
                <a:cubicBezTo>
                  <a:pt x="25" y="102"/>
                  <a:pt x="25" y="99"/>
                  <a:pt x="25" y="95"/>
                </a:cubicBezTo>
                <a:cubicBezTo>
                  <a:pt x="25" y="92"/>
                  <a:pt x="26" y="88"/>
                  <a:pt x="27" y="85"/>
                </a:cubicBezTo>
                <a:cubicBezTo>
                  <a:pt x="15" y="85"/>
                  <a:pt x="15" y="85"/>
                  <a:pt x="15" y="85"/>
                </a:cubicBezTo>
                <a:cubicBezTo>
                  <a:pt x="11" y="85"/>
                  <a:pt x="8" y="84"/>
                  <a:pt x="5" y="81"/>
                </a:cubicBezTo>
                <a:cubicBezTo>
                  <a:pt x="2" y="78"/>
                  <a:pt x="0" y="74"/>
                  <a:pt x="0" y="70"/>
                </a:cubicBezTo>
                <a:cubicBezTo>
                  <a:pt x="0" y="52"/>
                  <a:pt x="0" y="52"/>
                  <a:pt x="0" y="52"/>
                </a:cubicBezTo>
                <a:cubicBezTo>
                  <a:pt x="0" y="48"/>
                  <a:pt x="2" y="44"/>
                  <a:pt x="5" y="41"/>
                </a:cubicBezTo>
                <a:cubicBezTo>
                  <a:pt x="8" y="38"/>
                  <a:pt x="11" y="37"/>
                  <a:pt x="15" y="37"/>
                </a:cubicBezTo>
                <a:cubicBezTo>
                  <a:pt x="61" y="37"/>
                  <a:pt x="61" y="37"/>
                  <a:pt x="61" y="37"/>
                </a:cubicBezTo>
                <a:cubicBezTo>
                  <a:pt x="88" y="37"/>
                  <a:pt x="117" y="25"/>
                  <a:pt x="146" y="0"/>
                </a:cubicBezTo>
                <a:cubicBezTo>
                  <a:pt x="149" y="0"/>
                  <a:pt x="152" y="1"/>
                  <a:pt x="154" y="4"/>
                </a:cubicBezTo>
                <a:cubicBezTo>
                  <a:pt x="156" y="6"/>
                  <a:pt x="158" y="9"/>
                  <a:pt x="158" y="12"/>
                </a:cubicBezTo>
                <a:lnTo>
                  <a:pt x="158" y="49"/>
                </a:lnTo>
                <a:close/>
                <a:moveTo>
                  <a:pt x="146" y="106"/>
                </a:moveTo>
                <a:cubicBezTo>
                  <a:pt x="146" y="16"/>
                  <a:pt x="146" y="16"/>
                  <a:pt x="146" y="16"/>
                </a:cubicBezTo>
                <a:cubicBezTo>
                  <a:pt x="121" y="35"/>
                  <a:pt x="97" y="45"/>
                  <a:pt x="73" y="48"/>
                </a:cubicBezTo>
                <a:cubicBezTo>
                  <a:pt x="73" y="74"/>
                  <a:pt x="73" y="74"/>
                  <a:pt x="73" y="74"/>
                </a:cubicBezTo>
                <a:cubicBezTo>
                  <a:pt x="97" y="76"/>
                  <a:pt x="121" y="87"/>
                  <a:pt x="146" y="106"/>
                </a:cubicBezTo>
                <a:close/>
              </a:path>
            </a:pathLst>
          </a:custGeom>
          <a:solidFill>
            <a:schemeClr val="bg1"/>
          </a:solidFill>
          <a:ln>
            <a:noFill/>
          </a:ln>
        </p:spPr>
        <p:txBody>
          <a:bodyPr vert="horz" wrap="square" lIns="57150" tIns="28575" rIns="57150" bIns="2857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5">
              <a:cs typeface="+mn-ea"/>
              <a:sym typeface="+mn-lt"/>
            </a:endParaRPr>
          </a:p>
        </p:txBody>
      </p:sp>
      <p:sp>
        <p:nvSpPr>
          <p:cNvPr id="18" name="开路设计7"/>
          <p:cNvSpPr>
            <a:spLocks noEditPoints="1"/>
          </p:cNvSpPr>
          <p:nvPr/>
        </p:nvSpPr>
        <p:spPr bwMode="auto">
          <a:xfrm>
            <a:off x="5050318" y="3710645"/>
            <a:ext cx="401870" cy="371249"/>
          </a:xfrm>
          <a:custGeom>
            <a:avLst/>
            <a:gdLst>
              <a:gd name="T0" fmla="*/ 158 w 159"/>
              <a:gd name="T1" fmla="*/ 46 h 146"/>
              <a:gd name="T2" fmla="*/ 124 w 159"/>
              <a:gd name="T3" fmla="*/ 141 h 146"/>
              <a:gd name="T4" fmla="*/ 25 w 159"/>
              <a:gd name="T5" fmla="*/ 146 h 146"/>
              <a:gd name="T6" fmla="*/ 2 w 159"/>
              <a:gd name="T7" fmla="*/ 128 h 146"/>
              <a:gd name="T8" fmla="*/ 2 w 159"/>
              <a:gd name="T9" fmla="*/ 113 h 146"/>
              <a:gd name="T10" fmla="*/ 2 w 159"/>
              <a:gd name="T11" fmla="*/ 108 h 146"/>
              <a:gd name="T12" fmla="*/ 3 w 159"/>
              <a:gd name="T13" fmla="*/ 104 h 146"/>
              <a:gd name="T14" fmla="*/ 6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3 w 159"/>
              <a:gd name="T31" fmla="*/ 22 h 146"/>
              <a:gd name="T32" fmla="*/ 35 w 159"/>
              <a:gd name="T33" fmla="*/ 18 h 146"/>
              <a:gd name="T34" fmla="*/ 38 w 159"/>
              <a:gd name="T35" fmla="*/ 13 h 146"/>
              <a:gd name="T36" fmla="*/ 41 w 159"/>
              <a:gd name="T37" fmla="*/ 7 h 146"/>
              <a:gd name="T38" fmla="*/ 46 w 159"/>
              <a:gd name="T39" fmla="*/ 1 h 146"/>
              <a:gd name="T40" fmla="*/ 53 w 159"/>
              <a:gd name="T41" fmla="*/ 1 h 146"/>
              <a:gd name="T42" fmla="*/ 58 w 159"/>
              <a:gd name="T43" fmla="*/ 0 h 146"/>
              <a:gd name="T44" fmla="*/ 141 w 159"/>
              <a:gd name="T45" fmla="*/ 6 h 146"/>
              <a:gd name="T46" fmla="*/ 117 w 159"/>
              <a:gd name="T47" fmla="*/ 104 h 146"/>
              <a:gd name="T48" fmla="*/ 98 w 159"/>
              <a:gd name="T49" fmla="*/ 121 h 146"/>
              <a:gd name="T50" fmla="*/ 12 w 159"/>
              <a:gd name="T51" fmla="*/ 123 h 146"/>
              <a:gd name="T52" fmla="*/ 26 w 159"/>
              <a:gd name="T53" fmla="*/ 133 h 146"/>
              <a:gd name="T54" fmla="*/ 118 w 159"/>
              <a:gd name="T55" fmla="*/ 132 h 146"/>
              <a:gd name="T56" fmla="*/ 150 w 159"/>
              <a:gd name="T57" fmla="*/ 35 h 146"/>
              <a:gd name="T58" fmla="*/ 156 w 159"/>
              <a:gd name="T59" fmla="*/ 33 h 146"/>
              <a:gd name="T60" fmla="*/ 48 w 159"/>
              <a:gd name="T61" fmla="*/ 60 h 146"/>
              <a:gd name="T62" fmla="*/ 107 w 159"/>
              <a:gd name="T63" fmla="*/ 61 h 146"/>
              <a:gd name="T64" fmla="*/ 111 w 159"/>
              <a:gd name="T65" fmla="*/ 58 h 146"/>
              <a:gd name="T66" fmla="*/ 113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1 w 159"/>
              <a:gd name="T79" fmla="*/ 28 h 146"/>
              <a:gd name="T80" fmla="*/ 119 w 159"/>
              <a:gd name="T81" fmla="*/ 25 h 146"/>
              <a:gd name="T82" fmla="*/ 59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8" y="46"/>
                </a:cubicBezTo>
                <a:cubicBezTo>
                  <a:pt x="132" y="131"/>
                  <a:pt x="132" y="131"/>
                  <a:pt x="132" y="131"/>
                </a:cubicBezTo>
                <a:cubicBezTo>
                  <a:pt x="130" y="135"/>
                  <a:pt x="128" y="139"/>
                  <a:pt x="124" y="141"/>
                </a:cubicBezTo>
                <a:cubicBezTo>
                  <a:pt x="121" y="144"/>
                  <a:pt x="117" y="146"/>
                  <a:pt x="113" y="146"/>
                </a:cubicBezTo>
                <a:cubicBezTo>
                  <a:pt x="25" y="146"/>
                  <a:pt x="25" y="146"/>
                  <a:pt x="25" y="146"/>
                </a:cubicBezTo>
                <a:cubicBezTo>
                  <a:pt x="21" y="146"/>
                  <a:pt x="16" y="144"/>
                  <a:pt x="11" y="140"/>
                </a:cubicBezTo>
                <a:cubicBezTo>
                  <a:pt x="7" y="137"/>
                  <a:pt x="4" y="133"/>
                  <a:pt x="2" y="128"/>
                </a:cubicBezTo>
                <a:cubicBezTo>
                  <a:pt x="1" y="124"/>
                  <a:pt x="0" y="120"/>
                  <a:pt x="2" y="116"/>
                </a:cubicBezTo>
                <a:cubicBezTo>
                  <a:pt x="2" y="116"/>
                  <a:pt x="2" y="115"/>
                  <a:pt x="2" y="113"/>
                </a:cubicBezTo>
                <a:cubicBezTo>
                  <a:pt x="2" y="112"/>
                  <a:pt x="2" y="111"/>
                  <a:pt x="3" y="110"/>
                </a:cubicBezTo>
                <a:cubicBezTo>
                  <a:pt x="3" y="109"/>
                  <a:pt x="2" y="109"/>
                  <a:pt x="2" y="108"/>
                </a:cubicBezTo>
                <a:cubicBezTo>
                  <a:pt x="2" y="107"/>
                  <a:pt x="2" y="106"/>
                  <a:pt x="2" y="106"/>
                </a:cubicBezTo>
                <a:cubicBezTo>
                  <a:pt x="2" y="105"/>
                  <a:pt x="2" y="105"/>
                  <a:pt x="3" y="104"/>
                </a:cubicBezTo>
                <a:cubicBezTo>
                  <a:pt x="3" y="103"/>
                  <a:pt x="4" y="103"/>
                  <a:pt x="4" y="102"/>
                </a:cubicBezTo>
                <a:cubicBezTo>
                  <a:pt x="5" y="101"/>
                  <a:pt x="5" y="100"/>
                  <a:pt x="6" y="100"/>
                </a:cubicBezTo>
                <a:cubicBezTo>
                  <a:pt x="7" y="97"/>
                  <a:pt x="9" y="94"/>
                  <a:pt x="10" y="91"/>
                </a:cubicBezTo>
                <a:cubicBezTo>
                  <a:pt x="11" y="88"/>
                  <a:pt x="12" y="85"/>
                  <a:pt x="13" y="82"/>
                </a:cubicBezTo>
                <a:cubicBezTo>
                  <a:pt x="13" y="82"/>
                  <a:pt x="13" y="81"/>
                  <a:pt x="13" y="80"/>
                </a:cubicBezTo>
                <a:cubicBezTo>
                  <a:pt x="13" y="78"/>
                  <a:pt x="13" y="77"/>
                  <a:pt x="13" y="77"/>
                </a:cubicBezTo>
                <a:cubicBezTo>
                  <a:pt x="13" y="76"/>
                  <a:pt x="14" y="75"/>
                  <a:pt x="15" y="74"/>
                </a:cubicBezTo>
                <a:cubicBezTo>
                  <a:pt x="15" y="73"/>
                  <a:pt x="16" y="72"/>
                  <a:pt x="16" y="72"/>
                </a:cubicBezTo>
                <a:cubicBezTo>
                  <a:pt x="17" y="70"/>
                  <a:pt x="19" y="67"/>
                  <a:pt x="20" y="63"/>
                </a:cubicBezTo>
                <a:cubicBezTo>
                  <a:pt x="21" y="60"/>
                  <a:pt x="22" y="57"/>
                  <a:pt x="22" y="55"/>
                </a:cubicBezTo>
                <a:cubicBezTo>
                  <a:pt x="23" y="54"/>
                  <a:pt x="22" y="53"/>
                  <a:pt x="22" y="52"/>
                </a:cubicBezTo>
                <a:cubicBezTo>
                  <a:pt x="22" y="50"/>
                  <a:pt x="22" y="49"/>
                  <a:pt x="22" y="49"/>
                </a:cubicBezTo>
                <a:cubicBezTo>
                  <a:pt x="23" y="48"/>
                  <a:pt x="23" y="47"/>
                  <a:pt x="24" y="46"/>
                </a:cubicBezTo>
                <a:cubicBezTo>
                  <a:pt x="25" y="45"/>
                  <a:pt x="26" y="44"/>
                  <a:pt x="26" y="44"/>
                </a:cubicBezTo>
                <a:cubicBezTo>
                  <a:pt x="28" y="43"/>
                  <a:pt x="29" y="40"/>
                  <a:pt x="30" y="36"/>
                </a:cubicBezTo>
                <a:cubicBezTo>
                  <a:pt x="32" y="32"/>
                  <a:pt x="33" y="29"/>
                  <a:pt x="33" y="27"/>
                </a:cubicBezTo>
                <a:cubicBezTo>
                  <a:pt x="33" y="27"/>
                  <a:pt x="33" y="26"/>
                  <a:pt x="33" y="25"/>
                </a:cubicBezTo>
                <a:cubicBezTo>
                  <a:pt x="33" y="24"/>
                  <a:pt x="32" y="23"/>
                  <a:pt x="33" y="22"/>
                </a:cubicBezTo>
                <a:cubicBezTo>
                  <a:pt x="33" y="22"/>
                  <a:pt x="33" y="21"/>
                  <a:pt x="33" y="20"/>
                </a:cubicBezTo>
                <a:cubicBezTo>
                  <a:pt x="34" y="20"/>
                  <a:pt x="34" y="19"/>
                  <a:pt x="35" y="18"/>
                </a:cubicBezTo>
                <a:cubicBezTo>
                  <a:pt x="36" y="17"/>
                  <a:pt x="36" y="17"/>
                  <a:pt x="37" y="16"/>
                </a:cubicBezTo>
                <a:cubicBezTo>
                  <a:pt x="37" y="16"/>
                  <a:pt x="38" y="15"/>
                  <a:pt x="38" y="13"/>
                </a:cubicBezTo>
                <a:cubicBezTo>
                  <a:pt x="39" y="12"/>
                  <a:pt x="39" y="11"/>
                  <a:pt x="40" y="10"/>
                </a:cubicBezTo>
                <a:cubicBezTo>
                  <a:pt x="40" y="9"/>
                  <a:pt x="41" y="8"/>
                  <a:pt x="41" y="7"/>
                </a:cubicBezTo>
                <a:cubicBezTo>
                  <a:pt x="42" y="5"/>
                  <a:pt x="42" y="4"/>
                  <a:pt x="43" y="4"/>
                </a:cubicBezTo>
                <a:cubicBezTo>
                  <a:pt x="44" y="3"/>
                  <a:pt x="45" y="2"/>
                  <a:pt x="46" y="1"/>
                </a:cubicBezTo>
                <a:cubicBezTo>
                  <a:pt x="47" y="1"/>
                  <a:pt x="48" y="0"/>
                  <a:pt x="49" y="0"/>
                </a:cubicBezTo>
                <a:cubicBezTo>
                  <a:pt x="50" y="0"/>
                  <a:pt x="52" y="0"/>
                  <a:pt x="53" y="1"/>
                </a:cubicBezTo>
                <a:cubicBezTo>
                  <a:pt x="53" y="1"/>
                  <a:pt x="53" y="1"/>
                  <a:pt x="53" y="1"/>
                </a:cubicBezTo>
                <a:cubicBezTo>
                  <a:pt x="56" y="1"/>
                  <a:pt x="57" y="0"/>
                  <a:pt x="58" y="0"/>
                </a:cubicBezTo>
                <a:cubicBezTo>
                  <a:pt x="130" y="0"/>
                  <a:pt x="130" y="0"/>
                  <a:pt x="130" y="0"/>
                </a:cubicBezTo>
                <a:cubicBezTo>
                  <a:pt x="135" y="0"/>
                  <a:pt x="138" y="2"/>
                  <a:pt x="141" y="6"/>
                </a:cubicBezTo>
                <a:cubicBezTo>
                  <a:pt x="143" y="9"/>
                  <a:pt x="144" y="13"/>
                  <a:pt x="143" y="18"/>
                </a:cubicBezTo>
                <a:cubicBezTo>
                  <a:pt x="117" y="104"/>
                  <a:pt x="117" y="104"/>
                  <a:pt x="117" y="104"/>
                </a:cubicBezTo>
                <a:cubicBezTo>
                  <a:pt x="114" y="111"/>
                  <a:pt x="112" y="116"/>
                  <a:pt x="110" y="118"/>
                </a:cubicBezTo>
                <a:cubicBezTo>
                  <a:pt x="108" y="120"/>
                  <a:pt x="104" y="121"/>
                  <a:pt x="98" y="121"/>
                </a:cubicBezTo>
                <a:cubicBezTo>
                  <a:pt x="16" y="121"/>
                  <a:pt x="16" y="121"/>
                  <a:pt x="16" y="121"/>
                </a:cubicBezTo>
                <a:cubicBezTo>
                  <a:pt x="14" y="121"/>
                  <a:pt x="13" y="122"/>
                  <a:pt x="12" y="123"/>
                </a:cubicBezTo>
                <a:cubicBezTo>
                  <a:pt x="11" y="124"/>
                  <a:pt x="11" y="125"/>
                  <a:pt x="12" y="127"/>
                </a:cubicBezTo>
                <a:cubicBezTo>
                  <a:pt x="13" y="131"/>
                  <a:pt x="18" y="133"/>
                  <a:pt x="26" y="133"/>
                </a:cubicBezTo>
                <a:cubicBezTo>
                  <a:pt x="113" y="133"/>
                  <a:pt x="113" y="133"/>
                  <a:pt x="113" y="133"/>
                </a:cubicBezTo>
                <a:cubicBezTo>
                  <a:pt x="115" y="133"/>
                  <a:pt x="116" y="133"/>
                  <a:pt x="118" y="132"/>
                </a:cubicBezTo>
                <a:cubicBezTo>
                  <a:pt x="120" y="131"/>
                  <a:pt x="121" y="130"/>
                  <a:pt x="121" y="128"/>
                </a:cubicBezTo>
                <a:cubicBezTo>
                  <a:pt x="150" y="35"/>
                  <a:pt x="150" y="35"/>
                  <a:pt x="150" y="35"/>
                </a:cubicBezTo>
                <a:cubicBezTo>
                  <a:pt x="150" y="33"/>
                  <a:pt x="150" y="32"/>
                  <a:pt x="150" y="29"/>
                </a:cubicBezTo>
                <a:cubicBezTo>
                  <a:pt x="153" y="30"/>
                  <a:pt x="155" y="32"/>
                  <a:pt x="156" y="33"/>
                </a:cubicBezTo>
                <a:close/>
                <a:moveTo>
                  <a:pt x="47" y="58"/>
                </a:moveTo>
                <a:cubicBezTo>
                  <a:pt x="47" y="59"/>
                  <a:pt x="47" y="59"/>
                  <a:pt x="48" y="60"/>
                </a:cubicBezTo>
                <a:cubicBezTo>
                  <a:pt x="48" y="61"/>
                  <a:pt x="49" y="61"/>
                  <a:pt x="49" y="61"/>
                </a:cubicBezTo>
                <a:cubicBezTo>
                  <a:pt x="107" y="61"/>
                  <a:pt x="107" y="61"/>
                  <a:pt x="107" y="61"/>
                </a:cubicBezTo>
                <a:cubicBezTo>
                  <a:pt x="108" y="61"/>
                  <a:pt x="109" y="61"/>
                  <a:pt x="109" y="60"/>
                </a:cubicBezTo>
                <a:cubicBezTo>
                  <a:pt x="110" y="59"/>
                  <a:pt x="111" y="59"/>
                  <a:pt x="111" y="58"/>
                </a:cubicBezTo>
                <a:cubicBezTo>
                  <a:pt x="113" y="52"/>
                  <a:pt x="113" y="52"/>
                  <a:pt x="113" y="52"/>
                </a:cubicBezTo>
                <a:cubicBezTo>
                  <a:pt x="113" y="51"/>
                  <a:pt x="113" y="50"/>
                  <a:pt x="113" y="50"/>
                </a:cubicBezTo>
                <a:cubicBezTo>
                  <a:pt x="112" y="49"/>
                  <a:pt x="112" y="49"/>
                  <a:pt x="111" y="49"/>
                </a:cubicBezTo>
                <a:cubicBezTo>
                  <a:pt x="53" y="49"/>
                  <a:pt x="53" y="49"/>
                  <a:pt x="53" y="49"/>
                </a:cubicBezTo>
                <a:cubicBezTo>
                  <a:pt x="53" y="49"/>
                  <a:pt x="52" y="49"/>
                  <a:pt x="51" y="50"/>
                </a:cubicBezTo>
                <a:cubicBezTo>
                  <a:pt x="50" y="50"/>
                  <a:pt x="50" y="51"/>
                  <a:pt x="49" y="52"/>
                </a:cubicBezTo>
                <a:lnTo>
                  <a:pt x="47" y="58"/>
                </a:lnTo>
                <a:close/>
                <a:moveTo>
                  <a:pt x="55" y="34"/>
                </a:moveTo>
                <a:cubicBezTo>
                  <a:pt x="55" y="34"/>
                  <a:pt x="55" y="35"/>
                  <a:pt x="55" y="36"/>
                </a:cubicBezTo>
                <a:cubicBezTo>
                  <a:pt x="56" y="36"/>
                  <a:pt x="56" y="37"/>
                  <a:pt x="57" y="37"/>
                </a:cubicBezTo>
                <a:cubicBezTo>
                  <a:pt x="115" y="37"/>
                  <a:pt x="115" y="37"/>
                  <a:pt x="115" y="37"/>
                </a:cubicBezTo>
                <a:cubicBezTo>
                  <a:pt x="116" y="37"/>
                  <a:pt x="116" y="36"/>
                  <a:pt x="117" y="36"/>
                </a:cubicBezTo>
                <a:cubicBezTo>
                  <a:pt x="118" y="35"/>
                  <a:pt x="119" y="34"/>
                  <a:pt x="119" y="34"/>
                </a:cubicBezTo>
                <a:cubicBezTo>
                  <a:pt x="121" y="28"/>
                  <a:pt x="121" y="28"/>
                  <a:pt x="121" y="28"/>
                </a:cubicBezTo>
                <a:cubicBezTo>
                  <a:pt x="121" y="27"/>
                  <a:pt x="121" y="26"/>
                  <a:pt x="121" y="25"/>
                </a:cubicBezTo>
                <a:cubicBezTo>
                  <a:pt x="120" y="25"/>
                  <a:pt x="120" y="25"/>
                  <a:pt x="119" y="25"/>
                </a:cubicBezTo>
                <a:cubicBezTo>
                  <a:pt x="61" y="25"/>
                  <a:pt x="61" y="25"/>
                  <a:pt x="61" y="25"/>
                </a:cubicBezTo>
                <a:cubicBezTo>
                  <a:pt x="60" y="25"/>
                  <a:pt x="60" y="25"/>
                  <a:pt x="59" y="25"/>
                </a:cubicBezTo>
                <a:cubicBezTo>
                  <a:pt x="58" y="26"/>
                  <a:pt x="58" y="27"/>
                  <a:pt x="57" y="28"/>
                </a:cubicBezTo>
                <a:lnTo>
                  <a:pt x="55" y="34"/>
                </a:lnTo>
                <a:close/>
              </a:path>
            </a:pathLst>
          </a:custGeom>
          <a:solidFill>
            <a:schemeClr val="bg1"/>
          </a:solidFill>
          <a:ln>
            <a:noFill/>
          </a:ln>
        </p:spPr>
        <p:txBody>
          <a:bodyPr vert="horz" wrap="square" lIns="57150" tIns="28575" rIns="57150" bIns="2857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5">
              <a:cs typeface="+mn-ea"/>
              <a:sym typeface="+mn-lt"/>
            </a:endParaRPr>
          </a:p>
        </p:txBody>
      </p:sp>
      <p:sp>
        <p:nvSpPr>
          <p:cNvPr id="20" name="开路设计8"/>
          <p:cNvSpPr>
            <a:spLocks noEditPoints="1"/>
          </p:cNvSpPr>
          <p:nvPr/>
        </p:nvSpPr>
        <p:spPr bwMode="auto">
          <a:xfrm>
            <a:off x="6376221" y="4252877"/>
            <a:ext cx="435471" cy="368476"/>
          </a:xfrm>
          <a:custGeom>
            <a:avLst/>
            <a:gdLst>
              <a:gd name="T0" fmla="*/ 133 w 157"/>
              <a:gd name="T1" fmla="*/ 76 h 133"/>
              <a:gd name="T2" fmla="*/ 133 w 157"/>
              <a:gd name="T3" fmla="*/ 106 h 133"/>
              <a:gd name="T4" fmla="*/ 125 w 157"/>
              <a:gd name="T5" fmla="*/ 125 h 133"/>
              <a:gd name="T6" fmla="*/ 106 w 157"/>
              <a:gd name="T7" fmla="*/ 133 h 133"/>
              <a:gd name="T8" fmla="*/ 27 w 157"/>
              <a:gd name="T9" fmla="*/ 133 h 133"/>
              <a:gd name="T10" fmla="*/ 8 w 157"/>
              <a:gd name="T11" fmla="*/ 125 h 133"/>
              <a:gd name="T12" fmla="*/ 0 w 157"/>
              <a:gd name="T13" fmla="*/ 106 h 133"/>
              <a:gd name="T14" fmla="*/ 0 w 157"/>
              <a:gd name="T15" fmla="*/ 28 h 133"/>
              <a:gd name="T16" fmla="*/ 8 w 157"/>
              <a:gd name="T17" fmla="*/ 8 h 133"/>
              <a:gd name="T18" fmla="*/ 27 w 157"/>
              <a:gd name="T19" fmla="*/ 0 h 133"/>
              <a:gd name="T20" fmla="*/ 106 w 157"/>
              <a:gd name="T21" fmla="*/ 0 h 133"/>
              <a:gd name="T22" fmla="*/ 117 w 157"/>
              <a:gd name="T23" fmla="*/ 3 h 133"/>
              <a:gd name="T24" fmla="*/ 119 w 157"/>
              <a:gd name="T25" fmla="*/ 5 h 133"/>
              <a:gd name="T26" fmla="*/ 118 w 157"/>
              <a:gd name="T27" fmla="*/ 8 h 133"/>
              <a:gd name="T28" fmla="*/ 113 w 157"/>
              <a:gd name="T29" fmla="*/ 12 h 133"/>
              <a:gd name="T30" fmla="*/ 111 w 157"/>
              <a:gd name="T31" fmla="*/ 13 h 133"/>
              <a:gd name="T32" fmla="*/ 110 w 157"/>
              <a:gd name="T33" fmla="*/ 13 h 133"/>
              <a:gd name="T34" fmla="*/ 106 w 157"/>
              <a:gd name="T35" fmla="*/ 12 h 133"/>
              <a:gd name="T36" fmla="*/ 27 w 157"/>
              <a:gd name="T37" fmla="*/ 12 h 133"/>
              <a:gd name="T38" fmla="*/ 17 w 157"/>
              <a:gd name="T39" fmla="*/ 17 h 133"/>
              <a:gd name="T40" fmla="*/ 12 w 157"/>
              <a:gd name="T41" fmla="*/ 28 h 133"/>
              <a:gd name="T42" fmla="*/ 12 w 157"/>
              <a:gd name="T43" fmla="*/ 106 h 133"/>
              <a:gd name="T44" fmla="*/ 17 w 157"/>
              <a:gd name="T45" fmla="*/ 117 h 133"/>
              <a:gd name="T46" fmla="*/ 27 w 157"/>
              <a:gd name="T47" fmla="*/ 121 h 133"/>
              <a:gd name="T48" fmla="*/ 106 w 157"/>
              <a:gd name="T49" fmla="*/ 121 h 133"/>
              <a:gd name="T50" fmla="*/ 117 w 157"/>
              <a:gd name="T51" fmla="*/ 117 h 133"/>
              <a:gd name="T52" fmla="*/ 121 w 157"/>
              <a:gd name="T53" fmla="*/ 106 h 133"/>
              <a:gd name="T54" fmla="*/ 121 w 157"/>
              <a:gd name="T55" fmla="*/ 82 h 133"/>
              <a:gd name="T56" fmla="*/ 122 w 157"/>
              <a:gd name="T57" fmla="*/ 80 h 133"/>
              <a:gd name="T58" fmla="*/ 128 w 157"/>
              <a:gd name="T59" fmla="*/ 74 h 133"/>
              <a:gd name="T60" fmla="*/ 130 w 157"/>
              <a:gd name="T61" fmla="*/ 73 h 133"/>
              <a:gd name="T62" fmla="*/ 131 w 157"/>
              <a:gd name="T63" fmla="*/ 73 h 133"/>
              <a:gd name="T64" fmla="*/ 133 w 157"/>
              <a:gd name="T65" fmla="*/ 76 h 133"/>
              <a:gd name="T66" fmla="*/ 155 w 157"/>
              <a:gd name="T67" fmla="*/ 30 h 133"/>
              <a:gd name="T68" fmla="*/ 78 w 157"/>
              <a:gd name="T69" fmla="*/ 107 h 133"/>
              <a:gd name="T70" fmla="*/ 73 w 157"/>
              <a:gd name="T71" fmla="*/ 109 h 133"/>
              <a:gd name="T72" fmla="*/ 67 w 157"/>
              <a:gd name="T73" fmla="*/ 107 h 133"/>
              <a:gd name="T74" fmla="*/ 27 w 157"/>
              <a:gd name="T75" fmla="*/ 66 h 133"/>
              <a:gd name="T76" fmla="*/ 25 w 157"/>
              <a:gd name="T77" fmla="*/ 61 h 133"/>
              <a:gd name="T78" fmla="*/ 27 w 157"/>
              <a:gd name="T79" fmla="*/ 55 h 133"/>
              <a:gd name="T80" fmla="*/ 37 w 157"/>
              <a:gd name="T81" fmla="*/ 45 h 133"/>
              <a:gd name="T82" fmla="*/ 43 w 157"/>
              <a:gd name="T83" fmla="*/ 43 h 133"/>
              <a:gd name="T84" fmla="*/ 48 w 157"/>
              <a:gd name="T85" fmla="*/ 45 h 133"/>
              <a:gd name="T86" fmla="*/ 73 w 157"/>
              <a:gd name="T87" fmla="*/ 70 h 133"/>
              <a:gd name="T88" fmla="*/ 134 w 157"/>
              <a:gd name="T89" fmla="*/ 9 h 133"/>
              <a:gd name="T90" fmla="*/ 139 w 157"/>
              <a:gd name="T91" fmla="*/ 6 h 133"/>
              <a:gd name="T92" fmla="*/ 145 w 157"/>
              <a:gd name="T93" fmla="*/ 9 h 133"/>
              <a:gd name="T94" fmla="*/ 155 w 157"/>
              <a:gd name="T95" fmla="*/ 19 h 133"/>
              <a:gd name="T96" fmla="*/ 157 w 157"/>
              <a:gd name="T97" fmla="*/ 25 h 133"/>
              <a:gd name="T98" fmla="*/ 155 w 157"/>
              <a:gd name="T99" fmla="*/ 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7" h="133">
                <a:moveTo>
                  <a:pt x="133" y="76"/>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0" y="0"/>
                  <a:pt x="114" y="1"/>
                  <a:pt x="117" y="3"/>
                </a:cubicBezTo>
                <a:cubicBezTo>
                  <a:pt x="118" y="3"/>
                  <a:pt x="119" y="4"/>
                  <a:pt x="119" y="5"/>
                </a:cubicBezTo>
                <a:cubicBezTo>
                  <a:pt x="119" y="6"/>
                  <a:pt x="119" y="7"/>
                  <a:pt x="118" y="8"/>
                </a:cubicBezTo>
                <a:cubicBezTo>
                  <a:pt x="113" y="12"/>
                  <a:pt x="113" y="12"/>
                  <a:pt x="113" y="12"/>
                </a:cubicBezTo>
                <a:cubicBezTo>
                  <a:pt x="113" y="13"/>
                  <a:pt x="112" y="13"/>
                  <a:pt x="111" y="13"/>
                </a:cubicBezTo>
                <a:cubicBezTo>
                  <a:pt x="111" y="13"/>
                  <a:pt x="111" y="13"/>
                  <a:pt x="110" y="13"/>
                </a:cubicBezTo>
                <a:cubicBezTo>
                  <a:pt x="109" y="13"/>
                  <a:pt x="108" y="12"/>
                  <a:pt x="106" y="12"/>
                </a:cubicBez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82"/>
                  <a:pt x="121" y="82"/>
                  <a:pt x="121" y="82"/>
                </a:cubicBezTo>
                <a:cubicBezTo>
                  <a:pt x="121" y="81"/>
                  <a:pt x="122" y="81"/>
                  <a:pt x="122" y="80"/>
                </a:cubicBezTo>
                <a:cubicBezTo>
                  <a:pt x="128" y="74"/>
                  <a:pt x="128" y="74"/>
                  <a:pt x="128" y="74"/>
                </a:cubicBezTo>
                <a:cubicBezTo>
                  <a:pt x="129" y="73"/>
                  <a:pt x="130" y="73"/>
                  <a:pt x="130" y="73"/>
                </a:cubicBezTo>
                <a:cubicBezTo>
                  <a:pt x="131" y="73"/>
                  <a:pt x="131" y="73"/>
                  <a:pt x="131" y="73"/>
                </a:cubicBezTo>
                <a:cubicBezTo>
                  <a:pt x="133" y="74"/>
                  <a:pt x="133" y="75"/>
                  <a:pt x="133" y="76"/>
                </a:cubicBezTo>
                <a:close/>
                <a:moveTo>
                  <a:pt x="155" y="30"/>
                </a:moveTo>
                <a:cubicBezTo>
                  <a:pt x="78" y="107"/>
                  <a:pt x="78" y="107"/>
                  <a:pt x="78" y="107"/>
                </a:cubicBezTo>
                <a:cubicBezTo>
                  <a:pt x="77" y="108"/>
                  <a:pt x="75" y="109"/>
                  <a:pt x="73" y="109"/>
                </a:cubicBezTo>
                <a:cubicBezTo>
                  <a:pt x="71" y="109"/>
                  <a:pt x="69" y="108"/>
                  <a:pt x="67" y="107"/>
                </a:cubicBezTo>
                <a:cubicBezTo>
                  <a:pt x="27" y="66"/>
                  <a:pt x="27" y="66"/>
                  <a:pt x="27" y="66"/>
                </a:cubicBezTo>
                <a:cubicBezTo>
                  <a:pt x="25" y="65"/>
                  <a:pt x="25" y="63"/>
                  <a:pt x="25" y="61"/>
                </a:cubicBezTo>
                <a:cubicBezTo>
                  <a:pt x="25" y="59"/>
                  <a:pt x="25" y="57"/>
                  <a:pt x="27" y="55"/>
                </a:cubicBezTo>
                <a:cubicBezTo>
                  <a:pt x="37" y="45"/>
                  <a:pt x="37" y="45"/>
                  <a:pt x="37" y="45"/>
                </a:cubicBezTo>
                <a:cubicBezTo>
                  <a:pt x="39" y="44"/>
                  <a:pt x="41" y="43"/>
                  <a:pt x="43" y="43"/>
                </a:cubicBezTo>
                <a:cubicBezTo>
                  <a:pt x="45" y="43"/>
                  <a:pt x="46" y="44"/>
                  <a:pt x="48" y="45"/>
                </a:cubicBezTo>
                <a:cubicBezTo>
                  <a:pt x="73" y="70"/>
                  <a:pt x="73" y="70"/>
                  <a:pt x="73" y="70"/>
                </a:cubicBezTo>
                <a:cubicBezTo>
                  <a:pt x="134" y="9"/>
                  <a:pt x="134" y="9"/>
                  <a:pt x="134" y="9"/>
                </a:cubicBezTo>
                <a:cubicBezTo>
                  <a:pt x="136" y="7"/>
                  <a:pt x="137" y="6"/>
                  <a:pt x="139" y="6"/>
                </a:cubicBezTo>
                <a:cubicBezTo>
                  <a:pt x="141" y="6"/>
                  <a:pt x="143" y="7"/>
                  <a:pt x="145" y="9"/>
                </a:cubicBezTo>
                <a:cubicBezTo>
                  <a:pt x="155" y="19"/>
                  <a:pt x="155" y="19"/>
                  <a:pt x="155" y="19"/>
                </a:cubicBezTo>
                <a:cubicBezTo>
                  <a:pt x="157" y="21"/>
                  <a:pt x="157" y="22"/>
                  <a:pt x="157" y="25"/>
                </a:cubicBezTo>
                <a:cubicBezTo>
                  <a:pt x="157" y="27"/>
                  <a:pt x="157" y="28"/>
                  <a:pt x="155" y="30"/>
                </a:cubicBezTo>
                <a:close/>
              </a:path>
            </a:pathLst>
          </a:custGeom>
          <a:solidFill>
            <a:schemeClr val="bg1"/>
          </a:solidFill>
          <a:ln>
            <a:noFill/>
          </a:ln>
        </p:spPr>
        <p:txBody>
          <a:bodyPr vert="horz" wrap="square" lIns="57150" tIns="28575" rIns="57150" bIns="2857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5">
              <a:cs typeface="+mn-ea"/>
              <a:sym typeface="+mn-lt"/>
            </a:endParaRPr>
          </a:p>
        </p:txBody>
      </p:sp>
      <p:sp>
        <p:nvSpPr>
          <p:cNvPr id="21" name="开路设计9"/>
          <p:cNvSpPr txBox="1"/>
          <p:nvPr/>
        </p:nvSpPr>
        <p:spPr>
          <a:xfrm>
            <a:off x="8042773" y="2512102"/>
            <a:ext cx="18741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2011</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年至今</a:t>
            </a:r>
          </a:p>
        </p:txBody>
      </p:sp>
      <p:sp>
        <p:nvSpPr>
          <p:cNvPr id="22" name="开路设计10"/>
          <p:cNvSpPr>
            <a:spLocks noChangeArrowheads="1"/>
          </p:cNvSpPr>
          <p:nvPr/>
        </p:nvSpPr>
        <p:spPr bwMode="auto">
          <a:xfrm>
            <a:off x="8049577" y="2843733"/>
            <a:ext cx="361122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担任北京清华大学交叉信息研究院院长</a:t>
            </a:r>
          </a:p>
        </p:txBody>
      </p:sp>
      <p:sp>
        <p:nvSpPr>
          <p:cNvPr id="25" name="开路设计13"/>
          <p:cNvSpPr txBox="1"/>
          <p:nvPr/>
        </p:nvSpPr>
        <p:spPr>
          <a:xfrm>
            <a:off x="2256933" y="2512102"/>
            <a:ext cx="1874138"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2007</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p>
        </p:txBody>
      </p:sp>
      <p:sp>
        <p:nvSpPr>
          <p:cNvPr id="26" name="开路设计14"/>
          <p:cNvSpPr>
            <a:spLocks noChangeArrowheads="1"/>
          </p:cNvSpPr>
          <p:nvPr/>
        </p:nvSpPr>
        <p:spPr bwMode="auto">
          <a:xfrm>
            <a:off x="519851" y="2843733"/>
            <a:ext cx="361122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r"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新竹国立清华大学应聘担任荣誉讲座</a:t>
            </a:r>
          </a:p>
        </p:txBody>
      </p:sp>
      <p:sp>
        <p:nvSpPr>
          <p:cNvPr id="27" name="开路设计15"/>
          <p:cNvSpPr txBox="1"/>
          <p:nvPr/>
        </p:nvSpPr>
        <p:spPr>
          <a:xfrm>
            <a:off x="2256933" y="3966784"/>
            <a:ext cx="1874138"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US" altLang="zh-CN" sz="1800" i="0" u="none" strike="noStrike" kern="1200" cap="none" spc="0" normalizeH="0" baseline="0" noProof="0" dirty="0">
                <a:ln>
                  <a:noFill/>
                </a:ln>
                <a:solidFill>
                  <a:schemeClr val="tx1">
                    <a:lumMod val="65000"/>
                    <a:lumOff val="35000"/>
                  </a:schemeClr>
                </a:solidFill>
                <a:effectLst/>
                <a:uLnTx/>
                <a:uFillTx/>
                <a:cs typeface="+mn-ea"/>
                <a:sym typeface="+mn-lt"/>
              </a:rPr>
              <a:t>2010</a:t>
            </a:r>
            <a:r>
              <a:rPr kumimoji="0" lang="zh-CN" altLang="en-US" sz="1800" i="0" u="none" strike="noStrike" kern="1200" cap="none" spc="0" normalizeH="0" baseline="0" noProof="0" dirty="0">
                <a:ln>
                  <a:noFill/>
                </a:ln>
                <a:solidFill>
                  <a:schemeClr val="tx1">
                    <a:lumMod val="65000"/>
                    <a:lumOff val="35000"/>
                  </a:schemeClr>
                </a:solidFill>
                <a:effectLst/>
                <a:uLnTx/>
                <a:uFillTx/>
                <a:cs typeface="+mn-ea"/>
                <a:sym typeface="+mn-lt"/>
              </a:rPr>
              <a:t>年</a:t>
            </a:r>
          </a:p>
        </p:txBody>
      </p:sp>
      <p:sp>
        <p:nvSpPr>
          <p:cNvPr id="28" name="开路设计16"/>
          <p:cNvSpPr>
            <a:spLocks noChangeArrowheads="1"/>
          </p:cNvSpPr>
          <p:nvPr/>
        </p:nvSpPr>
        <p:spPr bwMode="auto">
          <a:xfrm>
            <a:off x="519851" y="4298415"/>
            <a:ext cx="3611220"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r" defTabSz="914400" rtl="0" eaLnBrk="0" fontAlgn="auto"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cs typeface="+mn-ea"/>
                <a:sym typeface="+mn-lt"/>
              </a:rPr>
              <a:t>领导成立了北京清华大学交叉信息研究院</a:t>
            </a:r>
          </a:p>
        </p:txBody>
      </p:sp>
    </p:spTree>
    <p:extLst>
      <p:ext uri="{BB962C8B-B14F-4D97-AF65-F5344CB8AC3E}">
        <p14:creationId xmlns:p14="http://schemas.microsoft.com/office/powerpoint/2010/main" val="42203885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22.11.14"/>
  <p:tag name="AS_TITLE" val="Aspose.Slides for .NET 4.0 Client Profile"/>
  <p:tag name="AS_VERSION" val="22.11"/>
  <p:tag name="COMMONDATA" val="eyJoZGlkIjoiYjNkNDYxMmIwNmM5NTY2OTdkODYxNGM2OGY2YmI2OGYifQ=="/>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FFAD8D"/>
      </a:accent1>
      <a:accent2>
        <a:srgbClr val="45BFB1"/>
      </a:accent2>
      <a:accent3>
        <a:srgbClr val="A5A5A5"/>
      </a:accent3>
      <a:accent4>
        <a:srgbClr val="FFC000"/>
      </a:accent4>
      <a:accent5>
        <a:srgbClr val="5B9BD5"/>
      </a:accent5>
      <a:accent6>
        <a:srgbClr val="70AD47"/>
      </a:accent6>
      <a:hlink>
        <a:srgbClr val="0563C1"/>
      </a:hlink>
      <a:folHlink>
        <a:srgbClr val="954F72"/>
      </a:folHlink>
    </a:clrScheme>
    <a:fontScheme name="gsutgpi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44546A"/>
      </a:dk2>
      <a:lt2>
        <a:srgbClr val="E7E6E6"/>
      </a:lt2>
      <a:accent1>
        <a:srgbClr val="FFAD8D"/>
      </a:accent1>
      <a:accent2>
        <a:srgbClr val="45BFB1"/>
      </a:accent2>
      <a:accent3>
        <a:srgbClr val="A5A5A5"/>
      </a:accent3>
      <a:accent4>
        <a:srgbClr val="FFC000"/>
      </a:accent4>
      <a:accent5>
        <a:srgbClr val="5B9BD5"/>
      </a:accent5>
      <a:accent6>
        <a:srgbClr val="70AD47"/>
      </a:accent6>
      <a:hlink>
        <a:srgbClr val="0563C1"/>
      </a:hlink>
      <a:folHlink>
        <a:srgbClr val="954F72"/>
      </a:folHlink>
    </a:clrScheme>
    <a:fontScheme name="gsutgpi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rgbClr val="000000"/>
      </a:dk1>
      <a:lt1>
        <a:srgbClr val="FFFFFF"/>
      </a:lt1>
      <a:dk2>
        <a:srgbClr val="44546A"/>
      </a:dk2>
      <a:lt2>
        <a:srgbClr val="E7E6E6"/>
      </a:lt2>
      <a:accent1>
        <a:srgbClr val="FFAD8D"/>
      </a:accent1>
      <a:accent2>
        <a:srgbClr val="45BFB1"/>
      </a:accent2>
      <a:accent3>
        <a:srgbClr val="A5A5A5"/>
      </a:accent3>
      <a:accent4>
        <a:srgbClr val="FFC000"/>
      </a:accent4>
      <a:accent5>
        <a:srgbClr val="5B9BD5"/>
      </a:accent5>
      <a:accent6>
        <a:srgbClr val="70AD47"/>
      </a:accent6>
      <a:hlink>
        <a:srgbClr val="0563C1"/>
      </a:hlink>
      <a:folHlink>
        <a:srgbClr val="954F72"/>
      </a:folHlink>
    </a:clrScheme>
    <a:fontScheme name="gsutgpi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第一PPT，www.1ppt.com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sutgpi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第一PPT，www.1ppt.com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sutgpi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思源黑体 CN Regular"/>
        <a:font script="Hebr" typeface="思源黑体 CN Regula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ajorFont>
      <a:minorFont>
        <a:latin typeface="思源黑体 CN Regular"/>
        <a:ea typeface="思源黑体 CN Regular"/>
        <a:cs typeface="Arial"/>
        <a:font script="Jpan" typeface="游ゴシック"/>
        <a:font script="Hang" typeface="맑은 고딕"/>
        <a:font script="Hans" typeface="思源黑体 CN Regular"/>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思源黑体 CN Regular"/>
        <a:font script="Hant" typeface="新細明體"/>
        <a:font script="Arab" typeface="思源黑体 CN Regular"/>
        <a:font script="Hebr" typeface="思源黑体 CN Regula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ajorFont>
      <a:minorFont>
        <a:latin typeface="思源黑体 CN Regular"/>
        <a:ea typeface="思源黑体 CN Regular"/>
        <a:cs typeface="Arial"/>
        <a:font script="Jpan" typeface="ＭＳ Ｐゴシック"/>
        <a:font script="Hang" typeface="맑은 고딕"/>
        <a:font script="Hans" typeface="思源黑体 CN Regular"/>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49</TotalTime>
  <Words>441</Words>
  <Application>Microsoft Office PowerPoint</Application>
  <PresentationFormat>宽屏</PresentationFormat>
  <Paragraphs>113</Paragraphs>
  <Slides>15</Slides>
  <Notes>15</Notes>
  <HiddenSlides>0</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15</vt:i4>
      </vt:variant>
    </vt:vector>
  </HeadingPairs>
  <TitlesOfParts>
    <vt:vector size="23" baseType="lpstr">
      <vt:lpstr>思源黑体 CN Regular</vt:lpstr>
      <vt:lpstr>微软雅黑</vt:lpstr>
      <vt:lpstr>Arial</vt:lpstr>
      <vt:lpstr>第一PPT，www.1ppt.com</vt:lpstr>
      <vt:lpstr>自定义设计方案</vt:lpstr>
      <vt:lpstr>1_自定义设计方案</vt:lpstr>
      <vt:lpstr>第一PPT，www.1ppt.com </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学生竞选</dc:title>
  <dc:creator>第一PPT</dc:creator>
  <cp:keywords>www.1ppt.com</cp:keywords>
  <dc:description>www.1ppt.com</dc:description>
  <cp:lastModifiedBy>刘 文龙</cp:lastModifiedBy>
  <cp:revision>13</cp:revision>
  <dcterms:created xsi:type="dcterms:W3CDTF">2021-07-28T11:02:00Z</dcterms:created>
  <dcterms:modified xsi:type="dcterms:W3CDTF">2024-03-03T05:24:54Z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6AC2C010F9C14623910BCC003D338EAB_11</vt:lpwstr>
  </property>
  <property fmtid="{D5CDD505-2E9C-101B-9397-08002B2CF9AE}" pid="3" name="KSOProductBuildVer">
    <vt:lpwstr>2052-12.1.0.15712</vt:lpwstr>
  </property>
</Properties>
</file>