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597" r:id="rId2"/>
    <p:sldId id="690" r:id="rId3"/>
    <p:sldId id="718" r:id="rId4"/>
    <p:sldId id="721" r:id="rId5"/>
    <p:sldId id="688" r:id="rId6"/>
    <p:sldId id="719" r:id="rId7"/>
    <p:sldId id="720" r:id="rId8"/>
    <p:sldId id="722" r:id="rId9"/>
    <p:sldId id="723" r:id="rId10"/>
    <p:sldId id="725" r:id="rId11"/>
    <p:sldId id="726" r:id="rId12"/>
    <p:sldId id="727" r:id="rId13"/>
    <p:sldId id="728" r:id="rId14"/>
    <p:sldId id="724"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7" userDrawn="1">
          <p15:clr>
            <a:srgbClr val="A4A3A4"/>
          </p15:clr>
        </p15:guide>
        <p15:guide id="2" pos="3840" userDrawn="1">
          <p15:clr>
            <a:srgbClr val="A4A3A4"/>
          </p15:clr>
        </p15:guide>
        <p15:guide id="3" pos="438" userDrawn="1">
          <p15:clr>
            <a:srgbClr val="A4A3A4"/>
          </p15:clr>
        </p15:guide>
        <p15:guide id="4" pos="548" userDrawn="1">
          <p15:clr>
            <a:srgbClr val="A4A3A4"/>
          </p15:clr>
        </p15:guide>
        <p15:guide id="5" orient="horz" pos="1116" userDrawn="1">
          <p15:clr>
            <a:srgbClr val="A4A3A4"/>
          </p15:clr>
        </p15:guide>
        <p15:guide id="6" orient="horz" pos="5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黎钰晖" initials="黎钰晖"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549"/>
    <a:srgbClr val="C2262B"/>
    <a:srgbClr val="CE4C52"/>
    <a:srgbClr val="CC454A"/>
    <a:srgbClr val="7F7F7F"/>
    <a:srgbClr val="C22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91" autoAdjust="0"/>
    <p:restoredTop sz="96940" autoAdjust="0"/>
  </p:normalViewPr>
  <p:slideViewPr>
    <p:cSldViewPr snapToObjects="1" showGuides="1">
      <p:cViewPr varScale="1">
        <p:scale>
          <a:sx n="83" d="100"/>
          <a:sy n="83" d="100"/>
        </p:scale>
        <p:origin x="960" y="48"/>
      </p:cViewPr>
      <p:guideLst>
        <p:guide orient="horz" pos="757"/>
        <p:guide pos="3840"/>
        <p:guide pos="438"/>
        <p:guide pos="548"/>
        <p:guide orient="horz" pos="1116"/>
        <p:guide orient="horz" pos="579"/>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96FF5-E657-7748-A5FF-BF4A71B50E4D}" type="datetimeFigureOut">
              <a:rPr kumimoji="1" lang="zh-CN" altLang="en-US" smtClean="0"/>
              <a:t>2024-01-05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53263-A727-CA4B-B39B-DB32D94897DE}"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10</a:t>
            </a:fld>
            <a:endParaRPr kumimoji="1" lang="zh-CN" altLang="en-US"/>
          </a:p>
        </p:txBody>
      </p:sp>
    </p:spTree>
    <p:extLst>
      <p:ext uri="{BB962C8B-B14F-4D97-AF65-F5344CB8AC3E}">
        <p14:creationId xmlns:p14="http://schemas.microsoft.com/office/powerpoint/2010/main" val="2793972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11</a:t>
            </a:fld>
            <a:endParaRPr kumimoji="1" lang="zh-CN" altLang="en-US"/>
          </a:p>
        </p:txBody>
      </p:sp>
    </p:spTree>
    <p:extLst>
      <p:ext uri="{BB962C8B-B14F-4D97-AF65-F5344CB8AC3E}">
        <p14:creationId xmlns:p14="http://schemas.microsoft.com/office/powerpoint/2010/main" val="183915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12</a:t>
            </a:fld>
            <a:endParaRPr kumimoji="1" lang="zh-CN" altLang="en-US"/>
          </a:p>
        </p:txBody>
      </p:sp>
    </p:spTree>
    <p:extLst>
      <p:ext uri="{BB962C8B-B14F-4D97-AF65-F5344CB8AC3E}">
        <p14:creationId xmlns:p14="http://schemas.microsoft.com/office/powerpoint/2010/main" val="471754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13</a:t>
            </a:fld>
            <a:endParaRPr kumimoji="1" lang="zh-CN" altLang="en-US"/>
          </a:p>
        </p:txBody>
      </p:sp>
    </p:spTree>
    <p:extLst>
      <p:ext uri="{BB962C8B-B14F-4D97-AF65-F5344CB8AC3E}">
        <p14:creationId xmlns:p14="http://schemas.microsoft.com/office/powerpoint/2010/main" val="1069909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14</a:t>
            </a:fld>
            <a:endParaRPr kumimoji="1" lang="zh-CN" altLang="en-US"/>
          </a:p>
        </p:txBody>
      </p:sp>
    </p:spTree>
    <p:extLst>
      <p:ext uri="{BB962C8B-B14F-4D97-AF65-F5344CB8AC3E}">
        <p14:creationId xmlns:p14="http://schemas.microsoft.com/office/powerpoint/2010/main" val="55428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3</a:t>
            </a:fld>
            <a:endParaRPr kumimoji="1" lang="zh-CN" altLang="en-US"/>
          </a:p>
        </p:txBody>
      </p:sp>
    </p:spTree>
    <p:extLst>
      <p:ext uri="{BB962C8B-B14F-4D97-AF65-F5344CB8AC3E}">
        <p14:creationId xmlns:p14="http://schemas.microsoft.com/office/powerpoint/2010/main" val="28046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4</a:t>
            </a:fld>
            <a:endParaRPr kumimoji="1" lang="zh-CN" altLang="en-US"/>
          </a:p>
        </p:txBody>
      </p:sp>
    </p:spTree>
    <p:extLst>
      <p:ext uri="{BB962C8B-B14F-4D97-AF65-F5344CB8AC3E}">
        <p14:creationId xmlns:p14="http://schemas.microsoft.com/office/powerpoint/2010/main" val="305712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6</a:t>
            </a:fld>
            <a:endParaRPr kumimoji="1" lang="zh-CN" altLang="en-US"/>
          </a:p>
        </p:txBody>
      </p:sp>
    </p:spTree>
    <p:extLst>
      <p:ext uri="{BB962C8B-B14F-4D97-AF65-F5344CB8AC3E}">
        <p14:creationId xmlns:p14="http://schemas.microsoft.com/office/powerpoint/2010/main" val="2849277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7</a:t>
            </a:fld>
            <a:endParaRPr kumimoji="1" lang="zh-CN" altLang="en-US"/>
          </a:p>
        </p:txBody>
      </p:sp>
    </p:spTree>
    <p:extLst>
      <p:ext uri="{BB962C8B-B14F-4D97-AF65-F5344CB8AC3E}">
        <p14:creationId xmlns:p14="http://schemas.microsoft.com/office/powerpoint/2010/main" val="820856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8</a:t>
            </a:fld>
            <a:endParaRPr kumimoji="1" lang="zh-CN" altLang="en-US"/>
          </a:p>
        </p:txBody>
      </p:sp>
    </p:spTree>
    <p:extLst>
      <p:ext uri="{BB962C8B-B14F-4D97-AF65-F5344CB8AC3E}">
        <p14:creationId xmlns:p14="http://schemas.microsoft.com/office/powerpoint/2010/main" val="42076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t>9</a:t>
            </a:fld>
            <a:endParaRPr kumimoji="1" lang="zh-CN" altLang="en-US"/>
          </a:p>
        </p:txBody>
      </p:sp>
    </p:spTree>
    <p:extLst>
      <p:ext uri="{BB962C8B-B14F-4D97-AF65-F5344CB8AC3E}">
        <p14:creationId xmlns:p14="http://schemas.microsoft.com/office/powerpoint/2010/main" val="4051613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stretch>
            <a:fillRect/>
          </a:stretch>
        </p:blipFill>
        <p:spPr>
          <a:xfrm>
            <a:off x="10544117" y="84715"/>
            <a:ext cx="1485961" cy="1473880"/>
          </a:xfrm>
          <a:prstGeom prst="rect">
            <a:avLst/>
          </a:prstGeom>
        </p:spPr>
      </p:pic>
      <p:sp>
        <p:nvSpPr>
          <p:cNvPr id="15" name="矩形 14"/>
          <p:cNvSpPr/>
          <p:nvPr userDrawn="1"/>
        </p:nvSpPr>
        <p:spPr>
          <a:xfrm>
            <a:off x="1" y="1800224"/>
            <a:ext cx="12192000" cy="3971925"/>
          </a:xfrm>
          <a:prstGeom prst="rect">
            <a:avLst/>
          </a:prstGeom>
          <a:solidFill>
            <a:srgbClr val="C2262C">
              <a:alpha val="85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文本框 15"/>
          <p:cNvSpPr txBox="1"/>
          <p:nvPr userDrawn="1"/>
        </p:nvSpPr>
        <p:spPr>
          <a:xfrm>
            <a:off x="5" y="2488209"/>
            <a:ext cx="12191999" cy="707886"/>
          </a:xfrm>
          <a:prstGeom prst="rect">
            <a:avLst/>
          </a:prstGeom>
          <a:noFill/>
        </p:spPr>
        <p:txBody>
          <a:bodyPr wrap="square" rtlCol="0">
            <a:spAutoFit/>
          </a:bodyPr>
          <a:lstStyle/>
          <a:p>
            <a:pPr algn="ctr"/>
            <a:r>
              <a:rPr kumimoji="1" lang="en-US" altLang="zh-CN" sz="4000" dirty="0">
                <a:solidFill>
                  <a:schemeClr val="bg1"/>
                </a:solidFill>
                <a:latin typeface="Comic Sans MS" panose="030F0902030302020204" pitchFamily="66" charset="0"/>
                <a:ea typeface="微软雅黑" panose="020B0503020204020204" pitchFamily="34" charset="-122"/>
              </a:rPr>
              <a:t>Title</a:t>
            </a:r>
            <a:endParaRPr kumimoji="1" sz="4000" dirty="0">
              <a:solidFill>
                <a:schemeClr val="bg1"/>
              </a:solidFill>
              <a:latin typeface="Comic Sans MS" panose="030F0902030302020204" pitchFamily="66" charset="0"/>
              <a:ea typeface="微软雅黑" panose="020B0503020204020204" pitchFamily="34" charset="-122"/>
            </a:endParaRPr>
          </a:p>
        </p:txBody>
      </p:sp>
      <p:sp>
        <p:nvSpPr>
          <p:cNvPr id="17" name="文本框 16"/>
          <p:cNvSpPr txBox="1"/>
          <p:nvPr userDrawn="1"/>
        </p:nvSpPr>
        <p:spPr>
          <a:xfrm>
            <a:off x="1" y="4952763"/>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902030302020204" pitchFamily="66" charset="0"/>
                <a:ea typeface="Hei" pitchFamily="2" charset="-122"/>
              </a:rPr>
              <a:t>Speaker</a:t>
            </a:r>
            <a:r>
              <a:rPr kumimoji="1" lang="en-US" dirty="0">
                <a:solidFill>
                  <a:schemeClr val="bg1"/>
                </a:solidFill>
                <a:latin typeface="Comic Sans MS" panose="030F0902030302020204" pitchFamily="66" charset="0"/>
                <a:ea typeface="Hei" pitchFamily="2" charset="-122"/>
              </a:rPr>
              <a:t>:</a:t>
            </a:r>
            <a:r>
              <a:rPr kumimoji="1" lang="zh-CN" altLang="en-US" dirty="0">
                <a:solidFill>
                  <a:schemeClr val="bg1"/>
                </a:solidFill>
                <a:latin typeface="Comic Sans MS" panose="030F0902030302020204" pitchFamily="66" charset="0"/>
                <a:ea typeface="Hei" pitchFamily="2" charset="-122"/>
              </a:rPr>
              <a:t> </a:t>
            </a:r>
            <a:endParaRPr kumimoji="1" dirty="0">
              <a:solidFill>
                <a:schemeClr val="bg1"/>
              </a:solidFill>
              <a:latin typeface="Comic Sans MS" panose="030F0902030302020204" pitchFamily="66" charset="0"/>
              <a:ea typeface="Hei" pitchFamily="2" charset="-122"/>
            </a:endParaRPr>
          </a:p>
        </p:txBody>
      </p:sp>
      <p:sp>
        <p:nvSpPr>
          <p:cNvPr id="18" name="文本框 17"/>
          <p:cNvSpPr txBox="1"/>
          <p:nvPr userDrawn="1"/>
        </p:nvSpPr>
        <p:spPr>
          <a:xfrm>
            <a:off x="1711235" y="6488671"/>
            <a:ext cx="10480770" cy="369332"/>
          </a:xfrm>
          <a:prstGeom prst="rect">
            <a:avLst/>
          </a:prstGeom>
          <a:noFill/>
        </p:spPr>
        <p:txBody>
          <a:bodyPr wrap="square" rtlCol="0">
            <a:spAutoFit/>
          </a:bodyPr>
          <a:lstStyle/>
          <a:p>
            <a:pPr algn="r"/>
            <a:r>
              <a:rPr lang="en-US" altLang="zh-CN" dirty="0">
                <a:latin typeface="Comic Sans MS" panose="030F0902030302020204" pitchFamily="66" charset="0"/>
                <a:cs typeface="Menlo Regular" panose="020B0609030804020204" charset="0"/>
              </a:rPr>
              <a:t>Journal:</a:t>
            </a:r>
            <a:r>
              <a:rPr lang="zh-CN" altLang="en-US" dirty="0">
                <a:latin typeface="Comic Sans MS" panose="030F0902030302020204" pitchFamily="66" charset="0"/>
                <a:cs typeface="Menlo Regular" panose="020B0609030804020204" charset="0"/>
              </a:rPr>
              <a:t> ****</a:t>
            </a:r>
            <a:r>
              <a:rPr lang="en-US" altLang="zh-CN" dirty="0">
                <a:latin typeface="Comic Sans MS" panose="030F0902030302020204" pitchFamily="66" charset="0"/>
                <a:cs typeface="Menlo Regular" panose="020B0609030804020204" charset="0"/>
              </a:rPr>
              <a:t>,</a:t>
            </a:r>
            <a:r>
              <a:rPr lang="zh-CN" altLang="en-US" dirty="0">
                <a:latin typeface="Comic Sans MS" panose="030F0902030302020204" pitchFamily="66" charset="0"/>
                <a:cs typeface="Menlo Regular" panose="020B0609030804020204" charset="0"/>
              </a:rPr>
              <a:t>  </a:t>
            </a:r>
            <a:r>
              <a:rPr lang="en-US" altLang="zh-CN" dirty="0">
                <a:latin typeface="Comic Sans MS" panose="030F0902030302020204" pitchFamily="66" charset="0"/>
                <a:cs typeface="Menlo Regular" panose="020B0609030804020204" charset="0"/>
              </a:rPr>
              <a:t>IF=</a:t>
            </a:r>
            <a:r>
              <a:rPr lang="zh-CN" altLang="en-US" dirty="0">
                <a:latin typeface="Comic Sans MS" panose="030F0902030302020204" pitchFamily="66" charset="0"/>
                <a:cs typeface="Menlo Regular" panose="020B0609030804020204" charset="0"/>
              </a:rPr>
              <a:t>***</a:t>
            </a:r>
            <a:r>
              <a:rPr lang="en-US" altLang="zh-CN" dirty="0">
                <a:latin typeface="Comic Sans MS" panose="030F0902030302020204" pitchFamily="66" charset="0"/>
                <a:cs typeface="Menlo Regular" panose="020B0609030804020204" charset="0"/>
              </a:rPr>
              <a:t>,</a:t>
            </a:r>
            <a:r>
              <a:rPr lang="zh-CN" altLang="en-US" dirty="0">
                <a:latin typeface="Comic Sans MS" panose="030F0902030302020204" pitchFamily="66" charset="0"/>
                <a:cs typeface="Menlo Regular" panose="020B0609030804020204" charset="0"/>
              </a:rPr>
              <a:t> </a:t>
            </a:r>
            <a:r>
              <a:rPr lang="en-US" altLang="zh-CN" dirty="0">
                <a:latin typeface="Comic Sans MS" panose="030F0902030302020204" pitchFamily="66" charset="0"/>
                <a:cs typeface="Menlo Regular" panose="020B0609030804020204" charset="0"/>
              </a:rPr>
              <a:t>SCI</a:t>
            </a:r>
            <a:r>
              <a:rPr lang="zh-CN" altLang="en-US" dirty="0">
                <a:latin typeface="Comic Sans MS" panose="030F0902030302020204" pitchFamily="66" charset="0"/>
                <a:cs typeface="Menlo Regular" panose="020B0609030804020204" charset="0"/>
              </a:rPr>
              <a:t> </a:t>
            </a:r>
            <a:r>
              <a:rPr lang="en-US" altLang="zh-CN" dirty="0">
                <a:latin typeface="Comic Sans MS" panose="030F0902030302020204" pitchFamily="66" charset="0"/>
                <a:cs typeface="Menlo Regular" panose="020B0609030804020204" charset="0"/>
              </a:rPr>
              <a:t>1,</a:t>
            </a:r>
            <a:r>
              <a:rPr lang="zh-CN" altLang="en-US" dirty="0">
                <a:latin typeface="Comic Sans MS" panose="030F0902030302020204" pitchFamily="66" charset="0"/>
                <a:cs typeface="Menlo Regular" panose="020B0609030804020204" charset="0"/>
              </a:rPr>
              <a:t> </a:t>
            </a:r>
            <a:r>
              <a:rPr lang="en-US" altLang="zh-CN" dirty="0">
                <a:latin typeface="Comic Sans MS" panose="030F0902030302020204" pitchFamily="66" charset="0"/>
                <a:cs typeface="Menlo Regular" panose="020B0609030804020204" charset="0"/>
              </a:rPr>
              <a:t>TOP</a:t>
            </a:r>
          </a:p>
        </p:txBody>
      </p:sp>
      <p:sp>
        <p:nvSpPr>
          <p:cNvPr id="19" name="文本框 18"/>
          <p:cNvSpPr txBox="1"/>
          <p:nvPr userDrawn="1"/>
        </p:nvSpPr>
        <p:spPr>
          <a:xfrm>
            <a:off x="4" y="5322095"/>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902030302020204" pitchFamily="66" charset="0"/>
                <a:ea typeface="Hei" pitchFamily="2" charset="-122"/>
              </a:rPr>
              <a:t>Team</a:t>
            </a:r>
            <a:r>
              <a:rPr kumimoji="1" lang="zh-CN" altLang="en-US" dirty="0">
                <a:solidFill>
                  <a:schemeClr val="bg1"/>
                </a:solidFill>
                <a:latin typeface="Comic Sans MS" panose="030F0902030302020204" pitchFamily="66" charset="0"/>
                <a:ea typeface="Hei" pitchFamily="2" charset="-122"/>
              </a:rPr>
              <a:t> </a:t>
            </a:r>
            <a:r>
              <a:rPr kumimoji="1" lang="en-US" altLang="zh-CN" dirty="0">
                <a:solidFill>
                  <a:schemeClr val="bg1"/>
                </a:solidFill>
                <a:latin typeface="Comic Sans MS" panose="030F0902030302020204" pitchFamily="66" charset="0"/>
                <a:ea typeface="Hei" pitchFamily="2" charset="-122"/>
              </a:rPr>
              <a:t>Members</a:t>
            </a:r>
            <a:r>
              <a:rPr kumimoji="1" lang="en-US" dirty="0">
                <a:solidFill>
                  <a:schemeClr val="bg1"/>
                </a:solidFill>
                <a:latin typeface="Comic Sans MS" panose="030F0902030302020204" pitchFamily="66" charset="0"/>
                <a:ea typeface="Hei" pitchFamily="2" charset="-122"/>
              </a:rPr>
              <a:t>:</a:t>
            </a:r>
            <a:r>
              <a:rPr kumimoji="1" lang="zh-CN" altLang="en-US" dirty="0">
                <a:solidFill>
                  <a:schemeClr val="bg1"/>
                </a:solidFill>
                <a:latin typeface="Comic Sans MS" panose="030F0902030302020204" pitchFamily="66" charset="0"/>
                <a:ea typeface="Hei" pitchFamily="2" charset="-122"/>
              </a:rPr>
              <a:t> </a:t>
            </a:r>
            <a:endParaRPr kumimoji="1" dirty="0">
              <a:solidFill>
                <a:schemeClr val="bg1"/>
              </a:solidFill>
              <a:latin typeface="Comic Sans MS" panose="030F0902030302020204" pitchFamily="66" charset="0"/>
              <a:ea typeface="Hei" pitchFamily="2" charset="-122"/>
            </a:endParaRPr>
          </a:p>
        </p:txBody>
      </p:sp>
      <p:sp>
        <p:nvSpPr>
          <p:cNvPr id="20" name="文本框 19"/>
          <p:cNvSpPr txBox="1"/>
          <p:nvPr userDrawn="1"/>
        </p:nvSpPr>
        <p:spPr>
          <a:xfrm>
            <a:off x="1" y="3786186"/>
            <a:ext cx="12191999" cy="923330"/>
          </a:xfrm>
          <a:prstGeom prst="rect">
            <a:avLst/>
          </a:prstGeom>
          <a:noFill/>
        </p:spPr>
        <p:txBody>
          <a:bodyPr wrap="square" rtlCol="0">
            <a:spAutoFit/>
          </a:bodyPr>
          <a:lstStyle/>
          <a:p>
            <a:pPr algn="ctr"/>
            <a:r>
              <a:rPr kumimoji="1" lang="en-US" altLang="zh-CN" baseline="0" dirty="0">
                <a:solidFill>
                  <a:schemeClr val="bg1"/>
                </a:solidFill>
                <a:latin typeface="微软雅黑" panose="020B0503020204020204" pitchFamily="34" charset="-122"/>
                <a:ea typeface="微软雅黑" panose="020B0503020204020204" pitchFamily="34" charset="-122"/>
              </a:rPr>
              <a:t>Author</a:t>
            </a:r>
            <a:r>
              <a:rPr kumimoji="1" lang="en-US" altLang="zh-CN" baseline="30000" dirty="0">
                <a:solidFill>
                  <a:schemeClr val="bg1"/>
                </a:solidFill>
                <a:latin typeface="微软雅黑" panose="020B0503020204020204" pitchFamily="34" charset="-122"/>
                <a:ea typeface="微软雅黑" panose="020B0503020204020204" pitchFamily="34" charset="-122"/>
              </a:rPr>
              <a:t>1,2</a:t>
            </a: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1</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and</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Electronic</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Hunan</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2</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Department,</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Shantou</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endParaRPr kumimoji="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CAA729-C11E-104F-8026-5224F44D0801}" type="datetimeFigureOut">
              <a:rPr kumimoji="1" lang="zh-CN" altLang="en-US" smtClean="0"/>
              <a:t>2024-01-05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F634CCA-0B70-7147-9AE4-F00C97BD4EEE}"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t>2024-01-05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t>2024-01-05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t>2024-01-05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t>2024-01-05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AA729-C11E-104F-8026-5224F44D0801}" type="datetimeFigureOut">
              <a:rPr kumimoji="1" lang="zh-CN" altLang="en-US" smtClean="0"/>
              <a:t>2024-01-05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34CCA-0B70-7147-9AE4-F00C97BD4EEE}"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0.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6095" y="1412895"/>
            <a:ext cx="12384190" cy="953135"/>
          </a:xfrm>
          <a:prstGeom prst="rect">
            <a:avLst/>
          </a:prstGeom>
          <a:noFill/>
        </p:spPr>
        <p:txBody>
          <a:bodyPr wrap="square" rtlCol="0">
            <a:noAutofit/>
          </a:bodyPr>
          <a:lstStyle/>
          <a:p>
            <a:pPr algn="ctr"/>
            <a:r>
              <a:rPr kumimoji="1" lang="zh-CN" altLang="en-US" sz="4400" b="1" u="none" dirty="0">
                <a:solidFill>
                  <a:srgbClr val="333333"/>
                </a:solidFill>
                <a:latin typeface="Calibri" panose="020F0502020204030204" pitchFamily="34" charset="0"/>
                <a:ea typeface="Calibri" panose="020F0502020204030204" pitchFamily="34" charset="0"/>
                <a:cs typeface="Calibri" panose="020F0502020204030204" pitchFamily="34" charset="0"/>
              </a:rPr>
              <a:t>基于股价和评论的股票预测集成深度学习模型</a:t>
            </a:r>
            <a:endParaRPr kumimoji="1" lang="en-US" sz="4400" b="1" u="none" dirty="0">
              <a:solidFill>
                <a:srgbClr val="333333"/>
              </a:solidFill>
              <a:latin typeface="Calibri" panose="020F0502020204030204" pitchFamily="34" charset="0"/>
              <a:ea typeface="Calibri" panose="020F0502020204030204" pitchFamily="34" charset="0"/>
              <a:cs typeface="Calibri" panose="020F0502020204030204" pitchFamily="34" charset="0"/>
            </a:endParaRPr>
          </a:p>
        </p:txBody>
      </p:sp>
      <p:sp>
        <p:nvSpPr>
          <p:cNvPr id="2" name="文本框 1"/>
          <p:cNvSpPr txBox="1"/>
          <p:nvPr/>
        </p:nvSpPr>
        <p:spPr>
          <a:xfrm>
            <a:off x="23495" y="2709039"/>
            <a:ext cx="12191999" cy="1261884"/>
          </a:xfrm>
          <a:prstGeom prst="rect">
            <a:avLst/>
          </a:prstGeom>
          <a:noFill/>
        </p:spPr>
        <p:txBody>
          <a:bodyPr wrap="square" rtlCol="0">
            <a:spAutoFit/>
          </a:bodyPr>
          <a:lstStyle/>
          <a:p>
            <a:pPr algn="ctr"/>
            <a:r>
              <a:rPr lang="en-US" sz="2000" dirty="0" err="1">
                <a:latin typeface="Calibri" panose="020F0502020204030204" pitchFamily="34" charset="0"/>
                <a:ea typeface="Calibri" panose="020F0502020204030204" pitchFamily="34" charset="0"/>
                <a:cs typeface="Calibri" panose="020F0502020204030204" pitchFamily="34" charset="0"/>
              </a:rPr>
              <a:t>W</a:t>
            </a:r>
            <a:r>
              <a:rPr lang="en-US" altLang="zh-CN" sz="2000" dirty="0" err="1">
                <a:latin typeface="Calibri" panose="020F0502020204030204" pitchFamily="34" charset="0"/>
                <a:ea typeface="Calibri" panose="020F0502020204030204" pitchFamily="34" charset="0"/>
                <a:cs typeface="Calibri" panose="020F0502020204030204" pitchFamily="34" charset="0"/>
              </a:rPr>
              <a:t>enlong</a:t>
            </a:r>
            <a:r>
              <a:rPr lang="en-US" sz="2000" dirty="0">
                <a:latin typeface="Calibri" panose="020F0502020204030204" pitchFamily="34" charset="0"/>
                <a:ea typeface="Calibri" panose="020F0502020204030204" pitchFamily="34" charset="0"/>
                <a:cs typeface="Calibri" panose="020F0502020204030204" pitchFamily="34" charset="0"/>
              </a:rPr>
              <a:t> L</a:t>
            </a:r>
            <a:r>
              <a:rPr lang="en-US" altLang="zh-CN" sz="2000" dirty="0">
                <a:latin typeface="Calibri" panose="020F0502020204030204" pitchFamily="34" charset="0"/>
                <a:ea typeface="Calibri" panose="020F0502020204030204" pitchFamily="34" charset="0"/>
                <a:cs typeface="Calibri" panose="020F0502020204030204" pitchFamily="34" charset="0"/>
              </a:rPr>
              <a:t>iu</a:t>
            </a:r>
            <a:r>
              <a:rPr lang="en-US" sz="2000" i="1" dirty="0">
                <a:latin typeface="Calibri" panose="020F0502020204030204" pitchFamily="34" charset="0"/>
                <a:ea typeface="Calibri" panose="020F0502020204030204" pitchFamily="34" charset="0"/>
                <a:cs typeface="Calibri" panose="020F0502020204030204" pitchFamily="34" charset="0"/>
              </a:rPr>
              <a:t>†</a:t>
            </a:r>
            <a:r>
              <a:rPr lang="zh-CN" altLang="en-US" sz="2000" i="1" dirty="0">
                <a:latin typeface="Calibri" panose="020F0502020204030204" pitchFamily="34" charset="0"/>
                <a:ea typeface="Calibri" panose="020F0502020204030204" pitchFamily="34" charset="0"/>
                <a:cs typeface="Calibri" panose="020F0502020204030204" pitchFamily="34" charset="0"/>
              </a:rPr>
              <a:t>，</a:t>
            </a:r>
            <a:r>
              <a:rPr lang="zh-CN" altLang="en-US" sz="2000" b="1" dirty="0">
                <a:latin typeface="宋体" pitchFamily="2" charset="-122"/>
                <a:ea typeface="宋体" pitchFamily="2" charset="-122"/>
                <a:cs typeface="Calibri" panose="020F0502020204030204" pitchFamily="34" charset="0"/>
              </a:rPr>
              <a:t>刘文龙</a:t>
            </a:r>
            <a:r>
              <a:rPr lang="en-US" altLang="zh-CN" sz="2000" b="1" dirty="0">
                <a:latin typeface="宋体" pitchFamily="2" charset="-122"/>
                <a:ea typeface="宋体" pitchFamily="2" charset="-122"/>
                <a:cs typeface="Calibri" panose="020F0502020204030204" pitchFamily="34" charset="0"/>
              </a:rPr>
              <a:t>,</a:t>
            </a:r>
            <a:r>
              <a:rPr lang="en-US" altLang="zh-CN" sz="2000" dirty="0">
                <a:latin typeface="Calibri" panose="020F0502020204030204" pitchFamily="34" charset="0"/>
                <a:ea typeface="Calibri" panose="020F0502020204030204" pitchFamily="34" charset="0"/>
                <a:cs typeface="Calibri" panose="020F0502020204030204" pitchFamily="34" charset="0"/>
              </a:rPr>
              <a:t> </a:t>
            </a:r>
            <a:r>
              <a:rPr lang="en-US" altLang="zh-CN" sz="2000" dirty="0" err="1">
                <a:latin typeface="Calibri" panose="020F0502020204030204" pitchFamily="34" charset="0"/>
                <a:ea typeface="Calibri" panose="020F0502020204030204" pitchFamily="34" charset="0"/>
                <a:cs typeface="Calibri" panose="020F0502020204030204" pitchFamily="34" charset="0"/>
              </a:rPr>
              <a:t>Kaizhi</a:t>
            </a:r>
            <a:r>
              <a:rPr lang="en-US" altLang="zh-CN" sz="2000" dirty="0">
                <a:latin typeface="Calibri" panose="020F0502020204030204" pitchFamily="34" charset="0"/>
                <a:ea typeface="Calibri" panose="020F0502020204030204" pitchFamily="34" charset="0"/>
                <a:cs typeface="Calibri" panose="020F0502020204030204" pitchFamily="34" charset="0"/>
              </a:rPr>
              <a:t> Chen</a:t>
            </a:r>
            <a:r>
              <a:rPr lang="zh-CN" altLang="en-US" sz="2000" i="1" dirty="0">
                <a:latin typeface="Calibri" panose="020F0502020204030204" pitchFamily="34" charset="0"/>
                <a:ea typeface="Calibri" panose="020F0502020204030204" pitchFamily="34" charset="0"/>
                <a:cs typeface="Calibri" panose="020F0502020204030204" pitchFamily="34" charset="0"/>
              </a:rPr>
              <a:t> ，</a:t>
            </a:r>
            <a:r>
              <a:rPr lang="zh-CN" altLang="en-US" sz="2000" b="1" dirty="0">
                <a:latin typeface="宋体" pitchFamily="2" charset="-122"/>
                <a:ea typeface="宋体" pitchFamily="2" charset="-122"/>
                <a:cs typeface="Calibri" panose="020F0502020204030204" pitchFamily="34" charset="0"/>
              </a:rPr>
              <a:t>陈开枝，</a:t>
            </a:r>
            <a:r>
              <a:rPr lang="en-US" altLang="zh-CN" sz="2000" dirty="0">
                <a:latin typeface="Calibri" panose="020F0502020204030204" pitchFamily="34" charset="0"/>
                <a:ea typeface="Calibri" panose="020F0502020204030204" pitchFamily="34" charset="0"/>
                <a:cs typeface="Calibri" panose="020F0502020204030204" pitchFamily="34" charset="0"/>
              </a:rPr>
              <a:t> </a:t>
            </a:r>
            <a:r>
              <a:rPr lang="en-US" altLang="zh-CN" sz="2000" dirty="0" err="1">
                <a:latin typeface="Calibri" panose="020F0502020204030204" pitchFamily="34" charset="0"/>
                <a:ea typeface="Calibri" panose="020F0502020204030204" pitchFamily="34" charset="0"/>
                <a:cs typeface="Calibri" panose="020F0502020204030204" pitchFamily="34" charset="0"/>
              </a:rPr>
              <a:t>Feiyang</a:t>
            </a:r>
            <a:r>
              <a:rPr lang="en-US" altLang="zh-CN" sz="2000" dirty="0">
                <a:latin typeface="Calibri" panose="020F0502020204030204" pitchFamily="34" charset="0"/>
                <a:ea typeface="Calibri" panose="020F0502020204030204" pitchFamily="34" charset="0"/>
                <a:cs typeface="Calibri" panose="020F0502020204030204" pitchFamily="34" charset="0"/>
              </a:rPr>
              <a:t> Chen</a:t>
            </a:r>
            <a:r>
              <a:rPr lang="zh-CN" altLang="en-US" sz="2000" i="1" dirty="0">
                <a:latin typeface="Calibri" panose="020F0502020204030204" pitchFamily="34" charset="0"/>
                <a:ea typeface="Calibri" panose="020F0502020204030204" pitchFamily="34" charset="0"/>
                <a:cs typeface="Calibri" panose="020F0502020204030204" pitchFamily="34" charset="0"/>
              </a:rPr>
              <a:t> ，</a:t>
            </a:r>
            <a:r>
              <a:rPr lang="zh-CN" altLang="en-US" sz="2000" b="1" dirty="0">
                <a:latin typeface="宋体" pitchFamily="2" charset="-122"/>
                <a:ea typeface="宋体" pitchFamily="2" charset="-122"/>
                <a:cs typeface="Calibri" panose="020F0502020204030204" pitchFamily="34" charset="0"/>
              </a:rPr>
              <a:t>陈飞洋</a:t>
            </a:r>
            <a:endParaRPr lang="en-US" altLang="zh-CN" sz="2000" b="1" dirty="0">
              <a:latin typeface="宋体" pitchFamily="2" charset="-122"/>
              <a:ea typeface="宋体" pitchFamily="2" charset="-122"/>
              <a:cs typeface="Calibri" panose="020F0502020204030204" pitchFamily="34" charset="0"/>
            </a:endParaRPr>
          </a:p>
          <a:p>
            <a:pPr algn="ctr"/>
            <a:r>
              <a:rPr lang="en-US" altLang="zh-CN" sz="2000" dirty="0" err="1">
                <a:latin typeface="Calibri" panose="020F0502020204030204" pitchFamily="34" charset="0"/>
                <a:ea typeface="Calibri" panose="020F0502020204030204" pitchFamily="34" charset="0"/>
                <a:cs typeface="Calibri" panose="020F0502020204030204" pitchFamily="34" charset="0"/>
              </a:rPr>
              <a:t>Jinxin</a:t>
            </a:r>
            <a:r>
              <a:rPr lang="en-US" altLang="zh-CN" sz="2000" dirty="0">
                <a:latin typeface="Calibri" panose="020F0502020204030204" pitchFamily="34" charset="0"/>
                <a:ea typeface="Calibri" panose="020F0502020204030204" pitchFamily="34" charset="0"/>
                <a:cs typeface="Calibri" panose="020F0502020204030204" pitchFamily="34" charset="0"/>
              </a:rPr>
              <a:t> Liu</a:t>
            </a:r>
            <a:r>
              <a:rPr lang="zh-CN" altLang="en-US" sz="2000" i="1" dirty="0">
                <a:latin typeface="Calibri" panose="020F0502020204030204" pitchFamily="34" charset="0"/>
                <a:ea typeface="Calibri" panose="020F0502020204030204" pitchFamily="34" charset="0"/>
                <a:cs typeface="Calibri" panose="020F0502020204030204" pitchFamily="34" charset="0"/>
              </a:rPr>
              <a:t> ，</a:t>
            </a:r>
            <a:r>
              <a:rPr lang="zh-CN" altLang="en-US" sz="2000" b="1" dirty="0">
                <a:latin typeface="宋体" pitchFamily="2" charset="-122"/>
                <a:ea typeface="宋体" pitchFamily="2" charset="-122"/>
                <a:cs typeface="Calibri" panose="020F0502020204030204" pitchFamily="34" charset="0"/>
              </a:rPr>
              <a:t>刘金鑫</a:t>
            </a:r>
            <a:r>
              <a:rPr lang="en-US" altLang="zh-CN" sz="2000" b="1" dirty="0">
                <a:latin typeface="宋体" pitchFamily="2" charset="-122"/>
                <a:ea typeface="宋体" pitchFamily="2" charset="-122"/>
                <a:cs typeface="Calibri" panose="020F0502020204030204" pitchFamily="34" charset="0"/>
              </a:rPr>
              <a:t>, </a:t>
            </a:r>
            <a:r>
              <a:rPr lang="en-US" altLang="zh-CN" sz="2000" dirty="0" err="1">
                <a:latin typeface="Calibri" panose="020F0502020204030204" pitchFamily="34" charset="0"/>
                <a:ea typeface="Calibri" panose="020F0502020204030204" pitchFamily="34" charset="0"/>
                <a:cs typeface="Calibri" panose="020F0502020204030204" pitchFamily="34" charset="0"/>
              </a:rPr>
              <a:t>Jiaxuan</a:t>
            </a:r>
            <a:r>
              <a:rPr lang="en-US" altLang="zh-CN" sz="2000" dirty="0">
                <a:latin typeface="Calibri" panose="020F0502020204030204" pitchFamily="34" charset="0"/>
                <a:ea typeface="Calibri" panose="020F0502020204030204" pitchFamily="34" charset="0"/>
                <a:cs typeface="Calibri" panose="020F0502020204030204" pitchFamily="34" charset="0"/>
              </a:rPr>
              <a:t> Zhao</a:t>
            </a:r>
            <a:r>
              <a:rPr lang="zh-CN" altLang="en-US" sz="2000" i="1" dirty="0">
                <a:latin typeface="Calibri" panose="020F0502020204030204" pitchFamily="34" charset="0"/>
                <a:ea typeface="Calibri" panose="020F0502020204030204" pitchFamily="34" charset="0"/>
                <a:cs typeface="Calibri" panose="020F0502020204030204" pitchFamily="34" charset="0"/>
              </a:rPr>
              <a:t> ，</a:t>
            </a:r>
            <a:r>
              <a:rPr lang="zh-CN" altLang="en-US" sz="2000" b="1" dirty="0">
                <a:latin typeface="宋体" pitchFamily="2" charset="-122"/>
                <a:ea typeface="宋体" pitchFamily="2" charset="-122"/>
                <a:cs typeface="Calibri" panose="020F0502020204030204" pitchFamily="34" charset="0"/>
              </a:rPr>
              <a:t>赵嘉萱，</a:t>
            </a:r>
            <a:r>
              <a:rPr lang="en-US" altLang="zh-CN" sz="2000" dirty="0">
                <a:latin typeface="Calibri" panose="020F0502020204030204" pitchFamily="34" charset="0"/>
                <a:ea typeface="Calibri" panose="020F0502020204030204" pitchFamily="34" charset="0"/>
                <a:cs typeface="Calibri" panose="020F0502020204030204" pitchFamily="34" charset="0"/>
              </a:rPr>
              <a:t> </a:t>
            </a:r>
            <a:r>
              <a:rPr lang="en-US" altLang="zh-CN" sz="2000" dirty="0" err="1">
                <a:latin typeface="Calibri" panose="020F0502020204030204" pitchFamily="34" charset="0"/>
                <a:ea typeface="Calibri" panose="020F0502020204030204" pitchFamily="34" charset="0"/>
                <a:cs typeface="Calibri" panose="020F0502020204030204" pitchFamily="34" charset="0"/>
              </a:rPr>
              <a:t>Xinfei</a:t>
            </a:r>
            <a:r>
              <a:rPr lang="en-US" altLang="zh-CN" sz="2000" dirty="0">
                <a:latin typeface="Calibri" panose="020F0502020204030204" pitchFamily="34" charset="0"/>
                <a:ea typeface="Calibri" panose="020F0502020204030204" pitchFamily="34" charset="0"/>
                <a:cs typeface="Calibri" panose="020F0502020204030204" pitchFamily="34" charset="0"/>
              </a:rPr>
              <a:t> Gao</a:t>
            </a:r>
            <a:r>
              <a:rPr lang="zh-CN" altLang="en-US" sz="2000" i="1" dirty="0">
                <a:latin typeface="Calibri" panose="020F0502020204030204" pitchFamily="34" charset="0"/>
                <a:ea typeface="Calibri" panose="020F0502020204030204" pitchFamily="34" charset="0"/>
                <a:cs typeface="Calibri" panose="020F0502020204030204" pitchFamily="34" charset="0"/>
              </a:rPr>
              <a:t> ，</a:t>
            </a:r>
            <a:r>
              <a:rPr lang="zh-CN" altLang="en-US" sz="2000" b="1" dirty="0">
                <a:latin typeface="宋体" pitchFamily="2" charset="-122"/>
                <a:ea typeface="宋体" pitchFamily="2" charset="-122"/>
                <a:cs typeface="Calibri" panose="020F0502020204030204" pitchFamily="34" charset="0"/>
              </a:rPr>
              <a:t>高新飞</a:t>
            </a:r>
            <a:endParaRPr lang="en-US" sz="2000" b="1" dirty="0">
              <a:latin typeface="宋体" pitchFamily="2" charset="-122"/>
              <a:ea typeface="宋体" pitchFamily="2" charset="-122"/>
              <a:cs typeface="Calibri" panose="020F0502020204030204" pitchFamily="34" charset="0"/>
            </a:endParaRPr>
          </a:p>
          <a:p>
            <a:pPr algn="ctr"/>
            <a:endParaRPr lang="en-US" i="1" dirty="0">
              <a:latin typeface="Calibri" panose="020F0502020204030204" pitchFamily="34" charset="0"/>
              <a:ea typeface="Calibri" panose="020F0502020204030204" pitchFamily="34" charset="0"/>
              <a:cs typeface="Calibri" panose="020F0502020204030204" pitchFamily="34" charset="0"/>
            </a:endParaRPr>
          </a:p>
          <a:p>
            <a:pPr algn="ctr"/>
            <a:r>
              <a:rPr lang="en-US" i="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College of Engineering, Shantou University, Shantou, 515063, China </a:t>
            </a:r>
          </a:p>
        </p:txBody>
      </p:sp>
      <p:pic>
        <p:nvPicPr>
          <p:cNvPr id="5" name="图片 4" descr="upload_post_object_v2_857280309"/>
          <p:cNvPicPr>
            <a:picLocks noChangeAspect="1"/>
          </p:cNvPicPr>
          <p:nvPr/>
        </p:nvPicPr>
        <p:blipFill>
          <a:blip r:embed="rId3"/>
          <a:stretch>
            <a:fillRect/>
          </a:stretch>
        </p:blipFill>
        <p:spPr>
          <a:xfrm>
            <a:off x="5343846" y="4509239"/>
            <a:ext cx="1551294" cy="134318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3012363"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Integrated learning</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pic>
        <p:nvPicPr>
          <p:cNvPr id="3" name="图片 2">
            <a:extLst>
              <a:ext uri="{FF2B5EF4-FFF2-40B4-BE49-F238E27FC236}">
                <a16:creationId xmlns:a16="http://schemas.microsoft.com/office/drawing/2014/main" id="{61A4BD00-6149-0C4F-FA7F-49CD70B1E7BD}"/>
              </a:ext>
            </a:extLst>
          </p:cNvPr>
          <p:cNvPicPr>
            <a:picLocks noChangeAspect="1"/>
          </p:cNvPicPr>
          <p:nvPr/>
        </p:nvPicPr>
        <p:blipFill>
          <a:blip r:embed="rId5"/>
          <a:stretch>
            <a:fillRect/>
          </a:stretch>
        </p:blipFill>
        <p:spPr>
          <a:xfrm>
            <a:off x="4952091" y="2498363"/>
            <a:ext cx="6932564" cy="1455086"/>
          </a:xfrm>
          <a:prstGeom prst="rect">
            <a:avLst/>
          </a:prstGeom>
        </p:spPr>
      </p:pic>
      <p:sp>
        <p:nvSpPr>
          <p:cNvPr id="5" name="文本框 4">
            <a:extLst>
              <a:ext uri="{FF2B5EF4-FFF2-40B4-BE49-F238E27FC236}">
                <a16:creationId xmlns:a16="http://schemas.microsoft.com/office/drawing/2014/main" id="{5602C3D3-ECE3-2372-B66E-AB23F120CAAA}"/>
              </a:ext>
            </a:extLst>
          </p:cNvPr>
          <p:cNvSpPr txBox="1"/>
          <p:nvPr/>
        </p:nvSpPr>
        <p:spPr>
          <a:xfrm>
            <a:off x="657876" y="2060848"/>
            <a:ext cx="3925955" cy="3724096"/>
          </a:xfrm>
          <a:prstGeom prst="rect">
            <a:avLst/>
          </a:prstGeom>
          <a:noFill/>
        </p:spPr>
        <p:txBody>
          <a:bodyPr wrap="square" rtlCol="0">
            <a:spAutoFit/>
          </a:bodyPr>
          <a:lstStyle/>
          <a:p>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以</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LSTM-CNN</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组合模型为例</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集成学习模型</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第一层</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包含两个神经网络，</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第二层</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模型是一个全连接神经网络。</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不同模型</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能有效捕捉输入数据中的不同信息</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全连接神经网络</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则用于集合多个单独的预测结果，以进一步提高预测精度。</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42703202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2784737"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Experiment result</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pic>
        <p:nvPicPr>
          <p:cNvPr id="3" name="图片 2">
            <a:extLst>
              <a:ext uri="{FF2B5EF4-FFF2-40B4-BE49-F238E27FC236}">
                <a16:creationId xmlns:a16="http://schemas.microsoft.com/office/drawing/2014/main" id="{510A2E9B-14F6-0560-31FA-90077CCE763D}"/>
              </a:ext>
            </a:extLst>
          </p:cNvPr>
          <p:cNvPicPr>
            <a:picLocks noChangeAspect="1"/>
          </p:cNvPicPr>
          <p:nvPr/>
        </p:nvPicPr>
        <p:blipFill>
          <a:blip r:embed="rId5"/>
          <a:stretch>
            <a:fillRect/>
          </a:stretch>
        </p:blipFill>
        <p:spPr>
          <a:xfrm>
            <a:off x="6672064" y="249544"/>
            <a:ext cx="2928446" cy="6358912"/>
          </a:xfrm>
          <a:prstGeom prst="rect">
            <a:avLst/>
          </a:prstGeom>
        </p:spPr>
      </p:pic>
      <p:sp>
        <p:nvSpPr>
          <p:cNvPr id="5" name="文本框 4">
            <a:extLst>
              <a:ext uri="{FF2B5EF4-FFF2-40B4-BE49-F238E27FC236}">
                <a16:creationId xmlns:a16="http://schemas.microsoft.com/office/drawing/2014/main" id="{6A463C8F-913D-8D40-4611-50A40764B6C0}"/>
              </a:ext>
            </a:extLst>
          </p:cNvPr>
          <p:cNvSpPr txBox="1"/>
          <p:nvPr/>
        </p:nvSpPr>
        <p:spPr>
          <a:xfrm>
            <a:off x="9578194" y="4282264"/>
            <a:ext cx="2672370" cy="2308324"/>
          </a:xfrm>
          <a:prstGeom prst="rect">
            <a:avLst/>
          </a:prstGeom>
          <a:noFill/>
        </p:spPr>
        <p:txBody>
          <a:bodyPr wrap="square" rtlCol="0">
            <a:spAutoFit/>
          </a:bodyPr>
          <a:lstStyle/>
          <a:p>
            <a:r>
              <a:rPr lang="zh-CN" altLang="zh-CN" sz="1800" dirty="0">
                <a:effectLst/>
                <a:latin typeface="等线" panose="02010600030101010101" pitchFamily="2" charset="-122"/>
                <a:ea typeface="宋体" panose="02010600030101010101" pitchFamily="2" charset="-122"/>
                <a:cs typeface="Times New Roman" panose="02020603050405020304" pitchFamily="18" charset="0"/>
              </a:rPr>
              <a:t>我们有四个单独的模型，所有这里我们有六大组合模型，且由于我们进行了消融实验，六大组合模型还有分为有情感融合和没有情感融合的状态，因此我们这里一共有</a:t>
            </a:r>
            <a:r>
              <a:rPr lang="en-US" altLang="zh-CN" sz="1800" dirty="0">
                <a:effectLst/>
                <a:latin typeface="等线" panose="02010600030101010101" pitchFamily="2" charset="-122"/>
                <a:ea typeface="宋体" panose="02010600030101010101" pitchFamily="2" charset="-122"/>
                <a:cs typeface="Times New Roman" panose="02020603050405020304" pitchFamily="18" charset="0"/>
              </a:rPr>
              <a:t>12</a:t>
            </a:r>
            <a:r>
              <a:rPr lang="zh-CN" altLang="zh-CN" sz="1800" dirty="0">
                <a:effectLst/>
                <a:latin typeface="等线" panose="02010600030101010101" pitchFamily="2" charset="-122"/>
                <a:ea typeface="宋体" panose="02010600030101010101" pitchFamily="2" charset="-122"/>
                <a:cs typeface="Times New Roman" panose="02020603050405020304" pitchFamily="18" charset="0"/>
              </a:rPr>
              <a:t>个收敛情况。</a:t>
            </a:r>
            <a:endParaRPr lang="zh-CN" altLang="en-US" dirty="0"/>
          </a:p>
        </p:txBody>
      </p:sp>
      <p:sp>
        <p:nvSpPr>
          <p:cNvPr id="8" name="文本框 7">
            <a:extLst>
              <a:ext uri="{FF2B5EF4-FFF2-40B4-BE49-F238E27FC236}">
                <a16:creationId xmlns:a16="http://schemas.microsoft.com/office/drawing/2014/main" id="{FE844C59-56E1-297B-6D68-8D6BE11D6C65}"/>
              </a:ext>
            </a:extLst>
          </p:cNvPr>
          <p:cNvSpPr txBox="1"/>
          <p:nvPr/>
        </p:nvSpPr>
        <p:spPr>
          <a:xfrm>
            <a:off x="551384" y="2204864"/>
            <a:ext cx="4176464" cy="2308324"/>
          </a:xfrm>
          <a:prstGeom prst="rect">
            <a:avLst/>
          </a:prstGeom>
          <a:noFill/>
        </p:spPr>
        <p:txBody>
          <a:bodyPr wrap="square" rtlCol="0">
            <a:spAutoFit/>
          </a:bodyPr>
          <a:lstStyle/>
          <a:p>
            <a:r>
              <a:rPr lang="zh-CN" altLang="zh-CN" sz="3600" dirty="0">
                <a:effectLst/>
                <a:latin typeface="等线" panose="02010600030101010101" pitchFamily="2" charset="-122"/>
                <a:ea typeface="宋体" panose="02010600030101010101" pitchFamily="2" charset="-122"/>
                <a:cs typeface="Times New Roman" panose="02020603050405020304" pitchFamily="18" charset="0"/>
              </a:rPr>
              <a:t>不难看出几乎所有组合模型都在</a:t>
            </a:r>
            <a:r>
              <a:rPr lang="en-US" altLang="zh-CN" sz="3600" dirty="0">
                <a:effectLst/>
                <a:latin typeface="等线" panose="02010600030101010101" pitchFamily="2" charset="-122"/>
                <a:ea typeface="宋体" panose="02010600030101010101" pitchFamily="2" charset="-122"/>
                <a:cs typeface="Times New Roman" panose="02020603050405020304" pitchFamily="18" charset="0"/>
              </a:rPr>
              <a:t>100</a:t>
            </a:r>
            <a:r>
              <a:rPr lang="zh-CN" altLang="zh-CN" sz="3600" dirty="0">
                <a:effectLst/>
                <a:latin typeface="等线" panose="02010600030101010101" pitchFamily="2" charset="-122"/>
                <a:ea typeface="宋体" panose="02010600030101010101" pitchFamily="2" charset="-122"/>
                <a:cs typeface="Times New Roman" panose="02020603050405020304" pitchFamily="18" charset="0"/>
              </a:rPr>
              <a:t>轮训练内已呈现收敛状态。</a:t>
            </a:r>
            <a:endParaRPr lang="zh-CN" altLang="en-US" sz="3600" dirty="0"/>
          </a:p>
        </p:txBody>
      </p:sp>
    </p:spTree>
    <p:extLst>
      <p:ext uri="{BB962C8B-B14F-4D97-AF65-F5344CB8AC3E}">
        <p14:creationId xmlns:p14="http://schemas.microsoft.com/office/powerpoint/2010/main" val="30039508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2784737"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Experiment result</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sp>
        <p:nvSpPr>
          <p:cNvPr id="8" name="文本框 7">
            <a:extLst>
              <a:ext uri="{FF2B5EF4-FFF2-40B4-BE49-F238E27FC236}">
                <a16:creationId xmlns:a16="http://schemas.microsoft.com/office/drawing/2014/main" id="{FE844C59-56E1-297B-6D68-8D6BE11D6C65}"/>
              </a:ext>
            </a:extLst>
          </p:cNvPr>
          <p:cNvSpPr txBox="1"/>
          <p:nvPr/>
        </p:nvSpPr>
        <p:spPr>
          <a:xfrm>
            <a:off x="767408" y="1878230"/>
            <a:ext cx="4176464" cy="3539430"/>
          </a:xfrm>
          <a:prstGeom prst="rect">
            <a:avLst/>
          </a:prstGeom>
          <a:noFill/>
        </p:spPr>
        <p:txBody>
          <a:bodyPr wrap="square" rtlCol="0">
            <a:spAutoFit/>
          </a:bodyPr>
          <a:lstStyle/>
          <a:p>
            <a:r>
              <a:rPr lang="en-US" altLang="zh-CN" sz="28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LSTM</a:t>
            </a:r>
            <a:r>
              <a:rPr lang="zh-CN" altLang="en-US" sz="28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的</a:t>
            </a:r>
            <a:r>
              <a:rPr lang="zh-CN" altLang="zh-CN" sz="28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组合模型</a:t>
            </a:r>
            <a:r>
              <a:rPr lang="zh-CN" altLang="zh-CN" sz="2800" dirty="0">
                <a:effectLst/>
                <a:latin typeface="等线" panose="02010600030101010101" pitchFamily="2" charset="-122"/>
                <a:ea typeface="宋体" panose="02010600030101010101" pitchFamily="2" charset="-122"/>
                <a:cs typeface="Times New Roman" panose="02020603050405020304" pitchFamily="18" charset="0"/>
              </a:rPr>
              <a:t>的精确率都</a:t>
            </a:r>
            <a:r>
              <a:rPr lang="zh-CN" altLang="zh-CN" sz="28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呈现降低</a:t>
            </a:r>
            <a:r>
              <a:rPr lang="zh-CN" altLang="zh-CN" sz="2800" dirty="0">
                <a:effectLst/>
                <a:latin typeface="等线" panose="02010600030101010101" pitchFamily="2" charset="-122"/>
                <a:ea typeface="宋体" panose="02010600030101010101" pitchFamily="2" charset="-122"/>
                <a:cs typeface="Times New Roman" panose="02020603050405020304" pitchFamily="18" charset="0"/>
              </a:rPr>
              <a:t>的情况。</a:t>
            </a:r>
            <a:endParaRPr lang="en-US" altLang="zh-CN" sz="28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2800" dirty="0">
                <a:latin typeface="等线" panose="02010600030101010101" pitchFamily="2" charset="-122"/>
                <a:ea typeface="宋体" panose="02010600030101010101" pitchFamily="2" charset="-122"/>
                <a:cs typeface="Times New Roman" panose="02020603050405020304" pitchFamily="18" charset="0"/>
              </a:rPr>
              <a:t>  </a:t>
            </a:r>
            <a:r>
              <a:rPr lang="en-US" altLang="zh-CN" sz="2800" dirty="0">
                <a:solidFill>
                  <a:srgbClr val="FFC000"/>
                </a:solidFill>
                <a:effectLst/>
                <a:latin typeface="等线" panose="02010600030101010101" pitchFamily="2" charset="-122"/>
                <a:ea typeface="宋体" panose="02010600030101010101" pitchFamily="2" charset="-122"/>
                <a:cs typeface="Times New Roman" panose="02020603050405020304" pitchFamily="18" charset="0"/>
              </a:rPr>
              <a:t>CNN</a:t>
            </a:r>
            <a:r>
              <a:rPr lang="zh-CN" altLang="zh-CN" sz="2800" dirty="0">
                <a:solidFill>
                  <a:srgbClr val="FFC000"/>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2800" dirty="0">
                <a:solidFill>
                  <a:srgbClr val="FFC000"/>
                </a:solidFill>
                <a:effectLst/>
                <a:latin typeface="等线" panose="02010600030101010101" pitchFamily="2" charset="-122"/>
                <a:ea typeface="宋体" panose="02010600030101010101" pitchFamily="2" charset="-122"/>
                <a:cs typeface="Times New Roman" panose="02020603050405020304" pitchFamily="18" charset="0"/>
              </a:rPr>
              <a:t>GRU</a:t>
            </a:r>
            <a:r>
              <a:rPr lang="zh-CN" altLang="zh-CN" sz="2800" dirty="0">
                <a:solidFill>
                  <a:srgbClr val="FFC000"/>
                </a:solidFill>
                <a:effectLst/>
                <a:latin typeface="等线" panose="02010600030101010101" pitchFamily="2" charset="-122"/>
                <a:ea typeface="宋体" panose="02010600030101010101" pitchFamily="2" charset="-122"/>
                <a:cs typeface="Times New Roman" panose="02020603050405020304" pitchFamily="18" charset="0"/>
              </a:rPr>
              <a:t>和</a:t>
            </a:r>
            <a:r>
              <a:rPr lang="en-US" altLang="zh-CN" sz="2800" dirty="0">
                <a:solidFill>
                  <a:srgbClr val="FFC000"/>
                </a:solidFill>
                <a:effectLst/>
                <a:latin typeface="等线" panose="02010600030101010101" pitchFamily="2" charset="-122"/>
                <a:ea typeface="宋体" panose="02010600030101010101" pitchFamily="2" charset="-122"/>
                <a:cs typeface="Times New Roman" panose="02020603050405020304" pitchFamily="18" charset="0"/>
              </a:rPr>
              <a:t>RNN</a:t>
            </a:r>
            <a:r>
              <a:rPr lang="zh-CN" altLang="zh-CN" sz="2800" dirty="0">
                <a:effectLst/>
                <a:latin typeface="等线" panose="02010600030101010101" pitchFamily="2" charset="-122"/>
                <a:ea typeface="宋体" panose="02010600030101010101" pitchFamily="2" charset="-122"/>
                <a:cs typeface="Times New Roman" panose="02020603050405020304" pitchFamily="18" charset="0"/>
              </a:rPr>
              <a:t>的</a:t>
            </a:r>
            <a:r>
              <a:rPr lang="zh-CN" altLang="en-US" sz="2800" dirty="0">
                <a:effectLst/>
                <a:latin typeface="等线" panose="02010600030101010101" pitchFamily="2" charset="-122"/>
                <a:ea typeface="宋体" panose="02010600030101010101" pitchFamily="2" charset="-122"/>
                <a:cs typeface="Times New Roman" panose="02020603050405020304" pitchFamily="18" charset="0"/>
              </a:rPr>
              <a:t>任意</a:t>
            </a:r>
            <a:r>
              <a:rPr lang="zh-CN" altLang="zh-CN" sz="2800" dirty="0">
                <a:effectLst/>
                <a:latin typeface="等线" panose="02010600030101010101" pitchFamily="2" charset="-122"/>
                <a:ea typeface="宋体" panose="02010600030101010101" pitchFamily="2" charset="-122"/>
                <a:cs typeface="Times New Roman" panose="02020603050405020304" pitchFamily="18" charset="0"/>
              </a:rPr>
              <a:t>组合模型无论是在有情感评分还是在没有情感评分的情况下精确率都比单个模型</a:t>
            </a:r>
            <a:r>
              <a:rPr lang="zh-CN" altLang="zh-CN" sz="2800" dirty="0">
                <a:solidFill>
                  <a:srgbClr val="FFC000"/>
                </a:solidFill>
                <a:effectLst/>
                <a:latin typeface="等线" panose="02010600030101010101" pitchFamily="2" charset="-122"/>
                <a:ea typeface="宋体" panose="02010600030101010101" pitchFamily="2" charset="-122"/>
                <a:cs typeface="Times New Roman" panose="02020603050405020304" pitchFamily="18" charset="0"/>
              </a:rPr>
              <a:t>有所提升</a:t>
            </a:r>
            <a:r>
              <a:rPr lang="zh-CN" altLang="zh-CN" sz="2800" dirty="0">
                <a:effectLst/>
                <a:latin typeface="等线" panose="02010600030101010101" pitchFamily="2" charset="-122"/>
                <a:ea typeface="宋体" panose="02010600030101010101" pitchFamily="2" charset="-122"/>
                <a:cs typeface="Times New Roman" panose="02020603050405020304" pitchFamily="18" charset="0"/>
              </a:rPr>
              <a:t>，平均提升率能达到</a:t>
            </a:r>
            <a:r>
              <a:rPr lang="en-US" altLang="zh-CN" sz="2800" dirty="0">
                <a:effectLst/>
                <a:latin typeface="等线" panose="02010600030101010101" pitchFamily="2" charset="-122"/>
                <a:ea typeface="宋体" panose="02010600030101010101" pitchFamily="2" charset="-122"/>
                <a:cs typeface="Times New Roman" panose="02020603050405020304" pitchFamily="18" charset="0"/>
              </a:rPr>
              <a:t>26%</a:t>
            </a:r>
            <a:r>
              <a:rPr lang="zh-CN" altLang="zh-CN" sz="28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en-US" sz="2800" dirty="0"/>
          </a:p>
        </p:txBody>
      </p:sp>
      <p:pic>
        <p:nvPicPr>
          <p:cNvPr id="9" name="图片 8">
            <a:extLst>
              <a:ext uri="{FF2B5EF4-FFF2-40B4-BE49-F238E27FC236}">
                <a16:creationId xmlns:a16="http://schemas.microsoft.com/office/drawing/2014/main" id="{9D14AE21-8AFC-8716-6F09-E23DB33420F3}"/>
              </a:ext>
            </a:extLst>
          </p:cNvPr>
          <p:cNvPicPr>
            <a:picLocks noChangeAspect="1"/>
          </p:cNvPicPr>
          <p:nvPr/>
        </p:nvPicPr>
        <p:blipFill>
          <a:blip r:embed="rId5"/>
          <a:stretch>
            <a:fillRect/>
          </a:stretch>
        </p:blipFill>
        <p:spPr>
          <a:xfrm>
            <a:off x="6384032" y="1908566"/>
            <a:ext cx="4176464" cy="3221844"/>
          </a:xfrm>
          <a:prstGeom prst="rect">
            <a:avLst/>
          </a:prstGeom>
        </p:spPr>
      </p:pic>
    </p:spTree>
    <p:extLst>
      <p:ext uri="{BB962C8B-B14F-4D97-AF65-F5344CB8AC3E}">
        <p14:creationId xmlns:p14="http://schemas.microsoft.com/office/powerpoint/2010/main" val="6626304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1657826"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C</a:t>
            </a:r>
            <a:r>
              <a:rPr lang="en-US" altLang="zh-CN" sz="2400" dirty="0">
                <a:latin typeface="Comic Sans MS" panose="030F0902030302020204" pitchFamily="66" charset="0"/>
                <a:ea typeface="Comic Sans MS" panose="030F0902030302020204" pitchFamily="66" charset="0"/>
                <a:cs typeface="Comic Sans MS" panose="030F0902030302020204" pitchFamily="66" charset="0"/>
              </a:rPr>
              <a:t>onclusion</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sp>
        <p:nvSpPr>
          <p:cNvPr id="8" name="文本框 7">
            <a:extLst>
              <a:ext uri="{FF2B5EF4-FFF2-40B4-BE49-F238E27FC236}">
                <a16:creationId xmlns:a16="http://schemas.microsoft.com/office/drawing/2014/main" id="{FE844C59-56E1-297B-6D68-8D6BE11D6C65}"/>
              </a:ext>
            </a:extLst>
          </p:cNvPr>
          <p:cNvSpPr txBox="1"/>
          <p:nvPr/>
        </p:nvSpPr>
        <p:spPr>
          <a:xfrm>
            <a:off x="767408" y="1878230"/>
            <a:ext cx="4176464" cy="4031873"/>
          </a:xfrm>
          <a:prstGeom prst="rect">
            <a:avLst/>
          </a:prstGeom>
          <a:noFill/>
        </p:spPr>
        <p:txBody>
          <a:bodyPr wrap="square" rtlCol="0">
            <a:spAutoFit/>
          </a:bodyPr>
          <a:lstStyle/>
          <a:p>
            <a:r>
              <a:rPr lang="en-US" altLang="zh-CN" sz="32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sz="3200" dirty="0">
                <a:effectLst/>
                <a:latin typeface="等线" panose="02010600030101010101" pitchFamily="2" charset="-122"/>
                <a:ea typeface="宋体" panose="02010600030101010101" pitchFamily="2" charset="-122"/>
                <a:cs typeface="Times New Roman" panose="02020603050405020304" pitchFamily="18" charset="0"/>
              </a:rPr>
              <a:t>的精确率最高。</a:t>
            </a:r>
            <a:endParaRPr lang="en-US" altLang="zh-CN" sz="32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32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32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情感融合</a:t>
            </a:r>
            <a:r>
              <a:rPr lang="zh-CN" altLang="zh-CN" sz="3200" dirty="0">
                <a:effectLst/>
                <a:latin typeface="等线" panose="02010600030101010101" pitchFamily="2" charset="-122"/>
                <a:ea typeface="宋体" panose="02010600030101010101" pitchFamily="2" charset="-122"/>
                <a:cs typeface="Times New Roman" panose="02020603050405020304" pitchFamily="18" charset="0"/>
              </a:rPr>
              <a:t>对对</a:t>
            </a:r>
            <a:r>
              <a:rPr lang="en-US" altLang="zh-CN" sz="32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sz="3200" dirty="0">
                <a:effectLst/>
                <a:latin typeface="等线" panose="02010600030101010101" pitchFamily="2" charset="-122"/>
                <a:ea typeface="宋体" panose="02010600030101010101" pitchFamily="2" charset="-122"/>
                <a:cs typeface="Times New Roman" panose="02020603050405020304" pitchFamily="18" charset="0"/>
              </a:rPr>
              <a:t>和</a:t>
            </a:r>
            <a:r>
              <a:rPr lang="en-US" altLang="zh-CN" sz="3200" dirty="0">
                <a:effectLst/>
                <a:latin typeface="等线" panose="02010600030101010101" pitchFamily="2" charset="-122"/>
                <a:ea typeface="宋体" panose="02010600030101010101" pitchFamily="2" charset="-122"/>
                <a:cs typeface="Times New Roman" panose="02020603050405020304" pitchFamily="18" charset="0"/>
              </a:rPr>
              <a:t>GRU</a:t>
            </a:r>
            <a:r>
              <a:rPr lang="zh-CN" altLang="zh-CN" sz="3200" dirty="0">
                <a:effectLst/>
                <a:latin typeface="等线" panose="02010600030101010101" pitchFamily="2" charset="-122"/>
                <a:ea typeface="宋体" panose="02010600030101010101" pitchFamily="2" charset="-122"/>
                <a:cs typeface="Times New Roman" panose="02020603050405020304" pitchFamily="18" charset="0"/>
              </a:rPr>
              <a:t>的模型精度提升有所帮助。</a:t>
            </a:r>
            <a:endParaRPr lang="en-US" altLang="zh-CN" sz="32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32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32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集成学习</a:t>
            </a:r>
            <a:r>
              <a:rPr lang="zh-CN" altLang="zh-CN" sz="3200" dirty="0">
                <a:effectLst/>
                <a:latin typeface="等线" panose="02010600030101010101" pitchFamily="2" charset="-122"/>
                <a:ea typeface="宋体" panose="02010600030101010101" pitchFamily="2" charset="-122"/>
                <a:cs typeface="Times New Roman" panose="02020603050405020304" pitchFamily="18" charset="0"/>
              </a:rPr>
              <a:t>对除了</a:t>
            </a:r>
            <a:r>
              <a:rPr lang="en-US" altLang="zh-CN" sz="32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sz="3200" dirty="0">
                <a:effectLst/>
                <a:latin typeface="等线" panose="02010600030101010101" pitchFamily="2" charset="-122"/>
                <a:ea typeface="宋体" panose="02010600030101010101" pitchFamily="2" charset="-122"/>
                <a:cs typeface="Times New Roman" panose="02020603050405020304" pitchFamily="18" charset="0"/>
              </a:rPr>
              <a:t>模型以外，其他任何模型的组合模型精度</a:t>
            </a:r>
            <a:r>
              <a:rPr lang="zh-CN" altLang="en-US" sz="3200" dirty="0">
                <a:effectLst/>
                <a:latin typeface="等线" panose="02010600030101010101" pitchFamily="2" charset="-122"/>
                <a:ea typeface="宋体" panose="02010600030101010101" pitchFamily="2" charset="-122"/>
                <a:cs typeface="Times New Roman" panose="02020603050405020304" pitchFamily="18" charset="0"/>
              </a:rPr>
              <a:t>提升有所帮助</a:t>
            </a:r>
            <a:endParaRPr lang="zh-CN" altLang="en-US" sz="3200" dirty="0"/>
          </a:p>
        </p:txBody>
      </p:sp>
      <p:pic>
        <p:nvPicPr>
          <p:cNvPr id="9" name="图片 8">
            <a:extLst>
              <a:ext uri="{FF2B5EF4-FFF2-40B4-BE49-F238E27FC236}">
                <a16:creationId xmlns:a16="http://schemas.microsoft.com/office/drawing/2014/main" id="{9D14AE21-8AFC-8716-6F09-E23DB33420F3}"/>
              </a:ext>
            </a:extLst>
          </p:cNvPr>
          <p:cNvPicPr>
            <a:picLocks noChangeAspect="1"/>
          </p:cNvPicPr>
          <p:nvPr/>
        </p:nvPicPr>
        <p:blipFill>
          <a:blip r:embed="rId5"/>
          <a:stretch>
            <a:fillRect/>
          </a:stretch>
        </p:blipFill>
        <p:spPr>
          <a:xfrm>
            <a:off x="6312024" y="2785281"/>
            <a:ext cx="4176464" cy="3221844"/>
          </a:xfrm>
          <a:prstGeom prst="rect">
            <a:avLst/>
          </a:prstGeom>
        </p:spPr>
      </p:pic>
      <p:pic>
        <p:nvPicPr>
          <p:cNvPr id="2" name="图片 1">
            <a:extLst>
              <a:ext uri="{FF2B5EF4-FFF2-40B4-BE49-F238E27FC236}">
                <a16:creationId xmlns:a16="http://schemas.microsoft.com/office/drawing/2014/main" id="{6F295B66-2CA9-91C1-E4EF-D721A5329BCC}"/>
              </a:ext>
            </a:extLst>
          </p:cNvPr>
          <p:cNvPicPr>
            <a:picLocks noChangeAspect="1"/>
          </p:cNvPicPr>
          <p:nvPr/>
        </p:nvPicPr>
        <p:blipFill>
          <a:blip r:embed="rId6"/>
          <a:stretch>
            <a:fillRect/>
          </a:stretch>
        </p:blipFill>
        <p:spPr>
          <a:xfrm>
            <a:off x="5951984" y="877049"/>
            <a:ext cx="4896544" cy="1890116"/>
          </a:xfrm>
          <a:prstGeom prst="rect">
            <a:avLst/>
          </a:prstGeom>
        </p:spPr>
      </p:pic>
    </p:spTree>
    <p:extLst>
      <p:ext uri="{BB962C8B-B14F-4D97-AF65-F5344CB8AC3E}">
        <p14:creationId xmlns:p14="http://schemas.microsoft.com/office/powerpoint/2010/main" val="17516220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3906839"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P</a:t>
            </a:r>
            <a:r>
              <a:rPr lang="en-US" altLang="zh-CN" sz="2400" dirty="0">
                <a:latin typeface="Comic Sans MS" panose="030F0902030302020204" pitchFamily="66" charset="0"/>
                <a:ea typeface="Comic Sans MS" panose="030F0902030302020204" pitchFamily="66" charset="0"/>
                <a:cs typeface="Comic Sans MS" panose="030F0902030302020204" pitchFamily="66" charset="0"/>
              </a:rPr>
              <a:t>roblems and</a:t>
            </a:r>
            <a:r>
              <a:rPr lang="zh-CN" altLang="en-US" sz="2400" dirty="0">
                <a:latin typeface="Comic Sans MS" panose="030F0902030302020204" pitchFamily="66" charset="0"/>
                <a:ea typeface="Comic Sans MS" panose="030F0902030302020204" pitchFamily="66" charset="0"/>
                <a:cs typeface="Comic Sans MS" panose="030F0902030302020204" pitchFamily="66" charset="0"/>
              </a:rPr>
              <a:t> </a:t>
            </a:r>
            <a:r>
              <a:rPr lang="en-US" altLang="zh-CN" sz="2400" dirty="0">
                <a:latin typeface="Comic Sans MS" panose="030F0902030302020204" pitchFamily="66" charset="0"/>
                <a:ea typeface="Comic Sans MS" panose="030F0902030302020204" pitchFamily="66" charset="0"/>
                <a:cs typeface="Comic Sans MS" panose="030F0902030302020204" pitchFamily="66" charset="0"/>
              </a:rPr>
              <a:t>Future work</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sp>
        <p:nvSpPr>
          <p:cNvPr id="10" name="文本框 9">
            <a:extLst>
              <a:ext uri="{FF2B5EF4-FFF2-40B4-BE49-F238E27FC236}">
                <a16:creationId xmlns:a16="http://schemas.microsoft.com/office/drawing/2014/main" id="{598348FF-51BA-A2B3-E7BA-E0F861167989}"/>
              </a:ext>
            </a:extLst>
          </p:cNvPr>
          <p:cNvSpPr txBox="1"/>
          <p:nvPr/>
        </p:nvSpPr>
        <p:spPr>
          <a:xfrm>
            <a:off x="2133268" y="2132856"/>
            <a:ext cx="8064896" cy="3108543"/>
          </a:xfrm>
          <a:prstGeom prst="rect">
            <a:avLst/>
          </a:prstGeom>
          <a:noFill/>
        </p:spPr>
        <p:txBody>
          <a:bodyPr wrap="square" rtlCol="0">
            <a:spAutoFit/>
          </a:bodyPr>
          <a:lstStyle/>
          <a:p>
            <a:pPr marL="285750" indent="-285750">
              <a:buFontTx/>
              <a:buChar char="-"/>
            </a:pPr>
            <a:r>
              <a:rPr lang="zh-CN" altLang="zh-CN" sz="2800" dirty="0">
                <a:effectLst/>
                <a:latin typeface="等线" panose="02010600030101010101" pitchFamily="2" charset="-122"/>
                <a:ea typeface="宋体" panose="02010600030101010101" pitchFamily="2" charset="-122"/>
                <a:cs typeface="Times New Roman" panose="02020603050405020304" pitchFamily="18" charset="0"/>
              </a:rPr>
              <a:t>研究的模型仅限于四种</a:t>
            </a:r>
            <a:endParaRPr lang="en-US" altLang="zh-CN" sz="2800" dirty="0">
              <a:effectLst/>
              <a:latin typeface="等线" panose="02010600030101010101" pitchFamily="2" charset="-122"/>
              <a:ea typeface="宋体" panose="02010600030101010101" pitchFamily="2" charset="-122"/>
              <a:cs typeface="Times New Roman" panose="02020603050405020304" pitchFamily="18" charset="0"/>
            </a:endParaRPr>
          </a:p>
          <a:p>
            <a:pPr marL="285750" indent="-285750">
              <a:buFontTx/>
              <a:buChar char="-"/>
            </a:pPr>
            <a:r>
              <a:rPr lang="zh-CN" altLang="zh-CN" sz="2800" dirty="0">
                <a:effectLst/>
                <a:latin typeface="等线" panose="02010600030101010101" pitchFamily="2" charset="-122"/>
                <a:ea typeface="宋体" panose="02010600030101010101" pitchFamily="2" charset="-122"/>
                <a:cs typeface="Times New Roman" panose="02020603050405020304" pitchFamily="18" charset="0"/>
              </a:rPr>
              <a:t>情感评分仅取自于推特评论，还没涉及到财经新闻和政策新闻。</a:t>
            </a:r>
            <a:endParaRPr lang="en-US" altLang="zh-CN" sz="2800" dirty="0">
              <a:effectLst/>
              <a:latin typeface="等线" panose="02010600030101010101" pitchFamily="2" charset="-122"/>
              <a:ea typeface="宋体" panose="02010600030101010101" pitchFamily="2" charset="-122"/>
              <a:cs typeface="Times New Roman" panose="02020603050405020304" pitchFamily="18" charset="0"/>
            </a:endParaRPr>
          </a:p>
          <a:p>
            <a:pPr marL="285750" indent="-285750">
              <a:buFontTx/>
              <a:buChar char="-"/>
            </a:pPr>
            <a:r>
              <a:rPr lang="zh-CN" altLang="zh-CN" sz="2800" dirty="0">
                <a:effectLst/>
                <a:latin typeface="等线" panose="02010600030101010101" pitchFamily="2" charset="-122"/>
                <a:ea typeface="宋体" panose="02010600030101010101" pitchFamily="2" charset="-122"/>
                <a:cs typeface="Times New Roman" panose="02020603050405020304" pitchFamily="18" charset="0"/>
              </a:rPr>
              <a:t>没有研究不同测训练集和测试集占比对模型精度的影响</a:t>
            </a:r>
            <a:endParaRPr lang="en-US" altLang="zh-CN" sz="2800" dirty="0">
              <a:effectLst/>
              <a:latin typeface="等线" panose="02010600030101010101" pitchFamily="2" charset="-122"/>
              <a:ea typeface="宋体" panose="02010600030101010101" pitchFamily="2" charset="-122"/>
              <a:cs typeface="Times New Roman" panose="02020603050405020304" pitchFamily="18" charset="0"/>
            </a:endParaRPr>
          </a:p>
          <a:p>
            <a:pPr marL="285750" indent="-285750">
              <a:buFontTx/>
              <a:buChar char="-"/>
            </a:pPr>
            <a:r>
              <a:rPr lang="zh-CN" altLang="zh-CN" sz="2800" dirty="0">
                <a:effectLst/>
                <a:latin typeface="等线" panose="02010600030101010101" pitchFamily="2" charset="-122"/>
                <a:ea typeface="宋体" panose="02010600030101010101" pitchFamily="2" charset="-122"/>
                <a:cs typeface="Times New Roman" panose="02020603050405020304" pitchFamily="18" charset="0"/>
              </a:rPr>
              <a:t>对预测精度较差的模型也没有进行模型参数调整以尝试提高预测精度。</a:t>
            </a:r>
            <a:endParaRPr lang="zh-CN" altLang="en-US" sz="2800" dirty="0"/>
          </a:p>
        </p:txBody>
      </p:sp>
      <p:sp>
        <p:nvSpPr>
          <p:cNvPr id="2" name="文本框 1">
            <a:extLst>
              <a:ext uri="{FF2B5EF4-FFF2-40B4-BE49-F238E27FC236}">
                <a16:creationId xmlns:a16="http://schemas.microsoft.com/office/drawing/2014/main" id="{AC0B115D-8003-785C-E458-2D8B7A206E3D}"/>
              </a:ext>
            </a:extLst>
          </p:cNvPr>
          <p:cNvSpPr txBox="1"/>
          <p:nvPr/>
        </p:nvSpPr>
        <p:spPr>
          <a:xfrm>
            <a:off x="2855625" y="5732581"/>
            <a:ext cx="6362639" cy="646331"/>
          </a:xfrm>
          <a:prstGeom prst="rect">
            <a:avLst/>
          </a:prstGeom>
          <a:noFill/>
        </p:spPr>
        <p:txBody>
          <a:bodyPr wrap="none" rtlCol="0">
            <a:spAutoFit/>
          </a:bodyPr>
          <a:lstStyle/>
          <a:p>
            <a:r>
              <a:rPr kumimoji="1" lang="en-US" altLang="zh-CN" sz="3600" b="1" dirty="0">
                <a:solidFill>
                  <a:srgbClr val="FF0000"/>
                </a:solidFill>
              </a:rPr>
              <a:t>Thank</a:t>
            </a:r>
            <a:r>
              <a:rPr kumimoji="1" lang="zh-CN" altLang="en-US" sz="3600" b="1" dirty="0">
                <a:solidFill>
                  <a:srgbClr val="FF0000"/>
                </a:solidFill>
              </a:rPr>
              <a:t> </a:t>
            </a:r>
            <a:r>
              <a:rPr kumimoji="1" lang="en-US" altLang="zh-CN" sz="3600" b="1" dirty="0">
                <a:solidFill>
                  <a:srgbClr val="FF0000"/>
                </a:solidFill>
              </a:rPr>
              <a:t>you</a:t>
            </a:r>
            <a:r>
              <a:rPr kumimoji="1" lang="zh-CN" altLang="en-US" sz="3600" b="1" dirty="0">
                <a:solidFill>
                  <a:srgbClr val="FF0000"/>
                </a:solidFill>
              </a:rPr>
              <a:t> </a:t>
            </a:r>
            <a:r>
              <a:rPr kumimoji="1" lang="en-US" altLang="zh-CN" sz="3600" b="1" dirty="0">
                <a:solidFill>
                  <a:srgbClr val="FF0000"/>
                </a:solidFill>
              </a:rPr>
              <a:t>for</a:t>
            </a:r>
            <a:r>
              <a:rPr kumimoji="1" lang="zh-CN" altLang="en-US" sz="3600" b="1" dirty="0">
                <a:solidFill>
                  <a:srgbClr val="FF0000"/>
                </a:solidFill>
              </a:rPr>
              <a:t> </a:t>
            </a:r>
            <a:r>
              <a:rPr kumimoji="1" lang="en-US" altLang="zh-CN" sz="3600" b="1" dirty="0">
                <a:solidFill>
                  <a:srgbClr val="FF0000"/>
                </a:solidFill>
              </a:rPr>
              <a:t>your</a:t>
            </a:r>
            <a:r>
              <a:rPr kumimoji="1" lang="zh-CN" altLang="en-US" sz="3600" b="1" dirty="0">
                <a:solidFill>
                  <a:srgbClr val="FF0000"/>
                </a:solidFill>
              </a:rPr>
              <a:t> </a:t>
            </a:r>
            <a:r>
              <a:rPr kumimoji="1" lang="en-US" altLang="zh-CN" sz="3600" b="1" dirty="0">
                <a:solidFill>
                  <a:srgbClr val="FF0000"/>
                </a:solidFill>
              </a:rPr>
              <a:t>attention!</a:t>
            </a:r>
            <a:endParaRPr kumimoji="1" lang="zh-CN" altLang="en-US" sz="3600" b="1" dirty="0">
              <a:solidFill>
                <a:srgbClr val="FF0000"/>
              </a:solidFill>
            </a:endParaRPr>
          </a:p>
        </p:txBody>
      </p:sp>
      <p:sp>
        <p:nvSpPr>
          <p:cNvPr id="3" name="文本框 2">
            <a:extLst>
              <a:ext uri="{FF2B5EF4-FFF2-40B4-BE49-F238E27FC236}">
                <a16:creationId xmlns:a16="http://schemas.microsoft.com/office/drawing/2014/main" id="{D6B52D46-C631-DBD0-210C-89D98F04E9F2}"/>
              </a:ext>
            </a:extLst>
          </p:cNvPr>
          <p:cNvSpPr txBox="1"/>
          <p:nvPr/>
        </p:nvSpPr>
        <p:spPr>
          <a:xfrm>
            <a:off x="3490893" y="6379269"/>
            <a:ext cx="4370235" cy="461665"/>
          </a:xfrm>
          <a:prstGeom prst="rect">
            <a:avLst/>
          </a:prstGeom>
          <a:noFill/>
        </p:spPr>
        <p:txBody>
          <a:bodyPr wrap="none" rtlCol="0">
            <a:spAutoFit/>
          </a:bodyPr>
          <a:lstStyle/>
          <a:p>
            <a:r>
              <a:rPr kumimoji="1" lang="en-US" altLang="zh-CN" sz="2400" dirty="0">
                <a:latin typeface="Calibri" panose="020F0502020204030204" pitchFamily="34" charset="0"/>
                <a:cs typeface="Calibri" panose="020F0502020204030204" pitchFamily="34" charset="0"/>
              </a:rPr>
              <a:t>contact</a:t>
            </a:r>
            <a:r>
              <a:rPr kumimoji="1" lang="zh-CN" altLang="en-US" sz="2400" dirty="0">
                <a:latin typeface="Calibri" panose="020F0502020204030204" pitchFamily="34" charset="0"/>
                <a:cs typeface="Calibri" panose="020F0502020204030204" pitchFamily="34" charset="0"/>
              </a:rPr>
              <a:t> </a:t>
            </a:r>
            <a:r>
              <a:rPr kumimoji="1" lang="en-US" altLang="zh-CN" sz="2400" dirty="0">
                <a:latin typeface="Calibri" panose="020F0502020204030204" pitchFamily="34" charset="0"/>
                <a:cs typeface="Calibri" panose="020F0502020204030204" pitchFamily="34" charset="0"/>
              </a:rPr>
              <a:t>me:</a:t>
            </a:r>
            <a:r>
              <a:rPr kumimoji="1" lang="zh-CN" altLang="en-US" sz="2400" dirty="0">
                <a:latin typeface="Calibri" panose="020F0502020204030204" pitchFamily="34" charset="0"/>
                <a:cs typeface="Calibri" panose="020F0502020204030204" pitchFamily="34" charset="0"/>
              </a:rPr>
              <a:t> </a:t>
            </a:r>
            <a:r>
              <a:rPr kumimoji="1" lang="en-US" altLang="zh-CN" sz="2400" dirty="0">
                <a:latin typeface="Calibri" panose="020F0502020204030204" pitchFamily="34" charset="0"/>
                <a:cs typeface="Calibri" panose="020F0502020204030204" pitchFamily="34" charset="0"/>
              </a:rPr>
              <a:t>21wlliu2@stu.edu.cn</a:t>
            </a:r>
            <a:endParaRPr kumimoji="1"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3301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sp>
        <p:nvSpPr>
          <p:cNvPr id="2" name="文本框 1"/>
          <p:cNvSpPr txBox="1"/>
          <p:nvPr/>
        </p:nvSpPr>
        <p:spPr>
          <a:xfrm>
            <a:off x="499115" y="1844824"/>
            <a:ext cx="11193770" cy="3002360"/>
          </a:xfrm>
          <a:prstGeom prst="rect">
            <a:avLst/>
          </a:prstGeom>
          <a:noFill/>
        </p:spPr>
        <p:txBody>
          <a:bodyPr wrap="square" rtlCol="0">
            <a:spAutoFit/>
          </a:bodyPr>
          <a:lstStyle/>
          <a:p>
            <a:pPr marL="342900" indent="-342900" algn="just">
              <a:lnSpc>
                <a:spcPct val="150000"/>
              </a:lnSpc>
              <a:buFont typeface="Arial" panose="020B0704020202020204" pitchFamily="34" charset="0"/>
              <a:buChar char="•"/>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背景与动机</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   </a:t>
            </a:r>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股票预测模型中缺少同时探究情感融合和集成学习对模型精确度提升效果的研究</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   </a:t>
            </a:r>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情感融合的加入对模型精度影响的情况未知</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   </a:t>
            </a:r>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集成学习的加入对模型精度影响的情况未知</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   </a:t>
            </a:r>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情感融合对集成学习模型精度影响的情况未知</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2023311"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Introduction</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1481496"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T</a:t>
            </a:r>
            <a:r>
              <a:rPr lang="en-US" altLang="zh-CN" sz="2400" dirty="0">
                <a:latin typeface="Comic Sans MS" panose="030F0902030302020204" pitchFamily="66" charset="0"/>
                <a:ea typeface="Comic Sans MS" panose="030F0902030302020204" pitchFamily="66" charset="0"/>
                <a:cs typeface="Comic Sans MS" panose="030F0902030302020204" pitchFamily="66" charset="0"/>
              </a:rPr>
              <a:t>ime line</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pic>
        <p:nvPicPr>
          <p:cNvPr id="5" name="图片 4">
            <a:extLst>
              <a:ext uri="{FF2B5EF4-FFF2-40B4-BE49-F238E27FC236}">
                <a16:creationId xmlns:a16="http://schemas.microsoft.com/office/drawing/2014/main" id="{CE21CDB9-0E37-31A5-4DAD-328AEADD096D}"/>
              </a:ext>
            </a:extLst>
          </p:cNvPr>
          <p:cNvPicPr>
            <a:picLocks noChangeAspect="1"/>
          </p:cNvPicPr>
          <p:nvPr/>
        </p:nvPicPr>
        <p:blipFill>
          <a:blip r:embed="rId5"/>
          <a:stretch>
            <a:fillRect/>
          </a:stretch>
        </p:blipFill>
        <p:spPr>
          <a:xfrm>
            <a:off x="3813612" y="1344750"/>
            <a:ext cx="4564776" cy="5220152"/>
          </a:xfrm>
          <a:prstGeom prst="rect">
            <a:avLst/>
          </a:prstGeom>
        </p:spPr>
      </p:pic>
    </p:spTree>
    <p:extLst>
      <p:ext uri="{BB962C8B-B14F-4D97-AF65-F5344CB8AC3E}">
        <p14:creationId xmlns:p14="http://schemas.microsoft.com/office/powerpoint/2010/main" val="33928149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2119491"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Contributions</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sp>
        <p:nvSpPr>
          <p:cNvPr id="2" name="文本框 1">
            <a:extLst>
              <a:ext uri="{FF2B5EF4-FFF2-40B4-BE49-F238E27FC236}">
                <a16:creationId xmlns:a16="http://schemas.microsoft.com/office/drawing/2014/main" id="{152B40FE-4E2E-85A0-62A8-B46DC84DA4F5}"/>
              </a:ext>
            </a:extLst>
          </p:cNvPr>
          <p:cNvSpPr txBox="1"/>
          <p:nvPr/>
        </p:nvSpPr>
        <p:spPr>
          <a:xfrm>
            <a:off x="1271464" y="2551837"/>
            <a:ext cx="9649072" cy="1754326"/>
          </a:xfrm>
          <a:prstGeom prst="rect">
            <a:avLst/>
          </a:prstGeom>
          <a:noFill/>
        </p:spPr>
        <p:txBody>
          <a:bodyPr wrap="square" rtlCol="0">
            <a:spAutoFit/>
          </a:bodyPr>
          <a:lstStyle/>
          <a:p>
            <a:r>
              <a:rPr lang="en-US" altLang="zh-CN" sz="3600" dirty="0"/>
              <a:t>1</a:t>
            </a:r>
            <a:r>
              <a:rPr lang="zh-CN" altLang="en-US" sz="3600" dirty="0"/>
              <a:t>、对比各深度学习模型的预测精度</a:t>
            </a:r>
            <a:endParaRPr lang="en-US" altLang="zh-CN" sz="3600" dirty="0"/>
          </a:p>
          <a:p>
            <a:r>
              <a:rPr lang="en-US" altLang="zh-CN" sz="3600" dirty="0"/>
              <a:t>2</a:t>
            </a:r>
            <a:r>
              <a:rPr lang="zh-CN" altLang="en-US" sz="3600" dirty="0"/>
              <a:t>、探究情感融合对各深度学习模型的精度影响</a:t>
            </a:r>
            <a:endParaRPr lang="en-US" altLang="zh-CN" sz="3600" dirty="0"/>
          </a:p>
          <a:p>
            <a:r>
              <a:rPr lang="en-US" altLang="zh-CN" sz="3600" dirty="0"/>
              <a:t>3</a:t>
            </a:r>
            <a:r>
              <a:rPr lang="zh-CN" altLang="en-US" sz="3600" dirty="0"/>
              <a:t>、探究集成学习对各深度学习模型的精度影响</a:t>
            </a:r>
          </a:p>
        </p:txBody>
      </p:sp>
    </p:spTree>
    <p:extLst>
      <p:ext uri="{BB962C8B-B14F-4D97-AF65-F5344CB8AC3E}">
        <p14:creationId xmlns:p14="http://schemas.microsoft.com/office/powerpoint/2010/main" val="30682939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2327881"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I</a:t>
            </a:r>
            <a:r>
              <a:rPr lang="en-US" altLang="zh-CN" sz="2400" dirty="0">
                <a:latin typeface="Comic Sans MS" panose="030F0902030302020204" pitchFamily="66" charset="0"/>
                <a:ea typeface="Comic Sans MS" panose="030F0902030302020204" pitchFamily="66" charset="0"/>
                <a:cs typeface="Comic Sans MS" panose="030F0902030302020204" pitchFamily="66" charset="0"/>
              </a:rPr>
              <a:t>nput features</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pic>
        <p:nvPicPr>
          <p:cNvPr id="5" name="图片 4">
            <a:extLst>
              <a:ext uri="{FF2B5EF4-FFF2-40B4-BE49-F238E27FC236}">
                <a16:creationId xmlns:a16="http://schemas.microsoft.com/office/drawing/2014/main" id="{694E9C45-B9D9-98F7-C7C8-8A2193500D0A}"/>
              </a:ext>
            </a:extLst>
          </p:cNvPr>
          <p:cNvPicPr>
            <a:picLocks noChangeAspect="1"/>
          </p:cNvPicPr>
          <p:nvPr/>
        </p:nvPicPr>
        <p:blipFill>
          <a:blip r:embed="rId5"/>
          <a:stretch>
            <a:fillRect/>
          </a:stretch>
        </p:blipFill>
        <p:spPr>
          <a:xfrm>
            <a:off x="4655840" y="2132856"/>
            <a:ext cx="6944465" cy="1512168"/>
          </a:xfrm>
          <a:prstGeom prst="rect">
            <a:avLst/>
          </a:prstGeom>
        </p:spPr>
      </p:pic>
      <p:sp>
        <p:nvSpPr>
          <p:cNvPr id="9" name="文本框 8">
            <a:extLst>
              <a:ext uri="{FF2B5EF4-FFF2-40B4-BE49-F238E27FC236}">
                <a16:creationId xmlns:a16="http://schemas.microsoft.com/office/drawing/2014/main" id="{A10CF26F-9CBE-1824-5ED8-8C75E1421007}"/>
              </a:ext>
            </a:extLst>
          </p:cNvPr>
          <p:cNvSpPr txBox="1"/>
          <p:nvPr/>
        </p:nvSpPr>
        <p:spPr>
          <a:xfrm>
            <a:off x="1415480" y="1851393"/>
            <a:ext cx="2922132" cy="3693319"/>
          </a:xfrm>
          <a:prstGeom prst="rect">
            <a:avLst/>
          </a:prstGeom>
          <a:noFill/>
        </p:spPr>
        <p:txBody>
          <a:bodyPr wrap="square" rtlCol="0">
            <a:spAutoFit/>
          </a:bodyPr>
          <a:lstStyle/>
          <a:p>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在所有的模型中，我们的输入特征</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开盘价</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a:p>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最高价</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最低价</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收盘价</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a:p>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收盘交易量</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收盘交易额</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情感评分</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2529860"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E</a:t>
            </a:r>
            <a:r>
              <a:rPr lang="en-US" altLang="zh-CN" sz="2400" dirty="0">
                <a:latin typeface="Comic Sans MS" panose="030F0902030302020204" pitchFamily="66" charset="0"/>
                <a:ea typeface="Comic Sans MS" panose="030F0902030302020204" pitchFamily="66" charset="0"/>
                <a:cs typeface="Comic Sans MS" panose="030F0902030302020204" pitchFamily="66" charset="0"/>
              </a:rPr>
              <a:t>motion analysis</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pic>
        <p:nvPicPr>
          <p:cNvPr id="3" name="图片 2">
            <a:extLst>
              <a:ext uri="{FF2B5EF4-FFF2-40B4-BE49-F238E27FC236}">
                <a16:creationId xmlns:a16="http://schemas.microsoft.com/office/drawing/2014/main" id="{47CE2454-6389-EE1A-26EE-A50F900A081D}"/>
              </a:ext>
            </a:extLst>
          </p:cNvPr>
          <p:cNvPicPr>
            <a:picLocks noChangeAspect="1"/>
          </p:cNvPicPr>
          <p:nvPr/>
        </p:nvPicPr>
        <p:blipFill>
          <a:blip r:embed="rId5"/>
          <a:stretch>
            <a:fillRect/>
          </a:stretch>
        </p:blipFill>
        <p:spPr>
          <a:xfrm>
            <a:off x="4303503" y="1407979"/>
            <a:ext cx="7812368" cy="2027096"/>
          </a:xfrm>
          <a:prstGeom prst="rect">
            <a:avLst/>
          </a:prstGeom>
        </p:spPr>
      </p:pic>
      <p:pic>
        <p:nvPicPr>
          <p:cNvPr id="10" name="图片 9">
            <a:extLst>
              <a:ext uri="{FF2B5EF4-FFF2-40B4-BE49-F238E27FC236}">
                <a16:creationId xmlns:a16="http://schemas.microsoft.com/office/drawing/2014/main" id="{99C25824-2767-25CF-8EAE-7D397ABD863A}"/>
              </a:ext>
            </a:extLst>
          </p:cNvPr>
          <p:cNvPicPr>
            <a:picLocks noChangeAspect="1"/>
          </p:cNvPicPr>
          <p:nvPr/>
        </p:nvPicPr>
        <p:blipFill>
          <a:blip r:embed="rId6"/>
          <a:stretch>
            <a:fillRect/>
          </a:stretch>
        </p:blipFill>
        <p:spPr>
          <a:xfrm>
            <a:off x="3503712" y="4086282"/>
            <a:ext cx="8784976" cy="1568746"/>
          </a:xfrm>
          <a:prstGeom prst="rect">
            <a:avLst/>
          </a:prstGeom>
        </p:spPr>
      </p:pic>
      <p:sp>
        <p:nvSpPr>
          <p:cNvPr id="11" name="文本框 10">
            <a:extLst>
              <a:ext uri="{FF2B5EF4-FFF2-40B4-BE49-F238E27FC236}">
                <a16:creationId xmlns:a16="http://schemas.microsoft.com/office/drawing/2014/main" id="{7818FDC8-B1D7-6250-B9D6-A17CD7AC2705}"/>
              </a:ext>
            </a:extLst>
          </p:cNvPr>
          <p:cNvSpPr txBox="1"/>
          <p:nvPr/>
        </p:nvSpPr>
        <p:spPr>
          <a:xfrm>
            <a:off x="551384" y="1995957"/>
            <a:ext cx="2952328" cy="2677656"/>
          </a:xfrm>
          <a:prstGeom prst="rect">
            <a:avLst/>
          </a:prstGeom>
          <a:noFill/>
        </p:spPr>
        <p:txBody>
          <a:bodyPr wrap="square" rtlCol="0">
            <a:spAutoFit/>
          </a:bodyPr>
          <a:lstStyle/>
          <a:p>
            <a:r>
              <a:rPr lang="zh-CN" altLang="en-US" sz="2800" dirty="0"/>
              <a:t>在情感融合中，我们主要使用了</a:t>
            </a:r>
            <a:r>
              <a:rPr lang="en-US" altLang="zh-CN" sz="2800" dirty="0"/>
              <a:t>TF-IDF</a:t>
            </a:r>
            <a:r>
              <a:rPr lang="zh-CN" altLang="en-US" sz="2800" dirty="0"/>
              <a:t>（词频</a:t>
            </a:r>
            <a:r>
              <a:rPr lang="en-US" altLang="zh-CN" sz="2800" dirty="0"/>
              <a:t>-</a:t>
            </a:r>
            <a:r>
              <a:rPr lang="zh-CN" altLang="en-US" sz="2800" dirty="0"/>
              <a:t>逆文档频率）和</a:t>
            </a:r>
            <a:r>
              <a:rPr lang="en-US" altLang="zh-CN" sz="2800" dirty="0"/>
              <a:t>K</a:t>
            </a:r>
            <a:r>
              <a:rPr lang="zh-CN" altLang="en-US" sz="2800" dirty="0"/>
              <a:t>均值聚类方法完成情感评分的生成。</a:t>
            </a:r>
          </a:p>
        </p:txBody>
      </p:sp>
    </p:spTree>
    <p:extLst>
      <p:ext uri="{BB962C8B-B14F-4D97-AF65-F5344CB8AC3E}">
        <p14:creationId xmlns:p14="http://schemas.microsoft.com/office/powerpoint/2010/main" val="18184312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2784737"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Experiment result</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sp>
        <p:nvSpPr>
          <p:cNvPr id="2" name="文本框 1">
            <a:extLst>
              <a:ext uri="{FF2B5EF4-FFF2-40B4-BE49-F238E27FC236}">
                <a16:creationId xmlns:a16="http://schemas.microsoft.com/office/drawing/2014/main" id="{E6C8A865-E3C6-9CA1-5A15-390414289A35}"/>
              </a:ext>
            </a:extLst>
          </p:cNvPr>
          <p:cNvSpPr txBox="1"/>
          <p:nvPr/>
        </p:nvSpPr>
        <p:spPr>
          <a:xfrm>
            <a:off x="364092" y="2246715"/>
            <a:ext cx="4985708" cy="2862322"/>
          </a:xfrm>
          <a:prstGeom prst="rect">
            <a:avLst/>
          </a:prstGeom>
          <a:noFill/>
        </p:spPr>
        <p:txBody>
          <a:bodyPr wrap="square" rtlCol="0">
            <a:spAutoFit/>
          </a:bodyPr>
          <a:lstStyle/>
          <a:p>
            <a:r>
              <a:rPr lang="en-US" altLang="zh-CN" sz="3600" dirty="0">
                <a:effectLst/>
                <a:latin typeface="等线" panose="02010600030101010101" pitchFamily="2" charset="-122"/>
                <a:ea typeface="宋体" panose="02010600030101010101" pitchFamily="2" charset="-122"/>
                <a:cs typeface="Times New Roman" panose="02020603050405020304" pitchFamily="18" charset="0"/>
              </a:rPr>
              <a:t>CNN</a:t>
            </a:r>
            <a:r>
              <a:rPr lang="zh-CN" altLang="zh-CN" sz="3600" dirty="0">
                <a:effectLst/>
                <a:latin typeface="等线" panose="02010600030101010101" pitchFamily="2" charset="-122"/>
                <a:ea typeface="宋体" panose="02010600030101010101" pitchFamily="2" charset="-122"/>
                <a:cs typeface="Times New Roman" panose="02020603050405020304" pitchFamily="18" charset="0"/>
              </a:rPr>
              <a:t>模型呈现出无法收敛的情况</a:t>
            </a:r>
            <a:endParaRPr lang="en-US" altLang="zh-CN" sz="3600" dirty="0">
              <a:effectLst/>
              <a:latin typeface="等线" panose="02010600030101010101" pitchFamily="2" charset="-122"/>
              <a:ea typeface="宋体" panose="02010600030101010101" pitchFamily="2" charset="-122"/>
              <a:cs typeface="Times New Roman" panose="02020603050405020304" pitchFamily="18" charset="0"/>
            </a:endParaRPr>
          </a:p>
          <a:p>
            <a:endParaRPr lang="en-US" altLang="zh-CN" sz="3600" dirty="0">
              <a:effectLst/>
              <a:latin typeface="等线" panose="02010600030101010101" pitchFamily="2" charset="-122"/>
              <a:ea typeface="宋体" panose="02010600030101010101" pitchFamily="2" charset="-122"/>
              <a:cs typeface="Times New Roman" panose="02020603050405020304" pitchFamily="18" charset="0"/>
            </a:endParaRPr>
          </a:p>
          <a:p>
            <a:r>
              <a:rPr lang="zh-CN" altLang="zh-CN" sz="3600" dirty="0">
                <a:effectLst/>
                <a:latin typeface="等线" panose="02010600030101010101" pitchFamily="2" charset="-122"/>
                <a:ea typeface="宋体" panose="02010600030101010101" pitchFamily="2" charset="-122"/>
                <a:cs typeface="Times New Roman" panose="02020603050405020304" pitchFamily="18" charset="0"/>
              </a:rPr>
              <a:t>其余模型都在第</a:t>
            </a:r>
            <a:r>
              <a:rPr lang="en-US" altLang="zh-CN" sz="3600" dirty="0">
                <a:effectLst/>
                <a:latin typeface="等线" panose="02010600030101010101" pitchFamily="2" charset="-122"/>
                <a:ea typeface="宋体" panose="02010600030101010101" pitchFamily="2" charset="-122"/>
                <a:cs typeface="Times New Roman" panose="02020603050405020304" pitchFamily="18" charset="0"/>
              </a:rPr>
              <a:t>40</a:t>
            </a:r>
            <a:r>
              <a:rPr lang="zh-CN" altLang="zh-CN" sz="3600" dirty="0">
                <a:effectLst/>
                <a:latin typeface="等线" panose="02010600030101010101" pitchFamily="2" charset="-122"/>
                <a:ea typeface="宋体" panose="02010600030101010101" pitchFamily="2" charset="-122"/>
                <a:cs typeface="Times New Roman" panose="02020603050405020304" pitchFamily="18" charset="0"/>
              </a:rPr>
              <a:t>轮训练内已经呈现收敛状态。</a:t>
            </a:r>
            <a:endParaRPr lang="en-US" altLang="zh-CN" sz="3600" dirty="0">
              <a:effectLst/>
              <a:latin typeface="等线" panose="02010600030101010101" pitchFamily="2" charset="-122"/>
              <a:ea typeface="宋体"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B00A902C-BEA2-F0F0-6493-CC597417CDFD}"/>
              </a:ext>
            </a:extLst>
          </p:cNvPr>
          <p:cNvPicPr>
            <a:picLocks noChangeAspect="1"/>
          </p:cNvPicPr>
          <p:nvPr/>
        </p:nvPicPr>
        <p:blipFill>
          <a:blip r:embed="rId5"/>
          <a:stretch>
            <a:fillRect/>
          </a:stretch>
        </p:blipFill>
        <p:spPr>
          <a:xfrm>
            <a:off x="6960096" y="132836"/>
            <a:ext cx="3572171" cy="1407752"/>
          </a:xfrm>
          <a:prstGeom prst="rect">
            <a:avLst/>
          </a:prstGeom>
        </p:spPr>
      </p:pic>
      <p:grpSp>
        <p:nvGrpSpPr>
          <p:cNvPr id="23" name="组合 22">
            <a:extLst>
              <a:ext uri="{FF2B5EF4-FFF2-40B4-BE49-F238E27FC236}">
                <a16:creationId xmlns:a16="http://schemas.microsoft.com/office/drawing/2014/main" id="{CC505057-38D9-6BFC-9E25-C7616FC5390E}"/>
              </a:ext>
            </a:extLst>
          </p:cNvPr>
          <p:cNvGrpSpPr/>
          <p:nvPr/>
        </p:nvGrpSpPr>
        <p:grpSpPr>
          <a:xfrm>
            <a:off x="6871336" y="1854061"/>
            <a:ext cx="3762959" cy="1407752"/>
            <a:chOff x="869612" y="2276872"/>
            <a:chExt cx="11228066" cy="4389129"/>
          </a:xfrm>
        </p:grpSpPr>
        <p:pic>
          <p:nvPicPr>
            <p:cNvPr id="20" name="图片 19">
              <a:extLst>
                <a:ext uri="{FF2B5EF4-FFF2-40B4-BE49-F238E27FC236}">
                  <a16:creationId xmlns:a16="http://schemas.microsoft.com/office/drawing/2014/main" id="{A3374FE6-58C1-7436-7C5C-65B4D09B3BD5}"/>
                </a:ext>
              </a:extLst>
            </p:cNvPr>
            <p:cNvPicPr>
              <a:picLocks noChangeAspect="1"/>
            </p:cNvPicPr>
            <p:nvPr/>
          </p:nvPicPr>
          <p:blipFill>
            <a:blip r:embed="rId6"/>
            <a:stretch>
              <a:fillRect/>
            </a:stretch>
          </p:blipFill>
          <p:spPr>
            <a:xfrm>
              <a:off x="869612" y="2276872"/>
              <a:ext cx="5852172" cy="4389129"/>
            </a:xfrm>
            <a:prstGeom prst="rect">
              <a:avLst/>
            </a:prstGeom>
          </p:spPr>
        </p:pic>
        <p:pic>
          <p:nvPicPr>
            <p:cNvPr id="22" name="图片 21">
              <a:extLst>
                <a:ext uri="{FF2B5EF4-FFF2-40B4-BE49-F238E27FC236}">
                  <a16:creationId xmlns:a16="http://schemas.microsoft.com/office/drawing/2014/main" id="{6016347A-D9CE-0675-AC62-4B74DF8A414E}"/>
                </a:ext>
              </a:extLst>
            </p:cNvPr>
            <p:cNvPicPr>
              <a:picLocks noChangeAspect="1"/>
            </p:cNvPicPr>
            <p:nvPr/>
          </p:nvPicPr>
          <p:blipFill>
            <a:blip r:embed="rId7"/>
            <a:stretch>
              <a:fillRect/>
            </a:stretch>
          </p:blipFill>
          <p:spPr>
            <a:xfrm>
              <a:off x="6245506" y="2276872"/>
              <a:ext cx="5852172" cy="4389129"/>
            </a:xfrm>
            <a:prstGeom prst="rect">
              <a:avLst/>
            </a:prstGeom>
          </p:spPr>
        </p:pic>
      </p:grpSp>
      <p:grpSp>
        <p:nvGrpSpPr>
          <p:cNvPr id="28" name="组合 27">
            <a:extLst>
              <a:ext uri="{FF2B5EF4-FFF2-40B4-BE49-F238E27FC236}">
                <a16:creationId xmlns:a16="http://schemas.microsoft.com/office/drawing/2014/main" id="{D3496069-958A-9A32-F24D-1C22C426C83A}"/>
              </a:ext>
            </a:extLst>
          </p:cNvPr>
          <p:cNvGrpSpPr/>
          <p:nvPr/>
        </p:nvGrpSpPr>
        <p:grpSpPr>
          <a:xfrm>
            <a:off x="6832001" y="3347601"/>
            <a:ext cx="3844653" cy="1431161"/>
            <a:chOff x="657877" y="1736678"/>
            <a:chExt cx="11287165" cy="4389237"/>
          </a:xfrm>
        </p:grpSpPr>
        <p:pic>
          <p:nvPicPr>
            <p:cNvPr id="25" name="图片 24">
              <a:extLst>
                <a:ext uri="{FF2B5EF4-FFF2-40B4-BE49-F238E27FC236}">
                  <a16:creationId xmlns:a16="http://schemas.microsoft.com/office/drawing/2014/main" id="{2621E60E-015A-8A43-A0C1-FA1201A6A420}"/>
                </a:ext>
              </a:extLst>
            </p:cNvPr>
            <p:cNvPicPr>
              <a:picLocks noChangeAspect="1"/>
            </p:cNvPicPr>
            <p:nvPr/>
          </p:nvPicPr>
          <p:blipFill>
            <a:blip r:embed="rId8"/>
            <a:stretch>
              <a:fillRect/>
            </a:stretch>
          </p:blipFill>
          <p:spPr>
            <a:xfrm>
              <a:off x="657877" y="1736786"/>
              <a:ext cx="5852172" cy="4389129"/>
            </a:xfrm>
            <a:prstGeom prst="rect">
              <a:avLst/>
            </a:prstGeom>
          </p:spPr>
        </p:pic>
        <p:pic>
          <p:nvPicPr>
            <p:cNvPr id="27" name="图片 26">
              <a:extLst>
                <a:ext uri="{FF2B5EF4-FFF2-40B4-BE49-F238E27FC236}">
                  <a16:creationId xmlns:a16="http://schemas.microsoft.com/office/drawing/2014/main" id="{C9A7242B-8A7E-D63A-8F4E-65D404B59078}"/>
                </a:ext>
              </a:extLst>
            </p:cNvPr>
            <p:cNvPicPr>
              <a:picLocks noChangeAspect="1"/>
            </p:cNvPicPr>
            <p:nvPr/>
          </p:nvPicPr>
          <p:blipFill>
            <a:blip r:embed="rId9"/>
            <a:stretch>
              <a:fillRect/>
            </a:stretch>
          </p:blipFill>
          <p:spPr>
            <a:xfrm>
              <a:off x="6092870" y="1736678"/>
              <a:ext cx="5852172" cy="4389129"/>
            </a:xfrm>
            <a:prstGeom prst="rect">
              <a:avLst/>
            </a:prstGeom>
          </p:spPr>
        </p:pic>
      </p:grpSp>
      <p:grpSp>
        <p:nvGrpSpPr>
          <p:cNvPr id="37" name="组合 36">
            <a:extLst>
              <a:ext uri="{FF2B5EF4-FFF2-40B4-BE49-F238E27FC236}">
                <a16:creationId xmlns:a16="http://schemas.microsoft.com/office/drawing/2014/main" id="{4A6F2DC5-DCFC-283D-5982-BFBDEE4AEA9C}"/>
              </a:ext>
            </a:extLst>
          </p:cNvPr>
          <p:cNvGrpSpPr/>
          <p:nvPr/>
        </p:nvGrpSpPr>
        <p:grpSpPr>
          <a:xfrm>
            <a:off x="6871336" y="4664637"/>
            <a:ext cx="3809343" cy="1711023"/>
            <a:chOff x="406876" y="4707146"/>
            <a:chExt cx="7414430" cy="3181514"/>
          </a:xfrm>
        </p:grpSpPr>
        <p:pic>
          <p:nvPicPr>
            <p:cNvPr id="34" name="图片 33">
              <a:extLst>
                <a:ext uri="{FF2B5EF4-FFF2-40B4-BE49-F238E27FC236}">
                  <a16:creationId xmlns:a16="http://schemas.microsoft.com/office/drawing/2014/main" id="{BDA4D474-0CBA-7227-8BA7-B8A16818F1A1}"/>
                </a:ext>
              </a:extLst>
            </p:cNvPr>
            <p:cNvPicPr>
              <a:picLocks noChangeAspect="1"/>
            </p:cNvPicPr>
            <p:nvPr/>
          </p:nvPicPr>
          <p:blipFill>
            <a:blip r:embed="rId10"/>
            <a:stretch>
              <a:fillRect/>
            </a:stretch>
          </p:blipFill>
          <p:spPr>
            <a:xfrm>
              <a:off x="406876" y="4707146"/>
              <a:ext cx="3880049" cy="3130711"/>
            </a:xfrm>
            <a:prstGeom prst="rect">
              <a:avLst/>
            </a:prstGeom>
          </p:spPr>
        </p:pic>
        <p:pic>
          <p:nvPicPr>
            <p:cNvPr id="36" name="图片 35">
              <a:extLst>
                <a:ext uri="{FF2B5EF4-FFF2-40B4-BE49-F238E27FC236}">
                  <a16:creationId xmlns:a16="http://schemas.microsoft.com/office/drawing/2014/main" id="{DB4C3A52-862F-5EAE-3BC9-34973FEDDD9B}"/>
                </a:ext>
              </a:extLst>
            </p:cNvPr>
            <p:cNvPicPr>
              <a:picLocks noChangeAspect="1"/>
            </p:cNvPicPr>
            <p:nvPr/>
          </p:nvPicPr>
          <p:blipFill>
            <a:blip r:embed="rId11"/>
            <a:stretch>
              <a:fillRect/>
            </a:stretch>
          </p:blipFill>
          <p:spPr>
            <a:xfrm>
              <a:off x="4023811" y="4707146"/>
              <a:ext cx="3797495" cy="3181514"/>
            </a:xfrm>
            <a:prstGeom prst="rect">
              <a:avLst/>
            </a:prstGeom>
          </p:spPr>
        </p:pic>
      </p:grpSp>
      <p:sp>
        <p:nvSpPr>
          <p:cNvPr id="38" name="文本框 37">
            <a:extLst>
              <a:ext uri="{FF2B5EF4-FFF2-40B4-BE49-F238E27FC236}">
                <a16:creationId xmlns:a16="http://schemas.microsoft.com/office/drawing/2014/main" id="{4F0418A5-088E-F270-451C-2A0E60A4B010}"/>
              </a:ext>
            </a:extLst>
          </p:cNvPr>
          <p:cNvSpPr txBox="1"/>
          <p:nvPr/>
        </p:nvSpPr>
        <p:spPr>
          <a:xfrm>
            <a:off x="5951984" y="756772"/>
            <a:ext cx="783510" cy="369332"/>
          </a:xfrm>
          <a:prstGeom prst="rect">
            <a:avLst/>
          </a:prstGeom>
          <a:noFill/>
        </p:spPr>
        <p:txBody>
          <a:bodyPr wrap="square" rtlCol="0">
            <a:spAutoFit/>
          </a:bodyPr>
          <a:lstStyle/>
          <a:p>
            <a:r>
              <a:rPr lang="en-US" altLang="zh-CN" dirty="0"/>
              <a:t>LSTM</a:t>
            </a:r>
            <a:endParaRPr lang="zh-CN" altLang="en-US" dirty="0"/>
          </a:p>
        </p:txBody>
      </p:sp>
      <p:sp>
        <p:nvSpPr>
          <p:cNvPr id="39" name="文本框 38">
            <a:extLst>
              <a:ext uri="{FF2B5EF4-FFF2-40B4-BE49-F238E27FC236}">
                <a16:creationId xmlns:a16="http://schemas.microsoft.com/office/drawing/2014/main" id="{13B64FF0-FD82-5634-E69C-D08458D92372}"/>
              </a:ext>
            </a:extLst>
          </p:cNvPr>
          <p:cNvSpPr txBox="1"/>
          <p:nvPr/>
        </p:nvSpPr>
        <p:spPr>
          <a:xfrm>
            <a:off x="5951984" y="2276872"/>
            <a:ext cx="783510" cy="369332"/>
          </a:xfrm>
          <a:prstGeom prst="rect">
            <a:avLst/>
          </a:prstGeom>
          <a:noFill/>
        </p:spPr>
        <p:txBody>
          <a:bodyPr wrap="square" rtlCol="0">
            <a:spAutoFit/>
          </a:bodyPr>
          <a:lstStyle/>
          <a:p>
            <a:r>
              <a:rPr lang="en-US" altLang="zh-CN" dirty="0"/>
              <a:t>RNN</a:t>
            </a:r>
            <a:endParaRPr lang="zh-CN" altLang="en-US" dirty="0"/>
          </a:p>
        </p:txBody>
      </p:sp>
      <p:sp>
        <p:nvSpPr>
          <p:cNvPr id="40" name="文本框 39">
            <a:extLst>
              <a:ext uri="{FF2B5EF4-FFF2-40B4-BE49-F238E27FC236}">
                <a16:creationId xmlns:a16="http://schemas.microsoft.com/office/drawing/2014/main" id="{206AF622-A115-88FE-DA05-C4F601CE6CBC}"/>
              </a:ext>
            </a:extLst>
          </p:cNvPr>
          <p:cNvSpPr txBox="1"/>
          <p:nvPr/>
        </p:nvSpPr>
        <p:spPr>
          <a:xfrm>
            <a:off x="5951984" y="3878498"/>
            <a:ext cx="783510" cy="369332"/>
          </a:xfrm>
          <a:prstGeom prst="rect">
            <a:avLst/>
          </a:prstGeom>
          <a:noFill/>
        </p:spPr>
        <p:txBody>
          <a:bodyPr wrap="square" rtlCol="0">
            <a:spAutoFit/>
          </a:bodyPr>
          <a:lstStyle/>
          <a:p>
            <a:r>
              <a:rPr lang="en-US" altLang="zh-CN" dirty="0"/>
              <a:t>GRU</a:t>
            </a:r>
            <a:endParaRPr lang="zh-CN" altLang="en-US" dirty="0"/>
          </a:p>
        </p:txBody>
      </p:sp>
      <p:sp>
        <p:nvSpPr>
          <p:cNvPr id="41" name="文本框 40">
            <a:extLst>
              <a:ext uri="{FF2B5EF4-FFF2-40B4-BE49-F238E27FC236}">
                <a16:creationId xmlns:a16="http://schemas.microsoft.com/office/drawing/2014/main" id="{1FDDEBD7-8F66-9416-12D1-E6D1832A150B}"/>
              </a:ext>
            </a:extLst>
          </p:cNvPr>
          <p:cNvSpPr txBox="1"/>
          <p:nvPr/>
        </p:nvSpPr>
        <p:spPr>
          <a:xfrm>
            <a:off x="5951984" y="5335482"/>
            <a:ext cx="783510" cy="369332"/>
          </a:xfrm>
          <a:prstGeom prst="rect">
            <a:avLst/>
          </a:prstGeom>
          <a:noFill/>
        </p:spPr>
        <p:txBody>
          <a:bodyPr wrap="square" rtlCol="0">
            <a:spAutoFit/>
          </a:bodyPr>
          <a:lstStyle/>
          <a:p>
            <a:r>
              <a:rPr lang="en-US" altLang="zh-CN" dirty="0"/>
              <a:t>CNN</a:t>
            </a:r>
            <a:endParaRPr lang="zh-CN" altLang="en-US" dirty="0"/>
          </a:p>
        </p:txBody>
      </p:sp>
      <p:sp>
        <p:nvSpPr>
          <p:cNvPr id="42" name="文本框 41">
            <a:extLst>
              <a:ext uri="{FF2B5EF4-FFF2-40B4-BE49-F238E27FC236}">
                <a16:creationId xmlns:a16="http://schemas.microsoft.com/office/drawing/2014/main" id="{717A76A0-E5C5-F33E-9381-340A72F13EF5}"/>
              </a:ext>
            </a:extLst>
          </p:cNvPr>
          <p:cNvSpPr txBox="1"/>
          <p:nvPr/>
        </p:nvSpPr>
        <p:spPr>
          <a:xfrm>
            <a:off x="6960096" y="6379546"/>
            <a:ext cx="1947783" cy="369332"/>
          </a:xfrm>
          <a:prstGeom prst="rect">
            <a:avLst/>
          </a:prstGeom>
          <a:noFill/>
        </p:spPr>
        <p:txBody>
          <a:bodyPr wrap="square" rtlCol="0">
            <a:spAutoFit/>
          </a:bodyPr>
          <a:lstStyle/>
          <a:p>
            <a:r>
              <a:rPr lang="en-US" altLang="zh-CN" dirty="0"/>
              <a:t>Without Emotion</a:t>
            </a:r>
            <a:endParaRPr lang="zh-CN" altLang="en-US" dirty="0"/>
          </a:p>
        </p:txBody>
      </p:sp>
      <p:sp>
        <p:nvSpPr>
          <p:cNvPr id="43" name="文本框 42">
            <a:extLst>
              <a:ext uri="{FF2B5EF4-FFF2-40B4-BE49-F238E27FC236}">
                <a16:creationId xmlns:a16="http://schemas.microsoft.com/office/drawing/2014/main" id="{77FC7394-9C92-D139-5EE8-29E7277DB3D3}"/>
              </a:ext>
            </a:extLst>
          </p:cNvPr>
          <p:cNvSpPr txBox="1"/>
          <p:nvPr/>
        </p:nvSpPr>
        <p:spPr>
          <a:xfrm>
            <a:off x="9048328" y="6391739"/>
            <a:ext cx="1947783" cy="369332"/>
          </a:xfrm>
          <a:prstGeom prst="rect">
            <a:avLst/>
          </a:prstGeom>
          <a:noFill/>
        </p:spPr>
        <p:txBody>
          <a:bodyPr wrap="square" rtlCol="0">
            <a:spAutoFit/>
          </a:bodyPr>
          <a:lstStyle/>
          <a:p>
            <a:r>
              <a:rPr lang="en-US" altLang="zh-CN" dirty="0"/>
              <a:t>With Emotion</a:t>
            </a:r>
            <a:endParaRPr lang="zh-CN" altLang="en-US" dirty="0"/>
          </a:p>
        </p:txBody>
      </p:sp>
    </p:spTree>
    <p:extLst>
      <p:ext uri="{BB962C8B-B14F-4D97-AF65-F5344CB8AC3E}">
        <p14:creationId xmlns:p14="http://schemas.microsoft.com/office/powerpoint/2010/main" val="30740220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2784737"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Experiment result</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sp>
        <p:nvSpPr>
          <p:cNvPr id="2" name="文本框 1">
            <a:extLst>
              <a:ext uri="{FF2B5EF4-FFF2-40B4-BE49-F238E27FC236}">
                <a16:creationId xmlns:a16="http://schemas.microsoft.com/office/drawing/2014/main" id="{E6C8A865-E3C6-9CA1-5A15-390414289A35}"/>
              </a:ext>
            </a:extLst>
          </p:cNvPr>
          <p:cNvSpPr txBox="1"/>
          <p:nvPr/>
        </p:nvSpPr>
        <p:spPr>
          <a:xfrm>
            <a:off x="681541" y="2426088"/>
            <a:ext cx="4012162" cy="1754326"/>
          </a:xfrm>
          <a:prstGeom prst="rect">
            <a:avLst/>
          </a:prstGeom>
          <a:noFill/>
        </p:spPr>
        <p:txBody>
          <a:bodyPr wrap="square" rtlCol="0">
            <a:spAutoFit/>
          </a:bodyPr>
          <a:lstStyle/>
          <a:p>
            <a:r>
              <a:rPr lang="zh-CN" altLang="zh-CN" sz="3600" dirty="0">
                <a:effectLst/>
                <a:latin typeface="等线" panose="02010600030101010101" pitchFamily="2" charset="-122"/>
                <a:ea typeface="宋体" panose="02010600030101010101" pitchFamily="2" charset="-122"/>
                <a:cs typeface="Times New Roman" panose="02020603050405020304" pitchFamily="18" charset="0"/>
              </a:rPr>
              <a:t>每个模型的预测情况可视化，让模型效果更直观</a:t>
            </a:r>
            <a:r>
              <a:rPr lang="zh-CN" altLang="en-US" sz="36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en-US" sz="3600" dirty="0"/>
          </a:p>
        </p:txBody>
      </p:sp>
      <p:pic>
        <p:nvPicPr>
          <p:cNvPr id="5" name="图片 4">
            <a:extLst>
              <a:ext uri="{FF2B5EF4-FFF2-40B4-BE49-F238E27FC236}">
                <a16:creationId xmlns:a16="http://schemas.microsoft.com/office/drawing/2014/main" id="{C045CCF5-5351-CE3C-FDA3-F735CEE28EC9}"/>
              </a:ext>
            </a:extLst>
          </p:cNvPr>
          <p:cNvPicPr>
            <a:picLocks noChangeAspect="1"/>
          </p:cNvPicPr>
          <p:nvPr/>
        </p:nvPicPr>
        <p:blipFill>
          <a:blip r:embed="rId5"/>
          <a:stretch>
            <a:fillRect/>
          </a:stretch>
        </p:blipFill>
        <p:spPr>
          <a:xfrm>
            <a:off x="5159896" y="883085"/>
            <a:ext cx="6184870" cy="2420166"/>
          </a:xfrm>
          <a:prstGeom prst="rect">
            <a:avLst/>
          </a:prstGeom>
        </p:spPr>
      </p:pic>
      <p:pic>
        <p:nvPicPr>
          <p:cNvPr id="9" name="图片 8">
            <a:extLst>
              <a:ext uri="{FF2B5EF4-FFF2-40B4-BE49-F238E27FC236}">
                <a16:creationId xmlns:a16="http://schemas.microsoft.com/office/drawing/2014/main" id="{BD04E2D1-35AE-7F3D-D194-9756291C419B}"/>
              </a:ext>
            </a:extLst>
          </p:cNvPr>
          <p:cNvPicPr>
            <a:picLocks noChangeAspect="1"/>
          </p:cNvPicPr>
          <p:nvPr/>
        </p:nvPicPr>
        <p:blipFill>
          <a:blip r:embed="rId6"/>
          <a:stretch>
            <a:fillRect/>
          </a:stretch>
        </p:blipFill>
        <p:spPr>
          <a:xfrm>
            <a:off x="5159896" y="3717032"/>
            <a:ext cx="6184870" cy="2416226"/>
          </a:xfrm>
          <a:prstGeom prst="rect">
            <a:avLst/>
          </a:prstGeom>
        </p:spPr>
      </p:pic>
    </p:spTree>
    <p:extLst>
      <p:ext uri="{BB962C8B-B14F-4D97-AF65-F5344CB8AC3E}">
        <p14:creationId xmlns:p14="http://schemas.microsoft.com/office/powerpoint/2010/main" val="24170070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3"/>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4"/>
          <a:stretch>
            <a:fillRect/>
          </a:stretch>
        </p:blipFill>
        <p:spPr>
          <a:xfrm>
            <a:off x="446142" y="836712"/>
            <a:ext cx="423470" cy="553792"/>
          </a:xfrm>
          <a:prstGeom prst="rect">
            <a:avLst/>
          </a:prstGeom>
        </p:spPr>
      </p:pic>
      <p:sp>
        <p:nvSpPr>
          <p:cNvPr id="7" name="文本框 6"/>
          <p:cNvSpPr txBox="1"/>
          <p:nvPr/>
        </p:nvSpPr>
        <p:spPr>
          <a:xfrm>
            <a:off x="1168100" y="883085"/>
            <a:ext cx="2784737" cy="461665"/>
          </a:xfrm>
          <a:prstGeom prst="rect">
            <a:avLst/>
          </a:prstGeom>
        </p:spPr>
        <p:txBody>
          <a:bodyPr wrap="none" rtlCol="0">
            <a:spAutoFit/>
          </a:bodyPr>
          <a:lstStyle/>
          <a:p>
            <a:pPr algn="l"/>
            <a:r>
              <a:rPr lang="en-US" sz="2400" dirty="0">
                <a:latin typeface="Comic Sans MS" panose="030F0902030302020204" pitchFamily="66" charset="0"/>
                <a:ea typeface="Comic Sans MS" panose="030F0902030302020204" pitchFamily="66" charset="0"/>
                <a:cs typeface="Comic Sans MS" panose="030F0902030302020204" pitchFamily="66" charset="0"/>
              </a:rPr>
              <a:t>Experiment result</a:t>
            </a:r>
            <a:endParaRPr sz="2400" dirty="0">
              <a:latin typeface="Comic Sans MS" panose="030F0902030302020204" pitchFamily="66" charset="0"/>
              <a:ea typeface="Comic Sans MS" panose="030F0902030302020204" pitchFamily="66" charset="0"/>
              <a:cs typeface="Comic Sans MS" panose="030F0902030302020204" pitchFamily="66" charset="0"/>
            </a:endParaRPr>
          </a:p>
        </p:txBody>
      </p:sp>
      <p:sp>
        <p:nvSpPr>
          <p:cNvPr id="10" name="文本框 9">
            <a:extLst>
              <a:ext uri="{FF2B5EF4-FFF2-40B4-BE49-F238E27FC236}">
                <a16:creationId xmlns:a16="http://schemas.microsoft.com/office/drawing/2014/main" id="{598348FF-51BA-A2B3-E7BA-E0F861167989}"/>
              </a:ext>
            </a:extLst>
          </p:cNvPr>
          <p:cNvSpPr txBox="1"/>
          <p:nvPr/>
        </p:nvSpPr>
        <p:spPr>
          <a:xfrm>
            <a:off x="657877" y="2130662"/>
            <a:ext cx="4032448" cy="3416320"/>
          </a:xfrm>
          <a:prstGeom prst="rect">
            <a:avLst/>
          </a:prstGeom>
          <a:noFill/>
        </p:spPr>
        <p:txBody>
          <a:bodyPr wrap="square" rtlCol="0">
            <a:spAutoFit/>
          </a:bodyPr>
          <a:lstStyle/>
          <a:p>
            <a:r>
              <a:rPr lang="zh-CN" altLang="zh-CN" sz="3600" dirty="0">
                <a:effectLst/>
                <a:latin typeface="等线" panose="02010600030101010101" pitchFamily="2" charset="-122"/>
                <a:ea typeface="宋体" panose="02010600030101010101" pitchFamily="2" charset="-122"/>
                <a:cs typeface="Times New Roman" panose="02020603050405020304" pitchFamily="18" charset="0"/>
              </a:rPr>
              <a:t>情感融合对</a:t>
            </a:r>
            <a:r>
              <a:rPr lang="en-US" altLang="zh-CN" sz="36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sz="3600" dirty="0">
                <a:effectLst/>
                <a:latin typeface="等线" panose="02010600030101010101" pitchFamily="2" charset="-122"/>
                <a:ea typeface="宋体" panose="02010600030101010101" pitchFamily="2" charset="-122"/>
                <a:cs typeface="Times New Roman" panose="02020603050405020304" pitchFamily="18" charset="0"/>
              </a:rPr>
              <a:t>模型和</a:t>
            </a:r>
            <a:r>
              <a:rPr lang="en-US" altLang="zh-CN" sz="3600" dirty="0">
                <a:effectLst/>
                <a:latin typeface="等线" panose="02010600030101010101" pitchFamily="2" charset="-122"/>
                <a:ea typeface="宋体" panose="02010600030101010101" pitchFamily="2" charset="-122"/>
                <a:cs typeface="Times New Roman" panose="02020603050405020304" pitchFamily="18" charset="0"/>
              </a:rPr>
              <a:t>GRU</a:t>
            </a:r>
            <a:r>
              <a:rPr lang="zh-CN" altLang="zh-CN" sz="3600" dirty="0">
                <a:effectLst/>
                <a:latin typeface="等线" panose="02010600030101010101" pitchFamily="2" charset="-122"/>
                <a:ea typeface="宋体" panose="02010600030101010101" pitchFamily="2" charset="-122"/>
                <a:cs typeface="Times New Roman" panose="02020603050405020304" pitchFamily="18" charset="0"/>
              </a:rPr>
              <a:t>模型的预测准确率有提升效果，对其他模型的预测准确率并没有帮助。</a:t>
            </a:r>
            <a:endParaRPr lang="zh-CN" altLang="en-US" sz="3600" dirty="0"/>
          </a:p>
        </p:txBody>
      </p:sp>
      <p:pic>
        <p:nvPicPr>
          <p:cNvPr id="12" name="图片 11">
            <a:extLst>
              <a:ext uri="{FF2B5EF4-FFF2-40B4-BE49-F238E27FC236}">
                <a16:creationId xmlns:a16="http://schemas.microsoft.com/office/drawing/2014/main" id="{66601C38-A221-6390-3FE1-114DA3904814}"/>
              </a:ext>
            </a:extLst>
          </p:cNvPr>
          <p:cNvPicPr>
            <a:picLocks noChangeAspect="1"/>
          </p:cNvPicPr>
          <p:nvPr/>
        </p:nvPicPr>
        <p:blipFill>
          <a:blip r:embed="rId5"/>
          <a:stretch>
            <a:fillRect/>
          </a:stretch>
        </p:blipFill>
        <p:spPr>
          <a:xfrm>
            <a:off x="4976970" y="2130662"/>
            <a:ext cx="6694028" cy="2583963"/>
          </a:xfrm>
          <a:prstGeom prst="rect">
            <a:avLst/>
          </a:prstGeom>
        </p:spPr>
      </p:pic>
    </p:spTree>
    <p:extLst>
      <p:ext uri="{BB962C8B-B14F-4D97-AF65-F5344CB8AC3E}">
        <p14:creationId xmlns:p14="http://schemas.microsoft.com/office/powerpoint/2010/main" val="29210552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7aecd5d9-4e3f-46c6-9f40-c76196cf84c6"/>
  <p:tag name="COMMONDATA" val="eyJoZGlkIjoiNjFlNjI5YTU5OWE0Mjg4NmI0YjdkOWI4ODA2MzlkN2EifQ=="/>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606</Words>
  <Application>Microsoft Office PowerPoint</Application>
  <PresentationFormat>宽屏</PresentationFormat>
  <Paragraphs>77</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等线 Light</vt:lpstr>
      <vt:lpstr>宋体</vt:lpstr>
      <vt:lpstr>微软雅黑</vt:lpstr>
      <vt:lpstr>Arial</vt:lpstr>
      <vt:lpstr>Calibri</vt:lpstr>
      <vt:lpstr>Comic Sans MS</vt:lpstr>
      <vt:lpstr>Times New Roman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曾渝翔</dc:creator>
  <cp:lastModifiedBy>刘 文龙</cp:lastModifiedBy>
  <cp:revision>1833</cp:revision>
  <dcterms:created xsi:type="dcterms:W3CDTF">2023-12-28T06:23:10Z</dcterms:created>
  <dcterms:modified xsi:type="dcterms:W3CDTF">2024-01-05T07:31:47Z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2052-6.2.2.8394</vt:lpwstr>
  </property>
  <property fmtid="{D5CDD505-2E9C-101B-9397-08002B2CF9AE}" pid="3" name="ICV">
    <vt:lpwstr/>
  </property>
</Properties>
</file>