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15"/>
  </p:notesMasterIdLst>
  <p:handoutMasterIdLst>
    <p:handoutMasterId r:id="rId16"/>
  </p:handoutMasterIdLst>
  <p:sldIdLst>
    <p:sldId id="1241" r:id="rId2"/>
    <p:sldId id="1242" r:id="rId3"/>
    <p:sldId id="281" r:id="rId4"/>
    <p:sldId id="303" r:id="rId5"/>
    <p:sldId id="324" r:id="rId6"/>
    <p:sldId id="323" r:id="rId7"/>
    <p:sldId id="334" r:id="rId8"/>
    <p:sldId id="333" r:id="rId9"/>
    <p:sldId id="321" r:id="rId10"/>
    <p:sldId id="328" r:id="rId11"/>
    <p:sldId id="330" r:id="rId12"/>
    <p:sldId id="311" r:id="rId13"/>
    <p:sldId id="312" r:id="rId14"/>
  </p:sldIdLst>
  <p:sldSz cx="9144000" cy="6858000" type="screen4x3"/>
  <p:notesSz cx="6797675" cy="9929813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55861D"/>
    <a:srgbClr val="598925"/>
    <a:srgbClr val="458925"/>
    <a:srgbClr val="457705"/>
    <a:srgbClr val="057745"/>
    <a:srgbClr val="0000FF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77" d="100"/>
          <a:sy n="77" d="100"/>
        </p:scale>
        <p:origin x="725" y="67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76F7B329-C6E3-470B-B4A5-6C55AF3DBA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E8E8EC86-F3C9-451D-9CA5-12F07EC3CF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739836F0-BB26-4FCD-AF3C-E632F7510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19CB7F-F0E0-4F1C-83DC-DA653E484E81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A96737E8-C40A-4D07-899B-32A8D87BFE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603F6D6-A2BC-495B-9538-398DD4B12E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ADEFE466-279D-4CFD-A02F-B9554F479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F8E628-62F9-4B7D-B3F5-DC8FDD6EC1D6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B64C39EC-00D8-4B83-9C93-8DB99C9219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7E8D796-78B6-4080-97FA-1F1A6A0592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9DF3C60-0A29-4A5B-93C5-8484C2C61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191DEA-BC69-4278-ABCE-F5BEE153A166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9CD42A-1CF6-468F-8D9E-4777EAD2D27C}"/>
              </a:ext>
            </a:extLst>
          </p:cNvPr>
          <p:cNvSpPr txBox="1"/>
          <p:nvPr userDrawn="1"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4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5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5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5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ng@tsinghua.edu.cn" TargetMode="External"/><Relationship Id="rId7" Type="http://schemas.openxmlformats.org/officeDocument/2006/relationships/hyperlink" Target="mailto:lize20@mails.tsinghua.edu.cn" TargetMode="External"/><Relationship Id="rId2" Type="http://schemas.openxmlformats.org/officeDocument/2006/relationships/hyperlink" Target="mailto:wyp@tsinghua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angcong20@mails.tsinghua.edu.cn" TargetMode="External"/><Relationship Id="rId5" Type="http://schemas.openxmlformats.org/officeDocument/2006/relationships/hyperlink" Target="mailto:huxq18@mails.tsinghua.edu.cn" TargetMode="External"/><Relationship Id="rId4" Type="http://schemas.openxmlformats.org/officeDocument/2006/relationships/hyperlink" Target="mailto:zouzx19@mails.tsinghua.edu.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sa.cs.tsinghua.edu.cn/o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etangx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节、课程概述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B665742-7E97-4229-8D6E-1D2F1F1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为什么要学习程序设计？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ACA3E08-2B9E-41A1-8A6C-5C8472DB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671007-E88F-48D4-9889-C4CB3114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12414250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08092E-6 L -0.48194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99DEC1B-46E1-4A86-AB6E-1F0E2341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怎样学好程序设计？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64708-E43F-41AD-9374-6C975581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重思路</a:t>
            </a:r>
            <a:endParaRPr lang="en-US" altLang="zh-CN"/>
          </a:p>
          <a:p>
            <a:pPr lvl="1"/>
            <a:r>
              <a:rPr lang="zh-CN" altLang="en-US"/>
              <a:t>学会写一两个程序并不重要，重要的是总结程序设计思路</a:t>
            </a:r>
            <a:endParaRPr lang="en-US" altLang="zh-CN"/>
          </a:p>
          <a:p>
            <a:pPr lvl="1"/>
            <a:r>
              <a:rPr lang="zh-CN" altLang="en-US"/>
              <a:t>跟上老师的思路，尝试理解分析推导过程</a:t>
            </a:r>
            <a:endParaRPr lang="en-US" altLang="zh-CN"/>
          </a:p>
          <a:p>
            <a:r>
              <a:rPr lang="zh-CN" altLang="en-US"/>
              <a:t>勤动手</a:t>
            </a:r>
            <a:endParaRPr lang="en-US" altLang="zh-CN"/>
          </a:p>
          <a:p>
            <a:pPr lvl="1"/>
            <a:r>
              <a:rPr lang="zh-CN" altLang="en-US"/>
              <a:t>听懂思路和程序解题是两个层次</a:t>
            </a:r>
            <a:endParaRPr lang="en-US" altLang="zh-CN"/>
          </a:p>
          <a:p>
            <a:pPr lvl="1"/>
            <a:r>
              <a:rPr lang="zh-CN" altLang="en-US"/>
              <a:t>程序不只是写出来的，更多是调出来的</a:t>
            </a:r>
            <a:endParaRPr lang="en-US" altLang="zh-CN"/>
          </a:p>
          <a:p>
            <a:pPr lvl="1"/>
            <a:r>
              <a:rPr lang="zh-CN" altLang="en-US"/>
              <a:t>“实践出真知”</a:t>
            </a:r>
            <a:endParaRPr lang="en-US" altLang="zh-CN"/>
          </a:p>
          <a:p>
            <a:pPr lvl="1"/>
            <a:r>
              <a:rPr lang="zh-CN" altLang="en-US"/>
              <a:t>在编写大量程序之后，才能感到运用自如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D7E38F87-0CED-4EF6-B3C3-9582DDEE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怎样学好程序设计？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315DA-6FC0-40AF-9817-D451655F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敢于提问</a:t>
            </a:r>
            <a:endParaRPr lang="en-US" altLang="zh-CN"/>
          </a:p>
          <a:p>
            <a:pPr lvl="1"/>
            <a:r>
              <a:rPr lang="zh-CN" altLang="en-US"/>
              <a:t>做学问，要又学又问</a:t>
            </a:r>
            <a:endParaRPr lang="en-US" altLang="zh-CN"/>
          </a:p>
          <a:p>
            <a:pPr lvl="1"/>
            <a:r>
              <a:rPr lang="zh-CN" altLang="en-US"/>
              <a:t>写程序要越挫越勇</a:t>
            </a:r>
            <a:endParaRPr lang="en-US" altLang="zh-CN"/>
          </a:p>
          <a:p>
            <a:r>
              <a:rPr lang="zh-CN" altLang="en-US"/>
              <a:t>注重交流</a:t>
            </a:r>
            <a:endParaRPr lang="en-US" altLang="zh-CN"/>
          </a:p>
          <a:p>
            <a:pPr lvl="1"/>
            <a:r>
              <a:rPr lang="zh-CN" altLang="en-US"/>
              <a:t>交流思路，不交流代码</a:t>
            </a:r>
            <a:endParaRPr lang="en-US" altLang="zh-CN"/>
          </a:p>
          <a:p>
            <a:pPr lvl="1"/>
            <a:r>
              <a:rPr lang="zh-CN" altLang="en-US"/>
              <a:t>养成良好的代码风格</a:t>
            </a:r>
            <a:endParaRPr lang="en-US" altLang="zh-CN"/>
          </a:p>
          <a:p>
            <a:r>
              <a:rPr lang="zh-CN" altLang="en-US"/>
              <a:t>学会阅读</a:t>
            </a:r>
            <a:endParaRPr lang="en-US" altLang="zh-CN"/>
          </a:p>
          <a:p>
            <a:pPr lvl="1"/>
            <a:r>
              <a:rPr lang="zh-CN" altLang="en-US"/>
              <a:t>从他人的程序中吸取经验</a:t>
            </a:r>
            <a:endParaRPr lang="en-US" altLang="zh-CN"/>
          </a:p>
          <a:p>
            <a:pPr lvl="1"/>
            <a:r>
              <a:rPr lang="zh-CN" altLang="en-US"/>
              <a:t>“自学、动手、应用、上网”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1505582-574D-4613-81D3-42F2CB62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经验教训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A31F2-E5D8-49AD-B15F-CA0B507D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作业太难？</a:t>
            </a:r>
            <a:endParaRPr lang="en-US" altLang="zh-CN"/>
          </a:p>
          <a:p>
            <a:pPr lvl="1"/>
            <a:r>
              <a:rPr lang="zh-CN" altLang="en-US"/>
              <a:t>不愿参加上机实践，宁愿在宿舍“上机”</a:t>
            </a:r>
            <a:endParaRPr lang="en-US" altLang="zh-CN"/>
          </a:p>
          <a:p>
            <a:pPr lvl="1"/>
            <a:r>
              <a:rPr lang="zh-CN" altLang="en-US"/>
              <a:t>主动性不足，觉得程序设计与我无关</a:t>
            </a:r>
            <a:endParaRPr lang="en-US" altLang="zh-CN"/>
          </a:p>
          <a:p>
            <a:pPr lvl="1"/>
            <a:r>
              <a:rPr lang="zh-CN" altLang="en-US"/>
              <a:t>写出的程序总出错，感觉好崩溃！</a:t>
            </a:r>
            <a:endParaRPr lang="en-US" altLang="zh-CN"/>
          </a:p>
          <a:p>
            <a:pPr lvl="1"/>
            <a:r>
              <a:rPr lang="zh-CN" altLang="en-US"/>
              <a:t>例题都会，为什么还感觉作业很难？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237EDD-628F-4CCB-8F78-32337A91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任课教师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王瑀屏 </a:t>
            </a:r>
            <a:r>
              <a:rPr lang="en-US" altLang="zh-CN" dirty="0">
                <a:hlinkClick r:id="rId2"/>
              </a:rPr>
              <a:t>wyp@tsinghua.edu.cn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邓俊辉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deng@tsinghua.edu.cn</a:t>
            </a:r>
            <a:endParaRPr lang="en-US" altLang="zh-CN" dirty="0"/>
          </a:p>
          <a:p>
            <a:pPr eaLnBrk="1" hangingPunct="1"/>
            <a:r>
              <a:rPr lang="zh-CN" altLang="en-US" dirty="0"/>
              <a:t>助教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邹子昕 </a:t>
            </a:r>
            <a:r>
              <a:rPr lang="en-US" altLang="zh-CN" dirty="0">
                <a:hlinkClick r:id="rId4"/>
              </a:rPr>
              <a:t>zouzx19@mails.tsinghua.edu.cn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胡旭强 </a:t>
            </a:r>
            <a:r>
              <a:rPr lang="en-US" altLang="zh-CN" dirty="0">
                <a:hlinkClick r:id="rId5"/>
              </a:rPr>
              <a:t>huxq18@mails.tsinghua.edu.cn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王　聪 </a:t>
            </a:r>
            <a:r>
              <a:rPr lang="en-US" altLang="zh-CN" dirty="0">
                <a:hlinkClick r:id="rId6"/>
              </a:rPr>
              <a:t>wangcong20@mails.tsinghua.edu.cn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李　泽</a:t>
            </a:r>
            <a:r>
              <a:rPr lang="en-US" altLang="zh-CN" dirty="0"/>
              <a:t> </a:t>
            </a:r>
            <a:r>
              <a:rPr lang="en-US" altLang="zh-CN" dirty="0">
                <a:hlinkClick r:id="rId7"/>
              </a:rPr>
              <a:t>lize20@mails.tsinghua.edu.cn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D0BBFD-D137-493B-99AC-254998BD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教学小组</a:t>
            </a:r>
          </a:p>
        </p:txBody>
      </p:sp>
    </p:spTree>
    <p:extLst>
      <p:ext uri="{BB962C8B-B14F-4D97-AF65-F5344CB8AC3E}">
        <p14:creationId xmlns:p14="http://schemas.microsoft.com/office/powerpoint/2010/main" val="22183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D5D2E37A-8E13-482D-AA1C-D3824FED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教学安排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66677432-5F14-4010-A6BA-239073F6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学分：</a:t>
            </a:r>
            <a:r>
              <a:rPr lang="en-US" altLang="zh-CN" dirty="0"/>
              <a:t>3</a:t>
            </a:r>
          </a:p>
          <a:p>
            <a:pPr eaLnBrk="1" hangingPunct="1"/>
            <a:r>
              <a:rPr lang="zh-CN" altLang="en-US" dirty="0"/>
              <a:t>学时：</a:t>
            </a:r>
            <a:r>
              <a:rPr lang="en-US" altLang="zh-CN" dirty="0"/>
              <a:t>48+48</a:t>
            </a:r>
          </a:p>
          <a:p>
            <a:pPr lvl="1" eaLnBrk="1" hangingPunct="1"/>
            <a:r>
              <a:rPr lang="zh-CN" altLang="en-US" dirty="0"/>
              <a:t>每周</a:t>
            </a:r>
            <a:r>
              <a:rPr lang="en-US" altLang="zh-CN" dirty="0"/>
              <a:t>1</a:t>
            </a:r>
            <a:r>
              <a:rPr lang="zh-CN" altLang="en-US" dirty="0"/>
              <a:t>次课、每周上机实验（不考勤）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周五第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大节，六教</a:t>
            </a:r>
            <a:r>
              <a:rPr lang="en-US" altLang="zh-CN" dirty="0"/>
              <a:t>6A016</a:t>
            </a:r>
          </a:p>
          <a:p>
            <a:pPr lvl="1" eaLnBrk="1" hangingPunct="1"/>
            <a:r>
              <a:rPr lang="zh-CN" altLang="en-US" dirty="0"/>
              <a:t>周一</a:t>
            </a:r>
            <a:r>
              <a:rPr lang="en-US" altLang="zh-CN" dirty="0"/>
              <a:t>-</a:t>
            </a:r>
            <a:r>
              <a:rPr lang="zh-CN" altLang="en-US" dirty="0"/>
              <a:t>周五第</a:t>
            </a:r>
            <a:r>
              <a:rPr lang="en-US" altLang="zh-CN" dirty="0"/>
              <a:t>6</a:t>
            </a:r>
            <a:r>
              <a:rPr lang="zh-CN" altLang="en-US" dirty="0"/>
              <a:t>大节，东主楼</a:t>
            </a:r>
            <a:r>
              <a:rPr lang="en-US" altLang="zh-CN" dirty="0"/>
              <a:t>9</a:t>
            </a:r>
            <a:r>
              <a:rPr lang="zh-CN" altLang="en-US" dirty="0"/>
              <a:t>区</a:t>
            </a:r>
            <a:r>
              <a:rPr lang="en-US" altLang="zh-CN" dirty="0"/>
              <a:t>222-225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64064776-E72E-4970-9075-868ED9EF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F22573A2-8EFD-46BC-BC37-A648E2C4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编写程序解决实际问题</a:t>
            </a:r>
            <a:endParaRPr lang="en-US" altLang="zh-CN"/>
          </a:p>
          <a:p>
            <a:pPr lvl="1" eaLnBrk="1" hangingPunct="1"/>
            <a:r>
              <a:rPr lang="zh-CN" altLang="en-US"/>
              <a:t>程序设计的基本概念与基本方法</a:t>
            </a:r>
          </a:p>
          <a:p>
            <a:pPr lvl="1" eaLnBrk="1" hangingPunct="1"/>
            <a:r>
              <a:rPr lang="zh-CN" altLang="en-US"/>
              <a:t>编程解题的思路与典型方法</a:t>
            </a:r>
          </a:p>
          <a:p>
            <a:pPr lvl="1" eaLnBrk="1" hangingPunct="1"/>
            <a:r>
              <a:rPr lang="zh-CN" altLang="en-US"/>
              <a:t>数学模型简介</a:t>
            </a:r>
          </a:p>
          <a:p>
            <a:pPr lvl="1" eaLnBrk="1" hangingPunct="1"/>
            <a:r>
              <a:rPr lang="zh-CN" altLang="en-US"/>
              <a:t>算法及算法步骤</a:t>
            </a:r>
          </a:p>
          <a:p>
            <a:pPr lvl="1" eaLnBrk="1" hangingPunct="1"/>
            <a:r>
              <a:rPr lang="zh-CN" altLang="en-US"/>
              <a:t>程序结构与相应语句</a:t>
            </a:r>
          </a:p>
          <a:p>
            <a:pPr lvl="1" eaLnBrk="1" hangingPunct="1"/>
            <a:r>
              <a:rPr lang="zh-CN" altLang="en-US"/>
              <a:t>编码与上机调试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EDFEB7C-3366-4D85-8910-1F5EA140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考核方式</a:t>
            </a:r>
          </a:p>
        </p:txBody>
      </p:sp>
      <p:sp>
        <p:nvSpPr>
          <p:cNvPr id="12291" name="内容占位符 5">
            <a:extLst>
              <a:ext uri="{FF2B5EF4-FFF2-40B4-BE49-F238E27FC236}">
                <a16:creationId xmlns:a16="http://schemas.microsoft.com/office/drawing/2014/main" id="{F731999A-B8A5-4AD7-9B2E-CA85BA35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成绩组成</a:t>
            </a:r>
            <a:endParaRPr lang="en-US" altLang="zh-CN"/>
          </a:p>
          <a:p>
            <a:pPr lvl="1"/>
            <a:r>
              <a:rPr lang="zh-CN" altLang="en-US"/>
              <a:t>课后作业</a:t>
            </a:r>
            <a:endParaRPr lang="en-US" altLang="zh-CN"/>
          </a:p>
          <a:p>
            <a:pPr lvl="1"/>
            <a:r>
              <a:rPr lang="zh-CN" altLang="en-US"/>
              <a:t>大作业</a:t>
            </a:r>
            <a:endParaRPr lang="en-US" altLang="zh-CN"/>
          </a:p>
          <a:p>
            <a:pPr lvl="1"/>
            <a:r>
              <a:rPr lang="zh-CN" altLang="en-US"/>
              <a:t>期末机考</a:t>
            </a:r>
            <a:endParaRPr lang="en-US" altLang="zh-CN"/>
          </a:p>
          <a:p>
            <a:pPr lvl="1"/>
            <a:r>
              <a:rPr lang="zh-CN" altLang="en-US"/>
              <a:t>课堂参与</a:t>
            </a:r>
            <a:endParaRPr lang="en-US" altLang="zh-CN"/>
          </a:p>
          <a:p>
            <a:r>
              <a:rPr lang="zh-CN" altLang="en-US"/>
              <a:t>作业提交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https://dsa.cs.tsinghua.edu.cn/oj</a:t>
            </a:r>
            <a:endParaRPr lang="en-US" altLang="zh-CN"/>
          </a:p>
          <a:p>
            <a:pPr lvl="1"/>
            <a:r>
              <a:rPr lang="zh-CN" altLang="en-US"/>
              <a:t>注意时间</a:t>
            </a:r>
            <a:r>
              <a:rPr lang="en-US" altLang="zh-CN"/>
              <a:t>,</a:t>
            </a:r>
            <a:r>
              <a:rPr lang="zh-CN" altLang="en-US"/>
              <a:t>独立完成，不得抄袭，发现按</a:t>
            </a:r>
            <a:r>
              <a:rPr lang="en-US" altLang="zh-CN"/>
              <a:t>0</a:t>
            </a:r>
            <a:r>
              <a:rPr lang="zh-CN" altLang="en-US"/>
              <a:t>分记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CF3AC28E-E31C-4EF0-9A9E-230AD80E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考核方式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1DDD4424-2019-487E-A4B5-45852448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不纸上谈兵，不搞笔试，不考死记硬背</a:t>
            </a:r>
            <a:endParaRPr lang="en-US" altLang="zh-CN"/>
          </a:p>
          <a:p>
            <a:r>
              <a:rPr lang="zh-CN" altLang="en-US"/>
              <a:t>上机解题，自动测试</a:t>
            </a:r>
          </a:p>
          <a:p>
            <a:r>
              <a:rPr lang="zh-CN" altLang="en-US"/>
              <a:t>课后作业</a:t>
            </a:r>
            <a:endParaRPr lang="en-US" altLang="zh-CN"/>
          </a:p>
          <a:p>
            <a:pPr lvl="1"/>
            <a:r>
              <a:rPr lang="zh-CN" altLang="en-US"/>
              <a:t>提交后即可看到得分</a:t>
            </a:r>
            <a:endParaRPr lang="en-US" altLang="zh-CN"/>
          </a:p>
          <a:p>
            <a:pPr lvl="1"/>
            <a:r>
              <a:rPr lang="zh-CN" altLang="en-US"/>
              <a:t>可多次提交</a:t>
            </a:r>
            <a:endParaRPr lang="en-US" altLang="zh-CN"/>
          </a:p>
          <a:p>
            <a:pPr lvl="1"/>
            <a:r>
              <a:rPr lang="zh-CN" altLang="en-US"/>
              <a:t>不计失败，只计成功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5C086B36-6277-4469-AB4F-4D3CD0A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102C7-19FA-4920-81C8-02F36B4E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调查：有多少同学写过程序？</a:t>
            </a:r>
            <a:endParaRPr lang="en-US" altLang="zh-CN"/>
          </a:p>
          <a:p>
            <a:r>
              <a:rPr lang="zh-CN" altLang="en-US"/>
              <a:t>调查：写过程序的同学用的什么语言？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35D6AB86-A0F7-45AF-9ABB-E7559799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小教员制度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202F57D0-0515-4EAC-B382-53E84352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报名参加考试</a:t>
            </a:r>
            <a:endParaRPr lang="en-US" altLang="zh-CN"/>
          </a:p>
          <a:p>
            <a:r>
              <a:rPr lang="zh-CN" altLang="en-US"/>
              <a:t>福利</a:t>
            </a:r>
            <a:endParaRPr lang="en-US" altLang="zh-CN"/>
          </a:p>
          <a:p>
            <a:pPr lvl="1"/>
            <a:r>
              <a:rPr lang="zh-CN" altLang="en-US"/>
              <a:t>免平时作业、免期末考试</a:t>
            </a:r>
            <a:endParaRPr lang="en-US" altLang="zh-CN"/>
          </a:p>
          <a:p>
            <a:r>
              <a:rPr lang="zh-CN" altLang="en-US"/>
              <a:t>责任</a:t>
            </a:r>
            <a:endParaRPr lang="en-US" altLang="zh-CN"/>
          </a:p>
          <a:p>
            <a:pPr lvl="1"/>
            <a:r>
              <a:rPr lang="zh-CN" altLang="en-US"/>
              <a:t>辅导其他同学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4AAD2D34-BB70-4E4A-B3E1-58C693E9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教材及参考书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12FC8688-94CB-49C4-AA9E-6F7529FD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</a:t>
            </a:r>
          </a:p>
          <a:p>
            <a:pPr lvl="1"/>
            <a:r>
              <a:rPr lang="en-US" altLang="zh-CN"/>
              <a:t>《</a:t>
            </a:r>
            <a:r>
              <a:rPr lang="zh-CN" altLang="en-US"/>
              <a:t>程序设计基础（第</a:t>
            </a:r>
            <a:r>
              <a:rPr lang="en-US" altLang="zh-CN"/>
              <a:t>4</a:t>
            </a:r>
            <a:r>
              <a:rPr lang="zh-CN" altLang="en-US"/>
              <a:t>版）</a:t>
            </a:r>
            <a:r>
              <a:rPr lang="en-US" altLang="zh-CN"/>
              <a:t>》</a:t>
            </a:r>
            <a:r>
              <a:rPr lang="zh-CN" altLang="en-US"/>
              <a:t>吴文虎等编著  清华大学出版社</a:t>
            </a:r>
          </a:p>
          <a:p>
            <a:r>
              <a:rPr lang="zh-CN" altLang="en-US"/>
              <a:t>参考书目</a:t>
            </a:r>
          </a:p>
          <a:p>
            <a:pPr lvl="1"/>
            <a:r>
              <a:rPr lang="en-US" altLang="zh-CN"/>
              <a:t>《C++</a:t>
            </a:r>
            <a:r>
              <a:rPr lang="zh-CN" altLang="en-US"/>
              <a:t>程序设计语言</a:t>
            </a:r>
            <a:r>
              <a:rPr lang="en-US" altLang="zh-CN"/>
              <a:t>》</a:t>
            </a:r>
            <a:r>
              <a:rPr lang="zh-CN" altLang="en-US"/>
              <a:t>特别版，</a:t>
            </a:r>
            <a:r>
              <a:rPr lang="en-US" altLang="zh-CN"/>
              <a:t>Bjarne Stroustrup</a:t>
            </a:r>
            <a:r>
              <a:rPr lang="zh-CN" altLang="en-US"/>
              <a:t>著，裘宗燕译　机械工业出版社</a:t>
            </a:r>
          </a:p>
          <a:p>
            <a:r>
              <a:rPr lang="zh-CN" altLang="en-US"/>
              <a:t>网站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http://www.xuetangx.com/</a:t>
            </a:r>
            <a:r>
              <a:rPr lang="en-US" altLang="zh-CN"/>
              <a:t> </a:t>
            </a:r>
            <a:r>
              <a:rPr lang="zh-CN" altLang="en-US"/>
              <a:t>搜索“王瑀屏”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60242</TotalTime>
  <Words>493</Words>
  <Application>Microsoft Office PowerPoint</Application>
  <PresentationFormat>全屏显示(4:3)</PresentationFormat>
  <Paragraphs>87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仿宋</vt:lpstr>
      <vt:lpstr>微软雅黑</vt:lpstr>
      <vt:lpstr>Arial</vt:lpstr>
      <vt:lpstr>Consolas</vt:lpstr>
      <vt:lpstr>Garamond</vt:lpstr>
      <vt:lpstr>Times New Roman</vt:lpstr>
      <vt:lpstr>Wingdings</vt:lpstr>
      <vt:lpstr>tsinghua BW</vt:lpstr>
      <vt:lpstr>第0节、课程概述</vt:lpstr>
      <vt:lpstr>教学小组</vt:lpstr>
      <vt:lpstr>教学安排</vt:lpstr>
      <vt:lpstr>教学目标</vt:lpstr>
      <vt:lpstr>考核方式</vt:lpstr>
      <vt:lpstr>考核方式</vt:lpstr>
      <vt:lpstr>考核方式</vt:lpstr>
      <vt:lpstr>小教员制度</vt:lpstr>
      <vt:lpstr>教材及参考书</vt:lpstr>
      <vt:lpstr>为什么要学习程序设计？</vt:lpstr>
      <vt:lpstr>怎样学好程序设计？</vt:lpstr>
      <vt:lpstr>怎样学好程序设计？</vt:lpstr>
      <vt:lpstr>经验教训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4560</cp:revision>
  <cp:lastPrinted>2021-05-12T04:01:31Z</cp:lastPrinted>
  <dcterms:created xsi:type="dcterms:W3CDTF">2004-01-03T01:02:19Z</dcterms:created>
  <dcterms:modified xsi:type="dcterms:W3CDTF">2021-09-17T08:17:45Z</dcterms:modified>
</cp:coreProperties>
</file>