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6" r:id="rId1"/>
  </p:sldMasterIdLst>
  <p:notesMasterIdLst>
    <p:notesMasterId r:id="rId41"/>
  </p:notesMasterIdLst>
  <p:handoutMasterIdLst>
    <p:handoutMasterId r:id="rId42"/>
  </p:handoutMasterIdLst>
  <p:sldIdLst>
    <p:sldId id="1241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05" r:id="rId10"/>
    <p:sldId id="362" r:id="rId11"/>
    <p:sldId id="366" r:id="rId12"/>
    <p:sldId id="306" r:id="rId13"/>
    <p:sldId id="338" r:id="rId14"/>
    <p:sldId id="333" r:id="rId15"/>
    <p:sldId id="334" r:id="rId16"/>
    <p:sldId id="335" r:id="rId17"/>
    <p:sldId id="336" r:id="rId18"/>
    <p:sldId id="337" r:id="rId19"/>
    <p:sldId id="340" r:id="rId20"/>
    <p:sldId id="365" r:id="rId21"/>
    <p:sldId id="339" r:id="rId22"/>
    <p:sldId id="330" r:id="rId23"/>
    <p:sldId id="342" r:id="rId24"/>
    <p:sldId id="343" r:id="rId25"/>
    <p:sldId id="354" r:id="rId26"/>
    <p:sldId id="341" r:id="rId27"/>
    <p:sldId id="332" r:id="rId28"/>
    <p:sldId id="344" r:id="rId29"/>
    <p:sldId id="346" r:id="rId30"/>
    <p:sldId id="327" r:id="rId31"/>
    <p:sldId id="347" r:id="rId32"/>
    <p:sldId id="349" r:id="rId33"/>
    <p:sldId id="350" r:id="rId34"/>
    <p:sldId id="351" r:id="rId35"/>
    <p:sldId id="352" r:id="rId36"/>
    <p:sldId id="353" r:id="rId37"/>
    <p:sldId id="328" r:id="rId38"/>
    <p:sldId id="329" r:id="rId39"/>
    <p:sldId id="278" r:id="rId40"/>
  </p:sldIdLst>
  <p:sldSz cx="9144000" cy="6858000" type="screen4x3"/>
  <p:notesSz cx="6797675" cy="9929813"/>
  <p:custDataLst>
    <p:tags r:id="rId4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2" userDrawn="1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512" userDrawn="1">
          <p15:clr>
            <a:srgbClr val="A4A3A4"/>
          </p15:clr>
        </p15:guide>
        <p15:guide id="4" orient="horz" pos="600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55861D"/>
    <a:srgbClr val="598925"/>
    <a:srgbClr val="458925"/>
    <a:srgbClr val="457705"/>
    <a:srgbClr val="057745"/>
    <a:srgbClr val="0000FF"/>
    <a:srgbClr val="EBEBFF"/>
    <a:srgbClr val="EBFFFA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9" autoAdjust="0"/>
    <p:restoredTop sz="84670" autoAdjust="0"/>
  </p:normalViewPr>
  <p:slideViewPr>
    <p:cSldViewPr>
      <p:cViewPr varScale="1">
        <p:scale>
          <a:sx n="77" d="100"/>
          <a:sy n="77" d="100"/>
        </p:scale>
        <p:origin x="1402" y="67"/>
      </p:cViewPr>
      <p:guideLst>
        <p:guide pos="112"/>
        <p:guide pos="5640"/>
        <p:guide orient="horz" pos="512"/>
        <p:guide orient="horz" pos="600"/>
        <p:guide orient="horz" pos="4056"/>
        <p:guide orient="horz"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228" y="5"/>
            <a:ext cx="2945448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3486"/>
            <a:ext cx="2945450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228" y="9433486"/>
            <a:ext cx="2945448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464EB5-FCC0-410E-A77A-22E4C8194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3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9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5" y="4715940"/>
            <a:ext cx="5437511" cy="446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9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3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17F9885-8AD0-493C-ABA4-D0D9CA6722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90A31C39-2CC1-4FCC-839F-8ACAF79CD4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D2CD1246-E9DF-4A74-B340-C504ABBD05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1496F128-60C6-4344-B757-1C4842BB1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1ED9DD-7427-4E25-B56E-4097410F5FCE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7771"/>
            <a:ext cx="9144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48408"/>
            <a:ext cx="7772400" cy="1143000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4860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 b="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820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>
              <a:buClr>
                <a:srgbClr val="000066"/>
              </a:buClr>
              <a:buSzPct val="80000"/>
              <a:buFont typeface="Wingdings" pitchFamily="2" charset="2"/>
              <a:buChar char="n"/>
              <a:defRPr sz="3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008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 marL="0" indent="0">
              <a:buClr>
                <a:srgbClr val="000066"/>
              </a:buClr>
              <a:buSzPct val="80000"/>
              <a:buFont typeface="Wingdings" pitchFamily="2" charset="2"/>
              <a:buNone/>
              <a:defRPr sz="2400" b="0">
                <a:latin typeface="Consolas" panose="020B0609020204030204" pitchFamily="49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385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85750" y="1214438"/>
            <a:ext cx="8572500" cy="521493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EAF098-D7FE-4860-AF7B-11C5552A5BD3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程序设计基础</a:t>
            </a:r>
          </a:p>
        </p:txBody>
      </p:sp>
      <p:sp>
        <p:nvSpPr>
          <p:cNvPr id="5" name="灯片编号占位符 17">
            <a:extLst>
              <a:ext uri="{FF2B5EF4-FFF2-40B4-BE49-F238E27FC236}">
                <a16:creationId xmlns:a16="http://schemas.microsoft.com/office/drawing/2014/main" id="{71BC5085-B924-44E0-9466-B252A3A40A4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EA0A6B77-BC6E-4C93-85E2-2BFBE0B662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单击此处插入标题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5" r:id="rId1"/>
    <p:sldLayoutId id="2147485536" r:id="rId2"/>
    <p:sldLayoutId id="2147485538" r:id="rId3"/>
    <p:sldLayoutId id="214748553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32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32" indent="-28574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8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orient="horz" pos="512" userDrawn="1">
          <p15:clr>
            <a:srgbClr val="F26B43"/>
          </p15:clr>
        </p15:guide>
        <p15:guide id="4" orient="horz" pos="600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  <p15:guide id="6" orient="horz" pos="39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3E51-9D78-4A6C-B209-5E2E7944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" y="952500"/>
            <a:ext cx="8775700" cy="2138908"/>
          </a:xfrm>
        </p:spPr>
        <p:txBody>
          <a:bodyPr/>
          <a:lstStyle/>
          <a:p>
            <a:pPr algn="ctr"/>
            <a:r>
              <a:rPr lang="zh-CN" altLang="en-US" sz="4400" dirty="0"/>
              <a:t>第</a:t>
            </a:r>
            <a:r>
              <a:rPr lang="en-US" altLang="zh-CN" sz="4400" dirty="0"/>
              <a:t>1</a:t>
            </a:r>
            <a:r>
              <a:rPr lang="zh-CN" altLang="en-US" sz="4400" dirty="0"/>
              <a:t>节、简单程序设计</a:t>
            </a:r>
            <a:br>
              <a:rPr lang="en-US" altLang="zh-CN" sz="4400" dirty="0"/>
            </a:br>
            <a:r>
              <a:rPr lang="zh-CN" altLang="en-US" sz="2800" dirty="0"/>
              <a:t>教材第</a:t>
            </a:r>
            <a:r>
              <a:rPr lang="en-US" altLang="zh-CN" sz="2800" dirty="0"/>
              <a:t>2</a:t>
            </a:r>
            <a:r>
              <a:rPr lang="zh-CN" altLang="en-US" sz="2800" dirty="0"/>
              <a:t>章、附录</a:t>
            </a:r>
            <a:r>
              <a:rPr lang="en-US" altLang="zh-CN" sz="2800" dirty="0"/>
              <a:t>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6981BF-0EA6-4150-A868-CBAF29E1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46600"/>
            <a:ext cx="6400800" cy="1752600"/>
          </a:xfrm>
        </p:spPr>
        <p:txBody>
          <a:bodyPr anchor="ctr"/>
          <a:lstStyle/>
          <a:p>
            <a:r>
              <a:rPr lang="zh-CN" altLang="en-US" sz="2800" dirty="0"/>
              <a:t>计算机系 王瑀屏</a:t>
            </a:r>
            <a:endParaRPr lang="en-US" altLang="zh-CN" sz="2800" dirty="0"/>
          </a:p>
          <a:p>
            <a:r>
              <a:rPr lang="en-US" altLang="zh-CN" sz="2800" dirty="0"/>
              <a:t>wyp@tsinghua.edu.cn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DD2DE2-54EE-4059-B0EE-08A0BC544AF6}"/>
              </a:ext>
            </a:extLst>
          </p:cNvPr>
          <p:cNvSpPr txBox="1"/>
          <p:nvPr/>
        </p:nvSpPr>
        <p:spPr>
          <a:xfrm>
            <a:off x="177800" y="228025"/>
            <a:ext cx="8775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4385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10B8D66F-10DA-45B6-9F66-5736CB78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编程准备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EDFF0162-17CF-42F0-A286-BF5B91B9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推荐编程环境</a:t>
            </a:r>
            <a:endParaRPr lang="en-US" altLang="zh-CN" dirty="0"/>
          </a:p>
          <a:p>
            <a:pPr lvl="1"/>
            <a:r>
              <a:rPr lang="zh-CN" altLang="en-US" dirty="0"/>
              <a:t>编辑器：</a:t>
            </a:r>
            <a:r>
              <a:rPr lang="en-US" altLang="zh-CN" dirty="0"/>
              <a:t>Dev-C++</a:t>
            </a:r>
          </a:p>
          <a:p>
            <a:pPr lvl="1"/>
            <a:r>
              <a:rPr lang="zh-CN" altLang="en-US" dirty="0"/>
              <a:t>编译器：</a:t>
            </a:r>
            <a:r>
              <a:rPr lang="en-US" altLang="zh-CN" dirty="0"/>
              <a:t>G++</a:t>
            </a:r>
          </a:p>
          <a:p>
            <a:r>
              <a:rPr lang="zh-CN" altLang="en-US" dirty="0"/>
              <a:t>下载</a:t>
            </a:r>
            <a:r>
              <a:rPr lang="en-US" altLang="zh-CN" dirty="0"/>
              <a:t>(Dev-C++)</a:t>
            </a:r>
          </a:p>
          <a:p>
            <a:pPr lvl="1"/>
            <a:r>
              <a:rPr lang="en-US" altLang="zh-CN" sz="2400" dirty="0"/>
              <a:t>http://www.bloodshed.net/devcpp.html</a:t>
            </a:r>
          </a:p>
          <a:p>
            <a:pPr lvl="1"/>
            <a:r>
              <a:rPr lang="en-US" altLang="zh-CN" sz="2400" dirty="0"/>
              <a:t>http://sourceforge.net/projects/dev-cpp/</a:t>
            </a:r>
          </a:p>
          <a:p>
            <a:pPr lvl="1"/>
            <a:r>
              <a:rPr lang="en-US" altLang="zh-CN" sz="2400" dirty="0"/>
              <a:t>https://cloud.tsinghua.edu.cn/f/aba177344fb8419e8d68/</a:t>
            </a:r>
            <a:endParaRPr lang="zh-CN" altLang="en-US" sz="2400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55529316-D5D5-4312-A2F0-BC67C167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编程准备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CB4A622A-12A2-487C-A1C9-CA67CD9B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90" name="Picture 4">
            <a:extLst>
              <a:ext uri="{FF2B5EF4-FFF2-40B4-BE49-F238E27FC236}">
                <a16:creationId xmlns:a16="http://schemas.microsoft.com/office/drawing/2014/main" id="{6B07EBDC-A2C6-452D-AB1F-C9C3CD5DF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785938"/>
            <a:ext cx="63722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151DC606-AE5E-462E-A191-649BD1E0C09C}"/>
              </a:ext>
            </a:extLst>
          </p:cNvPr>
          <p:cNvSpPr/>
          <p:nvPr/>
        </p:nvSpPr>
        <p:spPr>
          <a:xfrm>
            <a:off x="1357313" y="1857375"/>
            <a:ext cx="5857875" cy="500063"/>
          </a:xfrm>
          <a:prstGeom prst="ellipse">
            <a:avLst/>
          </a:prstGeom>
          <a:solidFill>
            <a:schemeClr val="accent1">
              <a:lumMod val="20000"/>
              <a:lumOff val="80000"/>
              <a:alpha val="5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>
                <a:solidFill>
                  <a:srgbClr val="FF0000"/>
                </a:solidFill>
                <a:latin typeface="Cambria" pitchFamily="18" charset="0"/>
                <a:ea typeface="STKaiti" pitchFamily="2" charset="-122"/>
              </a:rPr>
              <a:t>菜单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6F8DF15-6CE6-4053-A2A9-DD80FCB1DA7E}"/>
              </a:ext>
            </a:extLst>
          </p:cNvPr>
          <p:cNvSpPr/>
          <p:nvPr/>
        </p:nvSpPr>
        <p:spPr>
          <a:xfrm>
            <a:off x="3429000" y="3286125"/>
            <a:ext cx="4286250" cy="2071688"/>
          </a:xfrm>
          <a:prstGeom prst="ellipse">
            <a:avLst/>
          </a:prstGeom>
          <a:solidFill>
            <a:schemeClr val="accent1">
              <a:lumMod val="20000"/>
              <a:lumOff val="80000"/>
              <a:alpha val="5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>
                <a:solidFill>
                  <a:srgbClr val="FF0000"/>
                </a:solidFill>
                <a:latin typeface="Cambria" pitchFamily="18" charset="0"/>
                <a:ea typeface="STKaiti" pitchFamily="2" charset="-122"/>
              </a:rPr>
              <a:t>编辑区域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AF9E938-559F-49C2-ADA2-2BDDA64DC094}"/>
              </a:ext>
            </a:extLst>
          </p:cNvPr>
          <p:cNvSpPr/>
          <p:nvPr/>
        </p:nvSpPr>
        <p:spPr>
          <a:xfrm>
            <a:off x="1428750" y="2357438"/>
            <a:ext cx="5857875" cy="642937"/>
          </a:xfrm>
          <a:prstGeom prst="ellipse">
            <a:avLst/>
          </a:prstGeom>
          <a:solidFill>
            <a:schemeClr val="accent1">
              <a:lumMod val="20000"/>
              <a:lumOff val="80000"/>
              <a:alpha val="5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>
                <a:solidFill>
                  <a:srgbClr val="FF0000"/>
                </a:solidFill>
                <a:latin typeface="Cambria" pitchFamily="18" charset="0"/>
                <a:ea typeface="STKaiti" pitchFamily="2" charset="-122"/>
              </a:rPr>
              <a:t>工具栏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文本占位符 5">
            <a:extLst>
              <a:ext uri="{FF2B5EF4-FFF2-40B4-BE49-F238E27FC236}">
                <a16:creationId xmlns:a16="http://schemas.microsoft.com/office/drawing/2014/main" id="{BD9C33FC-D258-4407-918E-5626E6790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// </a:t>
            </a:r>
            <a:r>
              <a:rPr lang="zh-CN" altLang="en-US"/>
              <a:t>输出</a:t>
            </a:r>
            <a:r>
              <a:rPr lang="en-US" altLang="zh-CN"/>
              <a:t>Hello world!</a:t>
            </a:r>
          </a:p>
          <a:p>
            <a:pPr>
              <a:spcBef>
                <a:spcPct val="0"/>
              </a:spcBef>
            </a:pPr>
            <a:r>
              <a:rPr lang="en-US" altLang="zh-CN"/>
              <a:t>// </a:t>
            </a:r>
            <a:r>
              <a:rPr lang="zh-CN" altLang="en-US"/>
              <a:t>作者：王瑀屏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#include &lt;iostream&gt;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using namespace std;</a:t>
            </a:r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cout &lt;&lt; "Hello world!"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17410" name="标题 1">
            <a:extLst>
              <a:ext uri="{FF2B5EF4-FFF2-40B4-BE49-F238E27FC236}">
                <a16:creationId xmlns:a16="http://schemas.microsoft.com/office/drawing/2014/main" id="{CB2FD935-BD09-47C5-98E8-76FDE618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0CBFBE3-29AC-46CC-9C8E-270F30DD3D8D}"/>
              </a:ext>
            </a:extLst>
          </p:cNvPr>
          <p:cNvSpPr txBox="1">
            <a:spLocks/>
          </p:cNvSpPr>
          <p:nvPr/>
        </p:nvSpPr>
        <p:spPr bwMode="auto">
          <a:xfrm>
            <a:off x="6464175" y="3218110"/>
            <a:ext cx="2500313" cy="64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主函数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AE03518-8A94-43D0-A374-D35D37271510}"/>
              </a:ext>
            </a:extLst>
          </p:cNvPr>
          <p:cNvCxnSpPr>
            <a:cxnSpLocks noChangeShapeType="1"/>
            <a:stCxn id="7" idx="1"/>
          </p:cNvCxnSpPr>
          <p:nvPr/>
        </p:nvCxnSpPr>
        <p:spPr bwMode="auto">
          <a:xfrm flipH="1" flipV="1">
            <a:off x="6228184" y="3538785"/>
            <a:ext cx="235991" cy="79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B9051DC-4BFB-41EF-8C5B-DD87EFB99081}"/>
              </a:ext>
            </a:extLst>
          </p:cNvPr>
          <p:cNvSpPr txBox="1">
            <a:spLocks/>
          </p:cNvSpPr>
          <p:nvPr/>
        </p:nvSpPr>
        <p:spPr bwMode="auto">
          <a:xfrm>
            <a:off x="6464175" y="1074985"/>
            <a:ext cx="2500313" cy="64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70C0"/>
                </a:solidFill>
                <a:latin typeface="仿宋" pitchFamily="49" charset="-122"/>
                <a:ea typeface="仿宋" pitchFamily="49" charset="-122"/>
              </a:rPr>
              <a:t>注释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C99FBDE-53D4-4112-B15D-AF99BC606A56}"/>
              </a:ext>
            </a:extLst>
          </p:cNvPr>
          <p:cNvCxnSpPr>
            <a:cxnSpLocks noChangeShapeType="1"/>
            <a:stCxn id="9" idx="1"/>
          </p:cNvCxnSpPr>
          <p:nvPr/>
        </p:nvCxnSpPr>
        <p:spPr bwMode="auto">
          <a:xfrm rot="10800000" flipV="1">
            <a:off x="3820988" y="1395660"/>
            <a:ext cx="2643187" cy="1793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C767052-9C60-4C87-A29F-54413DB28E7C}"/>
              </a:ext>
            </a:extLst>
          </p:cNvPr>
          <p:cNvSpPr txBox="1">
            <a:spLocks/>
          </p:cNvSpPr>
          <p:nvPr/>
        </p:nvSpPr>
        <p:spPr bwMode="auto">
          <a:xfrm>
            <a:off x="6464175" y="1789360"/>
            <a:ext cx="2500313" cy="64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B050"/>
                </a:solidFill>
                <a:latin typeface="仿宋" pitchFamily="49" charset="-122"/>
                <a:ea typeface="仿宋" pitchFamily="49" charset="-122"/>
              </a:rPr>
              <a:t>包含函数库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9C88D9-0AC1-4DFC-B247-3F291DE082D8}"/>
              </a:ext>
            </a:extLst>
          </p:cNvPr>
          <p:cNvCxnSpPr>
            <a:cxnSpLocks noChangeShapeType="1"/>
            <a:stCxn id="12" idx="1"/>
          </p:cNvCxnSpPr>
          <p:nvPr/>
        </p:nvCxnSpPr>
        <p:spPr bwMode="auto">
          <a:xfrm rot="10800000">
            <a:off x="3820988" y="2003673"/>
            <a:ext cx="2643187" cy="1063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2BAB831B-A6EC-4B7C-9A62-B84D2C15E520}"/>
              </a:ext>
            </a:extLst>
          </p:cNvPr>
          <p:cNvSpPr txBox="1">
            <a:spLocks/>
          </p:cNvSpPr>
          <p:nvPr/>
        </p:nvSpPr>
        <p:spPr bwMode="auto">
          <a:xfrm>
            <a:off x="6464175" y="2503735"/>
            <a:ext cx="2500313" cy="64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70C0"/>
                </a:solidFill>
                <a:latin typeface="仿宋" pitchFamily="49" charset="-122"/>
                <a:ea typeface="仿宋" pitchFamily="49" charset="-122"/>
              </a:rPr>
              <a:t>命名空间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E0F8F31-74A0-4C42-ACD3-EFB3BC91DC95}"/>
              </a:ext>
            </a:extLst>
          </p:cNvPr>
          <p:cNvCxnSpPr>
            <a:cxnSpLocks noChangeShapeType="1"/>
            <a:stCxn id="17" idx="1"/>
          </p:cNvCxnSpPr>
          <p:nvPr/>
        </p:nvCxnSpPr>
        <p:spPr bwMode="auto">
          <a:xfrm rot="10800000">
            <a:off x="3820988" y="2432298"/>
            <a:ext cx="2643187" cy="3921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3C0B5817-CE2B-45E2-B775-604F7A4FF496}"/>
              </a:ext>
            </a:extLst>
          </p:cNvPr>
          <p:cNvSpPr txBox="1">
            <a:spLocks/>
          </p:cNvSpPr>
          <p:nvPr/>
        </p:nvSpPr>
        <p:spPr bwMode="auto">
          <a:xfrm>
            <a:off x="190500" y="3000375"/>
            <a:ext cx="6037684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endParaRPr kumimoji="1" lang="zh-CN" altLang="en-US" kern="0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7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09A9ACFF-F39E-4A8A-8211-45EABFA2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注释的重要性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21354628-4550-41F0-9BEC-82737EF8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  <a:r>
              <a:rPr lang="en-US" altLang="zh-CN" dirty="0"/>
              <a:t>(comments)</a:t>
            </a:r>
            <a:r>
              <a:rPr lang="zh-CN" altLang="en-US" dirty="0"/>
              <a:t>是非常重要的一种机制</a:t>
            </a:r>
            <a:endParaRPr lang="en-US" altLang="zh-CN" dirty="0"/>
          </a:p>
          <a:p>
            <a:r>
              <a:rPr lang="zh-CN" altLang="en-US" dirty="0"/>
              <a:t>没有注释的程序不能算作合格的程序</a:t>
            </a:r>
          </a:p>
          <a:p>
            <a:r>
              <a:rPr lang="zh-CN" altLang="en-US" dirty="0"/>
              <a:t>要建立这样的观念：</a:t>
            </a:r>
            <a:endParaRPr lang="en-US" altLang="zh-CN" dirty="0"/>
          </a:p>
          <a:p>
            <a:pPr lvl="1"/>
            <a:r>
              <a:rPr lang="zh-CN" altLang="en-US" dirty="0"/>
              <a:t>程序不只是给机器看的，更多时候是写给人看的，让人能看懂是第一位重要的事情</a:t>
            </a:r>
            <a:endParaRPr lang="en-US" altLang="zh-CN" dirty="0"/>
          </a:p>
          <a:p>
            <a:pPr lvl="1"/>
            <a:r>
              <a:rPr lang="zh-CN" altLang="en-US" dirty="0"/>
              <a:t>特别是将来你可能参加一个团队，几十人甚至几百人一起合作编程，相互协同，更需将注释写得清清楚楚、明明白白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DDE57761-6EF6-4EF5-8341-F0DE8F5B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注释的内容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5EE55462-ED55-4B00-8040-39AE09F2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程序名称</a:t>
            </a:r>
          </a:p>
          <a:p>
            <a:r>
              <a:rPr lang="zh-CN" altLang="en-US" dirty="0"/>
              <a:t>程序要实现的功能，比如要完成什么数学运算</a:t>
            </a:r>
          </a:p>
          <a:p>
            <a:r>
              <a:rPr lang="zh-CN" altLang="en-US" dirty="0"/>
              <a:t>程序的思路和特点</a:t>
            </a:r>
          </a:p>
          <a:p>
            <a:r>
              <a:rPr lang="zh-CN" altLang="en-US" dirty="0"/>
              <a:t>编程的人与合作者</a:t>
            </a:r>
          </a:p>
          <a:p>
            <a:r>
              <a:rPr lang="zh-CN" altLang="en-US" dirty="0"/>
              <a:t>编程的时间，修改后的第几版本</a:t>
            </a:r>
          </a:p>
          <a:p>
            <a:r>
              <a:rPr lang="zh-CN" altLang="en-US" dirty="0"/>
              <a:t>对初学者，希望先写注释，表明代码一步步的功能，再根据注释完成对应的语句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55A54282-9F55-40E8-A8B1-11BF3406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包含库函数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7248B922-A724-4306-9F55-C1C4CC21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以符号“</a:t>
            </a:r>
            <a:r>
              <a:rPr lang="en-US" altLang="zh-CN"/>
              <a:t>#”</a:t>
            </a:r>
            <a:r>
              <a:rPr lang="zh-CN" altLang="en-US"/>
              <a:t>开头的行，称为预编译行</a:t>
            </a:r>
            <a:endParaRPr lang="en-US" altLang="zh-CN"/>
          </a:p>
          <a:p>
            <a:r>
              <a:rPr lang="zh-CN" altLang="en-US"/>
              <a:t>“</a:t>
            </a:r>
            <a:r>
              <a:rPr lang="en-US" altLang="zh-CN"/>
              <a:t>#include” </a:t>
            </a:r>
            <a:r>
              <a:rPr lang="zh-CN" altLang="en-US"/>
              <a:t>称为文件包含命令</a:t>
            </a:r>
          </a:p>
          <a:p>
            <a:r>
              <a:rPr lang="zh-CN" altLang="en-US"/>
              <a:t>“</a:t>
            </a:r>
            <a:r>
              <a:rPr lang="en-US" altLang="zh-CN"/>
              <a:t>#include &lt;iostream&gt;”</a:t>
            </a:r>
            <a:r>
              <a:rPr lang="zh-CN" altLang="en-US"/>
              <a:t>这条命令是让文件“</a:t>
            </a:r>
            <a:r>
              <a:rPr lang="en-US" altLang="zh-CN"/>
              <a:t>iostream”</a:t>
            </a:r>
            <a:r>
              <a:rPr lang="zh-CN" altLang="en-US"/>
              <a:t>的内容包含到新建的程序中去</a:t>
            </a:r>
          </a:p>
          <a:p>
            <a:r>
              <a:rPr lang="en-US" altLang="zh-CN"/>
              <a:t>iostream</a:t>
            </a:r>
            <a:r>
              <a:rPr lang="zh-CN" altLang="en-US"/>
              <a:t>是</a:t>
            </a:r>
            <a:r>
              <a:rPr lang="en-US" altLang="zh-CN"/>
              <a:t>C++</a:t>
            </a:r>
            <a:r>
              <a:rPr lang="zh-CN" altLang="en-US"/>
              <a:t>语言提供的一个头文件，在这个头文件中设置了</a:t>
            </a:r>
            <a:r>
              <a:rPr lang="en-US" altLang="zh-CN"/>
              <a:t>C++</a:t>
            </a:r>
            <a:r>
              <a:rPr lang="zh-CN" altLang="en-US"/>
              <a:t>的输入</a:t>
            </a:r>
            <a:r>
              <a:rPr lang="en-US" altLang="zh-CN"/>
              <a:t>/</a:t>
            </a:r>
            <a:r>
              <a:rPr lang="zh-CN" altLang="en-US"/>
              <a:t>输出相关环境，只有包含了这个头文件才能使用</a:t>
            </a:r>
            <a:r>
              <a:rPr lang="en-US" altLang="zh-CN"/>
              <a:t>cout</a:t>
            </a:r>
            <a:r>
              <a:rPr lang="zh-CN" altLang="en-US"/>
              <a:t>对象</a:t>
            </a:r>
          </a:p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F73CDD51-01CE-4561-989C-0FEECA3D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命名空间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606E7E08-9ECD-49BB-8C54-E0773C54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namespace</a:t>
            </a:r>
          </a:p>
          <a:p>
            <a:pPr lvl="1"/>
            <a:r>
              <a:rPr lang="zh-CN" altLang="en-US" dirty="0"/>
              <a:t>使用命名空间命令，是为避免同名冲突而引入的</a:t>
            </a:r>
            <a:endParaRPr lang="en-US" altLang="zh-CN" dirty="0"/>
          </a:p>
          <a:p>
            <a:r>
              <a:rPr lang="en-US" altLang="zh-CN" dirty="0"/>
              <a:t>std</a:t>
            </a:r>
          </a:p>
          <a:p>
            <a:pPr lvl="1"/>
            <a:r>
              <a:rPr lang="zh-CN" altLang="en-US" dirty="0"/>
              <a:t>是</a:t>
            </a:r>
            <a:r>
              <a:rPr lang="en-US" altLang="zh-CN" dirty="0"/>
              <a:t>iostream</a:t>
            </a:r>
            <a:r>
              <a:rPr lang="zh-CN" altLang="en-US" dirty="0"/>
              <a:t>文件中定义的一个命名空间，由它定义了</a:t>
            </a:r>
            <a:r>
              <a:rPr lang="en-US" altLang="zh-CN" dirty="0"/>
              <a:t>C++</a:t>
            </a:r>
            <a:r>
              <a:rPr lang="zh-CN" altLang="en-US" dirty="0"/>
              <a:t>的库标示符，比如</a:t>
            </a:r>
            <a:r>
              <a:rPr lang="en-US" altLang="zh-CN" dirty="0" err="1"/>
              <a:t>cout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有了“</a:t>
            </a:r>
            <a:r>
              <a:rPr lang="en-US" altLang="zh-CN" dirty="0"/>
              <a:t>using namespace std</a:t>
            </a:r>
            <a:r>
              <a:rPr lang="zh-CN" altLang="en-US" dirty="0"/>
              <a:t>”这句话，程序就可以直接使用</a:t>
            </a:r>
            <a:r>
              <a:rPr lang="en-US" altLang="zh-CN" dirty="0"/>
              <a:t>std</a:t>
            </a:r>
            <a:r>
              <a:rPr lang="zh-CN" altLang="en-US" dirty="0"/>
              <a:t>命名空间里面的标示符了</a:t>
            </a:r>
            <a:endParaRPr lang="en-US" altLang="zh-CN" dirty="0"/>
          </a:p>
          <a:p>
            <a:r>
              <a:rPr lang="zh-CN" altLang="en-US" dirty="0"/>
              <a:t>后续的课程中会有更详细的解释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3224B376-EB2A-47AF-8FB8-1D0A0855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主函数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75B32919-6FE7-439B-BD2C-D66B0E686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main()</a:t>
            </a:r>
            <a:r>
              <a:rPr lang="zh-CN" altLang="en-US" dirty="0"/>
              <a:t>是每一个</a:t>
            </a:r>
            <a:r>
              <a:rPr lang="en-US" altLang="zh-CN" dirty="0"/>
              <a:t>C++</a:t>
            </a:r>
            <a:r>
              <a:rPr lang="zh-CN" altLang="en-US" dirty="0"/>
              <a:t>程序都必须有的，称为主函数，可以把它看成是程序的入口</a:t>
            </a:r>
            <a:endParaRPr lang="en-US" altLang="zh-CN" dirty="0"/>
          </a:p>
          <a:p>
            <a:r>
              <a:rPr lang="zh-CN" altLang="en-US" dirty="0"/>
              <a:t>符号“</a:t>
            </a:r>
            <a:r>
              <a:rPr lang="en-US" altLang="zh-CN" dirty="0"/>
              <a:t>{</a:t>
            </a:r>
            <a:r>
              <a:rPr lang="zh-CN" altLang="en-US" dirty="0"/>
              <a:t>”和“</a:t>
            </a:r>
            <a:r>
              <a:rPr lang="en-US" altLang="zh-CN" dirty="0"/>
              <a:t>}</a:t>
            </a:r>
            <a:r>
              <a:rPr lang="zh-CN" altLang="en-US" dirty="0"/>
              <a:t>”之间部分是主函数的内容，分别表示主函数开始和结束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前面的</a:t>
            </a:r>
            <a:r>
              <a:rPr lang="en-US" altLang="zh-CN" dirty="0"/>
              <a:t>int</a:t>
            </a:r>
            <a:r>
              <a:rPr lang="zh-CN" altLang="en-US" dirty="0"/>
              <a:t>是标准</a:t>
            </a:r>
            <a:r>
              <a:rPr lang="en-US" altLang="zh-CN" dirty="0"/>
              <a:t>C++</a:t>
            </a:r>
            <a:r>
              <a:rPr lang="zh-CN" altLang="en-US" dirty="0"/>
              <a:t>提倡的，这样做，需要在主函数结束前增加一行代码</a:t>
            </a:r>
            <a:r>
              <a:rPr lang="en-US" altLang="zh-CN" dirty="0"/>
              <a:t>return 0;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6E04675B-7A78-4949-91F1-9C780965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标准输出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2525A2A7-80B9-47C5-91D5-39C21C77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cout</a:t>
            </a:r>
            <a:r>
              <a:rPr lang="zh-CN" altLang="en-US"/>
              <a:t>为标准输出流对象，与显示器关联</a:t>
            </a:r>
            <a:endParaRPr lang="en-US" altLang="zh-CN"/>
          </a:p>
          <a:p>
            <a:r>
              <a:rPr lang="en-US" altLang="zh-CN"/>
              <a:t>cout</a:t>
            </a:r>
            <a:r>
              <a:rPr lang="zh-CN" altLang="en-US"/>
              <a:t>允许使用操作符“</a:t>
            </a:r>
            <a:r>
              <a:rPr lang="en-US" altLang="zh-CN"/>
              <a:t>&lt;&lt;</a:t>
            </a:r>
            <a:r>
              <a:rPr lang="zh-CN" altLang="en-US"/>
              <a:t>”将数据交给标准输出进行输出</a:t>
            </a:r>
            <a:endParaRPr lang="en-US" altLang="zh-CN"/>
          </a:p>
          <a:p>
            <a:r>
              <a:rPr lang="en-US" altLang="zh-CN"/>
              <a:t>endl</a:t>
            </a:r>
            <a:r>
              <a:rPr lang="zh-CN" altLang="en-US"/>
              <a:t>表示换行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508B7BB5-5773-4CAF-87AC-3C871438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格式与风格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031AFC07-F9AC-40CC-92E4-DAE42D35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每条语句结尾必须有“</a:t>
            </a:r>
            <a:r>
              <a:rPr lang="en-US" altLang="zh-CN"/>
              <a:t>;</a:t>
            </a:r>
            <a:r>
              <a:rPr lang="zh-CN" altLang="en-US"/>
              <a:t>”，表示语句结束</a:t>
            </a:r>
          </a:p>
          <a:p>
            <a:r>
              <a:rPr lang="zh-CN" altLang="en-US"/>
              <a:t>“</a:t>
            </a:r>
            <a:r>
              <a:rPr lang="en-US" altLang="zh-CN"/>
              <a:t>{</a:t>
            </a:r>
            <a:r>
              <a:rPr lang="zh-CN" altLang="en-US"/>
              <a:t>”和“</a:t>
            </a:r>
            <a:r>
              <a:rPr lang="en-US" altLang="zh-CN"/>
              <a:t>}</a:t>
            </a:r>
            <a:r>
              <a:rPr lang="zh-CN" altLang="en-US"/>
              <a:t>”之间的每一行的左侧多空了</a:t>
            </a:r>
            <a:r>
              <a:rPr lang="en-US" altLang="zh-CN"/>
              <a:t>4</a:t>
            </a:r>
            <a:r>
              <a:rPr lang="zh-CN" altLang="en-US"/>
              <a:t>个空格（或者一个</a:t>
            </a:r>
            <a:r>
              <a:rPr lang="en-US" altLang="zh-CN"/>
              <a:t>Tab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12BF584D-3E6E-488A-A5D9-19D693A8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语言是什么？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117CC-2689-49AF-A80F-31A7C276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百度百科</a:t>
            </a:r>
            <a:endParaRPr lang="en-US" altLang="zh-CN"/>
          </a:p>
          <a:p>
            <a:pPr lvl="1"/>
            <a:r>
              <a:rPr lang="zh-CN" altLang="en-US"/>
              <a:t>语言是人类最重要的交际工具，是人们进行沟通交流的主要表达方式。</a:t>
            </a:r>
            <a:endParaRPr lang="en-US" altLang="zh-CN"/>
          </a:p>
          <a:p>
            <a:r>
              <a:rPr lang="en-US" altLang="zh-CN"/>
              <a:t>Wikipedia</a:t>
            </a:r>
          </a:p>
          <a:p>
            <a:pPr lvl="1"/>
            <a:r>
              <a:rPr lang="en-US" altLang="zh-CN"/>
              <a:t>Language is the ability to acquire and use complex systems of communication.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5B455C79-329E-4218-A0D5-1F274613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实际操作</a:t>
            </a:r>
          </a:p>
        </p:txBody>
      </p:sp>
      <p:sp>
        <p:nvSpPr>
          <p:cNvPr id="25603" name="内容占位符 5">
            <a:extLst>
              <a:ext uri="{FF2B5EF4-FFF2-40B4-BE49-F238E27FC236}">
                <a16:creationId xmlns:a16="http://schemas.microsoft.com/office/drawing/2014/main" id="{396A65DC-D018-4E1B-A849-BA61B84B3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在编辑区域输入程序</a:t>
            </a:r>
          </a:p>
          <a:p>
            <a:r>
              <a:rPr lang="zh-CN" altLang="en-US"/>
              <a:t>编译：将便于人编写、阅读、维护的高级计算机语言翻译成计算机能解读、运行的低阶机器语言的过程</a:t>
            </a:r>
            <a:endParaRPr lang="en-US" altLang="zh-CN"/>
          </a:p>
          <a:p>
            <a:r>
              <a:rPr lang="zh-CN" altLang="en-US"/>
              <a:t>运行程序！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85AFF9A2-B697-432F-9253-373AE39C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编译出错了？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65C0D2AB-0A5A-4AE0-A579-00B77D037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根据错误信息修改程序，在错误位置和错误位置前几句查找问题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EAB74312-84A8-4226-B8CA-8771148F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76723-031D-4DE8-8C01-9D443408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让计算机与人交谈还只是梦想</a:t>
            </a:r>
            <a:r>
              <a:rPr lang="en-US" altLang="zh-CN"/>
              <a:t>……</a:t>
            </a:r>
          </a:p>
          <a:p>
            <a:r>
              <a:rPr lang="zh-CN" altLang="en-US"/>
              <a:t>还是让它计算吧</a:t>
            </a:r>
            <a:endParaRPr lang="en-US" altLang="zh-CN"/>
          </a:p>
          <a:p>
            <a:r>
              <a:rPr lang="zh-CN" altLang="en-US"/>
              <a:t>计算下面的式子：</a:t>
            </a:r>
            <a:endParaRPr lang="en-US" altLang="zh-CN"/>
          </a:p>
          <a:p>
            <a:pPr lvl="1"/>
            <a:r>
              <a:rPr lang="en-US" altLang="zh-CN"/>
              <a:t>1 + 1 = ?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文本占位符 5">
            <a:extLst>
              <a:ext uri="{FF2B5EF4-FFF2-40B4-BE49-F238E27FC236}">
                <a16:creationId xmlns:a16="http://schemas.microsoft.com/office/drawing/2014/main" id="{C4511CD1-313A-45A4-9810-5404FC03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#include &lt;iostream&gt;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using namespace std;</a:t>
            </a:r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cout &lt;&lt; </a:t>
            </a:r>
            <a:r>
              <a:rPr lang="en-US" altLang="zh-CN">
                <a:solidFill>
                  <a:srgbClr val="FF0000"/>
                </a:solidFill>
              </a:rPr>
              <a:t>1 + 1 </a:t>
            </a:r>
            <a:r>
              <a:rPr lang="en-US" altLang="zh-CN"/>
              <a:t>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28674" name="标题 1">
            <a:extLst>
              <a:ext uri="{FF2B5EF4-FFF2-40B4-BE49-F238E27FC236}">
                <a16:creationId xmlns:a16="http://schemas.microsoft.com/office/drawing/2014/main" id="{12881DF2-195D-4902-B085-6A4876FE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F287A545-F575-42E0-ACAA-C85EE9D7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数学运算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F1531157-9A37-45B1-B5BD-05538ABC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一些常用的数学运算符：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DD665C-6459-477C-8AE1-6F809EAF611D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2120900"/>
          <a:ext cx="8072440" cy="40941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1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3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写法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意义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+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3 + 4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加法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-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5 - 3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减法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*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2 * 4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乘法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/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7 / 3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除法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2</a:t>
                      </a:r>
                      <a:endParaRPr lang="zh-CN" altLang="en-US" sz="2400" b="1" kern="1200" baseline="30000" dirty="0">
                        <a:solidFill>
                          <a:srgbClr val="FF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%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5 % 2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求余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3718ABCB-F762-4346-B090-D5129860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数学运算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792C1468-34DC-4985-A4A3-F2EAC28C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C/C++</a:t>
            </a:r>
            <a:r>
              <a:rPr lang="zh-CN" altLang="en-US"/>
              <a:t>语言中，数据都是有类型的</a:t>
            </a:r>
            <a:endParaRPr lang="en-US" altLang="zh-CN"/>
          </a:p>
          <a:p>
            <a:r>
              <a:rPr lang="zh-CN" altLang="en-US"/>
              <a:t>除法运算符规定</a:t>
            </a:r>
            <a:endParaRPr lang="en-US" altLang="zh-CN"/>
          </a:p>
          <a:p>
            <a:pPr lvl="1"/>
            <a:r>
              <a:rPr lang="zh-CN" altLang="en-US"/>
              <a:t>整数除整数得到整数 </a:t>
            </a:r>
            <a:r>
              <a:rPr lang="en-US" altLang="zh-CN"/>
              <a:t>5 / 3 = 1</a:t>
            </a:r>
          </a:p>
          <a:p>
            <a:pPr lvl="1"/>
            <a:r>
              <a:rPr lang="zh-CN" altLang="en-US"/>
              <a:t>实数除实数得到实数 </a:t>
            </a:r>
            <a:r>
              <a:rPr lang="en-US" altLang="zh-CN"/>
              <a:t>5.0 / 3.0 = 1.666667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86340275-2993-4CAA-931E-30B24F2B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DE022CC0-533B-4729-8609-44F7B71C1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计算下面的式子：</a:t>
            </a:r>
          </a:p>
        </p:txBody>
      </p:sp>
      <p:pic>
        <p:nvPicPr>
          <p:cNvPr id="31750" name="Picture 9">
            <a:extLst>
              <a:ext uri="{FF2B5EF4-FFF2-40B4-BE49-F238E27FC236}">
                <a16:creationId xmlns:a16="http://schemas.microsoft.com/office/drawing/2014/main" id="{1A2E1721-93C4-49AF-8211-5C432B1D1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643188"/>
            <a:ext cx="50958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文本占位符 5">
            <a:extLst>
              <a:ext uri="{FF2B5EF4-FFF2-40B4-BE49-F238E27FC236}">
                <a16:creationId xmlns:a16="http://schemas.microsoft.com/office/drawing/2014/main" id="{844D1B52-2074-4D73-9E24-22077F09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#include &lt;iostream&gt;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#include &lt;cmath&gt;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using namespace std;</a:t>
            </a:r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cout &lt;&lt; sin(20.0 / 180.0 * 3.14159)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* cos(20.0 / 180.0 * 3.14159)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- cos(10.0 / 180.0 * 3.14159)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/ tan(10.0 / 180.0 * 3.14159)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2770" name="标题 1">
            <a:extLst>
              <a:ext uri="{FF2B5EF4-FFF2-40B4-BE49-F238E27FC236}">
                <a16:creationId xmlns:a16="http://schemas.microsoft.com/office/drawing/2014/main" id="{FB34D19D-7547-4B3B-94A8-274CE8ED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5">
            <a:extLst>
              <a:ext uri="{FF2B5EF4-FFF2-40B4-BE49-F238E27FC236}">
                <a16:creationId xmlns:a16="http://schemas.microsoft.com/office/drawing/2014/main" id="{D62FAFC4-6310-49C9-B986-C9C65FF4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3795" name="内容占位符 6">
            <a:extLst>
              <a:ext uri="{FF2B5EF4-FFF2-40B4-BE49-F238E27FC236}">
                <a16:creationId xmlns:a16="http://schemas.microsoft.com/office/drawing/2014/main" id="{F883D0B6-861F-4055-B914-C2924B51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用到了</a:t>
            </a:r>
            <a:r>
              <a:rPr lang="en-US" altLang="zh-CN"/>
              <a:t>sin</a:t>
            </a:r>
            <a:r>
              <a:rPr lang="zh-CN" altLang="en-US"/>
              <a:t>和</a:t>
            </a:r>
            <a:r>
              <a:rPr lang="en-US" altLang="zh-CN"/>
              <a:t>cos</a:t>
            </a:r>
            <a:r>
              <a:rPr lang="zh-CN" altLang="en-US"/>
              <a:t>函数，头文件不够了，需要再包含</a:t>
            </a:r>
            <a:r>
              <a:rPr lang="en-US" altLang="zh-CN"/>
              <a:t>cmath</a:t>
            </a:r>
            <a:r>
              <a:rPr lang="zh-CN" altLang="en-US"/>
              <a:t>才能使用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0EA034B2-147F-45E0-BB42-F0FF47BE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其他数学函数</a:t>
            </a:r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4DDCDAD9-81D7-4EE6-BA94-6A69CA3AF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684590"/>
              </p:ext>
            </p:extLst>
          </p:nvPr>
        </p:nvGraphicFramePr>
        <p:xfrm>
          <a:off x="728663" y="882650"/>
          <a:ext cx="7772400" cy="54864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写法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6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abs(-1)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整数的绝对值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6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fabs</a:t>
                      </a:r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(-2.5)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浮点数的绝对值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2.5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6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sin(1.0)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正弦函数，单位弧度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0.84147098481……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6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asin</a:t>
                      </a:r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(1.0)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反正弦函数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1.57079632679……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6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cos</a:t>
                      </a:r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(1.0)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余弦函数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0.54030230587……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6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acos</a:t>
                      </a:r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(1.0)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反余弦函数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6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tan(1.0)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正切函数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1.55740772465……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6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atan</a:t>
                      </a:r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(1.0)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反正切函数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0.78539816340……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6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exp(1.0)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计算</a:t>
                      </a:r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e</a:t>
                      </a:r>
                      <a:r>
                        <a:rPr lang="en-US" altLang="zh-CN" sz="1800" b="1" kern="1200" baseline="300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x</a:t>
                      </a:r>
                      <a:endParaRPr lang="zh-CN" altLang="en-US" sz="1800" b="1" kern="1200" baseline="300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2.71828182846……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6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log(10.0)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计算自然对数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2.30258509299……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6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log10(10.0)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计算以</a:t>
                      </a:r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10</a:t>
                      </a:r>
                      <a:r>
                        <a:rPr lang="zh-CN" altLang="en-US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为底的对数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6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pow</a:t>
                      </a:r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(5, 3)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计算</a:t>
                      </a:r>
                      <a:r>
                        <a:rPr lang="en-US" altLang="zh-CN" sz="1800" b="1" kern="1200" dirty="0" err="1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x</a:t>
                      </a:r>
                      <a:r>
                        <a:rPr lang="en-US" altLang="zh-CN" sz="1800" b="1" kern="1200" baseline="30000" dirty="0" err="1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y</a:t>
                      </a:r>
                      <a:endParaRPr lang="zh-CN" altLang="en-US" sz="1800" b="1" kern="1200" baseline="300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125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6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sqrt</a:t>
                      </a:r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(7)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开平方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2.6457513110……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976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floor(8.3)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不大于</a:t>
                      </a:r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x</a:t>
                      </a:r>
                      <a:r>
                        <a:rPr lang="zh-CN" altLang="en-US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的整数值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8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6745AF9-E42F-4AC6-B6C2-81B68456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语言是什么？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5693DD8A-EC32-40F5-952D-D91B4CFA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D51D31-C534-4404-B203-594A56182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71688"/>
            <a:ext cx="350520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3">
            <a:extLst>
              <a:ext uri="{FF2B5EF4-FFF2-40B4-BE49-F238E27FC236}">
                <a16:creationId xmlns:a16="http://schemas.microsoft.com/office/drawing/2014/main" id="{E0F19D03-165A-4BDF-AF3A-D1732D318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28813"/>
            <a:ext cx="54165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>
            <a:extLst>
              <a:ext uri="{FF2B5EF4-FFF2-40B4-BE49-F238E27FC236}">
                <a16:creationId xmlns:a16="http://schemas.microsoft.com/office/drawing/2014/main" id="{C098F63A-FD35-4445-BED0-372CA44C8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714500"/>
            <a:ext cx="6100763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0E483F46-530D-48E2-AFE2-35B0C510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关于输出格式</a:t>
            </a:r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68A75567-9E27-4C1B-B44A-2F1DD18084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225" y="2006600"/>
          <a:ext cx="7772400" cy="3565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8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操纵符名</a:t>
                      </a:r>
                    </a:p>
                  </a:txBody>
                  <a:tcPr marT="45680" marB="45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意义</a:t>
                      </a:r>
                    </a:p>
                  </a:txBody>
                  <a:tcPr marT="45680" marB="456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dec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T="45680" marB="45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按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10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进制输出</a:t>
                      </a:r>
                    </a:p>
                  </a:txBody>
                  <a:tcPr marT="45680" marB="456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hex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T="45680" marB="45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按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16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进制输出</a:t>
                      </a:r>
                    </a:p>
                  </a:txBody>
                  <a:tcPr marT="45680" marB="456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oct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T="45680" marB="45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按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8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进制输出</a:t>
                      </a:r>
                    </a:p>
                  </a:txBody>
                  <a:tcPr marT="45680" marB="456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endl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T="45680" marB="45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行结尾</a:t>
                      </a:r>
                    </a:p>
                  </a:txBody>
                  <a:tcPr marT="45680" marB="456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setprecision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(…)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T="45680" marB="45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设置浮点数精度</a:t>
                      </a:r>
                      <a:endParaRPr lang="en-US" altLang="zh-CN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（有效数字）</a:t>
                      </a:r>
                    </a:p>
                  </a:txBody>
                  <a:tcPr marT="45680" marB="456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setw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(...)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T="45680" marB="45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设置宽度</a:t>
                      </a:r>
                    </a:p>
                  </a:txBody>
                  <a:tcPr marT="45680" marB="456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1DACF0FA-6ED3-4819-BE0B-62298A0E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8DC30D59-7DB7-44D6-985A-9E5FEB1A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计算下面的式子：</a:t>
            </a: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C8A146AB-FC25-46F0-AE7A-24CFF400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6871" name="Picture 1">
            <a:extLst>
              <a:ext uri="{FF2B5EF4-FFF2-40B4-BE49-F238E27FC236}">
                <a16:creationId xmlns:a16="http://schemas.microsoft.com/office/drawing/2014/main" id="{370C468D-86DB-43D1-998F-DD8B7AA2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71750"/>
            <a:ext cx="2871788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Rectangle 3">
            <a:extLst>
              <a:ext uri="{FF2B5EF4-FFF2-40B4-BE49-F238E27FC236}">
                <a16:creationId xmlns:a16="http://schemas.microsoft.com/office/drawing/2014/main" id="{BD5D947C-52EE-46AF-8D2A-B6902E81D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53A24153-9150-48DB-BD75-019699D3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DAC7A5B7-CE4F-42AB-B5BB-447A14A4A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计算下面的式子：</a:t>
            </a:r>
          </a:p>
        </p:txBody>
      </p:sp>
      <p:sp>
        <p:nvSpPr>
          <p:cNvPr id="37894" name="Rectangle 2">
            <a:extLst>
              <a:ext uri="{FF2B5EF4-FFF2-40B4-BE49-F238E27FC236}">
                <a16:creationId xmlns:a16="http://schemas.microsoft.com/office/drawing/2014/main" id="{8294A470-BDAB-4C3A-86EC-83943F76A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5" name="Rectangle 3">
            <a:extLst>
              <a:ext uri="{FF2B5EF4-FFF2-40B4-BE49-F238E27FC236}">
                <a16:creationId xmlns:a16="http://schemas.microsoft.com/office/drawing/2014/main" id="{B698D292-8AD9-4E92-B682-2C0B72FC3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6" name="Rectangle 2">
            <a:extLst>
              <a:ext uri="{FF2B5EF4-FFF2-40B4-BE49-F238E27FC236}">
                <a16:creationId xmlns:a16="http://schemas.microsoft.com/office/drawing/2014/main" id="{EC140418-8B02-4D77-84E7-AD1719042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7897" name="Picture 1">
            <a:extLst>
              <a:ext uri="{FF2B5EF4-FFF2-40B4-BE49-F238E27FC236}">
                <a16:creationId xmlns:a16="http://schemas.microsoft.com/office/drawing/2014/main" id="{42837033-6AB7-48B0-B897-5F8209D6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000375"/>
            <a:ext cx="19573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8" name="Rectangle 3">
            <a:extLst>
              <a:ext uri="{FF2B5EF4-FFF2-40B4-BE49-F238E27FC236}">
                <a16:creationId xmlns:a16="http://schemas.microsoft.com/office/drawing/2014/main" id="{C8BC6D9F-58FC-4E41-94F8-079860DA2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44568CFD-D881-4466-B400-3EB7A003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DEEF634C-5A44-4397-BB4E-AB07D2540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计算下面的式子：</a:t>
            </a:r>
          </a:p>
        </p:txBody>
      </p:sp>
      <p:sp>
        <p:nvSpPr>
          <p:cNvPr id="38918" name="Rectangle 2">
            <a:extLst>
              <a:ext uri="{FF2B5EF4-FFF2-40B4-BE49-F238E27FC236}">
                <a16:creationId xmlns:a16="http://schemas.microsoft.com/office/drawing/2014/main" id="{B8DDCA23-EF41-48D9-93E8-9BBF2FEC9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9" name="Rectangle 3">
            <a:extLst>
              <a:ext uri="{FF2B5EF4-FFF2-40B4-BE49-F238E27FC236}">
                <a16:creationId xmlns:a16="http://schemas.microsoft.com/office/drawing/2014/main" id="{C9346E49-9D71-4982-9CC7-8BA3825AC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0" name="Rectangle 2">
            <a:extLst>
              <a:ext uri="{FF2B5EF4-FFF2-40B4-BE49-F238E27FC236}">
                <a16:creationId xmlns:a16="http://schemas.microsoft.com/office/drawing/2014/main" id="{2ACE77CF-6471-49D5-82C9-B1A610600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8921" name="Picture 1">
            <a:extLst>
              <a:ext uri="{FF2B5EF4-FFF2-40B4-BE49-F238E27FC236}">
                <a16:creationId xmlns:a16="http://schemas.microsoft.com/office/drawing/2014/main" id="{26AD780C-B42E-47AE-A3A2-15EF1362F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2786063"/>
            <a:ext cx="2757487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2" name="Rectangle 3">
            <a:extLst>
              <a:ext uri="{FF2B5EF4-FFF2-40B4-BE49-F238E27FC236}">
                <a16:creationId xmlns:a16="http://schemas.microsoft.com/office/drawing/2014/main" id="{62B654BC-088B-474F-A7ED-799F24537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C81C3249-724B-4F28-938F-49A4A185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78A1128F-63C5-4B96-BC6B-08261CB9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计算下面的式子：</a:t>
            </a:r>
          </a:p>
        </p:txBody>
      </p:sp>
      <p:sp>
        <p:nvSpPr>
          <p:cNvPr id="39942" name="Rectangle 2">
            <a:extLst>
              <a:ext uri="{FF2B5EF4-FFF2-40B4-BE49-F238E27FC236}">
                <a16:creationId xmlns:a16="http://schemas.microsoft.com/office/drawing/2014/main" id="{98A1BF5F-394F-4A9E-B29F-1DD873537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Rectangle 3">
            <a:extLst>
              <a:ext uri="{FF2B5EF4-FFF2-40B4-BE49-F238E27FC236}">
                <a16:creationId xmlns:a16="http://schemas.microsoft.com/office/drawing/2014/main" id="{08A67BBF-5292-454C-8A48-2B9B8E2C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4" name="Rectangle 2">
            <a:extLst>
              <a:ext uri="{FF2B5EF4-FFF2-40B4-BE49-F238E27FC236}">
                <a16:creationId xmlns:a16="http://schemas.microsoft.com/office/drawing/2014/main" id="{8B81289C-7CFE-48BC-805D-6501E1E8C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9945" name="Picture 1">
            <a:extLst>
              <a:ext uri="{FF2B5EF4-FFF2-40B4-BE49-F238E27FC236}">
                <a16:creationId xmlns:a16="http://schemas.microsoft.com/office/drawing/2014/main" id="{02E51E9A-7C2F-42FD-ACB9-265F5E2C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2671763"/>
            <a:ext cx="8142287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6" name="Rectangle 3">
            <a:extLst>
              <a:ext uri="{FF2B5EF4-FFF2-40B4-BE49-F238E27FC236}">
                <a16:creationId xmlns:a16="http://schemas.microsoft.com/office/drawing/2014/main" id="{35DA6962-1050-49D6-8AFD-B8D5DDE0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0CE49FE3-F5C1-487F-A28D-4FF0DBBD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E1F6B103-034F-4878-B816-7D00CB07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计算下面的式子：</a:t>
            </a: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C51CB9D3-8788-4A8C-AD69-C762AA3F4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0967" name="Picture 1">
            <a:extLst>
              <a:ext uri="{FF2B5EF4-FFF2-40B4-BE49-F238E27FC236}">
                <a16:creationId xmlns:a16="http://schemas.microsoft.com/office/drawing/2014/main" id="{1352F7F7-B73C-4965-A781-FFC6E158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728913"/>
            <a:ext cx="307181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Rectangle 3">
            <a:extLst>
              <a:ext uri="{FF2B5EF4-FFF2-40B4-BE49-F238E27FC236}">
                <a16:creationId xmlns:a16="http://schemas.microsoft.com/office/drawing/2014/main" id="{DE5DB3B4-E7C2-4A19-B9D1-ABA107371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268851E8-2384-433C-9457-7DF4D0BE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C9D7721F-D3F6-41B9-AD28-B7288164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计算下面的式子：</a:t>
            </a:r>
          </a:p>
        </p:txBody>
      </p:sp>
      <p:sp>
        <p:nvSpPr>
          <p:cNvPr id="41990" name="Rectangle 2">
            <a:extLst>
              <a:ext uri="{FF2B5EF4-FFF2-40B4-BE49-F238E27FC236}">
                <a16:creationId xmlns:a16="http://schemas.microsoft.com/office/drawing/2014/main" id="{7AED5FA8-E0DE-47EF-A3C4-D60698496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991" name="Picture 1">
            <a:extLst>
              <a:ext uri="{FF2B5EF4-FFF2-40B4-BE49-F238E27FC236}">
                <a16:creationId xmlns:a16="http://schemas.microsoft.com/office/drawing/2014/main" id="{9EAECDF3-C3D1-4EF8-9A1B-FD0F04E43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500313"/>
            <a:ext cx="2757488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Rectangle 3">
            <a:extLst>
              <a:ext uri="{FF2B5EF4-FFF2-40B4-BE49-F238E27FC236}">
                <a16:creationId xmlns:a16="http://schemas.microsoft.com/office/drawing/2014/main" id="{A546B216-EE3F-4DAD-8D8B-A8BA10B9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0C0B0381-DC80-4FA0-9652-BE7F199A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C5B6BEF1-3068-40A8-9782-6869F622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我们会写程序啦！</a:t>
            </a:r>
            <a:endParaRPr lang="en-US" altLang="zh-CN"/>
          </a:p>
          <a:p>
            <a:r>
              <a:rPr lang="zh-CN" altLang="en-US"/>
              <a:t>用计算机计算一些式子的结果并输出</a:t>
            </a:r>
            <a:endParaRPr lang="en-US" altLang="zh-CN"/>
          </a:p>
          <a:p>
            <a:r>
              <a:rPr lang="zh-CN" altLang="en-US"/>
              <a:t>程序的一般结构</a:t>
            </a:r>
            <a:endParaRPr lang="en-US" altLang="zh-CN"/>
          </a:p>
          <a:p>
            <a:r>
              <a:rPr lang="zh-CN" altLang="en-US"/>
              <a:t>标准输出</a:t>
            </a:r>
            <a:endParaRPr lang="en-US" altLang="zh-CN"/>
          </a:p>
          <a:p>
            <a:r>
              <a:rPr lang="zh-CN" altLang="en-US"/>
              <a:t>一些运算符</a:t>
            </a:r>
            <a:endParaRPr lang="en-US" altLang="zh-CN"/>
          </a:p>
          <a:p>
            <a:r>
              <a:rPr lang="zh-CN" altLang="en-US"/>
              <a:t>一些数学计算函数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79F1C392-1FF4-4E66-918B-3A7FD062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270B7-2FCC-4942-B965-17744EE8F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第一天学了好多新概念、新写法，多种变量类型、很多数学函数，记不住怎么办？</a:t>
            </a:r>
            <a:endParaRPr lang="en-US" altLang="zh-CN"/>
          </a:p>
          <a:p>
            <a:r>
              <a:rPr lang="zh-CN" altLang="en-US"/>
              <a:t>勇于尝试！多写一些小的测试程序</a:t>
            </a:r>
            <a:endParaRPr lang="en-US" altLang="zh-CN"/>
          </a:p>
          <a:p>
            <a:r>
              <a:rPr lang="zh-CN" altLang="en-US"/>
              <a:t>编译出错？太正常了！</a:t>
            </a:r>
            <a:endParaRPr lang="en-US" altLang="zh-CN"/>
          </a:p>
          <a:p>
            <a:r>
              <a:rPr lang="zh-CN" altLang="en-US"/>
              <a:t>运行结果不对？找到错误，改掉就好了！</a:t>
            </a:r>
            <a:endParaRPr lang="en-US" altLang="zh-CN"/>
          </a:p>
          <a:p>
            <a:r>
              <a:rPr lang="zh-CN" altLang="en-US"/>
              <a:t>不断积累，降低出错概率，量变到质变</a:t>
            </a:r>
            <a:endParaRPr lang="en-US" altLang="zh-CN"/>
          </a:p>
          <a:p>
            <a:r>
              <a:rPr lang="zh-CN" altLang="en-US"/>
              <a:t>看看未来的你们能写出的程序</a:t>
            </a:r>
            <a:r>
              <a:rPr lang="en-US" altLang="zh-CN"/>
              <a:t>……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61D42-66A1-40FE-BE06-6E13A23B7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740748-5173-41C0-969E-BCF105E70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5B19BAB7-9F89-4B39-8F43-CD1259FD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什么是程序？</a:t>
            </a:r>
          </a:p>
        </p:txBody>
      </p:sp>
      <p:pic>
        <p:nvPicPr>
          <p:cNvPr id="24581" name="Picture 16" descr="C:\Users\Thinkpad\Desktop\large_6xkF_4560000030e0118e.jpg">
            <a:extLst>
              <a:ext uri="{FF2B5EF4-FFF2-40B4-BE49-F238E27FC236}">
                <a16:creationId xmlns:a16="http://schemas.microsoft.com/office/drawing/2014/main" id="{BF3ABF71-D51F-4213-8260-31E869A882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250" y="1238250"/>
            <a:ext cx="5119688" cy="5119688"/>
          </a:xfr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227C0E66-8468-4023-9DE5-8528E0F2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计算机语言、计算机程序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A14168F2-7F2E-4F7E-8B8E-BDB7E0D78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计算机语言是人与计算机沟通使用的语言</a:t>
            </a:r>
            <a:endParaRPr lang="en-US" altLang="zh-CN"/>
          </a:p>
          <a:p>
            <a:r>
              <a:rPr lang="zh-CN" altLang="en-US"/>
              <a:t>计算机程序是使用计算机语言描述的一系列要求计算机进行的行为</a:t>
            </a:r>
            <a:endParaRPr lang="en-US" altLang="zh-CN"/>
          </a:p>
          <a:p>
            <a:pPr lvl="1"/>
            <a:r>
              <a:rPr lang="zh-CN" altLang="en-US"/>
              <a:t>计算机语言没有语气，全部都是命令</a:t>
            </a:r>
            <a:endParaRPr lang="en-US" altLang="zh-CN"/>
          </a:p>
          <a:p>
            <a:pPr lvl="1"/>
            <a:r>
              <a:rPr lang="zh-CN" altLang="en-US"/>
              <a:t>计算机语言没有时态，全部都是立即执行</a:t>
            </a:r>
            <a:endParaRPr lang="en-US" altLang="zh-CN"/>
          </a:p>
          <a:p>
            <a:pPr lvl="1"/>
            <a:r>
              <a:rPr lang="zh-CN" altLang="en-US"/>
              <a:t>计算机语言没有音调，它很难区分</a:t>
            </a:r>
            <a:endParaRPr lang="en-US" altLang="zh-CN"/>
          </a:p>
          <a:p>
            <a:pPr lvl="1"/>
            <a:r>
              <a:rPr lang="zh-CN" altLang="en-US"/>
              <a:t>计算机语言没有手势，它很难识别</a:t>
            </a:r>
            <a:endParaRPr lang="en-US" altLang="zh-CN"/>
          </a:p>
          <a:p>
            <a:pPr lvl="1"/>
            <a:r>
              <a:rPr lang="zh-CN" altLang="en-US"/>
              <a:t>计算机语言没有表情，它只认识少量符号</a:t>
            </a:r>
            <a:endParaRPr lang="en-US" altLang="zh-CN"/>
          </a:p>
          <a:p>
            <a:pPr lvl="1"/>
            <a:r>
              <a:rPr lang="zh-CN" altLang="en-US"/>
              <a:t>计算机很傻，跟它说话</a:t>
            </a:r>
            <a:r>
              <a:rPr lang="zh-CN" altLang="en-US">
                <a:solidFill>
                  <a:srgbClr val="FF0000"/>
                </a:solidFill>
              </a:rPr>
              <a:t>不能模棱两可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41F59A67-0939-4D6E-A54B-FCD27557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计算机语言、计算机程序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73F18952-1300-4DDB-8B82-AC010702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举例：</a:t>
            </a:r>
            <a:r>
              <a:rPr lang="en-US" altLang="zh-CN"/>
              <a:t>LOGO</a:t>
            </a:r>
            <a:r>
              <a:rPr lang="zh-CN" altLang="en-US"/>
              <a:t>语言</a:t>
            </a:r>
            <a:endParaRPr lang="en-US" altLang="zh-CN"/>
          </a:p>
        </p:txBody>
      </p:sp>
      <p:pic>
        <p:nvPicPr>
          <p:cNvPr id="28677" name="Picture 5">
            <a:extLst>
              <a:ext uri="{FF2B5EF4-FFF2-40B4-BE49-F238E27FC236}">
                <a16:creationId xmlns:a16="http://schemas.microsoft.com/office/drawing/2014/main" id="{65F1E4D8-4AA7-45AF-AD3B-0E4A68EA8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643188"/>
            <a:ext cx="36385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0">
            <a:extLst>
              <a:ext uri="{FF2B5EF4-FFF2-40B4-BE49-F238E27FC236}">
                <a16:creationId xmlns:a16="http://schemas.microsoft.com/office/drawing/2014/main" id="{669E26C2-6F19-4F03-9C07-4C81142A8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3714750"/>
            <a:ext cx="14859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9">
            <a:extLst>
              <a:ext uri="{FF2B5EF4-FFF2-40B4-BE49-F238E27FC236}">
                <a16:creationId xmlns:a16="http://schemas.microsoft.com/office/drawing/2014/main" id="{D1C3737B-9879-4260-86DD-02B5D28E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3714750"/>
            <a:ext cx="14859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8">
            <a:extLst>
              <a:ext uri="{FF2B5EF4-FFF2-40B4-BE49-F238E27FC236}">
                <a16:creationId xmlns:a16="http://schemas.microsoft.com/office/drawing/2014/main" id="{2D92F918-30FF-4409-BBDD-87CF35FCD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357563"/>
            <a:ext cx="1485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7">
            <a:extLst>
              <a:ext uri="{FF2B5EF4-FFF2-40B4-BE49-F238E27FC236}">
                <a16:creationId xmlns:a16="http://schemas.microsoft.com/office/drawing/2014/main" id="{543A9A82-D236-4663-8295-E3D5C6CA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3357563"/>
            <a:ext cx="4000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66F55503-71A0-4C2E-AF52-E43F58251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357563"/>
            <a:ext cx="762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>
            <a:extLst>
              <a:ext uri="{FF2B5EF4-FFF2-40B4-BE49-F238E27FC236}">
                <a16:creationId xmlns:a16="http://schemas.microsoft.com/office/drawing/2014/main" id="{323DC8FC-B441-43BE-9BC2-63FA84A1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4429125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12AE8DD-6D5B-4E0F-9C8C-AD615EBC7B6E}"/>
              </a:ext>
            </a:extLst>
          </p:cNvPr>
          <p:cNvSpPr txBox="1">
            <a:spLocks/>
          </p:cNvSpPr>
          <p:nvPr/>
        </p:nvSpPr>
        <p:spPr bwMode="auto">
          <a:xfrm>
            <a:off x="4929188" y="2214563"/>
            <a:ext cx="1928812" cy="38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move 10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turn 90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move 10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turn 90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move 20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C5AC5549-C5ED-4736-BA3A-0D0A28222B78}"/>
              </a:ext>
            </a:extLst>
          </p:cNvPr>
          <p:cNvSpPr txBox="1">
            <a:spLocks/>
          </p:cNvSpPr>
          <p:nvPr/>
        </p:nvSpPr>
        <p:spPr bwMode="auto">
          <a:xfrm>
            <a:off x="6786563" y="2214563"/>
            <a:ext cx="1928812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turn 90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move 20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turn 90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move 30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turn 90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move 30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turn 90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move 30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B64B82F6-D772-4872-A207-751B69DD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计算机语言、计算机程序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A1CADEEB-E090-4D33-81AE-F598FA799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试一试，如何画出这样的图形</a:t>
            </a:r>
          </a:p>
        </p:txBody>
      </p:sp>
      <p:pic>
        <p:nvPicPr>
          <p:cNvPr id="23568" name="Picture 16">
            <a:extLst>
              <a:ext uri="{FF2B5EF4-FFF2-40B4-BE49-F238E27FC236}">
                <a16:creationId xmlns:a16="http://schemas.microsoft.com/office/drawing/2014/main" id="{DB3F1471-3E3C-47AB-9798-AC1BFAA1E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589213"/>
            <a:ext cx="19907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7" name="Picture 15">
            <a:extLst>
              <a:ext uri="{FF2B5EF4-FFF2-40B4-BE49-F238E27FC236}">
                <a16:creationId xmlns:a16="http://schemas.microsoft.com/office/drawing/2014/main" id="{22581863-440F-45E4-995E-7B0F4FA6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63" y="306070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14">
            <a:extLst>
              <a:ext uri="{FF2B5EF4-FFF2-40B4-BE49-F238E27FC236}">
                <a16:creationId xmlns:a16="http://schemas.microsoft.com/office/drawing/2014/main" id="{88D781FB-5ADD-4C1C-BD70-D9DF9C768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3074988"/>
            <a:ext cx="32861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13">
            <a:extLst>
              <a:ext uri="{FF2B5EF4-FFF2-40B4-BE49-F238E27FC236}">
                <a16:creationId xmlns:a16="http://schemas.microsoft.com/office/drawing/2014/main" id="{4526CD2B-8710-42E7-9BFB-CAEAF15E0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074988"/>
            <a:ext cx="32861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96BCE425-6B9B-41E1-B18A-53B3A535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计算机语言、计算机程序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B224C-C311-414F-873B-9AAF79BA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计算机语言是为了与计算机沟通被人发明出来的</a:t>
            </a:r>
            <a:endParaRPr lang="en-US" altLang="zh-CN"/>
          </a:p>
          <a:p>
            <a:pPr lvl="1"/>
            <a:r>
              <a:rPr lang="zh-CN" altLang="en-US"/>
              <a:t>如果遇到问题使用现有语言很难表达</a:t>
            </a:r>
            <a:endParaRPr lang="en-US" altLang="zh-CN"/>
          </a:p>
          <a:p>
            <a:pPr lvl="1"/>
            <a:r>
              <a:rPr lang="zh-CN" altLang="en-US"/>
              <a:t>发明新的表达方式，甚至发明新的语言</a:t>
            </a:r>
            <a:endParaRPr lang="en-US" altLang="zh-CN"/>
          </a:p>
          <a:p>
            <a:pPr lvl="1"/>
            <a:r>
              <a:rPr lang="zh-CN" altLang="en-US"/>
              <a:t>曾几何时，人和计算机需要用二进制沟通</a:t>
            </a:r>
            <a:r>
              <a:rPr lang="en-US" altLang="zh-CN"/>
              <a:t>……</a:t>
            </a:r>
          </a:p>
          <a:p>
            <a:pPr lvl="1"/>
            <a:r>
              <a:rPr lang="zh-CN" altLang="en-US"/>
              <a:t>终有一天，人和计算机可以用自然语言沟通！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3596BE4E-2782-4FC3-B0E2-51CF4EFB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742F221E-662F-4DE3-A078-A54C6DBA6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让计算机和大家打个招呼</a:t>
            </a:r>
            <a:endParaRPr lang="en-US" altLang="zh-CN"/>
          </a:p>
          <a:p>
            <a:r>
              <a:rPr lang="zh-CN" altLang="en-US"/>
              <a:t>输出“</a:t>
            </a:r>
            <a:r>
              <a:rPr lang="en-US" altLang="zh-CN"/>
              <a:t>Hello world!</a:t>
            </a:r>
            <a:r>
              <a:rPr lang="zh-CN" altLang="en-US"/>
              <a:t>”</a:t>
            </a: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a36c6e1c-6321-466d-8a64-a6476ca48f78&quot;,&quot;Name&quot;:&quot;留边&quot;,&quot;Kind&quot;:&quot;Custom&quot;,&quot;OldGuidesSetting&quot;:{&quot;HeaderHeight&quot;:12.0,&quot;FooterHeight&quot;:6.0,&quot;SideMargin&quot;:2.0,&quot;TopMargin&quot;:0.0,&quot;BottomMargin&quot;:0.0,&quot;IntervalMargin&quot;:2.0}}"/>
</p:tagLst>
</file>

<file path=ppt/theme/theme1.xml><?xml version="1.0" encoding="utf-8"?>
<a:theme xmlns:a="http://schemas.openxmlformats.org/drawingml/2006/main" name="tsinghua BW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tsinghua BW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singhua B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B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60436</TotalTime>
  <Words>1421</Words>
  <Application>Microsoft Office PowerPoint</Application>
  <PresentationFormat>全屏显示(4:3)</PresentationFormat>
  <Paragraphs>265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仿宋</vt:lpstr>
      <vt:lpstr>黑体</vt:lpstr>
      <vt:lpstr>微软雅黑</vt:lpstr>
      <vt:lpstr>Arial</vt:lpstr>
      <vt:lpstr>Cambria</vt:lpstr>
      <vt:lpstr>Consolas</vt:lpstr>
      <vt:lpstr>Garamond</vt:lpstr>
      <vt:lpstr>Times New Roman</vt:lpstr>
      <vt:lpstr>Wingdings</vt:lpstr>
      <vt:lpstr>tsinghua BW</vt:lpstr>
      <vt:lpstr>第1节、简单程序设计 教材第2章、附录D</vt:lpstr>
      <vt:lpstr>语言是什么？</vt:lpstr>
      <vt:lpstr>语言是什么？</vt:lpstr>
      <vt:lpstr>什么是程序？</vt:lpstr>
      <vt:lpstr>计算机语言、计算机程序</vt:lpstr>
      <vt:lpstr>计算机语言、计算机程序</vt:lpstr>
      <vt:lpstr>计算机语言、计算机程序</vt:lpstr>
      <vt:lpstr>计算机语言、计算机程序</vt:lpstr>
      <vt:lpstr>任务1</vt:lpstr>
      <vt:lpstr>编程准备</vt:lpstr>
      <vt:lpstr>编程准备</vt:lpstr>
      <vt:lpstr>任务1</vt:lpstr>
      <vt:lpstr>注释的重要性</vt:lpstr>
      <vt:lpstr>注释的内容</vt:lpstr>
      <vt:lpstr>包含库函数</vt:lpstr>
      <vt:lpstr>命名空间</vt:lpstr>
      <vt:lpstr>主函数</vt:lpstr>
      <vt:lpstr>标准输出</vt:lpstr>
      <vt:lpstr>格式与风格</vt:lpstr>
      <vt:lpstr>实际操作</vt:lpstr>
      <vt:lpstr>编译出错了？</vt:lpstr>
      <vt:lpstr>任务2</vt:lpstr>
      <vt:lpstr>任务2</vt:lpstr>
      <vt:lpstr>数学运算</vt:lpstr>
      <vt:lpstr>数学运算</vt:lpstr>
      <vt:lpstr>任务3</vt:lpstr>
      <vt:lpstr>任务3</vt:lpstr>
      <vt:lpstr>任务3</vt:lpstr>
      <vt:lpstr>其他数学函数</vt:lpstr>
      <vt:lpstr>关于输出格式</vt:lpstr>
      <vt:lpstr>练习1</vt:lpstr>
      <vt:lpstr>练习2</vt:lpstr>
      <vt:lpstr>练习3</vt:lpstr>
      <vt:lpstr>练习4</vt:lpstr>
      <vt:lpstr>练习5</vt:lpstr>
      <vt:lpstr>练习6</vt:lpstr>
      <vt:lpstr>小结</vt:lpstr>
      <vt:lpstr>小技巧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Wang Yu-Ping</cp:lastModifiedBy>
  <cp:revision>4566</cp:revision>
  <cp:lastPrinted>2021-05-12T04:01:31Z</cp:lastPrinted>
  <dcterms:created xsi:type="dcterms:W3CDTF">2004-01-03T01:02:19Z</dcterms:created>
  <dcterms:modified xsi:type="dcterms:W3CDTF">2021-09-17T08:18:23Z</dcterms:modified>
</cp:coreProperties>
</file>