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54"/>
  </p:notesMasterIdLst>
  <p:handoutMasterIdLst>
    <p:handoutMasterId r:id="rId55"/>
  </p:handoutMasterIdLst>
  <p:sldIdLst>
    <p:sldId id="1241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1242" r:id="rId10"/>
    <p:sldId id="386" r:id="rId11"/>
    <p:sldId id="387" r:id="rId12"/>
    <p:sldId id="388" r:id="rId13"/>
    <p:sldId id="390" r:id="rId14"/>
    <p:sldId id="389" r:id="rId15"/>
    <p:sldId id="304" r:id="rId16"/>
    <p:sldId id="305" r:id="rId17"/>
    <p:sldId id="306" r:id="rId18"/>
    <p:sldId id="348" r:id="rId19"/>
    <p:sldId id="307" r:id="rId20"/>
    <p:sldId id="372" r:id="rId21"/>
    <p:sldId id="392" r:id="rId22"/>
    <p:sldId id="309" r:id="rId23"/>
    <p:sldId id="315" r:id="rId24"/>
    <p:sldId id="316" r:id="rId25"/>
    <p:sldId id="317" r:id="rId26"/>
    <p:sldId id="318" r:id="rId27"/>
    <p:sldId id="319" r:id="rId28"/>
    <p:sldId id="320" r:id="rId29"/>
    <p:sldId id="322" r:id="rId30"/>
    <p:sldId id="323" r:id="rId31"/>
    <p:sldId id="324" r:id="rId32"/>
    <p:sldId id="325" r:id="rId33"/>
    <p:sldId id="338" r:id="rId34"/>
    <p:sldId id="335" r:id="rId35"/>
    <p:sldId id="391" r:id="rId36"/>
    <p:sldId id="336" r:id="rId37"/>
    <p:sldId id="337" r:id="rId38"/>
    <p:sldId id="326" r:id="rId39"/>
    <p:sldId id="327" r:id="rId40"/>
    <p:sldId id="328" r:id="rId41"/>
    <p:sldId id="329" r:id="rId42"/>
    <p:sldId id="330" r:id="rId43"/>
    <p:sldId id="310" r:id="rId44"/>
    <p:sldId id="340" r:id="rId45"/>
    <p:sldId id="341" r:id="rId46"/>
    <p:sldId id="342" r:id="rId47"/>
    <p:sldId id="343" r:id="rId48"/>
    <p:sldId id="375" r:id="rId49"/>
    <p:sldId id="376" r:id="rId50"/>
    <p:sldId id="377" r:id="rId51"/>
    <p:sldId id="378" r:id="rId52"/>
    <p:sldId id="278" r:id="rId53"/>
  </p:sldIdLst>
  <p:sldSz cx="9144000" cy="6858000" type="screen4x3"/>
  <p:notesSz cx="6797675" cy="9929813"/>
  <p:custDataLst>
    <p:tags r:id="rId5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2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512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55861D"/>
    <a:srgbClr val="598925"/>
    <a:srgbClr val="458925"/>
    <a:srgbClr val="457705"/>
    <a:srgbClr val="057745"/>
    <a:srgbClr val="0000FF"/>
    <a:srgbClr val="EBEBFF"/>
    <a:srgbClr val="EBFFFA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84670" autoAdjust="0"/>
  </p:normalViewPr>
  <p:slideViewPr>
    <p:cSldViewPr>
      <p:cViewPr varScale="1">
        <p:scale>
          <a:sx n="77" d="100"/>
          <a:sy n="77" d="100"/>
        </p:scale>
        <p:origin x="725" y="67"/>
      </p:cViewPr>
      <p:guideLst>
        <p:guide pos="112"/>
        <p:guide pos="5640"/>
        <p:guide orient="horz" pos="512"/>
        <p:guide orient="horz" pos="600"/>
        <p:guide orient="horz" pos="4056"/>
        <p:guide orient="horz"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8" y="5"/>
            <a:ext cx="2945448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3486"/>
            <a:ext cx="2945450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8" y="9433486"/>
            <a:ext cx="2945448" cy="4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464EB5-FCC0-410E-A77A-22E4C8194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3" y="5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0"/>
            <a:ext cx="5437511" cy="446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3" y="9431874"/>
            <a:ext cx="2945450" cy="49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7F9885-8AD0-493C-ABA4-D0D9CA672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黑体" panose="02010609060101010101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0A31C39-2CC1-4FCC-839F-8ACAF79CD4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2CD1246-E9DF-4A74-B340-C504ABBD05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496F128-60C6-4344-B757-1C4842BB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ED9DD-7427-4E25-B56E-4097410F5FCE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7771"/>
            <a:ext cx="9144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408"/>
            <a:ext cx="7772400" cy="1143000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000" b="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20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3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00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0560C90-5430-4B3D-A268-8D896A223BA5}"/>
              </a:ext>
            </a:extLst>
          </p:cNvPr>
          <p:cNvSpPr>
            <a:spLocks/>
          </p:cNvSpPr>
          <p:nvPr userDrawn="1"/>
        </p:nvSpPr>
        <p:spPr bwMode="auto">
          <a:xfrm>
            <a:off x="-6709" y="6438899"/>
            <a:ext cx="9150709" cy="4191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5C3174-AA85-4DAC-BFEE-959C470ADE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8125" y="6519864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C5E4CE50-40E5-4EF9-B5B8-04C497FD67B9}" type="slidenum"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eaLnBrk="1" hangingPunct="1"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D8035B8-F57A-42F8-A7E3-48076D68112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7800" y="6438899"/>
            <a:ext cx="8775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 kern="0" dirty="0">
                <a:solidFill>
                  <a:schemeClr val="bg1"/>
                </a:solidFill>
              </a:rPr>
              <a:t>程序设计基础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68125C-1C36-44CA-8678-6142D97E4784}"/>
              </a:ext>
            </a:extLst>
          </p:cNvPr>
          <p:cNvSpPr/>
          <p:nvPr userDrawn="1"/>
        </p:nvSpPr>
        <p:spPr bwMode="auto">
          <a:xfrm>
            <a:off x="-6709" y="0"/>
            <a:ext cx="9150709" cy="8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55B3EC-A512-4978-9D6F-E696C338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8775700" cy="5346700"/>
          </a:xfrm>
        </p:spPr>
        <p:txBody>
          <a:bodyPr/>
          <a:lstStyle>
            <a:lvl1pPr marL="0" indent="0">
              <a:buClr>
                <a:srgbClr val="000066"/>
              </a:buClr>
              <a:buSzPct val="80000"/>
              <a:buFont typeface="Wingdings" pitchFamily="2" charset="2"/>
              <a:buNone/>
              <a:defRPr sz="2400" b="0">
                <a:latin typeface="Consolas" panose="020B0609020204030204" pitchFamily="49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000066"/>
              </a:buClr>
              <a:buSzPct val="80000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buClr>
                <a:srgbClr val="000066"/>
              </a:buClr>
              <a:buSzPct val="80000"/>
              <a:defRPr sz="24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800" y="0"/>
            <a:ext cx="8775700" cy="812800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38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85750" y="1214438"/>
            <a:ext cx="8572500" cy="521493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EAF098-D7FE-4860-AF7B-11C5552A5BD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程序设计基础</a:t>
            </a:r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71BC5085-B924-44E0-9466-B252A3A40A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EA0A6B77-BC6E-4C93-85E2-2BFBE0B662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单击此处插入标题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8" r:id="rId3"/>
    <p:sldLayoutId id="214748553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仿宋" panose="02010609060101010101" pitchFamily="49" charset="-122"/>
          <a:ea typeface="仿宋" panose="02010609060101010101" pitchFamily="49" charset="-122"/>
          <a:cs typeface="仿宋" panose="02010609060101010101" pitchFamily="49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32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32" indent="-28574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2971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160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7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349" indent="-228594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Blip>
          <a:blip r:embed="rId6"/>
        </a:buBlip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orient="horz" pos="512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3E51-9D78-4A6C-B209-5E2E7944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952500"/>
            <a:ext cx="8775700" cy="2138908"/>
          </a:xfrm>
        </p:spPr>
        <p:txBody>
          <a:bodyPr/>
          <a:lstStyle/>
          <a:p>
            <a:pPr algn="ctr"/>
            <a:r>
              <a:rPr lang="zh-CN" altLang="en-US" sz="4400" dirty="0"/>
              <a:t>第</a:t>
            </a:r>
            <a:r>
              <a:rPr lang="en-US" altLang="zh-CN" dirty="0"/>
              <a:t>2</a:t>
            </a:r>
            <a:r>
              <a:rPr lang="zh-CN" altLang="en-US" sz="4400" dirty="0"/>
              <a:t>节、代数思维与计算机解题</a:t>
            </a:r>
            <a:br>
              <a:rPr lang="en-US" altLang="zh-CN" sz="4400" dirty="0"/>
            </a:br>
            <a:r>
              <a:rPr lang="zh-CN" altLang="en-US" sz="2800" dirty="0"/>
              <a:t>教材第</a:t>
            </a:r>
            <a:r>
              <a:rPr lang="en-US" altLang="zh-CN" sz="2800" dirty="0"/>
              <a:t>3</a:t>
            </a:r>
            <a:r>
              <a:rPr lang="zh-CN" altLang="en-US" sz="2800" dirty="0"/>
              <a:t>章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981BF-0EA6-4150-A868-CBAF29E1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46600"/>
            <a:ext cx="6400800" cy="1752600"/>
          </a:xfrm>
        </p:spPr>
        <p:txBody>
          <a:bodyPr anchor="ctr"/>
          <a:lstStyle/>
          <a:p>
            <a:r>
              <a:rPr lang="zh-CN" altLang="en-US" sz="2800" dirty="0"/>
              <a:t>计算机系 王瑀屏</a:t>
            </a:r>
            <a:endParaRPr lang="en-US" altLang="zh-CN" sz="2800" dirty="0"/>
          </a:p>
          <a:p>
            <a:r>
              <a:rPr lang="en-US" altLang="zh-CN" sz="2800" dirty="0"/>
              <a:t>wyp@tsinghua.edu.cn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DD2DE2-54EE-4059-B0EE-08A0BC544AF6}"/>
              </a:ext>
            </a:extLst>
          </p:cNvPr>
          <p:cNvSpPr txBox="1"/>
          <p:nvPr/>
        </p:nvSpPr>
        <p:spPr>
          <a:xfrm>
            <a:off x="177800" y="228025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3852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376AEB87-C337-4125-A96E-66554B51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我是怎么做到的？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200C652-2FEE-4CB4-A148-8F35E067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计算机中的数是由二进制表示的</a:t>
            </a: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DBD0DF0E-884C-4E35-BC24-E682505E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3" name="Picture 1">
            <a:extLst>
              <a:ext uri="{FF2B5EF4-FFF2-40B4-BE49-F238E27FC236}">
                <a16:creationId xmlns:a16="http://schemas.microsoft.com/office/drawing/2014/main" id="{3CA2C0BF-3EC4-402F-A657-155C6A90C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719388"/>
            <a:ext cx="17430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3">
            <a:extLst>
              <a:ext uri="{FF2B5EF4-FFF2-40B4-BE49-F238E27FC236}">
                <a16:creationId xmlns:a16="http://schemas.microsoft.com/office/drawing/2014/main" id="{7ABAD441-8215-4E77-81B5-84B7A02A6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83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D0F66EC-3E76-4C5F-A463-22AD71E3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我是怎么做到的？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253E6E4-F9B7-4A75-A0A8-3B0A4FA0E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4904"/>
        </p:xfrm>
        <a:graphic>
          <a:graphicData uri="http://schemas.openxmlformats.org/drawingml/2006/table">
            <a:tbl>
              <a:tblPr/>
              <a:tblGrid>
                <a:gridCol w="117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3000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3000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3000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卡片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卡片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卡片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AEE5D9F-13A5-4EF1-AF58-79D46D66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我是怎么做到的？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6DF11C4C-1EBA-4CE4-A76A-91953B24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卡片</a:t>
            </a:r>
            <a:r>
              <a:rPr lang="en-US" altLang="zh-CN"/>
              <a:t>1</a:t>
            </a:r>
            <a:r>
              <a:rPr lang="zh-CN" altLang="en-US"/>
              <a:t>代表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</a:p>
          <a:p>
            <a:r>
              <a:rPr lang="zh-CN" altLang="en-US"/>
              <a:t>卡片</a:t>
            </a:r>
            <a:r>
              <a:rPr lang="en-US" altLang="zh-CN"/>
              <a:t>3</a:t>
            </a:r>
            <a:r>
              <a:rPr lang="zh-CN" altLang="en-US"/>
              <a:t>代表</a:t>
            </a:r>
            <a:r>
              <a:rPr lang="en-US" altLang="zh-CN"/>
              <a:t>2</a:t>
            </a:r>
            <a:r>
              <a:rPr lang="en-US" altLang="zh-CN" baseline="30000"/>
              <a:t>2</a:t>
            </a:r>
          </a:p>
          <a:p>
            <a:r>
              <a:rPr lang="zh-CN" altLang="en-US"/>
              <a:t>卡片</a:t>
            </a:r>
            <a:r>
              <a:rPr lang="en-US" altLang="zh-CN"/>
              <a:t>5</a:t>
            </a:r>
            <a:r>
              <a:rPr lang="zh-CN" altLang="en-US"/>
              <a:t>代表</a:t>
            </a:r>
            <a:r>
              <a:rPr lang="en-US" altLang="zh-CN"/>
              <a:t>2</a:t>
            </a:r>
            <a:r>
              <a:rPr lang="en-US" altLang="zh-CN" baseline="30000"/>
              <a:t>4</a:t>
            </a:r>
          </a:p>
          <a:p>
            <a:r>
              <a:rPr lang="zh-CN" altLang="en-US"/>
              <a:t>求和，你想的数是</a:t>
            </a:r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54D5237-A028-4BE3-9D5C-E558BCB0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我是怎么做到的？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26729045-CCEF-4FAA-BB00-1FA580D6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个正整数，如果想玩猜数游戏，需要制作多少张卡片？</a:t>
            </a:r>
            <a:endParaRPr lang="en-US" altLang="zh-CN"/>
          </a:p>
          <a:p>
            <a:r>
              <a:rPr lang="zh-CN" altLang="en-US"/>
              <a:t>各张卡片上应该分别填写哪些数字呢？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263F3542-A1A7-40D3-9867-9BB7ECD1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计算机中的数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DD837-9680-4B4D-91FF-BD3C73EF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比特可以表达两种可能性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比特可以表达多少种可能性？</a:t>
            </a:r>
            <a:endParaRPr lang="en-US" altLang="zh-CN"/>
          </a:p>
          <a:p>
            <a:r>
              <a:rPr lang="en-US" altLang="zh-CN"/>
              <a:t>32</a:t>
            </a:r>
            <a:r>
              <a:rPr lang="zh-CN" altLang="en-US"/>
              <a:t>比特可以表达多少种可能性？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BBD1E3D-BF69-4BE5-A2AF-AF08D6CF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F62EE38A-F9CD-4F3F-8B71-9A07BB91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计算下面的式子：</a:t>
            </a:r>
          </a:p>
        </p:txBody>
      </p:sp>
      <p:pic>
        <p:nvPicPr>
          <p:cNvPr id="19462" name="Picture 7">
            <a:extLst>
              <a:ext uri="{FF2B5EF4-FFF2-40B4-BE49-F238E27FC236}">
                <a16:creationId xmlns:a16="http://schemas.microsoft.com/office/drawing/2014/main" id="{E7581C8C-761A-4743-A0AC-84CDDD368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143250"/>
            <a:ext cx="8562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5">
            <a:extLst>
              <a:ext uri="{FF2B5EF4-FFF2-40B4-BE49-F238E27FC236}">
                <a16:creationId xmlns:a16="http://schemas.microsoft.com/office/drawing/2014/main" id="{A26FB1C7-4B4D-4123-9AD2-6EDB9E0A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#include &lt;cmath&gt;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acos(cos(10.0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* cos(40.0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* cos(30.0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+ sin(10.0 / 180.0 * 3.14159)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* sin(40.0 / 180.0 * 3.14159))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0482" name="标题 1">
            <a:extLst>
              <a:ext uri="{FF2B5EF4-FFF2-40B4-BE49-F238E27FC236}">
                <a16:creationId xmlns:a16="http://schemas.microsoft.com/office/drawing/2014/main" id="{39736E43-CAD2-45C1-82E2-2177E1CF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3703955-A573-4DCC-9711-FB9450FF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r>
              <a:rPr lang="zh-CN" altLang="en-US"/>
              <a:t>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7C7AE0-E341-470C-8872-1252888B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我们学会了如何拿计算机当计算器用</a:t>
            </a:r>
            <a:endParaRPr lang="en-US" altLang="zh-CN"/>
          </a:p>
          <a:p>
            <a:r>
              <a:rPr lang="zh-CN" altLang="en-US"/>
              <a:t>怎么知道我想用的那个数学函数怎么写？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DD898E4-A47E-432E-9E03-D75E9850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r>
              <a:rPr lang="zh-CN" altLang="en-US"/>
              <a:t>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88EEA-E251-4504-909A-CD5BC9F3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这个计算器强大吗？</a:t>
            </a:r>
            <a:endParaRPr lang="en-US" altLang="zh-CN"/>
          </a:p>
          <a:p>
            <a:r>
              <a:rPr lang="zh-CN" altLang="en-US"/>
              <a:t>好强大的计算器！</a:t>
            </a:r>
            <a:endParaRPr lang="en-US" altLang="zh-CN"/>
          </a:p>
          <a:p>
            <a:pPr lvl="1"/>
            <a:r>
              <a:rPr lang="zh-CN" altLang="en-US"/>
              <a:t>这么快就能算出来，手算好麻烦</a:t>
            </a:r>
            <a:r>
              <a:rPr lang="en-US" altLang="zh-CN"/>
              <a:t>……</a:t>
            </a:r>
          </a:p>
          <a:p>
            <a:r>
              <a:rPr lang="zh-CN" altLang="en-US"/>
              <a:t>好弱的计算器</a:t>
            </a:r>
            <a:r>
              <a:rPr lang="en-US" altLang="zh-CN"/>
              <a:t>……</a:t>
            </a:r>
          </a:p>
          <a:p>
            <a:pPr lvl="1"/>
            <a:r>
              <a:rPr lang="zh-CN" altLang="en-US"/>
              <a:t>想计算不同的式子，还需要改程序</a:t>
            </a:r>
            <a:endParaRPr lang="en-US" altLang="zh-CN"/>
          </a:p>
          <a:p>
            <a:r>
              <a:rPr lang="zh-CN" altLang="en-US"/>
              <a:t>怎样让它更强大呢？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E019DC3C-719F-47B7-85E5-09605129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5D0A231D-589D-48F4-A3BF-511885A6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输入弧度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，计算下面的式子</a:t>
            </a:r>
          </a:p>
        </p:txBody>
      </p:sp>
      <p:pic>
        <p:nvPicPr>
          <p:cNvPr id="23558" name="Picture 7">
            <a:extLst>
              <a:ext uri="{FF2B5EF4-FFF2-40B4-BE49-F238E27FC236}">
                <a16:creationId xmlns:a16="http://schemas.microsoft.com/office/drawing/2014/main" id="{63AD9845-237D-4A38-A254-F706D94E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3205163"/>
            <a:ext cx="7648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70818454-0E2D-4647-8F63-69822553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猜数游戏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ACF9FE9-266B-4A5D-AD3D-623E3FF5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猜数游戏</a:t>
            </a:r>
            <a:endParaRPr lang="en-US" altLang="zh-CN"/>
          </a:p>
          <a:p>
            <a:pPr lvl="1"/>
            <a:r>
              <a:rPr lang="zh-CN" altLang="en-US"/>
              <a:t>你心里默想一个小于等于</a:t>
            </a:r>
            <a:r>
              <a:rPr lang="en-US" altLang="zh-CN"/>
              <a:t>50</a:t>
            </a:r>
            <a:r>
              <a:rPr lang="zh-CN" altLang="en-US"/>
              <a:t>的正整数，不要告诉我</a:t>
            </a:r>
          </a:p>
          <a:p>
            <a:pPr lvl="1"/>
            <a:r>
              <a:rPr lang="zh-CN" altLang="en-US"/>
              <a:t>接着，告诉我在以下的</a:t>
            </a:r>
            <a:r>
              <a:rPr lang="en-US" altLang="zh-CN"/>
              <a:t>6</a:t>
            </a:r>
            <a:r>
              <a:rPr lang="zh-CN" altLang="en-US"/>
              <a:t>张卡片中哪几张卡片里有你想的那个数</a:t>
            </a:r>
          </a:p>
          <a:p>
            <a:pPr lvl="1"/>
            <a:r>
              <a:rPr lang="zh-CN" altLang="en-US"/>
              <a:t>之后，我不费吹灰之力就能猜出这个数</a:t>
            </a:r>
          </a:p>
          <a:p>
            <a:pPr lvl="1"/>
            <a:r>
              <a:rPr lang="zh-CN" altLang="en-US"/>
              <a:t>现在试一试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7F38689-6E69-44AA-B3D6-E26848ED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C7F1B-66F7-4DD5-947F-FC4EE93C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变量是代数的基础，是具体数字的抽象</a:t>
            </a:r>
            <a:endParaRPr lang="en-US" altLang="zh-CN"/>
          </a:p>
          <a:p>
            <a:r>
              <a:rPr lang="zh-CN" altLang="en-US"/>
              <a:t>有助于我们理解</a:t>
            </a:r>
            <a:r>
              <a:rPr lang="zh-CN" altLang="en-US">
                <a:solidFill>
                  <a:srgbClr val="FF0000"/>
                </a:solidFill>
              </a:rPr>
              <a:t>量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变</a:t>
            </a:r>
            <a:r>
              <a:rPr lang="zh-CN" altLang="en-US"/>
              <a:t>化规律</a:t>
            </a:r>
            <a:endParaRPr lang="en-US" altLang="zh-CN"/>
          </a:p>
          <a:p>
            <a:r>
              <a:rPr lang="zh-CN" altLang="en-US"/>
              <a:t>掌握一般规律后，在解决具体问题时，用具体的</a:t>
            </a:r>
            <a:r>
              <a:rPr lang="zh-CN" altLang="en-US">
                <a:solidFill>
                  <a:srgbClr val="FF0000"/>
                </a:solidFill>
              </a:rPr>
              <a:t>数</a:t>
            </a:r>
            <a:r>
              <a:rPr lang="zh-CN" altLang="en-US"/>
              <a:t>值</a:t>
            </a:r>
            <a:r>
              <a:rPr lang="zh-CN" altLang="en-US">
                <a:solidFill>
                  <a:srgbClr val="FF0000"/>
                </a:solidFill>
              </a:rPr>
              <a:t>代</a:t>
            </a:r>
            <a:r>
              <a:rPr lang="zh-CN" altLang="en-US"/>
              <a:t>替到变量</a:t>
            </a:r>
            <a:endParaRPr lang="en-US" altLang="zh-CN"/>
          </a:p>
          <a:p>
            <a:r>
              <a:rPr lang="zh-CN" altLang="en-US"/>
              <a:t>程序设计中，借用代数中变量的概念，表示问题中可变的量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D994BF4-0F3C-4E02-8C59-A274CFFE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丢番图（</a:t>
            </a:r>
            <a:r>
              <a:rPr lang="en-US" altLang="zh-CN"/>
              <a:t>Diophantus</a:t>
            </a:r>
            <a:r>
              <a:rPr lang="zh-CN" altLang="en-US"/>
              <a:t>）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22594CDA-EFC8-4301-B295-AAA69064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52500"/>
            <a:ext cx="4906963" cy="4953000"/>
          </a:xfrm>
        </p:spPr>
        <p:txBody>
          <a:bodyPr/>
          <a:lstStyle/>
          <a:p>
            <a:r>
              <a:rPr lang="en-US" altLang="zh-CN" dirty="0"/>
              <a:t>200?-284</a:t>
            </a:r>
          </a:p>
          <a:p>
            <a:r>
              <a:rPr lang="zh-CN" altLang="en-US" dirty="0"/>
              <a:t>代数的创始人之一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算术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"The </a:t>
            </a:r>
            <a:r>
              <a:rPr lang="en-US" altLang="zh-CN" dirty="0" err="1"/>
              <a:t>Arithmetica</a:t>
            </a:r>
            <a:r>
              <a:rPr lang="en-US" altLang="zh-CN" dirty="0"/>
              <a:t>"</a:t>
            </a:r>
          </a:p>
          <a:p>
            <a:r>
              <a:rPr lang="zh-CN" altLang="en-US" dirty="0"/>
              <a:t>首先使用字母表示未知的量</a:t>
            </a:r>
            <a:endParaRPr lang="en-US" altLang="zh-CN" dirty="0"/>
          </a:p>
          <a:p>
            <a:r>
              <a:rPr lang="zh-CN" altLang="en-US" dirty="0"/>
              <a:t>著名的墓志铭</a:t>
            </a:r>
          </a:p>
        </p:txBody>
      </p:sp>
      <p:pic>
        <p:nvPicPr>
          <p:cNvPr id="25606" name="Picture 2" descr="Image result for diophantus">
            <a:extLst>
              <a:ext uri="{FF2B5EF4-FFF2-40B4-BE49-F238E27FC236}">
                <a16:creationId xmlns:a16="http://schemas.microsoft.com/office/drawing/2014/main" id="{1C0AC491-E503-4815-AEAA-BFA7FE36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05038"/>
            <a:ext cx="27813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21256310-6287-409F-B8C7-9C3F92C2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38" y="952500"/>
            <a:ext cx="6596062" cy="5346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const double PI = 3.14159;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double a = 0, b = 0, c = 0, d = 0;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&gt;&gt; c &gt;&gt; d;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double answer = </a:t>
            </a:r>
            <a:r>
              <a:rPr lang="en-US" altLang="zh-CN" dirty="0" err="1"/>
              <a:t>acos</a:t>
            </a:r>
            <a:r>
              <a:rPr lang="en-US" altLang="zh-CN" dirty="0"/>
              <a:t>(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cos(a) * cos(b) * cos(c - d)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    </a:t>
            </a:r>
            <a:r>
              <a:rPr lang="en-US" altLang="zh-CN" dirty="0"/>
              <a:t>+ sin(a) * sin(b));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answer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0336E69A-1D11-4DCB-A03C-DCBBEB58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ECD527-0789-45B6-B3A3-599D1F8C2BD2}"/>
              </a:ext>
            </a:extLst>
          </p:cNvPr>
          <p:cNvSpPr txBox="1">
            <a:spLocks/>
          </p:cNvSpPr>
          <p:nvPr/>
        </p:nvSpPr>
        <p:spPr bwMode="auto">
          <a:xfrm>
            <a:off x="0" y="3571875"/>
            <a:ext cx="200025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输入语句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0868A4A-0698-426F-B6A9-8FB5C19544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12230" y="3571875"/>
            <a:ext cx="975594" cy="322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C31A4B0-9120-4755-9571-5DF8F3390FFB}"/>
              </a:ext>
            </a:extLst>
          </p:cNvPr>
          <p:cNvSpPr txBox="1">
            <a:spLocks/>
          </p:cNvSpPr>
          <p:nvPr/>
        </p:nvSpPr>
        <p:spPr bwMode="auto">
          <a:xfrm>
            <a:off x="0" y="2143125"/>
            <a:ext cx="200025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仿宋" pitchFamily="49" charset="-122"/>
                <a:ea typeface="仿宋" pitchFamily="49" charset="-122"/>
              </a:rPr>
              <a:t>常量初始化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927DC4-7DC5-4A5C-9B7B-936D88E882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2230" y="2465388"/>
            <a:ext cx="975594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F43017-495A-47C5-A4D3-75BE9B5C81B5}"/>
              </a:ext>
            </a:extLst>
          </p:cNvPr>
          <p:cNvSpPr txBox="1">
            <a:spLocks/>
          </p:cNvSpPr>
          <p:nvPr/>
        </p:nvSpPr>
        <p:spPr bwMode="auto">
          <a:xfrm>
            <a:off x="0" y="4286250"/>
            <a:ext cx="200025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计算赋值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9A0A26-06E4-42DE-BEF0-EC055E8C26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12230" y="4071938"/>
            <a:ext cx="975594" cy="53657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DC88278-E51F-4959-9ED8-40A803006AAB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200025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仿宋" pitchFamily="49" charset="-122"/>
                <a:ea typeface="仿宋" pitchFamily="49" charset="-122"/>
              </a:rPr>
              <a:t>变量初始化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49E2DF-FA5F-4696-8A02-610C2E4EF9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2230" y="3179763"/>
            <a:ext cx="9755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90E3149-ACDF-47B9-80AD-9F161F6E6376}"/>
              </a:ext>
            </a:extLst>
          </p:cNvPr>
          <p:cNvSpPr txBox="1">
            <a:spLocks/>
          </p:cNvSpPr>
          <p:nvPr/>
        </p:nvSpPr>
        <p:spPr bwMode="auto">
          <a:xfrm>
            <a:off x="0" y="5000625"/>
            <a:ext cx="200025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输出语句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0F8741-0A05-4477-AEEB-407A337143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12230" y="5187951"/>
            <a:ext cx="975594" cy="1349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5">
            <a:extLst>
              <a:ext uri="{FF2B5EF4-FFF2-40B4-BE49-F238E27FC236}">
                <a16:creationId xmlns:a16="http://schemas.microsoft.com/office/drawing/2014/main" id="{A7CB0A0B-4613-45BD-9E26-5B42BF91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10243" name="内容占位符 6">
            <a:extLst>
              <a:ext uri="{FF2B5EF4-FFF2-40B4-BE49-F238E27FC236}">
                <a16:creationId xmlns:a16="http://schemas.microsoft.com/office/drawing/2014/main" id="{CD5A1595-FCBC-48C2-9FF4-DDA747A9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变量在使用前需要声明（定义）</a:t>
            </a:r>
            <a:endParaRPr lang="en-US" altLang="zh-CN"/>
          </a:p>
          <a:p>
            <a:pPr lvl="1"/>
            <a:r>
              <a:rPr lang="zh-CN" altLang="en-US"/>
              <a:t>类型 变量名 初始化</a:t>
            </a:r>
            <a:r>
              <a:rPr lang="en-US" altLang="zh-CN"/>
              <a:t>;</a:t>
            </a:r>
          </a:p>
          <a:p>
            <a:pPr lvl="1"/>
            <a:r>
              <a:rPr lang="en-US" altLang="zh-CN"/>
              <a:t>double a = 0.0;</a:t>
            </a:r>
          </a:p>
          <a:p>
            <a:r>
              <a:rPr lang="zh-CN" altLang="en-US"/>
              <a:t>初始化可以省略</a:t>
            </a:r>
            <a:endParaRPr lang="en-US" altLang="zh-CN"/>
          </a:p>
          <a:p>
            <a:pPr lvl="1"/>
            <a:r>
              <a:rPr lang="en-US" altLang="zh-CN"/>
              <a:t>double a;</a:t>
            </a:r>
          </a:p>
          <a:p>
            <a:r>
              <a:rPr lang="zh-CN" altLang="en-US"/>
              <a:t>建议养成定义时初始化的习惯</a:t>
            </a:r>
            <a:endParaRPr lang="en-US" altLang="zh-CN"/>
          </a:p>
          <a:p>
            <a:r>
              <a:rPr lang="zh-CN" altLang="en-US"/>
              <a:t>多个同类型的变量可以一起声明（定义）</a:t>
            </a:r>
            <a:endParaRPr lang="en-US" altLang="zh-CN"/>
          </a:p>
          <a:p>
            <a:pPr lvl="1"/>
            <a:r>
              <a:rPr lang="en-US" altLang="zh-CN"/>
              <a:t>double a = 0.0, b = 0.0, c = 0.0;</a:t>
            </a:r>
          </a:p>
          <a:p>
            <a:r>
              <a:rPr lang="zh-CN" altLang="en-US"/>
              <a:t>在计算机中对应一段</a:t>
            </a:r>
            <a:r>
              <a:rPr lang="zh-CN" altLang="en-US">
                <a:solidFill>
                  <a:srgbClr val="FF0000"/>
                </a:solidFill>
              </a:rPr>
              <a:t>存储空间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54A93F4-7E21-4CC0-967D-C609672A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变量的类型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D5439F9B-2301-46CB-B56C-B879E825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C/C++</a:t>
            </a:r>
            <a:r>
              <a:rPr lang="zh-CN" altLang="en-US"/>
              <a:t>提供了多种变量类型，常用的有：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D8F541-54D9-43C3-9860-B95278FD210B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2044700"/>
          <a:ext cx="8143875" cy="4241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类型名称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意义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占用空间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表示范围</a:t>
                      </a:r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bool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真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/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假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字节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true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、非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false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0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char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字符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字节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-128 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～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127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int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整数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字节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*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-2</a:t>
                      </a:r>
                      <a:r>
                        <a:rPr lang="en-US" altLang="zh-CN" sz="2400" b="1" kern="1200" baseline="300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31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 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～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 2</a:t>
                      </a:r>
                      <a:r>
                        <a:rPr lang="en-US" altLang="zh-CN" sz="2400" b="1" kern="1200" baseline="300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31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-1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double</a:t>
                      </a:r>
                      <a:endParaRPr lang="zh-CN" altLang="en-US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浮点数</a:t>
                      </a:r>
                      <a:endParaRPr lang="en-US" altLang="zh-CN" sz="2400" b="1" kern="1200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（实数）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8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字节</a:t>
                      </a:r>
                    </a:p>
                  </a:txBody>
                  <a:tcPr marL="91439" marR="91439"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±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尾数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×2</a:t>
                      </a:r>
                      <a:r>
                        <a:rPr lang="zh-CN" altLang="en-US" sz="2400" b="1" kern="1200" baseline="300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指数</a:t>
                      </a:r>
                    </a:p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尾数：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1 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～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 2 - 2</a:t>
                      </a:r>
                      <a:r>
                        <a:rPr lang="en-US" altLang="zh-CN" sz="2400" b="1" kern="1200" baseline="300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-52</a:t>
                      </a:r>
                    </a:p>
                    <a:p>
                      <a:pPr algn="ctr"/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指数：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-1022 </a:t>
                      </a:r>
                      <a:r>
                        <a:rPr lang="zh-CN" altLang="en-US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～</a:t>
                      </a:r>
                      <a:r>
                        <a:rPr lang="en-US" altLang="zh-CN" sz="2400" b="1" kern="1200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 1023</a:t>
                      </a:r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43525CD-7ADC-4FD7-910A-17B7812E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变量的命名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70B0D97C-D5EC-4D82-AEB7-DDBAE2DF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变量名必须是标识符</a:t>
            </a:r>
            <a:endParaRPr lang="en-US" altLang="zh-CN"/>
          </a:p>
          <a:p>
            <a:pPr lvl="1"/>
            <a:r>
              <a:rPr lang="zh-CN" altLang="en-US"/>
              <a:t>大写字母、小写字母或下划线“</a:t>
            </a:r>
            <a:r>
              <a:rPr lang="en-US" altLang="zh-CN"/>
              <a:t>_</a:t>
            </a:r>
            <a:r>
              <a:rPr lang="zh-CN" altLang="en-US"/>
              <a:t>”开头</a:t>
            </a:r>
            <a:endParaRPr lang="en-US" altLang="zh-CN"/>
          </a:p>
          <a:p>
            <a:pPr lvl="1"/>
            <a:r>
              <a:rPr lang="zh-CN" altLang="en-US"/>
              <a:t>由大写字母、小写字母、下划线、数字组成</a:t>
            </a:r>
            <a:endParaRPr lang="en-US" altLang="zh-CN"/>
          </a:p>
          <a:p>
            <a:pPr lvl="1"/>
            <a:r>
              <a:rPr lang="zh-CN" altLang="en-US"/>
              <a:t>区分大小写、不能与关键字重名</a:t>
            </a:r>
            <a:endParaRPr lang="en-US" altLang="zh-CN"/>
          </a:p>
          <a:p>
            <a:r>
              <a:rPr lang="zh-CN" altLang="en-US"/>
              <a:t>合法标识符</a:t>
            </a:r>
            <a:endParaRPr lang="en-US" altLang="zh-CN"/>
          </a:p>
          <a:p>
            <a:pPr lvl="1"/>
            <a:r>
              <a:rPr lang="en-US" altLang="zh-CN"/>
              <a:t>_ThisVar01</a:t>
            </a:r>
            <a:r>
              <a:rPr lang="zh-CN" altLang="en-US"/>
              <a:t>、</a:t>
            </a:r>
            <a:r>
              <a:rPr lang="en-US" altLang="zh-CN"/>
              <a:t>count_ships</a:t>
            </a:r>
            <a:r>
              <a:rPr lang="zh-CN" altLang="en-US"/>
              <a:t>、</a:t>
            </a:r>
            <a:r>
              <a:rPr lang="en-US" altLang="zh-CN"/>
              <a:t>Count_Ships</a:t>
            </a:r>
          </a:p>
          <a:p>
            <a:r>
              <a:rPr lang="zh-CN" altLang="en-US"/>
              <a:t>非法标识符</a:t>
            </a:r>
            <a:endParaRPr lang="en-US" altLang="zh-CN"/>
          </a:p>
          <a:p>
            <a:pPr lvl="1"/>
            <a:r>
              <a:rPr lang="en-US" altLang="zh-CN"/>
              <a:t>01_ThisVar</a:t>
            </a:r>
            <a:r>
              <a:rPr lang="zh-CN" altLang="en-US"/>
              <a:t>、</a:t>
            </a:r>
            <a:r>
              <a:rPr lang="en-US" altLang="zh-CN"/>
              <a:t>Question?01</a:t>
            </a:r>
            <a:r>
              <a:rPr lang="zh-CN" altLang="en-US"/>
              <a:t>、</a:t>
            </a:r>
            <a:r>
              <a:rPr lang="en-US" altLang="zh-CN"/>
              <a:t>int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0077093-2A2A-4125-A229-0FD56100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常量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C7ED172B-133C-4487-92E5-94821113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常量是问题中涉及的不变的量，在计算机中不占用存储空间</a:t>
            </a:r>
            <a:endParaRPr lang="en-US" altLang="zh-CN"/>
          </a:p>
          <a:p>
            <a:r>
              <a:rPr lang="zh-CN" altLang="en-US"/>
              <a:t>与变量声明类似，多了关键字“</a:t>
            </a:r>
            <a:r>
              <a:rPr lang="en-US" altLang="zh-CN"/>
              <a:t>const</a:t>
            </a:r>
            <a:r>
              <a:rPr lang="zh-CN" altLang="en-US"/>
              <a:t>”</a:t>
            </a:r>
            <a:endParaRPr lang="en-US" altLang="zh-CN"/>
          </a:p>
          <a:p>
            <a:pPr lvl="1"/>
            <a:r>
              <a:rPr lang="en-US" altLang="zh-CN"/>
              <a:t>const double PI = 3.14159;</a:t>
            </a:r>
          </a:p>
          <a:p>
            <a:r>
              <a:rPr lang="zh-CN" altLang="en-US"/>
              <a:t>常量一旦被初始化就不能再修改它的值</a:t>
            </a:r>
            <a:endParaRPr lang="en-US" altLang="zh-CN"/>
          </a:p>
          <a:p>
            <a:pPr lvl="1"/>
            <a:r>
              <a:rPr lang="zh-CN" altLang="en-US"/>
              <a:t>写</a:t>
            </a:r>
            <a:r>
              <a:rPr lang="en-US" altLang="zh-CN"/>
              <a:t>PI</a:t>
            </a:r>
            <a:r>
              <a:rPr lang="zh-CN" altLang="en-US"/>
              <a:t>和写</a:t>
            </a:r>
            <a:r>
              <a:rPr lang="en-US" altLang="zh-CN"/>
              <a:t>3.14159</a:t>
            </a:r>
            <a:r>
              <a:rPr lang="zh-CN" altLang="en-US"/>
              <a:t>具有同样效果</a:t>
            </a:r>
            <a:endParaRPr lang="en-US" altLang="zh-CN"/>
          </a:p>
          <a:p>
            <a:pPr lvl="1"/>
            <a:r>
              <a:rPr lang="zh-CN" altLang="en-US"/>
              <a:t>整数</a:t>
            </a:r>
            <a:r>
              <a:rPr lang="en-US" altLang="zh-CN"/>
              <a:t>(int)-123</a:t>
            </a:r>
            <a:r>
              <a:rPr lang="zh-CN" altLang="en-US"/>
              <a:t>、实数</a:t>
            </a:r>
            <a:r>
              <a:rPr lang="en-US" altLang="zh-CN"/>
              <a:t>(double)3.1416e10</a:t>
            </a:r>
          </a:p>
          <a:p>
            <a:pPr lvl="1"/>
            <a:r>
              <a:rPr lang="zh-CN" altLang="en-US"/>
              <a:t>字符</a:t>
            </a:r>
            <a:r>
              <a:rPr lang="en-US" altLang="zh-CN"/>
              <a:t>(char)'A'</a:t>
            </a:r>
            <a:r>
              <a:rPr lang="zh-CN" altLang="en-US"/>
              <a:t>、逻辑</a:t>
            </a:r>
            <a:r>
              <a:rPr lang="en-US" altLang="zh-CN"/>
              <a:t>(bool)true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0647E8C-08AF-47E6-8CF3-871BD60D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输出语句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06D1E53-F917-4CD6-8A8C-0E646349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en-US" altLang="zh-CN"/>
              <a:t>cin</a:t>
            </a:r>
            <a:r>
              <a:rPr lang="zh-CN" altLang="en-US"/>
              <a:t>用来输入，把希望存储输入值的变量写在运算符“</a:t>
            </a:r>
            <a:r>
              <a:rPr lang="en-US" altLang="zh-CN"/>
              <a:t>&gt;&gt;</a:t>
            </a:r>
            <a:r>
              <a:rPr lang="zh-CN" altLang="en-US"/>
              <a:t>”的后面，从键盘输入的值就会被转化存储在变量中</a:t>
            </a:r>
            <a:endParaRPr lang="en-US" altLang="zh-CN"/>
          </a:p>
          <a:p>
            <a:pPr lvl="1"/>
            <a:r>
              <a:rPr lang="zh-CN" altLang="en-US"/>
              <a:t>可以写多次 “</a:t>
            </a:r>
            <a:r>
              <a:rPr lang="en-US" altLang="zh-CN"/>
              <a:t>&gt;&gt;</a:t>
            </a:r>
            <a:r>
              <a:rPr lang="zh-CN" altLang="en-US"/>
              <a:t>变量”</a:t>
            </a:r>
            <a:endParaRPr lang="en-US" altLang="zh-CN"/>
          </a:p>
          <a:p>
            <a:r>
              <a:rPr lang="zh-CN" altLang="en-US"/>
              <a:t>对象</a:t>
            </a:r>
            <a:r>
              <a:rPr lang="en-US" altLang="zh-CN"/>
              <a:t>cout</a:t>
            </a:r>
            <a:r>
              <a:rPr lang="zh-CN" altLang="en-US"/>
              <a:t>用来输出，把希望输出的变量写在运算符“</a:t>
            </a:r>
            <a:r>
              <a:rPr lang="en-US" altLang="zh-CN"/>
              <a:t>&lt;&lt;</a:t>
            </a:r>
            <a:r>
              <a:rPr lang="zh-CN" altLang="en-US"/>
              <a:t>”的后面，变量的值就会被显示到屏幕上</a:t>
            </a:r>
            <a:endParaRPr lang="en-US" altLang="zh-CN"/>
          </a:p>
          <a:p>
            <a:pPr lvl="1"/>
            <a:r>
              <a:rPr lang="zh-CN" altLang="en-US"/>
              <a:t>可以写多次“</a:t>
            </a:r>
            <a:r>
              <a:rPr lang="en-US" altLang="zh-CN"/>
              <a:t>&lt;&lt;</a:t>
            </a:r>
            <a:r>
              <a:rPr lang="zh-CN" altLang="en-US"/>
              <a:t>变量</a:t>
            </a:r>
            <a:r>
              <a:rPr lang="en-US" altLang="zh-CN"/>
              <a:t>/</a:t>
            </a:r>
            <a:r>
              <a:rPr lang="zh-CN" altLang="en-US"/>
              <a:t>常量</a:t>
            </a:r>
            <a:r>
              <a:rPr lang="en-US" altLang="zh-CN"/>
              <a:t>/</a:t>
            </a:r>
            <a:r>
              <a:rPr lang="zh-CN" altLang="en-US"/>
              <a:t>表达式”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3A2ADE1-C545-45FE-949D-B1B995F7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计算与赋值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11A77771-6CB1-498A-BE78-A0E53B6E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赋值语句的写法</a:t>
            </a:r>
            <a:endParaRPr lang="en-US" altLang="zh-CN"/>
          </a:p>
          <a:p>
            <a:pPr lvl="1"/>
            <a:r>
              <a:rPr lang="zh-CN" altLang="en-US"/>
              <a:t>变量名 </a:t>
            </a:r>
            <a:r>
              <a:rPr lang="en-US" altLang="zh-CN"/>
              <a:t>= </a:t>
            </a:r>
            <a:r>
              <a:rPr lang="zh-CN" altLang="en-US"/>
              <a:t>表达式</a:t>
            </a:r>
            <a:r>
              <a:rPr lang="en-US" altLang="zh-CN"/>
              <a:t>;</a:t>
            </a:r>
          </a:p>
          <a:p>
            <a:r>
              <a:rPr lang="zh-CN" altLang="en-US"/>
              <a:t>表达式可以是变量、常量或者它们的计算式</a:t>
            </a:r>
            <a:endParaRPr lang="en-US" altLang="zh-CN"/>
          </a:p>
          <a:p>
            <a:pPr lvl="1"/>
            <a:r>
              <a:rPr lang="en-US" altLang="zh-CN"/>
              <a:t>x = y * 2 + 1;</a:t>
            </a:r>
          </a:p>
          <a:p>
            <a:pPr lvl="1"/>
            <a:r>
              <a:rPr lang="en-US" altLang="zh-CN"/>
              <a:t>z = 2 * x;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93E8B86D-0E9B-46F2-A881-AE20298D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计算与赋值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91D81CA6-109E-4A26-83E8-CA1C5291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注意！赋值是对变量内容覆盖的过程，不是恒等式</a:t>
            </a:r>
            <a:endParaRPr lang="en-US" altLang="zh-CN"/>
          </a:p>
          <a:p>
            <a:pPr lvl="1"/>
            <a:r>
              <a:rPr lang="en-US" altLang="zh-CN"/>
              <a:t>x * 3 + y * 2 = 6;</a:t>
            </a:r>
          </a:p>
          <a:p>
            <a:pPr lvl="1"/>
            <a:r>
              <a:rPr lang="en-US" altLang="zh-CN"/>
              <a:t>0 = x + y;</a:t>
            </a:r>
          </a:p>
          <a:p>
            <a:pPr lvl="1"/>
            <a:r>
              <a:rPr lang="en-US" altLang="zh-CN"/>
              <a:t>x = x + 3;</a:t>
            </a:r>
          </a:p>
          <a:p>
            <a:pPr lvl="2"/>
            <a:r>
              <a:rPr lang="zh-CN" altLang="en-US"/>
              <a:t>如果赋值前</a:t>
            </a:r>
            <a:r>
              <a:rPr lang="en-US" altLang="zh-CN"/>
              <a:t>x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，经过赋值后</a:t>
            </a:r>
            <a:r>
              <a:rPr lang="en-US" altLang="zh-CN"/>
              <a:t>x</a:t>
            </a:r>
            <a:r>
              <a:rPr lang="zh-CN" altLang="en-US"/>
              <a:t>变为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3B3A3FBA-6AB8-431F-8222-AB4C43A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4911B7B7-1D12-4610-9DC8-E2E69C5184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33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F2A1BCB5-2642-4BC0-AA48-681110C3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计算与赋值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BC580-FF82-4666-8C3F-97FE833A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如何交换两个变量的值？</a:t>
            </a:r>
            <a:endParaRPr lang="en-US" altLang="zh-CN"/>
          </a:p>
          <a:p>
            <a:r>
              <a:rPr lang="en-US" altLang="zh-CN"/>
              <a:t>a = b; b = a;</a:t>
            </a:r>
            <a:endParaRPr lang="zh-CN" alt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B52E5301-1015-4BF6-A605-5D43C1500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286125"/>
            <a:ext cx="109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0A2C7C6-CEBC-426E-8541-037E5506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271838"/>
            <a:ext cx="2447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8A1D29C2-06FA-429E-9914-82477764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3286125"/>
            <a:ext cx="2447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35F9B39E-352E-43A5-B843-7E43A082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计算与赋值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C4422F05-85CB-4519-A3EB-FEC8B9D2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tmp = a; a = b; b = tmp;</a:t>
            </a:r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71271-5D1D-42BE-964C-EF279DE7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338388"/>
            <a:ext cx="10953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C991371-F3E6-4297-9D5D-78CC8DF4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338388"/>
            <a:ext cx="24288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27D092B-E886-4D69-B9A8-A691F798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2338388"/>
            <a:ext cx="24479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428C0A0-A10D-4982-B861-C4A65A96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338388"/>
            <a:ext cx="24479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8C104E21-49A0-4A35-8D3D-48657EF6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计算与赋值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427F8AE-8F16-44D0-9B98-A40E5937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= a + b; b = a - b; a = a - b;</a:t>
            </a:r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59009F-B1C1-4BD4-A921-4C45B414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781300"/>
            <a:ext cx="10858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03E970F6-6C3A-4732-ABE3-6D1C905F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781300"/>
            <a:ext cx="2552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D42E177-4B04-41A7-9E47-730A209E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781300"/>
            <a:ext cx="2524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D46D37CC-3C7B-4D2C-BEAF-7B9E20BE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2781300"/>
            <a:ext cx="251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F3320401-CC46-4DBD-8963-3B7CB87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02AE93CD-5911-49F4-8A84-3853DF79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变量使用的五个要素</a:t>
            </a:r>
            <a:endParaRPr lang="en-US" altLang="zh-CN"/>
          </a:p>
          <a:p>
            <a:pPr lvl="1"/>
            <a:r>
              <a:rPr lang="zh-CN" altLang="en-US"/>
              <a:t>变量必须先定义再使用</a:t>
            </a:r>
            <a:endParaRPr lang="en-US" altLang="zh-CN"/>
          </a:p>
          <a:p>
            <a:pPr lvl="1"/>
            <a:r>
              <a:rPr lang="zh-CN" altLang="en-US"/>
              <a:t>在变量定义时就赋初始值</a:t>
            </a:r>
            <a:endParaRPr lang="en-US" altLang="zh-CN"/>
          </a:p>
          <a:p>
            <a:pPr lvl="1"/>
            <a:r>
              <a:rPr lang="zh-CN" altLang="en-US"/>
              <a:t>对变量的赋值过程是“覆盖”过程</a:t>
            </a:r>
            <a:endParaRPr lang="en-US" altLang="zh-CN"/>
          </a:p>
          <a:p>
            <a:pPr lvl="1"/>
            <a:r>
              <a:rPr lang="zh-CN" altLang="en-US"/>
              <a:t>读出变量的值后，变量的值并不改变</a:t>
            </a:r>
            <a:endParaRPr lang="en-US" altLang="zh-CN"/>
          </a:p>
          <a:p>
            <a:pPr lvl="1"/>
            <a:r>
              <a:rPr lang="zh-CN" altLang="en-US"/>
              <a:t>参与表达式运算的变量的值都保持不变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占位符 2">
            <a:extLst>
              <a:ext uri="{FF2B5EF4-FFF2-40B4-BE49-F238E27FC236}">
                <a16:creationId xmlns:a16="http://schemas.microsoft.com/office/drawing/2014/main" id="{7116AF5B-B4B1-4137-B5AE-0CD85543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const double PI = 3.14159;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double a = 0.0, b = 0.0, c = 0.0, d = 0.0;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a &gt;&gt; b &gt;&gt; c &gt;&gt; d;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double answer = </a:t>
            </a:r>
            <a:r>
              <a:rPr lang="en-US" altLang="zh-CN" dirty="0" err="1"/>
              <a:t>acos</a:t>
            </a:r>
            <a:r>
              <a:rPr lang="en-US" altLang="zh-CN" dirty="0"/>
              <a:t>(cos(a) * cos(b)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     * cos(c - d)</a:t>
            </a:r>
            <a:r>
              <a:rPr lang="zh-CN" altLang="en-US" dirty="0"/>
              <a:t> </a:t>
            </a:r>
            <a:r>
              <a:rPr lang="en-US" altLang="zh-CN" dirty="0"/>
              <a:t>+ sin(a) * sin(b));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answer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8914" name="标题 1">
            <a:extLst>
              <a:ext uri="{FF2B5EF4-FFF2-40B4-BE49-F238E27FC236}">
                <a16:creationId xmlns:a16="http://schemas.microsoft.com/office/drawing/2014/main" id="{7695C294-4F4C-4ECE-A48C-2848BA69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占位符 2">
            <a:extLst>
              <a:ext uri="{FF2B5EF4-FFF2-40B4-BE49-F238E27FC236}">
                <a16:creationId xmlns:a16="http://schemas.microsoft.com/office/drawing/2014/main" id="{4F87ACEF-BF5C-4F4D-8942-0044358C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FF0000"/>
                </a:solidFill>
              </a:rPr>
              <a:t>// </a:t>
            </a:r>
            <a:r>
              <a:rPr lang="zh-CN" altLang="en-US" sz="1600">
                <a:solidFill>
                  <a:srgbClr val="FF0000"/>
                </a:solidFill>
              </a:rPr>
              <a:t>根据经纬度计算两个城市的距离</a:t>
            </a:r>
            <a:endParaRPr lang="en-US" altLang="zh-CN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1600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#include &lt;cmath&gt;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using namespace std;</a:t>
            </a:r>
          </a:p>
          <a:p>
            <a:pPr>
              <a:spcBef>
                <a:spcPct val="0"/>
              </a:spcBef>
            </a:pPr>
            <a:endParaRPr lang="en-US" altLang="zh-CN" sz="1600"/>
          </a:p>
          <a:p>
            <a:pPr>
              <a:spcBef>
                <a:spcPct val="0"/>
              </a:spcBef>
            </a:pPr>
            <a:r>
              <a:rPr lang="en-US" altLang="zh-CN" sz="160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    const double PI = 3.14159</a:t>
            </a:r>
            <a:r>
              <a:rPr lang="en-US" altLang="zh-CN" sz="1600">
                <a:solidFill>
                  <a:srgbClr val="FF0000"/>
                </a:solidFill>
              </a:rPr>
              <a:t>, R = 6371</a:t>
            </a:r>
            <a:r>
              <a:rPr lang="en-US" altLang="zh-CN" sz="1600"/>
              <a:t>;</a:t>
            </a:r>
          </a:p>
          <a:p>
            <a:pPr>
              <a:spcBef>
                <a:spcPct val="0"/>
              </a:spcBef>
            </a:pPr>
            <a:r>
              <a:rPr lang="zh-CN" altLang="en-US" sz="1600"/>
              <a:t>    </a:t>
            </a:r>
            <a:r>
              <a:rPr lang="en-US" altLang="zh-CN" sz="1600"/>
              <a:t>double a = 0.0, b = 0.0, c = 0.0, d = 0.0;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FF0000"/>
                </a:solidFill>
              </a:rPr>
              <a:t>    cout &lt;&lt; "</a:t>
            </a:r>
            <a:r>
              <a:rPr lang="zh-CN" altLang="en-US" sz="1600">
                <a:solidFill>
                  <a:srgbClr val="FF0000"/>
                </a:solidFill>
              </a:rPr>
              <a:t>请输入城市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的经纬度：</a:t>
            </a:r>
            <a:r>
              <a:rPr lang="en-US" altLang="zh-CN" sz="1600">
                <a:solidFill>
                  <a:srgbClr val="FF0000"/>
                </a:solidFill>
              </a:rPr>
              <a:t>" &lt;&lt; endl;</a:t>
            </a:r>
          </a:p>
          <a:p>
            <a:pPr>
              <a:spcBef>
                <a:spcPct val="0"/>
              </a:spcBef>
            </a:pPr>
            <a:r>
              <a:rPr lang="zh-CN" altLang="en-US" sz="1600"/>
              <a:t>    </a:t>
            </a:r>
            <a:r>
              <a:rPr lang="en-US" altLang="zh-CN" sz="1600"/>
              <a:t>cin &gt;&gt; a &gt;&gt; c;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FF0000"/>
                </a:solidFill>
              </a:rPr>
              <a:t>    cout &lt;&lt; "</a:t>
            </a:r>
            <a:r>
              <a:rPr lang="zh-CN" altLang="en-US" sz="1600">
                <a:solidFill>
                  <a:srgbClr val="FF0000"/>
                </a:solidFill>
              </a:rPr>
              <a:t>请输入城市</a:t>
            </a:r>
            <a:r>
              <a:rPr lang="en-US" altLang="zh-CN" sz="1600">
                <a:solidFill>
                  <a:srgbClr val="FF0000"/>
                </a:solidFill>
              </a:rPr>
              <a:t>2</a:t>
            </a:r>
            <a:r>
              <a:rPr lang="zh-CN" altLang="en-US" sz="1600">
                <a:solidFill>
                  <a:srgbClr val="FF0000"/>
                </a:solidFill>
              </a:rPr>
              <a:t>的经纬度：</a:t>
            </a:r>
            <a:r>
              <a:rPr lang="en-US" altLang="zh-CN" sz="1600">
                <a:solidFill>
                  <a:srgbClr val="FF0000"/>
                </a:solidFill>
              </a:rPr>
              <a:t>" &lt;&lt; endl;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    cin &gt;&gt; b &gt;&gt; d;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FF0000"/>
                </a:solidFill>
              </a:rPr>
              <a:t>    a = a * PI / 180; b = b * PI / 180; c = c * PI / 180; d = d * PI / 180;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    double answer = acos(cos(a) * cos(b) * cos(c - d) + sin(a) * sin(b));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    cout &lt;&lt; </a:t>
            </a:r>
            <a:r>
              <a:rPr lang="en-US" altLang="zh-CN" sz="1600">
                <a:solidFill>
                  <a:srgbClr val="FF0000"/>
                </a:solidFill>
              </a:rPr>
              <a:t>R * </a:t>
            </a:r>
            <a:r>
              <a:rPr lang="en-US" altLang="zh-CN" sz="1600"/>
              <a:t>answer </a:t>
            </a:r>
            <a:r>
              <a:rPr lang="en-US" altLang="zh-CN" sz="1600">
                <a:solidFill>
                  <a:srgbClr val="FF0000"/>
                </a:solidFill>
              </a:rPr>
              <a:t>&lt;&lt; "</a:t>
            </a:r>
            <a:r>
              <a:rPr lang="zh-CN" altLang="en-US" sz="1600">
                <a:solidFill>
                  <a:srgbClr val="FF0000"/>
                </a:solidFill>
              </a:rPr>
              <a:t>公里</a:t>
            </a:r>
            <a:r>
              <a:rPr lang="en-US" altLang="zh-CN" sz="1600">
                <a:solidFill>
                  <a:srgbClr val="FF0000"/>
                </a:solidFill>
              </a:rPr>
              <a:t>" </a:t>
            </a:r>
            <a:r>
              <a:rPr lang="en-US" altLang="zh-CN" sz="1600"/>
              <a:t>&lt;&lt; endl;</a:t>
            </a:r>
          </a:p>
          <a:p>
            <a:pPr>
              <a:spcBef>
                <a:spcPct val="0"/>
              </a:spcBef>
            </a:pPr>
            <a:r>
              <a:rPr lang="zh-CN" altLang="en-US" sz="1600"/>
              <a:t>    </a:t>
            </a:r>
            <a:r>
              <a:rPr lang="en-US" altLang="zh-CN" sz="1600"/>
              <a:t>return 0;</a:t>
            </a:r>
          </a:p>
          <a:p>
            <a:pPr>
              <a:spcBef>
                <a:spcPct val="0"/>
              </a:spcBef>
            </a:pPr>
            <a:r>
              <a:rPr lang="en-US" altLang="zh-CN" sz="1600"/>
              <a:t>}</a:t>
            </a:r>
          </a:p>
        </p:txBody>
      </p:sp>
      <p:sp>
        <p:nvSpPr>
          <p:cNvPr id="39938" name="标题 1">
            <a:extLst>
              <a:ext uri="{FF2B5EF4-FFF2-40B4-BE49-F238E27FC236}">
                <a16:creationId xmlns:a16="http://schemas.microsoft.com/office/drawing/2014/main" id="{BF2CDFA0-83A4-4EA5-A9CA-5A5E6E6B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7DC2C8B1-D9AB-43BF-B6E7-BAB6AD42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1D64D-7FC9-4E48-B840-F06BECDD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输入半径</a:t>
            </a:r>
            <a:r>
              <a:rPr lang="en-US" altLang="zh-CN"/>
              <a:t>r</a:t>
            </a:r>
            <a:r>
              <a:rPr lang="zh-CN" altLang="en-US"/>
              <a:t>，计算并输出以</a:t>
            </a:r>
            <a:r>
              <a:rPr lang="en-US" altLang="zh-CN"/>
              <a:t>r</a:t>
            </a:r>
            <a:r>
              <a:rPr lang="zh-CN" altLang="en-US"/>
              <a:t>为半径的圆的周长</a:t>
            </a:r>
            <a:r>
              <a:rPr lang="en-US" altLang="zh-CN"/>
              <a:t>c</a:t>
            </a:r>
            <a:r>
              <a:rPr lang="zh-CN" altLang="en-US"/>
              <a:t>和面积</a:t>
            </a:r>
            <a:r>
              <a:rPr lang="en-US" altLang="zh-CN"/>
              <a:t>s</a:t>
            </a:r>
          </a:p>
          <a:p>
            <a:r>
              <a:rPr lang="zh-CN" altLang="en-US"/>
              <a:t>问题分析：</a:t>
            </a:r>
            <a:endParaRPr lang="en-US" altLang="zh-CN"/>
          </a:p>
          <a:p>
            <a:pPr lvl="1"/>
            <a:r>
              <a:rPr lang="zh-CN" altLang="en-US"/>
              <a:t>有输入：半径</a:t>
            </a:r>
            <a:r>
              <a:rPr lang="en-US" altLang="zh-CN"/>
              <a:t>r</a:t>
            </a:r>
          </a:p>
          <a:p>
            <a:pPr lvl="1"/>
            <a:r>
              <a:rPr lang="zh-CN" altLang="en-US"/>
              <a:t>有输出：周长</a:t>
            </a:r>
            <a:r>
              <a:rPr lang="en-US" altLang="zh-CN"/>
              <a:t>c</a:t>
            </a:r>
            <a:r>
              <a:rPr lang="zh-CN" altLang="en-US"/>
              <a:t>和面积</a:t>
            </a:r>
            <a:r>
              <a:rPr lang="en-US" altLang="zh-CN"/>
              <a:t>s</a:t>
            </a:r>
          </a:p>
          <a:p>
            <a:pPr lvl="1"/>
            <a:r>
              <a:rPr lang="zh-CN" altLang="en-US"/>
              <a:t>有变量：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5">
            <a:extLst>
              <a:ext uri="{FF2B5EF4-FFF2-40B4-BE49-F238E27FC236}">
                <a16:creationId xmlns:a16="http://schemas.microsoft.com/office/drawing/2014/main" id="{D00E1EC5-2C79-4D49-8880-98823D58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952500"/>
            <a:ext cx="6469732" cy="5346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// </a:t>
            </a:r>
            <a:r>
              <a:rPr lang="zh-CN" altLang="en-US" dirty="0"/>
              <a:t>根据圆的半径计算周长和面积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using namespace std;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const double PI = 3.14159;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double r = 0.0, c = 0.0, s = 0.0;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r;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c = 2 * PI * r;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s = PI * r * r;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周长为</a:t>
            </a:r>
            <a:r>
              <a:rPr lang="en-US" altLang="zh-CN" dirty="0"/>
              <a:t>"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面积为</a:t>
            </a:r>
            <a:r>
              <a:rPr lang="en-US" altLang="zh-CN" dirty="0"/>
              <a:t>" &lt;&lt; s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41986" name="标题 1">
            <a:extLst>
              <a:ext uri="{FF2B5EF4-FFF2-40B4-BE49-F238E27FC236}">
                <a16:creationId xmlns:a16="http://schemas.microsoft.com/office/drawing/2014/main" id="{7C2E0CC8-4A6B-42F2-8321-1B23617A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DE8151C-B842-4BE0-B16F-442216B91046}"/>
              </a:ext>
            </a:extLst>
          </p:cNvPr>
          <p:cNvSpPr txBox="1">
            <a:spLocks/>
          </p:cNvSpPr>
          <p:nvPr/>
        </p:nvSpPr>
        <p:spPr bwMode="auto">
          <a:xfrm>
            <a:off x="0" y="3786188"/>
            <a:ext cx="2500312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输入语句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9B8C34-724A-4E2D-B658-626AB6CEFE46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2500312" y="3645025"/>
            <a:ext cx="631528" cy="46263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BE964DF-BB1C-456D-AE41-24D17E3F2E25}"/>
              </a:ext>
            </a:extLst>
          </p:cNvPr>
          <p:cNvSpPr txBox="1">
            <a:spLocks/>
          </p:cNvSpPr>
          <p:nvPr/>
        </p:nvSpPr>
        <p:spPr bwMode="auto">
          <a:xfrm>
            <a:off x="0" y="2357438"/>
            <a:ext cx="2500312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仿宋" pitchFamily="49" charset="-122"/>
                <a:ea typeface="仿宋" pitchFamily="49" charset="-122"/>
              </a:rPr>
              <a:t>常量初始化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32D16D-FEEF-4706-83B8-EFF84FEE3ABB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>
            <a:off x="2500312" y="2678907"/>
            <a:ext cx="631528" cy="14366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F01D2F-B530-49F5-BB7C-16005F01E67C}"/>
              </a:ext>
            </a:extLst>
          </p:cNvPr>
          <p:cNvSpPr txBox="1">
            <a:spLocks/>
          </p:cNvSpPr>
          <p:nvPr/>
        </p:nvSpPr>
        <p:spPr bwMode="auto">
          <a:xfrm>
            <a:off x="0" y="4500563"/>
            <a:ext cx="2500312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计算赋值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ECD89D-8BB3-45F8-9CE8-9470CD926535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 flipV="1">
            <a:off x="2500312" y="4179890"/>
            <a:ext cx="631528" cy="64214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1010C19-CFC8-4142-B96D-674B51CD6A13}"/>
              </a:ext>
            </a:extLst>
          </p:cNvPr>
          <p:cNvSpPr txBox="1">
            <a:spLocks/>
          </p:cNvSpPr>
          <p:nvPr/>
        </p:nvSpPr>
        <p:spPr bwMode="auto">
          <a:xfrm>
            <a:off x="0" y="3071813"/>
            <a:ext cx="2500312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0070C0"/>
                </a:solidFill>
                <a:latin typeface="仿宋" pitchFamily="49" charset="-122"/>
                <a:ea typeface="仿宋" pitchFamily="49" charset="-122"/>
              </a:rPr>
              <a:t>变量初始化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ED2898-F875-409A-9014-60A6EC2F147D}"/>
              </a:ext>
            </a:extLst>
          </p:cNvPr>
          <p:cNvCxnSpPr>
            <a:cxnSpLocks noChangeShapeType="1"/>
            <a:stCxn id="13" idx="3"/>
          </p:cNvCxnSpPr>
          <p:nvPr/>
        </p:nvCxnSpPr>
        <p:spPr bwMode="auto">
          <a:xfrm flipV="1">
            <a:off x="2500312" y="3248028"/>
            <a:ext cx="631528" cy="14525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E894BBE-54ED-46C7-8B1A-0E3AC32FB867}"/>
              </a:ext>
            </a:extLst>
          </p:cNvPr>
          <p:cNvSpPr txBox="1">
            <a:spLocks/>
          </p:cNvSpPr>
          <p:nvPr/>
        </p:nvSpPr>
        <p:spPr bwMode="auto">
          <a:xfrm>
            <a:off x="0" y="5214938"/>
            <a:ext cx="2500312" cy="64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0"/>
              </a:spcBef>
              <a:buClr>
                <a:srgbClr val="000066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输出语句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2C341F-8C35-4D5B-8326-B169B6D4C56A}"/>
              </a:ext>
            </a:extLst>
          </p:cNvPr>
          <p:cNvCxnSpPr>
            <a:cxnSpLocks noChangeShapeType="1"/>
            <a:stCxn id="15" idx="3"/>
          </p:cNvCxnSpPr>
          <p:nvPr/>
        </p:nvCxnSpPr>
        <p:spPr bwMode="auto">
          <a:xfrm flipV="1">
            <a:off x="2500312" y="5013177"/>
            <a:ext cx="631528" cy="52323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文本占位符 5">
            <a:extLst>
              <a:ext uri="{FF2B5EF4-FFF2-40B4-BE49-F238E27FC236}">
                <a16:creationId xmlns:a16="http://schemas.microsoft.com/office/drawing/2014/main" id="{047863A5-323F-411C-9E6A-63F2FABE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// </a:t>
            </a:r>
            <a:r>
              <a:rPr lang="zh-CN" altLang="en-US"/>
              <a:t>根据圆的半径计算周长和面积</a:t>
            </a:r>
          </a:p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const double PI = 3.14159;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double r = 0.0, c = 0.0, s = 0.0;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 &gt;&gt; r;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 = 2 * PI * r;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s = PI * r * r;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"</a:t>
            </a:r>
            <a:r>
              <a:rPr lang="zh-CN" altLang="en-US"/>
              <a:t>周长为</a:t>
            </a:r>
            <a:r>
              <a:rPr lang="en-US" altLang="zh-CN"/>
              <a:t>" &lt;&lt; c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"</a:t>
            </a:r>
            <a:r>
              <a:rPr lang="zh-CN" altLang="en-US"/>
              <a:t>面积为</a:t>
            </a:r>
            <a:r>
              <a:rPr lang="en-US" altLang="zh-CN"/>
              <a:t>" &lt;&lt; s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43010" name="标题 1">
            <a:extLst>
              <a:ext uri="{FF2B5EF4-FFF2-40B4-BE49-F238E27FC236}">
                <a16:creationId xmlns:a16="http://schemas.microsoft.com/office/drawing/2014/main" id="{B55AC1B1-7035-42D8-9B2C-FEB7A40F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B1215D19-D8C7-48C5-BDA0-A2B56A3F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DB8FAE-CECC-415B-A811-0D39511A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输入三角形的三条边长，求三角形面积</a:t>
            </a:r>
            <a:endParaRPr lang="en-US" altLang="zh-CN"/>
          </a:p>
          <a:p>
            <a:r>
              <a:rPr lang="en-US" altLang="zh-CN"/>
              <a:t>Heron</a:t>
            </a:r>
            <a:r>
              <a:rPr lang="zh-CN" altLang="en-US"/>
              <a:t>公式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y = sqrt(x);</a:t>
            </a:r>
            <a:endParaRPr lang="zh-CN" alt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2167A66A-74CD-43A0-B836-7C2AA2A8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420888"/>
            <a:ext cx="65532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42EFCBC-8384-4C3D-B16F-A3C1C562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C4EF717-3502-4548-AC62-7B6C3CCC59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33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占位符 5">
            <a:extLst>
              <a:ext uri="{FF2B5EF4-FFF2-40B4-BE49-F238E27FC236}">
                <a16:creationId xmlns:a16="http://schemas.microsoft.com/office/drawing/2014/main" id="{E9474ADB-7E0E-41AC-8FBE-F7159244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// </a:t>
            </a:r>
            <a:r>
              <a:rPr lang="zh-CN" altLang="en-US"/>
              <a:t>根据三边长计算三角形面积</a:t>
            </a:r>
          </a:p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#include &lt;cmath&gt;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double a = 0.0, b = 0.0, c = 0.0, s = 0.0;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 &gt;&gt; a &gt;&gt; b &gt;&gt; c;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s = </a:t>
            </a:r>
            <a:r>
              <a:rPr lang="en-US" altLang="zh-CN">
                <a:solidFill>
                  <a:srgbClr val="FF0000"/>
                </a:solidFill>
              </a:rPr>
              <a:t>sqrt(</a:t>
            </a:r>
            <a:r>
              <a:rPr lang="en-US" altLang="zh-CN"/>
              <a:t>(a+b+c)*(a+b-c)*(a-b+c)*(-a+b+c)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/4;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"</a:t>
            </a:r>
            <a:r>
              <a:rPr lang="zh-CN" altLang="en-US"/>
              <a:t>面积为</a:t>
            </a:r>
            <a:r>
              <a:rPr lang="en-US" altLang="zh-CN"/>
              <a:t>" &lt;&lt; s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45058" name="标题 1">
            <a:extLst>
              <a:ext uri="{FF2B5EF4-FFF2-40B4-BE49-F238E27FC236}">
                <a16:creationId xmlns:a16="http://schemas.microsoft.com/office/drawing/2014/main" id="{1B3866C6-6CA4-4075-9D51-37B6A12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B491207E-470D-4A23-B40A-94035E9B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9172D0-7959-4D82-907F-DDC0C650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输入三角形两条边及其夹角，求三角形周长和面积</a:t>
            </a:r>
            <a:endParaRPr lang="en-US" altLang="zh-CN"/>
          </a:p>
          <a:p>
            <a:r>
              <a:rPr lang="zh-CN" altLang="en-US"/>
              <a:t>余弦定理、正弦定理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y = sin(x);</a:t>
            </a:r>
          </a:p>
          <a:p>
            <a:r>
              <a:rPr lang="en-US" altLang="zh-CN"/>
              <a:t>y = cos(x);</a:t>
            </a:r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F2B52A-B61D-45F2-B3DC-3E55A7D3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852936"/>
            <a:ext cx="353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1FEAA-0E55-4931-9532-084B5CDD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281561"/>
            <a:ext cx="19431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本占位符 5">
            <a:extLst>
              <a:ext uri="{FF2B5EF4-FFF2-40B4-BE49-F238E27FC236}">
                <a16:creationId xmlns:a16="http://schemas.microsoft.com/office/drawing/2014/main" id="{58395046-545B-4A92-AD8C-8EB1C4BE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// </a:t>
            </a:r>
            <a:r>
              <a:rPr lang="zh-CN" altLang="en-US"/>
              <a:t>根据两边长和夹角计算三角形周长和面积</a:t>
            </a:r>
          </a:p>
          <a:p>
            <a:pPr>
              <a:spcBef>
                <a:spcPct val="0"/>
              </a:spcBef>
            </a:pPr>
            <a:r>
              <a:rPr lang="en-US" altLang="zh-CN"/>
              <a:t>#include &lt;iostream&gt;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#include &lt;cmath&gt;</a:t>
            </a:r>
          </a:p>
          <a:p>
            <a:pPr>
              <a:spcBef>
                <a:spcPct val="0"/>
              </a:spcBef>
            </a:pPr>
            <a:r>
              <a:rPr lang="en-US" altLang="zh-CN"/>
              <a:t>using namespace std;</a:t>
            </a:r>
          </a:p>
          <a:p>
            <a:pPr>
              <a:spcBef>
                <a:spcPct val="0"/>
              </a:spcBef>
            </a:pPr>
            <a:r>
              <a:rPr lang="en-US" altLang="zh-CN"/>
              <a:t>int main() {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double a = 0.0, b = 0.0, theta = 0.0;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cin &gt;&gt; a &gt;&gt; b &gt;&gt; theta;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double c = sqrt(a*a+b*b-2*a*b*</a:t>
            </a:r>
            <a:r>
              <a:rPr lang="en-US" altLang="zh-CN">
                <a:solidFill>
                  <a:srgbClr val="FF0000"/>
                </a:solidFill>
              </a:rPr>
              <a:t>cos(</a:t>
            </a:r>
            <a:r>
              <a:rPr lang="en-US" altLang="zh-CN"/>
              <a:t>theta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);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double s = a * b * </a:t>
            </a:r>
            <a:r>
              <a:rPr lang="en-US" altLang="zh-CN">
                <a:solidFill>
                  <a:srgbClr val="FF0000"/>
                </a:solidFill>
              </a:rPr>
              <a:t>sin(</a:t>
            </a:r>
            <a:r>
              <a:rPr lang="en-US" altLang="zh-CN"/>
              <a:t>theta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/ 2;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"</a:t>
            </a:r>
            <a:r>
              <a:rPr lang="zh-CN" altLang="en-US"/>
              <a:t>周长为</a:t>
            </a:r>
            <a:r>
              <a:rPr lang="en-US" altLang="zh-CN"/>
              <a:t>" &lt;&lt; c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cout &lt;&lt; "</a:t>
            </a:r>
            <a:r>
              <a:rPr lang="zh-CN" altLang="en-US"/>
              <a:t>面积为</a:t>
            </a:r>
            <a:r>
              <a:rPr lang="en-US" altLang="zh-CN"/>
              <a:t>" &lt;&lt; s &lt;&lt; endl;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return 0;</a:t>
            </a:r>
          </a:p>
          <a:p>
            <a:pPr>
              <a:spcBef>
                <a:spcPct val="0"/>
              </a:spcBef>
            </a:pPr>
            <a:r>
              <a:rPr lang="en-US" altLang="zh-CN"/>
              <a:t>}</a:t>
            </a:r>
          </a:p>
        </p:txBody>
      </p:sp>
      <p:sp>
        <p:nvSpPr>
          <p:cNvPr id="47106" name="标题 1">
            <a:extLst>
              <a:ext uri="{FF2B5EF4-FFF2-40B4-BE49-F238E27FC236}">
                <a16:creationId xmlns:a16="http://schemas.microsoft.com/office/drawing/2014/main" id="{45F6EDB2-4EF2-4754-BA34-D0FD8F6B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7EE7254F-2B95-4760-BA7C-7213A172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思考与讨论</a:t>
            </a:r>
          </a:p>
        </p:txBody>
      </p:sp>
      <p:sp>
        <p:nvSpPr>
          <p:cNvPr id="48131" name="内容占位符 5">
            <a:extLst>
              <a:ext uri="{FF2B5EF4-FFF2-40B4-BE49-F238E27FC236}">
                <a16:creationId xmlns:a16="http://schemas.microsoft.com/office/drawing/2014/main" id="{D4007213-8FFB-4C5A-A951-B8AFD708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这些“变量”有什么区别和联系？</a:t>
            </a:r>
            <a:endParaRPr lang="en-US" altLang="zh-CN"/>
          </a:p>
          <a:p>
            <a:pPr lvl="1"/>
            <a:r>
              <a:rPr lang="zh-CN" altLang="en-US"/>
              <a:t>程序设计中的“变量”</a:t>
            </a:r>
            <a:endParaRPr lang="en-US" altLang="zh-CN"/>
          </a:p>
          <a:p>
            <a:pPr lvl="1"/>
            <a:r>
              <a:rPr lang="zh-CN" altLang="en-US"/>
              <a:t>代数中的“变量”</a:t>
            </a:r>
            <a:endParaRPr lang="en-US" altLang="zh-CN"/>
          </a:p>
          <a:p>
            <a:pPr lvl="1"/>
            <a:r>
              <a:rPr lang="zh-CN" altLang="en-US"/>
              <a:t>物理中的“变量”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246B7974-99C6-4187-9A33-D288212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41589F31-26F8-41CC-A5A6-B0EBD510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输入六个整数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zh-CN" altLang="en-US"/>
              <a:t>、</a:t>
            </a:r>
            <a:r>
              <a:rPr lang="en-US" altLang="zh-CN"/>
              <a:t>f</a:t>
            </a:r>
            <a:r>
              <a:rPr lang="zh-CN" altLang="en-US"/>
              <a:t>，解下面的二元一次方程组</a:t>
            </a: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C71C5472-0E28-4A59-A545-D2B7C3AF5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7563"/>
            <a:ext cx="24384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占位符 5">
            <a:extLst>
              <a:ext uri="{FF2B5EF4-FFF2-40B4-BE49-F238E27FC236}">
                <a16:creationId xmlns:a16="http://schemas.microsoft.com/office/drawing/2014/main" id="{18A947F6-52B4-4793-856B-65BF58C8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初始化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  <a:r>
              <a:rPr lang="zh-CN" altLang="en-US" sz="2000" dirty="0"/>
              <a:t>、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输入</a:t>
            </a:r>
            <a:r>
              <a:rPr lang="zh-CN" altLang="en-US" sz="2000" dirty="0"/>
              <a:t>整数</a:t>
            </a:r>
            <a:r>
              <a:rPr lang="en-US" altLang="zh-CN" sz="2000" dirty="0"/>
              <a:t>a 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列方程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endParaRPr lang="zh-CN" altLang="en-US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en-US" altLang="zh-CN" sz="2000" dirty="0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0178" name="标题 1">
            <a:extLst>
              <a:ext uri="{FF2B5EF4-FFF2-40B4-BE49-F238E27FC236}">
                <a16:creationId xmlns:a16="http://schemas.microsoft.com/office/drawing/2014/main" id="{C159B8FD-6600-4B80-A232-6D6F60D9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grpSp>
        <p:nvGrpSpPr>
          <p:cNvPr id="2" name="组合 63">
            <a:extLst>
              <a:ext uri="{FF2B5EF4-FFF2-40B4-BE49-F238E27FC236}">
                <a16:creationId xmlns:a16="http://schemas.microsoft.com/office/drawing/2014/main" id="{D4C75C4F-644C-46E2-A487-CEF31197E7C9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654454"/>
            <a:ext cx="7786742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0B0DC989-ABA4-4D72-A10B-C9BDFEEAE478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E3531B-1F74-4C71-9157-2D30DAB8C19B}"/>
                </a:ext>
              </a:extLst>
            </p:cNvPr>
            <p:cNvSpPr txBox="1"/>
            <p:nvPr/>
          </p:nvSpPr>
          <p:spPr>
            <a:xfrm>
              <a:off x="4786314" y="2428865"/>
              <a:ext cx="4000528" cy="4001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a = 0, b = 0, c = 0, d = 0, e = 0, f = 0, x = 0, y = 0;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3">
            <a:extLst>
              <a:ext uri="{FF2B5EF4-FFF2-40B4-BE49-F238E27FC236}">
                <a16:creationId xmlns:a16="http://schemas.microsoft.com/office/drawing/2014/main" id="{9E4B5459-631D-4520-AB43-2E9353694C23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225958"/>
            <a:ext cx="5786478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EAFE92D9-7077-4AE7-A642-83E25EFAEA8E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100F21-120D-4065-96B7-23C742986948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cin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&gt;&gt; a &gt;&gt; b &gt;&gt; c &gt;&gt; d &gt;&gt; e &gt;&gt; f;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63">
            <a:extLst>
              <a:ext uri="{FF2B5EF4-FFF2-40B4-BE49-F238E27FC236}">
                <a16:creationId xmlns:a16="http://schemas.microsoft.com/office/drawing/2014/main" id="{22B50AE7-0AE9-4E0A-9BF8-101E81814C62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797458"/>
            <a:ext cx="4500594" cy="1000128"/>
            <a:chOff x="4786314" y="2357431"/>
            <a:chExt cx="4000528" cy="500066"/>
          </a:xfrm>
          <a:solidFill>
            <a:schemeClr val="bg1"/>
          </a:solidFill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8878674-E11D-4DD1-B01F-BBA904C4C7AC}"/>
                </a:ext>
              </a:extLst>
            </p:cNvPr>
            <p:cNvSpPr/>
            <p:nvPr/>
          </p:nvSpPr>
          <p:spPr bwMode="auto">
            <a:xfrm>
              <a:off x="4786314" y="2357431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EB1987-36C8-4400-BF49-858A845A6E89}"/>
                </a:ext>
              </a:extLst>
            </p:cNvPr>
            <p:cNvSpPr txBox="1"/>
            <p:nvPr/>
          </p:nvSpPr>
          <p:spPr>
            <a:xfrm>
              <a:off x="4786314" y="2428866"/>
              <a:ext cx="4000528" cy="3539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a * x + b * y = c;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 * x + e * y = f;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63">
            <a:extLst>
              <a:ext uri="{FF2B5EF4-FFF2-40B4-BE49-F238E27FC236}">
                <a16:creationId xmlns:a16="http://schemas.microsoft.com/office/drawing/2014/main" id="{6FF55EB3-4C4A-470F-8639-BBCDEF49A5CC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869028"/>
            <a:ext cx="4500594" cy="100013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7D091C59-6C56-4CCB-AF6A-9B1E2846E4AA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FD233C-4B34-4C62-AB7C-339DD073770E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3539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x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y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2" name="乘号 31">
            <a:extLst>
              <a:ext uri="{FF2B5EF4-FFF2-40B4-BE49-F238E27FC236}">
                <a16:creationId xmlns:a16="http://schemas.microsoft.com/office/drawing/2014/main" id="{53917216-390E-42F7-95E2-5AB7E5D92D70}"/>
              </a:ext>
            </a:extLst>
          </p:cNvPr>
          <p:cNvSpPr/>
          <p:nvPr/>
        </p:nvSpPr>
        <p:spPr bwMode="auto">
          <a:xfrm>
            <a:off x="6786563" y="4572000"/>
            <a:ext cx="1643062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占位符 2">
            <a:extLst>
              <a:ext uri="{FF2B5EF4-FFF2-40B4-BE49-F238E27FC236}">
                <a16:creationId xmlns:a16="http://schemas.microsoft.com/office/drawing/2014/main" id="{EAF2492C-8B84-476C-9BD1-0BE206DE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初始化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输入</a:t>
            </a:r>
            <a:r>
              <a:rPr lang="zh-CN" altLang="en-US" sz="2000" dirty="0"/>
              <a:t>整数</a:t>
            </a:r>
            <a:r>
              <a:rPr lang="en-US" altLang="zh-CN" sz="2000" dirty="0"/>
              <a:t>a 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求解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en-US" altLang="zh-CN" sz="2000" dirty="0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1202" name="标题 1">
            <a:extLst>
              <a:ext uri="{FF2B5EF4-FFF2-40B4-BE49-F238E27FC236}">
                <a16:creationId xmlns:a16="http://schemas.microsoft.com/office/drawing/2014/main" id="{C0E94D9D-427A-47DF-82F7-F4068446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grpSp>
        <p:nvGrpSpPr>
          <p:cNvPr id="2" name="组合 63">
            <a:extLst>
              <a:ext uri="{FF2B5EF4-FFF2-40B4-BE49-F238E27FC236}">
                <a16:creationId xmlns:a16="http://schemas.microsoft.com/office/drawing/2014/main" id="{D689A05B-7B2E-4FAE-8E8A-348CDE4BCB03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651530"/>
            <a:ext cx="6286544" cy="45460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CB5C274C-32D3-4E1C-9902-3AF6E727C46D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22D987-0BD8-41C5-A949-778E8DE0766F}"/>
                </a:ext>
              </a:extLst>
            </p:cNvPr>
            <p:cNvSpPr txBox="1"/>
            <p:nvPr/>
          </p:nvSpPr>
          <p:spPr>
            <a:xfrm>
              <a:off x="4786314" y="2428865"/>
              <a:ext cx="4000528" cy="4001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a = 0, b = 0, c = 0, d = 0, e = 0, f = 0;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3">
            <a:extLst>
              <a:ext uri="{FF2B5EF4-FFF2-40B4-BE49-F238E27FC236}">
                <a16:creationId xmlns:a16="http://schemas.microsoft.com/office/drawing/2014/main" id="{4CE226F9-F7ED-452F-8867-0FE73396A0A7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223034"/>
            <a:ext cx="5786478" cy="45460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2F4107A1-3431-45ED-8D61-9A11E3EBDC96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67C4B9-F255-4A9F-8EA0-B4D3EED0E323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cin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&gt;&gt; a &gt;&gt; b &gt;&gt; c &gt;&gt; d &gt;&gt; e &gt;&gt; f;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63">
            <a:extLst>
              <a:ext uri="{FF2B5EF4-FFF2-40B4-BE49-F238E27FC236}">
                <a16:creationId xmlns:a16="http://schemas.microsoft.com/office/drawing/2014/main" id="{9A770205-FE44-4CA6-9C8D-85C7024E666D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817270"/>
            <a:ext cx="6286544" cy="909207"/>
            <a:chOff x="4786314" y="2357431"/>
            <a:chExt cx="4000528" cy="500066"/>
          </a:xfrm>
          <a:solidFill>
            <a:schemeClr val="bg1"/>
          </a:solidFill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586F47A8-2752-4E98-9A74-46C48EA6E930}"/>
                </a:ext>
              </a:extLst>
            </p:cNvPr>
            <p:cNvSpPr/>
            <p:nvPr/>
          </p:nvSpPr>
          <p:spPr bwMode="auto">
            <a:xfrm>
              <a:off x="4786314" y="2357431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9A74D6-17ED-4CD6-925A-98CAC2567574}"/>
                </a:ext>
              </a:extLst>
            </p:cNvPr>
            <p:cNvSpPr txBox="1"/>
            <p:nvPr/>
          </p:nvSpPr>
          <p:spPr>
            <a:xfrm>
              <a:off x="4786314" y="2428866"/>
              <a:ext cx="4000528" cy="3539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x = (c * e - b * f) / (a * e - b * d);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y = (a * f - c * d) / (a * e - b * d);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63">
            <a:extLst>
              <a:ext uri="{FF2B5EF4-FFF2-40B4-BE49-F238E27FC236}">
                <a16:creationId xmlns:a16="http://schemas.microsoft.com/office/drawing/2014/main" id="{BE9E4BCE-AABB-4174-9221-5FB7D4D9A161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888835"/>
            <a:ext cx="4500594" cy="909211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2F923104-05B4-48CA-B141-38ABD3F57721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B81B35-D777-4D2C-A07D-B8E28EA8A535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3539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x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y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乘号 30">
            <a:extLst>
              <a:ext uri="{FF2B5EF4-FFF2-40B4-BE49-F238E27FC236}">
                <a16:creationId xmlns:a16="http://schemas.microsoft.com/office/drawing/2014/main" id="{C43BF448-C5BB-4A56-B91A-EBC36DD3B097}"/>
              </a:ext>
            </a:extLst>
          </p:cNvPr>
          <p:cNvSpPr/>
          <p:nvPr/>
        </p:nvSpPr>
        <p:spPr bwMode="auto">
          <a:xfrm>
            <a:off x="6786563" y="4572000"/>
            <a:ext cx="1643062" cy="157162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占位符 2">
            <a:extLst>
              <a:ext uri="{FF2B5EF4-FFF2-40B4-BE49-F238E27FC236}">
                <a16:creationId xmlns:a16="http://schemas.microsoft.com/office/drawing/2014/main" id="{7FEAA89C-B008-4D5D-A6BD-F82722C5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初始化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输入</a:t>
            </a:r>
            <a:r>
              <a:rPr lang="zh-CN" altLang="en-US" sz="2000" dirty="0"/>
              <a:t>整数</a:t>
            </a:r>
            <a:r>
              <a:rPr lang="en-US" altLang="zh-CN" sz="2000" dirty="0"/>
              <a:t>a 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e</a:t>
            </a:r>
            <a:r>
              <a:rPr lang="zh-CN" altLang="en-US" sz="2000" dirty="0"/>
              <a:t>、</a:t>
            </a:r>
            <a:r>
              <a:rPr lang="en-US" altLang="zh-CN" sz="2000" dirty="0"/>
              <a:t>f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求解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endParaRPr lang="en-US" altLang="zh-CN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en-US" altLang="zh-CN" sz="2000" dirty="0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52226" name="标题 1">
            <a:extLst>
              <a:ext uri="{FF2B5EF4-FFF2-40B4-BE49-F238E27FC236}">
                <a16:creationId xmlns:a16="http://schemas.microsoft.com/office/drawing/2014/main" id="{AF77FE48-0F6A-4A7F-BD70-90C8FF8C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5</a:t>
            </a:r>
            <a:endParaRPr lang="zh-CN" altLang="en-US"/>
          </a:p>
        </p:txBody>
      </p:sp>
      <p:grpSp>
        <p:nvGrpSpPr>
          <p:cNvPr id="2" name="组合 63">
            <a:extLst>
              <a:ext uri="{FF2B5EF4-FFF2-40B4-BE49-F238E27FC236}">
                <a16:creationId xmlns:a16="http://schemas.microsoft.com/office/drawing/2014/main" id="{6F7E31F7-1A87-49C8-B602-A13738DA0563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628800"/>
            <a:ext cx="6286544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314B6BD-D7CB-4F5D-B711-145AB34B2421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BF9E2F-95AD-482D-B00C-FE2C43239425}"/>
                </a:ext>
              </a:extLst>
            </p:cNvPr>
            <p:cNvSpPr txBox="1"/>
            <p:nvPr/>
          </p:nvSpPr>
          <p:spPr>
            <a:xfrm>
              <a:off x="4786314" y="2428865"/>
              <a:ext cx="4000528" cy="40011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int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a = 0, b = 0, c = 0, d = 0, e = 0, f = 0;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3">
            <a:extLst>
              <a:ext uri="{FF2B5EF4-FFF2-40B4-BE49-F238E27FC236}">
                <a16:creationId xmlns:a16="http://schemas.microsoft.com/office/drawing/2014/main" id="{75A05CDD-1002-4929-9393-51A3DEA0F376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200304"/>
            <a:ext cx="5786478" cy="50006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58BA9EF3-A365-4F90-AAF9-0225C7B92D4E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E29A8C-141F-432B-94CE-5DFED257DDC1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4000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cin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&gt;&gt; a &gt;&gt; b &gt;&gt; c &gt;&gt; d &gt;&gt; e &gt;&gt; f;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63">
            <a:extLst>
              <a:ext uri="{FF2B5EF4-FFF2-40B4-BE49-F238E27FC236}">
                <a16:creationId xmlns:a16="http://schemas.microsoft.com/office/drawing/2014/main" id="{F2D7C63C-B3E7-4735-8EA4-558566C47117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771809"/>
            <a:ext cx="6929486" cy="1000128"/>
            <a:chOff x="4786314" y="2357431"/>
            <a:chExt cx="4000528" cy="500066"/>
          </a:xfrm>
          <a:solidFill>
            <a:schemeClr val="bg1"/>
          </a:solidFill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3053464B-246D-44A3-B255-2EC59E794139}"/>
                </a:ext>
              </a:extLst>
            </p:cNvPr>
            <p:cNvSpPr/>
            <p:nvPr/>
          </p:nvSpPr>
          <p:spPr bwMode="auto">
            <a:xfrm>
              <a:off x="4786314" y="2357431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C41321-4864-4211-B43A-8EE54C0DB4F1}"/>
                </a:ext>
              </a:extLst>
            </p:cNvPr>
            <p:cNvSpPr txBox="1"/>
            <p:nvPr/>
          </p:nvSpPr>
          <p:spPr>
            <a:xfrm>
              <a:off x="4786314" y="2428866"/>
              <a:ext cx="4000528" cy="3539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double x = (c * e - b * f) / (a * e - b * d + 0.0);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double y = (a * f - c * d) / (a * e - b * d + 0.0);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63">
            <a:extLst>
              <a:ext uri="{FF2B5EF4-FFF2-40B4-BE49-F238E27FC236}">
                <a16:creationId xmlns:a16="http://schemas.microsoft.com/office/drawing/2014/main" id="{75BC6D3E-1602-4E9C-8161-B6AA695BFE60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3843374"/>
            <a:ext cx="4500594" cy="1000132"/>
            <a:chOff x="4786314" y="2357430"/>
            <a:chExt cx="4000528" cy="500066"/>
          </a:xfrm>
          <a:solidFill>
            <a:schemeClr val="bg1"/>
          </a:solidFill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87C57E33-D190-4D70-83D6-51DF5D1E3D0D}"/>
                </a:ext>
              </a:extLst>
            </p:cNvPr>
            <p:cNvSpPr/>
            <p:nvPr/>
          </p:nvSpPr>
          <p:spPr bwMode="auto">
            <a:xfrm>
              <a:off x="4786314" y="2357430"/>
              <a:ext cx="4000528" cy="500066"/>
            </a:xfrm>
            <a:prstGeom prst="round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09F7CF-9752-416B-BE5E-08D863449A0E}"/>
                </a:ext>
              </a:extLst>
            </p:cNvPr>
            <p:cNvSpPr txBox="1"/>
            <p:nvPr/>
          </p:nvSpPr>
          <p:spPr>
            <a:xfrm>
              <a:off x="4786314" y="2428868"/>
              <a:ext cx="4000528" cy="3539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x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cout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&lt;&lt; y &lt;&lt;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endl</a:t>
              </a:r>
              <a:r>
                <a:rPr lang="en-US" altLang="zh-CN" sz="2000" kern="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;</a:t>
              </a:r>
              <a:endParaRPr lang="zh-CN" altLang="en-US" sz="200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" name="乘号 30">
            <a:extLst>
              <a:ext uri="{FF2B5EF4-FFF2-40B4-BE49-F238E27FC236}">
                <a16:creationId xmlns:a16="http://schemas.microsoft.com/office/drawing/2014/main" id="{098CBE91-006C-4523-817B-A1B10C4D787C}"/>
              </a:ext>
            </a:extLst>
          </p:cNvPr>
          <p:cNvSpPr/>
          <p:nvPr/>
        </p:nvSpPr>
        <p:spPr bwMode="auto">
          <a:xfrm>
            <a:off x="6786563" y="4572000"/>
            <a:ext cx="1643062" cy="1571625"/>
          </a:xfrm>
          <a:prstGeom prst="mathMultiply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49A058AD-6EC4-44C5-8D3B-BF1B0B8C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17098-48A5-42CD-BCA1-4D329DD8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学习了如何使用变量</a:t>
            </a:r>
            <a:endParaRPr lang="en-US" altLang="zh-CN"/>
          </a:p>
          <a:p>
            <a:r>
              <a:rPr lang="zh-CN" altLang="en-US"/>
              <a:t>变量赋值的五要素</a:t>
            </a:r>
            <a:endParaRPr lang="en-US" altLang="zh-CN"/>
          </a:p>
          <a:p>
            <a:r>
              <a:rPr lang="zh-CN" altLang="en-US"/>
              <a:t>程序设计中的变量不能直接列方程求解</a:t>
            </a:r>
            <a:endParaRPr lang="en-US" altLang="zh-CN"/>
          </a:p>
          <a:p>
            <a:r>
              <a:rPr lang="zh-CN" altLang="en-US"/>
              <a:t>计算机只能一步步做一些基本操作，不同的语言中的“基本操作”会不同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DE7B62B2-E12E-44AF-A17E-84D637A2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</a:p>
        </p:txBody>
      </p:sp>
      <p:sp>
        <p:nvSpPr>
          <p:cNvPr id="54275" name="内容占位符 5">
            <a:extLst>
              <a:ext uri="{FF2B5EF4-FFF2-40B4-BE49-F238E27FC236}">
                <a16:creationId xmlns:a16="http://schemas.microsoft.com/office/drawing/2014/main" id="{0046035C-FA71-4F81-803D-4CD13469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输入一个自然数</a:t>
            </a:r>
            <a:r>
              <a:rPr lang="en-US" altLang="zh-CN"/>
              <a:t>n</a:t>
            </a:r>
            <a:r>
              <a:rPr lang="zh-CN" altLang="en-US"/>
              <a:t>，计算所有小于</a:t>
            </a:r>
            <a:r>
              <a:rPr lang="en-US" altLang="zh-CN"/>
              <a:t>n</a:t>
            </a:r>
            <a:r>
              <a:rPr lang="zh-CN" altLang="en-US"/>
              <a:t>的自然数中能被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5</a:t>
            </a:r>
            <a:r>
              <a:rPr lang="zh-CN" altLang="en-US"/>
              <a:t>整除的数之和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16DE537-8808-4DB5-B965-D5E2135A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C75425A-DE7F-489E-B167-DED4A3CBD7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33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5">
            <a:extLst>
              <a:ext uri="{FF2B5EF4-FFF2-40B4-BE49-F238E27FC236}">
                <a16:creationId xmlns:a16="http://schemas.microsoft.com/office/drawing/2014/main" id="{904E8E15-FBC3-4722-AFEF-E64AF190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int main() {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初始化</a:t>
            </a:r>
            <a:r>
              <a:rPr lang="en-US" altLang="zh-CN" sz="2000" dirty="0"/>
              <a:t>n</a:t>
            </a:r>
            <a:r>
              <a:rPr lang="zh-CN" altLang="en-US" sz="2000" dirty="0"/>
              <a:t>、</a:t>
            </a:r>
            <a:r>
              <a:rPr lang="en-US" altLang="zh-CN" sz="2000" dirty="0"/>
              <a:t>sum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输入</a:t>
            </a:r>
            <a:r>
              <a:rPr lang="zh-CN" altLang="en-US" sz="2000" dirty="0"/>
              <a:t>整数</a:t>
            </a:r>
            <a:r>
              <a:rPr lang="en-US" altLang="zh-CN" sz="2000" dirty="0"/>
              <a:t>n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FF0000"/>
                </a:solidFill>
              </a:rPr>
              <a:t>遍历</a:t>
            </a:r>
            <a:r>
              <a:rPr lang="zh-CN" altLang="en-US" sz="2000" dirty="0"/>
              <a:t>从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n</a:t>
            </a:r>
            <a:r>
              <a:rPr lang="zh-CN" altLang="en-US" sz="2000" dirty="0"/>
              <a:t>的每一个数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　　</a:t>
            </a:r>
            <a:r>
              <a:rPr lang="zh-CN" altLang="en-US" sz="2000" dirty="0">
                <a:solidFill>
                  <a:srgbClr val="FF0000"/>
                </a:solidFill>
              </a:rPr>
              <a:t>如果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能被</a:t>
            </a:r>
            <a:r>
              <a:rPr lang="en-US" altLang="zh-CN" sz="2000" dirty="0"/>
              <a:t>3</a:t>
            </a:r>
            <a:r>
              <a:rPr lang="zh-CN" altLang="en-US" sz="2000" dirty="0"/>
              <a:t>整除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能被</a:t>
            </a:r>
            <a:r>
              <a:rPr lang="en-US" altLang="zh-CN" sz="2000" dirty="0"/>
              <a:t>5</a:t>
            </a:r>
            <a:r>
              <a:rPr lang="zh-CN" altLang="en-US" sz="2000" dirty="0"/>
              <a:t>整除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　　　　把</a:t>
            </a:r>
            <a:r>
              <a:rPr lang="en-US" altLang="zh-CN" sz="2000" dirty="0" err="1"/>
              <a:t>i</a:t>
            </a:r>
            <a:r>
              <a:rPr lang="zh-CN" altLang="en-US" sz="2000" dirty="0">
                <a:solidFill>
                  <a:srgbClr val="00B050"/>
                </a:solidFill>
              </a:rPr>
              <a:t>累加</a:t>
            </a:r>
            <a:r>
              <a:rPr lang="zh-CN" altLang="en-US" sz="2000" dirty="0"/>
              <a:t>到</a:t>
            </a:r>
            <a:r>
              <a:rPr lang="en-US" altLang="zh-CN" sz="2000" dirty="0"/>
              <a:t>sum</a:t>
            </a:r>
            <a:r>
              <a:rPr lang="zh-CN" altLang="en-US" sz="2000" dirty="0"/>
              <a:t>中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00B050"/>
                </a:solidFill>
              </a:rPr>
              <a:t>输出</a:t>
            </a:r>
            <a:r>
              <a:rPr lang="en-US" altLang="zh-CN" sz="2000" dirty="0"/>
              <a:t>sum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000" dirty="0"/>
              <a:t>　　</a:t>
            </a:r>
            <a:r>
              <a:rPr lang="en-US" altLang="zh-CN" sz="2000" dirty="0"/>
              <a:t>return 0;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5298" name="标题 1">
            <a:extLst>
              <a:ext uri="{FF2B5EF4-FFF2-40B4-BE49-F238E27FC236}">
                <a16:creationId xmlns:a16="http://schemas.microsoft.com/office/drawing/2014/main" id="{5FC98564-26A6-4152-A450-1E0D14FE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4F77E05C-769A-4035-B03C-525FD01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ABCF5-B3C3-4449-8934-414E5068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一定要这样做吗？</a:t>
            </a:r>
          </a:p>
          <a:p>
            <a:r>
              <a:rPr lang="zh-CN" altLang="en-US"/>
              <a:t>子问题</a:t>
            </a:r>
            <a:r>
              <a:rPr lang="en-US" altLang="zh-CN"/>
              <a:t>1</a:t>
            </a:r>
            <a:r>
              <a:rPr lang="zh-CN" altLang="en-US"/>
              <a:t>：小于</a:t>
            </a:r>
            <a:r>
              <a:rPr lang="en-US" altLang="zh-CN"/>
              <a:t>n</a:t>
            </a:r>
            <a:r>
              <a:rPr lang="zh-CN" altLang="en-US"/>
              <a:t>的被</a:t>
            </a:r>
            <a:r>
              <a:rPr lang="en-US" altLang="zh-CN"/>
              <a:t>3</a:t>
            </a:r>
            <a:r>
              <a:rPr lang="zh-CN" altLang="en-US"/>
              <a:t>整除的数之和</a:t>
            </a:r>
          </a:p>
          <a:p>
            <a:pPr lvl="1"/>
            <a:r>
              <a:rPr lang="zh-CN" altLang="en-US"/>
              <a:t>等差数列：首项</a:t>
            </a:r>
            <a:r>
              <a:rPr lang="en-US" altLang="zh-CN"/>
              <a:t>3</a:t>
            </a:r>
            <a:r>
              <a:rPr lang="zh-CN" altLang="en-US"/>
              <a:t>、公差</a:t>
            </a:r>
            <a:r>
              <a:rPr lang="en-US" altLang="zh-CN"/>
              <a:t>3</a:t>
            </a:r>
            <a:r>
              <a:rPr lang="zh-CN" altLang="en-US"/>
              <a:t>、项数</a:t>
            </a:r>
            <a:r>
              <a:rPr lang="en-US" altLang="zh-CN"/>
              <a:t>(n - 1)/3</a:t>
            </a:r>
          </a:p>
          <a:p>
            <a:pPr lvl="1"/>
            <a:r>
              <a:rPr lang="zh-CN" altLang="en-US"/>
              <a:t>等差数列求和公式</a:t>
            </a:r>
          </a:p>
          <a:p>
            <a:r>
              <a:rPr lang="zh-CN" altLang="en-US"/>
              <a:t>子问题</a:t>
            </a:r>
            <a:r>
              <a:rPr lang="en-US" altLang="zh-CN"/>
              <a:t>2</a:t>
            </a:r>
            <a:r>
              <a:rPr lang="zh-CN" altLang="en-US"/>
              <a:t>：小于</a:t>
            </a:r>
            <a:r>
              <a:rPr lang="en-US" altLang="zh-CN"/>
              <a:t>n</a:t>
            </a:r>
            <a:r>
              <a:rPr lang="zh-CN" altLang="en-US"/>
              <a:t>的被</a:t>
            </a:r>
            <a:r>
              <a:rPr lang="en-US" altLang="zh-CN"/>
              <a:t>5</a:t>
            </a:r>
            <a:r>
              <a:rPr lang="zh-CN" altLang="en-US"/>
              <a:t>整除的数之和</a:t>
            </a:r>
          </a:p>
          <a:p>
            <a:r>
              <a:rPr lang="zh-CN" altLang="en-US"/>
              <a:t>子问题</a:t>
            </a:r>
            <a:r>
              <a:rPr lang="en-US" altLang="zh-CN"/>
              <a:t>3</a:t>
            </a:r>
            <a:r>
              <a:rPr lang="zh-CN" altLang="en-US"/>
              <a:t>：上述两个子问题对于原问题是否有重复？</a:t>
            </a:r>
          </a:p>
          <a:p>
            <a:pPr lvl="1"/>
            <a:r>
              <a:rPr lang="zh-CN" altLang="en-US"/>
              <a:t>小于</a:t>
            </a:r>
            <a:r>
              <a:rPr lang="en-US" altLang="zh-CN"/>
              <a:t>n</a:t>
            </a:r>
            <a:r>
              <a:rPr lang="zh-CN" altLang="en-US"/>
              <a:t>的被</a:t>
            </a:r>
            <a:r>
              <a:rPr lang="en-US" altLang="zh-CN"/>
              <a:t>15</a:t>
            </a:r>
            <a:r>
              <a:rPr lang="zh-CN" altLang="en-US"/>
              <a:t>整除的数之和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1D42-66A1-40FE-BE06-6E13A23B7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40748-5173-41C0-969E-BCF105E70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71DF247-9D52-49E8-8D13-B96A91F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9A05F90-2701-4877-9BD1-FDD2321303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33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11B08FE-F0E9-4658-BEC6-2577C9D5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85B6688-28B5-47CD-AB9D-16DB377A6B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33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48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F95F8FE-C106-4AF4-9249-19E63977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张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3401A57-B49B-4F4F-BACF-A4D49E74B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913315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43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47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48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D11D07E-4D63-4BE6-9EB2-E97C78E9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C6FCCA-5851-434D-8B59-0BFD986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现在，试试看</a:t>
            </a:r>
          </a:p>
        </p:txBody>
      </p:sp>
    </p:spTree>
    <p:extLst>
      <p:ext uri="{BB962C8B-B14F-4D97-AF65-F5344CB8AC3E}">
        <p14:creationId xmlns:p14="http://schemas.microsoft.com/office/powerpoint/2010/main" val="1044808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36c6e1c-6321-466d-8a64-a6476ca48f78&quot;,&quot;Name&quot;:&quot;留边&quot;,&quot;Kind&quot;:&quot;Custom&quot;,&quot;OldGuidesSetting&quot;:{&quot;HeaderHeight&quot;:12.0,&quot;FooterHeight&quot;:6.0,&quot;SideMargin&quot;:2.0,&quot;TopMargin&quot;:0.0,&quot;BottomMargin&quot;:0.0,&quot;IntervalMargin&quot;:2.0}}"/>
</p:tagLst>
</file>

<file path=ppt/theme/theme1.xml><?xml version="1.0" encoding="utf-8"?>
<a:theme xmlns:a="http://schemas.openxmlformats.org/drawingml/2006/main" name="tsinghua BW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tsinghua B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singhua B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B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B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60459</TotalTime>
  <Words>2824</Words>
  <Application>Microsoft Office PowerPoint</Application>
  <PresentationFormat>全屏显示(4:3)</PresentationFormat>
  <Paragraphs>550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仿宋</vt:lpstr>
      <vt:lpstr>黑体</vt:lpstr>
      <vt:lpstr>微软雅黑</vt:lpstr>
      <vt:lpstr>Arial</vt:lpstr>
      <vt:lpstr>Consolas</vt:lpstr>
      <vt:lpstr>Garamond</vt:lpstr>
      <vt:lpstr>Times New Roman</vt:lpstr>
      <vt:lpstr>Wingdings</vt:lpstr>
      <vt:lpstr>tsinghua BW</vt:lpstr>
      <vt:lpstr>第2节、代数思维与计算机解题 教材第3章</vt:lpstr>
      <vt:lpstr>猜数游戏</vt:lpstr>
      <vt:lpstr>第1张</vt:lpstr>
      <vt:lpstr>第2张</vt:lpstr>
      <vt:lpstr>第3张</vt:lpstr>
      <vt:lpstr>第4张</vt:lpstr>
      <vt:lpstr>第5张</vt:lpstr>
      <vt:lpstr>第6张</vt:lpstr>
      <vt:lpstr>现在，试试看</vt:lpstr>
      <vt:lpstr>我是怎么做到的？</vt:lpstr>
      <vt:lpstr>我是怎么做到的？</vt:lpstr>
      <vt:lpstr>我是怎么做到的？</vt:lpstr>
      <vt:lpstr>我是怎么做到的？</vt:lpstr>
      <vt:lpstr>计算机中的数</vt:lpstr>
      <vt:lpstr>练习1</vt:lpstr>
      <vt:lpstr>练习1</vt:lpstr>
      <vt:lpstr>练习1小结</vt:lpstr>
      <vt:lpstr>练习1小结</vt:lpstr>
      <vt:lpstr>任务1</vt:lpstr>
      <vt:lpstr>变量</vt:lpstr>
      <vt:lpstr>丢番图（Diophantus）</vt:lpstr>
      <vt:lpstr>任务1</vt:lpstr>
      <vt:lpstr>变量</vt:lpstr>
      <vt:lpstr>变量的类型</vt:lpstr>
      <vt:lpstr>变量的命名</vt:lpstr>
      <vt:lpstr>常量</vt:lpstr>
      <vt:lpstr>输入/输出语句</vt:lpstr>
      <vt:lpstr>计算与赋值</vt:lpstr>
      <vt:lpstr>计算与赋值</vt:lpstr>
      <vt:lpstr>计算与赋值</vt:lpstr>
      <vt:lpstr>计算与赋值</vt:lpstr>
      <vt:lpstr>计算与赋值</vt:lpstr>
      <vt:lpstr>变量</vt:lpstr>
      <vt:lpstr>任务1</vt:lpstr>
      <vt:lpstr>任务1</vt:lpstr>
      <vt:lpstr>任务2</vt:lpstr>
      <vt:lpstr>任务2</vt:lpstr>
      <vt:lpstr>任务2</vt:lpstr>
      <vt:lpstr>任务3</vt:lpstr>
      <vt:lpstr>任务3</vt:lpstr>
      <vt:lpstr>任务4</vt:lpstr>
      <vt:lpstr>任务4</vt:lpstr>
      <vt:lpstr>思考与讨论</vt:lpstr>
      <vt:lpstr>任务5</vt:lpstr>
      <vt:lpstr>任务5</vt:lpstr>
      <vt:lpstr>任务5</vt:lpstr>
      <vt:lpstr>任务5</vt:lpstr>
      <vt:lpstr>小结</vt:lpstr>
      <vt:lpstr>练习题</vt:lpstr>
      <vt:lpstr>练习题</vt:lpstr>
      <vt:lpstr>练习题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Wang Yu-Ping</cp:lastModifiedBy>
  <cp:revision>4569</cp:revision>
  <cp:lastPrinted>2021-05-12T04:01:31Z</cp:lastPrinted>
  <dcterms:created xsi:type="dcterms:W3CDTF">2004-01-03T01:02:19Z</dcterms:created>
  <dcterms:modified xsi:type="dcterms:W3CDTF">2021-09-24T08:55:57Z</dcterms:modified>
</cp:coreProperties>
</file>