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87"/>
  </p:notesMasterIdLst>
  <p:handoutMasterIdLst>
    <p:handoutMasterId r:id="rId88"/>
  </p:handoutMasterIdLst>
  <p:sldIdLst>
    <p:sldId id="1241" r:id="rId2"/>
    <p:sldId id="340" r:id="rId3"/>
    <p:sldId id="343" r:id="rId4"/>
    <p:sldId id="347" r:id="rId5"/>
    <p:sldId id="430" r:id="rId6"/>
    <p:sldId id="433" r:id="rId7"/>
    <p:sldId id="441" r:id="rId8"/>
    <p:sldId id="431" r:id="rId9"/>
    <p:sldId id="432" r:id="rId10"/>
    <p:sldId id="349" r:id="rId11"/>
    <p:sldId id="356" r:id="rId12"/>
    <p:sldId id="359" r:id="rId13"/>
    <p:sldId id="1242" r:id="rId14"/>
    <p:sldId id="428" r:id="rId15"/>
    <p:sldId id="434" r:id="rId16"/>
    <p:sldId id="435" r:id="rId17"/>
    <p:sldId id="350" r:id="rId18"/>
    <p:sldId id="436" r:id="rId19"/>
    <p:sldId id="437" r:id="rId20"/>
    <p:sldId id="357" r:id="rId21"/>
    <p:sldId id="358" r:id="rId22"/>
    <p:sldId id="360" r:id="rId23"/>
    <p:sldId id="362" r:id="rId24"/>
    <p:sldId id="363" r:id="rId25"/>
    <p:sldId id="364" r:id="rId26"/>
    <p:sldId id="365" r:id="rId27"/>
    <p:sldId id="344" r:id="rId28"/>
    <p:sldId id="346" r:id="rId29"/>
    <p:sldId id="367" r:id="rId30"/>
    <p:sldId id="368" r:id="rId31"/>
    <p:sldId id="369" r:id="rId32"/>
    <p:sldId id="371" r:id="rId33"/>
    <p:sldId id="374" r:id="rId34"/>
    <p:sldId id="372" r:id="rId35"/>
    <p:sldId id="373" r:id="rId36"/>
    <p:sldId id="379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378" r:id="rId46"/>
    <p:sldId id="442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99" r:id="rId55"/>
    <p:sldId id="387" r:id="rId56"/>
    <p:sldId id="388" r:id="rId57"/>
    <p:sldId id="389" r:id="rId58"/>
    <p:sldId id="390" r:id="rId59"/>
    <p:sldId id="400" r:id="rId60"/>
    <p:sldId id="401" r:id="rId61"/>
    <p:sldId id="402" r:id="rId62"/>
    <p:sldId id="403" r:id="rId63"/>
    <p:sldId id="404" r:id="rId64"/>
    <p:sldId id="439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51" r:id="rId79"/>
    <p:sldId id="440" r:id="rId80"/>
    <p:sldId id="418" r:id="rId81"/>
    <p:sldId id="419" r:id="rId82"/>
    <p:sldId id="422" r:id="rId83"/>
    <p:sldId id="420" r:id="rId84"/>
    <p:sldId id="421" r:id="rId85"/>
    <p:sldId id="278" r:id="rId86"/>
  </p:sldIdLst>
  <p:sldSz cx="9144000" cy="6858000" type="screen4x3"/>
  <p:notesSz cx="6797675" cy="9929813"/>
  <p:custDataLst>
    <p:tags r:id="rId8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55861D"/>
    <a:srgbClr val="598925"/>
    <a:srgbClr val="458925"/>
    <a:srgbClr val="457705"/>
    <a:srgbClr val="057745"/>
    <a:srgbClr val="0000FF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>
        <p:scale>
          <a:sx n="70" d="100"/>
          <a:sy n="70" d="100"/>
        </p:scale>
        <p:origin x="422" y="211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744E3C59-FD19-4A06-B964-9FC343932C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1F9AA0B2-6145-42D1-84E6-9053505B5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5FB3C3D-7585-483C-BF8D-8E264B9FE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FDE65D-04E0-4C5A-BF85-EFC5C0E92215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EAE172D4-F4D4-41AD-8BC8-A52613E3A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AB4D0CC7-B338-4690-82AB-1D200BD66A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DAE9DD7-8F97-4C2C-A9B7-23FFD243E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62226-3FAB-43DD-9303-71F07E84843A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节、逻辑思维与计算机解题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4</a:t>
            </a:r>
            <a:r>
              <a:rPr lang="zh-CN" altLang="en-US" sz="2800" dirty="0"/>
              <a:t>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5">
            <a:extLst>
              <a:ext uri="{FF2B5EF4-FFF2-40B4-BE49-F238E27FC236}">
                <a16:creationId xmlns:a16="http://schemas.microsoft.com/office/drawing/2014/main" id="{FB01C117-1168-4C0C-B3CD-67F1DAB6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B621BF-1475-4625-9F6D-8837E85B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关键词：如果</a:t>
            </a:r>
            <a:r>
              <a:rPr lang="en-US" altLang="zh-CN"/>
              <a:t>…</a:t>
            </a:r>
            <a:r>
              <a:rPr lang="zh-CN" altLang="en-US"/>
              <a:t>则</a:t>
            </a:r>
            <a:r>
              <a:rPr lang="en-US" altLang="zh-CN"/>
              <a:t>…</a:t>
            </a:r>
            <a:r>
              <a:rPr lang="zh-CN" altLang="en-US"/>
              <a:t>否则</a:t>
            </a:r>
            <a:r>
              <a:rPr lang="en-US" altLang="zh-CN"/>
              <a:t>…</a:t>
            </a:r>
          </a:p>
          <a:p>
            <a:r>
              <a:rPr lang="zh-CN" altLang="en-US"/>
              <a:t>适用场合：</a:t>
            </a:r>
            <a:endParaRPr lang="en-US" altLang="zh-CN"/>
          </a:p>
          <a:p>
            <a:pPr lvl="1"/>
            <a:r>
              <a:rPr lang="zh-CN" altLang="en-US"/>
              <a:t>分情况讨论</a:t>
            </a:r>
            <a:endParaRPr lang="en-US" altLang="zh-CN"/>
          </a:p>
          <a:p>
            <a:pPr lvl="1"/>
            <a:r>
              <a:rPr lang="zh-CN" altLang="en-US"/>
              <a:t>“具体问题具体分析”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5">
            <a:extLst>
              <a:ext uri="{FF2B5EF4-FFF2-40B4-BE49-F238E27FC236}">
                <a16:creationId xmlns:a16="http://schemas.microsoft.com/office/drawing/2014/main" id="{8E3B4899-FDD7-4360-BD34-2AC441B9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69731936-30A7-470A-B1CC-8D7F71F270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4363" y="1438275"/>
          <a:ext cx="7958137" cy="477678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7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意义</a:t>
                      </a:r>
                    </a:p>
                  </a:txBody>
                  <a:tcPr marT="45712" marB="457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写法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12" marB="457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混淆写法</a:t>
                      </a:r>
                    </a:p>
                  </a:txBody>
                  <a:tcPr marT="45712" marB="457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05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如果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…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则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…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if (…)</a:t>
                      </a:r>
                    </a:p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   …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12" marB="4571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if …</a:t>
                      </a:r>
                    </a:p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   …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12" marB="4571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if (…);</a:t>
                      </a:r>
                    </a:p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   …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12" marB="4571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如果</a:t>
                      </a:r>
                      <a:r>
                        <a:rPr lang="en-US" altLang="zh-CN" sz="2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…</a:t>
                      </a:r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则</a:t>
                      </a:r>
                      <a:r>
                        <a:rPr lang="en-US" altLang="zh-CN" sz="2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…</a:t>
                      </a:r>
                    </a:p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否则</a:t>
                      </a:r>
                      <a:r>
                        <a:rPr lang="en-US" altLang="zh-CN" sz="28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…</a:t>
                      </a:r>
                      <a:endParaRPr lang="zh-CN" altLang="en-US" sz="28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if (…)</a:t>
                      </a:r>
                    </a:p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   …</a:t>
                      </a:r>
                    </a:p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else</a:t>
                      </a:r>
                    </a:p>
                    <a:p>
                      <a:pPr algn="l"/>
                      <a:r>
                        <a:rPr lang="en-US" altLang="zh-CN" sz="2800" b="1" baseline="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   …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12" marB="4571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if (…)</a:t>
                      </a:r>
                    </a:p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   …</a:t>
                      </a:r>
                    </a:p>
                    <a:p>
                      <a:pPr algn="l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else</a:t>
                      </a:r>
                      <a:r>
                        <a:rPr lang="en-US" altLang="zh-CN" sz="2800" b="1" baseline="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(…)</a:t>
                      </a:r>
                    </a:p>
                    <a:p>
                      <a:pPr algn="l"/>
                      <a:r>
                        <a:rPr lang="en-US" altLang="zh-CN" sz="2800" b="1" baseline="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    …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12" marB="4571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5">
            <a:extLst>
              <a:ext uri="{FF2B5EF4-FFF2-40B4-BE49-F238E27FC236}">
                <a16:creationId xmlns:a16="http://schemas.microsoft.com/office/drawing/2014/main" id="{4ADF63C0-98AC-4ACF-98AE-D4A1C08A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18435" name="内容占位符 6">
            <a:extLst>
              <a:ext uri="{FF2B5EF4-FFF2-40B4-BE49-F238E27FC236}">
                <a16:creationId xmlns:a16="http://schemas.microsoft.com/office/drawing/2014/main" id="{086BB3EE-8F56-4813-9990-5443DA09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if</a:t>
            </a:r>
            <a:r>
              <a:rPr lang="zh-CN" altLang="en-US" dirty="0"/>
              <a:t>之后、</a:t>
            </a:r>
            <a:r>
              <a:rPr lang="en-US" altLang="zh-CN" dirty="0"/>
              <a:t>else</a:t>
            </a:r>
            <a:r>
              <a:rPr lang="zh-CN" altLang="en-US" dirty="0"/>
              <a:t>之后的语句中还有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怎么办？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121C44-CDAE-4B1D-817F-7C33202D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68" y="952500"/>
            <a:ext cx="4669532" cy="5346700"/>
          </a:xfrm>
        </p:spPr>
        <p:txBody>
          <a:bodyPr/>
          <a:lstStyle/>
          <a:p>
            <a:pPr>
              <a:defRPr/>
            </a:pPr>
            <a:r>
              <a:rPr lang="zh-CN" altLang="en-US" kern="0" dirty="0"/>
              <a:t>风格：每层</a:t>
            </a:r>
            <a:r>
              <a:rPr lang="en-US" altLang="zh-CN" kern="0" dirty="0"/>
              <a:t>if</a:t>
            </a:r>
            <a:r>
              <a:rPr lang="zh-CN" altLang="en-US" kern="0" dirty="0"/>
              <a:t>和</a:t>
            </a:r>
            <a:r>
              <a:rPr lang="en-US" altLang="zh-CN" kern="0" dirty="0"/>
              <a:t>else</a:t>
            </a:r>
            <a:r>
              <a:rPr lang="zh-CN" altLang="en-US" kern="0" dirty="0"/>
              <a:t>后的语句前多空</a:t>
            </a:r>
            <a:r>
              <a:rPr lang="en-US" altLang="zh-CN" kern="0" dirty="0"/>
              <a:t>4</a:t>
            </a:r>
            <a:r>
              <a:rPr lang="zh-CN" altLang="en-US" kern="0" dirty="0"/>
              <a:t>个空格</a:t>
            </a:r>
            <a:endParaRPr lang="en-US" altLang="zh-CN" kern="0" dirty="0"/>
          </a:p>
          <a:p>
            <a:pPr>
              <a:defRPr/>
            </a:pPr>
            <a:r>
              <a:rPr lang="zh-CN" altLang="en-US" dirty="0"/>
              <a:t>注意：计算机不接受模棱两可的表达方式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遇到</a:t>
            </a:r>
            <a:r>
              <a:rPr lang="en-US" altLang="zh-CN" dirty="0"/>
              <a:t>if</a:t>
            </a:r>
            <a:r>
              <a:rPr lang="zh-CN" altLang="en-US" dirty="0"/>
              <a:t>时，认为是新的</a:t>
            </a:r>
            <a:r>
              <a:rPr lang="en-US" altLang="zh-CN" dirty="0"/>
              <a:t>if</a:t>
            </a:r>
            <a:r>
              <a:rPr lang="zh-CN" altLang="en-US" dirty="0"/>
              <a:t>语句开始</a:t>
            </a:r>
          </a:p>
          <a:p>
            <a:pPr lvl="1">
              <a:defRPr/>
            </a:pPr>
            <a:r>
              <a:rPr lang="zh-CN" altLang="en-US" dirty="0"/>
              <a:t>遇到</a:t>
            </a:r>
            <a:r>
              <a:rPr lang="en-US" altLang="zh-CN" dirty="0"/>
              <a:t>else</a:t>
            </a:r>
            <a:r>
              <a:rPr lang="zh-CN" altLang="en-US" dirty="0"/>
              <a:t>时，认为与最近的</a:t>
            </a:r>
            <a:r>
              <a:rPr lang="en-US" altLang="zh-CN" dirty="0"/>
              <a:t>if</a:t>
            </a:r>
            <a:r>
              <a:rPr lang="zh-CN" altLang="en-US" dirty="0"/>
              <a:t>语句对应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B1A38-177D-47FE-8524-1AFF89CD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EADE01-5D7B-444B-A4DA-40E163631958}"/>
              </a:ext>
            </a:extLst>
          </p:cNvPr>
          <p:cNvSpPr txBox="1"/>
          <p:nvPr/>
        </p:nvSpPr>
        <p:spPr>
          <a:xfrm>
            <a:off x="177800" y="952500"/>
            <a:ext cx="39621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if (a &gt; b)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if (a &gt; c)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    max = a;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else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    max = c;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if (b &gt; c)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    max = b;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else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        max = c;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36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占位符 2">
            <a:extLst>
              <a:ext uri="{FF2B5EF4-FFF2-40B4-BE49-F238E27FC236}">
                <a16:creationId xmlns:a16="http://schemas.microsoft.com/office/drawing/2014/main" id="{3D5E492D-8A95-48EE-9D90-DF61705E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/>
              <a:t>max = a;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if (a &gt; b)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if (a &lt; c)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max = c;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else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if (b &gt; c)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max = b;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else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       max = c;</a:t>
            </a:r>
          </a:p>
        </p:txBody>
      </p:sp>
      <p:sp>
        <p:nvSpPr>
          <p:cNvPr id="20482" name="标题 1">
            <a:extLst>
              <a:ext uri="{FF2B5EF4-FFF2-40B4-BE49-F238E27FC236}">
                <a16:creationId xmlns:a16="http://schemas.microsoft.com/office/drawing/2014/main" id="{32519456-9E98-48B3-91AE-3D4B9256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9CDE4AC7-E797-4C5A-A37C-E563D98AB1F2}"/>
              </a:ext>
            </a:extLst>
          </p:cNvPr>
          <p:cNvSpPr txBox="1">
            <a:spLocks/>
          </p:cNvSpPr>
          <p:nvPr/>
        </p:nvSpPr>
        <p:spPr bwMode="auto">
          <a:xfrm>
            <a:off x="4705350" y="952500"/>
            <a:ext cx="424815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en-US" altLang="zh-CN" sz="2400" kern="0" dirty="0"/>
              <a:t>max = a;</a:t>
            </a:r>
          </a:p>
          <a:p>
            <a:pPr>
              <a:defRPr/>
            </a:pPr>
            <a:r>
              <a:rPr lang="en-US" altLang="zh-CN" sz="2400" kern="0" dirty="0"/>
              <a:t>if (</a:t>
            </a:r>
            <a:r>
              <a:rPr lang="en-US" altLang="zh-CN" sz="2400" dirty="0"/>
              <a:t>a &gt; b</a:t>
            </a:r>
            <a:r>
              <a:rPr lang="en-US" altLang="zh-CN" sz="2400" kern="0" dirty="0"/>
              <a:t>)</a:t>
            </a:r>
          </a:p>
          <a:p>
            <a:pPr>
              <a:defRPr/>
            </a:pPr>
            <a:r>
              <a:rPr lang="en-US" altLang="zh-CN" sz="2400" kern="0" dirty="0"/>
              <a:t>    if (</a:t>
            </a:r>
            <a:r>
              <a:rPr lang="en-US" altLang="zh-CN" sz="2400" dirty="0"/>
              <a:t>a &lt; c</a:t>
            </a:r>
            <a:r>
              <a:rPr lang="en-US" altLang="zh-CN" sz="2400" kern="0" dirty="0"/>
              <a:t>)</a:t>
            </a:r>
          </a:p>
          <a:p>
            <a:pPr>
              <a:defRPr/>
            </a:pPr>
            <a:r>
              <a:rPr lang="en-US" altLang="zh-CN" sz="2400" kern="0" dirty="0"/>
              <a:t>        </a:t>
            </a:r>
            <a:r>
              <a:rPr lang="en-US" altLang="zh-CN" sz="2400" dirty="0"/>
              <a:t>max = c;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/>
              <a:t>    else</a:t>
            </a:r>
          </a:p>
          <a:p>
            <a:pPr>
              <a:defRPr/>
            </a:pPr>
            <a:r>
              <a:rPr lang="en-US" altLang="zh-CN" sz="2400" kern="0" dirty="0"/>
              <a:t>        if (</a:t>
            </a:r>
            <a:r>
              <a:rPr lang="en-US" altLang="zh-CN" sz="2400" dirty="0"/>
              <a:t>b &gt; c</a:t>
            </a:r>
            <a:r>
              <a:rPr lang="en-US" altLang="zh-CN" sz="2400" kern="0" dirty="0"/>
              <a:t>)</a:t>
            </a:r>
          </a:p>
          <a:p>
            <a:pPr>
              <a:defRPr/>
            </a:pPr>
            <a:r>
              <a:rPr lang="en-US" altLang="zh-CN" sz="2400" kern="0" dirty="0"/>
              <a:t>            </a:t>
            </a:r>
            <a:r>
              <a:rPr lang="en-US" altLang="zh-CN" sz="2400" dirty="0"/>
              <a:t>max = b;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/>
              <a:t>        else</a:t>
            </a:r>
          </a:p>
          <a:p>
            <a:pPr>
              <a:defRPr/>
            </a:pPr>
            <a:r>
              <a:rPr lang="en-US" altLang="zh-CN" sz="2400" kern="0" dirty="0"/>
              <a:t>            </a:t>
            </a:r>
            <a:r>
              <a:rPr lang="en-US" altLang="zh-CN" sz="2400" dirty="0"/>
              <a:t>max = c;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CAC8AB01-541B-4EFD-AE0B-BA034DE02B01}"/>
              </a:ext>
            </a:extLst>
          </p:cNvPr>
          <p:cNvSpPr/>
          <p:nvPr/>
        </p:nvSpPr>
        <p:spPr bwMode="auto">
          <a:xfrm>
            <a:off x="2555875" y="5026025"/>
            <a:ext cx="1643063" cy="15716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B28CCE29-FFDE-4862-82CB-4AF2D415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CE6F4952-1E1B-454A-908A-618E9915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en-US" altLang="zh-CN"/>
              <a:t>if</a:t>
            </a:r>
            <a:r>
              <a:rPr lang="zh-CN" altLang="en-US"/>
              <a:t>之后、</a:t>
            </a:r>
            <a:r>
              <a:rPr lang="en-US" altLang="zh-CN"/>
              <a:t>else</a:t>
            </a:r>
            <a:r>
              <a:rPr lang="zh-CN" altLang="en-US"/>
              <a:t>之后的语句有多条怎么办？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本占位符 2">
            <a:extLst>
              <a:ext uri="{FF2B5EF4-FFF2-40B4-BE49-F238E27FC236}">
                <a16:creationId xmlns:a16="http://schemas.microsoft.com/office/drawing/2014/main" id="{1D3E71DB-A31D-41AC-A341-7E76D7EE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if (b &gt; a)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tmp = a;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a = b;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b = tmp;</a:t>
            </a:r>
          </a:p>
          <a:p>
            <a:pPr>
              <a:spcBef>
                <a:spcPct val="0"/>
              </a:spcBef>
            </a:pPr>
            <a:r>
              <a:rPr lang="en-US" altLang="zh-CN"/>
              <a:t>if (c &gt; a)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tmp = a;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a = c;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a = tmp;</a:t>
            </a:r>
          </a:p>
          <a:p>
            <a:pPr>
              <a:spcBef>
                <a:spcPct val="0"/>
              </a:spcBef>
            </a:pPr>
            <a:r>
              <a:rPr lang="en-US" altLang="zh-CN"/>
              <a:t>if (c &gt; b)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tmp = b;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b = c;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 = tmp;</a:t>
            </a:r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88746443-032C-446B-AD7E-E4C9922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BDA87EF-6DE0-4A44-9D61-AF38933AD199}"/>
              </a:ext>
            </a:extLst>
          </p:cNvPr>
          <p:cNvSpPr txBox="1">
            <a:spLocks/>
          </p:cNvSpPr>
          <p:nvPr/>
        </p:nvSpPr>
        <p:spPr bwMode="auto">
          <a:xfrm>
            <a:off x="4705350" y="952500"/>
            <a:ext cx="424815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en-US" altLang="zh-CN" kern="0" dirty="0"/>
              <a:t>if (b &gt; a)</a:t>
            </a:r>
          </a:p>
          <a:p>
            <a:pPr>
              <a:defRPr/>
            </a:pPr>
            <a:r>
              <a:rPr lang="en-US" altLang="zh-CN" kern="0" dirty="0"/>
              <a:t>    </a:t>
            </a:r>
            <a:r>
              <a:rPr lang="en-US" altLang="zh-CN" kern="0" dirty="0" err="1"/>
              <a:t>tmp</a:t>
            </a:r>
            <a:r>
              <a:rPr lang="en-US" altLang="zh-CN" kern="0" dirty="0"/>
              <a:t> = a;</a:t>
            </a:r>
          </a:p>
          <a:p>
            <a:pPr>
              <a:defRPr/>
            </a:pPr>
            <a:r>
              <a:rPr lang="en-US" altLang="zh-CN" kern="0" dirty="0"/>
              <a:t>a = b;</a:t>
            </a:r>
          </a:p>
          <a:p>
            <a:pPr>
              <a:defRPr/>
            </a:pPr>
            <a:r>
              <a:rPr lang="en-US" altLang="zh-CN" kern="0" dirty="0"/>
              <a:t>b = </a:t>
            </a:r>
            <a:r>
              <a:rPr lang="en-US" altLang="zh-CN" kern="0" dirty="0" err="1"/>
              <a:t>tmp</a:t>
            </a:r>
            <a:r>
              <a:rPr lang="en-US" altLang="zh-CN" kern="0" dirty="0"/>
              <a:t>;</a:t>
            </a:r>
          </a:p>
          <a:p>
            <a:pPr>
              <a:defRPr/>
            </a:pPr>
            <a:r>
              <a:rPr lang="en-US" altLang="zh-CN" kern="0" dirty="0"/>
              <a:t>if (c &gt; a)</a:t>
            </a:r>
          </a:p>
          <a:p>
            <a:pPr>
              <a:defRPr/>
            </a:pPr>
            <a:r>
              <a:rPr lang="en-US" altLang="zh-CN" kern="0" dirty="0"/>
              <a:t>    </a:t>
            </a:r>
            <a:r>
              <a:rPr lang="en-US" altLang="zh-CN" kern="0" dirty="0" err="1"/>
              <a:t>tmp</a:t>
            </a:r>
            <a:r>
              <a:rPr lang="en-US" altLang="zh-CN" kern="0" dirty="0"/>
              <a:t> = a;</a:t>
            </a:r>
          </a:p>
          <a:p>
            <a:pPr>
              <a:defRPr/>
            </a:pPr>
            <a:r>
              <a:rPr lang="en-US" altLang="zh-CN" kern="0" dirty="0"/>
              <a:t>a = c;</a:t>
            </a:r>
          </a:p>
          <a:p>
            <a:pPr>
              <a:defRPr/>
            </a:pPr>
            <a:r>
              <a:rPr lang="en-US" altLang="zh-CN" kern="0" dirty="0"/>
              <a:t>a = </a:t>
            </a:r>
            <a:r>
              <a:rPr lang="en-US" altLang="zh-CN" kern="0" dirty="0" err="1"/>
              <a:t>tmp</a:t>
            </a:r>
            <a:r>
              <a:rPr lang="en-US" altLang="zh-CN" kern="0" dirty="0"/>
              <a:t>;</a:t>
            </a:r>
          </a:p>
          <a:p>
            <a:pPr>
              <a:defRPr/>
            </a:pPr>
            <a:r>
              <a:rPr lang="en-US" altLang="zh-CN" kern="0" dirty="0"/>
              <a:t>if (c &gt; b)</a:t>
            </a:r>
          </a:p>
          <a:p>
            <a:pPr>
              <a:defRPr/>
            </a:pPr>
            <a:r>
              <a:rPr lang="en-US" altLang="zh-CN" kern="0" dirty="0"/>
              <a:t>    </a:t>
            </a:r>
            <a:r>
              <a:rPr lang="en-US" altLang="zh-CN" kern="0" dirty="0" err="1"/>
              <a:t>tmp</a:t>
            </a:r>
            <a:r>
              <a:rPr lang="en-US" altLang="zh-CN" kern="0" dirty="0"/>
              <a:t> = b;</a:t>
            </a:r>
          </a:p>
          <a:p>
            <a:pPr>
              <a:defRPr/>
            </a:pPr>
            <a:r>
              <a:rPr lang="en-US" altLang="zh-CN" kern="0" dirty="0"/>
              <a:t>b = c;</a:t>
            </a:r>
          </a:p>
          <a:p>
            <a:pPr>
              <a:defRPr/>
            </a:pPr>
            <a:r>
              <a:rPr lang="en-US" altLang="zh-CN" kern="0" dirty="0"/>
              <a:t>c = </a:t>
            </a:r>
            <a:r>
              <a:rPr lang="en-US" altLang="zh-CN" kern="0" dirty="0" err="1"/>
              <a:t>tmp</a:t>
            </a:r>
            <a:r>
              <a:rPr lang="en-US" altLang="zh-CN" kern="0" dirty="0"/>
              <a:t>;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AC4B08DD-258B-4AE9-BB42-EFA23BAB05B5}"/>
              </a:ext>
            </a:extLst>
          </p:cNvPr>
          <p:cNvSpPr/>
          <p:nvPr/>
        </p:nvSpPr>
        <p:spPr bwMode="auto">
          <a:xfrm>
            <a:off x="2497138" y="5026025"/>
            <a:ext cx="1643062" cy="15716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862F2B-6450-4CA6-9768-B0AD55F6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85A36-7F26-45CB-A3EB-141B4BBD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用一对大括号把多条语句括起来，表示这些语句将被当做一条完整的语句处理</a:t>
            </a:r>
            <a:endParaRPr lang="en-US" altLang="zh-CN"/>
          </a:p>
          <a:p>
            <a:pPr lvl="1"/>
            <a:r>
              <a:rPr lang="en-US" altLang="zh-CN"/>
              <a:t>{ … }</a:t>
            </a:r>
          </a:p>
          <a:p>
            <a:r>
              <a:rPr lang="zh-CN" altLang="en-US"/>
              <a:t>建议：</a:t>
            </a:r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后不管有多少条语句，都把大括号加上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2">
            <a:extLst>
              <a:ext uri="{FF2B5EF4-FFF2-40B4-BE49-F238E27FC236}">
                <a16:creationId xmlns:a16="http://schemas.microsoft.com/office/drawing/2014/main" id="{C9BE5342-A9F6-419A-BC4E-7D4967C4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/>
              <a:t>max = a;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if (a &gt; b)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if (a &lt; c)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   max = c;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else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if (b &gt; c)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   max = b;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else</a:t>
            </a:r>
          </a:p>
          <a:p>
            <a:pPr>
              <a:spcBef>
                <a:spcPct val="0"/>
              </a:spcBef>
            </a:pPr>
            <a:r>
              <a:rPr lang="en-US" altLang="zh-CN" sz="2400"/>
              <a:t>        max = c;</a:t>
            </a:r>
          </a:p>
        </p:txBody>
      </p:sp>
      <p:sp>
        <p:nvSpPr>
          <p:cNvPr id="24578" name="标题 1">
            <a:extLst>
              <a:ext uri="{FF2B5EF4-FFF2-40B4-BE49-F238E27FC236}">
                <a16:creationId xmlns:a16="http://schemas.microsoft.com/office/drawing/2014/main" id="{0BCD33E3-995B-4A66-8C79-85313873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70743FF8-0E22-4934-B862-1B20AB308EF1}"/>
              </a:ext>
            </a:extLst>
          </p:cNvPr>
          <p:cNvSpPr txBox="1">
            <a:spLocks/>
          </p:cNvSpPr>
          <p:nvPr/>
        </p:nvSpPr>
        <p:spPr bwMode="auto">
          <a:xfrm>
            <a:off x="4705350" y="952500"/>
            <a:ext cx="424815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max = a;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if (a &gt; b) </a:t>
            </a:r>
            <a:r>
              <a:rPr lang="en-US" altLang="zh-CN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if (a &lt; c) </a:t>
            </a: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    max = c;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0" dirty="0">
                <a:latin typeface="Consolas" panose="020B0609020204030204" pitchFamily="49" charset="0"/>
              </a:rPr>
              <a:t> else </a:t>
            </a: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if (b &gt; c) </a:t>
            </a: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    max = b;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0" dirty="0">
                <a:latin typeface="Consolas" panose="020B0609020204030204" pitchFamily="49" charset="0"/>
              </a:rPr>
              <a:t> else </a:t>
            </a: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    max = c;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781054E1-05C3-4980-8B3A-A4D1FB235B0E}"/>
              </a:ext>
            </a:extLst>
          </p:cNvPr>
          <p:cNvSpPr/>
          <p:nvPr/>
        </p:nvSpPr>
        <p:spPr bwMode="auto">
          <a:xfrm>
            <a:off x="2555875" y="5026025"/>
            <a:ext cx="1643063" cy="15716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占位符 2">
            <a:extLst>
              <a:ext uri="{FF2B5EF4-FFF2-40B4-BE49-F238E27FC236}">
                <a16:creationId xmlns:a16="http://schemas.microsoft.com/office/drawing/2014/main" id="{A16D7350-CE9B-4900-90B1-506E6E7C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if (b &gt; a)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tmp = a;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a = b;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b = tmp;</a:t>
            </a:r>
          </a:p>
          <a:p>
            <a:pPr>
              <a:spcBef>
                <a:spcPct val="0"/>
              </a:spcBef>
            </a:pPr>
            <a:r>
              <a:rPr lang="en-US" altLang="zh-CN"/>
              <a:t>if (c &gt; a)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tmp = a;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a = c;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a = tmp;</a:t>
            </a:r>
          </a:p>
          <a:p>
            <a:pPr>
              <a:spcBef>
                <a:spcPct val="0"/>
              </a:spcBef>
            </a:pPr>
            <a:r>
              <a:rPr lang="en-US" altLang="zh-CN"/>
              <a:t>if (c &gt; b)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tmp = b;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b = c;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 = tmp;</a:t>
            </a:r>
          </a:p>
        </p:txBody>
      </p:sp>
      <p:sp>
        <p:nvSpPr>
          <p:cNvPr id="25602" name="标题 1">
            <a:extLst>
              <a:ext uri="{FF2B5EF4-FFF2-40B4-BE49-F238E27FC236}">
                <a16:creationId xmlns:a16="http://schemas.microsoft.com/office/drawing/2014/main" id="{F3ADD85D-9FD5-4255-9355-B92D41BE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1F21217-90EB-408D-B5A6-874B0B6BF8F5}"/>
              </a:ext>
            </a:extLst>
          </p:cNvPr>
          <p:cNvSpPr txBox="1">
            <a:spLocks/>
          </p:cNvSpPr>
          <p:nvPr/>
        </p:nvSpPr>
        <p:spPr bwMode="auto">
          <a:xfrm>
            <a:off x="4705350" y="952500"/>
            <a:ext cx="424815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if (b &gt; a)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</a:t>
            </a:r>
            <a:r>
              <a:rPr lang="en-US" altLang="zh-CN" sz="1800" b="0" dirty="0" err="1"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latin typeface="Consolas" panose="020B0609020204030204" pitchFamily="49" charset="0"/>
              </a:rPr>
              <a:t> = a;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a = b;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b = </a:t>
            </a:r>
            <a:r>
              <a:rPr lang="en-US" altLang="zh-CN" sz="1800" b="0" dirty="0" err="1"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if (c &gt; a)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</a:t>
            </a:r>
            <a:r>
              <a:rPr lang="en-US" altLang="zh-CN" sz="1800" b="0" dirty="0" err="1"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latin typeface="Consolas" panose="020B0609020204030204" pitchFamily="49" charset="0"/>
              </a:rPr>
              <a:t> = a;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a = c;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a = </a:t>
            </a:r>
            <a:r>
              <a:rPr lang="en-US" altLang="zh-CN" sz="1800" b="0" dirty="0" err="1"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if (c &gt; b)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</a:t>
            </a:r>
            <a:r>
              <a:rPr lang="en-US" altLang="zh-CN" sz="1800" b="0" dirty="0" err="1"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latin typeface="Consolas" panose="020B0609020204030204" pitchFamily="49" charset="0"/>
              </a:rPr>
              <a:t> = b;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b = c;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    c = </a:t>
            </a:r>
            <a:r>
              <a:rPr lang="en-US" altLang="zh-CN" sz="1800" b="0" dirty="0" err="1">
                <a:latin typeface="Consolas" panose="020B0609020204030204" pitchFamily="49" charset="0"/>
              </a:rPr>
              <a:t>tmp</a:t>
            </a:r>
            <a:r>
              <a:rPr lang="en-US" altLang="zh-CN" sz="1800" b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C807F238-F12A-4384-BB15-1B1303ABFCA0}"/>
              </a:ext>
            </a:extLst>
          </p:cNvPr>
          <p:cNvSpPr/>
          <p:nvPr/>
        </p:nvSpPr>
        <p:spPr bwMode="auto">
          <a:xfrm>
            <a:off x="2497138" y="5026025"/>
            <a:ext cx="1643062" cy="15716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573F712-6F09-4995-8219-7B805A8E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809DBFB9-B638-4304-88FD-7B740A0C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输入六个整数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zh-CN" altLang="en-US"/>
              <a:t>，解下面的二元一次方程组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1B2D493-276C-4687-B1F6-715E64C4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7563"/>
            <a:ext cx="2438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文本占位符 2">
            <a:extLst>
              <a:ext uri="{FF2B5EF4-FFF2-40B4-BE49-F238E27FC236}">
                <a16:creationId xmlns:a16="http://schemas.microsoft.com/office/drawing/2014/main" id="{2AF7A8FB-E9F9-4917-A5B1-9B56EC65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int a = 0, b = 0, c = 0, d = 0, e = 0, f =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cin &gt;&gt; a &gt;&gt; b &gt;&gt; c &gt;&gt; d &gt;&gt; e &gt;&gt; f;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a * e != b * d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double x = (c * e - b * f) / (a * e - b * d + 0.0);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double y = (a * f - c * d) / (a * e - b * d + 0.0);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FR" altLang="zh-CN"/>
              <a:t>        cout &lt;&lt; x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FR" altLang="zh-CN"/>
              <a:t>        cout &lt;&lt; y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FR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c * e != b * f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无解</a:t>
            </a:r>
            <a:r>
              <a:rPr lang="en-US" altLang="zh-CN"/>
              <a:t>"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无穷解</a:t>
            </a:r>
            <a:r>
              <a:rPr lang="en-US" altLang="zh-CN"/>
              <a:t>" &lt;&lt; endl;</a:t>
            </a:r>
            <a:endParaRPr lang="fr-FR" altLang="zh-CN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5080D5D8-7D33-4A35-85BF-992A1451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占位符 2">
            <a:extLst>
              <a:ext uri="{FF2B5EF4-FFF2-40B4-BE49-F238E27FC236}">
                <a16:creationId xmlns:a16="http://schemas.microsoft.com/office/drawing/2014/main" id="{7B0DE684-0659-469D-A2D7-388B976D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int a = 0, b = 0, c = 0, d = 0, e = 0, f =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 &gt;&gt; c &gt;&gt; d &gt;&gt; e &gt;&gt; f;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if (</a:t>
            </a:r>
            <a:r>
              <a:rPr lang="en-US" altLang="zh-CN" dirty="0"/>
              <a:t>a * e != b * d</a:t>
            </a:r>
            <a:r>
              <a:rPr lang="en-US" altLang="zh-CN" dirty="0">
                <a:solidFill>
                  <a:srgbClr val="FF0000"/>
                </a:solidFill>
              </a:rPr>
              <a:t>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double x = (c * e - b * f) / (a * e - b * d + 0.0);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double y = (a * f - c * d) / (a * e - b * d + 0.0);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FR" altLang="zh-CN" dirty="0"/>
              <a:t>        cout &lt;&lt; x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FR" altLang="zh-CN" dirty="0"/>
              <a:t>        cout &lt;&lt; y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FR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} else if (</a:t>
            </a:r>
            <a:r>
              <a:rPr lang="en-US" altLang="zh-CN" dirty="0"/>
              <a:t>c * e != b * f</a:t>
            </a:r>
            <a:r>
              <a:rPr lang="en-US" altLang="zh-CN" dirty="0">
                <a:solidFill>
                  <a:srgbClr val="FF0000"/>
                </a:solidFill>
              </a:rPr>
              <a:t>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无解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} else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无穷解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fr-FR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27650" name="标题 1">
            <a:extLst>
              <a:ext uri="{FF2B5EF4-FFF2-40B4-BE49-F238E27FC236}">
                <a16:creationId xmlns:a16="http://schemas.microsoft.com/office/drawing/2014/main" id="{7A136EEE-84DF-419E-83DB-858D74F7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文本占位符 2">
            <a:extLst>
              <a:ext uri="{FF2B5EF4-FFF2-40B4-BE49-F238E27FC236}">
                <a16:creationId xmlns:a16="http://schemas.microsoft.com/office/drawing/2014/main" id="{C6FC9338-3377-4D9F-B613-4EAB4F16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int a = 0, b = 0, c = 0, d = 0, e = 0, f =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cin &gt;&gt; a &gt;&gt; b &gt;&gt; c &gt;&gt; d &gt;&gt; e &gt;&gt; f;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if (a * e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==</a:t>
            </a:r>
            <a:r>
              <a:rPr lang="en-US" altLang="zh-CN"/>
              <a:t> b * d)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zh-CN"/>
              <a:t>if (c * e</a:t>
            </a:r>
            <a:r>
              <a:rPr lang="zh-CN" altLang="en-US"/>
              <a:t> </a:t>
            </a:r>
            <a:r>
              <a:rPr lang="en-US" altLang="zh-CN"/>
              <a:t>!= b * f)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    cout &lt;&lt; "</a:t>
            </a:r>
            <a:r>
              <a:rPr lang="zh-CN" altLang="en-US"/>
              <a:t>无解</a:t>
            </a:r>
            <a:r>
              <a:rPr lang="en-US" altLang="zh-CN"/>
              <a:t>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} else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    cout &lt;&lt; "</a:t>
            </a:r>
            <a:r>
              <a:rPr lang="zh-CN" altLang="en-US"/>
              <a:t>无穷解</a:t>
            </a:r>
            <a:r>
              <a:rPr lang="en-US" altLang="zh-CN"/>
              <a:t>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} else {</a:t>
            </a:r>
            <a:endParaRPr lang="fr-FR" altLang="zh-CN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double x = (c * e - b * f) / (a * e - b * d + 0.0);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double y = (a * f - c * d) / (a * e - b * d + 0.0);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altLang="zh-CN"/>
              <a:t>        cout &lt;&lt; x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altLang="zh-CN"/>
              <a:t>        cout &lt;&lt; y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fr-FR" altLang="zh-CN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28674" name="标题 1">
            <a:extLst>
              <a:ext uri="{FF2B5EF4-FFF2-40B4-BE49-F238E27FC236}">
                <a16:creationId xmlns:a16="http://schemas.microsoft.com/office/drawing/2014/main" id="{9FB4E1A5-B292-4494-BF8F-CC12AD89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E7B2AD9-D455-49A7-B9AB-6F0FB1C6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C7A68271-54B3-4493-BBDA-43248B80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输入一个分数，做如下判断</a:t>
            </a:r>
            <a:endParaRPr lang="en-US" altLang="zh-CN"/>
          </a:p>
          <a:p>
            <a:pPr lvl="1"/>
            <a:r>
              <a:rPr lang="en-US" altLang="zh-CN"/>
              <a:t>90</a:t>
            </a:r>
            <a:r>
              <a:rPr lang="zh-CN" altLang="en-US"/>
              <a:t>分及以上，输出“优”</a:t>
            </a:r>
            <a:endParaRPr lang="en-US" altLang="zh-CN"/>
          </a:p>
          <a:p>
            <a:pPr lvl="1"/>
            <a:r>
              <a:rPr lang="en-US" altLang="zh-CN"/>
              <a:t>75</a:t>
            </a:r>
            <a:r>
              <a:rPr lang="zh-CN" altLang="en-US"/>
              <a:t>分～</a:t>
            </a:r>
            <a:r>
              <a:rPr lang="en-US" altLang="zh-CN"/>
              <a:t>89</a:t>
            </a:r>
            <a:r>
              <a:rPr lang="zh-CN" altLang="en-US"/>
              <a:t>分，输出“良”</a:t>
            </a:r>
            <a:endParaRPr lang="en-US" altLang="zh-CN"/>
          </a:p>
          <a:p>
            <a:pPr lvl="1"/>
            <a:r>
              <a:rPr lang="en-US" altLang="zh-CN"/>
              <a:t>60</a:t>
            </a:r>
            <a:r>
              <a:rPr lang="zh-CN" altLang="en-US"/>
              <a:t>分～</a:t>
            </a:r>
            <a:r>
              <a:rPr lang="en-US" altLang="zh-CN"/>
              <a:t>74</a:t>
            </a:r>
            <a:r>
              <a:rPr lang="zh-CN" altLang="en-US"/>
              <a:t>分，输出“中”</a:t>
            </a:r>
            <a:endParaRPr lang="en-US" altLang="zh-CN"/>
          </a:p>
          <a:p>
            <a:pPr lvl="1"/>
            <a:r>
              <a:rPr lang="en-US" altLang="zh-CN"/>
              <a:t>59</a:t>
            </a:r>
            <a:r>
              <a:rPr lang="zh-CN" altLang="en-US"/>
              <a:t>分及以下，输出“差”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FCB006-132F-4BE7-B3A7-19E90F8C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lnSpc>
                <a:spcPct val="100000"/>
              </a:lnSpc>
              <a:defRPr/>
            </a:pP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输入</a:t>
            </a:r>
            <a:r>
              <a:rPr lang="zh-CN" altLang="en-US" dirty="0"/>
              <a:t>整数</a:t>
            </a:r>
            <a:r>
              <a:rPr lang="en-US" altLang="zh-CN" dirty="0"/>
              <a:t>n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如果 </a:t>
            </a:r>
            <a:r>
              <a:rPr lang="en-US" altLang="zh-CN" dirty="0"/>
              <a:t>n</a:t>
            </a:r>
            <a:r>
              <a:rPr lang="zh-CN" altLang="en-US" dirty="0"/>
              <a:t>大于等于</a:t>
            </a:r>
            <a:r>
              <a:rPr lang="en-US" altLang="zh-CN" dirty="0"/>
              <a:t>90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输出</a:t>
            </a:r>
            <a:r>
              <a:rPr lang="zh-CN" altLang="en-US" dirty="0"/>
              <a:t>“优”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否则 如果 </a:t>
            </a:r>
            <a:r>
              <a:rPr lang="zh-CN" altLang="en-US" dirty="0"/>
              <a:t>n</a:t>
            </a:r>
            <a:r>
              <a:rPr lang="en-US" altLang="zh-CN" dirty="0"/>
              <a:t>大</a:t>
            </a:r>
            <a:r>
              <a:rPr lang="zh-CN" altLang="en-US" dirty="0"/>
              <a:t>于等于</a:t>
            </a:r>
            <a:r>
              <a:rPr lang="en-US" altLang="zh-CN" dirty="0"/>
              <a:t>75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输出</a:t>
            </a:r>
            <a:r>
              <a:rPr lang="zh-CN" altLang="en-US" dirty="0"/>
              <a:t>“良”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否则 如果 </a:t>
            </a:r>
            <a:r>
              <a:rPr lang="en-US" altLang="zh-CN" dirty="0"/>
              <a:t>n</a:t>
            </a:r>
            <a:r>
              <a:rPr lang="zh-CN" altLang="en-US" dirty="0"/>
              <a:t>大于等于</a:t>
            </a:r>
            <a:r>
              <a:rPr lang="en-US" altLang="zh-CN" dirty="0"/>
              <a:t>60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输出</a:t>
            </a:r>
            <a:r>
              <a:rPr lang="zh-CN" altLang="en-US" dirty="0"/>
              <a:t>“中”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否则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输出</a:t>
            </a:r>
            <a:r>
              <a:rPr lang="zh-CN" altLang="en-US" dirty="0"/>
              <a:t>“差”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    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    return 0;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0722" name="标题 5">
            <a:extLst>
              <a:ext uri="{FF2B5EF4-FFF2-40B4-BE49-F238E27FC236}">
                <a16:creationId xmlns:a16="http://schemas.microsoft.com/office/drawing/2014/main" id="{BB532FB5-D341-4839-84C5-06AD469F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45F82-1DE6-4AFE-AFF6-1699177182CD}"/>
              </a:ext>
            </a:extLst>
          </p:cNvPr>
          <p:cNvSpPr txBox="1"/>
          <p:nvPr/>
        </p:nvSpPr>
        <p:spPr bwMode="auto">
          <a:xfrm>
            <a:off x="1255638" y="2445866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优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E1CB9-3544-42C4-A4FB-54822EED3459}"/>
              </a:ext>
            </a:extLst>
          </p:cNvPr>
          <p:cNvSpPr txBox="1"/>
          <p:nvPr/>
        </p:nvSpPr>
        <p:spPr bwMode="auto">
          <a:xfrm>
            <a:off x="1255638" y="3184053"/>
            <a:ext cx="4143375" cy="344488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良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9221B-CC75-4DA6-937A-919E6A0F7101}"/>
              </a:ext>
            </a:extLst>
          </p:cNvPr>
          <p:cNvSpPr txBox="1"/>
          <p:nvPr/>
        </p:nvSpPr>
        <p:spPr bwMode="auto">
          <a:xfrm>
            <a:off x="1255638" y="3922241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50DFA-0346-491D-9D20-4ACED9FC4968}"/>
              </a:ext>
            </a:extLst>
          </p:cNvPr>
          <p:cNvSpPr txBox="1"/>
          <p:nvPr/>
        </p:nvSpPr>
        <p:spPr bwMode="auto">
          <a:xfrm>
            <a:off x="755576" y="1445741"/>
            <a:ext cx="4143375" cy="61595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n =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cin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&gt;&gt; n;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F1CE5-89FF-43B6-BECE-04AA582C202C}"/>
              </a:ext>
            </a:extLst>
          </p:cNvPr>
          <p:cNvSpPr txBox="1"/>
          <p:nvPr/>
        </p:nvSpPr>
        <p:spPr bwMode="auto">
          <a:xfrm>
            <a:off x="755576" y="2077566"/>
            <a:ext cx="4143375" cy="34290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(n &gt;= 90)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2833B2-58D1-40C5-9C7F-E267DFD54588}"/>
              </a:ext>
            </a:extLst>
          </p:cNvPr>
          <p:cNvSpPr txBox="1"/>
          <p:nvPr/>
        </p:nvSpPr>
        <p:spPr bwMode="auto">
          <a:xfrm>
            <a:off x="755576" y="2814166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 else if (n &gt;= 75)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DD3F5D-9336-469A-9833-DE1A8663F432}"/>
              </a:ext>
            </a:extLst>
          </p:cNvPr>
          <p:cNvSpPr txBox="1"/>
          <p:nvPr/>
        </p:nvSpPr>
        <p:spPr bwMode="auto">
          <a:xfrm>
            <a:off x="755576" y="5030316"/>
            <a:ext cx="4143375" cy="34290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FCC7DE-10D2-49AA-B3CE-442D060088AC}"/>
              </a:ext>
            </a:extLst>
          </p:cNvPr>
          <p:cNvSpPr txBox="1"/>
          <p:nvPr/>
        </p:nvSpPr>
        <p:spPr bwMode="auto">
          <a:xfrm>
            <a:off x="1255638" y="4662016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差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4CD6D-229A-469A-84F0-BF41C3FE6688}"/>
              </a:ext>
            </a:extLst>
          </p:cNvPr>
          <p:cNvSpPr txBox="1"/>
          <p:nvPr/>
        </p:nvSpPr>
        <p:spPr bwMode="auto">
          <a:xfrm>
            <a:off x="755576" y="3553941"/>
            <a:ext cx="4143375" cy="34290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 else if (n &gt;= 60)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A24D9-67E2-4E0A-BA69-A2D1FCC1CC8E}"/>
              </a:ext>
            </a:extLst>
          </p:cNvPr>
          <p:cNvSpPr txBox="1"/>
          <p:nvPr/>
        </p:nvSpPr>
        <p:spPr bwMode="auto">
          <a:xfrm>
            <a:off x="755576" y="4292128"/>
            <a:ext cx="4143375" cy="34290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 else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2">
            <a:extLst>
              <a:ext uri="{FF2B5EF4-FFF2-40B4-BE49-F238E27FC236}">
                <a16:creationId xmlns:a16="http://schemas.microsoft.com/office/drawing/2014/main" id="{46C8D894-E84E-4B79-9616-7FF9CB0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int n =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if (n &gt;= 90) {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优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} else if (n &gt;= 75)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良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} else if (n &gt;= 60)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中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} else {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差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1241BD03-0C65-4D49-B556-E6E0A36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5587367-10B1-4F05-8F86-6837E272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分支小结</a:t>
            </a:r>
          </a:p>
        </p:txBody>
      </p:sp>
      <p:sp>
        <p:nvSpPr>
          <p:cNvPr id="32771" name="内容占位符 5">
            <a:extLst>
              <a:ext uri="{FF2B5EF4-FFF2-40B4-BE49-F238E27FC236}">
                <a16:creationId xmlns:a16="http://schemas.microsoft.com/office/drawing/2014/main" id="{B32032E3-4FC8-4CD7-90D7-23698E57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需要分情况讨论时使用分支语句</a:t>
            </a:r>
            <a:endParaRPr lang="en-US" altLang="zh-CN"/>
          </a:p>
          <a:p>
            <a:r>
              <a:rPr lang="zh-CN" altLang="en-US"/>
              <a:t>分支语句的写法</a:t>
            </a:r>
            <a:endParaRPr lang="en-US" altLang="zh-CN"/>
          </a:p>
          <a:p>
            <a:pPr lvl="1"/>
            <a:r>
              <a:rPr lang="en-US" altLang="zh-CN"/>
              <a:t>if (…) …</a:t>
            </a:r>
          </a:p>
          <a:p>
            <a:pPr lvl="1"/>
            <a:r>
              <a:rPr lang="en-US" altLang="zh-CN"/>
              <a:t>if (…) … else …</a:t>
            </a:r>
          </a:p>
          <a:p>
            <a:r>
              <a:rPr lang="zh-CN" altLang="en-US"/>
              <a:t>复合语句的写法</a:t>
            </a:r>
            <a:endParaRPr lang="en-US" altLang="zh-CN"/>
          </a:p>
          <a:p>
            <a:pPr lvl="1"/>
            <a:r>
              <a:rPr lang="en-US" altLang="zh-CN"/>
              <a:t>{…; …;}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0B83AA3-962B-44E8-8F22-69735305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3795" name="内容占位符 5">
            <a:extLst>
              <a:ext uri="{FF2B5EF4-FFF2-40B4-BE49-F238E27FC236}">
                <a16:creationId xmlns:a16="http://schemas.microsoft.com/office/drawing/2014/main" id="{1964079D-87FA-444A-BB8A-C1AEF851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输入一个自然数</a:t>
            </a:r>
            <a:r>
              <a:rPr lang="en-US" altLang="zh-CN"/>
              <a:t>n</a:t>
            </a:r>
            <a:r>
              <a:rPr lang="zh-CN" altLang="en-US"/>
              <a:t>，计算所有小于</a:t>
            </a:r>
            <a:r>
              <a:rPr lang="en-US" altLang="zh-CN"/>
              <a:t>n</a:t>
            </a:r>
            <a:r>
              <a:rPr lang="zh-CN" altLang="en-US"/>
              <a:t>的自然数中能被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5</a:t>
            </a:r>
            <a:r>
              <a:rPr lang="zh-CN" altLang="en-US"/>
              <a:t>整除的数之和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5">
            <a:extLst>
              <a:ext uri="{FF2B5EF4-FFF2-40B4-BE49-F238E27FC236}">
                <a16:creationId xmlns:a16="http://schemas.microsoft.com/office/drawing/2014/main" id="{CF8F72EB-213D-4417-B2BC-1E1593AA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初始化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sum</a:t>
            </a:r>
            <a:r>
              <a:rPr lang="zh-CN" altLang="en-US"/>
              <a:t>为</a:t>
            </a:r>
            <a:r>
              <a:rPr lang="en-US" altLang="zh-CN"/>
              <a:t>0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zh-CN" altLang="en-US">
                <a:solidFill>
                  <a:srgbClr val="00B050"/>
                </a:solidFill>
              </a:rPr>
              <a:t>输入</a:t>
            </a:r>
            <a:r>
              <a:rPr lang="zh-CN" altLang="en-US"/>
              <a:t>整数</a:t>
            </a:r>
            <a:r>
              <a:rPr lang="en-US" altLang="zh-CN"/>
              <a:t>n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的每一个数</a:t>
            </a:r>
            <a:r>
              <a:rPr lang="en-US" altLang="zh-CN"/>
              <a:t>i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i</a:t>
            </a:r>
            <a:r>
              <a:rPr lang="zh-CN" altLang="en-US"/>
              <a:t>能被</a:t>
            </a:r>
            <a:r>
              <a:rPr lang="en-US" altLang="zh-CN"/>
              <a:t>3</a:t>
            </a:r>
            <a:r>
              <a:rPr lang="zh-CN" altLang="en-US"/>
              <a:t>整除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/>
              <a:t>i</a:t>
            </a:r>
            <a:r>
              <a:rPr lang="zh-CN" altLang="en-US"/>
              <a:t>能被</a:t>
            </a:r>
            <a:r>
              <a:rPr lang="en-US" altLang="zh-CN"/>
              <a:t>5</a:t>
            </a:r>
            <a:r>
              <a:rPr lang="zh-CN" altLang="en-US"/>
              <a:t>整除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　　把</a:t>
            </a:r>
            <a:r>
              <a:rPr lang="en-US" altLang="zh-CN"/>
              <a:t>i</a:t>
            </a:r>
            <a:r>
              <a:rPr lang="zh-CN" altLang="en-US">
                <a:solidFill>
                  <a:srgbClr val="00B050"/>
                </a:solidFill>
              </a:rPr>
              <a:t>累加</a:t>
            </a:r>
            <a:r>
              <a:rPr lang="zh-CN" altLang="en-US"/>
              <a:t>到</a:t>
            </a:r>
            <a:r>
              <a:rPr lang="en-US" altLang="zh-CN"/>
              <a:t>sum</a:t>
            </a:r>
            <a:r>
              <a:rPr lang="zh-CN" altLang="en-US"/>
              <a:t>中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zh-CN" altLang="en-US">
                <a:solidFill>
                  <a:srgbClr val="00B050"/>
                </a:solidFill>
              </a:rPr>
              <a:t>输出</a:t>
            </a:r>
            <a:r>
              <a:rPr lang="en-US" altLang="zh-CN"/>
              <a:t>sum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4818" name="标题 1">
            <a:extLst>
              <a:ext uri="{FF2B5EF4-FFF2-40B4-BE49-F238E27FC236}">
                <a16:creationId xmlns:a16="http://schemas.microsoft.com/office/drawing/2014/main" id="{BFB61274-423C-4847-B8A6-0C1D18F5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grpSp>
        <p:nvGrpSpPr>
          <p:cNvPr id="2" name="组合 63">
            <a:extLst>
              <a:ext uri="{FF2B5EF4-FFF2-40B4-BE49-F238E27FC236}">
                <a16:creationId xmlns:a16="http://schemas.microsoft.com/office/drawing/2014/main" id="{77320504-58A2-458C-B0A8-7DDCFE1F5651}"/>
              </a:ext>
            </a:extLst>
          </p:cNvPr>
          <p:cNvGrpSpPr>
            <a:grpSpLocks/>
          </p:cNvGrpSpPr>
          <p:nvPr/>
        </p:nvGrpSpPr>
        <p:grpSpPr bwMode="auto">
          <a:xfrm>
            <a:off x="683588" y="1583012"/>
            <a:ext cx="2786062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D4A6E303-E3EB-4183-8F7B-CFCEC84A53DF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341CA8-9D18-4E18-95B0-ECC08B2A8601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n = 0, sum = 0;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63">
            <a:extLst>
              <a:ext uri="{FF2B5EF4-FFF2-40B4-BE49-F238E27FC236}">
                <a16:creationId xmlns:a16="http://schemas.microsoft.com/office/drawing/2014/main" id="{44A8C343-B1AE-47A6-B804-544FE7C713B7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2154516"/>
            <a:ext cx="2786062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B680787-E420-47A3-BEDF-883CCD4D7066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7084DC-4802-4E99-A209-E65CD8988211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cin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&gt;&gt; n;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63">
            <a:extLst>
              <a:ext uri="{FF2B5EF4-FFF2-40B4-BE49-F238E27FC236}">
                <a16:creationId xmlns:a16="http://schemas.microsoft.com/office/drawing/2014/main" id="{B44A608E-915E-4E9F-A119-943FBF294AA5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4369098"/>
            <a:ext cx="2786062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1A1F8BD9-7A13-4301-B9D1-CF07110F253C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A7B586-117D-4F22-A342-367983401FB7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&lt;&lt; sum &lt;&lt;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63">
            <a:extLst>
              <a:ext uri="{FF2B5EF4-FFF2-40B4-BE49-F238E27FC236}">
                <a16:creationId xmlns:a16="http://schemas.microsoft.com/office/drawing/2014/main" id="{2EEF9BB3-AB12-40B0-A07F-A078FB3EDD77}"/>
              </a:ext>
            </a:extLst>
          </p:cNvPr>
          <p:cNvGrpSpPr>
            <a:grpSpLocks/>
          </p:cNvGrpSpPr>
          <p:nvPr/>
        </p:nvGrpSpPr>
        <p:grpSpPr bwMode="auto">
          <a:xfrm>
            <a:off x="1683700" y="3797594"/>
            <a:ext cx="2786062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7953118F-BC5B-4190-A0EC-DBD4D1BF236B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B65025-6579-4D95-B4E0-4424185CF0BB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sum = sum +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63">
            <a:extLst>
              <a:ext uri="{FF2B5EF4-FFF2-40B4-BE49-F238E27FC236}">
                <a16:creationId xmlns:a16="http://schemas.microsoft.com/office/drawing/2014/main" id="{3500C15C-0E76-468F-BE53-65725ABA9594}"/>
              </a:ext>
            </a:extLst>
          </p:cNvPr>
          <p:cNvGrpSpPr>
            <a:grpSpLocks/>
          </p:cNvGrpSpPr>
          <p:nvPr/>
        </p:nvGrpSpPr>
        <p:grpSpPr bwMode="auto">
          <a:xfrm>
            <a:off x="1183634" y="3226086"/>
            <a:ext cx="4786346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A68ED5B3-2B05-4FD4-86F3-D854F1284B86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F5BF9-C81B-48A3-977D-7B5A1A970C5E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if ((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% 3 == 0) </a:t>
              </a:r>
              <a:r>
                <a:rPr lang="zh-CN" altLang="en-US" sz="2000" kern="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或</a:t>
              </a:r>
              <a:r>
                <a:rPr lang="zh-CN" altLang="en-US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% 5 == 0))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5">
            <a:extLst>
              <a:ext uri="{FF2B5EF4-FFF2-40B4-BE49-F238E27FC236}">
                <a16:creationId xmlns:a16="http://schemas.microsoft.com/office/drawing/2014/main" id="{3D16FD67-6E2C-4A0A-92D2-08DADEFB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逻辑运算符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7D1DDD03-F43D-4D80-AEC5-F2F302052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2000250"/>
          <a:ext cx="7772400" cy="2590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意义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写法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混淆写法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与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&amp;&amp;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&amp;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或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||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|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非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!a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~a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异或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N/A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^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17E277D7-CFD2-47EB-A063-4A7B5FFC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/>
              <a:t>int a = 0, b = 0, c = 0, d = 0, e = 0, f =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a &gt;&gt; b &gt;&gt; c &gt;&gt; d &gt;&gt; e &gt;&gt; f;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/>
              <a:t>double x = (c * e - b * f) / (a * e - b * d + 0.0);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    double y = (a * f - c * d) / (a * e - b * d + 0.0);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fr-FR" altLang="zh-CN" sz="2000" dirty="0"/>
              <a:t>    cout &lt;&lt; x &lt;&lt; endl;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fr-FR" altLang="zh-CN" sz="2000" dirty="0"/>
              <a:t>    cout &lt;&lt; y &lt;&lt; endl;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8194" name="标题 1">
            <a:extLst>
              <a:ext uri="{FF2B5EF4-FFF2-40B4-BE49-F238E27FC236}">
                <a16:creationId xmlns:a16="http://schemas.microsoft.com/office/drawing/2014/main" id="{0C5F39A9-BD8D-43F8-B5D5-B4626002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9" name="乘号 18">
            <a:extLst>
              <a:ext uri="{FF2B5EF4-FFF2-40B4-BE49-F238E27FC236}">
                <a16:creationId xmlns:a16="http://schemas.microsoft.com/office/drawing/2014/main" id="{D6E43E1C-1314-4F6F-89BA-06CEBBE6303A}"/>
              </a:ext>
            </a:extLst>
          </p:cNvPr>
          <p:cNvSpPr/>
          <p:nvPr/>
        </p:nvSpPr>
        <p:spPr bwMode="auto">
          <a:xfrm>
            <a:off x="6786563" y="4572000"/>
            <a:ext cx="1643062" cy="1571625"/>
          </a:xfrm>
          <a:prstGeom prst="mathMultiply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5">
            <a:extLst>
              <a:ext uri="{FF2B5EF4-FFF2-40B4-BE49-F238E27FC236}">
                <a16:creationId xmlns:a16="http://schemas.microsoft.com/office/drawing/2014/main" id="{D629D276-7FBB-475F-B236-FD042FB8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int n = 0, sum =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cin &gt;&gt; n;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的每一个数</a:t>
            </a:r>
            <a:r>
              <a:rPr lang="en-US" altLang="zh-CN"/>
              <a:t>i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</a:t>
            </a:r>
            <a:r>
              <a:rPr lang="en-US" altLang="zh-CN"/>
              <a:t>if ((i % 3 == 0) 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zh-CN" altLang="en-US"/>
              <a:t> </a:t>
            </a:r>
            <a:r>
              <a:rPr lang="en-US" altLang="zh-CN"/>
              <a:t>(i % 5 == 0))</a:t>
            </a:r>
            <a:endParaRPr lang="zh-CN" altLang="en-US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　　</a:t>
            </a:r>
            <a:r>
              <a:rPr lang="en-US" altLang="zh-CN"/>
              <a:t>sum = sum + i;</a:t>
            </a:r>
            <a:endParaRPr lang="zh-CN" altLang="en-US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cout &lt;&lt; sum &lt;&lt; endl;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6866" name="标题 1">
            <a:extLst>
              <a:ext uri="{FF2B5EF4-FFF2-40B4-BE49-F238E27FC236}">
                <a16:creationId xmlns:a16="http://schemas.microsoft.com/office/drawing/2014/main" id="{2741FD8E-868C-4DBF-BA33-41F43BEA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5">
            <a:extLst>
              <a:ext uri="{FF2B5EF4-FFF2-40B4-BE49-F238E27FC236}">
                <a16:creationId xmlns:a16="http://schemas.microsoft.com/office/drawing/2014/main" id="{D49E556B-6CFC-4A68-9BE7-D092F05A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int n = 0, sum =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cin &gt;&gt; n;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的每一个数</a:t>
            </a:r>
            <a:r>
              <a:rPr lang="en-US" altLang="zh-CN"/>
              <a:t>i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</a:t>
            </a:r>
            <a:r>
              <a:rPr lang="en-US" altLang="zh-CN"/>
              <a:t>if ((i % 3 == 0) </a:t>
            </a:r>
            <a:r>
              <a:rPr lang="en-US" altLang="zh-CN">
                <a:solidFill>
                  <a:srgbClr val="FF0000"/>
                </a:solidFill>
              </a:rPr>
              <a:t>||</a:t>
            </a:r>
            <a:r>
              <a:rPr lang="zh-CN" altLang="en-US"/>
              <a:t> </a:t>
            </a:r>
            <a:r>
              <a:rPr lang="en-US" altLang="zh-CN"/>
              <a:t>(i % 5 == 0))</a:t>
            </a:r>
            <a:endParaRPr lang="zh-CN" altLang="en-US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　　</a:t>
            </a:r>
            <a:r>
              <a:rPr lang="en-US" altLang="zh-CN"/>
              <a:t>sum = sum + i;</a:t>
            </a:r>
            <a:endParaRPr lang="zh-CN" altLang="en-US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cout &lt;&lt; sum &lt;&lt; endl;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7890" name="标题 1">
            <a:extLst>
              <a:ext uri="{FF2B5EF4-FFF2-40B4-BE49-F238E27FC236}">
                <a16:creationId xmlns:a16="http://schemas.microsoft.com/office/drawing/2014/main" id="{7F91CB7F-A0FD-4366-BE53-8273053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5">
            <a:extLst>
              <a:ext uri="{FF2B5EF4-FFF2-40B4-BE49-F238E27FC236}">
                <a16:creationId xmlns:a16="http://schemas.microsoft.com/office/drawing/2014/main" id="{D31093F0-EE01-4EFD-97D2-C7249FE9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433FCE-8121-40B5-8C28-7802D007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关键词：枚举</a:t>
            </a:r>
            <a:r>
              <a:rPr lang="en-US" altLang="zh-CN"/>
              <a:t>…</a:t>
            </a:r>
            <a:r>
              <a:rPr lang="zh-CN" altLang="en-US"/>
              <a:t>、一直做</a:t>
            </a:r>
            <a:r>
              <a:rPr lang="en-US" altLang="zh-CN"/>
              <a:t>…</a:t>
            </a:r>
            <a:r>
              <a:rPr lang="zh-CN" altLang="en-US"/>
              <a:t>、直到</a:t>
            </a:r>
            <a:r>
              <a:rPr lang="en-US" altLang="zh-CN"/>
              <a:t>…</a:t>
            </a:r>
          </a:p>
          <a:p>
            <a:r>
              <a:rPr lang="zh-CN" altLang="en-US"/>
              <a:t>适用场合：</a:t>
            </a:r>
          </a:p>
          <a:p>
            <a:pPr lvl="1"/>
            <a:r>
              <a:rPr lang="zh-CN" altLang="en-US"/>
              <a:t>重复性任务</a:t>
            </a:r>
          </a:p>
          <a:p>
            <a:pPr lvl="1"/>
            <a:r>
              <a:rPr lang="zh-CN" altLang="en-US"/>
              <a:t>没有循环，要计算机何用？</a:t>
            </a:r>
          </a:p>
          <a:p>
            <a:r>
              <a:rPr lang="zh-CN" altLang="en-US"/>
              <a:t>注意：不要写出无限循环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6903EE9-4B61-4843-A438-9B656C39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D468E78-7F39-4502-A794-39526A274179}"/>
              </a:ext>
            </a:extLst>
          </p:cNvPr>
          <p:cNvSpPr txBox="1">
            <a:spLocks/>
          </p:cNvSpPr>
          <p:nvPr/>
        </p:nvSpPr>
        <p:spPr bwMode="auto">
          <a:xfrm>
            <a:off x="630238" y="2571750"/>
            <a:ext cx="7772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kumimoji="1" lang="zh-CN" altLang="en-US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 </a:t>
            </a: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 </a:t>
            </a:r>
            <a:r>
              <a:rPr kumimoji="1" lang="zh-CN" altLang="en-US" sz="2800" kern="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D</a:t>
            </a:r>
            <a:endParaRPr kumimoji="1" lang="zh-CN" altLang="en-US" sz="2800" kern="0" dirty="0">
              <a:solidFill>
                <a:srgbClr val="FF99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3099764-8BA0-4204-BBDD-27DBEAACB82D}"/>
              </a:ext>
            </a:extLst>
          </p:cNvPr>
          <p:cNvSpPr txBox="1">
            <a:spLocks/>
          </p:cNvSpPr>
          <p:nvPr/>
        </p:nvSpPr>
        <p:spPr bwMode="auto">
          <a:xfrm>
            <a:off x="1273175" y="1428750"/>
            <a:ext cx="1357313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初始化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48B70C-B5DC-4F28-883A-9D7E6470C439}"/>
              </a:ext>
            </a:extLst>
          </p:cNvPr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1790701" y="2232025"/>
            <a:ext cx="571500" cy="2508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BAD4BCC-8480-4E95-A99C-EE72394B0119}"/>
              </a:ext>
            </a:extLst>
          </p:cNvPr>
          <p:cNvSpPr txBox="1">
            <a:spLocks/>
          </p:cNvSpPr>
          <p:nvPr/>
        </p:nvSpPr>
        <p:spPr bwMode="auto">
          <a:xfrm>
            <a:off x="2916238" y="1428750"/>
            <a:ext cx="171450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结束条件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B1AE09-317F-4FBC-A856-B6776B60B37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5400000">
            <a:off x="3486944" y="2356644"/>
            <a:ext cx="5715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F5B69FA-F5EE-4349-A210-DFBE40334704}"/>
              </a:ext>
            </a:extLst>
          </p:cNvPr>
          <p:cNvSpPr txBox="1">
            <a:spLocks/>
          </p:cNvSpPr>
          <p:nvPr/>
        </p:nvSpPr>
        <p:spPr bwMode="auto">
          <a:xfrm>
            <a:off x="4916488" y="1428750"/>
            <a:ext cx="1643062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步进关系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1EB607-BD50-42DE-8E61-EE6BFB32AC3F}"/>
              </a:ext>
            </a:extLst>
          </p:cNvPr>
          <p:cNvCxnSpPr>
            <a:cxnSpLocks noChangeShapeType="1"/>
            <a:stCxn id="21" idx="2"/>
          </p:cNvCxnSpPr>
          <p:nvPr/>
        </p:nvCxnSpPr>
        <p:spPr bwMode="auto">
          <a:xfrm rot="5400000">
            <a:off x="5291932" y="2196306"/>
            <a:ext cx="571500" cy="3222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FF6E78F6-C0B1-479A-83F6-48E50F1E0C72}"/>
              </a:ext>
            </a:extLst>
          </p:cNvPr>
          <p:cNvSpPr txBox="1">
            <a:spLocks/>
          </p:cNvSpPr>
          <p:nvPr/>
        </p:nvSpPr>
        <p:spPr bwMode="auto">
          <a:xfrm>
            <a:off x="6988175" y="3071813"/>
            <a:ext cx="1285875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循环体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44B981-992E-4BF1-B41B-1145D42E9B81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rot="10800000" flipV="1">
            <a:off x="2701925" y="3392488"/>
            <a:ext cx="428625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" name="Picture 4">
            <a:extLst>
              <a:ext uri="{FF2B5EF4-FFF2-40B4-BE49-F238E27FC236}">
                <a16:creationId xmlns:a16="http://schemas.microsoft.com/office/drawing/2014/main" id="{D8AF4D82-7E9A-4B0F-8959-4749E983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071938"/>
            <a:ext cx="77279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5">
            <a:extLst>
              <a:ext uri="{FF2B5EF4-FFF2-40B4-BE49-F238E27FC236}">
                <a16:creationId xmlns:a16="http://schemas.microsoft.com/office/drawing/2014/main" id="{B56B8A25-0922-452B-A11E-AB6513A4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int n = 0, sum =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的每一个数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/>
              <a:t>　　　　</a:t>
            </a:r>
            <a:r>
              <a:rPr lang="en-US" altLang="zh-CN" dirty="0"/>
              <a:t>if ((</a:t>
            </a:r>
            <a:r>
              <a:rPr lang="en-US" altLang="zh-CN" dirty="0" err="1"/>
              <a:t>i</a:t>
            </a:r>
            <a:r>
              <a:rPr lang="en-US" altLang="zh-CN" dirty="0"/>
              <a:t> % 3 == 0) ||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% 5 == 0))</a:t>
            </a:r>
            <a:endParaRPr lang="zh-CN" altLang="en-US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/>
              <a:t>　　　　　　</a:t>
            </a:r>
            <a:r>
              <a:rPr lang="en-US" altLang="zh-CN" dirty="0"/>
              <a:t>sum = sum +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 err="1"/>
              <a:t>cout</a:t>
            </a:r>
            <a:r>
              <a:rPr lang="en-US" altLang="zh-CN" dirty="0"/>
              <a:t>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3010" name="标题 1">
            <a:extLst>
              <a:ext uri="{FF2B5EF4-FFF2-40B4-BE49-F238E27FC236}">
                <a16:creationId xmlns:a16="http://schemas.microsoft.com/office/drawing/2014/main" id="{15822088-2549-409D-847C-5DEE217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5">
            <a:extLst>
              <a:ext uri="{FF2B5EF4-FFF2-40B4-BE49-F238E27FC236}">
                <a16:creationId xmlns:a16="http://schemas.microsoft.com/office/drawing/2014/main" id="{9CCF8287-5AE8-4790-8083-685B81F7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int n = 0, sum =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cin &gt;&gt; n;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>
                <a:solidFill>
                  <a:srgbClr val="FF0000"/>
                </a:solidFill>
              </a:rPr>
              <a:t>for (int i = 1; i &lt;= n; i++)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</a:t>
            </a:r>
            <a:r>
              <a:rPr lang="en-US" altLang="zh-CN"/>
              <a:t>if ((i % 3 == 0) ||</a:t>
            </a:r>
            <a:r>
              <a:rPr lang="zh-CN" altLang="en-US"/>
              <a:t> </a:t>
            </a:r>
            <a:r>
              <a:rPr lang="en-US" altLang="zh-CN"/>
              <a:t>(i % 5 == 0))</a:t>
            </a:r>
            <a:endParaRPr lang="zh-CN" altLang="en-US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　　　　</a:t>
            </a:r>
            <a:r>
              <a:rPr lang="en-US" altLang="zh-CN"/>
              <a:t>sum = sum + i;</a:t>
            </a:r>
            <a:endParaRPr lang="zh-CN" altLang="en-US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cout &lt;&lt; sum &lt;&lt; endl;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　　</a:t>
            </a:r>
            <a:r>
              <a:rPr lang="en-US" altLang="zh-CN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4034" name="标题 1">
            <a:extLst>
              <a:ext uri="{FF2B5EF4-FFF2-40B4-BE49-F238E27FC236}">
                <a16:creationId xmlns:a16="http://schemas.microsoft.com/office/drawing/2014/main" id="{5C9B8018-8C93-48A1-B011-2ABEE798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A9FB8ED4-13DD-43F4-A138-E303BB2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B9A22028-7F43-4999-A427-3D012A79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if</a:t>
            </a:r>
            <a:r>
              <a:rPr lang="zh-CN" altLang="en-US"/>
              <a:t>语句类似，如果循环体语句</a:t>
            </a:r>
            <a:r>
              <a:rPr lang="en-US" altLang="zh-CN"/>
              <a:t>D</a:t>
            </a:r>
            <a:r>
              <a:rPr lang="zh-CN" altLang="en-US"/>
              <a:t>并不只是一条语句时，使用复合语句</a:t>
            </a:r>
            <a:r>
              <a:rPr lang="en-US" altLang="zh-CN"/>
              <a:t>{ … }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DF895778-611E-493A-9B3E-A90C7BC8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循环小结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4C810985-FFAA-499D-B45A-83CED36D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发现任务中的重复性，使用循环完成</a:t>
            </a:r>
            <a:endParaRPr lang="en-US" altLang="zh-CN"/>
          </a:p>
          <a:p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en-US" altLang="zh-CN"/>
              <a:t>for (…;…;…) { …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90B51836-A26B-472E-A0DA-8E7882B1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9863C-305D-4E30-B778-3EAB34F1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输入一个数</a:t>
            </a:r>
            <a:r>
              <a:rPr lang="en-US" altLang="zh-CN"/>
              <a:t>n</a:t>
            </a:r>
            <a:r>
              <a:rPr lang="zh-CN" altLang="en-US"/>
              <a:t>，判断它是否是素数，是则输出“</a:t>
            </a:r>
            <a:r>
              <a:rPr lang="en-US" altLang="zh-CN"/>
              <a:t>Yes”</a:t>
            </a:r>
            <a:r>
              <a:rPr lang="zh-CN" altLang="en-US"/>
              <a:t>，否则输出“</a:t>
            </a:r>
            <a:r>
              <a:rPr lang="en-US" altLang="zh-CN"/>
              <a:t>No”</a:t>
            </a:r>
          </a:p>
          <a:p>
            <a:pPr lvl="1"/>
            <a:r>
              <a:rPr lang="zh-CN" altLang="en-US"/>
              <a:t>如果</a:t>
            </a:r>
            <a:r>
              <a:rPr lang="en-US" altLang="zh-CN"/>
              <a:t>p</a:t>
            </a:r>
            <a:r>
              <a:rPr lang="zh-CN" altLang="en-US"/>
              <a:t>是素数，当且仅当</a:t>
            </a:r>
            <a:r>
              <a:rPr lang="en-US" altLang="zh-CN"/>
              <a:t>p</a:t>
            </a:r>
            <a:r>
              <a:rPr lang="zh-CN" altLang="en-US"/>
              <a:t>仅有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两个因数</a:t>
            </a:r>
          </a:p>
          <a:p>
            <a:pPr lvl="1"/>
            <a:r>
              <a:rPr lang="zh-CN" altLang="en-US"/>
              <a:t>如果</a:t>
            </a:r>
            <a:r>
              <a:rPr lang="en-US" altLang="zh-CN"/>
              <a:t>p</a:t>
            </a:r>
            <a:r>
              <a:rPr lang="zh-CN" altLang="en-US"/>
              <a:t>是素数，从</a:t>
            </a:r>
            <a:r>
              <a:rPr lang="en-US" altLang="zh-CN"/>
              <a:t>2</a:t>
            </a:r>
            <a:r>
              <a:rPr lang="zh-CN" altLang="en-US"/>
              <a:t>到</a:t>
            </a:r>
            <a:r>
              <a:rPr lang="en-US" altLang="zh-CN"/>
              <a:t>p-1</a:t>
            </a:r>
            <a:r>
              <a:rPr lang="zh-CN" altLang="en-US"/>
              <a:t>都不能被</a:t>
            </a:r>
            <a:r>
              <a:rPr lang="en-US" altLang="zh-CN"/>
              <a:t>p</a:t>
            </a:r>
            <a:r>
              <a:rPr lang="zh-CN" altLang="en-US"/>
              <a:t>整除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占位符 6">
            <a:extLst>
              <a:ext uri="{FF2B5EF4-FFF2-40B4-BE49-F238E27FC236}">
                <a16:creationId xmlns:a16="http://schemas.microsoft.com/office/drawing/2014/main" id="{4ECB3DBE-8D8C-42CA-8C7C-27B76431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00B050"/>
                </a:solidFill>
              </a:rPr>
              <a:t>输入</a:t>
            </a:r>
            <a:r>
              <a:rPr lang="zh-CN" altLang="en-US"/>
              <a:t>整数</a:t>
            </a:r>
            <a:r>
              <a:rPr lang="en-US" altLang="zh-CN"/>
              <a:t>n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0000FF"/>
                </a:solidFill>
              </a:rPr>
              <a:t>检查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是否为素数</a:t>
            </a:r>
            <a:endParaRPr lang="en-US" altLang="zh-CN">
              <a:solidFill>
                <a:srgbClr val="0000FF"/>
              </a:solidFill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n</a:t>
            </a:r>
            <a:r>
              <a:rPr lang="zh-CN" altLang="en-US"/>
              <a:t>是素数</a:t>
            </a:r>
            <a:endParaRPr lang="en-US" altLang="zh-CN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/>
              <a:t>        </a:t>
            </a:r>
            <a:r>
              <a:rPr lang="zh-CN" altLang="en-US">
                <a:solidFill>
                  <a:srgbClr val="00B050"/>
                </a:solidFill>
              </a:rPr>
              <a:t>输出</a:t>
            </a:r>
            <a:r>
              <a:rPr lang="zh-CN" altLang="en-US"/>
              <a:t>“</a:t>
            </a:r>
            <a:r>
              <a:rPr lang="en-US" altLang="zh-CN"/>
              <a:t>Yes</a:t>
            </a:r>
            <a:r>
              <a:rPr lang="zh-CN" altLang="en-US"/>
              <a:t>”</a:t>
            </a:r>
            <a:endParaRPr lang="en-US" altLang="zh-CN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        </a:t>
            </a:r>
            <a:r>
              <a:rPr lang="zh-CN" altLang="en-US">
                <a:solidFill>
                  <a:srgbClr val="00B050"/>
                </a:solidFill>
              </a:rPr>
              <a:t>输出</a:t>
            </a:r>
            <a:r>
              <a:rPr lang="zh-CN" altLang="en-US"/>
              <a:t>“</a:t>
            </a:r>
            <a:r>
              <a:rPr lang="en-US" altLang="zh-CN"/>
              <a:t>No</a:t>
            </a:r>
            <a:r>
              <a:rPr lang="zh-CN" altLang="en-US"/>
              <a:t>”</a:t>
            </a:r>
            <a:endParaRPr lang="en-US" altLang="zh-CN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8130" name="标题 5">
            <a:extLst>
              <a:ext uri="{FF2B5EF4-FFF2-40B4-BE49-F238E27FC236}">
                <a16:creationId xmlns:a16="http://schemas.microsoft.com/office/drawing/2014/main" id="{DF1B84EE-86C2-4F17-81EE-B35BFBBD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134" name="矩形 13">
            <a:extLst>
              <a:ext uri="{FF2B5EF4-FFF2-40B4-BE49-F238E27FC236}">
                <a16:creationId xmlns:a16="http://schemas.microsoft.com/office/drawing/2014/main" id="{C8A35CB4-B1FB-4C81-B5AA-95CE5708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03" y="2199159"/>
            <a:ext cx="2786062" cy="50006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id="{AE04B81A-3C6F-46D5-BCE9-6FD7E85AC6C1}"/>
              </a:ext>
            </a:extLst>
          </p:cNvPr>
          <p:cNvGrpSpPr>
            <a:grpSpLocks/>
          </p:cNvGrpSpPr>
          <p:nvPr/>
        </p:nvGrpSpPr>
        <p:grpSpPr bwMode="auto">
          <a:xfrm>
            <a:off x="755603" y="1484784"/>
            <a:ext cx="2786062" cy="714375"/>
            <a:chOff x="1428728" y="2000240"/>
            <a:chExt cx="2786082" cy="714380"/>
          </a:xfrm>
          <a:solidFill>
            <a:schemeClr val="bg1"/>
          </a:solidFill>
        </p:grpSpPr>
        <p:sp>
          <p:nvSpPr>
            <p:cNvPr id="45077" name="圆角矩形 83">
              <a:extLst>
                <a:ext uri="{FF2B5EF4-FFF2-40B4-BE49-F238E27FC236}">
                  <a16:creationId xmlns:a16="http://schemas.microsoft.com/office/drawing/2014/main" id="{9649ADE1-702B-4E52-AF66-6E412A05F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2000240"/>
              <a:ext cx="2786082" cy="71438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itchFamily="49" charset="-122"/>
                  <a:ea typeface="仿宋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kumimoji="1" lang="zh-CN" altLang="en-US" sz="2400" b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C89D7A6-EDD1-4C10-A4A4-5F54BA67AE87}"/>
                </a:ext>
              </a:extLst>
            </p:cNvPr>
            <p:cNvSpPr txBox="1"/>
            <p:nvPr/>
          </p:nvSpPr>
          <p:spPr>
            <a:xfrm>
              <a:off x="1428728" y="2000240"/>
              <a:ext cx="2214578" cy="7080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n = 0;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cin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&gt;&gt; n;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6" name="内容占位符 2">
            <a:extLst>
              <a:ext uri="{FF2B5EF4-FFF2-40B4-BE49-F238E27FC236}">
                <a16:creationId xmlns:a16="http://schemas.microsoft.com/office/drawing/2014/main" id="{DC613115-8637-4A3B-BA55-0BAFB67F51CA}"/>
              </a:ext>
            </a:extLst>
          </p:cNvPr>
          <p:cNvSpPr txBox="1">
            <a:spLocks/>
          </p:cNvSpPr>
          <p:nvPr/>
        </p:nvSpPr>
        <p:spPr bwMode="auto">
          <a:xfrm>
            <a:off x="4041728" y="1770534"/>
            <a:ext cx="4786312" cy="35004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假设</a:t>
            </a:r>
            <a:r>
              <a:rPr kumimoji="1" lang="en-US" altLang="zh-CN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是素数</a:t>
            </a:r>
            <a:endParaRPr kumimoji="1" lang="en-US" altLang="zh-CN" sz="1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1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枚举</a:t>
            </a:r>
            <a:r>
              <a:rPr kumimoji="1" lang="en-US" altLang="zh-CN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kumimoji="1" lang="en-US" altLang="zh-CN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n-1</a:t>
            </a:r>
            <a:r>
              <a:rPr kumimoji="1" lang="zh-CN" altLang="en-US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的所有数</a:t>
            </a:r>
            <a:endParaRPr kumimoji="1" lang="en-US" altLang="zh-CN" sz="1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1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如果</a:t>
            </a:r>
            <a:r>
              <a:rPr kumimoji="1" lang="en-US" altLang="zh-CN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能整除这个数</a:t>
            </a:r>
            <a:endParaRPr kumimoji="1" lang="en-US" altLang="zh-CN" sz="1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n</a:t>
            </a:r>
            <a:r>
              <a:rPr kumimoji="1" lang="zh-CN" altLang="en-US" sz="1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不是素数</a:t>
            </a:r>
            <a:endParaRPr kumimoji="1" lang="en-US" altLang="zh-CN" sz="1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8137" name="直接连接符 21">
            <a:extLst>
              <a:ext uri="{FF2B5EF4-FFF2-40B4-BE49-F238E27FC236}">
                <a16:creationId xmlns:a16="http://schemas.microsoft.com/office/drawing/2014/main" id="{85C508F3-9321-4A5D-8943-F68ACB946A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41665" y="1770534"/>
            <a:ext cx="500063" cy="4286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直接连接符 22">
            <a:extLst>
              <a:ext uri="{FF2B5EF4-FFF2-40B4-BE49-F238E27FC236}">
                <a16:creationId xmlns:a16="http://schemas.microsoft.com/office/drawing/2014/main" id="{F95F79C7-4F9C-44C7-8B2A-676CB49B256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505822" y="3735065"/>
            <a:ext cx="2571750" cy="5000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23">
            <a:extLst>
              <a:ext uri="{FF2B5EF4-FFF2-40B4-BE49-F238E27FC236}">
                <a16:creationId xmlns:a16="http://schemas.microsoft.com/office/drawing/2014/main" id="{86593CFB-A9AC-4B19-A837-08F5BD7E21C4}"/>
              </a:ext>
            </a:extLst>
          </p:cNvPr>
          <p:cNvGrpSpPr>
            <a:grpSpLocks/>
          </p:cNvGrpSpPr>
          <p:nvPr/>
        </p:nvGrpSpPr>
        <p:grpSpPr bwMode="auto">
          <a:xfrm>
            <a:off x="4113135" y="1841960"/>
            <a:ext cx="4643438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B9BD141C-5414-4BA0-8A4C-E80E3F295A23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DCA00C-DAA8-404B-88E5-F2C2AF264C93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bool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bPrime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= true;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6">
            <a:extLst>
              <a:ext uri="{FF2B5EF4-FFF2-40B4-BE49-F238E27FC236}">
                <a16:creationId xmlns:a16="http://schemas.microsoft.com/office/drawing/2014/main" id="{32DF9F99-2C65-4BFD-90E0-3734960D0F4B}"/>
              </a:ext>
            </a:extLst>
          </p:cNvPr>
          <p:cNvGrpSpPr>
            <a:grpSpLocks/>
          </p:cNvGrpSpPr>
          <p:nvPr/>
        </p:nvGrpSpPr>
        <p:grpSpPr bwMode="auto">
          <a:xfrm>
            <a:off x="4113135" y="2413460"/>
            <a:ext cx="4643438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93" name="圆角矩形 92">
              <a:extLst>
                <a:ext uri="{FF2B5EF4-FFF2-40B4-BE49-F238E27FC236}">
                  <a16:creationId xmlns:a16="http://schemas.microsoft.com/office/drawing/2014/main" id="{AB755352-CC53-4F45-A49B-0B96AAD2ABE3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6065C5-AFBA-417A-B546-D3EE637629D0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for (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= 2;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 n;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++) {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39">
            <a:extLst>
              <a:ext uri="{FF2B5EF4-FFF2-40B4-BE49-F238E27FC236}">
                <a16:creationId xmlns:a16="http://schemas.microsoft.com/office/drawing/2014/main" id="{C65CA846-2754-47A2-A813-0791A2F9B9B4}"/>
              </a:ext>
            </a:extLst>
          </p:cNvPr>
          <p:cNvGrpSpPr>
            <a:grpSpLocks/>
          </p:cNvGrpSpPr>
          <p:nvPr/>
        </p:nvGrpSpPr>
        <p:grpSpPr bwMode="auto">
          <a:xfrm>
            <a:off x="4113135" y="4699476"/>
            <a:ext cx="4643438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96" name="圆角矩形 95">
              <a:extLst>
                <a:ext uri="{FF2B5EF4-FFF2-40B4-BE49-F238E27FC236}">
                  <a16:creationId xmlns:a16="http://schemas.microsoft.com/office/drawing/2014/main" id="{B6E19093-AE63-42F2-82D5-C478B27A6D54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0A278B-3596-459B-9997-6533137632E1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}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44">
            <a:extLst>
              <a:ext uri="{FF2B5EF4-FFF2-40B4-BE49-F238E27FC236}">
                <a16:creationId xmlns:a16="http://schemas.microsoft.com/office/drawing/2014/main" id="{711B31AB-0DB1-49D8-A504-62AA94D9752C}"/>
              </a:ext>
            </a:extLst>
          </p:cNvPr>
          <p:cNvGrpSpPr>
            <a:grpSpLocks/>
          </p:cNvGrpSpPr>
          <p:nvPr/>
        </p:nvGrpSpPr>
        <p:grpSpPr bwMode="auto">
          <a:xfrm>
            <a:off x="4541790" y="2984960"/>
            <a:ext cx="3929063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CB51F1AD-4C48-420D-ACC3-B893F930E34A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C2248A-CBDA-488A-9CF0-E0B2BA5B1D6C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if (n %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== 0) {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48">
            <a:extLst>
              <a:ext uri="{FF2B5EF4-FFF2-40B4-BE49-F238E27FC236}">
                <a16:creationId xmlns:a16="http://schemas.microsoft.com/office/drawing/2014/main" id="{CB300A33-EE66-4324-B6CF-B8A2D916E401}"/>
              </a:ext>
            </a:extLst>
          </p:cNvPr>
          <p:cNvGrpSpPr>
            <a:grpSpLocks/>
          </p:cNvGrpSpPr>
          <p:nvPr/>
        </p:nvGrpSpPr>
        <p:grpSpPr bwMode="auto">
          <a:xfrm>
            <a:off x="4541790" y="4127968"/>
            <a:ext cx="3929063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D7FE3A5-63BB-4196-A497-F6120AD7E1E7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869DCB-1DF0-4219-BA61-4DDF567F8172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}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51">
            <a:extLst>
              <a:ext uri="{FF2B5EF4-FFF2-40B4-BE49-F238E27FC236}">
                <a16:creationId xmlns:a16="http://schemas.microsoft.com/office/drawing/2014/main" id="{C7FEA57C-B8FB-4A7E-9148-1A1340CEE615}"/>
              </a:ext>
            </a:extLst>
          </p:cNvPr>
          <p:cNvGrpSpPr>
            <a:grpSpLocks/>
          </p:cNvGrpSpPr>
          <p:nvPr/>
        </p:nvGrpSpPr>
        <p:grpSpPr bwMode="auto">
          <a:xfrm>
            <a:off x="4898980" y="3556460"/>
            <a:ext cx="3286125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05" name="圆角矩形 104">
              <a:extLst>
                <a:ext uri="{FF2B5EF4-FFF2-40B4-BE49-F238E27FC236}">
                  <a16:creationId xmlns:a16="http://schemas.microsoft.com/office/drawing/2014/main" id="{FD55D29F-6443-49F4-B585-27B16719FBE8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18F9B2-7ADF-4BCF-919A-FEED911A8881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bPrime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= false;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9" name="组合 63">
            <a:extLst>
              <a:ext uri="{FF2B5EF4-FFF2-40B4-BE49-F238E27FC236}">
                <a16:creationId xmlns:a16="http://schemas.microsoft.com/office/drawing/2014/main" id="{66FCD2FE-67B1-43DD-86A4-81CFCD39FE10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699210"/>
            <a:ext cx="2786062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7259D63C-4735-468F-81D6-9DCE599D1882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2767C93-CC3C-41B4-8EF1-E03A4030C151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if (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bPrime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66">
            <a:extLst>
              <a:ext uri="{FF2B5EF4-FFF2-40B4-BE49-F238E27FC236}">
                <a16:creationId xmlns:a16="http://schemas.microsoft.com/office/drawing/2014/main" id="{3F348B70-F922-441E-A8D0-52812DC65188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3842210"/>
            <a:ext cx="2786062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C5AA0E3C-11BA-4FC6-8153-C353C23F08A9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A5C8A18-A947-4CD2-A669-170D9D865959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else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69">
            <a:extLst>
              <a:ext uri="{FF2B5EF4-FFF2-40B4-BE49-F238E27FC236}">
                <a16:creationId xmlns:a16="http://schemas.microsoft.com/office/drawing/2014/main" id="{BAB189C5-AE57-4A6C-8329-0590761085D6}"/>
              </a:ext>
            </a:extLst>
          </p:cNvPr>
          <p:cNvGrpSpPr>
            <a:grpSpLocks/>
          </p:cNvGrpSpPr>
          <p:nvPr/>
        </p:nvGrpSpPr>
        <p:grpSpPr bwMode="auto">
          <a:xfrm>
            <a:off x="1255638" y="3270710"/>
            <a:ext cx="2786063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F1342738-7D73-4A68-BB48-0D6B66E3E6E8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F1E5B31-60E2-4F41-A186-59A8E50DBAF7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&lt;&lt; "Yes" &lt;&lt;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72">
            <a:extLst>
              <a:ext uri="{FF2B5EF4-FFF2-40B4-BE49-F238E27FC236}">
                <a16:creationId xmlns:a16="http://schemas.microsoft.com/office/drawing/2014/main" id="{F2D9DEB8-1379-41B7-A375-BFD00358734C}"/>
              </a:ext>
            </a:extLst>
          </p:cNvPr>
          <p:cNvGrpSpPr>
            <a:grpSpLocks/>
          </p:cNvGrpSpPr>
          <p:nvPr/>
        </p:nvGrpSpPr>
        <p:grpSpPr bwMode="auto">
          <a:xfrm>
            <a:off x="1255638" y="4413710"/>
            <a:ext cx="2786063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FC4B1AA8-F91F-4B5C-A0B9-665683C3EB25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238E179-FE80-4A97-AAAD-2486B3920BAC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&lt;&lt; "No" &lt;&lt;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占位符 2">
            <a:extLst>
              <a:ext uri="{FF2B5EF4-FFF2-40B4-BE49-F238E27FC236}">
                <a16:creationId xmlns:a16="http://schemas.microsoft.com/office/drawing/2014/main" id="{A2BE37F2-31D6-405F-86EB-94D325A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int a = 0, b = 0, c = 0, d = 0, e = 0, f = 0;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cin &gt;&gt; a &gt;&gt; b &gt;&gt; c &gt;&gt; d &gt;&gt; e &gt;&gt; f;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a * e</a:t>
            </a:r>
            <a:r>
              <a:rPr lang="zh-CN" altLang="en-US">
                <a:solidFill>
                  <a:srgbClr val="FF0000"/>
                </a:solidFill>
              </a:rPr>
              <a:t>不等于</a:t>
            </a:r>
            <a:r>
              <a:rPr lang="en-US" altLang="zh-CN"/>
              <a:t>b * d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double x = (c * e - b * f) / (a * e - b * d + 0.0);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double y = (a * f - c * d) / (a * e - b * d + 0.0);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    cout &lt;&lt; x &lt;&lt; endl;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    cout &lt;&lt; y &lt;&lt; endl;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c * e</a:t>
            </a:r>
            <a:r>
              <a:rPr lang="zh-CN" altLang="en-US">
                <a:solidFill>
                  <a:srgbClr val="FF0000"/>
                </a:solidFill>
              </a:rPr>
              <a:t>不等于</a:t>
            </a:r>
            <a:r>
              <a:rPr lang="en-US" altLang="zh-CN"/>
              <a:t>b * f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无解</a:t>
            </a:r>
            <a:r>
              <a:rPr lang="en-US" altLang="zh-CN"/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endParaRPr lang="en-US" altLang="zh-CN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无穷解</a:t>
            </a:r>
            <a:r>
              <a:rPr lang="en-US" altLang="zh-CN"/>
              <a:t>" &lt;&lt; endl;</a:t>
            </a:r>
            <a:endParaRPr lang="fr-FR" altLang="zh-CN"/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DAB40AAF-F6D9-4811-B62E-7D8CF05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占位符 2">
            <a:extLst>
              <a:ext uri="{FF2B5EF4-FFF2-40B4-BE49-F238E27FC236}">
                <a16:creationId xmlns:a16="http://schemas.microsoft.com/office/drawing/2014/main" id="{E60AC832-B65F-4380-BA96-99B8F3FE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int n =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cin &gt;&gt; n;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bool bPrime = true;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for (int i = 2; i &lt; n; i++)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if (n % i == 0)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    bPrime = false;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if (bPrime)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cout &lt;&lt; "Yes"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else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cout &lt;&lt; "No" &lt;&lt; endl;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9154" name="标题 1">
            <a:extLst>
              <a:ext uri="{FF2B5EF4-FFF2-40B4-BE49-F238E27FC236}">
                <a16:creationId xmlns:a16="http://schemas.microsoft.com/office/drawing/2014/main" id="{24B83089-62C3-43F8-885F-08A4D35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D17E0E98-7240-4F0D-8B14-E9B5BE9C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思考一下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CD80D-724D-42FE-849B-77A20A81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中有一个循环，这个循环体要执行多少次？</a:t>
            </a:r>
            <a:endParaRPr lang="en-US" altLang="zh-CN" dirty="0"/>
          </a:p>
          <a:p>
            <a:r>
              <a:rPr lang="zh-CN" altLang="en-US" dirty="0"/>
              <a:t>能不能减少一些？</a:t>
            </a:r>
            <a:endParaRPr lang="en-US" altLang="zh-CN" dirty="0"/>
          </a:p>
          <a:p>
            <a:pPr lvl="1"/>
            <a:r>
              <a:rPr lang="zh-CN" altLang="en-US" dirty="0"/>
              <a:t>不用判断到</a:t>
            </a:r>
            <a:r>
              <a:rPr lang="en-US" altLang="zh-CN" dirty="0"/>
              <a:t>n-1</a:t>
            </a:r>
            <a:r>
              <a:rPr lang="zh-CN" altLang="en-US" dirty="0"/>
              <a:t>，就能够确认</a:t>
            </a:r>
            <a:r>
              <a:rPr lang="en-US" altLang="zh-CN" dirty="0"/>
              <a:t>n</a:t>
            </a:r>
            <a:r>
              <a:rPr lang="zh-CN" altLang="en-US" dirty="0"/>
              <a:t>是不是素数了</a:t>
            </a:r>
            <a:endParaRPr lang="en-US" altLang="zh-CN" dirty="0"/>
          </a:p>
          <a:p>
            <a:pPr lvl="1"/>
            <a:r>
              <a:rPr lang="zh-CN" altLang="en-US" dirty="0"/>
              <a:t>一旦有一个数能整除</a:t>
            </a:r>
            <a:r>
              <a:rPr lang="en-US" altLang="zh-CN" dirty="0"/>
              <a:t>n</a:t>
            </a:r>
            <a:r>
              <a:rPr lang="zh-CN" altLang="en-US" dirty="0"/>
              <a:t>，就不用再判断了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占位符 2">
            <a:extLst>
              <a:ext uri="{FF2B5EF4-FFF2-40B4-BE49-F238E27FC236}">
                <a16:creationId xmlns:a16="http://schemas.microsoft.com/office/drawing/2014/main" id="{7E5E416A-CB72-4886-B63F-E8686666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int n =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cin &gt;&gt; n;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bool bPrime = true;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for (int i = 2; i &lt; n; i++)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if (n % i == 0)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    bPrime = false;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if (bPrime)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cout &lt;&lt; "Yes"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else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cout &lt;&lt; "No"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1202" name="标题 1">
            <a:extLst>
              <a:ext uri="{FF2B5EF4-FFF2-40B4-BE49-F238E27FC236}">
                <a16:creationId xmlns:a16="http://schemas.microsoft.com/office/drawing/2014/main" id="{6DD63A95-12A6-4696-9993-75C36B67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占位符 2">
            <a:extLst>
              <a:ext uri="{FF2B5EF4-FFF2-40B4-BE49-F238E27FC236}">
                <a16:creationId xmlns:a16="http://schemas.microsoft.com/office/drawing/2014/main" id="{F922E8DE-0915-4483-9A71-65985BBA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int n =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cin &gt;&gt; n;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bool bPrime = true;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for (int i = 2; </a:t>
            </a:r>
            <a:r>
              <a:rPr lang="en-US" altLang="zh-CN">
                <a:solidFill>
                  <a:srgbClr val="FF0000"/>
                </a:solidFill>
              </a:rPr>
              <a:t>i * i &lt;= n</a:t>
            </a:r>
            <a:r>
              <a:rPr lang="en-US" altLang="zh-CN"/>
              <a:t>; i++)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if (n % i == 0)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    bPrime = false;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if (bPrime)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cout &lt;&lt; "Yes"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else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cout &lt;&lt; "No"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2226" name="标题 1">
            <a:extLst>
              <a:ext uri="{FF2B5EF4-FFF2-40B4-BE49-F238E27FC236}">
                <a16:creationId xmlns:a16="http://schemas.microsoft.com/office/drawing/2014/main" id="{FEC3D7C7-6A75-475E-B767-2844A53A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占位符 2">
            <a:extLst>
              <a:ext uri="{FF2B5EF4-FFF2-40B4-BE49-F238E27FC236}">
                <a16:creationId xmlns:a16="http://schemas.microsoft.com/office/drawing/2014/main" id="{5E81D59B-54DD-4BCB-9AF3-02C5307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int n =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cin &gt;&gt; n;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bool bPrime = true;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for (int i = 2; i * i &lt;= n; i++)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if (n % i == 0)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    bPrime = false;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FF0000"/>
                </a:solidFill>
              </a:rPr>
              <a:t>break;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if (bPrime)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cout &lt;&lt; "Yes"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else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cout &lt;&lt; "No"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3250" name="标题 1">
            <a:extLst>
              <a:ext uri="{FF2B5EF4-FFF2-40B4-BE49-F238E27FC236}">
                <a16:creationId xmlns:a16="http://schemas.microsoft.com/office/drawing/2014/main" id="{D3A7EFD2-2CBF-40CC-96FB-83BE4A43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BA43CD71-8A05-4AD8-9062-C941531C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4275" name="内容占位符 5">
            <a:extLst>
              <a:ext uri="{FF2B5EF4-FFF2-40B4-BE49-F238E27FC236}">
                <a16:creationId xmlns:a16="http://schemas.microsoft.com/office/drawing/2014/main" id="{E7DA03C8-99C9-45DF-88DA-8879322A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猜数游戏用到的纸牌，你能编程做出这样的纸牌吗？</a:t>
            </a:r>
            <a:endParaRPr lang="en-US" altLang="zh-CN"/>
          </a:p>
          <a:p>
            <a:r>
              <a:rPr lang="zh-CN" altLang="en-US"/>
              <a:t>输入一个正整数</a:t>
            </a:r>
            <a:r>
              <a:rPr lang="en-US" altLang="zh-CN"/>
              <a:t>N</a:t>
            </a:r>
            <a:r>
              <a:rPr lang="zh-CN" altLang="en-US"/>
              <a:t>，输出若干行，每行代表一张卡片，行内若干个数代表卡片上的数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5">
            <a:extLst>
              <a:ext uri="{FF2B5EF4-FFF2-40B4-BE49-F238E27FC236}">
                <a16:creationId xmlns:a16="http://schemas.microsoft.com/office/drawing/2014/main" id="{9F11EA60-046D-4CA1-A9C3-6B40D2B0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初始化</a:t>
            </a:r>
            <a:r>
              <a:rPr lang="en-US" altLang="zh-CN"/>
              <a:t>n</a:t>
            </a:r>
            <a:r>
              <a:rPr lang="zh-CN" altLang="en-US"/>
              <a:t>为</a:t>
            </a:r>
            <a:r>
              <a:rPr lang="en-US" altLang="zh-CN"/>
              <a:t>0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zh-CN" altLang="en-US">
                <a:solidFill>
                  <a:srgbClr val="00B050"/>
                </a:solidFill>
              </a:rPr>
              <a:t>输入</a:t>
            </a:r>
            <a:r>
              <a:rPr lang="en-US" altLang="zh-CN"/>
              <a:t>n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zh-CN" altLang="en-US"/>
              <a:t>每一张卡片</a:t>
            </a:r>
            <a:r>
              <a:rPr lang="en-US" altLang="zh-CN"/>
              <a:t>d</a:t>
            </a:r>
            <a:r>
              <a:rPr lang="zh-CN" altLang="en-US"/>
              <a:t>（从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log(n)</a:t>
            </a:r>
            <a:r>
              <a:rPr lang="zh-CN" altLang="en-US"/>
              <a:t>）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endParaRPr lang="en-US" altLang="zh-CN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B050"/>
                </a:solidFill>
              </a:rPr>
              <a:t>        </a:t>
            </a:r>
            <a:r>
              <a:rPr lang="zh-CN" altLang="en-US">
                <a:solidFill>
                  <a:srgbClr val="0070C0"/>
                </a:solidFill>
              </a:rPr>
              <a:t>输出片上的数</a:t>
            </a:r>
            <a:endParaRPr lang="en-US" altLang="zh-CN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</a:t>
            </a:r>
            <a:r>
              <a:rPr lang="zh-CN" altLang="en-US">
                <a:solidFill>
                  <a:srgbClr val="00B050"/>
                </a:solidFill>
              </a:rPr>
              <a:t>输出</a:t>
            </a:r>
            <a:r>
              <a:rPr lang="zh-CN" altLang="en-US"/>
              <a:t>换行</a:t>
            </a:r>
            <a:endParaRPr lang="en-US" altLang="zh-CN"/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5298" name="标题 1">
            <a:extLst>
              <a:ext uri="{FF2B5EF4-FFF2-40B4-BE49-F238E27FC236}">
                <a16:creationId xmlns:a16="http://schemas.microsoft.com/office/drawing/2014/main" id="{6ECE5B3D-693D-40E3-AB1E-1522A004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5">
            <a:extLst>
              <a:ext uri="{FF2B5EF4-FFF2-40B4-BE49-F238E27FC236}">
                <a16:creationId xmlns:a16="http://schemas.microsoft.com/office/drawing/2014/main" id="{409BDDCD-F562-4963-AB4C-623514FD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   初始化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00B050"/>
                </a:solidFill>
              </a:rPr>
              <a:t>输入</a:t>
            </a:r>
            <a:r>
              <a:rPr lang="en-US" altLang="zh-CN" dirty="0"/>
              <a:t>n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zh-CN" altLang="en-US" dirty="0"/>
              <a:t>每一张卡片</a:t>
            </a:r>
            <a:r>
              <a:rPr lang="en-US" altLang="zh-CN" dirty="0"/>
              <a:t>d</a:t>
            </a:r>
            <a:r>
              <a:rPr lang="zh-CN" altLang="en-US" dirty="0"/>
              <a:t>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log(n)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zh-CN" altLang="en-US" dirty="0"/>
              <a:t>每一个数</a:t>
            </a:r>
            <a:r>
              <a:rPr lang="en-US" altLang="zh-CN" dirty="0" err="1"/>
              <a:t>i</a:t>
            </a:r>
            <a:r>
              <a:rPr lang="zh-CN" altLang="en-US" dirty="0"/>
              <a:t>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应该写在卡片</a:t>
            </a:r>
            <a:r>
              <a:rPr lang="en-US" altLang="zh-CN" dirty="0"/>
              <a:t>d</a:t>
            </a:r>
            <a:r>
              <a:rPr lang="zh-CN" altLang="en-US" dirty="0"/>
              <a:t>上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换行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6322" name="标题 1">
            <a:extLst>
              <a:ext uri="{FF2B5EF4-FFF2-40B4-BE49-F238E27FC236}">
                <a16:creationId xmlns:a16="http://schemas.microsoft.com/office/drawing/2014/main" id="{1487D44C-EA0D-4254-B187-538AF57E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8A94C-7633-46F6-AA02-9F37625B2486}"/>
              </a:ext>
            </a:extLst>
          </p:cNvPr>
          <p:cNvSpPr txBox="1"/>
          <p:nvPr/>
        </p:nvSpPr>
        <p:spPr bwMode="auto">
          <a:xfrm>
            <a:off x="827584" y="1412776"/>
            <a:ext cx="4143375" cy="61595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n =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cin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&gt;&gt; n;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EB2F5-980B-470B-A0F4-E0502073C8B4}"/>
              </a:ext>
            </a:extLst>
          </p:cNvPr>
          <p:cNvSpPr txBox="1"/>
          <p:nvPr/>
        </p:nvSpPr>
        <p:spPr bwMode="auto">
          <a:xfrm>
            <a:off x="1327646" y="3951189"/>
            <a:ext cx="4429125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6E9A6-9740-4DA8-90D8-92A3691AC367}"/>
              </a:ext>
            </a:extLst>
          </p:cNvPr>
          <p:cNvSpPr txBox="1"/>
          <p:nvPr/>
        </p:nvSpPr>
        <p:spPr bwMode="auto">
          <a:xfrm>
            <a:off x="2470646" y="3233639"/>
            <a:ext cx="3286125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 ";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E6196-A1F4-4749-99F1-904FEEF1C3B5}"/>
              </a:ext>
            </a:extLst>
          </p:cNvPr>
          <p:cNvSpPr txBox="1"/>
          <p:nvPr/>
        </p:nvSpPr>
        <p:spPr bwMode="auto">
          <a:xfrm>
            <a:off x="827584" y="2106514"/>
            <a:ext cx="5500687" cy="3063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d = 1; d &lt;= log2(n) + 1; d++)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2B680-83C4-4C58-B81F-82DBF7BA302F}"/>
              </a:ext>
            </a:extLst>
          </p:cNvPr>
          <p:cNvSpPr txBox="1"/>
          <p:nvPr/>
        </p:nvSpPr>
        <p:spPr bwMode="auto">
          <a:xfrm>
            <a:off x="1327646" y="2490689"/>
            <a:ext cx="4429125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1;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&lt;= n;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51E9C-82B0-4DE3-8478-31A870D12086}"/>
              </a:ext>
            </a:extLst>
          </p:cNvPr>
          <p:cNvSpPr txBox="1"/>
          <p:nvPr/>
        </p:nvSpPr>
        <p:spPr bwMode="auto">
          <a:xfrm>
            <a:off x="1327646" y="3595589"/>
            <a:ext cx="4429125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BDA5B-8B2B-4FDF-9942-4E92BAC44099}"/>
              </a:ext>
            </a:extLst>
          </p:cNvPr>
          <p:cNvSpPr txBox="1"/>
          <p:nvPr/>
        </p:nvSpPr>
        <p:spPr bwMode="auto">
          <a:xfrm>
            <a:off x="827584" y="4309964"/>
            <a:ext cx="4214812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68D7A313-F0A5-4CEA-8700-F26DBBFC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42D9-8494-4D90-8BDF-6F55089C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如何判断一个数</a:t>
            </a:r>
            <a:r>
              <a:rPr lang="en-US" altLang="zh-CN"/>
              <a:t>i</a:t>
            </a:r>
            <a:r>
              <a:rPr lang="zh-CN" altLang="en-US"/>
              <a:t>是否应该写在卡片</a:t>
            </a:r>
            <a:r>
              <a:rPr lang="en-US" altLang="zh-CN"/>
              <a:t>d</a:t>
            </a:r>
            <a:r>
              <a:rPr lang="zh-CN" altLang="en-US"/>
              <a:t>上？</a:t>
            </a:r>
            <a:endParaRPr lang="en-US" altLang="zh-CN"/>
          </a:p>
          <a:p>
            <a:r>
              <a:rPr lang="zh-CN" altLang="en-US"/>
              <a:t>判断数</a:t>
            </a:r>
            <a:r>
              <a:rPr lang="en-US" altLang="zh-CN"/>
              <a:t>i</a:t>
            </a:r>
            <a:r>
              <a:rPr lang="zh-CN" altLang="en-US"/>
              <a:t>的二进制表达中是否包含</a:t>
            </a:r>
            <a:r>
              <a:rPr lang="en-US" altLang="zh-CN"/>
              <a:t>2</a:t>
            </a:r>
            <a:r>
              <a:rPr lang="en-US" altLang="zh-CN" baseline="30000"/>
              <a:t>d-1</a:t>
            </a:r>
            <a:r>
              <a:rPr lang="zh-CN" altLang="en-US"/>
              <a:t>项</a:t>
            </a:r>
            <a:endParaRPr lang="en-US" altLang="zh-CN"/>
          </a:p>
          <a:p>
            <a:r>
              <a:rPr lang="en-US" altLang="zh-CN"/>
              <a:t>(i % 2</a:t>
            </a:r>
            <a:r>
              <a:rPr lang="en-US" altLang="zh-CN" baseline="30000"/>
              <a:t>d</a:t>
            </a:r>
            <a:r>
              <a:rPr lang="en-US" altLang="zh-CN"/>
              <a:t>) / 2</a:t>
            </a:r>
            <a:r>
              <a:rPr lang="en-US" altLang="zh-CN" baseline="30000"/>
              <a:t>d-1</a:t>
            </a:r>
          </a:p>
          <a:p>
            <a:r>
              <a:rPr lang="zh-CN" altLang="en-US"/>
              <a:t>好麻烦</a:t>
            </a:r>
            <a:r>
              <a:rPr lang="en-US" altLang="zh-CN"/>
              <a:t>……</a:t>
            </a:r>
          </a:p>
          <a:p>
            <a:r>
              <a:rPr lang="zh-CN" altLang="en-US"/>
              <a:t>又到了“发明”新写法的时间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A93F8C14-FAA8-4D1A-97CB-939FCEC8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位运算符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37965FE8-E9A1-402C-98EE-EBC4CD3497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2000250"/>
          <a:ext cx="7772400" cy="362743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8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意义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写法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举例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结果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位与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&amp;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 &amp; 5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位或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|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 | 5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7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位反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~a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~3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-4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位异或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^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 ^ 5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6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将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左移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位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&lt;&lt;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5 &lt;&lt; 2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将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右移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位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a &gt;&gt; 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5 &gt;&gt; 2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F1AC83E-6E67-4FC7-93E0-846EDAEB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关系运算符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B961D18B-E7FC-4D54-86A1-E27B6F6A9D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4375" y="2016125"/>
          <a:ext cx="7772400" cy="362743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意义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写法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混淆写法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小于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&lt;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小于等于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&lt;=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=&lt;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大于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&gt;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大于等于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&gt;=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=&gt;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等于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==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=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不等于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!=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&lt;&gt;</a:t>
                      </a:r>
                      <a:endParaRPr lang="zh-CN" altLang="en-US" sz="28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C60E9CA4-EB02-468C-BC7C-2487E3BB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C67E6-7F95-4676-B10E-75968D62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(i % 2</a:t>
            </a:r>
            <a:r>
              <a:rPr lang="en-US" altLang="zh-CN" baseline="30000"/>
              <a:t>d</a:t>
            </a:r>
            <a:r>
              <a:rPr lang="en-US" altLang="zh-CN"/>
              <a:t>) / 2</a:t>
            </a:r>
            <a:r>
              <a:rPr lang="en-US" altLang="zh-CN" baseline="30000"/>
              <a:t>d-1</a:t>
            </a:r>
          </a:p>
          <a:p>
            <a:r>
              <a:rPr lang="en-US" altLang="zh-CN"/>
              <a:t>(i % (1 &lt;&lt; d)) / (1 &lt;&lt; (d - 1))</a:t>
            </a:r>
          </a:p>
          <a:p>
            <a:r>
              <a:rPr lang="en-US" altLang="zh-CN"/>
              <a:t>i &amp; (1 &lt;&lt; (d - 1))</a:t>
            </a:r>
          </a:p>
          <a:p>
            <a:r>
              <a:rPr lang="en-US" altLang="zh-CN"/>
              <a:t>(i &gt;&gt; (d - 1)) &amp; 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内容占位符 5">
            <a:extLst>
              <a:ext uri="{FF2B5EF4-FFF2-40B4-BE49-F238E27FC236}">
                <a16:creationId xmlns:a16="http://schemas.microsoft.com/office/drawing/2014/main" id="{A31BB986-D532-4072-9C4F-43075517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int n = 0;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cin &gt;&gt; n;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d = 1; d &lt;= log2(n) + 1; d++)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(int i = 1; i &lt;= n; i++) {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            如果</a:t>
            </a:r>
            <a:r>
              <a:rPr lang="en-US" altLang="zh-CN"/>
              <a:t>i</a:t>
            </a:r>
            <a:r>
              <a:rPr lang="zh-CN" altLang="en-US"/>
              <a:t>应该写在卡片</a:t>
            </a:r>
            <a:r>
              <a:rPr lang="en-US" altLang="zh-CN"/>
              <a:t>d</a:t>
            </a:r>
            <a:r>
              <a:rPr lang="zh-CN" altLang="en-US"/>
              <a:t>上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        cout &lt;&lt; i &lt;&lt; " ";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cout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60418" name="标题 1">
            <a:extLst>
              <a:ext uri="{FF2B5EF4-FFF2-40B4-BE49-F238E27FC236}">
                <a16:creationId xmlns:a16="http://schemas.microsoft.com/office/drawing/2014/main" id="{94E17764-7337-4AE3-B731-88901515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内容占位符 5">
            <a:extLst>
              <a:ext uri="{FF2B5EF4-FFF2-40B4-BE49-F238E27FC236}">
                <a16:creationId xmlns:a16="http://schemas.microsoft.com/office/drawing/2014/main" id="{23D72FED-5FEE-4C95-B251-F7D1A00A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int n = 0;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cin &gt;&gt; n;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d = 1; d &lt;= log2(n) + 1; d++)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(int i = 1; i &lt;= n; i++) {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            </a:t>
            </a:r>
            <a:r>
              <a:rPr lang="en-US" altLang="zh-CN"/>
              <a:t>if (</a:t>
            </a:r>
            <a:r>
              <a:rPr lang="en-US" altLang="zh-CN">
                <a:solidFill>
                  <a:srgbClr val="FF0000"/>
                </a:solidFill>
              </a:rPr>
              <a:t>((i &gt;&gt; (d - 1)) &amp; 1) != 0</a:t>
            </a:r>
            <a:r>
              <a:rPr lang="en-US" altLang="zh-CN"/>
              <a:t>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cout &lt;&lt; i &lt;&lt; " ";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cout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61442" name="标题 1">
            <a:extLst>
              <a:ext uri="{FF2B5EF4-FFF2-40B4-BE49-F238E27FC236}">
                <a16:creationId xmlns:a16="http://schemas.microsoft.com/office/drawing/2014/main" id="{B3507DE7-D503-43D7-B60D-7D905C7A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5">
            <a:extLst>
              <a:ext uri="{FF2B5EF4-FFF2-40B4-BE49-F238E27FC236}">
                <a16:creationId xmlns:a16="http://schemas.microsoft.com/office/drawing/2014/main" id="{2E21D9C5-1D30-4E47-BF45-C0E85F5F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F0D3CBC-5B2F-41EF-8686-2132B0B1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注意运算顺序！</a:t>
            </a:r>
            <a:endParaRPr lang="en-US" altLang="zh-CN"/>
          </a:p>
          <a:p>
            <a:r>
              <a:rPr lang="nn-NO" altLang="zh-CN"/>
              <a:t>(((i &gt;&gt; (d - 1)) &amp; 1) != 0) </a:t>
            </a:r>
          </a:p>
          <a:p>
            <a:r>
              <a:rPr lang="nn-NO" altLang="zh-CN"/>
              <a:t>i &gt;&gt; d - 1 &amp; 1 != 0</a:t>
            </a:r>
            <a:endParaRPr lang="en-US" altLang="zh-CN"/>
          </a:p>
          <a:p>
            <a:r>
              <a:rPr lang="zh-CN" altLang="en-US"/>
              <a:t>建议进行复杂运算时把括号加全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DEB71753-1CD8-4072-BE2B-53AA2FE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回想一下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E44C5-E14B-4AFB-82C0-AEF384B9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从任务描述中分析任务的输入、输出、变量，抽象出代数公式、逻辑步骤</a:t>
            </a:r>
            <a:endParaRPr lang="en-US" altLang="zh-CN"/>
          </a:p>
          <a:p>
            <a:r>
              <a:rPr lang="zh-CN" altLang="en-US"/>
              <a:t>使用数学库函数完成代数公式</a:t>
            </a:r>
            <a:endParaRPr lang="en-US" altLang="zh-CN"/>
          </a:p>
          <a:p>
            <a:r>
              <a:rPr lang="zh-CN" altLang="en-US"/>
              <a:t>使用分支和循环完成逻辑步骤</a:t>
            </a:r>
            <a:endParaRPr lang="en-US" altLang="zh-CN"/>
          </a:p>
          <a:p>
            <a:r>
              <a:rPr lang="zh-CN" altLang="en-US"/>
              <a:t>在任务</a:t>
            </a:r>
            <a:r>
              <a:rPr lang="en-US" altLang="zh-CN"/>
              <a:t>5</a:t>
            </a:r>
            <a:r>
              <a:rPr lang="zh-CN" altLang="en-US"/>
              <a:t>中，定义了两个变量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bPrime</a:t>
            </a:r>
          </a:p>
          <a:p>
            <a:pPr lvl="1"/>
            <a:r>
              <a:rPr lang="en-US" altLang="zh-CN"/>
              <a:t>n</a:t>
            </a:r>
            <a:r>
              <a:rPr lang="zh-CN" altLang="en-US"/>
              <a:t>为输入</a:t>
            </a:r>
            <a:endParaRPr lang="en-US" altLang="zh-CN"/>
          </a:p>
          <a:p>
            <a:pPr lvl="1"/>
            <a:r>
              <a:rPr lang="zh-CN" altLang="en-US"/>
              <a:t>为什么要定义变量</a:t>
            </a:r>
            <a:r>
              <a:rPr lang="en-US" altLang="zh-CN"/>
              <a:t>bPrime</a:t>
            </a:r>
            <a:r>
              <a:rPr lang="zh-CN" altLang="en-US"/>
              <a:t>？表现了一种什么思想？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4F4A9F83-93C3-4170-A741-631EC2C2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11C18E75-9FF2-4D7C-AD59-45B9367F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四位同学中的一位做好事不留名，表扬信来了，校长问这四位是谁做的好事</a:t>
            </a:r>
          </a:p>
          <a:p>
            <a:pPr lvl="1"/>
            <a:r>
              <a:rPr lang="en-US" altLang="zh-CN"/>
              <a:t>A</a:t>
            </a:r>
            <a:r>
              <a:rPr lang="zh-CN" altLang="en-US"/>
              <a:t>说：不是我</a:t>
            </a:r>
          </a:p>
          <a:p>
            <a:pPr lvl="1"/>
            <a:r>
              <a:rPr lang="en-US" altLang="zh-CN"/>
              <a:t>B</a:t>
            </a:r>
            <a:r>
              <a:rPr lang="zh-CN" altLang="en-US"/>
              <a:t>说：是</a:t>
            </a:r>
            <a:r>
              <a:rPr lang="en-US" altLang="zh-CN"/>
              <a:t>C</a:t>
            </a:r>
          </a:p>
          <a:p>
            <a:pPr lvl="1"/>
            <a:r>
              <a:rPr lang="en-US" altLang="zh-CN"/>
              <a:t>C</a:t>
            </a:r>
            <a:r>
              <a:rPr lang="zh-CN" altLang="en-US"/>
              <a:t>说：是</a:t>
            </a:r>
            <a:r>
              <a:rPr lang="en-US" altLang="zh-CN"/>
              <a:t>D</a:t>
            </a:r>
          </a:p>
          <a:p>
            <a:pPr lvl="1"/>
            <a:r>
              <a:rPr lang="en-US" altLang="zh-CN"/>
              <a:t>D</a:t>
            </a:r>
            <a:r>
              <a:rPr lang="zh-CN" altLang="en-US"/>
              <a:t>说：他胡说</a:t>
            </a:r>
          </a:p>
          <a:p>
            <a:r>
              <a:rPr lang="zh-CN" altLang="en-US"/>
              <a:t>已知三个人说的是真话，一个人说的是假话，找出做了好事的人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909EC238-EC2B-41F3-9606-F1B9D73E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34901-3695-4EAB-B025-F4D60A7D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乍看之下，这个问题和计算没什么关系呀</a:t>
            </a:r>
            <a:endParaRPr lang="en-US" altLang="zh-CN"/>
          </a:p>
          <a:p>
            <a:r>
              <a:rPr lang="zh-CN" altLang="en-US"/>
              <a:t>这个问题中的变量是什么？</a:t>
            </a:r>
          </a:p>
          <a:p>
            <a:r>
              <a:rPr lang="zh-CN" altLang="en-US"/>
              <a:t>人解决这一问题的时候是怎么做的？</a:t>
            </a:r>
          </a:p>
          <a:p>
            <a:pPr lvl="1"/>
            <a:r>
              <a:rPr lang="zh-CN" altLang="en-US"/>
              <a:t>猜！</a:t>
            </a:r>
          </a:p>
          <a:p>
            <a:r>
              <a:rPr lang="zh-CN" altLang="en-US"/>
              <a:t>分别假设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做了好事，看看是否符合条件（</a:t>
            </a:r>
            <a:r>
              <a:rPr lang="zh-CN" altLang="en-US">
                <a:solidFill>
                  <a:srgbClr val="FF0000"/>
                </a:solidFill>
              </a:rPr>
              <a:t>枚举法</a:t>
            </a:r>
            <a:r>
              <a:rPr lang="zh-CN" altLang="en-US"/>
              <a:t>）</a:t>
            </a:r>
          </a:p>
          <a:p>
            <a:r>
              <a:rPr lang="zh-CN" altLang="en-US"/>
              <a:t>变量：假设做了好事的同学</a:t>
            </a:r>
          </a:p>
          <a:p>
            <a:pPr lvl="1"/>
            <a:r>
              <a:rPr lang="en-US" altLang="zh-CN"/>
              <a:t>char goodman;//'A'</a:t>
            </a:r>
            <a:r>
              <a:rPr lang="zh-CN" altLang="en-US"/>
              <a:t>、</a:t>
            </a:r>
            <a:r>
              <a:rPr lang="en-US" altLang="zh-CN"/>
              <a:t>'B'</a:t>
            </a:r>
            <a:r>
              <a:rPr lang="zh-CN" altLang="en-US"/>
              <a:t>、</a:t>
            </a:r>
            <a:r>
              <a:rPr lang="en-US" altLang="zh-CN"/>
              <a:t>'C'</a:t>
            </a:r>
            <a:r>
              <a:rPr lang="zh-CN" altLang="en-US"/>
              <a:t>、</a:t>
            </a:r>
            <a:r>
              <a:rPr lang="en-US" altLang="zh-CN"/>
              <a:t>'D'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C900335D-7EEC-4312-A8BC-146CD8F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9F647D2E-264C-4C01-B8C3-8F8EDDCC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利用关系表达式表达四个人所说的话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5EDCCE4-8FF6-4003-8C0B-24EC620F1157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2360613"/>
          <a:ext cx="7715250" cy="3783010"/>
        </p:xfrm>
        <a:graphic>
          <a:graphicData uri="http://schemas.openxmlformats.org/drawingml/2006/table">
            <a:tbl>
              <a:tblPr firstRow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/>
                        <a:t>说话人</a:t>
                      </a: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/>
                        <a:t>说的话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/>
                        <a:t>关系表达式</a:t>
                      </a: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</a:rPr>
                        <a:t>不是我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800" b="1" dirty="0"/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</a:rPr>
                        <a:t>是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800" b="1" dirty="0"/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</a:rPr>
                        <a:t>是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800" b="1" dirty="0"/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</a:rPr>
                        <a:t>他胡说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800" b="1" dirty="0"/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974491A-FD7B-4111-8473-4F6D93696844}"/>
              </a:ext>
            </a:extLst>
          </p:cNvPr>
          <p:cNvSpPr txBox="1"/>
          <p:nvPr/>
        </p:nvSpPr>
        <p:spPr>
          <a:xfrm>
            <a:off x="5595938" y="322580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goodman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!= 'A'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5846-A6F6-4D39-AEFB-02CF2E33B980}"/>
              </a:ext>
            </a:extLst>
          </p:cNvPr>
          <p:cNvSpPr txBox="1"/>
          <p:nvPr/>
        </p:nvSpPr>
        <p:spPr>
          <a:xfrm>
            <a:off x="5595938" y="551338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goodman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!= 'D'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86BD1-7A0F-4783-B1E9-23BAE9689DBB}"/>
              </a:ext>
            </a:extLst>
          </p:cNvPr>
          <p:cNvSpPr txBox="1"/>
          <p:nvPr/>
        </p:nvSpPr>
        <p:spPr>
          <a:xfrm>
            <a:off x="5548313" y="474980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goodman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== 'D'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8804C-F331-4054-A9B4-4C477FC1D945}"/>
              </a:ext>
            </a:extLst>
          </p:cNvPr>
          <p:cNvSpPr txBox="1"/>
          <p:nvPr/>
        </p:nvSpPr>
        <p:spPr>
          <a:xfrm>
            <a:off x="5548313" y="398938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  <a:ea typeface="宋体"/>
              </a:rPr>
              <a:t>goodman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== 'C'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032E3C8-4B6F-4356-AACB-3A3BEC91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　　枚举</a:t>
            </a:r>
            <a:r>
              <a:rPr lang="zh-CN" altLang="en-US" dirty="0"/>
              <a:t>做好事的人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</a:t>
            </a:r>
            <a:r>
              <a:rPr lang="zh-CN" altLang="en-US" dirty="0"/>
              <a:t>判断四个人的话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endParaRPr lang="en-US" altLang="zh-CN" dirty="0"/>
          </a:p>
          <a:p>
            <a:pPr>
              <a:lnSpc>
                <a:spcPct val="100000"/>
              </a:lnSpc>
              <a:defRPr/>
            </a:pP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　　　　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有三句为真、一句为假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           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输出</a:t>
            </a:r>
            <a:r>
              <a:rPr lang="zh-CN" altLang="en-US" dirty="0"/>
              <a:t>做好事的人</a:t>
            </a:r>
            <a:endParaRPr lang="en-US" altLang="zh-CN" dirty="0"/>
          </a:p>
          <a:p>
            <a:pPr>
              <a:lnSpc>
                <a:spcPct val="100000"/>
              </a:lnSpc>
              <a:defRPr/>
            </a:pPr>
            <a:endParaRPr lang="en-US" altLang="zh-CN" dirty="0"/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    return 0;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8610" name="标题 1">
            <a:extLst>
              <a:ext uri="{FF2B5EF4-FFF2-40B4-BE49-F238E27FC236}">
                <a16:creationId xmlns:a16="http://schemas.microsoft.com/office/drawing/2014/main" id="{5A517F7B-9CC5-4588-AFA4-4F13529D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B7DDE-EB6F-4E1B-A73A-5B4F29BCB60D}"/>
              </a:ext>
            </a:extLst>
          </p:cNvPr>
          <p:cNvSpPr txBox="1"/>
          <p:nvPr/>
        </p:nvSpPr>
        <p:spPr bwMode="auto">
          <a:xfrm>
            <a:off x="1257226" y="2165524"/>
            <a:ext cx="4143375" cy="126682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A =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!= 'A');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B =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== 'C');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C =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== 'D');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D =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!= 'D');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F50F9-C423-4FBD-B4D4-9296DF693A2C}"/>
              </a:ext>
            </a:extLst>
          </p:cNvPr>
          <p:cNvSpPr txBox="1"/>
          <p:nvPr/>
        </p:nvSpPr>
        <p:spPr bwMode="auto">
          <a:xfrm>
            <a:off x="1257226" y="3511724"/>
            <a:ext cx="4143375" cy="3444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(A + B + C + D == 3)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B8D1B-3B4A-4402-AA7F-55B3F7D0AEB9}"/>
              </a:ext>
            </a:extLst>
          </p:cNvPr>
          <p:cNvSpPr txBox="1"/>
          <p:nvPr/>
        </p:nvSpPr>
        <p:spPr bwMode="auto">
          <a:xfrm>
            <a:off x="757164" y="4308649"/>
            <a:ext cx="4643437" cy="3444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738DB0-0FEA-4E25-924F-BAFFB4246DB0}"/>
              </a:ext>
            </a:extLst>
          </p:cNvPr>
          <p:cNvSpPr txBox="1"/>
          <p:nvPr/>
        </p:nvSpPr>
        <p:spPr bwMode="auto">
          <a:xfrm>
            <a:off x="1757289" y="3918124"/>
            <a:ext cx="6000750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做好事的人是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41382-048E-441B-9E42-734CF949BD8C}"/>
              </a:ext>
            </a:extLst>
          </p:cNvPr>
          <p:cNvSpPr txBox="1"/>
          <p:nvPr/>
        </p:nvSpPr>
        <p:spPr bwMode="auto">
          <a:xfrm>
            <a:off x="755576" y="1755949"/>
            <a:ext cx="7000875" cy="34290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(char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'A';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&lt;= 'D';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goodman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文本占位符 2">
            <a:extLst>
              <a:ext uri="{FF2B5EF4-FFF2-40B4-BE49-F238E27FC236}">
                <a16:creationId xmlns:a16="http://schemas.microsoft.com/office/drawing/2014/main" id="{9867BBF8-B3D5-4D27-B1FA-A7BA2F9A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for (char goodman = 'A'; goodman &lt;= 'D'; goodman++)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bool A = (goodman != 'A');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bool B = (goodman == 'C');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bool C = (goodman == 'D');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bool D = (goodman != 'D');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if (A + B + C + D == 3)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        cout &lt;&lt; "</a:t>
            </a:r>
            <a:r>
              <a:rPr lang="zh-CN" altLang="en-US"/>
              <a:t>做好事的人是</a:t>
            </a:r>
            <a:r>
              <a:rPr lang="en-US" altLang="zh-CN"/>
              <a:t>" &lt;&lt; goodman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69634" name="标题 1">
            <a:extLst>
              <a:ext uri="{FF2B5EF4-FFF2-40B4-BE49-F238E27FC236}">
                <a16:creationId xmlns:a16="http://schemas.microsoft.com/office/drawing/2014/main" id="{5CA60111-6F39-44BD-819D-60A177BA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455B20EB-13B8-4089-B96C-5F391373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关系运算符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FBBAE036-C60F-4941-B870-895CCEC6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试一试</a:t>
            </a:r>
            <a:endParaRPr lang="en-US" altLang="zh-CN"/>
          </a:p>
          <a:p>
            <a:pPr lvl="1"/>
            <a:r>
              <a:rPr lang="en-US" altLang="zh-CN"/>
              <a:t>cout &lt;&lt; (10 &lt; 5) &lt;&lt; endl;</a:t>
            </a:r>
          </a:p>
          <a:p>
            <a:pPr lvl="1"/>
            <a:r>
              <a:rPr lang="en-US" altLang="zh-CN"/>
              <a:t>cout &lt;&lt; (10 &lt;= 5) &lt;&lt; endl;</a:t>
            </a:r>
          </a:p>
          <a:p>
            <a:pPr lvl="1"/>
            <a:r>
              <a:rPr lang="en-US" altLang="zh-CN"/>
              <a:t>cout &lt;&lt; (10 &gt; 5) &lt;&lt; endl;</a:t>
            </a:r>
          </a:p>
          <a:p>
            <a:pPr lvl="1"/>
            <a:r>
              <a:rPr lang="en-US" altLang="zh-CN"/>
              <a:t>cout &lt;&lt; (10 &gt;= 5) &lt;&lt; endl;</a:t>
            </a:r>
          </a:p>
          <a:p>
            <a:pPr lvl="1"/>
            <a:r>
              <a:rPr lang="en-US" altLang="zh-CN"/>
              <a:t>cout &lt;&lt; (10 == 5) &lt;&lt; endl;</a:t>
            </a:r>
          </a:p>
          <a:p>
            <a:pPr lvl="1"/>
            <a:r>
              <a:rPr lang="en-US" altLang="zh-CN"/>
              <a:t>cout &lt;&lt; (10 != 5) &lt;&lt; endl;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9F497BD1-0038-413E-9AF9-7978433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思考一下</a:t>
            </a:r>
          </a:p>
        </p:txBody>
      </p:sp>
      <p:sp>
        <p:nvSpPr>
          <p:cNvPr id="70659" name="内容占位符 5">
            <a:extLst>
              <a:ext uri="{FF2B5EF4-FFF2-40B4-BE49-F238E27FC236}">
                <a16:creationId xmlns:a16="http://schemas.microsoft.com/office/drawing/2014/main" id="{87FC6787-EBF4-437D-AED3-594578E6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刚才我们用字符型变量</a:t>
            </a:r>
            <a:r>
              <a:rPr lang="en-US" altLang="zh-CN"/>
              <a:t>goodman</a:t>
            </a:r>
            <a:r>
              <a:rPr lang="zh-CN" altLang="en-US"/>
              <a:t>表达假设哪位同学做的好事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F87BD95-6540-48CA-9669-C33E23A7AD0C}"/>
              </a:ext>
            </a:extLst>
          </p:cNvPr>
          <p:cNvGraphicFramePr>
            <a:graphicFrameLocks noGrp="1"/>
          </p:cNvGraphicFramePr>
          <p:nvPr/>
        </p:nvGraphicFramePr>
        <p:xfrm>
          <a:off x="1000125" y="2500313"/>
          <a:ext cx="7215188" cy="3783010"/>
        </p:xfrm>
        <a:graphic>
          <a:graphicData uri="http://schemas.openxmlformats.org/drawingml/2006/table">
            <a:tbl>
              <a:tblPr firstRow="1" bandRow="1"/>
              <a:tblGrid>
                <a:gridCol w="36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/>
                        <a:t>做好事的人</a:t>
                      </a: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dirty="0" err="1"/>
                        <a:t>goodman</a:t>
                      </a:r>
                      <a:r>
                        <a:rPr lang="zh-CN" altLang="en-US" sz="2800" dirty="0"/>
                        <a:t>取值</a:t>
                      </a: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'A'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'B'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'C'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'D'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603B9F56-70E7-4249-A892-FAFBC2AE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思考一下</a:t>
            </a: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19E421D1-13A3-4E25-B311-9FEF380B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能否利用整型变量</a:t>
            </a:r>
            <a:r>
              <a:rPr lang="en-US" altLang="zh-CN"/>
              <a:t>gd</a:t>
            </a:r>
            <a:r>
              <a:rPr lang="zh-CN" altLang="en-US"/>
              <a:t>表达？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5ACF9D9-5085-4C5A-B329-4D066DAA979E}"/>
              </a:ext>
            </a:extLst>
          </p:cNvPr>
          <p:cNvGraphicFramePr>
            <a:graphicFrameLocks noGrp="1"/>
          </p:cNvGraphicFramePr>
          <p:nvPr/>
        </p:nvGraphicFramePr>
        <p:xfrm>
          <a:off x="1000125" y="2360613"/>
          <a:ext cx="7215188" cy="3783010"/>
        </p:xfrm>
        <a:graphic>
          <a:graphicData uri="http://schemas.openxmlformats.org/drawingml/2006/table">
            <a:tbl>
              <a:tblPr firstRow="1" bandRow="1"/>
              <a:tblGrid>
                <a:gridCol w="36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/>
                        <a:t>做好事的人</a:t>
                      </a: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dirty="0" err="1"/>
                        <a:t>gd</a:t>
                      </a:r>
                      <a:r>
                        <a:rPr lang="zh-CN" altLang="en-US" sz="2800" dirty="0"/>
                        <a:t>取值</a:t>
                      </a: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0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文本占位符 5">
            <a:extLst>
              <a:ext uri="{FF2B5EF4-FFF2-40B4-BE49-F238E27FC236}">
                <a16:creationId xmlns:a16="http://schemas.microsoft.com/office/drawing/2014/main" id="{9639F402-CB34-408A-BC4B-170BAF24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枚举</a:t>
            </a:r>
            <a:r>
              <a:rPr lang="zh-CN" altLang="en-US" dirty="0"/>
              <a:t>做好事的人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       判断四个人的话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    如果</a:t>
            </a:r>
            <a:r>
              <a:rPr lang="zh-CN" altLang="en-US" dirty="0"/>
              <a:t>有三句为真、一句为假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做好事的人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2706" name="标题 1">
            <a:extLst>
              <a:ext uri="{FF2B5EF4-FFF2-40B4-BE49-F238E27FC236}">
                <a16:creationId xmlns:a16="http://schemas.microsoft.com/office/drawing/2014/main" id="{CA64A8B8-14F8-4064-B40D-B31ED1F1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1B916-B31F-4787-ABF1-2B1457F67D9E}"/>
              </a:ext>
            </a:extLst>
          </p:cNvPr>
          <p:cNvSpPr txBox="1"/>
          <p:nvPr/>
        </p:nvSpPr>
        <p:spPr bwMode="auto">
          <a:xfrm>
            <a:off x="1255639" y="2105620"/>
            <a:ext cx="5500687" cy="652463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if ((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!= 0) +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== 2)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+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== 3) +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!= 3) == 3)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4F8881-0CBB-4C2F-BA2B-6026A22AD2BA}"/>
              </a:ext>
            </a:extLst>
          </p:cNvPr>
          <p:cNvSpPr txBox="1"/>
          <p:nvPr/>
        </p:nvSpPr>
        <p:spPr bwMode="auto">
          <a:xfrm>
            <a:off x="755576" y="3591520"/>
            <a:ext cx="4643438" cy="344488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D8FF0-3116-42B8-94EA-4F95BC402B06}"/>
              </a:ext>
            </a:extLst>
          </p:cNvPr>
          <p:cNvSpPr txBox="1"/>
          <p:nvPr/>
        </p:nvSpPr>
        <p:spPr bwMode="auto">
          <a:xfrm>
            <a:off x="1755701" y="2819995"/>
            <a:ext cx="6000750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做好事的人是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3229B-1E0D-48A9-9342-6AA4643EC7E3}"/>
              </a:ext>
            </a:extLst>
          </p:cNvPr>
          <p:cNvSpPr txBox="1"/>
          <p:nvPr/>
        </p:nvSpPr>
        <p:spPr bwMode="auto">
          <a:xfrm>
            <a:off x="755576" y="1700808"/>
            <a:ext cx="4643438" cy="342900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= 0;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 4;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++) {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641FB-ABFD-4CA5-8D10-55D390A44A25}"/>
              </a:ext>
            </a:extLst>
          </p:cNvPr>
          <p:cNvSpPr txBox="1"/>
          <p:nvPr/>
        </p:nvSpPr>
        <p:spPr bwMode="auto">
          <a:xfrm>
            <a:off x="1255639" y="3199408"/>
            <a:ext cx="5500687" cy="344487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8000" bIns="180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2B6C9-B159-4BE7-BA30-3A349CD213EA}"/>
              </a:ext>
            </a:extLst>
          </p:cNvPr>
          <p:cNvSpPr txBox="1"/>
          <p:nvPr/>
        </p:nvSpPr>
        <p:spPr bwMode="auto">
          <a:xfrm>
            <a:off x="1755701" y="2819995"/>
            <a:ext cx="6000750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做好事的人是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'A' +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41164-4510-4266-B28E-C878DD6A3081}"/>
              </a:ext>
            </a:extLst>
          </p:cNvPr>
          <p:cNvSpPr txBox="1"/>
          <p:nvPr/>
        </p:nvSpPr>
        <p:spPr bwMode="auto">
          <a:xfrm>
            <a:off x="1754114" y="2819995"/>
            <a:ext cx="6859587" cy="307975"/>
          </a:xfrm>
          <a:prstGeom prst="rect">
            <a:avLst/>
          </a:prstGeom>
          <a:solidFill>
            <a:schemeClr val="bg1"/>
          </a:solidFill>
          <a:ln>
            <a:solidFill>
              <a:srgbClr val="2B16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"</a:t>
            </a:r>
            <a:r>
              <a: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做好事的人是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" &lt;&lt; (char)('A' +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gd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 &lt;&lt; </a:t>
            </a:r>
            <a:r>
              <a:rPr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  <p:bldP spid="27" grpId="0" animBg="1"/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文本占位符 2">
            <a:extLst>
              <a:ext uri="{FF2B5EF4-FFF2-40B4-BE49-F238E27FC236}">
                <a16:creationId xmlns:a16="http://schemas.microsoft.com/office/drawing/2014/main" id="{93C19CDF-C50E-4810-8E24-9C694C8F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gd = 0; gd &lt; 4; gd++)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if ((gd!=0) + (gd==2) + (gd==3) + (gd!=3) == 3)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cout &lt;&lt; "</a:t>
            </a:r>
            <a:r>
              <a:rPr lang="zh-CN" altLang="en-US"/>
              <a:t>做好事的人是</a:t>
            </a:r>
            <a:r>
              <a:rPr lang="en-US" altLang="zh-CN"/>
              <a:t>" &lt;&lt; (char)('A'+gd)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73730" name="标题 1">
            <a:extLst>
              <a:ext uri="{FF2B5EF4-FFF2-40B4-BE49-F238E27FC236}">
                <a16:creationId xmlns:a16="http://schemas.microsoft.com/office/drawing/2014/main" id="{78F21A0B-2ACE-4BA5-8E20-12F83833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E5D630-812B-46A1-A79F-35A7B5DE60A7}"/>
              </a:ext>
            </a:extLst>
          </p:cNvPr>
          <p:cNvSpPr txBox="1"/>
          <p:nvPr/>
        </p:nvSpPr>
        <p:spPr>
          <a:xfrm>
            <a:off x="190500" y="4653136"/>
            <a:ext cx="876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如果考虑有可能无解的情况呢？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占位符 2">
            <a:extLst>
              <a:ext uri="{FF2B5EF4-FFF2-40B4-BE49-F238E27FC236}">
                <a16:creationId xmlns:a16="http://schemas.microsoft.com/office/drawing/2014/main" id="{CF1AF4E2-1440-4635-8190-F73170CC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bool solved = false;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gd = 0; gd &lt; 4; gd++)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if ((gd!=0) + (gd==2) + (gd==3) + (gd!=3) == 3)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cout &lt;&lt; "</a:t>
            </a:r>
            <a:r>
              <a:rPr lang="zh-CN" altLang="en-US"/>
              <a:t>做好事的人是</a:t>
            </a:r>
            <a:r>
              <a:rPr lang="en-US" altLang="zh-CN"/>
              <a:t>" &lt;&lt; (char)('A'+gd) &lt;&lt; endl;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    solved = true;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if (!solved)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cout &lt;&lt; "</a:t>
            </a:r>
            <a:r>
              <a:rPr lang="zh-CN" altLang="en-US">
                <a:solidFill>
                  <a:srgbClr val="FF0000"/>
                </a:solidFill>
              </a:rPr>
              <a:t>无解</a:t>
            </a:r>
            <a:r>
              <a:rPr lang="en-US" altLang="zh-CN">
                <a:solidFill>
                  <a:srgbClr val="FF0000"/>
                </a:solidFill>
              </a:rPr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74754" name="标题 1">
            <a:extLst>
              <a:ext uri="{FF2B5EF4-FFF2-40B4-BE49-F238E27FC236}">
                <a16:creationId xmlns:a16="http://schemas.microsoft.com/office/drawing/2014/main" id="{ED8A10B0-0BDC-4FE2-BF32-D3A79A8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85467638-3301-4C80-B667-0C05DA7F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7</a:t>
            </a:r>
            <a:r>
              <a:rPr lang="zh-CN" altLang="en-US" dirty="0"/>
              <a:t>小结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ACB96A-DAEB-4564-95A7-EE9731D4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变量不只可以表达一个变化的数值，还可以表达一种假设，用变量的变化表达一种假设的推翻到另一种假设的建立</a:t>
            </a:r>
            <a:endParaRPr lang="en-US" altLang="zh-CN"/>
          </a:p>
          <a:p>
            <a:r>
              <a:rPr lang="zh-CN" altLang="en-US"/>
              <a:t>每当希望记录一种变化的时候，再定义一个变量可以帮助完成任务</a:t>
            </a:r>
            <a:endParaRPr lang="en-US" altLang="zh-CN"/>
          </a:p>
          <a:p>
            <a:pPr lvl="1"/>
            <a:r>
              <a:rPr lang="zh-CN" altLang="en-US"/>
              <a:t>变量定义</a:t>
            </a:r>
            <a:r>
              <a:rPr lang="en-US" altLang="zh-CN"/>
              <a:t>+</a:t>
            </a:r>
            <a:r>
              <a:rPr lang="zh-CN" altLang="en-US"/>
              <a:t>初始化</a:t>
            </a:r>
            <a:endParaRPr lang="en-US" altLang="zh-CN"/>
          </a:p>
          <a:p>
            <a:pPr lvl="1"/>
            <a:r>
              <a:rPr lang="zh-CN" altLang="en-US"/>
              <a:t>改变变量的值</a:t>
            </a:r>
            <a:endParaRPr lang="en-US" altLang="zh-CN"/>
          </a:p>
          <a:p>
            <a:pPr lvl="1"/>
            <a:r>
              <a:rPr lang="zh-CN" altLang="en-US"/>
              <a:t>判断变量的值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33A1627D-2C5D-4B34-A215-10A71BD6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A42B1780-EDC8-4DCA-9464-75BB83D2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某地刑侦大队对涉及六个嫌疑人的一桩疑案进行分析</a:t>
            </a:r>
          </a:p>
          <a:p>
            <a:pPr lvl="1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至少有一人作案</a:t>
            </a:r>
          </a:p>
          <a:p>
            <a:pPr lvl="1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zh-CN" altLang="en-US"/>
              <a:t>三人中至少有两人参与作案</a:t>
            </a:r>
          </a:p>
          <a:p>
            <a:pPr lvl="1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不可能是同案犯</a:t>
            </a:r>
          </a:p>
          <a:p>
            <a:pPr lvl="1"/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或同时作案，或与本案无关</a:t>
            </a:r>
          </a:p>
          <a:p>
            <a:pPr lvl="1"/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中有且仅有一人作案</a:t>
            </a:r>
          </a:p>
          <a:p>
            <a:pPr lvl="1"/>
            <a:r>
              <a:rPr lang="zh-CN" altLang="en-US"/>
              <a:t>如果</a:t>
            </a:r>
            <a:r>
              <a:rPr lang="en-US" altLang="zh-CN"/>
              <a:t>D</a:t>
            </a:r>
            <a:r>
              <a:rPr lang="zh-CN" altLang="en-US"/>
              <a:t>没有参与作案，则</a:t>
            </a:r>
            <a:r>
              <a:rPr lang="en-US" altLang="zh-CN"/>
              <a:t>E</a:t>
            </a:r>
            <a:r>
              <a:rPr lang="zh-CN" altLang="en-US"/>
              <a:t>也不可能参与作案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3739542F-6CE8-41D1-A7B9-35F8E927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BD761-4C67-49CD-871A-5221B948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用一个变量表达谁是罪犯</a:t>
            </a:r>
          </a:p>
          <a:p>
            <a:pPr lvl="1"/>
            <a:r>
              <a:rPr lang="en-US" altLang="zh-CN"/>
              <a:t>char badman;//'A'-'F'</a:t>
            </a:r>
          </a:p>
          <a:p>
            <a:r>
              <a:rPr lang="zh-CN" altLang="en-US"/>
              <a:t>很显然，</a:t>
            </a:r>
            <a:r>
              <a:rPr lang="en-US" altLang="zh-CN"/>
              <a:t>A</a:t>
            </a:r>
            <a:r>
              <a:rPr lang="zh-CN" altLang="en-US"/>
              <a:t>～</a:t>
            </a:r>
            <a:r>
              <a:rPr lang="en-US" altLang="zh-CN"/>
              <a:t>F</a:t>
            </a:r>
            <a:r>
              <a:rPr lang="zh-CN" altLang="en-US"/>
              <a:t>这六个嫌疑人可能不只一个人是罪犯，用一个变量取</a:t>
            </a:r>
            <a:r>
              <a:rPr lang="en-US" altLang="zh-CN"/>
              <a:t>'A'-'F'</a:t>
            </a:r>
            <a:r>
              <a:rPr lang="zh-CN" altLang="en-US"/>
              <a:t>的形式不能表达谁是罪犯了</a:t>
            </a:r>
          </a:p>
          <a:p>
            <a:r>
              <a:rPr lang="zh-CN" altLang="en-US"/>
              <a:t>只好用</a:t>
            </a:r>
            <a:r>
              <a:rPr lang="en-US" altLang="zh-CN"/>
              <a:t>6</a:t>
            </a:r>
            <a:r>
              <a:rPr lang="zh-CN" altLang="en-US"/>
              <a:t>个变量分别表示</a:t>
            </a:r>
            <a:r>
              <a:rPr lang="en-US" altLang="zh-CN"/>
              <a:t>A</a:t>
            </a:r>
            <a:r>
              <a:rPr lang="zh-CN" altLang="en-US"/>
              <a:t>～</a:t>
            </a:r>
            <a:r>
              <a:rPr lang="en-US" altLang="zh-CN"/>
              <a:t>F</a:t>
            </a:r>
            <a:r>
              <a:rPr lang="zh-CN" altLang="en-US"/>
              <a:t>是否是罪犯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A66C69CC-286B-4598-92BF-B8F072CE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9025C9C1-C0AB-43CC-872B-742EFD19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利用整型变量</a:t>
            </a:r>
            <a:r>
              <a:rPr lang="en-US" altLang="zh-CN"/>
              <a:t>A</a:t>
            </a:r>
            <a:r>
              <a:rPr lang="zh-CN" altLang="en-US"/>
              <a:t>表达“</a:t>
            </a:r>
            <a:r>
              <a:rPr lang="en-US" altLang="zh-CN"/>
              <a:t>A</a:t>
            </a:r>
            <a:r>
              <a:rPr lang="zh-CN" altLang="en-US"/>
              <a:t>是否是罪犯”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9CA88B-9CAB-4523-BBC2-072A8EEC5907}"/>
              </a:ext>
            </a:extLst>
          </p:cNvPr>
          <p:cNvGraphicFramePr>
            <a:graphicFrameLocks noGrp="1"/>
          </p:cNvGraphicFramePr>
          <p:nvPr/>
        </p:nvGraphicFramePr>
        <p:xfrm>
          <a:off x="928688" y="2571750"/>
          <a:ext cx="7215188" cy="2270124"/>
        </p:xfrm>
        <a:graphic>
          <a:graphicData uri="http://schemas.openxmlformats.org/drawingml/2006/table">
            <a:tbl>
              <a:tblPr firstRow="1" bandRow="1"/>
              <a:tblGrid>
                <a:gridCol w="36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70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dirty="0"/>
                        <a:t>A</a:t>
                      </a:r>
                      <a:r>
                        <a:rPr lang="zh-CN" altLang="en-US" sz="2800" dirty="0"/>
                        <a:t>是否是罪犯？</a:t>
                      </a:r>
                    </a:p>
                  </a:txBody>
                  <a:tcPr marL="91439" marR="91439" marT="45726" marB="45726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dirty="0"/>
                        <a:t>A</a:t>
                      </a:r>
                      <a:r>
                        <a:rPr lang="zh-CN" altLang="en-US" sz="2800" dirty="0"/>
                        <a:t>取值</a:t>
                      </a:r>
                    </a:p>
                  </a:txBody>
                  <a:tcPr marL="91439" marR="91439" marT="45726" marB="45726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70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</a:rPr>
                        <a:t>否</a:t>
                      </a:r>
                    </a:p>
                  </a:txBody>
                  <a:tcPr marL="91439" marR="91439" marT="45726" marB="45726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6" marB="45726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0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</a:rPr>
                        <a:t>是</a:t>
                      </a:r>
                    </a:p>
                  </a:txBody>
                  <a:tcPr marL="91439" marR="91439" marT="45726" marB="45726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6" marB="45726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A59B34F1-A3FC-4CA0-9BD4-29CEB50C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06F08788-8053-4F22-BFB7-FA7BCB48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枚举所有的可能性：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FBD6413-D111-4DEE-BCAD-FD81D6A77A5D}"/>
              </a:ext>
            </a:extLst>
          </p:cNvPr>
          <p:cNvSpPr txBox="1">
            <a:spLocks/>
          </p:cNvSpPr>
          <p:nvPr/>
        </p:nvSpPr>
        <p:spPr bwMode="auto">
          <a:xfrm>
            <a:off x="1285875" y="1628800"/>
            <a:ext cx="592931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kumimoji="1"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A = 0; A &lt;= 1; A++)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for (</a:t>
            </a:r>
            <a:r>
              <a:rPr kumimoji="1"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B = 0; B &lt;= 1; B++)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for (</a:t>
            </a:r>
            <a:r>
              <a:rPr kumimoji="1"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C = 0; C &lt;= 1; C++)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for (</a:t>
            </a:r>
            <a:r>
              <a:rPr kumimoji="1"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D = 0; D &lt;= 1; D++)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for (</a:t>
            </a:r>
            <a:r>
              <a:rPr kumimoji="1"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E = 0; E &lt;= 1; E++)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  for (</a:t>
            </a:r>
            <a:r>
              <a:rPr kumimoji="1" lang="en-US" altLang="zh-CN" sz="20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F = 0; F &lt;= 1; F++) {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    …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  }</a:t>
            </a:r>
            <a:endParaRPr kumimoji="1" lang="zh-CN" altLang="en-US" sz="20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4665894E-537C-47B4-9492-907FE5C3A2F2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2057425"/>
            <a:ext cx="6357938" cy="3959284"/>
            <a:chOff x="2143108" y="2571744"/>
            <a:chExt cx="6357983" cy="3959312"/>
          </a:xfrm>
        </p:grpSpPr>
        <p:sp>
          <p:nvSpPr>
            <p:cNvPr id="79886" name="矩形 4">
              <a:extLst>
                <a:ext uri="{FF2B5EF4-FFF2-40B4-BE49-F238E27FC236}">
                  <a16:creationId xmlns:a16="http://schemas.microsoft.com/office/drawing/2014/main" id="{37512A36-D1E5-425D-BDD1-7F205F21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08" y="2571744"/>
              <a:ext cx="6357983" cy="392909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44BEB0-8E4B-4F21-88AB-4F19E32FF147}"/>
                </a:ext>
              </a:extLst>
            </p:cNvPr>
            <p:cNvSpPr txBox="1"/>
            <p:nvPr/>
          </p:nvSpPr>
          <p:spPr>
            <a:xfrm>
              <a:off x="2143108" y="6130943"/>
              <a:ext cx="6357983" cy="4001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r>
                <a:rPr kumimoji="1" lang="zh-CN" altLang="en-US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循环的循环体</a:t>
              </a:r>
            </a:p>
          </p:txBody>
        </p:sp>
      </p:grpSp>
      <p:grpSp>
        <p:nvGrpSpPr>
          <p:cNvPr id="3" name="组合 7">
            <a:extLst>
              <a:ext uri="{FF2B5EF4-FFF2-40B4-BE49-F238E27FC236}">
                <a16:creationId xmlns:a16="http://schemas.microsoft.com/office/drawing/2014/main" id="{4B258D7E-4998-47A9-A074-E19F747FC88A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2424138"/>
            <a:ext cx="6143625" cy="3163946"/>
            <a:chOff x="2143108" y="2571744"/>
            <a:chExt cx="6357983" cy="3966982"/>
          </a:xfrm>
        </p:grpSpPr>
        <p:sp>
          <p:nvSpPr>
            <p:cNvPr id="79884" name="矩形 8">
              <a:extLst>
                <a:ext uri="{FF2B5EF4-FFF2-40B4-BE49-F238E27FC236}">
                  <a16:creationId xmlns:a16="http://schemas.microsoft.com/office/drawing/2014/main" id="{5DDC157F-B1A4-4CCC-BA09-943CF7C3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08" y="2571744"/>
              <a:ext cx="6357983" cy="392909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158BF1-7A21-4B33-A491-460CA3D28519}"/>
                </a:ext>
              </a:extLst>
            </p:cNvPr>
            <p:cNvSpPr txBox="1"/>
            <p:nvPr/>
          </p:nvSpPr>
          <p:spPr>
            <a:xfrm>
              <a:off x="2143108" y="6037065"/>
              <a:ext cx="6357983" cy="5016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kumimoji="1" lang="zh-CN" altLang="en-US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循环的循环体</a:t>
              </a:r>
            </a:p>
          </p:txBody>
        </p:sp>
      </p:grpSp>
      <p:grpSp>
        <p:nvGrpSpPr>
          <p:cNvPr id="4" name="组合 10">
            <a:extLst>
              <a:ext uri="{FF2B5EF4-FFF2-40B4-BE49-F238E27FC236}">
                <a16:creationId xmlns:a16="http://schemas.microsoft.com/office/drawing/2014/main" id="{98C12A08-DAA9-486F-B72F-5856B71F724B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2771800"/>
            <a:ext cx="5857875" cy="2387660"/>
            <a:chOff x="2143108" y="2571744"/>
            <a:chExt cx="6357983" cy="3979461"/>
          </a:xfrm>
        </p:grpSpPr>
        <p:sp>
          <p:nvSpPr>
            <p:cNvPr id="79882" name="矩形 11">
              <a:extLst>
                <a:ext uri="{FF2B5EF4-FFF2-40B4-BE49-F238E27FC236}">
                  <a16:creationId xmlns:a16="http://schemas.microsoft.com/office/drawing/2014/main" id="{E9EF3B52-C4DA-4065-8412-B881D8AAE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08" y="2571744"/>
              <a:ext cx="6357983" cy="392909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E68AAB-BA67-41D0-B577-FDE00103818E}"/>
                </a:ext>
              </a:extLst>
            </p:cNvPr>
            <p:cNvSpPr txBox="1"/>
            <p:nvPr/>
          </p:nvSpPr>
          <p:spPr>
            <a:xfrm>
              <a:off x="2143108" y="5884350"/>
              <a:ext cx="6357983" cy="6668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kumimoji="1" lang="zh-CN" altLang="en-US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循环的循环体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932A7EFC-9A81-4D45-B63D-2DA91C6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13858-DC87-46E4-8DD1-B35EABA4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注意：关系运算符表达进行一次判断，而不表达一直成立的不等式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C/C++</a:t>
            </a:r>
            <a:r>
              <a:rPr lang="zh-CN" altLang="en-US"/>
              <a:t>语言中，关系运算符与算术运算符并没有什么本质区别</a:t>
            </a:r>
            <a:endParaRPr lang="en-US" altLang="zh-CN"/>
          </a:p>
          <a:p>
            <a:pPr lvl="1"/>
            <a:r>
              <a:rPr lang="en-US" altLang="zh-CN"/>
              <a:t>((10 &lt; 5) + (7 &gt; 3) == 2)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29D53C0B-9E96-4649-B471-FD83112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E8E8E-08FA-49B2-9A32-20C7093E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为什么用整型变量，不用</a:t>
            </a:r>
            <a:r>
              <a:rPr lang="en-US" altLang="zh-CN"/>
              <a:t>bool</a:t>
            </a:r>
            <a:r>
              <a:rPr lang="zh-CN" altLang="en-US"/>
              <a:t>型变量？</a:t>
            </a:r>
          </a:p>
          <a:p>
            <a:pPr lvl="1"/>
            <a:r>
              <a:rPr lang="en-US" altLang="zh-CN"/>
              <a:t>for (bool f = false; f &lt;= true; f++)</a:t>
            </a:r>
            <a:r>
              <a:rPr lang="zh-CN" altLang="en-US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A9AC6C2D-5AA5-4985-BD8D-97A15449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58209642-A623-4F50-BECB-D57E8C0B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循环体，判断</a:t>
            </a:r>
            <a:r>
              <a:rPr lang="en-US" altLang="zh-CN"/>
              <a:t>6</a:t>
            </a:r>
            <a:r>
              <a:rPr lang="zh-CN" altLang="en-US"/>
              <a:t>句话是否满足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57FF09D-874A-495E-B330-DDD50EEC9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5197"/>
              </p:ext>
            </p:extLst>
          </p:nvPr>
        </p:nvGraphicFramePr>
        <p:xfrm>
          <a:off x="500063" y="1753519"/>
          <a:ext cx="8286750" cy="4195761"/>
        </p:xfrm>
        <a:graphic>
          <a:graphicData uri="http://schemas.openxmlformats.org/drawingml/2006/table">
            <a:tbl>
              <a:tblPr firstRow="1" bandRow="1"/>
              <a:tblGrid>
                <a:gridCol w="32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91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/>
                        <a:t>案情分析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/>
                        <a:t>表达式</a:t>
                      </a:r>
                    </a:p>
                  </a:txBody>
                  <a:tcPr marT="45729" marB="4572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91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CC1:A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至少有一人作案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9" marB="4572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7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CC2:A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三人中至少有两人参与作案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9" marB="4572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91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CC3:A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不可能是同案犯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9" marB="4572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7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CC4:B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或同时作案，或与本案无关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9" marB="4572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7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CC5:C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中有且仅有一人作案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9" marB="4572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7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CC6: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如果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没有参与作案，则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也不可能参与作案</a:t>
                      </a:r>
                    </a:p>
                  </a:txBody>
                  <a:tcPr marT="45729" marB="45729" anchor="ctr">
                    <a:lnL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 marT="45729" marB="45729" anchor="ctr">
                    <a:lnL>
                      <a:noFill/>
                    </a:lnL>
                    <a:lnR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2D2DB9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BA425E7-24AB-466C-A5C0-4ED5E2A29213}"/>
              </a:ext>
            </a:extLst>
          </p:cNvPr>
          <p:cNvSpPr txBox="1"/>
          <p:nvPr/>
        </p:nvSpPr>
        <p:spPr>
          <a:xfrm>
            <a:off x="4071938" y="2253581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A || B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1CE50-175B-411F-8C04-DDDB67A48429}"/>
              </a:ext>
            </a:extLst>
          </p:cNvPr>
          <p:cNvSpPr txBox="1"/>
          <p:nvPr/>
        </p:nvSpPr>
        <p:spPr>
          <a:xfrm>
            <a:off x="4071938" y="2853656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(A &amp;&amp; E) || (A &amp;&amp; F) || (E &amp;&amp; F)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CB4B0-4245-41B3-9382-683E0FCBCA22}"/>
              </a:ext>
            </a:extLst>
          </p:cNvPr>
          <p:cNvSpPr txBox="1"/>
          <p:nvPr/>
        </p:nvSpPr>
        <p:spPr>
          <a:xfrm>
            <a:off x="4071938" y="2853656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A + E + F &gt;= 2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E5003-CF15-4E36-8EFB-185D409C2188}"/>
              </a:ext>
            </a:extLst>
          </p:cNvPr>
          <p:cNvSpPr txBox="1"/>
          <p:nvPr/>
        </p:nvSpPr>
        <p:spPr>
          <a:xfrm>
            <a:off x="4071938" y="3425156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!(A &amp;&amp; D)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0EC65-CAB0-4C69-882D-B5E6E5934D2F}"/>
              </a:ext>
            </a:extLst>
          </p:cNvPr>
          <p:cNvSpPr txBox="1"/>
          <p:nvPr/>
        </p:nvSpPr>
        <p:spPr>
          <a:xfrm>
            <a:off x="4071938" y="3968081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(B &amp;&amp; C) || (!B &amp;&amp; !C)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69000-B670-4DF9-892B-9614A01C0E6D}"/>
              </a:ext>
            </a:extLst>
          </p:cNvPr>
          <p:cNvSpPr txBox="1"/>
          <p:nvPr/>
        </p:nvSpPr>
        <p:spPr>
          <a:xfrm>
            <a:off x="4071938" y="4711031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(C &amp;&amp; !D) || (D &amp;&amp; !C)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2DFFF-36ED-462F-B5B3-365F648A3B79}"/>
              </a:ext>
            </a:extLst>
          </p:cNvPr>
          <p:cNvSpPr txBox="1"/>
          <p:nvPr/>
        </p:nvSpPr>
        <p:spPr>
          <a:xfrm>
            <a:off x="4071938" y="4704681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C + D == 1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A9DD1-666C-4B16-93B9-02CE75014279}"/>
              </a:ext>
            </a:extLst>
          </p:cNvPr>
          <p:cNvSpPr txBox="1"/>
          <p:nvPr/>
        </p:nvSpPr>
        <p:spPr>
          <a:xfrm>
            <a:off x="4071938" y="5393656"/>
            <a:ext cx="4643437" cy="400050"/>
          </a:xfrm>
          <a:prstGeom prst="rect">
            <a:avLst/>
          </a:prstGeom>
          <a:solidFill>
            <a:srgbClr val="FFFFFF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D || (!D &amp;&amp; !</a:t>
            </a:r>
            <a:r>
              <a:rPr lang="en-US" altLang="zh-CN" sz="2000" b="1" kern="0">
                <a:solidFill>
                  <a:srgbClr val="000000"/>
                </a:solidFill>
                <a:latin typeface="Times New Roman"/>
                <a:ea typeface="宋体"/>
              </a:rPr>
              <a:t>E)</a:t>
            </a:r>
            <a:endParaRPr lang="zh-CN" altLang="en-US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DA773419-F96B-4FF8-A0C5-592BEC2D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567A59FF-1AD8-4BAC-A0CC-7CBAF9AD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六句话都满足</a:t>
            </a:r>
            <a:endParaRPr lang="en-US" altLang="zh-CN"/>
          </a:p>
          <a:p>
            <a:pPr lvl="1"/>
            <a:r>
              <a:rPr lang="en-US" altLang="zh-CN"/>
              <a:t>CC1 &amp;&amp; CC2 &amp;&amp; CC3 &amp;&amp; CC4 &amp;&amp; CC5 &amp;&amp; CC6</a:t>
            </a:r>
          </a:p>
          <a:p>
            <a:pPr lvl="1"/>
            <a:r>
              <a:rPr lang="en-US" altLang="zh-CN"/>
              <a:t>CC1 + CC2 + CC3 + CC4 + CC5 + CC6 == 6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文本占位符 5">
            <a:extLst>
              <a:ext uri="{FF2B5EF4-FFF2-40B4-BE49-F238E27FC236}">
                <a16:creationId xmlns:a16="http://schemas.microsoft.com/office/drawing/2014/main" id="{B92EC627-14C6-49E0-A2A1-6219FA3C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    枚举</a:t>
            </a:r>
            <a:r>
              <a:rPr lang="zh-CN" altLang="en-US"/>
              <a:t>所有共犯组合</a:t>
            </a:r>
            <a:endParaRPr lang="en-US" altLang="zh-CN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        </a:t>
            </a:r>
            <a:r>
              <a:rPr lang="zh-CN" altLang="en-US"/>
              <a:t>判断六句案情分析</a:t>
            </a:r>
            <a:endParaRPr lang="en-US" altLang="zh-CN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        如果</a:t>
            </a:r>
            <a:r>
              <a:rPr lang="zh-CN" altLang="en-US"/>
              <a:t>六句都满足</a:t>
            </a:r>
            <a:endParaRPr lang="en-US" altLang="zh-CN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/>
              <a:t>            </a:t>
            </a:r>
            <a:r>
              <a:rPr lang="zh-CN" altLang="en-US">
                <a:solidFill>
                  <a:srgbClr val="00B050"/>
                </a:solidFill>
              </a:rPr>
              <a:t>输出</a:t>
            </a:r>
            <a:r>
              <a:rPr lang="zh-CN" altLang="en-US"/>
              <a:t>共犯组合</a:t>
            </a:r>
            <a:endParaRPr lang="en-US" altLang="zh-CN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    如果</a:t>
            </a:r>
            <a:r>
              <a:rPr lang="zh-CN" altLang="en-US"/>
              <a:t>无解</a:t>
            </a:r>
            <a:endParaRPr lang="en-US" altLang="zh-CN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rgbClr val="00B050"/>
                </a:solidFill>
              </a:rPr>
              <a:t>        输出</a:t>
            </a:r>
            <a:r>
              <a:rPr lang="zh-CN" altLang="en-US"/>
              <a:t>无解</a:t>
            </a:r>
            <a:endParaRPr lang="en-US" altLang="zh-CN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3970" name="标题 1">
            <a:extLst>
              <a:ext uri="{FF2B5EF4-FFF2-40B4-BE49-F238E27FC236}">
                <a16:creationId xmlns:a16="http://schemas.microsoft.com/office/drawing/2014/main" id="{6FCD6CB6-6BED-484D-9F6C-33FC357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0ECFBFE-21B9-45D3-B6BC-E9D491BA13C3}"/>
              </a:ext>
            </a:extLst>
          </p:cNvPr>
          <p:cNvSpPr txBox="1">
            <a:spLocks/>
          </p:cNvSpPr>
          <p:nvPr/>
        </p:nvSpPr>
        <p:spPr bwMode="auto">
          <a:xfrm>
            <a:off x="4000500" y="1505322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六层循环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6B25D5F-40EA-46B9-ADF5-6EC2BD606B97}"/>
              </a:ext>
            </a:extLst>
          </p:cNvPr>
          <p:cNvSpPr txBox="1">
            <a:spLocks/>
          </p:cNvSpPr>
          <p:nvPr/>
        </p:nvSpPr>
        <p:spPr bwMode="auto">
          <a:xfrm>
            <a:off x="4000500" y="2005384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六个逻辑表达式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C299EA4-FD2F-4666-8308-564BC9A23EFD}"/>
              </a:ext>
            </a:extLst>
          </p:cNvPr>
          <p:cNvSpPr txBox="1">
            <a:spLocks/>
          </p:cNvSpPr>
          <p:nvPr/>
        </p:nvSpPr>
        <p:spPr bwMode="auto">
          <a:xfrm>
            <a:off x="4000500" y="2505447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一条</a:t>
            </a: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if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语句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717ABA7-D193-450E-8670-9B1FAA1FE0B7}"/>
              </a:ext>
            </a:extLst>
          </p:cNvPr>
          <p:cNvSpPr txBox="1">
            <a:spLocks/>
          </p:cNvSpPr>
          <p:nvPr/>
        </p:nvSpPr>
        <p:spPr bwMode="auto">
          <a:xfrm>
            <a:off x="4000500" y="3005509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六条</a:t>
            </a: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if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语句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A5146ED-99A9-49EC-8A7E-F3ADDA336CA9}"/>
              </a:ext>
            </a:extLst>
          </p:cNvPr>
          <p:cNvSpPr txBox="1">
            <a:spLocks/>
          </p:cNvSpPr>
          <p:nvPr/>
        </p:nvSpPr>
        <p:spPr bwMode="auto">
          <a:xfrm>
            <a:off x="4000500" y="3505572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设置一个变量判断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BAEC4D53-01CE-40E0-A26A-65A90FCD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E75B1E-48A1-46B0-927D-379979AC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问号表达式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逻辑表达式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/>
              <a:t>? </a:t>
            </a:r>
            <a:r>
              <a:rPr lang="zh-CN" altLang="en-US">
                <a:solidFill>
                  <a:srgbClr val="00CC99"/>
                </a:solidFill>
              </a:rPr>
              <a:t>表达式</a:t>
            </a:r>
            <a:r>
              <a:rPr lang="en-US" altLang="zh-CN">
                <a:solidFill>
                  <a:srgbClr val="00CC99"/>
                </a:solidFill>
              </a:rPr>
              <a:t>A</a:t>
            </a:r>
            <a:r>
              <a:rPr lang="en-US" altLang="zh-CN"/>
              <a:t> : </a:t>
            </a:r>
            <a:r>
              <a:rPr lang="zh-CN" altLang="en-US">
                <a:solidFill>
                  <a:srgbClr val="FF0000"/>
                </a:solidFill>
              </a:rPr>
              <a:t>表达式</a:t>
            </a:r>
            <a:r>
              <a:rPr lang="en-US" altLang="zh-CN">
                <a:solidFill>
                  <a:srgbClr val="FF0000"/>
                </a:solidFill>
              </a:rPr>
              <a:t>B</a:t>
            </a:r>
          </a:p>
          <a:p>
            <a:pPr lvl="1"/>
            <a:r>
              <a:rPr lang="zh-CN" altLang="en-US"/>
              <a:t>如果逻辑表达式为真，问号表达式取表达式</a:t>
            </a:r>
            <a:r>
              <a:rPr lang="en-US" altLang="zh-CN"/>
              <a:t>A</a:t>
            </a:r>
            <a:r>
              <a:rPr lang="zh-CN" altLang="en-US"/>
              <a:t>的结果，否则取表达式</a:t>
            </a:r>
            <a:r>
              <a:rPr lang="en-US" altLang="zh-CN"/>
              <a:t>B</a:t>
            </a:r>
            <a:r>
              <a:rPr lang="zh-CN" altLang="en-US"/>
              <a:t>的结果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不建议使用！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CFC5BED-6114-4384-A02C-FF7875B4E462}"/>
              </a:ext>
            </a:extLst>
          </p:cNvPr>
          <p:cNvSpPr txBox="1">
            <a:spLocks/>
          </p:cNvSpPr>
          <p:nvPr/>
        </p:nvSpPr>
        <p:spPr bwMode="auto">
          <a:xfrm>
            <a:off x="285750" y="3571875"/>
            <a:ext cx="8572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&lt;&lt; </a:t>
            </a:r>
            <a:r>
              <a:rPr kumimoji="1" lang="en-US" altLang="zh-CN" sz="24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((A == 0) ? "A</a:t>
            </a:r>
            <a:r>
              <a:rPr kumimoji="1" lang="zh-CN" altLang="en-US" sz="24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不是罪犯</a:t>
            </a:r>
            <a:r>
              <a:rPr kumimoji="1" lang="en-US" altLang="zh-CN" sz="24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" : "A</a:t>
            </a:r>
            <a:r>
              <a:rPr kumimoji="1" lang="zh-CN" altLang="en-US" sz="24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是罪犯</a:t>
            </a:r>
            <a:r>
              <a:rPr kumimoji="1" lang="en-US" altLang="zh-CN" sz="24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") 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&lt;&lt; 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endl</a:t>
            </a:r>
            <a:r>
              <a:rPr kumimoji="1" lang="en-US" altLang="zh-CN" sz="24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kumimoji="1" lang="zh-CN" altLang="en-US" sz="24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4F8739EB-4F12-45F4-9D96-6025E326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F420A-4675-4950-BD5E-C466E856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一定要用六层循环吗？</a:t>
            </a:r>
          </a:p>
          <a:p>
            <a:r>
              <a:rPr lang="zh-CN" altLang="en-US"/>
              <a:t>用一个</a:t>
            </a:r>
            <a:r>
              <a:rPr lang="en-US" altLang="zh-CN"/>
              <a:t>6</a:t>
            </a:r>
            <a:r>
              <a:rPr lang="zh-CN" altLang="en-US"/>
              <a:t>位</a:t>
            </a:r>
            <a:r>
              <a:rPr lang="en-US" altLang="zh-CN"/>
              <a:t>2</a:t>
            </a:r>
            <a:r>
              <a:rPr lang="zh-CN" altLang="en-US"/>
              <a:t>进制数的每</a:t>
            </a:r>
            <a:r>
              <a:rPr lang="en-US" altLang="zh-CN"/>
              <a:t>1</a:t>
            </a:r>
            <a:r>
              <a:rPr lang="zh-CN" altLang="en-US"/>
              <a:t>位分别表示</a:t>
            </a:r>
            <a:r>
              <a:rPr lang="en-US" altLang="zh-CN"/>
              <a:t>A</a:t>
            </a:r>
            <a:r>
              <a:rPr lang="zh-CN" altLang="en-US"/>
              <a:t>～</a:t>
            </a:r>
            <a:r>
              <a:rPr lang="en-US" altLang="zh-CN"/>
              <a:t>F</a:t>
            </a:r>
            <a:r>
              <a:rPr lang="zh-CN" altLang="en-US"/>
              <a:t>是否是罪犯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2956F0-B916-45B3-9CA7-51905AD5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枚举</a:t>
            </a:r>
            <a:r>
              <a:rPr lang="zh-CN" altLang="en-US" dirty="0"/>
              <a:t>所有共犯组合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        提取六人的情况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</a:t>
            </a:r>
            <a:r>
              <a:rPr lang="zh-CN" altLang="en-US" dirty="0"/>
              <a:t>判断六句案情分析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如果</a:t>
            </a:r>
            <a:r>
              <a:rPr lang="zh-CN" altLang="en-US" dirty="0"/>
              <a:t>六句都满足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共犯组合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    如果</a:t>
            </a:r>
            <a:r>
              <a:rPr lang="zh-CN" altLang="en-US" dirty="0"/>
              <a:t>无解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输出</a:t>
            </a:r>
            <a:r>
              <a:rPr lang="zh-CN" altLang="en-US" dirty="0"/>
              <a:t>无解</a:t>
            </a: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en-US" altLang="zh-CN" dirty="0"/>
              <a:t>    return 0;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7042" name="标题 1">
            <a:extLst>
              <a:ext uri="{FF2B5EF4-FFF2-40B4-BE49-F238E27FC236}">
                <a16:creationId xmlns:a16="http://schemas.microsoft.com/office/drawing/2014/main" id="{E94E3470-9843-4B85-B32D-B4398778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EF0EB73-6165-411F-B19D-31869755574F}"/>
              </a:ext>
            </a:extLst>
          </p:cNvPr>
          <p:cNvSpPr txBox="1">
            <a:spLocks/>
          </p:cNvSpPr>
          <p:nvPr/>
        </p:nvSpPr>
        <p:spPr bwMode="auto">
          <a:xfrm>
            <a:off x="3929063" y="1451595"/>
            <a:ext cx="3929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从</a:t>
            </a: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000000</a:t>
            </a:r>
            <a:r>
              <a:rPr kumimoji="1" lang="en-US" altLang="zh-CN" sz="2000" kern="0" baseline="-2500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到</a:t>
            </a: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111111</a:t>
            </a:r>
            <a:r>
              <a:rPr kumimoji="1" lang="en-US" altLang="zh-CN" sz="2000" kern="0" baseline="-2500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2</a:t>
            </a:r>
            <a:endParaRPr kumimoji="1" lang="zh-CN" altLang="en-US" sz="2000" kern="0" baseline="-25000" dirty="0">
              <a:solidFill>
                <a:srgbClr val="0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826895E-B8C7-4E25-B243-4EB6A3E463FA}"/>
              </a:ext>
            </a:extLst>
          </p:cNvPr>
          <p:cNvSpPr txBox="1">
            <a:spLocks/>
          </p:cNvSpPr>
          <p:nvPr/>
        </p:nvSpPr>
        <p:spPr bwMode="auto">
          <a:xfrm>
            <a:off x="3929063" y="2437433"/>
            <a:ext cx="3929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六个逻辑表达式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0BB879-126A-408F-97B5-EB05760C076D}"/>
              </a:ext>
            </a:extLst>
          </p:cNvPr>
          <p:cNvSpPr txBox="1">
            <a:spLocks/>
          </p:cNvSpPr>
          <p:nvPr/>
        </p:nvSpPr>
        <p:spPr bwMode="auto">
          <a:xfrm>
            <a:off x="3929063" y="2937495"/>
            <a:ext cx="3929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一条</a:t>
            </a: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if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语句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1A5250F-81A2-4680-B883-ADB72052E2FC}"/>
              </a:ext>
            </a:extLst>
          </p:cNvPr>
          <p:cNvSpPr txBox="1">
            <a:spLocks/>
          </p:cNvSpPr>
          <p:nvPr/>
        </p:nvSpPr>
        <p:spPr bwMode="auto">
          <a:xfrm>
            <a:off x="3929063" y="3437558"/>
            <a:ext cx="3929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六条</a:t>
            </a: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if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语句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6054960-8943-4757-8B52-46F76605E307}"/>
              </a:ext>
            </a:extLst>
          </p:cNvPr>
          <p:cNvSpPr txBox="1">
            <a:spLocks/>
          </p:cNvSpPr>
          <p:nvPr/>
        </p:nvSpPr>
        <p:spPr bwMode="auto">
          <a:xfrm>
            <a:off x="3929063" y="3937620"/>
            <a:ext cx="3929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设置一个变量判断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1123FF6-5484-44E2-B748-518485D9E804}"/>
              </a:ext>
            </a:extLst>
          </p:cNvPr>
          <p:cNvSpPr txBox="1">
            <a:spLocks/>
          </p:cNvSpPr>
          <p:nvPr/>
        </p:nvSpPr>
        <p:spPr bwMode="auto">
          <a:xfrm>
            <a:off x="3929063" y="1951658"/>
            <a:ext cx="3929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</a:t>
            </a:r>
            <a:r>
              <a:rPr kumimoji="1" lang="zh-CN" altLang="en-US" sz="2000" kern="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怎么提取？</a:t>
            </a:r>
            <a:endParaRPr kumimoji="1" lang="zh-CN" altLang="en-US" sz="2000" kern="0" baseline="-25000" dirty="0">
              <a:solidFill>
                <a:srgbClr val="00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83AF98C9-9107-48B0-BED9-9464A3CD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枚举法小结</a:t>
            </a:r>
          </a:p>
        </p:txBody>
      </p:sp>
      <p:sp>
        <p:nvSpPr>
          <p:cNvPr id="73731" name="内容占位符 5">
            <a:extLst>
              <a:ext uri="{FF2B5EF4-FFF2-40B4-BE49-F238E27FC236}">
                <a16:creationId xmlns:a16="http://schemas.microsoft.com/office/drawing/2014/main" id="{5BCBB36F-E368-4A44-9E70-C61D8B47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计算机中的如何进行逻辑“思考”？</a:t>
            </a:r>
            <a:endParaRPr lang="en-US" altLang="zh-CN"/>
          </a:p>
          <a:p>
            <a:r>
              <a:rPr lang="zh-CN" altLang="en-US"/>
              <a:t>将所有可能的情况列举一遍（循环）</a:t>
            </a:r>
            <a:endParaRPr lang="en-US" altLang="zh-CN"/>
          </a:p>
          <a:p>
            <a:r>
              <a:rPr lang="zh-CN" altLang="en-US"/>
              <a:t>看看哪种情况合乎逻辑（分支）</a:t>
            </a:r>
            <a:endParaRPr lang="en-US" altLang="zh-CN"/>
          </a:p>
          <a:p>
            <a:r>
              <a:rPr lang="zh-CN" altLang="en-US"/>
              <a:t>排除掉不合理的情况</a:t>
            </a:r>
            <a:endParaRPr lang="en-US" altLang="zh-CN"/>
          </a:p>
          <a:p>
            <a:pPr lvl="1"/>
            <a:r>
              <a:rPr lang="en-US" altLang="zh-CN"/>
              <a:t>When you have eliminated the impossible, whatever remains, </a:t>
            </a:r>
            <a:r>
              <a:rPr lang="en-US" altLang="zh-CN" i="1"/>
              <a:t>however improbable</a:t>
            </a:r>
            <a:r>
              <a:rPr lang="en-US" altLang="zh-CN"/>
              <a:t>, must be the truth.——Sherlock Holmes</a:t>
            </a:r>
          </a:p>
          <a:p>
            <a:r>
              <a:rPr lang="zh-CN" altLang="en-US"/>
              <a:t>“反证法”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3501C50F-3985-46C1-9479-12210A6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芝诺（</a:t>
            </a:r>
            <a:r>
              <a:rPr lang="en-US" altLang="zh-CN"/>
              <a:t>Zeno of Elea</a:t>
            </a:r>
            <a:r>
              <a:rPr lang="zh-CN" altLang="en-US"/>
              <a:t>）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F0F35443-68DE-4B6A-BE31-3F4C2F87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约</a:t>
            </a:r>
            <a:r>
              <a:rPr lang="en-US" altLang="zh-CN"/>
              <a:t>490BC-425BC</a:t>
            </a:r>
          </a:p>
          <a:p>
            <a:r>
              <a:rPr lang="zh-CN" altLang="en-US"/>
              <a:t>芝诺悖论</a:t>
            </a:r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论自然</a:t>
            </a:r>
            <a:r>
              <a:rPr lang="en-US" altLang="zh-CN"/>
              <a:t>》</a:t>
            </a:r>
          </a:p>
        </p:txBody>
      </p:sp>
      <p:pic>
        <p:nvPicPr>
          <p:cNvPr id="89094" name="Picture 2" descr="https://gss2.bdstatic.com/-fo3dSag_xI4khGkpoWK1HF6hhy/baike/w%3D268%3Bg%3D0/sign=f1aa9ca791504fc2a25fb703dde6802c/b151f8198618367a04306f7224738bd4b21ce5e0.jpg">
            <a:extLst>
              <a:ext uri="{FF2B5EF4-FFF2-40B4-BE49-F238E27FC236}">
                <a16:creationId xmlns:a16="http://schemas.microsoft.com/office/drawing/2014/main" id="{894AA1D4-6661-4B32-9419-1EC29514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349500"/>
            <a:ext cx="25527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C949D4BF-BA8C-48D2-A9A1-BE6141FC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ABF44B49-0690-45AE-8496-EFC62BBF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</a:t>
            </a:r>
            <a:endParaRPr lang="en-US" altLang="zh-CN"/>
          </a:p>
          <a:p>
            <a:pPr lvl="1"/>
            <a:r>
              <a:rPr lang="zh-CN" altLang="en-US"/>
              <a:t>分支：</a:t>
            </a:r>
            <a:r>
              <a:rPr lang="en-US" altLang="zh-CN"/>
              <a:t>if … else … 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循环：</a:t>
            </a:r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复合语句 </a:t>
            </a:r>
            <a:r>
              <a:rPr lang="en-US" altLang="zh-CN"/>
              <a:t>{ … }</a:t>
            </a:r>
          </a:p>
          <a:p>
            <a:pPr lvl="1"/>
            <a:r>
              <a:rPr lang="zh-CN" altLang="en-US"/>
              <a:t>关系运算符、逻辑运算符、位运算符</a:t>
            </a:r>
            <a:endParaRPr lang="en-US" altLang="zh-CN"/>
          </a:p>
          <a:p>
            <a:r>
              <a:rPr lang="zh-CN" altLang="en-US"/>
              <a:t>思路</a:t>
            </a:r>
            <a:endParaRPr lang="en-US" altLang="zh-CN"/>
          </a:p>
          <a:p>
            <a:pPr lvl="1"/>
            <a:r>
              <a:rPr lang="zh-CN" altLang="en-US"/>
              <a:t>用变量表达假设</a:t>
            </a:r>
            <a:endParaRPr lang="en-US" altLang="zh-CN"/>
          </a:p>
          <a:p>
            <a:pPr lvl="1"/>
            <a:r>
              <a:rPr lang="zh-CN" altLang="en-US"/>
              <a:t>枚举法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占位符 2">
            <a:extLst>
              <a:ext uri="{FF2B5EF4-FFF2-40B4-BE49-F238E27FC236}">
                <a16:creationId xmlns:a16="http://schemas.microsoft.com/office/drawing/2014/main" id="{D92B63A3-A099-4FFB-ACC2-F5C80AB8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int a = 0, b = 0, c = 0, d = 0, e = 0, f = 0;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cin &gt;&gt; a &gt;&gt; b &gt;&gt; c &gt;&gt; d &gt;&gt; e &gt;&gt; f;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a * e</a:t>
            </a:r>
            <a:r>
              <a:rPr lang="zh-CN" altLang="en-US">
                <a:solidFill>
                  <a:srgbClr val="FF0000"/>
                </a:solidFill>
              </a:rPr>
              <a:t>不等于</a:t>
            </a:r>
            <a:r>
              <a:rPr lang="en-US" altLang="zh-CN"/>
              <a:t>b * d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double x = (c * e - b * f) / (a * e - b * d + 0.0);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double y = (a * f - c * d) / (a * e - b * d + 0.0);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    cout &lt;&lt; x &lt;&lt; endl;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    cout &lt;&lt; y &lt;&lt; endl;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c * e</a:t>
            </a:r>
            <a:r>
              <a:rPr lang="zh-CN" altLang="en-US">
                <a:solidFill>
                  <a:srgbClr val="FF0000"/>
                </a:solidFill>
              </a:rPr>
              <a:t>不等于</a:t>
            </a:r>
            <a:r>
              <a:rPr lang="en-US" altLang="zh-CN"/>
              <a:t>b * f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无解</a:t>
            </a:r>
            <a:r>
              <a:rPr lang="en-US" altLang="zh-CN"/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endParaRPr lang="en-US" altLang="zh-CN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无穷解</a:t>
            </a:r>
            <a:r>
              <a:rPr lang="en-US" altLang="zh-CN"/>
              <a:t>" &lt;&lt; endl;</a:t>
            </a:r>
            <a:endParaRPr lang="fr-FR" altLang="zh-CN"/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3210510E-E08A-487C-ABB3-4211AB2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79DB8077-86A7-49E2-92F8-B2A40275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BA115BF7-C1A1-4988-A40F-C78761F1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位跳水高手将参加</a:t>
            </a:r>
            <a:r>
              <a:rPr lang="en-US" altLang="zh-CN"/>
              <a:t>10m</a:t>
            </a:r>
            <a:r>
              <a:rPr lang="zh-CN" altLang="en-US"/>
              <a:t>高台跳水决赛，有好事者让</a:t>
            </a:r>
            <a:r>
              <a:rPr lang="en-US" altLang="zh-CN"/>
              <a:t>5</a:t>
            </a:r>
            <a:r>
              <a:rPr lang="zh-CN" altLang="en-US"/>
              <a:t>人据实力预测比赛结果</a:t>
            </a:r>
          </a:p>
          <a:p>
            <a:pPr lvl="1"/>
            <a:r>
              <a:rPr lang="en-US" altLang="zh-CN"/>
              <a:t>A</a:t>
            </a:r>
            <a:r>
              <a:rPr lang="zh-CN" altLang="en-US"/>
              <a:t>选手说：</a:t>
            </a:r>
            <a:r>
              <a:rPr lang="en-US" altLang="zh-CN"/>
              <a:t>B</a:t>
            </a:r>
            <a:r>
              <a:rPr lang="zh-CN" altLang="en-US"/>
              <a:t>第二，我第三；</a:t>
            </a:r>
            <a:endParaRPr lang="en-US" altLang="zh-CN"/>
          </a:p>
          <a:p>
            <a:pPr lvl="1"/>
            <a:r>
              <a:rPr lang="en-US" altLang="zh-CN"/>
              <a:t>B</a:t>
            </a:r>
            <a:r>
              <a:rPr lang="zh-CN" altLang="en-US"/>
              <a:t>选手说：我第二，</a:t>
            </a:r>
            <a:r>
              <a:rPr lang="en-US" altLang="zh-CN"/>
              <a:t>E</a:t>
            </a:r>
            <a:r>
              <a:rPr lang="zh-CN" altLang="en-US"/>
              <a:t>第四；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zh-CN" altLang="en-US"/>
              <a:t>选手说：我第一，</a:t>
            </a:r>
            <a:r>
              <a:rPr lang="en-US" altLang="zh-CN"/>
              <a:t>D</a:t>
            </a:r>
            <a:r>
              <a:rPr lang="zh-CN" altLang="en-US"/>
              <a:t>第二；</a:t>
            </a:r>
            <a:endParaRPr lang="en-US" altLang="zh-CN"/>
          </a:p>
          <a:p>
            <a:pPr lvl="1"/>
            <a:r>
              <a:rPr lang="en-US" altLang="zh-CN"/>
              <a:t>D</a:t>
            </a:r>
            <a:r>
              <a:rPr lang="zh-CN" altLang="en-US"/>
              <a:t>选手说：</a:t>
            </a:r>
            <a:r>
              <a:rPr lang="en-US" altLang="zh-CN"/>
              <a:t>C</a:t>
            </a:r>
            <a:r>
              <a:rPr lang="zh-CN" altLang="en-US"/>
              <a:t>最后，我第三；</a:t>
            </a:r>
            <a:endParaRPr lang="en-US" altLang="zh-CN"/>
          </a:p>
          <a:p>
            <a:pPr lvl="1"/>
            <a:r>
              <a:rPr lang="en-US" altLang="zh-CN"/>
              <a:t>E</a:t>
            </a:r>
            <a:r>
              <a:rPr lang="zh-CN" altLang="en-US"/>
              <a:t>选手说：我第四，</a:t>
            </a:r>
            <a:r>
              <a:rPr lang="en-US" altLang="zh-CN"/>
              <a:t>A</a:t>
            </a:r>
            <a:r>
              <a:rPr lang="zh-CN" altLang="en-US"/>
              <a:t>第一。</a:t>
            </a:r>
            <a:endParaRPr lang="en-US" altLang="zh-CN"/>
          </a:p>
          <a:p>
            <a:r>
              <a:rPr lang="zh-CN" altLang="en-US"/>
              <a:t>决赛成绩公布之后，每位选手的预测都只说对了一半，即一对一错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5A1EB6BF-C84A-4414-8E99-42F27AC1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补充：循环的三种写法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539F7-93E3-41BD-89B6-C900ED59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 (…;…;…) { … }</a:t>
            </a:r>
          </a:p>
          <a:p>
            <a:r>
              <a:rPr lang="en-US" altLang="zh-CN"/>
              <a:t>while (…) { … }</a:t>
            </a:r>
          </a:p>
          <a:p>
            <a:r>
              <a:rPr lang="en-US" altLang="zh-CN"/>
              <a:t>do { … } while (…);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047F4200-7637-4106-9F06-9DB96FD0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语句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AD503F9-55E1-4813-A1E3-9A3A39CCB210}"/>
              </a:ext>
            </a:extLst>
          </p:cNvPr>
          <p:cNvSpPr txBox="1">
            <a:spLocks/>
          </p:cNvSpPr>
          <p:nvPr/>
        </p:nvSpPr>
        <p:spPr bwMode="auto">
          <a:xfrm>
            <a:off x="630238" y="2571750"/>
            <a:ext cx="7772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for (</a:t>
            </a:r>
            <a:r>
              <a:rPr kumimoji="1" lang="zh-CN" altLang="en-US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 </a:t>
            </a: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; </a:t>
            </a:r>
            <a:r>
              <a:rPr kumimoji="1" lang="zh-CN" altLang="en-US" sz="2800" kern="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D</a:t>
            </a:r>
            <a:endParaRPr kumimoji="1" lang="zh-CN" altLang="en-US" sz="2800" kern="0" dirty="0">
              <a:solidFill>
                <a:srgbClr val="FF99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2CCA66C-6A8B-4E76-9FAB-FDF0A923D743}"/>
              </a:ext>
            </a:extLst>
          </p:cNvPr>
          <p:cNvSpPr txBox="1">
            <a:spLocks/>
          </p:cNvSpPr>
          <p:nvPr/>
        </p:nvSpPr>
        <p:spPr bwMode="auto">
          <a:xfrm>
            <a:off x="1273175" y="1428750"/>
            <a:ext cx="1357313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初始化</a:t>
            </a:r>
          </a:p>
        </p:txBody>
      </p:sp>
      <p:cxnSp>
        <p:nvCxnSpPr>
          <p:cNvPr id="93191" name="直接箭头连接符 17">
            <a:extLst>
              <a:ext uri="{FF2B5EF4-FFF2-40B4-BE49-F238E27FC236}">
                <a16:creationId xmlns:a16="http://schemas.microsoft.com/office/drawing/2014/main" id="{BED56C64-B627-4A96-BFDF-9BD5FE009225}"/>
              </a:ext>
            </a:extLst>
          </p:cNvPr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1790701" y="2232025"/>
            <a:ext cx="571500" cy="2508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4AB63F1-4565-4398-A496-04383016455C}"/>
              </a:ext>
            </a:extLst>
          </p:cNvPr>
          <p:cNvSpPr txBox="1">
            <a:spLocks/>
          </p:cNvSpPr>
          <p:nvPr/>
        </p:nvSpPr>
        <p:spPr bwMode="auto">
          <a:xfrm>
            <a:off x="2916238" y="1428750"/>
            <a:ext cx="171450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结束条件</a:t>
            </a:r>
          </a:p>
        </p:txBody>
      </p:sp>
      <p:cxnSp>
        <p:nvCxnSpPr>
          <p:cNvPr id="93193" name="直接箭头连接符 19">
            <a:extLst>
              <a:ext uri="{FF2B5EF4-FFF2-40B4-BE49-F238E27FC236}">
                <a16:creationId xmlns:a16="http://schemas.microsoft.com/office/drawing/2014/main" id="{1EE4E51D-8772-4A4E-AD04-709EB36F8DF8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5400000">
            <a:off x="3486944" y="2356644"/>
            <a:ext cx="5715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C4531ED5-AC90-41C5-8F63-0A00BB4DB0C9}"/>
              </a:ext>
            </a:extLst>
          </p:cNvPr>
          <p:cNvSpPr txBox="1">
            <a:spLocks/>
          </p:cNvSpPr>
          <p:nvPr/>
        </p:nvSpPr>
        <p:spPr bwMode="auto">
          <a:xfrm>
            <a:off x="4916488" y="1428750"/>
            <a:ext cx="1643062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步进关系</a:t>
            </a:r>
          </a:p>
        </p:txBody>
      </p:sp>
      <p:cxnSp>
        <p:nvCxnSpPr>
          <p:cNvPr id="93195" name="直接箭头连接符 21">
            <a:extLst>
              <a:ext uri="{FF2B5EF4-FFF2-40B4-BE49-F238E27FC236}">
                <a16:creationId xmlns:a16="http://schemas.microsoft.com/office/drawing/2014/main" id="{7503E573-9AA9-445D-A30D-E6D724741E7D}"/>
              </a:ext>
            </a:extLst>
          </p:cNvPr>
          <p:cNvCxnSpPr>
            <a:cxnSpLocks noChangeShapeType="1"/>
            <a:stCxn id="21" idx="2"/>
          </p:cNvCxnSpPr>
          <p:nvPr/>
        </p:nvCxnSpPr>
        <p:spPr bwMode="auto">
          <a:xfrm rot="5400000">
            <a:off x="5291932" y="2196306"/>
            <a:ext cx="571500" cy="3222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4A87F279-9098-4C6C-85DD-32045C62FC3C}"/>
              </a:ext>
            </a:extLst>
          </p:cNvPr>
          <p:cNvSpPr txBox="1">
            <a:spLocks/>
          </p:cNvSpPr>
          <p:nvPr/>
        </p:nvSpPr>
        <p:spPr bwMode="auto">
          <a:xfrm>
            <a:off x="6988175" y="3071813"/>
            <a:ext cx="1285875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循环体</a:t>
            </a:r>
          </a:p>
        </p:txBody>
      </p:sp>
      <p:cxnSp>
        <p:nvCxnSpPr>
          <p:cNvPr id="93197" name="直接箭头连接符 23">
            <a:extLst>
              <a:ext uri="{FF2B5EF4-FFF2-40B4-BE49-F238E27FC236}">
                <a16:creationId xmlns:a16="http://schemas.microsoft.com/office/drawing/2014/main" id="{9DA1FD14-2F70-438D-B327-CC35A8AB20F1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rot="10800000" flipV="1">
            <a:off x="2701925" y="3392488"/>
            <a:ext cx="428625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98" name="Picture 4">
            <a:extLst>
              <a:ext uri="{FF2B5EF4-FFF2-40B4-BE49-F238E27FC236}">
                <a16:creationId xmlns:a16="http://schemas.microsoft.com/office/drawing/2014/main" id="{4C85BC33-0882-43A5-8CCE-FEB9320C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071938"/>
            <a:ext cx="77279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827BCE49-0FA5-4F5C-9094-7CE937C8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0E1381-7A4D-44D8-A87A-98343033F2DE}"/>
              </a:ext>
            </a:extLst>
          </p:cNvPr>
          <p:cNvSpPr txBox="1">
            <a:spLocks/>
          </p:cNvSpPr>
          <p:nvPr/>
        </p:nvSpPr>
        <p:spPr bwMode="auto">
          <a:xfrm>
            <a:off x="500063" y="2500313"/>
            <a:ext cx="7772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while (</a:t>
            </a: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D</a:t>
            </a:r>
            <a:endParaRPr kumimoji="1" lang="zh-CN" altLang="en-US" sz="2800" kern="0" dirty="0">
              <a:solidFill>
                <a:srgbClr val="FF99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6FC97A-C7A1-4C5C-ABF4-16AE326E04E7}"/>
              </a:ext>
            </a:extLst>
          </p:cNvPr>
          <p:cNvSpPr txBox="1">
            <a:spLocks/>
          </p:cNvSpPr>
          <p:nvPr/>
        </p:nvSpPr>
        <p:spPr bwMode="auto">
          <a:xfrm>
            <a:off x="1571625" y="1357313"/>
            <a:ext cx="1714500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结束条件</a:t>
            </a:r>
          </a:p>
        </p:txBody>
      </p:sp>
      <p:cxnSp>
        <p:nvCxnSpPr>
          <p:cNvPr id="94215" name="直接箭头连接符 7">
            <a:extLst>
              <a:ext uri="{FF2B5EF4-FFF2-40B4-BE49-F238E27FC236}">
                <a16:creationId xmlns:a16="http://schemas.microsoft.com/office/drawing/2014/main" id="{77A489A9-3627-478D-945A-FBFE6F92659D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 rot="5400000">
            <a:off x="2142332" y="2285206"/>
            <a:ext cx="5715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5C663E1-8ED8-4FA5-9ACB-843F99576659}"/>
              </a:ext>
            </a:extLst>
          </p:cNvPr>
          <p:cNvSpPr txBox="1">
            <a:spLocks/>
          </p:cNvSpPr>
          <p:nvPr/>
        </p:nvSpPr>
        <p:spPr bwMode="auto">
          <a:xfrm>
            <a:off x="4286250" y="2928938"/>
            <a:ext cx="1285875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循环体</a:t>
            </a:r>
          </a:p>
        </p:txBody>
      </p:sp>
      <p:cxnSp>
        <p:nvCxnSpPr>
          <p:cNvPr id="94217" name="直接箭头连接符 9">
            <a:extLst>
              <a:ext uri="{FF2B5EF4-FFF2-40B4-BE49-F238E27FC236}">
                <a16:creationId xmlns:a16="http://schemas.microsoft.com/office/drawing/2014/main" id="{2F903569-996A-4009-8F61-08C18842545E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rot="10800000" flipV="1">
            <a:off x="2571750" y="3249613"/>
            <a:ext cx="1714500" cy="1079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4218" name="Picture 3">
            <a:extLst>
              <a:ext uri="{FF2B5EF4-FFF2-40B4-BE49-F238E27FC236}">
                <a16:creationId xmlns:a16="http://schemas.microsoft.com/office/drawing/2014/main" id="{91F6FB43-21BD-4071-90C2-A14FEC79C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4071938"/>
            <a:ext cx="463867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6B7130B8-7C97-438B-B039-B3A712E3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 while</a:t>
            </a:r>
            <a:r>
              <a:rPr lang="zh-CN" altLang="en-US"/>
              <a:t>语句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3D6ED64-81BE-4399-92F5-B215969F172E}"/>
              </a:ext>
            </a:extLst>
          </p:cNvPr>
          <p:cNvSpPr txBox="1">
            <a:spLocks/>
          </p:cNvSpPr>
          <p:nvPr/>
        </p:nvSpPr>
        <p:spPr bwMode="auto">
          <a:xfrm>
            <a:off x="357188" y="1500188"/>
            <a:ext cx="77724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do</a:t>
            </a:r>
            <a:r>
              <a:rPr kumimoji="1" lang="en-US" altLang="zh-CN" sz="2800" kern="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    语句</a:t>
            </a:r>
            <a:r>
              <a:rPr kumimoji="1" lang="en-US" altLang="zh-CN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D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defRPr/>
            </a:pPr>
            <a:r>
              <a:rPr kumimoji="1" lang="en-US" altLang="zh-CN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while (</a:t>
            </a: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en-US" altLang="zh-CN" sz="28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kumimoji="1" lang="zh-CN" altLang="en-US" sz="2800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6689675-987C-4FC6-A04C-CDD9C593F317}"/>
              </a:ext>
            </a:extLst>
          </p:cNvPr>
          <p:cNvSpPr txBox="1">
            <a:spLocks/>
          </p:cNvSpPr>
          <p:nvPr/>
        </p:nvSpPr>
        <p:spPr bwMode="auto">
          <a:xfrm>
            <a:off x="6000750" y="2571750"/>
            <a:ext cx="171450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结束条件</a:t>
            </a:r>
          </a:p>
        </p:txBody>
      </p:sp>
      <p:cxnSp>
        <p:nvCxnSpPr>
          <p:cNvPr id="95239" name="直接箭头连接符 7">
            <a:extLst>
              <a:ext uri="{FF2B5EF4-FFF2-40B4-BE49-F238E27FC236}">
                <a16:creationId xmlns:a16="http://schemas.microsoft.com/office/drawing/2014/main" id="{852A0E16-D145-45CD-9DBB-4497D45D9044}"/>
              </a:ext>
            </a:extLst>
          </p:cNvPr>
          <p:cNvCxnSpPr>
            <a:cxnSpLocks noChangeShapeType="1"/>
            <a:stCxn id="7" idx="1"/>
          </p:cNvCxnSpPr>
          <p:nvPr/>
        </p:nvCxnSpPr>
        <p:spPr bwMode="auto">
          <a:xfrm rot="10800000" flipV="1">
            <a:off x="3714750" y="2892425"/>
            <a:ext cx="2286000" cy="365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D8C4D38-B657-4251-8635-04269A132567}"/>
              </a:ext>
            </a:extLst>
          </p:cNvPr>
          <p:cNvSpPr txBox="1">
            <a:spLocks/>
          </p:cNvSpPr>
          <p:nvPr/>
        </p:nvSpPr>
        <p:spPr bwMode="auto">
          <a:xfrm>
            <a:off x="4000500" y="2000250"/>
            <a:ext cx="1285875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kern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循环体</a:t>
            </a:r>
          </a:p>
        </p:txBody>
      </p:sp>
      <p:cxnSp>
        <p:nvCxnSpPr>
          <p:cNvPr id="95241" name="直接箭头连接符 9">
            <a:extLst>
              <a:ext uri="{FF2B5EF4-FFF2-40B4-BE49-F238E27FC236}">
                <a16:creationId xmlns:a16="http://schemas.microsoft.com/office/drawing/2014/main" id="{805012AC-268D-412E-AC4E-F6085574E1EA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rot="10800000" flipV="1">
            <a:off x="2214563" y="2322513"/>
            <a:ext cx="1785937" cy="349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5242" name="Picture 2">
            <a:extLst>
              <a:ext uri="{FF2B5EF4-FFF2-40B4-BE49-F238E27FC236}">
                <a16:creationId xmlns:a16="http://schemas.microsoft.com/office/drawing/2014/main" id="{2DD74208-BCFF-4877-B697-91EB6DF8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4071938"/>
            <a:ext cx="463867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2">
            <a:extLst>
              <a:ext uri="{FF2B5EF4-FFF2-40B4-BE49-F238E27FC236}">
                <a16:creationId xmlns:a16="http://schemas.microsoft.com/office/drawing/2014/main" id="{21F4BFC0-285F-438F-92B0-FD362507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int a = 0, b = 0, c = 0, d = 0, e = 0, f = 0;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cin &gt;&gt; a &gt;&gt; b &gt;&gt; c &gt;&gt; d &gt;&gt; e &gt;&gt; f;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a * e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!= </a:t>
            </a:r>
            <a:r>
              <a:rPr lang="en-US" altLang="zh-CN"/>
              <a:t>b * d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double x = (c * e - b * f) / (a * e - b * d + 0.0);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double y = (a * f - c * d) / (a * e - b * d + 0.0);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    cout &lt;&lt; x &lt;&lt; endl;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    cout &lt;&lt; y &lt;&lt; endl;</a:t>
            </a:r>
          </a:p>
          <a:p>
            <a:pPr>
              <a:spcBef>
                <a:spcPct val="0"/>
              </a:spcBef>
            </a:pPr>
            <a:r>
              <a:rPr lang="fr-FR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如果</a:t>
            </a:r>
            <a:r>
              <a:rPr lang="en-US" altLang="zh-CN"/>
              <a:t>c * e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!= </a:t>
            </a:r>
            <a:r>
              <a:rPr lang="en-US" altLang="zh-CN"/>
              <a:t>b * f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无解</a:t>
            </a:r>
            <a:r>
              <a:rPr lang="en-US" altLang="zh-CN"/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否则</a:t>
            </a:r>
            <a:endParaRPr lang="en-US" altLang="zh-CN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/>
              <a:t>        cout &lt;&lt; "</a:t>
            </a:r>
            <a:r>
              <a:rPr lang="zh-CN" altLang="en-US"/>
              <a:t>无穷解</a:t>
            </a:r>
            <a:r>
              <a:rPr lang="en-US" altLang="zh-CN"/>
              <a:t>" &lt;&lt; endl;</a:t>
            </a:r>
            <a:endParaRPr lang="fr-FR" altLang="zh-CN"/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9A3CC64B-0775-48CC-BFAA-75186234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60113</TotalTime>
  <Words>5883</Words>
  <Application>Microsoft Office PowerPoint</Application>
  <PresentationFormat>全屏显示(4:3)</PresentationFormat>
  <Paragraphs>944</Paragraphs>
  <Slides>85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4" baseType="lpstr">
      <vt:lpstr>仿宋</vt:lpstr>
      <vt:lpstr>黑体</vt:lpstr>
      <vt:lpstr>微软雅黑</vt:lpstr>
      <vt:lpstr>Arial</vt:lpstr>
      <vt:lpstr>Consolas</vt:lpstr>
      <vt:lpstr>Garamond</vt:lpstr>
      <vt:lpstr>Times New Roman</vt:lpstr>
      <vt:lpstr>Wingdings</vt:lpstr>
      <vt:lpstr>tsinghua BW</vt:lpstr>
      <vt:lpstr>第3节、逻辑思维与计算机解题 教材第4章</vt:lpstr>
      <vt:lpstr>任务1</vt:lpstr>
      <vt:lpstr>任务1</vt:lpstr>
      <vt:lpstr>任务1</vt:lpstr>
      <vt:lpstr>关系运算符</vt:lpstr>
      <vt:lpstr>关系运算符</vt:lpstr>
      <vt:lpstr>关系运算符</vt:lpstr>
      <vt:lpstr>任务1</vt:lpstr>
      <vt:lpstr>任务1</vt:lpstr>
      <vt:lpstr>分支</vt:lpstr>
      <vt:lpstr>if语句</vt:lpstr>
      <vt:lpstr>if语句</vt:lpstr>
      <vt:lpstr>if语句</vt:lpstr>
      <vt:lpstr>if语句</vt:lpstr>
      <vt:lpstr>if语句</vt:lpstr>
      <vt:lpstr>if语句</vt:lpstr>
      <vt:lpstr>复合语句</vt:lpstr>
      <vt:lpstr>if语句</vt:lpstr>
      <vt:lpstr>if语句</vt:lpstr>
      <vt:lpstr>任务1</vt:lpstr>
      <vt:lpstr>任务1</vt:lpstr>
      <vt:lpstr>任务1</vt:lpstr>
      <vt:lpstr>任务2</vt:lpstr>
      <vt:lpstr>任务2</vt:lpstr>
      <vt:lpstr>任务2</vt:lpstr>
      <vt:lpstr>分支小结</vt:lpstr>
      <vt:lpstr>任务3</vt:lpstr>
      <vt:lpstr>任务3</vt:lpstr>
      <vt:lpstr>逻辑运算符</vt:lpstr>
      <vt:lpstr>任务3</vt:lpstr>
      <vt:lpstr>任务3</vt:lpstr>
      <vt:lpstr>循环</vt:lpstr>
      <vt:lpstr>for语句</vt:lpstr>
      <vt:lpstr>任务3</vt:lpstr>
      <vt:lpstr>任务3</vt:lpstr>
      <vt:lpstr>for语句</vt:lpstr>
      <vt:lpstr>循环小结</vt:lpstr>
      <vt:lpstr>任务4</vt:lpstr>
      <vt:lpstr>任务4</vt:lpstr>
      <vt:lpstr>任务4</vt:lpstr>
      <vt:lpstr>思考一下</vt:lpstr>
      <vt:lpstr>任务4</vt:lpstr>
      <vt:lpstr>任务4</vt:lpstr>
      <vt:lpstr>任务4</vt:lpstr>
      <vt:lpstr>任务5</vt:lpstr>
      <vt:lpstr>任务5</vt:lpstr>
      <vt:lpstr>任务5</vt:lpstr>
      <vt:lpstr>任务5</vt:lpstr>
      <vt:lpstr>位运算符</vt:lpstr>
      <vt:lpstr>任务5</vt:lpstr>
      <vt:lpstr>任务5</vt:lpstr>
      <vt:lpstr>任务5</vt:lpstr>
      <vt:lpstr>任务5</vt:lpstr>
      <vt:lpstr>回想一下</vt:lpstr>
      <vt:lpstr>任务6</vt:lpstr>
      <vt:lpstr>任务6</vt:lpstr>
      <vt:lpstr>任务6</vt:lpstr>
      <vt:lpstr>任务6</vt:lpstr>
      <vt:lpstr>任务6</vt:lpstr>
      <vt:lpstr>思考一下</vt:lpstr>
      <vt:lpstr>思考一下</vt:lpstr>
      <vt:lpstr>任务7</vt:lpstr>
      <vt:lpstr>任务7</vt:lpstr>
      <vt:lpstr>任务7</vt:lpstr>
      <vt:lpstr>任务7小结</vt:lpstr>
      <vt:lpstr>任务8</vt:lpstr>
      <vt:lpstr>任务8</vt:lpstr>
      <vt:lpstr>任务8</vt:lpstr>
      <vt:lpstr>任务8</vt:lpstr>
      <vt:lpstr>任务8</vt:lpstr>
      <vt:lpstr>任务8</vt:lpstr>
      <vt:lpstr>任务8</vt:lpstr>
      <vt:lpstr>任务8</vt:lpstr>
      <vt:lpstr>任务8</vt:lpstr>
      <vt:lpstr>任务8</vt:lpstr>
      <vt:lpstr>任务8</vt:lpstr>
      <vt:lpstr>枚举法小结</vt:lpstr>
      <vt:lpstr>芝诺（Zeno of Elea）</vt:lpstr>
      <vt:lpstr>总结</vt:lpstr>
      <vt:lpstr>练习</vt:lpstr>
      <vt:lpstr>补充：循环的三种写法</vt:lpstr>
      <vt:lpstr>for语句</vt:lpstr>
      <vt:lpstr>while语句</vt:lpstr>
      <vt:lpstr>do while语句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4577</cp:revision>
  <cp:lastPrinted>2021-05-12T04:01:31Z</cp:lastPrinted>
  <dcterms:created xsi:type="dcterms:W3CDTF">2004-01-03T01:02:19Z</dcterms:created>
  <dcterms:modified xsi:type="dcterms:W3CDTF">2021-09-17T11:57:07Z</dcterms:modified>
</cp:coreProperties>
</file>