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70"/>
  </p:notesMasterIdLst>
  <p:handoutMasterIdLst>
    <p:handoutMasterId r:id="rId71"/>
  </p:handoutMasterIdLst>
  <p:sldIdLst>
    <p:sldId id="1241" r:id="rId2"/>
    <p:sldId id="279" r:id="rId3"/>
    <p:sldId id="280" r:id="rId4"/>
    <p:sldId id="281" r:id="rId5"/>
    <p:sldId id="354" r:id="rId6"/>
    <p:sldId id="337" r:id="rId7"/>
    <p:sldId id="282" r:id="rId8"/>
    <p:sldId id="283" r:id="rId9"/>
    <p:sldId id="284" r:id="rId10"/>
    <p:sldId id="286" r:id="rId11"/>
    <p:sldId id="287" r:id="rId12"/>
    <p:sldId id="288" r:id="rId13"/>
    <p:sldId id="360" r:id="rId14"/>
    <p:sldId id="289" r:id="rId15"/>
    <p:sldId id="290" r:id="rId16"/>
    <p:sldId id="291" r:id="rId17"/>
    <p:sldId id="295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14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55" r:id="rId41"/>
    <p:sldId id="338" r:id="rId42"/>
    <p:sldId id="339" r:id="rId43"/>
    <p:sldId id="340" r:id="rId44"/>
    <p:sldId id="341" r:id="rId45"/>
    <p:sldId id="342" r:id="rId46"/>
    <p:sldId id="358" r:id="rId47"/>
    <p:sldId id="356" r:id="rId48"/>
    <p:sldId id="357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17" r:id="rId57"/>
    <p:sldId id="315" r:id="rId58"/>
    <p:sldId id="316" r:id="rId59"/>
    <p:sldId id="318" r:id="rId60"/>
    <p:sldId id="361" r:id="rId61"/>
    <p:sldId id="319" r:id="rId62"/>
    <p:sldId id="320" r:id="rId63"/>
    <p:sldId id="321" r:id="rId64"/>
    <p:sldId id="322" r:id="rId65"/>
    <p:sldId id="323" r:id="rId66"/>
    <p:sldId id="324" r:id="rId67"/>
    <p:sldId id="336" r:id="rId68"/>
    <p:sldId id="278" r:id="rId69"/>
  </p:sldIdLst>
  <p:sldSz cx="9144000" cy="6858000" type="screen4x3"/>
  <p:notesSz cx="6797675" cy="9929813"/>
  <p:custDataLst>
    <p:tags r:id="rId7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55861D"/>
    <a:srgbClr val="598925"/>
    <a:srgbClr val="458925"/>
    <a:srgbClr val="457705"/>
    <a:srgbClr val="057745"/>
    <a:srgbClr val="0000FF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1402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1EE976A-16F4-4234-9D9E-C50624827F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3" name="灯片编号占位符 17">
            <a:extLst>
              <a:ext uri="{FF2B5EF4-FFF2-40B4-BE49-F238E27FC236}">
                <a16:creationId xmlns:a16="http://schemas.microsoft.com/office/drawing/2014/main" id="{7959A5E8-9A0F-4105-BD15-522CA727D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BF1C80-2A69-4E9D-8C7A-82A17D0963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  <p:sldLayoutId id="2147485540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8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8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节、数据的组织与处理</a:t>
            </a:r>
            <a:r>
              <a:rPr lang="en-US" altLang="zh-CN" sz="4000" dirty="0"/>
              <a:t>——</a:t>
            </a:r>
            <a:r>
              <a:rPr lang="zh-CN" altLang="en-US" sz="4000" dirty="0"/>
              <a:t>数组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6</a:t>
            </a:r>
            <a:r>
              <a:rPr lang="zh-CN" altLang="en-US" sz="2800" dirty="0"/>
              <a:t>章第</a:t>
            </a:r>
            <a:r>
              <a:rPr lang="en-US" altLang="zh-CN" sz="2800" dirty="0"/>
              <a:t>1</a:t>
            </a:r>
            <a:r>
              <a:rPr lang="zh-CN" altLang="en-US" sz="2800" dirty="0"/>
              <a:t>节、第</a:t>
            </a:r>
            <a:r>
              <a:rPr lang="en-US" altLang="zh-CN" sz="2800" dirty="0"/>
              <a:t>5-8</a:t>
            </a:r>
            <a:r>
              <a:rPr lang="zh-CN" altLang="en-US" sz="2800" dirty="0"/>
              <a:t>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2DCFEBD-DF71-4558-AEA7-5801230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C8A27BD-2991-481C-B7BE-5759BDEE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数组是</a:t>
            </a:r>
            <a:r>
              <a:rPr lang="zh-CN" altLang="en-US">
                <a:solidFill>
                  <a:srgbClr val="FF0000"/>
                </a:solidFill>
              </a:rPr>
              <a:t>计算机语言</a:t>
            </a:r>
            <a:r>
              <a:rPr lang="zh-CN" altLang="en-US"/>
              <a:t>提供的组织多个数据的一种重要方式：</a:t>
            </a:r>
          </a:p>
          <a:p>
            <a:pPr lvl="1"/>
            <a:r>
              <a:rPr lang="zh-CN" altLang="en-US"/>
              <a:t>提供了多个同类型的数据在内存中</a:t>
            </a:r>
            <a:r>
              <a:rPr lang="zh-CN" altLang="en-US">
                <a:solidFill>
                  <a:srgbClr val="FF0000"/>
                </a:solidFill>
              </a:rPr>
              <a:t>连续存放</a:t>
            </a:r>
            <a:r>
              <a:rPr lang="zh-CN" altLang="en-US"/>
              <a:t>的工具</a:t>
            </a:r>
          </a:p>
          <a:p>
            <a:pPr lvl="1"/>
            <a:r>
              <a:rPr lang="zh-CN" altLang="en-US"/>
              <a:t>提供了对大量内存单元进行高效“命名”的途径</a:t>
            </a:r>
          </a:p>
          <a:p>
            <a:pPr lvl="1"/>
            <a:r>
              <a:rPr lang="zh-CN" altLang="en-US"/>
              <a:t>是一些重要算法的实现基础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9E61E51-E0A5-412F-BF18-F7D08126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数组的定义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E8E9C14-1EFA-41B7-9A8A-44121BE3FA97}"/>
              </a:ext>
            </a:extLst>
          </p:cNvPr>
          <p:cNvSpPr txBox="1">
            <a:spLocks/>
          </p:cNvSpPr>
          <p:nvPr/>
        </p:nvSpPr>
        <p:spPr bwMode="auto">
          <a:xfrm>
            <a:off x="2000250" y="3286125"/>
            <a:ext cx="7143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 err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number</a:t>
            </a:r>
            <a:r>
              <a:rPr kumimoji="1" lang="en-US" altLang="zh-CN" sz="28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en-US" altLang="zh-CN" sz="28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en-US" altLang="zh-CN" sz="28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endParaRPr kumimoji="1" lang="en-US" altLang="zh-CN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number[10.0];// </a:t>
            </a:r>
            <a:r>
              <a:rPr kumimoji="1" lang="zh-CN" altLang="en-US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错！个数必须是整数</a:t>
            </a:r>
            <a:endParaRPr kumimoji="1" lang="en-US" altLang="zh-CN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endParaRPr kumimoji="1" lang="en-US" altLang="zh-CN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number[x];// </a:t>
            </a:r>
            <a:r>
              <a:rPr kumimoji="1" lang="zh-CN" altLang="en-US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错？个数应该是常量</a:t>
            </a:r>
            <a:endParaRPr kumimoji="1" lang="en-US" altLang="zh-CN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717F561-DBFF-42EB-A86D-42268168D1C3}"/>
              </a:ext>
            </a:extLst>
          </p:cNvPr>
          <p:cNvSpPr txBox="1">
            <a:spLocks/>
          </p:cNvSpPr>
          <p:nvPr/>
        </p:nvSpPr>
        <p:spPr bwMode="auto">
          <a:xfrm>
            <a:off x="3071813" y="1714500"/>
            <a:ext cx="2071687" cy="642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数组的名称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BD84CD4-024A-4304-846A-4DCC51BAB892}"/>
              </a:ext>
            </a:extLst>
          </p:cNvPr>
          <p:cNvSpPr txBox="1">
            <a:spLocks/>
          </p:cNvSpPr>
          <p:nvPr/>
        </p:nvSpPr>
        <p:spPr bwMode="auto">
          <a:xfrm>
            <a:off x="5500688" y="1714500"/>
            <a:ext cx="2071687" cy="642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变量的个数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4FB5EFA-F5CA-4815-A588-2B472C5166DC}"/>
              </a:ext>
            </a:extLst>
          </p:cNvPr>
          <p:cNvSpPr txBox="1">
            <a:spLocks/>
          </p:cNvSpPr>
          <p:nvPr/>
        </p:nvSpPr>
        <p:spPr bwMode="auto">
          <a:xfrm>
            <a:off x="714375" y="1714500"/>
            <a:ext cx="2000250" cy="642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数组的类型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E7C850-6C8E-4614-A388-6DE772D4FFCE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rot="5400000">
            <a:off x="3268663" y="2446338"/>
            <a:ext cx="928687" cy="7508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4A20EB-3551-4AF2-BDEE-0FBCA15F0532}"/>
              </a:ext>
            </a:extLst>
          </p:cNvPr>
          <p:cNvCxnSpPr>
            <a:cxnSpLocks noChangeShapeType="1"/>
            <a:stCxn id="16" idx="2"/>
          </p:cNvCxnSpPr>
          <p:nvPr/>
        </p:nvCxnSpPr>
        <p:spPr bwMode="auto">
          <a:xfrm rot="5400000">
            <a:off x="4911725" y="1660526"/>
            <a:ext cx="928687" cy="232251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71B24E-5C55-458B-AE5C-8F5E1C7C5B00}"/>
              </a:ext>
            </a:extLst>
          </p:cNvPr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1571625" y="2500313"/>
            <a:ext cx="928687" cy="64293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4A96F5-E3C4-43B4-9D95-23438416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/>
              <a:t>int number[10] = </a:t>
            </a:r>
            <a:r>
              <a:rPr lang="en-US" altLang="zh-CN" sz="2400">
                <a:solidFill>
                  <a:srgbClr val="FF0000"/>
                </a:solidFill>
              </a:rPr>
              <a:t>{</a:t>
            </a:r>
            <a:r>
              <a:rPr lang="en-US" altLang="zh-CN" sz="2400">
                <a:solidFill>
                  <a:srgbClr val="00B050"/>
                </a:solidFill>
              </a:rPr>
              <a:t>0</a:t>
            </a:r>
            <a:r>
              <a:rPr lang="en-US" altLang="zh-CN" sz="2400"/>
              <a:t>, 1, 2, 3, 4, 5, 6, 7, 8, 9</a:t>
            </a:r>
            <a:r>
              <a:rPr lang="en-US" altLang="zh-CN" sz="2400">
                <a:solidFill>
                  <a:srgbClr val="FF0000"/>
                </a:solidFill>
              </a:rPr>
              <a:t>}</a:t>
            </a:r>
            <a:r>
              <a:rPr lang="en-US" altLang="zh-CN" sz="2400"/>
              <a:t>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/>
              <a:t>int number[] = {0, 1, 2, 3, 4, 5, 6, 7, 8, 9};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/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/>
              <a:t>但不能写成：</a:t>
            </a:r>
            <a:endParaRPr lang="en-US" altLang="zh-CN" sz="2400"/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2400"/>
              <a:t>int number[];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/>
              <a:t>原则：定义时要让计算机知道变量占多少空间！</a:t>
            </a:r>
            <a:endParaRPr lang="en-US" altLang="zh-CN" sz="2400"/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3098042C-C13B-4590-A265-019CEAC2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数组的初始化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>
            <a:extLst>
              <a:ext uri="{FF2B5EF4-FFF2-40B4-BE49-F238E27FC236}">
                <a16:creationId xmlns:a16="http://schemas.microsoft.com/office/drawing/2014/main" id="{ED159D49-EA02-4EC2-8B96-BE59358EA8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19459" name="灯片编号占位符 4">
            <a:extLst>
              <a:ext uri="{FF2B5EF4-FFF2-40B4-BE49-F238E27FC236}">
                <a16:creationId xmlns:a16="http://schemas.microsoft.com/office/drawing/2014/main" id="{169838F1-AA63-4DC0-9A49-CD77762F3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152E4E-ACCA-4D59-9C1E-5F60131455EB}" type="slidenum">
              <a:rPr lang="zh-CN" altLang="en-US" sz="16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文本框 6">
            <a:extLst>
              <a:ext uri="{FF2B5EF4-FFF2-40B4-BE49-F238E27FC236}">
                <a16:creationId xmlns:a16="http://schemas.microsoft.com/office/drawing/2014/main" id="{3E7A6BF2-F61E-41F6-B6EF-E2E9FAE7B17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数组的定义，下列哪个（些）写法是错误的或不推荐的</a:t>
            </a:r>
          </a:p>
        </p:txBody>
      </p:sp>
      <p:sp>
        <p:nvSpPr>
          <p:cNvPr id="19461" name="文本框 7">
            <a:extLst>
              <a:ext uri="{FF2B5EF4-FFF2-40B4-BE49-F238E27FC236}">
                <a16:creationId xmlns:a16="http://schemas.microsoft.com/office/drawing/2014/main" id="{619F9208-DE73-46BF-B67D-A10580B119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double num[10.0];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462" name="文本框 8">
            <a:extLst>
              <a:ext uri="{FF2B5EF4-FFF2-40B4-BE49-F238E27FC236}">
                <a16:creationId xmlns:a16="http://schemas.microsoft.com/office/drawing/2014/main" id="{EA7979AD-1C62-4EB2-BE5D-40CEAF2B22A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 num['x'];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463" name="文本框 9">
            <a:extLst>
              <a:ext uri="{FF2B5EF4-FFF2-40B4-BE49-F238E27FC236}">
                <a16:creationId xmlns:a16="http://schemas.microsoft.com/office/drawing/2014/main" id="{8162FC62-B005-4FAF-92F1-6BB239ABE19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bool num[];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464" name="文本框 10">
            <a:extLst>
              <a:ext uri="{FF2B5EF4-FFF2-40B4-BE49-F238E27FC236}">
                <a16:creationId xmlns:a16="http://schemas.microsoft.com/office/drawing/2014/main" id="{0C6E5126-35EE-4111-98A3-83347C08042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num[x];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67F9D-4E87-4275-B9F0-7693DEB5A2F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BFA9-5566-4C3A-B1B5-55256A48DBE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E80429-535D-4191-948E-A6B061675B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60C604-E92A-45EF-9AA2-D2A202ECF62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9F1CBE7-4BCB-4FEE-B54A-B144622E43E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470" name="组合 20">
            <a:extLst>
              <a:ext uri="{FF2B5EF4-FFF2-40B4-BE49-F238E27FC236}">
                <a16:creationId xmlns:a16="http://schemas.microsoft.com/office/drawing/2014/main" id="{012C5160-9856-48F8-A884-C40D7998230D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72ED47FF-9338-47AF-8477-87AB321A836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CEBC1B31-3680-49D8-9F72-ACE58E51994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TypeText">
              <a:extLst>
                <a:ext uri="{FF2B5EF4-FFF2-40B4-BE49-F238E27FC236}">
                  <a16:creationId xmlns:a16="http://schemas.microsoft.com/office/drawing/2014/main" id="{E9F4A11E-B4D8-4969-A583-9036C7D2D5F5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475" name="TipText">
              <a:extLst>
                <a:ext uri="{FF2B5EF4-FFF2-40B4-BE49-F238E27FC236}">
                  <a16:creationId xmlns:a16="http://schemas.microsoft.com/office/drawing/2014/main" id="{BFF9CDEB-5424-44E1-A7BD-15601CF76215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9471" name="图片 5">
            <a:extLst>
              <a:ext uri="{FF2B5EF4-FFF2-40B4-BE49-F238E27FC236}">
                <a16:creationId xmlns:a16="http://schemas.microsoft.com/office/drawing/2014/main" id="{108D1796-67CE-4B07-875F-A818E63E215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A4D6E42-BBFF-4729-8B67-F38734C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数组的赋值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6D23F-74DB-441D-B82C-8251970B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数组不能直接赋值！</a:t>
            </a:r>
            <a:endParaRPr lang="en-US" altLang="zh-CN"/>
          </a:p>
          <a:p>
            <a:r>
              <a:rPr lang="zh-CN" altLang="en-US"/>
              <a:t>但是数组中的每一项都可以作为独立的变量使用、赋值（左值</a:t>
            </a:r>
            <a:r>
              <a:rPr lang="en-US" altLang="zh-CN"/>
              <a:t>lvalue</a:t>
            </a:r>
            <a:r>
              <a:rPr lang="zh-CN" altLang="en-US"/>
              <a:t>）</a:t>
            </a: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800"/>
              <a:t>number[0] = 5;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800"/>
              <a:t>cin &gt;&gt; number[1];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800"/>
              <a:t>cout &lt;&lt; number[(x + 1) * 2];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zh-CN" sz="2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800"/>
              <a:t>number = {0, 1, 2, 3, 4, 5, 6, 7, 8, 9};</a:t>
            </a:r>
            <a:endParaRPr lang="zh-CN" altLang="en-US" sz="2800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BF3DB34F-517F-413D-8B42-B01BDC3E7B37}"/>
              </a:ext>
            </a:extLst>
          </p:cNvPr>
          <p:cNvSpPr/>
          <p:nvPr/>
        </p:nvSpPr>
        <p:spPr bwMode="auto">
          <a:xfrm>
            <a:off x="7358063" y="4714875"/>
            <a:ext cx="1714500" cy="17145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4EC485-9A9D-4F08-BD73-E7842D04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输入</a:t>
            </a:r>
            <a:r>
              <a:rPr lang="en-US" altLang="zh-CN" dirty="0"/>
              <a:t>10</a:t>
            </a:r>
            <a:r>
              <a:rPr lang="zh-CN" altLang="en-US" dirty="0"/>
              <a:t>个数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假设</a:t>
            </a:r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个数最大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    枚举</a:t>
            </a:r>
            <a:r>
              <a:rPr lang="zh-CN" altLang="en-US" dirty="0"/>
              <a:t>其它</a:t>
            </a:r>
            <a:r>
              <a:rPr lang="en-US" altLang="zh-CN" dirty="0"/>
              <a:t>9</a:t>
            </a:r>
            <a:r>
              <a:rPr lang="zh-CN" altLang="en-US" dirty="0"/>
              <a:t>个数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如果</a:t>
            </a:r>
            <a:r>
              <a:rPr lang="zh-CN" altLang="en-US" dirty="0"/>
              <a:t>某一个数大于假设的最大值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假设的最大值改为该数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最大值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B2B09B89-4037-4156-879A-92C4693B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DDECE-C7EC-4FFB-8368-888CDFEF703E}"/>
              </a:ext>
            </a:extLst>
          </p:cNvPr>
          <p:cNvSpPr txBox="1"/>
          <p:nvPr/>
        </p:nvSpPr>
        <p:spPr bwMode="auto">
          <a:xfrm>
            <a:off x="827584" y="2528292"/>
            <a:ext cx="485775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max = a[0], id = 0;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2646C-0FC1-41CB-B2D9-8EEB63C56ADA}"/>
              </a:ext>
            </a:extLst>
          </p:cNvPr>
          <p:cNvSpPr txBox="1"/>
          <p:nvPr/>
        </p:nvSpPr>
        <p:spPr bwMode="auto">
          <a:xfrm>
            <a:off x="827584" y="2907704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1;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10;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F34A8-54E5-4CFC-99D7-AEA491A1C208}"/>
              </a:ext>
            </a:extLst>
          </p:cNvPr>
          <p:cNvSpPr txBox="1"/>
          <p:nvPr/>
        </p:nvSpPr>
        <p:spPr bwMode="auto">
          <a:xfrm>
            <a:off x="827584" y="1574204"/>
            <a:ext cx="5500687" cy="9239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a[10];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10;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&gt;&gt; a[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E907C-01BD-454E-B7B0-1FFDBAAC2279}"/>
              </a:ext>
            </a:extLst>
          </p:cNvPr>
          <p:cNvSpPr txBox="1"/>
          <p:nvPr/>
        </p:nvSpPr>
        <p:spPr bwMode="auto">
          <a:xfrm>
            <a:off x="1327646" y="3288704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(max &lt; a[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14E88-FCB5-4842-A610-3C273E17A165}"/>
              </a:ext>
            </a:extLst>
          </p:cNvPr>
          <p:cNvSpPr txBox="1"/>
          <p:nvPr/>
        </p:nvSpPr>
        <p:spPr bwMode="auto">
          <a:xfrm>
            <a:off x="1827709" y="3669704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max = a[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04C89-4C07-4937-9956-2C98F5057585}"/>
              </a:ext>
            </a:extLst>
          </p:cNvPr>
          <p:cNvSpPr txBox="1"/>
          <p:nvPr/>
        </p:nvSpPr>
        <p:spPr bwMode="auto">
          <a:xfrm>
            <a:off x="827584" y="4812704"/>
            <a:ext cx="7643812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id + 1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个数最大为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max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7E56C-8499-4CC2-84E7-C0120B1C6CD8}"/>
              </a:ext>
            </a:extLst>
          </p:cNvPr>
          <p:cNvSpPr txBox="1"/>
          <p:nvPr/>
        </p:nvSpPr>
        <p:spPr bwMode="auto">
          <a:xfrm>
            <a:off x="1827709" y="4052292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id =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51291-006F-43E8-A41A-C551EC70D07E}"/>
              </a:ext>
            </a:extLst>
          </p:cNvPr>
          <p:cNvSpPr txBox="1"/>
          <p:nvPr/>
        </p:nvSpPr>
        <p:spPr bwMode="auto">
          <a:xfrm>
            <a:off x="1327646" y="4431704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占位符 2">
            <a:extLst>
              <a:ext uri="{FF2B5EF4-FFF2-40B4-BE49-F238E27FC236}">
                <a16:creationId xmlns:a16="http://schemas.microsoft.com/office/drawing/2014/main" id="{CCC43035-04AA-43CD-AA17-34E7B45C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int a[10];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int max = a[0], id =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if (max &lt; a[</a:t>
            </a:r>
            <a:r>
              <a:rPr lang="en-US" altLang="zh-CN" dirty="0" err="1"/>
              <a:t>i</a:t>
            </a:r>
            <a:r>
              <a:rPr lang="en-US" altLang="zh-CN" dirty="0"/>
              <a:t>])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max 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id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 id + 1 &lt;&lt; "</a:t>
            </a:r>
            <a:r>
              <a:rPr lang="zh-CN" altLang="en-US" dirty="0"/>
              <a:t>个数最大为</a:t>
            </a:r>
            <a:r>
              <a:rPr lang="en-US" altLang="zh-CN" dirty="0"/>
              <a:t>" &lt;&lt; max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21586A13-C17D-4E82-81F4-31CC66EF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B94F9D62-1D44-4090-B56B-1E9AE63A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数组小结</a:t>
            </a:r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id="{F2414C21-5EF7-49C2-A8A5-D230616B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定义数组，实际上定义了一组变量</a:t>
            </a:r>
            <a:endParaRPr lang="en-US" altLang="zh-CN"/>
          </a:p>
          <a:p>
            <a:r>
              <a:rPr lang="zh-CN" altLang="en-US"/>
              <a:t>可以对其中每一个变量赋值，但不能直接对数组赋值</a:t>
            </a:r>
            <a:endParaRPr lang="en-US" altLang="zh-CN"/>
          </a:p>
          <a:p>
            <a:r>
              <a:rPr lang="zh-CN" altLang="en-US"/>
              <a:t>注意：数组下标从</a:t>
            </a:r>
            <a:r>
              <a:rPr lang="en-US" altLang="zh-CN"/>
              <a:t>0</a:t>
            </a:r>
            <a:r>
              <a:rPr lang="zh-CN" altLang="en-US"/>
              <a:t>开始，不要越界！</a:t>
            </a:r>
            <a:endParaRPr lang="en-US" altLang="zh-CN"/>
          </a:p>
          <a:p>
            <a:pPr lvl="1"/>
            <a:r>
              <a:rPr lang="en-US" altLang="zh-CN"/>
              <a:t>int a[10];</a:t>
            </a:r>
          </a:p>
          <a:p>
            <a:pPr lvl="1"/>
            <a:r>
              <a:rPr lang="en-US" altLang="zh-CN"/>
              <a:t>a[-1] = 0; // </a:t>
            </a:r>
            <a:r>
              <a:rPr lang="zh-CN" altLang="en-US"/>
              <a:t>错！下标小于</a:t>
            </a:r>
            <a:r>
              <a:rPr lang="en-US" altLang="zh-CN"/>
              <a:t>0</a:t>
            </a:r>
          </a:p>
          <a:p>
            <a:pPr lvl="1"/>
            <a:r>
              <a:rPr lang="en-US" altLang="zh-CN"/>
              <a:t>a[10] = 0; // </a:t>
            </a:r>
            <a:r>
              <a:rPr lang="zh-CN" altLang="en-US"/>
              <a:t>错！下标越界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10D5C36-2AA5-43EA-AFBE-D8C6762D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  <a:r>
              <a:rPr lang="en-US" altLang="zh-CN"/>
              <a:t>——</a:t>
            </a:r>
            <a:r>
              <a:rPr lang="zh-CN" altLang="en-US"/>
              <a:t>字符串</a:t>
            </a:r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D6E24678-1482-4C11-9071-51793780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字符类型的数组，在意义上就是字符串</a:t>
            </a:r>
            <a:endParaRPr lang="en-US" altLang="zh-CN"/>
          </a:p>
          <a:p>
            <a:r>
              <a:rPr lang="zh-CN" altLang="en-US"/>
              <a:t>由于其特殊性，</a:t>
            </a:r>
            <a:r>
              <a:rPr lang="en-US" altLang="zh-CN"/>
              <a:t>C/C++</a:t>
            </a:r>
            <a:r>
              <a:rPr lang="zh-CN" altLang="en-US"/>
              <a:t>对其进行了一些特殊处理</a:t>
            </a:r>
            <a:endParaRPr lang="en-US" altLang="zh-CN"/>
          </a:p>
          <a:p>
            <a:r>
              <a:rPr lang="zh-CN" altLang="en-US"/>
              <a:t>字符串的初始化</a:t>
            </a:r>
            <a:endParaRPr lang="en-US" altLang="zh-CN"/>
          </a:p>
          <a:p>
            <a:pPr lvl="1"/>
            <a:r>
              <a:rPr lang="en-US" altLang="zh-CN"/>
              <a:t>char str[10] = "2012";</a:t>
            </a:r>
          </a:p>
          <a:p>
            <a:pPr lvl="1"/>
            <a:r>
              <a:rPr lang="en-US" altLang="zh-CN"/>
              <a:t>char str[10] = {'2','0','1','2',</a:t>
            </a:r>
            <a:r>
              <a:rPr lang="en-US" altLang="zh-CN">
                <a:solidFill>
                  <a:srgbClr val="FF0000"/>
                </a:solidFill>
              </a:rPr>
              <a:t>'\0'</a:t>
            </a: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5C878-E688-4F04-B45C-418FC552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87900"/>
            <a:ext cx="2571750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false</a:t>
            </a: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endParaRPr kumimoji="1" lang="en-US" altLang="zh-CN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'\0' </a:t>
            </a: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char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    </a:t>
            </a: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endParaRPr kumimoji="1" lang="en-US" altLang="zh-CN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0.0  </a:t>
            </a: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double</a:t>
            </a:r>
            <a:endParaRPr kumimoji="1" lang="zh-CN" altLang="en-US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82B7925-69CD-49F0-9BC1-76C75987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  <a:r>
              <a:rPr lang="en-US" altLang="zh-CN"/>
              <a:t>——</a:t>
            </a:r>
            <a:r>
              <a:rPr lang="zh-CN" altLang="en-US"/>
              <a:t>字符串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0139BB6F-31A1-45D6-96AF-A52595E0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字符串处理</a:t>
            </a:r>
            <a:endParaRPr lang="en-US" altLang="zh-CN"/>
          </a:p>
          <a:p>
            <a:pPr lvl="1"/>
            <a:r>
              <a:rPr lang="en-US" altLang="zh-CN"/>
              <a:t>strlen</a:t>
            </a:r>
            <a:r>
              <a:rPr lang="zh-CN" altLang="en-US"/>
              <a:t>：字符串长度（不是数组长度）</a:t>
            </a:r>
            <a:endParaRPr lang="en-US" altLang="zh-CN"/>
          </a:p>
          <a:p>
            <a:pPr lvl="1"/>
            <a:r>
              <a:rPr lang="en-US" altLang="zh-CN"/>
              <a:t>strcpy</a:t>
            </a:r>
            <a:r>
              <a:rPr lang="zh-CN" altLang="en-US"/>
              <a:t>：字符串复制</a:t>
            </a:r>
            <a:endParaRPr lang="en-US" altLang="zh-CN"/>
          </a:p>
          <a:p>
            <a:pPr lvl="1"/>
            <a:r>
              <a:rPr lang="en-US" altLang="zh-CN"/>
              <a:t>strcmp</a:t>
            </a:r>
            <a:r>
              <a:rPr lang="zh-CN" altLang="en-US"/>
              <a:t>：字符串比较</a:t>
            </a:r>
            <a:endParaRPr lang="en-US" altLang="zh-CN"/>
          </a:p>
          <a:p>
            <a:pPr lvl="1"/>
            <a:r>
              <a:rPr lang="en-US" altLang="zh-CN"/>
              <a:t>strcat</a:t>
            </a:r>
            <a:r>
              <a:rPr lang="zh-CN" altLang="en-US"/>
              <a:t>：字符串连接</a:t>
            </a:r>
            <a:endParaRPr lang="en-US" altLang="zh-CN"/>
          </a:p>
          <a:p>
            <a:r>
              <a:rPr lang="zh-CN" altLang="en-US"/>
              <a:t>字符串可以直接使用</a:t>
            </a:r>
            <a:r>
              <a:rPr lang="en-US" altLang="zh-CN"/>
              <a:t>cin/cout</a:t>
            </a:r>
            <a:r>
              <a:rPr lang="zh-CN" altLang="en-US"/>
              <a:t>输入输出！</a:t>
            </a:r>
            <a:endParaRPr lang="en-US" altLang="zh-CN"/>
          </a:p>
          <a:p>
            <a:pPr lvl="1"/>
            <a:r>
              <a:rPr lang="en-US" altLang="zh-CN"/>
              <a:t>cin &gt;&gt; str;</a:t>
            </a:r>
          </a:p>
          <a:p>
            <a:pPr lvl="1"/>
            <a:r>
              <a:rPr lang="en-US" altLang="zh-CN"/>
              <a:t>cout &lt;&lt; str &lt;&lt; endl;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46FCFA8-3E3A-47BA-8EFC-45D3E86E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6A73D0E-87BC-48E8-A231-4C4067EB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输入三个整数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，输出三个数中最大的一个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8575384-03E2-4B3F-917E-E2C8B175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字符串的赋值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2E5172E-EF9D-4003-B963-6818DF8B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与数组一样，字符串不能直接赋值</a:t>
            </a:r>
            <a:endParaRPr lang="en-US" altLang="zh-CN"/>
          </a:p>
          <a:p>
            <a:r>
              <a:rPr lang="zh-CN" altLang="en-US"/>
              <a:t>但可以给字符串中的每一项赋值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	str[0] = 'a';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	str[4] = 'H';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占位符 5">
            <a:extLst>
              <a:ext uri="{FF2B5EF4-FFF2-40B4-BE49-F238E27FC236}">
                <a16:creationId xmlns:a16="http://schemas.microsoft.com/office/drawing/2014/main" id="{08986005-B246-493F-9A0A-7C9EA6FC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char h[] = "123456789";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 &gt;&gt; h;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h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153DAE3E-C129-4925-8793-E1636FB3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字符串输入的安全隐患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DCBC-247F-47A0-AED1-3A5399D3F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752850"/>
            <a:ext cx="8501062" cy="46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试一试：输入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abcdef</a:t>
            </a:r>
            <a:endParaRPr kumimoji="1" lang="zh-CN" altLang="en-US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2732F-91DC-4D33-9040-A9A819CC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324350"/>
            <a:ext cx="8501062" cy="46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试一试：输入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123456789012345</a:t>
            </a:r>
            <a:endParaRPr kumimoji="1" lang="zh-CN" altLang="en-US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D3BA4E8-A85A-493F-AF19-31CCDF5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8675" name="内容占位符 5">
            <a:extLst>
              <a:ext uri="{FF2B5EF4-FFF2-40B4-BE49-F238E27FC236}">
                <a16:creationId xmlns:a16="http://schemas.microsoft.com/office/drawing/2014/main" id="{2D36099A-7D56-41A1-80F7-A8D5AD5C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输入两个字符串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，求</a:t>
            </a:r>
            <a:r>
              <a:rPr lang="en-US" altLang="zh-CN"/>
              <a:t>a</a:t>
            </a:r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中出现的次数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r>
              <a:rPr lang="en-US" altLang="zh-CN"/>
              <a:t>a="aba", b="ababab"</a:t>
            </a:r>
          </a:p>
          <a:p>
            <a:pPr lvl="1"/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中出现了两次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B5E7E7-0425-4161-8AE2-26A26C35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char a[100], b[100]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int count;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输入两个字符串</a:t>
            </a: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求匹配次数</a:t>
            </a: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输出结果</a:t>
            </a: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9698" name="标题 1">
            <a:extLst>
              <a:ext uri="{FF2B5EF4-FFF2-40B4-BE49-F238E27FC236}">
                <a16:creationId xmlns:a16="http://schemas.microsoft.com/office/drawing/2014/main" id="{13492E2B-D47D-45D8-9EDF-E467C05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7DB4A-BFCE-4130-8E3A-0E9574C04A04}"/>
              </a:ext>
            </a:extLst>
          </p:cNvPr>
          <p:cNvSpPr txBox="1"/>
          <p:nvPr/>
        </p:nvSpPr>
        <p:spPr bwMode="auto">
          <a:xfrm>
            <a:off x="794370" y="2877493"/>
            <a:ext cx="485775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input_data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426EE-48D4-497F-A37D-49D037A8FDF6}"/>
              </a:ext>
            </a:extLst>
          </p:cNvPr>
          <p:cNvSpPr txBox="1"/>
          <p:nvPr/>
        </p:nvSpPr>
        <p:spPr bwMode="auto">
          <a:xfrm>
            <a:off x="794370" y="3334693"/>
            <a:ext cx="485775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solve();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7AFCE-2690-496E-8228-745747826F2B}"/>
              </a:ext>
            </a:extLst>
          </p:cNvPr>
          <p:cNvSpPr txBox="1"/>
          <p:nvPr/>
        </p:nvSpPr>
        <p:spPr bwMode="auto">
          <a:xfrm>
            <a:off x="794370" y="3806180"/>
            <a:ext cx="485775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output_data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2">
            <a:extLst>
              <a:ext uri="{FF2B5EF4-FFF2-40B4-BE49-F238E27FC236}">
                <a16:creationId xmlns:a16="http://schemas.microsoft.com/office/drawing/2014/main" id="{6404E398-9374-40ED-B9C8-A1B36AC1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input_data()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 &gt;&gt; a &gt;&gt; b;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void output_data()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(count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"a</a:t>
            </a:r>
            <a:r>
              <a:rPr lang="zh-CN" altLang="en-US"/>
              <a:t>不是</a:t>
            </a:r>
            <a:r>
              <a:rPr lang="en-US" altLang="zh-CN"/>
              <a:t>b</a:t>
            </a:r>
            <a:r>
              <a:rPr lang="zh-CN" altLang="en-US"/>
              <a:t>的子串</a:t>
            </a:r>
            <a:r>
              <a:rPr lang="en-US" altLang="zh-CN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else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"a</a:t>
            </a:r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中出现了</a:t>
            </a:r>
            <a:r>
              <a:rPr lang="en-US" altLang="zh-CN"/>
              <a:t>" &lt;&lt; count &lt;&lt; "</a:t>
            </a:r>
            <a:r>
              <a:rPr lang="zh-CN" altLang="en-US"/>
              <a:t>次</a:t>
            </a:r>
            <a:r>
              <a:rPr lang="en-US" altLang="zh-CN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68E105F7-7BE1-474F-8681-A5561845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2">
            <a:extLst>
              <a:ext uri="{FF2B5EF4-FFF2-40B4-BE49-F238E27FC236}">
                <a16:creationId xmlns:a16="http://schemas.microsoft.com/office/drawing/2014/main" id="{ED40DA4C-0AB4-468A-BA0E-2EA0E3E8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solve()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count = 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枚举</a:t>
            </a:r>
            <a:r>
              <a:rPr lang="en-US" altLang="zh-CN"/>
              <a:t>b</a:t>
            </a:r>
            <a:r>
              <a:rPr lang="zh-CN" altLang="en-US"/>
              <a:t>中的每一个位置</a:t>
            </a:r>
            <a:r>
              <a:rPr lang="en-US" altLang="zh-CN"/>
              <a:t>i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</a:t>
            </a:r>
            <a:r>
              <a:rPr lang="zh-CN" altLang="en-US"/>
              <a:t>判断</a:t>
            </a:r>
            <a:r>
              <a:rPr lang="en-US" altLang="zh-CN"/>
              <a:t>b</a:t>
            </a:r>
            <a:r>
              <a:rPr lang="zh-CN" altLang="en-US"/>
              <a:t>中从</a:t>
            </a:r>
            <a:r>
              <a:rPr lang="en-US" altLang="zh-CN"/>
              <a:t>i</a:t>
            </a:r>
            <a:r>
              <a:rPr lang="zh-CN" altLang="en-US"/>
              <a:t>开始的子串是否与</a:t>
            </a:r>
            <a:r>
              <a:rPr lang="en-US" altLang="zh-CN"/>
              <a:t>a</a:t>
            </a:r>
            <a:r>
              <a:rPr lang="zh-CN" altLang="en-US"/>
              <a:t>一致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zh-CN" altLang="en-US"/>
              <a:t>一致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count++;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422E8494-5A33-4AAA-A949-9ECD0718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占位符 2">
            <a:extLst>
              <a:ext uri="{FF2B5EF4-FFF2-40B4-BE49-F238E27FC236}">
                <a16:creationId xmlns:a16="http://schemas.microsoft.com/office/drawing/2014/main" id="{36475A4E-6B45-46B9-B01A-86A8965D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void solve()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count =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en-US" altLang="zh-CN" dirty="0"/>
              <a:t>b</a:t>
            </a:r>
            <a:r>
              <a:rPr lang="zh-CN" altLang="en-US" dirty="0"/>
              <a:t>中的每一个位置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假设</a:t>
            </a:r>
            <a:r>
              <a:rPr lang="en-US" altLang="zh-CN" dirty="0"/>
              <a:t>b</a:t>
            </a:r>
            <a:r>
              <a:rPr lang="zh-CN" altLang="en-US" dirty="0"/>
              <a:t>中从</a:t>
            </a:r>
            <a:r>
              <a:rPr lang="en-US" altLang="zh-CN" dirty="0" err="1"/>
              <a:t>i</a:t>
            </a:r>
            <a:r>
              <a:rPr lang="zh-CN" altLang="en-US" dirty="0"/>
              <a:t>开始的子串与</a:t>
            </a:r>
            <a:r>
              <a:rPr lang="en-US" altLang="zh-CN" dirty="0"/>
              <a:t>a</a:t>
            </a:r>
            <a:r>
              <a:rPr lang="zh-CN" altLang="en-US" dirty="0"/>
              <a:t>一致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en-US" altLang="zh-CN" dirty="0"/>
              <a:t>a</a:t>
            </a:r>
            <a:r>
              <a:rPr lang="zh-CN" altLang="en-US" dirty="0"/>
              <a:t>中的每一个位置</a:t>
            </a:r>
            <a:r>
              <a:rPr lang="en-US" altLang="zh-CN" dirty="0"/>
              <a:t>j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中的第</a:t>
            </a:r>
            <a:r>
              <a:rPr lang="en-US" altLang="zh-CN" dirty="0"/>
              <a:t>j</a:t>
            </a:r>
            <a:r>
              <a:rPr lang="zh-CN" altLang="en-US" dirty="0"/>
              <a:t>个字符与</a:t>
            </a:r>
            <a:r>
              <a:rPr lang="en-US" altLang="zh-CN" dirty="0"/>
              <a:t>b</a:t>
            </a:r>
            <a:r>
              <a:rPr lang="zh-CN" altLang="en-US" dirty="0"/>
              <a:t>中的第</a:t>
            </a:r>
            <a:r>
              <a:rPr lang="en-US" altLang="zh-CN" dirty="0" err="1"/>
              <a:t>i+j</a:t>
            </a:r>
            <a:r>
              <a:rPr lang="zh-CN" altLang="en-US" dirty="0"/>
              <a:t>个字符不一致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00B050"/>
                </a:solidFill>
              </a:rPr>
              <a:t>推翻假设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                </a:t>
            </a:r>
            <a:r>
              <a:rPr lang="zh-CN" altLang="en-US" dirty="0">
                <a:solidFill>
                  <a:srgbClr val="FF0000"/>
                </a:solidFill>
              </a:rPr>
              <a:t>结束循环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一致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count++;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66CD2AB4-A8DA-4B82-8270-9BE7165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25FD2-231F-4ED4-8023-54CF8839C094}"/>
              </a:ext>
            </a:extLst>
          </p:cNvPr>
          <p:cNvSpPr txBox="1"/>
          <p:nvPr/>
        </p:nvSpPr>
        <p:spPr bwMode="auto">
          <a:xfrm>
            <a:off x="827584" y="1803296"/>
            <a:ext cx="71437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strlen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(b);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861F7-AF0B-4BA0-9600-CE4513F02054}"/>
              </a:ext>
            </a:extLst>
          </p:cNvPr>
          <p:cNvSpPr txBox="1"/>
          <p:nvPr/>
        </p:nvSpPr>
        <p:spPr bwMode="auto">
          <a:xfrm>
            <a:off x="827584" y="5589240"/>
            <a:ext cx="71437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D72EA-BCC2-409A-93AF-FCCDDB54DE06}"/>
              </a:ext>
            </a:extLst>
          </p:cNvPr>
          <p:cNvSpPr txBox="1"/>
          <p:nvPr/>
        </p:nvSpPr>
        <p:spPr bwMode="auto">
          <a:xfrm>
            <a:off x="1399084" y="2184296"/>
            <a:ext cx="65722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match = true;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0896-A7E0-4F51-B87B-AB10A1AC200A}"/>
              </a:ext>
            </a:extLst>
          </p:cNvPr>
          <p:cNvSpPr txBox="1"/>
          <p:nvPr/>
        </p:nvSpPr>
        <p:spPr bwMode="auto">
          <a:xfrm>
            <a:off x="2470646" y="3298721"/>
            <a:ext cx="5500688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match = false;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91E65-C3CE-4B67-9CEA-AF1409922960}"/>
              </a:ext>
            </a:extLst>
          </p:cNvPr>
          <p:cNvSpPr txBox="1"/>
          <p:nvPr/>
        </p:nvSpPr>
        <p:spPr bwMode="auto">
          <a:xfrm>
            <a:off x="1399084" y="2557358"/>
            <a:ext cx="6572250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j = 0; j 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strlen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(a); j++)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3A0BC-5BAB-49C4-9C30-5AA768D212F6}"/>
              </a:ext>
            </a:extLst>
          </p:cNvPr>
          <p:cNvSpPr txBox="1"/>
          <p:nvPr/>
        </p:nvSpPr>
        <p:spPr bwMode="auto">
          <a:xfrm>
            <a:off x="1399084" y="4432196"/>
            <a:ext cx="657225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8AAEE-48AF-49B3-9542-7B1F0A0CB67E}"/>
              </a:ext>
            </a:extLst>
          </p:cNvPr>
          <p:cNvSpPr txBox="1"/>
          <p:nvPr/>
        </p:nvSpPr>
        <p:spPr bwMode="auto">
          <a:xfrm>
            <a:off x="2470646" y="3671783"/>
            <a:ext cx="5500688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break;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9C3A3-1923-4EB3-B9B4-B444E029C57B}"/>
              </a:ext>
            </a:extLst>
          </p:cNvPr>
          <p:cNvSpPr txBox="1"/>
          <p:nvPr/>
        </p:nvSpPr>
        <p:spPr bwMode="auto">
          <a:xfrm>
            <a:off x="1899146" y="2925658"/>
            <a:ext cx="6072188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(a[j] != b[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+ j])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5CAB2-0C74-4FEB-A709-7EC4CC03EF0C}"/>
              </a:ext>
            </a:extLst>
          </p:cNvPr>
          <p:cNvSpPr txBox="1"/>
          <p:nvPr/>
        </p:nvSpPr>
        <p:spPr bwMode="auto">
          <a:xfrm>
            <a:off x="1899146" y="4052783"/>
            <a:ext cx="6072188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AADC2-B422-49DD-958C-CE5396FD7244}"/>
              </a:ext>
            </a:extLst>
          </p:cNvPr>
          <p:cNvSpPr txBox="1"/>
          <p:nvPr/>
        </p:nvSpPr>
        <p:spPr bwMode="auto">
          <a:xfrm>
            <a:off x="1399084" y="4810021"/>
            <a:ext cx="65722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(match)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占位符 2">
            <a:extLst>
              <a:ext uri="{FF2B5EF4-FFF2-40B4-BE49-F238E27FC236}">
                <a16:creationId xmlns:a16="http://schemas.microsoft.com/office/drawing/2014/main" id="{2FED1C96-F5BE-4366-B308-DD4FFC1E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void solve()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count =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nn-NO" altLang="zh-CN" dirty="0"/>
              <a:t>for (int i = 0; i &lt; </a:t>
            </a:r>
            <a:r>
              <a:rPr lang="nn-NO" altLang="zh-CN" dirty="0">
                <a:solidFill>
                  <a:srgbClr val="FF0000"/>
                </a:solidFill>
              </a:rPr>
              <a:t>strlen(b)</a:t>
            </a:r>
            <a:r>
              <a:rPr lang="nn-NO" altLang="zh-CN" dirty="0"/>
              <a:t>; i++)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bool match = true;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for (int j = 0; j &lt; </a:t>
            </a:r>
            <a:r>
              <a:rPr lang="en-US" altLang="zh-CN" dirty="0" err="1">
                <a:solidFill>
                  <a:srgbClr val="FF0000"/>
                </a:solidFill>
              </a:rPr>
              <a:t>strlen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if (a[j] != b[</a:t>
            </a:r>
            <a:r>
              <a:rPr lang="en-US" altLang="zh-CN" dirty="0" err="1"/>
              <a:t>i</a:t>
            </a:r>
            <a:r>
              <a:rPr lang="en-US" altLang="zh-CN" dirty="0"/>
              <a:t> + j])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match = false;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break;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if (match)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count++;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7693EFC7-DDA4-46EE-8556-FD98269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本占位符 2">
            <a:extLst>
              <a:ext uri="{FF2B5EF4-FFF2-40B4-BE49-F238E27FC236}">
                <a16:creationId xmlns:a16="http://schemas.microsoft.com/office/drawing/2014/main" id="{0411D35B-03BF-43BA-A6EF-2046BEF6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void solve()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int la = </a:t>
            </a:r>
            <a:r>
              <a:rPr lang="en-US" altLang="zh-CN" dirty="0" err="1">
                <a:solidFill>
                  <a:srgbClr val="FF0000"/>
                </a:solidFill>
              </a:rPr>
              <a:t>strlen</a:t>
            </a:r>
            <a:r>
              <a:rPr lang="en-US" altLang="zh-CN" dirty="0">
                <a:solidFill>
                  <a:srgbClr val="FF0000"/>
                </a:solidFill>
              </a:rPr>
              <a:t>(a), </a:t>
            </a:r>
            <a:r>
              <a:rPr lang="en-US" altLang="zh-CN" dirty="0" err="1">
                <a:solidFill>
                  <a:srgbClr val="FF0000"/>
                </a:solidFill>
              </a:rPr>
              <a:t>lb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strlen</a:t>
            </a:r>
            <a:r>
              <a:rPr lang="en-US" altLang="zh-CN" dirty="0">
                <a:solidFill>
                  <a:srgbClr val="FF0000"/>
                </a:solidFill>
              </a:rPr>
              <a:t>(b);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count =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nn-NO" altLang="zh-CN" dirty="0"/>
              <a:t>for (int i = 0; i &lt; </a:t>
            </a:r>
            <a:r>
              <a:rPr lang="nn-NO" altLang="zh-CN" dirty="0">
                <a:solidFill>
                  <a:srgbClr val="FF0000"/>
                </a:solidFill>
              </a:rPr>
              <a:t>lb</a:t>
            </a:r>
            <a:r>
              <a:rPr lang="nn-NO" altLang="zh-CN" dirty="0"/>
              <a:t>; i++)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bool match = true;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for (int j = 0; j &lt; </a:t>
            </a:r>
            <a:r>
              <a:rPr lang="en-US" altLang="zh-CN" dirty="0">
                <a:solidFill>
                  <a:srgbClr val="FF0000"/>
                </a:solidFill>
              </a:rPr>
              <a:t>la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if (a[j] != b[</a:t>
            </a:r>
            <a:r>
              <a:rPr lang="en-US" altLang="zh-CN" dirty="0" err="1"/>
              <a:t>i</a:t>
            </a:r>
            <a:r>
              <a:rPr lang="en-US" altLang="zh-CN" dirty="0"/>
              <a:t> + j])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match = false;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break;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(match)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count++;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A017A59C-FCA4-44CB-AF68-F7B15B5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0C09EA1-B20A-43A1-845B-9EF8E1B0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字符串小结</a:t>
            </a:r>
          </a:p>
        </p:txBody>
      </p:sp>
      <p:sp>
        <p:nvSpPr>
          <p:cNvPr id="35843" name="内容占位符 5">
            <a:extLst>
              <a:ext uri="{FF2B5EF4-FFF2-40B4-BE49-F238E27FC236}">
                <a16:creationId xmlns:a16="http://schemas.microsoft.com/office/drawing/2014/main" id="{CBAC22FF-D846-42A5-8561-32DC738A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其实就是字符数组</a:t>
            </a:r>
            <a:endParaRPr lang="en-US" altLang="zh-CN"/>
          </a:p>
          <a:p>
            <a:r>
              <a:rPr lang="zh-CN" altLang="en-US"/>
              <a:t>但由于其代表的特殊意义，设计了更多的函数为编程提供便利</a:t>
            </a:r>
            <a:endParaRPr lang="en-US" altLang="zh-CN"/>
          </a:p>
          <a:p>
            <a:pPr lvl="1"/>
            <a:r>
              <a:rPr lang="zh-CN" altLang="en-US"/>
              <a:t>定义：</a:t>
            </a:r>
            <a:r>
              <a:rPr lang="en-US" altLang="zh-CN"/>
              <a:t>char str[10];</a:t>
            </a:r>
          </a:p>
          <a:p>
            <a:pPr lvl="1"/>
            <a:r>
              <a:rPr lang="zh-CN" altLang="en-US"/>
              <a:t>初始化：</a:t>
            </a:r>
            <a:r>
              <a:rPr lang="en-US" altLang="zh-CN"/>
              <a:t>char str[10] = "Hello";</a:t>
            </a:r>
          </a:p>
          <a:p>
            <a:pPr lvl="1"/>
            <a:r>
              <a:rPr lang="zh-CN" altLang="en-US"/>
              <a:t>输入：</a:t>
            </a:r>
            <a:r>
              <a:rPr lang="en-US" altLang="zh-CN"/>
              <a:t>cin &gt;&gt; str;</a:t>
            </a:r>
          </a:p>
          <a:p>
            <a:pPr lvl="1"/>
            <a:r>
              <a:rPr lang="zh-CN" altLang="en-US"/>
              <a:t>输出：</a:t>
            </a:r>
            <a:r>
              <a:rPr lang="en-US" altLang="zh-CN"/>
              <a:t>cout &lt;&lt; str;</a:t>
            </a:r>
          </a:p>
          <a:p>
            <a:pPr lvl="1"/>
            <a:r>
              <a:rPr lang="zh-CN" altLang="en-US"/>
              <a:t>求长度：</a:t>
            </a:r>
            <a:r>
              <a:rPr lang="en-US" altLang="zh-CN"/>
              <a:t>strlen(str)</a:t>
            </a:r>
          </a:p>
          <a:p>
            <a:pPr lvl="1"/>
            <a:r>
              <a:rPr lang="zh-CN" altLang="en-US"/>
              <a:t>其他：</a:t>
            </a:r>
            <a:r>
              <a:rPr lang="en-US" altLang="zh-CN"/>
              <a:t>strcpy</a:t>
            </a:r>
            <a:r>
              <a:rPr lang="zh-CN" altLang="en-US"/>
              <a:t>、</a:t>
            </a:r>
            <a:r>
              <a:rPr lang="en-US" altLang="zh-CN"/>
              <a:t>strcmp</a:t>
            </a:r>
            <a:r>
              <a:rPr lang="zh-CN" altLang="en-US"/>
              <a:t>、</a:t>
            </a:r>
            <a:r>
              <a:rPr lang="en-US" altLang="zh-CN"/>
              <a:t>strcat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5">
            <a:extLst>
              <a:ext uri="{FF2B5EF4-FFF2-40B4-BE49-F238E27FC236}">
                <a16:creationId xmlns:a16="http://schemas.microsoft.com/office/drawing/2014/main" id="{50ACA130-9A0B-4E90-924B-2E1DA44C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输入</a:t>
            </a:r>
            <a:r>
              <a:rPr lang="zh-CN" altLang="en-US" dirty="0"/>
              <a:t>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如果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b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如果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/>
              <a:t>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否则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/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否则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如果</a:t>
            </a:r>
            <a:r>
              <a:rPr lang="en-US" altLang="zh-CN" dirty="0"/>
              <a:t>b</a:t>
            </a:r>
            <a:r>
              <a:rPr lang="zh-CN" altLang="en-US" dirty="0"/>
              <a:t>大于</a:t>
            </a:r>
            <a:r>
              <a:rPr lang="en-US" altLang="zh-CN" dirty="0"/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/>
              <a:t>b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否则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/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194" name="标题 1">
            <a:extLst>
              <a:ext uri="{FF2B5EF4-FFF2-40B4-BE49-F238E27FC236}">
                <a16:creationId xmlns:a16="http://schemas.microsoft.com/office/drawing/2014/main" id="{03F5EEC7-C328-42B3-9535-7AD2D76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02F8C-66EB-49C0-A3DB-24A89361E144}"/>
              </a:ext>
            </a:extLst>
          </p:cNvPr>
          <p:cNvSpPr txBox="1"/>
          <p:nvPr/>
        </p:nvSpPr>
        <p:spPr bwMode="auto">
          <a:xfrm>
            <a:off x="1799630" y="2805906"/>
            <a:ext cx="4500562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"a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最大：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a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EC0C9-64A0-4349-A914-E29DE2E32432}"/>
              </a:ext>
            </a:extLst>
          </p:cNvPr>
          <p:cNvSpPr txBox="1"/>
          <p:nvPr/>
        </p:nvSpPr>
        <p:spPr bwMode="auto">
          <a:xfrm>
            <a:off x="1299567" y="2437606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(a &gt; c)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C8513-4512-4413-9FAD-22D309BEFA42}"/>
              </a:ext>
            </a:extLst>
          </p:cNvPr>
          <p:cNvSpPr txBox="1"/>
          <p:nvPr/>
        </p:nvSpPr>
        <p:spPr bwMode="auto">
          <a:xfrm>
            <a:off x="799505" y="1447006"/>
            <a:ext cx="5500687" cy="61595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a = 0, b = 0, c =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&gt;&gt; a &gt;&gt; b &gt;&gt; c;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7EA63-EC2E-477A-BA57-8AD94CC21A48}"/>
              </a:ext>
            </a:extLst>
          </p:cNvPr>
          <p:cNvSpPr txBox="1"/>
          <p:nvPr/>
        </p:nvSpPr>
        <p:spPr bwMode="auto">
          <a:xfrm>
            <a:off x="799505" y="2078831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(a &gt; b)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A2113-999A-49C8-8700-6C1E4D94C6C7}"/>
              </a:ext>
            </a:extLst>
          </p:cNvPr>
          <p:cNvSpPr txBox="1"/>
          <p:nvPr/>
        </p:nvSpPr>
        <p:spPr bwMode="auto">
          <a:xfrm>
            <a:off x="1299567" y="4282281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(b &gt; c)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48FD8-3B7E-4048-853F-205F22D26994}"/>
              </a:ext>
            </a:extLst>
          </p:cNvPr>
          <p:cNvSpPr txBox="1"/>
          <p:nvPr/>
        </p:nvSpPr>
        <p:spPr bwMode="auto">
          <a:xfrm>
            <a:off x="799505" y="3912394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else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6B70-A1DA-42FB-B26D-B01C04710572}"/>
              </a:ext>
            </a:extLst>
          </p:cNvPr>
          <p:cNvSpPr txBox="1"/>
          <p:nvPr/>
        </p:nvSpPr>
        <p:spPr bwMode="auto">
          <a:xfrm>
            <a:off x="1299567" y="5020469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else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CFF54-0F7D-492D-8E00-39F2BEFA9822}"/>
              </a:ext>
            </a:extLst>
          </p:cNvPr>
          <p:cNvSpPr txBox="1"/>
          <p:nvPr/>
        </p:nvSpPr>
        <p:spPr bwMode="auto">
          <a:xfrm>
            <a:off x="1799630" y="3544094"/>
            <a:ext cx="4500562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"c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最大：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c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1E4D8-1CD6-433F-B68F-4813E70898A8}"/>
              </a:ext>
            </a:extLst>
          </p:cNvPr>
          <p:cNvSpPr txBox="1"/>
          <p:nvPr/>
        </p:nvSpPr>
        <p:spPr bwMode="auto">
          <a:xfrm>
            <a:off x="1799630" y="5388769"/>
            <a:ext cx="4500562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"c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最大：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c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B2E91B-D294-497F-980C-50CBFB65DC84}"/>
              </a:ext>
            </a:extLst>
          </p:cNvPr>
          <p:cNvSpPr txBox="1"/>
          <p:nvPr/>
        </p:nvSpPr>
        <p:spPr bwMode="auto">
          <a:xfrm>
            <a:off x="1799630" y="4652169"/>
            <a:ext cx="4500562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"b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最大：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b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90866-62E2-4F22-A45B-71AF81DC8929}"/>
              </a:ext>
            </a:extLst>
          </p:cNvPr>
          <p:cNvSpPr txBox="1"/>
          <p:nvPr/>
        </p:nvSpPr>
        <p:spPr bwMode="auto">
          <a:xfrm>
            <a:off x="1299567" y="3174206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else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9342D582-50E4-47B9-82E5-64A9B24C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FAB4B-CADC-4D01-BED4-1A2FF922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10</a:t>
            </a:r>
            <a:r>
              <a:rPr lang="zh-CN" altLang="en-US"/>
              <a:t>个字符串，找出其中有多少个字符串的内容是“</a:t>
            </a:r>
            <a:r>
              <a:rPr lang="en-US" altLang="zh-CN"/>
              <a:t>is”</a:t>
            </a:r>
          </a:p>
          <a:p>
            <a:r>
              <a:rPr lang="en-US" altLang="zh-CN"/>
              <a:t>10</a:t>
            </a:r>
            <a:r>
              <a:rPr lang="zh-CN" altLang="en-US"/>
              <a:t>个字符串，怎么定义？</a:t>
            </a:r>
            <a:endParaRPr lang="en-US" altLang="zh-CN"/>
          </a:p>
          <a:p>
            <a:r>
              <a:rPr lang="zh-CN" altLang="en-US"/>
              <a:t>“字符串”数组吧？</a:t>
            </a:r>
            <a:endParaRPr lang="en-US" altLang="zh-CN"/>
          </a:p>
          <a:p>
            <a:r>
              <a:rPr lang="zh-CN" altLang="en-US"/>
              <a:t>字符串已经是数组了呀？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46E3161F-C9DA-4386-B07B-10FB52C4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6B28E-C3C0-454F-B3C4-1043389D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其实很简单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但是也不简单？</a:t>
            </a:r>
          </a:p>
          <a:p>
            <a:pPr lvl="1"/>
            <a:r>
              <a:rPr lang="zh-CN" altLang="en-US"/>
              <a:t>这是</a:t>
            </a:r>
            <a:r>
              <a:rPr lang="en-US" altLang="zh-CN"/>
              <a:t>100</a:t>
            </a:r>
            <a:r>
              <a:rPr lang="zh-CN" altLang="en-US"/>
              <a:t>个最长</a:t>
            </a:r>
            <a:r>
              <a:rPr lang="en-US" altLang="zh-CN"/>
              <a:t>10</a:t>
            </a:r>
            <a:r>
              <a:rPr lang="zh-CN" altLang="en-US"/>
              <a:t>字节的字符串呢？</a:t>
            </a:r>
          </a:p>
          <a:p>
            <a:pPr lvl="1"/>
            <a:r>
              <a:rPr lang="zh-CN" altLang="en-US"/>
              <a:t>还是</a:t>
            </a:r>
            <a:r>
              <a:rPr lang="en-US" altLang="zh-CN"/>
              <a:t>10</a:t>
            </a:r>
            <a:r>
              <a:rPr lang="zh-CN" altLang="en-US"/>
              <a:t>个最长</a:t>
            </a:r>
            <a:r>
              <a:rPr lang="en-US" altLang="zh-CN"/>
              <a:t>100</a:t>
            </a:r>
            <a:r>
              <a:rPr lang="zh-CN" altLang="en-US"/>
              <a:t>字节的字符串呢？</a:t>
            </a:r>
          </a:p>
          <a:p>
            <a:r>
              <a:rPr lang="en-US" altLang="zh-CN"/>
              <a:t>str[0]</a:t>
            </a:r>
            <a:r>
              <a:rPr lang="zh-CN" altLang="en-US"/>
              <a:t>、</a:t>
            </a:r>
            <a:r>
              <a:rPr lang="en-US" altLang="zh-CN"/>
              <a:t>str[1]……</a:t>
            </a:r>
            <a:r>
              <a:rPr lang="zh-CN" altLang="en-US"/>
              <a:t>都分别是字符串</a:t>
            </a:r>
          </a:p>
          <a:p>
            <a:r>
              <a:rPr lang="en-US" altLang="zh-CN"/>
              <a:t>char str[2][10]={"Wang", "Zhang"};</a:t>
            </a:r>
          </a:p>
          <a:p>
            <a:r>
              <a:rPr lang="en-US" altLang="zh-CN"/>
              <a:t>int num[2][2] = {{0, 1}, {2, 3}};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A320ECC-6070-4E01-928F-B0598028627B}"/>
              </a:ext>
            </a:extLst>
          </p:cNvPr>
          <p:cNvSpPr txBox="1">
            <a:spLocks/>
          </p:cNvSpPr>
          <p:nvPr/>
        </p:nvSpPr>
        <p:spPr bwMode="auto">
          <a:xfrm>
            <a:off x="2571750" y="1633934"/>
            <a:ext cx="39290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char </a:t>
            </a:r>
            <a:r>
              <a:rPr kumimoji="1" lang="en-US" altLang="zh-CN" sz="2400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</a:t>
            </a:r>
            <a:r>
              <a:rPr kumimoji="1" lang="en-US" altLang="zh-CN" sz="24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en-US" altLang="zh-CN" sz="24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en-US" altLang="zh-CN" sz="24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]</a:t>
            </a:r>
            <a:endParaRPr kumimoji="1" lang="en-US" altLang="zh-CN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228D5D9-8D7D-4632-A853-46929937E801}"/>
              </a:ext>
            </a:extLst>
          </p:cNvPr>
          <p:cNvSpPr txBox="1">
            <a:spLocks/>
          </p:cNvSpPr>
          <p:nvPr/>
        </p:nvSpPr>
        <p:spPr bwMode="auto">
          <a:xfrm>
            <a:off x="2571750" y="1633934"/>
            <a:ext cx="39290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kumimoji="1" lang="en-US" altLang="zh-CN" sz="24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en-US" altLang="zh-CN" sz="24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kumimoji="1" lang="en-US" altLang="zh-CN" sz="2400" kern="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1BBCC974-2070-4002-81F8-4A52EC4F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8B649CE-B309-4A8A-89AB-D268AFE7F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613" y="1857375"/>
          <a:ext cx="8458199" cy="3708400"/>
        </p:xfrm>
        <a:graphic>
          <a:graphicData uri="http://schemas.openxmlformats.org/drawingml/2006/table">
            <a:tbl>
              <a:tblPr firstRow="1" bandRow="1"/>
              <a:tblGrid>
                <a:gridCol w="76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4FA8C96-4B3F-42CE-9D20-7ED37E06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/>
              <a:t>10</a:t>
            </a:r>
            <a:r>
              <a:rPr lang="zh-CN" altLang="en-US" dirty="0"/>
              <a:t>个字符串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所有字符串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当前字符串内容是“</a:t>
            </a:r>
            <a:r>
              <a:rPr lang="en-US" altLang="zh-CN" dirty="0"/>
              <a:t>is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zh-CN" altLang="en-US" dirty="0"/>
              <a:t>计数加</a:t>
            </a:r>
            <a:r>
              <a:rPr lang="en-US" altLang="zh-CN" dirty="0"/>
              <a:t>1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出现的个数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9938" name="标题 1">
            <a:extLst>
              <a:ext uri="{FF2B5EF4-FFF2-40B4-BE49-F238E27FC236}">
                <a16:creationId xmlns:a16="http://schemas.microsoft.com/office/drawing/2014/main" id="{A38C0C57-8778-4E90-AA3F-4D5B3F55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56061-720D-4744-ACC3-44762CD11027}"/>
              </a:ext>
            </a:extLst>
          </p:cNvPr>
          <p:cNvSpPr txBox="1"/>
          <p:nvPr/>
        </p:nvSpPr>
        <p:spPr bwMode="auto">
          <a:xfrm>
            <a:off x="802928" y="1556792"/>
            <a:ext cx="4143375" cy="9604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char words[10][100];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10;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&gt;&gt; words[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A27BC-31DF-4ADC-8DCD-E36F9B3C8C1A}"/>
              </a:ext>
            </a:extLst>
          </p:cNvPr>
          <p:cNvSpPr txBox="1"/>
          <p:nvPr/>
        </p:nvSpPr>
        <p:spPr bwMode="auto">
          <a:xfrm>
            <a:off x="802928" y="4079329"/>
            <a:ext cx="5929312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共出现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次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1E74C-8F54-45D0-B8D0-B13793CB5793}"/>
              </a:ext>
            </a:extLst>
          </p:cNvPr>
          <p:cNvSpPr txBox="1"/>
          <p:nvPr/>
        </p:nvSpPr>
        <p:spPr bwMode="auto">
          <a:xfrm>
            <a:off x="802928" y="2934742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10;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AE83F-FC07-4E6C-81CB-FC80B8DD0B0A}"/>
              </a:ext>
            </a:extLst>
          </p:cNvPr>
          <p:cNvSpPr txBox="1"/>
          <p:nvPr/>
        </p:nvSpPr>
        <p:spPr bwMode="auto">
          <a:xfrm>
            <a:off x="1302990" y="3315742"/>
            <a:ext cx="54292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strcmp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wors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], "is") == 0)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639F4-A990-44BE-A78D-32F0A5ED0CD2}"/>
              </a:ext>
            </a:extLst>
          </p:cNvPr>
          <p:cNvSpPr txBox="1"/>
          <p:nvPr/>
        </p:nvSpPr>
        <p:spPr bwMode="auto">
          <a:xfrm>
            <a:off x="1803053" y="3699917"/>
            <a:ext cx="12763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17844-7341-4CD8-A4AB-93C0FC0CF0F1}"/>
              </a:ext>
            </a:extLst>
          </p:cNvPr>
          <p:cNvSpPr txBox="1"/>
          <p:nvPr/>
        </p:nvSpPr>
        <p:spPr bwMode="auto">
          <a:xfrm>
            <a:off x="802928" y="2555329"/>
            <a:ext cx="2286000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文本占位符 2">
            <a:extLst>
              <a:ext uri="{FF2B5EF4-FFF2-40B4-BE49-F238E27FC236}">
                <a16:creationId xmlns:a16="http://schemas.microsoft.com/office/drawing/2014/main" id="{48419688-BC48-4286-B8B4-5A4F0332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char words[10][100];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words[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int </a:t>
            </a:r>
            <a:r>
              <a:rPr lang="en-US" altLang="zh-CN" dirty="0" err="1"/>
              <a:t>cnt</a:t>
            </a:r>
            <a:r>
              <a:rPr lang="en-US" altLang="zh-CN" dirty="0"/>
              <a:t> =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(words[</a:t>
            </a:r>
            <a:r>
              <a:rPr lang="en-US" altLang="zh-CN" dirty="0" err="1"/>
              <a:t>i</a:t>
            </a:r>
            <a:r>
              <a:rPr lang="en-US" altLang="zh-CN" dirty="0"/>
              <a:t>], "is") == 0)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cnt</a:t>
            </a:r>
            <a:r>
              <a:rPr lang="en-US" altLang="zh-CN" dirty="0"/>
              <a:t>++;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共出现</a:t>
            </a:r>
            <a:r>
              <a:rPr lang="en-US" altLang="zh-CN" dirty="0"/>
              <a:t>is" &lt;&lt; </a:t>
            </a:r>
            <a:r>
              <a:rPr lang="en-US" altLang="zh-CN" dirty="0" err="1"/>
              <a:t>cnt</a:t>
            </a:r>
            <a:r>
              <a:rPr lang="en-US" altLang="zh-CN" dirty="0"/>
              <a:t> &lt;&lt; "</a:t>
            </a:r>
            <a:r>
              <a:rPr lang="zh-CN" altLang="en-US" dirty="0"/>
              <a:t>次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B796569B-3119-4AAE-8FEE-1509A48C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85EF28-E27D-4411-9683-FE7CC1FE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6" name="标题 1">
            <a:extLst>
              <a:ext uri="{FF2B5EF4-FFF2-40B4-BE49-F238E27FC236}">
                <a16:creationId xmlns:a16="http://schemas.microsoft.com/office/drawing/2014/main" id="{56225530-0952-4880-A1A7-5E3ADCD4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graphicFrame>
        <p:nvGraphicFramePr>
          <p:cNvPr id="12" name="内容占位符 5">
            <a:extLst>
              <a:ext uri="{FF2B5EF4-FFF2-40B4-BE49-F238E27FC236}">
                <a16:creationId xmlns:a16="http://schemas.microsoft.com/office/drawing/2014/main" id="{E7680779-16C8-4751-8542-ED08ED789F45}"/>
              </a:ext>
            </a:extLst>
          </p:cNvPr>
          <p:cNvGraphicFramePr>
            <a:graphicFrameLocks/>
          </p:cNvGraphicFramePr>
          <p:nvPr/>
        </p:nvGraphicFramePr>
        <p:xfrm>
          <a:off x="400050" y="2143125"/>
          <a:ext cx="8458199" cy="3708400"/>
        </p:xfrm>
        <a:graphic>
          <a:graphicData uri="http://schemas.openxmlformats.org/drawingml/2006/table">
            <a:tbl>
              <a:tblPr firstRow="1" bandRow="1"/>
              <a:tblGrid>
                <a:gridCol w="76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[0][99]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[1][99]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[2][99]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[3][99]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[4][99]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[5][99]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[6][99]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[7][99]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[8][99]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[9][0]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[9][1]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[9][2]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[9][98]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[9][99]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内容占位符 5">
            <a:extLst>
              <a:ext uri="{FF2B5EF4-FFF2-40B4-BE49-F238E27FC236}">
                <a16:creationId xmlns:a16="http://schemas.microsoft.com/office/drawing/2014/main" id="{8C49B473-D81C-48DA-BA55-A7E972B63BCE}"/>
              </a:ext>
            </a:extLst>
          </p:cNvPr>
          <p:cNvGraphicFramePr>
            <a:graphicFrameLocks/>
          </p:cNvGraphicFramePr>
          <p:nvPr/>
        </p:nvGraphicFramePr>
        <p:xfrm>
          <a:off x="3357563" y="3143250"/>
          <a:ext cx="2306637" cy="1112838"/>
        </p:xfrm>
        <a:graphic>
          <a:graphicData uri="http://schemas.openxmlformats.org/drawingml/2006/table">
            <a:tbl>
              <a:tblPr firstRow="1" bandRow="1"/>
              <a:tblGrid>
                <a:gridCol w="7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[0][0]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[0][1]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[0][2]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[1][0]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[1][1]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[1][2]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[2][0]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[2][1]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[2][2]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0F713C78-694F-4EC4-8BF1-C6637F259414}"/>
              </a:ext>
            </a:extLst>
          </p:cNvPr>
          <p:cNvGraphicFramePr>
            <a:graphicFrameLocks/>
          </p:cNvGraphicFramePr>
          <p:nvPr/>
        </p:nvGraphicFramePr>
        <p:xfrm>
          <a:off x="3359150" y="3143250"/>
          <a:ext cx="2306637" cy="1112838"/>
        </p:xfrm>
        <a:graphic>
          <a:graphicData uri="http://schemas.openxmlformats.org/drawingml/2006/table">
            <a:tbl>
              <a:tblPr firstRow="1" bandRow="1"/>
              <a:tblGrid>
                <a:gridCol w="7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4" marR="91434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C1950CC9-8E72-4CD8-AB34-59221EFE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3011" name="内容占位符 5">
            <a:extLst>
              <a:ext uri="{FF2B5EF4-FFF2-40B4-BE49-F238E27FC236}">
                <a16:creationId xmlns:a16="http://schemas.microsoft.com/office/drawing/2014/main" id="{20E7E0AE-317D-41AD-B4E3-3C925CF9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矩阵加法：输入两个</a:t>
            </a:r>
            <a:r>
              <a:rPr lang="en-US" altLang="zh-CN"/>
              <a:t>3×3</a:t>
            </a:r>
            <a:r>
              <a:rPr lang="zh-CN" altLang="en-US"/>
              <a:t>的矩阵，输出两矩阵相加后的矩阵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4EB232B-C49B-4C6A-96B8-E0A7564E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mata</a:t>
            </a:r>
            <a:r>
              <a:rPr lang="en-US" altLang="zh-CN" dirty="0"/>
              <a:t>[3][3], </a:t>
            </a:r>
            <a:r>
              <a:rPr lang="en-US" altLang="zh-CN" dirty="0" err="1"/>
              <a:t>matb</a:t>
            </a:r>
            <a:r>
              <a:rPr lang="en-US" altLang="zh-CN" dirty="0"/>
              <a:t>[3][3], </a:t>
            </a:r>
            <a:r>
              <a:rPr lang="en-US" altLang="zh-CN" dirty="0" err="1"/>
              <a:t>matc</a:t>
            </a:r>
            <a:r>
              <a:rPr lang="en-US" altLang="zh-CN" dirty="0"/>
              <a:t>[3][3];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3×3</a:t>
            </a:r>
            <a:r>
              <a:rPr lang="zh-CN" altLang="en-US" dirty="0"/>
              <a:t>矩阵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矩阵中的每个元素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/>
              <a:t>            新矩阵的元素为前两个矩阵对应元素之和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新矩阵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4034" name="标题 1">
            <a:extLst>
              <a:ext uri="{FF2B5EF4-FFF2-40B4-BE49-F238E27FC236}">
                <a16:creationId xmlns:a16="http://schemas.microsoft.com/office/drawing/2014/main" id="{72E86C4A-42F8-48D1-82AC-CE730243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C99AE-884B-46E5-A9E2-FA78A6C03C85}"/>
              </a:ext>
            </a:extLst>
          </p:cNvPr>
          <p:cNvSpPr txBox="1"/>
          <p:nvPr/>
        </p:nvSpPr>
        <p:spPr bwMode="auto">
          <a:xfrm>
            <a:off x="827584" y="2204864"/>
            <a:ext cx="6072187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intput_data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1CA7D-B1C0-4B46-8AD7-14C78C32FC24}"/>
              </a:ext>
            </a:extLst>
          </p:cNvPr>
          <p:cNvSpPr txBox="1"/>
          <p:nvPr/>
        </p:nvSpPr>
        <p:spPr bwMode="auto">
          <a:xfrm>
            <a:off x="1899146" y="3282776"/>
            <a:ext cx="5143500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matc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][j] =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mata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][j] +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matb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][j];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A2EB4-9D4B-4B48-B49D-77BB84DFF218}"/>
              </a:ext>
            </a:extLst>
          </p:cNvPr>
          <p:cNvSpPr txBox="1"/>
          <p:nvPr/>
        </p:nvSpPr>
        <p:spPr bwMode="auto">
          <a:xfrm>
            <a:off x="827584" y="3682826"/>
            <a:ext cx="5429250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output_data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AC1D6-0842-4DD9-AB68-0A357A88C3A5}"/>
              </a:ext>
            </a:extLst>
          </p:cNvPr>
          <p:cNvSpPr txBox="1"/>
          <p:nvPr/>
        </p:nvSpPr>
        <p:spPr bwMode="auto">
          <a:xfrm>
            <a:off x="827584" y="2589039"/>
            <a:ext cx="4572000" cy="65246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3;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j = 0; j &lt; 3; j++)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占位符 2">
            <a:extLst>
              <a:ext uri="{FF2B5EF4-FFF2-40B4-BE49-F238E27FC236}">
                <a16:creationId xmlns:a16="http://schemas.microsoft.com/office/drawing/2014/main" id="{63204662-8197-4B8B-9F62-C616011E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/>
              <a:t>intput_data</a:t>
            </a:r>
            <a:r>
              <a:rPr lang="en-US" altLang="zh-CN" dirty="0"/>
              <a:t>()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for (int j = 0; j &lt; 3;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mata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for (int j = 0; j &lt; 3;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matb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/>
              <a:t>output_data</a:t>
            </a:r>
            <a:r>
              <a:rPr lang="en-US" altLang="zh-CN" dirty="0"/>
              <a:t>()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for (int j = 0; j &lt; 2;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matc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&lt;&lt; "\t";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matc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][2]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5058" name="标题 1">
            <a:extLst>
              <a:ext uri="{FF2B5EF4-FFF2-40B4-BE49-F238E27FC236}">
                <a16:creationId xmlns:a16="http://schemas.microsoft.com/office/drawing/2014/main" id="{577E34D3-6728-482E-B238-72A703E7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92C19-8518-4F66-86CB-88A511B3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3214688"/>
            <a:ext cx="3214688" cy="83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制表符</a:t>
            </a:r>
            <a:endParaRPr kumimoji="1" lang="en-US" altLang="zh-CN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相当于键盘上的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Tab</a:t>
            </a:r>
            <a:r>
              <a:rPr kumimoji="1"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D4E949B-783D-4ADD-AE7F-77AE33DF70AD}"/>
              </a:ext>
            </a:extLst>
          </p:cNvPr>
          <p:cNvCxnSpPr>
            <a:cxnSpLocks noChangeShapeType="1"/>
            <a:stCxn id="6" idx="2"/>
          </p:cNvCxnSpPr>
          <p:nvPr/>
        </p:nvCxnSpPr>
        <p:spPr bwMode="auto">
          <a:xfrm flipH="1">
            <a:off x="5436096" y="4044950"/>
            <a:ext cx="1743373" cy="68019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6EC6F778-5C9B-4FC9-AB12-2819BD72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2B1E1-325B-4A1D-B856-C1403645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二维数组就是一维数组的数组</a:t>
            </a:r>
            <a:endParaRPr lang="en-US" altLang="zh-CN"/>
          </a:p>
          <a:p>
            <a:pPr lvl="1"/>
            <a:r>
              <a:rPr lang="zh-CN" altLang="en-US"/>
              <a:t>定义：</a:t>
            </a:r>
            <a:r>
              <a:rPr lang="en-US" altLang="zh-CN"/>
              <a:t>int mata[3][3];</a:t>
            </a:r>
          </a:p>
          <a:p>
            <a:pPr lvl="1"/>
            <a:r>
              <a:rPr lang="zh-CN" altLang="en-US"/>
              <a:t>初始化：</a:t>
            </a:r>
            <a:r>
              <a:rPr lang="en-US" altLang="zh-CN"/>
              <a:t>int mata[3][3] =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	{{1, 0, 0},{0, 1, 0},{0, 0, 1}};</a:t>
            </a:r>
          </a:p>
          <a:p>
            <a:pPr lvl="1"/>
            <a:r>
              <a:rPr lang="zh-CN" altLang="en-US"/>
              <a:t>使用：</a:t>
            </a:r>
            <a:r>
              <a:rPr lang="en-US" altLang="zh-CN"/>
              <a:t>mata[i][j];</a:t>
            </a:r>
          </a:p>
          <a:p>
            <a:r>
              <a:rPr lang="zh-CN" altLang="en-US"/>
              <a:t>是否还有三维数组？</a:t>
            </a:r>
            <a:endParaRPr lang="en-US" altLang="zh-CN"/>
          </a:p>
          <a:p>
            <a:pPr lvl="1"/>
            <a:r>
              <a:rPr lang="en-US" altLang="zh-CN"/>
              <a:t>int cubic[3][3][3];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占位符 2">
            <a:extLst>
              <a:ext uri="{FF2B5EF4-FFF2-40B4-BE49-F238E27FC236}">
                <a16:creationId xmlns:a16="http://schemas.microsoft.com/office/drawing/2014/main" id="{75B45F78-7718-4092-B8C7-B25F6573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int a = 0, b = 0, c =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&gt;&gt; c;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if (a &gt; b)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(a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"a</a:t>
            </a:r>
            <a:r>
              <a:rPr lang="zh-CN" altLang="en-US" dirty="0"/>
              <a:t>最大：</a:t>
            </a:r>
            <a:r>
              <a:rPr lang="en-US" altLang="zh-CN" dirty="0"/>
              <a:t>"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"c</a:t>
            </a:r>
            <a:r>
              <a:rPr lang="zh-CN" altLang="en-US" dirty="0"/>
              <a:t>最大：</a:t>
            </a:r>
            <a:r>
              <a:rPr lang="en-US" altLang="zh-CN" dirty="0"/>
              <a:t>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(b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"b</a:t>
            </a:r>
            <a:r>
              <a:rPr lang="zh-CN" altLang="en-US" dirty="0"/>
              <a:t>最大：</a:t>
            </a:r>
            <a:r>
              <a:rPr lang="en-US" altLang="zh-CN" dirty="0"/>
              <a:t>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"c</a:t>
            </a:r>
            <a:r>
              <a:rPr lang="zh-CN" altLang="en-US" dirty="0"/>
              <a:t>最大：</a:t>
            </a:r>
            <a:r>
              <a:rPr lang="en-US" altLang="zh-CN" dirty="0"/>
              <a:t>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C38070CD-0B9E-4F33-B44D-D8D4947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6D05C47-2FD6-45ED-8759-8CA49F15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数组联想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9DA1-92EB-45A1-BB27-DC766EA0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数组可表达向量、矩阵</a:t>
            </a:r>
            <a:endParaRPr lang="en-US" altLang="zh-CN"/>
          </a:p>
          <a:p>
            <a:r>
              <a:rPr lang="zh-CN" altLang="en-US"/>
              <a:t>数组是表达数列的天然手段</a:t>
            </a:r>
            <a:endParaRPr lang="en-US" altLang="zh-CN"/>
          </a:p>
          <a:p>
            <a:pPr lvl="1"/>
            <a:r>
              <a:rPr lang="en-US" altLang="zh-CN"/>
              <a:t>a[0]</a:t>
            </a:r>
            <a:r>
              <a:rPr lang="zh-CN" altLang="en-US"/>
              <a:t>、</a:t>
            </a:r>
            <a:r>
              <a:rPr lang="en-US" altLang="zh-CN"/>
              <a:t>a[1]</a:t>
            </a:r>
            <a:r>
              <a:rPr lang="zh-CN" altLang="en-US"/>
              <a:t>、</a:t>
            </a:r>
            <a:r>
              <a:rPr lang="en-US" altLang="zh-CN"/>
              <a:t>a[2]</a:t>
            </a:r>
            <a:r>
              <a:rPr lang="zh-CN" altLang="en-US"/>
              <a:t>、</a:t>
            </a:r>
            <a:r>
              <a:rPr lang="en-US" altLang="zh-CN"/>
              <a:t>……</a:t>
            </a:r>
          </a:p>
          <a:p>
            <a:pPr lvl="1"/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……</a:t>
            </a:r>
          </a:p>
          <a:p>
            <a:r>
              <a:rPr lang="zh-CN" altLang="en-US"/>
              <a:t>数组还可表达一种特殊的“函数”</a:t>
            </a:r>
            <a:endParaRPr lang="en-US" altLang="zh-CN"/>
          </a:p>
          <a:p>
            <a:pPr lvl="1"/>
            <a:r>
              <a:rPr lang="en-US" altLang="zh-CN"/>
              <a:t>f[0]</a:t>
            </a:r>
            <a:r>
              <a:rPr lang="zh-CN" altLang="en-US"/>
              <a:t>、</a:t>
            </a:r>
            <a:r>
              <a:rPr lang="en-US" altLang="zh-CN"/>
              <a:t>f[1]</a:t>
            </a:r>
            <a:r>
              <a:rPr lang="zh-CN" altLang="en-US"/>
              <a:t>、</a:t>
            </a:r>
            <a:r>
              <a:rPr lang="en-US" altLang="zh-CN"/>
              <a:t>f[2]</a:t>
            </a:r>
            <a:r>
              <a:rPr lang="zh-CN" altLang="en-US"/>
              <a:t>、</a:t>
            </a:r>
            <a:r>
              <a:rPr lang="en-US" altLang="zh-CN"/>
              <a:t>……</a:t>
            </a:r>
          </a:p>
          <a:p>
            <a:pPr lvl="1"/>
            <a:r>
              <a:rPr lang="en-US" altLang="zh-CN"/>
              <a:t>f(0)</a:t>
            </a:r>
            <a:r>
              <a:rPr lang="zh-CN" altLang="en-US"/>
              <a:t>、</a:t>
            </a:r>
            <a:r>
              <a:rPr lang="en-US" altLang="zh-CN"/>
              <a:t>f(1)</a:t>
            </a:r>
            <a:r>
              <a:rPr lang="zh-CN" altLang="en-US"/>
              <a:t>、</a:t>
            </a:r>
            <a:r>
              <a:rPr lang="en-US" altLang="zh-CN"/>
              <a:t>f(2)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4426EEAD-F379-48F7-8239-E6324DDD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30E85900-6082-4F74-88E2-3871F2CE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输入整数</a:t>
            </a:r>
            <a:r>
              <a:rPr lang="en-US" altLang="zh-CN"/>
              <a:t>n</a:t>
            </a:r>
            <a:r>
              <a:rPr lang="zh-CN" altLang="en-US"/>
              <a:t>，求</a:t>
            </a:r>
            <a:r>
              <a:rPr lang="en-US" altLang="zh-CN"/>
              <a:t>n!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5">
            <a:extLst>
              <a:ext uri="{FF2B5EF4-FFF2-40B4-BE49-F238E27FC236}">
                <a16:creationId xmlns:a16="http://schemas.microsoft.com/office/drawing/2014/main" id="{C14390D0-561E-43BD-8EF4-8B31BF09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mul = 1;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i = 1; i &lt;= n; i++)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mul = mul *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cout &lt;&lt; mul &lt;&lt; endl;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9154" name="标题 1">
            <a:extLst>
              <a:ext uri="{FF2B5EF4-FFF2-40B4-BE49-F238E27FC236}">
                <a16:creationId xmlns:a16="http://schemas.microsoft.com/office/drawing/2014/main" id="{8A17ACDC-ED29-4608-8636-4B1EEC4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CE590D52-31C2-41DA-B096-6336A19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878B4-97A0-4D6F-AE63-71DA8809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刚才我们使用了阶乘的定义</a:t>
            </a:r>
            <a:endParaRPr lang="en-US" altLang="zh-CN"/>
          </a:p>
          <a:p>
            <a:pPr lvl="1"/>
            <a:r>
              <a:rPr lang="en-US" altLang="zh-CN"/>
              <a:t>n! = 1 * 2 * … * n</a:t>
            </a:r>
          </a:p>
          <a:p>
            <a:r>
              <a:rPr lang="zh-CN" altLang="en-US"/>
              <a:t>能否使用递推公式？</a:t>
            </a:r>
            <a:endParaRPr lang="en-US" altLang="zh-CN"/>
          </a:p>
          <a:p>
            <a:pPr lvl="1"/>
            <a:r>
              <a:rPr lang="en-US" altLang="zh-CN"/>
              <a:t>n! = (n - 1)! * n</a:t>
            </a:r>
          </a:p>
          <a:p>
            <a:r>
              <a:rPr lang="zh-CN" altLang="en-US"/>
              <a:t>使用数组表达</a:t>
            </a:r>
            <a:endParaRPr lang="en-US" altLang="zh-CN"/>
          </a:p>
          <a:p>
            <a:pPr lvl="1"/>
            <a:r>
              <a:rPr lang="en-US" altLang="zh-CN"/>
              <a:t>fact[n] = fact[n - 1] * 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占位符 5">
            <a:extLst>
              <a:ext uri="{FF2B5EF4-FFF2-40B4-BE49-F238E27FC236}">
                <a16:creationId xmlns:a16="http://schemas.microsoft.com/office/drawing/2014/main" id="{8C8DDF50-A637-45BD-BFD5-25487801B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fact[30];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fact[0] = 1;				// </a:t>
            </a:r>
            <a:r>
              <a:rPr lang="zh-CN" altLang="en-US"/>
              <a:t>第一项</a:t>
            </a:r>
            <a:endParaRPr lang="en-US" altLang="zh-CN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i = 1; i &lt;= n; i++)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fact[i] = fact[i - 1] * i;	// </a:t>
            </a:r>
            <a:r>
              <a:rPr lang="zh-CN" altLang="en-US"/>
              <a:t>递推公式</a:t>
            </a:r>
            <a:endParaRPr lang="en-US" altLang="zh-CN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cout &lt;&lt; fact[n] &lt;&lt; endl;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1202" name="标题 1">
            <a:extLst>
              <a:ext uri="{FF2B5EF4-FFF2-40B4-BE49-F238E27FC236}">
                <a16:creationId xmlns:a16="http://schemas.microsoft.com/office/drawing/2014/main" id="{C568445C-C61B-40C3-B1EE-4B9138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D296839B-FCD0-4683-8E3A-F892708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递推</a:t>
            </a:r>
          </a:p>
        </p:txBody>
      </p:sp>
      <p:sp>
        <p:nvSpPr>
          <p:cNvPr id="52227" name="内容占位符 5">
            <a:extLst>
              <a:ext uri="{FF2B5EF4-FFF2-40B4-BE49-F238E27FC236}">
                <a16:creationId xmlns:a16="http://schemas.microsoft.com/office/drawing/2014/main" id="{02919567-D825-4F92-ABD2-3AB9411F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递推是计算机数值计算中的一个重要算法</a:t>
            </a:r>
            <a:endParaRPr lang="en-US" altLang="zh-CN" dirty="0"/>
          </a:p>
          <a:p>
            <a:r>
              <a:rPr lang="zh-CN" altLang="en-US" dirty="0"/>
              <a:t>有时，通过数学推导，很容易求出递推公式，但想要推出通项公式就很难</a:t>
            </a:r>
            <a:endParaRPr lang="en-US" altLang="zh-CN" dirty="0"/>
          </a:p>
          <a:p>
            <a:r>
              <a:rPr lang="zh-CN" altLang="en-US" dirty="0"/>
              <a:t>计算机善于重复处理，可以直接用递推公式，循环求解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08DEEFED-CCB7-4088-BE80-6AA4F76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斐波那契（</a:t>
            </a:r>
            <a:r>
              <a:rPr lang="en-US" altLang="zh-CN"/>
              <a:t>Fibonacci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5FD83-B56A-4D82-9FDC-67A9A99A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Leonardo Pisano(1175-1250)</a:t>
            </a:r>
          </a:p>
          <a:p>
            <a:r>
              <a:rPr lang="zh-CN" altLang="en-US"/>
              <a:t>外号</a:t>
            </a:r>
            <a:r>
              <a:rPr lang="en-US" altLang="zh-CN"/>
              <a:t>Fibonacci</a:t>
            </a:r>
          </a:p>
          <a:p>
            <a:endParaRPr lang="en-US" altLang="zh-CN"/>
          </a:p>
          <a:p>
            <a:r>
              <a:rPr lang="en-US" altLang="zh-CN"/>
              <a:t>Liber Abaci</a:t>
            </a:r>
          </a:p>
          <a:p>
            <a:pPr lvl="1"/>
            <a:r>
              <a:rPr lang="en-US" altLang="zh-CN"/>
              <a:t>《</a:t>
            </a:r>
            <a:r>
              <a:rPr lang="zh-CN" altLang="en-US"/>
              <a:t>计算之书</a:t>
            </a:r>
            <a:r>
              <a:rPr lang="en-US" altLang="zh-CN"/>
              <a:t>》</a:t>
            </a:r>
          </a:p>
          <a:p>
            <a:r>
              <a:rPr lang="en-US" altLang="zh-CN"/>
              <a:t>Practica Geometriae</a:t>
            </a:r>
          </a:p>
          <a:p>
            <a:pPr lvl="1"/>
            <a:r>
              <a:rPr lang="en-US" altLang="zh-CN"/>
              <a:t>《</a:t>
            </a:r>
            <a:r>
              <a:rPr lang="zh-CN" altLang="en-US"/>
              <a:t>几何实践</a:t>
            </a:r>
            <a:r>
              <a:rPr lang="en-US" altLang="zh-CN"/>
              <a:t>》</a:t>
            </a:r>
            <a:endParaRPr lang="zh-CN" altLang="en-US"/>
          </a:p>
        </p:txBody>
      </p:sp>
      <p:pic>
        <p:nvPicPr>
          <p:cNvPr id="80898" name="Picture 2" descr="https://upload.wikimedia.org/wikipedia/commons/thumb/8/8e/Leonardo_da_Pisa.jpg/220px-Leonardo_da_Pisa.jpg">
            <a:extLst>
              <a:ext uri="{FF2B5EF4-FFF2-40B4-BE49-F238E27FC236}">
                <a16:creationId xmlns:a16="http://schemas.microsoft.com/office/drawing/2014/main" id="{2995DAC6-B521-4D0E-B992-315C17C8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349500"/>
            <a:ext cx="20955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4F62C4F2-B780-4CCE-967A-2D37361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49F84CF1-BB04-450D-B502-2900E853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输入整数</a:t>
            </a:r>
            <a:r>
              <a:rPr lang="en-US" altLang="zh-CN"/>
              <a:t>n</a:t>
            </a:r>
            <a:r>
              <a:rPr lang="zh-CN" altLang="en-US"/>
              <a:t>，求斐波那契数列第</a:t>
            </a:r>
            <a:r>
              <a:rPr lang="en-US" altLang="zh-CN"/>
              <a:t>n</a:t>
            </a:r>
            <a:r>
              <a:rPr lang="zh-CN" altLang="en-US"/>
              <a:t>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B9580-979C-428C-84B9-DD37D24FF77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3768" y="2978523"/>
            <a:ext cx="4123821" cy="70788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">
            <a:extLst>
              <a:ext uri="{FF2B5EF4-FFF2-40B4-BE49-F238E27FC236}">
                <a16:creationId xmlns:a16="http://schemas.microsoft.com/office/drawing/2014/main" id="{1B957D6E-BD77-4117-B16B-5AE228AC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fibonacci(int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fib[30];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fib[0]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fib[1]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2; i &lt;= n; i++)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fib[i] = fib[i - 1] + fib[i - 2];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fib[n];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5298" name="标题 1">
            <a:extLst>
              <a:ext uri="{FF2B5EF4-FFF2-40B4-BE49-F238E27FC236}">
                <a16:creationId xmlns:a16="http://schemas.microsoft.com/office/drawing/2014/main" id="{CD74A9A9-7A23-408F-8C50-C65BE37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F867B292-CF9D-4054-A0A8-8DCB079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D1B7772B-8DB0-4D50-B364-884814D1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输入整数</a:t>
            </a:r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，求组合数</a:t>
            </a:r>
            <a:r>
              <a:rPr lang="en-US" altLang="zh-CN"/>
              <a:t>C(m, n)</a:t>
            </a:r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4223319-D345-4E54-B4F3-211124BF7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571750"/>
            <a:ext cx="32337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F778290C-5FE5-4919-8174-7B3A48A3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int a = 0, b = 0, c =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a &gt;&gt; b &gt;&gt; c;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if (a &gt; b &amp;&amp; a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"a</a:t>
            </a:r>
            <a:r>
              <a:rPr lang="zh-CN" altLang="en-US" sz="2400" dirty="0"/>
              <a:t>最大：</a:t>
            </a:r>
            <a:r>
              <a:rPr lang="en-US" altLang="zh-CN" sz="2400" dirty="0"/>
              <a:t>" &lt;&lt; a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else if (b &gt; a &amp;&amp; b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“b</a:t>
            </a:r>
            <a:r>
              <a:rPr lang="zh-CN" altLang="en-US" sz="2400" dirty="0"/>
              <a:t>最大：</a:t>
            </a:r>
            <a:r>
              <a:rPr lang="en-US" altLang="zh-CN" sz="2400" dirty="0"/>
              <a:t>" &lt;&lt; b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</a:t>
            </a:r>
            <a:r>
              <a:rPr lang="zh-CN" altLang="en-US" sz="2400" dirty="0"/>
              <a:t>最大：</a:t>
            </a:r>
            <a:r>
              <a:rPr lang="en-US" altLang="zh-CN" sz="2400" dirty="0"/>
              <a:t>" &lt;&lt; c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10242" name="标题 1">
            <a:extLst>
              <a:ext uri="{FF2B5EF4-FFF2-40B4-BE49-F238E27FC236}">
                <a16:creationId xmlns:a16="http://schemas.microsoft.com/office/drawing/2014/main" id="{6C153592-99A3-44B7-BC54-23A3FC06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文本占位符 5">
            <a:extLst>
              <a:ext uri="{FF2B5EF4-FFF2-40B4-BE49-F238E27FC236}">
                <a16:creationId xmlns:a16="http://schemas.microsoft.com/office/drawing/2014/main" id="{4E091B7E-2B7E-46A7-B163-748B4A8E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ch[30][30];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1; i &lt;=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ch[i][0]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j = 1; j &lt; i; j++)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ch[i][j] = ch[i - 1][j - 1] + ch[i - 1][j];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ch[i][i]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ch[n][m];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7346" name="标题 1">
            <a:extLst>
              <a:ext uri="{FF2B5EF4-FFF2-40B4-BE49-F238E27FC236}">
                <a16:creationId xmlns:a16="http://schemas.microsoft.com/office/drawing/2014/main" id="{45F33F36-6A4D-47FF-81F1-35868B8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6FA47B66-8CF6-4742-A242-09A2145C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8371" name="内容占位符 5">
            <a:extLst>
              <a:ext uri="{FF2B5EF4-FFF2-40B4-BE49-F238E27FC236}">
                <a16:creationId xmlns:a16="http://schemas.microsoft.com/office/drawing/2014/main" id="{AA93E28D-82E3-448F-B595-C2EE0C6F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如果不用递推，直接求解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8B18089-52AB-4805-A11F-2064F03D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740025"/>
            <a:ext cx="306228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占位符 2">
            <a:extLst>
              <a:ext uri="{FF2B5EF4-FFF2-40B4-BE49-F238E27FC236}">
                <a16:creationId xmlns:a16="http://schemas.microsoft.com/office/drawing/2014/main" id="{437EF64D-7B65-477D-B79A-C5D0115F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fact(int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mul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1; i &lt;= n; i++)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mul = mul * i;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mul;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fact(n) / fact(m) / fact(n - m);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9394" name="标题 1">
            <a:extLst>
              <a:ext uri="{FF2B5EF4-FFF2-40B4-BE49-F238E27FC236}">
                <a16:creationId xmlns:a16="http://schemas.microsoft.com/office/drawing/2014/main" id="{E33B6594-68A9-47C3-8587-EE7E6A03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676B8736-7A21-4B98-88E4-97241946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0419" name="内容占位符 5">
            <a:extLst>
              <a:ext uri="{FF2B5EF4-FFF2-40B4-BE49-F238E27FC236}">
                <a16:creationId xmlns:a16="http://schemas.microsoft.com/office/drawing/2014/main" id="{CC3CCE1E-5E6A-4199-8346-35D3AC09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试一试就会发现，这种解法由于</a:t>
            </a:r>
            <a:r>
              <a:rPr lang="en-US" altLang="zh-CN"/>
              <a:t>int</a:t>
            </a:r>
            <a:r>
              <a:rPr lang="zh-CN" altLang="en-US"/>
              <a:t>表达范围有限很容易越界</a:t>
            </a:r>
            <a:endParaRPr lang="en-US" altLang="zh-CN"/>
          </a:p>
          <a:p>
            <a:r>
              <a:rPr lang="zh-CN" altLang="en-US"/>
              <a:t>需要换一种不太容易越界的解法</a:t>
            </a: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9CFCFA45-FBAF-49C7-A1DA-57010290C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297" name="Picture 1">
            <a:extLst>
              <a:ext uri="{FF2B5EF4-FFF2-40B4-BE49-F238E27FC236}">
                <a16:creationId xmlns:a16="http://schemas.microsoft.com/office/drawing/2014/main" id="{EFFD75F7-C5DB-4D9E-820E-5E017F8C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86125"/>
            <a:ext cx="4238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Rectangle 3">
            <a:extLst>
              <a:ext uri="{FF2B5EF4-FFF2-40B4-BE49-F238E27FC236}">
                <a16:creationId xmlns:a16="http://schemas.microsoft.com/office/drawing/2014/main" id="{F0C1DE9E-BC99-4700-9FC3-2B94F2CB3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5" name="Rectangle 5">
            <a:extLst>
              <a:ext uri="{FF2B5EF4-FFF2-40B4-BE49-F238E27FC236}">
                <a16:creationId xmlns:a16="http://schemas.microsoft.com/office/drawing/2014/main" id="{25E60158-0D9E-4F70-B3AF-082B4891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13A8E7E-4A17-4FA8-82B7-9EE3003B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643438"/>
            <a:ext cx="37433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7" name="Rectangle 6">
            <a:extLst>
              <a:ext uri="{FF2B5EF4-FFF2-40B4-BE49-F238E27FC236}">
                <a16:creationId xmlns:a16="http://schemas.microsoft.com/office/drawing/2014/main" id="{5F6A78DF-FB93-4BAA-AA8F-6808CADA8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占位符 5">
            <a:extLst>
              <a:ext uri="{FF2B5EF4-FFF2-40B4-BE49-F238E27FC236}">
                <a16:creationId xmlns:a16="http://schemas.microsoft.com/office/drawing/2014/main" id="{61BB4E30-8AC0-4346-87B6-EC687004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mul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1; i &lt;= m; i++)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mul = mul * (n - i + 1) / i;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mul;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1442" name="标题 1">
            <a:extLst>
              <a:ext uri="{FF2B5EF4-FFF2-40B4-BE49-F238E27FC236}">
                <a16:creationId xmlns:a16="http://schemas.microsoft.com/office/drawing/2014/main" id="{F0244153-28A1-4319-B69B-145B989F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5">
            <a:extLst>
              <a:ext uri="{FF2B5EF4-FFF2-40B4-BE49-F238E27FC236}">
                <a16:creationId xmlns:a16="http://schemas.microsoft.com/office/drawing/2014/main" id="{6945D1E1-C2A5-46B2-A6F8-C26E3706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递推小结</a:t>
            </a:r>
          </a:p>
        </p:txBody>
      </p:sp>
      <p:sp>
        <p:nvSpPr>
          <p:cNvPr id="62467" name="内容占位符 6">
            <a:extLst>
              <a:ext uri="{FF2B5EF4-FFF2-40B4-BE49-F238E27FC236}">
                <a16:creationId xmlns:a16="http://schemas.microsoft.com/office/drawing/2014/main" id="{4546A282-B24F-4BFC-B13A-9E7CB58D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根据递推公式，通过循环实现</a:t>
            </a:r>
            <a:endParaRPr lang="en-US" altLang="zh-CN"/>
          </a:p>
          <a:p>
            <a:r>
              <a:rPr lang="zh-CN" altLang="en-US"/>
              <a:t>很多情况下需要数组辅助，记录已有结果</a:t>
            </a:r>
            <a:endParaRPr lang="en-US" altLang="zh-CN"/>
          </a:p>
          <a:p>
            <a:r>
              <a:rPr lang="zh-CN" altLang="en-US"/>
              <a:t>成败关键在于：递推的顺序</a:t>
            </a:r>
            <a:r>
              <a:rPr lang="en-US" altLang="zh-CN"/>
              <a:t>=&gt;</a:t>
            </a:r>
            <a:r>
              <a:rPr lang="zh-CN" altLang="en-US"/>
              <a:t>循环的写法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D31674EE-06AA-4E9B-B3E7-F9C7EB8B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68FA9491-8A04-491B-821E-951D2FA7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指针变量是“指向”变量的变量</a:t>
            </a:r>
            <a:endParaRPr lang="en-US" altLang="zh-CN"/>
          </a:p>
          <a:p>
            <a:r>
              <a:rPr lang="zh-CN" altLang="en-US"/>
              <a:t>实际上记录了所指向变量存储单元地址</a:t>
            </a:r>
            <a:endParaRPr lang="en-US" altLang="zh-CN"/>
          </a:p>
          <a:p>
            <a:r>
              <a:rPr lang="zh-CN" altLang="en-US"/>
              <a:t>下面，我们先看看数组与存储单元地址的关系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B81EEC17-34EF-4ACF-84A3-2E75D36B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5FDBA014-DC4A-4267-8599-0212FDB3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数组在内存中的存放顺序</a:t>
            </a:r>
            <a:endParaRPr lang="en-US" altLang="zh-CN"/>
          </a:p>
          <a:p>
            <a:pPr lvl="1"/>
            <a:r>
              <a:rPr lang="en-US" altLang="zh-CN"/>
              <a:t>int num[3];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char str[3];</a:t>
            </a:r>
            <a:endParaRPr lang="zh-CN" altLang="en-US"/>
          </a:p>
        </p:txBody>
      </p:sp>
      <p:pic>
        <p:nvPicPr>
          <p:cNvPr id="64518" name="Picture 3">
            <a:extLst>
              <a:ext uri="{FF2B5EF4-FFF2-40B4-BE49-F238E27FC236}">
                <a16:creationId xmlns:a16="http://schemas.microsoft.com/office/drawing/2014/main" id="{9BE0758B-37CC-414A-9747-2A1A695F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571750"/>
            <a:ext cx="2857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>
            <a:extLst>
              <a:ext uri="{FF2B5EF4-FFF2-40B4-BE49-F238E27FC236}">
                <a16:creationId xmlns:a16="http://schemas.microsoft.com/office/drawing/2014/main" id="{EBA604D3-5658-4C2E-8B05-B1FD4F39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643438"/>
            <a:ext cx="2857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B9492A93-34F0-42BC-8624-35112767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17D91E87-FF42-4D46-B7C9-3C76A392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数组在内存中的存放顺序</a:t>
            </a:r>
            <a:endParaRPr lang="en-US" altLang="zh-CN"/>
          </a:p>
          <a:p>
            <a:pPr lvl="1"/>
            <a:r>
              <a:rPr lang="en-US" altLang="zh-CN"/>
              <a:t>int mat[2][2];</a:t>
            </a:r>
          </a:p>
        </p:txBody>
      </p:sp>
      <p:pic>
        <p:nvPicPr>
          <p:cNvPr id="65542" name="Picture 2">
            <a:extLst>
              <a:ext uri="{FF2B5EF4-FFF2-40B4-BE49-F238E27FC236}">
                <a16:creationId xmlns:a16="http://schemas.microsoft.com/office/drawing/2014/main" id="{0F464370-3266-4B68-808D-88CDAD56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643188"/>
            <a:ext cx="28575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CFA90AA9-D790-45B4-8B94-1F2390F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E5F1F-8380-47DB-A432-644ACC09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多维数组在内存中先变化最后一维，最后变化第一维，所有元素依次排放</a:t>
            </a:r>
            <a:endParaRPr lang="en-US" altLang="zh-CN"/>
          </a:p>
          <a:p>
            <a:pPr lvl="1"/>
            <a:r>
              <a:rPr lang="zh-CN" altLang="en-US"/>
              <a:t>假设有数组</a:t>
            </a:r>
            <a:r>
              <a:rPr lang="en-US" altLang="zh-CN"/>
              <a:t>int array[5][7][10];</a:t>
            </a:r>
          </a:p>
          <a:p>
            <a:pPr lvl="1"/>
            <a:r>
              <a:rPr lang="zh-CN" altLang="en-US"/>
              <a:t>假设</a:t>
            </a:r>
            <a:r>
              <a:rPr lang="en-US" altLang="zh-CN"/>
              <a:t>array[0][0][0]</a:t>
            </a:r>
            <a:r>
              <a:rPr lang="zh-CN" altLang="en-US"/>
              <a:t>的地址为</a:t>
            </a:r>
            <a:r>
              <a:rPr lang="en-US" altLang="zh-CN"/>
              <a:t>base</a:t>
            </a:r>
          </a:p>
          <a:p>
            <a:pPr lvl="1"/>
            <a:r>
              <a:rPr lang="zh-CN" altLang="en-US"/>
              <a:t>那么</a:t>
            </a:r>
            <a:r>
              <a:rPr lang="en-US" altLang="zh-CN"/>
              <a:t>array[i][j][k]</a:t>
            </a:r>
            <a:r>
              <a:rPr lang="zh-CN" altLang="en-US"/>
              <a:t>在内存中的何处？</a:t>
            </a:r>
            <a:endParaRPr lang="en-US" altLang="zh-CN"/>
          </a:p>
          <a:p>
            <a:pPr lvl="1"/>
            <a:r>
              <a:rPr lang="en-US" altLang="zh-CN"/>
              <a:t>base + (((i * 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en-US" altLang="zh-CN"/>
              <a:t>) + j) *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en-US" altLang="zh-CN"/>
              <a:t> + k) * </a:t>
            </a:r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AB2A760-3043-404C-AACA-B1FE40F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267" name="内容占位符 5">
            <a:extLst>
              <a:ext uri="{FF2B5EF4-FFF2-40B4-BE49-F238E27FC236}">
                <a16:creationId xmlns:a16="http://schemas.microsoft.com/office/drawing/2014/main" id="{9738E8EF-D9A0-42A7-BD7C-990C7EE4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en-US" altLang="zh-CN"/>
          </a:p>
          <a:p>
            <a:pPr lvl="1"/>
            <a:r>
              <a:rPr lang="zh-CN" altLang="en-US"/>
              <a:t>应写成：</a:t>
            </a:r>
            <a:r>
              <a:rPr lang="en-US" altLang="zh-CN"/>
              <a:t>(a &gt; b &amp;&amp; b &gt; c)</a:t>
            </a:r>
          </a:p>
          <a:p>
            <a:pPr lvl="1"/>
            <a:r>
              <a:rPr lang="zh-CN" altLang="en-US"/>
              <a:t>不能写成：</a:t>
            </a:r>
            <a:r>
              <a:rPr lang="en-US" altLang="zh-CN"/>
              <a:t>(a &gt; b &gt; c)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>
            <a:extLst>
              <a:ext uri="{FF2B5EF4-FFF2-40B4-BE49-F238E27FC236}">
                <a16:creationId xmlns:a16="http://schemas.microsoft.com/office/drawing/2014/main" id="{ABDD0534-5C89-4687-BBA4-0A012BD2D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67587" name="灯片编号占位符 4">
            <a:extLst>
              <a:ext uri="{FF2B5EF4-FFF2-40B4-BE49-F238E27FC236}">
                <a16:creationId xmlns:a16="http://schemas.microsoft.com/office/drawing/2014/main" id="{F3C30931-001B-4247-87DB-818AA7060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AF80AD-A339-478D-8AAF-0FA855ADF50E}" type="slidenum">
              <a:rPr lang="zh-CN" altLang="en-US" sz="16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文本框 6">
            <a:extLst>
              <a:ext uri="{FF2B5EF4-FFF2-40B4-BE49-F238E27FC236}">
                <a16:creationId xmlns:a16="http://schemas.microsoft.com/office/drawing/2014/main" id="{2305BA39-8135-46F9-BBC8-C89D6647AE2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52538"/>
            <a:ext cx="73152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数组定义：</a:t>
            </a: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x[3][5];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已知</a:t>
            </a: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x[0][0]</a:t>
            </a: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的地址为</a:t>
            </a: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那么</a:t>
            </a: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x[2][4]</a:t>
            </a: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的地址是？</a:t>
            </a:r>
          </a:p>
        </p:txBody>
      </p:sp>
      <p:sp>
        <p:nvSpPr>
          <p:cNvPr id="67589" name="文本框 7">
            <a:extLst>
              <a:ext uri="{FF2B5EF4-FFF2-40B4-BE49-F238E27FC236}">
                <a16:creationId xmlns:a16="http://schemas.microsoft.com/office/drawing/2014/main" id="{BAF10515-A549-4829-AA2C-EEE88144AA0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base+10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7590" name="文本框 8">
            <a:extLst>
              <a:ext uri="{FF2B5EF4-FFF2-40B4-BE49-F238E27FC236}">
                <a16:creationId xmlns:a16="http://schemas.microsoft.com/office/drawing/2014/main" id="{BDEBAA2B-3D2A-499A-834E-28C5D092745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base+14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7591" name="文本框 9">
            <a:extLst>
              <a:ext uri="{FF2B5EF4-FFF2-40B4-BE49-F238E27FC236}">
                <a16:creationId xmlns:a16="http://schemas.microsoft.com/office/drawing/2014/main" id="{182F45F5-789B-440C-BA23-DD73559C5A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base+40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7592" name="文本框 10">
            <a:extLst>
              <a:ext uri="{FF2B5EF4-FFF2-40B4-BE49-F238E27FC236}">
                <a16:creationId xmlns:a16="http://schemas.microsoft.com/office/drawing/2014/main" id="{0AF0DE36-2586-4AD8-B1F7-F046389A12D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base+56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7206D1-B856-4FD6-8D9E-185C3550ABF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C98C82-FC47-4F8A-8F5F-0FBC3ED2174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666B6C-BE6F-4E5F-8804-60C3C75D6C1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A3B7BF-9C96-45EB-95D3-02CDB858D07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35B592A-A671-4225-A1CC-F3D368CF0A4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67598" name="组合 20">
            <a:extLst>
              <a:ext uri="{FF2B5EF4-FFF2-40B4-BE49-F238E27FC236}">
                <a16:creationId xmlns:a16="http://schemas.microsoft.com/office/drawing/2014/main" id="{D2D82377-EE02-47B6-9FE6-78DC4E0F9A1F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1E13E13-7CD1-4BA0-A060-BE34C58A48F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222BC7F-EA50-4B6E-8790-64768271644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TypeText">
              <a:extLst>
                <a:ext uri="{FF2B5EF4-FFF2-40B4-BE49-F238E27FC236}">
                  <a16:creationId xmlns:a16="http://schemas.microsoft.com/office/drawing/2014/main" id="{A710838D-9540-4144-B42D-5FC4F8BFB6F7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7603" name="TipText">
              <a:extLst>
                <a:ext uri="{FF2B5EF4-FFF2-40B4-BE49-F238E27FC236}">
                  <a16:creationId xmlns:a16="http://schemas.microsoft.com/office/drawing/2014/main" id="{2B7E7176-6200-45BE-B9A8-2835AA419D62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7599" name="图片 5">
            <a:extLst>
              <a:ext uri="{FF2B5EF4-FFF2-40B4-BE49-F238E27FC236}">
                <a16:creationId xmlns:a16="http://schemas.microsoft.com/office/drawing/2014/main" id="{63B09120-6380-4AA0-9D2F-FFB582A7F36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0A5B6642-AFD9-46EA-A9DD-E2D265F3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9ECB4-6612-4449-95B0-5CDFAE70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* p = </a:t>
            </a:r>
            <a:r>
              <a:rPr lang="en-US" altLang="zh-CN">
                <a:solidFill>
                  <a:srgbClr val="FF0000"/>
                </a:solidFill>
              </a:rPr>
              <a:t>NULL</a:t>
            </a:r>
            <a:r>
              <a:rPr lang="en-US" altLang="zh-CN"/>
              <a:t>;</a:t>
            </a:r>
          </a:p>
          <a:p>
            <a:endParaRPr lang="en-US" altLang="zh-CN"/>
          </a:p>
          <a:p>
            <a:r>
              <a:rPr lang="en-US" altLang="zh-CN"/>
              <a:t>int n = 1;</a:t>
            </a:r>
          </a:p>
          <a:p>
            <a:r>
              <a:rPr lang="en-US" altLang="zh-CN"/>
              <a:t>int * p = 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en-US" altLang="zh-CN"/>
              <a:t>n;</a:t>
            </a:r>
          </a:p>
          <a:p>
            <a:endParaRPr lang="en-US" altLang="zh-CN"/>
          </a:p>
          <a:p>
            <a:r>
              <a:rPr lang="en-US" altLang="zh-CN"/>
              <a:t>int a[10];</a:t>
            </a:r>
          </a:p>
          <a:p>
            <a:r>
              <a:rPr lang="en-US" altLang="zh-CN"/>
              <a:t>int * p = 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en-US" altLang="zh-CN"/>
              <a:t>a[2];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2519-A73E-4629-B611-0EFAA24F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428750"/>
            <a:ext cx="2643188" cy="1938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false</a:t>
            </a:r>
            <a:r>
              <a:rPr kumimoji="1" lang="zh-CN" altLang="en-US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'\0' </a:t>
            </a:r>
            <a:r>
              <a:rPr kumimoji="1" lang="zh-CN" altLang="en-US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char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    </a:t>
            </a:r>
            <a:r>
              <a:rPr kumimoji="1" lang="zh-CN" altLang="en-US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0.0  </a:t>
            </a:r>
            <a:r>
              <a:rPr kumimoji="1" lang="zh-CN" altLang="en-US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ker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double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NULL </a:t>
            </a:r>
            <a:r>
              <a:rPr kumimoji="1" lang="zh-CN" altLang="en-US" sz="2400" ker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906D66E1-487F-495D-8395-4B9D5D6C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pic>
        <p:nvPicPr>
          <p:cNvPr id="69637" name="Picture 2">
            <a:extLst>
              <a:ext uri="{FF2B5EF4-FFF2-40B4-BE49-F238E27FC236}">
                <a16:creationId xmlns:a16="http://schemas.microsoft.com/office/drawing/2014/main" id="{E91A440E-4290-4309-AC7A-2E0FA9139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063" y="1828800"/>
            <a:ext cx="5908675" cy="3886200"/>
          </a:xfr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B4F14CF9-C30A-454C-83D7-BB5D7B34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7F84-B03A-4688-87DC-D7D5E67E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指针的运算与赋值：改变指针变量的值，会使其指向其他变量，并不改变所指向变量的值</a:t>
            </a:r>
          </a:p>
          <a:p>
            <a:pPr lvl="1"/>
            <a:r>
              <a:rPr lang="en-US" altLang="zh-CN"/>
              <a:t>int * p = NULL, a[10], * q = &amp;a[6];</a:t>
            </a:r>
          </a:p>
          <a:p>
            <a:pPr lvl="1"/>
            <a:r>
              <a:rPr lang="en-US" altLang="zh-CN"/>
              <a:t>p = &amp;a[2];</a:t>
            </a:r>
          </a:p>
          <a:p>
            <a:pPr lvl="1"/>
            <a:r>
              <a:rPr lang="en-US" altLang="zh-CN"/>
              <a:t>p = p + 1; // p = &amp;a[3];</a:t>
            </a:r>
          </a:p>
          <a:p>
            <a:pPr lvl="1"/>
            <a:r>
              <a:rPr lang="en-US" altLang="zh-CN"/>
              <a:t>p = p + 10; // p = &amp;a[13];</a:t>
            </a:r>
            <a:r>
              <a:rPr lang="zh-CN" altLang="en-US"/>
              <a:t>这是哪？</a:t>
            </a:r>
          </a:p>
          <a:p>
            <a:pPr lvl="1"/>
            <a:r>
              <a:rPr lang="en-US" altLang="zh-CN"/>
              <a:t>p = q; // p = &amp;a[6];</a:t>
            </a:r>
          </a:p>
          <a:p>
            <a:pPr lvl="1"/>
            <a:r>
              <a:rPr lang="en-US" altLang="zh-CN"/>
              <a:t>p = a; // p = &amp;a[0];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B7648BC4-80A6-42F1-AFFA-2B6B0717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3D103-2C82-4F97-8F2E-6698BF16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*p = 10;</a:t>
            </a:r>
          </a:p>
          <a:p>
            <a:r>
              <a:rPr lang="en-US" altLang="zh-CN"/>
              <a:t>*(p + 1) = 3;</a:t>
            </a:r>
          </a:p>
          <a:p>
            <a:r>
              <a:rPr lang="en-US" altLang="zh-CN"/>
              <a:t>p[5] = 6;</a:t>
            </a:r>
          </a:p>
          <a:p>
            <a:r>
              <a:rPr lang="en-US" altLang="zh-CN"/>
              <a:t>a[0] = *(p - 1);</a:t>
            </a:r>
          </a:p>
          <a:p>
            <a:r>
              <a:rPr lang="en-US" altLang="zh-CN"/>
              <a:t>p = p + 3;</a:t>
            </a:r>
          </a:p>
          <a:p>
            <a:r>
              <a:rPr lang="en-US" altLang="zh-CN"/>
              <a:t>*p = 10;</a:t>
            </a:r>
          </a:p>
          <a:p>
            <a:r>
              <a:rPr lang="en-US" altLang="zh-CN"/>
              <a:t>p = a;</a:t>
            </a:r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F4FBF-6B55-4C16-A7B5-E63AA311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59105-02A2-4CA8-BB1A-16B67EE5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644650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7E847-B53A-45C7-9E55-738640CB4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6238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0AB2D-BE9A-4291-9961-FCFC7938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8F552-0A90-4300-BB25-FDB496D8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A8C70384-950D-42AE-838C-C2483EFF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E63BA3F-FA3A-4537-8C7B-12656ACE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06D1C3D6-E288-44CE-8895-80CACE6F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643063"/>
            <a:ext cx="4924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BFDEA46F-E57A-45F4-B896-F62CEFC2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指针与数组小结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77A19C8B-6796-4184-A9CB-AAB40144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指针提供了一种非常灵活的访问其他变量的方法</a:t>
            </a:r>
          </a:p>
          <a:p>
            <a:r>
              <a:rPr lang="zh-CN" altLang="en-US"/>
              <a:t>指针和数组配合能够发展出很灵活的写法</a:t>
            </a:r>
            <a:endParaRPr lang="en-US" altLang="zh-CN"/>
          </a:p>
          <a:p>
            <a:r>
              <a:rPr lang="zh-CN" altLang="en-US"/>
              <a:t>使用指针很容易出错，正确使用的前提是理解数组在内存中的存放顺序</a:t>
            </a:r>
            <a:endParaRPr lang="en-US" altLang="zh-CN"/>
          </a:p>
          <a:p>
            <a:r>
              <a:rPr lang="zh-CN" altLang="en-US"/>
              <a:t>现代的计算机语言开始不支持指针</a:t>
            </a:r>
          </a:p>
          <a:p>
            <a:r>
              <a:rPr lang="zh-CN" altLang="en-US"/>
              <a:t>但由于使用指针常常可提升程序效率，受到系统程序员推崇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0E127278-85BE-4343-9F46-3DA9A72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整理：写在赋值号的左边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BA6-60F6-4550-92FF-3232B898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  <a:endParaRPr lang="en-US" altLang="zh-CN"/>
          </a:p>
          <a:p>
            <a:pPr lvl="1"/>
            <a:r>
              <a:rPr lang="en-US" altLang="zh-CN"/>
              <a:t>x = 10;</a:t>
            </a:r>
          </a:p>
          <a:p>
            <a:pPr lvl="1"/>
            <a:r>
              <a:rPr lang="en-US" altLang="zh-CN"/>
              <a:t>p = &amp;a[2];</a:t>
            </a:r>
          </a:p>
          <a:p>
            <a:r>
              <a:rPr lang="zh-CN" altLang="en-US"/>
              <a:t>数组的元素</a:t>
            </a:r>
            <a:endParaRPr lang="en-US" altLang="zh-CN"/>
          </a:p>
          <a:p>
            <a:pPr lvl="1"/>
            <a:r>
              <a:rPr lang="en-US" altLang="zh-CN"/>
              <a:t>a[3] = 5;</a:t>
            </a:r>
          </a:p>
          <a:p>
            <a:pPr lvl="1"/>
            <a:r>
              <a:rPr lang="en-US" altLang="zh-CN"/>
              <a:t>a[i * 3 + j] = 7;</a:t>
            </a:r>
          </a:p>
          <a:p>
            <a:r>
              <a:rPr lang="zh-CN" altLang="en-US"/>
              <a:t>指针指向的内容</a:t>
            </a:r>
            <a:endParaRPr lang="en-US" altLang="zh-CN"/>
          </a:p>
          <a:p>
            <a:pPr lvl="1"/>
            <a:r>
              <a:rPr lang="en-US" altLang="zh-CN"/>
              <a:t>*p = 3;</a:t>
            </a:r>
          </a:p>
          <a:p>
            <a:pPr lvl="1"/>
            <a:r>
              <a:rPr lang="en-US" altLang="zh-CN"/>
              <a:t>*(p + i * 7 - j * 3) = 4;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4A5A-2BF3-4E45-AAB3-074B1D42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571750"/>
            <a:ext cx="2643187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原则：写在赋值号左边的一定能代表一片内存空间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D05C4C71-309A-4F4F-A5B4-4BC9C05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74755" name="内容占位符 5">
            <a:extLst>
              <a:ext uri="{FF2B5EF4-FFF2-40B4-BE49-F238E27FC236}">
                <a16:creationId xmlns:a16="http://schemas.microsoft.com/office/drawing/2014/main" id="{234E6E34-B68C-4A3A-840C-2D28A075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数组的定义和初始化</a:t>
            </a:r>
            <a:endParaRPr lang="en-US" altLang="zh-CN"/>
          </a:p>
          <a:p>
            <a:r>
              <a:rPr lang="zh-CN" altLang="en-US"/>
              <a:t>字符串的定义和初始化</a:t>
            </a:r>
            <a:endParaRPr lang="en-US" altLang="zh-CN"/>
          </a:p>
          <a:p>
            <a:r>
              <a:rPr lang="zh-CN" altLang="en-US"/>
              <a:t>多维数组的定义和初始化</a:t>
            </a:r>
            <a:endParaRPr lang="en-US" altLang="zh-CN"/>
          </a:p>
          <a:p>
            <a:r>
              <a:rPr lang="zh-CN" altLang="en-US"/>
              <a:t>递推</a:t>
            </a:r>
          </a:p>
          <a:p>
            <a:r>
              <a:rPr lang="zh-CN" altLang="en-US"/>
              <a:t>指针与数组，多维数组在内存中的存放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7CB25EC2-2DBC-4584-9D3F-E38E8756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int a = 0, b = 0, c =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&gt;&gt; c;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if (a &gt; b) if (a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</a:t>
            </a:r>
            <a:r>
              <a:rPr lang="zh-CN" altLang="en-US" dirty="0"/>
              <a:t>最大：</a:t>
            </a:r>
            <a:r>
              <a:rPr lang="en-US" altLang="zh-CN" dirty="0"/>
              <a:t>"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"c</a:t>
            </a:r>
            <a:r>
              <a:rPr lang="zh-CN" altLang="en-US" dirty="0"/>
              <a:t>最大：</a:t>
            </a:r>
            <a:r>
              <a:rPr lang="en-US" altLang="zh-CN" dirty="0"/>
              <a:t>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else if (b &gt; c)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"b</a:t>
            </a:r>
            <a:r>
              <a:rPr lang="zh-CN" altLang="en-US" dirty="0"/>
              <a:t>最大：</a:t>
            </a:r>
            <a:r>
              <a:rPr lang="en-US" altLang="zh-CN" dirty="0"/>
              <a:t>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"c</a:t>
            </a:r>
            <a:r>
              <a:rPr lang="zh-CN" altLang="en-US" dirty="0"/>
              <a:t>最大：</a:t>
            </a:r>
            <a:r>
              <a:rPr lang="en-US" altLang="zh-CN" dirty="0"/>
              <a:t>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12290" name="标题 1">
            <a:extLst>
              <a:ext uri="{FF2B5EF4-FFF2-40B4-BE49-F238E27FC236}">
                <a16:creationId xmlns:a16="http://schemas.microsoft.com/office/drawing/2014/main" id="{AAC2E93B-E434-4C91-8A09-95B9C4F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好的代码风格</a:t>
            </a:r>
            <a:r>
              <a:rPr lang="en-US" altLang="zh-CN"/>
              <a:t>!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177FBB7-DF6C-4234-8DEB-B5EA6598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5" name="内容占位符 5">
            <a:extLst>
              <a:ext uri="{FF2B5EF4-FFF2-40B4-BE49-F238E27FC236}">
                <a16:creationId xmlns:a16="http://schemas.microsoft.com/office/drawing/2014/main" id="{491C799B-06AA-4EAA-9C1F-41F64254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10</a:t>
            </a:r>
            <a:r>
              <a:rPr lang="zh-CN" altLang="en-US"/>
              <a:t>个整数，输出其中最大的一个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7B6FC42-FC8B-4967-A0F8-0C303460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64393-74CC-4DEF-B6DB-3DFC6E01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a, b, c, d, e, f, g, h,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  <a:endParaRPr lang="zh-CN" altLang="en-US" dirty="0"/>
          </a:p>
          <a:p>
            <a:r>
              <a:rPr lang="zh-CN" altLang="en-US" dirty="0"/>
              <a:t>我们需要一种</a:t>
            </a:r>
            <a:r>
              <a:rPr lang="zh-CN" altLang="en-US" dirty="0">
                <a:solidFill>
                  <a:srgbClr val="FF0000"/>
                </a:solidFill>
              </a:rPr>
              <a:t>数据结构</a:t>
            </a:r>
            <a:r>
              <a:rPr lang="zh-CN" altLang="en-US" dirty="0"/>
              <a:t>，能够统一表示一组同样类型的变量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60160</TotalTime>
  <Words>4693</Words>
  <Application>Microsoft Office PowerPoint</Application>
  <PresentationFormat>全屏显示(4:3)</PresentationFormat>
  <Paragraphs>752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仿宋</vt:lpstr>
      <vt:lpstr>黑体</vt:lpstr>
      <vt:lpstr>Microsoft Yahei</vt:lpstr>
      <vt:lpstr>Microsoft Yahei</vt:lpstr>
      <vt:lpstr>Arial</vt:lpstr>
      <vt:lpstr>Consolas</vt:lpstr>
      <vt:lpstr>Garamond</vt:lpstr>
      <vt:lpstr>Times New Roman</vt:lpstr>
      <vt:lpstr>Verdana</vt:lpstr>
      <vt:lpstr>Wingdings</vt:lpstr>
      <vt:lpstr>tsinghua BW</vt:lpstr>
      <vt:lpstr>第5节、数据的组织与处理——数组 教材第6章第1节、第5-8节</vt:lpstr>
      <vt:lpstr>任务1</vt:lpstr>
      <vt:lpstr>任务1</vt:lpstr>
      <vt:lpstr>任务1</vt:lpstr>
      <vt:lpstr>任务1</vt:lpstr>
      <vt:lpstr>任务1</vt:lpstr>
      <vt:lpstr>好的代码风格!</vt:lpstr>
      <vt:lpstr>任务2</vt:lpstr>
      <vt:lpstr>任务2</vt:lpstr>
      <vt:lpstr>数组</vt:lpstr>
      <vt:lpstr>数组的定义</vt:lpstr>
      <vt:lpstr>数组的初始化</vt:lpstr>
      <vt:lpstr>PowerPoint 演示文稿</vt:lpstr>
      <vt:lpstr>数组的赋值</vt:lpstr>
      <vt:lpstr>任务2</vt:lpstr>
      <vt:lpstr>任务2</vt:lpstr>
      <vt:lpstr>数组小结</vt:lpstr>
      <vt:lpstr>字符数组——字符串</vt:lpstr>
      <vt:lpstr>字符数组——字符串</vt:lpstr>
      <vt:lpstr>字符串的赋值</vt:lpstr>
      <vt:lpstr>字符串输入的安全隐患</vt:lpstr>
      <vt:lpstr>任务3</vt:lpstr>
      <vt:lpstr>任务3</vt:lpstr>
      <vt:lpstr>任务3</vt:lpstr>
      <vt:lpstr>任务3</vt:lpstr>
      <vt:lpstr>任务3</vt:lpstr>
      <vt:lpstr>任务3</vt:lpstr>
      <vt:lpstr>任务3</vt:lpstr>
      <vt:lpstr>字符串小结</vt:lpstr>
      <vt:lpstr>任务4</vt:lpstr>
      <vt:lpstr>二维数组</vt:lpstr>
      <vt:lpstr>二维数组</vt:lpstr>
      <vt:lpstr>任务4</vt:lpstr>
      <vt:lpstr>任务4</vt:lpstr>
      <vt:lpstr>二维数组</vt:lpstr>
      <vt:lpstr>任务5</vt:lpstr>
      <vt:lpstr>任务5</vt:lpstr>
      <vt:lpstr>任务5</vt:lpstr>
      <vt:lpstr>二维数组小结</vt:lpstr>
      <vt:lpstr>数组联想</vt:lpstr>
      <vt:lpstr>任务6</vt:lpstr>
      <vt:lpstr>任务6</vt:lpstr>
      <vt:lpstr>任务6</vt:lpstr>
      <vt:lpstr>任务6</vt:lpstr>
      <vt:lpstr>递推</vt:lpstr>
      <vt:lpstr>斐波那契（Fibonacci）</vt:lpstr>
      <vt:lpstr>任务7</vt:lpstr>
      <vt:lpstr>任务7</vt:lpstr>
      <vt:lpstr>任务8</vt:lpstr>
      <vt:lpstr>任务8</vt:lpstr>
      <vt:lpstr>任务8</vt:lpstr>
      <vt:lpstr>任务8</vt:lpstr>
      <vt:lpstr>任务8</vt:lpstr>
      <vt:lpstr>任务8</vt:lpstr>
      <vt:lpstr>递推小结</vt:lpstr>
      <vt:lpstr>指针与数组</vt:lpstr>
      <vt:lpstr>指针与数组</vt:lpstr>
      <vt:lpstr>指针与数组</vt:lpstr>
      <vt:lpstr>指针与数组</vt:lpstr>
      <vt:lpstr>PowerPoint 演示文稿</vt:lpstr>
      <vt:lpstr>指针与数组</vt:lpstr>
      <vt:lpstr>指针与数组</vt:lpstr>
      <vt:lpstr>指针与数组</vt:lpstr>
      <vt:lpstr>指针与数组</vt:lpstr>
      <vt:lpstr>指针与数组小结</vt:lpstr>
      <vt:lpstr>整理：写在赋值号的左边</vt:lpstr>
      <vt:lpstr>小结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4596</cp:revision>
  <cp:lastPrinted>2021-05-12T04:01:31Z</cp:lastPrinted>
  <dcterms:created xsi:type="dcterms:W3CDTF">2004-01-03T01:02:19Z</dcterms:created>
  <dcterms:modified xsi:type="dcterms:W3CDTF">2021-10-04T06:45:09Z</dcterms:modified>
</cp:coreProperties>
</file>