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6" r:id="rId1"/>
  </p:sldMasterIdLst>
  <p:notesMasterIdLst>
    <p:notesMasterId r:id="rId51"/>
  </p:notesMasterIdLst>
  <p:handoutMasterIdLst>
    <p:handoutMasterId r:id="rId52"/>
  </p:handoutMasterIdLst>
  <p:sldIdLst>
    <p:sldId id="1241" r:id="rId2"/>
    <p:sldId id="298" r:id="rId3"/>
    <p:sldId id="305" r:id="rId4"/>
    <p:sldId id="306" r:id="rId5"/>
    <p:sldId id="324" r:id="rId6"/>
    <p:sldId id="325" r:id="rId7"/>
    <p:sldId id="299" r:id="rId8"/>
    <p:sldId id="300" r:id="rId9"/>
    <p:sldId id="301" r:id="rId10"/>
    <p:sldId id="302" r:id="rId11"/>
    <p:sldId id="303" r:id="rId12"/>
    <p:sldId id="304" r:id="rId13"/>
    <p:sldId id="307" r:id="rId14"/>
    <p:sldId id="281" r:id="rId15"/>
    <p:sldId id="284" r:id="rId16"/>
    <p:sldId id="285" r:id="rId17"/>
    <p:sldId id="327" r:id="rId18"/>
    <p:sldId id="286" r:id="rId19"/>
    <p:sldId id="287" r:id="rId20"/>
    <p:sldId id="288" r:id="rId21"/>
    <p:sldId id="290" r:id="rId22"/>
    <p:sldId id="289" r:id="rId23"/>
    <p:sldId id="291" r:id="rId24"/>
    <p:sldId id="292" r:id="rId25"/>
    <p:sldId id="293" r:id="rId26"/>
    <p:sldId id="294" r:id="rId27"/>
    <p:sldId id="295" r:id="rId28"/>
    <p:sldId id="329" r:id="rId29"/>
    <p:sldId id="296" r:id="rId30"/>
    <p:sldId id="326" r:id="rId31"/>
    <p:sldId id="297" r:id="rId32"/>
    <p:sldId id="282" r:id="rId33"/>
    <p:sldId id="308" r:id="rId34"/>
    <p:sldId id="310" r:id="rId35"/>
    <p:sldId id="311" r:id="rId36"/>
    <p:sldId id="312" r:id="rId37"/>
    <p:sldId id="309" r:id="rId38"/>
    <p:sldId id="313" r:id="rId39"/>
    <p:sldId id="314" r:id="rId40"/>
    <p:sldId id="283" r:id="rId41"/>
    <p:sldId id="316" r:id="rId42"/>
    <p:sldId id="315" r:id="rId43"/>
    <p:sldId id="317" r:id="rId44"/>
    <p:sldId id="318" r:id="rId45"/>
    <p:sldId id="319" r:id="rId46"/>
    <p:sldId id="320" r:id="rId47"/>
    <p:sldId id="321" r:id="rId48"/>
    <p:sldId id="323" r:id="rId49"/>
    <p:sldId id="278" r:id="rId50"/>
  </p:sldIdLst>
  <p:sldSz cx="9144000" cy="6858000" type="screen4x3"/>
  <p:notesSz cx="6797675" cy="9929813"/>
  <p:custDataLst>
    <p:tags r:id="rId5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12" userDrawn="1">
          <p15:clr>
            <a:srgbClr val="A4A3A4"/>
          </p15:clr>
        </p15:guide>
        <p15:guide id="2" pos="5640" userDrawn="1">
          <p15:clr>
            <a:srgbClr val="A4A3A4"/>
          </p15:clr>
        </p15:guide>
        <p15:guide id="3" orient="horz" pos="512" userDrawn="1">
          <p15:clr>
            <a:srgbClr val="A4A3A4"/>
          </p15:clr>
        </p15:guide>
        <p15:guide id="4" orient="horz" pos="600" userDrawn="1">
          <p15:clr>
            <a:srgbClr val="A4A3A4"/>
          </p15:clr>
        </p15:guide>
        <p15:guide id="5" orient="horz" pos="4056" userDrawn="1">
          <p15:clr>
            <a:srgbClr val="A4A3A4"/>
          </p15:clr>
        </p15:guide>
        <p15:guide id="6" orient="horz" pos="39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FF00"/>
    <a:srgbClr val="55861D"/>
    <a:srgbClr val="598925"/>
    <a:srgbClr val="458925"/>
    <a:srgbClr val="457705"/>
    <a:srgbClr val="057745"/>
    <a:srgbClr val="EBEBFF"/>
    <a:srgbClr val="EBFFFA"/>
    <a:srgbClr val="FF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9" autoAdjust="0"/>
    <p:restoredTop sz="84670" autoAdjust="0"/>
  </p:normalViewPr>
  <p:slideViewPr>
    <p:cSldViewPr>
      <p:cViewPr varScale="1">
        <p:scale>
          <a:sx n="77" d="100"/>
          <a:sy n="77" d="100"/>
        </p:scale>
        <p:origin x="725" y="67"/>
      </p:cViewPr>
      <p:guideLst>
        <p:guide pos="112"/>
        <p:guide pos="5640"/>
        <p:guide orient="horz" pos="512"/>
        <p:guide orient="horz" pos="600"/>
        <p:guide orient="horz" pos="4056"/>
        <p:guide orient="horz" pos="3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5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228" y="5"/>
            <a:ext cx="2945448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33486"/>
            <a:ext cx="2945450" cy="49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228" y="9433486"/>
            <a:ext cx="2945448" cy="49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6464EB5-FCC0-410E-A77A-22E4C8194E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5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653" y="5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9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85" y="4715940"/>
            <a:ext cx="5437511" cy="4468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79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31874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9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653" y="9431874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17F9885-8AD0-493C-ABA4-D0D9CA6722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90A31C39-2CC1-4FCC-839F-8ACAF79CD4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D2CD1246-E9DF-4A74-B340-C504ABBD05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1496F128-60C6-4344-B757-1C4842BB15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1ED9DD-7427-4E25-B56E-4097410F5FCE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49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b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97771"/>
            <a:ext cx="9144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48408"/>
            <a:ext cx="7772400" cy="1143000"/>
          </a:xfrm>
        </p:spPr>
        <p:txBody>
          <a:bodyPr/>
          <a:lstStyle>
            <a:lvl1pPr>
              <a:defRPr sz="4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4860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4000" b="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4820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0560C90-5430-4B3D-A268-8D896A223BA5}"/>
              </a:ext>
            </a:extLst>
          </p:cNvPr>
          <p:cNvSpPr>
            <a:spLocks/>
          </p:cNvSpPr>
          <p:nvPr userDrawn="1"/>
        </p:nvSpPr>
        <p:spPr bwMode="auto">
          <a:xfrm>
            <a:off x="-6709" y="6438899"/>
            <a:ext cx="9150709" cy="4191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65C3174-AA85-4DAC-BFEE-959C470ADEB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58125" y="6519864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C5E4CE50-40E5-4EF9-B5B8-04C497FD67B9}" type="slidenum"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eaLnBrk="1" hangingPunct="1">
                <a:defRPr/>
              </a:pPr>
              <a:t>‹#›</a:t>
            </a:fld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D8035B8-F57A-42F8-A7E3-48076D68112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77800" y="6438899"/>
            <a:ext cx="8775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800" kern="0" dirty="0">
                <a:solidFill>
                  <a:schemeClr val="bg1"/>
                </a:solidFill>
              </a:rPr>
              <a:t>程序设计基础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68125C-1C36-44CA-8678-6142D97E4784}"/>
              </a:ext>
            </a:extLst>
          </p:cNvPr>
          <p:cNvSpPr/>
          <p:nvPr userDrawn="1"/>
        </p:nvSpPr>
        <p:spPr bwMode="auto">
          <a:xfrm>
            <a:off x="-6709" y="0"/>
            <a:ext cx="9150709" cy="8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055B3EC-A512-4978-9D6F-E696C338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952500"/>
            <a:ext cx="8775700" cy="5346700"/>
          </a:xfrm>
        </p:spPr>
        <p:txBody>
          <a:bodyPr/>
          <a:lstStyle>
            <a:lvl1pPr>
              <a:buClr>
                <a:srgbClr val="000066"/>
              </a:buClr>
              <a:buSzPct val="80000"/>
              <a:buFont typeface="Wingdings" pitchFamily="2" charset="2"/>
              <a:buChar char="n"/>
              <a:defRPr sz="3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000066"/>
              </a:buClr>
              <a:buSzPct val="80000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800" y="0"/>
            <a:ext cx="8775700" cy="812800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4008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0560C90-5430-4B3D-A268-8D896A223BA5}"/>
              </a:ext>
            </a:extLst>
          </p:cNvPr>
          <p:cNvSpPr>
            <a:spLocks/>
          </p:cNvSpPr>
          <p:nvPr userDrawn="1"/>
        </p:nvSpPr>
        <p:spPr bwMode="auto">
          <a:xfrm>
            <a:off x="-6709" y="6438899"/>
            <a:ext cx="9150709" cy="4191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65C3174-AA85-4DAC-BFEE-959C470ADEB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58125" y="6519864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C5E4CE50-40E5-4EF9-B5B8-04C497FD67B9}" type="slidenum"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eaLnBrk="1" hangingPunct="1">
                <a:defRPr/>
              </a:pPr>
              <a:t>‹#›</a:t>
            </a:fld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D8035B8-F57A-42F8-A7E3-48076D68112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77800" y="6438899"/>
            <a:ext cx="8775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800" kern="0" dirty="0">
                <a:solidFill>
                  <a:schemeClr val="bg1"/>
                </a:solidFill>
              </a:rPr>
              <a:t>程序设计基础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68125C-1C36-44CA-8678-6142D97E4784}"/>
              </a:ext>
            </a:extLst>
          </p:cNvPr>
          <p:cNvSpPr/>
          <p:nvPr userDrawn="1"/>
        </p:nvSpPr>
        <p:spPr bwMode="auto">
          <a:xfrm>
            <a:off x="-6709" y="0"/>
            <a:ext cx="9150709" cy="8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055B3EC-A512-4978-9D6F-E696C338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952500"/>
            <a:ext cx="8775700" cy="5346700"/>
          </a:xfrm>
        </p:spPr>
        <p:txBody>
          <a:bodyPr/>
          <a:lstStyle>
            <a:lvl1pPr marL="0" indent="0">
              <a:buClr>
                <a:srgbClr val="000066"/>
              </a:buClr>
              <a:buSzPct val="80000"/>
              <a:buFont typeface="Wingdings" pitchFamily="2" charset="2"/>
              <a:buNone/>
              <a:defRPr sz="2000" b="0">
                <a:latin typeface="Consolas" panose="020B0609020204030204" pitchFamily="49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000066"/>
              </a:buClr>
              <a:buSzPct val="80000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800" y="0"/>
            <a:ext cx="8775700" cy="812800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3385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85750" y="1214438"/>
            <a:ext cx="8572500" cy="521493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7EAF098-D7FE-4860-AF7B-11C5552A5BD3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程序设计基础</a:t>
            </a:r>
          </a:p>
        </p:txBody>
      </p:sp>
      <p:sp>
        <p:nvSpPr>
          <p:cNvPr id="5" name="灯片编号占位符 17">
            <a:extLst>
              <a:ext uri="{FF2B5EF4-FFF2-40B4-BE49-F238E27FC236}">
                <a16:creationId xmlns:a16="http://schemas.microsoft.com/office/drawing/2014/main" id="{71BC5085-B924-44E0-9466-B252A3A40A4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EA0A6B77-BC6E-4C93-85E2-2BFBE0B6621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15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DA84514-8E5E-459E-B978-F6DF99EFB6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程序设计基础</a:t>
            </a:r>
          </a:p>
        </p:txBody>
      </p:sp>
      <p:sp>
        <p:nvSpPr>
          <p:cNvPr id="3" name="灯片编号占位符 17">
            <a:extLst>
              <a:ext uri="{FF2B5EF4-FFF2-40B4-BE49-F238E27FC236}">
                <a16:creationId xmlns:a16="http://schemas.microsoft.com/office/drawing/2014/main" id="{DDBA0A61-6071-4738-9A38-3910B110BE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380284-9460-4AE6-81F8-DA4FA0D8E06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53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6629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单击此处插入标题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35" r:id="rId1"/>
    <p:sldLayoutId id="2147485536" r:id="rId2"/>
    <p:sldLayoutId id="2147485538" r:id="rId3"/>
    <p:sldLayoutId id="2147485539" r:id="rId4"/>
    <p:sldLayoutId id="2147485540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仿宋" panose="02010609060101010101" pitchFamily="49" charset="-122"/>
          <a:ea typeface="仿宋" panose="02010609060101010101" pitchFamily="49" charset="-122"/>
          <a:cs typeface="仿宋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仿宋" panose="02010609060101010101" pitchFamily="49" charset="-122"/>
          <a:ea typeface="仿宋" panose="02010609060101010101" pitchFamily="49" charset="-122"/>
          <a:cs typeface="仿宋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仿宋" panose="02010609060101010101" pitchFamily="49" charset="-122"/>
          <a:ea typeface="仿宋" panose="02010609060101010101" pitchFamily="49" charset="-122"/>
          <a:cs typeface="仿宋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仿宋" panose="02010609060101010101" pitchFamily="49" charset="-122"/>
          <a:ea typeface="仿宋" panose="02010609060101010101" pitchFamily="49" charset="-122"/>
          <a:cs typeface="仿宋" panose="02010609060101010101" pitchFamily="49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891" indent="-342891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7"/>
        </a:buBlip>
        <a:defRPr kumimoji="1" sz="32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32" indent="-285744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8"/>
        </a:buBlip>
        <a:defRPr kumimoji="1" sz="28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142971" indent="-228594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7"/>
        </a:buBlip>
        <a:defRPr kumimoji="1" sz="24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600160" indent="-228594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8"/>
        </a:buBlip>
        <a:defRPr kumimoji="1" sz="24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349" indent="-228594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7"/>
        </a:buBlip>
        <a:defRPr kumimoji="1" sz="24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12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3" orient="horz" pos="512" userDrawn="1">
          <p15:clr>
            <a:srgbClr val="F26B43"/>
          </p15:clr>
        </p15:guide>
        <p15:guide id="4" orient="horz" pos="600" userDrawn="1">
          <p15:clr>
            <a:srgbClr val="F26B43"/>
          </p15:clr>
        </p15:guide>
        <p15:guide id="5" orient="horz" pos="4056" userDrawn="1">
          <p15:clr>
            <a:srgbClr val="F26B43"/>
          </p15:clr>
        </p15:guide>
        <p15:guide id="6" orient="horz" pos="39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image" Target="../media/image11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tags" Target="../tags/tag36.xml"/><Relationship Id="rId26" Type="http://schemas.openxmlformats.org/officeDocument/2006/relationships/image" Target="../media/image11.png"/><Relationship Id="rId3" Type="http://schemas.openxmlformats.org/officeDocument/2006/relationships/tags" Target="../tags/tag21.xml"/><Relationship Id="rId21" Type="http://schemas.openxmlformats.org/officeDocument/2006/relationships/tags" Target="../tags/tag39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tags" Target="../tags/tag35.xml"/><Relationship Id="rId25" Type="http://schemas.openxmlformats.org/officeDocument/2006/relationships/slideLayout" Target="../slideLayouts/slideLayout5.xml"/><Relationship Id="rId2" Type="http://schemas.openxmlformats.org/officeDocument/2006/relationships/tags" Target="../tags/tag20.xml"/><Relationship Id="rId16" Type="http://schemas.openxmlformats.org/officeDocument/2006/relationships/tags" Target="../tags/tag34.xml"/><Relationship Id="rId20" Type="http://schemas.openxmlformats.org/officeDocument/2006/relationships/tags" Target="../tags/tag38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24" Type="http://schemas.openxmlformats.org/officeDocument/2006/relationships/tags" Target="../tags/tag42.xml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23" Type="http://schemas.openxmlformats.org/officeDocument/2006/relationships/tags" Target="../tags/tag41.xml"/><Relationship Id="rId10" Type="http://schemas.openxmlformats.org/officeDocument/2006/relationships/tags" Target="../tags/tag28.xml"/><Relationship Id="rId19" Type="http://schemas.openxmlformats.org/officeDocument/2006/relationships/tags" Target="../tags/tag37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Relationship Id="rId22" Type="http://schemas.openxmlformats.org/officeDocument/2006/relationships/tags" Target="../tags/tag4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23E51-9D78-4A6C-B209-5E2E79447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800" y="952500"/>
            <a:ext cx="8775700" cy="2138908"/>
          </a:xfrm>
        </p:spPr>
        <p:txBody>
          <a:bodyPr/>
          <a:lstStyle/>
          <a:p>
            <a:pPr algn="ctr"/>
            <a:r>
              <a:rPr lang="zh-CN" altLang="en-US" sz="4000" dirty="0"/>
              <a:t>第</a:t>
            </a:r>
            <a:r>
              <a:rPr lang="en-US" altLang="zh-CN" sz="4000" dirty="0"/>
              <a:t>6</a:t>
            </a:r>
            <a:r>
              <a:rPr lang="zh-CN" altLang="en-US" sz="4000" dirty="0"/>
              <a:t>节、数据的组织与处理</a:t>
            </a:r>
            <a:r>
              <a:rPr lang="en-US" altLang="zh-CN" sz="4000" dirty="0"/>
              <a:t>——</a:t>
            </a:r>
            <a:r>
              <a:rPr lang="zh-CN" altLang="en-US" sz="4000" dirty="0"/>
              <a:t>数组</a:t>
            </a:r>
            <a:br>
              <a:rPr lang="en-US" altLang="zh-CN" sz="4400" dirty="0"/>
            </a:br>
            <a:r>
              <a:rPr lang="zh-CN" altLang="en-US" sz="2800" dirty="0"/>
              <a:t>教材第</a:t>
            </a:r>
            <a:r>
              <a:rPr lang="en-US" altLang="zh-CN" sz="2800" dirty="0"/>
              <a:t>6</a:t>
            </a:r>
            <a:r>
              <a:rPr lang="zh-CN" altLang="en-US" sz="2800" dirty="0"/>
              <a:t>章第</a:t>
            </a:r>
            <a:r>
              <a:rPr lang="en-US" altLang="zh-CN" sz="2800" dirty="0"/>
              <a:t>2-4</a:t>
            </a:r>
            <a:r>
              <a:rPr lang="zh-CN" altLang="en-US" sz="2800" dirty="0"/>
              <a:t>节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6981BF-0EA6-4150-A868-CBAF29E17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546600"/>
            <a:ext cx="6400800" cy="1752600"/>
          </a:xfrm>
        </p:spPr>
        <p:txBody>
          <a:bodyPr anchor="ctr"/>
          <a:lstStyle/>
          <a:p>
            <a:r>
              <a:rPr lang="zh-CN" altLang="en-US" sz="2800" dirty="0"/>
              <a:t>计算机系 王瑀屏</a:t>
            </a:r>
            <a:endParaRPr lang="en-US" altLang="zh-CN" sz="2800" dirty="0"/>
          </a:p>
          <a:p>
            <a:r>
              <a:rPr lang="en-US" altLang="zh-CN" sz="2800" dirty="0"/>
              <a:t>wyp@tsinghua.edu.cn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DD2DE2-54EE-4059-B0EE-08A0BC544AF6}"/>
              </a:ext>
            </a:extLst>
          </p:cNvPr>
          <p:cNvSpPr txBox="1"/>
          <p:nvPr/>
        </p:nvSpPr>
        <p:spPr>
          <a:xfrm>
            <a:off x="177800" y="228025"/>
            <a:ext cx="87757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程序设计基础</a:t>
            </a:r>
          </a:p>
        </p:txBody>
      </p:sp>
    </p:spTree>
    <p:extLst>
      <p:ext uri="{BB962C8B-B14F-4D97-AF65-F5344CB8AC3E}">
        <p14:creationId xmlns:p14="http://schemas.microsoft.com/office/powerpoint/2010/main" val="43852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文本占位符 2">
            <a:extLst>
              <a:ext uri="{FF2B5EF4-FFF2-40B4-BE49-F238E27FC236}">
                <a16:creationId xmlns:a16="http://schemas.microsoft.com/office/drawing/2014/main" id="{148451CD-D316-480A-9594-63031397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int main() {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bool </a:t>
            </a:r>
            <a:r>
              <a:rPr lang="en-US" altLang="zh-CN" dirty="0" err="1"/>
              <a:t>isPrime</a:t>
            </a:r>
            <a:r>
              <a:rPr lang="en-US" altLang="zh-CN" dirty="0"/>
              <a:t>[101];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for (int </a:t>
            </a:r>
            <a:r>
              <a:rPr lang="en-US" altLang="zh-CN" dirty="0" err="1"/>
              <a:t>i</a:t>
            </a:r>
            <a:r>
              <a:rPr lang="en-US" altLang="zh-CN" dirty="0"/>
              <a:t> = 2; </a:t>
            </a:r>
            <a:r>
              <a:rPr lang="en-US" altLang="zh-CN" dirty="0" err="1"/>
              <a:t>i</a:t>
            </a:r>
            <a:r>
              <a:rPr lang="en-US" altLang="zh-CN" dirty="0"/>
              <a:t> &lt;= 100;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</a:t>
            </a:r>
            <a:r>
              <a:rPr lang="en-US" altLang="zh-CN" dirty="0" err="1"/>
              <a:t>isPrime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 true;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for (int </a:t>
            </a:r>
            <a:r>
              <a:rPr lang="en-US" altLang="zh-CN" dirty="0" err="1"/>
              <a:t>i</a:t>
            </a:r>
            <a:r>
              <a:rPr lang="en-US" altLang="zh-CN" dirty="0"/>
              <a:t> = 2; </a:t>
            </a:r>
            <a:r>
              <a:rPr lang="en-US" altLang="zh-CN" dirty="0" err="1"/>
              <a:t>i</a:t>
            </a:r>
            <a:r>
              <a:rPr lang="en-US" altLang="zh-CN" dirty="0"/>
              <a:t> * </a:t>
            </a:r>
            <a:r>
              <a:rPr lang="en-US" altLang="zh-CN" dirty="0" err="1"/>
              <a:t>i</a:t>
            </a:r>
            <a:r>
              <a:rPr lang="en-US" altLang="zh-CN" dirty="0"/>
              <a:t> &lt;= 100;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if (</a:t>
            </a:r>
            <a:r>
              <a:rPr lang="en-US" altLang="zh-CN" dirty="0" err="1"/>
              <a:t>isPrime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    for (int </a:t>
            </a:r>
            <a:r>
              <a:rPr lang="en-US" altLang="zh-CN" dirty="0">
                <a:solidFill>
                  <a:srgbClr val="00B050"/>
                </a:solidFill>
              </a:rPr>
              <a:t>j = </a:t>
            </a:r>
            <a:r>
              <a:rPr lang="en-US" altLang="zh-CN" dirty="0" err="1">
                <a:solidFill>
                  <a:srgbClr val="00B050"/>
                </a:solidFill>
              </a:rPr>
              <a:t>i</a:t>
            </a:r>
            <a:r>
              <a:rPr lang="en-US" altLang="zh-CN" dirty="0">
                <a:solidFill>
                  <a:srgbClr val="00B050"/>
                </a:solidFill>
              </a:rPr>
              <a:t> * </a:t>
            </a:r>
            <a:r>
              <a:rPr lang="en-US" altLang="zh-CN" dirty="0" err="1">
                <a:solidFill>
                  <a:srgbClr val="00B050"/>
                </a:solidFill>
              </a:rPr>
              <a:t>i</a:t>
            </a:r>
            <a:r>
              <a:rPr lang="en-US" altLang="zh-CN" dirty="0">
                <a:solidFill>
                  <a:srgbClr val="00B050"/>
                </a:solidFill>
              </a:rPr>
              <a:t>; j &lt;= 100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FF0000"/>
                </a:solidFill>
              </a:rPr>
              <a:t>j = j +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/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        </a:t>
            </a:r>
            <a:r>
              <a:rPr lang="en-US" altLang="zh-CN" dirty="0" err="1"/>
              <a:t>isPrime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rgbClr val="00B050"/>
                </a:solidFill>
              </a:rPr>
              <a:t>j</a:t>
            </a:r>
            <a:r>
              <a:rPr lang="en-US" altLang="zh-CN" dirty="0"/>
              <a:t>] = false;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for (int </a:t>
            </a:r>
            <a:r>
              <a:rPr lang="en-US" altLang="zh-CN" dirty="0" err="1"/>
              <a:t>i</a:t>
            </a:r>
            <a:r>
              <a:rPr lang="en-US" altLang="zh-CN" dirty="0"/>
              <a:t> = 2; </a:t>
            </a:r>
            <a:r>
              <a:rPr lang="en-US" altLang="zh-CN" dirty="0" err="1"/>
              <a:t>i</a:t>
            </a:r>
            <a:r>
              <a:rPr lang="en-US" altLang="zh-CN" dirty="0"/>
              <a:t> &lt;= 100;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if (</a:t>
            </a:r>
            <a:r>
              <a:rPr lang="en-US" altLang="zh-CN" dirty="0" err="1"/>
              <a:t>isPrime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i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return 0;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6386" name="标题 1">
            <a:extLst>
              <a:ext uri="{FF2B5EF4-FFF2-40B4-BE49-F238E27FC236}">
                <a16:creationId xmlns:a16="http://schemas.microsoft.com/office/drawing/2014/main" id="{30C96C8F-FCD6-4350-AA64-5D5A21A0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1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文本占位符 2">
            <a:extLst>
              <a:ext uri="{FF2B5EF4-FFF2-40B4-BE49-F238E27FC236}">
                <a16:creationId xmlns:a16="http://schemas.microsoft.com/office/drawing/2014/main" id="{8D00669C-A166-4533-AC38-8848B87DF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int main() {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bool </a:t>
            </a:r>
            <a:r>
              <a:rPr lang="en-US" altLang="zh-CN" dirty="0" err="1"/>
              <a:t>isPrime</a:t>
            </a:r>
            <a:r>
              <a:rPr lang="en-US" altLang="zh-CN" dirty="0"/>
              <a:t>[101];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for (int </a:t>
            </a:r>
            <a:r>
              <a:rPr lang="en-US" altLang="zh-CN" dirty="0" err="1"/>
              <a:t>i</a:t>
            </a:r>
            <a:r>
              <a:rPr lang="en-US" altLang="zh-CN" dirty="0"/>
              <a:t> = 2; </a:t>
            </a:r>
            <a:r>
              <a:rPr lang="en-US" altLang="zh-CN" dirty="0" err="1"/>
              <a:t>i</a:t>
            </a:r>
            <a:r>
              <a:rPr lang="en-US" altLang="zh-CN" dirty="0"/>
              <a:t> &lt;= 100;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</a:t>
            </a:r>
            <a:r>
              <a:rPr lang="en-US" altLang="zh-CN" dirty="0" err="1"/>
              <a:t>isPrime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 true;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for (int </a:t>
            </a:r>
            <a:r>
              <a:rPr lang="en-US" altLang="zh-CN" dirty="0" err="1"/>
              <a:t>i</a:t>
            </a:r>
            <a:r>
              <a:rPr lang="en-US" altLang="zh-CN" dirty="0"/>
              <a:t> = 2; </a:t>
            </a:r>
            <a:r>
              <a:rPr lang="en-US" altLang="zh-CN" dirty="0" err="1"/>
              <a:t>i</a:t>
            </a:r>
            <a:r>
              <a:rPr lang="en-US" altLang="zh-CN" dirty="0"/>
              <a:t> * </a:t>
            </a:r>
            <a:r>
              <a:rPr lang="en-US" altLang="zh-CN" dirty="0" err="1"/>
              <a:t>i</a:t>
            </a:r>
            <a:r>
              <a:rPr lang="en-US" altLang="zh-CN" dirty="0"/>
              <a:t> &lt;= 100;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if (</a:t>
            </a:r>
            <a:r>
              <a:rPr lang="en-US" altLang="zh-CN" dirty="0" err="1"/>
              <a:t>isPrime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    for (int j = </a:t>
            </a:r>
            <a:r>
              <a:rPr lang="en-US" altLang="zh-CN" dirty="0" err="1"/>
              <a:t>i</a:t>
            </a:r>
            <a:r>
              <a:rPr lang="en-US" altLang="zh-CN" dirty="0"/>
              <a:t> * </a:t>
            </a:r>
            <a:r>
              <a:rPr lang="en-US" altLang="zh-CN" dirty="0" err="1"/>
              <a:t>i</a:t>
            </a:r>
            <a:r>
              <a:rPr lang="en-US" altLang="zh-CN" dirty="0"/>
              <a:t>; j &lt;= 100; </a:t>
            </a:r>
            <a:r>
              <a:rPr lang="en-US" altLang="zh-CN" dirty="0">
                <a:solidFill>
                  <a:srgbClr val="00B050"/>
                </a:solidFill>
              </a:rPr>
              <a:t>j += </a:t>
            </a:r>
            <a:r>
              <a:rPr lang="en-US" altLang="zh-CN" dirty="0" err="1">
                <a:solidFill>
                  <a:srgbClr val="00B050"/>
                </a:solidFill>
              </a:rPr>
              <a:t>i</a:t>
            </a:r>
            <a:r>
              <a:rPr lang="en-US" altLang="zh-CN" dirty="0"/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        </a:t>
            </a:r>
            <a:r>
              <a:rPr lang="en-US" altLang="zh-CN" dirty="0" err="1"/>
              <a:t>isPrime</a:t>
            </a:r>
            <a:r>
              <a:rPr lang="en-US" altLang="zh-CN" dirty="0"/>
              <a:t>[j] = false;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for (int </a:t>
            </a:r>
            <a:r>
              <a:rPr lang="en-US" altLang="zh-CN" dirty="0" err="1"/>
              <a:t>i</a:t>
            </a:r>
            <a:r>
              <a:rPr lang="en-US" altLang="zh-CN" dirty="0"/>
              <a:t> = 2; </a:t>
            </a:r>
            <a:r>
              <a:rPr lang="en-US" altLang="zh-CN" dirty="0" err="1"/>
              <a:t>i</a:t>
            </a:r>
            <a:r>
              <a:rPr lang="en-US" altLang="zh-CN" dirty="0"/>
              <a:t> &lt;= 100;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if (</a:t>
            </a:r>
            <a:r>
              <a:rPr lang="en-US" altLang="zh-CN" dirty="0" err="1"/>
              <a:t>isPrime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i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return 0;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7410" name="标题 1">
            <a:extLst>
              <a:ext uri="{FF2B5EF4-FFF2-40B4-BE49-F238E27FC236}">
                <a16:creationId xmlns:a16="http://schemas.microsoft.com/office/drawing/2014/main" id="{B6988FDE-5061-4BE9-A3D6-D4C2B525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1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E4AB8D34-9CE9-4305-9AF2-B629468E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筛法</a:t>
            </a:r>
          </a:p>
        </p:txBody>
      </p:sp>
      <p:sp>
        <p:nvSpPr>
          <p:cNvPr id="14339" name="内容占位符 5">
            <a:extLst>
              <a:ext uri="{FF2B5EF4-FFF2-40B4-BE49-F238E27FC236}">
                <a16:creationId xmlns:a16="http://schemas.microsoft.com/office/drawing/2014/main" id="{31D24E45-A859-4E0D-93DD-5876737E5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使用筛法是否更快？</a:t>
            </a:r>
            <a:endParaRPr lang="en-US" altLang="zh-CN"/>
          </a:p>
          <a:p>
            <a:r>
              <a:rPr lang="zh-CN" altLang="en-US"/>
              <a:t>分析：程序中同样有两层循环</a:t>
            </a:r>
            <a:endParaRPr lang="en-US" altLang="zh-CN"/>
          </a:p>
          <a:p>
            <a:r>
              <a:rPr lang="zh-CN" altLang="en-US"/>
              <a:t>两层循环中的赋值共执行了多少次？</a:t>
            </a:r>
            <a:endParaRPr lang="en-US" altLang="zh-CN"/>
          </a:p>
          <a:p>
            <a:r>
              <a:rPr lang="zh-CN" altLang="en-US"/>
              <a:t>粗略估计：</a:t>
            </a:r>
          </a:p>
        </p:txBody>
      </p:sp>
      <p:sp>
        <p:nvSpPr>
          <p:cNvPr id="18438" name="Rectangle 2">
            <a:extLst>
              <a:ext uri="{FF2B5EF4-FFF2-40B4-BE49-F238E27FC236}">
                <a16:creationId xmlns:a16="http://schemas.microsoft.com/office/drawing/2014/main" id="{7718CDBA-7D9F-460C-8707-2439E6907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505" name="Picture 1">
            <a:extLst>
              <a:ext uri="{FF2B5EF4-FFF2-40B4-BE49-F238E27FC236}">
                <a16:creationId xmlns:a16="http://schemas.microsoft.com/office/drawing/2014/main" id="{7C76577A-D09B-49CE-A77B-76C73AC75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3944938"/>
            <a:ext cx="2457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Rectangle 3">
            <a:extLst>
              <a:ext uri="{FF2B5EF4-FFF2-40B4-BE49-F238E27FC236}">
                <a16:creationId xmlns:a16="http://schemas.microsoft.com/office/drawing/2014/main" id="{AAE8119B-90E6-4571-8BB9-BFBC8710D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8F77F408-4319-429F-8ED4-7549BE58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筛法小结</a:t>
            </a:r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8A565C0D-F21C-4425-85EB-DCF8987B0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筛法是一种更快的求所有素数的方法</a:t>
            </a:r>
            <a:endParaRPr lang="en-US" altLang="zh-CN"/>
          </a:p>
          <a:p>
            <a:r>
              <a:rPr lang="zh-CN" altLang="en-US"/>
              <a:t>但筛法还不仅限于求素数，筛法思想的精髓在于：</a:t>
            </a:r>
            <a:endParaRPr lang="en-US" altLang="zh-CN"/>
          </a:p>
          <a:p>
            <a:pPr lvl="1"/>
            <a:r>
              <a:rPr lang="zh-CN" altLang="en-US"/>
              <a:t>尽量不要对每个数都遍历再进行判断</a:t>
            </a:r>
            <a:endParaRPr lang="en-US" altLang="zh-CN"/>
          </a:p>
          <a:p>
            <a:pPr lvl="1"/>
            <a:r>
              <a:rPr lang="zh-CN" altLang="en-US"/>
              <a:t>利用数组（筛子），仅对需要处理的数进行枚举遍历</a:t>
            </a:r>
            <a:endParaRPr lang="en-US" altLang="zh-CN"/>
          </a:p>
          <a:p>
            <a:r>
              <a:rPr lang="zh-CN" altLang="en-US"/>
              <a:t>例如：对</a:t>
            </a:r>
            <a:r>
              <a:rPr lang="en-US" altLang="zh-CN"/>
              <a:t>1</a:t>
            </a:r>
            <a:r>
              <a:rPr lang="zh-CN" altLang="en-US"/>
              <a:t>～</a:t>
            </a:r>
            <a:r>
              <a:rPr lang="en-US" altLang="zh-CN"/>
              <a:t>100</a:t>
            </a:r>
            <a:r>
              <a:rPr lang="zh-CN" altLang="en-US"/>
              <a:t>的每一个数求欧拉函数</a:t>
            </a:r>
          </a:p>
        </p:txBody>
      </p:sp>
      <p:sp>
        <p:nvSpPr>
          <p:cNvPr id="19462" name="Rectangle 2">
            <a:extLst>
              <a:ext uri="{FF2B5EF4-FFF2-40B4-BE49-F238E27FC236}">
                <a16:creationId xmlns:a16="http://schemas.microsoft.com/office/drawing/2014/main" id="{40D2564F-40A2-4D8E-8197-18DC0E0C7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5367" name="Picture 1">
            <a:extLst>
              <a:ext uri="{FF2B5EF4-FFF2-40B4-BE49-F238E27FC236}">
                <a16:creationId xmlns:a16="http://schemas.microsoft.com/office/drawing/2014/main" id="{7018980D-E445-42B7-AA84-745B909BC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5167313"/>
            <a:ext cx="31432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Rectangle 3">
            <a:extLst>
              <a:ext uri="{FF2B5EF4-FFF2-40B4-BE49-F238E27FC236}">
                <a16:creationId xmlns:a16="http://schemas.microsoft.com/office/drawing/2014/main" id="{37648D6C-332A-4BF7-A89E-CC014B59F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FF8DFDB8-1D90-4BF6-8DB3-B3ED32BD6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查找</a:t>
            </a:r>
          </a:p>
        </p:txBody>
      </p:sp>
      <p:pic>
        <p:nvPicPr>
          <p:cNvPr id="20485" name="Picture 2" descr="http://a4.att.hudong.com/49/16/01000000000000119091648618849.jpg">
            <a:extLst>
              <a:ext uri="{FF2B5EF4-FFF2-40B4-BE49-F238E27FC236}">
                <a16:creationId xmlns:a16="http://schemas.microsoft.com/office/drawing/2014/main" id="{D71A2997-CBEC-47CE-B248-76399ACBB5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3575" y="1371600"/>
            <a:ext cx="5276850" cy="4953000"/>
          </a:xfr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F27C61B2-A640-47BB-89F0-26074D130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95518503-FB56-4AE4-92BC-C8C5961A2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r>
              <a:rPr lang="zh-CN" altLang="en-US" dirty="0"/>
              <a:t>张扑克牌，其中是否存在某一张？如存在，这张牌在哪里？</a:t>
            </a:r>
            <a:endParaRPr lang="en-US" altLang="zh-CN" dirty="0"/>
          </a:p>
          <a:p>
            <a:pPr lvl="1"/>
            <a:r>
              <a:rPr lang="zh-CN" altLang="en-US" dirty="0"/>
              <a:t>比如，找方块</a:t>
            </a:r>
            <a:r>
              <a:rPr lang="en-US" altLang="zh-CN" dirty="0"/>
              <a:t>5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BB34992E-1123-409C-8333-294FD7ED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8ED331B5-62B4-44BC-99B0-D23567416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如何表达一张牌？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7FB32B2-2EB5-425A-A7C2-D5C4A1B71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86125"/>
            <a:ext cx="6827838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3">
            <a:extLst>
              <a:ext uri="{FF2B5EF4-FFF2-40B4-BE49-F238E27FC236}">
                <a16:creationId xmlns:a16="http://schemas.microsoft.com/office/drawing/2014/main" id="{0FC859B7-CE75-4F53-A864-B73E2AF242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600">
                <a:solidFill>
                  <a:schemeClr val="bg1"/>
                </a:solidFill>
              </a:rPr>
              <a:t>程序设计基础</a:t>
            </a:r>
          </a:p>
        </p:txBody>
      </p:sp>
      <p:sp>
        <p:nvSpPr>
          <p:cNvPr id="23555" name="灯片编号占位符 4">
            <a:extLst>
              <a:ext uri="{FF2B5EF4-FFF2-40B4-BE49-F238E27FC236}">
                <a16:creationId xmlns:a16="http://schemas.microsoft.com/office/drawing/2014/main" id="{59F3AB21-B5D3-47C2-8626-6CE8A2EFC3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35ACEC8-5167-400E-8632-296B52C8C9DB}" type="slidenum">
              <a:rPr lang="zh-CN" altLang="en-US" sz="1600" b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zh-CN" altLang="en-US" sz="1600" b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6" name="文本框 6">
            <a:extLst>
              <a:ext uri="{FF2B5EF4-FFF2-40B4-BE49-F238E27FC236}">
                <a16:creationId xmlns:a16="http://schemas.microsoft.com/office/drawing/2014/main" id="{43830A37-1A8E-4292-ABAD-8A3FB877992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63500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600" b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下列哪种类型</a:t>
            </a:r>
            <a:r>
              <a:rPr lang="zh-CN" altLang="en-US" sz="2600" b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可以</a:t>
            </a:r>
            <a:r>
              <a:rPr lang="zh-CN" altLang="en-US" sz="2600" b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用来表达一张扑克牌</a:t>
            </a:r>
          </a:p>
        </p:txBody>
      </p:sp>
      <p:sp>
        <p:nvSpPr>
          <p:cNvPr id="23557" name="文本框 7">
            <a:extLst>
              <a:ext uri="{FF2B5EF4-FFF2-40B4-BE49-F238E27FC236}">
                <a16:creationId xmlns:a16="http://schemas.microsoft.com/office/drawing/2014/main" id="{04F0D37D-8450-4B10-AADB-356A1C2B5310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600" b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bool</a:t>
            </a:r>
            <a:endParaRPr lang="zh-CN" altLang="en-US" sz="2600" b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3558" name="文本框 8">
            <a:extLst>
              <a:ext uri="{FF2B5EF4-FFF2-40B4-BE49-F238E27FC236}">
                <a16:creationId xmlns:a16="http://schemas.microsoft.com/office/drawing/2014/main" id="{73061FE8-E1F0-4054-AABC-7E1F10895221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600" b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char</a:t>
            </a:r>
            <a:endParaRPr lang="zh-CN" altLang="en-US" sz="2600" b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3559" name="文本框 9">
            <a:extLst>
              <a:ext uri="{FF2B5EF4-FFF2-40B4-BE49-F238E27FC236}">
                <a16:creationId xmlns:a16="http://schemas.microsoft.com/office/drawing/2014/main" id="{0767EB90-48B4-4FA6-B6C5-6C2B0839B983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600" b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</a:t>
            </a:r>
            <a:endParaRPr lang="zh-CN" altLang="en-US" sz="2600" b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3560" name="文本框 10">
            <a:extLst>
              <a:ext uri="{FF2B5EF4-FFF2-40B4-BE49-F238E27FC236}">
                <a16:creationId xmlns:a16="http://schemas.microsoft.com/office/drawing/2014/main" id="{F1A42496-2034-4DD1-8D6B-4AB2AB162120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600" b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double</a:t>
            </a:r>
            <a:endParaRPr lang="zh-CN" altLang="en-US" sz="2600" b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ACF8D8-F111-4002-8ACA-8962F1FD970C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49563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D5E832F-5E31-4D91-A0EC-2040955703D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681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27CC18-5707-4307-816C-97B9431258A0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06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35BB232-8971-479B-9DBD-5A7329106A9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131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C5AE38BD-EEC2-47A5-B5B4-EFED8B13607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16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3566" name="组合 20">
            <a:extLst>
              <a:ext uri="{FF2B5EF4-FFF2-40B4-BE49-F238E27FC236}">
                <a16:creationId xmlns:a16="http://schemas.microsoft.com/office/drawing/2014/main" id="{B2D1940E-45F2-4D75-99C2-BDEC375F46CC}"/>
              </a:ext>
            </a:extLst>
          </p:cNvPr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EE424972-26EB-4138-B821-133289DD4013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69256EF3-7524-42FE-917E-897F5C1D9E0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70" name="TypeText">
              <a:extLst>
                <a:ext uri="{FF2B5EF4-FFF2-40B4-BE49-F238E27FC236}">
                  <a16:creationId xmlns:a16="http://schemas.microsoft.com/office/drawing/2014/main" id="{74F022D3-E9AD-4329-B195-0E1582AC2EA6}"/>
                </a:ext>
              </a:extLst>
            </p:cNvPr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600" b="0"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23571" name="TipText">
              <a:extLst>
                <a:ext uri="{FF2B5EF4-FFF2-40B4-BE49-F238E27FC236}">
                  <a16:creationId xmlns:a16="http://schemas.microsoft.com/office/drawing/2014/main" id="{DF10DF1B-DE01-4F85-A609-D3170F9F51A3}"/>
                </a:ext>
              </a:extLst>
            </p:cNvPr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b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3567" name="图片 5">
            <a:extLst>
              <a:ext uri="{FF2B5EF4-FFF2-40B4-BE49-F238E27FC236}">
                <a16:creationId xmlns:a16="http://schemas.microsoft.com/office/drawing/2014/main" id="{D2CDCAFE-2853-4E45-8052-DAFB59605697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77D3B776-FCDB-47B1-9C48-6640BABA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161E6-A015-44EB-ADFC-8A7454AA3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人是怎么找的？</a:t>
            </a:r>
            <a:endParaRPr lang="en-US" altLang="zh-CN"/>
          </a:p>
          <a:p>
            <a:r>
              <a:rPr lang="zh-CN" altLang="en-US"/>
              <a:t>一张一张翻开看</a:t>
            </a:r>
            <a:endParaRPr lang="en-US" altLang="zh-CN"/>
          </a:p>
          <a:p>
            <a:pPr lvl="1"/>
            <a:r>
              <a:rPr lang="zh-CN" altLang="en-US"/>
              <a:t>如果是方块</a:t>
            </a:r>
            <a:r>
              <a:rPr lang="en-US" altLang="zh-CN"/>
              <a:t>5</a:t>
            </a:r>
            <a:r>
              <a:rPr lang="zh-CN" altLang="en-US"/>
              <a:t>，就找到了</a:t>
            </a:r>
            <a:endParaRPr lang="en-US" altLang="zh-CN"/>
          </a:p>
          <a:p>
            <a:pPr lvl="1"/>
            <a:r>
              <a:rPr lang="zh-CN" altLang="en-US"/>
              <a:t>所有牌都翻开了还没有方块</a:t>
            </a:r>
            <a:r>
              <a:rPr lang="en-US" altLang="zh-CN"/>
              <a:t>5</a:t>
            </a:r>
            <a:r>
              <a:rPr lang="zh-CN" altLang="en-US"/>
              <a:t>，说明方块</a:t>
            </a:r>
            <a:r>
              <a:rPr lang="en-US" altLang="zh-CN"/>
              <a:t>5</a:t>
            </a:r>
            <a:r>
              <a:rPr lang="zh-CN" altLang="en-US"/>
              <a:t>不在牌堆里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文本占位符 5">
            <a:extLst>
              <a:ext uri="{FF2B5EF4-FFF2-40B4-BE49-F238E27FC236}">
                <a16:creationId xmlns:a16="http://schemas.microsoft.com/office/drawing/2014/main" id="{68931255-27A6-40A1-AA73-39BD10632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1800"/>
              <a:t>int main() {</a:t>
            </a:r>
          </a:p>
          <a:p>
            <a:pPr>
              <a:spcBef>
                <a:spcPct val="0"/>
              </a:spcBef>
            </a:pPr>
            <a:r>
              <a:rPr lang="en-US" altLang="zh-CN" sz="1800"/>
              <a:t>    int cards[10] = {101,102,103,204,205,206,307,308,410,409};</a:t>
            </a:r>
          </a:p>
          <a:p>
            <a:pPr>
              <a:spcBef>
                <a:spcPct val="0"/>
              </a:spcBef>
            </a:pPr>
            <a:r>
              <a:rPr lang="en-US" altLang="zh-CN" sz="1800"/>
              <a:t>    int target = 205;</a:t>
            </a:r>
          </a:p>
          <a:p>
            <a:pPr>
              <a:spcBef>
                <a:spcPct val="0"/>
              </a:spcBef>
            </a:pPr>
            <a:r>
              <a:rPr lang="en-US" altLang="zh-CN" sz="1800"/>
              <a:t>    int id = -1;</a:t>
            </a:r>
          </a:p>
          <a:p>
            <a:pPr>
              <a:spcBef>
                <a:spcPct val="0"/>
              </a:spcBef>
            </a:pPr>
            <a:r>
              <a:rPr lang="en-US" altLang="zh-CN" sz="1800"/>
              <a:t>    for (int i = 0; i &lt; 10; i++)</a:t>
            </a:r>
          </a:p>
          <a:p>
            <a:pPr>
              <a:spcBef>
                <a:spcPct val="0"/>
              </a:spcBef>
            </a:pPr>
            <a:r>
              <a:rPr lang="en-US" altLang="zh-CN" sz="1800"/>
              <a:t>        if (cards[i] == target) {</a:t>
            </a:r>
          </a:p>
          <a:p>
            <a:pPr>
              <a:spcBef>
                <a:spcPct val="0"/>
              </a:spcBef>
            </a:pPr>
            <a:r>
              <a:rPr lang="en-US" altLang="zh-CN" sz="1800"/>
              <a:t>            id = i;</a:t>
            </a:r>
          </a:p>
          <a:p>
            <a:pPr>
              <a:spcBef>
                <a:spcPct val="0"/>
              </a:spcBef>
            </a:pPr>
            <a:r>
              <a:rPr lang="en-US" altLang="zh-CN" sz="1800"/>
              <a:t>            break;</a:t>
            </a:r>
          </a:p>
          <a:p>
            <a:pPr>
              <a:spcBef>
                <a:spcPct val="0"/>
              </a:spcBef>
            </a:pPr>
            <a:r>
              <a:rPr lang="en-US" altLang="zh-CN" sz="1800"/>
              <a:t>        }</a:t>
            </a:r>
          </a:p>
          <a:p>
            <a:pPr>
              <a:spcBef>
                <a:spcPct val="0"/>
              </a:spcBef>
            </a:pPr>
            <a:r>
              <a:rPr lang="en-US" altLang="zh-CN" sz="1800"/>
              <a:t>    if (id &lt; 0)</a:t>
            </a:r>
          </a:p>
          <a:p>
            <a:pPr>
              <a:spcBef>
                <a:spcPct val="0"/>
              </a:spcBef>
            </a:pPr>
            <a:r>
              <a:rPr lang="en-US" altLang="zh-CN" sz="1800"/>
              <a:t>        cout &lt;&lt; "</a:t>
            </a:r>
            <a:r>
              <a:rPr lang="zh-CN" altLang="en-US" sz="1800"/>
              <a:t>没找到</a:t>
            </a:r>
            <a:r>
              <a:rPr lang="en-US" altLang="zh-CN" sz="1800"/>
              <a:t>" &lt;&lt; endl;</a:t>
            </a:r>
          </a:p>
          <a:p>
            <a:pPr>
              <a:spcBef>
                <a:spcPct val="0"/>
              </a:spcBef>
            </a:pPr>
            <a:r>
              <a:rPr lang="en-US" altLang="zh-CN" sz="1800"/>
              <a:t>    else</a:t>
            </a:r>
          </a:p>
          <a:p>
            <a:pPr>
              <a:spcBef>
                <a:spcPct val="0"/>
              </a:spcBef>
            </a:pPr>
            <a:r>
              <a:rPr lang="en-US" altLang="zh-CN" sz="1800"/>
              <a:t>        cout &lt;&lt; "</a:t>
            </a:r>
            <a:r>
              <a:rPr lang="zh-CN" altLang="en-US" sz="1800"/>
              <a:t>方块</a:t>
            </a:r>
            <a:r>
              <a:rPr lang="en-US" altLang="zh-CN" sz="1800"/>
              <a:t>5</a:t>
            </a:r>
            <a:r>
              <a:rPr lang="zh-CN" altLang="en-US" sz="1800"/>
              <a:t>在位置</a:t>
            </a:r>
            <a:r>
              <a:rPr lang="en-US" altLang="zh-CN" sz="1800"/>
              <a:t>" &lt;&lt; id &lt;&lt; endl;</a:t>
            </a:r>
          </a:p>
          <a:p>
            <a:pPr>
              <a:spcBef>
                <a:spcPct val="0"/>
              </a:spcBef>
            </a:pPr>
            <a:r>
              <a:rPr lang="en-US" altLang="zh-CN" sz="1800"/>
              <a:t>    return 0;</a:t>
            </a:r>
          </a:p>
          <a:p>
            <a:pPr>
              <a:spcBef>
                <a:spcPct val="0"/>
              </a:spcBef>
            </a:pPr>
            <a:r>
              <a:rPr lang="en-US" altLang="zh-CN" sz="1800"/>
              <a:t>}</a:t>
            </a:r>
            <a:endParaRPr lang="zh-CN" altLang="en-US" sz="1800"/>
          </a:p>
        </p:txBody>
      </p:sp>
      <p:sp>
        <p:nvSpPr>
          <p:cNvPr id="25602" name="标题 1">
            <a:extLst>
              <a:ext uri="{FF2B5EF4-FFF2-40B4-BE49-F238E27FC236}">
                <a16:creationId xmlns:a16="http://schemas.microsoft.com/office/drawing/2014/main" id="{F5F3D6DE-73F9-415C-968C-2DF29FAD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8D3EC3C3-4D58-4863-94B4-AFD96E8B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A0A84F8D-C72B-44C4-9F34-41A403E5E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求</a:t>
            </a:r>
            <a:r>
              <a:rPr lang="en-US" altLang="zh-CN"/>
              <a:t>1</a:t>
            </a:r>
            <a:r>
              <a:rPr lang="zh-CN" altLang="en-US"/>
              <a:t>～</a:t>
            </a:r>
            <a:r>
              <a:rPr lang="en-US" altLang="zh-CN"/>
              <a:t>100</a:t>
            </a:r>
            <a:r>
              <a:rPr lang="zh-CN" altLang="en-US"/>
              <a:t>内的所有素数，并由小到大输出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36DA8898-2BD8-483C-BA77-1E0E95A5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举一反三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575E15-F7E8-457A-A1E9-393B05A3C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在一个数组中查找某个指定的元素，即，回答该元素是否存在？如果存在，它在哪里？</a:t>
            </a:r>
            <a:endParaRPr lang="en-US" altLang="zh-CN"/>
          </a:p>
          <a:p>
            <a:r>
              <a:rPr lang="zh-CN" altLang="en-US"/>
              <a:t>依次比较数组中的每一项是否为要找的元素</a:t>
            </a:r>
            <a:endParaRPr lang="en-US" altLang="zh-CN"/>
          </a:p>
          <a:p>
            <a:r>
              <a:rPr lang="zh-CN" altLang="en-US"/>
              <a:t>一种典型的“枚举思想”的应用</a:t>
            </a:r>
            <a:endParaRPr lang="en-US" altLang="zh-CN"/>
          </a:p>
          <a:p>
            <a:r>
              <a:rPr lang="zh-CN" altLang="en-US"/>
              <a:t>写成一层循环</a:t>
            </a:r>
            <a:endParaRPr lang="en-US" altLang="zh-CN"/>
          </a:p>
          <a:p>
            <a:r>
              <a:rPr lang="zh-CN" altLang="en-US"/>
              <a:t>循环执行了几次呢？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文本占位符 5">
            <a:extLst>
              <a:ext uri="{FF2B5EF4-FFF2-40B4-BE49-F238E27FC236}">
                <a16:creationId xmlns:a16="http://schemas.microsoft.com/office/drawing/2014/main" id="{306F7ABC-6EC6-4194-BF0B-C6E663EB1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1800"/>
              <a:t>int main() {</a:t>
            </a:r>
          </a:p>
          <a:p>
            <a:pPr>
              <a:spcBef>
                <a:spcPct val="0"/>
              </a:spcBef>
            </a:pPr>
            <a:r>
              <a:rPr lang="en-US" altLang="zh-CN" sz="1800"/>
              <a:t>    int cards[10] = {101,102,103,204,205,206,307,308,410,409};</a:t>
            </a:r>
          </a:p>
          <a:p>
            <a:pPr>
              <a:spcBef>
                <a:spcPct val="0"/>
              </a:spcBef>
            </a:pPr>
            <a:r>
              <a:rPr lang="en-US" altLang="zh-CN" sz="1800"/>
              <a:t>    int target = 205;</a:t>
            </a:r>
          </a:p>
          <a:p>
            <a:pPr>
              <a:spcBef>
                <a:spcPct val="0"/>
              </a:spcBef>
            </a:pPr>
            <a:r>
              <a:rPr lang="en-US" altLang="zh-CN" sz="1800"/>
              <a:t>    int id = -1;</a:t>
            </a:r>
          </a:p>
          <a:p>
            <a:pPr>
              <a:spcBef>
                <a:spcPct val="0"/>
              </a:spcBef>
            </a:pPr>
            <a:r>
              <a:rPr lang="en-US" altLang="zh-CN" sz="1800"/>
              <a:t>    for (int i = 0; i &lt; 10; i++)</a:t>
            </a:r>
          </a:p>
          <a:p>
            <a:pPr>
              <a:spcBef>
                <a:spcPct val="0"/>
              </a:spcBef>
            </a:pPr>
            <a:r>
              <a:rPr lang="en-US" altLang="zh-CN" sz="1800"/>
              <a:t>        if (cards[i] == target) {</a:t>
            </a:r>
          </a:p>
          <a:p>
            <a:pPr>
              <a:spcBef>
                <a:spcPct val="0"/>
              </a:spcBef>
            </a:pPr>
            <a:r>
              <a:rPr lang="en-US" altLang="zh-CN" sz="1800"/>
              <a:t>            id = i;</a:t>
            </a:r>
          </a:p>
          <a:p>
            <a:pPr>
              <a:spcBef>
                <a:spcPct val="0"/>
              </a:spcBef>
            </a:pPr>
            <a:r>
              <a:rPr lang="en-US" altLang="zh-CN" sz="1800"/>
              <a:t>            break;</a:t>
            </a:r>
          </a:p>
          <a:p>
            <a:pPr>
              <a:spcBef>
                <a:spcPct val="0"/>
              </a:spcBef>
            </a:pPr>
            <a:r>
              <a:rPr lang="en-US" altLang="zh-CN" sz="1800"/>
              <a:t>        }</a:t>
            </a:r>
          </a:p>
          <a:p>
            <a:pPr>
              <a:spcBef>
                <a:spcPct val="0"/>
              </a:spcBef>
            </a:pPr>
            <a:r>
              <a:rPr lang="en-US" altLang="zh-CN" sz="1800"/>
              <a:t>    if (id &lt; 0)</a:t>
            </a:r>
          </a:p>
          <a:p>
            <a:pPr>
              <a:spcBef>
                <a:spcPct val="0"/>
              </a:spcBef>
            </a:pPr>
            <a:r>
              <a:rPr lang="en-US" altLang="zh-CN" sz="1800"/>
              <a:t>        cout &lt;&lt; "</a:t>
            </a:r>
            <a:r>
              <a:rPr lang="zh-CN" altLang="en-US" sz="1800"/>
              <a:t>没找到</a:t>
            </a:r>
            <a:r>
              <a:rPr lang="en-US" altLang="zh-CN" sz="1800"/>
              <a:t>" &lt;&lt; endl;</a:t>
            </a:r>
          </a:p>
          <a:p>
            <a:pPr>
              <a:spcBef>
                <a:spcPct val="0"/>
              </a:spcBef>
            </a:pPr>
            <a:r>
              <a:rPr lang="en-US" altLang="zh-CN" sz="1800"/>
              <a:t>    else</a:t>
            </a:r>
          </a:p>
          <a:p>
            <a:pPr>
              <a:spcBef>
                <a:spcPct val="0"/>
              </a:spcBef>
            </a:pPr>
            <a:r>
              <a:rPr lang="en-US" altLang="zh-CN" sz="1800"/>
              <a:t>        cout &lt;&lt; "</a:t>
            </a:r>
            <a:r>
              <a:rPr lang="zh-CN" altLang="en-US" sz="1800"/>
              <a:t>方块</a:t>
            </a:r>
            <a:r>
              <a:rPr lang="en-US" altLang="zh-CN" sz="1800"/>
              <a:t>5</a:t>
            </a:r>
            <a:r>
              <a:rPr lang="zh-CN" altLang="en-US" sz="1800"/>
              <a:t>在位置</a:t>
            </a:r>
            <a:r>
              <a:rPr lang="en-US" altLang="zh-CN" sz="1800"/>
              <a:t>" &lt;&lt; id &lt;&lt; endl;</a:t>
            </a:r>
          </a:p>
          <a:p>
            <a:pPr>
              <a:spcBef>
                <a:spcPct val="0"/>
              </a:spcBef>
            </a:pPr>
            <a:r>
              <a:rPr lang="en-US" altLang="zh-CN" sz="1800"/>
              <a:t>    return 0;</a:t>
            </a:r>
          </a:p>
          <a:p>
            <a:pPr>
              <a:spcBef>
                <a:spcPct val="0"/>
              </a:spcBef>
            </a:pPr>
            <a:r>
              <a:rPr lang="en-US" altLang="zh-CN" sz="1800"/>
              <a:t>}</a:t>
            </a:r>
            <a:endParaRPr lang="zh-CN" altLang="en-US" sz="1800"/>
          </a:p>
        </p:txBody>
      </p:sp>
      <p:sp>
        <p:nvSpPr>
          <p:cNvPr id="27650" name="标题 1">
            <a:extLst>
              <a:ext uri="{FF2B5EF4-FFF2-40B4-BE49-F238E27FC236}">
                <a16:creationId xmlns:a16="http://schemas.microsoft.com/office/drawing/2014/main" id="{706B3822-6C35-46EA-A8C7-DEA97416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E81F6B73-C57F-49A7-8E89-37FDF4FE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存在问题？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2E0EA9-AEAD-44A5-9659-A5D6F3B72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如果数组中包含</a:t>
            </a:r>
            <a:r>
              <a:rPr lang="en-US" altLang="zh-CN"/>
              <a:t>100</a:t>
            </a:r>
            <a:r>
              <a:rPr lang="zh-CN" altLang="en-US"/>
              <a:t>个元素呢？</a:t>
            </a:r>
          </a:p>
          <a:p>
            <a:r>
              <a:rPr lang="zh-CN" altLang="en-US"/>
              <a:t>如果数组中包含</a:t>
            </a:r>
            <a:r>
              <a:rPr lang="en-US" altLang="zh-CN"/>
              <a:t>1,000,000,000</a:t>
            </a:r>
            <a:r>
              <a:rPr lang="zh-CN" altLang="en-US"/>
              <a:t>个元素呢？</a:t>
            </a:r>
          </a:p>
          <a:p>
            <a:r>
              <a:rPr lang="zh-CN" altLang="en-US"/>
              <a:t>随着数组中元素个数的增长，查找时间也线性增长</a:t>
            </a:r>
            <a:endParaRPr lang="en-US" altLang="zh-CN"/>
          </a:p>
          <a:p>
            <a:r>
              <a:rPr lang="zh-CN" altLang="en-US"/>
              <a:t>因此，这种查找方式被称为</a:t>
            </a:r>
            <a:r>
              <a:rPr lang="zh-CN" altLang="en-US">
                <a:solidFill>
                  <a:srgbClr val="FF0000"/>
                </a:solidFill>
              </a:rPr>
              <a:t>线性查找</a:t>
            </a:r>
          </a:p>
          <a:p>
            <a:r>
              <a:rPr lang="zh-CN" altLang="en-US"/>
              <a:t>有没有更好的方法？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EA15CDD8-916E-4A07-942A-97876EDC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折半查找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362A993D-605E-4664-AD71-6AA1F7792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如果数组中的元素是有顺序的，就不需要依次查找了！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5EF31205-C365-44FE-AB47-5527FBC8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折半查找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9CF70E7-CF15-4C26-835E-F3D6B5B77723}"/>
              </a:ext>
            </a:extLst>
          </p:cNvPr>
          <p:cNvSpPr/>
          <p:nvPr/>
        </p:nvSpPr>
        <p:spPr bwMode="auto">
          <a:xfrm>
            <a:off x="2820988" y="1663700"/>
            <a:ext cx="504825" cy="523875"/>
          </a:xfrm>
          <a:prstGeom prst="rect">
            <a:avLst/>
          </a:prstGeom>
          <a:solidFill>
            <a:srgbClr val="2D2DB9">
              <a:lumMod val="20000"/>
              <a:lumOff val="8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b="1" kern="0">
              <a:solidFill>
                <a:srgbClr val="80808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BA37EB5-3636-412B-9A1F-66027ADE8021}"/>
              </a:ext>
            </a:extLst>
          </p:cNvPr>
          <p:cNvSpPr/>
          <p:nvPr/>
        </p:nvSpPr>
        <p:spPr bwMode="auto">
          <a:xfrm>
            <a:off x="3332163" y="1663700"/>
            <a:ext cx="503237" cy="523875"/>
          </a:xfrm>
          <a:prstGeom prst="rect">
            <a:avLst/>
          </a:prstGeom>
          <a:solidFill>
            <a:srgbClr val="2D2DB9">
              <a:lumMod val="20000"/>
              <a:lumOff val="8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b="1" kern="0">
              <a:solidFill>
                <a:srgbClr val="80808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4E6EEE0-8F56-4679-9CD2-D42168636E0E}"/>
              </a:ext>
            </a:extLst>
          </p:cNvPr>
          <p:cNvSpPr/>
          <p:nvPr/>
        </p:nvSpPr>
        <p:spPr bwMode="auto">
          <a:xfrm>
            <a:off x="3852863" y="1663700"/>
            <a:ext cx="504825" cy="523875"/>
          </a:xfrm>
          <a:prstGeom prst="rect">
            <a:avLst/>
          </a:prstGeom>
          <a:solidFill>
            <a:srgbClr val="2D2DB9">
              <a:lumMod val="20000"/>
              <a:lumOff val="8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b="1" kern="0">
              <a:solidFill>
                <a:srgbClr val="80808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4" name="矩形 9">
            <a:extLst>
              <a:ext uri="{FF2B5EF4-FFF2-40B4-BE49-F238E27FC236}">
                <a16:creationId xmlns:a16="http://schemas.microsoft.com/office/drawing/2014/main" id="{42088180-77AE-48FC-852A-FF8A12F8C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038" y="1663700"/>
            <a:ext cx="503237" cy="523875"/>
          </a:xfrm>
          <a:prstGeom prst="rect">
            <a:avLst/>
          </a:prstGeom>
          <a:solidFill>
            <a:srgbClr val="002060"/>
          </a:solidFill>
          <a:ln w="12700" cap="sq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800" b="1" kern="0">
              <a:solidFill>
                <a:srgbClr val="80808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25" name="矩形 10">
            <a:extLst>
              <a:ext uri="{FF2B5EF4-FFF2-40B4-BE49-F238E27FC236}">
                <a16:creationId xmlns:a16="http://schemas.microsoft.com/office/drawing/2014/main" id="{71A35781-2F64-4618-A6C1-578639859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325" y="1663700"/>
            <a:ext cx="504825" cy="523875"/>
          </a:xfrm>
          <a:prstGeom prst="rect">
            <a:avLst/>
          </a:prstGeom>
          <a:solidFill>
            <a:srgbClr val="CC00CC"/>
          </a:solidFill>
          <a:ln w="12700" cap="sq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800" b="1" kern="0">
              <a:solidFill>
                <a:srgbClr val="80808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26" name="矩形 11">
            <a:extLst>
              <a:ext uri="{FF2B5EF4-FFF2-40B4-BE49-F238E27FC236}">
                <a16:creationId xmlns:a16="http://schemas.microsoft.com/office/drawing/2014/main" id="{3D4D7848-86CC-4040-80A0-5A60E1D88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613" y="1663700"/>
            <a:ext cx="503237" cy="523875"/>
          </a:xfrm>
          <a:prstGeom prst="rect">
            <a:avLst/>
          </a:prstGeom>
          <a:solidFill>
            <a:srgbClr val="CC00CC"/>
          </a:solidFill>
          <a:ln w="12700" cap="sq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800" b="1" kern="0">
              <a:solidFill>
                <a:srgbClr val="80808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27" name="矩形 12">
            <a:extLst>
              <a:ext uri="{FF2B5EF4-FFF2-40B4-BE49-F238E27FC236}">
                <a16:creationId xmlns:a16="http://schemas.microsoft.com/office/drawing/2014/main" id="{5F97E8C4-B5FE-4BE9-A764-AC1A92868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900" y="1663700"/>
            <a:ext cx="504825" cy="523875"/>
          </a:xfrm>
          <a:prstGeom prst="rect">
            <a:avLst/>
          </a:prstGeom>
          <a:solidFill>
            <a:srgbClr val="CC00CC"/>
          </a:solidFill>
          <a:ln w="12700" cap="sq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800" b="1" kern="0">
              <a:solidFill>
                <a:srgbClr val="80808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28" name="矩形 13">
            <a:extLst>
              <a:ext uri="{FF2B5EF4-FFF2-40B4-BE49-F238E27FC236}">
                <a16:creationId xmlns:a16="http://schemas.microsoft.com/office/drawing/2014/main" id="{AF6D3E54-5FF9-4A65-887A-20B96E272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188" y="1663700"/>
            <a:ext cx="503237" cy="523875"/>
          </a:xfrm>
          <a:prstGeom prst="rect">
            <a:avLst/>
          </a:prstGeom>
          <a:solidFill>
            <a:srgbClr val="CC00CC"/>
          </a:solidFill>
          <a:ln w="12700" cap="sq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800" b="1" kern="0">
              <a:solidFill>
                <a:srgbClr val="80808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29" name="矩形 14">
            <a:extLst>
              <a:ext uri="{FF2B5EF4-FFF2-40B4-BE49-F238E27FC236}">
                <a16:creationId xmlns:a16="http://schemas.microsoft.com/office/drawing/2014/main" id="{66AF18F2-5C70-4BBE-80EA-FC3FA2774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475" y="1663700"/>
            <a:ext cx="504825" cy="523875"/>
          </a:xfrm>
          <a:prstGeom prst="rect">
            <a:avLst/>
          </a:prstGeom>
          <a:solidFill>
            <a:srgbClr val="CC00CC"/>
          </a:solidFill>
          <a:ln w="12700" cap="sq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800" b="1" kern="0">
              <a:solidFill>
                <a:srgbClr val="80808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30" name="矩形 16">
            <a:extLst>
              <a:ext uri="{FF2B5EF4-FFF2-40B4-BE49-F238E27FC236}">
                <a16:creationId xmlns:a16="http://schemas.microsoft.com/office/drawing/2014/main" id="{D0089301-FD83-4B88-8D6F-2B971DBCF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2928938"/>
            <a:ext cx="504825" cy="523875"/>
          </a:xfrm>
          <a:prstGeom prst="rect">
            <a:avLst/>
          </a:prstGeom>
          <a:solidFill>
            <a:srgbClr val="C00000">
              <a:alpha val="70195"/>
            </a:srgbClr>
          </a:solidFill>
          <a:ln w="12700" cap="sq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800" b="1" kern="0">
              <a:solidFill>
                <a:srgbClr val="80808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31" name="TextBox 18">
            <a:extLst>
              <a:ext uri="{FF2B5EF4-FFF2-40B4-BE49-F238E27FC236}">
                <a16:creationId xmlns:a16="http://schemas.microsoft.com/office/drawing/2014/main" id="{EE3367FC-BCF6-4DA4-9681-3EA20947F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690688"/>
            <a:ext cx="10207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</a:rPr>
              <a:t>cards</a:t>
            </a: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BB147F70-2120-4909-91C0-892B30D58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2976563"/>
            <a:ext cx="1101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</a:rPr>
              <a:t>target</a:t>
            </a:r>
          </a:p>
        </p:txBody>
      </p:sp>
      <p:sp>
        <p:nvSpPr>
          <p:cNvPr id="33" name="TextBox 21">
            <a:extLst>
              <a:ext uri="{FF2B5EF4-FFF2-40B4-BE49-F238E27FC236}">
                <a16:creationId xmlns:a16="http://schemas.microsoft.com/office/drawing/2014/main" id="{DD0A0EFE-4E98-41B1-AD56-8BAB3CDB7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3538" y="2239963"/>
            <a:ext cx="12430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</a:rPr>
              <a:t>middle</a:t>
            </a:r>
          </a:p>
        </p:txBody>
      </p:sp>
      <p:sp>
        <p:nvSpPr>
          <p:cNvPr id="30738" name="TextBox 23">
            <a:extLst>
              <a:ext uri="{FF2B5EF4-FFF2-40B4-BE49-F238E27FC236}">
                <a16:creationId xmlns:a16="http://schemas.microsoft.com/office/drawing/2014/main" id="{64DA4917-2D36-4DA0-AF93-004B92941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6800" y="4187825"/>
            <a:ext cx="4735513" cy="1384300"/>
          </a:xfrm>
          <a:prstGeom prst="rect">
            <a:avLst/>
          </a:prstGeom>
          <a:noFill/>
          <a:ln w="9525">
            <a:solidFill>
              <a:srgbClr val="FFC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if (target == cards[middle])…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if (target  &gt;  cards[middle])…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if (target  &lt;  cards[middle])…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E210941-5D71-4322-B671-6FA84BF6D0D1}"/>
              </a:ext>
            </a:extLst>
          </p:cNvPr>
          <p:cNvSpPr/>
          <p:nvPr/>
        </p:nvSpPr>
        <p:spPr bwMode="auto">
          <a:xfrm>
            <a:off x="2298700" y="1663700"/>
            <a:ext cx="503238" cy="523875"/>
          </a:xfrm>
          <a:prstGeom prst="rect">
            <a:avLst/>
          </a:prstGeom>
          <a:solidFill>
            <a:srgbClr val="2D2DB9">
              <a:lumMod val="20000"/>
              <a:lumOff val="8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b="1" kern="0">
              <a:solidFill>
                <a:srgbClr val="808080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9BA8B9A6-7E3A-44D0-A57F-1334625F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折半查找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1876E2-9F73-4496-AB95-C2939391F7C3}"/>
              </a:ext>
            </a:extLst>
          </p:cNvPr>
          <p:cNvSpPr/>
          <p:nvPr/>
        </p:nvSpPr>
        <p:spPr bwMode="auto">
          <a:xfrm>
            <a:off x="2298700" y="1663700"/>
            <a:ext cx="503238" cy="523875"/>
          </a:xfrm>
          <a:prstGeom prst="rect">
            <a:avLst/>
          </a:prstGeom>
          <a:solidFill>
            <a:srgbClr val="2D2DB9">
              <a:lumMod val="20000"/>
              <a:lumOff val="8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b="1" kern="0">
              <a:solidFill>
                <a:srgbClr val="80808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29226BB-DFC9-40F0-B240-168FD404C3BC}"/>
              </a:ext>
            </a:extLst>
          </p:cNvPr>
          <p:cNvSpPr/>
          <p:nvPr/>
        </p:nvSpPr>
        <p:spPr bwMode="auto">
          <a:xfrm>
            <a:off x="2820988" y="1663700"/>
            <a:ext cx="504825" cy="523875"/>
          </a:xfrm>
          <a:prstGeom prst="rect">
            <a:avLst/>
          </a:prstGeom>
          <a:solidFill>
            <a:srgbClr val="2D2DB9">
              <a:lumMod val="20000"/>
              <a:lumOff val="8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b="1" kern="0">
              <a:solidFill>
                <a:srgbClr val="80808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6D7D0CA-A74F-4230-AF1B-71A6F80A874C}"/>
              </a:ext>
            </a:extLst>
          </p:cNvPr>
          <p:cNvSpPr/>
          <p:nvPr/>
        </p:nvSpPr>
        <p:spPr bwMode="auto">
          <a:xfrm>
            <a:off x="3332163" y="1663700"/>
            <a:ext cx="503237" cy="523875"/>
          </a:xfrm>
          <a:prstGeom prst="rect">
            <a:avLst/>
          </a:prstGeom>
          <a:solidFill>
            <a:srgbClr val="2D2DB9">
              <a:lumMod val="20000"/>
              <a:lumOff val="8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b="1" kern="0">
              <a:solidFill>
                <a:srgbClr val="80808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AAD05BC-F2C0-4635-A40C-7E2AE6B3FABE}"/>
              </a:ext>
            </a:extLst>
          </p:cNvPr>
          <p:cNvSpPr/>
          <p:nvPr/>
        </p:nvSpPr>
        <p:spPr bwMode="auto">
          <a:xfrm>
            <a:off x="3852863" y="1663700"/>
            <a:ext cx="504825" cy="523875"/>
          </a:xfrm>
          <a:prstGeom prst="rect">
            <a:avLst/>
          </a:prstGeom>
          <a:solidFill>
            <a:srgbClr val="2D2DB9">
              <a:lumMod val="20000"/>
              <a:lumOff val="8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b="1" kern="0">
              <a:solidFill>
                <a:srgbClr val="80808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5" name="矩形 9">
            <a:extLst>
              <a:ext uri="{FF2B5EF4-FFF2-40B4-BE49-F238E27FC236}">
                <a16:creationId xmlns:a16="http://schemas.microsoft.com/office/drawing/2014/main" id="{EE213332-A105-4CB6-8890-34FEAC8C1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038" y="1663700"/>
            <a:ext cx="503237" cy="523875"/>
          </a:xfrm>
          <a:prstGeom prst="rect">
            <a:avLst/>
          </a:prstGeom>
          <a:solidFill>
            <a:srgbClr val="002060"/>
          </a:solidFill>
          <a:ln w="12700" cap="sq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800" b="1" kern="0">
              <a:solidFill>
                <a:srgbClr val="80808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26" name="矩形 10">
            <a:extLst>
              <a:ext uri="{FF2B5EF4-FFF2-40B4-BE49-F238E27FC236}">
                <a16:creationId xmlns:a16="http://schemas.microsoft.com/office/drawing/2014/main" id="{C312DDD3-0C88-43BA-AE5D-8C44013E0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325" y="1663700"/>
            <a:ext cx="504825" cy="523875"/>
          </a:xfrm>
          <a:prstGeom prst="rect">
            <a:avLst/>
          </a:prstGeom>
          <a:solidFill>
            <a:srgbClr val="CC00CC"/>
          </a:solidFill>
          <a:ln w="12700" cap="sq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800" b="1" kern="0">
              <a:solidFill>
                <a:srgbClr val="80808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27" name="矩形 11">
            <a:extLst>
              <a:ext uri="{FF2B5EF4-FFF2-40B4-BE49-F238E27FC236}">
                <a16:creationId xmlns:a16="http://schemas.microsoft.com/office/drawing/2014/main" id="{9DC43F6D-EFE4-40B4-BC69-E1FFC80B8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613" y="1663700"/>
            <a:ext cx="503237" cy="523875"/>
          </a:xfrm>
          <a:prstGeom prst="rect">
            <a:avLst/>
          </a:prstGeom>
          <a:solidFill>
            <a:srgbClr val="CC00CC"/>
          </a:solidFill>
          <a:ln w="12700" cap="sq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800" b="1" kern="0">
              <a:solidFill>
                <a:srgbClr val="80808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28" name="矩形 12">
            <a:extLst>
              <a:ext uri="{FF2B5EF4-FFF2-40B4-BE49-F238E27FC236}">
                <a16:creationId xmlns:a16="http://schemas.microsoft.com/office/drawing/2014/main" id="{081C977B-8E75-41BB-BEB1-92E2153D6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900" y="1663700"/>
            <a:ext cx="504825" cy="523875"/>
          </a:xfrm>
          <a:prstGeom prst="rect">
            <a:avLst/>
          </a:prstGeom>
          <a:solidFill>
            <a:srgbClr val="CC00CC"/>
          </a:solidFill>
          <a:ln w="12700" cap="sq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800" b="1" kern="0">
              <a:solidFill>
                <a:srgbClr val="80808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29" name="矩形 13">
            <a:extLst>
              <a:ext uri="{FF2B5EF4-FFF2-40B4-BE49-F238E27FC236}">
                <a16:creationId xmlns:a16="http://schemas.microsoft.com/office/drawing/2014/main" id="{10ABDA2C-B98F-4185-A17B-6D306D9CB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188" y="1663700"/>
            <a:ext cx="503237" cy="523875"/>
          </a:xfrm>
          <a:prstGeom prst="rect">
            <a:avLst/>
          </a:prstGeom>
          <a:solidFill>
            <a:srgbClr val="CC00CC"/>
          </a:solidFill>
          <a:ln w="12700" cap="sq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800" b="1" kern="0">
              <a:solidFill>
                <a:srgbClr val="80808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30" name="矩形 14">
            <a:extLst>
              <a:ext uri="{FF2B5EF4-FFF2-40B4-BE49-F238E27FC236}">
                <a16:creationId xmlns:a16="http://schemas.microsoft.com/office/drawing/2014/main" id="{0F11D1D4-D5D1-468A-BD74-757FB991D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475" y="1663700"/>
            <a:ext cx="504825" cy="523875"/>
          </a:xfrm>
          <a:prstGeom prst="rect">
            <a:avLst/>
          </a:prstGeom>
          <a:solidFill>
            <a:srgbClr val="CC00CC"/>
          </a:solidFill>
          <a:ln w="12700" cap="sq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800" b="1" kern="0">
              <a:solidFill>
                <a:srgbClr val="80808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31" name="矩形 16">
            <a:extLst>
              <a:ext uri="{FF2B5EF4-FFF2-40B4-BE49-F238E27FC236}">
                <a16:creationId xmlns:a16="http://schemas.microsoft.com/office/drawing/2014/main" id="{EFAC36C8-4280-456B-B143-7BBF82F61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2928938"/>
            <a:ext cx="504825" cy="523875"/>
          </a:xfrm>
          <a:prstGeom prst="rect">
            <a:avLst/>
          </a:prstGeom>
          <a:solidFill>
            <a:srgbClr val="C00000">
              <a:alpha val="70195"/>
            </a:srgbClr>
          </a:solidFill>
          <a:ln w="12700" cap="sq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800" b="1" kern="0">
              <a:solidFill>
                <a:srgbClr val="80808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32" name="TextBox 18">
            <a:extLst>
              <a:ext uri="{FF2B5EF4-FFF2-40B4-BE49-F238E27FC236}">
                <a16:creationId xmlns:a16="http://schemas.microsoft.com/office/drawing/2014/main" id="{47067788-5045-4478-B2D2-74BC65F1C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690688"/>
            <a:ext cx="10207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</a:rPr>
              <a:t>cards</a:t>
            </a: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BFEE8C76-145F-4605-9AB2-6CFDC0D18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2976563"/>
            <a:ext cx="1101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</a:rPr>
              <a:t>target</a:t>
            </a:r>
          </a:p>
        </p:txBody>
      </p:sp>
      <p:sp>
        <p:nvSpPr>
          <p:cNvPr id="34" name="TextBox 21">
            <a:extLst>
              <a:ext uri="{FF2B5EF4-FFF2-40B4-BE49-F238E27FC236}">
                <a16:creationId xmlns:a16="http://schemas.microsoft.com/office/drawing/2014/main" id="{BE39894D-BD66-4F1F-B8B9-DC922C1F0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3538" y="2239963"/>
            <a:ext cx="12430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</a:rPr>
              <a:t>middle</a:t>
            </a:r>
          </a:p>
        </p:txBody>
      </p:sp>
      <p:sp>
        <p:nvSpPr>
          <p:cNvPr id="31763" name="TextBox 23">
            <a:extLst>
              <a:ext uri="{FF2B5EF4-FFF2-40B4-BE49-F238E27FC236}">
                <a16:creationId xmlns:a16="http://schemas.microsoft.com/office/drawing/2014/main" id="{EE477EAE-BCDE-4F6E-ADD5-64E5B3EBC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6800" y="4187825"/>
            <a:ext cx="4735513" cy="1384300"/>
          </a:xfrm>
          <a:prstGeom prst="rect">
            <a:avLst/>
          </a:prstGeom>
          <a:noFill/>
          <a:ln w="9525">
            <a:solidFill>
              <a:srgbClr val="FFC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(target == cards[middle])…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606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(target  &gt;  cards[middle])…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606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(target  &lt;  cards[middle])…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AA9C84BB-8BE4-4BA2-8985-A31EACF6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折半查找</a:t>
            </a:r>
          </a:p>
        </p:txBody>
      </p:sp>
      <p:sp>
        <p:nvSpPr>
          <p:cNvPr id="21" name="矩形 9">
            <a:extLst>
              <a:ext uri="{FF2B5EF4-FFF2-40B4-BE49-F238E27FC236}">
                <a16:creationId xmlns:a16="http://schemas.microsoft.com/office/drawing/2014/main" id="{6711496F-DF00-46E4-9F27-5DD94AF1E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3" y="1662113"/>
            <a:ext cx="503237" cy="523875"/>
          </a:xfrm>
          <a:prstGeom prst="rect">
            <a:avLst/>
          </a:prstGeom>
          <a:solidFill>
            <a:srgbClr val="002060"/>
          </a:solidFill>
          <a:ln w="12700" cap="sq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800" b="1" kern="0">
              <a:solidFill>
                <a:srgbClr val="80808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22" name="矩形 13">
            <a:extLst>
              <a:ext uri="{FF2B5EF4-FFF2-40B4-BE49-F238E27FC236}">
                <a16:creationId xmlns:a16="http://schemas.microsoft.com/office/drawing/2014/main" id="{5A5F5A4A-26E5-4527-AA2F-6736F6EA6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888" y="1663700"/>
            <a:ext cx="503237" cy="523875"/>
          </a:xfrm>
          <a:prstGeom prst="rect">
            <a:avLst/>
          </a:prstGeom>
          <a:solidFill>
            <a:srgbClr val="CC00CC"/>
          </a:solidFill>
          <a:ln w="12700" cap="sq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800" b="1" kern="0">
              <a:solidFill>
                <a:srgbClr val="80808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23" name="矩形 14">
            <a:extLst>
              <a:ext uri="{FF2B5EF4-FFF2-40B4-BE49-F238E27FC236}">
                <a16:creationId xmlns:a16="http://schemas.microsoft.com/office/drawing/2014/main" id="{C27A686D-03E8-4F4E-88E6-F7686A1E6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588" y="1663700"/>
            <a:ext cx="504825" cy="523875"/>
          </a:xfrm>
          <a:prstGeom prst="rect">
            <a:avLst/>
          </a:prstGeom>
          <a:solidFill>
            <a:srgbClr val="CC00CC"/>
          </a:solidFill>
          <a:ln w="12700" cap="sq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800" b="1" kern="0">
              <a:solidFill>
                <a:srgbClr val="80808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24" name="矩形 16">
            <a:extLst>
              <a:ext uri="{FF2B5EF4-FFF2-40B4-BE49-F238E27FC236}">
                <a16:creationId xmlns:a16="http://schemas.microsoft.com/office/drawing/2014/main" id="{EFDC814A-276A-47AD-B9D6-7B30C8A92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2928938"/>
            <a:ext cx="504825" cy="523875"/>
          </a:xfrm>
          <a:prstGeom prst="rect">
            <a:avLst/>
          </a:prstGeom>
          <a:solidFill>
            <a:srgbClr val="C00000">
              <a:alpha val="70195"/>
            </a:srgbClr>
          </a:solidFill>
          <a:ln w="12700" cap="sq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800" b="1" kern="0">
              <a:solidFill>
                <a:srgbClr val="80808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BF3495FB-078F-4134-B556-7DF704A4B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690688"/>
            <a:ext cx="10207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</a:rPr>
              <a:t>cards</a:t>
            </a:r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4B78BD81-BB09-4634-9BE7-2E92C555C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2976563"/>
            <a:ext cx="1101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</a:rPr>
              <a:t>target</a:t>
            </a:r>
          </a:p>
        </p:txBody>
      </p:sp>
      <p:sp>
        <p:nvSpPr>
          <p:cNvPr id="32779" name="TextBox 23">
            <a:extLst>
              <a:ext uri="{FF2B5EF4-FFF2-40B4-BE49-F238E27FC236}">
                <a16:creationId xmlns:a16="http://schemas.microsoft.com/office/drawing/2014/main" id="{D033E705-10A8-4311-A4C0-013B84ACD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6800" y="4187825"/>
            <a:ext cx="4735513" cy="1384300"/>
          </a:xfrm>
          <a:prstGeom prst="rect">
            <a:avLst/>
          </a:prstGeom>
          <a:noFill/>
          <a:ln w="9525">
            <a:solidFill>
              <a:srgbClr val="FFC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606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(target == cards[middle])…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(target  &gt;  cards[middle])…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606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(target  &lt;  cards[middle])…</a:t>
            </a:r>
          </a:p>
        </p:txBody>
      </p:sp>
      <p:sp>
        <p:nvSpPr>
          <p:cNvPr id="28" name="矩形 12">
            <a:extLst>
              <a:ext uri="{FF2B5EF4-FFF2-40B4-BE49-F238E27FC236}">
                <a16:creationId xmlns:a16="http://schemas.microsoft.com/office/drawing/2014/main" id="{583A9137-331C-44FA-BAF2-300D697D2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113" y="1666875"/>
            <a:ext cx="504825" cy="523875"/>
          </a:xfrm>
          <a:prstGeom prst="rect">
            <a:avLst/>
          </a:prstGeom>
          <a:solidFill>
            <a:srgbClr val="009900"/>
          </a:solidFill>
          <a:ln w="12700" cap="sq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800" b="1" kern="0">
              <a:solidFill>
                <a:srgbClr val="80808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29" name="矩形 12">
            <a:extLst>
              <a:ext uri="{FF2B5EF4-FFF2-40B4-BE49-F238E27FC236}">
                <a16:creationId xmlns:a16="http://schemas.microsoft.com/office/drawing/2014/main" id="{E6D21E30-AB03-45C4-AD41-C2516FAEA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3" y="1666875"/>
            <a:ext cx="504825" cy="523875"/>
          </a:xfrm>
          <a:prstGeom prst="rect">
            <a:avLst/>
          </a:prstGeom>
          <a:solidFill>
            <a:srgbClr val="009900"/>
          </a:solidFill>
          <a:ln w="12700" cap="sq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800" b="1" kern="0">
              <a:solidFill>
                <a:srgbClr val="80808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30" name="矩形 12">
            <a:extLst>
              <a:ext uri="{FF2B5EF4-FFF2-40B4-BE49-F238E27FC236}">
                <a16:creationId xmlns:a16="http://schemas.microsoft.com/office/drawing/2014/main" id="{03CED88A-CFC4-4019-913C-91BF2C640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688" y="1666875"/>
            <a:ext cx="504825" cy="523875"/>
          </a:xfrm>
          <a:prstGeom prst="rect">
            <a:avLst/>
          </a:prstGeom>
          <a:solidFill>
            <a:srgbClr val="009900"/>
          </a:solidFill>
          <a:ln w="12700" cap="sq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800" b="1" kern="0">
              <a:solidFill>
                <a:srgbClr val="80808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31" name="矩形 12">
            <a:extLst>
              <a:ext uri="{FF2B5EF4-FFF2-40B4-BE49-F238E27FC236}">
                <a16:creationId xmlns:a16="http://schemas.microsoft.com/office/drawing/2014/main" id="{7988E3DE-AFC1-4097-817E-98B799D9C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1662113"/>
            <a:ext cx="504825" cy="523875"/>
          </a:xfrm>
          <a:prstGeom prst="rect">
            <a:avLst/>
          </a:prstGeom>
          <a:solidFill>
            <a:srgbClr val="009900"/>
          </a:solidFill>
          <a:ln w="12700" cap="sq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800" b="1" kern="0">
              <a:solidFill>
                <a:srgbClr val="80808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32" name="矩形 12">
            <a:extLst>
              <a:ext uri="{FF2B5EF4-FFF2-40B4-BE49-F238E27FC236}">
                <a16:creationId xmlns:a16="http://schemas.microsoft.com/office/drawing/2014/main" id="{C8730A97-F712-41E2-9CAB-409F9D7FD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738" y="1662113"/>
            <a:ext cx="504825" cy="523875"/>
          </a:xfrm>
          <a:prstGeom prst="rect">
            <a:avLst/>
          </a:prstGeom>
          <a:solidFill>
            <a:srgbClr val="009900"/>
          </a:solidFill>
          <a:ln w="12700" cap="sq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800" b="1" kern="0">
              <a:solidFill>
                <a:srgbClr val="80808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DAB1AC0-347E-4C36-9BDF-77979347E4DD}"/>
              </a:ext>
            </a:extLst>
          </p:cNvPr>
          <p:cNvSpPr/>
          <p:nvPr/>
        </p:nvSpPr>
        <p:spPr bwMode="auto">
          <a:xfrm>
            <a:off x="4887913" y="1663700"/>
            <a:ext cx="504825" cy="523875"/>
          </a:xfrm>
          <a:prstGeom prst="rect">
            <a:avLst/>
          </a:prstGeom>
          <a:solidFill>
            <a:srgbClr val="2D2DB9">
              <a:lumMod val="20000"/>
              <a:lumOff val="8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b="1" kern="0">
              <a:solidFill>
                <a:srgbClr val="80808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9E6B9A6-9608-4DDD-95D8-2B6831531B14}"/>
              </a:ext>
            </a:extLst>
          </p:cNvPr>
          <p:cNvSpPr/>
          <p:nvPr/>
        </p:nvSpPr>
        <p:spPr bwMode="auto">
          <a:xfrm>
            <a:off x="5413375" y="1663700"/>
            <a:ext cx="504825" cy="523875"/>
          </a:xfrm>
          <a:prstGeom prst="rect">
            <a:avLst/>
          </a:prstGeom>
          <a:solidFill>
            <a:srgbClr val="2D2DB9">
              <a:lumMod val="20000"/>
              <a:lumOff val="8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b="1" kern="0">
              <a:solidFill>
                <a:srgbClr val="80808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35" name="TextBox 21">
            <a:extLst>
              <a:ext uri="{FF2B5EF4-FFF2-40B4-BE49-F238E27FC236}">
                <a16:creationId xmlns:a16="http://schemas.microsoft.com/office/drawing/2014/main" id="{9051C06D-AABC-4549-922E-B75164709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3538" y="2239963"/>
            <a:ext cx="12430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</a:rPr>
              <a:t>middle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C6EF9BA7-C973-4D5E-84F4-ED096E1F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折半查找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904CFC1-41F2-4577-85FB-992107B7B730}"/>
              </a:ext>
            </a:extLst>
          </p:cNvPr>
          <p:cNvSpPr/>
          <p:nvPr/>
        </p:nvSpPr>
        <p:spPr bwMode="auto">
          <a:xfrm>
            <a:off x="2286000" y="1663700"/>
            <a:ext cx="504825" cy="523875"/>
          </a:xfrm>
          <a:prstGeom prst="rect">
            <a:avLst/>
          </a:prstGeom>
          <a:solidFill>
            <a:srgbClr val="2D2DB9">
              <a:lumMod val="20000"/>
              <a:lumOff val="80000"/>
            </a:srgbClr>
          </a:solidFill>
          <a:ln w="12700" cap="sq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b="1" kern="0">
              <a:solidFill>
                <a:srgbClr val="80808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2" name="矩形 9">
            <a:extLst>
              <a:ext uri="{FF2B5EF4-FFF2-40B4-BE49-F238E27FC236}">
                <a16:creationId xmlns:a16="http://schemas.microsoft.com/office/drawing/2014/main" id="{EDBAE4EC-DAE7-4BB7-84DA-C0E477EF8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175" y="1663700"/>
            <a:ext cx="503238" cy="523875"/>
          </a:xfrm>
          <a:prstGeom prst="rect">
            <a:avLst/>
          </a:prstGeom>
          <a:solidFill>
            <a:srgbClr val="002060"/>
          </a:solidFill>
          <a:ln w="12700" cap="sq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800" b="1" kern="0">
              <a:solidFill>
                <a:srgbClr val="80808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23" name="矩形 10">
            <a:extLst>
              <a:ext uri="{FF2B5EF4-FFF2-40B4-BE49-F238E27FC236}">
                <a16:creationId xmlns:a16="http://schemas.microsoft.com/office/drawing/2014/main" id="{624589EE-1092-47EB-8E63-613FE7D89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463" y="1663700"/>
            <a:ext cx="504825" cy="523875"/>
          </a:xfrm>
          <a:prstGeom prst="rect">
            <a:avLst/>
          </a:prstGeom>
          <a:solidFill>
            <a:srgbClr val="CC00CC"/>
          </a:solidFill>
          <a:ln w="12700" cap="sq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800" b="1" kern="0">
              <a:solidFill>
                <a:srgbClr val="80808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24" name="矩形 11">
            <a:extLst>
              <a:ext uri="{FF2B5EF4-FFF2-40B4-BE49-F238E27FC236}">
                <a16:creationId xmlns:a16="http://schemas.microsoft.com/office/drawing/2014/main" id="{04C08EEC-AEB8-45F2-B03B-9D79132C6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638" y="1663700"/>
            <a:ext cx="503237" cy="523875"/>
          </a:xfrm>
          <a:prstGeom prst="rect">
            <a:avLst/>
          </a:prstGeom>
          <a:solidFill>
            <a:srgbClr val="CC00CC"/>
          </a:solidFill>
          <a:ln w="12700" cap="sq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800" b="1" kern="0">
              <a:solidFill>
                <a:srgbClr val="80808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25" name="矩形 16">
            <a:extLst>
              <a:ext uri="{FF2B5EF4-FFF2-40B4-BE49-F238E27FC236}">
                <a16:creationId xmlns:a16="http://schemas.microsoft.com/office/drawing/2014/main" id="{1E34455F-195E-439A-8886-D392611FA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2928938"/>
            <a:ext cx="504825" cy="523875"/>
          </a:xfrm>
          <a:prstGeom prst="rect">
            <a:avLst/>
          </a:prstGeom>
          <a:solidFill>
            <a:srgbClr val="C00000">
              <a:alpha val="70195"/>
            </a:srgbClr>
          </a:solidFill>
          <a:ln w="12700" cap="sq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800" b="1" kern="0">
              <a:solidFill>
                <a:srgbClr val="80808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26" name="TextBox 18">
            <a:extLst>
              <a:ext uri="{FF2B5EF4-FFF2-40B4-BE49-F238E27FC236}">
                <a16:creationId xmlns:a16="http://schemas.microsoft.com/office/drawing/2014/main" id="{3EA8736E-6E72-4D42-85DC-2025BC1BB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690688"/>
            <a:ext cx="10207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</a:rPr>
              <a:t>cards</a:t>
            </a:r>
          </a:p>
        </p:txBody>
      </p:sp>
      <p:sp>
        <p:nvSpPr>
          <p:cNvPr id="27" name="TextBox 19">
            <a:extLst>
              <a:ext uri="{FF2B5EF4-FFF2-40B4-BE49-F238E27FC236}">
                <a16:creationId xmlns:a16="http://schemas.microsoft.com/office/drawing/2014/main" id="{E64AAC30-A0B6-4401-B312-C283DD087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2976563"/>
            <a:ext cx="1101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</a:rPr>
              <a:t>target</a:t>
            </a:r>
          </a:p>
        </p:txBody>
      </p:sp>
      <p:sp>
        <p:nvSpPr>
          <p:cNvPr id="33804" name="TextBox 23">
            <a:extLst>
              <a:ext uri="{FF2B5EF4-FFF2-40B4-BE49-F238E27FC236}">
                <a16:creationId xmlns:a16="http://schemas.microsoft.com/office/drawing/2014/main" id="{7CE3CE45-1C53-4CA5-BC3A-31C1ECF5E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6800" y="4187825"/>
            <a:ext cx="4735513" cy="1384300"/>
          </a:xfrm>
          <a:prstGeom prst="rect">
            <a:avLst/>
          </a:prstGeom>
          <a:noFill/>
          <a:ln w="9525">
            <a:solidFill>
              <a:srgbClr val="FFC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606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(target == cards[middle])…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606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(target  &gt;  cards[middle])…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(target  &lt;  cards[middle])…</a:t>
            </a:r>
          </a:p>
        </p:txBody>
      </p:sp>
      <p:sp>
        <p:nvSpPr>
          <p:cNvPr id="29" name="矩形 12">
            <a:extLst>
              <a:ext uri="{FF2B5EF4-FFF2-40B4-BE49-F238E27FC236}">
                <a16:creationId xmlns:a16="http://schemas.microsoft.com/office/drawing/2014/main" id="{B3D32518-F350-4CB0-A4C7-034A97437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1338" y="1666875"/>
            <a:ext cx="504825" cy="523875"/>
          </a:xfrm>
          <a:prstGeom prst="rect">
            <a:avLst/>
          </a:prstGeom>
          <a:solidFill>
            <a:srgbClr val="009900"/>
          </a:solidFill>
          <a:ln w="12700" cap="sq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800" b="1" kern="0">
              <a:solidFill>
                <a:srgbClr val="80808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30" name="矩形 12">
            <a:extLst>
              <a:ext uri="{FF2B5EF4-FFF2-40B4-BE49-F238E27FC236}">
                <a16:creationId xmlns:a16="http://schemas.microsoft.com/office/drawing/2014/main" id="{23560CF2-4F84-47B4-84C4-984B5407F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0" y="1666875"/>
            <a:ext cx="504825" cy="523875"/>
          </a:xfrm>
          <a:prstGeom prst="rect">
            <a:avLst/>
          </a:prstGeom>
          <a:solidFill>
            <a:srgbClr val="009900"/>
          </a:solidFill>
          <a:ln w="12700" cap="sq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800" b="1" kern="0">
              <a:solidFill>
                <a:srgbClr val="80808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31" name="矩形 12">
            <a:extLst>
              <a:ext uri="{FF2B5EF4-FFF2-40B4-BE49-F238E27FC236}">
                <a16:creationId xmlns:a16="http://schemas.microsoft.com/office/drawing/2014/main" id="{F145C37E-9DBD-4185-91B9-9B76C43DD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325" y="1666875"/>
            <a:ext cx="504825" cy="523875"/>
          </a:xfrm>
          <a:prstGeom prst="rect">
            <a:avLst/>
          </a:prstGeom>
          <a:solidFill>
            <a:srgbClr val="009900"/>
          </a:solidFill>
          <a:ln w="12700" cap="sq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800" b="1" kern="0">
              <a:solidFill>
                <a:srgbClr val="80808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32" name="矩形 12">
            <a:extLst>
              <a:ext uri="{FF2B5EF4-FFF2-40B4-BE49-F238E27FC236}">
                <a16:creationId xmlns:a16="http://schemas.microsoft.com/office/drawing/2014/main" id="{B9B1E347-3723-4D6C-A4B8-D0AB5864B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263" y="1666875"/>
            <a:ext cx="504825" cy="523875"/>
          </a:xfrm>
          <a:prstGeom prst="rect">
            <a:avLst/>
          </a:prstGeom>
          <a:solidFill>
            <a:srgbClr val="009900"/>
          </a:solidFill>
          <a:ln w="12700" cap="sq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800" b="1" kern="0">
              <a:solidFill>
                <a:srgbClr val="80808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33" name="矩形 12">
            <a:extLst>
              <a:ext uri="{FF2B5EF4-FFF2-40B4-BE49-F238E27FC236}">
                <a16:creationId xmlns:a16="http://schemas.microsoft.com/office/drawing/2014/main" id="{DF1447E7-399D-4ECF-8D2E-F3F429B5A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75" y="1666875"/>
            <a:ext cx="504825" cy="523875"/>
          </a:xfrm>
          <a:prstGeom prst="rect">
            <a:avLst/>
          </a:prstGeom>
          <a:solidFill>
            <a:srgbClr val="009900"/>
          </a:solidFill>
          <a:ln w="12700" cap="sq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800" b="1" kern="0">
              <a:solidFill>
                <a:srgbClr val="80808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34" name="矩形 12">
            <a:extLst>
              <a:ext uri="{FF2B5EF4-FFF2-40B4-BE49-F238E27FC236}">
                <a16:creationId xmlns:a16="http://schemas.microsoft.com/office/drawing/2014/main" id="{E58AF52A-E35D-4F2F-88C7-A477B2D1F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138" y="1666875"/>
            <a:ext cx="504825" cy="523875"/>
          </a:xfrm>
          <a:prstGeom prst="rect">
            <a:avLst/>
          </a:prstGeom>
          <a:solidFill>
            <a:srgbClr val="009900"/>
          </a:solidFill>
          <a:ln w="12700" cap="sq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800" b="1" kern="0">
              <a:solidFill>
                <a:srgbClr val="80808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35" name="TextBox 21">
            <a:extLst>
              <a:ext uri="{FF2B5EF4-FFF2-40B4-BE49-F238E27FC236}">
                <a16:creationId xmlns:a16="http://schemas.microsoft.com/office/drawing/2014/main" id="{F9D04D8E-C485-45DA-8FF0-EBA18AB55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3538" y="2239963"/>
            <a:ext cx="12430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</a:rPr>
              <a:t>middle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页脚占位符 3">
            <a:extLst>
              <a:ext uri="{FF2B5EF4-FFF2-40B4-BE49-F238E27FC236}">
                <a16:creationId xmlns:a16="http://schemas.microsoft.com/office/drawing/2014/main" id="{C79C3B7A-D3EE-4269-A3A1-81A79A4E43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600">
                <a:solidFill>
                  <a:schemeClr val="bg1"/>
                </a:solidFill>
              </a:rPr>
              <a:t>程序设计基础</a:t>
            </a:r>
          </a:p>
        </p:txBody>
      </p:sp>
      <p:sp>
        <p:nvSpPr>
          <p:cNvPr id="34819" name="灯片编号占位符 4">
            <a:extLst>
              <a:ext uri="{FF2B5EF4-FFF2-40B4-BE49-F238E27FC236}">
                <a16:creationId xmlns:a16="http://schemas.microsoft.com/office/drawing/2014/main" id="{59F7030D-2A89-4C8A-A64D-41A3B160FB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607A3B6-23AE-41BC-A1D1-198C704EBF26}" type="slidenum">
              <a:rPr lang="zh-CN" altLang="en-US" sz="1600" b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zh-CN" altLang="en-US" sz="1600" b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20" name="文本框 6">
            <a:extLst>
              <a:ext uri="{FF2B5EF4-FFF2-40B4-BE49-F238E27FC236}">
                <a16:creationId xmlns:a16="http://schemas.microsoft.com/office/drawing/2014/main" id="{D5DBBE45-0870-4D09-AB2F-0016568E8B6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63500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600" b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以下哪种方式</a:t>
            </a:r>
            <a:r>
              <a:rPr lang="zh-CN" altLang="en-US" sz="2600" b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可以</a:t>
            </a:r>
            <a:r>
              <a:rPr lang="zh-CN" altLang="en-US" sz="2600" b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用来表达查找范围</a:t>
            </a:r>
          </a:p>
        </p:txBody>
      </p:sp>
      <p:sp>
        <p:nvSpPr>
          <p:cNvPr id="34821" name="文本框 7">
            <a:extLst>
              <a:ext uri="{FF2B5EF4-FFF2-40B4-BE49-F238E27FC236}">
                <a16:creationId xmlns:a16="http://schemas.microsoft.com/office/drawing/2014/main" id="{D12007A5-69E9-40F8-802B-5B0C93B5D817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600" b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 low = 0, high = 9;</a:t>
            </a:r>
            <a:endParaRPr lang="zh-CN" altLang="en-US" sz="2600" b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4822" name="文本框 8">
            <a:extLst>
              <a:ext uri="{FF2B5EF4-FFF2-40B4-BE49-F238E27FC236}">
                <a16:creationId xmlns:a16="http://schemas.microsoft.com/office/drawing/2014/main" id="{76639455-BDBF-43E3-86E4-ACC309F892B4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600" b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 low = 0, high = 10;</a:t>
            </a:r>
            <a:endParaRPr lang="zh-CN" altLang="en-US" sz="2600" b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4823" name="文本框 9">
            <a:extLst>
              <a:ext uri="{FF2B5EF4-FFF2-40B4-BE49-F238E27FC236}">
                <a16:creationId xmlns:a16="http://schemas.microsoft.com/office/drawing/2014/main" id="{6331E653-EECE-43B8-A52F-B8197A8362CE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600" b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 low = -1, high = 9;</a:t>
            </a:r>
            <a:endParaRPr lang="zh-CN" altLang="en-US" sz="2600" b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4824" name="文本框 10">
            <a:extLst>
              <a:ext uri="{FF2B5EF4-FFF2-40B4-BE49-F238E27FC236}">
                <a16:creationId xmlns:a16="http://schemas.microsoft.com/office/drawing/2014/main" id="{F9FE2B96-E786-4A04-9090-CCD470FAEC2D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600" b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 low = -1, high = 10;</a:t>
            </a:r>
            <a:endParaRPr lang="zh-CN" altLang="en-US" sz="2600" b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FDE7B77-39A4-402E-A101-07B7511B2B49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4956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0102D0C-FC3B-41AA-A547-08E1FA8AF86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681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2101C4-124D-4C7F-864F-EB1CD9DAF226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06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1815CA2-811B-46AD-985A-1AFFA2C8F71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131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7906E98D-9BC2-4B2D-B491-AB74AA5CFE7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16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41D60D-8192-4B5F-8994-B3B86340D277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831" name="文本框 6">
            <a:extLst>
              <a:ext uri="{FF2B5EF4-FFF2-40B4-BE49-F238E27FC236}">
                <a16:creationId xmlns:a16="http://schemas.microsoft.com/office/drawing/2014/main" id="{66BB7DA8-0F27-44EE-8DBE-09D474F8C352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200" b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b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b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34832" name="文本框 7">
            <a:extLst>
              <a:ext uri="{FF2B5EF4-FFF2-40B4-BE49-F238E27FC236}">
                <a16:creationId xmlns:a16="http://schemas.microsoft.com/office/drawing/2014/main" id="{2F879D79-DC91-4C93-AD71-224B79259D51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779001" y="1270000"/>
            <a:ext cx="333216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lang="zh-CN" altLang="en-US" sz="2000" b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左闭右闭区间：</a:t>
            </a:r>
            <a:r>
              <a:rPr lang="en-US" altLang="zh-CN" sz="2000" b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[0, 9]</a:t>
            </a:r>
          </a:p>
          <a:p>
            <a:pPr lvl="0">
              <a:spcBef>
                <a:spcPct val="0"/>
              </a:spcBef>
              <a:buClrTx/>
              <a:buNone/>
            </a:pPr>
            <a:r>
              <a:rPr lang="zh-CN" altLang="en-US" sz="2000" b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左闭右开区间：</a:t>
            </a:r>
            <a:r>
              <a:rPr lang="en-US" altLang="zh-CN" sz="2000" b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[0, 10)</a:t>
            </a:r>
          </a:p>
          <a:p>
            <a:pPr lvl="0">
              <a:spcBef>
                <a:spcPct val="0"/>
              </a:spcBef>
              <a:buClrTx/>
              <a:buNone/>
            </a:pPr>
            <a:r>
              <a:rPr lang="zh-CN" altLang="en-US" sz="2000" b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左开右闭区间：</a:t>
            </a:r>
            <a:r>
              <a:rPr lang="en-US" altLang="zh-CN" sz="2000" b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(-1, 9]</a:t>
            </a:r>
          </a:p>
          <a:p>
            <a:pPr lvl="0">
              <a:spcBef>
                <a:spcPct val="0"/>
              </a:spcBef>
              <a:buClrTx/>
              <a:buNone/>
            </a:pPr>
            <a:r>
              <a:rPr lang="zh-CN" altLang="en-US" sz="2000" b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左开右开区间：</a:t>
            </a:r>
            <a:r>
              <a:rPr lang="en-US" altLang="zh-CN" sz="2000" b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(-1, 10)</a:t>
            </a:r>
          </a:p>
          <a:p>
            <a:pPr lvl="0">
              <a:spcBef>
                <a:spcPct val="0"/>
              </a:spcBef>
              <a:buClrTx/>
              <a:buNone/>
            </a:pPr>
            <a:endParaRPr lang="en-US" altLang="zh-CN" sz="2000" b="0">
              <a:solidFill>
                <a:srgbClr val="FFFF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>
              <a:spcBef>
                <a:spcPct val="0"/>
              </a:spcBef>
              <a:buClrTx/>
              <a:buNone/>
            </a:pPr>
            <a:r>
              <a:rPr lang="zh-CN" altLang="en-US" sz="2000" b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只要变量的意义保持一致，这些表达方式都是合理的</a:t>
            </a:r>
          </a:p>
        </p:txBody>
      </p:sp>
      <p:grpSp>
        <p:nvGrpSpPr>
          <p:cNvPr id="34834" name="组合 5">
            <a:extLst>
              <a:ext uri="{FF2B5EF4-FFF2-40B4-BE49-F238E27FC236}">
                <a16:creationId xmlns:a16="http://schemas.microsoft.com/office/drawing/2014/main" id="{90F7BF71-25B7-4718-B74B-07EE6D580A43}"/>
              </a:ext>
            </a:extLst>
          </p:cNvPr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3" name="RemarkBack">
              <a:extLst>
                <a:ext uri="{FF2B5EF4-FFF2-40B4-BE49-F238E27FC236}">
                  <a16:creationId xmlns:a16="http://schemas.microsoft.com/office/drawing/2014/main" id="{97445859-E1FC-4ECC-8522-1BBE8478F4D7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RemarkBlock">
              <a:extLst>
                <a:ext uri="{FF2B5EF4-FFF2-40B4-BE49-F238E27FC236}">
                  <a16:creationId xmlns:a16="http://schemas.microsoft.com/office/drawing/2014/main" id="{CFDFAB35-0803-4BB9-87F3-3A1D7C4D5C4B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9537700" y="12700"/>
              <a:ext cx="190516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38" name="RemarkTitleText">
              <a:extLst>
                <a:ext uri="{FF2B5EF4-FFF2-40B4-BE49-F238E27FC236}">
                  <a16:creationId xmlns:a16="http://schemas.microsoft.com/office/drawing/2014/main" id="{A8E78793-6D67-4B11-AC59-472E9F8F5E7E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977902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0"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34833" name="组合 20">
            <a:extLst>
              <a:ext uri="{FF2B5EF4-FFF2-40B4-BE49-F238E27FC236}">
                <a16:creationId xmlns:a16="http://schemas.microsoft.com/office/drawing/2014/main" id="{4588E31D-57A6-4E1E-87B3-D88FFF1094FC}"/>
              </a:ext>
            </a:extLst>
          </p:cNvPr>
          <p:cNvGrpSpPr>
            <a:grpSpLocks/>
          </p:cNvGrpSpPr>
          <p:nvPr>
            <p:custDataLst>
              <p:tags r:id="rId16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E26BD385-4137-4FB9-A841-165DD482039E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4D70824A-BC60-4B2E-896C-1F1E9C0C9CE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41" name="TypeText">
              <a:extLst>
                <a:ext uri="{FF2B5EF4-FFF2-40B4-BE49-F238E27FC236}">
                  <a16:creationId xmlns:a16="http://schemas.microsoft.com/office/drawing/2014/main" id="{218E73F0-9D80-4C47-83CF-44EC03AD276E}"/>
                </a:ext>
              </a:extLst>
            </p:cNvPr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600" b="0"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34842" name="TipText">
              <a:extLst>
                <a:ext uri="{FF2B5EF4-FFF2-40B4-BE49-F238E27FC236}">
                  <a16:creationId xmlns:a16="http://schemas.microsoft.com/office/drawing/2014/main" id="{89BBC5E4-979C-416F-AD69-2C789B9DB837}"/>
                </a:ext>
              </a:extLst>
            </p:cNvPr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b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4835" name="图片 5">
            <a:extLst>
              <a:ext uri="{FF2B5EF4-FFF2-40B4-BE49-F238E27FC236}">
                <a16:creationId xmlns:a16="http://schemas.microsoft.com/office/drawing/2014/main" id="{4B34ECB7-AB38-4633-BA5B-8AA1660CB345}"/>
              </a:ext>
            </a:extLst>
          </p:cNvPr>
          <p:cNvPicPr>
            <a:picLocks/>
          </p:cNvPicPr>
          <p:nvPr>
            <p:custDataLst>
              <p:tags r:id="rId17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文本占位符 5">
            <a:extLst>
              <a:ext uri="{FF2B5EF4-FFF2-40B4-BE49-F238E27FC236}">
                <a16:creationId xmlns:a16="http://schemas.microsoft.com/office/drawing/2014/main" id="{F5A58B63-3B3A-482A-B862-F582B3A73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0070C0"/>
                </a:solidFill>
              </a:rPr>
              <a:t>// </a:t>
            </a:r>
            <a:r>
              <a:rPr lang="zh-CN" altLang="en-US" b="1" dirty="0">
                <a:solidFill>
                  <a:srgbClr val="0070C0"/>
                </a:solidFill>
              </a:rPr>
              <a:t>初始范围</a:t>
            </a:r>
            <a:r>
              <a:rPr lang="en-US" altLang="zh-CN" b="1" dirty="0">
                <a:solidFill>
                  <a:srgbClr val="0070C0"/>
                </a:solidFill>
              </a:rPr>
              <a:t>[0, 9]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int id = -1, low = 0, high = 9;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while (</a:t>
            </a:r>
            <a:r>
              <a:rPr lang="zh-CN" altLang="en-US" b="1" dirty="0">
                <a:solidFill>
                  <a:srgbClr val="0070C0"/>
                </a:solidFill>
              </a:rPr>
              <a:t>范围内有待查找的元素</a:t>
            </a:r>
            <a:r>
              <a:rPr lang="en-US" altLang="zh-CN" dirty="0"/>
              <a:t>) {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int middle = (low + high) / 2;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if (target == cards[middle]) {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    </a:t>
            </a:r>
            <a:r>
              <a:rPr lang="zh-CN" altLang="en-US" b="1" dirty="0">
                <a:solidFill>
                  <a:srgbClr val="0070C0"/>
                </a:solidFill>
              </a:rPr>
              <a:t>找到了！</a:t>
            </a:r>
            <a:endParaRPr lang="en-US" altLang="zh-CN" b="1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    break;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} else if (target &gt; cards[middle]) {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    </a:t>
            </a:r>
            <a:r>
              <a:rPr lang="zh-CN" altLang="en-US" b="1" dirty="0">
                <a:solidFill>
                  <a:srgbClr val="0070C0"/>
                </a:solidFill>
              </a:rPr>
              <a:t>更新范围</a:t>
            </a:r>
            <a:r>
              <a:rPr lang="en-US" altLang="zh-CN" dirty="0"/>
              <a:t>[middle + 1, high]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} else {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    </a:t>
            </a:r>
            <a:r>
              <a:rPr lang="zh-CN" altLang="en-US" b="1" dirty="0">
                <a:solidFill>
                  <a:srgbClr val="0070C0"/>
                </a:solidFill>
              </a:rPr>
              <a:t>更新范围</a:t>
            </a:r>
            <a:r>
              <a:rPr lang="en-US" altLang="zh-CN" dirty="0"/>
              <a:t>[low, middle – 1]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}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}</a:t>
            </a:r>
            <a:endParaRPr lang="zh-CN" altLang="en-US" dirty="0"/>
          </a:p>
        </p:txBody>
      </p:sp>
      <p:sp>
        <p:nvSpPr>
          <p:cNvPr id="35842" name="标题 1">
            <a:extLst>
              <a:ext uri="{FF2B5EF4-FFF2-40B4-BE49-F238E27FC236}">
                <a16:creationId xmlns:a16="http://schemas.microsoft.com/office/drawing/2014/main" id="{5B6E6470-DADC-465B-872A-4E8EC895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折半查找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717292AA-E5A6-486E-9BCC-58612AB2E0C3}"/>
              </a:ext>
            </a:extLst>
          </p:cNvPr>
          <p:cNvSpPr txBox="1"/>
          <p:nvPr/>
        </p:nvSpPr>
        <p:spPr bwMode="auto">
          <a:xfrm>
            <a:off x="1937102" y="2805009"/>
            <a:ext cx="4681538" cy="34448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id = middle;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80C58AFC-F060-4495-B82F-EA005A7A73A3}"/>
              </a:ext>
            </a:extLst>
          </p:cNvPr>
          <p:cNvSpPr txBox="1"/>
          <p:nvPr/>
        </p:nvSpPr>
        <p:spPr bwMode="auto">
          <a:xfrm>
            <a:off x="1949802" y="3941659"/>
            <a:ext cx="4679950" cy="34448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low = middle + 1;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3AC447DF-1D65-41CB-81DD-B97F5666845F}"/>
              </a:ext>
            </a:extLst>
          </p:cNvPr>
          <p:cNvSpPr txBox="1"/>
          <p:nvPr/>
        </p:nvSpPr>
        <p:spPr bwMode="auto">
          <a:xfrm>
            <a:off x="1949802" y="4700484"/>
            <a:ext cx="4679950" cy="34448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high = middle - 1;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42468BAD-27DF-4544-951E-E2DC43733334}"/>
              </a:ext>
            </a:extLst>
          </p:cNvPr>
          <p:cNvSpPr txBox="1"/>
          <p:nvPr/>
        </p:nvSpPr>
        <p:spPr bwMode="auto">
          <a:xfrm>
            <a:off x="1825977" y="1752496"/>
            <a:ext cx="2487613" cy="34448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low &lt;= high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文本占位符 5">
            <a:extLst>
              <a:ext uri="{FF2B5EF4-FFF2-40B4-BE49-F238E27FC236}">
                <a16:creationId xmlns:a16="http://schemas.microsoft.com/office/drawing/2014/main" id="{8B1D91AA-A861-4CF6-BB53-24F7BC1E6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int main()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for (int n = 2; n &lt;= 100; n++)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bool bPrime = true;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for (int i = 2; i * i &lt;= n; i++)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    if (n % i == 0)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        bPrime = false;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        break;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    }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}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if (bPrime)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    cout &lt;&lt; n &lt;&lt; endl;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}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return 0;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</a:p>
        </p:txBody>
      </p:sp>
      <p:sp>
        <p:nvSpPr>
          <p:cNvPr id="9218" name="标题 1">
            <a:extLst>
              <a:ext uri="{FF2B5EF4-FFF2-40B4-BE49-F238E27FC236}">
                <a16:creationId xmlns:a16="http://schemas.microsoft.com/office/drawing/2014/main" id="{4DA3AE86-2691-4583-9DCB-F2834D30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1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文本占位符 5">
            <a:extLst>
              <a:ext uri="{FF2B5EF4-FFF2-40B4-BE49-F238E27FC236}">
                <a16:creationId xmlns:a16="http://schemas.microsoft.com/office/drawing/2014/main" id="{87C22583-3233-40F6-8A32-82ED42380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int id = -1, low = 0, high = 9;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while (low &lt;= high) {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int middle = (low + high) / 2;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if (target == cards[middle]) {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    id = middle;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    break;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} else if (target &gt; cards[middle]) {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    low = middle + 1;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} else {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    high = middle - 1;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}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}</a:t>
            </a:r>
            <a:endParaRPr lang="zh-CN" altLang="en-US" dirty="0"/>
          </a:p>
        </p:txBody>
      </p:sp>
      <p:sp>
        <p:nvSpPr>
          <p:cNvPr id="36866" name="标题 1">
            <a:extLst>
              <a:ext uri="{FF2B5EF4-FFF2-40B4-BE49-F238E27FC236}">
                <a16:creationId xmlns:a16="http://schemas.microsoft.com/office/drawing/2014/main" id="{5430D218-E6D9-4CD7-B4D8-58894B93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折半查找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F4D03C65-FD45-4F09-AB52-4F47446E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折半查找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370F57-5AC6-4022-8713-3F6A8364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循环执行了几次呢？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为什么会有这么大的提高呢？</a:t>
            </a:r>
            <a:endParaRPr lang="en-US" altLang="zh-CN" dirty="0"/>
          </a:p>
          <a:p>
            <a:r>
              <a:rPr lang="zh-CN" altLang="en-US" dirty="0"/>
              <a:t>事先做了排序！</a:t>
            </a:r>
            <a:endParaRPr lang="en-US" altLang="zh-CN" dirty="0"/>
          </a:p>
          <a:p>
            <a:r>
              <a:rPr lang="zh-CN" altLang="en-US" dirty="0"/>
              <a:t>回忆一下：图书馆找书的情形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AB9F81F8-F08E-45B5-822B-67BB694B7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1988840"/>
            <a:ext cx="14049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71E1AD18-B01F-4EE0-B74C-B4E1CF545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排序</a:t>
            </a:r>
          </a:p>
        </p:txBody>
      </p:sp>
      <p:sp>
        <p:nvSpPr>
          <p:cNvPr id="38915" name="内容占位符 2">
            <a:extLst>
              <a:ext uri="{FF2B5EF4-FFF2-40B4-BE49-F238E27FC236}">
                <a16:creationId xmlns:a16="http://schemas.microsoft.com/office/drawing/2014/main" id="{05D85E38-A90A-4EB9-8BC1-2DEC36914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选择排序</a:t>
            </a:r>
            <a:endParaRPr lang="en-US" altLang="zh-CN"/>
          </a:p>
          <a:p>
            <a:r>
              <a:rPr lang="zh-CN" altLang="en-US"/>
              <a:t>冒泡排序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93E67D94-D35C-464E-9412-B6BCE6E6D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选择排序</a:t>
            </a:r>
          </a:p>
        </p:txBody>
      </p:sp>
      <p:sp>
        <p:nvSpPr>
          <p:cNvPr id="39939" name="内容占位符 2">
            <a:extLst>
              <a:ext uri="{FF2B5EF4-FFF2-40B4-BE49-F238E27FC236}">
                <a16:creationId xmlns:a16="http://schemas.microsoft.com/office/drawing/2014/main" id="{FA05D80C-94BA-46A0-AA8C-3FCEF00A2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每次选择剩余元素中最大的放在最后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65F0FDF-A56E-4D1D-AD2B-396984AC6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ct val="0"/>
              </a:spcBef>
              <a:defRPr/>
            </a:pPr>
            <a:endParaRPr lang="en-US" altLang="zh-CN" dirty="0"/>
          </a:p>
          <a:p>
            <a:pPr>
              <a:lnSpc>
                <a:spcPct val="125000"/>
              </a:lnSpc>
              <a:spcBef>
                <a:spcPct val="0"/>
              </a:spcBef>
              <a:defRPr/>
            </a:pPr>
            <a:r>
              <a:rPr lang="en-US" altLang="zh-CN" dirty="0"/>
              <a:t>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cards[10] = {101,102,103,204,205,206,307,308,410,409};</a:t>
            </a:r>
          </a:p>
          <a:p>
            <a:pPr>
              <a:lnSpc>
                <a:spcPct val="125000"/>
              </a:lnSpc>
              <a:spcBef>
                <a:spcPct val="0"/>
              </a:spcBef>
              <a:defRPr/>
            </a:pPr>
            <a:r>
              <a:rPr lang="en-US" altLang="zh-CN" dirty="0"/>
              <a:t>    </a:t>
            </a:r>
            <a:r>
              <a:rPr lang="zh-CN" altLang="en-US" dirty="0"/>
              <a:t>从后向前</a:t>
            </a:r>
            <a:r>
              <a:rPr lang="zh-CN" altLang="en-US" dirty="0">
                <a:solidFill>
                  <a:srgbClr val="FF0000"/>
                </a:solidFill>
              </a:rPr>
              <a:t>枚举</a:t>
            </a:r>
            <a:r>
              <a:rPr lang="zh-CN" altLang="en-US" dirty="0"/>
              <a:t>每个位置</a:t>
            </a:r>
            <a:r>
              <a:rPr lang="en-US" altLang="zh-CN" dirty="0" err="1"/>
              <a:t>i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ct val="0"/>
              </a:spcBef>
              <a:defRPr/>
            </a:pPr>
            <a:endParaRPr lang="en-US" altLang="zh-CN" dirty="0"/>
          </a:p>
          <a:p>
            <a:pPr>
              <a:lnSpc>
                <a:spcPct val="125000"/>
              </a:lnSpc>
              <a:spcBef>
                <a:spcPct val="0"/>
              </a:spcBef>
              <a:defRPr/>
            </a:pPr>
            <a:endParaRPr lang="en-US" altLang="zh-CN" dirty="0"/>
          </a:p>
          <a:p>
            <a:pPr>
              <a:lnSpc>
                <a:spcPct val="125000"/>
              </a:lnSpc>
              <a:spcBef>
                <a:spcPct val="0"/>
              </a:spcBef>
              <a:defRPr/>
            </a:pPr>
            <a:endParaRPr lang="en-US" altLang="zh-CN" dirty="0"/>
          </a:p>
          <a:p>
            <a:pPr>
              <a:lnSpc>
                <a:spcPct val="125000"/>
              </a:lnSpc>
              <a:spcBef>
                <a:spcPct val="0"/>
              </a:spcBef>
              <a:defRPr/>
            </a:pPr>
            <a:r>
              <a:rPr lang="en-US" altLang="zh-CN" dirty="0">
                <a:solidFill>
                  <a:srgbClr val="0000FF"/>
                </a:solidFill>
              </a:rPr>
              <a:t>        </a:t>
            </a:r>
            <a:r>
              <a:rPr lang="zh-CN" altLang="en-US" dirty="0">
                <a:solidFill>
                  <a:srgbClr val="0000FF"/>
                </a:solidFill>
              </a:rPr>
              <a:t>找到位置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zh-CN" altLang="en-US" dirty="0">
                <a:solidFill>
                  <a:srgbClr val="0000FF"/>
                </a:solidFill>
              </a:rPr>
              <a:t>之前的最大的数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ct val="125000"/>
              </a:lnSpc>
              <a:spcBef>
                <a:spcPct val="0"/>
              </a:spcBef>
              <a:defRPr/>
            </a:pPr>
            <a:endParaRPr lang="en-US" altLang="zh-CN" dirty="0"/>
          </a:p>
          <a:p>
            <a:pPr>
              <a:lnSpc>
                <a:spcPct val="125000"/>
              </a:lnSpc>
              <a:spcBef>
                <a:spcPct val="0"/>
              </a:spcBef>
              <a:defRPr/>
            </a:pPr>
            <a:endParaRPr lang="en-US" altLang="zh-CN" dirty="0"/>
          </a:p>
          <a:p>
            <a:pPr>
              <a:lnSpc>
                <a:spcPct val="125000"/>
              </a:lnSpc>
              <a:spcBef>
                <a:spcPct val="0"/>
              </a:spcBef>
              <a:defRPr/>
            </a:pPr>
            <a:endParaRPr lang="en-US" altLang="zh-CN" dirty="0"/>
          </a:p>
          <a:p>
            <a:pPr>
              <a:lnSpc>
                <a:spcPct val="125000"/>
              </a:lnSpc>
              <a:spcBef>
                <a:spcPct val="0"/>
              </a:spcBef>
              <a:defRPr/>
            </a:pPr>
            <a:r>
              <a:rPr lang="en-US" altLang="zh-CN" dirty="0"/>
              <a:t>        </a:t>
            </a:r>
            <a:r>
              <a:rPr lang="zh-CN" altLang="en-US" dirty="0"/>
              <a:t>将最大的数</a:t>
            </a:r>
            <a:r>
              <a:rPr lang="zh-CN" altLang="en-US" dirty="0">
                <a:solidFill>
                  <a:srgbClr val="FF0000"/>
                </a:solidFill>
              </a:rPr>
              <a:t>交换</a:t>
            </a:r>
            <a:r>
              <a:rPr lang="zh-CN" altLang="en-US" dirty="0"/>
              <a:t>到位置</a:t>
            </a:r>
            <a:r>
              <a:rPr lang="en-US" altLang="zh-CN" dirty="0" err="1"/>
              <a:t>i</a:t>
            </a:r>
            <a:r>
              <a:rPr lang="zh-CN" altLang="en-US" dirty="0"/>
              <a:t>处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ct val="0"/>
              </a:spcBef>
              <a:defRPr/>
            </a:pPr>
            <a:endParaRPr lang="en-US" altLang="zh-CN" dirty="0"/>
          </a:p>
          <a:p>
            <a:pPr>
              <a:lnSpc>
                <a:spcPct val="125000"/>
              </a:lnSpc>
              <a:spcBef>
                <a:spcPct val="0"/>
              </a:spcBef>
              <a:defRPr/>
            </a:pPr>
            <a:endParaRPr lang="en-US" altLang="zh-CN" dirty="0"/>
          </a:p>
        </p:txBody>
      </p:sp>
      <p:sp>
        <p:nvSpPr>
          <p:cNvPr id="40962" name="标题 1">
            <a:extLst>
              <a:ext uri="{FF2B5EF4-FFF2-40B4-BE49-F238E27FC236}">
                <a16:creationId xmlns:a16="http://schemas.microsoft.com/office/drawing/2014/main" id="{E3DF4A12-C858-4EDB-B1CD-06D887C5E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选择排序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文本占位符 5">
            <a:extLst>
              <a:ext uri="{FF2B5EF4-FFF2-40B4-BE49-F238E27FC236}">
                <a16:creationId xmlns:a16="http://schemas.microsoft.com/office/drawing/2014/main" id="{EA3141CA-1241-4014-B62C-FB633F20F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ct val="0"/>
              </a:spcBef>
            </a:pPr>
            <a:endParaRPr lang="en-US" altLang="zh-CN" dirty="0"/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en-US" altLang="zh-CN" sz="1800" dirty="0"/>
              <a:t>int cards[10] = {101,102,103,204,205,206,307,308,410,409};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zh-CN" altLang="en-US" dirty="0"/>
              <a:t>从后向前</a:t>
            </a:r>
            <a:r>
              <a:rPr lang="zh-CN" altLang="en-US" dirty="0">
                <a:solidFill>
                  <a:srgbClr val="FF0000"/>
                </a:solidFill>
              </a:rPr>
              <a:t>枚举</a:t>
            </a:r>
            <a:r>
              <a:rPr lang="zh-CN" altLang="en-US" dirty="0"/>
              <a:t>每个位置</a:t>
            </a:r>
            <a:r>
              <a:rPr lang="en-US" altLang="zh-CN" dirty="0" err="1"/>
              <a:t>i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</a:t>
            </a:r>
            <a:r>
              <a:rPr lang="zh-CN" altLang="en-US" dirty="0">
                <a:solidFill>
                  <a:srgbClr val="FF0000"/>
                </a:solidFill>
              </a:rPr>
              <a:t>假设</a:t>
            </a:r>
            <a:r>
              <a:rPr lang="zh-CN" altLang="en-US" dirty="0"/>
              <a:t>第</a:t>
            </a:r>
            <a:r>
              <a:rPr lang="en-US" altLang="zh-CN" dirty="0"/>
              <a:t>0</a:t>
            </a:r>
            <a:r>
              <a:rPr lang="zh-CN" altLang="en-US" dirty="0"/>
              <a:t>个元素最大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</a:t>
            </a:r>
            <a:r>
              <a:rPr lang="zh-CN" altLang="en-US" dirty="0">
                <a:solidFill>
                  <a:srgbClr val="FF0000"/>
                </a:solidFill>
              </a:rPr>
              <a:t>枚举</a:t>
            </a:r>
            <a:r>
              <a:rPr lang="zh-CN" altLang="en-US" dirty="0"/>
              <a:t>从位置</a:t>
            </a:r>
            <a:r>
              <a:rPr lang="en-US" altLang="zh-CN" dirty="0"/>
              <a:t>1</a:t>
            </a:r>
            <a:r>
              <a:rPr lang="zh-CN" altLang="en-US" dirty="0"/>
              <a:t>到位置</a:t>
            </a:r>
            <a:r>
              <a:rPr lang="en-US" altLang="zh-CN" dirty="0" err="1"/>
              <a:t>i</a:t>
            </a:r>
            <a:r>
              <a:rPr lang="zh-CN" altLang="en-US" dirty="0"/>
              <a:t>的每个元素</a:t>
            </a:r>
            <a:r>
              <a:rPr lang="en-US" altLang="zh-CN" dirty="0"/>
              <a:t>j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    </a:t>
            </a:r>
            <a:r>
              <a:rPr lang="zh-CN" altLang="en-US" dirty="0">
                <a:solidFill>
                  <a:srgbClr val="FF0000"/>
                </a:solidFill>
              </a:rPr>
              <a:t>如果</a:t>
            </a:r>
            <a:r>
              <a:rPr lang="zh-CN" altLang="en-US" dirty="0"/>
              <a:t>比最大值大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        </a:t>
            </a:r>
            <a:r>
              <a:rPr lang="zh-CN" altLang="en-US" dirty="0">
                <a:solidFill>
                  <a:srgbClr val="FF0000"/>
                </a:solidFill>
              </a:rPr>
              <a:t>标记</a:t>
            </a:r>
            <a:r>
              <a:rPr lang="zh-CN" altLang="en-US" dirty="0"/>
              <a:t>最大值为元素</a:t>
            </a:r>
            <a:r>
              <a:rPr lang="en-US" altLang="zh-CN" dirty="0"/>
              <a:t>j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endParaRPr lang="en-US" altLang="zh-CN" dirty="0"/>
          </a:p>
          <a:p>
            <a:pPr>
              <a:lnSpc>
                <a:spcPct val="125000"/>
              </a:lnSpc>
              <a:spcBef>
                <a:spcPct val="0"/>
              </a:spcBef>
            </a:pPr>
            <a:endParaRPr lang="en-US" altLang="zh-CN" dirty="0"/>
          </a:p>
          <a:p>
            <a:pPr>
              <a:lnSpc>
                <a:spcPct val="125000"/>
              </a:lnSpc>
              <a:spcBef>
                <a:spcPct val="0"/>
              </a:spcBef>
            </a:pPr>
            <a:endParaRPr lang="en-US" altLang="zh-CN" dirty="0"/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</a:t>
            </a:r>
            <a:r>
              <a:rPr lang="zh-CN" altLang="en-US" dirty="0"/>
              <a:t>将最大的数</a:t>
            </a:r>
            <a:r>
              <a:rPr lang="zh-CN" altLang="en-US" dirty="0">
                <a:solidFill>
                  <a:srgbClr val="FF0000"/>
                </a:solidFill>
              </a:rPr>
              <a:t>交换</a:t>
            </a:r>
            <a:r>
              <a:rPr lang="zh-CN" altLang="en-US" dirty="0"/>
              <a:t>到位置</a:t>
            </a:r>
            <a:r>
              <a:rPr lang="en-US" altLang="zh-CN" dirty="0" err="1"/>
              <a:t>i</a:t>
            </a:r>
            <a:r>
              <a:rPr lang="zh-CN" altLang="en-US" dirty="0"/>
              <a:t>处</a:t>
            </a:r>
            <a:endParaRPr lang="en-US" altLang="zh-CN" dirty="0"/>
          </a:p>
        </p:txBody>
      </p:sp>
      <p:sp>
        <p:nvSpPr>
          <p:cNvPr id="41986" name="标题 1">
            <a:extLst>
              <a:ext uri="{FF2B5EF4-FFF2-40B4-BE49-F238E27FC236}">
                <a16:creationId xmlns:a16="http://schemas.microsoft.com/office/drawing/2014/main" id="{0C68FDB7-6E59-4ABC-82C1-0E970C29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选择排序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BBA710-C139-4862-B6C5-B80291FA6687}"/>
              </a:ext>
            </a:extLst>
          </p:cNvPr>
          <p:cNvSpPr txBox="1"/>
          <p:nvPr/>
        </p:nvSpPr>
        <p:spPr bwMode="auto">
          <a:xfrm>
            <a:off x="806921" y="1726976"/>
            <a:ext cx="6429375" cy="34448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for (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= 9;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&gt;= 0;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--) {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927188-54F7-4F80-B385-3122ABE01A5C}"/>
              </a:ext>
            </a:extLst>
          </p:cNvPr>
          <p:cNvSpPr txBox="1"/>
          <p:nvPr/>
        </p:nvSpPr>
        <p:spPr bwMode="auto">
          <a:xfrm>
            <a:off x="806921" y="5460776"/>
            <a:ext cx="6429375" cy="34448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90748D-6938-48EA-BB15-F35538F3B5FA}"/>
              </a:ext>
            </a:extLst>
          </p:cNvPr>
          <p:cNvSpPr txBox="1"/>
          <p:nvPr/>
        </p:nvSpPr>
        <p:spPr bwMode="auto">
          <a:xfrm>
            <a:off x="1378421" y="2106389"/>
            <a:ext cx="5857875" cy="34448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max = cards[0],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max_id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= 0;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15BF6-A733-4C1F-BA71-6B0AFBEF9186}"/>
              </a:ext>
            </a:extLst>
          </p:cNvPr>
          <p:cNvSpPr txBox="1"/>
          <p:nvPr/>
        </p:nvSpPr>
        <p:spPr bwMode="auto">
          <a:xfrm>
            <a:off x="1378421" y="2490564"/>
            <a:ext cx="5857875" cy="34448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for (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j = 1; j &lt;=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; j++) {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B8CE79-433F-4EDB-90A9-89BF4C6BE181}"/>
              </a:ext>
            </a:extLst>
          </p:cNvPr>
          <p:cNvSpPr txBox="1"/>
          <p:nvPr/>
        </p:nvSpPr>
        <p:spPr bwMode="auto">
          <a:xfrm>
            <a:off x="1378421" y="4365401"/>
            <a:ext cx="5857875" cy="34448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583292-E294-4877-96AA-799563243DD4}"/>
              </a:ext>
            </a:extLst>
          </p:cNvPr>
          <p:cNvSpPr txBox="1"/>
          <p:nvPr/>
        </p:nvSpPr>
        <p:spPr bwMode="auto">
          <a:xfrm>
            <a:off x="1949921" y="2882676"/>
            <a:ext cx="5286375" cy="34448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if (cards[j] &gt; max) {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28E249-1ACB-41AA-9109-B3F98C1DDD69}"/>
              </a:ext>
            </a:extLst>
          </p:cNvPr>
          <p:cNvSpPr txBox="1"/>
          <p:nvPr/>
        </p:nvSpPr>
        <p:spPr bwMode="auto">
          <a:xfrm>
            <a:off x="2449983" y="3273201"/>
            <a:ext cx="4786313" cy="65087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max = cards[j];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max_id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= j;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63C7AF-BD5E-467C-8554-0AC941E1BDB1}"/>
              </a:ext>
            </a:extLst>
          </p:cNvPr>
          <p:cNvSpPr txBox="1"/>
          <p:nvPr/>
        </p:nvSpPr>
        <p:spPr bwMode="auto">
          <a:xfrm>
            <a:off x="1949921" y="3974876"/>
            <a:ext cx="5286375" cy="34448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FC2C93-275B-4CA1-9B63-A2A91ADA1BB4}"/>
              </a:ext>
            </a:extLst>
          </p:cNvPr>
          <p:cNvSpPr txBox="1"/>
          <p:nvPr/>
        </p:nvSpPr>
        <p:spPr bwMode="auto">
          <a:xfrm>
            <a:off x="1378421" y="4760689"/>
            <a:ext cx="5857875" cy="65087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cards[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max_id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] = cards[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];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cards[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] = max;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文本占位符 5">
            <a:extLst>
              <a:ext uri="{FF2B5EF4-FFF2-40B4-BE49-F238E27FC236}">
                <a16:creationId xmlns:a16="http://schemas.microsoft.com/office/drawing/2014/main" id="{D93D0CF4-3E78-4FFE-8590-DF6A74651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ct val="0"/>
              </a:spcBef>
            </a:pPr>
            <a:endParaRPr lang="en-US" altLang="zh-CN" dirty="0"/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en-US" altLang="zh-CN" sz="1800" dirty="0"/>
              <a:t>int cards[10] = {101,102,103,204,205,206,307,308,410,409};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nn-NO" altLang="zh-CN" dirty="0"/>
              <a:t>for (int i = 9; i &gt;= 0; i--) {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int max = cards[0], </a:t>
            </a:r>
            <a:r>
              <a:rPr lang="en-US" altLang="zh-CN" dirty="0" err="1"/>
              <a:t>max_id</a:t>
            </a:r>
            <a:r>
              <a:rPr lang="en-US" altLang="zh-CN" dirty="0"/>
              <a:t> = 0;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nb-NO" altLang="zh-CN" dirty="0"/>
              <a:t>        for (int j = 1; j &lt;= i; j++) {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    if (cards[j] &gt; max) {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        max = cards[j];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        </a:t>
            </a:r>
            <a:r>
              <a:rPr lang="en-US" altLang="zh-CN" dirty="0" err="1"/>
              <a:t>max_id</a:t>
            </a:r>
            <a:r>
              <a:rPr lang="en-US" altLang="zh-CN" dirty="0"/>
              <a:t> = j;</a:t>
            </a:r>
            <a:endParaRPr lang="zh-CN" altLang="en-US" dirty="0"/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    }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}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cards[</a:t>
            </a:r>
            <a:r>
              <a:rPr lang="en-US" altLang="zh-CN" dirty="0" err="1"/>
              <a:t>max_id</a:t>
            </a:r>
            <a:r>
              <a:rPr lang="en-US" altLang="zh-CN" dirty="0"/>
              <a:t>] = cards[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  <a:endParaRPr lang="zh-CN" altLang="en-US" dirty="0"/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cards[</a:t>
            </a:r>
            <a:r>
              <a:rPr lang="en-US" altLang="zh-CN" dirty="0" err="1"/>
              <a:t>i</a:t>
            </a:r>
            <a:r>
              <a:rPr lang="en-US" altLang="zh-CN" dirty="0"/>
              <a:t>] = max;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}</a:t>
            </a:r>
            <a:endParaRPr lang="zh-CN" altLang="en-US" dirty="0"/>
          </a:p>
        </p:txBody>
      </p:sp>
      <p:sp>
        <p:nvSpPr>
          <p:cNvPr id="43010" name="标题 1">
            <a:extLst>
              <a:ext uri="{FF2B5EF4-FFF2-40B4-BE49-F238E27FC236}">
                <a16:creationId xmlns:a16="http://schemas.microsoft.com/office/drawing/2014/main" id="{9F832124-B6E1-47A5-BE4E-72EAC13C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选择排序</a:t>
            </a:r>
          </a:p>
        </p:txBody>
      </p:sp>
      <p:sp>
        <p:nvSpPr>
          <p:cNvPr id="43014" name="Rectangle 7">
            <a:extLst>
              <a:ext uri="{FF2B5EF4-FFF2-40B4-BE49-F238E27FC236}">
                <a16:creationId xmlns:a16="http://schemas.microsoft.com/office/drawing/2014/main" id="{80F2C893-228B-42C6-BF71-C418826DC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F2D3A5C0-F3A4-4795-9249-E921C906A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214813"/>
            <a:ext cx="10175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6" name="Rectangle 8">
            <a:extLst>
              <a:ext uri="{FF2B5EF4-FFF2-40B4-BE49-F238E27FC236}">
                <a16:creationId xmlns:a16="http://schemas.microsoft.com/office/drawing/2014/main" id="{3EFB1914-DF99-4B66-9393-732B350C4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E155E175-D33A-4EC8-B69B-7650C93F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冒泡排序</a:t>
            </a:r>
          </a:p>
        </p:txBody>
      </p:sp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AFA881FB-390B-4109-B696-1615C0F80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从前向后比较相邻的两个元素，如果顺序不正确则进行交换</a:t>
            </a:r>
            <a:endParaRPr lang="en-US" altLang="zh-CN"/>
          </a:p>
          <a:p>
            <a:pPr lvl="1"/>
            <a:r>
              <a:rPr lang="zh-CN" altLang="en-US"/>
              <a:t>第一轮：最大的数被一直交换到最后</a:t>
            </a:r>
            <a:endParaRPr lang="en-US" altLang="zh-CN"/>
          </a:p>
          <a:p>
            <a:pPr lvl="1"/>
            <a:r>
              <a:rPr lang="zh-CN" altLang="en-US"/>
              <a:t>第二轮：第二大的数被交换到倒数第二个位置</a:t>
            </a:r>
            <a:endParaRPr lang="en-US" altLang="zh-CN"/>
          </a:p>
          <a:p>
            <a:pPr lvl="1"/>
            <a:r>
              <a:rPr lang="en-US" altLang="zh-CN"/>
              <a:t>……</a:t>
            </a:r>
          </a:p>
          <a:p>
            <a:pPr lvl="1"/>
            <a:r>
              <a:rPr lang="zh-CN" altLang="en-US"/>
              <a:t>最后一轮：最小的数留在了第一个位置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文本占位符 5">
            <a:extLst>
              <a:ext uri="{FF2B5EF4-FFF2-40B4-BE49-F238E27FC236}">
                <a16:creationId xmlns:a16="http://schemas.microsoft.com/office/drawing/2014/main" id="{9D806885-9D4F-465C-B052-34384C7A2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ct val="0"/>
              </a:spcBef>
            </a:pPr>
            <a:endParaRPr lang="en-US" altLang="zh-CN" dirty="0"/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en-US" altLang="zh-CN" sz="1800" dirty="0"/>
              <a:t>int cards[10] = {101,102,103,204,205,206,307,308,410,409};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zh-CN" altLang="en-US" dirty="0"/>
              <a:t>从后向前</a:t>
            </a:r>
            <a:r>
              <a:rPr lang="zh-CN" altLang="en-US" dirty="0">
                <a:solidFill>
                  <a:srgbClr val="FF0000"/>
                </a:solidFill>
              </a:rPr>
              <a:t>枚举</a:t>
            </a:r>
            <a:r>
              <a:rPr lang="zh-CN" altLang="en-US" dirty="0"/>
              <a:t>每个位置</a:t>
            </a:r>
            <a:r>
              <a:rPr lang="en-US" altLang="zh-CN" dirty="0" err="1"/>
              <a:t>i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</a:t>
            </a:r>
            <a:r>
              <a:rPr lang="zh-CN" altLang="en-US" dirty="0"/>
              <a:t>从前向后</a:t>
            </a:r>
            <a:r>
              <a:rPr lang="zh-CN" altLang="en-US" dirty="0">
                <a:solidFill>
                  <a:srgbClr val="FF0000"/>
                </a:solidFill>
              </a:rPr>
              <a:t>枚举</a:t>
            </a:r>
            <a:r>
              <a:rPr lang="zh-CN" altLang="en-US" dirty="0"/>
              <a:t>位置</a:t>
            </a:r>
            <a:r>
              <a:rPr lang="en-US" altLang="zh-CN" dirty="0" err="1"/>
              <a:t>i</a:t>
            </a:r>
            <a:r>
              <a:rPr lang="zh-CN" altLang="en-US" dirty="0"/>
              <a:t>之前的每个位置</a:t>
            </a:r>
            <a:r>
              <a:rPr lang="en-US" altLang="zh-CN" dirty="0"/>
              <a:t>j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    </a:t>
            </a:r>
            <a:r>
              <a:rPr lang="zh-CN" altLang="en-US" dirty="0">
                <a:solidFill>
                  <a:srgbClr val="FF0000"/>
                </a:solidFill>
              </a:rPr>
              <a:t>如果</a:t>
            </a:r>
            <a:r>
              <a:rPr lang="zh-CN" altLang="en-US" dirty="0"/>
              <a:t>位置</a:t>
            </a:r>
            <a:r>
              <a:rPr lang="en-US" altLang="zh-CN" dirty="0"/>
              <a:t>j</a:t>
            </a:r>
            <a:r>
              <a:rPr lang="zh-CN" altLang="en-US" dirty="0"/>
              <a:t>的元素比位置</a:t>
            </a:r>
            <a:r>
              <a:rPr lang="en-US" altLang="zh-CN" dirty="0"/>
              <a:t>j+1</a:t>
            </a:r>
            <a:r>
              <a:rPr lang="zh-CN" altLang="en-US" dirty="0"/>
              <a:t>的元素大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        </a:t>
            </a:r>
            <a:r>
              <a:rPr lang="zh-CN" altLang="en-US" dirty="0">
                <a:solidFill>
                  <a:srgbClr val="FF0000"/>
                </a:solidFill>
              </a:rPr>
              <a:t>交换</a:t>
            </a:r>
            <a:r>
              <a:rPr lang="zh-CN" altLang="en-US" dirty="0"/>
              <a:t>位置</a:t>
            </a:r>
            <a:r>
              <a:rPr lang="en-US" altLang="zh-CN" dirty="0"/>
              <a:t>j</a:t>
            </a:r>
            <a:r>
              <a:rPr lang="zh-CN" altLang="en-US" dirty="0"/>
              <a:t>的元素和位置</a:t>
            </a:r>
            <a:r>
              <a:rPr lang="en-US" altLang="zh-CN" dirty="0"/>
              <a:t>j+1</a:t>
            </a:r>
            <a:r>
              <a:rPr lang="zh-CN" altLang="en-US" dirty="0"/>
              <a:t>的元素</a:t>
            </a:r>
            <a:endParaRPr lang="en-US" altLang="zh-CN" dirty="0"/>
          </a:p>
        </p:txBody>
      </p:sp>
      <p:sp>
        <p:nvSpPr>
          <p:cNvPr id="45058" name="标题 1">
            <a:extLst>
              <a:ext uri="{FF2B5EF4-FFF2-40B4-BE49-F238E27FC236}">
                <a16:creationId xmlns:a16="http://schemas.microsoft.com/office/drawing/2014/main" id="{9B3AC6A7-16E1-4166-9282-CEDC29F34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冒泡排序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961AA-B2DD-4D2F-BAB8-792D7E709A41}"/>
              </a:ext>
            </a:extLst>
          </p:cNvPr>
          <p:cNvSpPr txBox="1"/>
          <p:nvPr/>
        </p:nvSpPr>
        <p:spPr bwMode="auto">
          <a:xfrm>
            <a:off x="827584" y="1772816"/>
            <a:ext cx="6429375" cy="34448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for (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= 9;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&gt;= 0;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--) {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08CF2-AFCA-4C1E-98A6-B63934D2BB34}"/>
              </a:ext>
            </a:extLst>
          </p:cNvPr>
          <p:cNvSpPr txBox="1"/>
          <p:nvPr/>
        </p:nvSpPr>
        <p:spPr bwMode="auto">
          <a:xfrm>
            <a:off x="827584" y="4777954"/>
            <a:ext cx="6429375" cy="34448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C76837-4192-47DA-BE1F-95048ADB18BB}"/>
              </a:ext>
            </a:extLst>
          </p:cNvPr>
          <p:cNvSpPr txBox="1"/>
          <p:nvPr/>
        </p:nvSpPr>
        <p:spPr bwMode="auto">
          <a:xfrm>
            <a:off x="1327646" y="2160166"/>
            <a:ext cx="5929313" cy="34448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for (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j = 0; j &lt;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; j++) {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6C8118-B7F6-4007-8117-B4921BF888D7}"/>
              </a:ext>
            </a:extLst>
          </p:cNvPr>
          <p:cNvSpPr txBox="1"/>
          <p:nvPr/>
        </p:nvSpPr>
        <p:spPr bwMode="auto">
          <a:xfrm>
            <a:off x="1327646" y="4371554"/>
            <a:ext cx="5929313" cy="34448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41B085-1355-4C85-A022-5799B1242EAF}"/>
              </a:ext>
            </a:extLst>
          </p:cNvPr>
          <p:cNvSpPr txBox="1"/>
          <p:nvPr/>
        </p:nvSpPr>
        <p:spPr bwMode="auto">
          <a:xfrm>
            <a:off x="1899146" y="2557041"/>
            <a:ext cx="5357813" cy="34448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if (cards[j] &gt; cards[j + 1]) {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90CC-2A30-44A2-A12B-09ED1E94B153}"/>
              </a:ext>
            </a:extLst>
          </p:cNvPr>
          <p:cNvSpPr txBox="1"/>
          <p:nvPr/>
        </p:nvSpPr>
        <p:spPr bwMode="auto">
          <a:xfrm>
            <a:off x="1899146" y="3974679"/>
            <a:ext cx="5357813" cy="34448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B7E552-2E19-4EDE-86D4-B0693069D650}"/>
              </a:ext>
            </a:extLst>
          </p:cNvPr>
          <p:cNvSpPr txBox="1"/>
          <p:nvPr/>
        </p:nvSpPr>
        <p:spPr bwMode="auto">
          <a:xfrm>
            <a:off x="2470646" y="2957091"/>
            <a:ext cx="4786313" cy="95885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tmp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= cards[j];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cards[j] = cards[j + 1];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cards[j + 1] =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tmp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;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文本占位符 2">
            <a:extLst>
              <a:ext uri="{FF2B5EF4-FFF2-40B4-BE49-F238E27FC236}">
                <a16:creationId xmlns:a16="http://schemas.microsoft.com/office/drawing/2014/main" id="{0D634CCF-2146-482A-A2F2-EC2571BDC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ct val="0"/>
              </a:spcBef>
            </a:pPr>
            <a:endParaRPr lang="en-US" altLang="zh-CN" dirty="0"/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en-US" altLang="zh-CN" sz="1800" dirty="0"/>
              <a:t>int cards[10] = {101,102,103,204,205,206,307,308,410,409};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for (int </a:t>
            </a:r>
            <a:r>
              <a:rPr lang="en-US" altLang="zh-CN" dirty="0" err="1"/>
              <a:t>i</a:t>
            </a:r>
            <a:r>
              <a:rPr lang="en-US" altLang="zh-CN" dirty="0"/>
              <a:t> = 9; </a:t>
            </a:r>
            <a:r>
              <a:rPr lang="en-US" altLang="zh-CN" dirty="0" err="1"/>
              <a:t>i</a:t>
            </a:r>
            <a:r>
              <a:rPr lang="en-US" altLang="zh-CN" dirty="0"/>
              <a:t> &gt;= 0; </a:t>
            </a:r>
            <a:r>
              <a:rPr lang="en-US" altLang="zh-CN" dirty="0" err="1"/>
              <a:t>i</a:t>
            </a:r>
            <a:r>
              <a:rPr lang="en-US" altLang="zh-CN" dirty="0"/>
              <a:t>--) {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for (int j = 0; j &lt; </a:t>
            </a:r>
            <a:r>
              <a:rPr lang="en-US" altLang="zh-CN" dirty="0" err="1"/>
              <a:t>i</a:t>
            </a:r>
            <a:r>
              <a:rPr lang="en-US" altLang="zh-CN" dirty="0"/>
              <a:t>; </a:t>
            </a:r>
            <a:r>
              <a:rPr lang="en-US" altLang="zh-CN" dirty="0" err="1"/>
              <a:t>j++</a:t>
            </a:r>
            <a:r>
              <a:rPr lang="en-US" altLang="zh-CN" dirty="0"/>
              <a:t>) {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    if (cards[j] &gt; cards[j + 1]) {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        int </a:t>
            </a:r>
            <a:r>
              <a:rPr lang="en-US" altLang="zh-CN" dirty="0" err="1"/>
              <a:t>tmp</a:t>
            </a:r>
            <a:r>
              <a:rPr lang="en-US" altLang="zh-CN" dirty="0"/>
              <a:t> = cards[j];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        cards[j] = cards[j + 1];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        cards[j + 1] = </a:t>
            </a:r>
            <a:r>
              <a:rPr lang="en-US" altLang="zh-CN" dirty="0" err="1"/>
              <a:t>tmp</a:t>
            </a:r>
            <a:r>
              <a:rPr lang="en-US" altLang="zh-CN" dirty="0"/>
              <a:t>;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    }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}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}</a:t>
            </a:r>
            <a:endParaRPr lang="zh-CN" altLang="en-US" dirty="0"/>
          </a:p>
        </p:txBody>
      </p:sp>
      <p:sp>
        <p:nvSpPr>
          <p:cNvPr id="46082" name="标题 1">
            <a:extLst>
              <a:ext uri="{FF2B5EF4-FFF2-40B4-BE49-F238E27FC236}">
                <a16:creationId xmlns:a16="http://schemas.microsoft.com/office/drawing/2014/main" id="{F073344F-F0F5-4A59-9CD8-0AC6D996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冒泡排序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496A30C-7071-4ECF-82C5-32458C144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214813"/>
            <a:ext cx="10175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A522555E-D597-4BEB-9182-8E9A71F7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0CA7A6-0F5B-468E-8912-F0AEB6AAE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分析：程序中有两层循环</a:t>
            </a:r>
            <a:endParaRPr lang="en-US" altLang="zh-CN"/>
          </a:p>
          <a:p>
            <a:r>
              <a:rPr lang="zh-CN" altLang="en-US"/>
              <a:t>两层循环中的判断语句共执行了多少次？</a:t>
            </a:r>
            <a:endParaRPr lang="en-US" altLang="zh-CN"/>
          </a:p>
          <a:p>
            <a:r>
              <a:rPr lang="zh-CN" altLang="en-US"/>
              <a:t>粗略估计：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能否更快？</a:t>
            </a:r>
            <a:endParaRPr lang="en-US" altLang="zh-CN"/>
          </a:p>
        </p:txBody>
      </p:sp>
      <p:sp>
        <p:nvSpPr>
          <p:cNvPr id="10246" name="Rectangle 2">
            <a:extLst>
              <a:ext uri="{FF2B5EF4-FFF2-40B4-BE49-F238E27FC236}">
                <a16:creationId xmlns:a16="http://schemas.microsoft.com/office/drawing/2014/main" id="{DE9BD41D-0888-422D-B16D-D51A053F3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9457" name="Picture 1">
            <a:extLst>
              <a:ext uri="{FF2B5EF4-FFF2-40B4-BE49-F238E27FC236}">
                <a16:creationId xmlns:a16="http://schemas.microsoft.com/office/drawing/2014/main" id="{981F6CB4-D684-4F46-A7ED-3837D451C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513" y="3284538"/>
            <a:ext cx="14398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Rectangle 3">
            <a:extLst>
              <a:ext uri="{FF2B5EF4-FFF2-40B4-BE49-F238E27FC236}">
                <a16:creationId xmlns:a16="http://schemas.microsoft.com/office/drawing/2014/main" id="{5E61980E-C220-49E1-A9FF-83AA20B1F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5075B53B-0731-48EF-BB7F-7945623A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数组、指针与函数</a:t>
            </a:r>
          </a:p>
        </p:txBody>
      </p:sp>
      <p:sp>
        <p:nvSpPr>
          <p:cNvPr id="38915" name="内容占位符 2">
            <a:extLst>
              <a:ext uri="{FF2B5EF4-FFF2-40B4-BE49-F238E27FC236}">
                <a16:creationId xmlns:a16="http://schemas.microsoft.com/office/drawing/2014/main" id="{F82EA1F6-5924-4DBE-8474-4E83F299D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问题</a:t>
            </a:r>
            <a:r>
              <a:rPr lang="en-US" altLang="zh-CN"/>
              <a:t>1</a:t>
            </a:r>
            <a:r>
              <a:rPr lang="zh-CN" altLang="en-US"/>
              <a:t>：如何把冒泡排序写成一个函数？</a:t>
            </a:r>
            <a:endParaRPr lang="en-US" altLang="zh-CN"/>
          </a:p>
          <a:p>
            <a:pPr lvl="1"/>
            <a:r>
              <a:rPr lang="en-US" altLang="zh-CN"/>
              <a:t>void BubbleSort(int a[10]);</a:t>
            </a:r>
          </a:p>
          <a:p>
            <a:pPr lvl="1"/>
            <a:r>
              <a:rPr lang="en-US" altLang="zh-CN"/>
              <a:t>void BubbleSort(int a[], int n);</a:t>
            </a:r>
          </a:p>
          <a:p>
            <a:pPr lvl="1"/>
            <a:r>
              <a:rPr lang="en-US" altLang="zh-CN"/>
              <a:t>void BubbleSort(int * a, int n);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200AA721-2BAD-4284-92F6-473AEF5D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数组、指针与函数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D9A032-5C51-4DD9-A52D-3040A06E9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问题</a:t>
            </a:r>
            <a:r>
              <a:rPr lang="en-US" altLang="zh-CN"/>
              <a:t>2</a:t>
            </a:r>
            <a:r>
              <a:rPr lang="zh-CN" altLang="en-US"/>
              <a:t>：如果排序的对象是字符串，如何设计冒泡排序函数？</a:t>
            </a:r>
            <a:endParaRPr lang="en-US" altLang="zh-CN"/>
          </a:p>
          <a:p>
            <a:pPr lvl="1"/>
            <a:r>
              <a:rPr lang="en-US" altLang="zh-CN"/>
              <a:t>void BubbleSort(char a[10][20]);</a:t>
            </a:r>
          </a:p>
          <a:p>
            <a:pPr lvl="1"/>
            <a:r>
              <a:rPr lang="en-US" altLang="zh-CN"/>
              <a:t>void Bubble(char a[][20], int n);</a:t>
            </a:r>
          </a:p>
          <a:p>
            <a:pPr lvl="1"/>
            <a:r>
              <a:rPr lang="en-US" altLang="zh-CN"/>
              <a:t>void Bubble(char a[10][], int m);</a:t>
            </a:r>
          </a:p>
          <a:p>
            <a:pPr lvl="1"/>
            <a:r>
              <a:rPr lang="en-US" altLang="zh-CN"/>
              <a:t>void Bubble(char * a[10], int m);</a:t>
            </a:r>
          </a:p>
          <a:p>
            <a:pPr lvl="1"/>
            <a:r>
              <a:rPr lang="en-US" altLang="zh-CN"/>
              <a:t>void Bubble(char a[][], int n, int m);</a:t>
            </a:r>
          </a:p>
          <a:p>
            <a:pPr lvl="1"/>
            <a:r>
              <a:rPr lang="en-US" altLang="zh-CN"/>
              <a:t>void Bubble(char ** a, int n, int m);</a:t>
            </a:r>
          </a:p>
          <a:p>
            <a:pPr lvl="1"/>
            <a:r>
              <a:rPr lang="en-US" altLang="zh-CN"/>
              <a:t>void Bubble(char * a[], int n, int m);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44D50526-DE76-4B76-9662-B7538427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数组、指针与函数</a:t>
            </a:r>
          </a:p>
        </p:txBody>
      </p:sp>
      <p:sp>
        <p:nvSpPr>
          <p:cNvPr id="49155" name="内容占位符 2">
            <a:extLst>
              <a:ext uri="{FF2B5EF4-FFF2-40B4-BE49-F238E27FC236}">
                <a16:creationId xmlns:a16="http://schemas.microsoft.com/office/drawing/2014/main" id="{2ED00736-D05E-4659-83D1-D4300ABA2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一维数组的名字是常指针</a:t>
            </a:r>
          </a:p>
        </p:txBody>
      </p:sp>
      <p:pic>
        <p:nvPicPr>
          <p:cNvPr id="49158" name="Picture 2">
            <a:extLst>
              <a:ext uri="{FF2B5EF4-FFF2-40B4-BE49-F238E27FC236}">
                <a16:creationId xmlns:a16="http://schemas.microsoft.com/office/drawing/2014/main" id="{8A565276-A1BE-49E0-961F-6335AC158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0" y="2643188"/>
            <a:ext cx="3910013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>
            <a:extLst>
              <a:ext uri="{FF2B5EF4-FFF2-40B4-BE49-F238E27FC236}">
                <a16:creationId xmlns:a16="http://schemas.microsoft.com/office/drawing/2014/main" id="{43AD4110-C5EF-4DAA-9AB9-D59EF99D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数组、指针与函数</a:t>
            </a:r>
          </a:p>
        </p:txBody>
      </p:sp>
      <p:sp>
        <p:nvSpPr>
          <p:cNvPr id="50179" name="内容占位符 2">
            <a:extLst>
              <a:ext uri="{FF2B5EF4-FFF2-40B4-BE49-F238E27FC236}">
                <a16:creationId xmlns:a16="http://schemas.microsoft.com/office/drawing/2014/main" id="{EF4B8012-7279-4FF9-B2D2-5D17FEAF6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二维数组的名字也是常指针</a:t>
            </a:r>
          </a:p>
        </p:txBody>
      </p:sp>
      <p:pic>
        <p:nvPicPr>
          <p:cNvPr id="50182" name="Picture 2">
            <a:extLst>
              <a:ext uri="{FF2B5EF4-FFF2-40B4-BE49-F238E27FC236}">
                <a16:creationId xmlns:a16="http://schemas.microsoft.com/office/drawing/2014/main" id="{C9CE6170-DD75-470E-946F-BD23D0A69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3" y="2643188"/>
            <a:ext cx="3989387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>
            <a:extLst>
              <a:ext uri="{FF2B5EF4-FFF2-40B4-BE49-F238E27FC236}">
                <a16:creationId xmlns:a16="http://schemas.microsoft.com/office/drawing/2014/main" id="{589278AC-910F-4FB0-B242-A0618AF03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数组、指针与函数</a:t>
            </a:r>
          </a:p>
        </p:txBody>
      </p:sp>
      <p:sp>
        <p:nvSpPr>
          <p:cNvPr id="51203" name="内容占位符 2">
            <a:extLst>
              <a:ext uri="{FF2B5EF4-FFF2-40B4-BE49-F238E27FC236}">
                <a16:creationId xmlns:a16="http://schemas.microsoft.com/office/drawing/2014/main" id="{3CCFC8B5-2900-41F3-9BCA-C2D610E0F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二重指针、指针数组与二维数组的内存结构是不同的</a:t>
            </a:r>
          </a:p>
        </p:txBody>
      </p:sp>
      <p:pic>
        <p:nvPicPr>
          <p:cNvPr id="51206" name="Picture 3">
            <a:extLst>
              <a:ext uri="{FF2B5EF4-FFF2-40B4-BE49-F238E27FC236}">
                <a16:creationId xmlns:a16="http://schemas.microsoft.com/office/drawing/2014/main" id="{FE593268-E929-43C8-8D38-EE683CB36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3" y="2643188"/>
            <a:ext cx="6583362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>
            <a:extLst>
              <a:ext uri="{FF2B5EF4-FFF2-40B4-BE49-F238E27FC236}">
                <a16:creationId xmlns:a16="http://schemas.microsoft.com/office/drawing/2014/main" id="{7393AAD0-294D-4342-885A-F5BE66FC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数组的动态分配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9AB12-1BC3-480F-A072-8713C31C4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如果问题中要求输入数组的元素个数</a:t>
            </a:r>
            <a:endParaRPr lang="en-US" altLang="zh-CN"/>
          </a:p>
          <a:p>
            <a:pPr lvl="1"/>
            <a:r>
              <a:rPr lang="en-US" altLang="zh-CN"/>
              <a:t>int a[30]; // </a:t>
            </a:r>
            <a:r>
              <a:rPr lang="zh-CN" altLang="en-US"/>
              <a:t>声明更多的空间</a:t>
            </a:r>
            <a:endParaRPr lang="en-US" altLang="zh-CN"/>
          </a:p>
          <a:p>
            <a:pPr lvl="1"/>
            <a:r>
              <a:rPr lang="en-US" altLang="zh-CN"/>
              <a:t>int a[n]; // n</a:t>
            </a:r>
            <a:r>
              <a:rPr lang="zh-CN" altLang="en-US"/>
              <a:t>为变量时是错误的</a:t>
            </a:r>
            <a:endParaRPr lang="en-US" altLang="zh-CN"/>
          </a:p>
          <a:p>
            <a:pPr lvl="1"/>
            <a:r>
              <a:rPr lang="en-US" altLang="zh-CN"/>
              <a:t>int * a = new int[30];</a:t>
            </a:r>
          </a:p>
          <a:p>
            <a:pPr lvl="1"/>
            <a:r>
              <a:rPr lang="en-US" altLang="zh-CN"/>
              <a:t>int * a = new int[n]; // </a:t>
            </a:r>
            <a:r>
              <a:rPr lang="zh-CN" altLang="en-US"/>
              <a:t>动态分配</a:t>
            </a:r>
            <a:r>
              <a:rPr lang="en-US" altLang="zh-CN"/>
              <a:t>n</a:t>
            </a:r>
            <a:r>
              <a:rPr lang="zh-CN" altLang="en-US"/>
              <a:t>个</a:t>
            </a:r>
          </a:p>
          <a:p>
            <a:pPr lvl="1"/>
            <a:r>
              <a:rPr lang="en-US" altLang="zh-CN"/>
              <a:t>delete[] a; // </a:t>
            </a:r>
            <a:r>
              <a:rPr lang="zh-CN" altLang="en-US"/>
              <a:t>动态分配，用完回收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>
            <a:extLst>
              <a:ext uri="{FF2B5EF4-FFF2-40B4-BE49-F238E27FC236}">
                <a16:creationId xmlns:a16="http://schemas.microsoft.com/office/drawing/2014/main" id="{6E22792A-2510-4AFE-873A-498451A4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数组的动态分配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3923D-BAAB-4DDA-B6D5-99AAE1E1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动态分配二维数组</a:t>
            </a:r>
            <a:endParaRPr lang="en-US" altLang="zh-CN"/>
          </a:p>
          <a:p>
            <a:pPr lvl="1"/>
            <a:r>
              <a:rPr lang="en-US" altLang="zh-CN"/>
              <a:t>char ** a = new char[10][20]; // </a:t>
            </a:r>
            <a:r>
              <a:rPr lang="zh-CN" altLang="en-US"/>
              <a:t>错误，二者的内存结构不一致</a:t>
            </a:r>
            <a:endParaRPr lang="en-US" altLang="zh-CN"/>
          </a:p>
          <a:p>
            <a:r>
              <a:rPr lang="zh-CN" altLang="en-US"/>
              <a:t>二维数组的动态分配不得不分成两步进行</a:t>
            </a:r>
            <a:endParaRPr lang="en-US" altLang="zh-CN"/>
          </a:p>
          <a:p>
            <a:pPr lvl="1"/>
            <a:r>
              <a:rPr lang="en-US" altLang="zh-CN"/>
              <a:t>char ** a = new char *[10];</a:t>
            </a:r>
          </a:p>
          <a:p>
            <a:pPr lvl="1"/>
            <a:r>
              <a:rPr lang="en-US" altLang="zh-CN"/>
              <a:t>a[i] = new char[20];</a:t>
            </a:r>
          </a:p>
          <a:p>
            <a:r>
              <a:rPr lang="zh-CN" altLang="en-US"/>
              <a:t>或者，在理解了内存形式的基础上写成</a:t>
            </a:r>
            <a:endParaRPr lang="en-US" altLang="zh-CN"/>
          </a:p>
          <a:p>
            <a:pPr lvl="1"/>
            <a:r>
              <a:rPr lang="en-US" altLang="zh-CN"/>
              <a:t>char * a = new char[200];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>
            <a:extLst>
              <a:ext uri="{FF2B5EF4-FFF2-40B4-BE49-F238E27FC236}">
                <a16:creationId xmlns:a16="http://schemas.microsoft.com/office/drawing/2014/main" id="{11256606-B764-4684-9150-88F6A359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查找与排序小结</a:t>
            </a:r>
          </a:p>
        </p:txBody>
      </p:sp>
      <p:sp>
        <p:nvSpPr>
          <p:cNvPr id="54275" name="内容占位符 2">
            <a:extLst>
              <a:ext uri="{FF2B5EF4-FFF2-40B4-BE49-F238E27FC236}">
                <a16:creationId xmlns:a16="http://schemas.microsoft.com/office/drawing/2014/main" id="{B069FE88-6731-4521-9A5D-C4D323C9A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线性查找思路直接，但运行时间长</a:t>
            </a:r>
            <a:endParaRPr lang="en-US" altLang="zh-CN"/>
          </a:p>
          <a:p>
            <a:r>
              <a:rPr lang="zh-CN" altLang="en-US"/>
              <a:t>折半查找是加快查找效率的重要思路，但要求事先进行排序</a:t>
            </a:r>
            <a:endParaRPr lang="en-US" altLang="zh-CN"/>
          </a:p>
          <a:p>
            <a:r>
              <a:rPr lang="zh-CN" altLang="en-US"/>
              <a:t>排序方法有很多，选择排序和冒泡排序是两种较容易理解的方法，但运行时间较长</a:t>
            </a: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>
            <a:extLst>
              <a:ext uri="{FF2B5EF4-FFF2-40B4-BE49-F238E27FC236}">
                <a16:creationId xmlns:a16="http://schemas.microsoft.com/office/drawing/2014/main" id="{D73E856D-66C3-4614-BDB5-93F4D0A3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数组小结</a:t>
            </a:r>
          </a:p>
        </p:txBody>
      </p:sp>
      <p:sp>
        <p:nvSpPr>
          <p:cNvPr id="55299" name="内容占位符 2">
            <a:extLst>
              <a:ext uri="{FF2B5EF4-FFF2-40B4-BE49-F238E27FC236}">
                <a16:creationId xmlns:a16="http://schemas.microsoft.com/office/drawing/2014/main" id="{9DBCADFC-BCD4-4D1F-8E50-F8BC11829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递推思想</a:t>
            </a:r>
            <a:endParaRPr lang="en-US" altLang="zh-CN"/>
          </a:p>
          <a:p>
            <a:r>
              <a:rPr lang="zh-CN" altLang="en-US"/>
              <a:t>筛法</a:t>
            </a:r>
            <a:endParaRPr lang="en-US" altLang="zh-CN"/>
          </a:p>
          <a:p>
            <a:r>
              <a:rPr lang="zh-CN" altLang="en-US"/>
              <a:t>查找算法</a:t>
            </a:r>
            <a:endParaRPr lang="en-US" altLang="zh-CN"/>
          </a:p>
          <a:p>
            <a:r>
              <a:rPr lang="zh-CN" altLang="en-US"/>
              <a:t>排序算法</a:t>
            </a: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61D42-66A1-40FE-BE06-6E13A23B7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结束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740748-5173-41C0-969E-BCF105E70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88BC32CE-04C2-4709-B443-4303D136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埃拉托斯特尼（</a:t>
            </a:r>
            <a:r>
              <a:rPr lang="en-US" altLang="zh-CN"/>
              <a:t>276BC-194BC</a:t>
            </a:r>
            <a:r>
              <a:rPr lang="zh-CN" altLang="en-US"/>
              <a:t>）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D1E9D49-E659-43AA-8F75-A41967F9A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地理学之父</a:t>
            </a:r>
          </a:p>
        </p:txBody>
      </p:sp>
      <p:pic>
        <p:nvPicPr>
          <p:cNvPr id="11270" name="Picture 2" descr="An etching of a man's head and neck in profile, looking to the right. The man has a beard and is balding.">
            <a:extLst>
              <a:ext uri="{FF2B5EF4-FFF2-40B4-BE49-F238E27FC236}">
                <a16:creationId xmlns:a16="http://schemas.microsoft.com/office/drawing/2014/main" id="{92AD2E05-A994-4C43-9AD6-AE2D7200F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349500"/>
            <a:ext cx="3702050" cy="366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2F0114BB-11B8-4DE8-A780-B2BDBE87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埃拉托斯特尼筛法</a:t>
            </a: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5FB90ECB-078F-4CB3-A23B-46BF0790F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求不超过自然数</a:t>
            </a:r>
            <a:r>
              <a:rPr lang="en-US" altLang="zh-CN"/>
              <a:t>N</a:t>
            </a:r>
            <a:r>
              <a:rPr lang="zh-CN" altLang="en-US"/>
              <a:t>的所有质数的一种方法</a:t>
            </a:r>
            <a:endParaRPr lang="en-US" altLang="zh-CN"/>
          </a:p>
        </p:txBody>
      </p:sp>
      <p:pic>
        <p:nvPicPr>
          <p:cNvPr id="12294" name="Picture 7" descr="https://upload.wikimedia.org/wikipedia/commons/b/b9/Sieve_of_Eratosthenes_animation.gif">
            <a:extLst>
              <a:ext uri="{FF2B5EF4-FFF2-40B4-BE49-F238E27FC236}">
                <a16:creationId xmlns:a16="http://schemas.microsoft.com/office/drawing/2014/main" id="{46BD7375-3931-48F6-A4DF-145C7BA95FC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420938"/>
            <a:ext cx="42386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4A68734-46A7-49C9-873E-B519D3D35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dirty="0"/>
              <a:t>    </a:t>
            </a:r>
            <a:r>
              <a:rPr lang="zh-CN" altLang="en-US" dirty="0"/>
              <a:t>初始化“筛子”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zh-CN" altLang="en-US" dirty="0">
                <a:solidFill>
                  <a:srgbClr val="FF0000"/>
                </a:solidFill>
              </a:rPr>
              <a:t>从</a:t>
            </a:r>
            <a:r>
              <a:rPr lang="en-US" altLang="zh-CN" dirty="0" err="1"/>
              <a:t>i</a:t>
            </a:r>
            <a:r>
              <a:rPr lang="zh-CN" altLang="en-US" dirty="0"/>
              <a:t>为</a:t>
            </a:r>
            <a:r>
              <a:rPr lang="en-US" altLang="zh-CN" dirty="0"/>
              <a:t>2</a:t>
            </a:r>
            <a:r>
              <a:rPr lang="zh-CN" altLang="en-US" dirty="0">
                <a:solidFill>
                  <a:srgbClr val="FF0000"/>
                </a:solidFill>
              </a:rPr>
              <a:t>做到</a:t>
            </a:r>
            <a:r>
              <a:rPr lang="en-US" altLang="zh-CN" dirty="0"/>
              <a:t>10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srgbClr val="FF0000"/>
                </a:solidFill>
              </a:rPr>
              <a:t>        </a:t>
            </a:r>
            <a:r>
              <a:rPr lang="zh-CN" altLang="en-US" dirty="0">
                <a:solidFill>
                  <a:srgbClr val="FF0000"/>
                </a:solidFill>
              </a:rPr>
              <a:t>如果</a:t>
            </a:r>
            <a:r>
              <a:rPr lang="en-US" altLang="zh-CN" dirty="0" err="1"/>
              <a:t>i</a:t>
            </a:r>
            <a:r>
              <a:rPr lang="zh-CN" altLang="en-US" dirty="0"/>
              <a:t>没有被筛掉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srgbClr val="FF0000"/>
                </a:solidFill>
              </a:rPr>
              <a:t>            </a:t>
            </a:r>
            <a:r>
              <a:rPr lang="zh-CN" altLang="en-US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用</a:t>
            </a:r>
            <a:r>
              <a:rPr lang="en-US" altLang="zh-CN" dirty="0" err="1">
                <a:solidFill>
                  <a:schemeClr val="accent4">
                    <a:lumMod val="50000"/>
                    <a:lumOff val="50000"/>
                  </a:schemeClr>
                </a:solidFill>
              </a:rPr>
              <a:t>i</a:t>
            </a:r>
            <a:r>
              <a:rPr lang="zh-CN" altLang="en-US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筛</a:t>
            </a:r>
            <a:r>
              <a:rPr lang="en-US" altLang="zh-CN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100</a:t>
            </a:r>
            <a:r>
              <a:rPr lang="zh-CN" altLang="en-US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以内的数</a:t>
            </a:r>
            <a:endParaRPr lang="en-US" altLang="zh-CN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zh-CN" altLang="en-US" dirty="0">
                <a:solidFill>
                  <a:srgbClr val="00B050"/>
                </a:solidFill>
              </a:rPr>
              <a:t>输出</a:t>
            </a:r>
            <a:r>
              <a:rPr lang="zh-CN" altLang="en-US" dirty="0">
                <a:solidFill>
                  <a:srgbClr val="FF0000"/>
                </a:solidFill>
              </a:rPr>
              <a:t>所有</a:t>
            </a:r>
            <a:r>
              <a:rPr lang="zh-CN" altLang="en-US" dirty="0"/>
              <a:t>没有筛掉的数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dirty="0"/>
              <a:t>    return 0;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3314" name="标题 1">
            <a:extLst>
              <a:ext uri="{FF2B5EF4-FFF2-40B4-BE49-F238E27FC236}">
                <a16:creationId xmlns:a16="http://schemas.microsoft.com/office/drawing/2014/main" id="{8542CB25-1EE2-4A7B-A565-A7203029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EBE8D8-1F10-471B-BF39-8B67C2FA86C7}"/>
              </a:ext>
            </a:extLst>
          </p:cNvPr>
          <p:cNvSpPr txBox="1"/>
          <p:nvPr/>
        </p:nvSpPr>
        <p:spPr bwMode="auto">
          <a:xfrm>
            <a:off x="827584" y="1412776"/>
            <a:ext cx="6429375" cy="96043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bool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isPrime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2000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101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];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for (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= 2;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&lt;= 100;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++)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isPrime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] = true;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A7D0ED-4843-43CF-BFA4-95C1328E3AB1}"/>
              </a:ext>
            </a:extLst>
          </p:cNvPr>
          <p:cNvSpPr txBox="1"/>
          <p:nvPr/>
        </p:nvSpPr>
        <p:spPr bwMode="auto">
          <a:xfrm>
            <a:off x="827584" y="3994051"/>
            <a:ext cx="6429375" cy="96043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for (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= 2;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&lt;= 100;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++)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 if (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isPrime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])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    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cout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&lt;&lt;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&lt;&lt;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endl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21C7B5-2AA4-4B33-B50A-D4B53CCFDAC6}"/>
              </a:ext>
            </a:extLst>
          </p:cNvPr>
          <p:cNvSpPr txBox="1"/>
          <p:nvPr/>
        </p:nvSpPr>
        <p:spPr bwMode="auto">
          <a:xfrm>
            <a:off x="827584" y="2436714"/>
            <a:ext cx="6429375" cy="34448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for (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= 2;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&lt;=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sqrt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(100);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++)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0A63A9-4638-4733-AD37-0EED1839C966}"/>
              </a:ext>
            </a:extLst>
          </p:cNvPr>
          <p:cNvSpPr txBox="1"/>
          <p:nvPr/>
        </p:nvSpPr>
        <p:spPr bwMode="auto">
          <a:xfrm>
            <a:off x="1327646" y="2851051"/>
            <a:ext cx="5929313" cy="34448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if (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isPrime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])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423D7D-D1C3-4BE9-BFF6-C124EFBE3D52}"/>
              </a:ext>
            </a:extLst>
          </p:cNvPr>
          <p:cNvSpPr txBox="1"/>
          <p:nvPr/>
        </p:nvSpPr>
        <p:spPr bwMode="auto">
          <a:xfrm>
            <a:off x="1827709" y="3263801"/>
            <a:ext cx="5429250" cy="65246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for (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j = 2;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* j &lt;= 100; j++)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isPrime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* j] = false;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文本占位符 2">
            <a:extLst>
              <a:ext uri="{FF2B5EF4-FFF2-40B4-BE49-F238E27FC236}">
                <a16:creationId xmlns:a16="http://schemas.microsoft.com/office/drawing/2014/main" id="{CAE0996F-4C1C-435E-8E35-96099531F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int main() {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bool </a:t>
            </a:r>
            <a:r>
              <a:rPr lang="en-US" altLang="zh-CN" dirty="0" err="1"/>
              <a:t>isPrime</a:t>
            </a:r>
            <a:r>
              <a:rPr lang="en-US" altLang="zh-CN" dirty="0"/>
              <a:t>[101];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for (int </a:t>
            </a:r>
            <a:r>
              <a:rPr lang="en-US" altLang="zh-CN" dirty="0" err="1"/>
              <a:t>i</a:t>
            </a:r>
            <a:r>
              <a:rPr lang="en-US" altLang="zh-CN" dirty="0"/>
              <a:t> = 2; </a:t>
            </a:r>
            <a:r>
              <a:rPr lang="en-US" altLang="zh-CN" dirty="0" err="1"/>
              <a:t>i</a:t>
            </a:r>
            <a:r>
              <a:rPr lang="en-US" altLang="zh-CN" dirty="0"/>
              <a:t> &lt;= 100;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</a:t>
            </a:r>
            <a:r>
              <a:rPr lang="en-US" altLang="zh-CN" dirty="0" err="1"/>
              <a:t>isPrime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 true;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for (int </a:t>
            </a:r>
            <a:r>
              <a:rPr lang="en-US" altLang="zh-CN" dirty="0" err="1"/>
              <a:t>i</a:t>
            </a:r>
            <a:r>
              <a:rPr lang="en-US" altLang="zh-CN" dirty="0"/>
              <a:t> = 2;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 &lt;= sqrt(100)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if (</a:t>
            </a:r>
            <a:r>
              <a:rPr lang="en-US" altLang="zh-CN" dirty="0" err="1"/>
              <a:t>isPrime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    for (int j = 2; </a:t>
            </a:r>
            <a:r>
              <a:rPr lang="en-US" altLang="zh-CN" dirty="0" err="1"/>
              <a:t>i</a:t>
            </a:r>
            <a:r>
              <a:rPr lang="en-US" altLang="zh-CN" dirty="0"/>
              <a:t> * j &lt;= 100; </a:t>
            </a:r>
            <a:r>
              <a:rPr lang="en-US" altLang="zh-CN" dirty="0" err="1"/>
              <a:t>j++</a:t>
            </a:r>
            <a:r>
              <a:rPr lang="en-US" altLang="zh-CN" dirty="0"/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        </a:t>
            </a:r>
            <a:r>
              <a:rPr lang="en-US" altLang="zh-CN" dirty="0" err="1"/>
              <a:t>isPrime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 * j] = false;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for (int </a:t>
            </a:r>
            <a:r>
              <a:rPr lang="en-US" altLang="zh-CN" dirty="0" err="1"/>
              <a:t>i</a:t>
            </a:r>
            <a:r>
              <a:rPr lang="en-US" altLang="zh-CN" dirty="0"/>
              <a:t> = 2; </a:t>
            </a:r>
            <a:r>
              <a:rPr lang="en-US" altLang="zh-CN" dirty="0" err="1"/>
              <a:t>i</a:t>
            </a:r>
            <a:r>
              <a:rPr lang="en-US" altLang="zh-CN" dirty="0"/>
              <a:t> &lt;= 100;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if (</a:t>
            </a:r>
            <a:r>
              <a:rPr lang="en-US" altLang="zh-CN" dirty="0" err="1"/>
              <a:t>isPrime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i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return 0;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4338" name="标题 1">
            <a:extLst>
              <a:ext uri="{FF2B5EF4-FFF2-40B4-BE49-F238E27FC236}">
                <a16:creationId xmlns:a16="http://schemas.microsoft.com/office/drawing/2014/main" id="{029AB935-A189-4DB7-863B-1D9674C6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1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文本占位符 2">
            <a:extLst>
              <a:ext uri="{FF2B5EF4-FFF2-40B4-BE49-F238E27FC236}">
                <a16:creationId xmlns:a16="http://schemas.microsoft.com/office/drawing/2014/main" id="{441AAB6E-E2CC-4DFD-B111-73EA56273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int main() {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bool </a:t>
            </a:r>
            <a:r>
              <a:rPr lang="en-US" altLang="zh-CN" dirty="0" err="1"/>
              <a:t>isPrime</a:t>
            </a:r>
            <a:r>
              <a:rPr lang="en-US" altLang="zh-CN" dirty="0"/>
              <a:t>[101];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for (int </a:t>
            </a:r>
            <a:r>
              <a:rPr lang="en-US" altLang="zh-CN" dirty="0" err="1"/>
              <a:t>i</a:t>
            </a:r>
            <a:r>
              <a:rPr lang="en-US" altLang="zh-CN" dirty="0"/>
              <a:t> = 2; </a:t>
            </a:r>
            <a:r>
              <a:rPr lang="en-US" altLang="zh-CN" dirty="0" err="1"/>
              <a:t>i</a:t>
            </a:r>
            <a:r>
              <a:rPr lang="en-US" altLang="zh-CN" dirty="0"/>
              <a:t> &lt;= 100;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</a:t>
            </a:r>
            <a:r>
              <a:rPr lang="en-US" altLang="zh-CN" dirty="0" err="1"/>
              <a:t>isPrime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 true;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for (int </a:t>
            </a:r>
            <a:r>
              <a:rPr lang="en-US" altLang="zh-CN" dirty="0" err="1"/>
              <a:t>i</a:t>
            </a:r>
            <a:r>
              <a:rPr lang="en-US" altLang="zh-CN" dirty="0"/>
              <a:t> = 2; </a:t>
            </a:r>
            <a:r>
              <a:rPr lang="en-US" altLang="zh-CN" dirty="0" err="1">
                <a:solidFill>
                  <a:srgbClr val="00B050"/>
                </a:solidFill>
              </a:rPr>
              <a:t>i</a:t>
            </a:r>
            <a:r>
              <a:rPr lang="en-US" altLang="zh-CN" dirty="0">
                <a:solidFill>
                  <a:srgbClr val="00B050"/>
                </a:solidFill>
              </a:rPr>
              <a:t> * </a:t>
            </a:r>
            <a:r>
              <a:rPr lang="en-US" altLang="zh-CN" dirty="0" err="1">
                <a:solidFill>
                  <a:srgbClr val="00B050"/>
                </a:solidFill>
              </a:rPr>
              <a:t>i</a:t>
            </a:r>
            <a:r>
              <a:rPr lang="en-US" altLang="zh-CN" dirty="0">
                <a:solidFill>
                  <a:srgbClr val="00B050"/>
                </a:solidFill>
              </a:rPr>
              <a:t> &lt;= 100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if (</a:t>
            </a:r>
            <a:r>
              <a:rPr lang="en-US" altLang="zh-CN" dirty="0" err="1"/>
              <a:t>isPrime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    for (int j = 2;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 * j</a:t>
            </a:r>
            <a:r>
              <a:rPr lang="en-US" altLang="zh-CN" dirty="0"/>
              <a:t> &lt;= 100; </a:t>
            </a:r>
            <a:r>
              <a:rPr lang="en-US" altLang="zh-CN" dirty="0" err="1"/>
              <a:t>j++</a:t>
            </a:r>
            <a:r>
              <a:rPr lang="en-US" altLang="zh-CN" dirty="0"/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        </a:t>
            </a:r>
            <a:r>
              <a:rPr lang="en-US" altLang="zh-CN" dirty="0" err="1"/>
              <a:t>isPrime</a:t>
            </a: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 * j</a:t>
            </a:r>
            <a:r>
              <a:rPr lang="en-US" altLang="zh-CN" dirty="0"/>
              <a:t>] = false;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for (int </a:t>
            </a:r>
            <a:r>
              <a:rPr lang="en-US" altLang="zh-CN" dirty="0" err="1"/>
              <a:t>i</a:t>
            </a:r>
            <a:r>
              <a:rPr lang="en-US" altLang="zh-CN" dirty="0"/>
              <a:t> = 2; </a:t>
            </a:r>
            <a:r>
              <a:rPr lang="en-US" altLang="zh-CN" dirty="0" err="1"/>
              <a:t>i</a:t>
            </a:r>
            <a:r>
              <a:rPr lang="en-US" altLang="zh-CN" dirty="0"/>
              <a:t> &lt;= 100;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if (</a:t>
            </a:r>
            <a:r>
              <a:rPr lang="en-US" altLang="zh-CN" dirty="0" err="1"/>
              <a:t>isPrime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i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return 0;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5362" name="标题 1">
            <a:extLst>
              <a:ext uri="{FF2B5EF4-FFF2-40B4-BE49-F238E27FC236}">
                <a16:creationId xmlns:a16="http://schemas.microsoft.com/office/drawing/2014/main" id="{ADFA007E-C060-4877-8AA1-7C811C3F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1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a36c6e1c-6321-466d-8a64-a6476ca48f78&quot;,&quot;Name&quot;:&quot;留边&quot;,&quot;Kind&quot;:&quot;Custom&quot;,&quot;OldGuidesSetting&quot;:{&quot;HeaderHeight&quot;:12.0,&quot;FooterHeight&quot;:6.0,&quot;SideMargin&quot;:2.0,&quot;TopMargin&quot;:0.0,&quot;BottomMargin&quot;:0.0,&quot;IntervalMargin&quot;:2.0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  <p:tag name="PROBLEMHASREMARK" val="True"/>
  <p:tag name="PROBLEMREMARK" val="左闭右闭区间：[0, 9]&#10;左闭右开区间：[0, 10)&#10;左开右闭区间：(-1, 9]&#10;左开右开区间：(-1, 10)&#10;&#10;只要变量的意义保持一致，这些表达方式都是合理的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heme/theme1.xml><?xml version="1.0" encoding="utf-8"?>
<a:theme xmlns:a="http://schemas.openxmlformats.org/drawingml/2006/main" name="tsinghua BW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tsinghua BW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tsinghua B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B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61717</TotalTime>
  <Words>2803</Words>
  <Application>Microsoft Office PowerPoint</Application>
  <PresentationFormat>全屏显示(4:3)</PresentationFormat>
  <Paragraphs>417</Paragraphs>
  <Slides>49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0" baseType="lpstr">
      <vt:lpstr>仿宋</vt:lpstr>
      <vt:lpstr>黑体</vt:lpstr>
      <vt:lpstr>微软雅黑</vt:lpstr>
      <vt:lpstr>微软雅黑</vt:lpstr>
      <vt:lpstr>Arial</vt:lpstr>
      <vt:lpstr>Consolas</vt:lpstr>
      <vt:lpstr>Garamond</vt:lpstr>
      <vt:lpstr>Times New Roman</vt:lpstr>
      <vt:lpstr>Verdana</vt:lpstr>
      <vt:lpstr>Wingdings</vt:lpstr>
      <vt:lpstr>tsinghua BW</vt:lpstr>
      <vt:lpstr>第6节、数据的组织与处理——数组 教材第6章第2-4节</vt:lpstr>
      <vt:lpstr>任务1</vt:lpstr>
      <vt:lpstr>任务1</vt:lpstr>
      <vt:lpstr>任务1</vt:lpstr>
      <vt:lpstr>埃拉托斯特尼（276BC-194BC）</vt:lpstr>
      <vt:lpstr>埃拉托斯特尼筛法</vt:lpstr>
      <vt:lpstr>任务1</vt:lpstr>
      <vt:lpstr>任务1</vt:lpstr>
      <vt:lpstr>任务1</vt:lpstr>
      <vt:lpstr>任务1</vt:lpstr>
      <vt:lpstr>任务1</vt:lpstr>
      <vt:lpstr>筛法</vt:lpstr>
      <vt:lpstr>筛法小结</vt:lpstr>
      <vt:lpstr>查找</vt:lpstr>
      <vt:lpstr>任务2</vt:lpstr>
      <vt:lpstr>任务2</vt:lpstr>
      <vt:lpstr>PowerPoint 演示文稿</vt:lpstr>
      <vt:lpstr>任务2</vt:lpstr>
      <vt:lpstr>任务2</vt:lpstr>
      <vt:lpstr>举一反三</vt:lpstr>
      <vt:lpstr>任务2</vt:lpstr>
      <vt:lpstr>存在问题？</vt:lpstr>
      <vt:lpstr>折半查找</vt:lpstr>
      <vt:lpstr>折半查找</vt:lpstr>
      <vt:lpstr>折半查找</vt:lpstr>
      <vt:lpstr>折半查找</vt:lpstr>
      <vt:lpstr>折半查找</vt:lpstr>
      <vt:lpstr>PowerPoint 演示文稿</vt:lpstr>
      <vt:lpstr>折半查找</vt:lpstr>
      <vt:lpstr>折半查找</vt:lpstr>
      <vt:lpstr>折半查找</vt:lpstr>
      <vt:lpstr>排序</vt:lpstr>
      <vt:lpstr>选择排序</vt:lpstr>
      <vt:lpstr>选择排序</vt:lpstr>
      <vt:lpstr>选择排序</vt:lpstr>
      <vt:lpstr>选择排序</vt:lpstr>
      <vt:lpstr>冒泡排序</vt:lpstr>
      <vt:lpstr>冒泡排序</vt:lpstr>
      <vt:lpstr>冒泡排序</vt:lpstr>
      <vt:lpstr>数组、指针与函数</vt:lpstr>
      <vt:lpstr>数组、指针与函数</vt:lpstr>
      <vt:lpstr>数组、指针与函数</vt:lpstr>
      <vt:lpstr>数组、指针与函数</vt:lpstr>
      <vt:lpstr>数组、指针与函数</vt:lpstr>
      <vt:lpstr>数组的动态分配</vt:lpstr>
      <vt:lpstr>数组的动态分配</vt:lpstr>
      <vt:lpstr>查找与排序小结</vt:lpstr>
      <vt:lpstr>数组小结</vt:lpstr>
      <vt:lpstr>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Wang Yu-Ping</cp:lastModifiedBy>
  <cp:revision>4604</cp:revision>
  <cp:lastPrinted>2021-05-12T04:01:31Z</cp:lastPrinted>
  <dcterms:created xsi:type="dcterms:W3CDTF">2004-01-03T01:02:19Z</dcterms:created>
  <dcterms:modified xsi:type="dcterms:W3CDTF">2021-10-18T04:28:47Z</dcterms:modified>
</cp:coreProperties>
</file>