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33"/>
  </p:notesMasterIdLst>
  <p:handoutMasterIdLst>
    <p:handoutMasterId r:id="rId34"/>
  </p:handoutMasterIdLst>
  <p:sldIdLst>
    <p:sldId id="1241" r:id="rId2"/>
    <p:sldId id="310" r:id="rId3"/>
    <p:sldId id="308" r:id="rId4"/>
    <p:sldId id="309" r:id="rId5"/>
    <p:sldId id="279" r:id="rId6"/>
    <p:sldId id="280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8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78" r:id="rId32"/>
  </p:sldIdLst>
  <p:sldSz cx="9144000" cy="6858000" type="screen4x3"/>
  <p:notesSz cx="6797675" cy="9929813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55861D"/>
    <a:srgbClr val="598925"/>
    <a:srgbClr val="458925"/>
    <a:srgbClr val="457705"/>
    <a:srgbClr val="057745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 varScale="1">
        <p:scale>
          <a:sx n="77" d="100"/>
          <a:sy n="77" d="100"/>
        </p:scale>
        <p:origin x="725" y="67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0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AF098-D7FE-4860-AF7B-11C5552A5BD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71BC5085-B924-44E0-9466-B252A3A40A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A0A6B77-BC6E-4C93-85E2-2BFBE0B66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000" dirty="0"/>
              <a:t>第</a:t>
            </a:r>
            <a:r>
              <a:rPr lang="en-US" altLang="zh-CN" sz="4000" dirty="0"/>
              <a:t>7</a:t>
            </a:r>
            <a:r>
              <a:rPr lang="zh-CN" altLang="en-US" sz="4000" dirty="0"/>
              <a:t>节、常见错误及调试测试方法</a:t>
            </a:r>
            <a:br>
              <a:rPr lang="en-US" altLang="zh-CN" sz="4400" dirty="0"/>
            </a:br>
            <a:r>
              <a:rPr lang="zh-CN" altLang="en-US" sz="2800" dirty="0"/>
              <a:t>教材附录</a:t>
            </a:r>
            <a:r>
              <a:rPr lang="en-US" altLang="zh-CN" sz="2800" dirty="0"/>
              <a:t>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占位符 5">
            <a:extLst>
              <a:ext uri="{FF2B5EF4-FFF2-40B4-BE49-F238E27FC236}">
                <a16:creationId xmlns:a16="http://schemas.microsoft.com/office/drawing/2014/main" id="{D5F74971-673C-466E-8269-090424EE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int n = 0;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bool yes = true;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    for (int j = 2; j &lt;= (int)floor(sqrt(</a:t>
            </a:r>
            <a:r>
              <a:rPr lang="en-US" altLang="zh-CN" dirty="0" err="1"/>
              <a:t>i</a:t>
            </a:r>
            <a:r>
              <a:rPr lang="en-US" altLang="zh-CN" dirty="0"/>
              <a:t>));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% j == 0)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            yes = false;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            break;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    if (yes)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id="{A0D53D84-4B41-44DF-921E-77A8421D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8D5B7A95-44CA-495A-B939-25CEA34F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237" y="1967153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sym typeface="Wingdings" panose="05000000000000000000" pitchFamily="2" charset="2"/>
              </a:rPr>
              <a:t>yes = true;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168752-5470-47B9-A1D0-7B170FBFEA49}"/>
              </a:ext>
            </a:extLst>
          </p:cNvPr>
          <p:cNvCxnSpPr/>
          <p:nvPr/>
        </p:nvCxnSpPr>
        <p:spPr>
          <a:xfrm flipV="1">
            <a:off x="4565650" y="2167178"/>
            <a:ext cx="1643062" cy="42862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占位符 5">
            <a:extLst>
              <a:ext uri="{FF2B5EF4-FFF2-40B4-BE49-F238E27FC236}">
                <a16:creationId xmlns:a16="http://schemas.microsoft.com/office/drawing/2014/main" id="{11366335-022A-44CA-B0D8-5D69F8CB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int n = 0;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cin &gt;&gt; n;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for (int i = 2; i &lt;= n; i++)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bool yes = true;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for (int j = 2; j &lt;= (int)floor(sqrt(i)); j++)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if (i % j == 0)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    yes = false;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    break;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if (yes)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cout &lt;&lt; i &lt;&lt; endl;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17410" name="标题 1">
            <a:extLst>
              <a:ext uri="{FF2B5EF4-FFF2-40B4-BE49-F238E27FC236}">
                <a16:creationId xmlns:a16="http://schemas.microsoft.com/office/drawing/2014/main" id="{CDC482B4-6C33-4619-9596-78D752F6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414" name="Text Box 10">
            <a:extLst>
              <a:ext uri="{FF2B5EF4-FFF2-40B4-BE49-F238E27FC236}">
                <a16:creationId xmlns:a16="http://schemas.microsoft.com/office/drawing/2014/main" id="{05B5E72C-81D0-46AE-BB84-20CCBDE7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4292600"/>
            <a:ext cx="3500437" cy="954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随用随定义可以避免忘记清零的错误</a:t>
            </a:r>
            <a:endParaRPr lang="en-US" altLang="zh-CN" sz="280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5D1E50E6-211F-4EE7-84CD-F5716158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zh-CN"/>
              <a:t>int a[100];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zh-CN"/>
              <a:t>for (int i = 0; i &lt;= 99; i++)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zh-CN"/>
              <a:t>    a[i] = i;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zh-CN"/>
              <a:t>for (char i = '0'; i &lt;= 99; i++)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altLang="zh-CN"/>
              <a:t>    cout &lt;&lt; a[i];</a:t>
            </a:r>
          </a:p>
        </p:txBody>
      </p:sp>
      <p:sp>
        <p:nvSpPr>
          <p:cNvPr id="18434" name="标题 1">
            <a:extLst>
              <a:ext uri="{FF2B5EF4-FFF2-40B4-BE49-F238E27FC236}">
                <a16:creationId xmlns:a16="http://schemas.microsoft.com/office/drawing/2014/main" id="{E0D2C513-AD72-4217-81CB-19B5C15D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430AA87F-153C-4D13-8874-DDA6444A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4044950"/>
            <a:ext cx="6715125" cy="116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Consolas" panose="020B0609020204030204" pitchFamily="49" charset="0"/>
                <a:sym typeface="Wingdings" panose="05000000000000000000" pitchFamily="2" charset="2"/>
              </a:rPr>
              <a:t>C++</a:t>
            </a: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会尝试将数组下标转换成整型再操作</a:t>
            </a:r>
            <a:endParaRPr lang="en-US" altLang="zh-CN" sz="280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这里实际上是从</a:t>
            </a:r>
            <a:r>
              <a:rPr lang="en-US" altLang="zh-CN" sz="2800">
                <a:latin typeface="Consolas" panose="020B0609020204030204" pitchFamily="49" charset="0"/>
                <a:sym typeface="Wingdings" panose="05000000000000000000" pitchFamily="2" charset="2"/>
              </a:rPr>
              <a:t>a[48]</a:t>
            </a: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开始输出的</a:t>
            </a:r>
            <a:endParaRPr lang="en-US" altLang="zh-CN" sz="280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占位符 2">
            <a:extLst>
              <a:ext uri="{FF2B5EF4-FFF2-40B4-BE49-F238E27FC236}">
                <a16:creationId xmlns:a16="http://schemas.microsoft.com/office/drawing/2014/main" id="{34F19BFA-EFED-4B7C-9F19-DB2D5F6E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int result = 1;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for (int i = 1; i &lt;= n; i++)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result = result * i;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for (int i = 1; i &lt;= m; i++)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result = result / i;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for (int i = 1; i &lt;= n - m; i++)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result = result / i;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return result;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9458" name="标题 1">
            <a:extLst>
              <a:ext uri="{FF2B5EF4-FFF2-40B4-BE49-F238E27FC236}">
                <a16:creationId xmlns:a16="http://schemas.microsoft.com/office/drawing/2014/main" id="{E7F6C37A-EBD3-42ED-AA64-FA60AD33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C28B2853-39C2-488D-AD7B-4696B260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4619625"/>
            <a:ext cx="3357562" cy="52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试试</a:t>
            </a:r>
            <a:r>
              <a:rPr lang="en-US" altLang="zh-CN" sz="2800">
                <a:latin typeface="Consolas" panose="020B0609020204030204" pitchFamily="49" charset="0"/>
                <a:sym typeface="Wingdings" panose="05000000000000000000" pitchFamily="2" charset="2"/>
              </a:rPr>
              <a:t>m=10,n=20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E486A926-EE1B-43C0-BC83-C6F5D89B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5262563"/>
            <a:ext cx="3357562" cy="954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整数超出范围不会有任何提示</a:t>
            </a:r>
            <a:r>
              <a:rPr lang="en-US" altLang="zh-CN" sz="2800">
                <a:latin typeface="Consolas" panose="020B0609020204030204" pitchFamily="49" charset="0"/>
                <a:sym typeface="Wingdings" panose="05000000000000000000" pitchFamily="2" charset="2"/>
              </a:rPr>
              <a:t>T_T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2">
            <a:extLst>
              <a:ext uri="{FF2B5EF4-FFF2-40B4-BE49-F238E27FC236}">
                <a16:creationId xmlns:a16="http://schemas.microsoft.com/office/drawing/2014/main" id="{B8D4383A-2164-4C31-AF38-FCF87716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int result = 1;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if (m + m &gt; n)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for (int i = n - m; i &gt;= 1; i--)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    result = result * (i + m) / i;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} else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for (int i = m; i &gt;= 1; i--)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        result = result * (i + n - m) / i;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    return result;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0482" name="标题 1">
            <a:extLst>
              <a:ext uri="{FF2B5EF4-FFF2-40B4-BE49-F238E27FC236}">
                <a16:creationId xmlns:a16="http://schemas.microsoft.com/office/drawing/2014/main" id="{CA35EE23-D3B2-4658-B652-B189259E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C920AD12-E723-4F56-87AA-D760F873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5262563"/>
            <a:ext cx="3357562" cy="954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整数除法没除尽也不会有任何提示</a:t>
            </a:r>
            <a:r>
              <a:rPr lang="en-US" altLang="zh-CN" sz="2800">
                <a:latin typeface="Consolas" panose="020B0609020204030204" pitchFamily="49" charset="0"/>
                <a:sym typeface="Wingdings" panose="05000000000000000000" pitchFamily="2" charset="2"/>
              </a:rPr>
              <a:t>T_T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占位符 2">
            <a:extLst>
              <a:ext uri="{FF2B5EF4-FFF2-40B4-BE49-F238E27FC236}">
                <a16:creationId xmlns:a16="http://schemas.microsoft.com/office/drawing/2014/main" id="{13B9EF66-9A71-4570-BFBC-5F49DB52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int a[10];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a[1] = 1;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for (int i = 2; i &lt;= 10; i++)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    a[i] = a[i - 1] * i;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cout &lt;&lt; a[10] &lt;&lt; endl;</a:t>
            </a:r>
            <a:endParaRPr lang="zh-CN" altLang="en-US"/>
          </a:p>
        </p:txBody>
      </p:sp>
      <p:sp>
        <p:nvSpPr>
          <p:cNvPr id="21506" name="标题 1">
            <a:extLst>
              <a:ext uri="{FF2B5EF4-FFF2-40B4-BE49-F238E27FC236}">
                <a16:creationId xmlns:a16="http://schemas.microsoft.com/office/drawing/2014/main" id="{CC5A7284-D71A-421A-905E-FFA17ECE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74E5B751-BF50-4F72-97A2-E6CAB9189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75100"/>
            <a:ext cx="7072313" cy="954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数组越界访问会访问到数组之外的内存，在</a:t>
            </a:r>
            <a:r>
              <a:rPr lang="en-US" altLang="zh-CN" sz="2800">
                <a:latin typeface="Consolas" panose="020B0609020204030204" pitchFamily="49" charset="0"/>
                <a:sym typeface="Wingdings" panose="05000000000000000000" pitchFamily="2" charset="2"/>
              </a:rPr>
              <a:t>oj</a:t>
            </a: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上很可能产生运行错误</a:t>
            </a:r>
            <a:endParaRPr lang="en-US" altLang="zh-CN" sz="280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73C6D-BEF5-4542-B125-BD38F1DD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n = 0;</a:t>
            </a:r>
          </a:p>
          <a:p>
            <a:pPr>
              <a:spcBef>
                <a:spcPct val="0"/>
              </a:spcBef>
            </a:pPr>
            <a:r>
              <a:rPr lang="en-US" altLang="zh-CN"/>
              <a:t>char input[4];</a:t>
            </a:r>
          </a:p>
          <a:p>
            <a:pPr>
              <a:spcBef>
                <a:spcPct val="0"/>
              </a:spcBef>
            </a:pPr>
            <a:r>
              <a:rPr lang="en-US" altLang="zh-CN"/>
              <a:t>char a[4]="WYS", b[4]="CQ", c[4]="LC", d[4]="SYT";</a:t>
            </a:r>
          </a:p>
          <a:p>
            <a:pPr>
              <a:spcBef>
                <a:spcPct val="0"/>
              </a:spcBef>
            </a:pPr>
            <a:r>
              <a:rPr lang="en-US" altLang="zh-CN"/>
              <a:t>char e[4]="SSD", f[4]="LSS",g[4]="LYF";</a:t>
            </a:r>
          </a:p>
          <a:p>
            <a:pPr>
              <a:spcBef>
                <a:spcPct val="0"/>
              </a:spcBef>
            </a:pPr>
            <a:r>
              <a:rPr lang="en-US" altLang="zh-CN"/>
              <a:t>cin &gt;&gt; n;</a:t>
            </a:r>
          </a:p>
          <a:p>
            <a:pPr>
              <a:spcBef>
                <a:spcPct val="0"/>
              </a:spcBef>
            </a:pPr>
            <a:r>
              <a:rPr lang="en-US" altLang="zh-CN"/>
              <a:t>for (int i = 0; i &lt; n;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cin &gt;&gt; input;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 (strcmp(input, a) == 0)</a:t>
            </a:r>
          </a:p>
          <a:p>
            <a:pPr>
              <a:spcBef>
                <a:spcPct val="0"/>
              </a:spcBef>
            </a:pPr>
            <a:r>
              <a:rPr lang="en-US" altLang="zh-CN"/>
              <a:t>        cout &lt;&lt; "KXZSMR" &lt;&lt;endl;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    else if (strcmp(input, b) == 0)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……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C350A9C0-3965-4735-A59D-393DF9DE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1073BE3D-8E94-48C3-BEFD-BFF14933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403850"/>
            <a:ext cx="5286375" cy="954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由于</a:t>
            </a:r>
            <a:r>
              <a:rPr lang="en-US" altLang="zh-CN" sz="2800">
                <a:latin typeface="Consolas" panose="020B0609020204030204" pitchFamily="49" charset="0"/>
                <a:sym typeface="Wingdings" panose="05000000000000000000" pitchFamily="2" charset="2"/>
              </a:rPr>
              <a:t>cin</a:t>
            </a: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导致数组越界访问，正好覆盖了后面的判断字符串</a:t>
            </a:r>
            <a:endParaRPr lang="en-US" altLang="zh-CN" sz="280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E7D8C-032F-4204-9E8C-3BC7857E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n = 0;</a:t>
            </a:r>
          </a:p>
          <a:p>
            <a:pPr>
              <a:spcBef>
                <a:spcPct val="0"/>
              </a:spcBef>
            </a:pPr>
            <a:r>
              <a:rPr lang="en-US" altLang="zh-CN"/>
              <a:t>char input[20000][20000];</a:t>
            </a:r>
          </a:p>
          <a:p>
            <a:pPr>
              <a:spcBef>
                <a:spcPct val="0"/>
              </a:spcBef>
            </a:pPr>
            <a:r>
              <a:rPr lang="en-US" altLang="zh-CN"/>
              <a:t>char a[4]="WYS", b[4]="CQ", c[4]="LC", d[4]="SYT“;</a:t>
            </a:r>
          </a:p>
          <a:p>
            <a:pPr>
              <a:spcBef>
                <a:spcPct val="0"/>
              </a:spcBef>
            </a:pPr>
            <a:r>
              <a:rPr lang="en-US" altLang="zh-CN"/>
              <a:t>char e[4]="SSD", f[4]="LSS",g[4]="LYF";</a:t>
            </a:r>
          </a:p>
          <a:p>
            <a:pPr>
              <a:spcBef>
                <a:spcPct val="0"/>
              </a:spcBef>
            </a:pPr>
            <a:r>
              <a:rPr lang="en-US" altLang="zh-CN"/>
              <a:t>cin &gt;&gt; n;</a:t>
            </a:r>
          </a:p>
          <a:p>
            <a:pPr>
              <a:spcBef>
                <a:spcPct val="0"/>
              </a:spcBef>
            </a:pPr>
            <a:r>
              <a:rPr lang="en-US" altLang="zh-CN"/>
              <a:t>for (int i = 0; i &lt; n;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cin &gt;&gt; input[i];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 (strcmp(input[i], a) == 0)</a:t>
            </a:r>
          </a:p>
          <a:p>
            <a:pPr>
              <a:spcBef>
                <a:spcPct val="0"/>
              </a:spcBef>
            </a:pPr>
            <a:r>
              <a:rPr lang="en-US" altLang="zh-CN"/>
              <a:t>        cout &lt;&lt; "KXZSMR" &lt;&lt;endl;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    else if (strcmp(input[i], b) == 0)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……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73935ACD-3B2A-466F-8D58-90C40891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BD0F7DC4-8620-49EE-8964-552DD154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5548313"/>
            <a:ext cx="5286375" cy="52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Consolas" panose="020B0609020204030204" pitchFamily="49" charset="0"/>
                <a:sym typeface="Wingdings" panose="05000000000000000000" pitchFamily="2" charset="2"/>
              </a:rPr>
              <a:t>数组不要定义得过大，够用就行</a:t>
            </a:r>
            <a:endParaRPr lang="en-US" altLang="zh-CN" sz="280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62212AE-C001-475B-9B89-D2762E77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静态调试</a:t>
            </a:r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id="{79D98B1B-7780-4AF6-BEBF-E6A6D0B2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上述这些常见错误，熟悉后可以直接通过读代码的方式进行纠错</a:t>
            </a:r>
            <a:endParaRPr lang="en-US" altLang="zh-CN"/>
          </a:p>
          <a:p>
            <a:r>
              <a:rPr lang="zh-CN" altLang="en-US"/>
              <a:t>这种方式称为</a:t>
            </a:r>
            <a:r>
              <a:rPr lang="zh-CN" altLang="en-US">
                <a:solidFill>
                  <a:srgbClr val="FF0000"/>
                </a:solidFill>
              </a:rPr>
              <a:t>静态调试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静态调试是一种很重要的调试能力，善于静态调试的程序员可以节省大量调试时间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B95FABDF-DE8D-4ECB-ACD6-BEABD864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动态调试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95A38831-32C5-4FA2-8B89-85ECA996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相对于静态调试，还有一种调试方法称为</a:t>
            </a:r>
            <a:r>
              <a:rPr lang="zh-CN" altLang="en-US">
                <a:solidFill>
                  <a:srgbClr val="FF0000"/>
                </a:solidFill>
              </a:rPr>
              <a:t>动态调试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依赖于开发环境和动态调试工具</a:t>
            </a:r>
            <a:endParaRPr lang="en-US" altLang="zh-CN"/>
          </a:p>
          <a:p>
            <a:r>
              <a:rPr lang="zh-CN" altLang="en-US"/>
              <a:t>主要用到的手段包括</a:t>
            </a:r>
            <a:endParaRPr lang="en-US" altLang="zh-CN"/>
          </a:p>
          <a:p>
            <a:pPr lvl="1"/>
            <a:r>
              <a:rPr lang="zh-CN" altLang="en-US"/>
              <a:t>设置断点</a:t>
            </a:r>
            <a:endParaRPr lang="en-US" altLang="zh-CN"/>
          </a:p>
          <a:p>
            <a:pPr lvl="1"/>
            <a:r>
              <a:rPr lang="zh-CN" altLang="en-US"/>
              <a:t>单步执行</a:t>
            </a:r>
            <a:endParaRPr lang="en-US" altLang="zh-CN"/>
          </a:p>
          <a:p>
            <a:pPr lvl="1"/>
            <a:r>
              <a:rPr lang="zh-CN" altLang="en-US"/>
              <a:t>变量查看</a:t>
            </a:r>
            <a:endParaRPr lang="en-US" altLang="zh-CN"/>
          </a:p>
          <a:p>
            <a:pPr lvl="1"/>
            <a:r>
              <a:rPr lang="zh-CN" altLang="en-US"/>
              <a:t>看演示</a:t>
            </a:r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B93C79E8-9FB7-428A-8645-3F8B239C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调试（</a:t>
            </a:r>
            <a:r>
              <a:rPr lang="en-US" altLang="zh-CN"/>
              <a:t>Debuging</a:t>
            </a:r>
            <a:r>
              <a:rPr lang="zh-CN" altLang="en-US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B881427D-F2A7-4F5F-8A76-CA6C8AC0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调试程序是程序设计过程中的重要步骤</a:t>
            </a:r>
          </a:p>
          <a:p>
            <a:r>
              <a:rPr lang="zh-CN" altLang="en-US"/>
              <a:t>写程序难免出错，再资深的程序员也不能保证把程序一遍写成</a:t>
            </a:r>
            <a:endParaRPr lang="en-US" altLang="zh-CN"/>
          </a:p>
          <a:p>
            <a:r>
              <a:rPr lang="zh-CN" altLang="en-US"/>
              <a:t>写程序</a:t>
            </a:r>
            <a:r>
              <a:rPr lang="en-US" altLang="zh-CN"/>
              <a:t>-&gt;</a:t>
            </a:r>
            <a:r>
              <a:rPr lang="zh-CN" altLang="en-US"/>
              <a:t>编译</a:t>
            </a:r>
            <a:r>
              <a:rPr lang="en-US" altLang="zh-CN"/>
              <a:t>-&gt;</a:t>
            </a:r>
            <a:r>
              <a:rPr lang="zh-CN" altLang="en-US"/>
              <a:t>运行</a:t>
            </a:r>
            <a:r>
              <a:rPr lang="en-US" altLang="zh-CN"/>
              <a:t>-&gt;</a:t>
            </a:r>
            <a:r>
              <a:rPr lang="zh-CN" altLang="en-US"/>
              <a:t>提交，每一步都可能发现错误，发现并改正错误就是调试</a:t>
            </a:r>
            <a:endParaRPr lang="en-US" altLang="zh-CN"/>
          </a:p>
          <a:p>
            <a:r>
              <a:rPr lang="zh-CN" altLang="en-US"/>
              <a:t>“行百里者半于九十” </a:t>
            </a:r>
            <a:endParaRPr lang="en-US" altLang="zh-CN"/>
          </a:p>
          <a:p>
            <a:r>
              <a:rPr lang="zh-CN" altLang="en-US"/>
              <a:t>“程序设计过程中，调试将占到一半甚至更多的时间”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E935EAFE-5B1F-4F93-8515-1C6470DF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调试小结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CF894779-2BD0-42B0-B929-2F27EF75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静态调试对程序员的能力要求较高</a:t>
            </a:r>
            <a:endParaRPr lang="en-US" altLang="zh-CN"/>
          </a:p>
          <a:p>
            <a:r>
              <a:rPr lang="zh-CN" altLang="en-US"/>
              <a:t>动态调试需要大量时间一步步执行</a:t>
            </a:r>
            <a:endParaRPr lang="en-US" altLang="zh-CN"/>
          </a:p>
          <a:p>
            <a:r>
              <a:rPr lang="zh-CN" altLang="en-US"/>
              <a:t>实际调试过程中通常结合两种方法进行</a:t>
            </a:r>
            <a:endParaRPr lang="en-US" altLang="zh-CN"/>
          </a:p>
          <a:p>
            <a:pPr lvl="1"/>
            <a:r>
              <a:rPr lang="zh-CN" altLang="en-US"/>
              <a:t>输出日志，辅助进行静态调试</a:t>
            </a:r>
            <a:endParaRPr lang="en-US" altLang="zh-CN"/>
          </a:p>
          <a:p>
            <a:pPr lvl="1"/>
            <a:r>
              <a:rPr lang="zh-CN" altLang="en-US"/>
              <a:t>加入循环次数判断，辅助动态调试</a:t>
            </a:r>
            <a:endParaRPr lang="en-US" altLang="zh-CN"/>
          </a:p>
          <a:p>
            <a:pPr lvl="1"/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B478EDC0-03C7-44C7-A901-A719ADB3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测试（</a:t>
            </a:r>
            <a:r>
              <a:rPr lang="en-US" altLang="zh-CN"/>
              <a:t>Testing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E6FD-C064-46AB-91AF-CBA27CF8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为什么我的程序通过了题中给的所有的样例，提交上去还是得不到满分？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样例的目标是帮助你理解题意，更准确的表达输入和输出的格式</a:t>
            </a:r>
            <a:endParaRPr lang="en-US" altLang="zh-CN"/>
          </a:p>
          <a:p>
            <a:r>
              <a:rPr lang="zh-CN" altLang="en-US"/>
              <a:t>样例不会告诉你所有的情况</a:t>
            </a:r>
          </a:p>
          <a:p>
            <a:r>
              <a:rPr lang="zh-CN" altLang="en-US"/>
              <a:t>一个“好”的样例，任何错的程序都能对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如何测试程序？</a:t>
            </a:r>
            <a:r>
              <a:rPr lang="en-US" altLang="zh-CN">
                <a:solidFill>
                  <a:srgbClr val="FF0000"/>
                </a:solidFill>
              </a:rPr>
              <a:t>!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0AB5C31C-1122-4185-9DF8-F4B5A87E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20B53-A8AC-4D60-87C9-D7165DB8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白箱测试</a:t>
            </a:r>
          </a:p>
          <a:p>
            <a:pPr lvl="1"/>
            <a:r>
              <a:rPr lang="zh-CN" altLang="en-US"/>
              <a:t>阅读程序</a:t>
            </a:r>
          </a:p>
          <a:p>
            <a:pPr lvl="1"/>
            <a:r>
              <a:rPr lang="zh-CN" altLang="en-US"/>
              <a:t>覆盖尽量多的</a:t>
            </a:r>
            <a:r>
              <a:rPr lang="zh-CN" altLang="en-US">
                <a:solidFill>
                  <a:srgbClr val="FF0000"/>
                </a:solidFill>
              </a:rPr>
              <a:t>执行路径</a:t>
            </a:r>
          </a:p>
          <a:p>
            <a:r>
              <a:rPr lang="zh-CN" altLang="en-US"/>
              <a:t>黑箱测试</a:t>
            </a:r>
          </a:p>
          <a:p>
            <a:pPr lvl="1"/>
            <a:r>
              <a:rPr lang="zh-CN" altLang="en-US"/>
              <a:t>设计测试数据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9A5322A6-3858-4176-B65B-A0BC77E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如何设计测试数据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736A87E-367C-43D4-81C5-2A0E38F6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等价分类法</a:t>
            </a:r>
            <a:endParaRPr lang="en-US" altLang="zh-CN"/>
          </a:p>
          <a:p>
            <a:pPr lvl="1"/>
            <a:r>
              <a:rPr lang="zh-CN" altLang="en-US"/>
              <a:t>根据程序功能将输入的</a:t>
            </a:r>
            <a:r>
              <a:rPr lang="zh-CN" altLang="en-US">
                <a:solidFill>
                  <a:srgbClr val="FF0000"/>
                </a:solidFill>
              </a:rPr>
              <a:t>数据划分成若干个等价类</a:t>
            </a:r>
            <a:r>
              <a:rPr lang="en-US" altLang="zh-CN"/>
              <a:t>, </a:t>
            </a:r>
            <a:r>
              <a:rPr lang="zh-CN" altLang="en-US"/>
              <a:t>然后考虑数据选择</a:t>
            </a:r>
            <a:r>
              <a:rPr lang="en-US" altLang="zh-CN"/>
              <a:t>, </a:t>
            </a:r>
            <a:r>
              <a:rPr lang="zh-CN" altLang="en-US"/>
              <a:t>设计出测试用例</a:t>
            </a:r>
            <a:r>
              <a:rPr lang="en-US" altLang="zh-CN"/>
              <a:t>, </a:t>
            </a:r>
            <a:r>
              <a:rPr lang="zh-CN" altLang="en-US"/>
              <a:t>以达到测试目的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8D9B85A-1CB2-4867-91C0-384C326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E3EB9CC7-CBA3-4BAF-84F0-0F9E9A76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输入三个整数表示三角形的三条边长，要求输出能否构成一个三角形</a:t>
            </a:r>
          </a:p>
          <a:p>
            <a:r>
              <a:rPr lang="zh-CN" altLang="en-US"/>
              <a:t>如能，则输出是等腰、 等边、还是既非等边又非等腰三角形？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FCE07FC-3D09-402B-BA13-07B28BC6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87BC1-B5C4-43A0-97B6-0D3E4E9B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有哪些等价类？</a:t>
            </a:r>
            <a:endParaRPr lang="en-US" altLang="zh-CN"/>
          </a:p>
          <a:p>
            <a:pPr lvl="1"/>
            <a:r>
              <a:rPr lang="zh-CN" altLang="en-US"/>
              <a:t>合理的三角形</a:t>
            </a:r>
            <a:endParaRPr lang="en-US" altLang="zh-CN"/>
          </a:p>
          <a:p>
            <a:pPr lvl="2"/>
            <a:r>
              <a:rPr lang="zh-CN" altLang="en-US"/>
              <a:t>等腰</a:t>
            </a:r>
            <a:endParaRPr lang="en-US" altLang="zh-CN"/>
          </a:p>
          <a:p>
            <a:pPr lvl="2"/>
            <a:r>
              <a:rPr lang="zh-CN" altLang="en-US"/>
              <a:t>等边</a:t>
            </a:r>
            <a:endParaRPr lang="en-US" altLang="zh-CN"/>
          </a:p>
          <a:p>
            <a:pPr lvl="2"/>
            <a:r>
              <a:rPr lang="zh-CN" altLang="en-US"/>
              <a:t>皆非</a:t>
            </a:r>
            <a:endParaRPr lang="en-US" altLang="zh-CN"/>
          </a:p>
          <a:p>
            <a:pPr lvl="1"/>
            <a:r>
              <a:rPr lang="zh-CN" altLang="en-US"/>
              <a:t>不合理的三角形</a:t>
            </a:r>
            <a:endParaRPr lang="en-US" altLang="zh-CN"/>
          </a:p>
          <a:p>
            <a:pPr lvl="2"/>
            <a:r>
              <a:rPr lang="zh-CN" altLang="en-US"/>
              <a:t>最大边的位置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2CD9F872-DB30-4748-85F6-803C5EC7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如何设计测试数据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A03EB02E-BC7D-4824-A510-3D3E8772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边界分析法</a:t>
            </a:r>
            <a:endParaRPr lang="en-US" altLang="zh-CN"/>
          </a:p>
          <a:p>
            <a:r>
              <a:rPr lang="zh-CN" altLang="en-US"/>
              <a:t>原则：程序出错往往出现在边界情况</a:t>
            </a:r>
            <a:endParaRPr lang="en-US" altLang="zh-CN"/>
          </a:p>
          <a:p>
            <a:pPr lvl="1"/>
            <a:r>
              <a:rPr lang="zh-CN" altLang="en-US"/>
              <a:t>数据量</a:t>
            </a:r>
            <a:r>
              <a:rPr lang="zh-CN" altLang="en-US">
                <a:solidFill>
                  <a:srgbClr val="FF0000"/>
                </a:solidFill>
              </a:rPr>
              <a:t>最大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0000"/>
                </a:solidFill>
              </a:rPr>
              <a:t>最小</a:t>
            </a:r>
            <a:r>
              <a:rPr lang="zh-CN" altLang="en-US"/>
              <a:t>的数据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附近的数据</a:t>
            </a:r>
          </a:p>
          <a:p>
            <a:pPr lvl="1"/>
            <a:r>
              <a:rPr lang="zh-CN" altLang="en-US"/>
              <a:t>循环的</a:t>
            </a:r>
            <a:r>
              <a:rPr lang="zh-CN" altLang="en-US">
                <a:solidFill>
                  <a:srgbClr val="FF0000"/>
                </a:solidFill>
              </a:rPr>
              <a:t>初值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0000"/>
                </a:solidFill>
              </a:rPr>
              <a:t>终值</a:t>
            </a:r>
            <a:r>
              <a:rPr lang="zh-CN" altLang="en-US"/>
              <a:t>附近的元素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无解</a:t>
            </a:r>
            <a:r>
              <a:rPr lang="zh-CN" altLang="en-US"/>
              <a:t>数据</a:t>
            </a:r>
          </a:p>
          <a:p>
            <a:pPr lvl="1"/>
            <a:r>
              <a:rPr lang="zh-CN" altLang="en-US"/>
              <a:t>各种</a:t>
            </a:r>
            <a:r>
              <a:rPr lang="zh-CN" altLang="en-US">
                <a:solidFill>
                  <a:srgbClr val="FF0000"/>
                </a:solidFill>
              </a:rPr>
              <a:t>临界情况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7633995D-E44D-41AF-B048-0FCDA99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4655848C-90F8-4B1E-B4C5-0F483109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不合理的三角形</a:t>
            </a:r>
            <a:endParaRPr lang="en-US" altLang="zh-CN"/>
          </a:p>
          <a:p>
            <a:pPr lvl="1"/>
            <a:r>
              <a:rPr lang="zh-CN" altLang="en-US"/>
              <a:t>两边之和等于第三边</a:t>
            </a:r>
          </a:p>
          <a:p>
            <a:pPr lvl="1"/>
            <a:r>
              <a:rPr lang="zh-CN" altLang="en-US"/>
              <a:t>三个数中包含</a:t>
            </a:r>
            <a:r>
              <a:rPr lang="en-US" altLang="zh-CN"/>
              <a:t>0</a:t>
            </a:r>
          </a:p>
          <a:p>
            <a:pPr lvl="1"/>
            <a:r>
              <a:rPr lang="zh-CN" altLang="en-US"/>
              <a:t>三个数均为</a:t>
            </a:r>
            <a:r>
              <a:rPr lang="en-US" altLang="zh-CN"/>
              <a:t>0</a:t>
            </a:r>
          </a:p>
          <a:p>
            <a:pPr lvl="1"/>
            <a:r>
              <a:rPr lang="zh-CN" altLang="en-US"/>
              <a:t>三个数中包含负数</a:t>
            </a:r>
            <a:endParaRPr lang="en-US" altLang="zh-CN"/>
          </a:p>
          <a:p>
            <a:pPr lvl="1"/>
            <a:r>
              <a:rPr lang="zh-CN" altLang="en-US"/>
              <a:t>三个数均为负数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DB991D9A-0746-4788-A1FC-CE53812B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如何设计测试数据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97AE2-AEB0-4483-8E89-2AE817A1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朴素测试法</a:t>
            </a:r>
          </a:p>
          <a:p>
            <a:pPr lvl="1"/>
            <a:r>
              <a:rPr lang="zh-CN" altLang="en-US"/>
              <a:t>测试随机数据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只要功夫深</a:t>
            </a:r>
            <a:r>
              <a:rPr lang="en-US" altLang="zh-CN"/>
              <a:t>, </a:t>
            </a:r>
            <a:r>
              <a:rPr lang="zh-CN" altLang="en-US"/>
              <a:t>铁棒磨成针</a:t>
            </a:r>
            <a:r>
              <a:rPr lang="en-US" altLang="zh-CN"/>
              <a:t>……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测得多了</a:t>
            </a:r>
            <a:r>
              <a:rPr lang="en-US" altLang="zh-CN"/>
              <a:t>……</a:t>
            </a:r>
            <a:r>
              <a:rPr lang="zh-CN" altLang="en-US"/>
              <a:t>也就对了</a:t>
            </a:r>
            <a:r>
              <a:rPr lang="en-US" altLang="zh-CN"/>
              <a:t>…… =_=b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C87813E-3EB3-4D14-B0F2-7F56F57D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802F4-E20F-4A28-883B-85936905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软件调试和测试是一门学问</a:t>
            </a:r>
            <a:endParaRPr lang="en-US" altLang="zh-CN"/>
          </a:p>
          <a:p>
            <a:r>
              <a:rPr lang="zh-CN" altLang="en-US"/>
              <a:t>当程序越写越大时，静态调试已经很难发现错误，甚至动态调试也不能列举所有的情况，很多大型软件只能依靠用户出错时返回的日志进行调试</a:t>
            </a:r>
            <a:endParaRPr lang="en-US" altLang="zh-CN"/>
          </a:p>
          <a:p>
            <a:r>
              <a:rPr lang="zh-CN" altLang="en-US"/>
              <a:t>“千行代码出错率”</a:t>
            </a:r>
            <a:endParaRPr lang="en-US" altLang="zh-CN"/>
          </a:p>
          <a:p>
            <a:pPr lvl="1"/>
            <a:r>
              <a:rPr lang="zh-CN" altLang="en-US"/>
              <a:t>据说</a:t>
            </a:r>
            <a:r>
              <a:rPr lang="en-US" altLang="zh-CN"/>
              <a:t>Linux</a:t>
            </a:r>
            <a:r>
              <a:rPr lang="zh-CN" altLang="en-US"/>
              <a:t>内核每千行代码只有</a:t>
            </a:r>
            <a:r>
              <a:rPr lang="en-US" altLang="zh-CN"/>
              <a:t>0.1</a:t>
            </a:r>
            <a:r>
              <a:rPr lang="zh-CN" altLang="en-US"/>
              <a:t>个错误</a:t>
            </a:r>
            <a:endParaRPr lang="en-US" altLang="zh-CN"/>
          </a:p>
          <a:p>
            <a:pPr lvl="1"/>
            <a:r>
              <a:rPr lang="zh-CN" altLang="en-US"/>
              <a:t>但是</a:t>
            </a:r>
            <a:r>
              <a:rPr lang="en-US" altLang="zh-CN"/>
              <a:t>Linux</a:t>
            </a:r>
            <a:r>
              <a:rPr lang="zh-CN" altLang="en-US"/>
              <a:t>内核现在有上千万行代码</a:t>
            </a:r>
            <a:r>
              <a:rPr lang="en-US" altLang="zh-CN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0244DFFB-2D93-4E64-BABE-25DE29AC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贝叶斯（</a:t>
            </a:r>
            <a:r>
              <a:rPr lang="en-US" altLang="zh-CN"/>
              <a:t>Thomas Bayes</a:t>
            </a:r>
            <a:r>
              <a:rPr lang="zh-CN" altLang="en-US"/>
              <a:t>）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B674C92C-1018-4430-89D9-B89D1D08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1701-1761</a:t>
            </a:r>
          </a:p>
          <a:p>
            <a:r>
              <a:rPr lang="zh-CN" altLang="en-US"/>
              <a:t>英国牧师、业余数学家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创建了贝叶斯理论</a:t>
            </a:r>
            <a:endParaRPr lang="en-US" altLang="zh-CN"/>
          </a:p>
          <a:p>
            <a:r>
              <a:rPr lang="zh-CN" altLang="en-US"/>
              <a:t>去世后该理论备受推崇</a:t>
            </a:r>
            <a:endParaRPr lang="en-US" altLang="zh-CN"/>
          </a:p>
          <a:p>
            <a:pPr lvl="1"/>
            <a:r>
              <a:rPr lang="zh-CN" altLang="en-US"/>
              <a:t>甚至出现了“贝叶斯主义</a:t>
            </a:r>
            <a:r>
              <a:rPr lang="en-US" altLang="zh-CN"/>
              <a:t>Bayesianism</a:t>
            </a:r>
            <a:r>
              <a:rPr lang="zh-CN" altLang="en-US"/>
              <a:t>”一词</a:t>
            </a:r>
            <a:endParaRPr lang="en-US" altLang="zh-CN"/>
          </a:p>
          <a:p>
            <a:r>
              <a:rPr lang="zh-CN" altLang="en-US"/>
              <a:t>解决的问题：如何从结果推得原因？</a:t>
            </a:r>
          </a:p>
        </p:txBody>
      </p:sp>
      <p:pic>
        <p:nvPicPr>
          <p:cNvPr id="4102" name="Picture 2" descr="Thomas Bayes.gif">
            <a:extLst>
              <a:ext uri="{FF2B5EF4-FFF2-40B4-BE49-F238E27FC236}">
                <a16:creationId xmlns:a16="http://schemas.microsoft.com/office/drawing/2014/main" id="{A1EDBFBC-4198-45AA-899D-61487F58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7338"/>
            <a:ext cx="2735263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323CFF4F-377A-4FF0-A77C-A77597E8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F1774-46A5-48B6-8272-57998D65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4330700" cy="4953000"/>
          </a:xfrm>
        </p:spPr>
        <p:txBody>
          <a:bodyPr/>
          <a:lstStyle/>
          <a:p>
            <a:r>
              <a:rPr lang="zh-CN" altLang="en-US" dirty="0"/>
              <a:t>但反过来，代码量非常大的工程中存在一定的规律</a:t>
            </a:r>
            <a:endParaRPr lang="en-US" altLang="zh-CN" dirty="0"/>
          </a:p>
          <a:p>
            <a:r>
              <a:rPr lang="zh-CN" altLang="en-US" dirty="0"/>
              <a:t>利用数据挖掘手段找到这些规律，再根据规律进行错误检测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8F2342DA-5C5B-4CE0-B138-98217DF1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952500"/>
            <a:ext cx="38957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8A483D6-E829-4010-852F-3A6CE6B6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1F688-1E15-4E56-AD8D-7BE739E2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</a:t>
            </a:r>
            <a:r>
              <a:rPr lang="zh-CN" altLang="en-US"/>
              <a:t>为错误的现象</a:t>
            </a:r>
            <a:endParaRPr lang="en-US" altLang="zh-CN"/>
          </a:p>
          <a:p>
            <a:r>
              <a:rPr lang="zh-CN" altLang="en-US"/>
              <a:t>导致现象</a:t>
            </a:r>
            <a:r>
              <a:rPr lang="en-US" altLang="zh-CN"/>
              <a:t>B</a:t>
            </a:r>
            <a:r>
              <a:rPr lang="zh-CN" altLang="en-US"/>
              <a:t>可能有多种原因</a:t>
            </a:r>
            <a:r>
              <a:rPr lang="en-US" altLang="zh-CN"/>
              <a:t>Ai</a:t>
            </a:r>
          </a:p>
          <a:p>
            <a:r>
              <a:rPr lang="zh-CN" altLang="en-US"/>
              <a:t>熟悉所有可能导致现象</a:t>
            </a:r>
            <a:r>
              <a:rPr lang="en-US" altLang="zh-CN"/>
              <a:t>B</a:t>
            </a:r>
            <a:r>
              <a:rPr lang="zh-CN" altLang="en-US"/>
              <a:t>的原因</a:t>
            </a:r>
            <a:r>
              <a:rPr lang="en-US" altLang="zh-CN"/>
              <a:t>Ai</a:t>
            </a:r>
            <a:r>
              <a:rPr lang="zh-CN" altLang="en-US"/>
              <a:t>，并分析哪种原因</a:t>
            </a:r>
            <a:r>
              <a:rPr lang="en-US" altLang="zh-CN"/>
              <a:t>Ai</a:t>
            </a:r>
            <a:r>
              <a:rPr lang="zh-CN" altLang="en-US"/>
              <a:t>更可能导致现象</a:t>
            </a:r>
            <a:r>
              <a:rPr lang="en-US" altLang="zh-CN"/>
              <a:t>B</a:t>
            </a:r>
            <a:r>
              <a:rPr lang="zh-CN" altLang="en-US"/>
              <a:t>，以及自己更可能犯哪种错误</a:t>
            </a:r>
            <a:r>
              <a:rPr lang="en-US" altLang="zh-CN"/>
              <a:t>Ai</a:t>
            </a:r>
          </a:p>
          <a:p>
            <a:r>
              <a:rPr lang="zh-CN" altLang="en-US"/>
              <a:t>才能得出发生现象</a:t>
            </a:r>
            <a:r>
              <a:rPr lang="en-US" altLang="zh-CN"/>
              <a:t>B</a:t>
            </a:r>
            <a:r>
              <a:rPr lang="zh-CN" altLang="en-US"/>
              <a:t>后，更可能是由于哪种原因</a:t>
            </a:r>
            <a:r>
              <a:rPr lang="en-US" altLang="zh-CN"/>
              <a:t>Ai</a:t>
            </a:r>
            <a:r>
              <a:rPr lang="zh-CN" altLang="en-US"/>
              <a:t>导致的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691C6-C26C-47DB-A67C-8A73A6C235D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1289681"/>
            <a:ext cx="8367355" cy="11312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ADCC323-BEAC-4862-9DA8-CB2B85EB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常见错误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59B41C77-F109-430D-9601-89286167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打字错误</a:t>
            </a:r>
            <a:endParaRPr lang="en-US" altLang="zh-CN"/>
          </a:p>
          <a:p>
            <a:r>
              <a:rPr lang="zh-CN" altLang="en-US"/>
              <a:t>未初始化或未清零</a:t>
            </a:r>
            <a:endParaRPr lang="en-US" altLang="zh-CN"/>
          </a:p>
          <a:p>
            <a:r>
              <a:rPr lang="zh-CN" altLang="en-US"/>
              <a:t>类型混淆</a:t>
            </a:r>
            <a:endParaRPr lang="en-US" altLang="zh-CN"/>
          </a:p>
          <a:p>
            <a:r>
              <a:rPr lang="zh-CN" altLang="en-US"/>
              <a:t>变量数值超出范围</a:t>
            </a:r>
            <a:endParaRPr lang="en-US" altLang="zh-CN"/>
          </a:p>
          <a:p>
            <a:r>
              <a:rPr lang="zh-CN" altLang="en-US"/>
              <a:t>整数除法与浮点数除法</a:t>
            </a:r>
            <a:endParaRPr lang="en-US" altLang="zh-CN"/>
          </a:p>
          <a:p>
            <a:r>
              <a:rPr lang="zh-CN" altLang="en-US"/>
              <a:t>数组下标越界</a:t>
            </a:r>
            <a:endParaRPr lang="en-US" altLang="zh-CN"/>
          </a:p>
          <a:p>
            <a:r>
              <a:rPr lang="zh-CN" altLang="en-US"/>
              <a:t>变量的意义不一致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5">
            <a:extLst>
              <a:ext uri="{FF2B5EF4-FFF2-40B4-BE49-F238E27FC236}">
                <a16:creationId xmlns:a16="http://schemas.microsoft.com/office/drawing/2014/main" id="{33B05150-51F8-460C-A37A-3159B173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nn-NO" altLang="zh-CN"/>
              <a:t>int a[10][10];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nn-NO" altLang="zh-CN"/>
              <a:t>for (int i = 1; i &lt;= 9; i++)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nn-NO" altLang="zh-CN"/>
              <a:t>    for (int j = 1; i &lt;= 9; i++)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nn-NO" altLang="zh-CN"/>
              <a:t>         cin &gt;&gt; a[i][j];</a:t>
            </a:r>
          </a:p>
        </p:txBody>
      </p:sp>
      <p:sp>
        <p:nvSpPr>
          <p:cNvPr id="12290" name="标题 1">
            <a:extLst>
              <a:ext uri="{FF2B5EF4-FFF2-40B4-BE49-F238E27FC236}">
                <a16:creationId xmlns:a16="http://schemas.microsoft.com/office/drawing/2014/main" id="{B822402C-03C1-4FCD-B07B-57D70C3D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2CD8D1A-1086-4180-A061-D36DCDE1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86200"/>
            <a:ext cx="428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for (int j = 1;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</a:t>
            </a: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 &lt;= 9;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</a:t>
            </a: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++)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8BA01A-ACAD-489C-86F9-1A6A253A8AE4}"/>
              </a:ext>
            </a:extLst>
          </p:cNvPr>
          <p:cNvCxnSpPr>
            <a:endCxn id="7" idx="0"/>
          </p:cNvCxnSpPr>
          <p:nvPr/>
        </p:nvCxnSpPr>
        <p:spPr>
          <a:xfrm>
            <a:off x="4857750" y="2571750"/>
            <a:ext cx="1784350" cy="13144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5">
            <a:extLst>
              <a:ext uri="{FF2B5EF4-FFF2-40B4-BE49-F238E27FC236}">
                <a16:creationId xmlns:a16="http://schemas.microsoft.com/office/drawing/2014/main" id="{DF68FD4A-E1D4-48F2-B572-46055890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char s[100];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cin &gt;&gt; s;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int i = 0;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while (s[i] != '/0')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    i++;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cout &lt;&lt; i &lt;&lt; endl;</a:t>
            </a:r>
          </a:p>
        </p:txBody>
      </p:sp>
      <p:sp>
        <p:nvSpPr>
          <p:cNvPr id="13314" name="标题 1">
            <a:extLst>
              <a:ext uri="{FF2B5EF4-FFF2-40B4-BE49-F238E27FC236}">
                <a16:creationId xmlns:a16="http://schemas.microsoft.com/office/drawing/2014/main" id="{99FC2A58-26FF-4516-BD1F-9541F91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CF473DB6-C0BA-4DD3-A93A-D6243F555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2452886"/>
            <a:ext cx="3497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while (s[i] != '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\</a:t>
            </a: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0')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8C5C3F-967E-48E2-970F-5204F142935E}"/>
              </a:ext>
            </a:extLst>
          </p:cNvPr>
          <p:cNvCxnSpPr/>
          <p:nvPr/>
        </p:nvCxnSpPr>
        <p:spPr>
          <a:xfrm>
            <a:off x="3357563" y="2613223"/>
            <a:ext cx="142875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5">
            <a:extLst>
              <a:ext uri="{FF2B5EF4-FFF2-40B4-BE49-F238E27FC236}">
                <a16:creationId xmlns:a16="http://schemas.microsoft.com/office/drawing/2014/main" id="{ABE8FF22-099B-458B-86A4-DEBF1E88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int x = 0, n =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int a[200];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cin &gt;&gt; n;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for (int i = 1; i &lt;= n; i++)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cin &gt;&gt; a[i];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cin &gt;&gt; x;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int answer =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for (int i = 1; i &lt;= n; i++)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if (a[i] = x)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answer = i;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break;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cout &lt;&lt; answer &lt;&lt; endl;</a:t>
            </a:r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D2ADEE4F-D1BA-40B5-966E-CEF97B07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ABB05F1-63C2-43C5-93A6-43D605387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677022"/>
            <a:ext cx="2640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if (a[i]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== </a:t>
            </a: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x) { 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30F8E9-3A16-4433-A5AB-6354BDB35AFF}"/>
              </a:ext>
            </a:extLst>
          </p:cNvPr>
          <p:cNvCxnSpPr/>
          <p:nvPr/>
        </p:nvCxnSpPr>
        <p:spPr>
          <a:xfrm>
            <a:off x="3429000" y="3862759"/>
            <a:ext cx="2143125" cy="142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5">
            <a:extLst>
              <a:ext uri="{FF2B5EF4-FFF2-40B4-BE49-F238E27FC236}">
                <a16:creationId xmlns:a16="http://schemas.microsoft.com/office/drawing/2014/main" id="{FFDA4951-9246-4089-9EE5-D6CD9055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int f[100];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int amount_of_cases;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cin &gt;&gt; amount_of_cases;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for (int i = 1; i &lt;= amount_of_cases; i++)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int n =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cin &gt;&gt; n;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f[0] = 0; f[1] = 1;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for (int j = 2; j &lt;= n; j++)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f[j] = f[j - 1] + f[j - 2];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int s =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for (int j = 1; j &lt;= n; j++)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s += f[i];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cout &lt;&lt; s &lt;&lt; endl;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id="{86E1173C-F676-4C47-957F-2234F272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D4676D34-2E15-4200-B300-DCD94EBD1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4929188"/>
            <a:ext cx="2782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s += f[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</a:t>
            </a:r>
            <a:r>
              <a:rPr lang="en-US" altLang="zh-CN" sz="2000" b="0">
                <a:latin typeface="Consolas" panose="020B0609020204030204" pitchFamily="49" charset="0"/>
                <a:sym typeface="Wingdings" panose="05000000000000000000" pitchFamily="2" charset="2"/>
              </a:rPr>
              <a:t>];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787A5EC-577C-4249-B461-8C235D35A407}"/>
              </a:ext>
            </a:extLst>
          </p:cNvPr>
          <p:cNvCxnSpPr/>
          <p:nvPr/>
        </p:nvCxnSpPr>
        <p:spPr>
          <a:xfrm>
            <a:off x="3357563" y="5143500"/>
            <a:ext cx="2143125" cy="142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60180</TotalTime>
  <Words>1887</Words>
  <Application>Microsoft Office PowerPoint</Application>
  <PresentationFormat>全屏显示(4:3)</PresentationFormat>
  <Paragraphs>256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仿宋</vt:lpstr>
      <vt:lpstr>微软雅黑</vt:lpstr>
      <vt:lpstr>Arial</vt:lpstr>
      <vt:lpstr>Consolas</vt:lpstr>
      <vt:lpstr>Garamond</vt:lpstr>
      <vt:lpstr>Times New Roman</vt:lpstr>
      <vt:lpstr>Wingdings</vt:lpstr>
      <vt:lpstr>tsinghua BW</vt:lpstr>
      <vt:lpstr>第7节、常见错误及调试测试方法 教材附录A</vt:lpstr>
      <vt:lpstr>调试（Debuging）</vt:lpstr>
      <vt:lpstr>贝叶斯（Thomas Bayes）</vt:lpstr>
      <vt:lpstr>贝叶斯定理</vt:lpstr>
      <vt:lpstr>常见错误</vt:lpstr>
      <vt:lpstr>示例1</vt:lpstr>
      <vt:lpstr>示例2</vt:lpstr>
      <vt:lpstr>示例3</vt:lpstr>
      <vt:lpstr>示例4</vt:lpstr>
      <vt:lpstr>示例5</vt:lpstr>
      <vt:lpstr>示例5</vt:lpstr>
      <vt:lpstr>示例6</vt:lpstr>
      <vt:lpstr>示例7</vt:lpstr>
      <vt:lpstr>示例8</vt:lpstr>
      <vt:lpstr>示例9</vt:lpstr>
      <vt:lpstr>示例10</vt:lpstr>
      <vt:lpstr>示例11</vt:lpstr>
      <vt:lpstr>静态调试</vt:lpstr>
      <vt:lpstr>动态调试</vt:lpstr>
      <vt:lpstr>调试小结</vt:lpstr>
      <vt:lpstr>测试（Testing）</vt:lpstr>
      <vt:lpstr>测试方法</vt:lpstr>
      <vt:lpstr>如何设计测试数据</vt:lpstr>
      <vt:lpstr>示例12</vt:lpstr>
      <vt:lpstr>示例12</vt:lpstr>
      <vt:lpstr>如何设计测试数据</vt:lpstr>
      <vt:lpstr>示例12</vt:lpstr>
      <vt:lpstr>如何设计测试数据</vt:lpstr>
      <vt:lpstr>小结</vt:lpstr>
      <vt:lpstr>小结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4609</cp:revision>
  <cp:lastPrinted>2021-05-12T04:01:31Z</cp:lastPrinted>
  <dcterms:created xsi:type="dcterms:W3CDTF">2004-01-03T01:02:19Z</dcterms:created>
  <dcterms:modified xsi:type="dcterms:W3CDTF">2021-10-29T06:09:01Z</dcterms:modified>
</cp:coreProperties>
</file>