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6"/>
  </p:notesMasterIdLst>
  <p:handoutMasterIdLst>
    <p:handoutMasterId r:id="rId57"/>
  </p:handoutMasterIdLst>
  <p:sldIdLst>
    <p:sldId id="1241" r:id="rId2"/>
    <p:sldId id="1107" r:id="rId3"/>
    <p:sldId id="1251" r:id="rId4"/>
    <p:sldId id="1262" r:id="rId5"/>
    <p:sldId id="284" r:id="rId6"/>
    <p:sldId id="285" r:id="rId7"/>
    <p:sldId id="1263" r:id="rId8"/>
    <p:sldId id="1265" r:id="rId9"/>
    <p:sldId id="1266" r:id="rId10"/>
    <p:sldId id="1267" r:id="rId11"/>
    <p:sldId id="1268" r:id="rId12"/>
    <p:sldId id="1269" r:id="rId13"/>
    <p:sldId id="1270" r:id="rId14"/>
    <p:sldId id="1271" r:id="rId15"/>
    <p:sldId id="296" r:id="rId16"/>
    <p:sldId id="297" r:id="rId17"/>
    <p:sldId id="1264" r:id="rId18"/>
    <p:sldId id="1272" r:id="rId19"/>
    <p:sldId id="301" r:id="rId20"/>
    <p:sldId id="1102" r:id="rId21"/>
    <p:sldId id="1194" r:id="rId22"/>
    <p:sldId id="1273" r:id="rId23"/>
    <p:sldId id="1274" r:id="rId24"/>
    <p:sldId id="1097" r:id="rId25"/>
    <p:sldId id="1276" r:id="rId26"/>
    <p:sldId id="1079" r:id="rId27"/>
    <p:sldId id="1098" r:id="rId28"/>
    <p:sldId id="1275" r:id="rId29"/>
    <p:sldId id="1277" r:id="rId30"/>
    <p:sldId id="1278" r:id="rId31"/>
    <p:sldId id="1279" r:id="rId32"/>
    <p:sldId id="1280" r:id="rId33"/>
    <p:sldId id="1072" r:id="rId34"/>
    <p:sldId id="1091" r:id="rId35"/>
    <p:sldId id="1090" r:id="rId36"/>
    <p:sldId id="1093" r:id="rId37"/>
    <p:sldId id="1094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30" r:id="rId50"/>
    <p:sldId id="313" r:id="rId51"/>
    <p:sldId id="315" r:id="rId52"/>
    <p:sldId id="322" r:id="rId53"/>
    <p:sldId id="1281" r:id="rId54"/>
    <p:sldId id="278" r:id="rId55"/>
  </p:sldIdLst>
  <p:sldSz cx="9144000" cy="6858000" type="screen4x3"/>
  <p:notesSz cx="6797675" cy="9929813"/>
  <p:custDataLst>
    <p:tags r:id="rId5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55861D"/>
    <a:srgbClr val="598925"/>
    <a:srgbClr val="458925"/>
    <a:srgbClr val="457705"/>
    <a:srgbClr val="057745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715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72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8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98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07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75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4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14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31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41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3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7F9885-8AD0-493C-ABA4-D0D9CA67225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37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0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000" dirty="0"/>
              <a:t>第</a:t>
            </a:r>
            <a:r>
              <a:rPr lang="en-US" altLang="zh-CN" sz="4000" dirty="0"/>
              <a:t>8</a:t>
            </a:r>
            <a:r>
              <a:rPr lang="zh-CN" altLang="en-US" sz="4000" dirty="0"/>
              <a:t>节、数据的组织与处理</a:t>
            </a:r>
            <a:r>
              <a:rPr lang="en-US" altLang="zh-CN" sz="4000" dirty="0"/>
              <a:t>——</a:t>
            </a:r>
            <a:r>
              <a:rPr lang="zh-CN" altLang="en-US" sz="4000" dirty="0"/>
              <a:t>结构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7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Package * </a:t>
            </a:r>
            <a:r>
              <a:rPr lang="en-US" altLang="zh-CN" dirty="0" err="1"/>
              <a:t>linear_search</a:t>
            </a:r>
            <a:r>
              <a:rPr lang="en-US" altLang="zh-CN" dirty="0"/>
              <a:t>(Package p[], int n, char * </a:t>
            </a:r>
            <a:r>
              <a:rPr lang="en-US" altLang="zh-CN" dirty="0" err="1"/>
              <a:t>tgt</a:t>
            </a:r>
            <a:r>
              <a:rPr lang="en-US" altLang="zh-CN" dirty="0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, </a:t>
            </a:r>
            <a:r>
              <a:rPr lang="en-US" altLang="zh-CN" dirty="0" err="1"/>
              <a:t>tgt</a:t>
            </a:r>
            <a:r>
              <a:rPr lang="en-US" altLang="zh-CN" dirty="0"/>
              <a:t>) ==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return &amp;p[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NULL;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线性查找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Package * p = </a:t>
            </a:r>
            <a:r>
              <a:rPr lang="en-US" altLang="zh-CN" dirty="0" err="1"/>
              <a:t>linear_search</a:t>
            </a:r>
            <a:r>
              <a:rPr lang="en-US" altLang="zh-CN" dirty="0"/>
              <a:t>(pkgs, 5, "Wang");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输出结果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if (p != NULL)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需支付</a:t>
            </a:r>
            <a:r>
              <a:rPr lang="en-US" altLang="zh-CN" dirty="0"/>
              <a:t>" &lt;&lt; </a:t>
            </a:r>
            <a:r>
              <a:rPr lang="en-US" altLang="zh-CN" dirty="0">
                <a:solidFill>
                  <a:srgbClr val="0000FF"/>
                </a:solidFill>
              </a:rPr>
              <a:t>(*p)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payment</a:t>
            </a:r>
            <a:r>
              <a:rPr lang="en-US" altLang="zh-CN" dirty="0"/>
              <a:t> &lt;&lt; "</a:t>
            </a:r>
            <a:r>
              <a:rPr lang="zh-CN" altLang="en-US" dirty="0"/>
              <a:t>元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1</a:t>
            </a:r>
            <a:r>
              <a:rPr lang="zh-CN" altLang="en-US" dirty="0"/>
              <a:t>：线性查找</a:t>
            </a:r>
          </a:p>
        </p:txBody>
      </p:sp>
    </p:spTree>
    <p:extLst>
      <p:ext uri="{BB962C8B-B14F-4D97-AF65-F5344CB8AC3E}">
        <p14:creationId xmlns:p14="http://schemas.microsoft.com/office/powerpoint/2010/main" val="4693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Package * </a:t>
            </a:r>
            <a:r>
              <a:rPr lang="en-US" altLang="zh-CN" dirty="0" err="1"/>
              <a:t>linear_search</a:t>
            </a:r>
            <a:r>
              <a:rPr lang="en-US" altLang="zh-CN" dirty="0"/>
              <a:t>(Package p[], int n, char * </a:t>
            </a:r>
            <a:r>
              <a:rPr lang="en-US" altLang="zh-CN" dirty="0" err="1"/>
              <a:t>tgt</a:t>
            </a:r>
            <a:r>
              <a:rPr lang="en-US" altLang="zh-CN" dirty="0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(p[</a:t>
            </a:r>
            <a:r>
              <a:rPr lang="en-US" altLang="zh-CN" dirty="0" err="1"/>
              <a:t>i</a:t>
            </a:r>
            <a:r>
              <a:rPr lang="en-US" altLang="zh-CN" dirty="0"/>
              <a:t>].name, </a:t>
            </a:r>
            <a:r>
              <a:rPr lang="en-US" altLang="zh-CN" dirty="0" err="1"/>
              <a:t>tgt</a:t>
            </a:r>
            <a:r>
              <a:rPr lang="en-US" altLang="zh-CN" dirty="0"/>
              <a:t>) ==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return &amp;p[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NULL;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线性查找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Package * p = </a:t>
            </a:r>
            <a:r>
              <a:rPr lang="en-US" altLang="zh-CN" dirty="0" err="1"/>
              <a:t>linear_search</a:t>
            </a:r>
            <a:r>
              <a:rPr lang="en-US" altLang="zh-CN" dirty="0"/>
              <a:t>(pkgs, 5, "Wang");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输出结果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if (p != NULL)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需支付</a:t>
            </a:r>
            <a:r>
              <a:rPr lang="en-US" altLang="zh-CN" dirty="0"/>
              <a:t>" &lt;&lt; </a:t>
            </a:r>
            <a:r>
              <a:rPr lang="en-US" altLang="zh-CN" dirty="0">
                <a:solidFill>
                  <a:srgbClr val="FF0000"/>
                </a:solidFill>
              </a:rPr>
              <a:t>p-&gt;payment</a:t>
            </a:r>
            <a:r>
              <a:rPr lang="en-US" altLang="zh-CN" dirty="0"/>
              <a:t> &lt;&lt; "</a:t>
            </a:r>
            <a:r>
              <a:rPr lang="zh-CN" altLang="en-US" dirty="0"/>
              <a:t>元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结构指针变量</a:t>
            </a:r>
          </a:p>
        </p:txBody>
      </p:sp>
    </p:spTree>
    <p:extLst>
      <p:ext uri="{BB962C8B-B14F-4D97-AF65-F5344CB8AC3E}">
        <p14:creationId xmlns:p14="http://schemas.microsoft.com/office/powerpoint/2010/main" val="1242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4EB348-E700-4E49-AB65-91E4EF7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线性查找，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能否改为折半查找</a:t>
            </a:r>
            <a:r>
              <a:rPr lang="en-US" altLang="zh-CN" dirty="0"/>
              <a:t>O(log n)</a:t>
            </a:r>
            <a:r>
              <a:rPr lang="zh-CN" altLang="en-US" dirty="0"/>
              <a:t> ？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C4C3FC3-D392-4049-9C49-3CE1A7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改进找快递</a:t>
            </a:r>
          </a:p>
        </p:txBody>
      </p:sp>
    </p:spTree>
    <p:extLst>
      <p:ext uri="{BB962C8B-B14F-4D97-AF65-F5344CB8AC3E}">
        <p14:creationId xmlns:p14="http://schemas.microsoft.com/office/powerpoint/2010/main" val="80337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Package * </a:t>
            </a:r>
            <a:r>
              <a:rPr lang="en-US" altLang="zh-CN" dirty="0" err="1"/>
              <a:t>binary_search</a:t>
            </a:r>
            <a:r>
              <a:rPr lang="en-US" altLang="zh-CN" dirty="0"/>
              <a:t>(Package p[], int n, char * </a:t>
            </a:r>
            <a:r>
              <a:rPr lang="en-US" altLang="zh-CN" dirty="0" err="1"/>
              <a:t>tgt</a:t>
            </a:r>
            <a:r>
              <a:rPr lang="en-US" altLang="zh-CN" dirty="0"/>
              <a:t>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low = 0, high = n; // </a:t>
            </a:r>
            <a:r>
              <a:rPr lang="zh-CN" altLang="en-US" dirty="0"/>
              <a:t>左闭右开区间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while (low &lt; high)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int middle = (low + high) / 2;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int </a:t>
            </a:r>
            <a:r>
              <a:rPr lang="en-US" altLang="zh-CN" dirty="0" err="1"/>
              <a:t>cmp</a:t>
            </a:r>
            <a:r>
              <a:rPr lang="en-US" altLang="zh-CN" dirty="0"/>
              <a:t> = </a:t>
            </a:r>
            <a:r>
              <a:rPr lang="en-US" altLang="zh-CN" dirty="0" err="1"/>
              <a:t>strcmp</a:t>
            </a:r>
            <a:r>
              <a:rPr lang="en-US" altLang="zh-CN" dirty="0"/>
              <a:t>(p[middle].name, </a:t>
            </a:r>
            <a:r>
              <a:rPr lang="en-US" altLang="zh-CN" dirty="0" err="1"/>
              <a:t>tgt</a:t>
            </a:r>
            <a:r>
              <a:rPr lang="en-US" altLang="zh-CN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cmp</a:t>
            </a:r>
            <a:r>
              <a:rPr lang="en-US" altLang="zh-CN" dirty="0"/>
              <a:t> ==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return &amp;p[middle];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else if (</a:t>
            </a:r>
            <a:r>
              <a:rPr lang="en-US" altLang="zh-CN" dirty="0" err="1"/>
              <a:t>cmp</a:t>
            </a:r>
            <a:r>
              <a:rPr lang="en-US" altLang="zh-CN" dirty="0"/>
              <a:t> &lt;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low = middle + 1;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else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high = middle;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NULL;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2</a:t>
            </a:r>
            <a:r>
              <a:rPr lang="zh-CN" altLang="en-US" dirty="0"/>
              <a:t>：折半查找</a:t>
            </a:r>
          </a:p>
        </p:txBody>
      </p:sp>
    </p:spTree>
    <p:extLst>
      <p:ext uri="{BB962C8B-B14F-4D97-AF65-F5344CB8AC3E}">
        <p14:creationId xmlns:p14="http://schemas.microsoft.com/office/powerpoint/2010/main" val="15794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int </a:t>
            </a:r>
            <a:r>
              <a:rPr lang="en-US" altLang="zh-CN" dirty="0" err="1"/>
              <a:t>pkg_cmp</a:t>
            </a:r>
            <a:r>
              <a:rPr lang="en-US" altLang="zh-CN" dirty="0"/>
              <a:t>(Package a, Package b);   // </a:t>
            </a:r>
            <a:r>
              <a:rPr lang="zh-CN" altLang="en-US" dirty="0"/>
              <a:t>快递比较，行不行？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/>
              <a:t>pkg_swap</a:t>
            </a:r>
            <a:r>
              <a:rPr lang="en-US" altLang="zh-CN" dirty="0"/>
              <a:t>(Package a, Package b); // </a:t>
            </a:r>
            <a:r>
              <a:rPr lang="zh-CN" altLang="en-US" dirty="0"/>
              <a:t>快递交换，行不行？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/>
              <a:t>bubble_sort</a:t>
            </a:r>
            <a:r>
              <a:rPr lang="en-US" altLang="zh-CN" dirty="0"/>
              <a:t>(Package p[], int n)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n - 1; </a:t>
            </a:r>
            <a:r>
              <a:rPr lang="en-US" altLang="zh-CN" dirty="0" err="1"/>
              <a:t>i</a:t>
            </a:r>
            <a:r>
              <a:rPr lang="en-US" altLang="zh-CN" dirty="0"/>
              <a:t> &gt; 0; 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for (int j = 0; j &lt;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if (</a:t>
            </a:r>
            <a:r>
              <a:rPr lang="zh-CN" altLang="en-US" dirty="0">
                <a:solidFill>
                  <a:srgbClr val="0000FF"/>
                </a:solidFill>
              </a:rPr>
              <a:t>第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个快递比第</a:t>
            </a:r>
            <a:r>
              <a:rPr lang="en-US" altLang="zh-CN" dirty="0">
                <a:solidFill>
                  <a:srgbClr val="0000FF"/>
                </a:solidFill>
              </a:rPr>
              <a:t>j+1</a:t>
            </a:r>
            <a:r>
              <a:rPr lang="zh-CN" altLang="en-US" dirty="0">
                <a:solidFill>
                  <a:srgbClr val="0000FF"/>
                </a:solidFill>
              </a:rPr>
              <a:t>个快递大</a:t>
            </a:r>
            <a:r>
              <a:rPr lang="en-US" altLang="zh-CN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0000FF"/>
                </a:solidFill>
              </a:rPr>
              <a:t>交换第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个快递和第</a:t>
            </a:r>
            <a:r>
              <a:rPr lang="en-US" altLang="zh-CN" dirty="0">
                <a:solidFill>
                  <a:srgbClr val="0000FF"/>
                </a:solidFill>
              </a:rPr>
              <a:t>j+1</a:t>
            </a:r>
            <a:r>
              <a:rPr lang="zh-CN" altLang="en-US" dirty="0">
                <a:solidFill>
                  <a:srgbClr val="0000FF"/>
                </a:solidFill>
              </a:rPr>
              <a:t>个快递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4228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结构变量的赋值</a:t>
            </a:r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结构变量赋值相当于内存拷贝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需要注意一点：如果结构中包含指针，给结构变量赋值可能不会达到预期的效果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A396D1-878B-4711-A5B3-BB5C246CC9F0}"/>
              </a:ext>
            </a:extLst>
          </p:cNvPr>
          <p:cNvSpPr/>
          <p:nvPr/>
        </p:nvSpPr>
        <p:spPr bwMode="auto">
          <a:xfrm>
            <a:off x="1115616" y="3218036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319ED8-F2A7-4266-A1BB-7523BEF7DD8D}"/>
              </a:ext>
            </a:extLst>
          </p:cNvPr>
          <p:cNvSpPr/>
          <p:nvPr/>
        </p:nvSpPr>
        <p:spPr bwMode="auto">
          <a:xfrm>
            <a:off x="1115616" y="36450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"Zhang"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15607C-7309-458B-95F9-DEC04AF4C50A}"/>
              </a:ext>
            </a:extLst>
          </p:cNvPr>
          <p:cNvSpPr/>
          <p:nvPr/>
        </p:nvSpPr>
        <p:spPr bwMode="auto">
          <a:xfrm>
            <a:off x="1115616" y="407707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0.0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1FCF97-D53B-4B7B-989B-A991D26C0C5C}"/>
              </a:ext>
            </a:extLst>
          </p:cNvPr>
          <p:cNvSpPr/>
          <p:nvPr/>
        </p:nvSpPr>
        <p:spPr bwMode="auto">
          <a:xfrm>
            <a:off x="1115616" y="2780928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53925D-2C67-44E7-9381-151302DFDE41}"/>
              </a:ext>
            </a:extLst>
          </p:cNvPr>
          <p:cNvSpPr/>
          <p:nvPr/>
        </p:nvSpPr>
        <p:spPr bwMode="auto">
          <a:xfrm>
            <a:off x="6372200" y="3218036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9D698-F722-44C3-9210-196EACFD7B9D}"/>
              </a:ext>
            </a:extLst>
          </p:cNvPr>
          <p:cNvSpPr/>
          <p:nvPr/>
        </p:nvSpPr>
        <p:spPr bwMode="auto">
          <a:xfrm>
            <a:off x="6372200" y="36450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"Zhang"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1A6A2-BE15-4581-A03C-84EC1A154EEC}"/>
              </a:ext>
            </a:extLst>
          </p:cNvPr>
          <p:cNvSpPr/>
          <p:nvPr/>
        </p:nvSpPr>
        <p:spPr bwMode="auto">
          <a:xfrm>
            <a:off x="6372200" y="407707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0.0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EF2224-F5DF-475A-97E1-00D1EFEB565D}"/>
              </a:ext>
            </a:extLst>
          </p:cNvPr>
          <p:cNvSpPr/>
          <p:nvPr/>
        </p:nvSpPr>
        <p:spPr bwMode="auto">
          <a:xfrm>
            <a:off x="6372200" y="2780928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b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5F5E16-7B58-4EFA-B4CD-20F9D04E6B93}"/>
              </a:ext>
            </a:extLst>
          </p:cNvPr>
          <p:cNvSpPr txBox="1"/>
          <p:nvPr/>
        </p:nvSpPr>
        <p:spPr>
          <a:xfrm>
            <a:off x="2218882" y="1816651"/>
            <a:ext cx="5377453" cy="75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Package a = {214, "Zhang", 0.0}, b;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/>
                <a:cs typeface="Arial" panose="020B0604020202020204" pitchFamily="34" charset="0"/>
              </a:rPr>
              <a:t>b = a;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78A68E-D902-449D-B50F-C127284BA65A}"/>
              </a:ext>
            </a:extLst>
          </p:cNvPr>
          <p:cNvCxnSpPr/>
          <p:nvPr/>
        </p:nvCxnSpPr>
        <p:spPr bwMode="auto">
          <a:xfrm flipV="1">
            <a:off x="4028434" y="3856331"/>
            <a:ext cx="1087132" cy="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struct Package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room;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char * name;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double payment;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char name[20] = "Wang";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Package a = {214, name, 0.0}, b;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b = a;</a:t>
            </a:r>
          </a:p>
          <a:p>
            <a:pPr>
              <a:spcBef>
                <a:spcPct val="0"/>
              </a:spcBef>
            </a:pPr>
            <a:r>
              <a:rPr lang="en-US" altLang="zh-CN" dirty="0" err="1"/>
              <a:t>strcpy</a:t>
            </a:r>
            <a:r>
              <a:rPr lang="en-US" altLang="zh-CN" dirty="0"/>
              <a:t>(a.name, "Li");</a:t>
            </a:r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结构变量的赋值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50C74B-430F-4287-965B-40E997BCE575}"/>
              </a:ext>
            </a:extLst>
          </p:cNvPr>
          <p:cNvSpPr/>
          <p:nvPr/>
        </p:nvSpPr>
        <p:spPr bwMode="auto">
          <a:xfrm>
            <a:off x="1115616" y="444217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D5B1F3-BF79-4C7D-A942-6E75072C2E13}"/>
              </a:ext>
            </a:extLst>
          </p:cNvPr>
          <p:cNvSpPr/>
          <p:nvPr/>
        </p:nvSpPr>
        <p:spPr bwMode="auto">
          <a:xfrm>
            <a:off x="1115616" y="4869160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67D34-279A-4955-A158-F6E9D77412C6}"/>
              </a:ext>
            </a:extLst>
          </p:cNvPr>
          <p:cNvSpPr/>
          <p:nvPr/>
        </p:nvSpPr>
        <p:spPr bwMode="auto">
          <a:xfrm>
            <a:off x="1115616" y="5301208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0.0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AAFA2-F8CC-46B4-B3CC-11AF4EF017B4}"/>
              </a:ext>
            </a:extLst>
          </p:cNvPr>
          <p:cNvSpPr/>
          <p:nvPr/>
        </p:nvSpPr>
        <p:spPr bwMode="auto">
          <a:xfrm>
            <a:off x="3858932" y="486444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"Wang"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0E93F-5B0F-47B5-A19B-65CF6B057361}"/>
              </a:ext>
            </a:extLst>
          </p:cNvPr>
          <p:cNvSpPr/>
          <p:nvPr/>
        </p:nvSpPr>
        <p:spPr bwMode="auto">
          <a:xfrm>
            <a:off x="1115616" y="400506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EA5A88-3BC2-43FA-B73C-A46416E0D238}"/>
              </a:ext>
            </a:extLst>
          </p:cNvPr>
          <p:cNvSpPr/>
          <p:nvPr/>
        </p:nvSpPr>
        <p:spPr bwMode="auto">
          <a:xfrm>
            <a:off x="6372202" y="444217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01218E-9652-484E-A265-AFD6C553D8B7}"/>
              </a:ext>
            </a:extLst>
          </p:cNvPr>
          <p:cNvSpPr/>
          <p:nvPr/>
        </p:nvSpPr>
        <p:spPr bwMode="auto">
          <a:xfrm>
            <a:off x="6372202" y="4869160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5C33F2-F43E-4216-B346-CA60B6D1D44A}"/>
              </a:ext>
            </a:extLst>
          </p:cNvPr>
          <p:cNvSpPr/>
          <p:nvPr/>
        </p:nvSpPr>
        <p:spPr bwMode="auto">
          <a:xfrm>
            <a:off x="6372202" y="5301208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0.0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EBB978-C4BA-443D-A173-296342E9B135}"/>
              </a:ext>
            </a:extLst>
          </p:cNvPr>
          <p:cNvSpPr/>
          <p:nvPr/>
        </p:nvSpPr>
        <p:spPr bwMode="auto">
          <a:xfrm>
            <a:off x="6372202" y="400506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b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8CE6B16-FBD0-4618-827A-E6C23B717C32}"/>
              </a:ext>
            </a:extLst>
          </p:cNvPr>
          <p:cNvCxnSpPr>
            <a:stCxn id="10" idx="3"/>
            <a:endCxn id="12" idx="1"/>
          </p:cNvCxnSpPr>
          <p:nvPr/>
        </p:nvCxnSpPr>
        <p:spPr bwMode="auto">
          <a:xfrm flipV="1">
            <a:off x="2771800" y="5080467"/>
            <a:ext cx="1087132" cy="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44C980-257B-448A-B625-C48FB90FDCF7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 bwMode="auto">
          <a:xfrm flipH="1" flipV="1">
            <a:off x="5515116" y="5080467"/>
            <a:ext cx="857086" cy="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461EDB0-95BC-4B9A-B013-9F116E42E3E7}"/>
              </a:ext>
            </a:extLst>
          </p:cNvPr>
          <p:cNvSpPr/>
          <p:nvPr/>
        </p:nvSpPr>
        <p:spPr bwMode="auto">
          <a:xfrm>
            <a:off x="3858932" y="486444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"Li"</a:t>
            </a:r>
            <a:endParaRPr kumimoji="1"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D74666-21BD-4458-A621-CB4CE1F0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en-US" altLang="zh-CN" dirty="0" err="1"/>
              <a:t>pkg_cmp</a:t>
            </a:r>
            <a:r>
              <a:rPr lang="en-US" altLang="zh-CN" dirty="0"/>
              <a:t>(Package a, Package b)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strcmp</a:t>
            </a:r>
            <a:r>
              <a:rPr lang="en-US" altLang="zh-CN" dirty="0"/>
              <a:t>(a.name, b.name);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pkg_swap</a:t>
            </a:r>
            <a:r>
              <a:rPr lang="en-US" altLang="zh-CN" dirty="0"/>
              <a:t>(Package a, Package b) {</a:t>
            </a:r>
          </a:p>
          <a:p>
            <a:r>
              <a:rPr lang="en-US" altLang="zh-CN" dirty="0"/>
              <a:t>    Package </a:t>
            </a:r>
            <a:r>
              <a:rPr lang="en-US" altLang="zh-CN" dirty="0" err="1"/>
              <a:t>tmp</a:t>
            </a:r>
            <a:r>
              <a:rPr lang="en-US" altLang="zh-CN" dirty="0"/>
              <a:t> = a;</a:t>
            </a:r>
          </a:p>
          <a:p>
            <a:r>
              <a:rPr lang="en-US" altLang="zh-CN" dirty="0"/>
              <a:t>    a = b;</a:t>
            </a:r>
          </a:p>
          <a:p>
            <a:r>
              <a:rPr lang="en-US" altLang="zh-CN" dirty="0"/>
              <a:t>    b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35E63C-E02E-4962-A6DE-55BB2C2F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结构变量作为函数参数</a:t>
            </a: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A4FFF90C-0411-4C48-87AF-24BEA922DB4F}"/>
              </a:ext>
            </a:extLst>
          </p:cNvPr>
          <p:cNvSpPr/>
          <p:nvPr/>
        </p:nvSpPr>
        <p:spPr bwMode="auto">
          <a:xfrm>
            <a:off x="7033394" y="3801591"/>
            <a:ext cx="1643062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CD6BB3C4-25C3-4213-AD1F-FBBB5DE47C34}"/>
              </a:ext>
            </a:extLst>
          </p:cNvPr>
          <p:cNvSpPr/>
          <p:nvPr/>
        </p:nvSpPr>
        <p:spPr bwMode="auto">
          <a:xfrm>
            <a:off x="7033394" y="952500"/>
            <a:ext cx="1643062" cy="1571625"/>
          </a:xfrm>
          <a:prstGeom prst="mathMultiply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09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D74666-21BD-4458-A621-CB4CE1F0E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en-US" altLang="zh-CN" dirty="0" err="1"/>
              <a:t>pkg_cmp</a:t>
            </a:r>
            <a:r>
              <a:rPr lang="en-US" altLang="zh-CN" dirty="0"/>
              <a:t>(Package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a, Package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strcmp</a:t>
            </a:r>
            <a:r>
              <a:rPr lang="en-US" altLang="zh-CN" dirty="0"/>
              <a:t>(a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/>
              <a:t>name, b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/>
              <a:t>name);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pkg_swap</a:t>
            </a:r>
            <a:r>
              <a:rPr lang="en-US" altLang="zh-CN" dirty="0"/>
              <a:t>(Package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a, Package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Package </a:t>
            </a:r>
            <a:r>
              <a:rPr lang="en-US" altLang="zh-CN" dirty="0" err="1"/>
              <a:t>tmp</a:t>
            </a:r>
            <a:r>
              <a:rPr lang="en-US" altLang="zh-CN" dirty="0"/>
              <a:t> = *a;</a:t>
            </a:r>
          </a:p>
          <a:p>
            <a:r>
              <a:rPr lang="en-US" altLang="zh-CN" dirty="0"/>
              <a:t>    *a = *b;</a:t>
            </a:r>
          </a:p>
          <a:p>
            <a:r>
              <a:rPr lang="en-US" altLang="zh-CN" dirty="0"/>
              <a:t>    *b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void </a:t>
            </a:r>
            <a:r>
              <a:rPr lang="en-US" altLang="zh-CN" dirty="0" err="1"/>
              <a:t>bubble_sort</a:t>
            </a:r>
            <a:r>
              <a:rPr lang="en-US" altLang="zh-CN" dirty="0"/>
              <a:t>(Package p[], int n)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n - 1; </a:t>
            </a:r>
            <a:r>
              <a:rPr lang="en-US" altLang="zh-CN" dirty="0" err="1"/>
              <a:t>i</a:t>
            </a:r>
            <a:r>
              <a:rPr lang="en-US" altLang="zh-CN" dirty="0"/>
              <a:t> &gt; 0; 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for (int j = 0; j &lt;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if (</a:t>
            </a:r>
            <a:r>
              <a:rPr lang="en-US" altLang="zh-CN" dirty="0" err="1"/>
              <a:t>pkg_cmp</a:t>
            </a:r>
            <a:r>
              <a:rPr lang="en-US" altLang="zh-CN" dirty="0"/>
              <a:t>(&amp;p[j], &amp;p[j + 1]) &gt;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    </a:t>
            </a:r>
            <a:r>
              <a:rPr lang="en-US" altLang="zh-CN" dirty="0" err="1"/>
              <a:t>pkg_swap</a:t>
            </a:r>
            <a:r>
              <a:rPr lang="en-US" altLang="zh-CN" dirty="0"/>
              <a:t>(&amp;p[j], &amp;p[j + 1]);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35E63C-E02E-4962-A6DE-55BB2C2F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27125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结构小结</a:t>
            </a: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把相关数据汇集在一起，方便操作</a:t>
            </a:r>
          </a:p>
          <a:p>
            <a:pPr lvl="1"/>
            <a:r>
              <a:rPr lang="zh-CN" altLang="en-US" dirty="0"/>
              <a:t>使数据之间的关系更清晰地表达出来</a:t>
            </a:r>
            <a:endParaRPr lang="en-US" altLang="zh-CN" dirty="0"/>
          </a:p>
          <a:p>
            <a:pPr lvl="1"/>
            <a:r>
              <a:rPr lang="en-US" altLang="zh-CN" dirty="0"/>
              <a:t>struct Package { … };</a:t>
            </a:r>
          </a:p>
          <a:p>
            <a:r>
              <a:rPr lang="zh-CN" altLang="en-US" dirty="0"/>
              <a:t>函数调用时，同时传入多个参数</a:t>
            </a:r>
            <a:endParaRPr lang="en-US" altLang="zh-CN" dirty="0"/>
          </a:p>
          <a:p>
            <a:r>
              <a:rPr lang="zh-CN" altLang="en-US" dirty="0"/>
              <a:t>函数调用时，同时返回多个值</a:t>
            </a:r>
          </a:p>
          <a:p>
            <a:pPr lvl="1"/>
            <a:r>
              <a:rPr lang="en-US" altLang="zh-CN" sz="2400" dirty="0"/>
              <a:t>Package * search(Package p[], int n, char * </a:t>
            </a:r>
            <a:r>
              <a:rPr lang="en-US" altLang="zh-CN" sz="2400" dirty="0" err="1"/>
              <a:t>tgt</a:t>
            </a:r>
            <a:r>
              <a:rPr lang="en-US" altLang="zh-CN" sz="2400" dirty="0"/>
              <a:t>);</a:t>
            </a:r>
          </a:p>
          <a:p>
            <a:r>
              <a:rPr lang="zh-CN" altLang="en-US" dirty="0"/>
              <a:t>再也不用写二维数组啦（大雾）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77800" y="20939"/>
            <a:ext cx="8775700" cy="791861"/>
          </a:xfrm>
        </p:spPr>
        <p:txBody>
          <a:bodyPr/>
          <a:lstStyle/>
          <a:p>
            <a:r>
              <a:rPr lang="zh-CN" altLang="en-US" dirty="0"/>
              <a:t>找快递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95536" y="1094630"/>
            <a:ext cx="7461414" cy="60806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0" dirty="0"/>
              <a:t>怎样找到自己的快递？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4788" y="2368594"/>
            <a:ext cx="6134423" cy="34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77800" y="2574"/>
            <a:ext cx="8775700" cy="810226"/>
          </a:xfrm>
        </p:spPr>
        <p:txBody>
          <a:bodyPr/>
          <a:lstStyle/>
          <a:p>
            <a:r>
              <a:rPr lang="zh-CN" altLang="en-US" dirty="0"/>
              <a:t>查找问题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74627"/>
            <a:ext cx="8496944" cy="1800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zh-CN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zh-CN" dirty="0"/>
              <a:t>查找符合</a:t>
            </a:r>
            <a:r>
              <a:rPr lang="zh-CN" altLang="en-US" dirty="0"/>
              <a:t>条件</a:t>
            </a:r>
            <a:r>
              <a:rPr lang="zh-CN" altLang="zh-CN" dirty="0"/>
              <a:t>的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0" indent="0" algn="ctr">
              <a:spcBef>
                <a:spcPts val="600"/>
              </a:spcBef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在计算机领域是无处不在的基本问题！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4" name="Picture 2" descr="https://ss2.bdstatic.com/70cFvnSh_Q1YnxGkpoWK1HF6hhy/it/u=1164195330,1233630194&amp;fm=26&amp;gp=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360" y="3655146"/>
            <a:ext cx="1945559" cy="11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5872" y="3659269"/>
            <a:ext cx="2127251" cy="117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3717032"/>
            <a:ext cx="1656185" cy="105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9076" y="3721281"/>
            <a:ext cx="2127251" cy="104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394359" y="4824061"/>
            <a:ext cx="1945559" cy="4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cs typeface="仿宋" panose="02010609060101010101" pitchFamily="49" charset="-122"/>
              </a:rPr>
              <a:t>搜索引擎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05872" y="4837387"/>
            <a:ext cx="2127251" cy="40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cs typeface="仿宋" panose="02010609060101010101" pitchFamily="49" charset="-122"/>
              </a:rPr>
              <a:t>大数据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99076" y="4846099"/>
            <a:ext cx="212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cs typeface="仿宋" panose="02010609060101010101" pitchFamily="49" charset="-122"/>
              </a:rPr>
              <a:t>操作系统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2280" y="4846099"/>
            <a:ext cx="1656187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cs typeface="仿宋" panose="02010609060101010101" pitchFamily="49" charset="-122"/>
              </a:rPr>
              <a:t>处理器芯片</a:t>
            </a:r>
          </a:p>
        </p:txBody>
      </p:sp>
    </p:spTree>
    <p:extLst>
      <p:ext uri="{BB962C8B-B14F-4D97-AF65-F5344CB8AC3E}">
        <p14:creationId xmlns:p14="http://schemas.microsoft.com/office/powerpoint/2010/main" val="15790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3154339-5860-486D-8F38-B866E29042BE}"/>
              </a:ext>
            </a:extLst>
          </p:cNvPr>
          <p:cNvSpPr txBox="1">
            <a:spLocks/>
          </p:cNvSpPr>
          <p:nvPr/>
        </p:nvSpPr>
        <p:spPr bwMode="auto">
          <a:xfrm>
            <a:off x="177800" y="4585629"/>
            <a:ext cx="4250184" cy="1713571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06F29131-D80D-4146-84AD-3CD8D600231F}"/>
              </a:ext>
            </a:extLst>
          </p:cNvPr>
          <p:cNvSpPr txBox="1">
            <a:spLocks/>
          </p:cNvSpPr>
          <p:nvPr/>
        </p:nvSpPr>
        <p:spPr bwMode="auto">
          <a:xfrm>
            <a:off x="177800" y="2780928"/>
            <a:ext cx="4250184" cy="1677557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Bef>
                <a:spcPts val="0"/>
              </a:spcBef>
              <a:buFontTx/>
              <a:buNone/>
            </a:pPr>
            <a:endParaRPr lang="en-US" altLang="zh-CN" kern="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7C1BB26-C61A-4A0B-A41E-45709AE8708F}"/>
              </a:ext>
            </a:extLst>
          </p:cNvPr>
          <p:cNvSpPr txBox="1">
            <a:spLocks/>
          </p:cNvSpPr>
          <p:nvPr/>
        </p:nvSpPr>
        <p:spPr bwMode="auto">
          <a:xfrm>
            <a:off x="4550249" y="964939"/>
            <a:ext cx="4403251" cy="5325996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D3DF5A-0725-4C80-B756-18CE415AC93F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4250184" cy="1713571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8EF4AFA-0A10-4893-9770-7E03D6C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问题表达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0ECAB5-E965-4CF4-8419-A6CF1D44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16684"/>
            <a:ext cx="4248472" cy="1574086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结构：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　将</a:t>
            </a:r>
            <a:r>
              <a:rPr lang="zh-CN" altLang="en-US" sz="2800" dirty="0">
                <a:solidFill>
                  <a:srgbClr val="FF0000"/>
                </a:solidFill>
              </a:rPr>
              <a:t>不同类型</a:t>
            </a:r>
            <a:r>
              <a:rPr lang="zh-CN" altLang="en-US" sz="2800" dirty="0"/>
              <a:t>的数据组织为一个整体</a:t>
            </a:r>
            <a:endParaRPr lang="en-US" altLang="zh-CN" sz="28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C90109-DDC2-4404-BECC-988B579BBEF6}"/>
              </a:ext>
            </a:extLst>
          </p:cNvPr>
          <p:cNvSpPr txBox="1">
            <a:spLocks/>
          </p:cNvSpPr>
          <p:nvPr/>
        </p:nvSpPr>
        <p:spPr bwMode="auto">
          <a:xfrm>
            <a:off x="179512" y="2814370"/>
            <a:ext cx="424847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rgbClr val="0000FF"/>
                </a:solidFill>
              </a:rPr>
              <a:t>数组：</a:t>
            </a:r>
            <a:endParaRPr lang="en-US" altLang="zh-CN" sz="2800" kern="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/>
              <a:t>　将</a:t>
            </a:r>
            <a:r>
              <a:rPr lang="zh-CN" altLang="en-US" sz="2800" kern="0" dirty="0">
                <a:solidFill>
                  <a:srgbClr val="FF0000"/>
                </a:solidFill>
              </a:rPr>
              <a:t>同一类型</a:t>
            </a:r>
            <a:r>
              <a:rPr lang="zh-CN" altLang="en-US" sz="2800" kern="0" dirty="0"/>
              <a:t>的数据组织为一个整体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6AD924C-F597-489F-96EC-2DBD03FEDE99}"/>
              </a:ext>
            </a:extLst>
          </p:cNvPr>
          <p:cNvSpPr txBox="1">
            <a:spLocks/>
          </p:cNvSpPr>
          <p:nvPr/>
        </p:nvSpPr>
        <p:spPr bwMode="auto">
          <a:xfrm>
            <a:off x="177800" y="4634751"/>
            <a:ext cx="4250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>
                <a:solidFill>
                  <a:srgbClr val="0000FF"/>
                </a:solidFill>
              </a:rPr>
              <a:t>函数：</a:t>
            </a:r>
            <a:endParaRPr lang="en-US" altLang="zh-CN" sz="2800" kern="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kern="0" dirty="0"/>
              <a:t>　由一组语句序列定义，完成指定任务的</a:t>
            </a:r>
            <a:r>
              <a:rPr lang="zh-CN" altLang="en-US" sz="2800" kern="0" dirty="0">
                <a:solidFill>
                  <a:srgbClr val="FF0000"/>
                </a:solidFill>
              </a:rPr>
              <a:t>过程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DB5B84-2719-4581-BEFC-6BC543879B90}"/>
              </a:ext>
            </a:extLst>
          </p:cNvPr>
          <p:cNvSpPr txBox="1"/>
          <p:nvPr/>
        </p:nvSpPr>
        <p:spPr>
          <a:xfrm>
            <a:off x="4675703" y="1324717"/>
            <a:ext cx="2354512" cy="143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struct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Package {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int room;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kumimoji="1"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name[20];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1"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double payment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C53A57-3EEB-4882-93E5-108A764AE968}"/>
              </a:ext>
            </a:extLst>
          </p:cNvPr>
          <p:cNvSpPr txBox="1"/>
          <p:nvPr/>
        </p:nvSpPr>
        <p:spPr>
          <a:xfrm>
            <a:off x="7152480" y="1324717"/>
            <a:ext cx="1801018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rgbClr val="000066"/>
              </a:buClr>
              <a:buSzPct val="80000"/>
            </a:pPr>
            <a:endParaRPr kumimoji="1" lang="en-US" altLang="zh-CN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房间号</a:t>
            </a:r>
            <a:endParaRPr kumimoji="1" lang="en-US" altLang="zh-CN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收件人</a:t>
            </a:r>
            <a:endParaRPr kumimoji="1" lang="en-US" altLang="zh-CN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货到付款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6450F6-F030-43EF-A922-9D4E8A126AED}"/>
              </a:ext>
            </a:extLst>
          </p:cNvPr>
          <p:cNvSpPr txBox="1"/>
          <p:nvPr/>
        </p:nvSpPr>
        <p:spPr>
          <a:xfrm>
            <a:off x="4675703" y="5278177"/>
            <a:ext cx="4277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Package * search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char *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tgt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AC87D9-9805-4BC6-8068-752C5D06AC88}"/>
              </a:ext>
            </a:extLst>
          </p:cNvPr>
          <p:cNvSpPr txBox="1"/>
          <p:nvPr/>
        </p:nvSpPr>
        <p:spPr>
          <a:xfrm>
            <a:off x="4675702" y="3356992"/>
            <a:ext cx="4288785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所有快递：一组快递类型的变量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0AC368-8168-4531-A5BF-72A02E94BEC9}"/>
              </a:ext>
            </a:extLst>
          </p:cNvPr>
          <p:cNvSpPr txBox="1"/>
          <p:nvPr/>
        </p:nvSpPr>
        <p:spPr>
          <a:xfrm>
            <a:off x="4675703" y="3734053"/>
            <a:ext cx="3069631" cy="380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Package pkgs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[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AE5D4-384B-49D4-B8FE-7CFBA53A7EB3}"/>
              </a:ext>
            </a:extLst>
          </p:cNvPr>
          <p:cNvSpPr txBox="1"/>
          <p:nvPr/>
        </p:nvSpPr>
        <p:spPr>
          <a:xfrm>
            <a:off x="4676928" y="964939"/>
            <a:ext cx="3096344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快递定义：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D0D5B0-87CF-49E2-88E2-77CF17AC6590}"/>
              </a:ext>
            </a:extLst>
          </p:cNvPr>
          <p:cNvSpPr txBox="1"/>
          <p:nvPr/>
        </p:nvSpPr>
        <p:spPr>
          <a:xfrm>
            <a:off x="4675701" y="4918520"/>
            <a:ext cx="4277794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buClr>
                <a:srgbClr val="000066"/>
              </a:buClr>
              <a:buSzPct val="80000"/>
            </a:pPr>
            <a:r>
              <a:rPr kumimoji="1" lang="en-US" altLang="zh-CN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kumimoji="1" lang="zh-CN" altLang="en-US" sz="1800" kern="0" dirty="0">
                <a:solidFill>
                  <a:srgbClr val="000000"/>
                </a:solidFill>
                <a:latin typeface="宋体" panose="02010600030101010101" pitchFamily="2" charset="-122"/>
              </a:rPr>
              <a:t>找快递：由收件人找快递的过程</a:t>
            </a:r>
          </a:p>
        </p:txBody>
      </p:sp>
    </p:spTree>
    <p:extLst>
      <p:ext uri="{BB962C8B-B14F-4D97-AF65-F5344CB8AC3E}">
        <p14:creationId xmlns:p14="http://schemas.microsoft.com/office/powerpoint/2010/main" val="37007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6238D37-419F-47FC-B3B4-EE16865A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1</a:t>
            </a:r>
            <a:r>
              <a:rPr lang="zh-CN" altLang="en-US" dirty="0"/>
              <a:t>：线性查找（挨个找）</a:t>
            </a:r>
            <a:endParaRPr lang="en-US" altLang="zh-CN" dirty="0"/>
          </a:p>
          <a:p>
            <a:pPr lvl="1"/>
            <a:r>
              <a:rPr lang="en-US" altLang="zh-CN" dirty="0"/>
              <a:t>O(n)</a:t>
            </a:r>
          </a:p>
          <a:p>
            <a:r>
              <a:rPr lang="zh-CN" altLang="en-US" dirty="0"/>
              <a:t>查找方法</a:t>
            </a:r>
            <a:r>
              <a:rPr lang="en-US" altLang="zh-CN" dirty="0"/>
              <a:t>2</a:t>
            </a:r>
            <a:r>
              <a:rPr lang="zh-CN" altLang="en-US" dirty="0"/>
              <a:t>：折半查找（分左右）</a:t>
            </a:r>
            <a:endParaRPr lang="en-US" altLang="zh-CN" dirty="0"/>
          </a:p>
          <a:p>
            <a:pPr lvl="1"/>
            <a:r>
              <a:rPr lang="en-US" altLang="zh-CN" dirty="0"/>
              <a:t>O(log n)</a:t>
            </a:r>
            <a:r>
              <a:rPr lang="zh-CN" altLang="en-US" dirty="0"/>
              <a:t>，排序</a:t>
            </a:r>
            <a:r>
              <a:rPr lang="en-US" altLang="zh-CN" dirty="0"/>
              <a:t>O(n log n)</a:t>
            </a:r>
          </a:p>
          <a:p>
            <a:endParaRPr lang="en-US" altLang="zh-CN" dirty="0"/>
          </a:p>
          <a:p>
            <a:r>
              <a:rPr lang="zh-CN" altLang="en-US" dirty="0"/>
              <a:t>日常生活中，哪个快递员会愿意排序？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DC448C-3ED1-464E-A85F-80199F0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查找问题</a:t>
            </a:r>
          </a:p>
        </p:txBody>
      </p:sp>
    </p:spTree>
    <p:extLst>
      <p:ext uri="{BB962C8B-B14F-4D97-AF65-F5344CB8AC3E}">
        <p14:creationId xmlns:p14="http://schemas.microsoft.com/office/powerpoint/2010/main" val="38485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A4D6FE-28C7-4629-AD3F-A5AD127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3</a:t>
            </a:r>
            <a:r>
              <a:rPr lang="zh-CN" altLang="en-US" dirty="0"/>
              <a:t>：索引查找</a:t>
            </a:r>
          </a:p>
        </p:txBody>
      </p:sp>
      <p:pic>
        <p:nvPicPr>
          <p:cNvPr id="4" name="Picture 2" descr="https://timgsa.baidu.com/timg?image&amp;quality=80&amp;size=b9999_10000&amp;sec=1605935956849&amp;di=27d5db51faed8b3bdde29b81da2a8e37&amp;imgtype=0&amp;src=http%3A%2F%2Fimg003.hc360.cn%2Fk1%2FM06%2F3F%2FED%2FwKhQwFjIy8qEPkyfAAAAAKzgcZM307.jpg">
            <a:extLst>
              <a:ext uri="{FF2B5EF4-FFF2-40B4-BE49-F238E27FC236}">
                <a16:creationId xmlns:a16="http://schemas.microsoft.com/office/drawing/2014/main" id="{FAD2DFE5-D286-4C4C-9654-D4DFB8865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8714" y="1611122"/>
            <a:ext cx="5833872" cy="40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4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DD11179-C49F-4D52-B3D9-6417AFBA18A8}"/>
              </a:ext>
            </a:extLst>
          </p:cNvPr>
          <p:cNvSpPr txBox="1">
            <a:spLocks/>
          </p:cNvSpPr>
          <p:nvPr/>
        </p:nvSpPr>
        <p:spPr bwMode="auto">
          <a:xfrm>
            <a:off x="177801" y="1944422"/>
            <a:ext cx="4826247" cy="4364898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680CEF4-296B-4CD6-9B71-ED24B4777CFA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1"/>
            <a:ext cx="8775700" cy="812799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3</a:t>
            </a:r>
            <a:r>
              <a:rPr lang="zh-CN" altLang="en-US" dirty="0"/>
              <a:t>：索引查找</a:t>
            </a:r>
          </a:p>
        </p:txBody>
      </p:sp>
      <p:pic>
        <p:nvPicPr>
          <p:cNvPr id="16386" name="Picture 2" descr="https://timgsa.baidu.com/timg?image&amp;quality=80&amp;size=b9999_10000&amp;sec=1605935956849&amp;di=27d5db51faed8b3bdde29b81da2a8e37&amp;imgtype=0&amp;src=http%3A%2F%2Fimg003.hc360.cn%2Fk1%2FM06%2F3F%2FED%2FwKhQwFjIy8qEPkyfAAAAAKzgcZM3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1118" y="2309386"/>
            <a:ext cx="3427069" cy="23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1118" y="2429235"/>
            <a:ext cx="3427069" cy="2126366"/>
          </a:xfrm>
          <a:prstGeom prst="rect">
            <a:avLst/>
          </a:prstGeom>
        </p:spPr>
      </p:pic>
      <p:sp>
        <p:nvSpPr>
          <p:cNvPr id="9" name="文本占位符 2"/>
          <p:cNvSpPr txBox="1">
            <a:spLocks/>
          </p:cNvSpPr>
          <p:nvPr/>
        </p:nvSpPr>
        <p:spPr bwMode="auto">
          <a:xfrm>
            <a:off x="169580" y="1944422"/>
            <a:ext cx="4813548" cy="436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 pkgs[5]; // 5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个快递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 * shelf[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][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	 </a:t>
            </a:r>
            <a:r>
              <a:rPr kumimoji="0" lang="en-US" altLang="zh-CN" sz="160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kumimoji="0"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kumimoji="0" lang="zh-CN" altLang="en-US" sz="1600" dirty="0">
                <a:solidFill>
                  <a:srgbClr val="000000"/>
                </a:solidFill>
                <a:latin typeface="+mj-ea"/>
                <a:ea typeface="+mj-ea"/>
              </a:rPr>
              <a:t>层，每层</a:t>
            </a:r>
            <a:r>
              <a:rPr kumimoji="0"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r>
              <a:rPr kumimoji="0" lang="zh-CN" altLang="en-US" sz="1600" dirty="0">
                <a:solidFill>
                  <a:srgbClr val="000000"/>
                </a:solidFill>
                <a:latin typeface="+mj-ea"/>
                <a:ea typeface="+mj-ea"/>
              </a:rPr>
              <a:t>间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 *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index_search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(int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tgt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shelf[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tgt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/100-1][tgt%100-1];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init_shelf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shelf[1][13] = &amp;pkgs[0]; // 214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房间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shelf[2][5]  = &amp;pkgs[1]; // 306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房间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shelf[0][26] = &amp;pkgs[2]; // 127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房间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shelf[4][9]  = &amp;pkgs[3]; // 510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房间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shelf[3][22] = &amp;pkgs[4]; // 423</a:t>
            </a: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房间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A959A1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文本占位符 2"/>
          <p:cNvSpPr txBox="1">
            <a:spLocks/>
          </p:cNvSpPr>
          <p:nvPr/>
        </p:nvSpPr>
        <p:spPr bwMode="auto">
          <a:xfrm>
            <a:off x="5362038" y="1927686"/>
            <a:ext cx="3427069" cy="38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dirty="0">
                <a:solidFill>
                  <a:schemeClr val="accent6"/>
                </a:solidFill>
                <a:latin typeface="+mj-ea"/>
                <a:ea typeface="+mj-ea"/>
              </a:rPr>
              <a:t>10</a:t>
            </a:r>
            <a:r>
              <a:rPr kumimoji="0" lang="zh-CN" altLang="en-US" sz="1800" dirty="0">
                <a:solidFill>
                  <a:schemeClr val="accent6"/>
                </a:solidFill>
                <a:latin typeface="+mj-ea"/>
                <a:ea typeface="+mj-ea"/>
              </a:rPr>
              <a:t>层，每层</a:t>
            </a:r>
            <a:r>
              <a:rPr kumimoji="0" lang="en-US" altLang="zh-CN" sz="1800" dirty="0">
                <a:solidFill>
                  <a:schemeClr val="accent6"/>
                </a:solidFill>
                <a:latin typeface="+mj-ea"/>
                <a:ea typeface="+mj-ea"/>
              </a:rPr>
              <a:t>30</a:t>
            </a:r>
            <a:r>
              <a:rPr kumimoji="0" lang="zh-CN" altLang="en-US" sz="1800" dirty="0">
                <a:solidFill>
                  <a:schemeClr val="accent6"/>
                </a:solidFill>
                <a:latin typeface="+mj-ea"/>
                <a:ea typeface="+mj-ea"/>
              </a:rPr>
              <a:t>间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61D772-3FC4-412F-A2B2-556AB9D2CDC0}"/>
              </a:ext>
            </a:extLst>
          </p:cNvPr>
          <p:cNvSpPr txBox="1">
            <a:spLocks/>
          </p:cNvSpPr>
          <p:nvPr/>
        </p:nvSpPr>
        <p:spPr bwMode="auto">
          <a:xfrm>
            <a:off x="363112" y="1043143"/>
            <a:ext cx="8405075" cy="65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关键字做为数组下标，直接找到目标</a:t>
            </a:r>
          </a:p>
        </p:txBody>
      </p:sp>
    </p:spTree>
    <p:extLst>
      <p:ext uri="{BB962C8B-B14F-4D97-AF65-F5344CB8AC3E}">
        <p14:creationId xmlns:p14="http://schemas.microsoft.com/office/powerpoint/2010/main" val="28839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275B6718-26BC-4021-8B3A-487B1B1EF440}"/>
              </a:ext>
            </a:extLst>
          </p:cNvPr>
          <p:cNvSpPr txBox="1">
            <a:spLocks/>
          </p:cNvSpPr>
          <p:nvPr/>
        </p:nvSpPr>
        <p:spPr bwMode="auto">
          <a:xfrm>
            <a:off x="177799" y="1927686"/>
            <a:ext cx="8775700" cy="4371515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Bef>
                <a:spcPts val="0"/>
              </a:spcBef>
              <a:buFontTx/>
              <a:buNone/>
            </a:pPr>
            <a:endParaRPr lang="en-US" altLang="zh-CN" kern="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680CEF4-296B-4CD6-9B71-ED24B4777CFA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1"/>
            <a:ext cx="8775700" cy="812799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3</a:t>
            </a:r>
            <a:r>
              <a:rPr lang="zh-CN" altLang="en-US" dirty="0"/>
              <a:t>：索引查找</a:t>
            </a:r>
          </a:p>
        </p:txBody>
      </p:sp>
      <p:pic>
        <p:nvPicPr>
          <p:cNvPr id="16386" name="Picture 2" descr="https://timgsa.baidu.com/timg?image&amp;quality=80&amp;size=b9999_10000&amp;sec=1605935956849&amp;di=27d5db51faed8b3bdde29b81da2a8e37&amp;imgtype=0&amp;src=http%3A%2F%2Fimg003.hc360.cn%2Fk1%2FM06%2F3F%2FED%2FwKhQwFjIy8qEPkyfAAAAAKzgcZM3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8850" y="2044267"/>
            <a:ext cx="3427069" cy="23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4">
                <a:extLst>
                  <a:ext uri="{FF2B5EF4-FFF2-40B4-BE49-F238E27FC236}">
                    <a16:creationId xmlns:a16="http://schemas.microsoft.com/office/drawing/2014/main" id="{28E0E40A-C449-4F8C-BC3B-754E66830C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0200" y="3140968"/>
                <a:ext cx="8623299" cy="3167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Font typeface="Wingdings" pitchFamily="2" charset="2"/>
                  <a:buChar char="n"/>
                  <a:defRPr kumimoji="1" sz="32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32" indent="-28574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8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2971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160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3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349" indent="-228594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80000"/>
                  <a:buBlip>
                    <a:blip r:embed="rId4"/>
                  </a:buBlip>
                  <a:defRPr kumimoji="1" sz="2400" b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zh-CN" altLang="en-US" sz="2600" kern="0" dirty="0">
                    <a:solidFill>
                      <a:srgbClr val="00B050"/>
                    </a:solidFill>
                  </a:rPr>
                  <a:t>优势：</a:t>
                </a:r>
                <a:endParaRPr lang="en-US" altLang="zh-CN" sz="2600" kern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zh-CN" altLang="en-US" sz="2600" kern="0" dirty="0">
                    <a:solidFill>
                      <a:srgbClr val="00B050"/>
                    </a:solidFill>
                  </a:rPr>
                  <a:t>　</a:t>
                </a:r>
                <a:r>
                  <a:rPr lang="zh-CN" altLang="en-US" sz="2600" kern="0" dirty="0"/>
                  <a:t>查找效率非常高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800" i="1" kern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zh-CN" altLang="en-US" sz="2600" kern="0" dirty="0">
                    <a:solidFill>
                      <a:srgbClr val="FF0000"/>
                    </a:solidFill>
                  </a:rPr>
                  <a:t>劣势：</a:t>
                </a:r>
                <a:endParaRPr lang="en-US" altLang="zh-CN" sz="2600" kern="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zh-CN" altLang="en-US" sz="2600" kern="0" dirty="0">
                    <a:solidFill>
                      <a:srgbClr val="000000"/>
                    </a:solidFill>
                  </a:rPr>
                  <a:t>　浪费空间（不是每家都有快递）</a:t>
                </a:r>
                <a:endParaRPr lang="en-US" altLang="zh-CN" sz="2600" kern="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zh-CN" altLang="en-US" sz="2600" kern="0" dirty="0">
                    <a:solidFill>
                      <a:srgbClr val="000000"/>
                    </a:solidFill>
                  </a:rPr>
                  <a:t>　要求关键字是</a:t>
                </a:r>
                <a:r>
                  <a:rPr lang="zh-CN" altLang="en-US" sz="2600" kern="0" dirty="0">
                    <a:solidFill>
                      <a:srgbClr val="FF0000"/>
                    </a:solidFill>
                  </a:rPr>
                  <a:t>比较小</a:t>
                </a:r>
                <a:r>
                  <a:rPr lang="zh-CN" altLang="en-US" sz="2600" kern="0" dirty="0">
                    <a:solidFill>
                      <a:srgbClr val="000000"/>
                    </a:solidFill>
                  </a:rPr>
                  <a:t>的数（没有地方建这么大信报箱）</a:t>
                </a:r>
              </a:p>
            </p:txBody>
          </p:sp>
        </mc:Choice>
        <mc:Fallback xmlns="">
          <p:sp>
            <p:nvSpPr>
              <p:cNvPr id="10" name="内容占位符 4">
                <a:extLst>
                  <a:ext uri="{FF2B5EF4-FFF2-40B4-BE49-F238E27FC236}">
                    <a16:creationId xmlns:a16="http://schemas.microsoft.com/office/drawing/2014/main" id="{28E0E40A-C449-4F8C-BC3B-754E66830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3140968"/>
                <a:ext cx="8623299" cy="3167757"/>
              </a:xfrm>
              <a:prstGeom prst="rect">
                <a:avLst/>
              </a:prstGeom>
              <a:blipFill>
                <a:blip r:embed="rId6"/>
                <a:stretch>
                  <a:fillRect l="-1272" t="-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61D772-3FC4-412F-A2B2-556AB9D2CDC0}"/>
              </a:ext>
            </a:extLst>
          </p:cNvPr>
          <p:cNvSpPr txBox="1">
            <a:spLocks/>
          </p:cNvSpPr>
          <p:nvPr/>
        </p:nvSpPr>
        <p:spPr bwMode="auto">
          <a:xfrm>
            <a:off x="363112" y="1043143"/>
            <a:ext cx="8405075" cy="65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关键字做为数组下标，直接找到目标</a:t>
            </a:r>
          </a:p>
        </p:txBody>
      </p:sp>
    </p:spTree>
    <p:extLst>
      <p:ext uri="{BB962C8B-B14F-4D97-AF65-F5344CB8AC3E}">
        <p14:creationId xmlns:p14="http://schemas.microsoft.com/office/powerpoint/2010/main" val="11908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4495" y="-3991"/>
            <a:ext cx="8779005" cy="816791"/>
          </a:xfrm>
        </p:spPr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4</a:t>
            </a:r>
            <a:r>
              <a:rPr lang="zh-CN" altLang="en-US" dirty="0"/>
              <a:t>：散列查找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236800" cy="292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1210965" y="4608066"/>
            <a:ext cx="1440160" cy="964560"/>
            <a:chOff x="2734965" y="5589240"/>
            <a:chExt cx="1440160" cy="964560"/>
          </a:xfrm>
        </p:grpSpPr>
        <p:sp>
          <p:nvSpPr>
            <p:cNvPr id="6" name="矩形 5"/>
            <p:cNvSpPr/>
            <p:nvPr/>
          </p:nvSpPr>
          <p:spPr bwMode="auto">
            <a:xfrm>
              <a:off x="2734965" y="5589240"/>
              <a:ext cx="1440160" cy="9645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34965" y="5589240"/>
              <a:ext cx="14401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00FF"/>
                  </a:solidFill>
                  <a:latin typeface="+mj-ea"/>
                  <a:ea typeface="+mj-ea"/>
                  <a:cs typeface="仿宋" panose="02010609060101010101" pitchFamily="49" charset="-122"/>
                </a:rPr>
                <a:t>收件人</a:t>
              </a:r>
              <a:endParaRPr kumimoji="1" lang="en-US" altLang="zh-CN" dirty="0">
                <a:solidFill>
                  <a:srgbClr val="0000FF"/>
                </a:solidFill>
                <a:latin typeface="+mj-ea"/>
                <a:ea typeface="+mj-ea"/>
                <a:cs typeface="仿宋" panose="02010609060101010101" pitchFamily="49" charset="-122"/>
              </a:endParaRPr>
            </a:p>
            <a:p>
              <a:pPr algn="ctr"/>
              <a:r>
                <a:rPr kumimoji="1" lang="zh-CN" altLang="en-US" sz="2400" dirty="0">
                  <a:solidFill>
                    <a:srgbClr val="0000FF"/>
                  </a:solidFill>
                  <a:latin typeface="+mj-ea"/>
                  <a:ea typeface="+mj-ea"/>
                  <a:cs typeface="仿宋" panose="02010609060101010101" pitchFamily="49" charset="-122"/>
                </a:rPr>
                <a:t>张三</a:t>
              </a:r>
              <a:endParaRPr kumimoji="1" lang="zh-CN" altLang="en-US" dirty="0">
                <a:solidFill>
                  <a:srgbClr val="0000FF"/>
                </a:solidFill>
                <a:latin typeface="+mj-ea"/>
                <a:ea typeface="+mj-ea"/>
                <a:cs typeface="仿宋" panose="02010609060101010101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51920" y="4608066"/>
            <a:ext cx="1440160" cy="964560"/>
            <a:chOff x="5375920" y="5589240"/>
            <a:chExt cx="1440160" cy="964560"/>
          </a:xfrm>
        </p:grpSpPr>
        <p:sp>
          <p:nvSpPr>
            <p:cNvPr id="11" name="矩形 10"/>
            <p:cNvSpPr/>
            <p:nvPr/>
          </p:nvSpPr>
          <p:spPr bwMode="auto">
            <a:xfrm>
              <a:off x="5375920" y="5594920"/>
              <a:ext cx="1440160" cy="9588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75920" y="5589240"/>
              <a:ext cx="14401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取货码</a:t>
              </a:r>
              <a:endParaRPr kumimoji="1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4302</a:t>
              </a:r>
              <a:endParaRPr kumimoji="1"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92875" y="4608066"/>
            <a:ext cx="1440160" cy="964560"/>
            <a:chOff x="8016875" y="5589240"/>
            <a:chExt cx="1440160" cy="964560"/>
          </a:xfrm>
        </p:grpSpPr>
        <p:sp>
          <p:nvSpPr>
            <p:cNvPr id="14" name="矩形 13"/>
            <p:cNvSpPr/>
            <p:nvPr/>
          </p:nvSpPr>
          <p:spPr bwMode="auto">
            <a:xfrm>
              <a:off x="8016875" y="5589240"/>
              <a:ext cx="1440160" cy="9645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16875" y="5589240"/>
              <a:ext cx="14401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快递格</a:t>
              </a:r>
              <a:endParaRPr kumimoji="1"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4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15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号</a:t>
              </a:r>
              <a:endParaRPr kumimoji="1"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16" name="直接箭头连接符 15"/>
          <p:cNvCxnSpPr>
            <a:stCxn id="7" idx="3"/>
            <a:endCxn id="12" idx="1"/>
          </p:cNvCxnSpPr>
          <p:nvPr/>
        </p:nvCxnSpPr>
        <p:spPr bwMode="auto">
          <a:xfrm>
            <a:off x="2651126" y="5054342"/>
            <a:ext cx="120079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>
            <a:stCxn id="12" idx="3"/>
            <a:endCxn id="15" idx="1"/>
          </p:cNvCxnSpPr>
          <p:nvPr/>
        </p:nvCxnSpPr>
        <p:spPr bwMode="auto">
          <a:xfrm>
            <a:off x="5292081" y="5054342"/>
            <a:ext cx="120079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3083174" y="2519834"/>
            <a:ext cx="552723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5" idx="0"/>
            <a:endCxn id="26" idx="2"/>
          </p:cNvCxnSpPr>
          <p:nvPr/>
        </p:nvCxnSpPr>
        <p:spPr bwMode="auto">
          <a:xfrm flipH="1" flipV="1">
            <a:off x="3359535" y="2807866"/>
            <a:ext cx="3853420" cy="18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26" grpId="0" animBg="1"/>
      <p:bldP spid="2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8D25295-1492-4E89-A4C0-C321F4E5B103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1180356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E36D0BC5-754B-4C32-8263-8F1BB9A51FBC}"/>
              </a:ext>
            </a:extLst>
          </p:cNvPr>
          <p:cNvSpPr txBox="1">
            <a:spLocks/>
          </p:cNvSpPr>
          <p:nvPr/>
        </p:nvSpPr>
        <p:spPr bwMode="auto">
          <a:xfrm>
            <a:off x="176333" y="4998927"/>
            <a:ext cx="8775700" cy="1309798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spcBef>
                <a:spcPts val="0"/>
              </a:spcBef>
              <a:buFontTx/>
              <a:buNone/>
            </a:pPr>
            <a:endParaRPr lang="en-US" altLang="zh-CN" kern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7B66A70-12EB-45B7-AF13-55659D6CF73D}"/>
              </a:ext>
            </a:extLst>
          </p:cNvPr>
          <p:cNvSpPr txBox="1">
            <a:spLocks/>
          </p:cNvSpPr>
          <p:nvPr/>
        </p:nvSpPr>
        <p:spPr bwMode="auto">
          <a:xfrm>
            <a:off x="184150" y="2281192"/>
            <a:ext cx="4891906" cy="2569399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76333" y="6378"/>
            <a:ext cx="8777167" cy="804394"/>
          </a:xfrm>
        </p:spPr>
        <p:txBody>
          <a:bodyPr/>
          <a:lstStyle/>
          <a:p>
            <a:r>
              <a:rPr lang="zh-CN" altLang="en-US" dirty="0"/>
              <a:t>查找方法</a:t>
            </a:r>
            <a:r>
              <a:rPr lang="en-US" altLang="zh-CN" dirty="0"/>
              <a:t>4</a:t>
            </a:r>
            <a:r>
              <a:rPr lang="zh-CN" altLang="en-US" dirty="0"/>
              <a:t>：散列查找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 bwMode="auto">
          <a:xfrm>
            <a:off x="232213" y="2460864"/>
            <a:ext cx="4843843" cy="221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 hash(char *);	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 * shelf[150];	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散列表（快递柜）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Package *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hash_search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(char * target)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 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kumimoji="0"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　　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shelf[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hash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(target)];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59C959-5635-4F9B-98C6-D770FA3A40C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551" y="2607382"/>
            <a:ext cx="3541236" cy="191701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64C2BA-620D-45C6-A220-7165372546B7}"/>
              </a:ext>
            </a:extLst>
          </p:cNvPr>
          <p:cNvSpPr txBox="1">
            <a:spLocks/>
          </p:cNvSpPr>
          <p:nvPr/>
        </p:nvSpPr>
        <p:spPr bwMode="auto">
          <a:xfrm>
            <a:off x="363112" y="5119744"/>
            <a:ext cx="8405075" cy="106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kern="0" dirty="0"/>
              <a:t>相比索引查找，引入</a:t>
            </a:r>
            <a:r>
              <a:rPr lang="zh-CN" altLang="en-US" sz="2800" kern="0" dirty="0">
                <a:solidFill>
                  <a:srgbClr val="FF0000"/>
                </a:solidFill>
              </a:rPr>
              <a:t>计算散列函数的时间开销</a:t>
            </a:r>
            <a:r>
              <a:rPr lang="zh-CN" altLang="en-US" sz="2800" kern="0" dirty="0"/>
              <a:t>（由收件人到快递格编号的计算时间）</a:t>
            </a:r>
            <a:endParaRPr lang="en-US" altLang="zh-CN" sz="280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407D173-A627-4070-8465-016072478808}"/>
              </a:ext>
            </a:extLst>
          </p:cNvPr>
          <p:cNvSpPr txBox="1">
            <a:spLocks/>
          </p:cNvSpPr>
          <p:nvPr/>
        </p:nvSpPr>
        <p:spPr bwMode="auto">
          <a:xfrm>
            <a:off x="363112" y="997822"/>
            <a:ext cx="8405075" cy="10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/>
              <a:t>通过</a:t>
            </a:r>
            <a:r>
              <a:rPr lang="zh-CN" altLang="en-US" sz="2800" dirty="0">
                <a:solidFill>
                  <a:srgbClr val="FF0000"/>
                </a:solidFill>
              </a:rPr>
              <a:t>散列函数</a:t>
            </a:r>
            <a:r>
              <a:rPr lang="zh-CN" altLang="en-US" sz="2800" dirty="0"/>
              <a:t>，将关键字（张三）映射为较小的整数（</a:t>
            </a:r>
            <a:r>
              <a:rPr lang="en-US" altLang="zh-CN" sz="2800" dirty="0"/>
              <a:t>15</a:t>
            </a:r>
            <a:r>
              <a:rPr lang="zh-CN" altLang="en-US" sz="2800" dirty="0"/>
              <a:t>号），以这一整数作为数组下标，完成查找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749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518F9C-E76D-4630-8383-917D628D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最简单的散列函数：</a:t>
            </a:r>
            <a:r>
              <a:rPr lang="en-US" altLang="zh-CN" dirty="0"/>
              <a:t>key % p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461ECE-074C-4346-9849-87BE3E18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896EC-8BC8-4A72-9DA6-ED1E2D2A0989}"/>
              </a:ext>
            </a:extLst>
          </p:cNvPr>
          <p:cNvSpPr/>
          <p:nvPr/>
        </p:nvSpPr>
        <p:spPr bwMode="auto">
          <a:xfrm>
            <a:off x="846813" y="263366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E4DB8-8DAA-4A12-AF1D-FBF1217CBD0F}"/>
              </a:ext>
            </a:extLst>
          </p:cNvPr>
          <p:cNvSpPr/>
          <p:nvPr/>
        </p:nvSpPr>
        <p:spPr bwMode="auto">
          <a:xfrm>
            <a:off x="846813" y="322819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306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3B4DBE-80DB-497E-BD84-192B8BCDDC1A}"/>
              </a:ext>
            </a:extLst>
          </p:cNvPr>
          <p:cNvSpPr/>
          <p:nvPr/>
        </p:nvSpPr>
        <p:spPr bwMode="auto">
          <a:xfrm>
            <a:off x="846813" y="38227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127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DF32A1-772F-4C23-9917-E607103A5332}"/>
              </a:ext>
            </a:extLst>
          </p:cNvPr>
          <p:cNvSpPr/>
          <p:nvPr/>
        </p:nvSpPr>
        <p:spPr bwMode="auto">
          <a:xfrm>
            <a:off x="846813" y="441725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510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847A0E-4F4C-46CF-AE20-18C419BC8289}"/>
              </a:ext>
            </a:extLst>
          </p:cNvPr>
          <p:cNvSpPr/>
          <p:nvPr/>
        </p:nvSpPr>
        <p:spPr bwMode="auto">
          <a:xfrm>
            <a:off x="846813" y="501178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423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AD5709-FC28-44BA-A592-6F7194CDC47D}"/>
              </a:ext>
            </a:extLst>
          </p:cNvPr>
          <p:cNvSpPr/>
          <p:nvPr/>
        </p:nvSpPr>
        <p:spPr bwMode="auto">
          <a:xfrm>
            <a:off x="3505615" y="263366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709C29-7627-49ED-807E-EE590DE4E65F}"/>
              </a:ext>
            </a:extLst>
          </p:cNvPr>
          <p:cNvSpPr/>
          <p:nvPr/>
        </p:nvSpPr>
        <p:spPr bwMode="auto">
          <a:xfrm>
            <a:off x="3505615" y="322819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2F7F4C-DE3E-4A6F-94C7-9CE812D152F1}"/>
              </a:ext>
            </a:extLst>
          </p:cNvPr>
          <p:cNvSpPr/>
          <p:nvPr/>
        </p:nvSpPr>
        <p:spPr bwMode="auto">
          <a:xfrm>
            <a:off x="3505615" y="38227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B23355-54CB-441B-A78C-589016F23CBC}"/>
              </a:ext>
            </a:extLst>
          </p:cNvPr>
          <p:cNvSpPr/>
          <p:nvPr/>
        </p:nvSpPr>
        <p:spPr bwMode="auto">
          <a:xfrm>
            <a:off x="3505615" y="441725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5DA405-B565-41E3-8F94-28D3DA8DF5C6}"/>
              </a:ext>
            </a:extLst>
          </p:cNvPr>
          <p:cNvSpPr/>
          <p:nvPr/>
        </p:nvSpPr>
        <p:spPr bwMode="auto">
          <a:xfrm>
            <a:off x="3505615" y="501178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2E3BF1-67C4-4B9C-967E-C72147C1A13C}"/>
              </a:ext>
            </a:extLst>
          </p:cNvPr>
          <p:cNvCxnSpPr/>
          <p:nvPr/>
        </p:nvCxnSpPr>
        <p:spPr bwMode="auto">
          <a:xfrm>
            <a:off x="3007053" y="1988840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CDF188F-7902-47DC-81DE-C3E38080E5FF}"/>
              </a:ext>
            </a:extLst>
          </p:cNvPr>
          <p:cNvSpPr/>
          <p:nvPr/>
        </p:nvSpPr>
        <p:spPr bwMode="auto">
          <a:xfrm>
            <a:off x="6660232" y="251618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9DEC8-9CC6-4940-8304-37FBF80989D2}"/>
              </a:ext>
            </a:extLst>
          </p:cNvPr>
          <p:cNvSpPr/>
          <p:nvPr/>
        </p:nvSpPr>
        <p:spPr bwMode="auto">
          <a:xfrm>
            <a:off x="6660232" y="2944349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865686-D83D-4732-9A11-3D52E9DC9C01}"/>
              </a:ext>
            </a:extLst>
          </p:cNvPr>
          <p:cNvSpPr/>
          <p:nvPr/>
        </p:nvSpPr>
        <p:spPr bwMode="auto">
          <a:xfrm>
            <a:off x="6660232" y="3372516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EA9062-2F79-404F-89DC-72B636E7E8FD}"/>
              </a:ext>
            </a:extLst>
          </p:cNvPr>
          <p:cNvSpPr/>
          <p:nvPr/>
        </p:nvSpPr>
        <p:spPr bwMode="auto">
          <a:xfrm>
            <a:off x="6660232" y="380068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C99A9B-F3C1-47F0-9C37-F779AD02FFFD}"/>
              </a:ext>
            </a:extLst>
          </p:cNvPr>
          <p:cNvSpPr/>
          <p:nvPr/>
        </p:nvSpPr>
        <p:spPr bwMode="auto">
          <a:xfrm>
            <a:off x="6660232" y="4228850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0B30CE-815D-467B-92FD-F761B5C1B306}"/>
              </a:ext>
            </a:extLst>
          </p:cNvPr>
          <p:cNvSpPr/>
          <p:nvPr/>
        </p:nvSpPr>
        <p:spPr bwMode="auto">
          <a:xfrm>
            <a:off x="6660232" y="4657017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C2D77F-0345-49C0-AF74-FCF882C82E99}"/>
              </a:ext>
            </a:extLst>
          </p:cNvPr>
          <p:cNvSpPr/>
          <p:nvPr/>
        </p:nvSpPr>
        <p:spPr bwMode="auto">
          <a:xfrm>
            <a:off x="6660232" y="508518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A14DBE-DC4B-44CE-9022-5BC5A1FE4B84}"/>
              </a:ext>
            </a:extLst>
          </p:cNvPr>
          <p:cNvCxnSpPr>
            <a:stCxn id="10" idx="3"/>
            <a:endCxn id="21" idx="1"/>
          </p:cNvCxnSpPr>
          <p:nvPr/>
        </p:nvCxnSpPr>
        <p:spPr bwMode="auto">
          <a:xfrm>
            <a:off x="5161799" y="2849686"/>
            <a:ext cx="1498433" cy="15951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AB5D385-8B86-4307-9D62-A9DD044E30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 bwMode="auto">
          <a:xfrm>
            <a:off x="2502997" y="2849686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3715F2D-BF98-4098-AE05-342D88F8C53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 bwMode="auto">
          <a:xfrm>
            <a:off x="2502997" y="3444217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35345DD-48D1-4DB8-9BD6-A7D9EFE49CE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auto">
          <a:xfrm>
            <a:off x="2502997" y="4038748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E7BDFBD-E5AC-4314-BEFC-36A5B67C040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 bwMode="auto">
          <a:xfrm>
            <a:off x="2502997" y="4633279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DBCC997-DF69-467D-9F9E-9992BA19AFE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 bwMode="auto">
          <a:xfrm>
            <a:off x="2502997" y="5227809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8C16010-D63C-4BCC-96E2-FDA0E843F9BD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 bwMode="auto">
          <a:xfrm>
            <a:off x="5161799" y="3444217"/>
            <a:ext cx="1498433" cy="14288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280070C-17CE-44C0-A58E-79505798CA1E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 bwMode="auto">
          <a:xfrm flipV="1">
            <a:off x="5161799" y="3160373"/>
            <a:ext cx="1498433" cy="878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B3EB627-263E-4F43-B1A4-2CF4B20748FB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 bwMode="auto">
          <a:xfrm>
            <a:off x="5161799" y="4633279"/>
            <a:ext cx="1498433" cy="6679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016F378-3C9F-4FD6-B8D5-17D9C042F18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 bwMode="auto">
          <a:xfrm flipV="1">
            <a:off x="5161799" y="4016707"/>
            <a:ext cx="1498433" cy="1211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864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FE6638-D25A-42C2-A524-7AF4F96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散列函数的碰撞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47032D-4EF4-4E18-9BB0-D855B092B9F5}"/>
              </a:ext>
            </a:extLst>
          </p:cNvPr>
          <p:cNvSpPr/>
          <p:nvPr/>
        </p:nvSpPr>
        <p:spPr bwMode="auto">
          <a:xfrm>
            <a:off x="846813" y="263366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214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5F5F97-9503-4DC4-8FBB-34207A3A7F6D}"/>
              </a:ext>
            </a:extLst>
          </p:cNvPr>
          <p:cNvSpPr/>
          <p:nvPr/>
        </p:nvSpPr>
        <p:spPr bwMode="auto">
          <a:xfrm>
            <a:off x="846813" y="322819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306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7BBD21-7AA4-4E50-B28F-790FE06EE88E}"/>
              </a:ext>
            </a:extLst>
          </p:cNvPr>
          <p:cNvSpPr/>
          <p:nvPr/>
        </p:nvSpPr>
        <p:spPr bwMode="auto">
          <a:xfrm>
            <a:off x="846813" y="38227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127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FEB946-285E-4F59-B4DF-57220CAEC7FC}"/>
              </a:ext>
            </a:extLst>
          </p:cNvPr>
          <p:cNvSpPr/>
          <p:nvPr/>
        </p:nvSpPr>
        <p:spPr bwMode="auto">
          <a:xfrm>
            <a:off x="846813" y="441725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510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C819CD-8053-4E8C-BCFD-676B16881C63}"/>
              </a:ext>
            </a:extLst>
          </p:cNvPr>
          <p:cNvSpPr/>
          <p:nvPr/>
        </p:nvSpPr>
        <p:spPr bwMode="auto">
          <a:xfrm>
            <a:off x="846813" y="501178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424</a:t>
            </a:r>
            <a:endParaRPr kumimoji="1"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A977FB-AE3C-42A0-840A-D401D1FBED1B}"/>
              </a:ext>
            </a:extLst>
          </p:cNvPr>
          <p:cNvSpPr/>
          <p:nvPr/>
        </p:nvSpPr>
        <p:spPr bwMode="auto">
          <a:xfrm>
            <a:off x="3505615" y="263366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A456A1-525D-4040-AC09-97CF19657A17}"/>
              </a:ext>
            </a:extLst>
          </p:cNvPr>
          <p:cNvSpPr/>
          <p:nvPr/>
        </p:nvSpPr>
        <p:spPr bwMode="auto">
          <a:xfrm>
            <a:off x="3505615" y="322819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317BE7-B6A6-4AAD-91D1-581F288BD2BE}"/>
              </a:ext>
            </a:extLst>
          </p:cNvPr>
          <p:cNvSpPr/>
          <p:nvPr/>
        </p:nvSpPr>
        <p:spPr bwMode="auto">
          <a:xfrm>
            <a:off x="3505615" y="382272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7B8DFE-4236-4812-B179-33537D6230BF}"/>
              </a:ext>
            </a:extLst>
          </p:cNvPr>
          <p:cNvSpPr/>
          <p:nvPr/>
        </p:nvSpPr>
        <p:spPr bwMode="auto">
          <a:xfrm>
            <a:off x="3505615" y="441725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783850-0F91-40C7-AFAF-0D23C08C53F4}"/>
              </a:ext>
            </a:extLst>
          </p:cNvPr>
          <p:cNvSpPr/>
          <p:nvPr/>
        </p:nvSpPr>
        <p:spPr bwMode="auto">
          <a:xfrm>
            <a:off x="3505615" y="5011785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</a:t>
            </a:r>
            <a:endParaRPr kumimoji="1" lang="zh-CN" altLang="en-US" sz="24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36BCE6-EC44-494A-BA28-220155B57449}"/>
              </a:ext>
            </a:extLst>
          </p:cNvPr>
          <p:cNvCxnSpPr/>
          <p:nvPr/>
        </p:nvCxnSpPr>
        <p:spPr bwMode="auto">
          <a:xfrm>
            <a:off x="3007053" y="1988840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218448E-F5F4-4A63-A7EA-0659264805B8}"/>
              </a:ext>
            </a:extLst>
          </p:cNvPr>
          <p:cNvSpPr/>
          <p:nvPr/>
        </p:nvSpPr>
        <p:spPr bwMode="auto">
          <a:xfrm>
            <a:off x="6660232" y="251618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0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807C04-F67D-41D8-BDFA-3C2DCA5A11E1}"/>
              </a:ext>
            </a:extLst>
          </p:cNvPr>
          <p:cNvSpPr/>
          <p:nvPr/>
        </p:nvSpPr>
        <p:spPr bwMode="auto">
          <a:xfrm>
            <a:off x="6660232" y="2944349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1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851701-D1F6-40C2-ADD7-2D3CDA0FEE4F}"/>
              </a:ext>
            </a:extLst>
          </p:cNvPr>
          <p:cNvSpPr/>
          <p:nvPr/>
        </p:nvSpPr>
        <p:spPr bwMode="auto">
          <a:xfrm>
            <a:off x="6660232" y="3372516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2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7F765B-650D-4653-BA96-3B87BD3D46F4}"/>
              </a:ext>
            </a:extLst>
          </p:cNvPr>
          <p:cNvSpPr/>
          <p:nvPr/>
        </p:nvSpPr>
        <p:spPr bwMode="auto">
          <a:xfrm>
            <a:off x="6660232" y="3800683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D0E624-621E-47A5-B023-BDF327CCA90B}"/>
              </a:ext>
            </a:extLst>
          </p:cNvPr>
          <p:cNvSpPr/>
          <p:nvPr/>
        </p:nvSpPr>
        <p:spPr bwMode="auto">
          <a:xfrm>
            <a:off x="6660232" y="4228850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4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AA7DF9-E87A-4874-AA04-A1CEAA65D606}"/>
              </a:ext>
            </a:extLst>
          </p:cNvPr>
          <p:cNvSpPr/>
          <p:nvPr/>
        </p:nvSpPr>
        <p:spPr bwMode="auto">
          <a:xfrm>
            <a:off x="6660232" y="4657017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5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9EADEB-826E-4020-8CB2-25621549CA01}"/>
              </a:ext>
            </a:extLst>
          </p:cNvPr>
          <p:cNvSpPr/>
          <p:nvPr/>
        </p:nvSpPr>
        <p:spPr bwMode="auto">
          <a:xfrm>
            <a:off x="6660232" y="508518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6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9891A0-8379-4AE2-8C05-D542D867B38A}"/>
              </a:ext>
            </a:extLst>
          </p:cNvPr>
          <p:cNvCxnSpPr>
            <a:stCxn id="9" idx="3"/>
            <a:endCxn id="19" idx="1"/>
          </p:cNvCxnSpPr>
          <p:nvPr/>
        </p:nvCxnSpPr>
        <p:spPr bwMode="auto">
          <a:xfrm>
            <a:off x="5161799" y="2849686"/>
            <a:ext cx="1498433" cy="15951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876CF22-8F6E-4D98-B42D-A9C33524CEB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 bwMode="auto">
          <a:xfrm>
            <a:off x="2502997" y="2849686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EFB259-3A9F-4E78-BA27-62BE9AFBB3C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 bwMode="auto">
          <a:xfrm>
            <a:off x="2502997" y="3444217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6E3BE0-6580-480B-83F2-FFFAD40EB60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2502997" y="4038748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6FF7D13-3BB1-4302-8FC2-65B0B4ABF20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 bwMode="auto">
          <a:xfrm>
            <a:off x="2502997" y="4633279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44BFBA2-A4CB-4FC0-B5F4-54FA67D5C8E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 bwMode="auto">
          <a:xfrm>
            <a:off x="2502997" y="5227809"/>
            <a:ext cx="10026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36B57E2-C5A3-456E-AE52-AC42E53A3DA4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 bwMode="auto">
          <a:xfrm>
            <a:off x="5161799" y="3444217"/>
            <a:ext cx="1498433" cy="14288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E7B4341-4E04-4754-BF3C-1796EDC6316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 bwMode="auto">
          <a:xfrm flipV="1">
            <a:off x="5161799" y="3160373"/>
            <a:ext cx="1498433" cy="8783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C19516-2254-4D6E-A6EC-A9B8D8C5B09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 bwMode="auto">
          <a:xfrm>
            <a:off x="5161799" y="4633279"/>
            <a:ext cx="1498433" cy="6679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2672E2-A673-4C0D-B50A-3F3DCDA8CCE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 bwMode="auto">
          <a:xfrm flipV="1">
            <a:off x="5161799" y="4444874"/>
            <a:ext cx="1498433" cy="782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753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E68436-3643-4E80-9D54-F0019D5D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如何表达一个快递？</a:t>
            </a:r>
            <a:endParaRPr lang="en-US" altLang="zh-CN" dirty="0"/>
          </a:p>
          <a:p>
            <a:r>
              <a:rPr lang="zh-CN" altLang="en-US" dirty="0"/>
              <a:t>每个快递有多项信息</a:t>
            </a:r>
            <a:endParaRPr lang="en-US" altLang="zh-CN" dirty="0"/>
          </a:p>
          <a:p>
            <a:pPr lvl="1"/>
            <a:r>
              <a:rPr lang="zh-CN" altLang="en-US" dirty="0"/>
              <a:t>房间号，</a:t>
            </a:r>
            <a:r>
              <a:rPr lang="en-US" altLang="zh-CN" dirty="0"/>
              <a:t>int</a:t>
            </a:r>
          </a:p>
          <a:p>
            <a:pPr lvl="1"/>
            <a:r>
              <a:rPr lang="zh-CN" altLang="en-US" dirty="0"/>
              <a:t>收件人，</a:t>
            </a:r>
            <a:r>
              <a:rPr lang="en-US" altLang="zh-CN" dirty="0"/>
              <a:t>char [20]</a:t>
            </a:r>
          </a:p>
          <a:p>
            <a:pPr lvl="1"/>
            <a:r>
              <a:rPr lang="zh-CN" altLang="en-US" dirty="0"/>
              <a:t>货到付款，</a:t>
            </a:r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EA6BD3-4620-4C10-911B-D72A335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找快递</a:t>
            </a:r>
          </a:p>
        </p:txBody>
      </p:sp>
    </p:spTree>
    <p:extLst>
      <p:ext uri="{BB962C8B-B14F-4D97-AF65-F5344CB8AC3E}">
        <p14:creationId xmlns:p14="http://schemas.microsoft.com/office/powerpoint/2010/main" val="28987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F83151-6239-435F-A563-895C1B9E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数据量很大时，碰撞基本上是不可避免的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放在数组中下一个空闲的位置</a:t>
            </a:r>
            <a:endParaRPr lang="en-US" altLang="zh-CN" dirty="0"/>
          </a:p>
          <a:p>
            <a:pPr lvl="1"/>
            <a:r>
              <a:rPr lang="zh-CN" altLang="en-US" dirty="0"/>
              <a:t>在数组的每一项中存储一个链表，使用线性查找最终找到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散列查找的效率</a:t>
            </a:r>
            <a:endParaRPr lang="en-US" altLang="zh-CN" dirty="0"/>
          </a:p>
          <a:p>
            <a:pPr lvl="1"/>
            <a:r>
              <a:rPr lang="zh-CN" altLang="en-US" dirty="0"/>
              <a:t>平均情况</a:t>
            </a:r>
            <a:r>
              <a:rPr lang="en-US" altLang="zh-CN" dirty="0"/>
              <a:t>O(1)</a:t>
            </a:r>
            <a:r>
              <a:rPr lang="zh-CN" altLang="en-US" dirty="0"/>
              <a:t>，最差情况</a:t>
            </a:r>
            <a:r>
              <a:rPr lang="en-US" altLang="zh-CN" dirty="0"/>
              <a:t>O(n)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5B30CF-CD04-48F8-A322-07BF0E9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散列函数的碰撞</a:t>
            </a:r>
          </a:p>
        </p:txBody>
      </p:sp>
    </p:spTree>
    <p:extLst>
      <p:ext uri="{BB962C8B-B14F-4D97-AF65-F5344CB8AC3E}">
        <p14:creationId xmlns:p14="http://schemas.microsoft.com/office/powerpoint/2010/main" val="279705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325D3-E6F2-478A-A610-A303D4E9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设计目标：</a:t>
            </a:r>
            <a:endParaRPr lang="en-US" altLang="zh-CN" dirty="0"/>
          </a:p>
          <a:p>
            <a:pPr lvl="1"/>
            <a:r>
              <a:rPr lang="zh-CN" altLang="en-US" dirty="0"/>
              <a:t>让相近的数据，存放在“随机”的位置</a:t>
            </a:r>
            <a:endParaRPr lang="en-US" altLang="zh-CN" dirty="0"/>
          </a:p>
          <a:p>
            <a:r>
              <a:rPr lang="zh-CN" altLang="en-US" dirty="0"/>
              <a:t>经常被用作校验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CRC</a:t>
            </a:r>
            <a:r>
              <a:rPr lang="zh-CN" altLang="en-US" dirty="0"/>
              <a:t>、</a:t>
            </a:r>
            <a:r>
              <a:rPr lang="en-US" altLang="zh-CN" dirty="0" err="1"/>
              <a:t>Chksum</a:t>
            </a:r>
            <a:r>
              <a:rPr lang="zh-CN" altLang="en-US" dirty="0"/>
              <a:t>、</a:t>
            </a:r>
            <a:r>
              <a:rPr lang="en-US" altLang="zh-CN" dirty="0"/>
              <a:t>MD5</a:t>
            </a:r>
            <a:r>
              <a:rPr lang="zh-CN" altLang="en-US" dirty="0"/>
              <a:t>、</a:t>
            </a:r>
            <a:r>
              <a:rPr lang="en-US" altLang="zh-CN" dirty="0"/>
              <a:t>SHA-1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0C247F-45A0-4015-863D-864C0D68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628D9F-D6DA-4387-B4DB-73BDC1372A7F}"/>
              </a:ext>
            </a:extLst>
          </p:cNvPr>
          <p:cNvSpPr/>
          <p:nvPr/>
        </p:nvSpPr>
        <p:spPr bwMode="auto">
          <a:xfrm>
            <a:off x="899592" y="3193802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CAD775-238F-4CDC-94B5-80B34BD28A07}"/>
              </a:ext>
            </a:extLst>
          </p:cNvPr>
          <p:cNvSpPr/>
          <p:nvPr/>
        </p:nvSpPr>
        <p:spPr bwMode="auto">
          <a:xfrm>
            <a:off x="899592" y="4530477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Hash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E4B10C3-B0F6-4BBA-A29F-676D8F7DD40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1727684" y="3625850"/>
            <a:ext cx="0" cy="904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607F5E4-8998-4A22-B912-F77C2B13D021}"/>
              </a:ext>
            </a:extLst>
          </p:cNvPr>
          <p:cNvCxnSpPr>
            <a:cxnSpLocks/>
          </p:cNvCxnSpPr>
          <p:nvPr/>
        </p:nvCxnSpPr>
        <p:spPr bwMode="auto">
          <a:xfrm>
            <a:off x="4565650" y="2996952"/>
            <a:ext cx="0" cy="1965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4AF5C76-7FB8-4BE2-B4AE-53FF342493AF}"/>
              </a:ext>
            </a:extLst>
          </p:cNvPr>
          <p:cNvSpPr/>
          <p:nvPr/>
        </p:nvSpPr>
        <p:spPr bwMode="auto">
          <a:xfrm>
            <a:off x="6575524" y="3212976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文件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B2F3D09-B6AE-4DF5-8AC9-C6096D4D0336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 bwMode="auto">
          <a:xfrm>
            <a:off x="2555776" y="3409826"/>
            <a:ext cx="4019748" cy="191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061F7A0-B4EA-4FC2-BF5E-611165A41F11}"/>
              </a:ext>
            </a:extLst>
          </p:cNvPr>
          <p:cNvSpPr/>
          <p:nvPr/>
        </p:nvSpPr>
        <p:spPr bwMode="auto">
          <a:xfrm>
            <a:off x="6575524" y="4530477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Hash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8EAF73-9DDB-4A8B-B81B-1F0269FC991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 bwMode="auto">
          <a:xfrm>
            <a:off x="2555776" y="4746501"/>
            <a:ext cx="40197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965758-7891-45E5-AE02-C784C79DF4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>
            <a:off x="7403616" y="3645024"/>
            <a:ext cx="0" cy="8854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triangle" w="lg" len="lg"/>
            <a:tailEnd type="triangle" w="lg" len="lg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9106BD-6856-4F35-8421-BC680FACAD6A}"/>
              </a:ext>
            </a:extLst>
          </p:cNvPr>
          <p:cNvSpPr/>
          <p:nvPr/>
        </p:nvSpPr>
        <p:spPr bwMode="auto">
          <a:xfrm>
            <a:off x="7403616" y="3871726"/>
            <a:ext cx="8407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083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8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E69484-02C6-44EB-84E1-A4ABD56B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我国当代密码学家、数学家</a:t>
            </a:r>
            <a:endParaRPr lang="en-US" altLang="zh-CN" dirty="0"/>
          </a:p>
          <a:p>
            <a:r>
              <a:rPr lang="en-US" altLang="zh-CN" dirty="0"/>
              <a:t>1987</a:t>
            </a:r>
            <a:r>
              <a:rPr lang="zh-CN" altLang="en-US" dirty="0"/>
              <a:t>年本科毕业于山东大学</a:t>
            </a:r>
            <a:endParaRPr lang="en-US" altLang="zh-CN" dirty="0"/>
          </a:p>
          <a:p>
            <a:r>
              <a:rPr lang="en-US" altLang="zh-CN" dirty="0"/>
              <a:t>2005</a:t>
            </a:r>
            <a:r>
              <a:rPr lang="zh-CN" altLang="en-US" dirty="0"/>
              <a:t>年入职清华大学高等研究院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年当选中科院院士</a:t>
            </a:r>
            <a:endParaRPr lang="en-US" altLang="zh-CN" dirty="0"/>
          </a:p>
          <a:p>
            <a:r>
              <a:rPr lang="zh-CN" altLang="en-US" dirty="0"/>
              <a:t>“破解”</a:t>
            </a:r>
            <a:r>
              <a:rPr lang="en-US" altLang="zh-CN" dirty="0"/>
              <a:t>MD5</a:t>
            </a:r>
            <a:r>
              <a:rPr lang="zh-CN" altLang="en-US" dirty="0"/>
              <a:t>、</a:t>
            </a:r>
            <a:r>
              <a:rPr lang="en-US" altLang="zh-CN" dirty="0"/>
              <a:t>SHA-0</a:t>
            </a:r>
            <a:r>
              <a:rPr lang="zh-CN" altLang="en-US" dirty="0"/>
              <a:t>、</a:t>
            </a:r>
            <a:r>
              <a:rPr lang="en-US" altLang="zh-CN" dirty="0"/>
              <a:t>SHA-1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4104A7-6F09-4F51-803F-7DAA6FD3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王小云（</a:t>
            </a:r>
            <a:r>
              <a:rPr lang="en-US" altLang="zh-CN" dirty="0"/>
              <a:t>1966-</a:t>
            </a:r>
            <a:r>
              <a:rPr lang="zh-CN" altLang="en-US" dirty="0"/>
              <a:t>）</a:t>
            </a:r>
          </a:p>
        </p:txBody>
      </p:sp>
      <p:pic>
        <p:nvPicPr>
          <p:cNvPr id="1026" name="Picture 2" descr="王小云">
            <a:extLst>
              <a:ext uri="{FF2B5EF4-FFF2-40B4-BE49-F238E27FC236}">
                <a16:creationId xmlns:a16="http://schemas.microsoft.com/office/drawing/2014/main" id="{7A6E48C5-AEC1-4163-8F79-CF1D8781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51" y="956599"/>
            <a:ext cx="2161952" cy="25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3A8C1F-F2B1-464D-BCA5-13472A4D3E57}"/>
              </a:ext>
            </a:extLst>
          </p:cNvPr>
          <p:cNvSpPr/>
          <p:nvPr/>
        </p:nvSpPr>
        <p:spPr bwMode="auto">
          <a:xfrm>
            <a:off x="912292" y="4468589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F7190-A08E-461A-8742-B19176E216EC}"/>
              </a:ext>
            </a:extLst>
          </p:cNvPr>
          <p:cNvSpPr/>
          <p:nvPr/>
        </p:nvSpPr>
        <p:spPr bwMode="auto">
          <a:xfrm>
            <a:off x="912292" y="580526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Hash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5257B1-9002-4A2E-AC19-4FC51456340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1740384" y="4900637"/>
            <a:ext cx="0" cy="9046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E41434-AF68-484F-AE19-2ECCBFA78677}"/>
              </a:ext>
            </a:extLst>
          </p:cNvPr>
          <p:cNvCxnSpPr>
            <a:cxnSpLocks/>
          </p:cNvCxnSpPr>
          <p:nvPr/>
        </p:nvCxnSpPr>
        <p:spPr bwMode="auto">
          <a:xfrm>
            <a:off x="4578350" y="4271739"/>
            <a:ext cx="0" cy="1965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B11D36A-D4E7-4A00-B253-475D2E1ED55C}"/>
              </a:ext>
            </a:extLst>
          </p:cNvPr>
          <p:cNvSpPr/>
          <p:nvPr/>
        </p:nvSpPr>
        <p:spPr bwMode="auto">
          <a:xfrm>
            <a:off x="6588224" y="4487763"/>
            <a:ext cx="1656184" cy="4320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158933-1C48-45BB-9558-D37B6BC1A7E9}"/>
              </a:ext>
            </a:extLst>
          </p:cNvPr>
          <p:cNvSpPr/>
          <p:nvPr/>
        </p:nvSpPr>
        <p:spPr bwMode="auto">
          <a:xfrm>
            <a:off x="6588224" y="5805264"/>
            <a:ext cx="1656184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Hash</a:t>
            </a:r>
            <a:endParaRPr kumimoji="1" lang="zh-CN" altLang="en-US" sz="24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3430F2-91EF-40F0-9268-09E74A7422B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2568476" y="6021288"/>
            <a:ext cx="401974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D4A791-10CF-4259-86E8-0A838A212E7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>
            <a:off x="7416316" y="4919811"/>
            <a:ext cx="0" cy="8854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Dot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860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391A014-3F46-4B86-AFF8-D30CBF711441}"/>
              </a:ext>
            </a:extLst>
          </p:cNvPr>
          <p:cNvSpPr txBox="1">
            <a:spLocks/>
          </p:cNvSpPr>
          <p:nvPr/>
        </p:nvSpPr>
        <p:spPr bwMode="auto">
          <a:xfrm>
            <a:off x="177800" y="5111380"/>
            <a:ext cx="8775700" cy="1187820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kern="0" dirty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/>
          <a:p>
            <a:r>
              <a:rPr lang="zh-CN" altLang="en-US" dirty="0"/>
              <a:t>查找算法的比较</a:t>
            </a: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00810"/>
              </p:ext>
            </p:extLst>
          </p:nvPr>
        </p:nvGraphicFramePr>
        <p:xfrm>
          <a:off x="190500" y="952501"/>
          <a:ext cx="8763001" cy="3992584"/>
        </p:xfrm>
        <a:graphic>
          <a:graphicData uri="http://schemas.openxmlformats.org/drawingml/2006/table">
            <a:tbl>
              <a:tblPr/>
              <a:tblGrid>
                <a:gridCol w="2869332">
                  <a:extLst>
                    <a:ext uri="{9D8B030D-6E8A-4147-A177-3AD203B41FA5}">
                      <a16:colId xmlns:a16="http://schemas.microsoft.com/office/drawing/2014/main" val="1245466982"/>
                    </a:ext>
                  </a:extLst>
                </a:gridCol>
                <a:gridCol w="1512199">
                  <a:extLst>
                    <a:ext uri="{9D8B030D-6E8A-4147-A177-3AD203B41FA5}">
                      <a16:colId xmlns:a16="http://schemas.microsoft.com/office/drawing/2014/main" val="1434854282"/>
                    </a:ext>
                  </a:extLst>
                </a:gridCol>
                <a:gridCol w="2013108">
                  <a:extLst>
                    <a:ext uri="{9D8B030D-6E8A-4147-A177-3AD203B41FA5}">
                      <a16:colId xmlns:a16="http://schemas.microsoft.com/office/drawing/2014/main" val="4188118415"/>
                    </a:ext>
                  </a:extLst>
                </a:gridCol>
                <a:gridCol w="2368362">
                  <a:extLst>
                    <a:ext uri="{9D8B030D-6E8A-4147-A177-3AD203B41FA5}">
                      <a16:colId xmlns:a16="http://schemas.microsoft.com/office/drawing/2014/main" val="3997071578"/>
                    </a:ext>
                  </a:extLst>
                </a:gridCol>
              </a:tblGrid>
              <a:tr h="79009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算法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执行效率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关键字约束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国际标准库实现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05069"/>
                  </a:ext>
                </a:extLst>
              </a:tr>
              <a:tr h="80062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线性查找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（挨个找）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很慢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3350"/>
                  </a:ext>
                </a:extLst>
              </a:tr>
              <a:tr h="80062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折半查找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（分左右）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比较快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可排序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binary_search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347896"/>
                  </a:ext>
                </a:extLst>
              </a:tr>
              <a:tr h="80062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索引查找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（信报箱）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仿宋" panose="02010609060101010101" pitchFamily="49" charset="-122"/>
                        </a:rPr>
                        <a:t>非常快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仿宋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比较小的整数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043"/>
                  </a:ext>
                </a:extLst>
              </a:tr>
              <a:tr h="80062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散列查找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（快递柜）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很快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仿宋" panose="02010609060101010101" pitchFamily="49" charset="-122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8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仿宋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unordered_map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484147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9D93073-8375-4489-BE0B-9AAB259A9458}"/>
              </a:ext>
            </a:extLst>
          </p:cNvPr>
          <p:cNvSpPr txBox="1">
            <a:spLocks/>
          </p:cNvSpPr>
          <p:nvPr/>
        </p:nvSpPr>
        <p:spPr bwMode="auto">
          <a:xfrm>
            <a:off x="363112" y="5225936"/>
            <a:ext cx="8405075" cy="95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kern="0" dirty="0">
                <a:solidFill>
                  <a:srgbClr val="FF0000"/>
                </a:solidFill>
              </a:rPr>
              <a:t>国际标准库：</a:t>
            </a:r>
            <a:r>
              <a:rPr lang="zh-CN" altLang="en-US" sz="2400" kern="0" dirty="0"/>
              <a:t>由国际标准化组织</a:t>
            </a:r>
            <a:r>
              <a:rPr lang="en-US" altLang="zh-CN" sz="2400" kern="0" dirty="0"/>
              <a:t>ISO</a:t>
            </a:r>
            <a:r>
              <a:rPr lang="zh-CN" altLang="en-US" sz="2400" kern="0" dirty="0"/>
              <a:t>推动、</a:t>
            </a:r>
            <a:r>
              <a:rPr lang="en-US" altLang="zh-CN" sz="2400" kern="0" dirty="0"/>
              <a:t>C++</a:t>
            </a:r>
            <a:r>
              <a:rPr lang="zh-CN" altLang="en-US" sz="2400" kern="0" dirty="0"/>
              <a:t>标准委员会制定，权威的</a:t>
            </a:r>
            <a:r>
              <a:rPr lang="en-US" altLang="zh-CN" sz="2400" kern="0" dirty="0"/>
              <a:t>C++</a:t>
            </a:r>
            <a:r>
              <a:rPr lang="zh-CN" altLang="en-US" sz="2400" kern="0" dirty="0"/>
              <a:t>标准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5C7A6EB8-9B27-4D46-A858-92CB49F1FF74}"/>
              </a:ext>
            </a:extLst>
          </p:cNvPr>
          <p:cNvSpPr txBox="1">
            <a:spLocks/>
          </p:cNvSpPr>
          <p:nvPr/>
        </p:nvSpPr>
        <p:spPr bwMode="auto">
          <a:xfrm>
            <a:off x="177800" y="5486399"/>
            <a:ext cx="8775700" cy="812801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查找相关的科研工作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56" y="2981720"/>
            <a:ext cx="2516587" cy="1887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" y="3188362"/>
            <a:ext cx="2437106" cy="168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779946" y="2191018"/>
            <a:ext cx="1022636" cy="704160"/>
            <a:chOff x="5375920" y="5589240"/>
            <a:chExt cx="1440160" cy="964560"/>
          </a:xfrm>
        </p:grpSpPr>
        <p:sp>
          <p:nvSpPr>
            <p:cNvPr id="7" name="矩形 6"/>
            <p:cNvSpPr/>
            <p:nvPr/>
          </p:nvSpPr>
          <p:spPr bwMode="auto">
            <a:xfrm>
              <a:off x="5375920" y="5594920"/>
              <a:ext cx="1440160" cy="9588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75920" y="5589240"/>
              <a:ext cx="1440160" cy="85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取货码</a:t>
              </a:r>
              <a:endParaRPr kumimoji="1"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7628</a:t>
              </a:r>
              <a:endParaRPr kumimoji="1"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03759" y="2195326"/>
            <a:ext cx="1022400" cy="705600"/>
            <a:chOff x="2734965" y="5589240"/>
            <a:chExt cx="1440160" cy="979710"/>
          </a:xfrm>
        </p:grpSpPr>
        <p:sp>
          <p:nvSpPr>
            <p:cNvPr id="10" name="矩形 9"/>
            <p:cNvSpPr/>
            <p:nvPr/>
          </p:nvSpPr>
          <p:spPr bwMode="auto">
            <a:xfrm>
              <a:off x="2734965" y="5589240"/>
              <a:ext cx="1440160" cy="9797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34965" y="5589240"/>
              <a:ext cx="1440160" cy="87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+mj-ea"/>
                  <a:ea typeface="+mj-ea"/>
                  <a:cs typeface="仿宋" panose="02010609060101010101" pitchFamily="49" charset="-122"/>
                </a:rPr>
                <a:t>收件人</a:t>
              </a:r>
              <a:endParaRPr kumimoji="1" lang="en-US" altLang="zh-CN" sz="2000" dirty="0">
                <a:solidFill>
                  <a:srgbClr val="0000FF"/>
                </a:solidFill>
                <a:latin typeface="+mj-ea"/>
                <a:ea typeface="+mj-ea"/>
                <a:cs typeface="仿宋" panose="02010609060101010101" pitchFamily="49" charset="-122"/>
              </a:endParaRPr>
            </a:p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+mj-ea"/>
                  <a:ea typeface="+mj-ea"/>
                  <a:cs typeface="仿宋" panose="02010609060101010101" pitchFamily="49" charset="-122"/>
                </a:rPr>
                <a:t>张三</a:t>
              </a:r>
            </a:p>
          </p:txBody>
        </p:sp>
      </p:grpSp>
      <p:cxnSp>
        <p:nvCxnSpPr>
          <p:cNvPr id="12" name="直接箭头连接符 11"/>
          <p:cNvCxnSpPr>
            <a:stCxn id="10" idx="1"/>
            <a:endCxn id="7" idx="3"/>
          </p:cNvCxnSpPr>
          <p:nvPr/>
        </p:nvCxnSpPr>
        <p:spPr bwMode="auto">
          <a:xfrm flipH="1" flipV="1">
            <a:off x="3802582" y="2545172"/>
            <a:ext cx="201177" cy="29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5206238" y="3281893"/>
            <a:ext cx="1080001" cy="708527"/>
            <a:chOff x="7993989" y="5587466"/>
            <a:chExt cx="1440159" cy="858995"/>
          </a:xfrm>
        </p:grpSpPr>
        <p:sp>
          <p:nvSpPr>
            <p:cNvPr id="17" name="矩形 16"/>
            <p:cNvSpPr/>
            <p:nvPr/>
          </p:nvSpPr>
          <p:spPr bwMode="auto">
            <a:xfrm>
              <a:off x="8016874" y="5589240"/>
              <a:ext cx="1363351" cy="8554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93989" y="5587466"/>
              <a:ext cx="1440159" cy="85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快递格</a:t>
              </a:r>
              <a:endParaRPr kumimoji="1"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15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号</a:t>
              </a:r>
            </a:p>
          </p:txBody>
        </p:sp>
      </p:grpSp>
      <p:cxnSp>
        <p:nvCxnSpPr>
          <p:cNvPr id="19" name="直接箭头连接符 18"/>
          <p:cNvCxnSpPr>
            <a:stCxn id="7" idx="2"/>
            <a:endCxn id="24" idx="0"/>
          </p:cNvCxnSpPr>
          <p:nvPr/>
        </p:nvCxnSpPr>
        <p:spPr bwMode="auto">
          <a:xfrm>
            <a:off x="3291264" y="2895178"/>
            <a:ext cx="118" cy="4137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组合 21"/>
          <p:cNvGrpSpPr/>
          <p:nvPr/>
        </p:nvGrpSpPr>
        <p:grpSpPr>
          <a:xfrm>
            <a:off x="2751382" y="3281893"/>
            <a:ext cx="1080000" cy="735530"/>
            <a:chOff x="8110382" y="5589239"/>
            <a:chExt cx="1440160" cy="798766"/>
          </a:xfrm>
        </p:grpSpPr>
        <p:sp>
          <p:nvSpPr>
            <p:cNvPr id="23" name="矩形 22"/>
            <p:cNvSpPr/>
            <p:nvPr/>
          </p:nvSpPr>
          <p:spPr bwMode="auto">
            <a:xfrm>
              <a:off x="8148786" y="5589239"/>
              <a:ext cx="1363351" cy="766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10382" y="5618564"/>
              <a:ext cx="14401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快递格</a:t>
              </a:r>
              <a:endParaRPr kumimoji="1"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57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号</a:t>
              </a:r>
            </a:p>
          </p:txBody>
        </p:sp>
      </p:grpSp>
      <p:sp>
        <p:nvSpPr>
          <p:cNvPr id="28" name="矩形 27"/>
          <p:cNvSpPr/>
          <p:nvPr/>
        </p:nvSpPr>
        <p:spPr bwMode="auto">
          <a:xfrm>
            <a:off x="6732240" y="3555147"/>
            <a:ext cx="504056" cy="216024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9" name="直接箭头连接符 28"/>
          <p:cNvCxnSpPr>
            <a:cxnSpLocks/>
            <a:stCxn id="17" idx="3"/>
            <a:endCxn id="28" idx="1"/>
          </p:cNvCxnSpPr>
          <p:nvPr/>
        </p:nvCxnSpPr>
        <p:spPr bwMode="auto">
          <a:xfrm>
            <a:off x="6245801" y="3636156"/>
            <a:ext cx="486439" cy="270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1691680" y="4093595"/>
            <a:ext cx="362012" cy="2261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33" name="直接箭头连接符 32"/>
          <p:cNvCxnSpPr>
            <a:cxnSpLocks/>
            <a:stCxn id="24" idx="1"/>
            <a:endCxn id="32" idx="3"/>
          </p:cNvCxnSpPr>
          <p:nvPr/>
        </p:nvCxnSpPr>
        <p:spPr bwMode="auto">
          <a:xfrm flipH="1">
            <a:off x="2053692" y="3663160"/>
            <a:ext cx="697690" cy="5435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026159" y="2196725"/>
            <a:ext cx="1440160" cy="724351"/>
            <a:chOff x="5404946" y="5604154"/>
            <a:chExt cx="1440160" cy="724351"/>
          </a:xfrm>
        </p:grpSpPr>
        <p:sp>
          <p:nvSpPr>
            <p:cNvPr id="31" name="矩形 30"/>
            <p:cNvSpPr/>
            <p:nvPr/>
          </p:nvSpPr>
          <p:spPr bwMode="auto">
            <a:xfrm>
              <a:off x="5620130" y="5604154"/>
              <a:ext cx="1022400" cy="705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1" hangingPunct="1"/>
              <a:endParaRPr kumimoji="1"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404946" y="5620619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取货码</a:t>
              </a:r>
              <a:endParaRPr kumimoji="1"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4302</a:t>
              </a:r>
              <a:endParaRPr kumimoji="1"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38" name="直接箭头连接符 37"/>
          <p:cNvCxnSpPr>
            <a:cxnSpLocks/>
            <a:stCxn id="10" idx="3"/>
            <a:endCxn id="31" idx="1"/>
          </p:cNvCxnSpPr>
          <p:nvPr/>
        </p:nvCxnSpPr>
        <p:spPr bwMode="auto">
          <a:xfrm>
            <a:off x="5026159" y="2548126"/>
            <a:ext cx="215184" cy="13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>
            <a:cxnSpLocks/>
            <a:stCxn id="31" idx="2"/>
            <a:endCxn id="17" idx="0"/>
          </p:cNvCxnSpPr>
          <p:nvPr/>
        </p:nvCxnSpPr>
        <p:spPr bwMode="auto">
          <a:xfrm flipH="1">
            <a:off x="5734601" y="2902325"/>
            <a:ext cx="17942" cy="3810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18B1774-5945-4C29-B396-82F5C7E3FD8A}"/>
              </a:ext>
            </a:extLst>
          </p:cNvPr>
          <p:cNvSpPr txBox="1">
            <a:spLocks/>
          </p:cNvSpPr>
          <p:nvPr/>
        </p:nvSpPr>
        <p:spPr bwMode="auto">
          <a:xfrm>
            <a:off x="363112" y="5657697"/>
            <a:ext cx="8405075" cy="52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400" kern="0" dirty="0"/>
              <a:t>前人采用</a:t>
            </a:r>
            <a:r>
              <a:rPr lang="zh-CN" altLang="en-US" sz="2400" kern="0" dirty="0">
                <a:solidFill>
                  <a:srgbClr val="FF0000"/>
                </a:solidFill>
              </a:rPr>
              <a:t>散列查找</a:t>
            </a:r>
            <a:r>
              <a:rPr lang="zh-CN" altLang="en-US" sz="2400" kern="0" dirty="0"/>
              <a:t>的思路，普遍认为散列查找已经很不错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3AE5295B-04F5-4EDB-84DD-75F013EC0F98}"/>
              </a:ext>
            </a:extLst>
          </p:cNvPr>
          <p:cNvSpPr txBox="1">
            <a:spLocks/>
          </p:cNvSpPr>
          <p:nvPr/>
        </p:nvSpPr>
        <p:spPr bwMode="auto">
          <a:xfrm>
            <a:off x="177800" y="952500"/>
            <a:ext cx="8775700" cy="738555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72DB58E2-A8B3-49A0-A659-3C2D7E2AD744}"/>
              </a:ext>
            </a:extLst>
          </p:cNvPr>
          <p:cNvSpPr txBox="1">
            <a:spLocks/>
          </p:cNvSpPr>
          <p:nvPr/>
        </p:nvSpPr>
        <p:spPr bwMode="auto">
          <a:xfrm>
            <a:off x="363112" y="997823"/>
            <a:ext cx="8405075" cy="62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新问题（促销采购）</a:t>
            </a:r>
          </a:p>
        </p:txBody>
      </p:sp>
    </p:spTree>
    <p:extLst>
      <p:ext uri="{BB962C8B-B14F-4D97-AF65-F5344CB8AC3E}">
        <p14:creationId xmlns:p14="http://schemas.microsoft.com/office/powerpoint/2010/main" val="20748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8" grpId="0" animBg="1"/>
      <p:bldP spid="32" grpId="0" animBg="1"/>
      <p:bldP spid="35" grpId="0"/>
      <p:bldP spid="37" grpId="0" animBg="1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F57467E-D4FE-4BD4-975E-5813E4D1CC16}"/>
              </a:ext>
            </a:extLst>
          </p:cNvPr>
          <p:cNvSpPr txBox="1">
            <a:spLocks/>
          </p:cNvSpPr>
          <p:nvPr/>
        </p:nvSpPr>
        <p:spPr bwMode="auto">
          <a:xfrm>
            <a:off x="174126" y="952501"/>
            <a:ext cx="8775700" cy="812800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ABBD54F-3FA7-4A3A-95D0-96832ABCE1EB}"/>
              </a:ext>
            </a:extLst>
          </p:cNvPr>
          <p:cNvSpPr txBox="1">
            <a:spLocks/>
          </p:cNvSpPr>
          <p:nvPr/>
        </p:nvSpPr>
        <p:spPr bwMode="auto">
          <a:xfrm>
            <a:off x="177800" y="5385040"/>
            <a:ext cx="8775700" cy="914159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查找相关的科研工作</a:t>
            </a:r>
          </a:p>
        </p:txBody>
      </p:sp>
      <p:sp>
        <p:nvSpPr>
          <p:cNvPr id="4" name="乘号 3"/>
          <p:cNvSpPr/>
          <p:nvPr/>
        </p:nvSpPr>
        <p:spPr bwMode="auto">
          <a:xfrm>
            <a:off x="6554104" y="2008281"/>
            <a:ext cx="720080" cy="720080"/>
          </a:xfrm>
          <a:prstGeom prst="mathMultiply">
            <a:avLst>
              <a:gd name="adj1" fmla="val 790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1" hangingPunct="1"/>
            <a:endParaRPr kumimoji="1" lang="zh-CN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4208" y="2671231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1760" y="2871286"/>
            <a:ext cx="4142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kern="0" dirty="0">
                <a:solidFill>
                  <a:srgbClr val="000000"/>
                </a:solidFill>
                <a:latin typeface="宋体" panose="02010600030101010101" pitchFamily="2" charset="-122"/>
              </a:rPr>
              <a:t>给用户设置专属快递格！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2106711"/>
            <a:ext cx="4142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kern="0" dirty="0">
                <a:solidFill>
                  <a:srgbClr val="000000"/>
                </a:solidFill>
                <a:latin typeface="宋体" panose="02010600030101010101" pitchFamily="2" charset="-122"/>
              </a:rPr>
              <a:t>众多取货码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0162B88-CF3C-4D79-A303-4F7EC7427F20}"/>
              </a:ext>
            </a:extLst>
          </p:cNvPr>
          <p:cNvSpPr txBox="1">
            <a:spLocks/>
          </p:cNvSpPr>
          <p:nvPr/>
        </p:nvSpPr>
        <p:spPr bwMode="auto">
          <a:xfrm>
            <a:off x="323528" y="1044644"/>
            <a:ext cx="8440985" cy="62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大三本科生提出质疑：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E526D5-C077-45F6-B3C2-14C7C82E973E}"/>
              </a:ext>
            </a:extLst>
          </p:cNvPr>
          <p:cNvSpPr txBox="1"/>
          <p:nvPr/>
        </p:nvSpPr>
        <p:spPr>
          <a:xfrm>
            <a:off x="323528" y="5490016"/>
            <a:ext cx="8440985" cy="62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这个方案本质上是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索引查找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6CE445D-9BDB-4A76-A737-AEE8A737D98E}"/>
              </a:ext>
            </a:extLst>
          </p:cNvPr>
          <p:cNvGraphicFramePr>
            <a:graphicFrameLocks noGrp="1"/>
          </p:cNvGraphicFramePr>
          <p:nvPr/>
        </p:nvGraphicFramePr>
        <p:xfrm>
          <a:off x="336214" y="3755836"/>
          <a:ext cx="34563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135003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91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张三的快递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7543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李四的快递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300" b="0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300" b="0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81498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6239C2A-2AE6-4489-893A-B9BDFE046E0A}"/>
              </a:ext>
            </a:extLst>
          </p:cNvPr>
          <p:cNvGraphicFramePr>
            <a:graphicFrameLocks noGrp="1"/>
          </p:cNvGraphicFramePr>
          <p:nvPr/>
        </p:nvGraphicFramePr>
        <p:xfrm>
          <a:off x="5295439" y="3755836"/>
          <a:ext cx="34563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135003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91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号格</a:t>
                      </a:r>
                      <a:endParaRPr lang="en-US" altLang="zh-CN" sz="1300" b="0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张三的快递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李四的快递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300" b="0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300" b="0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81498"/>
                  </a:ext>
                </a:extLst>
              </a:tr>
            </a:tbl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F125472D-F570-45E3-B95A-984625870B65}"/>
              </a:ext>
            </a:extLst>
          </p:cNvPr>
          <p:cNvSpPr/>
          <p:nvPr/>
        </p:nvSpPr>
        <p:spPr bwMode="auto">
          <a:xfrm>
            <a:off x="4303004" y="4050486"/>
            <a:ext cx="482029" cy="523220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1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8" grpId="0"/>
      <p:bldP spid="5" grpId="0"/>
      <p:bldP spid="9" grpId="0"/>
      <p:bldP spid="22" grpId="0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B60B368-D289-4479-B3A7-0E1EE2BBEB33}"/>
              </a:ext>
            </a:extLst>
          </p:cNvPr>
          <p:cNvSpPr txBox="1">
            <a:spLocks/>
          </p:cNvSpPr>
          <p:nvPr/>
        </p:nvSpPr>
        <p:spPr bwMode="auto">
          <a:xfrm>
            <a:off x="177800" y="5608127"/>
            <a:ext cx="8775700" cy="691074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1B88966-BF1B-4B04-8258-BB890E3FBF7B}"/>
              </a:ext>
            </a:extLst>
          </p:cNvPr>
          <p:cNvSpPr txBox="1">
            <a:spLocks/>
          </p:cNvSpPr>
          <p:nvPr/>
        </p:nvSpPr>
        <p:spPr bwMode="auto">
          <a:xfrm>
            <a:off x="179512" y="952499"/>
            <a:ext cx="8775700" cy="1314961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查找相关的科研工作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48" y="1008302"/>
            <a:ext cx="8468752" cy="120335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仍有问题：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　怎么让快递公司知道统一的快递格编号？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0379" y="2420888"/>
          <a:ext cx="34563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135003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91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7543</a:t>
                      </a:r>
                      <a:endParaRPr lang="zh-CN" altLang="en-US" sz="1300" b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7726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56729" y="2420888"/>
          <a:ext cx="345638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135003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91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5273</a:t>
                      </a:r>
                      <a:endParaRPr lang="zh-CN" altLang="en-US" sz="1300" b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8702</a:t>
                      </a:r>
                      <a:endParaRPr lang="zh-CN" altLang="en-US" sz="1300" b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丁一的快递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7726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15816" y="4005064"/>
          <a:ext cx="34563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91350039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919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300" b="0" dirty="0">
                        <a:solidFill>
                          <a:srgbClr val="00B05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丁一的快递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3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81498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 bwMode="auto">
          <a:xfrm>
            <a:off x="2358572" y="3533408"/>
            <a:ext cx="2285437" cy="471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 bwMode="auto">
          <a:xfrm flipH="1">
            <a:off x="4644009" y="3533408"/>
            <a:ext cx="2240913" cy="471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D6BB4B4B-58C6-4433-8CC0-70551C1064D6}"/>
              </a:ext>
            </a:extLst>
          </p:cNvPr>
          <p:cNvSpPr txBox="1">
            <a:spLocks/>
          </p:cNvSpPr>
          <p:nvPr/>
        </p:nvSpPr>
        <p:spPr bwMode="auto">
          <a:xfrm>
            <a:off x="328098" y="5670692"/>
            <a:ext cx="8475101" cy="56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kern="0" dirty="0"/>
              <a:t>解决方案：在</a:t>
            </a:r>
            <a:r>
              <a:rPr lang="zh-CN" altLang="en-US" kern="0" dirty="0">
                <a:solidFill>
                  <a:srgbClr val="FF0000"/>
                </a:solidFill>
              </a:rPr>
              <a:t>编译过程</a:t>
            </a:r>
            <a:r>
              <a:rPr lang="zh-CN" altLang="en-US" kern="0" dirty="0"/>
              <a:t>中搜集全部用户信息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4698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C024E09F-A2C6-4FF8-B965-21633C128AFD}"/>
              </a:ext>
            </a:extLst>
          </p:cNvPr>
          <p:cNvSpPr txBox="1">
            <a:spLocks/>
          </p:cNvSpPr>
          <p:nvPr/>
        </p:nvSpPr>
        <p:spPr bwMode="auto">
          <a:xfrm>
            <a:off x="177800" y="4149082"/>
            <a:ext cx="5328592" cy="2150117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267431A-F3DA-44ED-8151-EF89FE0E4033}"/>
              </a:ext>
            </a:extLst>
          </p:cNvPr>
          <p:cNvSpPr txBox="1">
            <a:spLocks/>
          </p:cNvSpPr>
          <p:nvPr/>
        </p:nvSpPr>
        <p:spPr bwMode="auto">
          <a:xfrm>
            <a:off x="177800" y="3334253"/>
            <a:ext cx="5323954" cy="690927"/>
          </a:xfrm>
          <a:prstGeom prst="rect">
            <a:avLst/>
          </a:prstGeom>
          <a:solidFill>
            <a:srgbClr val="EBEB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E49D0E9-89F6-4803-91B2-85D1E622FFBC}"/>
              </a:ext>
            </a:extLst>
          </p:cNvPr>
          <p:cNvSpPr txBox="1">
            <a:spLocks/>
          </p:cNvSpPr>
          <p:nvPr/>
        </p:nvSpPr>
        <p:spPr bwMode="auto">
          <a:xfrm>
            <a:off x="179512" y="952499"/>
            <a:ext cx="5328592" cy="2257852"/>
          </a:xfrm>
          <a:prstGeom prst="rect">
            <a:avLst/>
          </a:prstGeom>
          <a:solidFill>
            <a:srgbClr val="EBFFF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defRPr kumimoji="1" sz="32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32" indent="-28574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8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3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Blip>
                <a:blip r:embed="rId4"/>
              </a:buBlip>
              <a:defRPr kumimoji="1" sz="2400" b="1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查找相关的科研工作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30" y="1034556"/>
            <a:ext cx="5046348" cy="2133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索引查找</a:t>
            </a:r>
            <a:r>
              <a:rPr lang="zh-CN" altLang="en-US" sz="2800" dirty="0"/>
              <a:t>避免</a:t>
            </a:r>
            <a:r>
              <a:rPr lang="zh-CN" altLang="en-US" sz="2800" dirty="0">
                <a:solidFill>
                  <a:srgbClr val="FF0000"/>
                </a:solidFill>
              </a:rPr>
              <a:t>散列查找</a:t>
            </a:r>
            <a:r>
              <a:rPr lang="zh-CN" altLang="en-US" sz="2800" dirty="0"/>
              <a:t>带来的计算散列函数时间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/>
              <a:t>　散列查找（前人）：</a:t>
            </a:r>
            <a:r>
              <a:rPr lang="en-US" altLang="zh-CN" sz="2800" dirty="0">
                <a:solidFill>
                  <a:srgbClr val="FF0000"/>
                </a:solidFill>
              </a:rPr>
              <a:t>10-20ns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/>
              <a:t>　索引查找（我们）：</a:t>
            </a:r>
            <a:r>
              <a:rPr lang="en-US" altLang="zh-CN" sz="2800" dirty="0">
                <a:solidFill>
                  <a:srgbClr val="0000FF"/>
                </a:solidFill>
              </a:rPr>
              <a:t>3ns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03163" y="1130540"/>
            <a:ext cx="2545143" cy="926539"/>
            <a:chOff x="8112224" y="2257165"/>
            <a:chExt cx="3276129" cy="1192649"/>
          </a:xfrm>
        </p:grpSpPr>
        <p:pic>
          <p:nvPicPr>
            <p:cNvPr id="17410" name="Picture 2" descr="https://ss0.bdstatic.com/70cFuHSh_Q1YnxGkpoWK1HF6hhy/it/u=2687877296,1241848424&amp;fm=26&amp;gp=0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224" y="2385438"/>
              <a:ext cx="93610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2" name="Picture 4" descr="https://ss0.bdstatic.com/70cFvHSh_Q1YnxGkpoWK1HF6hhy/it/u=3194816420,3114912116&amp;fm=26&amp;gp=0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456" y="2257165"/>
              <a:ext cx="1187897" cy="119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接箭头连接符 5"/>
            <p:cNvCxnSpPr>
              <a:stCxn id="17410" idx="3"/>
              <a:endCxn id="17412" idx="1"/>
            </p:cNvCxnSpPr>
            <p:nvPr/>
          </p:nvCxnSpPr>
          <p:spPr bwMode="auto">
            <a:xfrm>
              <a:off x="9048328" y="2853490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6405902" y="2330435"/>
            <a:ext cx="2547598" cy="947152"/>
            <a:chOff x="8184232" y="3609246"/>
            <a:chExt cx="3195140" cy="11878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84232" y="3769922"/>
              <a:ext cx="792088" cy="866544"/>
            </a:xfrm>
            <a:prstGeom prst="rect">
              <a:avLst/>
            </a:prstGeom>
          </p:spPr>
        </p:pic>
        <p:pic>
          <p:nvPicPr>
            <p:cNvPr id="17414" name="Picture 6" descr="https://timgsa.baidu.com/timg?image&amp;quality=80&amp;size=b9999_10000&amp;sec=1605948966255&amp;di=3eb633b7605729e40c3596363374487f&amp;imgtype=0&amp;src=http%3A%2F%2Fpics5.baidu.com%2Ffeed%2Fb999a9014c086e06372dae3f6ac092f10bd1cb0f.jpeg%3Ftoken%3D2915fedaf9d6bc5fee0f45d30ea87653%26s%3D6D1141978AB3C9FB5C9074ED0300B022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475" y="3609246"/>
              <a:ext cx="1187897" cy="1187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接箭头连接符 10"/>
            <p:cNvCxnSpPr>
              <a:stCxn id="7" idx="3"/>
              <a:endCxn id="17414" idx="1"/>
            </p:cNvCxnSpPr>
            <p:nvPr/>
          </p:nvCxnSpPr>
          <p:spPr bwMode="auto">
            <a:xfrm>
              <a:off x="8976320" y="4203194"/>
              <a:ext cx="1215155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4870" y="3550943"/>
            <a:ext cx="869413" cy="135670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762" y="5181005"/>
            <a:ext cx="1944216" cy="6856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D786E-6625-45DB-A945-7981AF2CCEC5}"/>
              </a:ext>
            </a:extLst>
          </p:cNvPr>
          <p:cNvSpPr txBox="1"/>
          <p:nvPr/>
        </p:nvSpPr>
        <p:spPr>
          <a:xfrm>
            <a:off x="317179" y="3391896"/>
            <a:ext cx="4687746" cy="55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多种应用场景：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8DBEDA-6220-46F2-BFF5-D55214380DB6}"/>
              </a:ext>
            </a:extLst>
          </p:cNvPr>
          <p:cNvSpPr txBox="1"/>
          <p:nvPr/>
        </p:nvSpPr>
        <p:spPr>
          <a:xfrm>
            <a:off x="323529" y="4260632"/>
            <a:ext cx="5046348" cy="196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程序语言领域顶级会议论文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endParaRPr kumimoji="1" lang="en-US" altLang="zh-CN" sz="1800" kern="0" dirty="0">
              <a:solidFill>
                <a:srgbClr val="000000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与航天部门合作，应用到我国自主的卫星控制系统上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7AA6B7-1DD5-4F85-AFF6-05CB1FEAB499}"/>
              </a:ext>
            </a:extLst>
          </p:cNvPr>
          <p:cNvSpPr txBox="1"/>
          <p:nvPr/>
        </p:nvSpPr>
        <p:spPr>
          <a:xfrm>
            <a:off x="5610472" y="1239866"/>
            <a:ext cx="727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网页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转换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2735CC5-5F7A-4A75-A6D6-34FD00A96F78}"/>
              </a:ext>
            </a:extLst>
          </p:cNvPr>
          <p:cNvSpPr txBox="1"/>
          <p:nvPr/>
        </p:nvSpPr>
        <p:spPr>
          <a:xfrm>
            <a:off x="5610472" y="2296179"/>
            <a:ext cx="7272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监控人脸识别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CA486C-D96C-4EA8-9C2F-ECA5E399261C}"/>
              </a:ext>
            </a:extLst>
          </p:cNvPr>
          <p:cNvSpPr txBox="1"/>
          <p:nvPr/>
        </p:nvSpPr>
        <p:spPr>
          <a:xfrm>
            <a:off x="5610472" y="3940321"/>
            <a:ext cx="977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机器人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系统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5" grpId="0" animBg="1"/>
      <p:bldP spid="20" grpId="0"/>
      <p:bldP spid="27" grpId="0"/>
      <p:bldP spid="30" grpId="0"/>
      <p:bldP spid="31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扩展知识：数据结构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数据结构（</a:t>
            </a:r>
            <a:r>
              <a:rPr lang="en-US" altLang="zh-CN" dirty="0"/>
              <a:t>Data Structure</a:t>
            </a:r>
            <a:r>
              <a:rPr lang="zh-CN" altLang="en-US" dirty="0"/>
              <a:t>）是程序设计的重要概念，是存储、组织数据的方式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程序设计</a:t>
            </a:r>
            <a:r>
              <a:rPr lang="en-US" altLang="zh-CN" dirty="0"/>
              <a:t> = </a:t>
            </a:r>
            <a:r>
              <a:rPr lang="zh-CN" altLang="en-US" dirty="0">
                <a:solidFill>
                  <a:srgbClr val="0000FF"/>
                </a:solidFill>
              </a:rPr>
              <a:t>数据结构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rgbClr val="00B050"/>
                </a:solidFill>
              </a:rPr>
              <a:t>算法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基于更合理的数据结构，可能设计出更高效的算法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扩展知识：数据结构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数据结构的分类：</a:t>
            </a:r>
            <a:endParaRPr lang="en-US" altLang="zh-CN"/>
          </a:p>
          <a:p>
            <a:pPr lvl="1"/>
            <a:r>
              <a:rPr lang="zh-CN" altLang="en-US"/>
              <a:t>线性结构</a:t>
            </a:r>
            <a:endParaRPr lang="en-US" altLang="zh-CN"/>
          </a:p>
          <a:p>
            <a:pPr lvl="1"/>
            <a:r>
              <a:rPr lang="zh-CN" altLang="en-US"/>
              <a:t>树</a:t>
            </a:r>
            <a:endParaRPr lang="en-US" altLang="zh-CN"/>
          </a:p>
          <a:p>
            <a:pPr lvl="1"/>
            <a:r>
              <a:rPr lang="zh-CN" altLang="en-US"/>
              <a:t>图</a:t>
            </a:r>
            <a:endParaRPr lang="en-US" altLang="zh-CN"/>
          </a:p>
          <a:p>
            <a:pPr lvl="1"/>
            <a:r>
              <a:rPr lang="zh-CN" altLang="en-US"/>
              <a:t>集合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int </a:t>
            </a:r>
            <a:r>
              <a:rPr lang="en-US" altLang="zh-CN" dirty="0">
                <a:solidFill>
                  <a:srgbClr val="00B050"/>
                </a:solidFill>
              </a:rPr>
              <a:t>room</a:t>
            </a:r>
            <a:r>
              <a:rPr lang="en-US" altLang="zh-CN" dirty="0"/>
              <a:t>[5] = {214, 306, 127, 510, 423};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char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[5][20] = {"Zhang", "Wang", "Li", "Zhao", "Sun"};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double </a:t>
            </a:r>
            <a:r>
              <a:rPr lang="en-US" altLang="zh-CN" dirty="0">
                <a:solidFill>
                  <a:srgbClr val="0000FF"/>
                </a:solidFill>
              </a:rPr>
              <a:t>payment</a:t>
            </a:r>
            <a:r>
              <a:rPr lang="en-US" altLang="zh-CN" dirty="0"/>
              <a:t>[5] = {0.0, 20.0, 90.0, 10.0, 0.0};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id = -1;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线性查找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"Wang") == 0)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id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输出结果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if (id &gt;=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需支付</a:t>
            </a:r>
            <a:r>
              <a:rPr lang="en-US" altLang="zh-CN" dirty="0"/>
              <a:t>" &lt;&lt; </a:t>
            </a:r>
            <a:r>
              <a:rPr lang="en-US" altLang="zh-CN" dirty="0">
                <a:solidFill>
                  <a:srgbClr val="0000FF"/>
                </a:solidFill>
              </a:rPr>
              <a:t>payment</a:t>
            </a:r>
            <a:r>
              <a:rPr lang="en-US" altLang="zh-CN" dirty="0"/>
              <a:t>[id] &lt;&lt; "</a:t>
            </a:r>
            <a:r>
              <a:rPr lang="zh-CN" altLang="en-US" dirty="0"/>
              <a:t>元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找快递（数组版）</a:t>
            </a:r>
          </a:p>
        </p:txBody>
      </p:sp>
    </p:spTree>
    <p:extLst>
      <p:ext uri="{BB962C8B-B14F-4D97-AF65-F5344CB8AC3E}">
        <p14:creationId xmlns:p14="http://schemas.microsoft.com/office/powerpoint/2010/main" val="21200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扩展知识：数据结构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常见的数据结构：</a:t>
            </a:r>
            <a:endParaRPr lang="en-US" altLang="zh-CN" dirty="0"/>
          </a:p>
          <a:p>
            <a:pPr lvl="1"/>
            <a:r>
              <a:rPr lang="zh-CN" altLang="en-US" dirty="0"/>
              <a:t>数组</a:t>
            </a:r>
            <a:r>
              <a:rPr lang="en-US" altLang="zh-CN" dirty="0"/>
              <a:t>(Array)</a:t>
            </a:r>
          </a:p>
          <a:p>
            <a:pPr lvl="1"/>
            <a:r>
              <a:rPr lang="zh-CN" altLang="en-US" dirty="0"/>
              <a:t>链表</a:t>
            </a:r>
            <a:r>
              <a:rPr lang="en-US" altLang="zh-CN" dirty="0"/>
              <a:t>(Linked List)</a:t>
            </a:r>
          </a:p>
          <a:p>
            <a:pPr lvl="1"/>
            <a:r>
              <a:rPr lang="zh-CN" altLang="en-US" dirty="0"/>
              <a:t>队列</a:t>
            </a:r>
            <a:r>
              <a:rPr lang="en-US" altLang="zh-CN" dirty="0"/>
              <a:t>(Queue)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树</a:t>
            </a:r>
            <a:r>
              <a:rPr lang="en-US" altLang="zh-CN" dirty="0"/>
              <a:t>(Tree)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(Graph)</a:t>
            </a:r>
          </a:p>
          <a:p>
            <a:pPr lvl="1"/>
            <a:r>
              <a:rPr lang="zh-CN" altLang="en-US" dirty="0"/>
              <a:t>散列表</a:t>
            </a:r>
            <a:r>
              <a:rPr lang="en-US" altLang="zh-CN" dirty="0"/>
              <a:t>(Hash Table)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sp>
        <p:nvSpPr>
          <p:cNvPr id="39939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队列是有一个入口、一个出口的线性结构</a:t>
            </a:r>
            <a:endParaRPr lang="en-US" altLang="zh-CN"/>
          </a:p>
          <a:p>
            <a:r>
              <a:rPr lang="zh-CN" altLang="en-US"/>
              <a:t>数据从入口进入，按照先进先出的顺序由出口退出</a:t>
            </a: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3911600"/>
            <a:ext cx="66071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栈也是有一个入口、一个出口的线性结构</a:t>
            </a:r>
            <a:endParaRPr lang="en-US" altLang="zh-CN"/>
          </a:p>
          <a:p>
            <a:r>
              <a:rPr lang="zh-CN" altLang="en-US"/>
              <a:t>数据从入口进入，按照先进后出的顺序由出口退出</a:t>
            </a: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3502025"/>
            <a:ext cx="54625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stack[</a:t>
            </a:r>
            <a:r>
              <a:rPr lang="en-US" altLang="zh-CN" dirty="0">
                <a:solidFill>
                  <a:srgbClr val="00B050"/>
                </a:solidFill>
              </a:rPr>
              <a:t>20</a:t>
            </a:r>
            <a:r>
              <a:rPr lang="en-US" altLang="zh-CN" dirty="0"/>
              <a:t>]; // </a:t>
            </a:r>
            <a:r>
              <a:rPr lang="zh-CN" altLang="en-US" dirty="0"/>
              <a:t>栈使用的数组空间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num =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en-US" altLang="zh-CN" dirty="0"/>
              <a:t>; // </a:t>
            </a:r>
            <a:r>
              <a:rPr lang="zh-CN" altLang="en-US" dirty="0"/>
              <a:t>目前栈中的元素个数，初始为</a:t>
            </a:r>
            <a:r>
              <a:rPr lang="en-US" altLang="zh-CN" dirty="0"/>
              <a:t>0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stack_in</a:t>
            </a:r>
            <a:r>
              <a:rPr lang="en-US" altLang="zh-CN" dirty="0"/>
              <a:t>(int x)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stack[num] = x;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num++;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stack_out</a:t>
            </a:r>
            <a:r>
              <a:rPr lang="en-US" altLang="zh-CN" dirty="0"/>
              <a:t>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num--;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stack[num];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：使用数组实现栈</a:t>
            </a:r>
          </a:p>
        </p:txBody>
      </p:sp>
      <p:sp>
        <p:nvSpPr>
          <p:cNvPr id="7" name="乘号 6"/>
          <p:cNvSpPr/>
          <p:nvPr/>
        </p:nvSpPr>
        <p:spPr bwMode="auto">
          <a:xfrm>
            <a:off x="7215188" y="4857750"/>
            <a:ext cx="1643062" cy="1571625"/>
          </a:xfrm>
          <a:prstGeom prst="mathMultiply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const int </a:t>
            </a:r>
            <a:r>
              <a:rPr lang="en-US" altLang="zh-CN" dirty="0"/>
              <a:t>MAX = </a:t>
            </a:r>
            <a:r>
              <a:rPr lang="en-US" altLang="zh-CN" dirty="0">
                <a:solidFill>
                  <a:srgbClr val="00B050"/>
                </a:solidFill>
              </a:rPr>
              <a:t>20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stack[MAX]; // </a:t>
            </a:r>
            <a:r>
              <a:rPr lang="zh-CN" altLang="en-US" dirty="0"/>
              <a:t>栈使用的数组空间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num = 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en-US" altLang="zh-CN" dirty="0"/>
              <a:t>; // </a:t>
            </a:r>
            <a:r>
              <a:rPr lang="zh-CN" altLang="en-US" dirty="0"/>
              <a:t>目前栈中的元素个数，初始为</a:t>
            </a:r>
            <a:r>
              <a:rPr lang="en-US" altLang="zh-CN" dirty="0"/>
              <a:t>0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bool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stack_in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x)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(num &gt;= MAX)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false</a:t>
            </a:r>
            <a:r>
              <a:rPr lang="en-US" altLang="zh-CN" dirty="0"/>
              <a:t>; // </a:t>
            </a:r>
            <a:r>
              <a:rPr lang="zh-CN" altLang="en-US" dirty="0"/>
              <a:t>返回</a:t>
            </a:r>
            <a:r>
              <a:rPr lang="en-US" altLang="zh-CN" dirty="0"/>
              <a:t>false</a:t>
            </a:r>
            <a:r>
              <a:rPr lang="zh-CN" altLang="en-US" dirty="0"/>
              <a:t>表示失败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stack[num++] = x; // </a:t>
            </a:r>
            <a:r>
              <a:rPr lang="zh-CN" altLang="en-US" dirty="0"/>
              <a:t>先作为数组下标操作，再加一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  <a:r>
              <a:rPr lang="en-US" altLang="zh-CN" dirty="0"/>
              <a:t>; // 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表示成功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bool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stack_out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* px)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(num &lt;= 0)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        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false</a:t>
            </a:r>
            <a:r>
              <a:rPr lang="en-US" altLang="zh-CN" dirty="0"/>
              <a:t>; // </a:t>
            </a:r>
            <a:r>
              <a:rPr lang="zh-CN" altLang="en-US" dirty="0"/>
              <a:t>返回</a:t>
            </a:r>
            <a:r>
              <a:rPr lang="en-US" altLang="zh-CN" dirty="0"/>
              <a:t>false</a:t>
            </a:r>
            <a:r>
              <a:rPr lang="zh-CN" altLang="en-US" dirty="0"/>
              <a:t>表示失败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*px = stack[--num]; // </a:t>
            </a:r>
            <a:r>
              <a:rPr lang="zh-CN" altLang="en-US" dirty="0"/>
              <a:t>先减一，再作为数组下标操作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true</a:t>
            </a:r>
            <a:r>
              <a:rPr lang="en-US" altLang="zh-CN" dirty="0"/>
              <a:t>; // 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表示成功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：使用数组实现栈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：使用数组实现栈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20</a:t>
            </a:r>
            <a:r>
              <a:rPr lang="zh-CN" altLang="en-US" dirty="0"/>
              <a:t>个元素不够用怎么办？</a:t>
            </a:r>
            <a:endParaRPr lang="en-US" altLang="zh-CN" dirty="0"/>
          </a:p>
          <a:p>
            <a:r>
              <a:rPr lang="zh-CN" altLang="en-US" dirty="0"/>
              <a:t>定义更多元素的数组，在问题规模小的时候会造成浪费</a:t>
            </a:r>
            <a:endParaRPr lang="en-US" altLang="zh-CN" dirty="0"/>
          </a:p>
          <a:p>
            <a:r>
              <a:rPr lang="zh-CN" altLang="en-US" dirty="0"/>
              <a:t>根据输入的问题规模动态申请数组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* stack = 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[n];</a:t>
            </a:r>
          </a:p>
          <a:p>
            <a:r>
              <a:rPr lang="zh-CN" altLang="en-US" dirty="0"/>
              <a:t>如果问题规模不清楚怎么办？</a:t>
            </a:r>
            <a:endParaRPr lang="en-US" altLang="zh-CN" dirty="0"/>
          </a:p>
          <a:p>
            <a:pPr lvl="1"/>
            <a:r>
              <a:rPr lang="zh-CN" altLang="en-US" dirty="0"/>
              <a:t>使用数组就不合适了，应该引入</a:t>
            </a:r>
            <a:r>
              <a:rPr lang="zh-CN" altLang="en-US" dirty="0">
                <a:solidFill>
                  <a:srgbClr val="FF0000"/>
                </a:solidFill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链表是一种基于结构的数据结构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b="0" dirty="0"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linked_node</a:t>
            </a:r>
            <a:r>
              <a:rPr lang="en-US" altLang="zh-CN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latin typeface="Consolas" panose="020B0609020204030204" pitchFamily="49" charset="0"/>
              </a:rPr>
              <a:t> 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    </a:t>
            </a:r>
            <a:r>
              <a:rPr lang="en-US" altLang="zh-CN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linked_node</a:t>
            </a:r>
            <a:r>
              <a:rPr lang="en-US" altLang="zh-CN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latin typeface="Consolas" panose="020B0609020204030204" pitchFamily="49" charset="0"/>
              </a:rPr>
              <a:t>* 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Consolas" panose="020B0609020204030204" pitchFamily="49" charset="0"/>
              </a:rPr>
              <a:t>};</a:t>
            </a:r>
            <a:endParaRPr lang="zh-CN" altLang="en-US" sz="2400" b="0" dirty="0">
              <a:latin typeface="Consolas" panose="020B0609020204030204" pitchFamily="49" charset="0"/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549775"/>
            <a:ext cx="43322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800" dirty="0" err="1">
                <a:solidFill>
                  <a:srgbClr val="0000FF"/>
                </a:solidFill>
              </a:rPr>
              <a:t>linked_node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* head = </a:t>
            </a:r>
            <a:r>
              <a:rPr lang="en-US" altLang="zh-CN" sz="1800" dirty="0">
                <a:solidFill>
                  <a:srgbClr val="00B050"/>
                </a:solidFill>
              </a:rPr>
              <a:t>NULL</a:t>
            </a:r>
            <a:r>
              <a:rPr lang="en-US" altLang="zh-CN" sz="1800" dirty="0"/>
              <a:t>; // </a:t>
            </a:r>
            <a:r>
              <a:rPr lang="zh-CN" altLang="en-US" sz="1800" dirty="0"/>
              <a:t>链表头，初始为空，说明没有元素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</a:t>
            </a:r>
            <a:r>
              <a:rPr lang="en-US" altLang="zh-CN" sz="1800" dirty="0" err="1">
                <a:highlight>
                  <a:srgbClr val="FFFF00"/>
                </a:highlight>
              </a:rPr>
              <a:t>stack_in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x)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00FF"/>
                </a:solidFill>
              </a:rPr>
              <a:t>linked_node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* p = </a:t>
            </a:r>
            <a:r>
              <a:rPr lang="en-US" altLang="zh-CN" sz="1800" dirty="0">
                <a:solidFill>
                  <a:srgbClr val="FF0000"/>
                </a:solidFill>
              </a:rPr>
              <a:t>new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linked_node</a:t>
            </a:r>
            <a:r>
              <a:rPr lang="en-US" altLang="zh-CN" sz="1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p-&gt;n = x;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p-&gt;next = head;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head = p;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bool</a:t>
            </a:r>
            <a:r>
              <a:rPr lang="en-US" altLang="zh-CN" sz="1800" dirty="0"/>
              <a:t> </a:t>
            </a:r>
            <a:r>
              <a:rPr lang="en-US" altLang="zh-CN" sz="1800" dirty="0" err="1">
                <a:highlight>
                  <a:srgbClr val="FFFF00"/>
                </a:highlight>
              </a:rPr>
              <a:t>stack_out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* px)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if</a:t>
            </a:r>
            <a:r>
              <a:rPr lang="en-US" altLang="zh-CN" sz="1800" dirty="0"/>
              <a:t> (head == </a:t>
            </a:r>
            <a:r>
              <a:rPr lang="en-US" altLang="zh-CN" sz="1800" dirty="0">
                <a:solidFill>
                  <a:srgbClr val="00B050"/>
                </a:solidFill>
              </a:rPr>
              <a:t>NULL</a:t>
            </a:r>
            <a:r>
              <a:rPr lang="en-US" altLang="zh-CN" sz="18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rgbClr val="FF0000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false</a:t>
            </a:r>
            <a:r>
              <a:rPr lang="en-US" altLang="zh-CN" sz="1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*</a:t>
            </a:r>
            <a:r>
              <a:rPr lang="en-US" altLang="zh-CN" sz="1800" dirty="0" err="1"/>
              <a:t>px</a:t>
            </a:r>
            <a:r>
              <a:rPr lang="en-US" altLang="zh-CN" sz="1800" dirty="0"/>
              <a:t> = head-&gt;n;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00FF"/>
                </a:solidFill>
              </a:rPr>
              <a:t>linked_node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* p = head;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head = head-&gt;next;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delete</a:t>
            </a:r>
            <a:r>
              <a:rPr lang="en-US" altLang="zh-CN" sz="1800" dirty="0"/>
              <a:t> p;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return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B050"/>
                </a:solidFill>
              </a:rPr>
              <a:t>true</a:t>
            </a:r>
            <a:r>
              <a:rPr lang="en-US" altLang="zh-CN" sz="1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：使用链表实现栈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double_linked_node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n;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double_linked_node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* next, * 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双向链表</a:t>
            </a: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3429000"/>
            <a:ext cx="43322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链表小结</a:t>
            </a:r>
          </a:p>
        </p:txBody>
      </p:sp>
      <p:sp>
        <p:nvSpPr>
          <p:cNvPr id="4813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链表属于动态数据结构</a:t>
            </a:r>
            <a:endParaRPr lang="en-US" altLang="zh-CN"/>
          </a:p>
          <a:p>
            <a:r>
              <a:rPr lang="zh-CN" altLang="en-US"/>
              <a:t>涉及指针操作，非常容易出错</a:t>
            </a:r>
            <a:endParaRPr lang="en-US" altLang="zh-CN"/>
          </a:p>
          <a:p>
            <a:r>
              <a:rPr lang="zh-CN" altLang="en-US"/>
              <a:t>但它是很多复杂数据结构的基础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数组版小结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我们本想表达一组“快递”</a:t>
            </a:r>
            <a:endParaRPr lang="en-US" altLang="zh-CN" dirty="0"/>
          </a:p>
          <a:p>
            <a:r>
              <a:rPr lang="zh-CN" altLang="en-US" dirty="0"/>
              <a:t>使用了三个数组分别表达一组房间号、一组收件人、一组货到付款</a:t>
            </a:r>
            <a:endParaRPr lang="en-US" altLang="zh-CN" dirty="0"/>
          </a:p>
          <a:p>
            <a:r>
              <a:rPr lang="zh-CN" altLang="en-US" dirty="0"/>
              <a:t>但是很难看出三个数组的对应元素表达的是一个整体的不同方面</a:t>
            </a:r>
            <a:endParaRPr lang="en-US" altLang="zh-CN" dirty="0"/>
          </a:p>
          <a:p>
            <a:r>
              <a:rPr lang="zh-CN" altLang="en-US" dirty="0"/>
              <a:t>我们需要一种能够将多个变量合成为一个整体的表达方式</a:t>
            </a:r>
            <a:endParaRPr lang="en-US" altLang="zh-CN" dirty="0"/>
          </a:p>
          <a:p>
            <a:r>
              <a:rPr lang="zh-CN" altLang="en-US" dirty="0"/>
              <a:t>结构（</a:t>
            </a:r>
            <a:r>
              <a:rPr lang="en-US" altLang="zh-CN" dirty="0"/>
              <a:t>structure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tree_node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n;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00FF"/>
                </a:solidFill>
              </a:rPr>
              <a:t>tree_node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* left, * right;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};</a:t>
            </a:r>
            <a:endParaRPr lang="zh-CN" altLang="en-US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二叉树</a:t>
            </a: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786063"/>
            <a:ext cx="4765675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5DF9C4-19A6-4A95-A3AC-8ADB94D6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有向图（邻接表）</a:t>
            </a:r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74838"/>
            <a:ext cx="47656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963863"/>
            <a:ext cx="2389187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Donald Knuth (</a:t>
            </a:r>
            <a:r>
              <a:rPr lang="zh-CN" altLang="en-US" dirty="0"/>
              <a:t>高德纳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1938-</a:t>
            </a:r>
            <a:r>
              <a:rPr lang="zh-CN" altLang="en-US" dirty="0"/>
              <a:t>，美国当代计算机科学家、数学家</a:t>
            </a:r>
            <a:endParaRPr lang="en-US" altLang="zh-CN" dirty="0"/>
          </a:p>
          <a:p>
            <a:r>
              <a:rPr lang="en-US" altLang="zh-CN" dirty="0"/>
              <a:t>1974</a:t>
            </a:r>
            <a:r>
              <a:rPr lang="zh-CN" altLang="en-US" dirty="0"/>
              <a:t>年图灵奖，算法分析和程序语言设计</a:t>
            </a:r>
            <a:endParaRPr lang="en-US" altLang="zh-CN" dirty="0"/>
          </a:p>
          <a:p>
            <a:r>
              <a:rPr lang="en-US" altLang="zh-CN" dirty="0"/>
              <a:t>《The Art of Computer Programming》</a:t>
            </a:r>
          </a:p>
        </p:txBody>
      </p:sp>
      <p:sp>
        <p:nvSpPr>
          <p:cNvPr id="57348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461963" y="64293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程序设计基础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349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613650" y="6429375"/>
            <a:ext cx="10715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11FBBD-0513-4A2C-AAFA-7B6A2DC130A2}" type="slidenum">
              <a:rPr lang="zh-CN" altLang="en-US" smtClean="0"/>
              <a:pPr>
                <a:defRPr/>
              </a:pPr>
              <a:t>52</a:t>
            </a:fld>
            <a:endParaRPr lang="zh-CN" altLang="en-US" sz="16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7350" name="Picture 2" descr="KnuthAtOpenContent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63875"/>
            <a:ext cx="27368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" descr="ArtOfComputer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063875"/>
            <a:ext cx="2296085" cy="3235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2F5BF7-1A8D-4151-94B4-9DE8D706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结构：将</a:t>
            </a:r>
            <a:r>
              <a:rPr lang="zh-CN" altLang="en-US" dirty="0">
                <a:solidFill>
                  <a:srgbClr val="FF0000"/>
                </a:solidFill>
              </a:rPr>
              <a:t>不同类型</a:t>
            </a:r>
            <a:r>
              <a:rPr lang="zh-CN" altLang="en-US" dirty="0"/>
              <a:t>的变量组织为一个整体</a:t>
            </a:r>
            <a:endParaRPr lang="en-US" altLang="zh-CN" dirty="0"/>
          </a:p>
          <a:p>
            <a:pPr lvl="1"/>
            <a:r>
              <a:rPr lang="zh-CN" altLang="en-US" dirty="0"/>
              <a:t>结构定义、结构变量定义、变量初始化</a:t>
            </a:r>
            <a:endParaRPr lang="en-US" altLang="zh-CN" dirty="0"/>
          </a:p>
          <a:p>
            <a:pPr lvl="1"/>
            <a:r>
              <a:rPr lang="zh-CN" altLang="en-US" dirty="0"/>
              <a:t>变量赋值、结构变量参数传递、结构变量与指针</a:t>
            </a:r>
            <a:endParaRPr lang="en-US" altLang="zh-CN" dirty="0"/>
          </a:p>
          <a:p>
            <a:r>
              <a:rPr lang="zh-CN" altLang="en-US" dirty="0"/>
              <a:t>查找问题与查找算法</a:t>
            </a:r>
            <a:endParaRPr lang="en-US" altLang="zh-CN" dirty="0"/>
          </a:p>
          <a:p>
            <a:pPr lvl="1"/>
            <a:r>
              <a:rPr lang="zh-CN" altLang="en-US" dirty="0"/>
              <a:t>线性查找、折半查找、索引查找、散列查找</a:t>
            </a:r>
            <a:endParaRPr lang="en-US" altLang="zh-CN" dirty="0"/>
          </a:p>
          <a:p>
            <a:r>
              <a:rPr lang="zh-CN" altLang="en-US" dirty="0"/>
              <a:t>链表：一种动态数据结构</a:t>
            </a:r>
            <a:endParaRPr lang="en-US" altLang="zh-CN" dirty="0"/>
          </a:p>
          <a:p>
            <a:pPr lvl="1"/>
            <a:r>
              <a:rPr lang="zh-CN" altLang="en-US" dirty="0"/>
              <a:t>用链表实现栈</a:t>
            </a:r>
            <a:r>
              <a:rPr lang="en-US" altLang="zh-CN" dirty="0"/>
              <a:t>vs</a:t>
            </a:r>
            <a:r>
              <a:rPr lang="zh-CN" altLang="en-US" dirty="0"/>
              <a:t>用数组实现栈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F09247-D1EA-49FB-80B9-353046E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0239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把多组变量定义用大括号括起来</a:t>
            </a:r>
            <a:endParaRPr lang="en-US" altLang="zh-CN"/>
          </a:p>
          <a:p>
            <a:r>
              <a:rPr lang="zh-CN" altLang="en-US"/>
              <a:t>前面加上关键字</a:t>
            </a:r>
            <a:r>
              <a:rPr lang="en-US" altLang="zh-CN"/>
              <a:t>struct</a:t>
            </a:r>
            <a:r>
              <a:rPr lang="zh-CN" altLang="en-US"/>
              <a:t>，后面加上分号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struct</a:t>
            </a:r>
            <a:r>
              <a:rPr lang="zh-CN" altLang="en-US"/>
              <a:t>后，加上一个名字</a:t>
            </a:r>
            <a:endParaRPr lang="en-US" altLang="zh-CN"/>
          </a:p>
          <a:p>
            <a:r>
              <a:rPr lang="zh-CN" altLang="en-US"/>
              <a:t>注意！这里定义了一个类型，不是变量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43125" y="1000125"/>
            <a:ext cx="5143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struct</a:t>
            </a: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en-US" altLang="zh-CN" kern="0" dirty="0">
                <a:solidFill>
                  <a:srgbClr val="0000FF"/>
                </a:solidFill>
                <a:latin typeface="SimHei" pitchFamily="49" charset="-122"/>
                <a:ea typeface="SimHei" pitchFamily="49" charset="-122"/>
              </a:rPr>
              <a:t>Package</a:t>
            </a: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</a:t>
            </a:r>
            <a:r>
              <a:rPr kumimoji="1" lang="en-US" altLang="zh-CN" sz="2800" kern="0" dirty="0">
                <a:solidFill>
                  <a:srgbClr val="00B050"/>
                </a:solidFill>
                <a:latin typeface="SimHei" pitchFamily="49" charset="-122"/>
                <a:ea typeface="SimHei" pitchFamily="49" charset="-122"/>
              </a:rPr>
              <a:t>{</a:t>
            </a:r>
          </a:p>
          <a:p>
            <a:pPr marL="342900" indent="-3429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   int room;</a:t>
            </a:r>
          </a:p>
          <a:p>
            <a:pPr marL="342900" indent="-3429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   </a:t>
            </a:r>
            <a:r>
              <a:rPr kumimoji="1" lang="en-US" altLang="zh-CN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char</a:t>
            </a: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name[20];</a:t>
            </a:r>
          </a:p>
          <a:p>
            <a:pPr marL="342900" indent="-3429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   </a:t>
            </a:r>
            <a:r>
              <a:rPr kumimoji="1" lang="en-US" altLang="zh-CN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double payment</a:t>
            </a: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;</a:t>
            </a:r>
          </a:p>
          <a:p>
            <a:pPr marL="342900" indent="-3429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800" kern="0" dirty="0">
                <a:solidFill>
                  <a:srgbClr val="00B050"/>
                </a:solidFill>
                <a:latin typeface="SimHei" pitchFamily="49" charset="-122"/>
                <a:ea typeface="SimHei" pitchFamily="49" charset="-122"/>
              </a:rPr>
              <a:t>}</a:t>
            </a:r>
            <a:r>
              <a:rPr kumimoji="1" lang="en-US" altLang="zh-CN" sz="2800" kern="0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;</a:t>
            </a:r>
            <a:r>
              <a:rPr kumimoji="1" lang="en-US" altLang="zh-CN" sz="2800" kern="0" dirty="0">
                <a:solidFill>
                  <a:srgbClr val="000000"/>
                </a:solidFill>
                <a:latin typeface="SimHei" pitchFamily="49" charset="-122"/>
                <a:ea typeface="SimHei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SimHei" pitchFamily="49" charset="-122"/>
                <a:ea typeface="SimHei" pitchFamily="49" charset="-122"/>
              </a:rPr>
              <a:t>struct Package {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SimHei" pitchFamily="49" charset="-122"/>
                <a:ea typeface="SimHei" pitchFamily="49" charset="-122"/>
              </a:rPr>
              <a:t>    int room;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SimHei" pitchFamily="49" charset="-122"/>
                <a:ea typeface="SimHei" pitchFamily="49" charset="-122"/>
              </a:rPr>
              <a:t>    char name[20];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SimHei" pitchFamily="49" charset="-122"/>
                <a:ea typeface="SimHei" pitchFamily="49" charset="-122"/>
              </a:rPr>
              <a:t>    double payment;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SimHei" pitchFamily="49" charset="-122"/>
                <a:ea typeface="SimHei" pitchFamily="49" charset="-122"/>
              </a:rPr>
              <a:t>}; 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Package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pkg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= {214, "Zhang", 0.0}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Package pkgs[5] =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214, "Zhang", 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306, "Wang", 20.0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127, "Li", 90.0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510, "Zhao", 10.0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423, "Sun", 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结构类型变量的定义</a:t>
            </a:r>
          </a:p>
        </p:txBody>
      </p:sp>
    </p:spTree>
    <p:extLst>
      <p:ext uri="{BB962C8B-B14F-4D97-AF65-F5344CB8AC3E}">
        <p14:creationId xmlns:p14="http://schemas.microsoft.com/office/powerpoint/2010/main" val="915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int </a:t>
            </a:r>
            <a:r>
              <a:rPr lang="en-US" altLang="zh-CN" dirty="0">
                <a:solidFill>
                  <a:srgbClr val="00B050"/>
                </a:solidFill>
              </a:rPr>
              <a:t>room</a:t>
            </a:r>
            <a:r>
              <a:rPr lang="en-US" altLang="zh-CN" dirty="0"/>
              <a:t>[5] = {214, 306, 127, 510, 423};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char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[5][20] = {"Zhang", "Wang", "Li", "Zhao", "Sun"};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double </a:t>
            </a:r>
            <a:r>
              <a:rPr lang="en-US" altLang="zh-CN" dirty="0">
                <a:solidFill>
                  <a:srgbClr val="0000FF"/>
                </a:solidFill>
              </a:rPr>
              <a:t>payment</a:t>
            </a:r>
            <a:r>
              <a:rPr lang="en-US" altLang="zh-CN" dirty="0"/>
              <a:t>[5] = {0.0, 20.0, 90.0, 10.0, 0.0};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id = -1;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线性查找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"Wang") == 0)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id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输出结果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if (id &gt;=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需支付</a:t>
            </a:r>
            <a:r>
              <a:rPr lang="en-US" altLang="zh-CN" dirty="0"/>
              <a:t>" &lt;&lt; </a:t>
            </a:r>
            <a:r>
              <a:rPr lang="en-US" altLang="zh-CN" dirty="0">
                <a:solidFill>
                  <a:srgbClr val="0000FF"/>
                </a:solidFill>
              </a:rPr>
              <a:t>payment</a:t>
            </a:r>
            <a:r>
              <a:rPr lang="en-US" altLang="zh-CN" dirty="0"/>
              <a:t>[id] &lt;&lt; "</a:t>
            </a:r>
            <a:r>
              <a:rPr lang="zh-CN" altLang="en-US" dirty="0"/>
              <a:t>元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访问结构成员</a:t>
            </a:r>
          </a:p>
        </p:txBody>
      </p:sp>
    </p:spTree>
    <p:extLst>
      <p:ext uri="{BB962C8B-B14F-4D97-AF65-F5344CB8AC3E}">
        <p14:creationId xmlns:p14="http://schemas.microsoft.com/office/powerpoint/2010/main" val="11960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3DDA31-2FB2-44A7-A331-7C4C9D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Package pkgs[5] =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214, "Zhang", 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0B050"/>
                </a:solidFill>
              </a:rPr>
              <a:t>        {</a:t>
            </a:r>
            <a:r>
              <a:rPr lang="en-US" altLang="zh-CN" dirty="0"/>
              <a:t>306, "Wang", 20.0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127, "Li", 90.0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510, "Zhao", 10.0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423, "Sun", 0.0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int id = -1;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线性查找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pkgs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, "Wang") == 0)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id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   break;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}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// </a:t>
            </a:r>
            <a:r>
              <a:rPr lang="zh-CN" altLang="en-US" dirty="0"/>
              <a:t>输出结果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    if (id &gt;= 0)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需支付</a:t>
            </a:r>
            <a:r>
              <a:rPr lang="en-US" altLang="zh-CN" dirty="0"/>
              <a:t>" &lt;&lt; </a:t>
            </a:r>
            <a:r>
              <a:rPr lang="en-US" altLang="zh-CN" dirty="0">
                <a:solidFill>
                  <a:srgbClr val="0000FF"/>
                </a:solidFill>
              </a:rPr>
              <a:t>pkgs</a:t>
            </a:r>
            <a:r>
              <a:rPr lang="en-US" altLang="zh-CN" dirty="0"/>
              <a:t>[id].</a:t>
            </a:r>
            <a:r>
              <a:rPr lang="en-US" altLang="zh-CN" dirty="0">
                <a:solidFill>
                  <a:srgbClr val="FF0000"/>
                </a:solidFill>
              </a:rPr>
              <a:t>payment</a:t>
            </a:r>
            <a:r>
              <a:rPr lang="en-US" altLang="zh-CN" dirty="0"/>
              <a:t> &lt;&lt; "</a:t>
            </a:r>
            <a:r>
              <a:rPr lang="zh-CN" altLang="en-US" dirty="0"/>
              <a:t>元</a:t>
            </a:r>
            <a:r>
              <a:rPr lang="en-US" altLang="zh-CN" dirty="0"/>
              <a:t>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550D6D0-7309-46D3-9965-5CD1DD2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访问结构成员</a:t>
            </a:r>
          </a:p>
        </p:txBody>
      </p:sp>
    </p:spTree>
    <p:extLst>
      <p:ext uri="{BB962C8B-B14F-4D97-AF65-F5344CB8AC3E}">
        <p14:creationId xmlns:p14="http://schemas.microsoft.com/office/powerpoint/2010/main" val="12866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61278</TotalTime>
  <Words>3423</Words>
  <Application>Microsoft Office PowerPoint</Application>
  <PresentationFormat>全屏显示(4:3)</PresentationFormat>
  <Paragraphs>596</Paragraphs>
  <Slides>54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等线</vt:lpstr>
      <vt:lpstr>仿宋</vt:lpstr>
      <vt:lpstr>SimHei</vt:lpstr>
      <vt:lpstr>SimHei</vt:lpstr>
      <vt:lpstr>宋体</vt:lpstr>
      <vt:lpstr>微软雅黑</vt:lpstr>
      <vt:lpstr>Arial</vt:lpstr>
      <vt:lpstr>Cambria Math</vt:lpstr>
      <vt:lpstr>Consolas</vt:lpstr>
      <vt:lpstr>Garamond</vt:lpstr>
      <vt:lpstr>Times New Roman</vt:lpstr>
      <vt:lpstr>Wingdings</vt:lpstr>
      <vt:lpstr>tsinghua BW</vt:lpstr>
      <vt:lpstr>第8节、数据的组织与处理——结构 教材第7章</vt:lpstr>
      <vt:lpstr>找快递</vt:lpstr>
      <vt:lpstr>找快递</vt:lpstr>
      <vt:lpstr>找快递（数组版）</vt:lpstr>
      <vt:lpstr>数组版小结</vt:lpstr>
      <vt:lpstr>结构的定义</vt:lpstr>
      <vt:lpstr>结构类型变量的定义</vt:lpstr>
      <vt:lpstr>访问结构成员</vt:lpstr>
      <vt:lpstr>访问结构成员</vt:lpstr>
      <vt:lpstr>查找方法1：线性查找</vt:lpstr>
      <vt:lpstr>结构指针变量</vt:lpstr>
      <vt:lpstr>改进找快递</vt:lpstr>
      <vt:lpstr>查找方法2：折半查找</vt:lpstr>
      <vt:lpstr>冒泡排序</vt:lpstr>
      <vt:lpstr>结构变量的赋值</vt:lpstr>
      <vt:lpstr>结构变量的赋值</vt:lpstr>
      <vt:lpstr>结构变量作为函数参数</vt:lpstr>
      <vt:lpstr>冒泡排序</vt:lpstr>
      <vt:lpstr>结构小结</vt:lpstr>
      <vt:lpstr>查找问题</vt:lpstr>
      <vt:lpstr>问题表达</vt:lpstr>
      <vt:lpstr>查找问题</vt:lpstr>
      <vt:lpstr>查找方法3：索引查找</vt:lpstr>
      <vt:lpstr>查找方法3：索引查找</vt:lpstr>
      <vt:lpstr>查找方法3：索引查找</vt:lpstr>
      <vt:lpstr>查找方法4：散列查找</vt:lpstr>
      <vt:lpstr>查找方法4：散列查找</vt:lpstr>
      <vt:lpstr>散列函数</vt:lpstr>
      <vt:lpstr>散列函数的碰撞</vt:lpstr>
      <vt:lpstr>散列函数的碰撞</vt:lpstr>
      <vt:lpstr>散列函数</vt:lpstr>
      <vt:lpstr>王小云（1966-）</vt:lpstr>
      <vt:lpstr>查找算法的比较</vt:lpstr>
      <vt:lpstr>查找相关的科研工作</vt:lpstr>
      <vt:lpstr>查找相关的科研工作</vt:lpstr>
      <vt:lpstr>查找相关的科研工作</vt:lpstr>
      <vt:lpstr>查找相关的科研工作</vt:lpstr>
      <vt:lpstr>扩展知识：数据结构</vt:lpstr>
      <vt:lpstr>扩展知识：数据结构</vt:lpstr>
      <vt:lpstr>扩展知识：数据结构</vt:lpstr>
      <vt:lpstr>队列</vt:lpstr>
      <vt:lpstr>栈</vt:lpstr>
      <vt:lpstr>例1：使用数组实现栈</vt:lpstr>
      <vt:lpstr>例1：使用数组实现栈</vt:lpstr>
      <vt:lpstr>例1：使用数组实现栈</vt:lpstr>
      <vt:lpstr>链表</vt:lpstr>
      <vt:lpstr>例2：使用链表实现栈</vt:lpstr>
      <vt:lpstr>双向链表</vt:lpstr>
      <vt:lpstr>链表小结</vt:lpstr>
      <vt:lpstr>二叉树</vt:lpstr>
      <vt:lpstr>有向图（邻接表）</vt:lpstr>
      <vt:lpstr>Donald Knuth (高德纳)</vt:lpstr>
      <vt:lpstr>小结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4689</cp:revision>
  <cp:lastPrinted>2021-05-12T04:01:31Z</cp:lastPrinted>
  <dcterms:created xsi:type="dcterms:W3CDTF">2004-01-03T01:02:19Z</dcterms:created>
  <dcterms:modified xsi:type="dcterms:W3CDTF">2021-11-05T11:09:56Z</dcterms:modified>
</cp:coreProperties>
</file>