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6" r:id="rId1"/>
  </p:sldMasterIdLst>
  <p:notesMasterIdLst>
    <p:notesMasterId r:id="rId51"/>
  </p:notesMasterIdLst>
  <p:handoutMasterIdLst>
    <p:handoutMasterId r:id="rId52"/>
  </p:handoutMasterIdLst>
  <p:sldIdLst>
    <p:sldId id="1241" r:id="rId2"/>
    <p:sldId id="279" r:id="rId3"/>
    <p:sldId id="1267" r:id="rId4"/>
    <p:sldId id="1207" r:id="rId5"/>
    <p:sldId id="1216" r:id="rId6"/>
    <p:sldId id="1220" r:id="rId7"/>
    <p:sldId id="1222" r:id="rId8"/>
    <p:sldId id="1268" r:id="rId9"/>
    <p:sldId id="1221" r:id="rId10"/>
    <p:sldId id="1155" r:id="rId11"/>
    <p:sldId id="1224" r:id="rId12"/>
    <p:sldId id="1228" r:id="rId13"/>
    <p:sldId id="1236" r:id="rId14"/>
    <p:sldId id="1227" r:id="rId15"/>
    <p:sldId id="295" r:id="rId16"/>
    <p:sldId id="296" r:id="rId17"/>
    <p:sldId id="297" r:id="rId18"/>
    <p:sldId id="298" r:id="rId19"/>
    <p:sldId id="299" r:id="rId20"/>
    <p:sldId id="300" r:id="rId21"/>
    <p:sldId id="1277" r:id="rId22"/>
    <p:sldId id="301" r:id="rId23"/>
    <p:sldId id="1229" r:id="rId24"/>
    <p:sldId id="1231" r:id="rId25"/>
    <p:sldId id="1232" r:id="rId26"/>
    <p:sldId id="1230" r:id="rId27"/>
    <p:sldId id="1233" r:id="rId28"/>
    <p:sldId id="1234" r:id="rId29"/>
    <p:sldId id="1235" r:id="rId30"/>
    <p:sldId id="1137" r:id="rId31"/>
    <p:sldId id="302" r:id="rId32"/>
    <p:sldId id="303" r:id="rId33"/>
    <p:sldId id="304" r:id="rId34"/>
    <p:sldId id="305" r:id="rId35"/>
    <p:sldId id="306" r:id="rId36"/>
    <p:sldId id="1278" r:id="rId37"/>
    <p:sldId id="1279" r:id="rId38"/>
    <p:sldId id="1280" r:id="rId39"/>
    <p:sldId id="307" r:id="rId40"/>
    <p:sldId id="1281" r:id="rId41"/>
    <p:sldId id="309" r:id="rId42"/>
    <p:sldId id="310" r:id="rId43"/>
    <p:sldId id="1282" r:id="rId44"/>
    <p:sldId id="1283" r:id="rId45"/>
    <p:sldId id="313" r:id="rId46"/>
    <p:sldId id="1284" r:id="rId47"/>
    <p:sldId id="1285" r:id="rId48"/>
    <p:sldId id="1286" r:id="rId49"/>
    <p:sldId id="278" r:id="rId50"/>
  </p:sldIdLst>
  <p:sldSz cx="9144000" cy="6858000" type="screen4x3"/>
  <p:notesSz cx="6797675" cy="9929813"/>
  <p:custDataLst>
    <p:tags r:id="rId5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2" userDrawn="1">
          <p15:clr>
            <a:srgbClr val="A4A3A4"/>
          </p15:clr>
        </p15:guide>
        <p15:guide id="2" pos="5640" userDrawn="1">
          <p15:clr>
            <a:srgbClr val="A4A3A4"/>
          </p15:clr>
        </p15:guide>
        <p15:guide id="3" orient="horz" pos="512" userDrawn="1">
          <p15:clr>
            <a:srgbClr val="A4A3A4"/>
          </p15:clr>
        </p15:guide>
        <p15:guide id="4" orient="horz" pos="600" userDrawn="1">
          <p15:clr>
            <a:srgbClr val="A4A3A4"/>
          </p15:clr>
        </p15:guide>
        <p15:guide id="5" orient="horz" pos="4056" userDrawn="1">
          <p15:clr>
            <a:srgbClr val="A4A3A4"/>
          </p15:clr>
        </p15:guide>
        <p15:guide id="6" orient="horz" pos="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55861D"/>
    <a:srgbClr val="598925"/>
    <a:srgbClr val="458925"/>
    <a:srgbClr val="457705"/>
    <a:srgbClr val="057745"/>
    <a:srgbClr val="EBEBFF"/>
    <a:srgbClr val="EBFFFA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9" autoAdjust="0"/>
    <p:restoredTop sz="84670" autoAdjust="0"/>
  </p:normalViewPr>
  <p:slideViewPr>
    <p:cSldViewPr>
      <p:cViewPr>
        <p:scale>
          <a:sx n="75" d="100"/>
          <a:sy n="75" d="100"/>
        </p:scale>
        <p:origin x="763" y="106"/>
      </p:cViewPr>
      <p:guideLst>
        <p:guide pos="112"/>
        <p:guide pos="5640"/>
        <p:guide orient="horz" pos="512"/>
        <p:guide orient="horz" pos="600"/>
        <p:guide orient="horz" pos="4056"/>
        <p:guide orient="horz"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228" y="5"/>
            <a:ext cx="2945448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3486"/>
            <a:ext cx="2945450" cy="49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228" y="9433486"/>
            <a:ext cx="2945448" cy="49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6464EB5-FCC0-410E-A77A-22E4C8194E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53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9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5" y="4715940"/>
            <a:ext cx="5437511" cy="446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9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1874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53" y="9431874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17F9885-8AD0-493C-ABA4-D0D9CA6722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一个合格的程序员是不会写出诸如“摧毁地球”这样的函数，他们会写一个函数叫 “摧毁行星”而把地球当一个参数传进去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28CF92-AAAD-40B8-8294-9D9C0041B66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548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138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945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702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710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6895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3834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3076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000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90A31C39-2CC1-4FCC-839F-8ACAF79CD4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D2CD1246-E9DF-4A74-B340-C504ABBD05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1496F128-60C6-4344-B757-1C4842BB1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1ED9DD-7427-4E25-B56E-4097410F5FCE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6792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14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41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1436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094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2512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013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06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b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7771"/>
            <a:ext cx="9144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48408"/>
            <a:ext cx="7772400" cy="1143000"/>
          </a:xfrm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4860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000" b="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4820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0560C90-5430-4B3D-A268-8D896A223BA5}"/>
              </a:ext>
            </a:extLst>
          </p:cNvPr>
          <p:cNvSpPr>
            <a:spLocks/>
          </p:cNvSpPr>
          <p:nvPr userDrawn="1"/>
        </p:nvSpPr>
        <p:spPr bwMode="auto">
          <a:xfrm>
            <a:off x="-6709" y="6438899"/>
            <a:ext cx="9150709" cy="4191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5C3174-AA85-4DAC-BFEE-959C470ADE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8125" y="6519864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5E4CE50-40E5-4EF9-B5B8-04C497FD67B9}" type="slidenum"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D8035B8-F57A-42F8-A7E3-48076D68112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77800" y="6438899"/>
            <a:ext cx="8775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 kern="0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68125C-1C36-44CA-8678-6142D97E4784}"/>
              </a:ext>
            </a:extLst>
          </p:cNvPr>
          <p:cNvSpPr/>
          <p:nvPr userDrawn="1"/>
        </p:nvSpPr>
        <p:spPr bwMode="auto">
          <a:xfrm>
            <a:off x="-6709" y="0"/>
            <a:ext cx="9150709" cy="8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055B3EC-A512-4978-9D6F-E696C338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8775700" cy="5346700"/>
          </a:xfrm>
        </p:spPr>
        <p:txBody>
          <a:bodyPr/>
          <a:lstStyle>
            <a:lvl1pPr>
              <a:buClr>
                <a:srgbClr val="000066"/>
              </a:buClr>
              <a:buSzPct val="80000"/>
              <a:buFont typeface="Wingdings" pitchFamily="2" charset="2"/>
              <a:buChar char="n"/>
              <a:defRPr sz="3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000066"/>
              </a:buClr>
              <a:buSzPct val="80000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800" y="0"/>
            <a:ext cx="8775700" cy="81280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008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0560C90-5430-4B3D-A268-8D896A223BA5}"/>
              </a:ext>
            </a:extLst>
          </p:cNvPr>
          <p:cNvSpPr>
            <a:spLocks/>
          </p:cNvSpPr>
          <p:nvPr userDrawn="1"/>
        </p:nvSpPr>
        <p:spPr bwMode="auto">
          <a:xfrm>
            <a:off x="-6709" y="6438899"/>
            <a:ext cx="9150709" cy="4191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5C3174-AA85-4DAC-BFEE-959C470ADE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8125" y="6519864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5E4CE50-40E5-4EF9-B5B8-04C497FD67B9}" type="slidenum"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D8035B8-F57A-42F8-A7E3-48076D68112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77800" y="6438899"/>
            <a:ext cx="8775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 kern="0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68125C-1C36-44CA-8678-6142D97E4784}"/>
              </a:ext>
            </a:extLst>
          </p:cNvPr>
          <p:cNvSpPr/>
          <p:nvPr userDrawn="1"/>
        </p:nvSpPr>
        <p:spPr bwMode="auto">
          <a:xfrm>
            <a:off x="-6709" y="0"/>
            <a:ext cx="9150709" cy="8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055B3EC-A512-4978-9D6F-E696C338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8775700" cy="5346700"/>
          </a:xfrm>
        </p:spPr>
        <p:txBody>
          <a:bodyPr/>
          <a:lstStyle>
            <a:lvl1pPr marL="0" indent="0">
              <a:buClr>
                <a:srgbClr val="000066"/>
              </a:buClr>
              <a:buSzPct val="80000"/>
              <a:buFont typeface="Wingdings" pitchFamily="2" charset="2"/>
              <a:buNone/>
              <a:defRPr sz="2000" b="0">
                <a:latin typeface="Consolas" panose="020B0609020204030204" pitchFamily="49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000066"/>
              </a:buClr>
              <a:buSzPct val="80000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800" y="0"/>
            <a:ext cx="8775700" cy="81280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385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85750" y="1214438"/>
            <a:ext cx="8572500" cy="521493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EAF098-D7FE-4860-AF7B-11C5552A5BD3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程序设计基础</a:t>
            </a:r>
          </a:p>
        </p:txBody>
      </p:sp>
      <p:sp>
        <p:nvSpPr>
          <p:cNvPr id="5" name="灯片编号占位符 17">
            <a:extLst>
              <a:ext uri="{FF2B5EF4-FFF2-40B4-BE49-F238E27FC236}">
                <a16:creationId xmlns:a16="http://schemas.microsoft.com/office/drawing/2014/main" id="{71BC5085-B924-44E0-9466-B252A3A40A4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EA0A6B77-BC6E-4C93-85E2-2BFBE0B662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6629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单击此处插入标题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5" r:id="rId1"/>
    <p:sldLayoutId id="2147485536" r:id="rId2"/>
    <p:sldLayoutId id="2147485538" r:id="rId3"/>
    <p:sldLayoutId id="2147485539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891" indent="-342891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6"/>
        </a:buBlip>
        <a:defRPr kumimoji="1" sz="32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32" indent="-28574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7"/>
        </a:buBlip>
        <a:defRPr kumimoji="1" sz="28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2971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6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160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7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349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6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1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orient="horz" pos="512" userDrawn="1">
          <p15:clr>
            <a:srgbClr val="F26B43"/>
          </p15:clr>
        </p15:guide>
        <p15:guide id="4" orient="horz" pos="600" userDrawn="1">
          <p15:clr>
            <a:srgbClr val="F26B43"/>
          </p15:clr>
        </p15:guide>
        <p15:guide id="5" orient="horz" pos="4056" userDrawn="1">
          <p15:clr>
            <a:srgbClr val="F26B43"/>
          </p15:clr>
        </p15:guide>
        <p15:guide id="6" orient="horz" pos="39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.png"/><Relationship Id="rId9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15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.png"/><Relationship Id="rId9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2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17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../media/image1.png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23E51-9D78-4A6C-B209-5E2E79447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00" y="952500"/>
            <a:ext cx="8775700" cy="2138908"/>
          </a:xfrm>
        </p:spPr>
        <p:txBody>
          <a:bodyPr/>
          <a:lstStyle/>
          <a:p>
            <a:pPr algn="ctr"/>
            <a:r>
              <a:rPr lang="zh-CN" altLang="en-US" sz="4000" dirty="0"/>
              <a:t>第</a:t>
            </a:r>
            <a:r>
              <a:rPr lang="en-US" altLang="zh-CN" sz="4000" dirty="0"/>
              <a:t>10</a:t>
            </a:r>
            <a:r>
              <a:rPr lang="zh-CN" altLang="en-US" sz="4000" dirty="0"/>
              <a:t>节、递归思想与相应算法</a:t>
            </a:r>
            <a:br>
              <a:rPr lang="en-US" altLang="zh-CN" sz="4400" dirty="0"/>
            </a:br>
            <a:r>
              <a:rPr lang="zh-CN" altLang="en-US" sz="2800" dirty="0"/>
              <a:t>教材第</a:t>
            </a:r>
            <a:r>
              <a:rPr lang="en-US" altLang="zh-CN" sz="2800" dirty="0"/>
              <a:t>9</a:t>
            </a:r>
            <a:r>
              <a:rPr lang="zh-CN" altLang="en-US" sz="2800" dirty="0"/>
              <a:t>章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6981BF-0EA6-4150-A868-CBAF29E17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546600"/>
            <a:ext cx="6400800" cy="1752600"/>
          </a:xfrm>
        </p:spPr>
        <p:txBody>
          <a:bodyPr anchor="ctr"/>
          <a:lstStyle/>
          <a:p>
            <a:r>
              <a:rPr lang="zh-CN" altLang="en-US" sz="2800" dirty="0"/>
              <a:t>计算机系 王瑀屏</a:t>
            </a:r>
            <a:endParaRPr lang="en-US" altLang="zh-CN" sz="2800" dirty="0"/>
          </a:p>
          <a:p>
            <a:r>
              <a:rPr lang="en-US" altLang="zh-CN" sz="2800" dirty="0"/>
              <a:t>wyp@tsinghua.edu.cn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DD2DE2-54EE-4059-B0EE-08A0BC544AF6}"/>
              </a:ext>
            </a:extLst>
          </p:cNvPr>
          <p:cNvSpPr txBox="1"/>
          <p:nvPr/>
        </p:nvSpPr>
        <p:spPr>
          <a:xfrm>
            <a:off x="177800" y="228025"/>
            <a:ext cx="8775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43852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你敢让你写的程序运行在载人飞船上吗？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计算机领域的最高荣誉“</a:t>
            </a:r>
            <a:r>
              <a:rPr lang="zh-CN" altLang="en-US" dirty="0">
                <a:solidFill>
                  <a:srgbClr val="FF0000"/>
                </a:solidFill>
              </a:rPr>
              <a:t>图灵奖</a:t>
            </a:r>
            <a:r>
              <a:rPr lang="zh-CN" altLang="en-US" dirty="0"/>
              <a:t>”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89502" y="3429000"/>
            <a:ext cx="9039548" cy="1836204"/>
            <a:chOff x="119336" y="3429000"/>
            <a:chExt cx="12052730" cy="2448272"/>
          </a:xfrm>
        </p:grpSpPr>
        <p:pic>
          <p:nvPicPr>
            <p:cNvPr id="1026" name="Picture 2" descr="Robert W. Floyd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36" y="4077072"/>
              <a:ext cx="1080120" cy="1202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直接箭头连接符 4"/>
            <p:cNvCxnSpPr/>
            <p:nvPr/>
          </p:nvCxnSpPr>
          <p:spPr bwMode="auto">
            <a:xfrm>
              <a:off x="335360" y="3861048"/>
              <a:ext cx="11377264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" name="椭圆 5"/>
            <p:cNvSpPr/>
            <p:nvPr/>
          </p:nvSpPr>
          <p:spPr bwMode="auto">
            <a:xfrm>
              <a:off x="589225" y="3787552"/>
              <a:ext cx="145504" cy="14550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endParaRPr kumimoji="1" lang="zh-CN" altLang="en-US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80436" y="3429744"/>
              <a:ext cx="968783" cy="43130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/>
              <a:r>
                <a:rPr kumimoji="1"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1978</a:t>
              </a:r>
              <a:endPara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19337" y="5279933"/>
              <a:ext cx="1080120" cy="5973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/>
              <a:r>
                <a:rPr kumimoji="1"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Robert W. Floyd</a:t>
              </a:r>
              <a:endParaRPr kumimoji="1"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28" name="Picture 4" descr="Sir Tony Hoare IMG 5125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464" y="4077072"/>
              <a:ext cx="1202860" cy="1202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椭圆 10"/>
            <p:cNvSpPr/>
            <p:nvPr/>
          </p:nvSpPr>
          <p:spPr bwMode="auto">
            <a:xfrm>
              <a:off x="1791590" y="3786808"/>
              <a:ext cx="145504" cy="14550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endParaRPr kumimoji="1" lang="zh-CN" altLang="en-US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382801" y="3429000"/>
              <a:ext cx="968783" cy="43130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/>
              <a:r>
                <a:rPr kumimoji="1"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1980</a:t>
              </a:r>
              <a:endPara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271464" y="5279933"/>
              <a:ext cx="1202860" cy="5973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/>
              <a:r>
                <a:rPr kumimoji="1"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Tony Hoare</a:t>
              </a:r>
              <a:endParaRPr kumimoji="1"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30" name="Picture 6" descr="Robin Milne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446" y="4080430"/>
              <a:ext cx="939113" cy="1199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矩形 15"/>
            <p:cNvSpPr/>
            <p:nvPr/>
          </p:nvSpPr>
          <p:spPr bwMode="auto">
            <a:xfrm>
              <a:off x="2563446" y="5279932"/>
              <a:ext cx="939113" cy="5973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Robin Milner</a:t>
              </a:r>
              <a:endParaRPr kumimoji="1"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2956326" y="3786808"/>
              <a:ext cx="145504" cy="14550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endParaRPr kumimoji="1" lang="zh-CN" altLang="en-US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2547537" y="3429000"/>
              <a:ext cx="968783" cy="43130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/>
              <a:r>
                <a:rPr kumimoji="1"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1991</a:t>
              </a:r>
              <a:endPara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3613333" y="5279933"/>
              <a:ext cx="939113" cy="5973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Manuel Blum</a:t>
              </a:r>
              <a:endParaRPr kumimoji="1"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3977535" y="3786809"/>
              <a:ext cx="145504" cy="14550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endParaRPr kumimoji="1" lang="zh-CN" altLang="en-US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597424" y="3429001"/>
              <a:ext cx="968783" cy="43130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/>
              <a:r>
                <a:rPr kumimoji="1"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1995</a:t>
              </a:r>
              <a:endPara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32" name="Picture 8" descr="Blum manuel (cropped)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720" y="4072383"/>
              <a:ext cx="1016256" cy="1206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矩形 25"/>
            <p:cNvSpPr/>
            <p:nvPr/>
          </p:nvSpPr>
          <p:spPr bwMode="auto">
            <a:xfrm>
              <a:off x="4749391" y="5279932"/>
              <a:ext cx="939113" cy="5973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Amir 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Pnueli</a:t>
              </a:r>
              <a:endParaRPr kumimoji="1"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5142271" y="3786808"/>
              <a:ext cx="145504" cy="14550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endParaRPr kumimoji="1" lang="zh-CN" altLang="en-US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4733482" y="3429000"/>
              <a:ext cx="968783" cy="43130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/>
              <a:r>
                <a:rPr kumimoji="1"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1996</a:t>
              </a:r>
              <a:endPara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34" name="Picture 10" descr="Amir Pnueli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5846" y="4054399"/>
              <a:ext cx="1113444" cy="1224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矩形 30"/>
            <p:cNvSpPr/>
            <p:nvPr/>
          </p:nvSpPr>
          <p:spPr bwMode="auto">
            <a:xfrm>
              <a:off x="6768044" y="5279187"/>
              <a:ext cx="1102216" cy="5980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E. Allen Emerson</a:t>
              </a:r>
              <a:endParaRPr kumimoji="1"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7249522" y="3786809"/>
              <a:ext cx="145504" cy="14550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endParaRPr kumimoji="1" lang="zh-CN" altLang="en-US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6840733" y="3429001"/>
              <a:ext cx="968783" cy="43130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/>
              <a:r>
                <a:rPr kumimoji="1"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2007</a:t>
              </a:r>
              <a:endPara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36" name="Picture 12" descr="Edmund Clarke FLoC 2006 (cropped)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0693" y="4072384"/>
              <a:ext cx="818171" cy="1206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Photo of E Allen Emerson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8043" y="4069835"/>
              <a:ext cx="1085667" cy="1209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Joseph Sifakis img 0966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30" r="18781"/>
            <a:stretch/>
          </p:blipFill>
          <p:spPr bwMode="auto">
            <a:xfrm>
              <a:off x="7962765" y="4093477"/>
              <a:ext cx="987035" cy="120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矩形 38"/>
            <p:cNvSpPr/>
            <p:nvPr/>
          </p:nvSpPr>
          <p:spPr bwMode="auto">
            <a:xfrm>
              <a:off x="7968205" y="5293701"/>
              <a:ext cx="981595" cy="5690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Joseph 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Sifakis</a:t>
              </a:r>
              <a:endParaRPr kumimoji="1"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5703479" y="5279188"/>
              <a:ext cx="1112598" cy="59808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Edmund M. Clarke</a:t>
              </a:r>
              <a:endParaRPr kumimoji="1"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44" name="Picture 20" descr="Barbara Liskov MIT computer scientist 2010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5696" y="4083349"/>
              <a:ext cx="858653" cy="1202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Silvio Micali (cropped)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8277" y="4080430"/>
              <a:ext cx="755121" cy="1198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Shafi Goldwasser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4832" y="4077072"/>
              <a:ext cx="1202114" cy="120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矩形 44"/>
            <p:cNvSpPr/>
            <p:nvPr/>
          </p:nvSpPr>
          <p:spPr bwMode="auto">
            <a:xfrm>
              <a:off x="9016997" y="5300976"/>
              <a:ext cx="990603" cy="5690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Barbara 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Liskov</a:t>
              </a:r>
              <a:endParaRPr kumimoji="1"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9424438" y="3786808"/>
              <a:ext cx="145504" cy="14550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endParaRPr kumimoji="1" lang="zh-CN" altLang="en-US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9015649" y="3429000"/>
              <a:ext cx="968783" cy="43130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/>
              <a:r>
                <a:rPr kumimoji="1"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2008</a:t>
              </a:r>
              <a:endPara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10753261" y="3786808"/>
              <a:ext cx="145504" cy="14550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/>
              <a:endParaRPr kumimoji="1" lang="zh-CN" altLang="en-US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10344472" y="3429000"/>
              <a:ext cx="968783" cy="43130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800" eaLnBrk="1" hangingPunct="1"/>
              <a:r>
                <a:rPr kumimoji="1"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2012</a:t>
              </a:r>
              <a:endPara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0046328" y="5293719"/>
              <a:ext cx="765756" cy="5690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Silvio 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Micali</a:t>
              </a:r>
              <a:endParaRPr kumimoji="1"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10779632" y="5279863"/>
              <a:ext cx="1392434" cy="5690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altLang="zh-CN" sz="12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Shafi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Goldwasser</a:t>
              </a:r>
              <a:endParaRPr kumimoji="1"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21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1FD8CAD-E98E-435B-A696-D4768FC2CC7D}"/>
              </a:ext>
            </a:extLst>
          </p:cNvPr>
          <p:cNvSpPr txBox="1">
            <a:spLocks/>
          </p:cNvSpPr>
          <p:nvPr/>
        </p:nvSpPr>
        <p:spPr bwMode="auto">
          <a:xfrm>
            <a:off x="177800" y="952500"/>
            <a:ext cx="5256584" cy="5346700"/>
          </a:xfrm>
          <a:prstGeom prst="rect">
            <a:avLst/>
          </a:prstGeom>
          <a:solidFill>
            <a:srgbClr val="FFFFE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0389DF-28AB-4972-A4A1-FCB89C39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124" y="952500"/>
            <a:ext cx="3384376" cy="5346700"/>
          </a:xfrm>
          <a:solidFill>
            <a:srgbClr val="EBFFFA"/>
          </a:solidFill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dirty="0"/>
              <a:t>输入</a:t>
            </a:r>
            <a:r>
              <a:rPr lang="en-US" altLang="zh-CN" sz="2800" dirty="0">
                <a:solidFill>
                  <a:srgbClr val="FF0000"/>
                </a:solidFill>
              </a:rPr>
              <a:t>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dirty="0"/>
              <a:t>　得到</a:t>
            </a:r>
            <a:r>
              <a:rPr lang="en-US" altLang="zh-CN" sz="2800" dirty="0">
                <a:solidFill>
                  <a:srgbClr val="0000FF"/>
                </a:solidFill>
              </a:rPr>
              <a:t>5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0000FF"/>
                </a:solidFill>
              </a:rPr>
              <a:t>正确！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dirty="0"/>
              <a:t>输入</a:t>
            </a:r>
            <a:r>
              <a:rPr lang="en-US" altLang="zh-CN" sz="2800" dirty="0">
                <a:solidFill>
                  <a:srgbClr val="FF0000"/>
                </a:solidFill>
              </a:rPr>
              <a:t>64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dirty="0"/>
              <a:t>　</a:t>
            </a:r>
            <a:r>
              <a:rPr lang="zh-CN" altLang="en-US" sz="2800" dirty="0">
                <a:solidFill>
                  <a:srgbClr val="0000FF"/>
                </a:solidFill>
              </a:rPr>
              <a:t>死机</a:t>
            </a:r>
            <a:r>
              <a:rPr lang="zh-CN" altLang="en-US" sz="2800" dirty="0"/>
              <a:t>了？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9169B3-0442-42A2-81F9-7E5DE4EB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0"/>
            <a:ext cx="8775700" cy="836712"/>
          </a:xfrm>
        </p:spPr>
        <p:txBody>
          <a:bodyPr/>
          <a:lstStyle/>
          <a:p>
            <a:r>
              <a:rPr lang="zh-CN" altLang="en-US" dirty="0"/>
              <a:t>运行看看？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05F057-D349-4DE5-9CA1-4D52898E0D51}"/>
              </a:ext>
            </a:extLst>
          </p:cNvPr>
          <p:cNvSpPr/>
          <p:nvPr/>
        </p:nvSpPr>
        <p:spPr>
          <a:xfrm>
            <a:off x="179512" y="952500"/>
            <a:ext cx="5256584" cy="534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#include &lt;iostream&gt;</a:t>
            </a:r>
          </a:p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using namespace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std</a:t>
            </a: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;</a:t>
            </a:r>
          </a:p>
          <a:p>
            <a:pPr lvl="0">
              <a:lnSpc>
                <a:spcPct val="110000"/>
              </a:lnSpc>
              <a:buClr>
                <a:srgbClr val="A959A1"/>
              </a:buClr>
            </a:pPr>
            <a:endParaRPr lang="en-US" altLang="zh-CN" sz="2000" kern="0" dirty="0">
              <a:solidFill>
                <a:srgbClr val="000000"/>
              </a:solidFill>
              <a:latin typeface="Consolas" pitchFamily="49" charset="0"/>
              <a:ea typeface="仿宋" pitchFamily="49" charset="-122"/>
            </a:endParaRPr>
          </a:p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int fib(int n) {</a:t>
            </a:r>
          </a:p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   if (n == 0 || n == 1)</a:t>
            </a:r>
          </a:p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       return 1;</a:t>
            </a:r>
          </a:p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   return fib(n - 1) + fib(n - 2);</a:t>
            </a:r>
          </a:p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}</a:t>
            </a:r>
          </a:p>
          <a:p>
            <a:pPr lvl="0">
              <a:lnSpc>
                <a:spcPct val="110000"/>
              </a:lnSpc>
              <a:buClr>
                <a:srgbClr val="A959A1"/>
              </a:buClr>
            </a:pPr>
            <a:endParaRPr lang="en-US" altLang="zh-CN" sz="2000" kern="0" dirty="0">
              <a:solidFill>
                <a:srgbClr val="000000"/>
              </a:solidFill>
              <a:latin typeface="Consolas" pitchFamily="49" charset="0"/>
              <a:ea typeface="仿宋" pitchFamily="49" charset="-122"/>
            </a:endParaRPr>
          </a:p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int main() {</a:t>
            </a:r>
          </a:p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  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n = 0;</a:t>
            </a:r>
          </a:p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  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cin</a:t>
            </a: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&gt;&gt; n;</a:t>
            </a:r>
          </a:p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  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cout</a:t>
            </a: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&lt;&lt; fib(n) &lt;&lt;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endl</a:t>
            </a: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;</a:t>
            </a:r>
          </a:p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   return 0;</a:t>
            </a:r>
          </a:p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}</a:t>
            </a:r>
            <a:endParaRPr lang="zh-CN" altLang="en-US" sz="2000" kern="0" dirty="0">
              <a:solidFill>
                <a:srgbClr val="000000"/>
              </a:solidFill>
              <a:latin typeface="Consolas" pitchFamily="49" charset="0"/>
              <a:ea typeface="仿宋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3CA87D-AE02-4933-8D01-DE07B09E8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20" y="1628800"/>
            <a:ext cx="5107169" cy="19940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8BD790D-8929-43E8-BF66-D838BDCFE5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937" b="40645"/>
          <a:stretch/>
        </p:blipFill>
        <p:spPr>
          <a:xfrm>
            <a:off x="254219" y="4052312"/>
            <a:ext cx="5107169" cy="199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1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6B52AE4-DEA6-418D-BAB5-38AD1BA2BA66}"/>
              </a:ext>
            </a:extLst>
          </p:cNvPr>
          <p:cNvSpPr txBox="1">
            <a:spLocks/>
          </p:cNvSpPr>
          <p:nvPr/>
        </p:nvSpPr>
        <p:spPr bwMode="auto">
          <a:xfrm>
            <a:off x="177800" y="3470575"/>
            <a:ext cx="8775700" cy="2837636"/>
          </a:xfrm>
          <a:prstGeom prst="rect">
            <a:avLst/>
          </a:prstGeom>
          <a:solidFill>
            <a:srgbClr val="EBEB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3CEDAB4-79B6-4915-B45B-E391FB03D120}"/>
              </a:ext>
            </a:extLst>
          </p:cNvPr>
          <p:cNvSpPr txBox="1">
            <a:spLocks/>
          </p:cNvSpPr>
          <p:nvPr/>
        </p:nvSpPr>
        <p:spPr bwMode="auto">
          <a:xfrm>
            <a:off x="177800" y="1716934"/>
            <a:ext cx="8775700" cy="1634870"/>
          </a:xfrm>
          <a:prstGeom prst="rect">
            <a:avLst/>
          </a:prstGeom>
          <a:solidFill>
            <a:srgbClr val="FFFFE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9D1A293-7286-451F-AD26-432256BE06C6}"/>
              </a:ext>
            </a:extLst>
          </p:cNvPr>
          <p:cNvSpPr txBox="1">
            <a:spLocks/>
          </p:cNvSpPr>
          <p:nvPr/>
        </p:nvSpPr>
        <p:spPr bwMode="auto">
          <a:xfrm>
            <a:off x="177800" y="952500"/>
            <a:ext cx="8775700" cy="645663"/>
          </a:xfrm>
          <a:prstGeom prst="rect">
            <a:avLst/>
          </a:prstGeom>
          <a:solidFill>
            <a:srgbClr val="EBFFF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23867F4-04C0-4FBD-B8E7-C0982D852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8775700" cy="645662"/>
          </a:xfrm>
        </p:spPr>
        <p:txBody>
          <a:bodyPr anchor="ctr"/>
          <a:lstStyle/>
          <a:p>
            <a:pPr marL="0" indent="0">
              <a:buNone/>
            </a:pPr>
            <a:r>
              <a:rPr lang="zh-CN" altLang="en-US" sz="2800" dirty="0"/>
              <a:t>这个递归函数的</a:t>
            </a:r>
            <a:r>
              <a:rPr lang="zh-CN" altLang="en-US" sz="2800" dirty="0">
                <a:solidFill>
                  <a:srgbClr val="0000FF"/>
                </a:solidFill>
              </a:rPr>
              <a:t>运行效率</a:t>
            </a:r>
            <a:r>
              <a:rPr lang="zh-CN" altLang="en-US" sz="2800" dirty="0"/>
              <a:t>如何？</a:t>
            </a:r>
            <a:endParaRPr lang="en-US" altLang="zh-CN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E60777-A477-4A50-8427-7AEE05F9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递归程序的运行效率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1A2ECD-3F0A-4114-900B-3D35679CD4DE}"/>
              </a:ext>
            </a:extLst>
          </p:cNvPr>
          <p:cNvSpPr/>
          <p:nvPr/>
        </p:nvSpPr>
        <p:spPr>
          <a:xfrm>
            <a:off x="2165902" y="1766890"/>
            <a:ext cx="4812196" cy="1599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1800" kern="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</a:rPr>
              <a:t>int</a:t>
            </a:r>
            <a:r>
              <a:rPr lang="en-US" altLang="zh-CN" sz="1800" kern="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</a:rPr>
              <a:t> fib(</a:t>
            </a:r>
            <a:r>
              <a:rPr lang="en-US" altLang="zh-CN" sz="1800" kern="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</a:rPr>
              <a:t>int</a:t>
            </a:r>
            <a:r>
              <a:rPr lang="en-US" altLang="zh-CN" sz="1800" kern="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</a:rPr>
              <a:t> n) {</a:t>
            </a:r>
          </a:p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1800" kern="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</a:rPr>
              <a:t>    if (n == 0 || n == 1)</a:t>
            </a:r>
          </a:p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1800" kern="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</a:rPr>
              <a:t>        return 1;</a:t>
            </a:r>
          </a:p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1800" kern="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</a:rPr>
              <a:t>    return fib(n - 1) + fib(n - 2);</a:t>
            </a:r>
          </a:p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1800" kern="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</a:rPr>
              <a:t>}</a:t>
            </a:r>
            <a:endParaRPr lang="zh-CN" altLang="en-US" sz="1800" kern="0" dirty="0">
              <a:solidFill>
                <a:schemeClr val="tx1"/>
              </a:solidFill>
              <a:latin typeface="Consolas" pitchFamily="49" charset="0"/>
              <a:ea typeface="仿宋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5E0B8A2-C0BC-400C-BD36-FB5D2DADBA77}"/>
                  </a:ext>
                </a:extLst>
              </p:cNvPr>
              <p:cNvSpPr txBox="1"/>
              <p:nvPr/>
            </p:nvSpPr>
            <p:spPr>
              <a:xfrm>
                <a:off x="2267744" y="3441495"/>
                <a:ext cx="6698456" cy="2908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buClr>
                    <a:srgbClr val="000066"/>
                  </a:buClr>
                  <a:buSzPct val="80000"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cs typeface="微软雅黑" panose="020B0503020204020204" pitchFamily="34" charset="-122"/>
                  </a:rPr>
                  <a:t>设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fib(n)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cs typeface="微软雅黑" panose="020B0503020204020204" pitchFamily="34" charset="-122"/>
                  </a:rPr>
                  <a:t>的</a:t>
                </a:r>
                <a:r>
                  <a:rPr kumimoji="1" lang="zh-CN" altLang="en-US" dirty="0">
                    <a:solidFill>
                      <a:srgbClr val="0000FF"/>
                    </a:solidFill>
                    <a:latin typeface="宋体" panose="02010600030101010101" pitchFamily="2" charset="-122"/>
                    <a:cs typeface="微软雅黑" panose="020B0503020204020204" pitchFamily="34" charset="-122"/>
                  </a:rPr>
                  <a:t>执行时间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cs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𝑇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(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𝑛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cs typeface="微软雅黑" panose="020B0503020204020204" pitchFamily="34" charset="-122"/>
                  </a:rPr>
                  <a:t>，则</a:t>
                </a:r>
                <a:endParaRPr kumimoji="1" lang="en-US" altLang="zh-CN" dirty="0">
                  <a:solidFill>
                    <a:schemeClr val="tx1"/>
                  </a:solidFill>
                  <a:latin typeface="宋体" panose="02010600030101010101" pitchFamily="2" charset="-122"/>
                  <a:cs typeface="微软雅黑" panose="020B0503020204020204" pitchFamily="34" charset="-122"/>
                </a:endParaRPr>
              </a:p>
              <a:p>
                <a:pPr>
                  <a:spcBef>
                    <a:spcPts val="0"/>
                  </a:spcBef>
                  <a:buClr>
                    <a:srgbClr val="000066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  <m:t>,                                       </m:t>
                              </m:r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微软雅黑" panose="020B0503020204020204" pitchFamily="34" charset="-122"/>
                                </a:rPr>
                                <m:t>≤</m:t>
                              </m:r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  <m:t>1</m:t>
                              </m:r>
                            </m:e>
                            <m:e/>
                          </m:eqArr>
                        </m:e>
                      </m:d>
                    </m:oMath>
                  </m:oMathPara>
                </a14:m>
                <a:endParaRPr kumimoji="1" lang="en-US" altLang="zh-CN" dirty="0">
                  <a:solidFill>
                    <a:schemeClr val="tx1"/>
                  </a:solidFill>
                  <a:latin typeface="宋体" panose="02010600030101010101" pitchFamily="2" charset="-122"/>
                  <a:cs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Clr>
                    <a:srgbClr val="000066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)</m:t>
                      </m:r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微软雅黑" panose="020B0503020204020204" pitchFamily="34" charset="-122"/>
                        </a:rPr>
                        <m:t>∙</m:t>
                      </m:r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𝐹𝑖𝑏</m:t>
                      </m:r>
                      <m:d>
                        <m:d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𝑂</m:t>
                      </m:r>
                      <m:d>
                        <m:d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kumimoji="1"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𝜑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zh-CN" dirty="0">
                  <a:solidFill>
                    <a:schemeClr val="tx1"/>
                  </a:solidFill>
                  <a:latin typeface="宋体" panose="02010600030101010101" pitchFamily="2" charset="-122"/>
                  <a:cs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Clr>
                    <a:srgbClr val="000066"/>
                  </a:buClr>
                  <a:buSzPct val="80000"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cs typeface="微软雅黑" panose="020B0503020204020204" pitchFamily="34" charset="-122"/>
                  </a:rPr>
                  <a:t>如果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n=64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cs typeface="微软雅黑" panose="020B0503020204020204" pitchFamily="34" charset="-122"/>
                  </a:rPr>
                  <a:t>，大概需要计算</a:t>
                </a:r>
                <a:r>
                  <a:rPr kumimoji="1" lang="zh-CN" altLang="en-US" b="1" dirty="0">
                    <a:solidFill>
                      <a:srgbClr val="FF0000"/>
                    </a:solidFill>
                    <a:latin typeface="宋体" panose="02010600030101010101" pitchFamily="2" charset="-122"/>
                    <a:cs typeface="微软雅黑" panose="020B0503020204020204" pitchFamily="34" charset="-122"/>
                  </a:rPr>
                  <a:t>一天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cs typeface="微软雅黑" panose="020B0503020204020204" pitchFamily="34" charset="-122"/>
                  </a:rPr>
                  <a:t>时间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5E0B8A2-C0BC-400C-BD36-FB5D2DADB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441495"/>
                <a:ext cx="6698456" cy="2908810"/>
              </a:xfrm>
              <a:prstGeom prst="rect">
                <a:avLst/>
              </a:prstGeom>
              <a:blipFill>
                <a:blip r:embed="rId5"/>
                <a:stretch>
                  <a:fillRect l="-1820" b="-5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1">
            <a:extLst>
              <a:ext uri="{FF2B5EF4-FFF2-40B4-BE49-F238E27FC236}">
                <a16:creationId xmlns:a16="http://schemas.microsoft.com/office/drawing/2014/main" id="{8A9BDEFA-3738-4F8B-89D1-C516F81ADC19}"/>
              </a:ext>
            </a:extLst>
          </p:cNvPr>
          <p:cNvSpPr txBox="1">
            <a:spLocks/>
          </p:cNvSpPr>
          <p:nvPr/>
        </p:nvSpPr>
        <p:spPr bwMode="auto">
          <a:xfrm>
            <a:off x="177800" y="3470573"/>
            <a:ext cx="2376264" cy="64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kern="0" dirty="0">
                <a:solidFill>
                  <a:srgbClr val="FF0000"/>
                </a:solidFill>
              </a:rPr>
              <a:t>递归思想</a:t>
            </a:r>
            <a:endParaRPr lang="en-US" altLang="zh-CN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8F44BFA-2C4E-4138-B7DD-BBF65B28BDF5}"/>
                  </a:ext>
                </a:extLst>
              </p:cNvPr>
              <p:cNvSpPr txBox="1"/>
              <p:nvPr/>
            </p:nvSpPr>
            <p:spPr>
              <a:xfrm>
                <a:off x="7717347" y="4726305"/>
                <a:ext cx="9591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&gt;1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8F44BFA-2C4E-4138-B7DD-BBF65B28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347" y="4726305"/>
                <a:ext cx="95910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0B756BA-B9FF-43E3-A20B-91EDBA31FACA}"/>
                  </a:ext>
                </a:extLst>
              </p:cNvPr>
              <p:cNvSpPr txBox="1"/>
              <p:nvPr/>
            </p:nvSpPr>
            <p:spPr>
              <a:xfrm>
                <a:off x="3779912" y="4726305"/>
                <a:ext cx="14367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𝑇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−1)</m:t>
                      </m:r>
                    </m:oMath>
                  </m:oMathPara>
                </a14:m>
                <a:endParaRPr kumimoji="1" lang="zh-CN" altLang="en-US" i="1" dirty="0">
                  <a:solidFill>
                    <a:srgbClr val="FF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0B756BA-B9FF-43E3-A20B-91EDBA31F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4726305"/>
                <a:ext cx="143674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27C0E82-482E-4A9B-A426-89446AA0D8CD}"/>
                  </a:ext>
                </a:extLst>
              </p:cNvPr>
              <p:cNvSpPr txBox="1"/>
              <p:nvPr/>
            </p:nvSpPr>
            <p:spPr>
              <a:xfrm>
                <a:off x="5220072" y="4725144"/>
                <a:ext cx="17044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𝑇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−2)</m:t>
                      </m:r>
                    </m:oMath>
                  </m:oMathPara>
                </a14:m>
                <a:endParaRPr kumimoji="1" lang="zh-CN" altLang="en-US" i="1" dirty="0">
                  <a:solidFill>
                    <a:srgbClr val="FF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27C0E82-482E-4A9B-A426-89446AA0D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725144"/>
                <a:ext cx="170444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D14A45B-8B1E-4A7D-864E-5AF5091B88E6}"/>
                  </a:ext>
                </a:extLst>
              </p:cNvPr>
              <p:cNvSpPr txBox="1"/>
              <p:nvPr/>
            </p:nvSpPr>
            <p:spPr>
              <a:xfrm>
                <a:off x="6948264" y="4726305"/>
                <a:ext cx="7071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200" i="1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D14A45B-8B1E-4A7D-864E-5AF5091B8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4726305"/>
                <a:ext cx="70718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57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内容占位符 2">
            <a:extLst>
              <a:ext uri="{FF2B5EF4-FFF2-40B4-BE49-F238E27FC236}">
                <a16:creationId xmlns:a16="http://schemas.microsoft.com/office/drawing/2014/main" id="{691A19B4-72F3-40CB-BE49-47587993BF62}"/>
              </a:ext>
            </a:extLst>
          </p:cNvPr>
          <p:cNvSpPr txBox="1">
            <a:spLocks/>
          </p:cNvSpPr>
          <p:nvPr/>
        </p:nvSpPr>
        <p:spPr bwMode="auto">
          <a:xfrm>
            <a:off x="5044693" y="4596173"/>
            <a:ext cx="3636545" cy="1684463"/>
          </a:xfrm>
          <a:prstGeom prst="rect">
            <a:avLst/>
          </a:prstGeom>
          <a:solidFill>
            <a:srgbClr val="EBFFF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F0BC9557-29BA-4938-B9BC-11581079EA91}"/>
              </a:ext>
            </a:extLst>
          </p:cNvPr>
          <p:cNvSpPr/>
          <p:nvPr/>
        </p:nvSpPr>
        <p:spPr bwMode="auto">
          <a:xfrm>
            <a:off x="104283" y="3780773"/>
            <a:ext cx="4291684" cy="257579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zh-CN" altLang="en-US" sz="2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08A89964-100E-4009-8B8C-108B3D9ED8AC}"/>
              </a:ext>
            </a:extLst>
          </p:cNvPr>
          <p:cNvSpPr/>
          <p:nvPr/>
        </p:nvSpPr>
        <p:spPr>
          <a:xfrm>
            <a:off x="125033" y="2449955"/>
            <a:ext cx="1168351" cy="547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fib(2)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E72530A5-9CFD-47E3-9D36-319C7832BED9}"/>
              </a:ext>
            </a:extLst>
          </p:cNvPr>
          <p:cNvCxnSpPr>
            <a:cxnSpLocks/>
            <a:stCxn id="160" idx="2"/>
            <a:endCxn id="224" idx="0"/>
          </p:cNvCxnSpPr>
          <p:nvPr/>
        </p:nvCxnSpPr>
        <p:spPr>
          <a:xfrm>
            <a:off x="709209" y="2997392"/>
            <a:ext cx="829530" cy="867059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E51D5D0A-6F67-4889-A5BC-BAA0344D0709}"/>
              </a:ext>
            </a:extLst>
          </p:cNvPr>
          <p:cNvCxnSpPr>
            <a:cxnSpLocks/>
            <a:stCxn id="227" idx="1"/>
            <a:endCxn id="160" idx="2"/>
          </p:cNvCxnSpPr>
          <p:nvPr/>
        </p:nvCxnSpPr>
        <p:spPr>
          <a:xfrm flipH="1" flipV="1">
            <a:off x="709209" y="2997392"/>
            <a:ext cx="2477535" cy="1100999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>
            <a:extLst>
              <a:ext uri="{FF2B5EF4-FFF2-40B4-BE49-F238E27FC236}">
                <a16:creationId xmlns:a16="http://schemas.microsoft.com/office/drawing/2014/main" id="{E405438A-9360-4621-84AA-E385633E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递归程序的运行过程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E211053-79D8-4B9B-9F2E-78AFD2CF63C9}"/>
              </a:ext>
            </a:extLst>
          </p:cNvPr>
          <p:cNvCxnSpPr>
            <a:cxnSpLocks/>
          </p:cNvCxnSpPr>
          <p:nvPr/>
        </p:nvCxnSpPr>
        <p:spPr>
          <a:xfrm>
            <a:off x="6893811" y="5285493"/>
            <a:ext cx="67181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1D2910E-622A-447B-9041-3FE86D134B24}"/>
              </a:ext>
            </a:extLst>
          </p:cNvPr>
          <p:cNvSpPr txBox="1"/>
          <p:nvPr/>
        </p:nvSpPr>
        <p:spPr>
          <a:xfrm>
            <a:off x="5044692" y="4683795"/>
            <a:ext cx="363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C3FF27A-74B6-4207-8E41-1BA68D238665}"/>
              </a:ext>
            </a:extLst>
          </p:cNvPr>
          <p:cNvCxnSpPr>
            <a:cxnSpLocks/>
          </p:cNvCxnSpPr>
          <p:nvPr/>
        </p:nvCxnSpPr>
        <p:spPr>
          <a:xfrm>
            <a:off x="6893811" y="5684931"/>
            <a:ext cx="671811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2453FAE-1666-41D1-8408-D256FE68FFEF}"/>
              </a:ext>
            </a:extLst>
          </p:cNvPr>
          <p:cNvCxnSpPr>
            <a:cxnSpLocks/>
          </p:cNvCxnSpPr>
          <p:nvPr/>
        </p:nvCxnSpPr>
        <p:spPr>
          <a:xfrm>
            <a:off x="6893811" y="6059698"/>
            <a:ext cx="671811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B93DA73-F88E-436B-A1EA-DBCAA2BD0D88}"/>
              </a:ext>
            </a:extLst>
          </p:cNvPr>
          <p:cNvSpPr txBox="1"/>
          <p:nvPr/>
        </p:nvSpPr>
        <p:spPr>
          <a:xfrm>
            <a:off x="7565623" y="5131605"/>
            <a:ext cx="11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顺序执行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DAAB95-F95C-4FD0-9E51-C643C8D230C5}"/>
              </a:ext>
            </a:extLst>
          </p:cNvPr>
          <p:cNvSpPr txBox="1"/>
          <p:nvPr/>
        </p:nvSpPr>
        <p:spPr>
          <a:xfrm>
            <a:off x="7565621" y="5541211"/>
            <a:ext cx="1115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5A87EF-040C-4B39-8575-C2AC760FEF3D}"/>
              </a:ext>
            </a:extLst>
          </p:cNvPr>
          <p:cNvSpPr txBox="1"/>
          <p:nvPr/>
        </p:nvSpPr>
        <p:spPr>
          <a:xfrm>
            <a:off x="7565621" y="5905810"/>
            <a:ext cx="1115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333062-302D-43D7-AE5A-30CC5867E68D}"/>
              </a:ext>
            </a:extLst>
          </p:cNvPr>
          <p:cNvSpPr txBox="1"/>
          <p:nvPr/>
        </p:nvSpPr>
        <p:spPr>
          <a:xfrm>
            <a:off x="5716888" y="5124297"/>
            <a:ext cx="1176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函数入口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95E00F-BA97-46AE-87D9-0306A7A7554B}"/>
              </a:ext>
            </a:extLst>
          </p:cNvPr>
          <p:cNvSpPr txBox="1"/>
          <p:nvPr/>
        </p:nvSpPr>
        <p:spPr>
          <a:xfrm>
            <a:off x="5716888" y="5541211"/>
            <a:ext cx="1176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12A8D7-BCEC-42B1-9E75-9935CDF6002E}"/>
              </a:ext>
            </a:extLst>
          </p:cNvPr>
          <p:cNvSpPr txBox="1"/>
          <p:nvPr/>
        </p:nvSpPr>
        <p:spPr>
          <a:xfrm>
            <a:off x="5716888" y="5901690"/>
            <a:ext cx="1176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函数出口</a:t>
            </a:r>
          </a:p>
        </p:txBody>
      </p:sp>
      <p:sp>
        <p:nvSpPr>
          <p:cNvPr id="14" name="圆角矩形 184">
            <a:extLst>
              <a:ext uri="{FF2B5EF4-FFF2-40B4-BE49-F238E27FC236}">
                <a16:creationId xmlns:a16="http://schemas.microsoft.com/office/drawing/2014/main" id="{C30F3D3A-E132-45F6-8651-E7616D696EEA}"/>
              </a:ext>
            </a:extLst>
          </p:cNvPr>
          <p:cNvSpPr/>
          <p:nvPr/>
        </p:nvSpPr>
        <p:spPr>
          <a:xfrm>
            <a:off x="5150133" y="5905809"/>
            <a:ext cx="566755" cy="303657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6026EC-2A00-4044-B450-4BCF9C1EA646}"/>
              </a:ext>
            </a:extLst>
          </p:cNvPr>
          <p:cNvSpPr/>
          <p:nvPr/>
        </p:nvSpPr>
        <p:spPr>
          <a:xfrm>
            <a:off x="5150133" y="5537090"/>
            <a:ext cx="568823" cy="261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CE072E3-8997-4D04-92D2-782077FE2640}"/>
              </a:ext>
            </a:extLst>
          </p:cNvPr>
          <p:cNvSpPr/>
          <p:nvPr/>
        </p:nvSpPr>
        <p:spPr>
          <a:xfrm>
            <a:off x="5148064" y="5121628"/>
            <a:ext cx="568824" cy="3077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B14DFB2-F85C-4D2B-BEE2-6805B69805F0}"/>
              </a:ext>
            </a:extLst>
          </p:cNvPr>
          <p:cNvSpPr/>
          <p:nvPr/>
        </p:nvSpPr>
        <p:spPr>
          <a:xfrm>
            <a:off x="0" y="836712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fib(4)</a:t>
            </a:r>
            <a:endParaRPr lang="zh-CN" altLang="en-US" sz="18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3DF5E7F-AF3F-4FC4-81B3-F1E05DC189AF}"/>
              </a:ext>
            </a:extLst>
          </p:cNvPr>
          <p:cNvSpPr/>
          <p:nvPr/>
        </p:nvSpPr>
        <p:spPr>
          <a:xfrm>
            <a:off x="2495179" y="840831"/>
            <a:ext cx="142875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fib(3)</a:t>
            </a:r>
            <a:endParaRPr lang="zh-CN" altLang="en-US" sz="18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618E46F-FF28-4567-B426-AAA2DFA6DEBF}"/>
              </a:ext>
            </a:extLst>
          </p:cNvPr>
          <p:cNvSpPr/>
          <p:nvPr/>
        </p:nvSpPr>
        <p:spPr>
          <a:xfrm>
            <a:off x="5220073" y="840831"/>
            <a:ext cx="142875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3+fib(2)</a:t>
            </a:r>
            <a:endParaRPr lang="zh-CN" altLang="en-US" sz="18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20" name="圆角矩形 6">
            <a:extLst>
              <a:ext uri="{FF2B5EF4-FFF2-40B4-BE49-F238E27FC236}">
                <a16:creationId xmlns:a16="http://schemas.microsoft.com/office/drawing/2014/main" id="{3B53A3B5-F0D6-4AC6-89E0-4FD9878FA731}"/>
              </a:ext>
            </a:extLst>
          </p:cNvPr>
          <p:cNvSpPr/>
          <p:nvPr/>
        </p:nvSpPr>
        <p:spPr>
          <a:xfrm>
            <a:off x="7692478" y="836712"/>
            <a:ext cx="1428750" cy="5715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返回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  <a:endParaRPr lang="zh-CN" altLang="en-US" sz="1800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A7956E5-7ABA-4625-AAA8-BB1A0DEDF1F0}"/>
              </a:ext>
            </a:extLst>
          </p:cNvPr>
          <p:cNvCxnSpPr>
            <a:stCxn id="17" idx="6"/>
            <a:endCxn id="18" idx="1"/>
          </p:cNvCxnSpPr>
          <p:nvPr/>
        </p:nvCxnSpPr>
        <p:spPr>
          <a:xfrm>
            <a:off x="1428750" y="1122462"/>
            <a:ext cx="1066429" cy="41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993357C-0016-40C5-A917-AB0F5579030E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923929" y="1126581"/>
            <a:ext cx="12961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6DCF8EB-482F-4F3A-8D77-A746D60724E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6648823" y="1122462"/>
            <a:ext cx="1043655" cy="41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637FAF0F-D9B8-4629-8F81-2CF1746F7B9A}"/>
              </a:ext>
            </a:extLst>
          </p:cNvPr>
          <p:cNvSpPr/>
          <p:nvPr/>
        </p:nvSpPr>
        <p:spPr>
          <a:xfrm>
            <a:off x="5603469" y="1872988"/>
            <a:ext cx="1094005" cy="469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fib(2)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BBAFC79-F040-4D42-A630-C6AF51A9981F}"/>
              </a:ext>
            </a:extLst>
          </p:cNvPr>
          <p:cNvSpPr/>
          <p:nvPr/>
        </p:nvSpPr>
        <p:spPr>
          <a:xfrm>
            <a:off x="5603469" y="2604711"/>
            <a:ext cx="1094005" cy="465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fib(1)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D176C8E-63D2-461C-BDDA-3A1B38DB6225}"/>
              </a:ext>
            </a:extLst>
          </p:cNvPr>
          <p:cNvSpPr/>
          <p:nvPr/>
        </p:nvSpPr>
        <p:spPr>
          <a:xfrm>
            <a:off x="7826858" y="2604710"/>
            <a:ext cx="1065623" cy="469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1+fib(0)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36" name="圆角矩形 32">
            <a:extLst>
              <a:ext uri="{FF2B5EF4-FFF2-40B4-BE49-F238E27FC236}">
                <a16:creationId xmlns:a16="http://schemas.microsoft.com/office/drawing/2014/main" id="{AE95FE3A-906F-4985-8242-3267D4922EAE}"/>
              </a:ext>
            </a:extLst>
          </p:cNvPr>
          <p:cNvSpPr/>
          <p:nvPr/>
        </p:nvSpPr>
        <p:spPr>
          <a:xfrm>
            <a:off x="7798477" y="1872171"/>
            <a:ext cx="1094004" cy="469514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返回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D207082-7EC6-4979-8110-9456133E1B88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6150472" y="2342502"/>
            <a:ext cx="0" cy="2622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95ADF18-1808-4839-860A-C24084DD02F7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6697474" y="2837585"/>
            <a:ext cx="1129384" cy="188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B6C49B8-1D3C-4C95-85A2-DB99A4114B57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8345479" y="2341685"/>
            <a:ext cx="14191" cy="263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72334F35-CE50-4220-94F7-8E439134FC14}"/>
              </a:ext>
            </a:extLst>
          </p:cNvPr>
          <p:cNvSpPr/>
          <p:nvPr/>
        </p:nvSpPr>
        <p:spPr>
          <a:xfrm>
            <a:off x="7113125" y="3276266"/>
            <a:ext cx="1045768" cy="4657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fib(0)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41" name="圆角矩形 89">
            <a:extLst>
              <a:ext uri="{FF2B5EF4-FFF2-40B4-BE49-F238E27FC236}">
                <a16:creationId xmlns:a16="http://schemas.microsoft.com/office/drawing/2014/main" id="{CA36CAC6-F2E5-4732-B768-BD6FC0A18E12}"/>
              </a:ext>
            </a:extLst>
          </p:cNvPr>
          <p:cNvSpPr/>
          <p:nvPr/>
        </p:nvSpPr>
        <p:spPr>
          <a:xfrm>
            <a:off x="7862500" y="3802997"/>
            <a:ext cx="994338" cy="469514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返回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B6C60F6-A363-4A0C-B290-D18726126676}"/>
              </a:ext>
            </a:extLst>
          </p:cNvPr>
          <p:cNvCxnSpPr>
            <a:cxnSpLocks/>
            <a:stCxn id="40" idx="4"/>
            <a:endCxn id="41" idx="1"/>
          </p:cNvCxnSpPr>
          <p:nvPr/>
        </p:nvCxnSpPr>
        <p:spPr>
          <a:xfrm>
            <a:off x="7636009" y="3742014"/>
            <a:ext cx="226491" cy="2957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A216C6AE-DA54-4BF5-AE95-04E690EB194A}"/>
              </a:ext>
            </a:extLst>
          </p:cNvPr>
          <p:cNvSpPr/>
          <p:nvPr/>
        </p:nvSpPr>
        <p:spPr>
          <a:xfrm>
            <a:off x="4817334" y="3275908"/>
            <a:ext cx="1094816" cy="4619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fib(1)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44" name="圆角矩形 95">
            <a:extLst>
              <a:ext uri="{FF2B5EF4-FFF2-40B4-BE49-F238E27FC236}">
                <a16:creationId xmlns:a16="http://schemas.microsoft.com/office/drawing/2014/main" id="{F810CE13-18B1-4E95-8D64-C026640DE71E}"/>
              </a:ext>
            </a:extLst>
          </p:cNvPr>
          <p:cNvSpPr/>
          <p:nvPr/>
        </p:nvSpPr>
        <p:spPr>
          <a:xfrm>
            <a:off x="5653302" y="3805674"/>
            <a:ext cx="994338" cy="461985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返回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1768EF6-0146-4CBE-B6C9-8296176472FE}"/>
              </a:ext>
            </a:extLst>
          </p:cNvPr>
          <p:cNvCxnSpPr>
            <a:cxnSpLocks/>
            <a:stCxn id="43" idx="4"/>
            <a:endCxn id="44" idx="1"/>
          </p:cNvCxnSpPr>
          <p:nvPr/>
        </p:nvCxnSpPr>
        <p:spPr>
          <a:xfrm>
            <a:off x="5364742" y="3737893"/>
            <a:ext cx="288560" cy="2987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B80B1EF-9CAE-44D0-AB8D-21F5E63CC683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>
            <a:off x="5934448" y="1412331"/>
            <a:ext cx="216024" cy="460657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111906C-BC54-48F0-9E40-2DB8A31CDCBB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flipH="1">
            <a:off x="5364742" y="3070459"/>
            <a:ext cx="785730" cy="205449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6AA3568-17EC-4BF8-8EAE-FF12913E9D14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>
          <a:xfrm flipH="1">
            <a:off x="7636009" y="3074224"/>
            <a:ext cx="723661" cy="20204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EF48366-E156-44BD-9439-87204C0146AB}"/>
              </a:ext>
            </a:extLst>
          </p:cNvPr>
          <p:cNvCxnSpPr>
            <a:cxnSpLocks/>
            <a:stCxn id="44" idx="0"/>
            <a:endCxn id="34" idx="2"/>
          </p:cNvCxnSpPr>
          <p:nvPr/>
        </p:nvCxnSpPr>
        <p:spPr>
          <a:xfrm flipV="1">
            <a:off x="6150471" y="3070459"/>
            <a:ext cx="1" cy="73521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4359424-F4CE-4176-86CD-56A900E4E125}"/>
              </a:ext>
            </a:extLst>
          </p:cNvPr>
          <p:cNvCxnSpPr>
            <a:cxnSpLocks/>
            <a:stCxn id="36" idx="0"/>
            <a:endCxn id="19" idx="2"/>
          </p:cNvCxnSpPr>
          <p:nvPr/>
        </p:nvCxnSpPr>
        <p:spPr>
          <a:xfrm flipH="1" flipV="1">
            <a:off x="5934448" y="1412331"/>
            <a:ext cx="2411031" cy="45984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1DF9555-EA99-466A-8C94-AFD3F58D351A}"/>
              </a:ext>
            </a:extLst>
          </p:cNvPr>
          <p:cNvCxnSpPr>
            <a:cxnSpLocks/>
            <a:stCxn id="41" idx="0"/>
            <a:endCxn id="35" idx="2"/>
          </p:cNvCxnSpPr>
          <p:nvPr/>
        </p:nvCxnSpPr>
        <p:spPr>
          <a:xfrm flipV="1">
            <a:off x="8359669" y="3074224"/>
            <a:ext cx="1" cy="72877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C150AFD-301E-4992-8DD1-2606A18D0CE8}"/>
              </a:ext>
            </a:extLst>
          </p:cNvPr>
          <p:cNvSpPr/>
          <p:nvPr/>
        </p:nvSpPr>
        <p:spPr bwMode="auto">
          <a:xfrm>
            <a:off x="4716016" y="1789310"/>
            <a:ext cx="4293158" cy="257579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zh-CN" altLang="en-US" sz="2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0F4337AA-6AAD-407F-87EE-4A0A6D1606C6}"/>
              </a:ext>
            </a:extLst>
          </p:cNvPr>
          <p:cNvSpPr/>
          <p:nvPr/>
        </p:nvSpPr>
        <p:spPr>
          <a:xfrm>
            <a:off x="126281" y="1628800"/>
            <a:ext cx="1168351" cy="5474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fib(3)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D58E9229-3F67-4052-82E3-3BEC55371FC3}"/>
              </a:ext>
            </a:extLst>
          </p:cNvPr>
          <p:cNvSpPr/>
          <p:nvPr/>
        </p:nvSpPr>
        <p:spPr>
          <a:xfrm>
            <a:off x="2625377" y="2449955"/>
            <a:ext cx="1168351" cy="547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2+fib(1)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162" name="圆角矩形 82">
            <a:extLst>
              <a:ext uri="{FF2B5EF4-FFF2-40B4-BE49-F238E27FC236}">
                <a16:creationId xmlns:a16="http://schemas.microsoft.com/office/drawing/2014/main" id="{1E446061-0695-4B4D-AAF3-29D8F3B04676}"/>
              </a:ext>
            </a:extLst>
          </p:cNvPr>
          <p:cNvSpPr/>
          <p:nvPr/>
        </p:nvSpPr>
        <p:spPr>
          <a:xfrm>
            <a:off x="2625377" y="1628801"/>
            <a:ext cx="1168351" cy="547436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返回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A852BB4C-6FFD-4F17-80A2-6F40CE5FD4F7}"/>
              </a:ext>
            </a:extLst>
          </p:cNvPr>
          <p:cNvCxnSpPr>
            <a:cxnSpLocks/>
            <a:stCxn id="159" idx="4"/>
            <a:endCxn id="160" idx="0"/>
          </p:cNvCxnSpPr>
          <p:nvPr/>
        </p:nvCxnSpPr>
        <p:spPr>
          <a:xfrm flipH="1">
            <a:off x="709209" y="2176237"/>
            <a:ext cx="1248" cy="2737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D3552AC2-D878-495A-A512-4DF3D3D9B72D}"/>
              </a:ext>
            </a:extLst>
          </p:cNvPr>
          <p:cNvCxnSpPr>
            <a:stCxn id="160" idx="3"/>
            <a:endCxn id="161" idx="1"/>
          </p:cNvCxnSpPr>
          <p:nvPr/>
        </p:nvCxnSpPr>
        <p:spPr>
          <a:xfrm>
            <a:off x="1293384" y="2723674"/>
            <a:ext cx="133199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B688B51C-029C-4464-B500-DA4E3EB6EBD6}"/>
              </a:ext>
            </a:extLst>
          </p:cNvPr>
          <p:cNvCxnSpPr>
            <a:cxnSpLocks/>
            <a:stCxn id="161" idx="0"/>
            <a:endCxn id="162" idx="2"/>
          </p:cNvCxnSpPr>
          <p:nvPr/>
        </p:nvCxnSpPr>
        <p:spPr>
          <a:xfrm flipV="1">
            <a:off x="3209553" y="2176237"/>
            <a:ext cx="0" cy="2737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82285494-81CF-4179-9DCC-AFA60ED05596}"/>
              </a:ext>
            </a:extLst>
          </p:cNvPr>
          <p:cNvSpPr/>
          <p:nvPr/>
        </p:nvSpPr>
        <p:spPr>
          <a:xfrm>
            <a:off x="1830588" y="3182140"/>
            <a:ext cx="1168351" cy="4619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fib(1)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167" name="圆角矩形 111">
            <a:extLst>
              <a:ext uri="{FF2B5EF4-FFF2-40B4-BE49-F238E27FC236}">
                <a16:creationId xmlns:a16="http://schemas.microsoft.com/office/drawing/2014/main" id="{844A1300-2577-425D-9E9A-9B6934CA3F95}"/>
              </a:ext>
            </a:extLst>
          </p:cNvPr>
          <p:cNvSpPr/>
          <p:nvPr/>
        </p:nvSpPr>
        <p:spPr>
          <a:xfrm>
            <a:off x="3295332" y="3182140"/>
            <a:ext cx="994338" cy="463325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返回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99093A38-65B6-4138-B259-2D2E41E671F1}"/>
              </a:ext>
            </a:extLst>
          </p:cNvPr>
          <p:cNvCxnSpPr>
            <a:cxnSpLocks/>
            <a:stCxn id="166" idx="6"/>
            <a:endCxn id="167" idx="1"/>
          </p:cNvCxnSpPr>
          <p:nvPr/>
        </p:nvCxnSpPr>
        <p:spPr>
          <a:xfrm>
            <a:off x="2998939" y="3413131"/>
            <a:ext cx="296393" cy="6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56863540-2121-475D-A2BC-AFA06DE48955}"/>
              </a:ext>
            </a:extLst>
          </p:cNvPr>
          <p:cNvCxnSpPr>
            <a:cxnSpLocks/>
            <a:stCxn id="162" idx="0"/>
            <a:endCxn id="18" idx="2"/>
          </p:cNvCxnSpPr>
          <p:nvPr/>
        </p:nvCxnSpPr>
        <p:spPr>
          <a:xfrm flipV="1">
            <a:off x="3209553" y="1412331"/>
            <a:ext cx="1" cy="21647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150BEE4-8F71-4819-B350-A3A794D74E79}"/>
              </a:ext>
            </a:extLst>
          </p:cNvPr>
          <p:cNvCxnSpPr>
            <a:cxnSpLocks/>
            <a:stCxn id="18" idx="2"/>
            <a:endCxn id="159" idx="7"/>
          </p:cNvCxnSpPr>
          <p:nvPr/>
        </p:nvCxnSpPr>
        <p:spPr>
          <a:xfrm flipH="1">
            <a:off x="1123531" y="1412331"/>
            <a:ext cx="2086023" cy="296639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50339604-F4EA-46D4-8A95-328A9022EE81}"/>
              </a:ext>
            </a:extLst>
          </p:cNvPr>
          <p:cNvCxnSpPr>
            <a:cxnSpLocks/>
            <a:stCxn id="161" idx="2"/>
            <a:endCxn id="166" idx="0"/>
          </p:cNvCxnSpPr>
          <p:nvPr/>
        </p:nvCxnSpPr>
        <p:spPr>
          <a:xfrm flipH="1">
            <a:off x="2414764" y="2997393"/>
            <a:ext cx="794789" cy="184747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5BC43DE5-199A-478B-8311-D4517314122F}"/>
              </a:ext>
            </a:extLst>
          </p:cNvPr>
          <p:cNvCxnSpPr>
            <a:cxnSpLocks/>
            <a:stCxn id="167" idx="0"/>
            <a:endCxn id="161" idx="2"/>
          </p:cNvCxnSpPr>
          <p:nvPr/>
        </p:nvCxnSpPr>
        <p:spPr>
          <a:xfrm flipH="1" flipV="1">
            <a:off x="3209553" y="2997393"/>
            <a:ext cx="582948" cy="18474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椭圆 223">
            <a:extLst>
              <a:ext uri="{FF2B5EF4-FFF2-40B4-BE49-F238E27FC236}">
                <a16:creationId xmlns:a16="http://schemas.microsoft.com/office/drawing/2014/main" id="{98434354-57D8-492D-912E-84BB30B663B0}"/>
              </a:ext>
            </a:extLst>
          </p:cNvPr>
          <p:cNvSpPr/>
          <p:nvPr/>
        </p:nvSpPr>
        <p:spPr>
          <a:xfrm>
            <a:off x="991736" y="3864451"/>
            <a:ext cx="1094005" cy="469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fib(2)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576BB20F-2305-4A18-A703-16A127D1B9DA}"/>
              </a:ext>
            </a:extLst>
          </p:cNvPr>
          <p:cNvSpPr/>
          <p:nvPr/>
        </p:nvSpPr>
        <p:spPr>
          <a:xfrm>
            <a:off x="991736" y="4596174"/>
            <a:ext cx="1094005" cy="465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fib(1)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D463C302-687F-418C-80AC-823A3F131B8E}"/>
              </a:ext>
            </a:extLst>
          </p:cNvPr>
          <p:cNvSpPr/>
          <p:nvPr/>
        </p:nvSpPr>
        <p:spPr>
          <a:xfrm>
            <a:off x="3215125" y="4596173"/>
            <a:ext cx="1065623" cy="469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1+fib(0)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227" name="圆角矩形 32">
            <a:extLst>
              <a:ext uri="{FF2B5EF4-FFF2-40B4-BE49-F238E27FC236}">
                <a16:creationId xmlns:a16="http://schemas.microsoft.com/office/drawing/2014/main" id="{84A13AE6-D8DD-4509-9B41-1FE1E1C01AB6}"/>
              </a:ext>
            </a:extLst>
          </p:cNvPr>
          <p:cNvSpPr/>
          <p:nvPr/>
        </p:nvSpPr>
        <p:spPr>
          <a:xfrm>
            <a:off x="3186744" y="3863634"/>
            <a:ext cx="1094004" cy="469514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返回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0FA2099-E6CF-428C-B80D-F33276084055}"/>
              </a:ext>
            </a:extLst>
          </p:cNvPr>
          <p:cNvCxnSpPr>
            <a:cxnSpLocks/>
            <a:stCxn id="224" idx="4"/>
            <a:endCxn id="225" idx="0"/>
          </p:cNvCxnSpPr>
          <p:nvPr/>
        </p:nvCxnSpPr>
        <p:spPr>
          <a:xfrm>
            <a:off x="1538739" y="4333965"/>
            <a:ext cx="0" cy="2622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F82B8B1B-08A2-42BD-9C97-6D0CA8F17752}"/>
              </a:ext>
            </a:extLst>
          </p:cNvPr>
          <p:cNvCxnSpPr>
            <a:cxnSpLocks/>
            <a:stCxn id="225" idx="3"/>
            <a:endCxn id="226" idx="1"/>
          </p:cNvCxnSpPr>
          <p:nvPr/>
        </p:nvCxnSpPr>
        <p:spPr>
          <a:xfrm>
            <a:off x="2085741" y="4829048"/>
            <a:ext cx="1129384" cy="188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E3834A85-CE55-4B44-A534-0E255041654D}"/>
              </a:ext>
            </a:extLst>
          </p:cNvPr>
          <p:cNvCxnSpPr>
            <a:cxnSpLocks/>
            <a:stCxn id="226" idx="0"/>
            <a:endCxn id="227" idx="2"/>
          </p:cNvCxnSpPr>
          <p:nvPr/>
        </p:nvCxnSpPr>
        <p:spPr>
          <a:xfrm flipH="1" flipV="1">
            <a:off x="3733746" y="4333148"/>
            <a:ext cx="14191" cy="263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4418F0B3-341C-4AD1-B318-50D646B78A6D}"/>
              </a:ext>
            </a:extLst>
          </p:cNvPr>
          <p:cNvSpPr/>
          <p:nvPr/>
        </p:nvSpPr>
        <p:spPr>
          <a:xfrm>
            <a:off x="2501392" y="5267729"/>
            <a:ext cx="1045768" cy="4657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fib(0)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232" name="圆角矩形 89">
            <a:extLst>
              <a:ext uri="{FF2B5EF4-FFF2-40B4-BE49-F238E27FC236}">
                <a16:creationId xmlns:a16="http://schemas.microsoft.com/office/drawing/2014/main" id="{9CF69F50-86ED-4BC7-AEF7-75B17E5FBEFC}"/>
              </a:ext>
            </a:extLst>
          </p:cNvPr>
          <p:cNvSpPr/>
          <p:nvPr/>
        </p:nvSpPr>
        <p:spPr>
          <a:xfrm>
            <a:off x="3250767" y="5794460"/>
            <a:ext cx="994338" cy="469514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返回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A5D5BFA4-A9A7-4B29-8B4A-5E9EF3E9A98F}"/>
              </a:ext>
            </a:extLst>
          </p:cNvPr>
          <p:cNvCxnSpPr>
            <a:cxnSpLocks/>
            <a:stCxn id="231" idx="4"/>
            <a:endCxn id="232" idx="1"/>
          </p:cNvCxnSpPr>
          <p:nvPr/>
        </p:nvCxnSpPr>
        <p:spPr>
          <a:xfrm>
            <a:off x="3024276" y="5733477"/>
            <a:ext cx="226491" cy="2957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椭圆 233">
            <a:extLst>
              <a:ext uri="{FF2B5EF4-FFF2-40B4-BE49-F238E27FC236}">
                <a16:creationId xmlns:a16="http://schemas.microsoft.com/office/drawing/2014/main" id="{3892D80A-F04D-451E-9124-DC030C859DEF}"/>
              </a:ext>
            </a:extLst>
          </p:cNvPr>
          <p:cNvSpPr/>
          <p:nvPr/>
        </p:nvSpPr>
        <p:spPr>
          <a:xfrm>
            <a:off x="205601" y="5267371"/>
            <a:ext cx="1094816" cy="4619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fib(1)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235" name="圆角矩形 95">
            <a:extLst>
              <a:ext uri="{FF2B5EF4-FFF2-40B4-BE49-F238E27FC236}">
                <a16:creationId xmlns:a16="http://schemas.microsoft.com/office/drawing/2014/main" id="{321C4771-C372-4A57-8E83-10A35F9EE4AB}"/>
              </a:ext>
            </a:extLst>
          </p:cNvPr>
          <p:cNvSpPr/>
          <p:nvPr/>
        </p:nvSpPr>
        <p:spPr>
          <a:xfrm>
            <a:off x="1041569" y="5797137"/>
            <a:ext cx="994338" cy="461985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返回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2A284968-62B3-42A0-B149-D9B71CED0431}"/>
              </a:ext>
            </a:extLst>
          </p:cNvPr>
          <p:cNvCxnSpPr>
            <a:cxnSpLocks/>
            <a:stCxn id="234" idx="4"/>
            <a:endCxn id="235" idx="1"/>
          </p:cNvCxnSpPr>
          <p:nvPr/>
        </p:nvCxnSpPr>
        <p:spPr>
          <a:xfrm>
            <a:off x="753009" y="5729356"/>
            <a:ext cx="288560" cy="2987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0EE4D4DB-A9F2-47B9-B8E0-F95F446A66E2}"/>
              </a:ext>
            </a:extLst>
          </p:cNvPr>
          <p:cNvCxnSpPr>
            <a:cxnSpLocks/>
            <a:stCxn id="225" idx="2"/>
            <a:endCxn id="234" idx="0"/>
          </p:cNvCxnSpPr>
          <p:nvPr/>
        </p:nvCxnSpPr>
        <p:spPr>
          <a:xfrm flipH="1">
            <a:off x="753009" y="5061922"/>
            <a:ext cx="785730" cy="205449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FD0356F8-F4E0-4BFF-9ABD-2E06FA90CDB2}"/>
              </a:ext>
            </a:extLst>
          </p:cNvPr>
          <p:cNvCxnSpPr>
            <a:cxnSpLocks/>
            <a:stCxn id="226" idx="2"/>
            <a:endCxn id="231" idx="0"/>
          </p:cNvCxnSpPr>
          <p:nvPr/>
        </p:nvCxnSpPr>
        <p:spPr>
          <a:xfrm flipH="1">
            <a:off x="3024276" y="5065687"/>
            <a:ext cx="723661" cy="20204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8C7930AB-202D-4B5B-BCD1-944B00A66D54}"/>
              </a:ext>
            </a:extLst>
          </p:cNvPr>
          <p:cNvCxnSpPr>
            <a:cxnSpLocks/>
            <a:stCxn id="235" idx="0"/>
            <a:endCxn id="225" idx="2"/>
          </p:cNvCxnSpPr>
          <p:nvPr/>
        </p:nvCxnSpPr>
        <p:spPr>
          <a:xfrm flipV="1">
            <a:off x="1538738" y="5061922"/>
            <a:ext cx="1" cy="73521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BB6CEB30-B3ED-45B6-87AA-934C7823848D}"/>
              </a:ext>
            </a:extLst>
          </p:cNvPr>
          <p:cNvCxnSpPr>
            <a:cxnSpLocks/>
            <a:stCxn id="232" idx="0"/>
            <a:endCxn id="226" idx="2"/>
          </p:cNvCxnSpPr>
          <p:nvPr/>
        </p:nvCxnSpPr>
        <p:spPr>
          <a:xfrm flipV="1">
            <a:off x="3747936" y="5065687"/>
            <a:ext cx="1" cy="72877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8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7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 tmFilter="0, 0; .2, .5; .8, .5; 1, 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3" dur="250" autoRev="1" fill="hold"/>
                                        <p:tgtEl>
                                          <p:spTgt spid="2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/>
      <p:bldP spid="241" grpId="1" animBg="1"/>
      <p:bldP spid="160" grpId="0" animBg="1"/>
      <p:bldP spid="17" grpId="0" animBg="1"/>
      <p:bldP spid="18" grpId="0" animBg="1"/>
      <p:bldP spid="19" grpId="0" animBg="1"/>
      <p:bldP spid="20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3" grpId="0" animBg="1"/>
      <p:bldP spid="44" grpId="0" animBg="1"/>
      <p:bldP spid="52" grpId="0" animBg="1"/>
      <p:bldP spid="52" grpId="1" animBg="1"/>
      <p:bldP spid="159" grpId="0" animBg="1"/>
      <p:bldP spid="161" grpId="0" animBg="1"/>
      <p:bldP spid="162" grpId="0" animBg="1"/>
      <p:bldP spid="166" grpId="0" animBg="1"/>
      <p:bldP spid="167" grpId="0" animBg="1"/>
      <p:bldP spid="224" grpId="0" animBg="1"/>
      <p:bldP spid="225" grpId="0" animBg="1"/>
      <p:bldP spid="226" grpId="0" animBg="1"/>
      <p:bldP spid="227" grpId="0" animBg="1"/>
      <p:bldP spid="231" grpId="0" animBg="1"/>
      <p:bldP spid="232" grpId="0" animBg="1"/>
      <p:bldP spid="234" grpId="0" animBg="1"/>
      <p:bldP spid="2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C43A28A-5764-4A1C-93A8-456F8E731531}"/>
              </a:ext>
            </a:extLst>
          </p:cNvPr>
          <p:cNvSpPr txBox="1">
            <a:spLocks/>
          </p:cNvSpPr>
          <p:nvPr/>
        </p:nvSpPr>
        <p:spPr bwMode="auto">
          <a:xfrm>
            <a:off x="4561012" y="952500"/>
            <a:ext cx="4392488" cy="5346700"/>
          </a:xfrm>
          <a:prstGeom prst="rect">
            <a:avLst/>
          </a:prstGeom>
          <a:solidFill>
            <a:srgbClr val="EBFFF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282A251-1CE3-4BAE-B4F7-886F891E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改进的递归程序（存储增强）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787BC8B-F24E-47FB-90C8-3C1296141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4248472" cy="5346700"/>
          </a:xfrm>
          <a:solidFill>
            <a:srgbClr val="FFFFE1"/>
          </a:solidFill>
        </p:spPr>
        <p:txBody>
          <a:bodyPr/>
          <a:lstStyle/>
          <a:p>
            <a:pPr marL="0" indent="0">
              <a:spcBef>
                <a:spcPct val="0"/>
              </a:spcBef>
              <a:buClr>
                <a:srgbClr val="A959A1"/>
              </a:buClr>
              <a:buSzTx/>
              <a:buNone/>
            </a:pPr>
            <a:endParaRPr kumimoji="0" lang="en-US" altLang="zh-CN" sz="2000" dirty="0">
              <a:solidFill>
                <a:srgbClr val="000000"/>
              </a:solidFill>
            </a:endParaRPr>
          </a:p>
          <a:p>
            <a:pPr marL="0" indent="0"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000000"/>
                </a:solidFill>
              </a:rPr>
              <a:t>// </a:t>
            </a:r>
            <a:r>
              <a:rPr kumimoji="0" lang="zh-CN" altLang="en-US" sz="2000" dirty="0">
                <a:solidFill>
                  <a:srgbClr val="000000"/>
                </a:solidFill>
              </a:rPr>
              <a:t>初始值设为</a:t>
            </a:r>
            <a:r>
              <a:rPr kumimoji="0" lang="en-US" altLang="zh-CN" sz="2000" dirty="0">
                <a:solidFill>
                  <a:srgbClr val="000000"/>
                </a:solidFill>
              </a:rPr>
              <a:t>-1</a:t>
            </a:r>
            <a:r>
              <a:rPr kumimoji="0" lang="zh-CN" altLang="en-US" sz="2000" dirty="0">
                <a:solidFill>
                  <a:srgbClr val="000000"/>
                </a:solidFill>
              </a:rPr>
              <a:t>，表示还没有计算</a:t>
            </a:r>
          </a:p>
          <a:p>
            <a:pPr marL="0" indent="0"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int</a:t>
            </a: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</a:t>
            </a:r>
            <a:r>
              <a:rPr kumimoji="0" lang="en-US" altLang="zh-CN" sz="200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fib_result</a:t>
            </a: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[100];</a:t>
            </a:r>
          </a:p>
          <a:p>
            <a:pPr marL="0" indent="0">
              <a:spcBef>
                <a:spcPct val="0"/>
              </a:spcBef>
              <a:buClr>
                <a:srgbClr val="A959A1"/>
              </a:buClr>
              <a:buSzTx/>
              <a:buNone/>
            </a:pPr>
            <a:endParaRPr kumimoji="0" lang="zh-CN" altLang="en-US" sz="2000" dirty="0">
              <a:solidFill>
                <a:srgbClr val="000000"/>
              </a:solidFill>
              <a:latin typeface="Consolas" pitchFamily="49" charset="0"/>
              <a:ea typeface="仿宋" pitchFamily="49" charset="-122"/>
            </a:endParaRPr>
          </a:p>
          <a:p>
            <a:pPr marL="0" indent="0"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int</a:t>
            </a: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</a:t>
            </a:r>
            <a:r>
              <a:rPr kumimoji="0" lang="en-US" altLang="zh-CN" sz="200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fib_improved</a:t>
            </a: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(</a:t>
            </a:r>
            <a:r>
              <a:rPr kumimoji="0" lang="en-US" altLang="zh-CN" sz="200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int</a:t>
            </a: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n) {</a:t>
            </a:r>
          </a:p>
          <a:p>
            <a:pPr marL="0" indent="0"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   if (n == 0 || n == 1)</a:t>
            </a:r>
          </a:p>
          <a:p>
            <a:pPr marL="0" indent="0"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       return 1;</a:t>
            </a:r>
          </a:p>
          <a:p>
            <a:pPr marL="0" indent="0"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   if (</a:t>
            </a:r>
            <a:r>
              <a:rPr kumimoji="0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fib_result</a:t>
            </a:r>
            <a:r>
              <a:rPr kumimoji="0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[n] &gt; 0)</a:t>
            </a:r>
          </a:p>
          <a:p>
            <a:pPr marL="0" indent="0"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       return </a:t>
            </a:r>
            <a:r>
              <a:rPr kumimoji="0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fib_result</a:t>
            </a:r>
            <a:r>
              <a:rPr kumimoji="0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[n];</a:t>
            </a:r>
          </a:p>
          <a:p>
            <a:pPr marL="0" indent="0"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   </a:t>
            </a:r>
            <a:r>
              <a:rPr kumimoji="0"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fib_result</a:t>
            </a:r>
            <a:r>
              <a:rPr kumimoji="0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[n] </a:t>
            </a: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=</a:t>
            </a:r>
          </a:p>
          <a:p>
            <a:pPr marL="0" indent="0"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       </a:t>
            </a:r>
            <a:r>
              <a:rPr kumimoji="0" lang="en-US" altLang="zh-CN" sz="200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fib_improved</a:t>
            </a: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(n - 1)</a:t>
            </a:r>
          </a:p>
          <a:p>
            <a:pPr marL="0" indent="0"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     + </a:t>
            </a:r>
            <a:r>
              <a:rPr kumimoji="0" lang="en-US" altLang="zh-CN" sz="200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fib_improved</a:t>
            </a: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(n - 2);</a:t>
            </a:r>
          </a:p>
          <a:p>
            <a:pPr marL="0" indent="0"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   return </a:t>
            </a:r>
            <a:r>
              <a:rPr kumimoji="0" lang="en-US" altLang="zh-CN" sz="200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fib_result</a:t>
            </a: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[n];</a:t>
            </a:r>
          </a:p>
          <a:p>
            <a:pPr marL="0" indent="0"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0E84301-6DB6-4B9D-BAA6-C4210E848A10}"/>
                  </a:ext>
                </a:extLst>
              </p:cNvPr>
              <p:cNvSpPr txBox="1"/>
              <p:nvPr/>
            </p:nvSpPr>
            <p:spPr>
              <a:xfrm>
                <a:off x="4561013" y="1791188"/>
                <a:ext cx="4392488" cy="2351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buClr>
                    <a:srgbClr val="000066"/>
                  </a:buClr>
                  <a:buSzPct val="80000"/>
                </a:pPr>
                <a:r>
                  <a:rPr kumimoji="1" lang="zh-CN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设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fib(n)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的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执行时间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为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𝑇</m:t>
                    </m:r>
                    <m:r>
                      <a:rPr kumimoji="1"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𝑛</m:t>
                    </m:r>
                    <m:r>
                      <a:rPr kumimoji="1"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，则</a:t>
                </a:r>
                <a:endParaRPr kumimoji="1"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  <a:buClr>
                    <a:srgbClr val="000066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kumimoji="1" lang="en-US" altLang="zh-CN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  <m:t>,                        </m:t>
                              </m:r>
                              <m:r>
                                <a:rPr kumimoji="1"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  <m:t>𝑛</m:t>
                              </m:r>
                              <m:r>
                                <a:rPr kumimoji="1"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微软雅黑" panose="020B0503020204020204" pitchFamily="34" charset="-122"/>
                                </a:rPr>
                                <m:t>≤</m:t>
                              </m:r>
                              <m:r>
                                <a:rPr kumimoji="1"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  <m:t>1</m:t>
                              </m:r>
                            </m:e>
                            <m:e/>
                          </m:eqArr>
                        </m:e>
                      </m:d>
                    </m:oMath>
                  </m:oMathPara>
                </a14:m>
                <a:endParaRPr kumimoji="1" lang="en-US" altLang="zh-CN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Clr>
                    <a:srgbClr val="000066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kumimoji="1"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微软雅黑" panose="020B0503020204020204" pitchFamily="34" charset="-122"/>
                        </a:rPr>
                        <m:t>∙</m:t>
                      </m:r>
                      <m:r>
                        <a:rPr kumimoji="1"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微软雅黑" panose="020B0503020204020204" pitchFamily="34" charset="-122"/>
                        </a:rPr>
                        <m:t>𝑛</m:t>
                      </m:r>
                      <m:r>
                        <a:rPr kumimoji="1"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</m:t>
                      </m:r>
                      <m:r>
                        <a:rPr kumimoji="1"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𝑂</m:t>
                      </m:r>
                      <m:d>
                        <m:dPr>
                          <m:ctrlPr>
                            <a:rPr kumimoji="1"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kumimoji="1"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1" lang="en-US" altLang="zh-CN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Clr>
                    <a:srgbClr val="000066"/>
                  </a:buClr>
                  <a:buSzPct val="80000"/>
                </a:pPr>
                <a:r>
                  <a:rPr kumimoji="1"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如果</a:t>
                </a:r>
                <a:r>
                  <a:rPr kumimoji="1"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n=64</a:t>
                </a:r>
                <a:r>
                  <a:rPr kumimoji="1"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，大概需要计算</a:t>
                </a:r>
                <a:r>
                  <a:rPr kumimoji="1" lang="en-US" altLang="zh-CN" sz="2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0.1</a:t>
                </a:r>
                <a:r>
                  <a:rPr kumimoji="1" lang="zh-CN" altLang="en-US" sz="2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微秒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0E84301-6DB6-4B9D-BAA6-C4210E848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013" y="1791188"/>
                <a:ext cx="4392488" cy="2351413"/>
              </a:xfrm>
              <a:prstGeom prst="rect">
                <a:avLst/>
              </a:prstGeom>
              <a:blipFill>
                <a:blip r:embed="rId5"/>
                <a:stretch>
                  <a:fillRect l="-2080" b="-4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BD7208D-DF49-4298-92F1-E2883FF46A52}"/>
                  </a:ext>
                </a:extLst>
              </p:cNvPr>
              <p:cNvSpPr txBox="1"/>
              <p:nvPr/>
            </p:nvSpPr>
            <p:spPr>
              <a:xfrm>
                <a:off x="7923429" y="2874422"/>
                <a:ext cx="75302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</m:t>
                      </m:r>
                      <m:r>
                        <a:rPr kumimoji="1"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&gt;1</m:t>
                      </m:r>
                    </m:oMath>
                  </m:oMathPara>
                </a14:m>
                <a:endParaRPr kumimoji="1" lang="zh-CN" altLang="en-US" sz="2200" i="1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BD7208D-DF49-4298-92F1-E2883FF46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429" y="2874422"/>
                <a:ext cx="753027" cy="338554"/>
              </a:xfrm>
              <a:prstGeom prst="rect">
                <a:avLst/>
              </a:prstGeom>
              <a:blipFill>
                <a:blip r:embed="rId6"/>
                <a:stretch>
                  <a:fillRect l="-4878" r="-8943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EFD52E2-F242-4E53-8E39-617FB37CB0F9}"/>
                  </a:ext>
                </a:extLst>
              </p:cNvPr>
              <p:cNvSpPr txBox="1"/>
              <p:nvPr/>
            </p:nvSpPr>
            <p:spPr>
              <a:xfrm>
                <a:off x="5793890" y="2874422"/>
                <a:ext cx="112870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𝑇</m:t>
                      </m:r>
                      <m:r>
                        <a:rPr kumimoji="1"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kumimoji="1"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</m:t>
                      </m:r>
                      <m:r>
                        <a:rPr kumimoji="1"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−1)</m:t>
                      </m:r>
                    </m:oMath>
                  </m:oMathPara>
                </a14:m>
                <a:endParaRPr kumimoji="1" lang="zh-CN" altLang="en-US" sz="2200" i="1" dirty="0">
                  <a:solidFill>
                    <a:srgbClr val="FF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EFD52E2-F242-4E53-8E39-617FB37CB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890" y="2874422"/>
                <a:ext cx="1128707" cy="338554"/>
              </a:xfrm>
              <a:prstGeom prst="rect">
                <a:avLst/>
              </a:prstGeom>
              <a:blipFill>
                <a:blip r:embed="rId7"/>
                <a:stretch>
                  <a:fillRect l="-5376" r="-8065" b="-3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CD5C76-0102-497D-9160-D89D372F0D19}"/>
                  </a:ext>
                </a:extLst>
              </p:cNvPr>
              <p:cNvSpPr txBox="1"/>
              <p:nvPr/>
            </p:nvSpPr>
            <p:spPr>
              <a:xfrm>
                <a:off x="6874010" y="2874422"/>
                <a:ext cx="55463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200" i="1" dirty="0">
                  <a:solidFill>
                    <a:srgbClr val="FF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CD5C76-0102-497D-9160-D89D372F0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010" y="2874422"/>
                <a:ext cx="554639" cy="338554"/>
              </a:xfrm>
              <a:prstGeom prst="rect">
                <a:avLst/>
              </a:prstGeom>
              <a:blipFill>
                <a:blip r:embed="rId8"/>
                <a:stretch>
                  <a:fillRect l="-10989" r="-4396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60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0723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输入两个正整数</a:t>
            </a:r>
            <a:r>
              <a:rPr lang="en-US" altLang="zh-CN"/>
              <a:t>m</a:t>
            </a:r>
            <a:r>
              <a:rPr lang="zh-CN" altLang="en-US"/>
              <a:t>、</a:t>
            </a:r>
            <a:r>
              <a:rPr lang="en-US" altLang="zh-CN"/>
              <a:t>n</a:t>
            </a:r>
            <a:r>
              <a:rPr lang="zh-CN" altLang="en-US"/>
              <a:t>，求组合数</a:t>
            </a:r>
            <a:r>
              <a:rPr lang="en-US" altLang="zh-CN"/>
              <a:t>C(m, n)</a:t>
            </a:r>
            <a:endParaRPr lang="zh-CN" altLang="en-US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500313"/>
            <a:ext cx="25527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929063"/>
            <a:ext cx="2695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47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choose(int m, int n)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int res = 1;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for (int i = 1; i &lt;= m; i++)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res = res * (n - i + 1) / i;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res;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1750" name="TextBox 3"/>
          <p:cNvSpPr txBox="1">
            <a:spLocks noChangeArrowheads="1"/>
          </p:cNvSpPr>
          <p:nvPr/>
        </p:nvSpPr>
        <p:spPr bwMode="auto">
          <a:xfrm>
            <a:off x="6143625" y="4292600"/>
            <a:ext cx="2428875" cy="708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FF0000"/>
                </a:solidFill>
              </a:rPr>
              <a:t>公式法</a:t>
            </a:r>
          </a:p>
        </p:txBody>
      </p:sp>
    </p:spTree>
    <p:extLst>
      <p:ext uri="{BB962C8B-B14F-4D97-AF65-F5344CB8AC3E}">
        <p14:creationId xmlns:p14="http://schemas.microsoft.com/office/powerpoint/2010/main" val="232795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choose(int m, int n)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int ch[10][10];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for (int i = 1; i &lt;= n; i++)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ch[i][0] = 1;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for (int j = 1; j &lt; i; j++)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    ch[i][j] = ch[i - 1][j - 1] + ch[i - 1][j];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ch[i][i] = 1;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ch[n][m];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2774" name="TextBox 3"/>
          <p:cNvSpPr txBox="1">
            <a:spLocks noChangeArrowheads="1"/>
          </p:cNvSpPr>
          <p:nvPr/>
        </p:nvSpPr>
        <p:spPr bwMode="auto">
          <a:xfrm>
            <a:off x="6143625" y="4292600"/>
            <a:ext cx="2428875" cy="708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FF0000"/>
                </a:solidFill>
              </a:rPr>
              <a:t>递推法</a:t>
            </a:r>
          </a:p>
        </p:txBody>
      </p:sp>
    </p:spTree>
    <p:extLst>
      <p:ext uri="{BB962C8B-B14F-4D97-AF65-F5344CB8AC3E}">
        <p14:creationId xmlns:p14="http://schemas.microsoft.com/office/powerpoint/2010/main" val="3401533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choose(int m, int n)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if (m == 0 || m == n)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return 1;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choose(m - 1, n - 1) + choose(m, n - 1);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3798" name="TextBox 3"/>
          <p:cNvSpPr txBox="1">
            <a:spLocks noChangeArrowheads="1"/>
          </p:cNvSpPr>
          <p:nvPr/>
        </p:nvSpPr>
        <p:spPr bwMode="auto">
          <a:xfrm>
            <a:off x="6143625" y="4292600"/>
            <a:ext cx="2428875" cy="708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FF0000"/>
                </a:solidFill>
              </a:rPr>
              <a:t>递归法</a:t>
            </a:r>
          </a:p>
        </p:txBody>
      </p:sp>
    </p:spTree>
    <p:extLst>
      <p:ext uri="{BB962C8B-B14F-4D97-AF65-F5344CB8AC3E}">
        <p14:creationId xmlns:p14="http://schemas.microsoft.com/office/powerpoint/2010/main" val="960031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6EFDA25-A610-40F0-9E5B-A421AA3E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85750" y="121443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C(2,4)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71750" y="1214438"/>
            <a:ext cx="142875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C(1,3)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39" name="直接箭头连接符 38"/>
          <p:cNvCxnSpPr>
            <a:stCxn id="37" idx="6"/>
            <a:endCxn id="38" idx="1"/>
          </p:cNvCxnSpPr>
          <p:nvPr/>
        </p:nvCxnSpPr>
        <p:spPr>
          <a:xfrm>
            <a:off x="1714500" y="1500188"/>
            <a:ext cx="85725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143500" y="1214438"/>
            <a:ext cx="142875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3+C(2,3)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41" name="直接箭头连接符 40"/>
          <p:cNvCxnSpPr>
            <a:stCxn id="38" idx="3"/>
            <a:endCxn id="40" idx="1"/>
          </p:cNvCxnSpPr>
          <p:nvPr/>
        </p:nvCxnSpPr>
        <p:spPr>
          <a:xfrm>
            <a:off x="4000500" y="1500188"/>
            <a:ext cx="11430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7429500" y="121443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6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43" name="直接箭头连接符 42"/>
          <p:cNvCxnSpPr>
            <a:stCxn id="40" idx="3"/>
            <a:endCxn id="42" idx="2"/>
          </p:cNvCxnSpPr>
          <p:nvPr/>
        </p:nvCxnSpPr>
        <p:spPr>
          <a:xfrm>
            <a:off x="6572250" y="1500188"/>
            <a:ext cx="85725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2"/>
            <a:endCxn id="62" idx="0"/>
          </p:cNvCxnSpPr>
          <p:nvPr/>
        </p:nvCxnSpPr>
        <p:spPr>
          <a:xfrm rot="5400000">
            <a:off x="2214563" y="1000125"/>
            <a:ext cx="285750" cy="185737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7" idx="0"/>
            <a:endCxn id="38" idx="2"/>
          </p:cNvCxnSpPr>
          <p:nvPr/>
        </p:nvCxnSpPr>
        <p:spPr>
          <a:xfrm rot="5400000" flipH="1" flipV="1">
            <a:off x="3142457" y="1928019"/>
            <a:ext cx="285750" cy="1587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714375" y="207168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C(1,3)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14375" y="2928938"/>
            <a:ext cx="142875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C(0,2)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64" name="直接箭头连接符 63"/>
          <p:cNvCxnSpPr>
            <a:stCxn id="62" idx="4"/>
            <a:endCxn id="63" idx="0"/>
          </p:cNvCxnSpPr>
          <p:nvPr/>
        </p:nvCxnSpPr>
        <p:spPr>
          <a:xfrm rot="5400000">
            <a:off x="1284288" y="2786063"/>
            <a:ext cx="2873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71750" y="2928938"/>
            <a:ext cx="142875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1+C(1,2)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66" name="直接箭头连接符 65"/>
          <p:cNvCxnSpPr>
            <a:stCxn id="63" idx="3"/>
            <a:endCxn id="65" idx="1"/>
          </p:cNvCxnSpPr>
          <p:nvPr/>
        </p:nvCxnSpPr>
        <p:spPr>
          <a:xfrm flipV="1">
            <a:off x="2143125" y="3214688"/>
            <a:ext cx="42862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571750" y="207168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3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68" name="直接箭头连接符 67"/>
          <p:cNvCxnSpPr>
            <a:stCxn id="65" idx="0"/>
            <a:endCxn id="67" idx="4"/>
          </p:cNvCxnSpPr>
          <p:nvPr/>
        </p:nvCxnSpPr>
        <p:spPr>
          <a:xfrm rot="5400000" flipH="1" flipV="1">
            <a:off x="3142457" y="2785269"/>
            <a:ext cx="28575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5143500" y="207168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C(2,3)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143500" y="2928938"/>
            <a:ext cx="142875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C(1,2)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80" name="直接箭头连接符 79"/>
          <p:cNvCxnSpPr>
            <a:stCxn id="78" idx="4"/>
            <a:endCxn id="79" idx="0"/>
          </p:cNvCxnSpPr>
          <p:nvPr/>
        </p:nvCxnSpPr>
        <p:spPr>
          <a:xfrm rot="5400000">
            <a:off x="5715000" y="2786063"/>
            <a:ext cx="287337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7000875" y="2928938"/>
            <a:ext cx="142875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2+C(2,2)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82" name="直接箭头连接符 81"/>
          <p:cNvCxnSpPr>
            <a:stCxn id="79" idx="3"/>
            <a:endCxn id="81" idx="1"/>
          </p:cNvCxnSpPr>
          <p:nvPr/>
        </p:nvCxnSpPr>
        <p:spPr>
          <a:xfrm flipV="1">
            <a:off x="6572250" y="3214688"/>
            <a:ext cx="42862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/>
          <p:cNvSpPr/>
          <p:nvPr/>
        </p:nvSpPr>
        <p:spPr>
          <a:xfrm>
            <a:off x="7000875" y="207168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3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84" name="直接箭头连接符 83"/>
          <p:cNvCxnSpPr>
            <a:stCxn id="81" idx="0"/>
            <a:endCxn id="83" idx="4"/>
          </p:cNvCxnSpPr>
          <p:nvPr/>
        </p:nvCxnSpPr>
        <p:spPr>
          <a:xfrm rot="5400000" flipH="1" flipV="1">
            <a:off x="7573169" y="2785269"/>
            <a:ext cx="28575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40" idx="2"/>
            <a:endCxn id="78" idx="0"/>
          </p:cNvCxnSpPr>
          <p:nvPr/>
        </p:nvCxnSpPr>
        <p:spPr>
          <a:xfrm rot="16200000" flipH="1">
            <a:off x="5715000" y="1928813"/>
            <a:ext cx="285750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83" idx="0"/>
            <a:endCxn id="40" idx="2"/>
          </p:cNvCxnSpPr>
          <p:nvPr/>
        </p:nvCxnSpPr>
        <p:spPr>
          <a:xfrm rot="16200000" flipV="1">
            <a:off x="6643688" y="1000125"/>
            <a:ext cx="285750" cy="185737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05" idx="7"/>
            <a:endCxn id="63" idx="2"/>
          </p:cNvCxnSpPr>
          <p:nvPr/>
        </p:nvCxnSpPr>
        <p:spPr>
          <a:xfrm rot="5400000" flipH="1" flipV="1">
            <a:off x="710406" y="4009232"/>
            <a:ext cx="1227137" cy="20955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0" y="378618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C(0,2)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02" name="直接箭头连接符 101"/>
          <p:cNvCxnSpPr>
            <a:stCxn id="100" idx="4"/>
            <a:endCxn id="105" idx="0"/>
          </p:cNvCxnSpPr>
          <p:nvPr/>
        </p:nvCxnSpPr>
        <p:spPr>
          <a:xfrm rot="5400000">
            <a:off x="570707" y="4501356"/>
            <a:ext cx="28575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0" y="464343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1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08" name="直接箭头连接符 107"/>
          <p:cNvCxnSpPr>
            <a:stCxn id="63" idx="2"/>
            <a:endCxn id="100" idx="0"/>
          </p:cNvCxnSpPr>
          <p:nvPr/>
        </p:nvCxnSpPr>
        <p:spPr>
          <a:xfrm rot="5400000">
            <a:off x="928688" y="3286125"/>
            <a:ext cx="285750" cy="71437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9" idx="1"/>
            <a:endCxn id="81" idx="2"/>
          </p:cNvCxnSpPr>
          <p:nvPr/>
        </p:nvCxnSpPr>
        <p:spPr>
          <a:xfrm rot="16200000" flipV="1">
            <a:off x="7206456" y="4009232"/>
            <a:ext cx="1227137" cy="20955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7715250" y="378618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C(2,2)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18" name="直接箭头连接符 117"/>
          <p:cNvCxnSpPr>
            <a:stCxn id="117" idx="4"/>
            <a:endCxn id="119" idx="0"/>
          </p:cNvCxnSpPr>
          <p:nvPr/>
        </p:nvCxnSpPr>
        <p:spPr>
          <a:xfrm rot="5400000">
            <a:off x="8287544" y="4501356"/>
            <a:ext cx="28575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>
            <a:off x="7715250" y="464343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1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20" name="直接箭头连接符 119"/>
          <p:cNvCxnSpPr>
            <a:stCxn id="81" idx="2"/>
            <a:endCxn id="117" idx="0"/>
          </p:cNvCxnSpPr>
          <p:nvPr/>
        </p:nvCxnSpPr>
        <p:spPr>
          <a:xfrm rot="16200000" flipH="1">
            <a:off x="7929563" y="3286125"/>
            <a:ext cx="285750" cy="71437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/>
          <p:cNvSpPr/>
          <p:nvPr/>
        </p:nvSpPr>
        <p:spPr>
          <a:xfrm>
            <a:off x="1571625" y="378618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C(1,2)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571625" y="4643438"/>
            <a:ext cx="142875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C(0,1)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27" name="直接箭头连接符 126"/>
          <p:cNvCxnSpPr>
            <a:stCxn id="125" idx="4"/>
            <a:endCxn id="126" idx="0"/>
          </p:cNvCxnSpPr>
          <p:nvPr/>
        </p:nvCxnSpPr>
        <p:spPr>
          <a:xfrm rot="5400000">
            <a:off x="2142332" y="4501356"/>
            <a:ext cx="28575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3071813" y="4643438"/>
            <a:ext cx="142875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1+C(1,1)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29" name="直接箭头连接符 128"/>
          <p:cNvCxnSpPr>
            <a:stCxn id="126" idx="3"/>
            <a:endCxn id="128" idx="1"/>
          </p:cNvCxnSpPr>
          <p:nvPr/>
        </p:nvCxnSpPr>
        <p:spPr>
          <a:xfrm flipV="1">
            <a:off x="3000375" y="4929188"/>
            <a:ext cx="7143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3071813" y="378618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2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31" name="直接箭头连接符 130"/>
          <p:cNvCxnSpPr>
            <a:stCxn id="128" idx="0"/>
            <a:endCxn id="130" idx="4"/>
          </p:cNvCxnSpPr>
          <p:nvPr/>
        </p:nvCxnSpPr>
        <p:spPr>
          <a:xfrm rot="5400000" flipH="1" flipV="1">
            <a:off x="3644107" y="4501356"/>
            <a:ext cx="28575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4643438" y="378618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C(1,2)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643438" y="4643438"/>
            <a:ext cx="142875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C(0,1)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6143625" y="4643438"/>
            <a:ext cx="142875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1+C(1,1)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6143625" y="378618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2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36" name="直接箭头连接符 135"/>
          <p:cNvCxnSpPr>
            <a:stCxn id="65" idx="2"/>
            <a:endCxn id="125" idx="0"/>
          </p:cNvCxnSpPr>
          <p:nvPr/>
        </p:nvCxnSpPr>
        <p:spPr>
          <a:xfrm rot="5400000">
            <a:off x="2643188" y="3143250"/>
            <a:ext cx="285750" cy="100012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30" idx="0"/>
            <a:endCxn id="65" idx="2"/>
          </p:cNvCxnSpPr>
          <p:nvPr/>
        </p:nvCxnSpPr>
        <p:spPr>
          <a:xfrm rot="16200000" flipV="1">
            <a:off x="3393282" y="3393281"/>
            <a:ext cx="285750" cy="50006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35" idx="0"/>
            <a:endCxn id="79" idx="2"/>
          </p:cNvCxnSpPr>
          <p:nvPr/>
        </p:nvCxnSpPr>
        <p:spPr>
          <a:xfrm rot="16200000" flipV="1">
            <a:off x="6215063" y="3143250"/>
            <a:ext cx="285750" cy="100012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79" idx="2"/>
            <a:endCxn id="132" idx="0"/>
          </p:cNvCxnSpPr>
          <p:nvPr/>
        </p:nvCxnSpPr>
        <p:spPr>
          <a:xfrm rot="5400000">
            <a:off x="5464969" y="3393282"/>
            <a:ext cx="285750" cy="50006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32" idx="4"/>
            <a:endCxn id="133" idx="0"/>
          </p:cNvCxnSpPr>
          <p:nvPr/>
        </p:nvCxnSpPr>
        <p:spPr>
          <a:xfrm rot="5400000">
            <a:off x="5214144" y="4501356"/>
            <a:ext cx="28575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33" idx="3"/>
            <a:endCxn id="134" idx="1"/>
          </p:cNvCxnSpPr>
          <p:nvPr/>
        </p:nvCxnSpPr>
        <p:spPr>
          <a:xfrm flipV="1">
            <a:off x="6072188" y="4929188"/>
            <a:ext cx="714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34" idx="0"/>
            <a:endCxn id="135" idx="4"/>
          </p:cNvCxnSpPr>
          <p:nvPr/>
        </p:nvCxnSpPr>
        <p:spPr>
          <a:xfrm rot="5400000" flipH="1" flipV="1">
            <a:off x="6715919" y="4501356"/>
            <a:ext cx="28575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160" idx="0"/>
            <a:endCxn id="126" idx="2"/>
          </p:cNvCxnSpPr>
          <p:nvPr/>
        </p:nvCxnSpPr>
        <p:spPr>
          <a:xfrm rot="5400000" flipH="1" flipV="1">
            <a:off x="1964531" y="5536407"/>
            <a:ext cx="642937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椭圆 157"/>
          <p:cNvSpPr/>
          <p:nvPr/>
        </p:nvSpPr>
        <p:spPr>
          <a:xfrm>
            <a:off x="857250" y="5286375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C(0,1)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59" name="直接箭头连接符 158"/>
          <p:cNvCxnSpPr>
            <a:stCxn id="158" idx="4"/>
            <a:endCxn id="160" idx="1"/>
          </p:cNvCxnSpPr>
          <p:nvPr/>
        </p:nvCxnSpPr>
        <p:spPr>
          <a:xfrm rot="16200000" flipH="1">
            <a:off x="1634331" y="5795169"/>
            <a:ext cx="84138" cy="2095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1571625" y="5857875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1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61" name="直接箭头连接符 160"/>
          <p:cNvCxnSpPr>
            <a:stCxn id="126" idx="2"/>
            <a:endCxn id="158" idx="7"/>
          </p:cNvCxnSpPr>
          <p:nvPr/>
        </p:nvCxnSpPr>
        <p:spPr>
          <a:xfrm rot="5400000">
            <a:off x="2103437" y="5187951"/>
            <a:ext cx="155575" cy="20955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71" idx="0"/>
            <a:endCxn id="128" idx="2"/>
          </p:cNvCxnSpPr>
          <p:nvPr/>
        </p:nvCxnSpPr>
        <p:spPr>
          <a:xfrm rot="5400000" flipH="1" flipV="1">
            <a:off x="3464719" y="5536407"/>
            <a:ext cx="642937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2357438" y="5286375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C(1,1)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70" name="直接箭头连接符 169"/>
          <p:cNvCxnSpPr>
            <a:stCxn id="169" idx="4"/>
            <a:endCxn id="171" idx="1"/>
          </p:cNvCxnSpPr>
          <p:nvPr/>
        </p:nvCxnSpPr>
        <p:spPr>
          <a:xfrm rot="16200000" flipH="1">
            <a:off x="3134519" y="5795169"/>
            <a:ext cx="84138" cy="2095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/>
          <p:cNvSpPr/>
          <p:nvPr/>
        </p:nvSpPr>
        <p:spPr>
          <a:xfrm>
            <a:off x="3071813" y="5857875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1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72" name="直接箭头连接符 171"/>
          <p:cNvCxnSpPr>
            <a:stCxn id="128" idx="2"/>
            <a:endCxn id="169" idx="7"/>
          </p:cNvCxnSpPr>
          <p:nvPr/>
        </p:nvCxnSpPr>
        <p:spPr>
          <a:xfrm rot="5400000">
            <a:off x="3603625" y="5187951"/>
            <a:ext cx="155575" cy="20955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82" idx="0"/>
            <a:endCxn id="133" idx="2"/>
          </p:cNvCxnSpPr>
          <p:nvPr/>
        </p:nvCxnSpPr>
        <p:spPr>
          <a:xfrm rot="5400000" flipH="1" flipV="1">
            <a:off x="5035550" y="5537200"/>
            <a:ext cx="642938" cy="158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椭圆 179"/>
          <p:cNvSpPr/>
          <p:nvPr/>
        </p:nvSpPr>
        <p:spPr>
          <a:xfrm>
            <a:off x="3929063" y="5286375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C(0,1)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81" name="直接箭头连接符 180"/>
          <p:cNvCxnSpPr>
            <a:stCxn id="180" idx="4"/>
            <a:endCxn id="182" idx="1"/>
          </p:cNvCxnSpPr>
          <p:nvPr/>
        </p:nvCxnSpPr>
        <p:spPr>
          <a:xfrm rot="16200000" flipH="1">
            <a:off x="4706144" y="5795169"/>
            <a:ext cx="84138" cy="2095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/>
          <p:cNvSpPr/>
          <p:nvPr/>
        </p:nvSpPr>
        <p:spPr>
          <a:xfrm>
            <a:off x="4643438" y="5857875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1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83" name="直接箭头连接符 182"/>
          <p:cNvCxnSpPr>
            <a:stCxn id="133" idx="2"/>
            <a:endCxn id="180" idx="7"/>
          </p:cNvCxnSpPr>
          <p:nvPr/>
        </p:nvCxnSpPr>
        <p:spPr>
          <a:xfrm rot="5400000">
            <a:off x="5175250" y="5187951"/>
            <a:ext cx="155575" cy="20955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189" idx="0"/>
            <a:endCxn id="134" idx="2"/>
          </p:cNvCxnSpPr>
          <p:nvPr/>
        </p:nvCxnSpPr>
        <p:spPr>
          <a:xfrm rot="5400000" flipH="1" flipV="1">
            <a:off x="6537325" y="5537200"/>
            <a:ext cx="642938" cy="158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5429250" y="5286375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C(1,1)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88" name="直接箭头连接符 187"/>
          <p:cNvCxnSpPr>
            <a:stCxn id="187" idx="4"/>
            <a:endCxn id="189" idx="1"/>
          </p:cNvCxnSpPr>
          <p:nvPr/>
        </p:nvCxnSpPr>
        <p:spPr>
          <a:xfrm rot="16200000" flipH="1">
            <a:off x="6206331" y="5795169"/>
            <a:ext cx="84138" cy="2095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>
          <a:xfrm>
            <a:off x="6143625" y="5857875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1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90" name="直接箭头连接符 189"/>
          <p:cNvCxnSpPr>
            <a:stCxn id="134" idx="2"/>
            <a:endCxn id="187" idx="7"/>
          </p:cNvCxnSpPr>
          <p:nvPr/>
        </p:nvCxnSpPr>
        <p:spPr>
          <a:xfrm rot="5400000">
            <a:off x="6675437" y="5187951"/>
            <a:ext cx="155575" cy="20955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28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2" grpId="0" animBg="1"/>
      <p:bldP spid="62" grpId="0" animBg="1"/>
      <p:bldP spid="63" grpId="0" animBg="1"/>
      <p:bldP spid="65" grpId="0" animBg="1"/>
      <p:bldP spid="67" grpId="0" animBg="1"/>
      <p:bldP spid="78" grpId="0" animBg="1"/>
      <p:bldP spid="79" grpId="0" animBg="1"/>
      <p:bldP spid="81" grpId="0" animBg="1"/>
      <p:bldP spid="83" grpId="0" animBg="1"/>
      <p:bldP spid="100" grpId="0" animBg="1"/>
      <p:bldP spid="105" grpId="0" animBg="1"/>
      <p:bldP spid="117" grpId="0" animBg="1"/>
      <p:bldP spid="119" grpId="0" animBg="1"/>
      <p:bldP spid="125" grpId="0" animBg="1"/>
      <p:bldP spid="126" grpId="0" animBg="1"/>
      <p:bldP spid="128" grpId="0" animBg="1"/>
      <p:bldP spid="130" grpId="0" animBg="1"/>
      <p:bldP spid="132" grpId="0" animBg="1"/>
      <p:bldP spid="133" grpId="0" animBg="1"/>
      <p:bldP spid="134" grpId="0" animBg="1"/>
      <p:bldP spid="135" grpId="0" animBg="1"/>
      <p:bldP spid="158" grpId="0" animBg="1"/>
      <p:bldP spid="160" grpId="0" animBg="1"/>
      <p:bldP spid="169" grpId="0" animBg="1"/>
      <p:bldP spid="171" grpId="0" animBg="1"/>
      <p:bldP spid="180" grpId="0" animBg="1"/>
      <p:bldP spid="182" grpId="0" animBg="1"/>
      <p:bldP spid="187" grpId="0" animBg="1"/>
      <p:bldP spid="1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3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zh-TW" altLang="en-US" sz="2000" b="1" dirty="0">
                <a:latin typeface="STKaiti" panose="02010600040101010101" pitchFamily="2" charset="-122"/>
                <a:ea typeface="STKaiti" panose="02010600040101010101" pitchFamily="2" charset="-122"/>
              </a:rPr>
              <a:t>定义函数时，结束处的花括号后要加分号吗？ </a:t>
            </a:r>
            <a:r>
              <a:rPr lang="en-US" altLang="zh-TW" sz="2000" b="1" dirty="0">
                <a:latin typeface="STKaiti" panose="02010600040101010101" pitchFamily="2" charset="-122"/>
                <a:ea typeface="STKaiti" panose="02010600040101010101" pitchFamily="2" charset="-122"/>
              </a:rPr>
              <a:t>NO!</a:t>
            </a:r>
          </a:p>
          <a:p>
            <a:pPr marL="514350" indent="-514350">
              <a:lnSpc>
                <a:spcPct val="13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zh-TW" altLang="en-US" sz="2000" b="1" dirty="0">
                <a:latin typeface="STKaiti" panose="02010600040101010101" pitchFamily="2" charset="-122"/>
                <a:ea typeface="STKaiti" panose="02010600040101010101" pitchFamily="2" charset="-122"/>
              </a:rPr>
              <a:t>函数可以没有返回值吗？如何定义？</a:t>
            </a:r>
            <a:r>
              <a:rPr lang="en-US" altLang="zh-TW" sz="2000" b="1" dirty="0">
                <a:latin typeface="STKaiti" panose="02010600040101010101" pitchFamily="2" charset="-122"/>
                <a:ea typeface="STKaiti" panose="02010600040101010101" pitchFamily="2" charset="-122"/>
              </a:rPr>
              <a:t>YES</a:t>
            </a:r>
          </a:p>
          <a:p>
            <a:pPr marL="514350" indent="-514350">
              <a:lnSpc>
                <a:spcPct val="13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zh-TW" altLang="en-US" sz="2000" b="1" dirty="0">
                <a:latin typeface="STKaiti" panose="02010600040101010101" pitchFamily="2" charset="-122"/>
                <a:ea typeface="STKaiti" panose="02010600040101010101" pitchFamily="2" charset="-122"/>
              </a:rPr>
              <a:t>函数可以没有参数吗？如何定义？</a:t>
            </a:r>
            <a:r>
              <a:rPr lang="en-US" altLang="zh-TW" sz="2000" b="1" dirty="0">
                <a:latin typeface="STKaiti" panose="02010600040101010101" pitchFamily="2" charset="-122"/>
                <a:ea typeface="STKaiti" panose="02010600040101010101" pitchFamily="2" charset="-122"/>
              </a:rPr>
              <a:t>YES</a:t>
            </a:r>
          </a:p>
          <a:p>
            <a:pPr marL="514350" indent="-514350">
              <a:lnSpc>
                <a:spcPct val="13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zh-TW" altLang="en-US" sz="2000" b="1" dirty="0">
                <a:latin typeface="STKaiti" panose="02010600040101010101" pitchFamily="2" charset="-122"/>
                <a:ea typeface="STKaiti" panose="02010600040101010101" pitchFamily="2" charset="-122"/>
              </a:rPr>
              <a:t>函数必须要有</a:t>
            </a:r>
            <a:r>
              <a:rPr lang="en-US" altLang="zh-TW" sz="2000" b="1" dirty="0">
                <a:latin typeface="STKaiti" panose="02010600040101010101" pitchFamily="2" charset="-122"/>
                <a:ea typeface="STKaiti" panose="02010600040101010101" pitchFamily="2" charset="-122"/>
              </a:rPr>
              <a:t>return</a:t>
            </a:r>
            <a:r>
              <a:rPr lang="zh-TW" altLang="en-US" sz="2000" b="1" dirty="0">
                <a:latin typeface="STKaiti" panose="02010600040101010101" pitchFamily="2" charset="-122"/>
                <a:ea typeface="STKaiti" panose="02010600040101010101" pitchFamily="2" charset="-122"/>
              </a:rPr>
              <a:t>语句吗？ </a:t>
            </a:r>
            <a:r>
              <a:rPr lang="en-US" altLang="zh-TW" sz="2000" b="1" dirty="0">
                <a:latin typeface="STKaiti" panose="02010600040101010101" pitchFamily="2" charset="-122"/>
                <a:ea typeface="STKaiti" panose="02010600040101010101" pitchFamily="2" charset="-122"/>
              </a:rPr>
              <a:t>NO!</a:t>
            </a:r>
          </a:p>
          <a:p>
            <a:pPr marL="514350" indent="-514350">
              <a:lnSpc>
                <a:spcPct val="13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zh-TW" altLang="en-US" sz="2000" b="1" dirty="0">
                <a:latin typeface="STKaiti" panose="02010600040101010101" pitchFamily="2" charset="-122"/>
                <a:ea typeface="STKaiti" panose="02010600040101010101" pitchFamily="2" charset="-122"/>
              </a:rPr>
              <a:t>函数若有返回值，调用时一定要保存它吗？</a:t>
            </a:r>
            <a:r>
              <a:rPr lang="en-US" altLang="zh-TW" sz="2000" b="1" dirty="0">
                <a:latin typeface="STKaiti" panose="02010600040101010101" pitchFamily="2" charset="-122"/>
                <a:ea typeface="STKaiti" panose="02010600040101010101" pitchFamily="2" charset="-122"/>
              </a:rPr>
              <a:t>NO!</a:t>
            </a:r>
          </a:p>
          <a:p>
            <a:pPr marL="514350" indent="-514350">
              <a:lnSpc>
                <a:spcPct val="13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zh-TW" altLang="en-US" sz="2000" b="1" dirty="0">
                <a:latin typeface="STKaiti" panose="02010600040101010101" pitchFamily="2" charset="-122"/>
                <a:ea typeface="STKaiti" panose="02010600040101010101" pitchFamily="2" charset="-122"/>
              </a:rPr>
              <a:t>自定义的函数能再调用其他自定义的函数吗？</a:t>
            </a:r>
            <a:r>
              <a:rPr lang="en-US" altLang="zh-TW" sz="2000" b="1" dirty="0">
                <a:latin typeface="STKaiti" panose="02010600040101010101" pitchFamily="2" charset="-122"/>
                <a:ea typeface="STKaiti" panose="02010600040101010101" pitchFamily="2" charset="-122"/>
              </a:rPr>
              <a:t>YES</a:t>
            </a:r>
          </a:p>
          <a:p>
            <a:pPr marL="514350" indent="-514350">
              <a:lnSpc>
                <a:spcPct val="13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zh-TW" altLang="en-US" sz="2000" b="1" dirty="0">
                <a:latin typeface="STKaiti" panose="02010600040101010101" pitchFamily="2" charset="-122"/>
                <a:ea typeface="STKaiti" panose="02010600040101010101" pitchFamily="2" charset="-122"/>
              </a:rPr>
              <a:t>可以不写函数的声明吗？</a:t>
            </a:r>
            <a:r>
              <a:rPr lang="en-US" altLang="zh-TW" sz="2000" b="1" dirty="0">
                <a:latin typeface="STKaiti" panose="02010600040101010101" pitchFamily="2" charset="-122"/>
                <a:ea typeface="STKaiti" panose="02010600040101010101" pitchFamily="2" charset="-122"/>
              </a:rPr>
              <a:t>YES</a:t>
            </a:r>
          </a:p>
          <a:p>
            <a:pPr marL="514350" indent="-514350">
              <a:lnSpc>
                <a:spcPct val="13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zh-TW" altLang="en-US" sz="2000" b="1" dirty="0">
                <a:latin typeface="STKaiti" panose="02010600040101010101" pitchFamily="2" charset="-122"/>
                <a:ea typeface="STKaiti" panose="02010600040101010101" pitchFamily="2" charset="-122"/>
              </a:rPr>
              <a:t>函数在源程序中的位置是任意的吗？</a:t>
            </a:r>
            <a:r>
              <a:rPr lang="en-US" altLang="zh-TW" sz="2000" b="1" dirty="0">
                <a:latin typeface="STKaiti" panose="02010600040101010101" pitchFamily="2" charset="-122"/>
                <a:ea typeface="STKaiti" panose="02010600040101010101" pitchFamily="2" charset="-122"/>
              </a:rPr>
              <a:t>YES</a:t>
            </a:r>
          </a:p>
          <a:p>
            <a:pPr marL="514350" indent="-514350">
              <a:lnSpc>
                <a:spcPct val="13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zh-TW" altLang="en-US" sz="2000" b="1" dirty="0">
                <a:latin typeface="STKaiti" panose="02010600040101010101" pitchFamily="2" charset="-122"/>
                <a:ea typeface="STKaiti" panose="02010600040101010101" pitchFamily="2" charset="-122"/>
              </a:rPr>
              <a:t>函数中的语句数量有限制吗？</a:t>
            </a:r>
            <a:r>
              <a:rPr lang="en-US" altLang="zh-TW" sz="2000" b="1" dirty="0">
                <a:latin typeface="STKaiti" panose="02010600040101010101" pitchFamily="2" charset="-122"/>
                <a:ea typeface="STKaiti" panose="02010600040101010101" pitchFamily="2" charset="-122"/>
              </a:rPr>
              <a:t>NO!</a:t>
            </a:r>
          </a:p>
          <a:p>
            <a:pPr marL="514350" indent="-514350">
              <a:lnSpc>
                <a:spcPct val="13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zh-TW" altLang="en-US" sz="2000" b="1" dirty="0">
                <a:solidFill>
                  <a:srgbClr val="00B05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自定义的函数能调用自己吗？</a:t>
            </a:r>
            <a:r>
              <a:rPr lang="en-US" altLang="zh-TW" sz="2000" b="1" dirty="0">
                <a:solidFill>
                  <a:srgbClr val="00B05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YES</a:t>
            </a:r>
            <a:endParaRPr lang="zh-TW" altLang="en-US" sz="2000" b="1" dirty="0">
              <a:solidFill>
                <a:srgbClr val="00B05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marL="514350" indent="-514350">
              <a:lnSpc>
                <a:spcPct val="13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zh-TW" altLang="en-US" sz="2000" b="1" dirty="0">
                <a:solidFill>
                  <a:srgbClr val="CC990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两个函数可以取一样的名字吗？</a:t>
            </a:r>
            <a:r>
              <a:rPr lang="en-US" altLang="zh-TW" sz="2000" b="1" dirty="0">
                <a:solidFill>
                  <a:srgbClr val="CC990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YES</a:t>
            </a:r>
          </a:p>
          <a:p>
            <a:pPr marL="514350" indent="-514350">
              <a:lnSpc>
                <a:spcPct val="13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zh-TW" altLang="en-US" sz="2000" b="1" dirty="0">
                <a:solidFill>
                  <a:srgbClr val="FF000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怎么知道应该将哪些语句组成一个新函数呢？</a:t>
            </a:r>
            <a:endParaRPr lang="zh-CN" altLang="en-US" sz="2000" b="1" dirty="0">
              <a:solidFill>
                <a:srgbClr val="FF000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一些常见问题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ch[10][10]; //main</a:t>
            </a:r>
            <a:r>
              <a:rPr lang="zh-CN" altLang="en-US"/>
              <a:t>函数中赋值为</a:t>
            </a:r>
            <a:r>
              <a:rPr lang="en-US" altLang="zh-CN"/>
              <a:t>-1</a:t>
            </a:r>
            <a:r>
              <a:rPr lang="zh-CN" altLang="en-US"/>
              <a:t>，表达还没有计算</a:t>
            </a:r>
            <a:endParaRPr lang="en-US" altLang="zh-CN"/>
          </a:p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int choose(int m, int n)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if (m == 0 || m == n)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return 1;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    if (ch[n][m] &gt;= 0)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        return ch[n][m];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ch[n][m] = choose(m - 1, n - 1) + choose(m, n - 1);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ch[n][m];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5846" name="TextBox 3"/>
          <p:cNvSpPr txBox="1">
            <a:spLocks noChangeArrowheads="1"/>
          </p:cNvSpPr>
          <p:nvPr/>
        </p:nvSpPr>
        <p:spPr bwMode="auto">
          <a:xfrm>
            <a:off x="6143625" y="4292600"/>
            <a:ext cx="2428875" cy="708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FF0000"/>
                </a:solidFill>
              </a:rPr>
              <a:t>存储增强</a:t>
            </a:r>
          </a:p>
        </p:txBody>
      </p:sp>
    </p:spTree>
    <p:extLst>
      <p:ext uri="{BB962C8B-B14F-4D97-AF65-F5344CB8AC3E}">
        <p14:creationId xmlns:p14="http://schemas.microsoft.com/office/powerpoint/2010/main" val="3951539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A66E9B0-219A-47CD-996F-800C8F30B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85750" y="121443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C(2,4)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71750" y="1214438"/>
            <a:ext cx="142875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C(1,3)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39" name="直接箭头连接符 38"/>
          <p:cNvCxnSpPr>
            <a:stCxn id="37" idx="6"/>
            <a:endCxn id="38" idx="1"/>
          </p:cNvCxnSpPr>
          <p:nvPr/>
        </p:nvCxnSpPr>
        <p:spPr>
          <a:xfrm>
            <a:off x="1714500" y="1500188"/>
            <a:ext cx="85725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143500" y="1214438"/>
            <a:ext cx="142875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3+C(2,3)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41" name="直接箭头连接符 40"/>
          <p:cNvCxnSpPr>
            <a:stCxn id="38" idx="3"/>
            <a:endCxn id="40" idx="1"/>
          </p:cNvCxnSpPr>
          <p:nvPr/>
        </p:nvCxnSpPr>
        <p:spPr>
          <a:xfrm>
            <a:off x="4000500" y="1500188"/>
            <a:ext cx="11430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7429500" y="121443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6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43" name="直接箭头连接符 42"/>
          <p:cNvCxnSpPr>
            <a:stCxn id="40" idx="3"/>
            <a:endCxn id="42" idx="2"/>
          </p:cNvCxnSpPr>
          <p:nvPr/>
        </p:nvCxnSpPr>
        <p:spPr>
          <a:xfrm>
            <a:off x="6572250" y="1500188"/>
            <a:ext cx="85725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2"/>
            <a:endCxn id="62" idx="0"/>
          </p:cNvCxnSpPr>
          <p:nvPr/>
        </p:nvCxnSpPr>
        <p:spPr>
          <a:xfrm rot="5400000">
            <a:off x="2214563" y="1000125"/>
            <a:ext cx="285750" cy="185737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7" idx="0"/>
            <a:endCxn id="38" idx="2"/>
          </p:cNvCxnSpPr>
          <p:nvPr/>
        </p:nvCxnSpPr>
        <p:spPr>
          <a:xfrm rot="5400000" flipH="1" flipV="1">
            <a:off x="3142457" y="1928019"/>
            <a:ext cx="285750" cy="1587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714375" y="207168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C(1,3)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14375" y="2928938"/>
            <a:ext cx="142875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C(0,2)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64" name="直接箭头连接符 63"/>
          <p:cNvCxnSpPr>
            <a:stCxn id="62" idx="4"/>
            <a:endCxn id="63" idx="0"/>
          </p:cNvCxnSpPr>
          <p:nvPr/>
        </p:nvCxnSpPr>
        <p:spPr>
          <a:xfrm rot="5400000">
            <a:off x="1284288" y="2786063"/>
            <a:ext cx="2873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71750" y="2928938"/>
            <a:ext cx="142875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1+C(1,2)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66" name="直接箭头连接符 65"/>
          <p:cNvCxnSpPr>
            <a:stCxn id="63" idx="3"/>
            <a:endCxn id="65" idx="1"/>
          </p:cNvCxnSpPr>
          <p:nvPr/>
        </p:nvCxnSpPr>
        <p:spPr>
          <a:xfrm flipV="1">
            <a:off x="2143125" y="3214688"/>
            <a:ext cx="42862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571750" y="207168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3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68" name="直接箭头连接符 67"/>
          <p:cNvCxnSpPr>
            <a:stCxn id="65" idx="0"/>
            <a:endCxn id="67" idx="4"/>
          </p:cNvCxnSpPr>
          <p:nvPr/>
        </p:nvCxnSpPr>
        <p:spPr>
          <a:xfrm rot="5400000" flipH="1" flipV="1">
            <a:off x="3142457" y="2785269"/>
            <a:ext cx="28575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5143500" y="207168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C(2,3)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143500" y="2928938"/>
            <a:ext cx="142875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C(1,2)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80" name="直接箭头连接符 79"/>
          <p:cNvCxnSpPr>
            <a:stCxn id="78" idx="4"/>
            <a:endCxn id="79" idx="0"/>
          </p:cNvCxnSpPr>
          <p:nvPr/>
        </p:nvCxnSpPr>
        <p:spPr>
          <a:xfrm rot="5400000">
            <a:off x="5715000" y="2786063"/>
            <a:ext cx="287337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7000875" y="2928938"/>
            <a:ext cx="142875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2+C(2,2)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82" name="直接箭头连接符 81"/>
          <p:cNvCxnSpPr>
            <a:stCxn id="79" idx="3"/>
            <a:endCxn id="81" idx="1"/>
          </p:cNvCxnSpPr>
          <p:nvPr/>
        </p:nvCxnSpPr>
        <p:spPr>
          <a:xfrm flipV="1">
            <a:off x="6572250" y="3214688"/>
            <a:ext cx="42862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/>
          <p:cNvSpPr/>
          <p:nvPr/>
        </p:nvSpPr>
        <p:spPr>
          <a:xfrm>
            <a:off x="7000875" y="207168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3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84" name="直接箭头连接符 83"/>
          <p:cNvCxnSpPr>
            <a:stCxn id="81" idx="0"/>
            <a:endCxn id="83" idx="4"/>
          </p:cNvCxnSpPr>
          <p:nvPr/>
        </p:nvCxnSpPr>
        <p:spPr>
          <a:xfrm rot="5400000" flipH="1" flipV="1">
            <a:off x="7573169" y="2785269"/>
            <a:ext cx="28575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40" idx="2"/>
            <a:endCxn id="78" idx="0"/>
          </p:cNvCxnSpPr>
          <p:nvPr/>
        </p:nvCxnSpPr>
        <p:spPr>
          <a:xfrm rot="16200000" flipH="1">
            <a:off x="5715000" y="1928813"/>
            <a:ext cx="285750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83" idx="0"/>
            <a:endCxn id="40" idx="2"/>
          </p:cNvCxnSpPr>
          <p:nvPr/>
        </p:nvCxnSpPr>
        <p:spPr>
          <a:xfrm rot="16200000" flipV="1">
            <a:off x="6643688" y="1000125"/>
            <a:ext cx="285750" cy="185737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05" idx="7"/>
            <a:endCxn id="63" idx="2"/>
          </p:cNvCxnSpPr>
          <p:nvPr/>
        </p:nvCxnSpPr>
        <p:spPr>
          <a:xfrm rot="5400000" flipH="1" flipV="1">
            <a:off x="710406" y="4009232"/>
            <a:ext cx="1227137" cy="20955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0" y="378618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C(0,2)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02" name="直接箭头连接符 101"/>
          <p:cNvCxnSpPr>
            <a:stCxn id="100" idx="4"/>
            <a:endCxn id="105" idx="0"/>
          </p:cNvCxnSpPr>
          <p:nvPr/>
        </p:nvCxnSpPr>
        <p:spPr>
          <a:xfrm rot="5400000">
            <a:off x="570707" y="4501356"/>
            <a:ext cx="28575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0" y="464343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1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08" name="直接箭头连接符 107"/>
          <p:cNvCxnSpPr>
            <a:stCxn id="63" idx="2"/>
            <a:endCxn id="100" idx="0"/>
          </p:cNvCxnSpPr>
          <p:nvPr/>
        </p:nvCxnSpPr>
        <p:spPr>
          <a:xfrm rot="5400000">
            <a:off x="928688" y="3286125"/>
            <a:ext cx="285750" cy="71437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9" idx="1"/>
            <a:endCxn id="81" idx="2"/>
          </p:cNvCxnSpPr>
          <p:nvPr/>
        </p:nvCxnSpPr>
        <p:spPr>
          <a:xfrm rot="16200000" flipV="1">
            <a:off x="7206456" y="4009232"/>
            <a:ext cx="1227137" cy="20955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7715250" y="378618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C(2,2)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18" name="直接箭头连接符 117"/>
          <p:cNvCxnSpPr>
            <a:stCxn id="117" idx="4"/>
            <a:endCxn id="119" idx="0"/>
          </p:cNvCxnSpPr>
          <p:nvPr/>
        </p:nvCxnSpPr>
        <p:spPr>
          <a:xfrm rot="5400000">
            <a:off x="8287544" y="4501356"/>
            <a:ext cx="28575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>
            <a:off x="7715250" y="464343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1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20" name="直接箭头连接符 119"/>
          <p:cNvCxnSpPr>
            <a:stCxn id="81" idx="2"/>
            <a:endCxn id="117" idx="0"/>
          </p:cNvCxnSpPr>
          <p:nvPr/>
        </p:nvCxnSpPr>
        <p:spPr>
          <a:xfrm rot="16200000" flipH="1">
            <a:off x="7929563" y="3286125"/>
            <a:ext cx="285750" cy="71437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/>
          <p:cNvSpPr/>
          <p:nvPr/>
        </p:nvSpPr>
        <p:spPr>
          <a:xfrm>
            <a:off x="1571625" y="378618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C(1,2)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571625" y="4643438"/>
            <a:ext cx="142875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C(0,1)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27" name="直接箭头连接符 126"/>
          <p:cNvCxnSpPr>
            <a:stCxn id="125" idx="4"/>
            <a:endCxn id="126" idx="0"/>
          </p:cNvCxnSpPr>
          <p:nvPr/>
        </p:nvCxnSpPr>
        <p:spPr>
          <a:xfrm rot="5400000">
            <a:off x="2142332" y="4501356"/>
            <a:ext cx="28575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3071813" y="4643438"/>
            <a:ext cx="142875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1+C(1,1)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29" name="直接箭头连接符 128"/>
          <p:cNvCxnSpPr>
            <a:stCxn id="126" idx="3"/>
            <a:endCxn id="128" idx="1"/>
          </p:cNvCxnSpPr>
          <p:nvPr/>
        </p:nvCxnSpPr>
        <p:spPr>
          <a:xfrm flipV="1">
            <a:off x="3000375" y="4929188"/>
            <a:ext cx="7143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3071813" y="378618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2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31" name="直接箭头连接符 130"/>
          <p:cNvCxnSpPr>
            <a:stCxn id="128" idx="0"/>
            <a:endCxn id="130" idx="4"/>
          </p:cNvCxnSpPr>
          <p:nvPr/>
        </p:nvCxnSpPr>
        <p:spPr>
          <a:xfrm rot="5400000" flipH="1" flipV="1">
            <a:off x="3644107" y="4501356"/>
            <a:ext cx="28575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4643438" y="378618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C(1,2)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6143625" y="3786188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2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36" name="直接箭头连接符 135"/>
          <p:cNvCxnSpPr>
            <a:stCxn id="65" idx="2"/>
            <a:endCxn id="125" idx="0"/>
          </p:cNvCxnSpPr>
          <p:nvPr/>
        </p:nvCxnSpPr>
        <p:spPr>
          <a:xfrm rot="5400000">
            <a:off x="2643188" y="3143250"/>
            <a:ext cx="285750" cy="100012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30" idx="0"/>
            <a:endCxn id="65" idx="2"/>
          </p:cNvCxnSpPr>
          <p:nvPr/>
        </p:nvCxnSpPr>
        <p:spPr>
          <a:xfrm rot="16200000" flipV="1">
            <a:off x="3393282" y="3393281"/>
            <a:ext cx="285750" cy="50006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35" idx="0"/>
            <a:endCxn id="79" idx="2"/>
          </p:cNvCxnSpPr>
          <p:nvPr/>
        </p:nvCxnSpPr>
        <p:spPr>
          <a:xfrm rot="16200000" flipV="1">
            <a:off x="6215063" y="3143250"/>
            <a:ext cx="285750" cy="100012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79" idx="2"/>
            <a:endCxn id="132" idx="0"/>
          </p:cNvCxnSpPr>
          <p:nvPr/>
        </p:nvCxnSpPr>
        <p:spPr>
          <a:xfrm rot="5400000">
            <a:off x="5464969" y="3393282"/>
            <a:ext cx="285750" cy="50006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32" idx="6"/>
            <a:endCxn id="135" idx="2"/>
          </p:cNvCxnSpPr>
          <p:nvPr/>
        </p:nvCxnSpPr>
        <p:spPr>
          <a:xfrm flipV="1">
            <a:off x="6072188" y="4071938"/>
            <a:ext cx="714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160" idx="0"/>
            <a:endCxn id="126" idx="2"/>
          </p:cNvCxnSpPr>
          <p:nvPr/>
        </p:nvCxnSpPr>
        <p:spPr>
          <a:xfrm rot="5400000" flipH="1" flipV="1">
            <a:off x="1964531" y="5536407"/>
            <a:ext cx="642937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椭圆 157"/>
          <p:cNvSpPr/>
          <p:nvPr/>
        </p:nvSpPr>
        <p:spPr>
          <a:xfrm>
            <a:off x="857250" y="5286375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C(0,1)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59" name="直接箭头连接符 158"/>
          <p:cNvCxnSpPr>
            <a:stCxn id="158" idx="4"/>
            <a:endCxn id="160" idx="1"/>
          </p:cNvCxnSpPr>
          <p:nvPr/>
        </p:nvCxnSpPr>
        <p:spPr>
          <a:xfrm rot="16200000" flipH="1">
            <a:off x="1634331" y="5795169"/>
            <a:ext cx="84138" cy="2095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1571625" y="5857875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1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61" name="直接箭头连接符 160"/>
          <p:cNvCxnSpPr>
            <a:stCxn id="126" idx="2"/>
            <a:endCxn id="158" idx="7"/>
          </p:cNvCxnSpPr>
          <p:nvPr/>
        </p:nvCxnSpPr>
        <p:spPr>
          <a:xfrm rot="5400000">
            <a:off x="2103437" y="5187951"/>
            <a:ext cx="155575" cy="20955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71" idx="0"/>
            <a:endCxn id="128" idx="2"/>
          </p:cNvCxnSpPr>
          <p:nvPr/>
        </p:nvCxnSpPr>
        <p:spPr>
          <a:xfrm rot="5400000" flipH="1" flipV="1">
            <a:off x="3464719" y="5536407"/>
            <a:ext cx="642937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2357438" y="5286375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C(1,1)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70" name="直接箭头连接符 169"/>
          <p:cNvCxnSpPr>
            <a:stCxn id="169" idx="4"/>
            <a:endCxn id="171" idx="1"/>
          </p:cNvCxnSpPr>
          <p:nvPr/>
        </p:nvCxnSpPr>
        <p:spPr>
          <a:xfrm rot="16200000" flipH="1">
            <a:off x="3134519" y="5795169"/>
            <a:ext cx="84138" cy="2095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/>
          <p:cNvSpPr/>
          <p:nvPr/>
        </p:nvSpPr>
        <p:spPr>
          <a:xfrm>
            <a:off x="3071813" y="5857875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1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172" name="直接箭头连接符 171"/>
          <p:cNvCxnSpPr>
            <a:stCxn id="128" idx="2"/>
            <a:endCxn id="169" idx="7"/>
          </p:cNvCxnSpPr>
          <p:nvPr/>
        </p:nvCxnSpPr>
        <p:spPr>
          <a:xfrm rot="5400000">
            <a:off x="3603625" y="5187951"/>
            <a:ext cx="155575" cy="20955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6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2" grpId="0" animBg="1"/>
      <p:bldP spid="62" grpId="0" animBg="1"/>
      <p:bldP spid="63" grpId="0" animBg="1"/>
      <p:bldP spid="65" grpId="0" animBg="1"/>
      <p:bldP spid="67" grpId="0" animBg="1"/>
      <p:bldP spid="78" grpId="0" animBg="1"/>
      <p:bldP spid="79" grpId="0" animBg="1"/>
      <p:bldP spid="81" grpId="0" animBg="1"/>
      <p:bldP spid="83" grpId="0" animBg="1"/>
      <p:bldP spid="100" grpId="0" animBg="1"/>
      <p:bldP spid="105" grpId="0" animBg="1"/>
      <p:bldP spid="117" grpId="0" animBg="1"/>
      <p:bldP spid="119" grpId="0" animBg="1"/>
      <p:bldP spid="125" grpId="0" animBg="1"/>
      <p:bldP spid="126" grpId="0" animBg="1"/>
      <p:bldP spid="128" grpId="0" animBg="1"/>
      <p:bldP spid="130" grpId="0" animBg="1"/>
      <p:bldP spid="132" grpId="0" animBg="1"/>
      <p:bldP spid="135" grpId="0" animBg="1"/>
      <p:bldP spid="158" grpId="0" animBg="1"/>
      <p:bldP spid="160" grpId="0" animBg="1"/>
      <p:bldP spid="169" grpId="0" animBg="1"/>
      <p:bldP spid="17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递归小结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使用数学归纳法的思想解决问题</a:t>
            </a:r>
            <a:endParaRPr lang="en-US" altLang="zh-CN"/>
          </a:p>
          <a:p>
            <a:pPr lvl="1"/>
            <a:r>
              <a:rPr lang="zh-CN" altLang="en-US"/>
              <a:t>将对于</a:t>
            </a:r>
            <a:r>
              <a:rPr lang="en-US" altLang="zh-CN"/>
              <a:t>n</a:t>
            </a:r>
            <a:r>
              <a:rPr lang="zh-CN" altLang="en-US"/>
              <a:t>的问题，归结为对于</a:t>
            </a:r>
            <a:r>
              <a:rPr lang="en-US" altLang="zh-CN"/>
              <a:t>n-1</a:t>
            </a:r>
            <a:r>
              <a:rPr lang="zh-CN" altLang="en-US"/>
              <a:t>的问题</a:t>
            </a:r>
            <a:endParaRPr lang="en-US" altLang="zh-CN"/>
          </a:p>
          <a:p>
            <a:pPr lvl="1"/>
            <a:r>
              <a:rPr lang="zh-CN" altLang="en-US"/>
              <a:t>最终落实到直接解决</a:t>
            </a:r>
            <a:r>
              <a:rPr lang="en-US" altLang="zh-CN"/>
              <a:t>n=1</a:t>
            </a:r>
            <a:r>
              <a:rPr lang="zh-CN" altLang="en-US"/>
              <a:t>的问题</a:t>
            </a:r>
            <a:endParaRPr lang="en-US" altLang="zh-CN"/>
          </a:p>
          <a:p>
            <a:r>
              <a:rPr lang="zh-CN" altLang="en-US"/>
              <a:t>不直接解决问题，而是将解决一个问题归结为解决一个或多个更小规模的问题</a:t>
            </a:r>
            <a:endParaRPr lang="en-US" altLang="zh-CN"/>
          </a:p>
          <a:p>
            <a:r>
              <a:rPr lang="zh-CN" altLang="en-US"/>
              <a:t>注意：初始条件（结束条件）</a:t>
            </a:r>
            <a:endParaRPr lang="en-US" altLang="zh-CN"/>
          </a:p>
          <a:p>
            <a:r>
              <a:rPr lang="zh-CN" altLang="en-US"/>
              <a:t>补充：增加存储可提升效率</a:t>
            </a:r>
          </a:p>
        </p:txBody>
      </p:sp>
    </p:spTree>
    <p:extLst>
      <p:ext uri="{BB962C8B-B14F-4D97-AF65-F5344CB8AC3E}">
        <p14:creationId xmlns:p14="http://schemas.microsoft.com/office/powerpoint/2010/main" val="41579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E68916-5DAE-478B-865E-61331183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递归与递推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D4F801-E3E6-4C0B-B3A1-BDEEC74628F4}"/>
              </a:ext>
            </a:extLst>
          </p:cNvPr>
          <p:cNvSpPr txBox="1"/>
          <p:nvPr/>
        </p:nvSpPr>
        <p:spPr>
          <a:xfrm>
            <a:off x="177800" y="952500"/>
            <a:ext cx="8775700" cy="1082669"/>
          </a:xfrm>
          <a:prstGeom prst="rect">
            <a:avLst/>
          </a:prstGeom>
          <a:solidFill>
            <a:srgbClr val="EBFFFA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递推（</a:t>
            </a:r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r>
              <a:rPr kumimoji="1"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，也译为“迭代”）</a:t>
            </a:r>
            <a:endParaRPr kumimoji="1" lang="en-US" altLang="zh-C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自底向上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E803AE-E4EE-4112-96B9-E39C73CAE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2197024"/>
            <a:ext cx="4989756" cy="4102176"/>
          </a:xfrm>
          <a:solidFill>
            <a:srgbClr val="FFFFE1"/>
          </a:solidFill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int</a:t>
            </a: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</a:t>
            </a:r>
            <a:r>
              <a:rPr kumimoji="0" lang="en-US" altLang="zh-CN" sz="200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fib_result</a:t>
            </a: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[100];</a:t>
            </a:r>
            <a:endParaRPr kumimoji="0" lang="zh-CN" altLang="en-US" sz="2000" dirty="0">
              <a:solidFill>
                <a:srgbClr val="000000"/>
              </a:solidFill>
              <a:latin typeface="Consolas" pitchFamily="49" charset="0"/>
              <a:ea typeface="仿宋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int</a:t>
            </a: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</a:t>
            </a:r>
            <a:r>
              <a:rPr kumimoji="0" lang="en-US" altLang="zh-CN" sz="200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fib_iteration</a:t>
            </a: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(</a:t>
            </a:r>
            <a:r>
              <a:rPr kumimoji="0" lang="en-US" altLang="zh-CN" sz="200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int</a:t>
            </a: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n) {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   </a:t>
            </a:r>
            <a:r>
              <a:rPr kumimoji="0" lang="en-US" altLang="zh-CN" sz="200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fib_result</a:t>
            </a: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[0] = 1;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   </a:t>
            </a:r>
            <a:r>
              <a:rPr kumimoji="0" lang="en-US" altLang="zh-CN" sz="200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fib_result</a:t>
            </a: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[1] = 1;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   </a:t>
            </a:r>
            <a:r>
              <a:rPr kumimoji="0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for (</a:t>
            </a:r>
            <a:r>
              <a:rPr kumimoji="0"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int</a:t>
            </a:r>
            <a:r>
              <a:rPr kumimoji="0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 </a:t>
            </a:r>
            <a:r>
              <a:rPr kumimoji="0"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i</a:t>
            </a:r>
            <a:r>
              <a:rPr kumimoji="0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 = 2; </a:t>
            </a:r>
            <a:r>
              <a:rPr kumimoji="0"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i</a:t>
            </a:r>
            <a:r>
              <a:rPr kumimoji="0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 &lt;= n; </a:t>
            </a:r>
            <a:r>
              <a:rPr kumimoji="0"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i</a:t>
            </a:r>
            <a:r>
              <a:rPr kumimoji="0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       </a:t>
            </a:r>
            <a:r>
              <a:rPr kumimoji="0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fib_result</a:t>
            </a:r>
            <a:r>
              <a:rPr kumimoji="0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[</a:t>
            </a:r>
            <a:r>
              <a:rPr kumimoji="0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i</a:t>
            </a:r>
            <a:r>
              <a:rPr kumimoji="0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] =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           </a:t>
            </a:r>
            <a:r>
              <a:rPr kumimoji="0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fib_result</a:t>
            </a:r>
            <a:r>
              <a:rPr kumimoji="0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[</a:t>
            </a:r>
            <a:r>
              <a:rPr kumimoji="0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i</a:t>
            </a:r>
            <a:r>
              <a:rPr kumimoji="0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- 1]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         + </a:t>
            </a:r>
            <a:r>
              <a:rPr kumimoji="0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fib_result</a:t>
            </a:r>
            <a:r>
              <a:rPr kumimoji="0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[</a:t>
            </a:r>
            <a:r>
              <a:rPr kumimoji="0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i</a:t>
            </a:r>
            <a:r>
              <a:rPr kumimoji="0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- 2];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   return </a:t>
            </a:r>
            <a:r>
              <a:rPr kumimoji="0" lang="en-US" altLang="zh-CN" sz="200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fib_result</a:t>
            </a: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[n];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}</a:t>
            </a:r>
            <a:endParaRPr kumimoji="0" lang="zh-CN" altLang="en-US" sz="2000" dirty="0">
              <a:solidFill>
                <a:srgbClr val="000000"/>
              </a:solidFill>
              <a:latin typeface="Consolas" pitchFamily="49" charset="0"/>
              <a:ea typeface="仿宋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63098E-49FB-4376-9CA4-387D9CB927EF}"/>
              </a:ext>
            </a:extLst>
          </p:cNvPr>
          <p:cNvSpPr/>
          <p:nvPr/>
        </p:nvSpPr>
        <p:spPr>
          <a:xfrm>
            <a:off x="6012160" y="5157192"/>
            <a:ext cx="2232248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fib_result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[0]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250705-A168-4CE6-9A74-2CBE78BFED2E}"/>
              </a:ext>
            </a:extLst>
          </p:cNvPr>
          <p:cNvSpPr/>
          <p:nvPr/>
        </p:nvSpPr>
        <p:spPr>
          <a:xfrm>
            <a:off x="6012160" y="4585692"/>
            <a:ext cx="2232248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fib_result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[1]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0D0912-E2A9-46A8-B4E5-EB79DC7F6FAB}"/>
              </a:ext>
            </a:extLst>
          </p:cNvPr>
          <p:cNvSpPr/>
          <p:nvPr/>
        </p:nvSpPr>
        <p:spPr>
          <a:xfrm>
            <a:off x="6012160" y="4014192"/>
            <a:ext cx="2232248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fib_result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[2]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FE7674-8713-47F5-A563-426DC0F73AB5}"/>
              </a:ext>
            </a:extLst>
          </p:cNvPr>
          <p:cNvSpPr/>
          <p:nvPr/>
        </p:nvSpPr>
        <p:spPr>
          <a:xfrm>
            <a:off x="6012160" y="3442692"/>
            <a:ext cx="2232248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fib_result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[3]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2991FE-AF4A-4D26-9CB4-C4C745964AC2}"/>
              </a:ext>
            </a:extLst>
          </p:cNvPr>
          <p:cNvSpPr/>
          <p:nvPr/>
        </p:nvSpPr>
        <p:spPr>
          <a:xfrm>
            <a:off x="6012160" y="2871192"/>
            <a:ext cx="2232248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fib_result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[4]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cxnSp>
        <p:nvCxnSpPr>
          <p:cNvPr id="11" name="曲线连接符 42">
            <a:extLst>
              <a:ext uri="{FF2B5EF4-FFF2-40B4-BE49-F238E27FC236}">
                <a16:creationId xmlns:a16="http://schemas.microsoft.com/office/drawing/2014/main" id="{363A6A09-DD05-49A2-B04E-4F69A8724720}"/>
              </a:ext>
            </a:extLst>
          </p:cNvPr>
          <p:cNvCxnSpPr>
            <a:stCxn id="7" idx="3"/>
            <a:endCxn id="8" idx="3"/>
          </p:cNvCxnSpPr>
          <p:nvPr/>
        </p:nvCxnSpPr>
        <p:spPr bwMode="auto">
          <a:xfrm flipV="1">
            <a:off x="8244408" y="4299942"/>
            <a:ext cx="12700" cy="571500"/>
          </a:xfrm>
          <a:prstGeom prst="curvedConnector3">
            <a:avLst>
              <a:gd name="adj1" fmla="val 828567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" name="曲线连接符 43">
            <a:extLst>
              <a:ext uri="{FF2B5EF4-FFF2-40B4-BE49-F238E27FC236}">
                <a16:creationId xmlns:a16="http://schemas.microsoft.com/office/drawing/2014/main" id="{C246B2DF-B3D3-46F6-919D-122AA0860B2D}"/>
              </a:ext>
            </a:extLst>
          </p:cNvPr>
          <p:cNvCxnSpPr>
            <a:stCxn id="6" idx="3"/>
            <a:endCxn id="8" idx="3"/>
          </p:cNvCxnSpPr>
          <p:nvPr/>
        </p:nvCxnSpPr>
        <p:spPr bwMode="auto">
          <a:xfrm flipV="1">
            <a:off x="8244408" y="4299942"/>
            <a:ext cx="12700" cy="114300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曲线连接符 47">
            <a:extLst>
              <a:ext uri="{FF2B5EF4-FFF2-40B4-BE49-F238E27FC236}">
                <a16:creationId xmlns:a16="http://schemas.microsoft.com/office/drawing/2014/main" id="{EE6C72A8-C2F8-4512-AF56-7C2D8B666C51}"/>
              </a:ext>
            </a:extLst>
          </p:cNvPr>
          <p:cNvCxnSpPr>
            <a:stCxn id="9" idx="3"/>
            <a:endCxn id="10" idx="3"/>
          </p:cNvCxnSpPr>
          <p:nvPr/>
        </p:nvCxnSpPr>
        <p:spPr bwMode="auto">
          <a:xfrm flipV="1">
            <a:off x="8244408" y="3156942"/>
            <a:ext cx="12700" cy="571500"/>
          </a:xfrm>
          <a:prstGeom prst="curvedConnector3">
            <a:avLst>
              <a:gd name="adj1" fmla="val 94285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曲线连接符 48">
            <a:extLst>
              <a:ext uri="{FF2B5EF4-FFF2-40B4-BE49-F238E27FC236}">
                <a16:creationId xmlns:a16="http://schemas.microsoft.com/office/drawing/2014/main" id="{180BEB2D-FFA0-4059-A38B-C4A14A0E7CB6}"/>
              </a:ext>
            </a:extLst>
          </p:cNvPr>
          <p:cNvCxnSpPr>
            <a:stCxn id="8" idx="3"/>
            <a:endCxn id="10" idx="3"/>
          </p:cNvCxnSpPr>
          <p:nvPr/>
        </p:nvCxnSpPr>
        <p:spPr bwMode="auto">
          <a:xfrm flipV="1">
            <a:off x="8244408" y="3156942"/>
            <a:ext cx="12700" cy="114300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曲线连接符 54">
            <a:extLst>
              <a:ext uri="{FF2B5EF4-FFF2-40B4-BE49-F238E27FC236}">
                <a16:creationId xmlns:a16="http://schemas.microsoft.com/office/drawing/2014/main" id="{EB42D611-196A-458A-9427-EDF7CDE89ECE}"/>
              </a:ext>
            </a:extLst>
          </p:cNvPr>
          <p:cNvCxnSpPr>
            <a:stCxn id="7" idx="1"/>
            <a:endCxn id="9" idx="1"/>
          </p:cNvCxnSpPr>
          <p:nvPr/>
        </p:nvCxnSpPr>
        <p:spPr bwMode="auto">
          <a:xfrm rot="10800000">
            <a:off x="6012160" y="3728442"/>
            <a:ext cx="12700" cy="114300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曲线连接符 55">
            <a:extLst>
              <a:ext uri="{FF2B5EF4-FFF2-40B4-BE49-F238E27FC236}">
                <a16:creationId xmlns:a16="http://schemas.microsoft.com/office/drawing/2014/main" id="{B501A292-A614-4A38-A6DB-E8E7F025200D}"/>
              </a:ext>
            </a:extLst>
          </p:cNvPr>
          <p:cNvCxnSpPr>
            <a:stCxn id="8" idx="1"/>
            <a:endCxn id="9" idx="1"/>
          </p:cNvCxnSpPr>
          <p:nvPr/>
        </p:nvCxnSpPr>
        <p:spPr bwMode="auto">
          <a:xfrm rot="10800000">
            <a:off x="6012160" y="3728442"/>
            <a:ext cx="12700" cy="571500"/>
          </a:xfrm>
          <a:prstGeom prst="curvedConnector3">
            <a:avLst>
              <a:gd name="adj1" fmla="val 94285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6308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5C748A2-4CE6-49AB-8537-7CE8329A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递归与递推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7F05F7-4A84-4552-BED6-0666E85FE03F}"/>
              </a:ext>
            </a:extLst>
          </p:cNvPr>
          <p:cNvSpPr txBox="1"/>
          <p:nvPr/>
        </p:nvSpPr>
        <p:spPr>
          <a:xfrm>
            <a:off x="177800" y="952500"/>
            <a:ext cx="8775700" cy="1082669"/>
          </a:xfrm>
          <a:prstGeom prst="rect">
            <a:avLst/>
          </a:prstGeom>
          <a:solidFill>
            <a:srgbClr val="EBFFFA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递归（</a:t>
            </a:r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r>
              <a:rPr kumimoji="1"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zh-C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自顶向下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BBFC892-FBD0-4F57-9642-B871B4981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2197024"/>
            <a:ext cx="4639766" cy="4102176"/>
          </a:xfrm>
          <a:solidFill>
            <a:srgbClr val="FFFFE1"/>
          </a:solidFill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int</a:t>
            </a: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</a:t>
            </a:r>
            <a:r>
              <a:rPr kumimoji="0" lang="en-US" altLang="zh-CN" sz="200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fib_result</a:t>
            </a: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[100];</a:t>
            </a:r>
            <a:endParaRPr kumimoji="0" lang="zh-CN" altLang="en-US" sz="2000" dirty="0">
              <a:solidFill>
                <a:srgbClr val="000000"/>
              </a:solidFill>
              <a:latin typeface="Consolas" pitchFamily="49" charset="0"/>
              <a:ea typeface="仿宋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int</a:t>
            </a: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</a:t>
            </a:r>
            <a:r>
              <a:rPr kumimoji="0" lang="en-US" altLang="zh-CN" sz="200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fib_recursion</a:t>
            </a: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(</a:t>
            </a:r>
            <a:r>
              <a:rPr kumimoji="0" lang="en-US" altLang="zh-CN" sz="200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int</a:t>
            </a: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n) {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    if (n == 0 || n == 1)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        return 1;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    if (</a:t>
            </a:r>
            <a:r>
              <a:rPr kumimoji="0"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fib_result</a:t>
            </a:r>
            <a:r>
              <a:rPr kumimoji="0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[n] &gt; 0)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        return </a:t>
            </a:r>
            <a:r>
              <a:rPr kumimoji="0"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fib_result</a:t>
            </a:r>
            <a:r>
              <a:rPr kumimoji="0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</a:rPr>
              <a:t>[n];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   </a:t>
            </a:r>
            <a:r>
              <a:rPr kumimoji="0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fib_result</a:t>
            </a:r>
            <a:r>
              <a:rPr kumimoji="0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[n] =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       </a:t>
            </a:r>
            <a:r>
              <a:rPr kumimoji="0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fib_recursion</a:t>
            </a:r>
            <a:r>
              <a:rPr kumimoji="0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(n - 1)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      + </a:t>
            </a:r>
            <a:r>
              <a:rPr kumimoji="0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fib_recursion</a:t>
            </a:r>
            <a:r>
              <a:rPr kumimoji="0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(n - 2);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   return </a:t>
            </a:r>
            <a:r>
              <a:rPr kumimoji="0" lang="en-US" altLang="zh-CN" sz="200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fib_result</a:t>
            </a: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[n];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}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6AAC980-6CD6-47B9-AE18-1BB8BBD4A72E}"/>
              </a:ext>
            </a:extLst>
          </p:cNvPr>
          <p:cNvSpPr/>
          <p:nvPr/>
        </p:nvSpPr>
        <p:spPr>
          <a:xfrm>
            <a:off x="5385420" y="2565287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fib(4)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4B05D9-4AEB-48B4-8305-307438562EC8}"/>
              </a:ext>
            </a:extLst>
          </p:cNvPr>
          <p:cNvSpPr/>
          <p:nvPr/>
        </p:nvSpPr>
        <p:spPr>
          <a:xfrm>
            <a:off x="5385420" y="3550790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fib(3)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F8B3AAD-8797-4887-B9D6-331E77F4C9CF}"/>
              </a:ext>
            </a:extLst>
          </p:cNvPr>
          <p:cNvSpPr/>
          <p:nvPr/>
        </p:nvSpPr>
        <p:spPr>
          <a:xfrm>
            <a:off x="5385420" y="4536293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fib(2)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BAB0B99-757F-40F5-B43C-D753F8D9C17D}"/>
              </a:ext>
            </a:extLst>
          </p:cNvPr>
          <p:cNvSpPr/>
          <p:nvPr/>
        </p:nvSpPr>
        <p:spPr>
          <a:xfrm>
            <a:off x="5385420" y="5521796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fib(1)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3EDCDE2-D184-49EB-B329-5A38320F5A29}"/>
              </a:ext>
            </a:extLst>
          </p:cNvPr>
          <p:cNvSpPr/>
          <p:nvPr/>
        </p:nvSpPr>
        <p:spPr>
          <a:xfrm>
            <a:off x="7175698" y="5519159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fib(0)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145C467-EE96-4F98-8A0F-96116BAB3595}"/>
              </a:ext>
            </a:extLst>
          </p:cNvPr>
          <p:cNvSpPr/>
          <p:nvPr/>
        </p:nvSpPr>
        <p:spPr>
          <a:xfrm>
            <a:off x="7175698" y="3548153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fib(2)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40751D6-214B-4B77-8062-F292D693F2E6}"/>
              </a:ext>
            </a:extLst>
          </p:cNvPr>
          <p:cNvSpPr/>
          <p:nvPr/>
        </p:nvSpPr>
        <p:spPr>
          <a:xfrm>
            <a:off x="7175698" y="4533656"/>
            <a:ext cx="142875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</a:rPr>
              <a:t>fib(1)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98284FC-BE16-4CA3-B754-D4F9F8626795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6099795" y="3136788"/>
            <a:ext cx="0" cy="41400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4FFA645-7D71-40D0-9103-7A3A7FAA93BA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6099795" y="4122291"/>
            <a:ext cx="0" cy="41400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C4AD675-284E-444A-9840-CC9DD1E74179}"/>
              </a:ext>
            </a:extLst>
          </p:cNvPr>
          <p:cNvCxnSpPr>
            <a:stCxn id="6" idx="4"/>
            <a:endCxn id="11" idx="0"/>
          </p:cNvCxnSpPr>
          <p:nvPr/>
        </p:nvCxnSpPr>
        <p:spPr>
          <a:xfrm>
            <a:off x="6099795" y="3136787"/>
            <a:ext cx="1790278" cy="411366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5BBB4C8-AA83-4574-95B3-A75A0A5C8697}"/>
              </a:ext>
            </a:extLst>
          </p:cNvPr>
          <p:cNvCxnSpPr>
            <a:stCxn id="7" idx="4"/>
            <a:endCxn id="12" idx="0"/>
          </p:cNvCxnSpPr>
          <p:nvPr/>
        </p:nvCxnSpPr>
        <p:spPr>
          <a:xfrm>
            <a:off x="6099795" y="4122290"/>
            <a:ext cx="1790278" cy="411366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9B698DA-EEFE-463F-BF28-C8F7410EFC17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6099795" y="5107793"/>
            <a:ext cx="1790278" cy="411366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DDA020B-24F5-433C-9322-160F471079FF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6099795" y="5107794"/>
            <a:ext cx="0" cy="41400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4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9011F1D1-DF3D-4ABB-8924-3739912A0B2F}"/>
              </a:ext>
            </a:extLst>
          </p:cNvPr>
          <p:cNvSpPr txBox="1">
            <a:spLocks/>
          </p:cNvSpPr>
          <p:nvPr/>
        </p:nvSpPr>
        <p:spPr bwMode="auto">
          <a:xfrm>
            <a:off x="177800" y="952500"/>
            <a:ext cx="8775700" cy="1656184"/>
          </a:xfrm>
          <a:prstGeom prst="rect">
            <a:avLst/>
          </a:prstGeom>
          <a:solidFill>
            <a:srgbClr val="EBFFF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5AFB388-5CE2-49D0-9838-85D0D01A5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720080"/>
          </a:xfrm>
        </p:spPr>
        <p:txBody>
          <a:bodyPr anchor="ctr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递推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FF0000"/>
                </a:solidFill>
              </a:rPr>
              <a:t>递归</a:t>
            </a:r>
            <a:r>
              <a:rPr lang="zh-CN" altLang="en-US" sz="2800" dirty="0"/>
              <a:t>是解决问题的两种方式，一</a:t>
            </a:r>
            <a:r>
              <a:rPr lang="zh-CN" altLang="en-US" sz="2800" dirty="0">
                <a:solidFill>
                  <a:srgbClr val="0000FF"/>
                </a:solidFill>
              </a:rPr>
              <a:t>正</a:t>
            </a:r>
            <a:r>
              <a:rPr lang="zh-CN" altLang="en-US" sz="2800" dirty="0"/>
              <a:t>一</a:t>
            </a:r>
            <a:r>
              <a:rPr lang="zh-CN" altLang="en-US" sz="2800" dirty="0">
                <a:solidFill>
                  <a:srgbClr val="FF0000"/>
                </a:solidFill>
              </a:rPr>
              <a:t>反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E3242B-92CA-47CB-9CCA-CE469AB2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递归与递推</a:t>
            </a:r>
          </a:p>
        </p:txBody>
      </p:sp>
      <p:sp>
        <p:nvSpPr>
          <p:cNvPr id="19" name="内容占位符 1">
            <a:extLst>
              <a:ext uri="{FF2B5EF4-FFF2-40B4-BE49-F238E27FC236}">
                <a16:creationId xmlns:a16="http://schemas.microsoft.com/office/drawing/2014/main" id="{691FD85A-5DF9-4AF6-99FC-FC95E6EEC818}"/>
              </a:ext>
            </a:extLst>
          </p:cNvPr>
          <p:cNvSpPr txBox="1">
            <a:spLocks/>
          </p:cNvSpPr>
          <p:nvPr/>
        </p:nvSpPr>
        <p:spPr bwMode="auto">
          <a:xfrm>
            <a:off x="179512" y="1844824"/>
            <a:ext cx="878497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kern="0" dirty="0"/>
              <a:t>哪种更</a:t>
            </a:r>
            <a:r>
              <a:rPr lang="zh-CN" altLang="en-US" sz="2800" kern="0" dirty="0">
                <a:solidFill>
                  <a:srgbClr val="FF0000"/>
                </a:solidFill>
              </a:rPr>
              <a:t>好</a:t>
            </a:r>
            <a:r>
              <a:rPr lang="zh-CN" altLang="en-US" sz="2800" kern="0" dirty="0"/>
              <a:t>呢？</a:t>
            </a:r>
            <a:endParaRPr lang="en-US" altLang="zh-CN" sz="2800" kern="0" dirty="0"/>
          </a:p>
        </p:txBody>
      </p:sp>
      <p:sp>
        <p:nvSpPr>
          <p:cNvPr id="20" name="内容占位符 1">
            <a:extLst>
              <a:ext uri="{FF2B5EF4-FFF2-40B4-BE49-F238E27FC236}">
                <a16:creationId xmlns:a16="http://schemas.microsoft.com/office/drawing/2014/main" id="{DCB77796-1662-4C43-9773-AB3BB71B51F4}"/>
              </a:ext>
            </a:extLst>
          </p:cNvPr>
          <p:cNvSpPr txBox="1">
            <a:spLocks/>
          </p:cNvSpPr>
          <p:nvPr/>
        </p:nvSpPr>
        <p:spPr bwMode="auto">
          <a:xfrm>
            <a:off x="177800" y="2771917"/>
            <a:ext cx="8775700" cy="3527283"/>
          </a:xfrm>
          <a:prstGeom prst="rect">
            <a:avLst/>
          </a:prstGeom>
          <a:solidFill>
            <a:srgbClr val="EBEB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1800" kern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kern="0" dirty="0"/>
              <a:t>计算效率：</a:t>
            </a:r>
            <a:endParaRPr lang="en-US" altLang="zh-CN" sz="2800" kern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kern="0" dirty="0">
                <a:solidFill>
                  <a:srgbClr val="FF0000"/>
                </a:solidFill>
              </a:rPr>
              <a:t>　递归</a:t>
            </a:r>
            <a:r>
              <a:rPr lang="zh-CN" altLang="en-US" sz="2800" kern="0" dirty="0"/>
              <a:t>加上结果记录，与</a:t>
            </a:r>
            <a:r>
              <a:rPr lang="zh-CN" altLang="en-US" sz="2800" kern="0" dirty="0">
                <a:solidFill>
                  <a:srgbClr val="0000FF"/>
                </a:solidFill>
              </a:rPr>
              <a:t>递推</a:t>
            </a:r>
            <a:r>
              <a:rPr lang="zh-CN" altLang="en-US" sz="2800" kern="0" dirty="0"/>
              <a:t>相当</a:t>
            </a:r>
            <a:endParaRPr lang="en-US" altLang="zh-CN" sz="2800" kern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2800" kern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kern="0" dirty="0"/>
              <a:t>解题能力：</a:t>
            </a:r>
            <a:endParaRPr lang="en-US" altLang="zh-CN" sz="2800" kern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kern="0" dirty="0"/>
              <a:t>　能用</a:t>
            </a:r>
            <a:r>
              <a:rPr lang="zh-CN" altLang="en-US" sz="2800" kern="0" dirty="0">
                <a:solidFill>
                  <a:srgbClr val="0000FF"/>
                </a:solidFill>
              </a:rPr>
              <a:t>递推</a:t>
            </a:r>
            <a:r>
              <a:rPr lang="zh-CN" altLang="en-US" sz="2800" kern="0" dirty="0"/>
              <a:t>解的问题都能用</a:t>
            </a:r>
            <a:r>
              <a:rPr lang="zh-CN" altLang="en-US" sz="2800" kern="0" dirty="0">
                <a:solidFill>
                  <a:srgbClr val="FF0000"/>
                </a:solidFill>
              </a:rPr>
              <a:t>递归</a:t>
            </a:r>
            <a:r>
              <a:rPr lang="zh-CN" altLang="en-US" sz="2800" kern="0" dirty="0"/>
              <a:t>解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814260FB-A464-4A2F-B43F-462E3C29519A}"/>
              </a:ext>
            </a:extLst>
          </p:cNvPr>
          <p:cNvSpPr txBox="1">
            <a:spLocks/>
          </p:cNvSpPr>
          <p:nvPr/>
        </p:nvSpPr>
        <p:spPr bwMode="auto">
          <a:xfrm>
            <a:off x="5606400" y="5150335"/>
            <a:ext cx="2233388" cy="711697"/>
          </a:xfrm>
          <a:prstGeom prst="rect">
            <a:avLst/>
          </a:prstGeom>
          <a:solidFill>
            <a:srgbClr val="EBEB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kern="0" dirty="0"/>
              <a:t>，反之亦然</a:t>
            </a:r>
          </a:p>
        </p:txBody>
      </p:sp>
    </p:spTree>
    <p:extLst>
      <p:ext uri="{BB962C8B-B14F-4D97-AF65-F5344CB8AC3E}">
        <p14:creationId xmlns:p14="http://schemas.microsoft.com/office/powerpoint/2010/main" val="341165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65E95E2-8CB6-4F58-ACAB-B3502F4D8A28}"/>
              </a:ext>
            </a:extLst>
          </p:cNvPr>
          <p:cNvSpPr txBox="1">
            <a:spLocks/>
          </p:cNvSpPr>
          <p:nvPr/>
        </p:nvSpPr>
        <p:spPr bwMode="auto">
          <a:xfrm>
            <a:off x="177800" y="3059950"/>
            <a:ext cx="4246579" cy="3239250"/>
          </a:xfrm>
          <a:prstGeom prst="rect">
            <a:avLst/>
          </a:prstGeom>
          <a:solidFill>
            <a:srgbClr val="FFFFE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00B4173-EEC8-472C-88F3-861EF96B3E41}"/>
              </a:ext>
            </a:extLst>
          </p:cNvPr>
          <p:cNvSpPr txBox="1">
            <a:spLocks/>
          </p:cNvSpPr>
          <p:nvPr/>
        </p:nvSpPr>
        <p:spPr bwMode="auto">
          <a:xfrm>
            <a:off x="4595292" y="3059949"/>
            <a:ext cx="4358208" cy="3239251"/>
          </a:xfrm>
          <a:prstGeom prst="rect">
            <a:avLst/>
          </a:prstGeom>
          <a:solidFill>
            <a:srgbClr val="EBEB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A05894-67F5-447A-8187-9DEF20B9D086}"/>
              </a:ext>
            </a:extLst>
          </p:cNvPr>
          <p:cNvSpPr txBox="1">
            <a:spLocks/>
          </p:cNvSpPr>
          <p:nvPr/>
        </p:nvSpPr>
        <p:spPr bwMode="auto">
          <a:xfrm>
            <a:off x="179512" y="952500"/>
            <a:ext cx="8784976" cy="1944216"/>
          </a:xfrm>
          <a:prstGeom prst="rect">
            <a:avLst/>
          </a:prstGeom>
          <a:solidFill>
            <a:srgbClr val="EBFFF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2F83EFF-89EE-4EFE-8F46-FEFBA9CE5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6" y="952500"/>
            <a:ext cx="8496945" cy="1944216"/>
          </a:xfrm>
        </p:spPr>
        <p:txBody>
          <a:bodyPr anchor="ctr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物不知数问题：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　　</a:t>
            </a:r>
            <a:r>
              <a:rPr lang="zh-CN" altLang="en-US" sz="2800" dirty="0"/>
              <a:t>我国南北朝时期（约公元</a:t>
            </a:r>
            <a:r>
              <a:rPr lang="en-US" altLang="zh-CN" sz="2800" dirty="0"/>
              <a:t>5</a:t>
            </a:r>
            <a:r>
              <a:rPr lang="zh-CN" altLang="en-US" sz="2800" dirty="0"/>
              <a:t>世纪）重要数学著作</a:t>
            </a:r>
            <a:r>
              <a:rPr lang="en-US" altLang="zh-CN" sz="2800" dirty="0">
                <a:solidFill>
                  <a:srgbClr val="FF0000"/>
                </a:solidFill>
              </a:rPr>
              <a:t>《</a:t>
            </a:r>
            <a:r>
              <a:rPr lang="zh-CN" altLang="en-US" sz="2800" dirty="0">
                <a:solidFill>
                  <a:srgbClr val="FF0000"/>
                </a:solidFill>
              </a:rPr>
              <a:t>孙子算经</a:t>
            </a:r>
            <a:r>
              <a:rPr lang="en-US" altLang="zh-CN" sz="2800" dirty="0">
                <a:solidFill>
                  <a:srgbClr val="FF0000"/>
                </a:solidFill>
              </a:rPr>
              <a:t>》</a:t>
            </a:r>
            <a:r>
              <a:rPr lang="zh-CN" altLang="en-US" sz="2800" dirty="0"/>
              <a:t>下卷第</a:t>
            </a:r>
            <a:r>
              <a:rPr lang="en-US" altLang="zh-CN" sz="2800" dirty="0"/>
              <a:t>26</a:t>
            </a:r>
            <a:r>
              <a:rPr lang="zh-CN" altLang="en-US" sz="2800" dirty="0"/>
              <a:t>题：</a:t>
            </a:r>
            <a:endParaRPr lang="en-US" altLang="zh-CN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FB42B6-720F-45E8-9D25-ADEA4CA2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应用对比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A1680AC-D354-4A34-89F3-B0DB4A44E11E}"/>
                  </a:ext>
                </a:extLst>
              </p:cNvPr>
              <p:cNvSpPr/>
              <p:nvPr/>
            </p:nvSpPr>
            <p:spPr>
              <a:xfrm>
                <a:off x="5082208" y="3393920"/>
                <a:ext cx="3384376" cy="2724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已知正整数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满足：</a:t>
                </a:r>
                <a:endParaRPr kumimoji="1" lang="en-US" altLang="zh-CN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≡2 (</m:t>
                              </m:r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3)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≡3 (</m:t>
                              </m:r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5)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≡2 (</m:t>
                              </m:r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7)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求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A1680AC-D354-4A34-89F3-B0DB4A44E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208" y="3393920"/>
                <a:ext cx="3384376" cy="2724336"/>
              </a:xfrm>
              <a:prstGeom prst="rect">
                <a:avLst/>
              </a:prstGeom>
              <a:blipFill>
                <a:blip r:embed="rId5"/>
                <a:stretch>
                  <a:fillRect l="-3784" t="-1790" b="-4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1">
            <a:extLst>
              <a:ext uri="{FF2B5EF4-FFF2-40B4-BE49-F238E27FC236}">
                <a16:creationId xmlns:a16="http://schemas.microsoft.com/office/drawing/2014/main" id="{3CB5CAE1-8B58-4178-B338-DAA64AE31494}"/>
              </a:ext>
            </a:extLst>
          </p:cNvPr>
          <p:cNvSpPr txBox="1">
            <a:spLocks/>
          </p:cNvSpPr>
          <p:nvPr/>
        </p:nvSpPr>
        <p:spPr bwMode="auto">
          <a:xfrm>
            <a:off x="323527" y="3212976"/>
            <a:ext cx="4100852" cy="308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kern="0" dirty="0"/>
              <a:t>今有物，不知其数。</a:t>
            </a:r>
            <a:endParaRPr lang="en-US" altLang="zh-CN" sz="2800" kern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kern="0" dirty="0"/>
              <a:t>三三数之，剩</a:t>
            </a:r>
            <a:r>
              <a:rPr lang="zh-CN" altLang="en-US" sz="2800" kern="0" dirty="0">
                <a:solidFill>
                  <a:srgbClr val="FF0000"/>
                </a:solidFill>
              </a:rPr>
              <a:t>二</a:t>
            </a:r>
            <a:r>
              <a:rPr lang="zh-CN" altLang="en-US" sz="2800" kern="0" dirty="0"/>
              <a:t>，</a:t>
            </a:r>
            <a:endParaRPr lang="en-US" altLang="zh-CN" sz="2800" kern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kern="0" dirty="0"/>
              <a:t>五五数之，剩</a:t>
            </a:r>
            <a:r>
              <a:rPr lang="zh-CN" altLang="en-US" sz="2800" kern="0" dirty="0">
                <a:solidFill>
                  <a:srgbClr val="FF0000"/>
                </a:solidFill>
              </a:rPr>
              <a:t>三</a:t>
            </a:r>
            <a:r>
              <a:rPr lang="zh-CN" altLang="en-US" sz="2800" kern="0" dirty="0"/>
              <a:t>，</a:t>
            </a:r>
            <a:endParaRPr lang="en-US" altLang="zh-CN" sz="2800" kern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kern="0" dirty="0"/>
              <a:t>七七数之，剩</a:t>
            </a:r>
            <a:r>
              <a:rPr lang="zh-CN" altLang="en-US" sz="2800" kern="0" dirty="0">
                <a:solidFill>
                  <a:srgbClr val="FF0000"/>
                </a:solidFill>
              </a:rPr>
              <a:t>二</a:t>
            </a:r>
            <a:r>
              <a:rPr lang="zh-CN" altLang="en-US" sz="2800" kern="0" dirty="0"/>
              <a:t>。</a:t>
            </a:r>
            <a:endParaRPr lang="en-US" altLang="zh-CN" sz="2800" kern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kern="0" dirty="0"/>
              <a:t>问物几何？</a:t>
            </a:r>
            <a:endParaRPr lang="en-US" altLang="zh-CN" sz="2800" kern="0" dirty="0"/>
          </a:p>
        </p:txBody>
      </p:sp>
    </p:spTree>
    <p:extLst>
      <p:ext uri="{BB962C8B-B14F-4D97-AF65-F5344CB8AC3E}">
        <p14:creationId xmlns:p14="http://schemas.microsoft.com/office/powerpoint/2010/main" val="299766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95B4DDF-A2E3-46FF-938E-1ED26DDE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应用对比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2B7C2D7-2D4E-4D8D-BBAD-E2DB7EBEE9A9}"/>
              </a:ext>
            </a:extLst>
          </p:cNvPr>
          <p:cNvGraphicFramePr>
            <a:graphicFrameLocks noGrp="1"/>
          </p:cNvGraphicFramePr>
          <p:nvPr/>
        </p:nvGraphicFramePr>
        <p:xfrm>
          <a:off x="177800" y="952500"/>
          <a:ext cx="8775700" cy="5346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3925">
                  <a:extLst>
                    <a:ext uri="{9D8B030D-6E8A-4147-A177-3AD203B41FA5}">
                      <a16:colId xmlns:a16="http://schemas.microsoft.com/office/drawing/2014/main" val="3456362018"/>
                    </a:ext>
                  </a:extLst>
                </a:gridCol>
                <a:gridCol w="2193925">
                  <a:extLst>
                    <a:ext uri="{9D8B030D-6E8A-4147-A177-3AD203B41FA5}">
                      <a16:colId xmlns:a16="http://schemas.microsoft.com/office/drawing/2014/main" val="733921966"/>
                    </a:ext>
                  </a:extLst>
                </a:gridCol>
                <a:gridCol w="2193925">
                  <a:extLst>
                    <a:ext uri="{9D8B030D-6E8A-4147-A177-3AD203B41FA5}">
                      <a16:colId xmlns:a16="http://schemas.microsoft.com/office/drawing/2014/main" val="2601139522"/>
                    </a:ext>
                  </a:extLst>
                </a:gridCol>
                <a:gridCol w="2193925">
                  <a:extLst>
                    <a:ext uri="{9D8B030D-6E8A-4147-A177-3AD203B41FA5}">
                      <a16:colId xmlns:a16="http://schemas.microsoft.com/office/drawing/2014/main" val="2724221860"/>
                    </a:ext>
                  </a:extLst>
                </a:gridCol>
              </a:tblGrid>
              <a:tr h="10693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B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83616"/>
                  </a:ext>
                </a:extLst>
              </a:tr>
              <a:tr h="10693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B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801641"/>
                  </a:ext>
                </a:extLst>
              </a:tr>
              <a:tr h="10693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B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04516"/>
                  </a:ext>
                </a:extLst>
              </a:tr>
              <a:tr h="10693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B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209361"/>
                  </a:ext>
                </a:extLst>
              </a:tr>
              <a:tr h="10693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B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2058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02BED27-BE7C-4688-B4A5-B7312BC18399}"/>
                  </a:ext>
                </a:extLst>
              </p:cNvPr>
              <p:cNvSpPr/>
              <p:nvPr/>
            </p:nvSpPr>
            <p:spPr>
              <a:xfrm>
                <a:off x="2411760" y="1249596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02BED27-BE7C-4688-B4A5-B7312BC18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249596"/>
                <a:ext cx="21602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E8C28C0-3D59-408C-9146-7038FADC92E8}"/>
                  </a:ext>
                </a:extLst>
              </p:cNvPr>
              <p:cNvSpPr/>
              <p:nvPr/>
            </p:nvSpPr>
            <p:spPr>
              <a:xfrm>
                <a:off x="4600808" y="1249596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5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E8C28C0-3D59-408C-9146-7038FADC9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808" y="1249596"/>
                <a:ext cx="21602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01C8DA0-7E1C-462A-B178-0906ED430020}"/>
                  </a:ext>
                </a:extLst>
              </p:cNvPr>
              <p:cNvSpPr/>
              <p:nvPr/>
            </p:nvSpPr>
            <p:spPr>
              <a:xfrm>
                <a:off x="6782648" y="1249596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01C8DA0-7E1C-462A-B178-0906ED430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648" y="1249596"/>
                <a:ext cx="216024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A075ED-C315-4059-80A9-F1DE6C1F39E1}"/>
                  </a:ext>
                </a:extLst>
              </p:cNvPr>
              <p:cNvSpPr/>
              <p:nvPr/>
            </p:nvSpPr>
            <p:spPr>
              <a:xfrm>
                <a:off x="2413040" y="2281982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A075ED-C315-4059-80A9-F1DE6C1F3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40" y="2281982"/>
                <a:ext cx="216024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4221516-98BC-4B0C-B591-929DE053C327}"/>
                  </a:ext>
                </a:extLst>
              </p:cNvPr>
              <p:cNvSpPr/>
              <p:nvPr/>
            </p:nvSpPr>
            <p:spPr>
              <a:xfrm>
                <a:off x="4602088" y="2281982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4221516-98BC-4B0C-B591-929DE053C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088" y="2281982"/>
                <a:ext cx="216024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C0CAC21-E240-416E-86B6-83D212018B7C}"/>
                  </a:ext>
                </a:extLst>
              </p:cNvPr>
              <p:cNvSpPr/>
              <p:nvPr/>
            </p:nvSpPr>
            <p:spPr>
              <a:xfrm>
                <a:off x="6783928" y="2281982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C0CAC21-E240-416E-86B6-83D212018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928" y="2281982"/>
                <a:ext cx="216024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62A029F-494F-432D-B751-2CA0A017EA97}"/>
                  </a:ext>
                </a:extLst>
              </p:cNvPr>
              <p:cNvSpPr/>
              <p:nvPr/>
            </p:nvSpPr>
            <p:spPr>
              <a:xfrm>
                <a:off x="2411760" y="3362102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62A029F-494F-432D-B751-2CA0A017EA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362102"/>
                <a:ext cx="216024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20AD486-0C42-4A43-8591-E9EDDA9D1FC0}"/>
                  </a:ext>
                </a:extLst>
              </p:cNvPr>
              <p:cNvSpPr/>
              <p:nvPr/>
            </p:nvSpPr>
            <p:spPr>
              <a:xfrm>
                <a:off x="4600808" y="3362102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20AD486-0C42-4A43-8591-E9EDDA9D1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808" y="3362102"/>
                <a:ext cx="216024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A71DFE0-9970-40B0-A21F-42A4D3EE445E}"/>
                  </a:ext>
                </a:extLst>
              </p:cNvPr>
              <p:cNvSpPr/>
              <p:nvPr/>
            </p:nvSpPr>
            <p:spPr>
              <a:xfrm>
                <a:off x="6782648" y="3362102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A71DFE0-9970-40B0-A21F-42A4D3EE4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648" y="3362102"/>
                <a:ext cx="216024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0419AEC-3B00-450C-B7A6-E57FD72BAA56}"/>
                  </a:ext>
                </a:extLst>
              </p:cNvPr>
              <p:cNvSpPr/>
              <p:nvPr/>
            </p:nvSpPr>
            <p:spPr>
              <a:xfrm>
                <a:off x="2411760" y="4417948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0419AEC-3B00-450C-B7A6-E57FD72BA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417948"/>
                <a:ext cx="216024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33A9AC4-5C20-472A-BB5D-D1E130C64208}"/>
                  </a:ext>
                </a:extLst>
              </p:cNvPr>
              <p:cNvSpPr/>
              <p:nvPr/>
            </p:nvSpPr>
            <p:spPr>
              <a:xfrm>
                <a:off x="4600808" y="4417948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33A9AC4-5C20-472A-BB5D-D1E130C64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808" y="4417948"/>
                <a:ext cx="216024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7F512D4-F747-4591-ACFD-AEC536586E2F}"/>
                  </a:ext>
                </a:extLst>
              </p:cNvPr>
              <p:cNvSpPr/>
              <p:nvPr/>
            </p:nvSpPr>
            <p:spPr>
              <a:xfrm>
                <a:off x="6782648" y="4417948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7F512D4-F747-4591-ACFD-AEC536586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648" y="4417948"/>
                <a:ext cx="216024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B60239B-8DD8-440D-BC44-D5234E9441F4}"/>
                  </a:ext>
                </a:extLst>
              </p:cNvPr>
              <p:cNvSpPr/>
              <p:nvPr/>
            </p:nvSpPr>
            <p:spPr>
              <a:xfrm>
                <a:off x="210880" y="2281982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B60239B-8DD8-440D-BC44-D5234E944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0" y="2281982"/>
                <a:ext cx="216024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9278218-3313-489A-BDD8-3E6EB3229128}"/>
                  </a:ext>
                </a:extLst>
              </p:cNvPr>
              <p:cNvSpPr/>
              <p:nvPr/>
            </p:nvSpPr>
            <p:spPr>
              <a:xfrm>
                <a:off x="209992" y="3362102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9278218-3313-489A-BDD8-3E6EB3229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92" y="3362102"/>
                <a:ext cx="216024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42701CE-63B1-4BA8-91DD-8C9499139F8F}"/>
                  </a:ext>
                </a:extLst>
              </p:cNvPr>
              <p:cNvSpPr/>
              <p:nvPr/>
            </p:nvSpPr>
            <p:spPr>
              <a:xfrm>
                <a:off x="210880" y="4417948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42701CE-63B1-4BA8-91DD-8C9499139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0" y="4417948"/>
                <a:ext cx="2160240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33CA610-8DA8-498E-BBA2-5EC54112E8DE}"/>
                  </a:ext>
                </a:extLst>
              </p:cNvPr>
              <p:cNvSpPr/>
              <p:nvPr/>
            </p:nvSpPr>
            <p:spPr>
              <a:xfrm>
                <a:off x="2410872" y="5498068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33CA610-8DA8-498E-BBA2-5EC54112E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72" y="5498068"/>
                <a:ext cx="216024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FB2D596-97E9-44E3-A63D-175D66FFE600}"/>
                  </a:ext>
                </a:extLst>
              </p:cNvPr>
              <p:cNvSpPr/>
              <p:nvPr/>
            </p:nvSpPr>
            <p:spPr>
              <a:xfrm>
                <a:off x="4599920" y="5498068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FB2D596-97E9-44E3-A63D-175D66FFE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920" y="5498068"/>
                <a:ext cx="2160240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7257B55-1BC5-4A11-802E-8204160CD9B3}"/>
                  </a:ext>
                </a:extLst>
              </p:cNvPr>
              <p:cNvSpPr/>
              <p:nvPr/>
            </p:nvSpPr>
            <p:spPr>
              <a:xfrm>
                <a:off x="6781760" y="5498068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7257B55-1BC5-4A11-802E-8204160CD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60" y="5498068"/>
                <a:ext cx="216024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C5F6068-6758-4845-A510-5B786ADF8FB5}"/>
                  </a:ext>
                </a:extLst>
              </p:cNvPr>
              <p:cNvSpPr/>
              <p:nvPr/>
            </p:nvSpPr>
            <p:spPr>
              <a:xfrm>
                <a:off x="209992" y="5498068"/>
                <a:ext cx="2160240" cy="461665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C5F6068-6758-4845-A510-5B786ADF8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92" y="5498068"/>
                <a:ext cx="216024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3D007F3-8190-4D51-B94E-43FE63308E36}"/>
                  </a:ext>
                </a:extLst>
              </p:cNvPr>
              <p:cNvSpPr/>
              <p:nvPr/>
            </p:nvSpPr>
            <p:spPr>
              <a:xfrm>
                <a:off x="210880" y="2276872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70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3D007F3-8190-4D51-B94E-43FE63308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0" y="2276872"/>
                <a:ext cx="2160240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D104627-C81C-4251-97BD-03EE6B9241AC}"/>
                  </a:ext>
                </a:extLst>
              </p:cNvPr>
              <p:cNvSpPr/>
              <p:nvPr/>
            </p:nvSpPr>
            <p:spPr>
              <a:xfrm>
                <a:off x="210880" y="3356992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kumimoji="1" lang="zh-CN" altLang="en-US" i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D104627-C81C-4251-97BD-03EE6B9241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0" y="3356992"/>
                <a:ext cx="2160240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CFFD67A-425F-44F9-8348-E00B1121E001}"/>
                  </a:ext>
                </a:extLst>
              </p:cNvPr>
              <p:cNvSpPr/>
              <p:nvPr/>
            </p:nvSpPr>
            <p:spPr>
              <a:xfrm>
                <a:off x="210880" y="4412838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kumimoji="1" lang="zh-CN" altLang="en-US" i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CFFD67A-425F-44F9-8348-E00B1121E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0" y="4412838"/>
                <a:ext cx="2160240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8287706-8DBE-4408-9772-E8F871B72D8B}"/>
                  </a:ext>
                </a:extLst>
              </p:cNvPr>
              <p:cNvSpPr/>
              <p:nvPr/>
            </p:nvSpPr>
            <p:spPr>
              <a:xfrm>
                <a:off x="210880" y="5473794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233</m:t>
                      </m:r>
                    </m:oMath>
                  </m:oMathPara>
                </a14:m>
                <a:endParaRPr kumimoji="1" lang="zh-CN" altLang="en-US" i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8287706-8DBE-4408-9772-E8F871B72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0" y="5473794"/>
                <a:ext cx="2160240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504CDC1-4C15-487B-8170-7CDD5338BF17}"/>
                  </a:ext>
                </a:extLst>
              </p:cNvPr>
              <p:cNvSpPr/>
              <p:nvPr/>
            </p:nvSpPr>
            <p:spPr>
              <a:xfrm>
                <a:off x="209992" y="5472638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kumimoji="1" lang="zh-CN" altLang="en-US" i="1" dirty="0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504CDC1-4C15-487B-8170-7CDD5338B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92" y="5472638"/>
                <a:ext cx="2160240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85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8" grpId="1"/>
      <p:bldP spid="19" grpId="0"/>
      <p:bldP spid="19" grpId="1"/>
      <p:bldP spid="20" grpId="0"/>
      <p:bldP spid="20" grpId="1"/>
      <p:bldP spid="21" grpId="0"/>
      <p:bldP spid="22" grpId="0"/>
      <p:bldP spid="23" grpId="0"/>
      <p:bldP spid="24" grpId="0"/>
      <p:bldP spid="24" grpId="1"/>
      <p:bldP spid="25" grpId="0"/>
      <p:bldP spid="26" grpId="0"/>
      <p:bldP spid="27" grpId="0"/>
      <p:bldP spid="28" grpId="0"/>
      <p:bldP spid="28" grpId="1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FBDEEBA-1538-4201-AE0C-125E5F7BA34F}"/>
              </a:ext>
            </a:extLst>
          </p:cNvPr>
          <p:cNvSpPr txBox="1">
            <a:spLocks/>
          </p:cNvSpPr>
          <p:nvPr/>
        </p:nvSpPr>
        <p:spPr bwMode="auto">
          <a:xfrm>
            <a:off x="177800" y="952499"/>
            <a:ext cx="8775700" cy="1972445"/>
          </a:xfrm>
          <a:prstGeom prst="rect">
            <a:avLst/>
          </a:prstGeom>
          <a:solidFill>
            <a:srgbClr val="EBFFF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3407398-1360-4FD1-996B-BD5D83A02DED}"/>
              </a:ext>
            </a:extLst>
          </p:cNvPr>
          <p:cNvSpPr txBox="1">
            <a:spLocks/>
          </p:cNvSpPr>
          <p:nvPr/>
        </p:nvSpPr>
        <p:spPr bwMode="auto">
          <a:xfrm>
            <a:off x="164440" y="3064643"/>
            <a:ext cx="8775700" cy="1439051"/>
          </a:xfrm>
          <a:prstGeom prst="rect">
            <a:avLst/>
          </a:prstGeom>
          <a:solidFill>
            <a:srgbClr val="FFFFE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21DE794-DEDC-4B80-941A-8498E6BE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应用对比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05019F9-369B-48B7-9576-C4D24272E9C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7800" y="2217587"/>
                <a:ext cx="8775700" cy="634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marL="342891" indent="-342891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Font typeface="Wingdings" pitchFamily="2" charset="2"/>
                  <a:buChar char="n"/>
                  <a:defRPr kumimoji="1" sz="3200" b="1">
                    <a:solidFill>
                      <a:schemeClr val="dk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42932" indent="-285744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Blip>
                    <a:blip r:embed="rId3"/>
                  </a:buBlip>
                  <a:defRPr kumimoji="1" sz="2800" b="1">
                    <a:solidFill>
                      <a:schemeClr val="dk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2971" indent="-228594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Blip>
                    <a:blip r:embed="rId4"/>
                  </a:buBlip>
                  <a:defRPr kumimoji="1" sz="2400" b="1">
                    <a:solidFill>
                      <a:schemeClr val="dk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160" indent="-228594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Blip>
                    <a:blip r:embed="rId3"/>
                  </a:buBlip>
                  <a:defRPr kumimoji="1" sz="2400" b="1">
                    <a:solidFill>
                      <a:schemeClr val="dk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349" indent="-228594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Blip>
                    <a:blip r:embed="rId4"/>
                  </a:buBlip>
                  <a:defRPr kumimoji="1" sz="2400" b="1">
                    <a:solidFill>
                      <a:schemeClr val="dk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537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800" b="0" dirty="0"/>
                  <a:t>对给定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800" b="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b="0" dirty="0"/>
                  <a:t>，求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800" b="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800" b="0" dirty="0"/>
                  <a:t>，满足</a:t>
                </a:r>
                <a14:m>
                  <m:oMath xmlns:m="http://schemas.openxmlformats.org/officeDocument/2006/math">
                    <m:r>
                      <a:rPr lang="en-US" altLang="zh-CN" sz="28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zh-CN" sz="2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sz="280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05019F9-369B-48B7-9576-C4D24272E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800" y="2217587"/>
                <a:ext cx="8775700" cy="634020"/>
              </a:xfrm>
              <a:prstGeom prst="rect">
                <a:avLst/>
              </a:prstGeom>
              <a:blipFill>
                <a:blip r:embed="rId5"/>
                <a:stretch>
                  <a:fillRect l="-1389" t="-962" b="-173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4BC2BFE-552D-47DE-932B-2D799105A521}"/>
                  </a:ext>
                </a:extLst>
              </p:cNvPr>
              <p:cNvSpPr txBox="1"/>
              <p:nvPr/>
            </p:nvSpPr>
            <p:spPr>
              <a:xfrm>
                <a:off x="1727684" y="952500"/>
                <a:ext cx="3636404" cy="566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Font typeface="Wingdings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+1=</m:t>
                      </m:r>
                    </m:oMath>
                  </m:oMathPara>
                </a14:m>
                <a:endParaRPr kumimoji="1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4BC2BFE-552D-47DE-932B-2D799105A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684" y="952500"/>
                <a:ext cx="3636404" cy="5663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542FA613-49ED-43F1-BE8C-9EFFDC63EC74}"/>
              </a:ext>
            </a:extLst>
          </p:cNvPr>
          <p:cNvSpPr txBox="1"/>
          <p:nvPr/>
        </p:nvSpPr>
        <p:spPr>
          <a:xfrm>
            <a:off x="164440" y="3201027"/>
            <a:ext cx="8775700" cy="1057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Clr>
                <a:srgbClr val="000066"/>
              </a:buClr>
              <a:buSzPct val="80000"/>
              <a:defRPr/>
            </a:pPr>
            <a:r>
              <a:rPr kumimoji="1" lang="zh-CN" altLang="en-US" kern="0" dirty="0">
                <a:solidFill>
                  <a:srgbClr val="FF0000"/>
                </a:solidFill>
                <a:latin typeface="宋体" panose="02010600030101010101" pitchFamily="2" charset="-122"/>
              </a:rPr>
              <a:t>大衍求一术：</a:t>
            </a:r>
            <a:endParaRPr kumimoji="1" lang="en-US" altLang="zh-CN" kern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rgbClr val="000066"/>
              </a:buClr>
              <a:buSzPct val="80000"/>
              <a:defRPr/>
            </a:pP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　　宋代数学家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</a:rPr>
              <a:t>秦九韶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《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数书九章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》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（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</a:rPr>
              <a:t>1247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</a:rPr>
              <a:t>年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成书）</a:t>
            </a:r>
            <a:endParaRPr kumimoji="1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C233037-38A3-474B-8836-7D2BB39FEF20}"/>
              </a:ext>
            </a:extLst>
          </p:cNvPr>
          <p:cNvSpPr txBox="1">
            <a:spLocks/>
          </p:cNvSpPr>
          <p:nvPr/>
        </p:nvSpPr>
        <p:spPr bwMode="auto">
          <a:xfrm>
            <a:off x="177800" y="4640078"/>
            <a:ext cx="8775700" cy="1659122"/>
          </a:xfrm>
          <a:prstGeom prst="rect">
            <a:avLst/>
          </a:prstGeom>
          <a:solidFill>
            <a:srgbClr val="EBEB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14BE620-6814-4E37-96AF-A3B03DBC1605}"/>
              </a:ext>
            </a:extLst>
          </p:cNvPr>
          <p:cNvSpPr txBox="1"/>
          <p:nvPr/>
        </p:nvSpPr>
        <p:spPr>
          <a:xfrm>
            <a:off x="177800" y="4869160"/>
            <a:ext cx="8775700" cy="1057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在西方，要到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</a:rPr>
              <a:t>1801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</a:rPr>
              <a:t>年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德国数学家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</a:rPr>
              <a:t>高斯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建立起同余理论才解决，被称为“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中国剩余定理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”</a:t>
            </a:r>
            <a:endParaRPr kumimoji="1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DAB5BAA-2B38-4B47-939D-C2DD8E8FFF23}"/>
                  </a:ext>
                </a:extLst>
              </p:cNvPr>
              <p:cNvSpPr txBox="1"/>
              <p:nvPr/>
            </p:nvSpPr>
            <p:spPr>
              <a:xfrm>
                <a:off x="190500" y="1585044"/>
                <a:ext cx="1933228" cy="566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Font typeface="Wingdings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zh-CN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′+1=</m:t>
                      </m:r>
                    </m:oMath>
                  </m:oMathPara>
                </a14:m>
                <a:endParaRPr kumimoji="1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DAB5BAA-2B38-4B47-939D-C2DD8E8FF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585044"/>
                <a:ext cx="1933228" cy="5663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B17004A-ACF6-4D35-8582-98D524C08046}"/>
                  </a:ext>
                </a:extLst>
              </p:cNvPr>
              <p:cNvSpPr txBox="1"/>
              <p:nvPr/>
            </p:nvSpPr>
            <p:spPr>
              <a:xfrm>
                <a:off x="4545940" y="1586520"/>
                <a:ext cx="2402324" cy="566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Font typeface="Wingdings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zh-CN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kumimoji="1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′′+1=</m:t>
                      </m:r>
                    </m:oMath>
                  </m:oMathPara>
                </a14:m>
                <a:endParaRPr kumimoji="1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B17004A-ACF6-4D35-8582-98D524C08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940" y="1586520"/>
                <a:ext cx="2402324" cy="5663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01FCE16-1D03-4E7A-8754-21D52AA14490}"/>
                  </a:ext>
                </a:extLst>
              </p:cNvPr>
              <p:cNvSpPr txBox="1"/>
              <p:nvPr/>
            </p:nvSpPr>
            <p:spPr>
              <a:xfrm>
                <a:off x="2136428" y="1606588"/>
                <a:ext cx="15300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3∙7</m:t>
                      </m:r>
                      <m:r>
                        <a:rPr kumimoji="1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01FCE16-1D03-4E7A-8754-21D52AA14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428" y="1606588"/>
                <a:ext cx="153000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626AAEB-AA07-41B6-8618-DFA70C6E109C}"/>
                  </a:ext>
                </a:extLst>
              </p:cNvPr>
              <p:cNvSpPr txBox="1"/>
              <p:nvPr/>
            </p:nvSpPr>
            <p:spPr>
              <a:xfrm>
                <a:off x="6931445" y="1612976"/>
                <a:ext cx="15300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3∙5</m:t>
                      </m:r>
                      <m:r>
                        <a:rPr kumimoji="1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626AAEB-AA07-41B6-8618-DFA70C6E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445" y="1612976"/>
                <a:ext cx="153000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E8E3D1F-FD21-427A-AFC4-834BA95F1103}"/>
                  </a:ext>
                </a:extLst>
              </p:cNvPr>
              <p:cNvSpPr txBox="1"/>
              <p:nvPr/>
            </p:nvSpPr>
            <p:spPr>
              <a:xfrm>
                <a:off x="5220072" y="979803"/>
                <a:ext cx="147640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5∙7</m:t>
                      </m:r>
                      <m:r>
                        <a:rPr kumimoji="1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E8E3D1F-FD21-427A-AFC4-834BA95F1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979803"/>
                <a:ext cx="147640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5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/>
      <p:bldP spid="14" grpId="0" animBg="1"/>
      <p:bldP spid="18" grpId="0"/>
      <p:bldP spid="9" grpId="0"/>
      <p:bldP spid="10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内容占位符 2">
            <a:extLst>
              <a:ext uri="{FF2B5EF4-FFF2-40B4-BE49-F238E27FC236}">
                <a16:creationId xmlns:a16="http://schemas.microsoft.com/office/drawing/2014/main" id="{23DA9C58-57D0-4107-8ABA-42F41BF968D0}"/>
              </a:ext>
            </a:extLst>
          </p:cNvPr>
          <p:cNvSpPr txBox="1">
            <a:spLocks/>
          </p:cNvSpPr>
          <p:nvPr/>
        </p:nvSpPr>
        <p:spPr bwMode="auto">
          <a:xfrm>
            <a:off x="177800" y="5579120"/>
            <a:ext cx="8775700" cy="720080"/>
          </a:xfrm>
          <a:prstGeom prst="rect">
            <a:avLst/>
          </a:prstGeom>
          <a:solidFill>
            <a:srgbClr val="EBEB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2C3CAC9-6F6C-45B2-8EC7-8F6F8CC46848}"/>
              </a:ext>
            </a:extLst>
          </p:cNvPr>
          <p:cNvSpPr txBox="1">
            <a:spLocks/>
          </p:cNvSpPr>
          <p:nvPr/>
        </p:nvSpPr>
        <p:spPr bwMode="auto">
          <a:xfrm>
            <a:off x="177800" y="952500"/>
            <a:ext cx="8775700" cy="720080"/>
          </a:xfrm>
          <a:prstGeom prst="rect">
            <a:avLst/>
          </a:prstGeom>
          <a:solidFill>
            <a:srgbClr val="FFFFE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B00AEAE-647B-4196-88DD-8B0A153A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应用对比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4F11DF6-BBA0-45B0-9357-EE39658F9EC0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1806499"/>
          <a:ext cx="8784976" cy="3638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3638961607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1096572696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358439567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4280197303"/>
                    </a:ext>
                  </a:extLst>
                </a:gridCol>
              </a:tblGrid>
              <a:tr h="727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392465"/>
                  </a:ext>
                </a:extLst>
              </a:tr>
              <a:tr h="727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149439"/>
                  </a:ext>
                </a:extLst>
              </a:tr>
              <a:tr h="727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358264"/>
                  </a:ext>
                </a:extLst>
              </a:tr>
              <a:tr h="727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571631"/>
                  </a:ext>
                </a:extLst>
              </a:tr>
              <a:tr h="727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8022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DC14C7-78FE-41A2-BD72-FBF54E5FD0B6}"/>
                  </a:ext>
                </a:extLst>
              </p:cNvPr>
              <p:cNvSpPr txBox="1"/>
              <p:nvPr/>
            </p:nvSpPr>
            <p:spPr>
              <a:xfrm>
                <a:off x="177800" y="1062504"/>
                <a:ext cx="87757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119</m:t>
                      </m:r>
                      <m:r>
                        <a:rPr kumimoji="1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+1=92∙</m:t>
                      </m:r>
                      <m:r>
                        <a:rPr kumimoji="1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DC14C7-78FE-41A2-BD72-FBF54E5FD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1062504"/>
                <a:ext cx="87757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6C32AE4-2F3E-4B59-8592-99091C0905D6}"/>
                  </a:ext>
                </a:extLst>
              </p:cNvPr>
              <p:cNvSpPr/>
              <p:nvPr/>
            </p:nvSpPr>
            <p:spPr>
              <a:xfrm>
                <a:off x="2413040" y="1888264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92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6C32AE4-2F3E-4B59-8592-99091C090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40" y="1888264"/>
                <a:ext cx="216024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1821F40-2052-48E1-A1EE-B340DD652185}"/>
                  </a:ext>
                </a:extLst>
              </p:cNvPr>
              <p:cNvSpPr/>
              <p:nvPr/>
            </p:nvSpPr>
            <p:spPr>
              <a:xfrm>
                <a:off x="4602088" y="1888264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1821F40-2052-48E1-A1EE-B340DD652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088" y="1888264"/>
                <a:ext cx="216024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0FE526E-EA34-44BA-B44F-D71EC64897DD}"/>
                  </a:ext>
                </a:extLst>
              </p:cNvPr>
              <p:cNvSpPr/>
              <p:nvPr/>
            </p:nvSpPr>
            <p:spPr>
              <a:xfrm>
                <a:off x="6783928" y="1888264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0FE526E-EA34-44BA-B44F-D71EC6489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928" y="1888264"/>
                <a:ext cx="216024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47C2826-BFE6-423E-9505-960D8FA75151}"/>
                  </a:ext>
                </a:extLst>
              </p:cNvPr>
              <p:cNvSpPr/>
              <p:nvPr/>
            </p:nvSpPr>
            <p:spPr>
              <a:xfrm>
                <a:off x="210880" y="1888264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119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47C2826-BFE6-423E-9505-960D8FA75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0" y="1888264"/>
                <a:ext cx="216024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60F81CD-5B4B-4263-9384-88FE81CD9493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 bwMode="auto">
          <a:xfrm>
            <a:off x="1291000" y="2411484"/>
            <a:ext cx="0" cy="2497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44CFF38-3CAC-4850-BFDA-590E0CE8DF34}"/>
                  </a:ext>
                </a:extLst>
              </p:cNvPr>
              <p:cNvSpPr/>
              <p:nvPr/>
            </p:nvSpPr>
            <p:spPr>
              <a:xfrm>
                <a:off x="2413040" y="2661188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92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44CFF38-3CAC-4850-BFDA-590E0CE8DF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40" y="2661188"/>
                <a:ext cx="216024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D983ED5-4CF5-48EC-9974-473A2B906815}"/>
                  </a:ext>
                </a:extLst>
              </p:cNvPr>
              <p:cNvSpPr/>
              <p:nvPr/>
            </p:nvSpPr>
            <p:spPr>
              <a:xfrm>
                <a:off x="4602088" y="2661188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D983ED5-4CF5-48EC-9974-473A2B906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088" y="2661188"/>
                <a:ext cx="216024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C4070D2-79FA-4F24-B2B5-5AFF040A1132}"/>
                  </a:ext>
                </a:extLst>
              </p:cNvPr>
              <p:cNvSpPr/>
              <p:nvPr/>
            </p:nvSpPr>
            <p:spPr>
              <a:xfrm>
                <a:off x="6783928" y="2661188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C4070D2-79FA-4F24-B2B5-5AFF040A1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928" y="2661188"/>
                <a:ext cx="216024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E47EDE6-EE1C-4496-A014-858AA9685FB9}"/>
                  </a:ext>
                </a:extLst>
              </p:cNvPr>
              <p:cNvSpPr/>
              <p:nvPr/>
            </p:nvSpPr>
            <p:spPr>
              <a:xfrm>
                <a:off x="210880" y="2661188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E47EDE6-EE1C-4496-A014-858AA9685F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0" y="2661188"/>
                <a:ext cx="216024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EA64624-2934-4692-8826-B643999C48EF}"/>
                  </a:ext>
                </a:extLst>
              </p:cNvPr>
              <p:cNvSpPr/>
              <p:nvPr/>
            </p:nvSpPr>
            <p:spPr>
              <a:xfrm>
                <a:off x="2413040" y="3381268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EA64624-2934-4692-8826-B643999C4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40" y="3381268"/>
                <a:ext cx="216024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C319C41-C93A-4696-928A-CE5979A5A0E1}"/>
                  </a:ext>
                </a:extLst>
              </p:cNvPr>
              <p:cNvSpPr/>
              <p:nvPr/>
            </p:nvSpPr>
            <p:spPr>
              <a:xfrm>
                <a:off x="4602088" y="3381268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C319C41-C93A-4696-928A-CE5979A5A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088" y="3381268"/>
                <a:ext cx="216024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14DF731-9C35-428C-BE84-515FDC022A78}"/>
                  </a:ext>
                </a:extLst>
              </p:cNvPr>
              <p:cNvSpPr/>
              <p:nvPr/>
            </p:nvSpPr>
            <p:spPr>
              <a:xfrm>
                <a:off x="6783928" y="3381268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14DF731-9C35-428C-BE84-515FDC022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928" y="3381268"/>
                <a:ext cx="216024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68DFAD1-9413-4045-BEFC-0919715FEBBD}"/>
                  </a:ext>
                </a:extLst>
              </p:cNvPr>
              <p:cNvSpPr/>
              <p:nvPr/>
            </p:nvSpPr>
            <p:spPr>
              <a:xfrm>
                <a:off x="210880" y="3381268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68DFAD1-9413-4045-BEFC-0919715FE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0" y="3381268"/>
                <a:ext cx="2160240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A1CC167-3432-46C3-9991-B484F5D2B65B}"/>
                  </a:ext>
                </a:extLst>
              </p:cNvPr>
              <p:cNvSpPr/>
              <p:nvPr/>
            </p:nvSpPr>
            <p:spPr>
              <a:xfrm>
                <a:off x="2413040" y="4101348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A1CC167-3432-46C3-9991-B484F5D2B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40" y="4101348"/>
                <a:ext cx="216024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4510E563-F44B-4EB8-B45A-EC324B05AF37}"/>
                  </a:ext>
                </a:extLst>
              </p:cNvPr>
              <p:cNvSpPr/>
              <p:nvPr/>
            </p:nvSpPr>
            <p:spPr>
              <a:xfrm>
                <a:off x="4602088" y="4101348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4510E563-F44B-4EB8-B45A-EC324B05A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088" y="4101348"/>
                <a:ext cx="2160240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C281D79A-2BFD-4F72-AF20-626410E1FCEE}"/>
                  </a:ext>
                </a:extLst>
              </p:cNvPr>
              <p:cNvSpPr/>
              <p:nvPr/>
            </p:nvSpPr>
            <p:spPr>
              <a:xfrm>
                <a:off x="6783928" y="4101348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C281D79A-2BFD-4F72-AF20-626410E1F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928" y="4101348"/>
                <a:ext cx="216024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C5B5841-DA0E-4660-A96C-E0BD4F4EA375}"/>
                  </a:ext>
                </a:extLst>
              </p:cNvPr>
              <p:cNvSpPr/>
              <p:nvPr/>
            </p:nvSpPr>
            <p:spPr>
              <a:xfrm>
                <a:off x="210880" y="4101348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C5B5841-DA0E-4660-A96C-E0BD4F4EA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0" y="4101348"/>
                <a:ext cx="216024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7A6904A4-0819-48C0-8376-FE1507887F6C}"/>
                  </a:ext>
                </a:extLst>
              </p:cNvPr>
              <p:cNvSpPr/>
              <p:nvPr/>
            </p:nvSpPr>
            <p:spPr>
              <a:xfrm>
                <a:off x="2413040" y="4821428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7A6904A4-0819-48C0-8376-FE1507887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40" y="4821428"/>
                <a:ext cx="2160240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8D15F88-29E4-4579-BD4A-85376603ECC1}"/>
                  </a:ext>
                </a:extLst>
              </p:cNvPr>
              <p:cNvSpPr/>
              <p:nvPr/>
            </p:nvSpPr>
            <p:spPr>
              <a:xfrm>
                <a:off x="4602088" y="4821428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8D15F88-29E4-4579-BD4A-85376603E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088" y="4821428"/>
                <a:ext cx="2160240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5382A8B8-1716-46F3-92DA-B211F1C3C448}"/>
                  </a:ext>
                </a:extLst>
              </p:cNvPr>
              <p:cNvSpPr/>
              <p:nvPr/>
            </p:nvSpPr>
            <p:spPr>
              <a:xfrm>
                <a:off x="6783928" y="4821428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  <a:endParaRPr kumimoji="1" lang="zh-CN" altLang="en-US" i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5382A8B8-1716-46F3-92DA-B211F1C3C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928" y="4821428"/>
                <a:ext cx="2160240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ADB6CC7C-614E-438A-8793-2A047A286A80}"/>
                  </a:ext>
                </a:extLst>
              </p:cNvPr>
              <p:cNvSpPr/>
              <p:nvPr/>
            </p:nvSpPr>
            <p:spPr>
              <a:xfrm>
                <a:off x="210880" y="4821428"/>
                <a:ext cx="2160240" cy="52322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ADB6CC7C-614E-438A-8793-2A047A286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0" y="4821428"/>
                <a:ext cx="2160240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C38E6BB-7184-4DFB-8D94-27A03F4CA7E4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 bwMode="auto">
          <a:xfrm>
            <a:off x="5682208" y="2411484"/>
            <a:ext cx="0" cy="2497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534A17B-AE46-4803-B1E6-70BB679BE406}"/>
              </a:ext>
            </a:extLst>
          </p:cNvPr>
          <p:cNvCxnSpPr>
            <a:cxnSpLocks/>
          </p:cNvCxnSpPr>
          <p:nvPr/>
        </p:nvCxnSpPr>
        <p:spPr bwMode="auto">
          <a:xfrm flipH="1">
            <a:off x="6300192" y="2411484"/>
            <a:ext cx="978024" cy="2497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D0ADC56-581E-43A4-8899-B1DC24DB240C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 bwMode="auto">
          <a:xfrm>
            <a:off x="3493160" y="3184408"/>
            <a:ext cx="0" cy="1968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D34A420-6675-4740-BDF5-5D3FC26B2549}"/>
              </a:ext>
            </a:extLst>
          </p:cNvPr>
          <p:cNvCxnSpPr>
            <a:cxnSpLocks/>
            <a:stCxn id="29" idx="2"/>
            <a:endCxn id="45" idx="0"/>
          </p:cNvCxnSpPr>
          <p:nvPr/>
        </p:nvCxnSpPr>
        <p:spPr bwMode="auto">
          <a:xfrm>
            <a:off x="7864048" y="3184408"/>
            <a:ext cx="0" cy="1968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F5CA496-06D7-4F8D-8C6A-A7AF890B1FE4}"/>
              </a:ext>
            </a:extLst>
          </p:cNvPr>
          <p:cNvCxnSpPr>
            <a:cxnSpLocks/>
            <a:stCxn id="46" idx="2"/>
            <a:endCxn id="53" idx="0"/>
          </p:cNvCxnSpPr>
          <p:nvPr/>
        </p:nvCxnSpPr>
        <p:spPr bwMode="auto">
          <a:xfrm>
            <a:off x="1291000" y="3904488"/>
            <a:ext cx="0" cy="1968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DA2622F-114E-4D90-BE44-1A4D57362E04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 bwMode="auto">
          <a:xfrm>
            <a:off x="5682208" y="3904488"/>
            <a:ext cx="0" cy="1968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22B7294A-027C-43BD-A70F-564ECFF6C924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 bwMode="auto">
          <a:xfrm>
            <a:off x="3493160" y="4624568"/>
            <a:ext cx="0" cy="1968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111769E-B463-4B71-B31A-51AC43E94A79}"/>
              </a:ext>
            </a:extLst>
          </p:cNvPr>
          <p:cNvCxnSpPr>
            <a:cxnSpLocks/>
            <a:stCxn id="52" idx="2"/>
            <a:endCxn id="56" idx="0"/>
          </p:cNvCxnSpPr>
          <p:nvPr/>
        </p:nvCxnSpPr>
        <p:spPr bwMode="auto">
          <a:xfrm>
            <a:off x="7864048" y="4624568"/>
            <a:ext cx="0" cy="1968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B8FA4C0-5D48-48EF-AD76-F23DFEF20D86}"/>
                  </a:ext>
                </a:extLst>
              </p:cNvPr>
              <p:cNvSpPr txBox="1"/>
              <p:nvPr/>
            </p:nvSpPr>
            <p:spPr>
              <a:xfrm>
                <a:off x="188788" y="5677550"/>
                <a:ext cx="87757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119</m:t>
                      </m:r>
                      <m:r>
                        <a:rPr kumimoji="1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17</m:t>
                      </m:r>
                      <m:r>
                        <a:rPr kumimoji="1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+1=92∙</m:t>
                      </m:r>
                      <m:r>
                        <a:rPr kumimoji="1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B8FA4C0-5D48-48EF-AD76-F23DFEF20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88" y="5677550"/>
                <a:ext cx="8775700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FD94AF75-7438-4B1A-9CA0-2A88B00B7A15}"/>
              </a:ext>
            </a:extLst>
          </p:cNvPr>
          <p:cNvCxnSpPr>
            <a:cxnSpLocks/>
          </p:cNvCxnSpPr>
          <p:nvPr/>
        </p:nvCxnSpPr>
        <p:spPr bwMode="auto">
          <a:xfrm flipH="1">
            <a:off x="1907704" y="2410328"/>
            <a:ext cx="978024" cy="2497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89BB3E5C-B091-4975-A6A2-AB102933CB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302124" y="3860648"/>
            <a:ext cx="978024" cy="2497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EEA9453B-7E13-4A3B-A030-42DE44193177}"/>
              </a:ext>
            </a:extLst>
          </p:cNvPr>
          <p:cNvCxnSpPr>
            <a:cxnSpLocks/>
          </p:cNvCxnSpPr>
          <p:nvPr/>
        </p:nvCxnSpPr>
        <p:spPr bwMode="auto">
          <a:xfrm flipH="1">
            <a:off x="1902428" y="3860647"/>
            <a:ext cx="978024" cy="2497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484673A8-7673-41DE-9D07-D3A252071AE0}"/>
              </a:ext>
            </a:extLst>
          </p:cNvPr>
          <p:cNvCxnSpPr>
            <a:cxnSpLocks/>
          </p:cNvCxnSpPr>
          <p:nvPr/>
        </p:nvCxnSpPr>
        <p:spPr bwMode="auto">
          <a:xfrm>
            <a:off x="1910916" y="3149570"/>
            <a:ext cx="978024" cy="2497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E5A50405-1ADD-4BEE-80DD-038A9864F736}"/>
              </a:ext>
            </a:extLst>
          </p:cNvPr>
          <p:cNvCxnSpPr>
            <a:cxnSpLocks/>
          </p:cNvCxnSpPr>
          <p:nvPr/>
        </p:nvCxnSpPr>
        <p:spPr bwMode="auto">
          <a:xfrm>
            <a:off x="6300192" y="3150728"/>
            <a:ext cx="978024" cy="2497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5C4392A9-67B2-40E0-B2F8-A954D97BCC93}"/>
              </a:ext>
            </a:extLst>
          </p:cNvPr>
          <p:cNvCxnSpPr>
            <a:cxnSpLocks/>
          </p:cNvCxnSpPr>
          <p:nvPr/>
        </p:nvCxnSpPr>
        <p:spPr bwMode="auto">
          <a:xfrm>
            <a:off x="1902428" y="4601822"/>
            <a:ext cx="978024" cy="2497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8765D0E-C93D-44BE-A291-37F8A400BDD8}"/>
              </a:ext>
            </a:extLst>
          </p:cNvPr>
          <p:cNvCxnSpPr>
            <a:cxnSpLocks/>
          </p:cNvCxnSpPr>
          <p:nvPr/>
        </p:nvCxnSpPr>
        <p:spPr bwMode="auto">
          <a:xfrm>
            <a:off x="6302124" y="4601822"/>
            <a:ext cx="978024" cy="2497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B3726B94-7494-4AFD-914F-CFDA94C92700}"/>
              </a:ext>
            </a:extLst>
          </p:cNvPr>
          <p:cNvSpPr/>
          <p:nvPr/>
        </p:nvSpPr>
        <p:spPr bwMode="auto">
          <a:xfrm rot="20736953">
            <a:off x="1874286" y="2069184"/>
            <a:ext cx="962970" cy="4644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30F9E0BE-61E6-460A-A747-19CD70C7F123}"/>
              </a:ext>
            </a:extLst>
          </p:cNvPr>
          <p:cNvSpPr/>
          <p:nvPr/>
        </p:nvSpPr>
        <p:spPr bwMode="auto">
          <a:xfrm rot="20736953">
            <a:off x="6302735" y="2072604"/>
            <a:ext cx="962970" cy="4644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7B2130B-D6C2-4999-ACC1-3616A6087E4D}"/>
              </a:ext>
            </a:extLst>
          </p:cNvPr>
          <p:cNvSpPr/>
          <p:nvPr/>
        </p:nvSpPr>
        <p:spPr bwMode="auto">
          <a:xfrm rot="20736953">
            <a:off x="1878295" y="3512764"/>
            <a:ext cx="962970" cy="4644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7F34433-5178-42EB-8A9C-9526CF4C2D37}"/>
              </a:ext>
            </a:extLst>
          </p:cNvPr>
          <p:cNvSpPr/>
          <p:nvPr/>
        </p:nvSpPr>
        <p:spPr bwMode="auto">
          <a:xfrm rot="20736953">
            <a:off x="6302735" y="3512764"/>
            <a:ext cx="962970" cy="4644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B5AD04D6-501D-4E1D-A9A4-FCC7AA672C9F}"/>
              </a:ext>
            </a:extLst>
          </p:cNvPr>
          <p:cNvSpPr/>
          <p:nvPr/>
        </p:nvSpPr>
        <p:spPr bwMode="auto">
          <a:xfrm rot="877400">
            <a:off x="1981819" y="2811303"/>
            <a:ext cx="962970" cy="4644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60609EE-D917-47AA-8C81-627FE809A062}"/>
              </a:ext>
            </a:extLst>
          </p:cNvPr>
          <p:cNvSpPr/>
          <p:nvPr/>
        </p:nvSpPr>
        <p:spPr bwMode="auto">
          <a:xfrm rot="877400">
            <a:off x="6343227" y="2821924"/>
            <a:ext cx="962970" cy="4644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6B9C8CB-92C9-468D-8991-1420D46A120D}"/>
              </a:ext>
            </a:extLst>
          </p:cNvPr>
          <p:cNvSpPr/>
          <p:nvPr/>
        </p:nvSpPr>
        <p:spPr bwMode="auto">
          <a:xfrm rot="877400">
            <a:off x="1981819" y="4262084"/>
            <a:ext cx="962970" cy="4644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A4230CD-8F3D-4BED-9D31-ACDFCEE45642}"/>
              </a:ext>
            </a:extLst>
          </p:cNvPr>
          <p:cNvSpPr/>
          <p:nvPr/>
        </p:nvSpPr>
        <p:spPr bwMode="auto">
          <a:xfrm rot="877400">
            <a:off x="6343227" y="4262084"/>
            <a:ext cx="962970" cy="4644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16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5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10" grpId="0"/>
      <p:bldP spid="11" grpId="0"/>
      <p:bldP spid="12" grpId="0"/>
      <p:bldP spid="13" grpId="0"/>
      <p:bldP spid="27" grpId="0"/>
      <p:bldP spid="28" grpId="0"/>
      <p:bldP spid="29" grpId="0"/>
      <p:bldP spid="30" grpId="0"/>
      <p:bldP spid="43" grpId="0"/>
      <p:bldP spid="44" grpId="0"/>
      <p:bldP spid="45" grpId="0"/>
      <p:bldP spid="46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90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递归（</a:t>
            </a:r>
            <a:r>
              <a:rPr lang="en-US" altLang="zh-CN"/>
              <a:t>Recursion</a:t>
            </a:r>
            <a:r>
              <a:rPr lang="zh-CN" altLang="en-US"/>
              <a:t>）</a:t>
            </a:r>
          </a:p>
        </p:txBody>
      </p:sp>
      <p:sp>
        <p:nvSpPr>
          <p:cNvPr id="13315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递归思想是算法设计的有力工具，对于拓展编程思路非常有用</a:t>
            </a:r>
            <a:endParaRPr lang="en-US" altLang="zh-CN" dirty="0"/>
          </a:p>
          <a:p>
            <a:r>
              <a:rPr lang="zh-CN" altLang="en-US" dirty="0"/>
              <a:t>可计算性理论研究甚至证明：只要一个计算机语言允许递归，就可以不需要循环了</a:t>
            </a:r>
            <a:endParaRPr lang="en-US" altLang="zh-CN" dirty="0"/>
          </a:p>
          <a:p>
            <a:r>
              <a:rPr lang="zh-CN" altLang="en-US" dirty="0"/>
              <a:t>但初学者要建立起递归概念并不十分容易，是程序设计中的一个难点</a:t>
            </a:r>
          </a:p>
        </p:txBody>
      </p:sp>
    </p:spTree>
    <p:extLst>
      <p:ext uri="{BB962C8B-B14F-4D97-AF65-F5344CB8AC3E}">
        <p14:creationId xmlns:p14="http://schemas.microsoft.com/office/powerpoint/2010/main" val="36975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891DE5D-4AF2-4C1F-B446-FB98EEF2ED44}"/>
              </a:ext>
            </a:extLst>
          </p:cNvPr>
          <p:cNvSpPr txBox="1">
            <a:spLocks/>
          </p:cNvSpPr>
          <p:nvPr/>
        </p:nvSpPr>
        <p:spPr bwMode="auto">
          <a:xfrm>
            <a:off x="177800" y="2949742"/>
            <a:ext cx="8775700" cy="3349458"/>
          </a:xfrm>
          <a:prstGeom prst="rect">
            <a:avLst/>
          </a:prstGeom>
          <a:solidFill>
            <a:srgbClr val="EBEB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8D069EC-FA98-43B4-BBEE-057EFA19A2E7}"/>
              </a:ext>
            </a:extLst>
          </p:cNvPr>
          <p:cNvSpPr txBox="1">
            <a:spLocks/>
          </p:cNvSpPr>
          <p:nvPr/>
        </p:nvSpPr>
        <p:spPr bwMode="auto">
          <a:xfrm>
            <a:off x="177800" y="952500"/>
            <a:ext cx="8775700" cy="1834009"/>
          </a:xfrm>
          <a:prstGeom prst="rect">
            <a:avLst/>
          </a:prstGeom>
          <a:solidFill>
            <a:srgbClr val="EBFFF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应用对比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80728"/>
                <a:ext cx="8784976" cy="5289832"/>
              </a:xfrm>
            </p:spPr>
            <p:txBody>
              <a:bodyPr/>
              <a:lstStyle/>
              <a:p>
                <a:pPr marL="0" indent="0">
                  <a:lnSpc>
                    <a:spcPct val="140000"/>
                  </a:lnSpc>
                  <a:spcBef>
                    <a:spcPts val="0"/>
                  </a:spcBef>
                  <a:buNone/>
                </a:pPr>
                <a:r>
                  <a:rPr lang="zh-CN" altLang="en-US" sz="2800" dirty="0"/>
                  <a:t>每两个正整数都可以做除法：</a:t>
                </a:r>
                <a:endParaRPr lang="en-US" altLang="zh-CN" sz="2800" dirty="0"/>
              </a:p>
              <a:p>
                <a:pPr marL="0" indent="0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40000"/>
                  </a:lnSpc>
                  <a:spcBef>
                    <a:spcPts val="0"/>
                  </a:spcBef>
                  <a:buNone/>
                </a:pPr>
                <a:r>
                  <a:rPr lang="zh-CN" altLang="en-US" sz="2800" dirty="0"/>
                  <a:t>能否将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、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800" dirty="0"/>
                  <a:t>的问题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归结</a:t>
                </a:r>
                <a:r>
                  <a:rPr lang="zh-CN" altLang="en-US" sz="2800" dirty="0"/>
                  <a:t>为关于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800" dirty="0"/>
                  <a:t>、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800" dirty="0"/>
                  <a:t>的问题？</a:t>
                </a:r>
                <a:endParaRPr lang="en-US" altLang="zh-CN" sz="2800" dirty="0"/>
              </a:p>
              <a:p>
                <a:pPr marL="0" indent="0">
                  <a:lnSpc>
                    <a:spcPct val="140000"/>
                  </a:lnSpc>
                  <a:spcBef>
                    <a:spcPts val="0"/>
                  </a:spcBef>
                  <a:buNone/>
                </a:pPr>
                <a:endParaRPr lang="en-US" altLang="zh-CN" sz="1100" dirty="0"/>
              </a:p>
              <a:p>
                <a:pPr marL="0" indent="0">
                  <a:lnSpc>
                    <a:spcPct val="140000"/>
                  </a:lnSpc>
                  <a:spcBef>
                    <a:spcPts val="0"/>
                  </a:spcBef>
                  <a:buNone/>
                </a:pPr>
                <a:r>
                  <a:rPr lang="zh-CN" altLang="en-US" sz="2800" dirty="0"/>
                  <a:t>已知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800" dirty="0"/>
                  <a:t>，使得：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′+1=</m:t>
                    </m:r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800" dirty="0"/>
              </a:p>
              <a:p>
                <a:pPr marL="0" indent="0">
                  <a:lnSpc>
                    <a:spcPct val="140000"/>
                  </a:lnSpc>
                  <a:spcBef>
                    <a:spcPts val="0"/>
                  </a:spcBef>
                  <a:buNone/>
                </a:pPr>
                <a:endParaRPr lang="en-US" altLang="zh-CN" dirty="0"/>
              </a:p>
              <a:p>
                <a:pPr marL="0" indent="0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′−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40000"/>
                  </a:lnSpc>
                  <a:spcBef>
                    <a:spcPts val="0"/>
                  </a:spcBef>
                  <a:buNone/>
                </a:pPr>
                <a:endParaRPr lang="en-US" altLang="zh-CN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40000"/>
                  </a:lnSpc>
                  <a:spcBef>
                    <a:spcPts val="0"/>
                  </a:spcBef>
                  <a:buNone/>
                </a:pPr>
                <a:r>
                  <a:rPr lang="zh-CN" altLang="en-US" sz="2800" dirty="0"/>
                  <a:t>求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800" dirty="0"/>
                  <a:t>，使得：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</m:t>
                    </m:r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80728"/>
                <a:ext cx="8784976" cy="5289832"/>
              </a:xfrm>
              <a:blipFill>
                <a:blip r:embed="rId5"/>
                <a:stretch>
                  <a:fillRect l="-1387" b="-1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 bwMode="auto">
          <a:xfrm>
            <a:off x="179512" y="3061020"/>
            <a:ext cx="6264696" cy="64807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zh-CN" altLang="en-US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 bwMode="auto">
              <a:xfrm>
                <a:off x="6444208" y="3061020"/>
                <a:ext cx="2520280" cy="6480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 eaLnBrk="1" hangingPunct="1"/>
                <a:r>
                  <a:rPr kumimoji="1" lang="zh-CN" altLang="en-US" sz="2400" kern="0" dirty="0">
                    <a:solidFill>
                      <a:srgbClr val="000000"/>
                    </a:solidFill>
                    <a:latin typeface="+mn-ea"/>
                    <a:ea typeface="+mn-ea"/>
                  </a:rPr>
                  <a:t>关于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</m:oMath>
                </a14:m>
                <a:r>
                  <a:rPr kumimoji="1" lang="zh-CN" altLang="en-US" sz="2400" kern="0" dirty="0">
                    <a:solidFill>
                      <a:srgbClr val="000000"/>
                    </a:solidFill>
                    <a:latin typeface="+mn-ea"/>
                    <a:ea typeface="+mn-ea"/>
                  </a:rPr>
                  <a:t>、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</m:oMath>
                </a14:m>
                <a:r>
                  <a:rPr kumimoji="1" lang="zh-CN" altLang="en-US" sz="2400" kern="0" dirty="0">
                    <a:solidFill>
                      <a:srgbClr val="000000"/>
                    </a:solidFill>
                    <a:latin typeface="+mn-ea"/>
                    <a:ea typeface="+mn-ea"/>
                  </a:rPr>
                  <a:t>的问题</a:t>
                </a:r>
                <a:endParaRPr kumimoji="1" lang="zh-CN" altLang="en-US" sz="1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4208" y="3061020"/>
                <a:ext cx="2520280" cy="648072"/>
              </a:xfrm>
              <a:prstGeom prst="rect">
                <a:avLst/>
              </a:prstGeom>
              <a:blipFill>
                <a:blip r:embed="rId6"/>
                <a:stretch>
                  <a:fillRect r="-3623" b="-4717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 bwMode="auto">
          <a:xfrm>
            <a:off x="179512" y="5556769"/>
            <a:ext cx="6264696" cy="64807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zh-CN" altLang="en-US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 bwMode="auto">
              <a:xfrm>
                <a:off x="6444208" y="5556769"/>
                <a:ext cx="2509292" cy="6480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 eaLnBrk="1" hangingPunct="1"/>
                <a:r>
                  <a:rPr kumimoji="1" lang="zh-CN" altLang="en-US" sz="2400" kern="0" dirty="0">
                    <a:solidFill>
                      <a:srgbClr val="000000"/>
                    </a:solidFill>
                    <a:latin typeface="+mn-ea"/>
                    <a:ea typeface="+mn-ea"/>
                  </a:rPr>
                  <a:t>关于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kumimoji="1" lang="zh-CN" altLang="en-US" sz="2400" kern="0" dirty="0">
                    <a:solidFill>
                      <a:srgbClr val="000000"/>
                    </a:solidFill>
                    <a:latin typeface="+mn-ea"/>
                    <a:ea typeface="+mn-ea"/>
                  </a:rPr>
                  <a:t>、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</m:oMath>
                </a14:m>
                <a:r>
                  <a:rPr kumimoji="1" lang="zh-CN" altLang="en-US" sz="2400" kern="0" dirty="0">
                    <a:solidFill>
                      <a:srgbClr val="000000"/>
                    </a:solidFill>
                    <a:latin typeface="+mn-ea"/>
                    <a:ea typeface="+mn-ea"/>
                  </a:rPr>
                  <a:t>的问题</a:t>
                </a:r>
                <a:endParaRPr kumimoji="1" lang="zh-CN" altLang="en-US" sz="1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4208" y="5556769"/>
                <a:ext cx="2509292" cy="648072"/>
              </a:xfrm>
              <a:prstGeom prst="rect">
                <a:avLst/>
              </a:prstGeom>
              <a:blipFill>
                <a:blip r:embed="rId7"/>
                <a:stretch>
                  <a:fillRect l="-1456" r="-3883" b="-3774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 bwMode="auto">
          <a:xfrm>
            <a:off x="3491880" y="1628800"/>
            <a:ext cx="2160240" cy="60654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zh-CN" altLang="en-US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3923928" y="3872325"/>
            <a:ext cx="432048" cy="324376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zh-CN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" name="下箭头 9"/>
          <p:cNvSpPr/>
          <p:nvPr/>
        </p:nvSpPr>
        <p:spPr bwMode="auto">
          <a:xfrm>
            <a:off x="3923928" y="5048840"/>
            <a:ext cx="432048" cy="324376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zh-CN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输入两个正整数</a:t>
            </a:r>
            <a:r>
              <a:rPr lang="en-US" altLang="zh-CN"/>
              <a:t>m</a:t>
            </a:r>
            <a:r>
              <a:rPr lang="zh-CN" altLang="en-US"/>
              <a:t>、</a:t>
            </a:r>
            <a:r>
              <a:rPr lang="en-US" altLang="zh-CN"/>
              <a:t>n</a:t>
            </a:r>
            <a:r>
              <a:rPr lang="zh-CN" altLang="en-US"/>
              <a:t>，求它们的最大公约数</a:t>
            </a:r>
            <a:endParaRPr lang="en-US" altLang="zh-CN"/>
          </a:p>
          <a:p>
            <a:pPr lvl="1"/>
            <a:r>
              <a:rPr lang="zh-CN" altLang="en-US"/>
              <a:t>辗转相除法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gcd(int m, int n)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while (m &gt; 0 &amp;&amp; n &gt; 0)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if (m &gt;= n)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    m = m % n;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} else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    n = n % m;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}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m + n;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如果用递归完成这一任务？</a:t>
            </a:r>
            <a:endParaRPr lang="en-US" altLang="zh-CN"/>
          </a:p>
          <a:p>
            <a:r>
              <a:rPr lang="zh-CN" altLang="en-US"/>
              <a:t>归结为规模更小的问题</a:t>
            </a:r>
            <a:endParaRPr lang="en-US" altLang="zh-CN"/>
          </a:p>
          <a:p>
            <a:pPr lvl="1"/>
            <a:r>
              <a:rPr lang="en-US" altLang="zh-CN"/>
              <a:t>gcd(a, b) = gcd(a % b, b) (a &gt; b &gt; 0)</a:t>
            </a:r>
          </a:p>
          <a:p>
            <a:pPr lvl="1"/>
            <a:r>
              <a:rPr lang="en-US" altLang="zh-CN"/>
              <a:t>gcd(a, b) = gcd(a, b % a) (b &gt; a &gt; 0)</a:t>
            </a:r>
          </a:p>
          <a:p>
            <a:r>
              <a:rPr lang="zh-CN" altLang="en-US"/>
              <a:t>初始条件</a:t>
            </a:r>
            <a:endParaRPr lang="en-US" altLang="zh-CN"/>
          </a:p>
          <a:p>
            <a:pPr lvl="1"/>
            <a:r>
              <a:rPr lang="en-US" altLang="zh-CN"/>
              <a:t>gcd(a, 0) = a</a:t>
            </a:r>
          </a:p>
          <a:p>
            <a:pPr lvl="1"/>
            <a:r>
              <a:rPr lang="en-US" altLang="zh-CN"/>
              <a:t>gcd(0, b) = 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文本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gcd(int m, int n)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if (m == 0)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return n;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if (n == 0)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return m;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if (m &gt;= n)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return gcd(m % n, n);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gcd(m, n % m);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4198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4</a:t>
            </a:r>
            <a:r>
              <a:rPr lang="zh-CN" altLang="en-US"/>
              <a:t>小结</a:t>
            </a:r>
          </a:p>
        </p:txBody>
      </p:sp>
      <p:sp>
        <p:nvSpPr>
          <p:cNvPr id="35843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问题中，没有将</a:t>
            </a:r>
            <a:r>
              <a:rPr lang="en-US" altLang="zh-CN"/>
              <a:t>n</a:t>
            </a:r>
            <a:r>
              <a:rPr lang="zh-CN" altLang="en-US"/>
              <a:t>归结为</a:t>
            </a:r>
            <a:r>
              <a:rPr lang="en-US" altLang="zh-CN"/>
              <a:t>n-1</a:t>
            </a:r>
            <a:r>
              <a:rPr lang="zh-CN" altLang="en-US"/>
              <a:t>，而是归结到了更小的规模，递归思想仍然适用</a:t>
            </a:r>
            <a:endParaRPr lang="en-US" altLang="zh-CN"/>
          </a:p>
          <a:p>
            <a:r>
              <a:rPr lang="zh-CN" altLang="en-US"/>
              <a:t>关键点</a:t>
            </a:r>
            <a:endParaRPr lang="en-US" altLang="zh-CN"/>
          </a:p>
          <a:p>
            <a:pPr lvl="1"/>
            <a:r>
              <a:rPr lang="zh-CN" altLang="en-US"/>
              <a:t>归结为的问题是否“更小”？</a:t>
            </a:r>
            <a:endParaRPr lang="en-US" altLang="zh-CN"/>
          </a:p>
          <a:p>
            <a:pPr lvl="1"/>
            <a:r>
              <a:rPr lang="zh-CN" altLang="en-US"/>
              <a:t>初始条件是否“足够”？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3n+1</a:t>
            </a:r>
            <a:r>
              <a:rPr lang="zh-CN" altLang="en-US"/>
              <a:t>猜想（</a:t>
            </a:r>
            <a:r>
              <a:rPr lang="en-US" altLang="zh-CN"/>
              <a:t>Collatz conjecture</a:t>
            </a:r>
            <a:r>
              <a:rPr lang="zh-CN" altLang="en-US"/>
              <a:t>）</a:t>
            </a:r>
          </a:p>
        </p:txBody>
      </p:sp>
      <p:sp>
        <p:nvSpPr>
          <p:cNvPr id="44038" name="AutoShape 2" descr="A(m,n)={\begin{cases}n+1&amp;{\mbox{if }}m=0\\A(m-1,1)&amp;{\mbox{if }}m&gt;0{\mbox{ and }}n=0\\A(m-1,A(m,n-1))&amp;{\mbox{if }}m&gt;0{\mbox{ and }}n&gt;0.\end{cases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80201" y="3234604"/>
            <a:ext cx="7020191" cy="127451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noFill/>
                <a:latin typeface="Arial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文本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count(int n)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if (n == 1)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return 0;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if (n % 2 == 0)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return count(n / 2) + 1;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count(n * 3 + 1) + 1;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4505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5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5</a:t>
            </a:r>
            <a:r>
              <a:rPr lang="zh-CN" altLang="en-US"/>
              <a:t>小结</a:t>
            </a:r>
          </a:p>
        </p:txBody>
      </p:sp>
      <p:sp>
        <p:nvSpPr>
          <p:cNvPr id="46083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归结到的问题是否“更小”有时并不显而易见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从一对小兔子开始繁殖，每个月小兔子长成大兔子，每对大兔子生下一对小兔子，问第</a:t>
            </a:r>
            <a:r>
              <a:rPr lang="en-US" altLang="zh-CN"/>
              <a:t>n</a:t>
            </a:r>
            <a:r>
              <a:rPr lang="zh-CN" altLang="en-US"/>
              <a:t>个月后有多少对兔子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571875"/>
            <a:ext cx="53244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85750" y="4643438"/>
            <a:ext cx="8572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0">
                <a:solidFill>
                  <a:srgbClr val="00B05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这不就是斐波那契数列吗！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EF8EC43-586B-4655-A79C-C4390181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讲个故事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3F83994-14B4-4CCC-AB84-4528357F3DA6}"/>
              </a:ext>
            </a:extLst>
          </p:cNvPr>
          <p:cNvSpPr txBox="1">
            <a:spLocks/>
          </p:cNvSpPr>
          <p:nvPr/>
        </p:nvSpPr>
        <p:spPr bwMode="auto">
          <a:xfrm>
            <a:off x="177800" y="952500"/>
            <a:ext cx="8775700" cy="5346700"/>
          </a:xfrm>
          <a:prstGeom prst="rect">
            <a:avLst/>
          </a:prstGeom>
          <a:solidFill>
            <a:srgbClr val="F5FFF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2400" b="0" kern="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b="0" kern="0" dirty="0">
                <a:solidFill>
                  <a:schemeClr val="tx1"/>
                </a:solidFill>
              </a:rPr>
              <a:t>从前有座山，</a:t>
            </a:r>
            <a:endParaRPr lang="en-US" altLang="zh-CN" sz="2800" b="0" kern="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b="0" kern="0" dirty="0">
                <a:solidFill>
                  <a:schemeClr val="tx1"/>
                </a:solidFill>
              </a:rPr>
              <a:t>山上有座庙，</a:t>
            </a:r>
            <a:endParaRPr lang="en-US" altLang="zh-CN" sz="2800" b="0" kern="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b="0" kern="0" dirty="0">
                <a:solidFill>
                  <a:schemeClr val="tx1"/>
                </a:solidFill>
              </a:rPr>
              <a:t>庙里有个老和尚，</a:t>
            </a:r>
            <a:endParaRPr lang="en-US" altLang="zh-CN" sz="2800" b="0" kern="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b="0" kern="0" dirty="0">
                <a:solidFill>
                  <a:schemeClr val="tx1"/>
                </a:solidFill>
              </a:rPr>
              <a:t>在给小和尚讲故事。</a:t>
            </a:r>
            <a:endParaRPr lang="en-US" altLang="zh-CN" sz="2800" b="0" kern="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b="0" kern="0" dirty="0">
                <a:solidFill>
                  <a:schemeClr val="tx1"/>
                </a:solidFill>
              </a:rPr>
              <a:t>故事是这样的：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20DD661-63FF-496F-868B-1EEF2704C66C}"/>
              </a:ext>
            </a:extLst>
          </p:cNvPr>
          <p:cNvSpPr txBox="1">
            <a:spLocks/>
          </p:cNvSpPr>
          <p:nvPr/>
        </p:nvSpPr>
        <p:spPr bwMode="auto">
          <a:xfrm>
            <a:off x="3768924" y="1834704"/>
            <a:ext cx="5184576" cy="4464496"/>
          </a:xfrm>
          <a:prstGeom prst="rect">
            <a:avLst/>
          </a:prstGeom>
          <a:solidFill>
            <a:srgbClr val="E1FFF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400" kern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kern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从前有座山，</a:t>
            </a:r>
            <a:endParaRPr lang="en-US" altLang="zh-CN" sz="2800" kern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kern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山上有座庙，</a:t>
            </a:r>
            <a:endParaRPr lang="en-US" altLang="zh-CN" sz="2800" kern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kern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庙里有个老和尚，</a:t>
            </a:r>
            <a:endParaRPr lang="en-US" altLang="zh-CN" sz="2800" kern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kern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在给小和尚讲故事。</a:t>
            </a:r>
            <a:endParaRPr lang="en-US" altLang="zh-CN" sz="2800" kern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kern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故事是这样的：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DBFFF29-2E9B-4BF4-8FED-520F348CEE64}"/>
              </a:ext>
            </a:extLst>
          </p:cNvPr>
          <p:cNvSpPr txBox="1">
            <a:spLocks/>
          </p:cNvSpPr>
          <p:nvPr/>
        </p:nvSpPr>
        <p:spPr bwMode="auto">
          <a:xfrm>
            <a:off x="7440141" y="2698800"/>
            <a:ext cx="1513359" cy="3600400"/>
          </a:xfrm>
          <a:prstGeom prst="rect">
            <a:avLst/>
          </a:prstGeom>
          <a:solidFill>
            <a:srgbClr val="CDFF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400" kern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……</a:t>
            </a:r>
            <a:endParaRPr lang="zh-CN" altLang="en-US" sz="2800" kern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2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6</a:t>
            </a:r>
            <a:r>
              <a:rPr lang="zh-CN" altLang="en-US"/>
              <a:t>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从一对小兔子开始繁殖，每个月小兔子长成大兔子，每只大母兔子生下一只小兔子</a:t>
            </a:r>
            <a:endParaRPr lang="en-US" altLang="zh-CN"/>
          </a:p>
          <a:p>
            <a:r>
              <a:rPr lang="zh-CN" altLang="en-US"/>
              <a:t>刚成年的大兔子生公的小兔子，其它的大兔子生母的小兔子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6</a:t>
            </a:r>
            <a:r>
              <a:rPr lang="zh-CN" altLang="en-US"/>
              <a:t>改</a:t>
            </a:r>
          </a:p>
        </p:txBody>
      </p:sp>
      <p:pic>
        <p:nvPicPr>
          <p:cNvPr id="4915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0738" y="2952750"/>
            <a:ext cx="4962525" cy="1790700"/>
          </a:xfr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文本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small_female(int n)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if (n &lt;= 1)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return 1 - n;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big_female(n - 2);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</a:p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int small_male(int n)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if (n &lt;= 1)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return 1 - n;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big_female(n - 1)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 - big_female(n - 2);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  <p:sp>
        <p:nvSpPr>
          <p:cNvPr id="5017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6</a:t>
            </a:r>
            <a:r>
              <a:rPr lang="zh-CN" altLang="en-US"/>
              <a:t>改</a:t>
            </a:r>
          </a:p>
        </p:txBody>
      </p:sp>
      <p:sp>
        <p:nvSpPr>
          <p:cNvPr id="8" name="文本占位符 6"/>
          <p:cNvSpPr txBox="1">
            <a:spLocks/>
          </p:cNvSpPr>
          <p:nvPr/>
        </p:nvSpPr>
        <p:spPr bwMode="auto">
          <a:xfrm>
            <a:off x="4572000" y="1214438"/>
            <a:ext cx="428625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buClr>
                <a:schemeClr val="hlink"/>
              </a:buClr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big_female</a:t>
            </a: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 {</a:t>
            </a:r>
          </a:p>
          <a:p>
            <a:pPr>
              <a:lnSpc>
                <a:spcPct val="120000"/>
              </a:lnSpc>
              <a:buClr>
                <a:schemeClr val="hlink"/>
              </a:buClr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 (n &lt;= 1)</a:t>
            </a:r>
          </a:p>
          <a:p>
            <a:pPr>
              <a:lnSpc>
                <a:spcPct val="120000"/>
              </a:lnSpc>
              <a:buClr>
                <a:schemeClr val="hlink"/>
              </a:buClr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return n;</a:t>
            </a:r>
          </a:p>
          <a:p>
            <a:pPr>
              <a:lnSpc>
                <a:spcPct val="120000"/>
              </a:lnSpc>
              <a:buClr>
                <a:schemeClr val="hlink"/>
              </a:buClr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big_female</a:t>
            </a: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 - 1)</a:t>
            </a:r>
          </a:p>
          <a:p>
            <a:pPr>
              <a:lnSpc>
                <a:spcPct val="120000"/>
              </a:lnSpc>
              <a:buClr>
                <a:schemeClr val="hlink"/>
              </a:buClr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+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small_female</a:t>
            </a: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 - 1);</a:t>
            </a:r>
          </a:p>
          <a:p>
            <a:pPr>
              <a:lnSpc>
                <a:spcPct val="120000"/>
              </a:lnSpc>
              <a:buClr>
                <a:schemeClr val="hlink"/>
              </a:buClr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20000"/>
              </a:lnSpc>
              <a:buClr>
                <a:schemeClr val="hlink"/>
              </a:buClr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big_male</a:t>
            </a: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 {</a:t>
            </a:r>
          </a:p>
          <a:p>
            <a:pPr>
              <a:lnSpc>
                <a:spcPct val="120000"/>
              </a:lnSpc>
              <a:buClr>
                <a:schemeClr val="hlink"/>
              </a:buClr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 (n &lt;= 1)</a:t>
            </a:r>
          </a:p>
          <a:p>
            <a:pPr>
              <a:lnSpc>
                <a:spcPct val="120000"/>
              </a:lnSpc>
              <a:buClr>
                <a:schemeClr val="hlink"/>
              </a:buClr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return n;</a:t>
            </a:r>
          </a:p>
          <a:p>
            <a:pPr>
              <a:lnSpc>
                <a:spcPct val="120000"/>
              </a:lnSpc>
              <a:buClr>
                <a:schemeClr val="hlink"/>
              </a:buClr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big_male</a:t>
            </a: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 - 1)</a:t>
            </a:r>
          </a:p>
          <a:p>
            <a:pPr>
              <a:lnSpc>
                <a:spcPct val="120000"/>
              </a:lnSpc>
              <a:buClr>
                <a:schemeClr val="hlink"/>
              </a:buClr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+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small_male</a:t>
            </a: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 - 1);</a:t>
            </a:r>
          </a:p>
          <a:p>
            <a:pPr>
              <a:lnSpc>
                <a:spcPct val="120000"/>
              </a:lnSpc>
              <a:buClr>
                <a:schemeClr val="hlink"/>
              </a:buClr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int small_female(int n);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int small_male(int n);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int big_female(int n);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int big_male(int n);</a:t>
            </a:r>
          </a:p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int small_female(int n)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...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</a:p>
          <a:p>
            <a:pPr>
              <a:spcBef>
                <a:spcPct val="0"/>
              </a:spcBef>
            </a:pPr>
            <a:r>
              <a:rPr lang="en-US" altLang="zh-CN"/>
              <a:t>int small_male(int n)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...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6</a:t>
            </a:r>
            <a:r>
              <a:rPr lang="zh-CN" altLang="en-US"/>
              <a:t>改</a:t>
            </a:r>
          </a:p>
        </p:txBody>
      </p:sp>
      <p:sp>
        <p:nvSpPr>
          <p:cNvPr id="51206" name="TextBox 4"/>
          <p:cNvSpPr txBox="1">
            <a:spLocks noChangeArrowheads="1"/>
          </p:cNvSpPr>
          <p:nvPr/>
        </p:nvSpPr>
        <p:spPr bwMode="auto">
          <a:xfrm>
            <a:off x="4643438" y="1285875"/>
            <a:ext cx="40719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latin typeface="SimHei" panose="02010609060101010101" pitchFamily="49" charset="-122"/>
                <a:ea typeface="SimHei" panose="02010609060101010101" pitchFamily="49" charset="-122"/>
              </a:rPr>
              <a:t>函数</a:t>
            </a:r>
            <a:r>
              <a:rPr kumimoji="1" lang="zh-CN" altLang="en-US" sz="2400" b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调用</a:t>
            </a:r>
            <a:r>
              <a:rPr kumimoji="1" lang="zh-CN" altLang="en-US" sz="2400" b="0">
                <a:latin typeface="SimHei" panose="02010609060101010101" pitchFamily="49" charset="-122"/>
                <a:ea typeface="SimHei" panose="02010609060101010101" pitchFamily="49" charset="-122"/>
              </a:rPr>
              <a:t>之前要有</a:t>
            </a:r>
            <a:r>
              <a:rPr kumimoji="1" lang="zh-CN" altLang="en-US" sz="2400" b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定义</a:t>
            </a:r>
            <a:r>
              <a:rPr kumimoji="1" lang="zh-CN" altLang="en-US" sz="2400" b="0">
                <a:latin typeface="SimHei" panose="02010609060101010101" pitchFamily="49" charset="-122"/>
                <a:ea typeface="SimHei" panose="02010609060101010101" pitchFamily="49" charset="-122"/>
              </a:rPr>
              <a:t>或</a:t>
            </a:r>
            <a:r>
              <a:rPr kumimoji="1" lang="zh-CN" altLang="en-US" sz="2400" b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声明</a:t>
            </a:r>
            <a:r>
              <a:rPr kumimoji="1" lang="zh-CN" altLang="en-US" sz="2400" b="0">
                <a:latin typeface="SimHei" panose="02010609060101010101" pitchFamily="49" charset="-122"/>
                <a:ea typeface="SimHei" panose="02010609060101010101" pitchFamily="49" charset="-122"/>
              </a:rPr>
              <a:t>，这里没有办法在所有</a:t>
            </a:r>
            <a:r>
              <a:rPr kumimoji="1" lang="zh-CN" altLang="en-US" sz="2400" b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调用</a:t>
            </a:r>
            <a:r>
              <a:rPr kumimoji="1" lang="zh-CN" altLang="en-US" sz="2400" b="0">
                <a:latin typeface="SimHei" panose="02010609060101010101" pitchFamily="49" charset="-122"/>
                <a:ea typeface="SimHei" panose="02010609060101010101" pitchFamily="49" charset="-122"/>
              </a:rPr>
              <a:t>前都有</a:t>
            </a:r>
            <a:r>
              <a:rPr kumimoji="1" lang="zh-CN" altLang="en-US" sz="2400" b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定义</a:t>
            </a:r>
            <a:r>
              <a:rPr kumimoji="1" lang="zh-CN" altLang="en-US" sz="2400" b="0">
                <a:latin typeface="SimHei" panose="02010609060101010101" pitchFamily="49" charset="-122"/>
                <a:ea typeface="SimHei" panose="02010609060101010101" pitchFamily="49" charset="-122"/>
              </a:rPr>
              <a:t>，但是至少可以有</a:t>
            </a:r>
            <a:r>
              <a:rPr kumimoji="1" lang="zh-CN" altLang="en-US" sz="2400" b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声明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6</a:t>
            </a:r>
            <a:r>
              <a:rPr lang="zh-CN" altLang="en-US"/>
              <a:t>小结</a:t>
            </a:r>
          </a:p>
        </p:txBody>
      </p:sp>
      <p:sp>
        <p:nvSpPr>
          <p:cNvPr id="52227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这里我们用到了一种特殊的递归方式，一个函数不一定调用自己，但是一组函数会互相调用</a:t>
            </a:r>
            <a:endParaRPr lang="en-US" altLang="zh-CN"/>
          </a:p>
          <a:p>
            <a:r>
              <a:rPr lang="zh-CN" altLang="en-US"/>
              <a:t>倍加注意！递归的初始条件！！！</a:t>
            </a:r>
            <a:endParaRPr lang="en-US" altLang="zh-CN"/>
          </a:p>
          <a:p>
            <a:r>
              <a:rPr lang="zh-CN" altLang="en-US"/>
              <a:t>注意要加上适当的声明，使得调用合法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汉诺</a:t>
            </a:r>
            <a:r>
              <a:rPr lang="en-US" altLang="zh-CN"/>
              <a:t>(Hanoi)</a:t>
            </a:r>
            <a:r>
              <a:rPr lang="zh-CN" altLang="en-US"/>
              <a:t>塔问题：</a:t>
            </a:r>
            <a:endParaRPr lang="en-US" altLang="zh-CN"/>
          </a:p>
          <a:p>
            <a:pPr lvl="1"/>
            <a:r>
              <a:rPr lang="zh-CN" altLang="en-US"/>
              <a:t>大梵天创造世界的时候，做了三根金刚石柱子，在一根柱子上从下往上按照大小顺序摞着</a:t>
            </a:r>
            <a:r>
              <a:rPr lang="en-US" altLang="zh-CN"/>
              <a:t>64</a:t>
            </a:r>
            <a:r>
              <a:rPr lang="zh-CN" altLang="en-US"/>
              <a:t>片黄金圆盘。大梵天命令婆罗门把圆盘按“下大上小”的顺序重新摆放在另一根柱子上。并且规定，移动过程中的任何时候，在小圆盘上不能放大圆盘，而且在三根柱子之间一次只能移动一个圆盘。大梵天留下一句话：任务完成的时候就是世界毁灭之时！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有人可能会会觉得这个问题很简单</a:t>
            </a:r>
            <a:endParaRPr lang="en-US" altLang="zh-CN"/>
          </a:p>
          <a:p>
            <a:r>
              <a:rPr lang="zh-CN" altLang="en-US"/>
              <a:t>实际上，移动</a:t>
            </a:r>
            <a:r>
              <a:rPr lang="en-US" altLang="zh-CN"/>
              <a:t>n</a:t>
            </a:r>
            <a:r>
              <a:rPr lang="zh-CN" altLang="en-US"/>
              <a:t>个盘子需要</a:t>
            </a:r>
            <a:r>
              <a:rPr lang="en-US" altLang="zh-CN"/>
              <a:t>2</a:t>
            </a:r>
            <a:r>
              <a:rPr lang="en-US" altLang="zh-CN" baseline="30000"/>
              <a:t>n</a:t>
            </a:r>
            <a:r>
              <a:rPr lang="en-US" altLang="zh-CN"/>
              <a:t>-1</a:t>
            </a:r>
            <a:r>
              <a:rPr lang="zh-CN" altLang="en-US"/>
              <a:t>步</a:t>
            </a:r>
            <a:endParaRPr lang="en-US" altLang="zh-CN"/>
          </a:p>
          <a:p>
            <a:r>
              <a:rPr lang="zh-CN" altLang="en-US"/>
              <a:t>即时每秒钟移动一只盘子，日夜不休，按照上述规则，要将</a:t>
            </a:r>
            <a:r>
              <a:rPr lang="en-US" altLang="zh-CN"/>
              <a:t>64</a:t>
            </a:r>
            <a:r>
              <a:rPr lang="zh-CN" altLang="en-US"/>
              <a:t>只盘子从一个柱子移至另一个柱子上，需要大约</a:t>
            </a:r>
            <a:r>
              <a:rPr lang="en-US" altLang="zh-CN"/>
              <a:t>5800</a:t>
            </a:r>
            <a:r>
              <a:rPr lang="zh-CN" altLang="en-US"/>
              <a:t>亿年！</a:t>
            </a:r>
            <a:endParaRPr lang="en-US" altLang="zh-CN"/>
          </a:p>
          <a:p>
            <a:r>
              <a:rPr lang="zh-CN" altLang="en-US"/>
              <a:t>我们还是先从简单的情况做起吧</a:t>
            </a:r>
            <a:r>
              <a:rPr lang="en-US" altLang="zh-CN"/>
              <a:t>……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把三根柱子命名为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，则</a:t>
            </a:r>
            <a:r>
              <a:rPr lang="en-US" altLang="zh-CN"/>
              <a:t>3</a:t>
            </a:r>
            <a:r>
              <a:rPr lang="zh-CN" altLang="en-US"/>
              <a:t>个盘子的移动方法：</a:t>
            </a:r>
            <a:endParaRPr lang="en-US" altLang="zh-CN"/>
          </a:p>
          <a:p>
            <a:pPr lvl="1"/>
            <a:r>
              <a:rPr lang="en-US" altLang="zh-CN"/>
              <a:t>A-&gt;C</a:t>
            </a:r>
          </a:p>
          <a:p>
            <a:pPr lvl="1"/>
            <a:r>
              <a:rPr lang="en-US" altLang="zh-CN"/>
              <a:t>A-&gt;B</a:t>
            </a:r>
          </a:p>
          <a:p>
            <a:pPr lvl="1"/>
            <a:r>
              <a:rPr lang="en-US" altLang="zh-CN"/>
              <a:t>C-&gt;B</a:t>
            </a:r>
          </a:p>
          <a:p>
            <a:pPr lvl="1"/>
            <a:r>
              <a:rPr lang="en-US" altLang="zh-CN"/>
              <a:t>A-&gt;C</a:t>
            </a:r>
          </a:p>
          <a:p>
            <a:pPr lvl="1"/>
            <a:r>
              <a:rPr lang="en-US" altLang="zh-CN"/>
              <a:t>B-&gt;A</a:t>
            </a:r>
          </a:p>
          <a:p>
            <a:pPr lvl="1"/>
            <a:r>
              <a:rPr lang="en-US" altLang="zh-CN"/>
              <a:t>B-&gt;C</a:t>
            </a:r>
          </a:p>
          <a:p>
            <a:pPr lvl="1"/>
            <a:r>
              <a:rPr lang="en-US" altLang="zh-CN"/>
              <a:t>A-&gt;C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步骤看似复杂，但如果用递归思想，则很好解释</a:t>
            </a:r>
            <a:endParaRPr lang="en-US" altLang="zh-CN"/>
          </a:p>
          <a:p>
            <a:pPr lvl="1"/>
            <a:r>
              <a:rPr lang="zh-CN" altLang="en-US"/>
              <a:t>将</a:t>
            </a:r>
            <a:r>
              <a:rPr lang="en-US" altLang="zh-CN"/>
              <a:t>n-1</a:t>
            </a:r>
            <a:r>
              <a:rPr lang="zh-CN" altLang="en-US"/>
              <a:t>个盘子从</a:t>
            </a:r>
            <a:r>
              <a:rPr lang="en-US" altLang="zh-CN"/>
              <a:t>A</a:t>
            </a:r>
            <a:r>
              <a:rPr lang="zh-CN" altLang="en-US"/>
              <a:t>移动到</a:t>
            </a:r>
            <a:r>
              <a:rPr lang="en-US" altLang="zh-CN"/>
              <a:t>B</a:t>
            </a:r>
          </a:p>
          <a:p>
            <a:pPr lvl="1"/>
            <a:r>
              <a:rPr lang="zh-CN" altLang="en-US"/>
              <a:t>将第</a:t>
            </a:r>
            <a:r>
              <a:rPr lang="en-US" altLang="zh-CN"/>
              <a:t>n</a:t>
            </a:r>
            <a:r>
              <a:rPr lang="zh-CN" altLang="en-US"/>
              <a:t>个盘子从</a:t>
            </a:r>
            <a:r>
              <a:rPr lang="en-US" altLang="zh-CN"/>
              <a:t>A</a:t>
            </a:r>
            <a:r>
              <a:rPr lang="zh-CN" altLang="en-US"/>
              <a:t>移动到</a:t>
            </a:r>
            <a:r>
              <a:rPr lang="en-US" altLang="zh-CN"/>
              <a:t>C</a:t>
            </a:r>
          </a:p>
          <a:p>
            <a:pPr lvl="1"/>
            <a:r>
              <a:rPr lang="zh-CN" altLang="en-US"/>
              <a:t>再将</a:t>
            </a:r>
            <a:r>
              <a:rPr lang="en-US" altLang="zh-CN"/>
              <a:t>n-1</a:t>
            </a:r>
            <a:r>
              <a:rPr lang="zh-CN" altLang="en-US"/>
              <a:t>个盘子从</a:t>
            </a:r>
            <a:r>
              <a:rPr lang="en-US" altLang="zh-CN"/>
              <a:t>B</a:t>
            </a:r>
            <a:r>
              <a:rPr lang="zh-CN" altLang="en-US"/>
              <a:t>移动到</a:t>
            </a:r>
            <a:r>
              <a:rPr lang="en-US" altLang="zh-CN"/>
              <a:t>C</a:t>
            </a:r>
          </a:p>
          <a:p>
            <a:r>
              <a:rPr lang="zh-CN" altLang="en-US"/>
              <a:t>这个问题留做下节课继续讲解，同学们先做游戏体会一下这个题的解法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61D42-66A1-40FE-BE06-6E13A23B7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740748-5173-41C0-969E-BCF105E70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E99A26F-F45E-4925-B758-42EEEFB1F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4355976" cy="5346700"/>
          </a:xfrm>
          <a:solidFill>
            <a:srgbClr val="EBFFFA"/>
          </a:solidFill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400" b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递归函数：</a:t>
            </a:r>
            <a:endParaRPr lang="en-US" altLang="zh-CN" sz="2800" b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b="0" dirty="0">
                <a:latin typeface="宋体" panose="02010600030101010101" pitchFamily="2" charset="-122"/>
                <a:ea typeface="宋体" panose="02010600030101010101" pitchFamily="2" charset="-122"/>
              </a:rPr>
              <a:t>　直接或间接</a:t>
            </a:r>
            <a:r>
              <a:rPr lang="zh-CN" altLang="en-US" sz="28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调用自己</a:t>
            </a:r>
            <a:endParaRPr lang="en-US" altLang="zh-CN" sz="2800" b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800" b="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b="0" dirty="0"/>
              <a:t>　每层函数调用，在未返回时，都占用着</a:t>
            </a:r>
            <a:r>
              <a:rPr lang="zh-CN" altLang="en-US" sz="2800" b="0" dirty="0">
                <a:solidFill>
                  <a:srgbClr val="0000FF"/>
                </a:solidFill>
              </a:rPr>
              <a:t>内存</a:t>
            </a:r>
            <a:r>
              <a:rPr lang="zh-CN" altLang="en-US" sz="2800" b="0" dirty="0"/>
              <a:t>！</a:t>
            </a:r>
            <a:endParaRPr lang="en-US" altLang="zh-CN" sz="2800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800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b="0" dirty="0"/>
              <a:t>　缺少终止条件！</a:t>
            </a:r>
            <a:endParaRPr lang="en-US" altLang="zh-CN" sz="2800" b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0128827-12A7-4CF9-ABC1-6B989E2B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递归函数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E3318FEA-42D5-4801-9BC5-128B49B911CD}"/>
              </a:ext>
            </a:extLst>
          </p:cNvPr>
          <p:cNvSpPr txBox="1">
            <a:spLocks/>
          </p:cNvSpPr>
          <p:nvPr/>
        </p:nvSpPr>
        <p:spPr bwMode="auto">
          <a:xfrm>
            <a:off x="4597524" y="952500"/>
            <a:ext cx="4355976" cy="5346700"/>
          </a:xfrm>
          <a:prstGeom prst="rect">
            <a:avLst/>
          </a:prstGeom>
          <a:solidFill>
            <a:srgbClr val="FFFFE1"/>
          </a:solidFill>
          <a:ln>
            <a:noFill/>
          </a:ln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void </a:t>
            </a:r>
            <a:r>
              <a:rPr kumimoji="0"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tell_story</a:t>
            </a:r>
            <a:r>
              <a:rPr kumimoji="0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 </a:t>
            </a:r>
            <a:r>
              <a:rPr kumimoji="0"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kumimoji="0"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kumimoji="0"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"</a:t>
            </a:r>
            <a:r>
              <a:rPr kumimoji="0"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从前有座山，</a:t>
            </a:r>
            <a:r>
              <a:rPr kumimoji="0"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";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kumimoji="0"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kumimoji="0"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"</a:t>
            </a:r>
            <a:r>
              <a:rPr kumimoji="0"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山里有座庙，</a:t>
            </a:r>
            <a:r>
              <a:rPr kumimoji="0"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";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kumimoji="0"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kumimoji="0"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"</a:t>
            </a:r>
            <a:r>
              <a:rPr kumimoji="0"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庙里有个老和尚，</a:t>
            </a:r>
            <a:r>
              <a:rPr kumimoji="0"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";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kumimoji="0"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kumimoji="0"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"</a:t>
            </a:r>
            <a:r>
              <a:rPr kumimoji="0"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在给小和尚讲故事。</a:t>
            </a:r>
            <a:r>
              <a:rPr kumimoji="0"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";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kumimoji="0"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kumimoji="0"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"</a:t>
            </a:r>
            <a:r>
              <a:rPr kumimoji="0"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故事是这样的：</a:t>
            </a:r>
            <a:r>
              <a:rPr kumimoji="0"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";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kumimoji="0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tell_story</a:t>
            </a:r>
            <a:r>
              <a:rPr kumimoji="0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850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1229E3E-6163-4508-832E-50F5F952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递归函数的设计思路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492C58F-86B1-4CC1-8AC1-8AFCBFDC1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4248472" cy="5346700"/>
          </a:xfrm>
          <a:solidFill>
            <a:srgbClr val="EBFFFA"/>
          </a:solidFill>
        </p:spPr>
        <p:txBody>
          <a:bodyPr/>
          <a:lstStyle/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）确定问题：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　讲一个</a:t>
            </a:r>
            <a:r>
              <a:rPr lang="en-US" altLang="zh-CN" sz="2800" dirty="0">
                <a:solidFill>
                  <a:srgbClr val="0000FF"/>
                </a:solidFill>
              </a:rPr>
              <a:t>n</a:t>
            </a:r>
            <a:r>
              <a:rPr lang="zh-CN" altLang="en-US" sz="2800" dirty="0">
                <a:solidFill>
                  <a:srgbClr val="0000FF"/>
                </a:solidFill>
              </a:rPr>
              <a:t>层的故事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</a:rPr>
              <a:t>）递归分解：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/>
              <a:t>　先讲个开头，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/>
              <a:t>　再</a:t>
            </a:r>
            <a:r>
              <a:rPr lang="zh-CN" altLang="en-US" sz="2800" dirty="0">
                <a:solidFill>
                  <a:srgbClr val="0000FF"/>
                </a:solidFill>
              </a:rPr>
              <a:t>讲个</a:t>
            </a:r>
            <a:r>
              <a:rPr lang="en-US" altLang="zh-CN" sz="2800" dirty="0">
                <a:solidFill>
                  <a:srgbClr val="0000FF"/>
                </a:solidFill>
              </a:rPr>
              <a:t>n-1</a:t>
            </a:r>
            <a:r>
              <a:rPr lang="zh-CN" altLang="en-US" sz="2800" dirty="0">
                <a:solidFill>
                  <a:srgbClr val="0000FF"/>
                </a:solidFill>
              </a:rPr>
              <a:t>层的故事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>
                <a:solidFill>
                  <a:srgbClr val="FF0000"/>
                </a:solidFill>
              </a:rPr>
              <a:t>）确定终止条件：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　</a:t>
            </a:r>
            <a:r>
              <a:rPr lang="zh-CN" altLang="en-US" sz="2800" dirty="0">
                <a:solidFill>
                  <a:srgbClr val="0000FF"/>
                </a:solidFill>
              </a:rPr>
              <a:t>不能再分解</a:t>
            </a:r>
            <a:r>
              <a:rPr lang="zh-CN" altLang="en-US" sz="2800" dirty="0"/>
              <a:t>的问题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7D837043-134F-482F-A1F9-05455ED7F8A7}"/>
              </a:ext>
            </a:extLst>
          </p:cNvPr>
          <p:cNvSpPr txBox="1">
            <a:spLocks/>
          </p:cNvSpPr>
          <p:nvPr/>
        </p:nvSpPr>
        <p:spPr bwMode="auto">
          <a:xfrm>
            <a:off x="4561012" y="952500"/>
            <a:ext cx="4392488" cy="5346700"/>
          </a:xfrm>
          <a:prstGeom prst="rect">
            <a:avLst/>
          </a:prstGeom>
          <a:solidFill>
            <a:srgbClr val="FFFFE1"/>
          </a:solidFill>
          <a:ln>
            <a:noFill/>
          </a:ln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void </a:t>
            </a:r>
            <a:r>
              <a:rPr kumimoji="0"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tell_story</a:t>
            </a:r>
            <a:r>
              <a:rPr kumimoji="0"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kumimoji="0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n</a:t>
            </a:r>
            <a:r>
              <a:rPr kumimoji="0"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kumimoji="0"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kumimoji="0"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&lt;&lt; "</a:t>
            </a:r>
            <a:r>
              <a:rPr kumimoji="0"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从前有座山，</a:t>
            </a:r>
            <a:r>
              <a:rPr kumimoji="0"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";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kumimoji="0"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kumimoji="0"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&lt;&lt; "</a:t>
            </a:r>
            <a:r>
              <a:rPr kumimoji="0"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山里有座庙，</a:t>
            </a:r>
            <a:r>
              <a:rPr kumimoji="0"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";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kumimoji="0"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kumimoji="0"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&lt;&lt; "</a:t>
            </a:r>
            <a:r>
              <a:rPr kumimoji="0"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庙里有个老和尚，</a:t>
            </a:r>
            <a:r>
              <a:rPr kumimoji="0"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";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kumimoji="0"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kumimoji="0"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&lt;&lt; "</a:t>
            </a:r>
            <a:r>
              <a:rPr kumimoji="0"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在给小和尚讲故事。</a:t>
            </a:r>
            <a:r>
              <a:rPr kumimoji="0"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";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if (n == 1)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  return;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kumimoji="0"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kumimoji="0"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&lt;&lt; "</a:t>
            </a:r>
            <a:r>
              <a:rPr kumimoji="0"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故事是这样的：</a:t>
            </a:r>
            <a:r>
              <a:rPr kumimoji="0"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";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kumimoji="0"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tell_story</a:t>
            </a:r>
            <a:r>
              <a:rPr kumimoji="0"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kumimoji="0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 - 1</a:t>
            </a:r>
            <a:r>
              <a:rPr kumimoji="0"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8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E151863-62E4-43DA-AB4B-F2C07D4118E7}"/>
              </a:ext>
            </a:extLst>
          </p:cNvPr>
          <p:cNvSpPr txBox="1">
            <a:spLocks/>
          </p:cNvSpPr>
          <p:nvPr/>
        </p:nvSpPr>
        <p:spPr bwMode="auto">
          <a:xfrm>
            <a:off x="177800" y="4375859"/>
            <a:ext cx="4968552" cy="1923341"/>
          </a:xfrm>
          <a:prstGeom prst="rect">
            <a:avLst/>
          </a:prstGeom>
          <a:solidFill>
            <a:srgbClr val="EBEB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F66BDDF-C0E7-47AD-B15C-5C02ADB191AC}"/>
              </a:ext>
            </a:extLst>
          </p:cNvPr>
          <p:cNvSpPr txBox="1">
            <a:spLocks/>
          </p:cNvSpPr>
          <p:nvPr/>
        </p:nvSpPr>
        <p:spPr bwMode="auto">
          <a:xfrm>
            <a:off x="177800" y="2482141"/>
            <a:ext cx="8775700" cy="1808961"/>
          </a:xfrm>
          <a:prstGeom prst="rect">
            <a:avLst/>
          </a:prstGeom>
          <a:solidFill>
            <a:srgbClr val="FFFFE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4E69003F-98C0-4754-9F8C-B06FD3140DFE}"/>
              </a:ext>
            </a:extLst>
          </p:cNvPr>
          <p:cNvSpPr txBox="1">
            <a:spLocks/>
          </p:cNvSpPr>
          <p:nvPr/>
        </p:nvSpPr>
        <p:spPr bwMode="auto">
          <a:xfrm>
            <a:off x="177800" y="952500"/>
            <a:ext cx="8775700" cy="1440159"/>
          </a:xfrm>
          <a:prstGeom prst="rect">
            <a:avLst/>
          </a:prstGeom>
          <a:solidFill>
            <a:srgbClr val="EBFFF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D225619-D287-4DD4-9851-D1B2C430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9"/>
            <a:ext cx="8784976" cy="6055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设计一个函数，输入</a:t>
            </a:r>
            <a:r>
              <a:rPr lang="en-US" altLang="zh-CN" sz="2800" dirty="0"/>
              <a:t>n</a:t>
            </a:r>
            <a:r>
              <a:rPr lang="zh-CN" altLang="en-US" sz="2800" dirty="0"/>
              <a:t>，求斐波那契数列第</a:t>
            </a:r>
            <a:r>
              <a:rPr lang="en-US" altLang="zh-CN" sz="2800" dirty="0"/>
              <a:t>n</a:t>
            </a:r>
            <a:r>
              <a:rPr lang="zh-CN" altLang="en-US" sz="2800" dirty="0"/>
              <a:t>项</a:t>
            </a:r>
            <a:endParaRPr lang="en-US" altLang="zh-CN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ED9E79-0261-4C2C-9BC8-4BCFC1BB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递归函数的设计思路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6DD7F6D-C003-45D6-8593-C341DF0C7A56}"/>
                  </a:ext>
                </a:extLst>
              </p:cNvPr>
              <p:cNvSpPr txBox="1"/>
              <p:nvPr/>
            </p:nvSpPr>
            <p:spPr>
              <a:xfrm>
                <a:off x="177800" y="1538208"/>
                <a:ext cx="87757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𝐹𝑖𝑏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𝐹𝑖𝑏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𝐹𝑖𝑏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𝐹𝑖𝑏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𝐹𝑖𝑏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6DD7F6D-C003-45D6-8593-C341DF0C7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1538208"/>
                <a:ext cx="8775700" cy="738664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4E064CA9-EB3C-4FAD-91C0-1CE755D668FF}"/>
              </a:ext>
            </a:extLst>
          </p:cNvPr>
          <p:cNvSpPr/>
          <p:nvPr/>
        </p:nvSpPr>
        <p:spPr>
          <a:xfrm>
            <a:off x="1691680" y="2484136"/>
            <a:ext cx="5400600" cy="1766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2000" kern="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fib(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n) {</a:t>
            </a:r>
          </a:p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   if (n == 0 || n == 1)</a:t>
            </a:r>
          </a:p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       return 1;</a:t>
            </a:r>
          </a:p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   return fib(n - 1) + fib(n - 2);</a:t>
            </a:r>
          </a:p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}</a:t>
            </a:r>
            <a:endParaRPr lang="zh-CN" altLang="en-US" sz="2000" kern="0" dirty="0">
              <a:solidFill>
                <a:srgbClr val="000000"/>
              </a:solidFill>
              <a:latin typeface="Consolas" pitchFamily="49" charset="0"/>
              <a:ea typeface="仿宋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257E10-BC2D-4138-87A6-EAFF0744B3F4}"/>
              </a:ext>
            </a:extLst>
          </p:cNvPr>
          <p:cNvSpPr txBox="1"/>
          <p:nvPr/>
        </p:nvSpPr>
        <p:spPr>
          <a:xfrm>
            <a:off x="177799" y="4399587"/>
            <a:ext cx="495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fib(n)</a:t>
            </a:r>
            <a:r>
              <a:rPr kumimoji="1"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调用</a:t>
            </a:r>
            <a:r>
              <a:rPr kumimoji="1" lang="en-US" altLang="zh-CN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fib(n-1)</a:t>
            </a:r>
            <a:r>
              <a:rPr kumimoji="1"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kumimoji="1" lang="en-US" altLang="zh-CN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fib(n-2)</a:t>
            </a:r>
            <a:endParaRPr kumimoji="1" lang="zh-CN" alt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259CC8-69EF-47A0-9EC8-5ADE7202D2F6}"/>
              </a:ext>
            </a:extLst>
          </p:cNvPr>
          <p:cNvSpPr txBox="1"/>
          <p:nvPr/>
        </p:nvSpPr>
        <p:spPr>
          <a:xfrm>
            <a:off x="177800" y="4867374"/>
            <a:ext cx="495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kumimoji="1" lang="zh-CN" altLang="en-US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33B195-7344-4D01-8B46-25278ECD558C}"/>
              </a:ext>
            </a:extLst>
          </p:cNvPr>
          <p:cNvSpPr txBox="1"/>
          <p:nvPr/>
        </p:nvSpPr>
        <p:spPr>
          <a:xfrm>
            <a:off x="177799" y="5802949"/>
            <a:ext cx="495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fib(2)</a:t>
            </a:r>
            <a:r>
              <a:rPr kumimoji="1"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调用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fib(1)</a:t>
            </a:r>
            <a:r>
              <a:rPr kumimoji="1"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fib(0)</a:t>
            </a:r>
            <a:endParaRPr kumimoji="1"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1DAD55-20F6-4499-84C0-9D5821B13CEE}"/>
              </a:ext>
            </a:extLst>
          </p:cNvPr>
          <p:cNvSpPr txBox="1"/>
          <p:nvPr/>
        </p:nvSpPr>
        <p:spPr>
          <a:xfrm>
            <a:off x="177800" y="5335161"/>
            <a:ext cx="495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fib(3)</a:t>
            </a:r>
            <a:r>
              <a:rPr kumimoji="1"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调用</a:t>
            </a:r>
            <a:r>
              <a:rPr kumimoji="1" lang="en-US" altLang="zh-CN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fib(2)</a:t>
            </a:r>
            <a:r>
              <a:rPr kumimoji="1"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fib(1)</a:t>
            </a:r>
            <a:endParaRPr kumimoji="1"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内容占位符 1">
            <a:extLst>
              <a:ext uri="{FF2B5EF4-FFF2-40B4-BE49-F238E27FC236}">
                <a16:creationId xmlns:a16="http://schemas.microsoft.com/office/drawing/2014/main" id="{3BE7849C-0FC9-44A5-82FC-27C997F0F6B0}"/>
              </a:ext>
            </a:extLst>
          </p:cNvPr>
          <p:cNvSpPr txBox="1">
            <a:spLocks/>
          </p:cNvSpPr>
          <p:nvPr/>
        </p:nvSpPr>
        <p:spPr bwMode="auto">
          <a:xfrm>
            <a:off x="5281092" y="4375859"/>
            <a:ext cx="3672408" cy="1923341"/>
          </a:xfrm>
          <a:prstGeom prst="rect">
            <a:avLst/>
          </a:prstGeom>
          <a:solidFill>
            <a:srgbClr val="EBFF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1000" kern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kern="0" dirty="0"/>
              <a:t>直观？经验？</a:t>
            </a:r>
            <a:endParaRPr lang="en-US" altLang="zh-CN" sz="2800" kern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kern="0" dirty="0">
                <a:solidFill>
                  <a:srgbClr val="FF0000"/>
                </a:solidFill>
              </a:rPr>
              <a:t>靠不住！</a:t>
            </a:r>
            <a:endParaRPr lang="en-US" altLang="zh-CN" sz="2800" kern="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kern="0" dirty="0"/>
              <a:t>能否</a:t>
            </a:r>
            <a:r>
              <a:rPr lang="zh-CN" altLang="en-US" sz="2800" kern="0" dirty="0">
                <a:solidFill>
                  <a:srgbClr val="0000FF"/>
                </a:solidFill>
              </a:rPr>
              <a:t>证明</a:t>
            </a:r>
            <a:r>
              <a:rPr lang="zh-CN" altLang="en-US" sz="2800" kern="0" dirty="0"/>
              <a:t>？</a:t>
            </a:r>
            <a:endParaRPr lang="en-US" altLang="zh-CN" sz="2800" kern="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FB4A2B9-1114-4F90-9646-A5BE4C660E38}"/>
              </a:ext>
            </a:extLst>
          </p:cNvPr>
          <p:cNvSpPr/>
          <p:nvPr/>
        </p:nvSpPr>
        <p:spPr bwMode="auto">
          <a:xfrm>
            <a:off x="2267744" y="2835469"/>
            <a:ext cx="3096344" cy="43204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zh-CN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61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皮亚诺（</a:t>
            </a:r>
            <a:r>
              <a:rPr lang="en-US" altLang="zh-CN"/>
              <a:t>Giuseppe Peano</a:t>
            </a:r>
            <a:r>
              <a:rPr lang="zh-CN" altLang="en-US"/>
              <a:t>）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177800" y="952500"/>
            <a:ext cx="4475163" cy="4953000"/>
          </a:xfrm>
        </p:spPr>
        <p:txBody>
          <a:bodyPr/>
          <a:lstStyle/>
          <a:p>
            <a:r>
              <a:rPr lang="en-US" altLang="zh-CN" dirty="0"/>
              <a:t>1858-1932</a:t>
            </a:r>
          </a:p>
          <a:p>
            <a:r>
              <a:rPr lang="zh-CN" altLang="en-US" dirty="0"/>
              <a:t>意大利数学家</a:t>
            </a:r>
            <a:endParaRPr lang="en-US" altLang="zh-CN" dirty="0"/>
          </a:p>
          <a:p>
            <a:r>
              <a:rPr lang="zh-CN" altLang="en-US" dirty="0"/>
              <a:t>数理逻辑和集合论的创始人之一</a:t>
            </a:r>
            <a:endParaRPr lang="en-US" altLang="zh-CN" dirty="0"/>
          </a:p>
          <a:p>
            <a:r>
              <a:rPr lang="zh-CN" altLang="en-US" dirty="0"/>
              <a:t>皮亚诺公理</a:t>
            </a:r>
          </a:p>
        </p:txBody>
      </p:sp>
      <p:pic>
        <p:nvPicPr>
          <p:cNvPr id="14342" name="Picture 2" descr="Giuseppe Pea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01875"/>
            <a:ext cx="20955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08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F32218D-CCA0-4562-A86C-6C91CBF6EFF3}"/>
              </a:ext>
            </a:extLst>
          </p:cNvPr>
          <p:cNvSpPr txBox="1">
            <a:spLocks/>
          </p:cNvSpPr>
          <p:nvPr/>
        </p:nvSpPr>
        <p:spPr bwMode="auto">
          <a:xfrm>
            <a:off x="188788" y="1591655"/>
            <a:ext cx="8775700" cy="1766445"/>
          </a:xfrm>
          <a:prstGeom prst="rect">
            <a:avLst/>
          </a:prstGeom>
          <a:solidFill>
            <a:srgbClr val="FFFFE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2D82BDD-DDD3-4DF8-9897-D3A9E27BF7E1}"/>
              </a:ext>
            </a:extLst>
          </p:cNvPr>
          <p:cNvSpPr txBox="1">
            <a:spLocks/>
          </p:cNvSpPr>
          <p:nvPr/>
        </p:nvSpPr>
        <p:spPr bwMode="auto">
          <a:xfrm>
            <a:off x="177800" y="952500"/>
            <a:ext cx="8775700" cy="580563"/>
          </a:xfrm>
          <a:prstGeom prst="rect">
            <a:avLst/>
          </a:prstGeom>
          <a:solidFill>
            <a:srgbClr val="EBFFF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6E430AB-289C-42C0-9344-9CA7A56F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78034"/>
            <a:ext cx="8784976" cy="58325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请证明：对</a:t>
            </a:r>
            <a:r>
              <a:rPr lang="zh-CN" altLang="en-US" sz="2800" dirty="0">
                <a:solidFill>
                  <a:srgbClr val="FF0000"/>
                </a:solidFill>
              </a:rPr>
              <a:t>任意自然数</a:t>
            </a:r>
            <a:r>
              <a:rPr lang="en-US" altLang="zh-CN" sz="2800" dirty="0">
                <a:solidFill>
                  <a:srgbClr val="FF0000"/>
                </a:solidFill>
              </a:rPr>
              <a:t>n</a:t>
            </a:r>
            <a:r>
              <a:rPr lang="zh-CN" altLang="en-US" sz="2800" dirty="0"/>
              <a:t>下面的程序均能结束</a:t>
            </a:r>
            <a:endParaRPr lang="en-US" altLang="zh-CN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1229E3E-6163-4508-832E-50F5F952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递归终止条件的数学证明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B21C7B-5A2E-4EF1-BDD7-9DA5EEDE94AB}"/>
              </a:ext>
            </a:extLst>
          </p:cNvPr>
          <p:cNvSpPr/>
          <p:nvPr/>
        </p:nvSpPr>
        <p:spPr>
          <a:xfrm>
            <a:off x="2267744" y="1587272"/>
            <a:ext cx="5112568" cy="1766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2000" kern="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fib(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n) {</a:t>
            </a:r>
          </a:p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   if (n == 0 || n == 1)</a:t>
            </a:r>
          </a:p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       return 1;</a:t>
            </a:r>
          </a:p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    return fib(n - 1) + fib(n - 2);</a:t>
            </a:r>
          </a:p>
          <a:p>
            <a:pPr lvl="0">
              <a:lnSpc>
                <a:spcPct val="110000"/>
              </a:lnSpc>
              <a:buClr>
                <a:srgbClr val="A959A1"/>
              </a:buClr>
            </a:pPr>
            <a:r>
              <a:rPr lang="en-US" altLang="zh-CN" sz="2000" kern="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</a:rPr>
              <a:t>}</a:t>
            </a:r>
            <a:endParaRPr lang="zh-CN" altLang="en-US" sz="2000" kern="0" dirty="0">
              <a:solidFill>
                <a:srgbClr val="000000"/>
              </a:solidFill>
              <a:latin typeface="Consolas" pitchFamily="49" charset="0"/>
              <a:ea typeface="仿宋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3E00F6-C81B-42DF-9244-658F79C5D7CC}"/>
              </a:ext>
            </a:extLst>
          </p:cNvPr>
          <p:cNvSpPr/>
          <p:nvPr/>
        </p:nvSpPr>
        <p:spPr bwMode="auto">
          <a:xfrm>
            <a:off x="3347864" y="1958054"/>
            <a:ext cx="1008112" cy="4009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zh-CN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72649D-521E-4F33-B64A-29952704FF77}"/>
              </a:ext>
            </a:extLst>
          </p:cNvPr>
          <p:cNvSpPr/>
          <p:nvPr/>
        </p:nvSpPr>
        <p:spPr bwMode="auto">
          <a:xfrm>
            <a:off x="4860032" y="1958054"/>
            <a:ext cx="1008112" cy="400987"/>
          </a:xfrm>
          <a:prstGeom prst="rect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zh-CN" altLang="en-US" sz="240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763554-77CE-4527-BAF6-87F28B6BE00B}"/>
              </a:ext>
            </a:extLst>
          </p:cNvPr>
          <p:cNvSpPr/>
          <p:nvPr/>
        </p:nvSpPr>
        <p:spPr bwMode="auto">
          <a:xfrm>
            <a:off x="3851920" y="2606125"/>
            <a:ext cx="3384376" cy="400987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kumimoji="1" lang="zh-CN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1">
                <a:extLst>
                  <a:ext uri="{FF2B5EF4-FFF2-40B4-BE49-F238E27FC236}">
                    <a16:creationId xmlns:a16="http://schemas.microsoft.com/office/drawing/2014/main" id="{97DD46D4-5D69-4F46-B60C-BC3A144C4E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7800" y="3416691"/>
                <a:ext cx="8775700" cy="2882509"/>
              </a:xfrm>
              <a:prstGeom prst="rect">
                <a:avLst/>
              </a:prstGeom>
              <a:solidFill>
                <a:srgbClr val="EBEB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891" indent="-342891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Font typeface="Wingdings" pitchFamily="2" charset="2"/>
                  <a:buChar char="n"/>
                  <a:defRPr kumimoji="1" sz="3200" b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42932" indent="-285744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Blip>
                    <a:blip r:embed="rId3"/>
                  </a:buBlip>
                  <a:defRPr kumimoji="1" sz="2800" b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2971" indent="-228594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Blip>
                    <a:blip r:embed="rId4"/>
                  </a:buBlip>
                  <a:defRPr kumimoji="1" sz="2400" b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160" indent="-228594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Blip>
                    <a:blip r:embed="rId3"/>
                  </a:buBlip>
                  <a:defRPr kumimoji="1" sz="2400" b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349" indent="-228594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Blip>
                    <a:blip r:embed="rId4"/>
                  </a:buBlip>
                  <a:defRPr kumimoji="1" sz="2400" b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537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726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8914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103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lvl="1" indent="0">
                  <a:spcBef>
                    <a:spcPts val="0"/>
                  </a:spcBef>
                  <a:buFontTx/>
                  <a:buNone/>
                </a:pPr>
                <a:r>
                  <a:rPr lang="zh-CN" altLang="en-US" kern="0" dirty="0"/>
                  <a:t>证（</a:t>
                </a:r>
                <a:r>
                  <a:rPr lang="zh-CN" altLang="en-US" kern="0" dirty="0">
                    <a:solidFill>
                      <a:srgbClr val="FF0000"/>
                    </a:solidFill>
                  </a:rPr>
                  <a:t>数学归纳法</a:t>
                </a:r>
                <a:r>
                  <a:rPr lang="zh-CN" altLang="en-US" kern="0" dirty="0"/>
                  <a:t>）：</a:t>
                </a:r>
                <a:endParaRPr lang="en-US" altLang="zh-CN" kern="0" dirty="0"/>
              </a:p>
              <a:p>
                <a:pPr marL="0" lvl="1" indent="0">
                  <a:spcBef>
                    <a:spcPts val="0"/>
                  </a:spcBef>
                  <a:buFontTx/>
                  <a:buNone/>
                </a:pPr>
                <a:r>
                  <a:rPr lang="zh-CN" altLang="en-US" kern="0" dirty="0"/>
                  <a:t>　</a:t>
                </a:r>
                <a:r>
                  <a:rPr lang="en-US" altLang="zh-CN" kern="0" dirty="0"/>
                  <a:t>1</a:t>
                </a:r>
                <a:r>
                  <a:rPr lang="zh-CN" altLang="en-US" kern="0" dirty="0"/>
                  <a:t>、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kern="0" dirty="0"/>
                  <a:t>时，程序可以结束；</a:t>
                </a:r>
                <a:endParaRPr lang="en-US" altLang="zh-CN" kern="0" dirty="0"/>
              </a:p>
              <a:p>
                <a:pPr marL="0" lvl="1" indent="0">
                  <a:spcBef>
                    <a:spcPts val="0"/>
                  </a:spcBef>
                  <a:buFontTx/>
                  <a:buNone/>
                </a:pPr>
                <a:r>
                  <a:rPr lang="zh-CN" altLang="en-US" kern="0" dirty="0"/>
                  <a:t>　</a:t>
                </a:r>
                <a:r>
                  <a:rPr lang="en-US" altLang="zh-CN" kern="0" dirty="0"/>
                  <a:t>2</a:t>
                </a:r>
                <a:r>
                  <a:rPr lang="zh-CN" altLang="en-US" kern="0" dirty="0"/>
                  <a:t>、假设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kern="0" dirty="0"/>
                  <a:t>时均可以结束，试证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kern="0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kern="0" dirty="0"/>
                  <a:t>时可结束：</a:t>
                </a:r>
                <a:endParaRPr lang="en-US" altLang="zh-CN" kern="0" dirty="0"/>
              </a:p>
              <a:p>
                <a:pPr marL="0" lvl="1" indent="0">
                  <a:spcBef>
                    <a:spcPts val="0"/>
                  </a:spcBef>
                  <a:buFontTx/>
                  <a:buNone/>
                </a:pPr>
                <a:r>
                  <a:rPr lang="zh-CN" altLang="en-US" kern="0" dirty="0"/>
                  <a:t>　</a:t>
                </a:r>
                <a:r>
                  <a:rPr lang="en-US" altLang="zh-CN" kern="0" dirty="0"/>
                  <a:t>2.1</a:t>
                </a:r>
                <a:r>
                  <a:rPr lang="zh-CN" altLang="en-US" kern="0" dirty="0"/>
                  <a:t>、如果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kern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kern="0" dirty="0"/>
                  <a:t>，程序可以结束；</a:t>
                </a:r>
                <a:endParaRPr lang="en-US" altLang="zh-CN" kern="0" dirty="0"/>
              </a:p>
              <a:p>
                <a:pPr marL="0" lvl="1" indent="0">
                  <a:spcBef>
                    <a:spcPts val="0"/>
                  </a:spcBef>
                  <a:buFontTx/>
                  <a:buNone/>
                </a:pPr>
                <a:r>
                  <a:rPr lang="zh-CN" altLang="en-US" kern="0" dirty="0"/>
                  <a:t>　</a:t>
                </a:r>
                <a:r>
                  <a:rPr lang="en-US" altLang="zh-CN" kern="0" dirty="0"/>
                  <a:t>2.2</a:t>
                </a:r>
                <a:r>
                  <a:rPr lang="zh-CN" altLang="en-US" kern="0" dirty="0"/>
                  <a:t>、如果</a:t>
                </a:r>
                <a14:m>
                  <m:oMath xmlns:m="http://schemas.openxmlformats.org/officeDocument/2006/math">
                    <m:r>
                      <a:rPr lang="en-US" altLang="zh-CN" kern="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kern="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kern="0" dirty="0"/>
                  <a:t>，由于假设</a:t>
                </a:r>
                <a:r>
                  <a:rPr lang="en-US" altLang="zh-CN" kern="0" dirty="0">
                    <a:solidFill>
                      <a:srgbClr val="0000FF"/>
                    </a:solidFill>
                  </a:rPr>
                  <a:t>fib(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kern="0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kern="0" dirty="0"/>
                  <a:t>和</a:t>
                </a:r>
                <a:r>
                  <a:rPr lang="en-US" altLang="zh-CN" kern="0" dirty="0">
                    <a:solidFill>
                      <a:srgbClr val="0000FF"/>
                    </a:solidFill>
                  </a:rPr>
                  <a:t>fib(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CN" kern="0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kern="0" dirty="0"/>
                  <a:t>都可以结束，所以</a:t>
                </a:r>
                <a:r>
                  <a:rPr lang="en-US" altLang="zh-CN" kern="0" dirty="0">
                    <a:solidFill>
                      <a:srgbClr val="0000FF"/>
                    </a:solidFill>
                  </a:rPr>
                  <a:t>fib(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kern="0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kern="0" dirty="0"/>
                  <a:t>可以结束。</a:t>
                </a:r>
                <a:endParaRPr lang="en-US" altLang="zh-CN" kern="0" dirty="0"/>
              </a:p>
            </p:txBody>
          </p:sp>
        </mc:Choice>
        <mc:Fallback xmlns="">
          <p:sp>
            <p:nvSpPr>
              <p:cNvPr id="9" name="内容占位符 1">
                <a:extLst>
                  <a:ext uri="{FF2B5EF4-FFF2-40B4-BE49-F238E27FC236}">
                    <a16:creationId xmlns:a16="http://schemas.microsoft.com/office/drawing/2014/main" id="{97DD46D4-5D69-4F46-B60C-BC3A144C4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800" y="3416691"/>
                <a:ext cx="8775700" cy="2882509"/>
              </a:xfrm>
              <a:prstGeom prst="rect">
                <a:avLst/>
              </a:prstGeom>
              <a:blipFill>
                <a:blip r:embed="rId5"/>
                <a:stretch>
                  <a:fillRect l="-1389" t="-2537" r="-208" b="-54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3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a36c6e1c-6321-466d-8a64-a6476ca48f78&quot;,&quot;Name&quot;:&quot;留边&quot;,&quot;Kind&quot;:&quot;Custom&quot;,&quot;OldGuidesSetting&quot;:{&quot;HeaderHeight&quot;:12.0,&quot;FooterHeight&quot;:6.0,&quot;SideMargin&quot;:2.0,&quot;TopMargin&quot;:0.0,&quot;BottomMargin&quot;:0.0,&quot;IntervalMargin&quot;:2.0}}"/>
</p:tagLst>
</file>

<file path=ppt/theme/theme1.xml><?xml version="1.0" encoding="utf-8"?>
<a:theme xmlns:a="http://schemas.openxmlformats.org/drawingml/2006/main" name="tsinghua BW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tsinghua BW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tsinghua B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B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60777</TotalTime>
  <Words>3654</Words>
  <Application>Microsoft Office PowerPoint</Application>
  <PresentationFormat>全屏显示(4:3)</PresentationFormat>
  <Paragraphs>619</Paragraphs>
  <Slides>49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等线</vt:lpstr>
      <vt:lpstr>仿宋</vt:lpstr>
      <vt:lpstr>SimHei</vt:lpstr>
      <vt:lpstr>STKaiti</vt:lpstr>
      <vt:lpstr>宋体</vt:lpstr>
      <vt:lpstr>微软雅黑</vt:lpstr>
      <vt:lpstr>Arial</vt:lpstr>
      <vt:lpstr>Cambria Math</vt:lpstr>
      <vt:lpstr>Consolas</vt:lpstr>
      <vt:lpstr>Garamond</vt:lpstr>
      <vt:lpstr>Times New Roman</vt:lpstr>
      <vt:lpstr>Wingdings</vt:lpstr>
      <vt:lpstr>tsinghua BW</vt:lpstr>
      <vt:lpstr>第10节、递归思想与相应算法 教材第9章</vt:lpstr>
      <vt:lpstr>一些常见问题</vt:lpstr>
      <vt:lpstr>递归（Recursion）</vt:lpstr>
      <vt:lpstr>讲个故事</vt:lpstr>
      <vt:lpstr>递归函数</vt:lpstr>
      <vt:lpstr>递归函数的设计思路</vt:lpstr>
      <vt:lpstr>递归函数的设计思路</vt:lpstr>
      <vt:lpstr>皮亚诺（Giuseppe Peano）</vt:lpstr>
      <vt:lpstr>递归终止条件的数学证明</vt:lpstr>
      <vt:lpstr>程序验证</vt:lpstr>
      <vt:lpstr>运行看看？</vt:lpstr>
      <vt:lpstr>递归程序的运行效率</vt:lpstr>
      <vt:lpstr>递归程序的运行过程</vt:lpstr>
      <vt:lpstr>改进的递归程序（存储增强）</vt:lpstr>
      <vt:lpstr>任务3</vt:lpstr>
      <vt:lpstr>任务3</vt:lpstr>
      <vt:lpstr>任务3</vt:lpstr>
      <vt:lpstr>任务3</vt:lpstr>
      <vt:lpstr>任务3</vt:lpstr>
      <vt:lpstr>任务3</vt:lpstr>
      <vt:lpstr>任务3</vt:lpstr>
      <vt:lpstr>递归小结</vt:lpstr>
      <vt:lpstr>递归与递推</vt:lpstr>
      <vt:lpstr>递归与递推</vt:lpstr>
      <vt:lpstr>递归与递推</vt:lpstr>
      <vt:lpstr>应用对比</vt:lpstr>
      <vt:lpstr>应用对比</vt:lpstr>
      <vt:lpstr>应用对比</vt:lpstr>
      <vt:lpstr>应用对比</vt:lpstr>
      <vt:lpstr>应用对比</vt:lpstr>
      <vt:lpstr>任务4</vt:lpstr>
      <vt:lpstr>任务4</vt:lpstr>
      <vt:lpstr>任务4</vt:lpstr>
      <vt:lpstr>任务4</vt:lpstr>
      <vt:lpstr>任务4小结</vt:lpstr>
      <vt:lpstr>任务5</vt:lpstr>
      <vt:lpstr>任务5</vt:lpstr>
      <vt:lpstr>任务5小结</vt:lpstr>
      <vt:lpstr>任务6</vt:lpstr>
      <vt:lpstr>任务6改</vt:lpstr>
      <vt:lpstr>任务6改</vt:lpstr>
      <vt:lpstr>任务6改</vt:lpstr>
      <vt:lpstr>任务6改</vt:lpstr>
      <vt:lpstr>任务6小结</vt:lpstr>
      <vt:lpstr>任务7</vt:lpstr>
      <vt:lpstr>任务7</vt:lpstr>
      <vt:lpstr>任务7</vt:lpstr>
      <vt:lpstr>任务7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Wang Yu-Ping</cp:lastModifiedBy>
  <cp:revision>4695</cp:revision>
  <cp:lastPrinted>2021-05-12T04:01:31Z</cp:lastPrinted>
  <dcterms:created xsi:type="dcterms:W3CDTF">2004-01-03T01:02:19Z</dcterms:created>
  <dcterms:modified xsi:type="dcterms:W3CDTF">2021-11-15T04:18:13Z</dcterms:modified>
</cp:coreProperties>
</file>