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57"/>
  </p:notesMasterIdLst>
  <p:handoutMasterIdLst>
    <p:handoutMasterId r:id="rId58"/>
  </p:handoutMasterIdLst>
  <p:sldIdLst>
    <p:sldId id="1241" r:id="rId2"/>
    <p:sldId id="280" r:id="rId3"/>
    <p:sldId id="282" r:id="rId4"/>
    <p:sldId id="283" r:id="rId5"/>
    <p:sldId id="338" r:id="rId6"/>
    <p:sldId id="339" r:id="rId7"/>
    <p:sldId id="284" r:id="rId8"/>
    <p:sldId id="1287" r:id="rId9"/>
    <p:sldId id="1288" r:id="rId10"/>
    <p:sldId id="1289" r:id="rId11"/>
    <p:sldId id="288" r:id="rId12"/>
    <p:sldId id="318" r:id="rId13"/>
    <p:sldId id="1290" r:id="rId14"/>
    <p:sldId id="1291" r:id="rId15"/>
    <p:sldId id="1292" r:id="rId16"/>
    <p:sldId id="1293" r:id="rId17"/>
    <p:sldId id="308" r:id="rId18"/>
    <p:sldId id="1294" r:id="rId19"/>
    <p:sldId id="309" r:id="rId20"/>
    <p:sldId id="343" r:id="rId21"/>
    <p:sldId id="310" r:id="rId22"/>
    <p:sldId id="311" r:id="rId23"/>
    <p:sldId id="312" r:id="rId24"/>
    <p:sldId id="313" r:id="rId25"/>
    <p:sldId id="314" r:id="rId26"/>
    <p:sldId id="355" r:id="rId27"/>
    <p:sldId id="344" r:id="rId28"/>
    <p:sldId id="346" r:id="rId29"/>
    <p:sldId id="347" r:id="rId30"/>
    <p:sldId id="348" r:id="rId31"/>
    <p:sldId id="349" r:id="rId32"/>
    <p:sldId id="350" r:id="rId33"/>
    <p:sldId id="356" r:id="rId34"/>
    <p:sldId id="351" r:id="rId35"/>
    <p:sldId id="1251" r:id="rId36"/>
    <p:sldId id="1255" r:id="rId37"/>
    <p:sldId id="320" r:id="rId38"/>
    <p:sldId id="1295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1253" r:id="rId50"/>
    <p:sldId id="332" r:id="rId51"/>
    <p:sldId id="333" r:id="rId52"/>
    <p:sldId id="334" r:id="rId53"/>
    <p:sldId id="1254" r:id="rId54"/>
    <p:sldId id="1252" r:id="rId55"/>
    <p:sldId id="278" r:id="rId56"/>
  </p:sldIdLst>
  <p:sldSz cx="9144000" cy="6858000" type="screen4x3"/>
  <p:notesSz cx="6797675" cy="9929813"/>
  <p:custDataLst>
    <p:tags r:id="rId5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55861D"/>
    <a:srgbClr val="598925"/>
    <a:srgbClr val="458925"/>
    <a:srgbClr val="457705"/>
    <a:srgbClr val="057745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88" d="100"/>
          <a:sy n="88" d="100"/>
        </p:scale>
        <p:origin x="403" y="72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7F9885-8AD0-493C-ABA4-D0D9CA67225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55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F53C3E-BD9A-45CF-9049-BC3452D6E73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F4DEFF-846A-4D7B-A4CD-F7804DFB19E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65C2-273E-4E46-A187-46C89F5F2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d.com/talks/benoit_mandelbrot_fractals_the_art_of_roughnes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11</a:t>
            </a:r>
            <a:r>
              <a:rPr lang="zh-CN" altLang="en-US" sz="4000" dirty="0"/>
              <a:t>节、递归思想与相应算法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9</a:t>
            </a:r>
            <a:r>
              <a:rPr lang="zh-CN" altLang="en-US" sz="28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把</a:t>
            </a:r>
            <a:r>
              <a:rPr lang="en-US" altLang="zh-CN" sz="2000" dirty="0"/>
              <a:t>n</a:t>
            </a:r>
            <a:r>
              <a:rPr lang="zh-CN" altLang="en-US" sz="2000" dirty="0"/>
              <a:t>个盘子从</a:t>
            </a:r>
            <a:r>
              <a:rPr lang="en-US" altLang="zh-CN" sz="2000" dirty="0"/>
              <a:t>from</a:t>
            </a:r>
            <a:r>
              <a:rPr lang="zh-CN" altLang="en-US" sz="2000" dirty="0"/>
              <a:t>挪到</a:t>
            </a:r>
            <a:r>
              <a:rPr lang="en-US" altLang="zh-CN" sz="2000" dirty="0"/>
              <a:t>to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(int n, char from, char to)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if (n == 0)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char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= 'A' + 'B' + 'C' - from - to;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from,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from &lt;&lt; " -&gt; " &lt;&lt; to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把</a:t>
            </a:r>
            <a:r>
              <a:rPr lang="en-US" altLang="zh-CN" sz="2000" dirty="0"/>
              <a:t>n</a:t>
            </a:r>
            <a:r>
              <a:rPr lang="zh-CN" altLang="en-US" sz="2000" dirty="0"/>
              <a:t>个盘子从</a:t>
            </a:r>
            <a:r>
              <a:rPr lang="en-US" altLang="zh-CN" sz="2000" dirty="0"/>
              <a:t>from</a:t>
            </a:r>
            <a:r>
              <a:rPr lang="zh-CN" altLang="en-US" sz="2000" dirty="0">
                <a:solidFill>
                  <a:srgbClr val="FF0000"/>
                </a:solidFill>
              </a:rPr>
              <a:t>经过</a:t>
            </a:r>
            <a:r>
              <a:rPr lang="en-US" altLang="zh-CN" sz="2000" dirty="0" err="1">
                <a:solidFill>
                  <a:srgbClr val="FF0000"/>
                </a:solidFill>
              </a:rPr>
              <a:t>tmp</a:t>
            </a:r>
            <a:r>
              <a:rPr lang="zh-CN" altLang="en-US" sz="2000" dirty="0"/>
              <a:t>挪到</a:t>
            </a:r>
            <a:r>
              <a:rPr lang="en-US" altLang="zh-CN" sz="2000" dirty="0"/>
              <a:t>to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(int n, char from, char to</a:t>
            </a:r>
            <a:r>
              <a:rPr lang="en-US" altLang="zh-CN" sz="2000" dirty="0">
                <a:solidFill>
                  <a:srgbClr val="FF0000"/>
                </a:solidFill>
              </a:rPr>
              <a:t>, char </a:t>
            </a:r>
            <a:r>
              <a:rPr lang="en-US" altLang="zh-CN" sz="2000" dirty="0" err="1">
                <a:solidFill>
                  <a:srgbClr val="FF0000"/>
                </a:solidFill>
              </a:rPr>
              <a:t>tmp</a:t>
            </a:r>
            <a:r>
              <a:rPr lang="en-US" altLang="zh-CN" sz="2000" dirty="0"/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if (n == 0)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from,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to); 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from &lt;&lt; " -&gt; " &lt;&lt; to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to, from); 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286125" y="5435600"/>
            <a:ext cx="5643563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能否输出挪第几号盘？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>
                <a:solidFill>
                  <a:srgbClr val="FF0000"/>
                </a:solidFill>
              </a:rPr>
              <a:t>把</a:t>
            </a:r>
            <a:r>
              <a:rPr lang="en-US" altLang="zh-CN" sz="2000" dirty="0">
                <a:solidFill>
                  <a:srgbClr val="FF0000"/>
                </a:solidFill>
              </a:rPr>
              <a:t>1~n</a:t>
            </a:r>
            <a:r>
              <a:rPr lang="zh-CN" altLang="en-US" sz="2000" dirty="0">
                <a:solidFill>
                  <a:srgbClr val="FF0000"/>
                </a:solidFill>
              </a:rPr>
              <a:t>号盘子，</a:t>
            </a:r>
            <a:r>
              <a:rPr lang="zh-CN" altLang="en-US" sz="2000" dirty="0"/>
              <a:t>从</a:t>
            </a:r>
            <a:r>
              <a:rPr lang="en-US" altLang="zh-CN" sz="2000" dirty="0"/>
              <a:t>from</a:t>
            </a:r>
            <a:r>
              <a:rPr lang="zh-CN" altLang="en-US" sz="2000" dirty="0"/>
              <a:t>经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挪到</a:t>
            </a:r>
            <a:r>
              <a:rPr lang="en-US" altLang="zh-CN" sz="2000" dirty="0"/>
              <a:t>to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n, char from, char to, char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if (n == 0)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from,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to); // </a:t>
            </a:r>
            <a:r>
              <a:rPr lang="zh-CN" altLang="en-US" sz="2000" dirty="0"/>
              <a:t>挪</a:t>
            </a:r>
            <a:r>
              <a:rPr lang="en-US" altLang="zh-CN" sz="2000" dirty="0">
                <a:solidFill>
                  <a:srgbClr val="FF0000"/>
                </a:solidFill>
              </a:rPr>
              <a:t>1 ~ n - 1</a:t>
            </a:r>
            <a:r>
              <a:rPr lang="zh-CN" altLang="en-US" sz="2000" dirty="0">
                <a:solidFill>
                  <a:srgbClr val="FF0000"/>
                </a:solidFill>
              </a:rPr>
              <a:t>号</a:t>
            </a:r>
            <a:r>
              <a:rPr lang="zh-CN" altLang="en-US" sz="2000" dirty="0"/>
              <a:t>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>
                <a:solidFill>
                  <a:srgbClr val="FF0000"/>
                </a:solidFill>
              </a:rPr>
              <a:t>n &lt;&lt; ":" &lt;&lt; </a:t>
            </a:r>
            <a:r>
              <a:rPr lang="en-US" altLang="zh-CN" sz="2000" dirty="0"/>
              <a:t>from &lt;&lt; " -&gt; " &lt;&lt; to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to, from); // </a:t>
            </a:r>
            <a:r>
              <a:rPr lang="zh-CN" altLang="en-US" sz="2000" dirty="0"/>
              <a:t>挪</a:t>
            </a:r>
            <a:r>
              <a:rPr lang="en-US" altLang="zh-CN" sz="2000" dirty="0">
                <a:solidFill>
                  <a:srgbClr val="FF0000"/>
                </a:solidFill>
              </a:rPr>
              <a:t>1 ~ n - 1</a:t>
            </a:r>
            <a:r>
              <a:rPr lang="zh-CN" altLang="en-US" sz="2000" dirty="0">
                <a:solidFill>
                  <a:srgbClr val="FF0000"/>
                </a:solidFill>
              </a:rPr>
              <a:t>号</a:t>
            </a:r>
            <a:r>
              <a:rPr lang="zh-CN" altLang="en-US" sz="2000" dirty="0"/>
              <a:t>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下楼问题：</a:t>
            </a:r>
            <a:r>
              <a:rPr lang="en-US" altLang="zh-CN"/>
              <a:t>n</a:t>
            </a:r>
            <a:r>
              <a:rPr lang="zh-CN" altLang="en-US"/>
              <a:t>个台阶，每步可有三种走法，下</a:t>
            </a:r>
            <a:r>
              <a:rPr lang="en-US" altLang="zh-CN"/>
              <a:t>1</a:t>
            </a:r>
            <a:r>
              <a:rPr lang="zh-CN" altLang="en-US"/>
              <a:t>阶、下</a:t>
            </a:r>
            <a:r>
              <a:rPr lang="en-US" altLang="zh-CN"/>
              <a:t>2</a:t>
            </a:r>
            <a:r>
              <a:rPr lang="zh-CN" altLang="en-US"/>
              <a:t>阶、下</a:t>
            </a:r>
            <a:r>
              <a:rPr lang="en-US" altLang="zh-CN"/>
              <a:t>3</a:t>
            </a:r>
            <a:r>
              <a:rPr lang="zh-CN" altLang="en-US"/>
              <a:t>阶，问有多少种方案？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/>
              <a:t>int down(int n)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int res = 0;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== 0)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return 1;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1)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res += down(n - 1);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2)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res += down(n - 2);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3)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res += down(n - 3);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return res;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下楼问题：</a:t>
            </a:r>
            <a:r>
              <a:rPr lang="en-US" altLang="zh-CN" dirty="0"/>
              <a:t>n</a:t>
            </a:r>
            <a:r>
              <a:rPr lang="zh-CN" altLang="en-US" dirty="0"/>
              <a:t>个台阶，每步可有三种走法，下</a:t>
            </a:r>
            <a:r>
              <a:rPr lang="en-US" altLang="zh-CN" dirty="0"/>
              <a:t>1</a:t>
            </a:r>
            <a:r>
              <a:rPr lang="zh-CN" altLang="en-US" dirty="0"/>
              <a:t>阶、下</a:t>
            </a:r>
            <a:r>
              <a:rPr lang="en-US" altLang="zh-CN" dirty="0"/>
              <a:t>2</a:t>
            </a:r>
            <a:r>
              <a:rPr lang="zh-CN" altLang="en-US" dirty="0"/>
              <a:t>阶、下</a:t>
            </a:r>
            <a:r>
              <a:rPr lang="en-US" altLang="zh-CN" dirty="0"/>
              <a:t>3</a:t>
            </a:r>
            <a:r>
              <a:rPr lang="zh-CN" altLang="en-US" dirty="0"/>
              <a:t>阶，</a:t>
            </a:r>
            <a:r>
              <a:rPr lang="zh-CN" altLang="en-US" dirty="0">
                <a:solidFill>
                  <a:srgbClr val="FF0000"/>
                </a:solidFill>
              </a:rPr>
              <a:t>输出所有走法方案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如何记录？</a:t>
            </a:r>
            <a:endParaRPr lang="en-US" altLang="zh-CN" dirty="0"/>
          </a:p>
          <a:p>
            <a:pPr lvl="1"/>
            <a:r>
              <a:rPr lang="zh-CN" altLang="en-US" dirty="0"/>
              <a:t>如何使各种走法的记录不冲突？</a:t>
            </a: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int steps[20];	// </a:t>
            </a:r>
            <a:r>
              <a:rPr lang="zh-CN" altLang="en-US" sz="2000" dirty="0">
                <a:solidFill>
                  <a:srgbClr val="FF0000"/>
                </a:solidFill>
              </a:rPr>
              <a:t>记录每步的台阶数，假设最多</a:t>
            </a:r>
            <a:r>
              <a:rPr lang="en-US" altLang="zh-CN" sz="2000" dirty="0">
                <a:solidFill>
                  <a:srgbClr val="FF0000"/>
                </a:solidFill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</a:rPr>
              <a:t>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</a:rPr>
              <a:t>step_num</a:t>
            </a:r>
            <a:r>
              <a:rPr lang="en-US" altLang="zh-CN" sz="2000" dirty="0">
                <a:solidFill>
                  <a:srgbClr val="FF0000"/>
                </a:solidFill>
              </a:rPr>
              <a:t> = 0;	// </a:t>
            </a:r>
            <a:r>
              <a:rPr lang="zh-CN" altLang="en-US" sz="2000" dirty="0">
                <a:solidFill>
                  <a:srgbClr val="FF0000"/>
                </a:solidFill>
              </a:rPr>
              <a:t>已经走了多少步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/>
              <a:t>int down(int n)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int res = 0;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== 0)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return 1;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1)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res += down(n - 1);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2)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res += down(n - 2);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3)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res += down(n - 3);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return res;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/>
              <a:t>int steps[20];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int </a:t>
            </a:r>
            <a:r>
              <a:rPr lang="en-US" altLang="zh-CN" sz="2000" dirty="0" err="1"/>
              <a:t>step_num</a:t>
            </a:r>
            <a:r>
              <a:rPr lang="en-US" altLang="zh-CN" sz="2000" dirty="0"/>
              <a:t> = 0;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void</a:t>
            </a:r>
            <a:r>
              <a:rPr lang="en-US" altLang="zh-CN" sz="2000" dirty="0"/>
              <a:t> down(int n) {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if (n == 0) {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输出走法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1)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down(n - 1);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2)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down(n - 2);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3)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down(n - 3);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/>
              <a:t>int steps[20];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int </a:t>
            </a:r>
            <a:r>
              <a:rPr lang="en-US" altLang="zh-CN" sz="2000" dirty="0" err="1"/>
              <a:t>step_num</a:t>
            </a:r>
            <a:r>
              <a:rPr lang="en-US" altLang="zh-CN" sz="2000" dirty="0"/>
              <a:t> = 0;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void down(int n)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== 0) { /*</a:t>
            </a:r>
            <a:r>
              <a:rPr lang="zh-CN" altLang="en-US" sz="2000" dirty="0"/>
              <a:t>输出走法</a:t>
            </a:r>
            <a:r>
              <a:rPr lang="en-US" altLang="zh-CN" sz="2000" dirty="0"/>
              <a:t>*/</a:t>
            </a: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1)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steps[</a:t>
            </a:r>
            <a:r>
              <a:rPr lang="en-US" altLang="zh-CN" sz="2000" dirty="0" err="1">
                <a:solidFill>
                  <a:srgbClr val="FF0000"/>
                </a:solidFill>
              </a:rPr>
              <a:t>step_num</a:t>
            </a:r>
            <a:r>
              <a:rPr lang="en-US" altLang="zh-CN" sz="2000" dirty="0">
                <a:solidFill>
                  <a:srgbClr val="FF0000"/>
                </a:solidFill>
              </a:rPr>
              <a:t>++] = 1;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down(n - 1);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en-US" altLang="zh-CN" sz="2000" dirty="0" err="1">
                <a:solidFill>
                  <a:srgbClr val="FF0000"/>
                </a:solidFill>
              </a:rPr>
              <a:t>step_num</a:t>
            </a:r>
            <a:r>
              <a:rPr lang="en-US" altLang="zh-CN" sz="2000" dirty="0">
                <a:solidFill>
                  <a:srgbClr val="FF0000"/>
                </a:solidFill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2)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...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if (n &gt;= 3)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...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改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43625" y="4292600"/>
            <a:ext cx="2428875" cy="15696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回溯：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使得变量恢复递归调用前的状态</a:t>
            </a:r>
          </a:p>
        </p:txBody>
      </p:sp>
      <p:cxnSp>
        <p:nvCxnSpPr>
          <p:cNvPr id="3" name="直接箭头连接符 2"/>
          <p:cNvCxnSpPr>
            <a:cxnSpLocks/>
            <a:stCxn id="6" idx="1"/>
          </p:cNvCxnSpPr>
          <p:nvPr/>
        </p:nvCxnSpPr>
        <p:spPr>
          <a:xfrm flipH="1" flipV="1">
            <a:off x="3059832" y="3573016"/>
            <a:ext cx="3083793" cy="150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八皇后问题：如何在</a:t>
            </a:r>
            <a:r>
              <a:rPr lang="en-US" altLang="zh-CN"/>
              <a:t>8×8</a:t>
            </a:r>
            <a:r>
              <a:rPr lang="zh-CN" altLang="en-US"/>
              <a:t>的棋盘上放置</a:t>
            </a:r>
            <a:r>
              <a:rPr lang="en-US" altLang="zh-CN"/>
              <a:t>8</a:t>
            </a:r>
            <a:r>
              <a:rPr lang="zh-CN" altLang="en-US"/>
              <a:t>个皇后，使它们互相不被攻击？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汉诺</a:t>
            </a:r>
            <a:r>
              <a:rPr lang="en-US" altLang="zh-CN"/>
              <a:t>(Hanoi)</a:t>
            </a:r>
            <a:r>
              <a:rPr lang="zh-CN" altLang="en-US"/>
              <a:t>塔问题</a:t>
            </a:r>
            <a:endParaRPr lang="en-US" altLang="zh-CN"/>
          </a:p>
          <a:p>
            <a:pPr lvl="1"/>
            <a:r>
              <a:rPr lang="zh-CN" altLang="en-US"/>
              <a:t>大梵天创造世界的时候，做了三根金刚石柱子，在一根柱子上从下往上按照大小顺序摞着</a:t>
            </a:r>
            <a:r>
              <a:rPr lang="en-US" altLang="zh-CN"/>
              <a:t>64</a:t>
            </a:r>
            <a:r>
              <a:rPr lang="zh-CN" altLang="en-US"/>
              <a:t>片黄金圆盘。大梵天命令婆罗门把圆盘按“下大上小”的顺序重新摆放在另一根柱子上。并且规定，移动过程中的任何时候，在小圆盘上不能放大圆盘，而且在三根柱子之间一次只能移动一个圆盘。大梵天留下一句话：任务完成的时候就是世界毁灭之时！</a:t>
            </a: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void queen()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pos[8];		// 8</a:t>
            </a:r>
            <a:r>
              <a:rPr lang="zh-CN" altLang="en-US"/>
              <a:t>个皇后的位置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for (pos[0] = 0; pos[0] &lt; 8; pos[0]++)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for (pos[1] = 0; pos[1] &lt; 8; pos[1]++)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(pos[2] = 0; pos[2] &lt; 8; pos[2]++)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for (pos[3] = 0; pos[3] &lt; 8; pos[3]++)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for (pos[4] = 0; pos[4] &lt; 8; pos[4]++)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for (pos[5] = 0; pos[5] &lt; 8; pos[5]++)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for (pos[6] = 0; pos[6] &lt; 8; pos[6]++)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  for (pos[7] = 0; pos[7] &lt; 8; pos[7]++)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    ; // </a:t>
            </a:r>
            <a:r>
              <a:rPr lang="zh-CN" altLang="en-US"/>
              <a:t>判断是否互相攻击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pos[8];		// 8</a:t>
            </a:r>
            <a:r>
              <a:rPr lang="zh-CN" altLang="en-US"/>
              <a:t>个皇后的位置，初始化为</a:t>
            </a:r>
            <a:r>
              <a:rPr lang="en-US" altLang="zh-CN"/>
              <a:t>-1</a:t>
            </a:r>
          </a:p>
          <a:p>
            <a:pPr>
              <a:spcBef>
                <a:spcPct val="0"/>
              </a:spcBef>
            </a:pPr>
            <a:r>
              <a:rPr lang="en-US" altLang="zh-CN"/>
              <a:t>void queen(int n) { // </a:t>
            </a:r>
            <a:r>
              <a:rPr lang="zh-CN" altLang="en-US"/>
              <a:t>参数</a:t>
            </a:r>
            <a:r>
              <a:rPr lang="en-US" altLang="zh-CN"/>
              <a:t>n</a:t>
            </a:r>
            <a:r>
              <a:rPr lang="zh-CN" altLang="en-US"/>
              <a:t>，代表正在放置第</a:t>
            </a:r>
            <a:r>
              <a:rPr lang="en-US" altLang="zh-CN"/>
              <a:t>n</a:t>
            </a:r>
            <a:r>
              <a:rPr lang="zh-CN" altLang="en-US"/>
              <a:t>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for (int i = 0; i &lt; 8;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假设第</a:t>
            </a:r>
            <a:r>
              <a:rPr lang="en-US" altLang="zh-CN"/>
              <a:t>n</a:t>
            </a:r>
            <a:r>
              <a:rPr lang="zh-CN" altLang="en-US"/>
              <a:t>个皇后放在位置</a:t>
            </a:r>
            <a:r>
              <a:rPr lang="en-US" altLang="zh-CN"/>
              <a:t>i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判断是否与之前的皇后相互攻击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如果没有，则继续放下一个皇后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如果所有的皇后已经放置了，输出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pos[8];		// 8</a:t>
            </a:r>
            <a:r>
              <a:rPr lang="zh-CN" altLang="en-US"/>
              <a:t>个皇后的位置，初始化为</a:t>
            </a:r>
            <a:r>
              <a:rPr lang="en-US" altLang="zh-CN"/>
              <a:t>-1</a:t>
            </a:r>
          </a:p>
          <a:p>
            <a:pPr>
              <a:spcBef>
                <a:spcPct val="0"/>
              </a:spcBef>
            </a:pPr>
            <a:r>
              <a:rPr lang="en-US" altLang="zh-CN"/>
              <a:t>void queen(int n) {	// </a:t>
            </a:r>
            <a:r>
              <a:rPr lang="zh-CN" altLang="en-US"/>
              <a:t>参数</a:t>
            </a:r>
            <a:r>
              <a:rPr lang="en-US" altLang="zh-CN"/>
              <a:t>n</a:t>
            </a:r>
            <a:r>
              <a:rPr lang="zh-CN" altLang="en-US"/>
              <a:t>，代表正在放置第</a:t>
            </a:r>
            <a:r>
              <a:rPr lang="en-US" altLang="zh-CN"/>
              <a:t>n</a:t>
            </a:r>
            <a:r>
              <a:rPr lang="zh-CN" altLang="en-US"/>
              <a:t>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for (int i = 0; i &lt; 8;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假设第</a:t>
            </a:r>
            <a:r>
              <a:rPr lang="en-US" altLang="zh-CN"/>
              <a:t>n</a:t>
            </a:r>
            <a:r>
              <a:rPr lang="zh-CN" altLang="en-US"/>
              <a:t>个皇后放在位置</a:t>
            </a:r>
            <a:r>
              <a:rPr lang="en-US" altLang="zh-CN"/>
              <a:t>i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判断是否与之前的皇后相互攻击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if (n == 7) { // </a:t>
            </a:r>
            <a:r>
              <a:rPr lang="zh-CN" altLang="en-US">
                <a:solidFill>
                  <a:srgbClr val="FF0000"/>
                </a:solidFill>
              </a:rPr>
              <a:t>如果所有的皇后已经放置了，输出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cout &lt;&lt; … &lt;&lt; endl;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} else {	  // </a:t>
            </a:r>
            <a:r>
              <a:rPr lang="zh-CN" altLang="en-US">
                <a:solidFill>
                  <a:srgbClr val="FF0000"/>
                </a:solidFill>
              </a:rPr>
              <a:t>如果没有，则继续放下一个皇后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queen(n + 1);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pos[8];		// 8</a:t>
            </a:r>
            <a:r>
              <a:rPr lang="zh-CN" altLang="en-US"/>
              <a:t>个皇后的位置，初始化为</a:t>
            </a:r>
            <a:r>
              <a:rPr lang="en-US" altLang="zh-CN"/>
              <a:t>-1</a:t>
            </a:r>
          </a:p>
          <a:p>
            <a:pPr>
              <a:spcBef>
                <a:spcPct val="0"/>
              </a:spcBef>
            </a:pPr>
            <a:r>
              <a:rPr lang="en-US" altLang="zh-CN"/>
              <a:t>void queen(int n) {	// </a:t>
            </a:r>
            <a:r>
              <a:rPr lang="zh-CN" altLang="en-US"/>
              <a:t>参数</a:t>
            </a:r>
            <a:r>
              <a:rPr lang="en-US" altLang="zh-CN"/>
              <a:t>n</a:t>
            </a:r>
            <a:r>
              <a:rPr lang="zh-CN" altLang="en-US"/>
              <a:t>，代表正在放置第</a:t>
            </a:r>
            <a:r>
              <a:rPr lang="en-US" altLang="zh-CN"/>
              <a:t>n</a:t>
            </a:r>
            <a:r>
              <a:rPr lang="zh-CN" altLang="en-US"/>
              <a:t>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for (int i = 0; i &lt; 8;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</a:t>
            </a:r>
            <a:r>
              <a:rPr lang="en-US" altLang="zh-CN">
                <a:solidFill>
                  <a:srgbClr val="FF0000"/>
                </a:solidFill>
              </a:rPr>
              <a:t>pos[n] = i;   // </a:t>
            </a:r>
            <a:r>
              <a:rPr lang="zh-CN" altLang="en-US">
                <a:solidFill>
                  <a:srgbClr val="FF0000"/>
                </a:solidFill>
              </a:rPr>
              <a:t>假设第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个皇后放在位置</a:t>
            </a:r>
            <a:r>
              <a:rPr lang="en-US" altLang="zh-CN">
                <a:solidFill>
                  <a:srgbClr val="FF0000"/>
                </a:solidFill>
              </a:rPr>
              <a:t>i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判断是否与之前的皇后相互攻击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zh-CN"/>
              <a:t>if (n == 7) { // </a:t>
            </a:r>
            <a:r>
              <a:rPr lang="zh-CN" altLang="en-US"/>
              <a:t>如果所有的皇后已经放置了，输出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cout &lt;&lt; …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 else {	  // </a:t>
            </a:r>
            <a:r>
              <a:rPr lang="zh-CN" altLang="en-US"/>
              <a:t>如果没有，则继续放下一个皇后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queen(n + 1);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pos[8];		// 8</a:t>
            </a:r>
            <a:r>
              <a:rPr lang="zh-CN" altLang="en-US"/>
              <a:t>个皇后的位置，初始化为</a:t>
            </a:r>
            <a:r>
              <a:rPr lang="en-US" altLang="zh-CN"/>
              <a:t>-1</a:t>
            </a:r>
          </a:p>
          <a:p>
            <a:pPr>
              <a:spcBef>
                <a:spcPct val="0"/>
              </a:spcBef>
            </a:pPr>
            <a:r>
              <a:rPr lang="en-US" altLang="zh-CN"/>
              <a:t>void queen(int n) {	// </a:t>
            </a:r>
            <a:r>
              <a:rPr lang="zh-CN" altLang="en-US"/>
              <a:t>参数</a:t>
            </a:r>
            <a:r>
              <a:rPr lang="en-US" altLang="zh-CN"/>
              <a:t>n</a:t>
            </a:r>
            <a:r>
              <a:rPr lang="zh-CN" altLang="en-US"/>
              <a:t>，代表正在放置第</a:t>
            </a:r>
            <a:r>
              <a:rPr lang="en-US" altLang="zh-CN"/>
              <a:t>n</a:t>
            </a:r>
            <a:r>
              <a:rPr lang="zh-CN" altLang="en-US"/>
              <a:t>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for (int i = 0; i &lt; 8;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pos[n] = i;   // </a:t>
            </a:r>
            <a:r>
              <a:rPr lang="zh-CN" altLang="en-US"/>
              <a:t>假设第</a:t>
            </a:r>
            <a:r>
              <a:rPr lang="en-US" altLang="zh-CN"/>
              <a:t>n</a:t>
            </a:r>
            <a:r>
              <a:rPr lang="zh-CN" altLang="en-US"/>
              <a:t>个皇后放在位置</a:t>
            </a:r>
            <a:r>
              <a:rPr lang="en-US" altLang="zh-CN"/>
              <a:t>i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bool attacked = false;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for (int j = 0; j &lt; n; j++)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if (</a:t>
            </a:r>
            <a:r>
              <a:rPr lang="en-US" altLang="zh-CN">
                <a:solidFill>
                  <a:srgbClr val="0000FF"/>
                </a:solidFill>
              </a:rPr>
              <a:t>attack(j, n)</a:t>
            </a:r>
            <a:r>
              <a:rPr lang="en-US" altLang="zh-CN">
                <a:solidFill>
                  <a:srgbClr val="FF0000"/>
                </a:solidFill>
              </a:rPr>
              <a:t>) { attacked = true; break; }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if (attacked) continue;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zh-CN"/>
              <a:t>if (n == 7) { // </a:t>
            </a:r>
            <a:r>
              <a:rPr lang="zh-CN" altLang="en-US"/>
              <a:t>如果所有的皇后已经放置了，输出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cout &lt;&lt; …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 else {	  // </a:t>
            </a:r>
            <a:r>
              <a:rPr lang="zh-CN" altLang="en-US"/>
              <a:t>如果没有，则继续放下一个皇后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queen(n + 1);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bool attack(int x, int y)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(pos[x] == pos[y])			// </a:t>
            </a:r>
            <a:r>
              <a:rPr lang="zh-CN" altLang="en-US"/>
              <a:t>直线攻击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return true;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(pos[x] + x == pos[y] + y)	// </a:t>
            </a:r>
            <a:r>
              <a:rPr lang="zh-CN" altLang="en-US"/>
              <a:t>斜线攻击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return true;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(pos[x] - x == pos[y] - y)	// </a:t>
            </a:r>
            <a:r>
              <a:rPr lang="zh-CN" altLang="en-US"/>
              <a:t>反斜线攻击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return true;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false;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通过上述例题，可以发现</a:t>
            </a:r>
          </a:p>
          <a:p>
            <a:pPr lvl="1"/>
            <a:r>
              <a:rPr lang="zh-CN" altLang="en-US"/>
              <a:t>递归调用多次，思路很简单，写法也不难</a:t>
            </a:r>
          </a:p>
          <a:p>
            <a:pPr lvl="1"/>
            <a:r>
              <a:rPr lang="zh-CN" altLang="en-US"/>
              <a:t>计数问题往往比较简单，输出方案更难</a:t>
            </a:r>
          </a:p>
          <a:p>
            <a:pPr lvl="1"/>
            <a:r>
              <a:rPr lang="zh-CN" altLang="en-US"/>
              <a:t>带参数的递归函数，情况更为复杂</a:t>
            </a:r>
          </a:p>
          <a:p>
            <a:pPr lvl="1"/>
            <a:r>
              <a:rPr lang="zh-CN" altLang="en-US"/>
              <a:t>难在问题执行过程的分析</a:t>
            </a:r>
          </a:p>
          <a:p>
            <a:pPr lvl="1"/>
            <a:r>
              <a:rPr lang="zh-CN" altLang="en-US"/>
              <a:t>难在外部状态的记录和回溯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数学之美</a:t>
            </a:r>
          </a:p>
        </p:txBody>
      </p:sp>
      <p:sp>
        <p:nvSpPr>
          <p:cNvPr id="3584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数学</a:t>
            </a:r>
            <a:r>
              <a:rPr lang="en-US" altLang="zh-CN"/>
              <a:t>+</a:t>
            </a:r>
            <a:r>
              <a:rPr lang="zh-CN" altLang="en-US"/>
              <a:t>递归</a:t>
            </a:r>
            <a:r>
              <a:rPr lang="en-US" altLang="zh-CN"/>
              <a:t>+</a:t>
            </a:r>
            <a:r>
              <a:rPr lang="zh-CN" altLang="en-US"/>
              <a:t>可视化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数学之美</a:t>
            </a:r>
          </a:p>
        </p:txBody>
      </p:sp>
      <p:pic>
        <p:nvPicPr>
          <p:cNvPr id="36869" name="Picture 16" descr="Fractal指的是不规则的几何元素，而Fractal art则是指横扫数学、理化、生物、大气、海洋以至社会学科，在音乐、美术间也产生了一定的影响的“分形艺术”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3488" y="1371600"/>
            <a:ext cx="6677025" cy="4953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数学之美</a:t>
            </a:r>
          </a:p>
        </p:txBody>
      </p:sp>
      <p:pic>
        <p:nvPicPr>
          <p:cNvPr id="37893" name="Picture 2" descr="Fractal指的是不规则的几何元素，而Fractal art则是指横扫数学、理化、生物、大气、海洋以至社会学科，在音乐、美术间也产生了一定的影响的“分形艺术”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0738" y="1371600"/>
            <a:ext cx="4962525" cy="4953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把三根柱子命名为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，则</a:t>
            </a:r>
            <a:r>
              <a:rPr lang="en-US" altLang="zh-CN"/>
              <a:t>3</a:t>
            </a:r>
            <a:r>
              <a:rPr lang="zh-CN" altLang="en-US"/>
              <a:t>个盘子的移动方法：</a:t>
            </a:r>
            <a:endParaRPr lang="en-US" altLang="zh-CN"/>
          </a:p>
          <a:p>
            <a:pPr lvl="1"/>
            <a:r>
              <a:rPr lang="en-US" altLang="zh-CN"/>
              <a:t>A-&gt;C</a:t>
            </a:r>
          </a:p>
          <a:p>
            <a:pPr lvl="1"/>
            <a:r>
              <a:rPr lang="en-US" altLang="zh-CN"/>
              <a:t>A-&gt;B</a:t>
            </a:r>
          </a:p>
          <a:p>
            <a:pPr lvl="1"/>
            <a:r>
              <a:rPr lang="en-US" altLang="zh-CN"/>
              <a:t>C-&gt;B</a:t>
            </a:r>
          </a:p>
          <a:p>
            <a:pPr lvl="1"/>
            <a:r>
              <a:rPr lang="en-US" altLang="zh-CN"/>
              <a:t>A-&gt;C</a:t>
            </a:r>
          </a:p>
          <a:p>
            <a:pPr lvl="1"/>
            <a:r>
              <a:rPr lang="en-US" altLang="zh-CN"/>
              <a:t>B-&gt;A</a:t>
            </a:r>
          </a:p>
          <a:p>
            <a:pPr lvl="1"/>
            <a:r>
              <a:rPr lang="en-US" altLang="zh-CN"/>
              <a:t>B-&gt;C</a:t>
            </a:r>
          </a:p>
          <a:p>
            <a:pPr lvl="1"/>
            <a:r>
              <a:rPr lang="en-US" altLang="zh-CN"/>
              <a:t>A-&gt;C</a:t>
            </a:r>
            <a:endParaRPr lang="zh-CN" altLang="en-US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数学之美</a:t>
            </a:r>
          </a:p>
        </p:txBody>
      </p:sp>
      <p:pic>
        <p:nvPicPr>
          <p:cNvPr id="38917" name="Picture 2" descr="Fractal指的是不规则的几何元素，而Fractal art则是指横扫数学、理化、生物、大气、海洋以至社会学科，在音乐、美术间也产生了一定的影响的“分形艺术”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0" y="1371600"/>
            <a:ext cx="4953000" cy="49530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数学之美</a:t>
            </a:r>
          </a:p>
        </p:txBody>
      </p:sp>
      <p:pic>
        <p:nvPicPr>
          <p:cNvPr id="39941" name="Picture 2" descr="Fractal指的是不规则的几何元素，而Fractal art则是指横扫数学、理化、生物、大气、海洋以至社会学科，在音乐、美术间也产生了一定的影响的“分形艺术”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4763" y="1371600"/>
            <a:ext cx="6594475" cy="49530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数学之美</a:t>
            </a:r>
          </a:p>
        </p:txBody>
      </p:sp>
      <p:pic>
        <p:nvPicPr>
          <p:cNvPr id="40965" name="Picture 2" descr="Fractal指的是不规则的几何元素，而Fractal art则是指横扫数学、理化、生物、大气、海洋以至社会学科，在音乐、美术间也产生了一定的影响的“分形艺术”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1213" y="1371600"/>
            <a:ext cx="4981575" cy="49530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曼德博（</a:t>
            </a:r>
            <a:r>
              <a:rPr lang="en-US" altLang="zh-CN"/>
              <a:t>Benoit Mandelbrot</a:t>
            </a:r>
            <a:r>
              <a:rPr lang="zh-CN" altLang="en-US"/>
              <a:t>）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77800" y="952500"/>
            <a:ext cx="3251200" cy="4953000"/>
          </a:xfrm>
        </p:spPr>
        <p:txBody>
          <a:bodyPr/>
          <a:lstStyle/>
          <a:p>
            <a:r>
              <a:rPr lang="en-US" altLang="zh-CN" dirty="0"/>
              <a:t>1924-2010</a:t>
            </a:r>
          </a:p>
          <a:p>
            <a:r>
              <a:rPr lang="zh-CN" altLang="en-US" dirty="0"/>
              <a:t>耶鲁大学教授</a:t>
            </a:r>
            <a:endParaRPr lang="en-US" altLang="zh-CN" dirty="0"/>
          </a:p>
          <a:p>
            <a:r>
              <a:rPr lang="zh-CN" altLang="en-US" dirty="0"/>
              <a:t>分形几何之父</a:t>
            </a:r>
          </a:p>
        </p:txBody>
      </p:sp>
      <p:pic>
        <p:nvPicPr>
          <p:cNvPr id="41990" name="Picture 2" descr="http://photocdn.sohu.com/20160111/mp53681795_1452455973134_1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550988"/>
            <a:ext cx="2500313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 descr="Benoit Mandelbrot, TED 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550988"/>
            <a:ext cx="24288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矩形 6"/>
          <p:cNvSpPr>
            <a:spLocks noChangeArrowheads="1"/>
          </p:cNvSpPr>
          <p:nvPr/>
        </p:nvSpPr>
        <p:spPr bwMode="auto">
          <a:xfrm>
            <a:off x="177800" y="5929868"/>
            <a:ext cx="877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dirty="0">
                <a:hlinkClick r:id="rId4"/>
              </a:rPr>
              <a:t>https://www.ted.com/talks/benoit_mandelbrot_fractals_the_art_of_roughness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英国海岸线有多长？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3705225"/>
            <a:ext cx="5429250" cy="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133600"/>
            <a:ext cx="5429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133600"/>
            <a:ext cx="5429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133600"/>
            <a:ext cx="5429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 descr="https://upload.wikimedia.org/wikipedia/commons/thumb/f/fd/Von_Koch_curve.gif/170px-Von_Koch_curve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412875"/>
            <a:ext cx="404812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AF1ABC-7252-41C6-A3FC-1682FD3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个数，按从小到大顺序输出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558EC-85A7-44A0-9497-B5AC7187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2908435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B7CF36C4-D995-4D4D-9D63-700F4FB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每次选择剩余元素中最大的放在最后</a:t>
            </a:r>
          </a:p>
        </p:txBody>
      </p:sp>
      <p:sp>
        <p:nvSpPr>
          <p:cNvPr id="39938" name="标题 1">
            <a:extLst>
              <a:ext uri="{FF2B5EF4-FFF2-40B4-BE49-F238E27FC236}">
                <a16:creationId xmlns:a16="http://schemas.microsoft.com/office/drawing/2014/main" id="{A5A4B865-491F-4349-A8F6-6547D6BE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选择排序，每次找第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小的数，与位置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的数互换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sort_selection</a:t>
            </a:r>
            <a:r>
              <a:rPr lang="en-US" altLang="zh-CN" sz="2000" dirty="0"/>
              <a:t>(int * p, int n)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int </a:t>
            </a:r>
            <a:r>
              <a:rPr lang="en-US" altLang="zh-CN" sz="2000" dirty="0" err="1"/>
              <a:t>min_id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for (int j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+ 1; j &lt; n;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if (p[</a:t>
            </a:r>
            <a:r>
              <a:rPr lang="en-US" altLang="zh-CN" sz="2000" dirty="0" err="1"/>
              <a:t>min_id</a:t>
            </a:r>
            <a:r>
              <a:rPr lang="en-US" altLang="zh-CN" sz="2000" dirty="0"/>
              <a:t>] &gt; p[j])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min_id</a:t>
            </a:r>
            <a:r>
              <a:rPr lang="en-US" altLang="zh-CN" sz="2000" dirty="0"/>
              <a:t> = j;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if (</a:t>
            </a:r>
            <a:r>
              <a:rPr lang="en-US" altLang="zh-CN" sz="2000" dirty="0" err="1"/>
              <a:t>min_id</a:t>
            </a:r>
            <a:r>
              <a:rPr lang="en-US" altLang="zh-CN" sz="2000" dirty="0"/>
              <a:t> !=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int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=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p[</a:t>
            </a:r>
            <a:r>
              <a:rPr lang="en-US" altLang="zh-CN" sz="2000" dirty="0" err="1"/>
              <a:t>min_id</a:t>
            </a:r>
            <a:r>
              <a:rPr lang="en-US" altLang="zh-CN" sz="2000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p[</a:t>
            </a:r>
            <a:r>
              <a:rPr lang="en-US" altLang="zh-CN" sz="2000" dirty="0" err="1"/>
              <a:t>min_id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/>
              <p:cNvSpPr txBox="1">
                <a:spLocks noChangeArrowheads="1"/>
              </p:cNvSpPr>
              <p:nvPr/>
            </p:nvSpPr>
            <p:spPr bwMode="auto">
              <a:xfrm>
                <a:off x="6572250" y="4364038"/>
                <a:ext cx="1571625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4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</m:t>
                      </m:r>
                      <m:r>
                        <a:rPr kumimoji="0" lang="en-US" altLang="zh-CN" sz="4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40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altLang="zh-CN" sz="4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0" y="4364038"/>
                <a:ext cx="1571625" cy="708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2CF201F8-24A4-43B5-8662-7BB042E4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从前向后比较相邻的两个元素，如果顺序不正确则进行交换</a:t>
            </a:r>
            <a:endParaRPr lang="en-US" altLang="zh-CN"/>
          </a:p>
          <a:p>
            <a:pPr lvl="1"/>
            <a:r>
              <a:rPr lang="zh-CN" altLang="en-US"/>
              <a:t>第一轮：最大的数被一直交换到最后</a:t>
            </a:r>
            <a:endParaRPr lang="en-US" altLang="zh-CN"/>
          </a:p>
          <a:p>
            <a:pPr lvl="1"/>
            <a:r>
              <a:rPr lang="zh-CN" altLang="en-US"/>
              <a:t>第二轮：第二大的数被交换到倒数第二个位置</a:t>
            </a:r>
            <a:endParaRPr lang="en-US" altLang="zh-CN"/>
          </a:p>
          <a:p>
            <a:pPr lvl="1"/>
            <a:r>
              <a:rPr lang="en-US" altLang="zh-CN"/>
              <a:t>……</a:t>
            </a:r>
          </a:p>
          <a:p>
            <a:pPr lvl="1"/>
            <a:r>
              <a:rPr lang="zh-CN" altLang="en-US"/>
              <a:t>最后一轮：最小的数留在了第一个位置</a:t>
            </a:r>
          </a:p>
        </p:txBody>
      </p:sp>
      <p:sp>
        <p:nvSpPr>
          <p:cNvPr id="44034" name="标题 1">
            <a:extLst>
              <a:ext uri="{FF2B5EF4-FFF2-40B4-BE49-F238E27FC236}">
                <a16:creationId xmlns:a16="http://schemas.microsoft.com/office/drawing/2014/main" id="{4A264FE1-B6F7-483E-ACD1-7CB5889E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冒泡排序，交换相邻两个数，每趟会将最大的换到最后面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sort_bubble</a:t>
            </a:r>
            <a:r>
              <a:rPr lang="en-US" altLang="zh-CN" sz="2000" dirty="0"/>
              <a:t>(int * p, int n)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&gt;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--)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for (int j = 1; j 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if (p[j - 1] &gt; p[j])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    int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= p[j];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    p[j] = p[j - 1];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    p[j - 1] =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/>
              <p:cNvSpPr txBox="1">
                <a:spLocks noChangeArrowheads="1"/>
              </p:cNvSpPr>
              <p:nvPr/>
            </p:nvSpPr>
            <p:spPr bwMode="auto">
              <a:xfrm>
                <a:off x="6572250" y="4364038"/>
                <a:ext cx="1571625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4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</m:t>
                      </m:r>
                      <m:r>
                        <a:rPr kumimoji="0" lang="en-US" altLang="zh-CN" sz="4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4000" b="1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altLang="zh-CN" sz="4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2250" y="4364038"/>
                <a:ext cx="1571625" cy="708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步骤看似复杂，但如果用递归思想，则很好解释</a:t>
            </a:r>
            <a:endParaRPr lang="en-US" altLang="zh-CN" dirty="0"/>
          </a:p>
          <a:p>
            <a:pPr lvl="1"/>
            <a:r>
              <a:rPr lang="pt-BR" altLang="zh-CN" dirty="0"/>
              <a:t>A-&gt;C</a:t>
            </a:r>
          </a:p>
          <a:p>
            <a:pPr lvl="1"/>
            <a:r>
              <a:rPr lang="pt-BR" altLang="zh-CN" dirty="0"/>
              <a:t>A-&gt;B</a:t>
            </a:r>
          </a:p>
          <a:p>
            <a:pPr lvl="1"/>
            <a:r>
              <a:rPr lang="pt-BR" altLang="zh-CN" dirty="0"/>
              <a:t>C-&gt;B</a:t>
            </a:r>
          </a:p>
          <a:p>
            <a:pPr lvl="1"/>
            <a:r>
              <a:rPr lang="pt-BR" altLang="zh-CN" dirty="0"/>
              <a:t>A-&gt;C</a:t>
            </a:r>
          </a:p>
          <a:p>
            <a:pPr lvl="1"/>
            <a:r>
              <a:rPr lang="pt-BR" altLang="zh-CN" dirty="0"/>
              <a:t>B-&gt;A</a:t>
            </a:r>
          </a:p>
          <a:p>
            <a:pPr lvl="1"/>
            <a:r>
              <a:rPr lang="pt-BR" altLang="zh-CN" dirty="0"/>
              <a:t>B-&gt;C</a:t>
            </a:r>
          </a:p>
          <a:p>
            <a:pPr lvl="1"/>
            <a:r>
              <a:rPr lang="pt-BR" altLang="zh-CN" dirty="0"/>
              <a:t>A-&gt;C</a:t>
            </a:r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059113" y="1700808"/>
            <a:ext cx="5616575" cy="468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itchFamily="49" charset="-122"/>
                <a:ea typeface="仿宋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n-1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个盘子从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移动到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B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将第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个盘子从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移动到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itchFamily="49" charset="-122"/>
              <a:ea typeface="仿宋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再将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n-1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个盘子从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移动到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有没有更快的方法呢？</a:t>
            </a:r>
            <a:endParaRPr lang="en-US" altLang="zh-CN"/>
          </a:p>
          <a:p>
            <a:r>
              <a:rPr lang="zh-CN" altLang="en-US"/>
              <a:t>换个角度思考</a:t>
            </a:r>
            <a:endParaRPr lang="en-US" altLang="zh-CN"/>
          </a:p>
          <a:p>
            <a:r>
              <a:rPr lang="zh-CN" altLang="en-US"/>
              <a:t>选择排序：为每个位置找一个元素</a:t>
            </a:r>
            <a:endParaRPr lang="en-US" altLang="zh-CN"/>
          </a:p>
          <a:p>
            <a:r>
              <a:rPr lang="zh-CN" altLang="en-US"/>
              <a:t>能否反过来，为每个元素找位置？</a:t>
            </a:r>
          </a:p>
        </p:txBody>
      </p:sp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4076700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5	8	3	2	6	9	1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4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5589588"/>
            <a:ext cx="8642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3	2	1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5	8	6	9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067175" y="4600575"/>
            <a:ext cx="1009650" cy="935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void </a:t>
            </a:r>
            <a:r>
              <a:rPr lang="en-US" altLang="zh-CN" dirty="0" err="1">
                <a:ea typeface="黑体" panose="02010609060101010101" pitchFamily="49" charset="-122"/>
              </a:rPr>
              <a:t>quick_</a:t>
            </a:r>
            <a:r>
              <a:rPr lang="en-US" altLang="zh-CN" dirty="0" err="1"/>
              <a:t>sort</a:t>
            </a:r>
            <a:r>
              <a:rPr lang="en-US" altLang="zh-CN" dirty="0"/>
              <a:t>(int * p, int n)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记下</a:t>
            </a:r>
            <a:r>
              <a:rPr lang="zh-CN" altLang="en-US" dirty="0"/>
              <a:t>最后一个元素为</a:t>
            </a:r>
            <a:r>
              <a:rPr lang="en-US" altLang="zh-CN" dirty="0"/>
              <a:t>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zh-CN" altLang="en-US" dirty="0"/>
              <a:t>做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从左边</a:t>
            </a:r>
            <a:r>
              <a:rPr lang="zh-CN" altLang="en-US" dirty="0">
                <a:solidFill>
                  <a:srgbClr val="00B0F0"/>
                </a:solidFill>
              </a:rPr>
              <a:t>开始找</a:t>
            </a:r>
            <a:r>
              <a:rPr lang="zh-CN" altLang="en-US" dirty="0"/>
              <a:t>一个比</a:t>
            </a:r>
            <a:r>
              <a:rPr lang="en-US" altLang="zh-CN" dirty="0"/>
              <a:t>t</a:t>
            </a:r>
            <a:r>
              <a:rPr lang="zh-CN" altLang="en-US" dirty="0"/>
              <a:t>大的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从右边</a:t>
            </a:r>
            <a:r>
              <a:rPr lang="zh-CN" altLang="en-US" dirty="0">
                <a:solidFill>
                  <a:srgbClr val="00B0F0"/>
                </a:solidFill>
              </a:rPr>
              <a:t>开始找</a:t>
            </a:r>
            <a:r>
              <a:rPr lang="zh-CN" altLang="en-US" dirty="0"/>
              <a:t>一个比</a:t>
            </a:r>
            <a:r>
              <a:rPr lang="en-US" altLang="zh-CN" dirty="0"/>
              <a:t>t</a:t>
            </a:r>
            <a:r>
              <a:rPr lang="zh-CN" altLang="en-US" dirty="0"/>
              <a:t>小的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这两个元素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直到</a:t>
            </a:r>
            <a:r>
              <a:rPr lang="zh-CN" altLang="en-US" dirty="0"/>
              <a:t>每个元素都与</a:t>
            </a:r>
            <a:r>
              <a:rPr lang="en-US" altLang="zh-CN" dirty="0"/>
              <a:t>t</a:t>
            </a:r>
            <a:r>
              <a:rPr lang="zh-CN" altLang="en-US" dirty="0"/>
              <a:t>比较过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把</a:t>
            </a:r>
            <a:r>
              <a:rPr lang="en-US" altLang="zh-CN" dirty="0"/>
              <a:t>t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到合适的位置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对</a:t>
            </a:r>
            <a:r>
              <a:rPr lang="en-US" altLang="zh-CN" dirty="0"/>
              <a:t>t</a:t>
            </a:r>
            <a:r>
              <a:rPr lang="zh-CN" altLang="en-US" dirty="0"/>
              <a:t>左边的元素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对</a:t>
            </a:r>
            <a:r>
              <a:rPr lang="en-US" altLang="zh-CN" dirty="0"/>
              <a:t>t</a:t>
            </a:r>
            <a:r>
              <a:rPr lang="zh-CN" altLang="en-US" dirty="0"/>
              <a:t>右边的元素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839788" y="1340768"/>
            <a:ext cx="642937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if (n &lt;= 1) return;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839788" y="1726531"/>
            <a:ext cx="6429375" cy="344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int t = p[n - 1], l = 0, r = n - 2;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39788" y="2109118"/>
            <a:ext cx="642937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do {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411288" y="2501231"/>
            <a:ext cx="5857875" cy="65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(; r &gt;= l; l++)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    if (p[l] &gt; t) break;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411288" y="3190206"/>
            <a:ext cx="5857875" cy="652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(; r &gt;= l; r--)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    if (p[r] &lt; t) break;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411288" y="3885531"/>
            <a:ext cx="5857875" cy="344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if (r &gt;= l) swap(&amp;p[l], &amp;p[r]);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839788" y="4274468"/>
            <a:ext cx="642937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} while (r &gt;= l);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839788" y="4661818"/>
            <a:ext cx="642937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swap(&amp;p[l], &amp;p[n - 1]);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839788" y="5052343"/>
            <a:ext cx="642937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quick_sort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(&amp;p[0], l);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830263" y="5441281"/>
            <a:ext cx="6429375" cy="344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quick_sort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(&amp;p[l + 1], n - l - 1);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void quick_sort(int * p, int n)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if (n &lt;= 1)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return;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int t = p[n - 1], l = 0, r = n - 2;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do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for (; r &gt;= l; l++)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    if (p[l] &gt; t)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        break;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for (; r &gt;= l; r--)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    if (p[r] &lt; t)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        break;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if (r &gt;= l)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        swap(&amp;p[l], &amp;p[r]);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} while (r &gt;= l);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swap(&amp;p[l], &amp;p[n - 1]);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quick_sort(&amp;p[0], l);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    quick_sort(&amp;p[l + 1], n - l - 1);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}</a:t>
            </a:r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50179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0" y="6429375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程序设计基础</a:t>
            </a:r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8072438" y="6429375"/>
            <a:ext cx="1071562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7DD9C-1C28-4156-9A3F-91F1B32D90FC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425" y="1592263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,8,3,2,6,9,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r=6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479425" y="2235200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,8,3,2,6,9,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r=6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479425" y="2878138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,8,3,2,6,9,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r=6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479425" y="3521075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,3,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,6,9,5,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479425" y="4164013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,3,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,6,9,5,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479425" y="4806950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,6,9,5,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479425" y="5449888"/>
            <a:ext cx="59293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,6,9,5,8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l=3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r=2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14" name="椭圆 13"/>
          <p:cNvSpPr/>
          <p:nvPr/>
        </p:nvSpPr>
        <p:spPr>
          <a:xfrm>
            <a:off x="7561263" y="2020888"/>
            <a:ext cx="1133475" cy="3571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寻找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15" name="直接箭头连接符 14"/>
          <p:cNvCxnSpPr>
            <a:stCxn id="6" idx="3"/>
            <a:endCxn id="14" idx="1"/>
          </p:cNvCxnSpPr>
          <p:nvPr/>
        </p:nvCxnSpPr>
        <p:spPr>
          <a:xfrm>
            <a:off x="6408738" y="1878013"/>
            <a:ext cx="1319212" cy="195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7" idx="3"/>
          </p:cNvCxnSpPr>
          <p:nvPr/>
        </p:nvCxnSpPr>
        <p:spPr>
          <a:xfrm rot="5400000">
            <a:off x="6970713" y="1763713"/>
            <a:ext cx="195262" cy="1319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561263" y="2663825"/>
            <a:ext cx="1133475" cy="3571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交换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6408738" y="2520950"/>
            <a:ext cx="1319212" cy="195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  <a:endCxn id="8" idx="3"/>
          </p:cNvCxnSpPr>
          <p:nvPr/>
        </p:nvCxnSpPr>
        <p:spPr>
          <a:xfrm rot="5400000">
            <a:off x="6970712" y="2406651"/>
            <a:ext cx="195263" cy="1319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561263" y="3306763"/>
            <a:ext cx="1133475" cy="3571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寻找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21" name="直接箭头连接符 20"/>
          <p:cNvCxnSpPr>
            <a:stCxn id="8" idx="3"/>
            <a:endCxn id="20" idx="1"/>
          </p:cNvCxnSpPr>
          <p:nvPr/>
        </p:nvCxnSpPr>
        <p:spPr>
          <a:xfrm>
            <a:off x="6408738" y="3163888"/>
            <a:ext cx="1319212" cy="195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3"/>
            <a:endCxn id="9" idx="3"/>
          </p:cNvCxnSpPr>
          <p:nvPr/>
        </p:nvCxnSpPr>
        <p:spPr>
          <a:xfrm rot="5400000">
            <a:off x="6970713" y="3049588"/>
            <a:ext cx="195262" cy="1319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61263" y="3949700"/>
            <a:ext cx="1133475" cy="3571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交换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24" name="直接箭头连接符 23"/>
          <p:cNvCxnSpPr>
            <a:stCxn id="9" idx="3"/>
            <a:endCxn id="23" idx="1"/>
          </p:cNvCxnSpPr>
          <p:nvPr/>
        </p:nvCxnSpPr>
        <p:spPr>
          <a:xfrm>
            <a:off x="6408738" y="3806825"/>
            <a:ext cx="1319212" cy="195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3"/>
            <a:endCxn id="10" idx="3"/>
          </p:cNvCxnSpPr>
          <p:nvPr/>
        </p:nvCxnSpPr>
        <p:spPr>
          <a:xfrm rot="5400000">
            <a:off x="6970712" y="3692526"/>
            <a:ext cx="195263" cy="1319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561263" y="4592638"/>
            <a:ext cx="1133475" cy="3571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寻找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27" name="直接箭头连接符 26"/>
          <p:cNvCxnSpPr>
            <a:stCxn id="10" idx="3"/>
            <a:endCxn id="26" idx="1"/>
          </p:cNvCxnSpPr>
          <p:nvPr/>
        </p:nvCxnSpPr>
        <p:spPr>
          <a:xfrm>
            <a:off x="6408738" y="4449763"/>
            <a:ext cx="1319212" cy="195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11" idx="3"/>
          </p:cNvCxnSpPr>
          <p:nvPr/>
        </p:nvCxnSpPr>
        <p:spPr>
          <a:xfrm rot="5400000">
            <a:off x="6970713" y="4335463"/>
            <a:ext cx="195262" cy="1319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561263" y="5235575"/>
            <a:ext cx="1133475" cy="3571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存放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t</a:t>
            </a:r>
          </a:p>
        </p:txBody>
      </p:sp>
      <p:cxnSp>
        <p:nvCxnSpPr>
          <p:cNvPr id="30" name="直接箭头连接符 29"/>
          <p:cNvCxnSpPr>
            <a:stCxn id="11" idx="3"/>
            <a:endCxn id="29" idx="1"/>
          </p:cNvCxnSpPr>
          <p:nvPr/>
        </p:nvCxnSpPr>
        <p:spPr>
          <a:xfrm>
            <a:off x="6408738" y="5092700"/>
            <a:ext cx="1319212" cy="195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3"/>
            <a:endCxn id="12" idx="3"/>
          </p:cNvCxnSpPr>
          <p:nvPr/>
        </p:nvCxnSpPr>
        <p:spPr>
          <a:xfrm rot="5400000">
            <a:off x="6970712" y="4978401"/>
            <a:ext cx="195263" cy="13192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20" grpId="0" animBg="1"/>
      <p:bldP spid="23" grpId="0" animBg="1"/>
      <p:bldP spid="26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51203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0" y="6429375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itchFamily="49" charset="-122"/>
                <a:ea typeface="仿宋" pitchFamily="49" charset="-122"/>
                <a:cs typeface="+mn-cs"/>
              </a:rPr>
              <a:t>程序设计基础</a:t>
            </a:r>
          </a:p>
        </p:txBody>
      </p:sp>
      <p:sp>
        <p:nvSpPr>
          <p:cNvPr id="51204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8072438" y="6429375"/>
            <a:ext cx="1071562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7DD9C-1C28-4156-9A3F-91F1B32D90FC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50" y="1214438"/>
            <a:ext cx="2820988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5,8,3,2,6,9,1,4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7" name="直接箭头连接符 6"/>
          <p:cNvCxnSpPr>
            <a:stCxn id="6" idx="4"/>
            <a:endCxn id="8" idx="0"/>
          </p:cNvCxnSpPr>
          <p:nvPr/>
        </p:nvCxnSpPr>
        <p:spPr>
          <a:xfrm>
            <a:off x="1697038" y="1785938"/>
            <a:ext cx="0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5750" y="2214563"/>
            <a:ext cx="282098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1,2,3,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,6,9,5,8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9" name="直接箭头连接符 8"/>
          <p:cNvCxnSpPr>
            <a:stCxn id="12" idx="3"/>
            <a:endCxn id="17" idx="3"/>
          </p:cNvCxnSpPr>
          <p:nvPr/>
        </p:nvCxnSpPr>
        <p:spPr>
          <a:xfrm flipV="1">
            <a:off x="3106738" y="1701800"/>
            <a:ext cx="544512" cy="179863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2" idx="2"/>
            <a:endCxn id="12" idx="3"/>
          </p:cNvCxnSpPr>
          <p:nvPr/>
        </p:nvCxnSpPr>
        <p:spPr>
          <a:xfrm flipH="1">
            <a:off x="3106738" y="3357563"/>
            <a:ext cx="188912" cy="1428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1697038" y="2786063"/>
            <a:ext cx="0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5750" y="3214688"/>
            <a:ext cx="282098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,6,9,5,8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13" name="直接箭头连接符 12"/>
          <p:cNvCxnSpPr>
            <a:stCxn id="12" idx="2"/>
            <a:endCxn id="14" idx="0"/>
          </p:cNvCxnSpPr>
          <p:nvPr/>
        </p:nvCxnSpPr>
        <p:spPr>
          <a:xfrm>
            <a:off x="1697038" y="3786188"/>
            <a:ext cx="0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5750" y="4214813"/>
            <a:ext cx="2820988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1,2,3,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6,9,5,8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15" name="直接箭头连接符 14"/>
          <p:cNvCxnSpPr>
            <a:stCxn id="14" idx="2"/>
            <a:endCxn id="16" idx="0"/>
          </p:cNvCxnSpPr>
          <p:nvPr/>
        </p:nvCxnSpPr>
        <p:spPr>
          <a:xfrm>
            <a:off x="1697038" y="4786313"/>
            <a:ext cx="0" cy="428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85750" y="5214938"/>
            <a:ext cx="2820988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1,2,3,4,5,6,8,9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95650" y="1214438"/>
            <a:ext cx="2428875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0750" y="1214438"/>
            <a:ext cx="242887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7" idx="6"/>
            <a:endCxn id="18" idx="1"/>
          </p:cNvCxnSpPr>
          <p:nvPr/>
        </p:nvCxnSpPr>
        <p:spPr>
          <a:xfrm>
            <a:off x="5724525" y="1500188"/>
            <a:ext cx="2762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00750" y="2143125"/>
            <a:ext cx="242887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00750" y="3071813"/>
            <a:ext cx="242887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95650" y="3071813"/>
            <a:ext cx="2428875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1,2,3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23" name="直接箭头连接符 22"/>
          <p:cNvCxnSpPr>
            <a:stCxn id="18" idx="2"/>
            <a:endCxn id="20" idx="0"/>
          </p:cNvCxnSpPr>
          <p:nvPr/>
        </p:nvCxnSpPr>
        <p:spPr>
          <a:xfrm rot="5400000">
            <a:off x="7037388" y="1963738"/>
            <a:ext cx="35718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1" idx="0"/>
          </p:cNvCxnSpPr>
          <p:nvPr/>
        </p:nvCxnSpPr>
        <p:spPr>
          <a:xfrm rot="5400000">
            <a:off x="7037388" y="2892425"/>
            <a:ext cx="3571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1"/>
            <a:endCxn id="22" idx="6"/>
          </p:cNvCxnSpPr>
          <p:nvPr/>
        </p:nvCxnSpPr>
        <p:spPr>
          <a:xfrm flipH="1">
            <a:off x="5724525" y="3357563"/>
            <a:ext cx="2762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</p:cNvCxnSpPr>
          <p:nvPr/>
        </p:nvCxnSpPr>
        <p:spPr>
          <a:xfrm flipV="1">
            <a:off x="8429625" y="2214563"/>
            <a:ext cx="357188" cy="21431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0" idx="3"/>
          </p:cNvCxnSpPr>
          <p:nvPr/>
        </p:nvCxnSpPr>
        <p:spPr>
          <a:xfrm rot="10800000">
            <a:off x="8429625" y="2428875"/>
            <a:ext cx="357188" cy="2143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3"/>
          </p:cNvCxnSpPr>
          <p:nvPr/>
        </p:nvCxnSpPr>
        <p:spPr>
          <a:xfrm flipV="1">
            <a:off x="8429625" y="3143250"/>
            <a:ext cx="357188" cy="21431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1" idx="3"/>
          </p:cNvCxnSpPr>
          <p:nvPr/>
        </p:nvCxnSpPr>
        <p:spPr>
          <a:xfrm rot="10800000">
            <a:off x="8429625" y="3357563"/>
            <a:ext cx="357188" cy="2143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3"/>
            <a:endCxn id="32" idx="2"/>
          </p:cNvCxnSpPr>
          <p:nvPr/>
        </p:nvCxnSpPr>
        <p:spPr>
          <a:xfrm flipV="1">
            <a:off x="3106738" y="4286250"/>
            <a:ext cx="188912" cy="21431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7" idx="1"/>
            <a:endCxn id="14" idx="3"/>
          </p:cNvCxnSpPr>
          <p:nvPr/>
        </p:nvCxnSpPr>
        <p:spPr>
          <a:xfrm flipH="1" flipV="1">
            <a:off x="3106738" y="4500563"/>
            <a:ext cx="544512" cy="14414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295650" y="4000500"/>
            <a:ext cx="2428875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6,9,5,8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0750" y="4000500"/>
            <a:ext cx="242887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6,5,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,9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34" name="直接箭头连接符 33"/>
          <p:cNvCxnSpPr>
            <a:stCxn id="32" idx="6"/>
            <a:endCxn id="33" idx="1"/>
          </p:cNvCxnSpPr>
          <p:nvPr/>
        </p:nvCxnSpPr>
        <p:spPr>
          <a:xfrm>
            <a:off x="5724525" y="4286250"/>
            <a:ext cx="2762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00750" y="4929188"/>
            <a:ext cx="242887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6,5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,9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00750" y="5857875"/>
            <a:ext cx="242887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5,6,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8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9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95650" y="5857875"/>
            <a:ext cx="2428875" cy="571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5,6,8,9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cxnSp>
        <p:nvCxnSpPr>
          <p:cNvPr id="38" name="直接箭头连接符 37"/>
          <p:cNvCxnSpPr>
            <a:stCxn id="33" idx="2"/>
            <a:endCxn id="35" idx="0"/>
          </p:cNvCxnSpPr>
          <p:nvPr/>
        </p:nvCxnSpPr>
        <p:spPr>
          <a:xfrm rot="5400000">
            <a:off x="7037388" y="4751388"/>
            <a:ext cx="35718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2"/>
            <a:endCxn id="36" idx="0"/>
          </p:cNvCxnSpPr>
          <p:nvPr/>
        </p:nvCxnSpPr>
        <p:spPr>
          <a:xfrm rot="5400000">
            <a:off x="7037388" y="5680075"/>
            <a:ext cx="3571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1"/>
            <a:endCxn id="37" idx="6"/>
          </p:cNvCxnSpPr>
          <p:nvPr/>
        </p:nvCxnSpPr>
        <p:spPr>
          <a:xfrm flipH="1">
            <a:off x="5724525" y="6143625"/>
            <a:ext cx="2762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3"/>
          </p:cNvCxnSpPr>
          <p:nvPr/>
        </p:nvCxnSpPr>
        <p:spPr>
          <a:xfrm flipV="1">
            <a:off x="8429625" y="5000625"/>
            <a:ext cx="357188" cy="21431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5" idx="3"/>
          </p:cNvCxnSpPr>
          <p:nvPr/>
        </p:nvCxnSpPr>
        <p:spPr>
          <a:xfrm rot="10800000">
            <a:off x="8429625" y="5214938"/>
            <a:ext cx="357188" cy="2143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3"/>
          </p:cNvCxnSpPr>
          <p:nvPr/>
        </p:nvCxnSpPr>
        <p:spPr>
          <a:xfrm flipV="1">
            <a:off x="8429625" y="5929313"/>
            <a:ext cx="357188" cy="21431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6" idx="3"/>
          </p:cNvCxnSpPr>
          <p:nvPr/>
        </p:nvCxnSpPr>
        <p:spPr>
          <a:xfrm rot="10800000">
            <a:off x="8429625" y="6143625"/>
            <a:ext cx="357188" cy="2143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707C2DD-69B9-4B5C-A44C-DFA608DFF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快速排序的复杂度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平均情况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最坏情况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原本有序是最差情况！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707C2DD-69B9-4B5C-A44C-DFA608DFF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1547813" y="3554413"/>
            <a:ext cx="597693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n</a:t>
            </a:r>
          </a:p>
        </p:txBody>
      </p:sp>
      <p:sp>
        <p:nvSpPr>
          <p:cNvPr id="7" name="矩形 6"/>
          <p:cNvSpPr/>
          <p:nvPr/>
        </p:nvSpPr>
        <p:spPr>
          <a:xfrm>
            <a:off x="1547813" y="4278313"/>
            <a:ext cx="28797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l</a:t>
            </a:r>
          </a:p>
        </p:txBody>
      </p:sp>
      <p:sp>
        <p:nvSpPr>
          <p:cNvPr id="8" name="矩形 7"/>
          <p:cNvSpPr/>
          <p:nvPr/>
        </p:nvSpPr>
        <p:spPr>
          <a:xfrm>
            <a:off x="4643438" y="4278313"/>
            <a:ext cx="288131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n-l-1</a:t>
            </a:r>
          </a:p>
        </p:txBody>
      </p:sp>
      <p:sp>
        <p:nvSpPr>
          <p:cNvPr id="12" name="矩形 11"/>
          <p:cNvSpPr/>
          <p:nvPr/>
        </p:nvSpPr>
        <p:spPr>
          <a:xfrm>
            <a:off x="1547813" y="4992688"/>
            <a:ext cx="13684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9113" y="4997450"/>
            <a:ext cx="13684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51563" y="4997450"/>
            <a:ext cx="137318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3438" y="4992688"/>
            <a:ext cx="137318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7813" y="5726113"/>
            <a:ext cx="57626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59113" y="5729288"/>
            <a:ext cx="68421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48488" y="5729288"/>
            <a:ext cx="57626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3438" y="5726113"/>
            <a:ext cx="5048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9975" y="5726113"/>
            <a:ext cx="5762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1275" y="5729288"/>
            <a:ext cx="57626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0825" y="5726113"/>
            <a:ext cx="6858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51563" y="5729288"/>
            <a:ext cx="57626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把问题拆分的方法还是起了一定作用</a:t>
            </a:r>
            <a:endParaRPr lang="en-US" altLang="zh-CN" dirty="0"/>
          </a:p>
          <a:p>
            <a:r>
              <a:rPr lang="zh-CN" altLang="en-US" dirty="0"/>
              <a:t>能否避免最坏情况？</a:t>
            </a:r>
            <a:endParaRPr lang="en-US" altLang="zh-CN" dirty="0"/>
          </a:p>
          <a:p>
            <a:r>
              <a:rPr lang="zh-CN" altLang="en-US" dirty="0"/>
              <a:t>直接把数组分成均等的两部分，分别排个序，再把它们合在一起</a:t>
            </a:r>
          </a:p>
        </p:txBody>
      </p:sp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1547813" y="4033838"/>
            <a:ext cx="28797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n / 2</a:t>
            </a:r>
          </a:p>
        </p:txBody>
      </p:sp>
      <p:sp>
        <p:nvSpPr>
          <p:cNvPr id="7" name="矩形 6"/>
          <p:cNvSpPr/>
          <p:nvPr/>
        </p:nvSpPr>
        <p:spPr>
          <a:xfrm>
            <a:off x="4716463" y="4033838"/>
            <a:ext cx="280828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n - n / 2</a:t>
            </a:r>
          </a:p>
        </p:txBody>
      </p:sp>
      <p:sp>
        <p:nvSpPr>
          <p:cNvPr id="8" name="矩形 7"/>
          <p:cNvSpPr/>
          <p:nvPr/>
        </p:nvSpPr>
        <p:spPr>
          <a:xfrm>
            <a:off x="1547813" y="4873625"/>
            <a:ext cx="597693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itchFamily="2" charset="-122"/>
                <a:cs typeface="+mn-cs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>
                <a:ea typeface="黑体" panose="02010609060101010101" pitchFamily="49" charset="-122"/>
              </a:rPr>
              <a:t>merge_</a:t>
            </a:r>
            <a:r>
              <a:rPr lang="en-US" altLang="zh-CN" sz="2000" dirty="0" err="1"/>
              <a:t>sort</a:t>
            </a:r>
            <a:r>
              <a:rPr lang="en-US" altLang="zh-CN" sz="2000" dirty="0"/>
              <a:t>(int * p, int n)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把数组</a:t>
            </a:r>
            <a:r>
              <a:rPr lang="zh-CN" altLang="en-US" sz="2000" dirty="0">
                <a:solidFill>
                  <a:srgbClr val="00B0F0"/>
                </a:solidFill>
              </a:rPr>
              <a:t>分为两份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对左边</a:t>
            </a:r>
            <a:r>
              <a:rPr lang="zh-CN" altLang="en-US" sz="2000" dirty="0">
                <a:solidFill>
                  <a:srgbClr val="00B0F0"/>
                </a:solidFill>
              </a:rPr>
              <a:t>排序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对右边</a:t>
            </a:r>
            <a:r>
              <a:rPr lang="zh-CN" altLang="en-US" sz="2000" dirty="0">
                <a:solidFill>
                  <a:srgbClr val="00B0F0"/>
                </a:solidFill>
              </a:rPr>
              <a:t>排序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申请</a:t>
            </a:r>
            <a:r>
              <a:rPr lang="zh-CN" altLang="en-US" sz="2000" dirty="0"/>
              <a:t>新数组，准备合并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两部分都有剩余</a:t>
            </a:r>
            <a:r>
              <a:rPr lang="zh-CN" altLang="en-US" sz="2000" dirty="0">
                <a:solidFill>
                  <a:srgbClr val="FF0000"/>
                </a:solidFill>
              </a:rPr>
              <a:t>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如果</a:t>
            </a:r>
            <a:r>
              <a:rPr lang="zh-CN" altLang="en-US" sz="2000" dirty="0"/>
              <a:t>左边的比较大，取右边的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如果</a:t>
            </a:r>
            <a:r>
              <a:rPr lang="zh-CN" altLang="en-US" sz="2000" dirty="0"/>
              <a:t>右边的比较大，取左边的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如果</a:t>
            </a:r>
            <a:r>
              <a:rPr lang="zh-CN" altLang="en-US" sz="2000" dirty="0"/>
              <a:t>左边有剩余，都放在新数组中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如果</a:t>
            </a:r>
            <a:r>
              <a:rPr lang="zh-CN" altLang="en-US" sz="2000" dirty="0"/>
              <a:t>右边有剩余，都放在新数组中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用新数组</a:t>
            </a:r>
            <a:r>
              <a:rPr lang="zh-CN" altLang="en-US" sz="2000" dirty="0">
                <a:solidFill>
                  <a:srgbClr val="FF0000"/>
                </a:solidFill>
              </a:rPr>
              <a:t>覆盖</a:t>
            </a:r>
            <a:r>
              <a:rPr lang="zh-CN" altLang="en-US" sz="2000" dirty="0"/>
              <a:t>原数组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释放</a:t>
            </a:r>
            <a:r>
              <a:rPr lang="zh-CN" altLang="en-US" sz="2000" dirty="0"/>
              <a:t>旧数组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06921" y="1340768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if (n &lt;= 1) return;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06921" y="1642393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int l = n / 2, r = n - n / 2;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06921" y="2547268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int * pn = new int[n];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06921" y="2853655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int i = 0, j = l, k = 0;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06921" y="3166393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while (i &lt; l &amp;&amp; j &lt; n) {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78421" y="3479130"/>
            <a:ext cx="58578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if (p[i] &gt; p[j]) pn[k++] = p[j++];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06921" y="4384005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(; i &lt; l; i++) pn[k++] = p[i];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05333" y="4976143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(int i = 0; i &lt; n; i++) p[i] = pn[i];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06921" y="1944018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merge_sort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(p, l);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06921" y="2245643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merge_sort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(p + l, r);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78421" y="3785518"/>
            <a:ext cx="58578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else pn[k++] = p[i++];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806921" y="4082380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806921" y="4687218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(; j &lt; n; j++) pn[k++] = p[j];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06921" y="5274593"/>
            <a:ext cx="6429375" cy="28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delete [] pn;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>
                <a:ea typeface="黑体" panose="02010609060101010101" pitchFamily="49" charset="-122"/>
              </a:rPr>
              <a:t>merge_</a:t>
            </a:r>
            <a:r>
              <a:rPr lang="en-US" altLang="zh-CN" sz="2000" dirty="0" err="1"/>
              <a:t>sort</a:t>
            </a:r>
            <a:r>
              <a:rPr lang="en-US" altLang="zh-CN" sz="2000" dirty="0"/>
              <a:t>(int * p, int n)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if (n &lt;= 1) return;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int l = n / 2, r = n - n / 2;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merge_sort</a:t>
            </a:r>
            <a:r>
              <a:rPr lang="en-US" altLang="zh-CN" sz="2000" dirty="0"/>
              <a:t>(p, l);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merge_sort</a:t>
            </a:r>
            <a:r>
              <a:rPr lang="en-US" altLang="zh-CN" sz="2000" dirty="0"/>
              <a:t>(p + l, r);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int *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 = new int[n];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0, j = l, k = 0;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while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l &amp;&amp; j &lt; n) {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    if (p[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 p[j])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[k++] = p[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    else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[k++] =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for (;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l;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[k++] =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for (; j &lt; n;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[k++] = p[j];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    delete [] </a:t>
            </a:r>
            <a:r>
              <a:rPr lang="en-US" altLang="zh-CN" sz="2000" dirty="0" err="1"/>
              <a:t>pn</a:t>
            </a:r>
            <a:r>
              <a:rPr lang="en-US" altLang="zh-CN" sz="2000" dirty="0"/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60232" y="3356992"/>
            <a:ext cx="1944216" cy="5847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0030CA4-441F-4E12-8625-E63FED63B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排序算法还有很多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/>
                  <a:t>已知的通用排序算法，最快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0030CA4-441F-4E12-8625-E63FED63B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66EA4E0-F333-4A2D-924A-EF017065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36844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求移动</a:t>
            </a:r>
            <a:r>
              <a:rPr lang="en-US" altLang="zh-CN"/>
              <a:t>n</a:t>
            </a:r>
            <a:r>
              <a:rPr lang="zh-CN" altLang="en-US"/>
              <a:t>个盘子，要多少步？</a:t>
            </a: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8</a:t>
            </a:r>
            <a:r>
              <a:rPr lang="zh-CN" altLang="en-US"/>
              <a:t>个整数，将它们由小到大输出</a:t>
            </a:r>
            <a:endParaRPr lang="en-US" altLang="zh-CN"/>
          </a:p>
          <a:p>
            <a:r>
              <a:rPr lang="zh-CN" altLang="en-US"/>
              <a:t>已知这</a:t>
            </a:r>
            <a:r>
              <a:rPr lang="en-US" altLang="zh-CN"/>
              <a:t>8</a:t>
            </a:r>
            <a:r>
              <a:rPr lang="zh-CN" altLang="en-US"/>
              <a:t>个整数的取值范围在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9</a:t>
            </a:r>
            <a:r>
              <a:rPr lang="zh-CN" altLang="en-US"/>
              <a:t>之间，且没有重复</a:t>
            </a:r>
          </a:p>
        </p:txBody>
      </p:sp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索引排序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3284538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5	8	3	2	6	9	1	4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5311775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1	2	3	4	5	6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8	9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067175" y="4106863"/>
            <a:ext cx="1009650" cy="936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int number[8] = {5, 8, 3, 2, 6, 9, 1, 4};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1800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初始化各个位置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1800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每个数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把它放在对应位置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每个位置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/>
              <a:t>这个位置上有数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zh-CN" altLang="en-US" dirty="0"/>
              <a:t>把这个数放在原数组对应位置</a:t>
            </a:r>
            <a:endParaRPr lang="en-US" altLang="zh-CN" dirty="0"/>
          </a:p>
        </p:txBody>
      </p:sp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索引排序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49783" y="1769963"/>
            <a:ext cx="6383338" cy="9604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bool pos[10];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(int i = 0; i &lt;= 9;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    pos[i] = false;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957541" y="4815423"/>
            <a:ext cx="5245100" cy="344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number[p] = i;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48196" y="2801838"/>
            <a:ext cx="6384925" cy="344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for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= 0;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&lt;= 7;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++)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75246" y="3209825"/>
            <a:ext cx="5861050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pos[number[i]] = true;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8196" y="3622575"/>
            <a:ext cx="638492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int p = 0;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48196" y="4035325"/>
            <a:ext cx="638492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for (int i = 0; i &lt;= 9; i++)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375246" y="4422993"/>
            <a:ext cx="5857875" cy="344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if 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pos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]) {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375246" y="5615840"/>
            <a:ext cx="5857875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957541" y="5203090"/>
            <a:ext cx="5245100" cy="3444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 bIns="1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黑体" pitchFamily="49" charset="-122"/>
                <a:cs typeface="+mn-cs"/>
              </a:rPr>
              <a:t>p++;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int number[8] = {5, 8, 3, 2, 6, 9, 1, 4};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ea typeface="黑体" panose="02010609060101010101" pitchFamily="49" charset="-122"/>
              </a:rPr>
              <a:t>bool pos[10];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for (int i = 0; i &lt;= 9; i++)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    pos[i] = false;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for (int i = 0; i &lt;= 7; i++)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    pos[number[i]] = true;</a:t>
            </a:r>
            <a:endParaRPr lang="zh-CN" altLang="en-US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int p = 0;</a:t>
            </a:r>
            <a:endParaRPr lang="zh-CN" altLang="en-US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for (int i = 0; i &lt;= 9; i++)</a:t>
            </a:r>
            <a:endParaRPr lang="zh-CN" altLang="en-US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    if (pos[i]) {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        number[p] = i;</a:t>
            </a:r>
            <a:endParaRPr lang="zh-CN" altLang="en-US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        p++;</a:t>
            </a:r>
            <a:endParaRPr lang="zh-CN" altLang="en-US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黑体" panose="02010609060101010101" pitchFamily="49" charset="-122"/>
              </a:rPr>
              <a:t>        }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索引排序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72200" y="3388893"/>
            <a:ext cx="2232248" cy="5847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0030CA4-441F-4E12-8625-E63FED63B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尽管通用排序算法最快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通过挖掘实际问题中的特殊性，更多的已知条件会使得问题变简单</a:t>
                </a:r>
                <a:endParaRPr lang="en-US" altLang="zh-CN" dirty="0"/>
              </a:p>
              <a:p>
                <a:r>
                  <a:rPr lang="zh-CN" altLang="en-US" dirty="0"/>
                  <a:t>与掌握具体算法相比，更重要的是领会创造新算法的思维方式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0030CA4-441F-4E12-8625-E63FED63B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824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66EA4E0-F333-4A2D-924A-EF017065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</p:spTree>
    <p:extLst>
      <p:ext uri="{BB962C8B-B14F-4D97-AF65-F5344CB8AC3E}">
        <p14:creationId xmlns:p14="http://schemas.microsoft.com/office/powerpoint/2010/main" val="1118955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CFC61D-89A9-4C28-94F1-B3641D6B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递归函数设计</a:t>
            </a:r>
            <a:endParaRPr lang="en-US" altLang="zh-CN" dirty="0"/>
          </a:p>
          <a:p>
            <a:pPr lvl="1"/>
            <a:r>
              <a:rPr lang="zh-CN" altLang="en-US" dirty="0"/>
              <a:t>确定问题、递归分解、确定终止条件</a:t>
            </a:r>
            <a:endParaRPr lang="en-US" altLang="zh-CN" dirty="0"/>
          </a:p>
          <a:p>
            <a:r>
              <a:rPr lang="zh-CN" altLang="en-US" dirty="0"/>
              <a:t>递归函数分析</a:t>
            </a:r>
            <a:endParaRPr lang="en-US" altLang="zh-CN" dirty="0"/>
          </a:p>
          <a:p>
            <a:pPr lvl="1"/>
            <a:r>
              <a:rPr lang="zh-CN" altLang="en-US" dirty="0"/>
              <a:t>运行状态、复杂度及优化</a:t>
            </a:r>
            <a:endParaRPr lang="en-US" altLang="zh-CN" dirty="0"/>
          </a:p>
          <a:p>
            <a:r>
              <a:rPr lang="zh-CN" altLang="en-US" dirty="0"/>
              <a:t>递归与递推</a:t>
            </a:r>
            <a:endParaRPr lang="en-US" altLang="zh-CN" dirty="0"/>
          </a:p>
          <a:p>
            <a:r>
              <a:rPr lang="zh-CN" altLang="en-US" dirty="0"/>
              <a:t>递归的应用</a:t>
            </a:r>
            <a:endParaRPr lang="en-US" altLang="zh-CN" dirty="0"/>
          </a:p>
          <a:p>
            <a:r>
              <a:rPr lang="zh-CN" altLang="en-US" dirty="0"/>
              <a:t>递归与回溯</a:t>
            </a:r>
            <a:endParaRPr lang="en-US" altLang="zh-CN" dirty="0"/>
          </a:p>
          <a:p>
            <a:r>
              <a:rPr lang="zh-CN" altLang="en-US" dirty="0"/>
              <a:t>排序算法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81C758-3727-434B-83F4-490ED9A1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4" name="Picture 2" descr="Giuseppe Peano.jpg">
            <a:extLst>
              <a:ext uri="{FF2B5EF4-FFF2-40B4-BE49-F238E27FC236}">
                <a16:creationId xmlns:a16="http://schemas.microsoft.com/office/drawing/2014/main" id="{59166438-B6A7-4A2F-B19C-ED496597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77900"/>
            <a:ext cx="20955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enoit Mandelbrot, TED 2010.jpg">
            <a:extLst>
              <a:ext uri="{FF2B5EF4-FFF2-40B4-BE49-F238E27FC236}">
                <a16:creationId xmlns:a16="http://schemas.microsoft.com/office/drawing/2014/main" id="{9A3E41E4-E1A5-4A5E-8027-6D7385CC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b="3737"/>
          <a:stretch/>
        </p:blipFill>
        <p:spPr bwMode="auto">
          <a:xfrm>
            <a:off x="6858000" y="3625850"/>
            <a:ext cx="2095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671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挪</a:t>
            </a:r>
            <a:r>
              <a:rPr lang="en-US" altLang="zh-CN" sz="2000" dirty="0"/>
              <a:t>n</a:t>
            </a:r>
            <a:r>
              <a:rPr lang="zh-CN" altLang="en-US" sz="2000" dirty="0"/>
              <a:t>个盘子，返回步数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int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(int n)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if (n == 1)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    return 1;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int sum = 0;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sum +=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/>
              <a:t>sum +=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(1);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1</a:t>
            </a:r>
            <a:r>
              <a:rPr lang="zh-CN" altLang="en-US" sz="2000" dirty="0"/>
              <a:t>个盘子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/>
              <a:t>sum +=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return sum;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229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挪</a:t>
            </a:r>
            <a:r>
              <a:rPr lang="en-US" altLang="zh-CN" sz="2000" dirty="0"/>
              <a:t>n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(int n)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if (n == 1)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(1);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1</a:t>
            </a:r>
            <a:r>
              <a:rPr lang="zh-CN" altLang="en-US" sz="2000" dirty="0"/>
              <a:t>个盘子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33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5750" y="4238625"/>
            <a:ext cx="5643563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是不是感觉少了点什么？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857375" y="4953000"/>
            <a:ext cx="5643563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n-1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个盘子从哪挪到哪？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286125" y="5673725"/>
            <a:ext cx="5534025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少参数！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把</a:t>
            </a:r>
            <a:r>
              <a:rPr lang="en-US" altLang="zh-CN" sz="2000" dirty="0"/>
              <a:t>n</a:t>
            </a:r>
            <a:r>
              <a:rPr lang="zh-CN" altLang="en-US" sz="2000" dirty="0"/>
              <a:t>个盘子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from</a:t>
            </a:r>
            <a:r>
              <a:rPr lang="zh-CN" altLang="en-US" sz="2000" dirty="0">
                <a:solidFill>
                  <a:srgbClr val="FF0000"/>
                </a:solidFill>
              </a:rPr>
              <a:t>挪到</a:t>
            </a:r>
            <a:r>
              <a:rPr lang="en-US" altLang="zh-CN" sz="2000" dirty="0">
                <a:solidFill>
                  <a:srgbClr val="FF0000"/>
                </a:solidFill>
              </a:rPr>
              <a:t>to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(int n</a:t>
            </a:r>
            <a:r>
              <a:rPr lang="en-US" altLang="zh-CN" sz="2000" dirty="0">
                <a:solidFill>
                  <a:srgbClr val="FF0000"/>
                </a:solidFill>
              </a:rPr>
              <a:t>, char from, char to</a:t>
            </a:r>
            <a:r>
              <a:rPr lang="en-US" altLang="zh-CN" sz="2000" dirty="0"/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if (n == 1)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char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= 'A' + 'B' + 'C' - from - to;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from,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(1, from, to);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5750" y="4592638"/>
            <a:ext cx="62865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有没有感觉还少了点什么？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86125" y="5435600"/>
            <a:ext cx="5643563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少初始条件！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// </a:t>
            </a:r>
            <a:r>
              <a:rPr lang="zh-CN" altLang="en-US" sz="2000" dirty="0"/>
              <a:t>把</a:t>
            </a:r>
            <a:r>
              <a:rPr lang="en-US" altLang="zh-CN" sz="2000" dirty="0"/>
              <a:t>n</a:t>
            </a:r>
            <a:r>
              <a:rPr lang="zh-CN" altLang="en-US" sz="2000" dirty="0"/>
              <a:t>个盘子从</a:t>
            </a:r>
            <a:r>
              <a:rPr lang="en-US" altLang="zh-CN" sz="2000" dirty="0"/>
              <a:t>from</a:t>
            </a:r>
            <a:r>
              <a:rPr lang="zh-CN" altLang="en-US" sz="2000" dirty="0"/>
              <a:t>挪到</a:t>
            </a:r>
            <a:r>
              <a:rPr lang="en-US" altLang="zh-CN" sz="2000" dirty="0"/>
              <a:t>to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(int n, char from, char to)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if (n == 1) 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</a:rPr>
              <a:t>cout</a:t>
            </a:r>
            <a:r>
              <a:rPr lang="en-US" altLang="zh-CN" sz="2000" dirty="0">
                <a:solidFill>
                  <a:srgbClr val="FF0000"/>
                </a:solidFill>
              </a:rPr>
              <a:t> &lt;&lt; from &lt;&lt; " -&gt; " &lt;&lt; to &lt;&lt; </a:t>
            </a:r>
            <a:r>
              <a:rPr lang="en-US" altLang="zh-CN" sz="2000" dirty="0" err="1">
                <a:solidFill>
                  <a:srgbClr val="FF0000"/>
                </a:solidFill>
              </a:rPr>
              <a:t>endl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char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= 'A' + 'B' + 'C' - from - to;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from,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);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(1, from, to);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hanoi_move</a:t>
            </a:r>
            <a:r>
              <a:rPr lang="en-US" altLang="zh-CN" sz="2000" dirty="0"/>
              <a:t>(n - 1,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, to);		// </a:t>
            </a:r>
            <a:r>
              <a:rPr lang="zh-CN" altLang="en-US" sz="2000" dirty="0"/>
              <a:t>挪</a:t>
            </a:r>
            <a:r>
              <a:rPr lang="en-US" altLang="zh-CN" sz="2000" dirty="0"/>
              <a:t>n - 1</a:t>
            </a:r>
            <a:r>
              <a:rPr lang="zh-CN" altLang="en-US" sz="2000" dirty="0"/>
              <a:t>个盘子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286125" y="5435600"/>
            <a:ext cx="5643563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还有没有其他写法？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60590</TotalTime>
  <Words>4307</Words>
  <Application>Microsoft Office PowerPoint</Application>
  <PresentationFormat>全屏显示(4:3)</PresentationFormat>
  <Paragraphs>527</Paragraphs>
  <Slides>55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仿宋</vt:lpstr>
      <vt:lpstr>微软雅黑</vt:lpstr>
      <vt:lpstr>Arial</vt:lpstr>
      <vt:lpstr>Cambria Math</vt:lpstr>
      <vt:lpstr>Consolas</vt:lpstr>
      <vt:lpstr>Garamond</vt:lpstr>
      <vt:lpstr>Times New Roman</vt:lpstr>
      <vt:lpstr>Verdana</vt:lpstr>
      <vt:lpstr>Wingdings</vt:lpstr>
      <vt:lpstr>tsinghua BW</vt:lpstr>
      <vt:lpstr>第11节、递归思想与相应算法 教材第9章</vt:lpstr>
      <vt:lpstr>任务1</vt:lpstr>
      <vt:lpstr>任务1</vt:lpstr>
      <vt:lpstr>任务1</vt:lpstr>
      <vt:lpstr>任务1改</vt:lpstr>
      <vt:lpstr>任务1改</vt:lpstr>
      <vt:lpstr>任务1</vt:lpstr>
      <vt:lpstr>任务1</vt:lpstr>
      <vt:lpstr>任务1</vt:lpstr>
      <vt:lpstr>任务1</vt:lpstr>
      <vt:lpstr>任务1</vt:lpstr>
      <vt:lpstr>任务1</vt:lpstr>
      <vt:lpstr>任务2</vt:lpstr>
      <vt:lpstr>任务2</vt:lpstr>
      <vt:lpstr>任务2改</vt:lpstr>
      <vt:lpstr>任务2改</vt:lpstr>
      <vt:lpstr>任务2改</vt:lpstr>
      <vt:lpstr>任务2改</vt:lpstr>
      <vt:lpstr>任务3</vt:lpstr>
      <vt:lpstr>任务3</vt:lpstr>
      <vt:lpstr>任务3</vt:lpstr>
      <vt:lpstr>任务3</vt:lpstr>
      <vt:lpstr>任务3</vt:lpstr>
      <vt:lpstr>任务3</vt:lpstr>
      <vt:lpstr>任务3</vt:lpstr>
      <vt:lpstr>小结</vt:lpstr>
      <vt:lpstr>数学之美</vt:lpstr>
      <vt:lpstr>数学之美</vt:lpstr>
      <vt:lpstr>数学之美</vt:lpstr>
      <vt:lpstr>数学之美</vt:lpstr>
      <vt:lpstr>数学之美</vt:lpstr>
      <vt:lpstr>数学之美</vt:lpstr>
      <vt:lpstr>曼德博（Benoit Mandelbrot）</vt:lpstr>
      <vt:lpstr>英国海岸线有多长？</vt:lpstr>
      <vt:lpstr>排序问题</vt:lpstr>
      <vt:lpstr>选择排序</vt:lpstr>
      <vt:lpstr>选择排序</vt:lpstr>
      <vt:lpstr>冒泡排序</vt:lpstr>
      <vt:lpstr>冒泡排序</vt:lpstr>
      <vt:lpstr>快速排序</vt:lpstr>
      <vt:lpstr>快速排序</vt:lpstr>
      <vt:lpstr>快速排序</vt:lpstr>
      <vt:lpstr>快速排序</vt:lpstr>
      <vt:lpstr>快速排序</vt:lpstr>
      <vt:lpstr>快速排序</vt:lpstr>
      <vt:lpstr>归并排序</vt:lpstr>
      <vt:lpstr>归并排序</vt:lpstr>
      <vt:lpstr>归并排序</vt:lpstr>
      <vt:lpstr>排序问题</vt:lpstr>
      <vt:lpstr>索引排序</vt:lpstr>
      <vt:lpstr>索引排序</vt:lpstr>
      <vt:lpstr>索引排序</vt:lpstr>
      <vt:lpstr>排序问题</vt:lpstr>
      <vt:lpstr>小结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4694</cp:revision>
  <cp:lastPrinted>2021-05-12T04:01:31Z</cp:lastPrinted>
  <dcterms:created xsi:type="dcterms:W3CDTF">2004-01-03T01:02:19Z</dcterms:created>
  <dcterms:modified xsi:type="dcterms:W3CDTF">2021-11-21T14:54:32Z</dcterms:modified>
</cp:coreProperties>
</file>