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76" r:id="rId1"/>
  </p:sldMasterIdLst>
  <p:notesMasterIdLst>
    <p:notesMasterId r:id="rId54"/>
  </p:notesMasterIdLst>
  <p:handoutMasterIdLst>
    <p:handoutMasterId r:id="rId55"/>
  </p:handoutMasterIdLst>
  <p:sldIdLst>
    <p:sldId id="1241" r:id="rId2"/>
    <p:sldId id="311" r:id="rId3"/>
    <p:sldId id="312" r:id="rId4"/>
    <p:sldId id="313" r:id="rId5"/>
    <p:sldId id="351" r:id="rId6"/>
    <p:sldId id="375" r:id="rId7"/>
    <p:sldId id="376" r:id="rId8"/>
    <p:sldId id="377" r:id="rId9"/>
    <p:sldId id="353" r:id="rId10"/>
    <p:sldId id="352" r:id="rId11"/>
    <p:sldId id="354" r:id="rId12"/>
    <p:sldId id="355" r:id="rId13"/>
    <p:sldId id="315" r:id="rId14"/>
    <p:sldId id="316" r:id="rId15"/>
    <p:sldId id="317" r:id="rId16"/>
    <p:sldId id="319" r:id="rId17"/>
    <p:sldId id="320" r:id="rId18"/>
    <p:sldId id="321" r:id="rId19"/>
    <p:sldId id="322" r:id="rId20"/>
    <p:sldId id="318" r:id="rId21"/>
    <p:sldId id="368" r:id="rId22"/>
    <p:sldId id="323" r:id="rId23"/>
    <p:sldId id="326" r:id="rId24"/>
    <p:sldId id="327" r:id="rId25"/>
    <p:sldId id="328" r:id="rId26"/>
    <p:sldId id="329" r:id="rId27"/>
    <p:sldId id="330" r:id="rId28"/>
    <p:sldId id="331" r:id="rId29"/>
    <p:sldId id="333" r:id="rId30"/>
    <p:sldId id="334" r:id="rId31"/>
    <p:sldId id="335" r:id="rId32"/>
    <p:sldId id="336" r:id="rId33"/>
    <p:sldId id="380" r:id="rId34"/>
    <p:sldId id="379" r:id="rId35"/>
    <p:sldId id="338" r:id="rId36"/>
    <p:sldId id="340" r:id="rId37"/>
    <p:sldId id="357" r:id="rId38"/>
    <p:sldId id="341" r:id="rId39"/>
    <p:sldId id="342" r:id="rId40"/>
    <p:sldId id="343" r:id="rId41"/>
    <p:sldId id="344" r:id="rId42"/>
    <p:sldId id="358" r:id="rId43"/>
    <p:sldId id="359" r:id="rId44"/>
    <p:sldId id="360" r:id="rId45"/>
    <p:sldId id="345" r:id="rId46"/>
    <p:sldId id="381" r:id="rId47"/>
    <p:sldId id="378" r:id="rId48"/>
    <p:sldId id="371" r:id="rId49"/>
    <p:sldId id="372" r:id="rId50"/>
    <p:sldId id="373" r:id="rId51"/>
    <p:sldId id="374" r:id="rId52"/>
    <p:sldId id="278" r:id="rId53"/>
  </p:sldIdLst>
  <p:sldSz cx="9144000" cy="6858000" type="screen4x3"/>
  <p:notesSz cx="6797675" cy="9929813"/>
  <p:custDataLst>
    <p:tags r:id="rId56"/>
  </p:custDataLst>
  <p:defaultTextStyle>
    <a:defPPr>
      <a:defRPr lang="zh-CN"/>
    </a:defPPr>
    <a:lvl1pPr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1pPr>
    <a:lvl2pPr marL="457200"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2pPr>
    <a:lvl3pPr marL="914400"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3pPr>
    <a:lvl4pPr marL="1371600"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4pPr>
    <a:lvl5pPr marL="1828800"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5pPr>
    <a:lvl6pPr marL="2286000" algn="l" defTabSz="914400" rtl="0" eaLnBrk="1" latinLnBrk="0" hangingPunct="1">
      <a:defRPr sz="2800" kern="1200">
        <a:solidFill>
          <a:srgbClr val="FFFF00"/>
        </a:solidFill>
        <a:latin typeface="Garamond" panose="02020404030301010803" pitchFamily="18" charset="0"/>
        <a:ea typeface="宋体" panose="02010600030101010101" pitchFamily="2" charset="-122"/>
        <a:cs typeface="+mn-cs"/>
      </a:defRPr>
    </a:lvl6pPr>
    <a:lvl7pPr marL="2743200" algn="l" defTabSz="914400" rtl="0" eaLnBrk="1" latinLnBrk="0" hangingPunct="1">
      <a:defRPr sz="2800" kern="1200">
        <a:solidFill>
          <a:srgbClr val="FFFF00"/>
        </a:solidFill>
        <a:latin typeface="Garamond" panose="02020404030301010803" pitchFamily="18" charset="0"/>
        <a:ea typeface="宋体" panose="02010600030101010101" pitchFamily="2" charset="-122"/>
        <a:cs typeface="+mn-cs"/>
      </a:defRPr>
    </a:lvl7pPr>
    <a:lvl8pPr marL="3200400" algn="l" defTabSz="914400" rtl="0" eaLnBrk="1" latinLnBrk="0" hangingPunct="1">
      <a:defRPr sz="2800" kern="1200">
        <a:solidFill>
          <a:srgbClr val="FFFF00"/>
        </a:solidFill>
        <a:latin typeface="Garamond" panose="02020404030301010803" pitchFamily="18" charset="0"/>
        <a:ea typeface="宋体" panose="02010600030101010101" pitchFamily="2" charset="-122"/>
        <a:cs typeface="+mn-cs"/>
      </a:defRPr>
    </a:lvl8pPr>
    <a:lvl9pPr marL="3657600" algn="l" defTabSz="914400" rtl="0" eaLnBrk="1" latinLnBrk="0" hangingPunct="1">
      <a:defRPr sz="2800" kern="1200">
        <a:solidFill>
          <a:srgbClr val="FFFF00"/>
        </a:solidFill>
        <a:latin typeface="Garamond" panose="02020404030301010803" pitchFamily="18" charset="0"/>
        <a:ea typeface="宋体" panose="02010600030101010101" pitchFamily="2" charset="-122"/>
        <a:cs typeface="+mn-cs"/>
      </a:defRPr>
    </a:lvl9pPr>
  </p:defaultTextStyle>
  <p:extLst>
    <p:ext uri="{EFAFB233-063F-42B5-8137-9DF3F51BA10A}">
      <p15:sldGuideLst xmlns:p15="http://schemas.microsoft.com/office/powerpoint/2012/main">
        <p15:guide id="1" pos="112" userDrawn="1">
          <p15:clr>
            <a:srgbClr val="A4A3A4"/>
          </p15:clr>
        </p15:guide>
        <p15:guide id="2" pos="5640" userDrawn="1">
          <p15:clr>
            <a:srgbClr val="A4A3A4"/>
          </p15:clr>
        </p15:guide>
        <p15:guide id="3" orient="horz" pos="512" userDrawn="1">
          <p15:clr>
            <a:srgbClr val="A4A3A4"/>
          </p15:clr>
        </p15:guide>
        <p15:guide id="4" orient="horz" pos="600" userDrawn="1">
          <p15:clr>
            <a:srgbClr val="A4A3A4"/>
          </p15:clr>
        </p15:guide>
        <p15:guide id="5" orient="horz" pos="4056" userDrawn="1">
          <p15:clr>
            <a:srgbClr val="A4A3A4"/>
          </p15:clr>
        </p15:guide>
        <p15:guide id="6" orient="horz" pos="39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FF00"/>
    <a:srgbClr val="55861D"/>
    <a:srgbClr val="598925"/>
    <a:srgbClr val="458925"/>
    <a:srgbClr val="457705"/>
    <a:srgbClr val="057745"/>
    <a:srgbClr val="EBEBFF"/>
    <a:srgbClr val="EBFFFA"/>
    <a:srgbClr val="FFF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09" autoAdjust="0"/>
    <p:restoredTop sz="84670" autoAdjust="0"/>
  </p:normalViewPr>
  <p:slideViewPr>
    <p:cSldViewPr>
      <p:cViewPr>
        <p:scale>
          <a:sx n="75" d="100"/>
          <a:sy n="75" d="100"/>
        </p:scale>
        <p:origin x="763" y="106"/>
      </p:cViewPr>
      <p:guideLst>
        <p:guide pos="112"/>
        <p:guide pos="5640"/>
        <p:guide orient="horz" pos="512"/>
        <p:guide orient="horz" pos="600"/>
        <p:guide orient="horz" pos="4056"/>
        <p:guide orient="horz" pos="39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4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2" y="5"/>
            <a:ext cx="2945450" cy="4963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solidFill>
                  <a:schemeClr val="tx1"/>
                </a:solidFill>
                <a:latin typeface="Arial" panose="020B0604020202020204" pitchFamily="34" charset="0"/>
              </a:defRPr>
            </a:lvl1pPr>
          </a:lstStyle>
          <a:p>
            <a:pPr>
              <a:defRPr/>
            </a:pPr>
            <a:endParaRPr lang="en-US" altLang="zh-CN"/>
          </a:p>
        </p:txBody>
      </p:sp>
      <p:sp>
        <p:nvSpPr>
          <p:cNvPr id="32771" name="Rectangle 3"/>
          <p:cNvSpPr>
            <a:spLocks noGrp="1" noChangeArrowheads="1"/>
          </p:cNvSpPr>
          <p:nvPr>
            <p:ph type="dt" sz="quarter" idx="1"/>
          </p:nvPr>
        </p:nvSpPr>
        <p:spPr bwMode="auto">
          <a:xfrm>
            <a:off x="3852228" y="5"/>
            <a:ext cx="2945448" cy="4963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Arial" panose="020B0604020202020204" pitchFamily="34" charset="0"/>
              </a:defRPr>
            </a:lvl1pPr>
          </a:lstStyle>
          <a:p>
            <a:pPr>
              <a:defRPr/>
            </a:pPr>
            <a:endParaRPr lang="en-US" altLang="zh-CN"/>
          </a:p>
        </p:txBody>
      </p:sp>
      <p:sp>
        <p:nvSpPr>
          <p:cNvPr id="32772" name="Rectangle 4"/>
          <p:cNvSpPr>
            <a:spLocks noGrp="1" noChangeArrowheads="1"/>
          </p:cNvSpPr>
          <p:nvPr>
            <p:ph type="ftr" sz="quarter" idx="2"/>
          </p:nvPr>
        </p:nvSpPr>
        <p:spPr bwMode="auto">
          <a:xfrm>
            <a:off x="2" y="9433486"/>
            <a:ext cx="2945450" cy="49632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solidFill>
                  <a:schemeClr val="tx1"/>
                </a:solidFill>
                <a:latin typeface="Arial" panose="020B0604020202020204" pitchFamily="34" charset="0"/>
              </a:defRPr>
            </a:lvl1pPr>
          </a:lstStyle>
          <a:p>
            <a:pPr>
              <a:defRPr/>
            </a:pPr>
            <a:endParaRPr lang="en-US" altLang="zh-CN"/>
          </a:p>
        </p:txBody>
      </p:sp>
      <p:sp>
        <p:nvSpPr>
          <p:cNvPr id="32773" name="Rectangle 5"/>
          <p:cNvSpPr>
            <a:spLocks noGrp="1" noChangeArrowheads="1"/>
          </p:cNvSpPr>
          <p:nvPr>
            <p:ph type="sldNum" sz="quarter" idx="3"/>
          </p:nvPr>
        </p:nvSpPr>
        <p:spPr bwMode="auto">
          <a:xfrm>
            <a:off x="3852228" y="9433486"/>
            <a:ext cx="2945448" cy="49632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Arial" panose="020B0604020202020204" pitchFamily="34" charset="0"/>
              </a:defRPr>
            </a:lvl1pPr>
          </a:lstStyle>
          <a:p>
            <a:pPr>
              <a:defRPr/>
            </a:pPr>
            <a:fld id="{A6464EB5-FCC0-410E-A77A-22E4C8194E00}"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9554" name="Rectangle 2"/>
          <p:cNvSpPr>
            <a:spLocks noGrp="1" noChangeArrowheads="1"/>
          </p:cNvSpPr>
          <p:nvPr>
            <p:ph type="hdr" sz="quarter"/>
          </p:nvPr>
        </p:nvSpPr>
        <p:spPr bwMode="auto">
          <a:xfrm>
            <a:off x="2" y="5"/>
            <a:ext cx="2945450" cy="4963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solidFill>
                  <a:schemeClr val="tx1"/>
                </a:solidFill>
                <a:latin typeface="Times New Roman" panose="02020603050405020304" pitchFamily="18" charset="0"/>
              </a:defRPr>
            </a:lvl1pPr>
          </a:lstStyle>
          <a:p>
            <a:pPr>
              <a:defRPr/>
            </a:pPr>
            <a:endParaRPr lang="en-US" altLang="zh-CN"/>
          </a:p>
        </p:txBody>
      </p:sp>
      <p:sp>
        <p:nvSpPr>
          <p:cNvPr id="279555" name="Rectangle 3"/>
          <p:cNvSpPr>
            <a:spLocks noGrp="1" noChangeArrowheads="1"/>
          </p:cNvSpPr>
          <p:nvPr>
            <p:ph type="dt" idx="1"/>
          </p:nvPr>
        </p:nvSpPr>
        <p:spPr bwMode="auto">
          <a:xfrm>
            <a:off x="3850653" y="5"/>
            <a:ext cx="2945450" cy="4963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Times New Roman" panose="02020603050405020304" pitchFamily="18"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917575" y="744538"/>
            <a:ext cx="496570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9557" name="Rectangle 5"/>
          <p:cNvSpPr>
            <a:spLocks noGrp="1" noChangeArrowheads="1"/>
          </p:cNvSpPr>
          <p:nvPr>
            <p:ph type="body" sz="quarter" idx="3"/>
          </p:nvPr>
        </p:nvSpPr>
        <p:spPr bwMode="auto">
          <a:xfrm>
            <a:off x="680085" y="4715940"/>
            <a:ext cx="5437511" cy="446857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9558" name="Rectangle 6"/>
          <p:cNvSpPr>
            <a:spLocks noGrp="1" noChangeArrowheads="1"/>
          </p:cNvSpPr>
          <p:nvPr>
            <p:ph type="ftr" sz="quarter" idx="4"/>
          </p:nvPr>
        </p:nvSpPr>
        <p:spPr bwMode="auto">
          <a:xfrm>
            <a:off x="2" y="9431874"/>
            <a:ext cx="2945450" cy="49632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solidFill>
                  <a:schemeClr val="tx1"/>
                </a:solidFill>
                <a:latin typeface="Times New Roman" panose="02020603050405020304" pitchFamily="18" charset="0"/>
              </a:defRPr>
            </a:lvl1pPr>
          </a:lstStyle>
          <a:p>
            <a:pPr>
              <a:defRPr/>
            </a:pPr>
            <a:endParaRPr lang="en-US" altLang="zh-CN"/>
          </a:p>
        </p:txBody>
      </p:sp>
      <p:sp>
        <p:nvSpPr>
          <p:cNvPr id="279559" name="Rectangle 7"/>
          <p:cNvSpPr>
            <a:spLocks noGrp="1" noChangeArrowheads="1"/>
          </p:cNvSpPr>
          <p:nvPr>
            <p:ph type="sldNum" sz="quarter" idx="5"/>
          </p:nvPr>
        </p:nvSpPr>
        <p:spPr bwMode="auto">
          <a:xfrm>
            <a:off x="3850653" y="9431874"/>
            <a:ext cx="2945450" cy="49632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Times New Roman" panose="02020603050405020304" pitchFamily="18" charset="0"/>
              </a:defRPr>
            </a:lvl1pPr>
          </a:lstStyle>
          <a:p>
            <a:pPr>
              <a:defRPr/>
            </a:pPr>
            <a:fld id="{E17F9885-8AD0-493C-ABA4-D0D9CA67225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1pPr>
    <a:lvl2pPr marL="457200"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2pPr>
    <a:lvl3pPr marL="914400"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3pPr>
    <a:lvl4pPr marL="1371600"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4pPr>
    <a:lvl5pPr marL="1828800"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17F9885-8AD0-493C-ABA4-D0D9CA67225A}" type="slidenum">
              <a:rPr lang="en-US" altLang="zh-CN" smtClean="0"/>
              <a:pPr>
                <a:defRPr/>
              </a:pPr>
              <a:t>29</a:t>
            </a:fld>
            <a:endParaRPr lang="en-US" altLang="zh-CN"/>
          </a:p>
        </p:txBody>
      </p:sp>
    </p:spTree>
    <p:extLst>
      <p:ext uri="{BB962C8B-B14F-4D97-AF65-F5344CB8AC3E}">
        <p14:creationId xmlns:p14="http://schemas.microsoft.com/office/powerpoint/2010/main" val="1538240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90A31C39-2CC1-4FCC-839F-8ACAF79CD4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D2CD1246-E9DF-4A74-B340-C504ABBD05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1496F128-60C6-4344-B757-1C4842BB15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1ED9DD-7427-4E25-B56E-4097410F5FCE}" type="slidenum">
              <a:rPr lang="zh-CN" altLang="en-US">
                <a:latin typeface="Arial" panose="020B0604020202020204" pitchFamily="34" charset="0"/>
              </a:rPr>
              <a:pPr>
                <a:spcBef>
                  <a:spcPct val="0"/>
                </a:spcBef>
              </a:pPr>
              <a:t>52</a:t>
            </a:fld>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197771"/>
            <a:ext cx="9144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10" name="Rectangle 2"/>
          <p:cNvSpPr>
            <a:spLocks noGrp="1" noChangeArrowheads="1"/>
          </p:cNvSpPr>
          <p:nvPr>
            <p:ph type="ctrTitle"/>
          </p:nvPr>
        </p:nvSpPr>
        <p:spPr>
          <a:xfrm>
            <a:off x="685800" y="1948408"/>
            <a:ext cx="7772400" cy="1143000"/>
          </a:xfrm>
        </p:spPr>
        <p:txBody>
          <a:bodyPr/>
          <a:lstStyle>
            <a:lvl1pPr>
              <a:defRPr sz="4400">
                <a:solidFill>
                  <a:schemeClr val="accent2"/>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22211" name="Rectangle 3"/>
          <p:cNvSpPr>
            <a:spLocks noGrp="1" noChangeArrowheads="1"/>
          </p:cNvSpPr>
          <p:nvPr>
            <p:ph type="subTitle" idx="1"/>
          </p:nvPr>
        </p:nvSpPr>
        <p:spPr>
          <a:xfrm>
            <a:off x="1371600" y="3548608"/>
            <a:ext cx="6400800" cy="1752600"/>
          </a:xfrm>
        </p:spPr>
        <p:txBody>
          <a:bodyPr/>
          <a:lstStyle>
            <a:lvl1pPr marL="0" indent="0" algn="ctr">
              <a:buFontTx/>
              <a:buNone/>
              <a:defRPr sz="4000" b="0"/>
            </a:lvl1pPr>
          </a:lstStyle>
          <a:p>
            <a:r>
              <a:rPr lang="zh-CN" altLang="en-US" dirty="0"/>
              <a:t>单击此处编辑母版副标题样式</a:t>
            </a:r>
          </a:p>
        </p:txBody>
      </p:sp>
    </p:spTree>
    <p:extLst>
      <p:ext uri="{BB962C8B-B14F-4D97-AF65-F5344CB8AC3E}">
        <p14:creationId xmlns:p14="http://schemas.microsoft.com/office/powerpoint/2010/main" val="174820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B0560C90-5430-4B3D-A268-8D896A223BA5}"/>
              </a:ext>
            </a:extLst>
          </p:cNvPr>
          <p:cNvSpPr>
            <a:spLocks/>
          </p:cNvSpPr>
          <p:nvPr userDrawn="1"/>
        </p:nvSpPr>
        <p:spPr bwMode="auto">
          <a:xfrm>
            <a:off x="-6709" y="6438899"/>
            <a:ext cx="9150709" cy="4191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 name="TextBox 3">
            <a:extLst>
              <a:ext uri="{FF2B5EF4-FFF2-40B4-BE49-F238E27FC236}">
                <a16:creationId xmlns:a16="http://schemas.microsoft.com/office/drawing/2014/main" id="{C65C3174-AA85-4DAC-BFEE-959C470ADEB0}"/>
              </a:ext>
            </a:extLst>
          </p:cNvPr>
          <p:cNvSpPr txBox="1">
            <a:spLocks noChangeArrowheads="1"/>
          </p:cNvSpPr>
          <p:nvPr userDrawn="1"/>
        </p:nvSpPr>
        <p:spPr bwMode="auto">
          <a:xfrm>
            <a:off x="7858125" y="6519864"/>
            <a:ext cx="1143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Garamond" panose="02020404030301010803" pitchFamily="18" charset="0"/>
                <a:ea typeface="宋体" panose="02010600030101010101" pitchFamily="2" charset="-122"/>
              </a:defRPr>
            </a:lvl1pPr>
            <a:lvl2pPr marL="742950" indent="-285750">
              <a:defRPr sz="2800">
                <a:solidFill>
                  <a:srgbClr val="FFFF00"/>
                </a:solidFill>
                <a:latin typeface="Garamond" panose="02020404030301010803" pitchFamily="18" charset="0"/>
                <a:ea typeface="宋体" panose="02010600030101010101" pitchFamily="2" charset="-122"/>
              </a:defRPr>
            </a:lvl2pPr>
            <a:lvl3pPr marL="1143000" indent="-228600">
              <a:defRPr sz="2800">
                <a:solidFill>
                  <a:srgbClr val="FFFF00"/>
                </a:solidFill>
                <a:latin typeface="Garamond" panose="02020404030301010803" pitchFamily="18" charset="0"/>
                <a:ea typeface="宋体" panose="02010600030101010101" pitchFamily="2" charset="-122"/>
              </a:defRPr>
            </a:lvl3pPr>
            <a:lvl4pPr marL="1600200" indent="-228600">
              <a:defRPr sz="2800">
                <a:solidFill>
                  <a:srgbClr val="FFFF00"/>
                </a:solidFill>
                <a:latin typeface="Garamond" panose="02020404030301010803" pitchFamily="18" charset="0"/>
                <a:ea typeface="宋体" panose="02010600030101010101" pitchFamily="2" charset="-122"/>
              </a:defRPr>
            </a:lvl4pPr>
            <a:lvl5pPr marL="2057400" indent="-228600">
              <a:defRPr sz="2800">
                <a:solidFill>
                  <a:srgbClr val="FFFF00"/>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9pPr>
          </a:lstStyle>
          <a:p>
            <a:pPr algn="r" eaLnBrk="1" hangingPunct="1">
              <a:defRPr/>
            </a:pPr>
            <a:fld id="{C5E4CE50-40E5-4EF9-B5B8-04C497FD67B9}" type="slidenum">
              <a:rPr lang="zh-CN" altLang="en-US" sz="1600" smtClean="0">
                <a:solidFill>
                  <a:schemeClr val="bg1"/>
                </a:solidFill>
                <a:latin typeface="微软雅黑" panose="020B0503020204020204" pitchFamily="34" charset="-122"/>
                <a:ea typeface="微软雅黑" panose="020B0503020204020204" pitchFamily="34" charset="-122"/>
              </a:rPr>
              <a:pPr algn="r" eaLnBrk="1" hangingPunct="1">
                <a:defRPr/>
              </a:pPr>
              <a:t>‹#›</a:t>
            </a:fld>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标题 1">
            <a:extLst>
              <a:ext uri="{FF2B5EF4-FFF2-40B4-BE49-F238E27FC236}">
                <a16:creationId xmlns:a16="http://schemas.microsoft.com/office/drawing/2014/main" id="{AD8035B8-F57A-42F8-A7E3-48076D681120}"/>
              </a:ext>
            </a:extLst>
          </p:cNvPr>
          <p:cNvSpPr txBox="1">
            <a:spLocks/>
          </p:cNvSpPr>
          <p:nvPr userDrawn="1"/>
        </p:nvSpPr>
        <p:spPr bwMode="auto">
          <a:xfrm>
            <a:off x="177800" y="6438899"/>
            <a:ext cx="8775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2pPr>
            <a:lvl3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3pPr>
            <a:lvl4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4pPr>
            <a:lvl5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5pPr>
            <a:lvl6pPr marL="457189"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6pPr>
            <a:lvl7pPr marL="914377"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7pPr>
            <a:lvl8pPr marL="1371566"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8pPr>
            <a:lvl9pPr marL="1828754"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9pPr>
          </a:lstStyle>
          <a:p>
            <a:r>
              <a:rPr lang="zh-CN" altLang="en-US" sz="1800" kern="0" dirty="0">
                <a:solidFill>
                  <a:schemeClr val="bg1"/>
                </a:solidFill>
              </a:rPr>
              <a:t>程序设计基础</a:t>
            </a:r>
          </a:p>
        </p:txBody>
      </p:sp>
      <p:sp>
        <p:nvSpPr>
          <p:cNvPr id="9" name="矩形 8">
            <a:extLst>
              <a:ext uri="{FF2B5EF4-FFF2-40B4-BE49-F238E27FC236}">
                <a16:creationId xmlns:a16="http://schemas.microsoft.com/office/drawing/2014/main" id="{4F68125C-1C36-44CA-8678-6142D97E4784}"/>
              </a:ext>
            </a:extLst>
          </p:cNvPr>
          <p:cNvSpPr/>
          <p:nvPr userDrawn="1"/>
        </p:nvSpPr>
        <p:spPr bwMode="auto">
          <a:xfrm>
            <a:off x="-6709" y="0"/>
            <a:ext cx="9150709" cy="8128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0" name="内容占位符 2">
            <a:extLst>
              <a:ext uri="{FF2B5EF4-FFF2-40B4-BE49-F238E27FC236}">
                <a16:creationId xmlns:a16="http://schemas.microsoft.com/office/drawing/2014/main" id="{6055B3EC-A512-4978-9D6F-E696C3385311}"/>
              </a:ext>
            </a:extLst>
          </p:cNvPr>
          <p:cNvSpPr>
            <a:spLocks noGrp="1"/>
          </p:cNvSpPr>
          <p:nvPr>
            <p:ph idx="1"/>
          </p:nvPr>
        </p:nvSpPr>
        <p:spPr>
          <a:xfrm>
            <a:off x="177800" y="952500"/>
            <a:ext cx="8775700" cy="5346700"/>
          </a:xfrm>
        </p:spPr>
        <p:txBody>
          <a:bodyPr/>
          <a:lstStyle>
            <a:lvl1pPr>
              <a:buClr>
                <a:srgbClr val="000066"/>
              </a:buClr>
              <a:buSzPct val="80000"/>
              <a:buFont typeface="Wingdings" pitchFamily="2" charset="2"/>
              <a:buChar char="n"/>
              <a:defRPr sz="3200" b="0">
                <a:latin typeface="Arial" panose="020B0604020202020204" pitchFamily="34" charset="0"/>
                <a:ea typeface="+mn-ea"/>
                <a:cs typeface="Arial" panose="020B0604020202020204" pitchFamily="34" charset="0"/>
              </a:defRPr>
            </a:lvl1pPr>
            <a:lvl2pPr>
              <a:buClr>
                <a:srgbClr val="000066"/>
              </a:buClr>
              <a:buSzPct val="80000"/>
              <a:defRPr sz="2800" b="0">
                <a:latin typeface="Arial" panose="020B0604020202020204" pitchFamily="34" charset="0"/>
                <a:ea typeface="+mn-ea"/>
                <a:cs typeface="Arial" panose="020B0604020202020204" pitchFamily="34" charset="0"/>
              </a:defRPr>
            </a:lvl2pPr>
            <a:lvl3pPr>
              <a:buClr>
                <a:srgbClr val="000066"/>
              </a:buClr>
              <a:buSzPct val="80000"/>
              <a:defRPr sz="2400" b="0">
                <a:latin typeface="Arial" panose="020B0604020202020204" pitchFamily="34" charset="0"/>
                <a:ea typeface="+mn-ea"/>
                <a:cs typeface="Arial" panose="020B0604020202020204" pitchFamily="34" charset="0"/>
              </a:defRPr>
            </a:lvl3pPr>
            <a:lvl4pPr>
              <a:buClr>
                <a:srgbClr val="000066"/>
              </a:buClr>
              <a:buSzPct val="80000"/>
              <a:defRPr sz="2400" b="0">
                <a:latin typeface="Arial" panose="020B0604020202020204" pitchFamily="34" charset="0"/>
                <a:ea typeface="+mn-ea"/>
                <a:cs typeface="Arial" panose="020B0604020202020204" pitchFamily="34" charset="0"/>
              </a:defRPr>
            </a:lvl4pPr>
            <a:lvl5pPr>
              <a:buClr>
                <a:srgbClr val="000066"/>
              </a:buClr>
              <a:buSzPct val="80000"/>
              <a:defRPr sz="2400" b="0">
                <a:latin typeface="Arial" panose="020B0604020202020204" pitchFamily="34" charset="0"/>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177800" y="0"/>
            <a:ext cx="8775700" cy="812800"/>
          </a:xfrm>
        </p:spPr>
        <p:txBody>
          <a:bodyPr/>
          <a:lstStyle>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94008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B0560C90-5430-4B3D-A268-8D896A223BA5}"/>
              </a:ext>
            </a:extLst>
          </p:cNvPr>
          <p:cNvSpPr>
            <a:spLocks/>
          </p:cNvSpPr>
          <p:nvPr userDrawn="1"/>
        </p:nvSpPr>
        <p:spPr bwMode="auto">
          <a:xfrm>
            <a:off x="-6709" y="6438899"/>
            <a:ext cx="9150709" cy="4191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 name="TextBox 3">
            <a:extLst>
              <a:ext uri="{FF2B5EF4-FFF2-40B4-BE49-F238E27FC236}">
                <a16:creationId xmlns:a16="http://schemas.microsoft.com/office/drawing/2014/main" id="{C65C3174-AA85-4DAC-BFEE-959C470ADEB0}"/>
              </a:ext>
            </a:extLst>
          </p:cNvPr>
          <p:cNvSpPr txBox="1">
            <a:spLocks noChangeArrowheads="1"/>
          </p:cNvSpPr>
          <p:nvPr userDrawn="1"/>
        </p:nvSpPr>
        <p:spPr bwMode="auto">
          <a:xfrm>
            <a:off x="7858125" y="6519864"/>
            <a:ext cx="1143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Garamond" panose="02020404030301010803" pitchFamily="18" charset="0"/>
                <a:ea typeface="宋体" panose="02010600030101010101" pitchFamily="2" charset="-122"/>
              </a:defRPr>
            </a:lvl1pPr>
            <a:lvl2pPr marL="742950" indent="-285750">
              <a:defRPr sz="2800">
                <a:solidFill>
                  <a:srgbClr val="FFFF00"/>
                </a:solidFill>
                <a:latin typeface="Garamond" panose="02020404030301010803" pitchFamily="18" charset="0"/>
                <a:ea typeface="宋体" panose="02010600030101010101" pitchFamily="2" charset="-122"/>
              </a:defRPr>
            </a:lvl2pPr>
            <a:lvl3pPr marL="1143000" indent="-228600">
              <a:defRPr sz="2800">
                <a:solidFill>
                  <a:srgbClr val="FFFF00"/>
                </a:solidFill>
                <a:latin typeface="Garamond" panose="02020404030301010803" pitchFamily="18" charset="0"/>
                <a:ea typeface="宋体" panose="02010600030101010101" pitchFamily="2" charset="-122"/>
              </a:defRPr>
            </a:lvl3pPr>
            <a:lvl4pPr marL="1600200" indent="-228600">
              <a:defRPr sz="2800">
                <a:solidFill>
                  <a:srgbClr val="FFFF00"/>
                </a:solidFill>
                <a:latin typeface="Garamond" panose="02020404030301010803" pitchFamily="18" charset="0"/>
                <a:ea typeface="宋体" panose="02010600030101010101" pitchFamily="2" charset="-122"/>
              </a:defRPr>
            </a:lvl4pPr>
            <a:lvl5pPr marL="2057400" indent="-228600">
              <a:defRPr sz="2800">
                <a:solidFill>
                  <a:srgbClr val="FFFF00"/>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9pPr>
          </a:lstStyle>
          <a:p>
            <a:pPr algn="r" eaLnBrk="1" hangingPunct="1">
              <a:defRPr/>
            </a:pPr>
            <a:fld id="{C5E4CE50-40E5-4EF9-B5B8-04C497FD67B9}" type="slidenum">
              <a:rPr lang="zh-CN" altLang="en-US" sz="1600" smtClean="0">
                <a:solidFill>
                  <a:schemeClr val="bg1"/>
                </a:solidFill>
                <a:latin typeface="微软雅黑" panose="020B0503020204020204" pitchFamily="34" charset="-122"/>
                <a:ea typeface="微软雅黑" panose="020B0503020204020204" pitchFamily="34" charset="-122"/>
              </a:rPr>
              <a:pPr algn="r" eaLnBrk="1" hangingPunct="1">
                <a:defRPr/>
              </a:pPr>
              <a:t>‹#›</a:t>
            </a:fld>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标题 1">
            <a:extLst>
              <a:ext uri="{FF2B5EF4-FFF2-40B4-BE49-F238E27FC236}">
                <a16:creationId xmlns:a16="http://schemas.microsoft.com/office/drawing/2014/main" id="{AD8035B8-F57A-42F8-A7E3-48076D681120}"/>
              </a:ext>
            </a:extLst>
          </p:cNvPr>
          <p:cNvSpPr txBox="1">
            <a:spLocks/>
          </p:cNvSpPr>
          <p:nvPr userDrawn="1"/>
        </p:nvSpPr>
        <p:spPr bwMode="auto">
          <a:xfrm>
            <a:off x="177800" y="6438899"/>
            <a:ext cx="8775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2pPr>
            <a:lvl3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3pPr>
            <a:lvl4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4pPr>
            <a:lvl5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5pPr>
            <a:lvl6pPr marL="457189"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6pPr>
            <a:lvl7pPr marL="914377"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7pPr>
            <a:lvl8pPr marL="1371566"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8pPr>
            <a:lvl9pPr marL="1828754"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9pPr>
          </a:lstStyle>
          <a:p>
            <a:r>
              <a:rPr lang="zh-CN" altLang="en-US" sz="1800" kern="0" dirty="0">
                <a:solidFill>
                  <a:schemeClr val="bg1"/>
                </a:solidFill>
              </a:rPr>
              <a:t>程序设计基础</a:t>
            </a:r>
          </a:p>
        </p:txBody>
      </p:sp>
      <p:sp>
        <p:nvSpPr>
          <p:cNvPr id="9" name="矩形 8">
            <a:extLst>
              <a:ext uri="{FF2B5EF4-FFF2-40B4-BE49-F238E27FC236}">
                <a16:creationId xmlns:a16="http://schemas.microsoft.com/office/drawing/2014/main" id="{4F68125C-1C36-44CA-8678-6142D97E4784}"/>
              </a:ext>
            </a:extLst>
          </p:cNvPr>
          <p:cNvSpPr/>
          <p:nvPr userDrawn="1"/>
        </p:nvSpPr>
        <p:spPr bwMode="auto">
          <a:xfrm>
            <a:off x="-6709" y="0"/>
            <a:ext cx="9150709" cy="8128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0" name="内容占位符 2">
            <a:extLst>
              <a:ext uri="{FF2B5EF4-FFF2-40B4-BE49-F238E27FC236}">
                <a16:creationId xmlns:a16="http://schemas.microsoft.com/office/drawing/2014/main" id="{6055B3EC-A512-4978-9D6F-E696C3385311}"/>
              </a:ext>
            </a:extLst>
          </p:cNvPr>
          <p:cNvSpPr>
            <a:spLocks noGrp="1"/>
          </p:cNvSpPr>
          <p:nvPr>
            <p:ph idx="1"/>
          </p:nvPr>
        </p:nvSpPr>
        <p:spPr>
          <a:xfrm>
            <a:off x="177800" y="952500"/>
            <a:ext cx="8775700" cy="5346700"/>
          </a:xfrm>
        </p:spPr>
        <p:txBody>
          <a:bodyPr/>
          <a:lstStyle>
            <a:lvl1pPr marL="0" indent="0">
              <a:buClr>
                <a:srgbClr val="000066"/>
              </a:buClr>
              <a:buSzPct val="80000"/>
              <a:buFont typeface="Wingdings" pitchFamily="2" charset="2"/>
              <a:buNone/>
              <a:defRPr sz="2000" b="0">
                <a:latin typeface="Consolas" panose="020B0609020204030204" pitchFamily="49" charset="0"/>
                <a:ea typeface="+mn-ea"/>
                <a:cs typeface="Arial" panose="020B0604020202020204" pitchFamily="34" charset="0"/>
              </a:defRPr>
            </a:lvl1pPr>
            <a:lvl2pPr>
              <a:buClr>
                <a:srgbClr val="000066"/>
              </a:buClr>
              <a:buSzPct val="80000"/>
              <a:defRPr sz="2800" b="0">
                <a:latin typeface="Arial" panose="020B0604020202020204" pitchFamily="34" charset="0"/>
                <a:ea typeface="+mn-ea"/>
                <a:cs typeface="Arial" panose="020B0604020202020204" pitchFamily="34" charset="0"/>
              </a:defRPr>
            </a:lvl2pPr>
            <a:lvl3pPr>
              <a:buClr>
                <a:srgbClr val="000066"/>
              </a:buClr>
              <a:buSzPct val="80000"/>
              <a:defRPr sz="2400" b="0">
                <a:latin typeface="Arial" panose="020B0604020202020204" pitchFamily="34" charset="0"/>
                <a:ea typeface="+mn-ea"/>
                <a:cs typeface="Arial" panose="020B0604020202020204" pitchFamily="34" charset="0"/>
              </a:defRPr>
            </a:lvl3pPr>
            <a:lvl4pPr>
              <a:buClr>
                <a:srgbClr val="000066"/>
              </a:buClr>
              <a:buSzPct val="80000"/>
              <a:defRPr sz="2400" b="0">
                <a:latin typeface="Arial" panose="020B0604020202020204" pitchFamily="34" charset="0"/>
                <a:ea typeface="+mn-ea"/>
                <a:cs typeface="Arial" panose="020B0604020202020204" pitchFamily="34" charset="0"/>
              </a:defRPr>
            </a:lvl4pPr>
            <a:lvl5pPr>
              <a:buClr>
                <a:srgbClr val="000066"/>
              </a:buClr>
              <a:buSzPct val="80000"/>
              <a:defRPr sz="2400" b="0">
                <a:latin typeface="Arial" panose="020B0604020202020204" pitchFamily="34" charset="0"/>
                <a:ea typeface="+mn-ea"/>
                <a:cs typeface="Arial" panose="020B0604020202020204" pitchFamily="34" charset="0"/>
              </a:defRPr>
            </a:lvl5pPr>
          </a:lstStyle>
          <a:p>
            <a:pPr lvl="0"/>
            <a:endParaRPr lang="zh-CN" altLang="en-US" dirty="0"/>
          </a:p>
        </p:txBody>
      </p:sp>
      <p:sp>
        <p:nvSpPr>
          <p:cNvPr id="2" name="标题 1"/>
          <p:cNvSpPr>
            <a:spLocks noGrp="1"/>
          </p:cNvSpPr>
          <p:nvPr>
            <p:ph type="title"/>
          </p:nvPr>
        </p:nvSpPr>
        <p:spPr>
          <a:xfrm>
            <a:off x="177800" y="0"/>
            <a:ext cx="8775700" cy="812800"/>
          </a:xfrm>
        </p:spPr>
        <p:txBody>
          <a:bodyPr/>
          <a:lstStyle>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233852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8" name="文本占位符 7"/>
          <p:cNvSpPr>
            <a:spLocks noGrp="1"/>
          </p:cNvSpPr>
          <p:nvPr>
            <p:ph type="body" sz="quarter" idx="12"/>
          </p:nvPr>
        </p:nvSpPr>
        <p:spPr>
          <a:xfrm>
            <a:off x="285750" y="1214438"/>
            <a:ext cx="8572500" cy="5214937"/>
          </a:xfrm>
        </p:spPr>
        <p:txBody>
          <a:bodyPr/>
          <a:lstStyle>
            <a:lvl1pPr marL="0" indent="0">
              <a:lnSpc>
                <a:spcPct val="120000"/>
              </a:lnSpc>
              <a:spcBef>
                <a:spcPts val="0"/>
              </a:spcBef>
              <a:buNone/>
              <a:defRPr sz="2000" b="0">
                <a:latin typeface="Consolas" pitchFamily="49" charset="0"/>
                <a:cs typeface="Consolas" pitchFamily="49" charset="0"/>
              </a:defRPr>
            </a:lvl1pPr>
          </a:lstStyle>
          <a:p>
            <a:pPr lvl="0"/>
            <a:endParaRPr lang="zh-CN" altLang="en-US" dirty="0"/>
          </a:p>
        </p:txBody>
      </p:sp>
      <p:sp>
        <p:nvSpPr>
          <p:cNvPr id="4" name="Rectangle 5"/>
          <p:cNvSpPr>
            <a:spLocks noGrp="1" noChangeArrowheads="1"/>
          </p:cNvSpPr>
          <p:nvPr>
            <p:ph type="ftr" sz="quarter" idx="13"/>
          </p:nvPr>
        </p:nvSpPr>
        <p:spPr>
          <a:ln/>
        </p:spPr>
        <p:txBody>
          <a:bodyPr/>
          <a:lstStyle>
            <a:lvl1pPr>
              <a:defRPr/>
            </a:lvl1pPr>
          </a:lstStyle>
          <a:p>
            <a:pPr>
              <a:defRPr/>
            </a:pPr>
            <a:r>
              <a:rPr lang="zh-CN" altLang="en-US"/>
              <a:t>程序设计基础</a:t>
            </a:r>
          </a:p>
        </p:txBody>
      </p:sp>
      <p:sp>
        <p:nvSpPr>
          <p:cNvPr id="5" name="灯片编号占位符 17"/>
          <p:cNvSpPr>
            <a:spLocks noGrp="1"/>
          </p:cNvSpPr>
          <p:nvPr>
            <p:ph type="sldNum" sz="quarter" idx="14"/>
          </p:nvPr>
        </p:nvSpPr>
        <p:spPr/>
        <p:txBody>
          <a:bodyPr/>
          <a:lstStyle>
            <a:lvl1pPr>
              <a:defRPr/>
            </a:lvl1pPr>
          </a:lstStyle>
          <a:p>
            <a:pPr>
              <a:defRPr/>
            </a:pPr>
            <a:fld id="{F9C265C2-273E-4E46-A187-46C89F5F2541}" type="slidenum">
              <a:rPr lang="zh-CN" altLang="en-US"/>
              <a:pPr>
                <a:defRPr/>
              </a:pPr>
              <a:t>‹#›</a:t>
            </a:fld>
            <a:endParaRPr lang="zh-CN" altLang="en-US"/>
          </a:p>
        </p:txBody>
      </p:sp>
    </p:spTree>
    <p:extLst>
      <p:ext uri="{BB962C8B-B14F-4D97-AF65-F5344CB8AC3E}">
        <p14:creationId xmlns:p14="http://schemas.microsoft.com/office/powerpoint/2010/main" val="9747900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04800"/>
            <a:ext cx="6629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单击此处插入标题</a:t>
            </a:r>
          </a:p>
        </p:txBody>
      </p:sp>
      <p:sp>
        <p:nvSpPr>
          <p:cNvPr id="1027" name="Rectangle 3"/>
          <p:cNvSpPr>
            <a:spLocks noGrp="1" noChangeArrowheads="1"/>
          </p:cNvSpPr>
          <p:nvPr>
            <p:ph type="body" idx="1"/>
          </p:nvPr>
        </p:nvSpPr>
        <p:spPr bwMode="auto">
          <a:xfrm>
            <a:off x="685800" y="1828800"/>
            <a:ext cx="7772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5535" r:id="rId1"/>
    <p:sldLayoutId id="2147485536" r:id="rId2"/>
    <p:sldLayoutId id="2147485538" r:id="rId3"/>
    <p:sldLayoutId id="2147485539" r:id="rId4"/>
  </p:sldLayoutIdLst>
  <p:hf hdr="0" ftr="0" dt="0"/>
  <p:txStyles>
    <p:titleStyle>
      <a:lvl1pPr algn="l"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2pPr>
      <a:lvl3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3pPr>
      <a:lvl4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4pPr>
      <a:lvl5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5pPr>
      <a:lvl6pPr marL="457189"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6pPr>
      <a:lvl7pPr marL="914377"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7pPr>
      <a:lvl8pPr marL="1371566"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8pPr>
      <a:lvl9pPr marL="1828754"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9pPr>
    </p:titleStyle>
    <p:bodyStyle>
      <a:lvl1pPr marL="342891" indent="-342891" algn="l" rtl="0" eaLnBrk="0" fontAlgn="base" hangingPunct="0">
        <a:lnSpc>
          <a:spcPct val="110000"/>
        </a:lnSpc>
        <a:spcBef>
          <a:spcPct val="20000"/>
        </a:spcBef>
        <a:spcAft>
          <a:spcPct val="0"/>
        </a:spcAft>
        <a:buClr>
          <a:srgbClr val="0000FF"/>
        </a:buClr>
        <a:buSzPct val="80000"/>
        <a:buBlip>
          <a:blip r:embed="rId6"/>
        </a:buBlip>
        <a:defRPr kumimoji="1" sz="32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32" indent="-285744" algn="l" rtl="0" eaLnBrk="0" fontAlgn="base" hangingPunct="0">
        <a:lnSpc>
          <a:spcPct val="110000"/>
        </a:lnSpc>
        <a:spcBef>
          <a:spcPct val="20000"/>
        </a:spcBef>
        <a:spcAft>
          <a:spcPct val="0"/>
        </a:spcAft>
        <a:buClr>
          <a:srgbClr val="0000FF"/>
        </a:buClr>
        <a:buSzPct val="80000"/>
        <a:buBlip>
          <a:blip r:embed="rId7"/>
        </a:buBlip>
        <a:defRPr kumimoji="1" sz="28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2971" indent="-228594" algn="l" rtl="0" eaLnBrk="0" fontAlgn="base" hangingPunct="0">
        <a:lnSpc>
          <a:spcPct val="110000"/>
        </a:lnSpc>
        <a:spcBef>
          <a:spcPct val="20000"/>
        </a:spcBef>
        <a:spcAft>
          <a:spcPct val="0"/>
        </a:spcAft>
        <a:buClr>
          <a:srgbClr val="0000FF"/>
        </a:buClr>
        <a:buSzPct val="80000"/>
        <a:buBlip>
          <a:blip r:embed="rId6"/>
        </a:buBlip>
        <a:defRPr kumimoji="1" sz="24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160" indent="-228594" algn="l" rtl="0" eaLnBrk="0" fontAlgn="base" hangingPunct="0">
        <a:lnSpc>
          <a:spcPct val="110000"/>
        </a:lnSpc>
        <a:spcBef>
          <a:spcPct val="20000"/>
        </a:spcBef>
        <a:spcAft>
          <a:spcPct val="0"/>
        </a:spcAft>
        <a:buClr>
          <a:srgbClr val="0000FF"/>
        </a:buClr>
        <a:buSzPct val="80000"/>
        <a:buBlip>
          <a:blip r:embed="rId7"/>
        </a:buBlip>
        <a:defRPr kumimoji="1" sz="24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349" indent="-228594" algn="l" rtl="0" eaLnBrk="0" fontAlgn="base" hangingPunct="0">
        <a:lnSpc>
          <a:spcPct val="110000"/>
        </a:lnSpc>
        <a:spcBef>
          <a:spcPct val="20000"/>
        </a:spcBef>
        <a:spcAft>
          <a:spcPct val="0"/>
        </a:spcAft>
        <a:buClr>
          <a:srgbClr val="0000FF"/>
        </a:buClr>
        <a:buSzPct val="80000"/>
        <a:buBlip>
          <a:blip r:embed="rId6"/>
        </a:buBlip>
        <a:defRPr kumimoji="1" sz="24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537" indent="-228594" algn="l" rtl="0" eaLnBrk="1" fontAlgn="base" hangingPunct="1">
        <a:spcBef>
          <a:spcPct val="20000"/>
        </a:spcBef>
        <a:spcAft>
          <a:spcPct val="0"/>
        </a:spcAft>
        <a:buChar char="»"/>
        <a:defRPr kumimoji="1" sz="1600">
          <a:solidFill>
            <a:schemeClr val="tx1"/>
          </a:solidFill>
          <a:latin typeface="+mn-lt"/>
          <a:ea typeface="+mn-ea"/>
        </a:defRPr>
      </a:lvl6pPr>
      <a:lvl7pPr marL="2971726" indent="-228594" algn="l" rtl="0" eaLnBrk="1" fontAlgn="base" hangingPunct="1">
        <a:spcBef>
          <a:spcPct val="20000"/>
        </a:spcBef>
        <a:spcAft>
          <a:spcPct val="0"/>
        </a:spcAft>
        <a:buChar char="»"/>
        <a:defRPr kumimoji="1" sz="1600">
          <a:solidFill>
            <a:schemeClr val="tx1"/>
          </a:solidFill>
          <a:latin typeface="+mn-lt"/>
          <a:ea typeface="+mn-ea"/>
        </a:defRPr>
      </a:lvl7pPr>
      <a:lvl8pPr marL="3428914" indent="-228594" algn="l" rtl="0" eaLnBrk="1" fontAlgn="base" hangingPunct="1">
        <a:spcBef>
          <a:spcPct val="20000"/>
        </a:spcBef>
        <a:spcAft>
          <a:spcPct val="0"/>
        </a:spcAft>
        <a:buChar char="»"/>
        <a:defRPr kumimoji="1" sz="1600">
          <a:solidFill>
            <a:schemeClr val="tx1"/>
          </a:solidFill>
          <a:latin typeface="+mn-lt"/>
          <a:ea typeface="+mn-ea"/>
        </a:defRPr>
      </a:lvl8pPr>
      <a:lvl9pPr marL="3886103" indent="-228594"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2" userDrawn="1">
          <p15:clr>
            <a:srgbClr val="F26B43"/>
          </p15:clr>
        </p15:guide>
        <p15:guide id="2" pos="5640" userDrawn="1">
          <p15:clr>
            <a:srgbClr val="F26B43"/>
          </p15:clr>
        </p15:guide>
        <p15:guide id="3" orient="horz" pos="512" userDrawn="1">
          <p15:clr>
            <a:srgbClr val="F26B43"/>
          </p15:clr>
        </p15:guide>
        <p15:guide id="4" orient="horz" pos="600" userDrawn="1">
          <p15:clr>
            <a:srgbClr val="F26B43"/>
          </p15:clr>
        </p15:guide>
        <p15:guide id="5" orient="horz" pos="4056" userDrawn="1">
          <p15:clr>
            <a:srgbClr val="F26B43"/>
          </p15:clr>
        </p15:guide>
        <p15:guide id="6" orient="horz" pos="396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23E51-9D78-4A6C-B209-5E2E79447B03}"/>
              </a:ext>
            </a:extLst>
          </p:cNvPr>
          <p:cNvSpPr>
            <a:spLocks noGrp="1"/>
          </p:cNvSpPr>
          <p:nvPr>
            <p:ph type="ctrTitle"/>
          </p:nvPr>
        </p:nvSpPr>
        <p:spPr>
          <a:xfrm>
            <a:off x="177800" y="952500"/>
            <a:ext cx="8775700" cy="2138908"/>
          </a:xfrm>
        </p:spPr>
        <p:txBody>
          <a:bodyPr/>
          <a:lstStyle/>
          <a:p>
            <a:pPr algn="ctr"/>
            <a:r>
              <a:rPr lang="zh-CN" altLang="en-US" sz="4000" dirty="0"/>
              <a:t>第</a:t>
            </a:r>
            <a:r>
              <a:rPr lang="en-US" altLang="zh-CN" sz="4000" dirty="0"/>
              <a:t>12</a:t>
            </a:r>
            <a:r>
              <a:rPr lang="zh-CN" altLang="en-US" sz="4000" dirty="0"/>
              <a:t>节、动态规划</a:t>
            </a:r>
            <a:br>
              <a:rPr lang="en-US" altLang="zh-CN" sz="4400" dirty="0"/>
            </a:br>
            <a:r>
              <a:rPr lang="zh-CN" altLang="en-US" sz="2800" dirty="0"/>
              <a:t>教材第</a:t>
            </a:r>
            <a:r>
              <a:rPr lang="en-US" altLang="zh-CN" sz="2800" dirty="0"/>
              <a:t>14</a:t>
            </a:r>
            <a:r>
              <a:rPr lang="zh-CN" altLang="en-US" sz="2800" dirty="0"/>
              <a:t>章</a:t>
            </a:r>
            <a:endParaRPr lang="zh-CN" altLang="en-US" dirty="0"/>
          </a:p>
        </p:txBody>
      </p:sp>
      <p:sp>
        <p:nvSpPr>
          <p:cNvPr id="3" name="副标题 2">
            <a:extLst>
              <a:ext uri="{FF2B5EF4-FFF2-40B4-BE49-F238E27FC236}">
                <a16:creationId xmlns:a16="http://schemas.microsoft.com/office/drawing/2014/main" id="{746981BF-0EA6-4150-A868-CBAF29E17448}"/>
              </a:ext>
            </a:extLst>
          </p:cNvPr>
          <p:cNvSpPr>
            <a:spLocks noGrp="1"/>
          </p:cNvSpPr>
          <p:nvPr>
            <p:ph type="subTitle" idx="1"/>
          </p:nvPr>
        </p:nvSpPr>
        <p:spPr>
          <a:xfrm>
            <a:off x="1371600" y="4546600"/>
            <a:ext cx="6400800" cy="1752600"/>
          </a:xfrm>
        </p:spPr>
        <p:txBody>
          <a:bodyPr anchor="ctr"/>
          <a:lstStyle/>
          <a:p>
            <a:r>
              <a:rPr lang="zh-CN" altLang="en-US" sz="2800" dirty="0"/>
              <a:t>计算机系 王瑀屏</a:t>
            </a:r>
            <a:endParaRPr lang="en-US" altLang="zh-CN" sz="2800" dirty="0"/>
          </a:p>
          <a:p>
            <a:r>
              <a:rPr lang="en-US" altLang="zh-CN" sz="2800" dirty="0"/>
              <a:t>wyp@tsinghua.edu.cn</a:t>
            </a:r>
            <a:endParaRPr lang="zh-CN" altLang="en-US" sz="2800" dirty="0"/>
          </a:p>
        </p:txBody>
      </p:sp>
      <p:sp>
        <p:nvSpPr>
          <p:cNvPr id="4" name="文本框 3">
            <a:extLst>
              <a:ext uri="{FF2B5EF4-FFF2-40B4-BE49-F238E27FC236}">
                <a16:creationId xmlns:a16="http://schemas.microsoft.com/office/drawing/2014/main" id="{27DD2DE2-54EE-4059-B0EE-08A0BC544AF6}"/>
              </a:ext>
            </a:extLst>
          </p:cNvPr>
          <p:cNvSpPr txBox="1"/>
          <p:nvPr/>
        </p:nvSpPr>
        <p:spPr>
          <a:xfrm>
            <a:off x="177800" y="228025"/>
            <a:ext cx="8775700" cy="584775"/>
          </a:xfrm>
          <a:prstGeom prst="rect">
            <a:avLst/>
          </a:prstGeom>
          <a:noFill/>
        </p:spPr>
        <p:txBody>
          <a:bodyPr wrap="square">
            <a:spAutoFit/>
          </a:bodyPr>
          <a:lstStyle/>
          <a:p>
            <a:pPr algn="ctr"/>
            <a:r>
              <a:rPr lang="zh-CN" altLang="en-US" sz="3200" b="1" kern="0" dirty="0">
                <a:solidFill>
                  <a:srgbClr val="FF0000"/>
                </a:solidFill>
                <a:latin typeface="仿宋" panose="02010609060101010101" pitchFamily="49" charset="-122"/>
                <a:ea typeface="仿宋" panose="02010609060101010101" pitchFamily="49" charset="-122"/>
              </a:rPr>
              <a:t>程序设计基础</a:t>
            </a:r>
          </a:p>
        </p:txBody>
      </p:sp>
    </p:spTree>
    <p:extLst>
      <p:ext uri="{BB962C8B-B14F-4D97-AF65-F5344CB8AC3E}">
        <p14:creationId xmlns:p14="http://schemas.microsoft.com/office/powerpoint/2010/main" val="4385239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a:t>动态规划的要素</a:t>
            </a:r>
          </a:p>
        </p:txBody>
      </p:sp>
      <p:sp>
        <p:nvSpPr>
          <p:cNvPr id="9219" name="内容占位符 2"/>
          <p:cNvSpPr>
            <a:spLocks noGrp="1"/>
          </p:cNvSpPr>
          <p:nvPr>
            <p:ph idx="1"/>
          </p:nvPr>
        </p:nvSpPr>
        <p:spPr/>
        <p:txBody>
          <a:bodyPr/>
          <a:lstStyle/>
          <a:p>
            <a:r>
              <a:rPr lang="zh-CN" altLang="en-US"/>
              <a:t>状态：描述一个子问题，根据子问题的最优解才能得到原问题的最优解</a:t>
            </a:r>
          </a:p>
          <a:p>
            <a:r>
              <a:rPr lang="zh-CN" altLang="en-US"/>
              <a:t>状态转移方程：用数学公式描述状态间的演变规律</a:t>
            </a:r>
            <a:endParaRPr lang="en-US" altLang="zh-CN"/>
          </a:p>
          <a:p>
            <a:r>
              <a:rPr lang="zh-CN" altLang="en-US"/>
              <a:t>阶段：状态之间存在依赖关系，须注意处理顺序</a:t>
            </a:r>
            <a:endParaRPr lang="en-US" altLang="zh-CN"/>
          </a:p>
          <a:p>
            <a:r>
              <a:rPr lang="zh-CN" altLang="en-US"/>
              <a:t>决策：通过状态转移方程从旧状态得到新状态的过程</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Effect transition="in" filter="fade">
                                      <p:cBhvr>
                                        <p:cTn id="7" dur="500"/>
                                        <p:tgtEl>
                                          <p:spTgt spid="9219">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9">
                                            <p:txEl>
                                              <p:pRg st="3" end="3"/>
                                            </p:txEl>
                                          </p:spTgt>
                                        </p:tgtEl>
                                        <p:attrNameLst>
                                          <p:attrName>style.visibility</p:attrName>
                                        </p:attrNameLst>
                                      </p:cBhvr>
                                      <p:to>
                                        <p:strVal val="visible"/>
                                      </p:to>
                                    </p:set>
                                    <p:animEffect transition="in" filter="fade">
                                      <p:cBhvr>
                                        <p:cTn id="10"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任务</a:t>
            </a:r>
            <a:r>
              <a:rPr lang="en-US" altLang="zh-CN"/>
              <a:t>1(</a:t>
            </a:r>
            <a:r>
              <a:rPr lang="zh-CN" altLang="en-US"/>
              <a:t>动态规划思路</a:t>
            </a:r>
            <a:r>
              <a:rPr lang="en-US" altLang="zh-CN"/>
              <a:t>)</a:t>
            </a:r>
            <a:endParaRPr lang="zh-CN" altLang="en-US"/>
          </a:p>
        </p:txBody>
      </p:sp>
      <p:sp>
        <p:nvSpPr>
          <p:cNvPr id="12291" name="内容占位符 2"/>
          <p:cNvSpPr>
            <a:spLocks noGrp="1"/>
          </p:cNvSpPr>
          <p:nvPr>
            <p:ph idx="1"/>
          </p:nvPr>
        </p:nvSpPr>
        <p:spPr/>
        <p:txBody>
          <a:bodyPr/>
          <a:lstStyle/>
          <a:p>
            <a:r>
              <a:rPr lang="zh-CN" altLang="en-US"/>
              <a:t>状态：由左下角到达各点的最短距离</a:t>
            </a:r>
            <a:endParaRPr lang="en-US" altLang="zh-CN"/>
          </a:p>
          <a:p>
            <a:r>
              <a:rPr lang="zh-CN" altLang="en-US"/>
              <a:t>状态转移方程：最短距离 </a:t>
            </a:r>
            <a:r>
              <a:rPr lang="en-US" altLang="zh-CN"/>
              <a:t>= MIN(</a:t>
            </a:r>
            <a:r>
              <a:rPr lang="zh-CN" altLang="en-US"/>
              <a:t>左方路径最短距离</a:t>
            </a:r>
            <a:r>
              <a:rPr lang="en-US" altLang="zh-CN"/>
              <a:t>, </a:t>
            </a:r>
            <a:r>
              <a:rPr lang="zh-CN" altLang="en-US"/>
              <a:t>下方路径最短距离</a:t>
            </a:r>
            <a:r>
              <a:rPr lang="en-US" altLang="zh-CN"/>
              <a:t>)</a:t>
            </a:r>
            <a:endParaRPr lang="zh-CN" altLang="en-US"/>
          </a:p>
        </p:txBody>
      </p:sp>
      <p:pic>
        <p:nvPicPr>
          <p:cNvPr id="1229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222625"/>
            <a:ext cx="508635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296"/>
                                        </p:tgtEl>
                                        <p:attrNameLst>
                                          <p:attrName>style.visibility</p:attrName>
                                        </p:attrNameLst>
                                      </p:cBhvr>
                                      <p:to>
                                        <p:strVal val="visible"/>
                                      </p:to>
                                    </p:set>
                                    <p:animEffect transition="in" filter="fade">
                                      <p:cBhvr>
                                        <p:cTn id="12" dur="500"/>
                                        <p:tgtEl>
                                          <p:spTgt spid="122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291">
                                            <p:txEl>
                                              <p:pRg st="1" end="1"/>
                                            </p:txEl>
                                          </p:spTgt>
                                        </p:tgtEl>
                                        <p:attrNameLst>
                                          <p:attrName>style.visibility</p:attrName>
                                        </p:attrNameLst>
                                      </p:cBhvr>
                                      <p:to>
                                        <p:strVal val="visible"/>
                                      </p:to>
                                    </p:set>
                                    <p:animEffect transition="in" filter="fade">
                                      <p:cBhvr>
                                        <p:cTn id="17" dur="500"/>
                                        <p:tgtEl>
                                          <p:spTgt spid="1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回忆：递归算法</a:t>
            </a:r>
          </a:p>
        </p:txBody>
      </p:sp>
      <p:sp>
        <p:nvSpPr>
          <p:cNvPr id="17411" name="内容占位符 5"/>
          <p:cNvSpPr>
            <a:spLocks noGrp="1"/>
          </p:cNvSpPr>
          <p:nvPr>
            <p:ph idx="1"/>
          </p:nvPr>
        </p:nvSpPr>
        <p:spPr/>
        <p:txBody>
          <a:bodyPr/>
          <a:lstStyle/>
          <a:p>
            <a:r>
              <a:rPr lang="zh-CN" altLang="en-US"/>
              <a:t>输入两个正整数</a:t>
            </a:r>
            <a:r>
              <a:rPr lang="en-US" altLang="zh-CN"/>
              <a:t>m</a:t>
            </a:r>
            <a:r>
              <a:rPr lang="zh-CN" altLang="en-US"/>
              <a:t>、</a:t>
            </a:r>
            <a:r>
              <a:rPr lang="en-US" altLang="zh-CN"/>
              <a:t>n</a:t>
            </a:r>
            <a:r>
              <a:rPr lang="zh-CN" altLang="en-US"/>
              <a:t>，求组合数</a:t>
            </a:r>
            <a:r>
              <a:rPr lang="en-US" altLang="zh-CN"/>
              <a:t>C(m, n)</a:t>
            </a:r>
            <a:endParaRPr lang="zh-CN" altLang="en-US"/>
          </a:p>
        </p:txBody>
      </p:sp>
      <p:pic>
        <p:nvPicPr>
          <p:cNvPr id="17414"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24213" y="3022600"/>
            <a:ext cx="2695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a:spLocks noChangeArrowheads="1"/>
          </p:cNvSpPr>
          <p:nvPr/>
        </p:nvSpPr>
        <p:spPr bwMode="auto">
          <a:xfrm>
            <a:off x="2463800" y="4508500"/>
            <a:ext cx="4214813" cy="7080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lgn="ctr" eaLnBrk="1" hangingPunct="1">
              <a:spcBef>
                <a:spcPct val="0"/>
              </a:spcBef>
              <a:buClrTx/>
              <a:buFontTx/>
              <a:buNone/>
            </a:pPr>
            <a:r>
              <a:rPr lang="zh-CN" altLang="en-US" sz="4000">
                <a:solidFill>
                  <a:srgbClr val="FF0000"/>
                </a:solidFill>
              </a:rPr>
              <a:t>存储增强的递归</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idx="1"/>
          </p:nvPr>
        </p:nvSpPr>
        <p:spPr/>
        <p:txBody>
          <a:bodyPr/>
          <a:lstStyle/>
          <a:p>
            <a:pPr>
              <a:spcBef>
                <a:spcPct val="0"/>
              </a:spcBef>
            </a:pPr>
            <a:r>
              <a:rPr lang="en-US" altLang="zh-CN"/>
              <a:t>// </a:t>
            </a:r>
            <a:r>
              <a:rPr lang="zh-CN" altLang="en-US"/>
              <a:t>求从</a:t>
            </a:r>
            <a:r>
              <a:rPr lang="en-US" altLang="zh-CN"/>
              <a:t>(0, 0)</a:t>
            </a:r>
            <a:r>
              <a:rPr lang="zh-CN" altLang="en-US"/>
              <a:t>到达</a:t>
            </a:r>
            <a:r>
              <a:rPr lang="en-US" altLang="zh-CN"/>
              <a:t>(x, y)</a:t>
            </a:r>
            <a:r>
              <a:rPr lang="zh-CN" altLang="en-US"/>
              <a:t>的最短距离</a:t>
            </a:r>
            <a:endParaRPr lang="en-US" altLang="zh-CN"/>
          </a:p>
          <a:p>
            <a:pPr>
              <a:spcBef>
                <a:spcPct val="0"/>
              </a:spcBef>
            </a:pPr>
            <a:r>
              <a:rPr lang="en-US" altLang="zh-CN"/>
              <a:t>int shortest_path(int x, int y) {</a:t>
            </a:r>
          </a:p>
          <a:p>
            <a:pPr>
              <a:spcBef>
                <a:spcPct val="0"/>
              </a:spcBef>
            </a:pPr>
            <a:r>
              <a:rPr lang="en-US" altLang="zh-CN"/>
              <a:t>    // </a:t>
            </a:r>
            <a:r>
              <a:rPr lang="zh-CN" altLang="en-US"/>
              <a:t>如果</a:t>
            </a:r>
            <a:r>
              <a:rPr lang="en-US" altLang="zh-CN"/>
              <a:t>(x, y)</a:t>
            </a:r>
            <a:r>
              <a:rPr lang="zh-CN" altLang="en-US"/>
              <a:t>就是</a:t>
            </a:r>
            <a:r>
              <a:rPr lang="en-US" altLang="zh-CN"/>
              <a:t>(0, 0)</a:t>
            </a:r>
            <a:r>
              <a:rPr lang="zh-CN" altLang="en-US"/>
              <a:t>，返回</a:t>
            </a:r>
            <a:r>
              <a:rPr lang="en-US" altLang="zh-CN"/>
              <a:t>0</a:t>
            </a:r>
          </a:p>
          <a:p>
            <a:pPr>
              <a:spcBef>
                <a:spcPct val="0"/>
              </a:spcBef>
            </a:pPr>
            <a:endParaRPr lang="en-US" altLang="zh-CN"/>
          </a:p>
          <a:p>
            <a:pPr>
              <a:spcBef>
                <a:spcPct val="0"/>
              </a:spcBef>
            </a:pPr>
            <a:r>
              <a:rPr lang="en-US" altLang="zh-CN"/>
              <a:t>    // </a:t>
            </a:r>
            <a:r>
              <a:rPr lang="zh-CN" altLang="en-US"/>
              <a:t>如果</a:t>
            </a:r>
            <a:r>
              <a:rPr lang="en-US" altLang="zh-CN"/>
              <a:t>(x, y)</a:t>
            </a:r>
            <a:r>
              <a:rPr lang="zh-CN" altLang="en-US"/>
              <a:t>已经计算过，返回计算过的值</a:t>
            </a:r>
            <a:endParaRPr lang="en-US" altLang="zh-CN"/>
          </a:p>
          <a:p>
            <a:pPr>
              <a:spcBef>
                <a:spcPct val="0"/>
              </a:spcBef>
            </a:pPr>
            <a:endParaRPr lang="en-US" altLang="zh-CN"/>
          </a:p>
          <a:p>
            <a:pPr>
              <a:spcBef>
                <a:spcPct val="0"/>
              </a:spcBef>
            </a:pPr>
            <a:r>
              <a:rPr lang="en-US" altLang="zh-CN"/>
              <a:t>    // </a:t>
            </a:r>
            <a:r>
              <a:rPr lang="zh-CN" altLang="en-US"/>
              <a:t>如果</a:t>
            </a:r>
            <a:r>
              <a:rPr lang="en-US" altLang="zh-CN"/>
              <a:t>x &gt; 0</a:t>
            </a:r>
            <a:r>
              <a:rPr lang="zh-CN" altLang="en-US"/>
              <a:t>，求</a:t>
            </a:r>
            <a:r>
              <a:rPr lang="en-US" altLang="zh-CN"/>
              <a:t>(0, 0)-(x - 1, y) + (x - 1, y)-(x, y)</a:t>
            </a:r>
          </a:p>
          <a:p>
            <a:pPr>
              <a:spcBef>
                <a:spcPct val="0"/>
              </a:spcBef>
            </a:pPr>
            <a:endParaRPr lang="en-US" altLang="zh-CN"/>
          </a:p>
          <a:p>
            <a:pPr>
              <a:spcBef>
                <a:spcPct val="0"/>
              </a:spcBef>
            </a:pPr>
            <a:r>
              <a:rPr lang="en-US" altLang="zh-CN"/>
              <a:t>    // </a:t>
            </a:r>
            <a:r>
              <a:rPr lang="zh-CN" altLang="en-US"/>
              <a:t>如果</a:t>
            </a:r>
            <a:r>
              <a:rPr lang="en-US" altLang="zh-CN"/>
              <a:t>y &gt; 0</a:t>
            </a:r>
            <a:r>
              <a:rPr lang="zh-CN" altLang="en-US"/>
              <a:t>，求</a:t>
            </a:r>
            <a:r>
              <a:rPr lang="en-US" altLang="zh-CN"/>
              <a:t>(0, 0)-(x, y - 1) + (x, y - 1)-(x, y)</a:t>
            </a:r>
          </a:p>
          <a:p>
            <a:pPr>
              <a:spcBef>
                <a:spcPct val="0"/>
              </a:spcBef>
            </a:pPr>
            <a:endParaRPr lang="en-US" altLang="zh-CN"/>
          </a:p>
          <a:p>
            <a:pPr>
              <a:spcBef>
                <a:spcPct val="0"/>
              </a:spcBef>
            </a:pPr>
            <a:r>
              <a:rPr lang="en-US" altLang="zh-CN"/>
              <a:t>    // </a:t>
            </a:r>
            <a:r>
              <a:rPr lang="zh-CN" altLang="en-US"/>
              <a:t>取二者较小的，返回</a:t>
            </a:r>
            <a:endParaRPr lang="en-US" altLang="zh-CN"/>
          </a:p>
          <a:p>
            <a:pPr>
              <a:spcBef>
                <a:spcPct val="0"/>
              </a:spcBef>
            </a:pPr>
            <a:endParaRPr lang="en-US" altLang="zh-CN"/>
          </a:p>
          <a:p>
            <a:pPr>
              <a:spcBef>
                <a:spcPct val="0"/>
              </a:spcBef>
            </a:pPr>
            <a:r>
              <a:rPr lang="en-US" altLang="zh-CN"/>
              <a:t>}</a:t>
            </a:r>
            <a:endParaRPr lang="zh-CN" altLang="en-US"/>
          </a:p>
        </p:txBody>
      </p:sp>
      <p:sp>
        <p:nvSpPr>
          <p:cNvPr id="18434" name="标题 5"/>
          <p:cNvSpPr>
            <a:spLocks noGrp="1"/>
          </p:cNvSpPr>
          <p:nvPr>
            <p:ph type="title"/>
          </p:nvPr>
        </p:nvSpPr>
        <p:spPr/>
        <p:txBody>
          <a:bodyPr/>
          <a:lstStyle/>
          <a:p>
            <a:r>
              <a:rPr lang="zh-CN" altLang="en-US"/>
              <a:t>任务</a:t>
            </a:r>
            <a:r>
              <a:rPr lang="en-US" altLang="zh-CN"/>
              <a:t>1</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fade">
                                      <p:cBhvr>
                                        <p:cTn id="7" dur="500"/>
                                        <p:tgtEl>
                                          <p:spTgt spid="7">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8" end="8"/>
                                            </p:txEl>
                                          </p:spTgt>
                                        </p:tgtEl>
                                        <p:attrNameLst>
                                          <p:attrName>style.visibility</p:attrName>
                                        </p:attrNameLst>
                                      </p:cBhvr>
                                      <p:to>
                                        <p:strVal val="visible"/>
                                      </p:to>
                                    </p:set>
                                    <p:animEffect transition="in" filter="fade">
                                      <p:cBhvr>
                                        <p:cTn id="12" dur="500"/>
                                        <p:tgtEl>
                                          <p:spTgt spid="7">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0" end="10"/>
                                            </p:txEl>
                                          </p:spTgt>
                                        </p:tgtEl>
                                        <p:attrNameLst>
                                          <p:attrName>style.visibility</p:attrName>
                                        </p:attrNameLst>
                                      </p:cBhvr>
                                      <p:to>
                                        <p:strVal val="visible"/>
                                      </p:to>
                                    </p:set>
                                    <p:animEffect transition="in" filter="fade">
                                      <p:cBhvr>
                                        <p:cTn id="17" dur="500"/>
                                        <p:tgtEl>
                                          <p:spTgt spid="7">
                                            <p:txEl>
                                              <p:pRg st="10" end="1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任务</a:t>
            </a:r>
            <a:r>
              <a:rPr lang="en-US" altLang="zh-CN"/>
              <a:t>1</a:t>
            </a:r>
            <a:endParaRPr lang="zh-CN" altLang="en-US"/>
          </a:p>
        </p:txBody>
      </p:sp>
      <p:sp>
        <p:nvSpPr>
          <p:cNvPr id="6" name="内容占位符 5"/>
          <p:cNvSpPr>
            <a:spLocks noGrp="1"/>
          </p:cNvSpPr>
          <p:nvPr>
            <p:ph idx="1"/>
          </p:nvPr>
        </p:nvSpPr>
        <p:spPr/>
        <p:txBody>
          <a:bodyPr/>
          <a:lstStyle/>
          <a:p>
            <a:r>
              <a:rPr lang="zh-CN" altLang="en-US"/>
              <a:t>若干条边，如何表示？</a:t>
            </a:r>
            <a:endParaRPr lang="en-US" altLang="zh-CN"/>
          </a:p>
          <a:p>
            <a:pPr lvl="1"/>
            <a:r>
              <a:rPr lang="en-US" altLang="zh-CN"/>
              <a:t>int h[4][3]; // </a:t>
            </a:r>
            <a:r>
              <a:rPr lang="zh-CN" altLang="en-US"/>
              <a:t>水平的边</a:t>
            </a:r>
            <a:endParaRPr lang="en-US" altLang="zh-CN"/>
          </a:p>
          <a:p>
            <a:pPr lvl="1"/>
            <a:r>
              <a:rPr lang="en-US" altLang="zh-CN"/>
              <a:t>int v[3][4]; // </a:t>
            </a:r>
            <a:r>
              <a:rPr lang="zh-CN" altLang="en-US"/>
              <a:t>垂直的边</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3143250"/>
            <a:ext cx="6464300"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文本占位符 5"/>
          <p:cNvSpPr>
            <a:spLocks noGrp="1"/>
          </p:cNvSpPr>
          <p:nvPr>
            <p:ph idx="1"/>
          </p:nvPr>
        </p:nvSpPr>
        <p:spPr/>
        <p:txBody>
          <a:bodyPr/>
          <a:lstStyle/>
          <a:p>
            <a:pPr>
              <a:spcBef>
                <a:spcPct val="0"/>
              </a:spcBef>
            </a:pPr>
            <a:r>
              <a:rPr lang="en-US" altLang="zh-CN"/>
              <a:t>// </a:t>
            </a:r>
            <a:r>
              <a:rPr lang="zh-CN" altLang="en-US"/>
              <a:t>求从</a:t>
            </a:r>
            <a:r>
              <a:rPr lang="en-US" altLang="zh-CN"/>
              <a:t>(0, 0)</a:t>
            </a:r>
            <a:r>
              <a:rPr lang="zh-CN" altLang="en-US"/>
              <a:t>到达</a:t>
            </a:r>
            <a:r>
              <a:rPr lang="en-US" altLang="zh-CN"/>
              <a:t>(x, y)</a:t>
            </a:r>
            <a:r>
              <a:rPr lang="zh-CN" altLang="en-US"/>
              <a:t>的最短距离</a:t>
            </a:r>
          </a:p>
          <a:p>
            <a:pPr>
              <a:spcBef>
                <a:spcPct val="0"/>
              </a:spcBef>
            </a:pPr>
            <a:r>
              <a:rPr lang="en-US" altLang="zh-CN"/>
              <a:t>int shortest_path(int x, int y) {</a:t>
            </a:r>
          </a:p>
          <a:p>
            <a:pPr>
              <a:spcBef>
                <a:spcPct val="0"/>
              </a:spcBef>
            </a:pPr>
            <a:r>
              <a:rPr lang="en-US" altLang="zh-CN"/>
              <a:t>    // </a:t>
            </a:r>
            <a:r>
              <a:rPr lang="zh-CN" altLang="en-US"/>
              <a:t>如果</a:t>
            </a:r>
            <a:r>
              <a:rPr lang="en-US" altLang="zh-CN"/>
              <a:t>(x, y)</a:t>
            </a:r>
            <a:r>
              <a:rPr lang="zh-CN" altLang="en-US"/>
              <a:t>就是</a:t>
            </a:r>
            <a:r>
              <a:rPr lang="en-US" altLang="zh-CN"/>
              <a:t>(0, 0)</a:t>
            </a:r>
            <a:r>
              <a:rPr lang="zh-CN" altLang="en-US"/>
              <a:t>，返回</a:t>
            </a:r>
            <a:r>
              <a:rPr lang="en-US" altLang="zh-CN"/>
              <a:t>0</a:t>
            </a:r>
          </a:p>
          <a:p>
            <a:pPr>
              <a:spcBef>
                <a:spcPct val="0"/>
              </a:spcBef>
            </a:pPr>
            <a:endParaRPr lang="en-US" altLang="zh-CN"/>
          </a:p>
          <a:p>
            <a:pPr>
              <a:spcBef>
                <a:spcPct val="0"/>
              </a:spcBef>
            </a:pPr>
            <a:r>
              <a:rPr lang="en-US" altLang="zh-CN"/>
              <a:t>    // </a:t>
            </a:r>
            <a:r>
              <a:rPr lang="zh-CN" altLang="en-US"/>
              <a:t>如果</a:t>
            </a:r>
            <a:r>
              <a:rPr lang="en-US" altLang="zh-CN"/>
              <a:t>(x, y)</a:t>
            </a:r>
            <a:r>
              <a:rPr lang="zh-CN" altLang="en-US"/>
              <a:t>已经计算过，返回计算过的值</a:t>
            </a:r>
          </a:p>
          <a:p>
            <a:pPr>
              <a:spcBef>
                <a:spcPct val="0"/>
              </a:spcBef>
            </a:pPr>
            <a:endParaRPr lang="zh-CN" altLang="en-US"/>
          </a:p>
          <a:p>
            <a:pPr>
              <a:spcBef>
                <a:spcPct val="0"/>
              </a:spcBef>
            </a:pPr>
            <a:r>
              <a:rPr lang="zh-CN" altLang="en-US"/>
              <a:t>    </a:t>
            </a:r>
            <a:r>
              <a:rPr lang="en-US" altLang="zh-CN"/>
              <a:t>// </a:t>
            </a:r>
            <a:r>
              <a:rPr lang="zh-CN" altLang="en-US"/>
              <a:t>如果</a:t>
            </a:r>
            <a:r>
              <a:rPr lang="en-US" altLang="zh-CN"/>
              <a:t>x &gt; 0</a:t>
            </a:r>
            <a:r>
              <a:rPr lang="zh-CN" altLang="en-US"/>
              <a:t>，求</a:t>
            </a:r>
            <a:r>
              <a:rPr lang="en-US" altLang="zh-CN"/>
              <a:t>(0, 0)-(x - 1, y) + (x - 1, y)-(x, y)</a:t>
            </a:r>
          </a:p>
          <a:p>
            <a:pPr>
              <a:spcBef>
                <a:spcPct val="0"/>
              </a:spcBef>
            </a:pPr>
            <a:endParaRPr lang="en-US" altLang="zh-CN"/>
          </a:p>
          <a:p>
            <a:pPr>
              <a:spcBef>
                <a:spcPct val="0"/>
              </a:spcBef>
            </a:pPr>
            <a:r>
              <a:rPr lang="en-US" altLang="zh-CN"/>
              <a:t>    // </a:t>
            </a:r>
            <a:r>
              <a:rPr lang="zh-CN" altLang="en-US"/>
              <a:t>如果</a:t>
            </a:r>
            <a:r>
              <a:rPr lang="en-US" altLang="zh-CN"/>
              <a:t>y &gt; 0</a:t>
            </a:r>
            <a:r>
              <a:rPr lang="zh-CN" altLang="en-US"/>
              <a:t>，求</a:t>
            </a:r>
            <a:r>
              <a:rPr lang="en-US" altLang="zh-CN"/>
              <a:t>(0, 0)-(x, y - 1) + (x, y - 1)-(x, y)</a:t>
            </a:r>
          </a:p>
          <a:p>
            <a:pPr>
              <a:spcBef>
                <a:spcPct val="0"/>
              </a:spcBef>
            </a:pPr>
            <a:endParaRPr lang="en-US" altLang="zh-CN"/>
          </a:p>
          <a:p>
            <a:pPr>
              <a:spcBef>
                <a:spcPct val="0"/>
              </a:spcBef>
            </a:pPr>
            <a:r>
              <a:rPr lang="en-US" altLang="zh-CN"/>
              <a:t>    // </a:t>
            </a:r>
            <a:r>
              <a:rPr lang="zh-CN" altLang="en-US"/>
              <a:t>取二者较小的，返回</a:t>
            </a:r>
          </a:p>
          <a:p>
            <a:pPr>
              <a:spcBef>
                <a:spcPct val="0"/>
              </a:spcBef>
            </a:pPr>
            <a:endParaRPr lang="zh-CN" altLang="en-US"/>
          </a:p>
          <a:p>
            <a:pPr>
              <a:spcBef>
                <a:spcPct val="0"/>
              </a:spcBef>
            </a:pPr>
            <a:r>
              <a:rPr lang="en-US" altLang="zh-CN"/>
              <a:t>}</a:t>
            </a:r>
          </a:p>
        </p:txBody>
      </p:sp>
      <p:sp>
        <p:nvSpPr>
          <p:cNvPr id="20482" name="标题 1"/>
          <p:cNvSpPr>
            <a:spLocks noGrp="1"/>
          </p:cNvSpPr>
          <p:nvPr>
            <p:ph type="title"/>
          </p:nvPr>
        </p:nvSpPr>
        <p:spPr/>
        <p:txBody>
          <a:bodyPr/>
          <a:lstStyle/>
          <a:p>
            <a:r>
              <a:rPr lang="zh-CN" altLang="en-US"/>
              <a:t>任务</a:t>
            </a:r>
            <a:r>
              <a:rPr lang="en-US" altLang="zh-CN"/>
              <a:t>1</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文本占位符 5"/>
          <p:cNvSpPr>
            <a:spLocks noGrp="1"/>
          </p:cNvSpPr>
          <p:nvPr>
            <p:ph idx="1"/>
          </p:nvPr>
        </p:nvSpPr>
        <p:spPr/>
        <p:txBody>
          <a:bodyPr/>
          <a:lstStyle/>
          <a:p>
            <a:pPr>
              <a:spcBef>
                <a:spcPct val="0"/>
              </a:spcBef>
            </a:pPr>
            <a:r>
              <a:rPr lang="en-US" altLang="zh-CN"/>
              <a:t>// </a:t>
            </a:r>
            <a:r>
              <a:rPr lang="zh-CN" altLang="en-US"/>
              <a:t>求从</a:t>
            </a:r>
            <a:r>
              <a:rPr lang="en-US" altLang="zh-CN"/>
              <a:t>(0, 0)</a:t>
            </a:r>
            <a:r>
              <a:rPr lang="zh-CN" altLang="en-US"/>
              <a:t>到达</a:t>
            </a:r>
            <a:r>
              <a:rPr lang="en-US" altLang="zh-CN"/>
              <a:t>(x, y)</a:t>
            </a:r>
            <a:r>
              <a:rPr lang="zh-CN" altLang="en-US"/>
              <a:t>的最短距离</a:t>
            </a:r>
          </a:p>
          <a:p>
            <a:pPr>
              <a:spcBef>
                <a:spcPct val="0"/>
              </a:spcBef>
            </a:pPr>
            <a:r>
              <a:rPr lang="en-US" altLang="zh-CN"/>
              <a:t>int shortest_path(int x, int y) {</a:t>
            </a:r>
          </a:p>
          <a:p>
            <a:pPr>
              <a:spcBef>
                <a:spcPct val="0"/>
              </a:spcBef>
            </a:pPr>
            <a:r>
              <a:rPr lang="en-US" altLang="zh-CN">
                <a:solidFill>
                  <a:srgbClr val="FF0000"/>
                </a:solidFill>
              </a:rPr>
              <a:t>    if (x == 0 &amp;&amp; y == 0)</a:t>
            </a:r>
          </a:p>
          <a:p>
            <a:pPr>
              <a:spcBef>
                <a:spcPct val="0"/>
              </a:spcBef>
            </a:pPr>
            <a:r>
              <a:rPr lang="en-US" altLang="zh-CN">
                <a:solidFill>
                  <a:srgbClr val="FF0000"/>
                </a:solidFill>
              </a:rPr>
              <a:t>        return 0;</a:t>
            </a:r>
          </a:p>
          <a:p>
            <a:pPr>
              <a:spcBef>
                <a:spcPct val="0"/>
              </a:spcBef>
            </a:pPr>
            <a:r>
              <a:rPr lang="en-US" altLang="zh-CN"/>
              <a:t>    // </a:t>
            </a:r>
            <a:r>
              <a:rPr lang="zh-CN" altLang="en-US"/>
              <a:t>如果</a:t>
            </a:r>
            <a:r>
              <a:rPr lang="en-US" altLang="zh-CN"/>
              <a:t>(x, y)</a:t>
            </a:r>
            <a:r>
              <a:rPr lang="zh-CN" altLang="en-US"/>
              <a:t>已经计算过，返回计算过的值</a:t>
            </a:r>
          </a:p>
          <a:p>
            <a:pPr>
              <a:spcBef>
                <a:spcPct val="0"/>
              </a:spcBef>
            </a:pPr>
            <a:endParaRPr lang="zh-CN" altLang="en-US"/>
          </a:p>
          <a:p>
            <a:pPr>
              <a:spcBef>
                <a:spcPct val="0"/>
              </a:spcBef>
            </a:pPr>
            <a:r>
              <a:rPr lang="zh-CN" altLang="en-US"/>
              <a:t>    </a:t>
            </a:r>
            <a:r>
              <a:rPr lang="en-US" altLang="zh-CN"/>
              <a:t>// </a:t>
            </a:r>
            <a:r>
              <a:rPr lang="zh-CN" altLang="en-US"/>
              <a:t>如果</a:t>
            </a:r>
            <a:r>
              <a:rPr lang="en-US" altLang="zh-CN"/>
              <a:t>x &gt; 0</a:t>
            </a:r>
            <a:r>
              <a:rPr lang="zh-CN" altLang="en-US"/>
              <a:t>，求</a:t>
            </a:r>
            <a:r>
              <a:rPr lang="en-US" altLang="zh-CN"/>
              <a:t>(0, 0)-(x - 1, y) + (x - 1, y)-(x, y)</a:t>
            </a:r>
          </a:p>
          <a:p>
            <a:pPr>
              <a:spcBef>
                <a:spcPct val="0"/>
              </a:spcBef>
            </a:pPr>
            <a:endParaRPr lang="en-US" altLang="zh-CN"/>
          </a:p>
          <a:p>
            <a:pPr>
              <a:spcBef>
                <a:spcPct val="0"/>
              </a:spcBef>
            </a:pPr>
            <a:r>
              <a:rPr lang="en-US" altLang="zh-CN"/>
              <a:t>    // </a:t>
            </a:r>
            <a:r>
              <a:rPr lang="zh-CN" altLang="en-US"/>
              <a:t>如果</a:t>
            </a:r>
            <a:r>
              <a:rPr lang="en-US" altLang="zh-CN"/>
              <a:t>y &gt; 0</a:t>
            </a:r>
            <a:r>
              <a:rPr lang="zh-CN" altLang="en-US"/>
              <a:t>，求</a:t>
            </a:r>
            <a:r>
              <a:rPr lang="en-US" altLang="zh-CN"/>
              <a:t>(0, 0)-(x, y - 1) + (x, y - 1)-(x, y)</a:t>
            </a:r>
          </a:p>
          <a:p>
            <a:pPr>
              <a:spcBef>
                <a:spcPct val="0"/>
              </a:spcBef>
            </a:pPr>
            <a:endParaRPr lang="en-US" altLang="zh-CN"/>
          </a:p>
          <a:p>
            <a:pPr>
              <a:spcBef>
                <a:spcPct val="0"/>
              </a:spcBef>
            </a:pPr>
            <a:r>
              <a:rPr lang="en-US" altLang="zh-CN"/>
              <a:t>    // </a:t>
            </a:r>
            <a:r>
              <a:rPr lang="zh-CN" altLang="en-US"/>
              <a:t>取二者较小的，返回</a:t>
            </a:r>
          </a:p>
          <a:p>
            <a:pPr>
              <a:spcBef>
                <a:spcPct val="0"/>
              </a:spcBef>
            </a:pPr>
            <a:endParaRPr lang="zh-CN" altLang="en-US"/>
          </a:p>
          <a:p>
            <a:pPr>
              <a:spcBef>
                <a:spcPct val="0"/>
              </a:spcBef>
            </a:pPr>
            <a:r>
              <a:rPr lang="en-US" altLang="zh-CN"/>
              <a:t>}</a:t>
            </a:r>
          </a:p>
        </p:txBody>
      </p:sp>
      <p:sp>
        <p:nvSpPr>
          <p:cNvPr id="21506" name="标题 1"/>
          <p:cNvSpPr>
            <a:spLocks noGrp="1"/>
          </p:cNvSpPr>
          <p:nvPr>
            <p:ph type="title"/>
          </p:nvPr>
        </p:nvSpPr>
        <p:spPr/>
        <p:txBody>
          <a:bodyPr/>
          <a:lstStyle/>
          <a:p>
            <a:r>
              <a:rPr lang="zh-CN" altLang="en-US"/>
              <a:t>任务</a:t>
            </a:r>
            <a:r>
              <a:rPr lang="en-US" altLang="zh-CN"/>
              <a:t>1</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文本占位符 5"/>
          <p:cNvSpPr>
            <a:spLocks noGrp="1"/>
          </p:cNvSpPr>
          <p:nvPr>
            <p:ph idx="1"/>
          </p:nvPr>
        </p:nvSpPr>
        <p:spPr/>
        <p:txBody>
          <a:bodyPr/>
          <a:lstStyle/>
          <a:p>
            <a:pPr>
              <a:spcBef>
                <a:spcPct val="0"/>
              </a:spcBef>
            </a:pPr>
            <a:r>
              <a:rPr lang="en-US" altLang="zh-CN"/>
              <a:t>// </a:t>
            </a:r>
            <a:r>
              <a:rPr lang="zh-CN" altLang="en-US"/>
              <a:t>求从</a:t>
            </a:r>
            <a:r>
              <a:rPr lang="en-US" altLang="zh-CN"/>
              <a:t>(0, 0)</a:t>
            </a:r>
            <a:r>
              <a:rPr lang="zh-CN" altLang="en-US"/>
              <a:t>到达</a:t>
            </a:r>
            <a:r>
              <a:rPr lang="en-US" altLang="zh-CN"/>
              <a:t>(x, y)</a:t>
            </a:r>
            <a:r>
              <a:rPr lang="zh-CN" altLang="en-US"/>
              <a:t>的最短距离</a:t>
            </a:r>
          </a:p>
          <a:p>
            <a:pPr>
              <a:spcBef>
                <a:spcPct val="0"/>
              </a:spcBef>
            </a:pPr>
            <a:r>
              <a:rPr lang="en-US" altLang="zh-CN"/>
              <a:t>int shortest_path(int x, int y) {</a:t>
            </a:r>
          </a:p>
          <a:p>
            <a:pPr>
              <a:spcBef>
                <a:spcPct val="0"/>
              </a:spcBef>
            </a:pPr>
            <a:r>
              <a:rPr lang="en-US" altLang="zh-CN"/>
              <a:t>    if (x == 0 &amp;&amp; y == 0)</a:t>
            </a:r>
          </a:p>
          <a:p>
            <a:pPr>
              <a:spcBef>
                <a:spcPct val="0"/>
              </a:spcBef>
            </a:pPr>
            <a:r>
              <a:rPr lang="en-US" altLang="zh-CN"/>
              <a:t>        return 0;</a:t>
            </a:r>
          </a:p>
          <a:p>
            <a:pPr>
              <a:spcBef>
                <a:spcPct val="0"/>
              </a:spcBef>
            </a:pPr>
            <a:r>
              <a:rPr lang="en-US" altLang="zh-CN">
                <a:solidFill>
                  <a:srgbClr val="FF0000"/>
                </a:solidFill>
              </a:rPr>
              <a:t>    if (dis[y][x] &gt; 0)</a:t>
            </a:r>
          </a:p>
          <a:p>
            <a:pPr>
              <a:spcBef>
                <a:spcPct val="0"/>
              </a:spcBef>
            </a:pPr>
            <a:r>
              <a:rPr lang="en-US" altLang="zh-CN">
                <a:solidFill>
                  <a:srgbClr val="FF0000"/>
                </a:solidFill>
              </a:rPr>
              <a:t>        return dis[y][x];</a:t>
            </a:r>
            <a:endParaRPr lang="zh-CN" altLang="en-US">
              <a:solidFill>
                <a:srgbClr val="FF0000"/>
              </a:solidFill>
            </a:endParaRPr>
          </a:p>
          <a:p>
            <a:pPr>
              <a:spcBef>
                <a:spcPct val="0"/>
              </a:spcBef>
            </a:pPr>
            <a:r>
              <a:rPr lang="zh-CN" altLang="en-US"/>
              <a:t>    </a:t>
            </a:r>
            <a:r>
              <a:rPr lang="en-US" altLang="zh-CN"/>
              <a:t>// </a:t>
            </a:r>
            <a:r>
              <a:rPr lang="zh-CN" altLang="en-US"/>
              <a:t>如果</a:t>
            </a:r>
            <a:r>
              <a:rPr lang="en-US" altLang="zh-CN"/>
              <a:t>x &gt; 0</a:t>
            </a:r>
            <a:r>
              <a:rPr lang="zh-CN" altLang="en-US"/>
              <a:t>，求</a:t>
            </a:r>
            <a:r>
              <a:rPr lang="en-US" altLang="zh-CN"/>
              <a:t>(0, 0)-(x - 1, y) + (x - 1, y)-(x, y)</a:t>
            </a:r>
          </a:p>
          <a:p>
            <a:pPr>
              <a:spcBef>
                <a:spcPct val="0"/>
              </a:spcBef>
            </a:pPr>
            <a:endParaRPr lang="en-US" altLang="zh-CN"/>
          </a:p>
          <a:p>
            <a:pPr>
              <a:spcBef>
                <a:spcPct val="0"/>
              </a:spcBef>
            </a:pPr>
            <a:r>
              <a:rPr lang="en-US" altLang="zh-CN"/>
              <a:t>    // </a:t>
            </a:r>
            <a:r>
              <a:rPr lang="zh-CN" altLang="en-US"/>
              <a:t>如果</a:t>
            </a:r>
            <a:r>
              <a:rPr lang="en-US" altLang="zh-CN"/>
              <a:t>y &gt; 0</a:t>
            </a:r>
            <a:r>
              <a:rPr lang="zh-CN" altLang="en-US"/>
              <a:t>，求</a:t>
            </a:r>
            <a:r>
              <a:rPr lang="en-US" altLang="zh-CN"/>
              <a:t>(0, 0)-(x, y - 1) + (x, y - 1)-(x, y)</a:t>
            </a:r>
          </a:p>
          <a:p>
            <a:pPr>
              <a:spcBef>
                <a:spcPct val="0"/>
              </a:spcBef>
            </a:pPr>
            <a:endParaRPr lang="en-US" altLang="zh-CN"/>
          </a:p>
          <a:p>
            <a:pPr>
              <a:spcBef>
                <a:spcPct val="0"/>
              </a:spcBef>
            </a:pPr>
            <a:r>
              <a:rPr lang="en-US" altLang="zh-CN"/>
              <a:t>    // </a:t>
            </a:r>
            <a:r>
              <a:rPr lang="zh-CN" altLang="en-US"/>
              <a:t>取二者较小的，返回</a:t>
            </a:r>
          </a:p>
          <a:p>
            <a:pPr>
              <a:spcBef>
                <a:spcPct val="0"/>
              </a:spcBef>
            </a:pPr>
            <a:endParaRPr lang="zh-CN" altLang="en-US"/>
          </a:p>
          <a:p>
            <a:pPr>
              <a:spcBef>
                <a:spcPct val="0"/>
              </a:spcBef>
            </a:pPr>
            <a:r>
              <a:rPr lang="en-US" altLang="zh-CN"/>
              <a:t>}</a:t>
            </a:r>
          </a:p>
        </p:txBody>
      </p:sp>
      <p:sp>
        <p:nvSpPr>
          <p:cNvPr id="22530" name="标题 1"/>
          <p:cNvSpPr>
            <a:spLocks noGrp="1"/>
          </p:cNvSpPr>
          <p:nvPr>
            <p:ph type="title"/>
          </p:nvPr>
        </p:nvSpPr>
        <p:spPr/>
        <p:txBody>
          <a:bodyPr/>
          <a:lstStyle/>
          <a:p>
            <a:r>
              <a:rPr lang="zh-CN" altLang="en-US"/>
              <a:t>任务</a:t>
            </a:r>
            <a:r>
              <a:rPr lang="en-US" altLang="zh-CN"/>
              <a:t>1</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文本占位符 5"/>
          <p:cNvSpPr>
            <a:spLocks noGrp="1"/>
          </p:cNvSpPr>
          <p:nvPr>
            <p:ph idx="1"/>
          </p:nvPr>
        </p:nvSpPr>
        <p:spPr/>
        <p:txBody>
          <a:bodyPr/>
          <a:lstStyle/>
          <a:p>
            <a:pPr>
              <a:spcBef>
                <a:spcPct val="0"/>
              </a:spcBef>
            </a:pPr>
            <a:r>
              <a:rPr lang="en-US" altLang="zh-CN"/>
              <a:t>// </a:t>
            </a:r>
            <a:r>
              <a:rPr lang="zh-CN" altLang="en-US"/>
              <a:t>求从</a:t>
            </a:r>
            <a:r>
              <a:rPr lang="en-US" altLang="zh-CN"/>
              <a:t>(0, 0)</a:t>
            </a:r>
            <a:r>
              <a:rPr lang="zh-CN" altLang="en-US"/>
              <a:t>到达</a:t>
            </a:r>
            <a:r>
              <a:rPr lang="en-US" altLang="zh-CN"/>
              <a:t>(x, y)</a:t>
            </a:r>
            <a:r>
              <a:rPr lang="zh-CN" altLang="en-US"/>
              <a:t>的最短距离</a:t>
            </a:r>
          </a:p>
          <a:p>
            <a:pPr>
              <a:spcBef>
                <a:spcPct val="0"/>
              </a:spcBef>
            </a:pPr>
            <a:r>
              <a:rPr lang="en-US" altLang="zh-CN"/>
              <a:t>int shortest_path(int x, int y) {</a:t>
            </a:r>
          </a:p>
          <a:p>
            <a:pPr>
              <a:spcBef>
                <a:spcPct val="0"/>
              </a:spcBef>
            </a:pPr>
            <a:r>
              <a:rPr lang="en-US" altLang="zh-CN"/>
              <a:t>    if (x == 0 &amp;&amp; y == 0)</a:t>
            </a:r>
          </a:p>
          <a:p>
            <a:pPr>
              <a:spcBef>
                <a:spcPct val="0"/>
              </a:spcBef>
            </a:pPr>
            <a:r>
              <a:rPr lang="en-US" altLang="zh-CN"/>
              <a:t>        return 0;</a:t>
            </a:r>
          </a:p>
          <a:p>
            <a:pPr>
              <a:spcBef>
                <a:spcPct val="0"/>
              </a:spcBef>
            </a:pPr>
            <a:r>
              <a:rPr lang="en-US" altLang="zh-CN"/>
              <a:t>    if (dis[y][x] &gt; 0)</a:t>
            </a:r>
          </a:p>
          <a:p>
            <a:pPr>
              <a:spcBef>
                <a:spcPct val="0"/>
              </a:spcBef>
            </a:pPr>
            <a:r>
              <a:rPr lang="en-US" altLang="zh-CN"/>
              <a:t>        return dis[y][x];</a:t>
            </a:r>
            <a:endParaRPr lang="zh-CN" altLang="en-US"/>
          </a:p>
          <a:p>
            <a:pPr>
              <a:spcBef>
                <a:spcPct val="0"/>
              </a:spcBef>
            </a:pPr>
            <a:r>
              <a:rPr lang="en-US" altLang="zh-CN">
                <a:solidFill>
                  <a:srgbClr val="FF0000"/>
                </a:solidFill>
              </a:rPr>
              <a:t>    int dx = INF;</a:t>
            </a:r>
          </a:p>
          <a:p>
            <a:pPr>
              <a:spcBef>
                <a:spcPct val="0"/>
              </a:spcBef>
            </a:pPr>
            <a:r>
              <a:rPr lang="en-US" altLang="zh-CN">
                <a:solidFill>
                  <a:srgbClr val="FF0000"/>
                </a:solidFill>
              </a:rPr>
              <a:t>    if (x &gt; 0) dx = shortest_path(x - 1, y) + h[y][x - 1];</a:t>
            </a:r>
          </a:p>
          <a:p>
            <a:pPr>
              <a:spcBef>
                <a:spcPct val="0"/>
              </a:spcBef>
            </a:pPr>
            <a:r>
              <a:rPr lang="en-US" altLang="zh-CN"/>
              <a:t>    // </a:t>
            </a:r>
            <a:r>
              <a:rPr lang="zh-CN" altLang="en-US"/>
              <a:t>如果</a:t>
            </a:r>
            <a:r>
              <a:rPr lang="en-US" altLang="zh-CN"/>
              <a:t>y &gt; 0</a:t>
            </a:r>
            <a:r>
              <a:rPr lang="zh-CN" altLang="en-US"/>
              <a:t>，求</a:t>
            </a:r>
            <a:r>
              <a:rPr lang="en-US" altLang="zh-CN"/>
              <a:t>(0, 0)-(x, y - 1) + (x, y - 1)-(x, y)</a:t>
            </a:r>
          </a:p>
          <a:p>
            <a:pPr>
              <a:spcBef>
                <a:spcPct val="0"/>
              </a:spcBef>
            </a:pPr>
            <a:endParaRPr lang="en-US" altLang="zh-CN"/>
          </a:p>
          <a:p>
            <a:pPr>
              <a:spcBef>
                <a:spcPct val="0"/>
              </a:spcBef>
            </a:pPr>
            <a:r>
              <a:rPr lang="en-US" altLang="zh-CN"/>
              <a:t>    // </a:t>
            </a:r>
            <a:r>
              <a:rPr lang="zh-CN" altLang="en-US"/>
              <a:t>取二者较小的，返回</a:t>
            </a:r>
          </a:p>
          <a:p>
            <a:pPr>
              <a:spcBef>
                <a:spcPct val="0"/>
              </a:spcBef>
            </a:pPr>
            <a:endParaRPr lang="zh-CN" altLang="en-US"/>
          </a:p>
          <a:p>
            <a:pPr>
              <a:spcBef>
                <a:spcPct val="0"/>
              </a:spcBef>
            </a:pPr>
            <a:r>
              <a:rPr lang="en-US" altLang="zh-CN"/>
              <a:t>}</a:t>
            </a:r>
          </a:p>
        </p:txBody>
      </p:sp>
      <p:sp>
        <p:nvSpPr>
          <p:cNvPr id="23554" name="标题 1"/>
          <p:cNvSpPr>
            <a:spLocks noGrp="1"/>
          </p:cNvSpPr>
          <p:nvPr>
            <p:ph type="title"/>
          </p:nvPr>
        </p:nvSpPr>
        <p:spPr/>
        <p:txBody>
          <a:bodyPr/>
          <a:lstStyle/>
          <a:p>
            <a:r>
              <a:rPr lang="zh-CN" altLang="en-US"/>
              <a:t>任务</a:t>
            </a:r>
            <a:r>
              <a:rPr lang="en-US" altLang="zh-CN"/>
              <a:t>1</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文本占位符 5"/>
          <p:cNvSpPr>
            <a:spLocks noGrp="1"/>
          </p:cNvSpPr>
          <p:nvPr>
            <p:ph idx="1"/>
          </p:nvPr>
        </p:nvSpPr>
        <p:spPr/>
        <p:txBody>
          <a:bodyPr/>
          <a:lstStyle/>
          <a:p>
            <a:pPr>
              <a:spcBef>
                <a:spcPct val="0"/>
              </a:spcBef>
            </a:pPr>
            <a:r>
              <a:rPr lang="en-US" altLang="zh-CN"/>
              <a:t>// </a:t>
            </a:r>
            <a:r>
              <a:rPr lang="zh-CN" altLang="en-US"/>
              <a:t>求从</a:t>
            </a:r>
            <a:r>
              <a:rPr lang="en-US" altLang="zh-CN"/>
              <a:t>(0, 0)</a:t>
            </a:r>
            <a:r>
              <a:rPr lang="zh-CN" altLang="en-US"/>
              <a:t>到达</a:t>
            </a:r>
            <a:r>
              <a:rPr lang="en-US" altLang="zh-CN"/>
              <a:t>(x, y)</a:t>
            </a:r>
            <a:r>
              <a:rPr lang="zh-CN" altLang="en-US"/>
              <a:t>的最短距离</a:t>
            </a:r>
          </a:p>
          <a:p>
            <a:pPr>
              <a:spcBef>
                <a:spcPct val="0"/>
              </a:spcBef>
            </a:pPr>
            <a:r>
              <a:rPr lang="en-US" altLang="zh-CN"/>
              <a:t>int shortest_path(int x, int y) {</a:t>
            </a:r>
          </a:p>
          <a:p>
            <a:pPr>
              <a:spcBef>
                <a:spcPct val="0"/>
              </a:spcBef>
            </a:pPr>
            <a:r>
              <a:rPr lang="en-US" altLang="zh-CN"/>
              <a:t>    if (x == 0 &amp;&amp; y == 0)</a:t>
            </a:r>
          </a:p>
          <a:p>
            <a:pPr>
              <a:spcBef>
                <a:spcPct val="0"/>
              </a:spcBef>
            </a:pPr>
            <a:r>
              <a:rPr lang="en-US" altLang="zh-CN"/>
              <a:t>        return 0;</a:t>
            </a:r>
          </a:p>
          <a:p>
            <a:pPr>
              <a:spcBef>
                <a:spcPct val="0"/>
              </a:spcBef>
            </a:pPr>
            <a:r>
              <a:rPr lang="en-US" altLang="zh-CN"/>
              <a:t>    if (dis[y][x] &gt; 0)</a:t>
            </a:r>
          </a:p>
          <a:p>
            <a:pPr>
              <a:spcBef>
                <a:spcPct val="0"/>
              </a:spcBef>
            </a:pPr>
            <a:r>
              <a:rPr lang="en-US" altLang="zh-CN"/>
              <a:t>        return dis[y][x];</a:t>
            </a:r>
            <a:endParaRPr lang="zh-CN" altLang="en-US"/>
          </a:p>
          <a:p>
            <a:pPr>
              <a:spcBef>
                <a:spcPct val="0"/>
              </a:spcBef>
            </a:pPr>
            <a:r>
              <a:rPr lang="en-US" altLang="zh-CN"/>
              <a:t>    int dx = INF;</a:t>
            </a:r>
          </a:p>
          <a:p>
            <a:pPr>
              <a:spcBef>
                <a:spcPct val="0"/>
              </a:spcBef>
            </a:pPr>
            <a:r>
              <a:rPr lang="en-US" altLang="zh-CN"/>
              <a:t>    if (x &gt; 0) dx = shortest_path(x - 1, y) + h[y][x - 1];</a:t>
            </a:r>
          </a:p>
          <a:p>
            <a:pPr>
              <a:spcBef>
                <a:spcPct val="0"/>
              </a:spcBef>
            </a:pPr>
            <a:r>
              <a:rPr lang="en-US" altLang="zh-CN">
                <a:solidFill>
                  <a:srgbClr val="FF0000"/>
                </a:solidFill>
              </a:rPr>
              <a:t>    int dy = INF;</a:t>
            </a:r>
          </a:p>
          <a:p>
            <a:pPr>
              <a:spcBef>
                <a:spcPct val="0"/>
              </a:spcBef>
            </a:pPr>
            <a:r>
              <a:rPr lang="en-US" altLang="zh-CN">
                <a:solidFill>
                  <a:srgbClr val="FF0000"/>
                </a:solidFill>
              </a:rPr>
              <a:t>    if (y &gt; 0) dy = shortest_path(x, y - 1) + v[y - 1][x];</a:t>
            </a:r>
          </a:p>
          <a:p>
            <a:pPr>
              <a:spcBef>
                <a:spcPct val="0"/>
              </a:spcBef>
            </a:pPr>
            <a:r>
              <a:rPr lang="en-US" altLang="zh-CN"/>
              <a:t>    // </a:t>
            </a:r>
            <a:r>
              <a:rPr lang="zh-CN" altLang="en-US"/>
              <a:t>取二者较小的，返回</a:t>
            </a:r>
          </a:p>
          <a:p>
            <a:pPr>
              <a:spcBef>
                <a:spcPct val="0"/>
              </a:spcBef>
            </a:pPr>
            <a:endParaRPr lang="zh-CN" altLang="en-US"/>
          </a:p>
          <a:p>
            <a:pPr>
              <a:spcBef>
                <a:spcPct val="0"/>
              </a:spcBef>
            </a:pPr>
            <a:r>
              <a:rPr lang="en-US" altLang="zh-CN"/>
              <a:t>}</a:t>
            </a:r>
          </a:p>
        </p:txBody>
      </p:sp>
      <p:sp>
        <p:nvSpPr>
          <p:cNvPr id="24578" name="标题 1"/>
          <p:cNvSpPr>
            <a:spLocks noGrp="1"/>
          </p:cNvSpPr>
          <p:nvPr>
            <p:ph type="title"/>
          </p:nvPr>
        </p:nvSpPr>
        <p:spPr/>
        <p:txBody>
          <a:bodyPr/>
          <a:lstStyle/>
          <a:p>
            <a:r>
              <a:rPr lang="zh-CN" altLang="en-US"/>
              <a:t>任务</a:t>
            </a:r>
            <a:r>
              <a:rPr lang="en-US" altLang="zh-CN"/>
              <a:t>1</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任务</a:t>
            </a:r>
            <a:r>
              <a:rPr lang="en-US" altLang="zh-CN"/>
              <a:t>1</a:t>
            </a:r>
            <a:endParaRPr lang="zh-CN" altLang="en-US"/>
          </a:p>
        </p:txBody>
      </p:sp>
      <p:sp>
        <p:nvSpPr>
          <p:cNvPr id="7171" name="内容占位符 2"/>
          <p:cNvSpPr>
            <a:spLocks noGrp="1"/>
          </p:cNvSpPr>
          <p:nvPr>
            <p:ph idx="1"/>
          </p:nvPr>
        </p:nvSpPr>
        <p:spPr/>
        <p:txBody>
          <a:bodyPr/>
          <a:lstStyle/>
          <a:p>
            <a:r>
              <a:rPr lang="zh-CN" altLang="en-US"/>
              <a:t>最短路径：下图中，每条边上的数字表示距离，只允许向右或向上走，从左下角走到右上角，最短距离是多少？</a:t>
            </a:r>
          </a:p>
        </p:txBody>
      </p:sp>
      <p:pic>
        <p:nvPicPr>
          <p:cNvPr id="717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221038"/>
            <a:ext cx="508635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文本占位符 5"/>
          <p:cNvSpPr>
            <a:spLocks noGrp="1"/>
          </p:cNvSpPr>
          <p:nvPr>
            <p:ph idx="1"/>
          </p:nvPr>
        </p:nvSpPr>
        <p:spPr/>
        <p:txBody>
          <a:bodyPr/>
          <a:lstStyle/>
          <a:p>
            <a:pPr>
              <a:spcBef>
                <a:spcPct val="0"/>
              </a:spcBef>
            </a:pPr>
            <a:r>
              <a:rPr lang="en-US" altLang="zh-CN"/>
              <a:t>// </a:t>
            </a:r>
            <a:r>
              <a:rPr lang="zh-CN" altLang="en-US"/>
              <a:t>求从</a:t>
            </a:r>
            <a:r>
              <a:rPr lang="en-US" altLang="zh-CN"/>
              <a:t>(0, 0)</a:t>
            </a:r>
            <a:r>
              <a:rPr lang="zh-CN" altLang="en-US"/>
              <a:t>到达</a:t>
            </a:r>
            <a:r>
              <a:rPr lang="en-US" altLang="zh-CN"/>
              <a:t>(x, y)</a:t>
            </a:r>
            <a:r>
              <a:rPr lang="zh-CN" altLang="en-US"/>
              <a:t>的最短距离</a:t>
            </a:r>
          </a:p>
          <a:p>
            <a:pPr>
              <a:spcBef>
                <a:spcPct val="0"/>
              </a:spcBef>
            </a:pPr>
            <a:r>
              <a:rPr lang="en-US" altLang="zh-CN"/>
              <a:t>int shortest_path(int x, int y) {</a:t>
            </a:r>
          </a:p>
          <a:p>
            <a:pPr>
              <a:spcBef>
                <a:spcPct val="0"/>
              </a:spcBef>
            </a:pPr>
            <a:r>
              <a:rPr lang="en-US" altLang="zh-CN"/>
              <a:t>    if (x == 0 &amp;&amp; y == 0)</a:t>
            </a:r>
          </a:p>
          <a:p>
            <a:pPr>
              <a:spcBef>
                <a:spcPct val="0"/>
              </a:spcBef>
            </a:pPr>
            <a:r>
              <a:rPr lang="en-US" altLang="zh-CN"/>
              <a:t>        return 0;</a:t>
            </a:r>
          </a:p>
          <a:p>
            <a:pPr>
              <a:spcBef>
                <a:spcPct val="0"/>
              </a:spcBef>
            </a:pPr>
            <a:r>
              <a:rPr lang="en-US" altLang="zh-CN"/>
              <a:t>    if (dis[y][x] &gt; 0)</a:t>
            </a:r>
          </a:p>
          <a:p>
            <a:pPr>
              <a:spcBef>
                <a:spcPct val="0"/>
              </a:spcBef>
            </a:pPr>
            <a:r>
              <a:rPr lang="en-US" altLang="zh-CN"/>
              <a:t>        return dis[y][x];</a:t>
            </a:r>
          </a:p>
          <a:p>
            <a:pPr>
              <a:spcBef>
                <a:spcPct val="0"/>
              </a:spcBef>
            </a:pPr>
            <a:r>
              <a:rPr lang="en-US" altLang="zh-CN"/>
              <a:t>    int dx = INF;</a:t>
            </a:r>
          </a:p>
          <a:p>
            <a:pPr>
              <a:spcBef>
                <a:spcPct val="0"/>
              </a:spcBef>
            </a:pPr>
            <a:r>
              <a:rPr lang="en-US" altLang="zh-CN"/>
              <a:t>    if (x &gt; 0) dx = shortest_path(x - 1, y) + h[y][x - 1];</a:t>
            </a:r>
          </a:p>
          <a:p>
            <a:pPr>
              <a:spcBef>
                <a:spcPct val="0"/>
              </a:spcBef>
            </a:pPr>
            <a:r>
              <a:rPr lang="en-US" altLang="zh-CN"/>
              <a:t>    int dy = INF;</a:t>
            </a:r>
          </a:p>
          <a:p>
            <a:pPr>
              <a:spcBef>
                <a:spcPct val="0"/>
              </a:spcBef>
            </a:pPr>
            <a:r>
              <a:rPr lang="en-US" altLang="zh-CN"/>
              <a:t>    if (y &gt; 0) dy = shortest_path(x, y - 1) + v[y - 1][x];</a:t>
            </a:r>
          </a:p>
          <a:p>
            <a:pPr>
              <a:spcBef>
                <a:spcPct val="0"/>
              </a:spcBef>
            </a:pPr>
            <a:r>
              <a:rPr lang="en-US" altLang="zh-CN"/>
              <a:t>    </a:t>
            </a:r>
            <a:r>
              <a:rPr lang="en-US" altLang="zh-CN">
                <a:solidFill>
                  <a:srgbClr val="FF0000"/>
                </a:solidFill>
              </a:rPr>
              <a:t>dis[y][x] = (dx &gt; dy) ? dy : dx;</a:t>
            </a:r>
          </a:p>
          <a:p>
            <a:pPr>
              <a:spcBef>
                <a:spcPct val="0"/>
              </a:spcBef>
            </a:pPr>
            <a:r>
              <a:rPr lang="en-US" altLang="zh-CN">
                <a:solidFill>
                  <a:srgbClr val="FF0000"/>
                </a:solidFill>
              </a:rPr>
              <a:t>    return dis[y][x];</a:t>
            </a:r>
            <a:endParaRPr lang="en-US" altLang="zh-CN"/>
          </a:p>
          <a:p>
            <a:pPr>
              <a:spcBef>
                <a:spcPct val="0"/>
              </a:spcBef>
            </a:pPr>
            <a:r>
              <a:rPr lang="en-US" altLang="zh-CN"/>
              <a:t>}</a:t>
            </a:r>
          </a:p>
        </p:txBody>
      </p:sp>
      <p:sp>
        <p:nvSpPr>
          <p:cNvPr id="25602" name="标题 1"/>
          <p:cNvSpPr>
            <a:spLocks noGrp="1"/>
          </p:cNvSpPr>
          <p:nvPr>
            <p:ph type="title"/>
          </p:nvPr>
        </p:nvSpPr>
        <p:spPr/>
        <p:txBody>
          <a:bodyPr/>
          <a:lstStyle/>
          <a:p>
            <a:r>
              <a:rPr lang="zh-CN" altLang="en-US"/>
              <a:t>任务</a:t>
            </a:r>
            <a:r>
              <a:rPr lang="en-US" altLang="zh-CN"/>
              <a:t>1</a:t>
            </a:r>
            <a:endParaRPr lang="zh-CN" altLang="en-US"/>
          </a:p>
        </p:txBody>
      </p:sp>
      <p:sp>
        <p:nvSpPr>
          <p:cNvPr id="7" name="TextBox 6"/>
          <p:cNvSpPr txBox="1">
            <a:spLocks noChangeArrowheads="1"/>
          </p:cNvSpPr>
          <p:nvPr/>
        </p:nvSpPr>
        <p:spPr bwMode="auto">
          <a:xfrm>
            <a:off x="4643438" y="2720975"/>
            <a:ext cx="4214812" cy="7080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lgn="ctr" eaLnBrk="1" hangingPunct="1">
              <a:spcBef>
                <a:spcPct val="0"/>
              </a:spcBef>
              <a:buClrTx/>
              <a:buFontTx/>
              <a:buNone/>
            </a:pPr>
            <a:r>
              <a:rPr lang="zh-CN" altLang="en-US" sz="4000">
                <a:solidFill>
                  <a:srgbClr val="FF0000"/>
                </a:solidFill>
              </a:rPr>
              <a:t>有没有别的写法？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任务</a:t>
            </a:r>
            <a:r>
              <a:rPr lang="en-US" altLang="zh-CN"/>
              <a:t>1(</a:t>
            </a:r>
            <a:r>
              <a:rPr lang="zh-CN" altLang="en-US"/>
              <a:t>动态规划思路</a:t>
            </a:r>
            <a:r>
              <a:rPr lang="en-US" altLang="zh-CN"/>
              <a:t>)</a:t>
            </a:r>
            <a:endParaRPr lang="zh-CN" altLang="en-US"/>
          </a:p>
        </p:txBody>
      </p:sp>
      <p:sp>
        <p:nvSpPr>
          <p:cNvPr id="12291" name="内容占位符 2"/>
          <p:cNvSpPr>
            <a:spLocks noGrp="1"/>
          </p:cNvSpPr>
          <p:nvPr>
            <p:ph idx="1"/>
          </p:nvPr>
        </p:nvSpPr>
        <p:spPr/>
        <p:txBody>
          <a:bodyPr/>
          <a:lstStyle/>
          <a:p>
            <a:r>
              <a:rPr lang="zh-CN" altLang="en-US"/>
              <a:t>阶段：由左向右，由下向上</a:t>
            </a:r>
            <a:endParaRPr lang="en-US" altLang="zh-CN"/>
          </a:p>
          <a:p>
            <a:r>
              <a:rPr lang="zh-CN" altLang="en-US"/>
              <a:t>递推</a:t>
            </a:r>
            <a:endParaRPr lang="en-US" altLang="zh-CN"/>
          </a:p>
        </p:txBody>
      </p:sp>
      <p:pic>
        <p:nvPicPr>
          <p:cNvPr id="2663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222625"/>
            <a:ext cx="508635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fade">
                                      <p:cBhvr>
                                        <p:cTn id="12" dur="500"/>
                                        <p:tgtEl>
                                          <p:spTgt spid="1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文本占位符 2"/>
          <p:cNvSpPr>
            <a:spLocks noGrp="1"/>
          </p:cNvSpPr>
          <p:nvPr>
            <p:ph idx="1"/>
          </p:nvPr>
        </p:nvSpPr>
        <p:spPr/>
        <p:txBody>
          <a:bodyPr/>
          <a:lstStyle/>
          <a:p>
            <a:pPr>
              <a:lnSpc>
                <a:spcPct val="110000"/>
              </a:lnSpc>
              <a:spcBef>
                <a:spcPct val="0"/>
              </a:spcBef>
            </a:pPr>
            <a:r>
              <a:rPr lang="en-US" altLang="zh-CN"/>
              <a:t>int shortest_path(int x, int y) {</a:t>
            </a:r>
          </a:p>
          <a:p>
            <a:pPr>
              <a:lnSpc>
                <a:spcPct val="110000"/>
              </a:lnSpc>
              <a:spcBef>
                <a:spcPct val="0"/>
              </a:spcBef>
            </a:pPr>
            <a:r>
              <a:rPr lang="en-US" altLang="zh-CN"/>
              <a:t>    dis[0][0] = 0;</a:t>
            </a:r>
          </a:p>
          <a:p>
            <a:pPr>
              <a:lnSpc>
                <a:spcPct val="110000"/>
              </a:lnSpc>
              <a:spcBef>
                <a:spcPct val="0"/>
              </a:spcBef>
            </a:pPr>
            <a:r>
              <a:rPr lang="en-US" altLang="zh-CN"/>
              <a:t>    // y</a:t>
            </a:r>
            <a:r>
              <a:rPr lang="zh-CN" altLang="en-US"/>
              <a:t>轴上的点</a:t>
            </a:r>
          </a:p>
          <a:p>
            <a:pPr>
              <a:lnSpc>
                <a:spcPct val="110000"/>
              </a:lnSpc>
              <a:spcBef>
                <a:spcPct val="0"/>
              </a:spcBef>
            </a:pPr>
            <a:r>
              <a:rPr lang="zh-CN" altLang="en-US"/>
              <a:t>    </a:t>
            </a:r>
            <a:r>
              <a:rPr lang="en-US" altLang="zh-CN"/>
              <a:t>for (int i = 1; i &lt;= y; i++)</a:t>
            </a:r>
          </a:p>
          <a:p>
            <a:pPr>
              <a:lnSpc>
                <a:spcPct val="110000"/>
              </a:lnSpc>
              <a:spcBef>
                <a:spcPct val="0"/>
              </a:spcBef>
            </a:pPr>
            <a:r>
              <a:rPr lang="en-US" altLang="zh-CN"/>
              <a:t>        dis[i][0] = dis[i - 1][0] + v[i - 1][0];</a:t>
            </a:r>
          </a:p>
          <a:p>
            <a:pPr>
              <a:lnSpc>
                <a:spcPct val="110000"/>
              </a:lnSpc>
              <a:spcBef>
                <a:spcPct val="0"/>
              </a:spcBef>
            </a:pPr>
            <a:r>
              <a:rPr lang="en-US" altLang="zh-CN"/>
              <a:t>    // x</a:t>
            </a:r>
            <a:r>
              <a:rPr lang="zh-CN" altLang="en-US"/>
              <a:t>轴上的点</a:t>
            </a:r>
          </a:p>
          <a:p>
            <a:pPr>
              <a:lnSpc>
                <a:spcPct val="110000"/>
              </a:lnSpc>
              <a:spcBef>
                <a:spcPct val="0"/>
              </a:spcBef>
            </a:pPr>
            <a:r>
              <a:rPr lang="zh-CN" altLang="en-US"/>
              <a:t>    </a:t>
            </a:r>
            <a:r>
              <a:rPr lang="en-US" altLang="zh-CN"/>
              <a:t>for (int j = 1; j &lt;= x; j++)</a:t>
            </a:r>
          </a:p>
          <a:p>
            <a:pPr>
              <a:lnSpc>
                <a:spcPct val="110000"/>
              </a:lnSpc>
              <a:spcBef>
                <a:spcPct val="0"/>
              </a:spcBef>
            </a:pPr>
            <a:r>
              <a:rPr lang="en-US" altLang="zh-CN"/>
              <a:t>        dis[0][j] = dis[0][j - 1] + h[0][j - 1];</a:t>
            </a:r>
          </a:p>
          <a:p>
            <a:pPr>
              <a:lnSpc>
                <a:spcPct val="110000"/>
              </a:lnSpc>
              <a:spcBef>
                <a:spcPct val="0"/>
              </a:spcBef>
            </a:pPr>
            <a:r>
              <a:rPr lang="en-US" altLang="zh-CN"/>
              <a:t>    // </a:t>
            </a:r>
            <a:r>
              <a:rPr lang="zh-CN" altLang="en-US"/>
              <a:t>其他点</a:t>
            </a:r>
          </a:p>
          <a:p>
            <a:pPr>
              <a:lnSpc>
                <a:spcPct val="110000"/>
              </a:lnSpc>
              <a:spcBef>
                <a:spcPct val="0"/>
              </a:spcBef>
            </a:pPr>
            <a:r>
              <a:rPr lang="zh-CN" altLang="en-US"/>
              <a:t>    </a:t>
            </a:r>
            <a:r>
              <a:rPr lang="en-US" altLang="zh-CN"/>
              <a:t>for (int i = 1; i &lt;= y; i++)</a:t>
            </a:r>
          </a:p>
          <a:p>
            <a:pPr>
              <a:lnSpc>
                <a:spcPct val="110000"/>
              </a:lnSpc>
              <a:spcBef>
                <a:spcPct val="0"/>
              </a:spcBef>
            </a:pPr>
            <a:r>
              <a:rPr lang="en-US" altLang="zh-CN"/>
              <a:t>        for (int j = 1; j &lt;= x; j++)</a:t>
            </a:r>
          </a:p>
          <a:p>
            <a:pPr>
              <a:lnSpc>
                <a:spcPct val="110000"/>
              </a:lnSpc>
              <a:spcBef>
                <a:spcPct val="0"/>
              </a:spcBef>
            </a:pPr>
            <a:r>
              <a:rPr lang="en-US" altLang="zh-CN"/>
              <a:t>            dis[i][j] = min(dis[i - 1][j] + v[i - 1][j],</a:t>
            </a:r>
          </a:p>
          <a:p>
            <a:pPr>
              <a:lnSpc>
                <a:spcPct val="110000"/>
              </a:lnSpc>
              <a:spcBef>
                <a:spcPct val="0"/>
              </a:spcBef>
            </a:pPr>
            <a:r>
              <a:rPr lang="en-US" altLang="zh-CN"/>
              <a:t>                            dis[i][j - 1] + h[i][j - 1]);</a:t>
            </a:r>
          </a:p>
          <a:p>
            <a:pPr>
              <a:lnSpc>
                <a:spcPct val="110000"/>
              </a:lnSpc>
              <a:spcBef>
                <a:spcPct val="0"/>
              </a:spcBef>
            </a:pPr>
            <a:r>
              <a:rPr lang="en-US" altLang="zh-CN"/>
              <a:t>    return dis[y][x];</a:t>
            </a:r>
          </a:p>
          <a:p>
            <a:pPr>
              <a:lnSpc>
                <a:spcPct val="110000"/>
              </a:lnSpc>
              <a:spcBef>
                <a:spcPct val="0"/>
              </a:spcBef>
            </a:pPr>
            <a:r>
              <a:rPr lang="en-US" altLang="zh-CN"/>
              <a:t>}</a:t>
            </a:r>
          </a:p>
        </p:txBody>
      </p:sp>
      <p:sp>
        <p:nvSpPr>
          <p:cNvPr id="27650" name="标题 1"/>
          <p:cNvSpPr>
            <a:spLocks noGrp="1"/>
          </p:cNvSpPr>
          <p:nvPr>
            <p:ph type="title"/>
          </p:nvPr>
        </p:nvSpPr>
        <p:spPr/>
        <p:txBody>
          <a:bodyPr/>
          <a:lstStyle/>
          <a:p>
            <a:r>
              <a:rPr lang="zh-CN" altLang="en-US"/>
              <a:t>任务</a:t>
            </a:r>
            <a:r>
              <a:rPr lang="en-US" altLang="zh-CN"/>
              <a:t>1</a:t>
            </a:r>
            <a:r>
              <a:rPr lang="zh-CN" altLang="en-US"/>
              <a:t>（递推写法）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a:t>动态规划注意事项</a:t>
            </a:r>
          </a:p>
        </p:txBody>
      </p:sp>
      <p:sp>
        <p:nvSpPr>
          <p:cNvPr id="28675" name="内容占位符 2"/>
          <p:cNvSpPr>
            <a:spLocks noGrp="1"/>
          </p:cNvSpPr>
          <p:nvPr>
            <p:ph idx="1"/>
          </p:nvPr>
        </p:nvSpPr>
        <p:spPr/>
        <p:txBody>
          <a:bodyPr/>
          <a:lstStyle/>
          <a:p>
            <a:r>
              <a:rPr lang="zh-CN" altLang="en-US"/>
              <a:t>状态的设计要符合最优性原理</a:t>
            </a:r>
            <a:endParaRPr lang="en-US" altLang="zh-CN"/>
          </a:p>
          <a:p>
            <a:r>
              <a:rPr lang="zh-CN" altLang="en-US"/>
              <a:t>由状态转移方程表达了状态之间的依赖关系，从而形成了阶段</a:t>
            </a:r>
            <a:endParaRPr lang="en-US" altLang="zh-CN"/>
          </a:p>
          <a:p>
            <a:r>
              <a:rPr lang="zh-CN" altLang="en-US"/>
              <a:t>递归写法：子问题结果的记录和查找，初始条件</a:t>
            </a:r>
            <a:endParaRPr lang="en-US" altLang="zh-CN"/>
          </a:p>
          <a:p>
            <a:r>
              <a:rPr lang="zh-CN" altLang="en-US"/>
              <a:t>递推写法：解决一个子问题时，该状态的转移方程中用到的其他状态应已经解决</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a:t>任务</a:t>
            </a:r>
            <a:r>
              <a:rPr lang="en-US" altLang="zh-CN"/>
              <a:t>2</a:t>
            </a:r>
            <a:endParaRPr lang="zh-CN" altLang="en-US"/>
          </a:p>
        </p:txBody>
      </p:sp>
      <p:sp>
        <p:nvSpPr>
          <p:cNvPr id="29699" name="内容占位符 2"/>
          <p:cNvSpPr>
            <a:spLocks noGrp="1"/>
          </p:cNvSpPr>
          <p:nvPr>
            <p:ph idx="1"/>
          </p:nvPr>
        </p:nvSpPr>
        <p:spPr/>
        <p:txBody>
          <a:bodyPr/>
          <a:lstStyle/>
          <a:p>
            <a:r>
              <a:rPr lang="zh-CN" altLang="en-US"/>
              <a:t>过河卒：中国象棋的卒过河了，规定只能向下或向右走一格，要从左上角走到右下角。另外，棋盘上还有一个对方的马，过河卒不能经过马的位置和马控制的位置，问路径数</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任务</a:t>
            </a:r>
            <a:r>
              <a:rPr lang="en-US" altLang="zh-CN"/>
              <a:t>2</a:t>
            </a:r>
            <a:endParaRPr lang="zh-CN" altLang="en-US"/>
          </a:p>
        </p:txBody>
      </p:sp>
      <p:sp>
        <p:nvSpPr>
          <p:cNvPr id="30723" name="内容占位符 2"/>
          <p:cNvSpPr>
            <a:spLocks noGrp="1"/>
          </p:cNvSpPr>
          <p:nvPr>
            <p:ph idx="1"/>
          </p:nvPr>
        </p:nvSpPr>
        <p:spPr/>
        <p:txBody>
          <a:bodyPr/>
          <a:lstStyle/>
          <a:p>
            <a:r>
              <a:rPr lang="zh-CN" altLang="en-US"/>
              <a:t>举个例子看看：</a:t>
            </a:r>
            <a:endParaRPr lang="en-US" altLang="zh-CN"/>
          </a:p>
          <a:p>
            <a:pPr lvl="1"/>
            <a:r>
              <a:rPr lang="zh-CN" altLang="en-US"/>
              <a:t>右下角在</a:t>
            </a:r>
            <a:r>
              <a:rPr lang="en-US" altLang="zh-CN"/>
              <a:t>(6,6)</a:t>
            </a:r>
            <a:r>
              <a:rPr lang="zh-CN" altLang="en-US"/>
              <a:t>，对方马在</a:t>
            </a:r>
            <a:r>
              <a:rPr lang="en-US" altLang="zh-CN"/>
              <a:t>(2,3)</a:t>
            </a:r>
            <a:endParaRPr lang="zh-CN" altLang="en-US"/>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63" y="2751138"/>
            <a:ext cx="3392487" cy="339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t>任务</a:t>
            </a:r>
            <a:r>
              <a:rPr lang="en-US" altLang="zh-CN"/>
              <a:t>2</a:t>
            </a:r>
            <a:endParaRPr lang="zh-CN" altLang="en-US"/>
          </a:p>
        </p:txBody>
      </p:sp>
      <p:sp>
        <p:nvSpPr>
          <p:cNvPr id="31747" name="内容占位符 2"/>
          <p:cNvSpPr>
            <a:spLocks noGrp="1"/>
          </p:cNvSpPr>
          <p:nvPr>
            <p:ph idx="1"/>
          </p:nvPr>
        </p:nvSpPr>
        <p:spPr/>
        <p:txBody>
          <a:bodyPr/>
          <a:lstStyle/>
          <a:p>
            <a:r>
              <a:rPr lang="zh-CN" altLang="en-US"/>
              <a:t>状态：卒走到某个坐标点</a:t>
            </a:r>
            <a:r>
              <a:rPr lang="en-US" altLang="zh-CN"/>
              <a:t>P</a:t>
            </a:r>
          </a:p>
          <a:p>
            <a:r>
              <a:rPr lang="zh-CN" altLang="en-US"/>
              <a:t>决策：从上面走过来还是从左边走过来</a:t>
            </a:r>
            <a:r>
              <a:rPr lang="en-US" altLang="zh-CN"/>
              <a:t>?</a:t>
            </a:r>
          </a:p>
          <a:p>
            <a:r>
              <a:rPr lang="zh-CN" altLang="en-US"/>
              <a:t>状态转移方程：</a:t>
            </a:r>
            <a:endParaRPr lang="en-US" altLang="zh-CN"/>
          </a:p>
          <a:p>
            <a:pPr lvl="1"/>
            <a:r>
              <a:rPr lang="zh-CN" altLang="en-US"/>
              <a:t>到</a:t>
            </a:r>
            <a:r>
              <a:rPr lang="en-US" altLang="zh-CN"/>
              <a:t>P</a:t>
            </a:r>
            <a:r>
              <a:rPr lang="zh-CN" altLang="en-US"/>
              <a:t>的方法数 </a:t>
            </a:r>
            <a:r>
              <a:rPr lang="en-US" altLang="zh-CN"/>
              <a:t>= </a:t>
            </a:r>
            <a:r>
              <a:rPr lang="zh-CN" altLang="en-US"/>
              <a:t>到</a:t>
            </a:r>
            <a:r>
              <a:rPr lang="en-US" altLang="zh-CN"/>
              <a:t>P</a:t>
            </a:r>
            <a:r>
              <a:rPr lang="zh-CN" altLang="en-US"/>
              <a:t>上面的点的方法数 </a:t>
            </a:r>
            <a:r>
              <a:rPr lang="en-US" altLang="zh-CN"/>
              <a:t>+ </a:t>
            </a:r>
            <a:r>
              <a:rPr lang="zh-CN" altLang="en-US"/>
              <a:t>到</a:t>
            </a:r>
            <a:r>
              <a:rPr lang="en-US" altLang="zh-CN"/>
              <a:t>P</a:t>
            </a:r>
            <a:r>
              <a:rPr lang="zh-CN" altLang="en-US"/>
              <a:t>左边的点方法数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idx="1"/>
          </p:nvPr>
        </p:nvSpPr>
        <p:spPr/>
        <p:txBody>
          <a:bodyPr/>
          <a:lstStyle/>
          <a:p>
            <a:pPr>
              <a:spcBef>
                <a:spcPct val="0"/>
              </a:spcBef>
            </a:pPr>
            <a:r>
              <a:rPr lang="en-US" altLang="zh-CN"/>
              <a:t>// </a:t>
            </a:r>
            <a:r>
              <a:rPr lang="zh-CN" altLang="en-US"/>
              <a:t>走到</a:t>
            </a:r>
            <a:r>
              <a:rPr lang="en-US" altLang="zh-CN"/>
              <a:t>(x, y)</a:t>
            </a:r>
            <a:r>
              <a:rPr lang="zh-CN" altLang="en-US"/>
              <a:t>的路径数</a:t>
            </a:r>
            <a:endParaRPr lang="en-US" altLang="zh-CN"/>
          </a:p>
          <a:p>
            <a:pPr>
              <a:spcBef>
                <a:spcPct val="0"/>
              </a:spcBef>
            </a:pPr>
            <a:r>
              <a:rPr lang="en-US" altLang="zh-CN"/>
              <a:t>int count_path(int x, int y) {</a:t>
            </a:r>
          </a:p>
          <a:p>
            <a:pPr>
              <a:spcBef>
                <a:spcPct val="0"/>
              </a:spcBef>
            </a:pPr>
            <a:r>
              <a:rPr lang="en-US" altLang="zh-CN"/>
              <a:t>    if (x == 0 &amp;&amp; y == 0) return 1; // </a:t>
            </a:r>
            <a:r>
              <a:rPr lang="zh-CN" altLang="en-US"/>
              <a:t>递归初始条件</a:t>
            </a:r>
            <a:endParaRPr lang="en-US" altLang="zh-CN"/>
          </a:p>
          <a:p>
            <a:pPr>
              <a:spcBef>
                <a:spcPct val="0"/>
              </a:spcBef>
            </a:pPr>
            <a:r>
              <a:rPr lang="en-US" altLang="zh-CN"/>
              <a:t>    if (horse_control[y][x]) return 0; // </a:t>
            </a:r>
            <a:r>
              <a:rPr lang="zh-CN" altLang="en-US"/>
              <a:t>被马控制的点不能走</a:t>
            </a:r>
            <a:endParaRPr lang="en-US" altLang="zh-CN"/>
          </a:p>
          <a:p>
            <a:pPr>
              <a:spcBef>
                <a:spcPct val="0"/>
              </a:spcBef>
            </a:pPr>
            <a:r>
              <a:rPr lang="en-US" altLang="zh-CN"/>
              <a:t>    if (path_count[y][x] &gt; 0)</a:t>
            </a:r>
          </a:p>
          <a:p>
            <a:pPr>
              <a:spcBef>
                <a:spcPct val="0"/>
              </a:spcBef>
            </a:pPr>
            <a:r>
              <a:rPr lang="en-US" altLang="zh-CN"/>
              <a:t>        return path_count[y][x]; // </a:t>
            </a:r>
            <a:r>
              <a:rPr lang="zh-CN" altLang="en-US"/>
              <a:t>计算过的</a:t>
            </a:r>
            <a:endParaRPr lang="en-US" altLang="zh-CN"/>
          </a:p>
          <a:p>
            <a:pPr>
              <a:spcBef>
                <a:spcPct val="0"/>
              </a:spcBef>
            </a:pPr>
            <a:r>
              <a:rPr lang="en-US" altLang="zh-CN"/>
              <a:t>    int count = 0;</a:t>
            </a:r>
          </a:p>
          <a:p>
            <a:pPr>
              <a:spcBef>
                <a:spcPct val="0"/>
              </a:spcBef>
            </a:pPr>
            <a:r>
              <a:rPr lang="en-US" altLang="zh-CN"/>
              <a:t>    if (x &gt; 0) // </a:t>
            </a:r>
            <a:r>
              <a:rPr lang="zh-CN" altLang="en-US"/>
              <a:t>从左边来</a:t>
            </a:r>
            <a:endParaRPr lang="en-US" altLang="zh-CN"/>
          </a:p>
          <a:p>
            <a:pPr>
              <a:spcBef>
                <a:spcPct val="0"/>
              </a:spcBef>
            </a:pPr>
            <a:r>
              <a:rPr lang="en-US" altLang="zh-CN"/>
              <a:t>        count += count_path(x - 1, y);</a:t>
            </a:r>
          </a:p>
          <a:p>
            <a:pPr>
              <a:spcBef>
                <a:spcPct val="0"/>
              </a:spcBef>
            </a:pPr>
            <a:r>
              <a:rPr lang="en-US" altLang="zh-CN"/>
              <a:t>    if (y &gt; 0) // </a:t>
            </a:r>
            <a:r>
              <a:rPr lang="zh-CN" altLang="en-US"/>
              <a:t>从上边来</a:t>
            </a:r>
            <a:endParaRPr lang="en-US" altLang="zh-CN"/>
          </a:p>
          <a:p>
            <a:pPr>
              <a:spcBef>
                <a:spcPct val="0"/>
              </a:spcBef>
            </a:pPr>
            <a:r>
              <a:rPr lang="en-US" altLang="zh-CN"/>
              <a:t>        count += count_path(x, y - 1);</a:t>
            </a:r>
          </a:p>
          <a:p>
            <a:pPr>
              <a:spcBef>
                <a:spcPct val="0"/>
              </a:spcBef>
            </a:pPr>
            <a:r>
              <a:rPr lang="en-US" altLang="zh-CN"/>
              <a:t>    path_count[y][x] = count;</a:t>
            </a:r>
          </a:p>
          <a:p>
            <a:pPr>
              <a:spcBef>
                <a:spcPct val="0"/>
              </a:spcBef>
            </a:pPr>
            <a:r>
              <a:rPr lang="en-US" altLang="zh-CN"/>
              <a:t>    return count;</a:t>
            </a:r>
          </a:p>
          <a:p>
            <a:pPr>
              <a:spcBef>
                <a:spcPct val="0"/>
              </a:spcBef>
            </a:pPr>
            <a:r>
              <a:rPr lang="en-US" altLang="zh-CN"/>
              <a:t>}</a:t>
            </a:r>
            <a:endParaRPr lang="zh-CN" altLang="en-US"/>
          </a:p>
        </p:txBody>
      </p:sp>
      <p:sp>
        <p:nvSpPr>
          <p:cNvPr id="32770" name="标题 5"/>
          <p:cNvSpPr>
            <a:spLocks noGrp="1"/>
          </p:cNvSpPr>
          <p:nvPr>
            <p:ph type="title"/>
          </p:nvPr>
        </p:nvSpPr>
        <p:spPr/>
        <p:txBody>
          <a:bodyPr/>
          <a:lstStyle/>
          <a:p>
            <a:r>
              <a:rPr lang="zh-CN" altLang="en-US"/>
              <a:t>任务</a:t>
            </a:r>
            <a:r>
              <a:rPr lang="en-US" altLang="zh-CN"/>
              <a:t>2</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fade">
                                      <p:cBhvr>
                                        <p:cTn id="7" dur="500"/>
                                        <p:tgtEl>
                                          <p:spTgt spid="7">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2" end="12"/>
                                            </p:txEl>
                                          </p:spTgt>
                                        </p:tgtEl>
                                        <p:attrNameLst>
                                          <p:attrName>style.visibility</p:attrName>
                                        </p:attrNameLst>
                                      </p:cBhvr>
                                      <p:to>
                                        <p:strVal val="visible"/>
                                      </p:to>
                                    </p:set>
                                    <p:animEffect transition="in" filter="fade">
                                      <p:cBhvr>
                                        <p:cTn id="10" dur="500"/>
                                        <p:tgtEl>
                                          <p:spTgt spid="7">
                                            <p:txEl>
                                              <p:pRg st="12" end="1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fade">
                                      <p:cBhvr>
                                        <p:cTn id="15" dur="500"/>
                                        <p:tgtEl>
                                          <p:spTgt spid="7">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fade">
                                      <p:cBhvr>
                                        <p:cTn id="18" dur="500"/>
                                        <p:tgtEl>
                                          <p:spTgt spid="7">
                                            <p:txEl>
                                              <p:pRg st="8" end="8"/>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fade">
                                      <p:cBhvr>
                                        <p:cTn id="23" dur="500"/>
                                        <p:tgtEl>
                                          <p:spTgt spid="7">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10" end="10"/>
                                            </p:txEl>
                                          </p:spTgt>
                                        </p:tgtEl>
                                        <p:attrNameLst>
                                          <p:attrName>style.visibility</p:attrName>
                                        </p:attrNameLst>
                                      </p:cBhvr>
                                      <p:to>
                                        <p:strVal val="visible"/>
                                      </p:to>
                                    </p:set>
                                    <p:animEffect transition="in" filter="fade">
                                      <p:cBhvr>
                                        <p:cTn id="26" dur="500"/>
                                        <p:tgtEl>
                                          <p:spTgt spid="7">
                                            <p:txEl>
                                              <p:pRg st="10" end="1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Effect transition="in" filter="fade">
                                      <p:cBhvr>
                                        <p:cTn id="31" dur="500"/>
                                        <p:tgtEl>
                                          <p:spTgt spid="7">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Effect transition="in" filter="fade">
                                      <p:cBhvr>
                                        <p:cTn id="36" dur="500"/>
                                        <p:tgtEl>
                                          <p:spTgt spid="7">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animEffect transition="in" filter="fade">
                                      <p:cBhvr>
                                        <p:cTn id="41" dur="500"/>
                                        <p:tgtEl>
                                          <p:spTgt spid="7">
                                            <p:txEl>
                                              <p:pRg st="4" end="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animEffect transition="in" filter="fade">
                                      <p:cBhvr>
                                        <p:cTn id="44" dur="500"/>
                                        <p:tgtEl>
                                          <p:spTgt spid="7">
                                            <p:txEl>
                                              <p:pRg st="5" end="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animEffect transition="in" filter="fade">
                                      <p:cBhvr>
                                        <p:cTn id="47"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a:t>任务</a:t>
            </a:r>
            <a:r>
              <a:rPr lang="en-US" altLang="zh-CN"/>
              <a:t>2</a:t>
            </a:r>
            <a:r>
              <a:rPr lang="zh-CN" altLang="en-US"/>
              <a:t>改</a:t>
            </a:r>
          </a:p>
        </p:txBody>
      </p:sp>
      <p:sp>
        <p:nvSpPr>
          <p:cNvPr id="33795" name="内容占位符 5"/>
          <p:cNvSpPr>
            <a:spLocks noGrp="1"/>
          </p:cNvSpPr>
          <p:nvPr>
            <p:ph idx="1"/>
          </p:nvPr>
        </p:nvSpPr>
        <p:spPr/>
        <p:txBody>
          <a:bodyPr/>
          <a:lstStyle/>
          <a:p>
            <a:r>
              <a:rPr lang="zh-CN" altLang="en-US"/>
              <a:t>逃命中的王：国际象棋中的王在逃命，规定王只能向下、向右或右下走一格，要从左上角走到右下角。另外，棋盘上还有一个对方的马，王不能经过马的位置和马控制的位置，问路径数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a:t>任务</a:t>
            </a:r>
            <a:r>
              <a:rPr lang="en-US" altLang="zh-CN"/>
              <a:t>2</a:t>
            </a:r>
            <a:r>
              <a:rPr lang="zh-CN" altLang="en-US"/>
              <a:t>改</a:t>
            </a:r>
          </a:p>
        </p:txBody>
      </p:sp>
      <p:sp>
        <p:nvSpPr>
          <p:cNvPr id="34819" name="内容占位符 2"/>
          <p:cNvSpPr>
            <a:spLocks noGrp="1"/>
          </p:cNvSpPr>
          <p:nvPr>
            <p:ph idx="1"/>
          </p:nvPr>
        </p:nvSpPr>
        <p:spPr/>
        <p:txBody>
          <a:bodyPr/>
          <a:lstStyle/>
          <a:p>
            <a:r>
              <a:rPr lang="zh-CN" altLang="en-US"/>
              <a:t>举个例子看看：</a:t>
            </a:r>
            <a:endParaRPr lang="en-US" altLang="zh-CN"/>
          </a:p>
          <a:p>
            <a:pPr lvl="1"/>
            <a:r>
              <a:rPr lang="zh-CN" altLang="en-US"/>
              <a:t>右下角在</a:t>
            </a:r>
            <a:r>
              <a:rPr lang="en-US" altLang="zh-CN"/>
              <a:t>(6,6)</a:t>
            </a:r>
            <a:r>
              <a:rPr lang="zh-CN" altLang="en-US"/>
              <a:t>，对方马在</a:t>
            </a:r>
            <a:r>
              <a:rPr lang="en-US" altLang="zh-CN"/>
              <a:t>(2,3)</a:t>
            </a:r>
            <a:endParaRPr lang="zh-CN" alt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063" y="2751138"/>
            <a:ext cx="3392487" cy="339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任务</a:t>
            </a:r>
            <a:r>
              <a:rPr lang="en-US" altLang="zh-CN"/>
              <a:t>1</a:t>
            </a:r>
            <a:endParaRPr lang="zh-CN" altLang="en-US"/>
          </a:p>
        </p:txBody>
      </p:sp>
      <p:sp>
        <p:nvSpPr>
          <p:cNvPr id="3" name="内容占位符 2"/>
          <p:cNvSpPr>
            <a:spLocks noGrp="1"/>
          </p:cNvSpPr>
          <p:nvPr>
            <p:ph idx="1"/>
          </p:nvPr>
        </p:nvSpPr>
        <p:spPr/>
        <p:txBody>
          <a:bodyPr/>
          <a:lstStyle/>
          <a:p>
            <a:r>
              <a:rPr lang="zh-CN" altLang="en-US"/>
              <a:t>枚举？</a:t>
            </a:r>
            <a:endParaRPr lang="en-US" altLang="zh-CN"/>
          </a:p>
          <a:p>
            <a:r>
              <a:rPr lang="zh-CN" altLang="en-US"/>
              <a:t>好多条路径啊</a:t>
            </a:r>
            <a:r>
              <a:rPr lang="en-US" altLang="zh-CN"/>
              <a:t>……</a:t>
            </a:r>
            <a:endParaRPr lang="zh-CN" altLang="en-US"/>
          </a:p>
        </p:txBody>
      </p:sp>
      <p:pic>
        <p:nvPicPr>
          <p:cNvPr id="819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221038"/>
            <a:ext cx="508635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a:t>任务</a:t>
            </a:r>
            <a:r>
              <a:rPr lang="en-US" altLang="zh-CN"/>
              <a:t>2</a:t>
            </a:r>
            <a:r>
              <a:rPr lang="zh-CN" altLang="en-US"/>
              <a:t>改</a:t>
            </a:r>
          </a:p>
        </p:txBody>
      </p:sp>
      <p:sp>
        <p:nvSpPr>
          <p:cNvPr id="29699" name="内容占位符 2"/>
          <p:cNvSpPr>
            <a:spLocks noGrp="1"/>
          </p:cNvSpPr>
          <p:nvPr>
            <p:ph idx="1"/>
          </p:nvPr>
        </p:nvSpPr>
        <p:spPr/>
        <p:txBody>
          <a:bodyPr/>
          <a:lstStyle/>
          <a:p>
            <a:r>
              <a:rPr lang="zh-CN" altLang="en-US"/>
              <a:t>状态：王走到某个坐标点</a:t>
            </a:r>
            <a:r>
              <a:rPr lang="en-US" altLang="zh-CN"/>
              <a:t>P</a:t>
            </a:r>
          </a:p>
          <a:p>
            <a:r>
              <a:rPr lang="zh-CN" altLang="en-US"/>
              <a:t>决策：从上面走过来、从左边走过来还是从左上走过来？</a:t>
            </a:r>
            <a:endParaRPr lang="en-US" altLang="zh-CN"/>
          </a:p>
          <a:p>
            <a:r>
              <a:rPr lang="zh-CN" altLang="en-US"/>
              <a:t>状态转移方程：</a:t>
            </a:r>
            <a:endParaRPr lang="en-US" altLang="zh-CN"/>
          </a:p>
          <a:p>
            <a:pPr lvl="1"/>
            <a:r>
              <a:rPr lang="zh-CN" altLang="en-US"/>
              <a:t>到</a:t>
            </a:r>
            <a:r>
              <a:rPr lang="en-US" altLang="zh-CN"/>
              <a:t>P</a:t>
            </a:r>
            <a:r>
              <a:rPr lang="zh-CN" altLang="en-US"/>
              <a:t>的方法数 </a:t>
            </a:r>
            <a:r>
              <a:rPr lang="en-US" altLang="zh-CN"/>
              <a:t>= </a:t>
            </a:r>
            <a:r>
              <a:rPr lang="zh-CN" altLang="en-US"/>
              <a:t>到</a:t>
            </a:r>
            <a:r>
              <a:rPr lang="en-US" altLang="zh-CN"/>
              <a:t>P</a:t>
            </a:r>
            <a:r>
              <a:rPr lang="zh-CN" altLang="en-US"/>
              <a:t>上面的点的方法数 </a:t>
            </a:r>
            <a:r>
              <a:rPr lang="en-US" altLang="zh-CN"/>
              <a:t>+ </a:t>
            </a:r>
            <a:r>
              <a:rPr lang="zh-CN" altLang="en-US"/>
              <a:t>到</a:t>
            </a:r>
            <a:r>
              <a:rPr lang="en-US" altLang="zh-CN"/>
              <a:t>P</a:t>
            </a:r>
            <a:r>
              <a:rPr lang="zh-CN" altLang="en-US"/>
              <a:t>左边的点的方法数 </a:t>
            </a:r>
            <a:r>
              <a:rPr lang="en-US" altLang="zh-CN"/>
              <a:t>+ </a:t>
            </a:r>
            <a:r>
              <a:rPr lang="zh-CN" altLang="en-US"/>
              <a:t>到</a:t>
            </a:r>
            <a:r>
              <a:rPr lang="en-US" altLang="zh-CN"/>
              <a:t>P</a:t>
            </a:r>
            <a:r>
              <a:rPr lang="zh-CN" altLang="en-US"/>
              <a:t>左上的点的方法数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animEffect transition="in" filter="fade">
                                      <p:cBhvr>
                                        <p:cTn id="7" dur="500"/>
                                        <p:tgtEl>
                                          <p:spTgt spid="29699">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699">
                                            <p:txEl>
                                              <p:pRg st="3" end="3"/>
                                            </p:txEl>
                                          </p:spTgt>
                                        </p:tgtEl>
                                        <p:attrNameLst>
                                          <p:attrName>style.visibility</p:attrName>
                                        </p:attrNameLst>
                                      </p:cBhvr>
                                      <p:to>
                                        <p:strVal val="visible"/>
                                      </p:to>
                                    </p:set>
                                    <p:animEffect transition="in" filter="fade">
                                      <p:cBhvr>
                                        <p:cTn id="10" dur="500"/>
                                        <p:tgtEl>
                                          <p:spTgt spid="2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idx="1"/>
          </p:nvPr>
        </p:nvSpPr>
        <p:spPr/>
        <p:txBody>
          <a:bodyPr/>
          <a:lstStyle/>
          <a:p>
            <a:pPr>
              <a:lnSpc>
                <a:spcPct val="110000"/>
              </a:lnSpc>
              <a:spcBef>
                <a:spcPct val="0"/>
              </a:spcBef>
            </a:pPr>
            <a:r>
              <a:rPr lang="en-US" altLang="zh-CN"/>
              <a:t>// </a:t>
            </a:r>
            <a:r>
              <a:rPr lang="zh-CN" altLang="en-US"/>
              <a:t>走到</a:t>
            </a:r>
            <a:r>
              <a:rPr lang="en-US" altLang="zh-CN"/>
              <a:t>(x, y)</a:t>
            </a:r>
            <a:r>
              <a:rPr lang="zh-CN" altLang="en-US"/>
              <a:t>的路径数</a:t>
            </a:r>
          </a:p>
          <a:p>
            <a:pPr>
              <a:lnSpc>
                <a:spcPct val="110000"/>
              </a:lnSpc>
              <a:spcBef>
                <a:spcPct val="0"/>
              </a:spcBef>
            </a:pPr>
            <a:r>
              <a:rPr lang="en-US" altLang="zh-CN"/>
              <a:t>int count_path(int x, int y) {</a:t>
            </a:r>
          </a:p>
          <a:p>
            <a:pPr>
              <a:lnSpc>
                <a:spcPct val="110000"/>
              </a:lnSpc>
              <a:spcBef>
                <a:spcPct val="0"/>
              </a:spcBef>
            </a:pPr>
            <a:r>
              <a:rPr lang="en-US" altLang="zh-CN"/>
              <a:t>    if (x == 0 &amp;&amp; y == 0) return 1; // </a:t>
            </a:r>
            <a:r>
              <a:rPr lang="zh-CN" altLang="en-US"/>
              <a:t>递归初始条件</a:t>
            </a:r>
          </a:p>
          <a:p>
            <a:pPr>
              <a:lnSpc>
                <a:spcPct val="110000"/>
              </a:lnSpc>
              <a:spcBef>
                <a:spcPct val="0"/>
              </a:spcBef>
            </a:pPr>
            <a:r>
              <a:rPr lang="zh-CN" altLang="en-US"/>
              <a:t>    </a:t>
            </a:r>
            <a:r>
              <a:rPr lang="en-US" altLang="zh-CN"/>
              <a:t>if (horse_control[y][x]) return 0; // </a:t>
            </a:r>
            <a:r>
              <a:rPr lang="zh-CN" altLang="en-US"/>
              <a:t>被马控制的点不能走</a:t>
            </a:r>
          </a:p>
          <a:p>
            <a:pPr>
              <a:lnSpc>
                <a:spcPct val="110000"/>
              </a:lnSpc>
              <a:spcBef>
                <a:spcPct val="0"/>
              </a:spcBef>
            </a:pPr>
            <a:r>
              <a:rPr lang="zh-CN" altLang="en-US"/>
              <a:t>    </a:t>
            </a:r>
            <a:r>
              <a:rPr lang="en-US" altLang="zh-CN"/>
              <a:t>if (path_count[y][x] &gt; 0)</a:t>
            </a:r>
          </a:p>
          <a:p>
            <a:pPr>
              <a:lnSpc>
                <a:spcPct val="110000"/>
              </a:lnSpc>
              <a:spcBef>
                <a:spcPct val="0"/>
              </a:spcBef>
            </a:pPr>
            <a:r>
              <a:rPr lang="en-US" altLang="zh-CN"/>
              <a:t>        return path_count[y][x]; // </a:t>
            </a:r>
            <a:r>
              <a:rPr lang="zh-CN" altLang="en-US"/>
              <a:t>计算过的</a:t>
            </a:r>
          </a:p>
          <a:p>
            <a:pPr>
              <a:lnSpc>
                <a:spcPct val="110000"/>
              </a:lnSpc>
              <a:spcBef>
                <a:spcPct val="0"/>
              </a:spcBef>
            </a:pPr>
            <a:r>
              <a:rPr lang="zh-CN" altLang="en-US"/>
              <a:t>    </a:t>
            </a:r>
            <a:r>
              <a:rPr lang="en-US" altLang="zh-CN"/>
              <a:t>int count = 0;</a:t>
            </a:r>
          </a:p>
          <a:p>
            <a:pPr>
              <a:lnSpc>
                <a:spcPct val="110000"/>
              </a:lnSpc>
              <a:spcBef>
                <a:spcPct val="0"/>
              </a:spcBef>
            </a:pPr>
            <a:r>
              <a:rPr lang="en-US" altLang="zh-CN"/>
              <a:t>    if (x &gt; 0) // </a:t>
            </a:r>
            <a:r>
              <a:rPr lang="zh-CN" altLang="en-US"/>
              <a:t>从左边来</a:t>
            </a:r>
          </a:p>
          <a:p>
            <a:pPr>
              <a:lnSpc>
                <a:spcPct val="110000"/>
              </a:lnSpc>
              <a:spcBef>
                <a:spcPct val="0"/>
              </a:spcBef>
            </a:pPr>
            <a:r>
              <a:rPr lang="zh-CN" altLang="en-US"/>
              <a:t>        </a:t>
            </a:r>
            <a:r>
              <a:rPr lang="en-US" altLang="zh-CN"/>
              <a:t>count += count_path(x - 1, y);</a:t>
            </a:r>
          </a:p>
          <a:p>
            <a:pPr>
              <a:lnSpc>
                <a:spcPct val="110000"/>
              </a:lnSpc>
              <a:spcBef>
                <a:spcPct val="0"/>
              </a:spcBef>
            </a:pPr>
            <a:r>
              <a:rPr lang="en-US" altLang="zh-CN"/>
              <a:t>    if (y &gt; 0) // </a:t>
            </a:r>
            <a:r>
              <a:rPr lang="zh-CN" altLang="en-US"/>
              <a:t>从上边来</a:t>
            </a:r>
          </a:p>
          <a:p>
            <a:pPr>
              <a:lnSpc>
                <a:spcPct val="110000"/>
              </a:lnSpc>
              <a:spcBef>
                <a:spcPct val="0"/>
              </a:spcBef>
            </a:pPr>
            <a:r>
              <a:rPr lang="zh-CN" altLang="en-US"/>
              <a:t>        </a:t>
            </a:r>
            <a:r>
              <a:rPr lang="en-US" altLang="zh-CN"/>
              <a:t>count += count_path(x, y - 1);</a:t>
            </a:r>
          </a:p>
          <a:p>
            <a:pPr>
              <a:lnSpc>
                <a:spcPct val="110000"/>
              </a:lnSpc>
              <a:spcBef>
                <a:spcPct val="0"/>
              </a:spcBef>
            </a:pPr>
            <a:r>
              <a:rPr lang="en-US" altLang="zh-CN"/>
              <a:t>    if (x &gt; 0 &amp;&amp; y &gt; 0)</a:t>
            </a:r>
          </a:p>
          <a:p>
            <a:pPr>
              <a:lnSpc>
                <a:spcPct val="110000"/>
              </a:lnSpc>
              <a:spcBef>
                <a:spcPct val="0"/>
              </a:spcBef>
            </a:pPr>
            <a:r>
              <a:rPr lang="en-US" altLang="zh-CN"/>
              <a:t>        count += count_path(x - 1, y - 1);</a:t>
            </a:r>
          </a:p>
          <a:p>
            <a:pPr>
              <a:lnSpc>
                <a:spcPct val="110000"/>
              </a:lnSpc>
              <a:spcBef>
                <a:spcPct val="0"/>
              </a:spcBef>
            </a:pPr>
            <a:r>
              <a:rPr lang="en-US" altLang="zh-CN"/>
              <a:t>    path_count[y][x] = count;</a:t>
            </a:r>
          </a:p>
          <a:p>
            <a:pPr>
              <a:lnSpc>
                <a:spcPct val="110000"/>
              </a:lnSpc>
              <a:spcBef>
                <a:spcPct val="0"/>
              </a:spcBef>
            </a:pPr>
            <a:r>
              <a:rPr lang="en-US" altLang="zh-CN"/>
              <a:t>    return count;</a:t>
            </a:r>
          </a:p>
          <a:p>
            <a:pPr>
              <a:lnSpc>
                <a:spcPct val="110000"/>
              </a:lnSpc>
              <a:spcBef>
                <a:spcPct val="0"/>
              </a:spcBef>
            </a:pPr>
            <a:r>
              <a:rPr lang="en-US" altLang="zh-CN"/>
              <a:t>}</a:t>
            </a:r>
          </a:p>
        </p:txBody>
      </p:sp>
      <p:sp>
        <p:nvSpPr>
          <p:cNvPr id="36866" name="标题 7"/>
          <p:cNvSpPr>
            <a:spLocks noGrp="1"/>
          </p:cNvSpPr>
          <p:nvPr>
            <p:ph type="title"/>
          </p:nvPr>
        </p:nvSpPr>
        <p:spPr/>
        <p:txBody>
          <a:bodyPr/>
          <a:lstStyle/>
          <a:p>
            <a:r>
              <a:rPr lang="zh-CN" altLang="en-US"/>
              <a:t>任务</a:t>
            </a:r>
            <a:r>
              <a:rPr lang="en-US" altLang="zh-CN"/>
              <a:t>2</a:t>
            </a:r>
            <a:r>
              <a:rPr lang="zh-CN" altLang="en-US"/>
              <a:t>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fade">
                                      <p:cBhvr>
                                        <p:cTn id="7" dur="500"/>
                                        <p:tgtEl>
                                          <p:spTgt spid="9">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4" end="14"/>
                                            </p:txEl>
                                          </p:spTgt>
                                        </p:tgtEl>
                                        <p:attrNameLst>
                                          <p:attrName>style.visibility</p:attrName>
                                        </p:attrNameLst>
                                      </p:cBhvr>
                                      <p:to>
                                        <p:strVal val="visible"/>
                                      </p:to>
                                    </p:set>
                                    <p:animEffect transition="in" filter="fade">
                                      <p:cBhvr>
                                        <p:cTn id="10" dur="500"/>
                                        <p:tgtEl>
                                          <p:spTgt spid="9">
                                            <p:txEl>
                                              <p:pRg st="14" end="1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animEffect transition="in" filter="fade">
                                      <p:cBhvr>
                                        <p:cTn id="15" dur="500"/>
                                        <p:tgtEl>
                                          <p:spTgt spid="9">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8" end="8"/>
                                            </p:txEl>
                                          </p:spTgt>
                                        </p:tgtEl>
                                        <p:attrNameLst>
                                          <p:attrName>style.visibility</p:attrName>
                                        </p:attrNameLst>
                                      </p:cBhvr>
                                      <p:to>
                                        <p:strVal val="visible"/>
                                      </p:to>
                                    </p:set>
                                    <p:animEffect transition="in" filter="fade">
                                      <p:cBhvr>
                                        <p:cTn id="18" dur="500"/>
                                        <p:tgtEl>
                                          <p:spTgt spid="9">
                                            <p:txEl>
                                              <p:pRg st="8" end="8"/>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animEffect transition="in" filter="fade">
                                      <p:cBhvr>
                                        <p:cTn id="23" dur="500"/>
                                        <p:tgtEl>
                                          <p:spTgt spid="9">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10" end="10"/>
                                            </p:txEl>
                                          </p:spTgt>
                                        </p:tgtEl>
                                        <p:attrNameLst>
                                          <p:attrName>style.visibility</p:attrName>
                                        </p:attrNameLst>
                                      </p:cBhvr>
                                      <p:to>
                                        <p:strVal val="visible"/>
                                      </p:to>
                                    </p:set>
                                    <p:animEffect transition="in" filter="fade">
                                      <p:cBhvr>
                                        <p:cTn id="26" dur="500"/>
                                        <p:tgtEl>
                                          <p:spTgt spid="9">
                                            <p:txEl>
                                              <p:pRg st="10" end="1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9">
                                            <p:txEl>
                                              <p:pRg st="11" end="11"/>
                                            </p:txEl>
                                          </p:spTgt>
                                        </p:tgtEl>
                                        <p:attrNameLst>
                                          <p:attrName>style.visibility</p:attrName>
                                        </p:attrNameLst>
                                      </p:cBhvr>
                                      <p:to>
                                        <p:strVal val="visible"/>
                                      </p:to>
                                    </p:set>
                                    <p:animEffect transition="in" filter="fade">
                                      <p:cBhvr>
                                        <p:cTn id="31" dur="500"/>
                                        <p:tgtEl>
                                          <p:spTgt spid="9">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9">
                                            <p:txEl>
                                              <p:pRg st="12" end="12"/>
                                            </p:txEl>
                                          </p:spTgt>
                                        </p:tgtEl>
                                        <p:attrNameLst>
                                          <p:attrName>style.visibility</p:attrName>
                                        </p:attrNameLst>
                                      </p:cBhvr>
                                      <p:to>
                                        <p:strVal val="visible"/>
                                      </p:to>
                                    </p:set>
                                    <p:animEffect transition="in" filter="fade">
                                      <p:cBhvr>
                                        <p:cTn id="34" dur="500"/>
                                        <p:tgtEl>
                                          <p:spTgt spid="9">
                                            <p:txEl>
                                              <p:pRg st="12" end="1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9">
                                            <p:txEl>
                                              <p:pRg st="2" end="2"/>
                                            </p:txEl>
                                          </p:spTgt>
                                        </p:tgtEl>
                                        <p:attrNameLst>
                                          <p:attrName>style.visibility</p:attrName>
                                        </p:attrNameLst>
                                      </p:cBhvr>
                                      <p:to>
                                        <p:strVal val="visible"/>
                                      </p:to>
                                    </p:set>
                                    <p:animEffect transition="in" filter="fade">
                                      <p:cBhvr>
                                        <p:cTn id="39" dur="500"/>
                                        <p:tgtEl>
                                          <p:spTgt spid="9">
                                            <p:txEl>
                                              <p:pRg st="2" end="2"/>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nodeType="clickEffect">
                                  <p:stCondLst>
                                    <p:cond delay="0"/>
                                  </p:stCondLst>
                                  <p:childTnLst>
                                    <p:set>
                                      <p:cBhvr>
                                        <p:cTn id="43" dur="1" fill="hold">
                                          <p:stCondLst>
                                            <p:cond delay="0"/>
                                          </p:stCondLst>
                                        </p:cTn>
                                        <p:tgtEl>
                                          <p:spTgt spid="9">
                                            <p:txEl>
                                              <p:pRg st="3" end="3"/>
                                            </p:txEl>
                                          </p:spTgt>
                                        </p:tgtEl>
                                        <p:attrNameLst>
                                          <p:attrName>style.visibility</p:attrName>
                                        </p:attrNameLst>
                                      </p:cBhvr>
                                      <p:to>
                                        <p:strVal val="visible"/>
                                      </p:to>
                                    </p:set>
                                    <p:animEffect transition="in" filter="fade">
                                      <p:cBhvr>
                                        <p:cTn id="44" dur="500"/>
                                        <p:tgtEl>
                                          <p:spTgt spid="9">
                                            <p:txEl>
                                              <p:pRg st="3" end="3"/>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Effect transition="in" filter="fade">
                                      <p:cBhvr>
                                        <p:cTn id="49" dur="500"/>
                                        <p:tgtEl>
                                          <p:spTgt spid="9">
                                            <p:txEl>
                                              <p:pRg st="4" end="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9">
                                            <p:txEl>
                                              <p:pRg st="5" end="5"/>
                                            </p:txEl>
                                          </p:spTgt>
                                        </p:tgtEl>
                                        <p:attrNameLst>
                                          <p:attrName>style.visibility</p:attrName>
                                        </p:attrNameLst>
                                      </p:cBhvr>
                                      <p:to>
                                        <p:strVal val="visible"/>
                                      </p:to>
                                    </p:set>
                                    <p:animEffect transition="in" filter="fade">
                                      <p:cBhvr>
                                        <p:cTn id="52" dur="500"/>
                                        <p:tgtEl>
                                          <p:spTgt spid="9">
                                            <p:txEl>
                                              <p:pRg st="5" end="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animEffect transition="in" filter="fade">
                                      <p:cBhvr>
                                        <p:cTn id="55" dur="500"/>
                                        <p:tgtEl>
                                          <p:spTgt spid="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a:t>任务</a:t>
            </a:r>
            <a:r>
              <a:rPr lang="en-US" altLang="zh-CN"/>
              <a:t>3</a:t>
            </a:r>
            <a:endParaRPr lang="zh-CN" altLang="en-US"/>
          </a:p>
        </p:txBody>
      </p:sp>
      <p:sp>
        <p:nvSpPr>
          <p:cNvPr id="37891" name="内容占位符 5"/>
          <p:cNvSpPr>
            <a:spLocks noGrp="1"/>
          </p:cNvSpPr>
          <p:nvPr>
            <p:ph idx="1"/>
          </p:nvPr>
        </p:nvSpPr>
        <p:spPr/>
        <p:txBody>
          <a:bodyPr/>
          <a:lstStyle/>
          <a:p>
            <a:r>
              <a:rPr lang="zh-CN" altLang="en-US"/>
              <a:t>装船问题：王小二毕业后从事船运规划工作。吉祥号货轮最大载重量为</a:t>
            </a:r>
            <a:r>
              <a:rPr lang="en-US" altLang="zh-CN"/>
              <a:t>M</a:t>
            </a:r>
            <a:r>
              <a:rPr lang="zh-CN" altLang="en-US"/>
              <a:t>吨，有</a:t>
            </a:r>
            <a:r>
              <a:rPr lang="en-US" altLang="zh-CN"/>
              <a:t>N</a:t>
            </a:r>
            <a:r>
              <a:rPr lang="zh-CN" altLang="en-US"/>
              <a:t>种货物供选择装船，每种货物的重量和价值是不同的</a:t>
            </a:r>
            <a:endParaRPr lang="en-US" altLang="zh-CN"/>
          </a:p>
          <a:p>
            <a:r>
              <a:rPr lang="zh-CN" altLang="en-US"/>
              <a:t>王小二的任务是从</a:t>
            </a:r>
            <a:r>
              <a:rPr lang="en-US" altLang="zh-CN"/>
              <a:t>N</a:t>
            </a:r>
            <a:r>
              <a:rPr lang="zh-CN" altLang="en-US"/>
              <a:t>种货物中挑选若干件上船，在满足货物总重量不大于</a:t>
            </a:r>
            <a:r>
              <a:rPr lang="en-US" altLang="zh-CN"/>
              <a:t>M</a:t>
            </a:r>
            <a:r>
              <a:rPr lang="zh-CN" altLang="en-US"/>
              <a:t>的前提下，运走的货物的总价值最大</a:t>
            </a: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a:t>什么是难题？</a:t>
            </a:r>
          </a:p>
        </p:txBody>
      </p:sp>
      <p:sp>
        <p:nvSpPr>
          <p:cNvPr id="3" name="内容占位符 2"/>
          <p:cNvSpPr>
            <a:spLocks noGrp="1"/>
          </p:cNvSpPr>
          <p:nvPr>
            <p:ph idx="1"/>
          </p:nvPr>
        </p:nvSpPr>
        <p:spPr/>
        <p:txBody>
          <a:bodyPr/>
          <a:lstStyle/>
          <a:p>
            <a:r>
              <a:rPr lang="zh-CN" altLang="en-US"/>
              <a:t>实际上，装船等类似的问题被称为“</a:t>
            </a:r>
            <a:r>
              <a:rPr lang="en-US" altLang="zh-CN"/>
              <a:t>0-1</a:t>
            </a:r>
            <a:r>
              <a:rPr lang="zh-CN" altLang="en-US"/>
              <a:t>背包问题”，是经典“难题”之一</a:t>
            </a:r>
            <a:endParaRPr lang="en-US" altLang="zh-CN"/>
          </a:p>
          <a:p>
            <a:r>
              <a:rPr lang="zh-CN" altLang="en-US"/>
              <a:t>目前没有找到时间复杂度为</a:t>
            </a:r>
            <a:r>
              <a:rPr lang="en-US" altLang="zh-CN"/>
              <a:t>N</a:t>
            </a:r>
            <a:r>
              <a:rPr lang="zh-CN" altLang="en-US"/>
              <a:t>多项式的解法</a:t>
            </a:r>
            <a:endParaRPr lang="en-US" altLang="zh-CN"/>
          </a:p>
          <a:p>
            <a:r>
              <a:rPr lang="zh-CN" altLang="en-US"/>
              <a:t>老老实实枚举</a:t>
            </a:r>
            <a:r>
              <a:rPr lang="en-US" altLang="zh-CN"/>
              <a:t>2</a:t>
            </a:r>
            <a:r>
              <a:rPr lang="en-US" altLang="zh-CN" baseline="30000"/>
              <a:t>N</a:t>
            </a:r>
            <a:r>
              <a:rPr lang="zh-CN" altLang="en-US"/>
              <a:t>种方案，复杂度已经不差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a:t>任务</a:t>
            </a:r>
            <a:r>
              <a:rPr lang="en-US" altLang="zh-CN"/>
              <a:t>3</a:t>
            </a:r>
            <a:r>
              <a:rPr lang="zh-CN" altLang="en-US"/>
              <a:t>改</a:t>
            </a:r>
          </a:p>
        </p:txBody>
      </p:sp>
      <p:sp>
        <p:nvSpPr>
          <p:cNvPr id="6" name="内容占位符 5"/>
          <p:cNvSpPr>
            <a:spLocks noGrp="1"/>
          </p:cNvSpPr>
          <p:nvPr>
            <p:ph idx="1"/>
          </p:nvPr>
        </p:nvSpPr>
        <p:spPr/>
        <p:txBody>
          <a:bodyPr/>
          <a:lstStyle/>
          <a:p>
            <a:r>
              <a:rPr lang="zh-CN" altLang="en-US"/>
              <a:t>装船问题：王小二毕业后从事船运规划工作。吉祥号货轮最大载重量为</a:t>
            </a:r>
            <a:r>
              <a:rPr lang="en-US" altLang="zh-CN"/>
              <a:t>M</a:t>
            </a:r>
            <a:r>
              <a:rPr lang="zh-CN" altLang="en-US"/>
              <a:t>吨，有</a:t>
            </a:r>
            <a:r>
              <a:rPr lang="en-US" altLang="zh-CN"/>
              <a:t>N</a:t>
            </a:r>
            <a:r>
              <a:rPr lang="zh-CN" altLang="en-US"/>
              <a:t>种货物供选择装船，每种货物的重量和价值是不同的</a:t>
            </a:r>
            <a:endParaRPr lang="en-US" altLang="zh-CN"/>
          </a:p>
          <a:p>
            <a:r>
              <a:rPr lang="zh-CN" altLang="en-US"/>
              <a:t>王小二的任务是从</a:t>
            </a:r>
            <a:r>
              <a:rPr lang="en-US" altLang="zh-CN"/>
              <a:t>N</a:t>
            </a:r>
            <a:r>
              <a:rPr lang="zh-CN" altLang="en-US"/>
              <a:t>种货物中挑选若干件上船，在满足货物总重量不大于</a:t>
            </a:r>
            <a:r>
              <a:rPr lang="en-US" altLang="zh-CN"/>
              <a:t>M</a:t>
            </a:r>
            <a:r>
              <a:rPr lang="zh-CN" altLang="en-US"/>
              <a:t>的前提下，运走的货物的总价值最大</a:t>
            </a:r>
            <a:endParaRPr lang="en-US" altLang="zh-CN"/>
          </a:p>
          <a:p>
            <a:r>
              <a:rPr lang="zh-CN" altLang="en-US"/>
              <a:t>所有货物的重量和最大载重量都为整数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a:t>任务</a:t>
            </a:r>
            <a:r>
              <a:rPr lang="en-US" altLang="zh-CN"/>
              <a:t>3</a:t>
            </a:r>
            <a:endParaRPr lang="zh-CN" altLang="en-US"/>
          </a:p>
        </p:txBody>
      </p:sp>
      <p:sp>
        <p:nvSpPr>
          <p:cNvPr id="33795" name="内容占位符 2"/>
          <p:cNvSpPr>
            <a:spLocks noGrp="1"/>
          </p:cNvSpPr>
          <p:nvPr>
            <p:ph idx="1"/>
          </p:nvPr>
        </p:nvSpPr>
        <p:spPr/>
        <p:txBody>
          <a:bodyPr/>
          <a:lstStyle/>
          <a:p>
            <a:r>
              <a:rPr lang="zh-CN" altLang="en-US" dirty="0"/>
              <a:t>状态：前</a:t>
            </a:r>
            <a:r>
              <a:rPr lang="en-US" altLang="zh-CN" dirty="0"/>
              <a:t>n</a:t>
            </a:r>
            <a:r>
              <a:rPr lang="zh-CN" altLang="en-US" dirty="0"/>
              <a:t>个货物已决策是否装船，货物总重不超过</a:t>
            </a:r>
            <a:r>
              <a:rPr lang="en-US" altLang="zh-CN" dirty="0"/>
              <a:t>m</a:t>
            </a:r>
            <a:r>
              <a:rPr lang="zh-CN" altLang="en-US" dirty="0"/>
              <a:t>，此时的最大价值为</a:t>
            </a:r>
            <a:r>
              <a:rPr lang="en-US" altLang="zh-CN" dirty="0" err="1"/>
              <a:t>st</a:t>
            </a:r>
            <a:r>
              <a:rPr lang="en-US" altLang="zh-CN" dirty="0"/>
              <a:t>(n, m)</a:t>
            </a:r>
          </a:p>
          <a:p>
            <a:r>
              <a:rPr lang="zh-CN" altLang="en-US" dirty="0"/>
              <a:t>决策：要不要装第</a:t>
            </a:r>
            <a:r>
              <a:rPr lang="en-US" altLang="zh-CN" dirty="0"/>
              <a:t>n</a:t>
            </a:r>
            <a:r>
              <a:rPr lang="zh-CN" altLang="en-US" dirty="0"/>
              <a:t>件货物？</a:t>
            </a:r>
            <a:endParaRPr lang="en-US" altLang="zh-CN" dirty="0"/>
          </a:p>
          <a:p>
            <a:r>
              <a:rPr lang="zh-CN" altLang="en-US" dirty="0"/>
              <a:t>状态转移方程：</a:t>
            </a:r>
            <a:endParaRPr lang="en-US" altLang="zh-CN" dirty="0"/>
          </a:p>
          <a:p>
            <a:pPr lvl="1"/>
            <a:r>
              <a:rPr lang="en-US" altLang="zh-CN" dirty="0" err="1"/>
              <a:t>st</a:t>
            </a:r>
            <a:r>
              <a:rPr lang="en-US" altLang="zh-CN" dirty="0"/>
              <a:t>(n, m) = </a:t>
            </a:r>
          </a:p>
          <a:p>
            <a:pPr lvl="1"/>
            <a:r>
              <a:rPr lang="en-US" altLang="zh-CN" dirty="0"/>
              <a:t>max(</a:t>
            </a:r>
            <a:r>
              <a:rPr lang="en-US" altLang="zh-CN" dirty="0" err="1"/>
              <a:t>st</a:t>
            </a:r>
            <a:r>
              <a:rPr lang="en-US" altLang="zh-CN" dirty="0"/>
              <a:t>(n - 1, m), </a:t>
            </a:r>
            <a:r>
              <a:rPr lang="en-US" altLang="zh-CN" dirty="0" err="1"/>
              <a:t>st</a:t>
            </a:r>
            <a:r>
              <a:rPr lang="en-US" altLang="zh-CN" dirty="0"/>
              <a:t>(n - 1, m - </a:t>
            </a:r>
            <a:r>
              <a:rPr lang="en-US" altLang="zh-CN" dirty="0" err="1"/>
              <a:t>w</a:t>
            </a:r>
            <a:r>
              <a:rPr lang="en-US" altLang="zh-CN" baseline="-25000" dirty="0" err="1"/>
              <a:t>n</a:t>
            </a:r>
            <a:r>
              <a:rPr lang="en-US" altLang="zh-CN" dirty="0"/>
              <a:t>) + </a:t>
            </a:r>
            <a:r>
              <a:rPr lang="en-US" altLang="zh-CN" dirty="0" err="1"/>
              <a:t>v</a:t>
            </a:r>
            <a:r>
              <a:rPr lang="en-US" altLang="zh-CN" baseline="-25000" dirty="0" err="1"/>
              <a:t>n</a:t>
            </a:r>
            <a:r>
              <a:rPr lang="en-US" altLang="zh-CN" dirty="0"/>
              <a:t>)</a:t>
            </a:r>
          </a:p>
          <a:p>
            <a:r>
              <a:rPr lang="zh-CN" altLang="en-US" dirty="0"/>
              <a:t>最终问题的结果是</a:t>
            </a:r>
            <a:endParaRPr lang="en-US" altLang="zh-CN" dirty="0"/>
          </a:p>
          <a:p>
            <a:pPr lvl="1"/>
            <a:r>
              <a:rPr lang="en-US" altLang="zh-CN" dirty="0" err="1"/>
              <a:t>st</a:t>
            </a:r>
            <a:r>
              <a:rPr lang="en-US" altLang="zh-CN" dirty="0"/>
              <a:t>(N - 1, 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Effect transition="in" filter="fade">
                                      <p:cBhvr>
                                        <p:cTn id="7" dur="500"/>
                                        <p:tgtEl>
                                          <p:spTgt spid="3379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795">
                                            <p:txEl>
                                              <p:pRg st="3" end="3"/>
                                            </p:txEl>
                                          </p:spTgt>
                                        </p:tgtEl>
                                        <p:attrNameLst>
                                          <p:attrName>style.visibility</p:attrName>
                                        </p:attrNameLst>
                                      </p:cBhvr>
                                      <p:to>
                                        <p:strVal val="visible"/>
                                      </p:to>
                                    </p:set>
                                    <p:animEffect transition="in" filter="fade">
                                      <p:cBhvr>
                                        <p:cTn id="10" dur="500"/>
                                        <p:tgtEl>
                                          <p:spTgt spid="3379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795">
                                            <p:txEl>
                                              <p:pRg st="4" end="4"/>
                                            </p:txEl>
                                          </p:spTgt>
                                        </p:tgtEl>
                                        <p:attrNameLst>
                                          <p:attrName>style.visibility</p:attrName>
                                        </p:attrNameLst>
                                      </p:cBhvr>
                                      <p:to>
                                        <p:strVal val="visible"/>
                                      </p:to>
                                    </p:set>
                                    <p:animEffect transition="in" filter="fade">
                                      <p:cBhvr>
                                        <p:cTn id="13" dur="500"/>
                                        <p:tgtEl>
                                          <p:spTgt spid="33795">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33795">
                                            <p:txEl>
                                              <p:pRg st="5" end="5"/>
                                            </p:txEl>
                                          </p:spTgt>
                                        </p:tgtEl>
                                        <p:attrNameLst>
                                          <p:attrName>style.visibility</p:attrName>
                                        </p:attrNameLst>
                                      </p:cBhvr>
                                      <p:to>
                                        <p:strVal val="visible"/>
                                      </p:to>
                                    </p:set>
                                    <p:animEffect transition="in" filter="fade">
                                      <p:cBhvr>
                                        <p:cTn id="18" dur="500"/>
                                        <p:tgtEl>
                                          <p:spTgt spid="3379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3795">
                                            <p:txEl>
                                              <p:pRg st="6" end="6"/>
                                            </p:txEl>
                                          </p:spTgt>
                                        </p:tgtEl>
                                        <p:attrNameLst>
                                          <p:attrName>style.visibility</p:attrName>
                                        </p:attrNameLst>
                                      </p:cBhvr>
                                      <p:to>
                                        <p:strVal val="visible"/>
                                      </p:to>
                                    </p:set>
                                    <p:animEffect transition="in" filter="fade">
                                      <p:cBhvr>
                                        <p:cTn id="21"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文本占位符 2"/>
          <p:cNvSpPr>
            <a:spLocks noGrp="1"/>
          </p:cNvSpPr>
          <p:nvPr>
            <p:ph idx="1"/>
          </p:nvPr>
        </p:nvSpPr>
        <p:spPr/>
        <p:txBody>
          <a:bodyPr/>
          <a:lstStyle/>
          <a:p>
            <a:pPr>
              <a:lnSpc>
                <a:spcPct val="110000"/>
              </a:lnSpc>
              <a:spcBef>
                <a:spcPct val="0"/>
              </a:spcBef>
            </a:pPr>
            <a:r>
              <a:rPr lang="en-US" altLang="zh-CN" dirty="0"/>
              <a:t>double shipment(</a:t>
            </a:r>
            <a:r>
              <a:rPr lang="en-US" altLang="zh-CN" dirty="0" err="1"/>
              <a:t>int</a:t>
            </a:r>
            <a:r>
              <a:rPr lang="en-US" altLang="zh-CN" dirty="0"/>
              <a:t> n, </a:t>
            </a:r>
            <a:r>
              <a:rPr lang="en-US" altLang="zh-CN" dirty="0" err="1"/>
              <a:t>int</a:t>
            </a:r>
            <a:r>
              <a:rPr lang="en-US" altLang="zh-CN" dirty="0"/>
              <a:t> m, </a:t>
            </a:r>
            <a:r>
              <a:rPr lang="en-US" altLang="zh-CN" dirty="0" err="1"/>
              <a:t>int</a:t>
            </a:r>
            <a:r>
              <a:rPr lang="en-US" altLang="zh-CN" dirty="0"/>
              <a:t> * w, double * v) {</a:t>
            </a:r>
          </a:p>
          <a:p>
            <a:pPr>
              <a:lnSpc>
                <a:spcPct val="110000"/>
              </a:lnSpc>
              <a:spcBef>
                <a:spcPct val="0"/>
              </a:spcBef>
            </a:pPr>
            <a:endParaRPr lang="en-US" altLang="zh-CN" dirty="0"/>
          </a:p>
          <a:p>
            <a:pPr>
              <a:lnSpc>
                <a:spcPct val="110000"/>
              </a:lnSpc>
              <a:spcBef>
                <a:spcPct val="0"/>
              </a:spcBef>
            </a:pPr>
            <a:endParaRPr lang="en-US" altLang="zh-CN" dirty="0"/>
          </a:p>
          <a:p>
            <a:pPr>
              <a:lnSpc>
                <a:spcPct val="110000"/>
              </a:lnSpc>
              <a:spcBef>
                <a:spcPct val="0"/>
              </a:spcBef>
            </a:pPr>
            <a:r>
              <a:rPr lang="en-US" altLang="zh-CN" dirty="0"/>
              <a:t>    if (</a:t>
            </a:r>
            <a:r>
              <a:rPr lang="en-US" altLang="zh-CN" dirty="0" err="1"/>
              <a:t>st</a:t>
            </a:r>
            <a:r>
              <a:rPr lang="en-US" altLang="zh-CN" dirty="0"/>
              <a:t>[n][m] &gt; 0)</a:t>
            </a:r>
          </a:p>
          <a:p>
            <a:pPr>
              <a:lnSpc>
                <a:spcPct val="110000"/>
              </a:lnSpc>
              <a:spcBef>
                <a:spcPct val="0"/>
              </a:spcBef>
            </a:pPr>
            <a:r>
              <a:rPr lang="en-US" altLang="zh-CN" dirty="0"/>
              <a:t>        return </a:t>
            </a:r>
            <a:r>
              <a:rPr lang="en-US" altLang="zh-CN" dirty="0" err="1"/>
              <a:t>st</a:t>
            </a:r>
            <a:r>
              <a:rPr lang="en-US" altLang="zh-CN" dirty="0"/>
              <a:t>[n][m];</a:t>
            </a:r>
          </a:p>
          <a:p>
            <a:pPr>
              <a:lnSpc>
                <a:spcPct val="110000"/>
              </a:lnSpc>
              <a:spcBef>
                <a:spcPct val="0"/>
              </a:spcBef>
            </a:pPr>
            <a:r>
              <a:rPr lang="en-US" altLang="zh-CN" dirty="0"/>
              <a:t>    double max = shipment(n - 1, m, w, v);</a:t>
            </a:r>
          </a:p>
          <a:p>
            <a:pPr>
              <a:lnSpc>
                <a:spcPct val="110000"/>
              </a:lnSpc>
              <a:spcBef>
                <a:spcPct val="0"/>
              </a:spcBef>
            </a:pPr>
            <a:r>
              <a:rPr lang="en-US" altLang="zh-CN" dirty="0"/>
              <a:t>    if (m &gt;= w[n]) {</a:t>
            </a:r>
          </a:p>
          <a:p>
            <a:pPr>
              <a:lnSpc>
                <a:spcPct val="110000"/>
              </a:lnSpc>
              <a:spcBef>
                <a:spcPct val="0"/>
              </a:spcBef>
            </a:pPr>
            <a:r>
              <a:rPr lang="en-US" altLang="zh-CN" dirty="0"/>
              <a:t>        double value = v[n]</a:t>
            </a:r>
          </a:p>
          <a:p>
            <a:pPr>
              <a:lnSpc>
                <a:spcPct val="110000"/>
              </a:lnSpc>
              <a:spcBef>
                <a:spcPct val="0"/>
              </a:spcBef>
            </a:pPr>
            <a:r>
              <a:rPr lang="en-US" altLang="zh-CN" dirty="0"/>
              <a:t>            + shipment(n - 1, m - w[n], w, v);</a:t>
            </a:r>
          </a:p>
          <a:p>
            <a:pPr>
              <a:lnSpc>
                <a:spcPct val="110000"/>
              </a:lnSpc>
              <a:spcBef>
                <a:spcPct val="0"/>
              </a:spcBef>
            </a:pPr>
            <a:r>
              <a:rPr lang="en-US" altLang="zh-CN" dirty="0"/>
              <a:t>        if (value &gt; max)</a:t>
            </a:r>
          </a:p>
          <a:p>
            <a:pPr>
              <a:lnSpc>
                <a:spcPct val="110000"/>
              </a:lnSpc>
              <a:spcBef>
                <a:spcPct val="0"/>
              </a:spcBef>
            </a:pPr>
            <a:r>
              <a:rPr lang="en-US" altLang="zh-CN" dirty="0"/>
              <a:t>            max = value;</a:t>
            </a:r>
          </a:p>
          <a:p>
            <a:pPr>
              <a:lnSpc>
                <a:spcPct val="110000"/>
              </a:lnSpc>
              <a:spcBef>
                <a:spcPct val="0"/>
              </a:spcBef>
            </a:pPr>
            <a:r>
              <a:rPr lang="en-US" altLang="zh-CN" dirty="0"/>
              <a:t>    }</a:t>
            </a:r>
          </a:p>
          <a:p>
            <a:pPr>
              <a:lnSpc>
                <a:spcPct val="110000"/>
              </a:lnSpc>
              <a:spcBef>
                <a:spcPct val="0"/>
              </a:spcBef>
            </a:pPr>
            <a:r>
              <a:rPr lang="en-US" altLang="zh-CN" dirty="0"/>
              <a:t>    </a:t>
            </a:r>
            <a:r>
              <a:rPr lang="en-US" altLang="zh-CN" dirty="0" err="1"/>
              <a:t>st</a:t>
            </a:r>
            <a:r>
              <a:rPr lang="en-US" altLang="zh-CN" dirty="0"/>
              <a:t>[n][m] = max;</a:t>
            </a:r>
          </a:p>
          <a:p>
            <a:pPr>
              <a:lnSpc>
                <a:spcPct val="110000"/>
              </a:lnSpc>
              <a:spcBef>
                <a:spcPct val="0"/>
              </a:spcBef>
            </a:pPr>
            <a:r>
              <a:rPr lang="en-US" altLang="zh-CN" dirty="0"/>
              <a:t>    return max;</a:t>
            </a:r>
          </a:p>
          <a:p>
            <a:pPr>
              <a:lnSpc>
                <a:spcPct val="110000"/>
              </a:lnSpc>
              <a:spcBef>
                <a:spcPct val="0"/>
              </a:spcBef>
            </a:pPr>
            <a:r>
              <a:rPr lang="en-US" altLang="zh-CN" dirty="0"/>
              <a:t>}</a:t>
            </a:r>
            <a:endParaRPr lang="zh-CN" altLang="en-US" dirty="0"/>
          </a:p>
        </p:txBody>
      </p:sp>
      <p:sp>
        <p:nvSpPr>
          <p:cNvPr id="41986" name="标题 1"/>
          <p:cNvSpPr>
            <a:spLocks noGrp="1"/>
          </p:cNvSpPr>
          <p:nvPr>
            <p:ph type="title"/>
          </p:nvPr>
        </p:nvSpPr>
        <p:spPr/>
        <p:txBody>
          <a:bodyPr/>
          <a:lstStyle/>
          <a:p>
            <a:r>
              <a:rPr lang="zh-CN" altLang="en-US"/>
              <a:t>任务</a:t>
            </a:r>
            <a:r>
              <a:rPr lang="en-US" altLang="zh-CN"/>
              <a:t>3</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4819">
                                            <p:txEl>
                                              <p:pRg st="5" end="5"/>
                                            </p:txEl>
                                          </p:spTgt>
                                        </p:tgtEl>
                                        <p:attrNameLst>
                                          <p:attrName>style.visibility</p:attrName>
                                        </p:attrNameLst>
                                      </p:cBhvr>
                                      <p:to>
                                        <p:strVal val="visible"/>
                                      </p:to>
                                    </p:set>
                                    <p:animEffect transition="in" filter="fade">
                                      <p:cBhvr>
                                        <p:cTn id="7" dur="500"/>
                                        <p:tgtEl>
                                          <p:spTgt spid="34819">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4819">
                                            <p:txEl>
                                              <p:pRg st="6" end="6"/>
                                            </p:txEl>
                                          </p:spTgt>
                                        </p:tgtEl>
                                        <p:attrNameLst>
                                          <p:attrName>style.visibility</p:attrName>
                                        </p:attrNameLst>
                                      </p:cBhvr>
                                      <p:to>
                                        <p:strVal val="visible"/>
                                      </p:to>
                                    </p:set>
                                    <p:animEffect transition="in" filter="fade">
                                      <p:cBhvr>
                                        <p:cTn id="12" dur="500"/>
                                        <p:tgtEl>
                                          <p:spTgt spid="34819">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4819">
                                            <p:txEl>
                                              <p:pRg st="11" end="11"/>
                                            </p:txEl>
                                          </p:spTgt>
                                        </p:tgtEl>
                                        <p:attrNameLst>
                                          <p:attrName>style.visibility</p:attrName>
                                        </p:attrNameLst>
                                      </p:cBhvr>
                                      <p:to>
                                        <p:strVal val="visible"/>
                                      </p:to>
                                    </p:set>
                                    <p:animEffect transition="in" filter="fade">
                                      <p:cBhvr>
                                        <p:cTn id="15" dur="500"/>
                                        <p:tgtEl>
                                          <p:spTgt spid="34819">
                                            <p:txEl>
                                              <p:pRg st="11" end="1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4819">
                                            <p:txEl>
                                              <p:pRg st="7" end="7"/>
                                            </p:txEl>
                                          </p:spTgt>
                                        </p:tgtEl>
                                        <p:attrNameLst>
                                          <p:attrName>style.visibility</p:attrName>
                                        </p:attrNameLst>
                                      </p:cBhvr>
                                      <p:to>
                                        <p:strVal val="visible"/>
                                      </p:to>
                                    </p:set>
                                    <p:animEffect transition="in" filter="fade">
                                      <p:cBhvr>
                                        <p:cTn id="18" dur="500"/>
                                        <p:tgtEl>
                                          <p:spTgt spid="34819">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4819">
                                            <p:txEl>
                                              <p:pRg st="8" end="8"/>
                                            </p:txEl>
                                          </p:spTgt>
                                        </p:tgtEl>
                                        <p:attrNameLst>
                                          <p:attrName>style.visibility</p:attrName>
                                        </p:attrNameLst>
                                      </p:cBhvr>
                                      <p:to>
                                        <p:strVal val="visible"/>
                                      </p:to>
                                    </p:set>
                                    <p:animEffect transition="in" filter="fade">
                                      <p:cBhvr>
                                        <p:cTn id="21" dur="500"/>
                                        <p:tgtEl>
                                          <p:spTgt spid="34819">
                                            <p:txEl>
                                              <p:pRg st="8" end="8"/>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34819">
                                            <p:txEl>
                                              <p:pRg st="9" end="9"/>
                                            </p:txEl>
                                          </p:spTgt>
                                        </p:tgtEl>
                                        <p:attrNameLst>
                                          <p:attrName>style.visibility</p:attrName>
                                        </p:attrNameLst>
                                      </p:cBhvr>
                                      <p:to>
                                        <p:strVal val="visible"/>
                                      </p:to>
                                    </p:set>
                                    <p:animEffect transition="in" filter="fade">
                                      <p:cBhvr>
                                        <p:cTn id="26" dur="500"/>
                                        <p:tgtEl>
                                          <p:spTgt spid="34819">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4819">
                                            <p:txEl>
                                              <p:pRg st="10" end="10"/>
                                            </p:txEl>
                                          </p:spTgt>
                                        </p:tgtEl>
                                        <p:attrNameLst>
                                          <p:attrName>style.visibility</p:attrName>
                                        </p:attrNameLst>
                                      </p:cBhvr>
                                      <p:to>
                                        <p:strVal val="visible"/>
                                      </p:to>
                                    </p:set>
                                    <p:animEffect transition="in" filter="fade">
                                      <p:cBhvr>
                                        <p:cTn id="29" dur="500"/>
                                        <p:tgtEl>
                                          <p:spTgt spid="34819">
                                            <p:txEl>
                                              <p:pRg st="10" end="1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34819">
                                            <p:txEl>
                                              <p:pRg st="12" end="12"/>
                                            </p:txEl>
                                          </p:spTgt>
                                        </p:tgtEl>
                                        <p:attrNameLst>
                                          <p:attrName>style.visibility</p:attrName>
                                        </p:attrNameLst>
                                      </p:cBhvr>
                                      <p:to>
                                        <p:strVal val="visible"/>
                                      </p:to>
                                    </p:set>
                                    <p:animEffect transition="in" filter="fade">
                                      <p:cBhvr>
                                        <p:cTn id="34" dur="500"/>
                                        <p:tgtEl>
                                          <p:spTgt spid="34819">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4819">
                                            <p:txEl>
                                              <p:pRg st="13" end="13"/>
                                            </p:txEl>
                                          </p:spTgt>
                                        </p:tgtEl>
                                        <p:attrNameLst>
                                          <p:attrName>style.visibility</p:attrName>
                                        </p:attrNameLst>
                                      </p:cBhvr>
                                      <p:to>
                                        <p:strVal val="visible"/>
                                      </p:to>
                                    </p:set>
                                    <p:animEffect transition="in" filter="fade">
                                      <p:cBhvr>
                                        <p:cTn id="37" dur="500"/>
                                        <p:tgtEl>
                                          <p:spTgt spid="34819">
                                            <p:txEl>
                                              <p:pRg st="13" end="1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34819">
                                            <p:txEl>
                                              <p:pRg st="3" end="3"/>
                                            </p:txEl>
                                          </p:spTgt>
                                        </p:tgtEl>
                                        <p:attrNameLst>
                                          <p:attrName>style.visibility</p:attrName>
                                        </p:attrNameLst>
                                      </p:cBhvr>
                                      <p:to>
                                        <p:strVal val="visible"/>
                                      </p:to>
                                    </p:set>
                                    <p:animEffect transition="in" filter="fade">
                                      <p:cBhvr>
                                        <p:cTn id="42" dur="500"/>
                                        <p:tgtEl>
                                          <p:spTgt spid="34819">
                                            <p:txEl>
                                              <p:pRg st="3" end="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4819">
                                            <p:txEl>
                                              <p:pRg st="4" end="4"/>
                                            </p:txEl>
                                          </p:spTgt>
                                        </p:tgtEl>
                                        <p:attrNameLst>
                                          <p:attrName>style.visibility</p:attrName>
                                        </p:attrNameLst>
                                      </p:cBhvr>
                                      <p:to>
                                        <p:strVal val="visible"/>
                                      </p:to>
                                    </p:set>
                                    <p:animEffect transition="in" filter="fade">
                                      <p:cBhvr>
                                        <p:cTn id="45"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文本占位符 2"/>
          <p:cNvSpPr>
            <a:spLocks noGrp="1"/>
          </p:cNvSpPr>
          <p:nvPr>
            <p:ph idx="1"/>
          </p:nvPr>
        </p:nvSpPr>
        <p:spPr/>
        <p:txBody>
          <a:bodyPr/>
          <a:lstStyle/>
          <a:p>
            <a:pPr>
              <a:lnSpc>
                <a:spcPct val="110000"/>
              </a:lnSpc>
              <a:spcBef>
                <a:spcPct val="0"/>
              </a:spcBef>
            </a:pPr>
            <a:r>
              <a:rPr lang="en-US" altLang="zh-CN" dirty="0"/>
              <a:t>double shipment(</a:t>
            </a:r>
            <a:r>
              <a:rPr lang="en-US" altLang="zh-CN" dirty="0" err="1"/>
              <a:t>int</a:t>
            </a:r>
            <a:r>
              <a:rPr lang="en-US" altLang="zh-CN" dirty="0"/>
              <a:t> n, </a:t>
            </a:r>
            <a:r>
              <a:rPr lang="en-US" altLang="zh-CN" dirty="0" err="1"/>
              <a:t>int</a:t>
            </a:r>
            <a:r>
              <a:rPr lang="en-US" altLang="zh-CN" dirty="0"/>
              <a:t> m , </a:t>
            </a:r>
            <a:r>
              <a:rPr lang="en-US" altLang="zh-CN" dirty="0" err="1"/>
              <a:t>int</a:t>
            </a:r>
            <a:r>
              <a:rPr lang="en-US" altLang="zh-CN" dirty="0"/>
              <a:t> * w, double * v) {</a:t>
            </a:r>
          </a:p>
          <a:p>
            <a:pPr>
              <a:lnSpc>
                <a:spcPct val="110000"/>
              </a:lnSpc>
              <a:spcBef>
                <a:spcPct val="0"/>
              </a:spcBef>
            </a:pPr>
            <a:r>
              <a:rPr lang="en-US" altLang="zh-CN" dirty="0">
                <a:solidFill>
                  <a:srgbClr val="FF0000"/>
                </a:solidFill>
              </a:rPr>
              <a:t>    if (n &lt; 0)</a:t>
            </a:r>
          </a:p>
          <a:p>
            <a:pPr>
              <a:lnSpc>
                <a:spcPct val="110000"/>
              </a:lnSpc>
              <a:spcBef>
                <a:spcPct val="0"/>
              </a:spcBef>
            </a:pPr>
            <a:r>
              <a:rPr lang="en-US" altLang="zh-CN" dirty="0">
                <a:solidFill>
                  <a:srgbClr val="FF0000"/>
                </a:solidFill>
              </a:rPr>
              <a:t>        return 0.0;</a:t>
            </a:r>
          </a:p>
          <a:p>
            <a:pPr>
              <a:lnSpc>
                <a:spcPct val="110000"/>
              </a:lnSpc>
              <a:spcBef>
                <a:spcPct val="0"/>
              </a:spcBef>
            </a:pPr>
            <a:r>
              <a:rPr lang="en-US" altLang="zh-CN" dirty="0"/>
              <a:t>    if (</a:t>
            </a:r>
            <a:r>
              <a:rPr lang="en-US" altLang="zh-CN" dirty="0" err="1"/>
              <a:t>st</a:t>
            </a:r>
            <a:r>
              <a:rPr lang="en-US" altLang="zh-CN" dirty="0"/>
              <a:t>[n][m] &gt; 0)</a:t>
            </a:r>
          </a:p>
          <a:p>
            <a:pPr>
              <a:lnSpc>
                <a:spcPct val="110000"/>
              </a:lnSpc>
              <a:spcBef>
                <a:spcPct val="0"/>
              </a:spcBef>
            </a:pPr>
            <a:r>
              <a:rPr lang="en-US" altLang="zh-CN" dirty="0"/>
              <a:t>        return </a:t>
            </a:r>
            <a:r>
              <a:rPr lang="en-US" altLang="zh-CN" dirty="0" err="1"/>
              <a:t>st</a:t>
            </a:r>
            <a:r>
              <a:rPr lang="en-US" altLang="zh-CN" dirty="0"/>
              <a:t>[n][m];</a:t>
            </a:r>
          </a:p>
          <a:p>
            <a:pPr>
              <a:lnSpc>
                <a:spcPct val="110000"/>
              </a:lnSpc>
              <a:spcBef>
                <a:spcPct val="0"/>
              </a:spcBef>
            </a:pPr>
            <a:r>
              <a:rPr lang="en-US" altLang="zh-CN" dirty="0"/>
              <a:t>    double max = shipment(n - 1, m, w, v);</a:t>
            </a:r>
          </a:p>
          <a:p>
            <a:pPr>
              <a:lnSpc>
                <a:spcPct val="110000"/>
              </a:lnSpc>
              <a:spcBef>
                <a:spcPct val="0"/>
              </a:spcBef>
            </a:pPr>
            <a:r>
              <a:rPr lang="en-US" altLang="zh-CN" dirty="0"/>
              <a:t>    if (m &gt;= w[n]) {</a:t>
            </a:r>
          </a:p>
          <a:p>
            <a:pPr>
              <a:lnSpc>
                <a:spcPct val="110000"/>
              </a:lnSpc>
              <a:spcBef>
                <a:spcPct val="0"/>
              </a:spcBef>
            </a:pPr>
            <a:r>
              <a:rPr lang="en-US" altLang="zh-CN" dirty="0"/>
              <a:t>        double value = v[n]</a:t>
            </a:r>
          </a:p>
          <a:p>
            <a:pPr>
              <a:lnSpc>
                <a:spcPct val="110000"/>
              </a:lnSpc>
              <a:spcBef>
                <a:spcPct val="0"/>
              </a:spcBef>
            </a:pPr>
            <a:r>
              <a:rPr lang="en-US" altLang="zh-CN" dirty="0"/>
              <a:t>            + shipment(n - 1, m - w[n], w, </a:t>
            </a:r>
            <a:r>
              <a:rPr lang="en-US" altLang="zh-CN"/>
              <a:t>v);</a:t>
            </a:r>
            <a:endParaRPr lang="en-US" altLang="zh-CN" dirty="0"/>
          </a:p>
          <a:p>
            <a:pPr>
              <a:lnSpc>
                <a:spcPct val="110000"/>
              </a:lnSpc>
              <a:spcBef>
                <a:spcPct val="0"/>
              </a:spcBef>
            </a:pPr>
            <a:r>
              <a:rPr lang="en-US" altLang="zh-CN" dirty="0"/>
              <a:t>        if (value &gt; max)</a:t>
            </a:r>
          </a:p>
          <a:p>
            <a:pPr>
              <a:lnSpc>
                <a:spcPct val="110000"/>
              </a:lnSpc>
              <a:spcBef>
                <a:spcPct val="0"/>
              </a:spcBef>
            </a:pPr>
            <a:r>
              <a:rPr lang="en-US" altLang="zh-CN" dirty="0"/>
              <a:t>            max = value;</a:t>
            </a:r>
          </a:p>
          <a:p>
            <a:pPr>
              <a:lnSpc>
                <a:spcPct val="110000"/>
              </a:lnSpc>
              <a:spcBef>
                <a:spcPct val="0"/>
              </a:spcBef>
            </a:pPr>
            <a:r>
              <a:rPr lang="en-US" altLang="zh-CN" dirty="0"/>
              <a:t>    }</a:t>
            </a:r>
          </a:p>
          <a:p>
            <a:pPr>
              <a:lnSpc>
                <a:spcPct val="110000"/>
              </a:lnSpc>
              <a:spcBef>
                <a:spcPct val="0"/>
              </a:spcBef>
            </a:pPr>
            <a:r>
              <a:rPr lang="en-US" altLang="zh-CN" dirty="0"/>
              <a:t>    </a:t>
            </a:r>
            <a:r>
              <a:rPr lang="en-US" altLang="zh-CN" dirty="0" err="1"/>
              <a:t>st</a:t>
            </a:r>
            <a:r>
              <a:rPr lang="en-US" altLang="zh-CN" dirty="0"/>
              <a:t>[n][m] = max;</a:t>
            </a:r>
          </a:p>
          <a:p>
            <a:pPr>
              <a:lnSpc>
                <a:spcPct val="110000"/>
              </a:lnSpc>
              <a:spcBef>
                <a:spcPct val="0"/>
              </a:spcBef>
            </a:pPr>
            <a:r>
              <a:rPr lang="en-US" altLang="zh-CN" dirty="0"/>
              <a:t>    return max;</a:t>
            </a:r>
          </a:p>
          <a:p>
            <a:pPr>
              <a:lnSpc>
                <a:spcPct val="110000"/>
              </a:lnSpc>
              <a:spcBef>
                <a:spcPct val="0"/>
              </a:spcBef>
            </a:pPr>
            <a:r>
              <a:rPr lang="en-US" altLang="zh-CN" dirty="0"/>
              <a:t>}</a:t>
            </a:r>
            <a:endParaRPr lang="zh-CN" altLang="en-US" dirty="0"/>
          </a:p>
        </p:txBody>
      </p:sp>
      <p:sp>
        <p:nvSpPr>
          <p:cNvPr id="43010" name="标题 1"/>
          <p:cNvSpPr>
            <a:spLocks noGrp="1"/>
          </p:cNvSpPr>
          <p:nvPr>
            <p:ph type="title"/>
          </p:nvPr>
        </p:nvSpPr>
        <p:spPr/>
        <p:txBody>
          <a:bodyPr/>
          <a:lstStyle/>
          <a:p>
            <a:r>
              <a:rPr lang="zh-CN" altLang="en-US"/>
              <a:t>任务</a:t>
            </a:r>
            <a:r>
              <a:rPr lang="en-US" altLang="zh-CN"/>
              <a:t>3</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a:t>任务</a:t>
            </a:r>
            <a:r>
              <a:rPr lang="en-US" altLang="zh-CN"/>
              <a:t>3</a:t>
            </a:r>
            <a:r>
              <a:rPr lang="zh-CN" altLang="en-US"/>
              <a:t>思考</a:t>
            </a:r>
          </a:p>
        </p:txBody>
      </p:sp>
      <p:sp>
        <p:nvSpPr>
          <p:cNvPr id="6" name="内容占位符 5"/>
          <p:cNvSpPr>
            <a:spLocks noGrp="1"/>
          </p:cNvSpPr>
          <p:nvPr>
            <p:ph idx="1"/>
          </p:nvPr>
        </p:nvSpPr>
        <p:spPr/>
        <p:txBody>
          <a:bodyPr/>
          <a:lstStyle/>
          <a:p>
            <a:r>
              <a:rPr lang="zh-CN" altLang="en-US"/>
              <a:t>这个算法的运行时间如何分析？</a:t>
            </a:r>
            <a:endParaRPr lang="en-US" altLang="zh-CN"/>
          </a:p>
          <a:p>
            <a:r>
              <a:rPr lang="zh-CN" altLang="en-US"/>
              <a:t>重量为整数的附加条件对问题的求解有何作用？</a:t>
            </a:r>
            <a:endParaRPr lang="en-US" altLang="zh-CN"/>
          </a:p>
          <a:p>
            <a:r>
              <a:rPr lang="zh-CN" altLang="en-US"/>
              <a:t>如何改为递推写法？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a:t>任务</a:t>
            </a:r>
            <a:r>
              <a:rPr lang="en-US" altLang="zh-CN"/>
              <a:t>4</a:t>
            </a:r>
            <a:endParaRPr lang="zh-CN" altLang="en-US"/>
          </a:p>
        </p:txBody>
      </p:sp>
      <p:sp>
        <p:nvSpPr>
          <p:cNvPr id="45059" name="内容占位符 2"/>
          <p:cNvSpPr>
            <a:spLocks noGrp="1"/>
          </p:cNvSpPr>
          <p:nvPr>
            <p:ph idx="1"/>
          </p:nvPr>
        </p:nvSpPr>
        <p:spPr/>
        <p:txBody>
          <a:bodyPr/>
          <a:lstStyle/>
          <a:p>
            <a:r>
              <a:rPr lang="zh-CN" altLang="en-US"/>
              <a:t>给定一个数字串，在其中插入</a:t>
            </a:r>
            <a:r>
              <a:rPr lang="en-US" altLang="zh-CN"/>
              <a:t>k</a:t>
            </a:r>
            <a:r>
              <a:rPr lang="zh-CN" altLang="en-US"/>
              <a:t>个乘号，使总的乘积最大</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任务</a:t>
            </a:r>
            <a:r>
              <a:rPr lang="en-US" altLang="zh-CN"/>
              <a:t>1</a:t>
            </a:r>
            <a:endParaRPr lang="zh-CN" altLang="en-US"/>
          </a:p>
        </p:txBody>
      </p:sp>
      <p:sp>
        <p:nvSpPr>
          <p:cNvPr id="9219" name="内容占位符 2"/>
          <p:cNvSpPr>
            <a:spLocks noGrp="1"/>
          </p:cNvSpPr>
          <p:nvPr>
            <p:ph idx="1"/>
          </p:nvPr>
        </p:nvSpPr>
        <p:spPr/>
        <p:txBody>
          <a:bodyPr/>
          <a:lstStyle/>
          <a:p>
            <a:r>
              <a:rPr lang="zh-CN" altLang="en-US"/>
              <a:t>直观的思路，每次的两个选择里选最小的那条，并不可行</a:t>
            </a:r>
          </a:p>
        </p:txBody>
      </p:sp>
      <p:pic>
        <p:nvPicPr>
          <p:cNvPr id="922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221038"/>
            <a:ext cx="508635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3221038"/>
            <a:ext cx="508635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a:t>任务</a:t>
            </a:r>
            <a:r>
              <a:rPr lang="en-US" altLang="zh-CN"/>
              <a:t>4</a:t>
            </a:r>
            <a:endParaRPr lang="zh-CN" altLang="en-US"/>
          </a:p>
        </p:txBody>
      </p:sp>
      <p:sp>
        <p:nvSpPr>
          <p:cNvPr id="3" name="内容占位符 2"/>
          <p:cNvSpPr>
            <a:spLocks noGrp="1"/>
          </p:cNvSpPr>
          <p:nvPr>
            <p:ph idx="1"/>
          </p:nvPr>
        </p:nvSpPr>
        <p:spPr/>
        <p:txBody>
          <a:bodyPr/>
          <a:lstStyle/>
          <a:p>
            <a:r>
              <a:rPr lang="zh-CN" altLang="en-US"/>
              <a:t>还是先举个例子吧</a:t>
            </a:r>
            <a:endParaRPr lang="en-US" altLang="zh-CN"/>
          </a:p>
          <a:p>
            <a:pPr lvl="1"/>
            <a:r>
              <a:rPr lang="zh-CN" altLang="en-US"/>
              <a:t>在</a:t>
            </a:r>
            <a:r>
              <a:rPr lang="en-US" altLang="zh-CN"/>
              <a:t>3215125</a:t>
            </a:r>
            <a:r>
              <a:rPr lang="zh-CN" altLang="en-US"/>
              <a:t>中插入三个乘号</a:t>
            </a:r>
            <a:endParaRPr lang="en-US" altLang="zh-CN"/>
          </a:p>
          <a:p>
            <a:pPr lvl="1"/>
            <a:r>
              <a:rPr lang="en-US" altLang="zh-CN"/>
              <a:t>32 * 15 * 12 * 5 = 28800</a:t>
            </a:r>
          </a:p>
          <a:p>
            <a:pPr lvl="1"/>
            <a:r>
              <a:rPr lang="en-US" altLang="zh-CN"/>
              <a:t>3 * 215 * 12 * 5 = 38700</a:t>
            </a:r>
          </a:p>
          <a:p>
            <a:pPr lvl="1"/>
            <a:r>
              <a:rPr lang="en-US" altLang="zh-CN"/>
              <a:t>321 * 51 * 2 * 5 = 163710</a:t>
            </a:r>
          </a:p>
          <a:p>
            <a:pPr lvl="1"/>
            <a:r>
              <a:rPr lang="en-US" altLang="zh-CN"/>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a:t>任务</a:t>
            </a:r>
            <a:r>
              <a:rPr lang="en-US" altLang="zh-CN"/>
              <a:t>4</a:t>
            </a:r>
            <a:endParaRPr lang="zh-CN" altLang="en-US"/>
          </a:p>
        </p:txBody>
      </p:sp>
      <p:sp>
        <p:nvSpPr>
          <p:cNvPr id="39939" name="内容占位符 2"/>
          <p:cNvSpPr>
            <a:spLocks noGrp="1"/>
          </p:cNvSpPr>
          <p:nvPr>
            <p:ph idx="1"/>
          </p:nvPr>
        </p:nvSpPr>
        <p:spPr/>
        <p:txBody>
          <a:bodyPr/>
          <a:lstStyle/>
          <a:p>
            <a:r>
              <a:rPr lang="zh-CN" altLang="en-US"/>
              <a:t>状态：仍需要加入的乘号个数，最右端乘号的位置</a:t>
            </a:r>
            <a:endParaRPr lang="en-US" altLang="zh-CN"/>
          </a:p>
          <a:p>
            <a:r>
              <a:rPr lang="zh-CN" altLang="en-US"/>
              <a:t>决策：从哪个旧状态出发，在该状态最右端乘号的右侧的哪个位置再加一个乘号</a:t>
            </a:r>
            <a:endParaRPr lang="en-US" altLang="zh-CN"/>
          </a:p>
          <a:p>
            <a:r>
              <a:rPr lang="zh-CN" altLang="en-US"/>
              <a:t>状态转移方程：</a:t>
            </a:r>
            <a:endParaRPr lang="en-US" altLang="zh-CN"/>
          </a:p>
          <a:p>
            <a:pPr lvl="1"/>
            <a:r>
              <a:rPr lang="zh-CN" altLang="en-US"/>
              <a:t>新状态乘积</a:t>
            </a:r>
            <a:r>
              <a:rPr lang="en-US" altLang="zh-CN"/>
              <a:t>=max{</a:t>
            </a:r>
            <a:r>
              <a:rPr lang="zh-CN" altLang="en-US"/>
              <a:t>两乘号间的数*旧状态乘积</a:t>
            </a:r>
            <a:r>
              <a:rPr lang="en-US" altLang="zh-CN"/>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Effect transition="in" filter="fade">
                                      <p:cBhvr>
                                        <p:cTn id="7" dur="500"/>
                                        <p:tgtEl>
                                          <p:spTgt spid="39939">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939">
                                            <p:txEl>
                                              <p:pRg st="3" end="3"/>
                                            </p:txEl>
                                          </p:spTgt>
                                        </p:tgtEl>
                                        <p:attrNameLst>
                                          <p:attrName>style.visibility</p:attrName>
                                        </p:attrNameLst>
                                      </p:cBhvr>
                                      <p:to>
                                        <p:strVal val="visible"/>
                                      </p:to>
                                    </p:set>
                                    <p:animEffect transition="in" filter="fade">
                                      <p:cBhvr>
                                        <p:cTn id="10"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idx="1"/>
          </p:nvPr>
        </p:nvSpPr>
        <p:spPr/>
        <p:txBody>
          <a:bodyPr/>
          <a:lstStyle/>
          <a:p>
            <a:pPr>
              <a:spcBef>
                <a:spcPct val="0"/>
              </a:spcBef>
            </a:pPr>
            <a:r>
              <a:rPr lang="en-US" altLang="zh-CN"/>
              <a:t>int multi(char * num, int n, int p) {</a:t>
            </a:r>
          </a:p>
          <a:p>
            <a:pPr>
              <a:spcBef>
                <a:spcPct val="0"/>
              </a:spcBef>
            </a:pPr>
            <a:r>
              <a:rPr lang="en-US" altLang="zh-CN"/>
              <a:t>    if (n == 0)</a:t>
            </a:r>
          </a:p>
          <a:p>
            <a:pPr>
              <a:spcBef>
                <a:spcPct val="0"/>
              </a:spcBef>
            </a:pPr>
            <a:r>
              <a:rPr lang="en-US" altLang="zh-CN"/>
              <a:t>        return number(num, p, strlen(num));</a:t>
            </a:r>
          </a:p>
          <a:p>
            <a:pPr>
              <a:spcBef>
                <a:spcPct val="0"/>
              </a:spcBef>
            </a:pPr>
            <a:r>
              <a:rPr lang="en-US" altLang="zh-CN"/>
              <a:t>    if (res[n][p] &gt; 0)</a:t>
            </a:r>
          </a:p>
          <a:p>
            <a:pPr>
              <a:spcBef>
                <a:spcPct val="0"/>
              </a:spcBef>
            </a:pPr>
            <a:r>
              <a:rPr lang="en-US" altLang="zh-CN"/>
              <a:t>        return res[n][p];</a:t>
            </a:r>
          </a:p>
          <a:p>
            <a:pPr>
              <a:spcBef>
                <a:spcPct val="0"/>
              </a:spcBef>
            </a:pPr>
            <a:r>
              <a:rPr lang="en-US" altLang="zh-CN"/>
              <a:t>    int max = 0;</a:t>
            </a:r>
          </a:p>
          <a:p>
            <a:pPr>
              <a:spcBef>
                <a:spcPct val="0"/>
              </a:spcBef>
            </a:pPr>
            <a:r>
              <a:rPr lang="en-US" altLang="zh-CN"/>
              <a:t>    for (int i = p + 1; num[i] != '\0'; i++) {</a:t>
            </a:r>
          </a:p>
          <a:p>
            <a:pPr>
              <a:spcBef>
                <a:spcPct val="0"/>
              </a:spcBef>
            </a:pPr>
            <a:r>
              <a:rPr lang="en-US" altLang="zh-CN"/>
              <a:t>        int m = multi(num, n - 1, i) * number(num, p, i);</a:t>
            </a:r>
          </a:p>
          <a:p>
            <a:pPr>
              <a:spcBef>
                <a:spcPct val="0"/>
              </a:spcBef>
            </a:pPr>
            <a:r>
              <a:rPr lang="en-US" altLang="zh-CN"/>
              <a:t>        if (m &gt; max)</a:t>
            </a:r>
          </a:p>
          <a:p>
            <a:pPr>
              <a:spcBef>
                <a:spcPct val="0"/>
              </a:spcBef>
            </a:pPr>
            <a:r>
              <a:rPr lang="en-US" altLang="zh-CN"/>
              <a:t>            max = m;</a:t>
            </a:r>
          </a:p>
          <a:p>
            <a:pPr>
              <a:spcBef>
                <a:spcPct val="0"/>
              </a:spcBef>
            </a:pPr>
            <a:r>
              <a:rPr lang="en-US" altLang="zh-CN"/>
              <a:t>    }</a:t>
            </a:r>
          </a:p>
          <a:p>
            <a:pPr>
              <a:spcBef>
                <a:spcPct val="0"/>
              </a:spcBef>
            </a:pPr>
            <a:r>
              <a:rPr lang="en-US" altLang="zh-CN"/>
              <a:t>    res[n][p] = max;</a:t>
            </a:r>
          </a:p>
          <a:p>
            <a:pPr>
              <a:spcBef>
                <a:spcPct val="0"/>
              </a:spcBef>
            </a:pPr>
            <a:r>
              <a:rPr lang="en-US" altLang="zh-CN"/>
              <a:t>    return max;</a:t>
            </a:r>
          </a:p>
          <a:p>
            <a:pPr>
              <a:spcBef>
                <a:spcPct val="0"/>
              </a:spcBef>
            </a:pPr>
            <a:r>
              <a:rPr lang="en-US" altLang="zh-CN"/>
              <a:t>}</a:t>
            </a:r>
            <a:endParaRPr lang="zh-CN" altLang="en-US"/>
          </a:p>
        </p:txBody>
      </p:sp>
      <p:sp>
        <p:nvSpPr>
          <p:cNvPr id="48130" name="标题 5"/>
          <p:cNvSpPr>
            <a:spLocks noGrp="1"/>
          </p:cNvSpPr>
          <p:nvPr>
            <p:ph type="title"/>
          </p:nvPr>
        </p:nvSpPr>
        <p:spPr/>
        <p:txBody>
          <a:bodyPr/>
          <a:lstStyle/>
          <a:p>
            <a:r>
              <a:rPr lang="zh-CN" altLang="en-US"/>
              <a:t>任务</a:t>
            </a:r>
            <a:r>
              <a:rPr lang="en-US" altLang="zh-CN"/>
              <a:t>4</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fade">
                                      <p:cBhvr>
                                        <p:cTn id="7" dur="500"/>
                                        <p:tgtEl>
                                          <p:spTgt spid="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animEffect transition="in" filter="fade">
                                      <p:cBhvr>
                                        <p:cTn id="15" dur="500"/>
                                        <p:tgtEl>
                                          <p:spTgt spid="7">
                                            <p:txEl>
                                              <p:pRg st="10" end="1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7" end="7"/>
                                            </p:txEl>
                                          </p:spTgt>
                                        </p:tgtEl>
                                        <p:attrNameLst>
                                          <p:attrName>style.visibility</p:attrName>
                                        </p:attrNameLst>
                                      </p:cBhvr>
                                      <p:to>
                                        <p:strVal val="visible"/>
                                      </p:to>
                                    </p:set>
                                    <p:animEffect transition="in" filter="fade">
                                      <p:cBhvr>
                                        <p:cTn id="20" dur="500"/>
                                        <p:tgtEl>
                                          <p:spTgt spid="7">
                                            <p:txEl>
                                              <p:pRg st="7" end="7"/>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Effect transition="in" filter="fade">
                                      <p:cBhvr>
                                        <p:cTn id="25" dur="500"/>
                                        <p:tgtEl>
                                          <p:spTgt spid="7">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9" end="9"/>
                                            </p:txEl>
                                          </p:spTgt>
                                        </p:tgtEl>
                                        <p:attrNameLst>
                                          <p:attrName>style.visibility</p:attrName>
                                        </p:attrNameLst>
                                      </p:cBhvr>
                                      <p:to>
                                        <p:strVal val="visible"/>
                                      </p:to>
                                    </p:set>
                                    <p:animEffect transition="in" filter="fade">
                                      <p:cBhvr>
                                        <p:cTn id="28" dur="500"/>
                                        <p:tgtEl>
                                          <p:spTgt spid="7">
                                            <p:txEl>
                                              <p:pRg st="9" end="9"/>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Effect transition="in" filter="fade">
                                      <p:cBhvr>
                                        <p:cTn id="33" dur="500"/>
                                        <p:tgtEl>
                                          <p:spTgt spid="7">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12" end="12"/>
                                            </p:txEl>
                                          </p:spTgt>
                                        </p:tgtEl>
                                        <p:attrNameLst>
                                          <p:attrName>style.visibility</p:attrName>
                                        </p:attrNameLst>
                                      </p:cBhvr>
                                      <p:to>
                                        <p:strVal val="visible"/>
                                      </p:to>
                                    </p:set>
                                    <p:animEffect transition="in" filter="fade">
                                      <p:cBhvr>
                                        <p:cTn id="36" dur="500"/>
                                        <p:tgtEl>
                                          <p:spTgt spid="7">
                                            <p:txEl>
                                              <p:pRg st="12" end="12"/>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animEffect transition="in" filter="fade">
                                      <p:cBhvr>
                                        <p:cTn id="41" dur="500"/>
                                        <p:tgtEl>
                                          <p:spTgt spid="7">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Effect transition="in" filter="fade">
                                      <p:cBhvr>
                                        <p:cTn id="44" dur="500"/>
                                        <p:tgtEl>
                                          <p:spTgt spid="7">
                                            <p:txEl>
                                              <p:pRg st="4" end="4"/>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animEffect transition="in" filter="fade">
                                      <p:cBhvr>
                                        <p:cTn id="49" dur="500"/>
                                        <p:tgtEl>
                                          <p:spTgt spid="7">
                                            <p:txEl>
                                              <p:pRg st="1" end="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7">
                                            <p:txEl>
                                              <p:pRg st="2" end="2"/>
                                            </p:txEl>
                                          </p:spTgt>
                                        </p:tgtEl>
                                        <p:attrNameLst>
                                          <p:attrName>style.visibility</p:attrName>
                                        </p:attrNameLst>
                                      </p:cBhvr>
                                      <p:to>
                                        <p:strVal val="visible"/>
                                      </p:to>
                                    </p:set>
                                    <p:animEffect transition="in" filter="fade">
                                      <p:cBhvr>
                                        <p:cTn id="5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文本占位符 2"/>
          <p:cNvSpPr>
            <a:spLocks noGrp="1"/>
          </p:cNvSpPr>
          <p:nvPr>
            <p:ph idx="1"/>
          </p:nvPr>
        </p:nvSpPr>
        <p:spPr/>
        <p:txBody>
          <a:bodyPr/>
          <a:lstStyle/>
          <a:p>
            <a:pPr>
              <a:spcBef>
                <a:spcPct val="0"/>
              </a:spcBef>
            </a:pPr>
            <a:r>
              <a:rPr lang="en-US" altLang="zh-CN"/>
              <a:t>int number(char * num, int l, int r) {</a:t>
            </a:r>
          </a:p>
          <a:p>
            <a:pPr>
              <a:spcBef>
                <a:spcPct val="0"/>
              </a:spcBef>
            </a:pPr>
            <a:r>
              <a:rPr lang="en-US" altLang="zh-CN"/>
              <a:t>    int res = 0;</a:t>
            </a:r>
          </a:p>
          <a:p>
            <a:pPr>
              <a:spcBef>
                <a:spcPct val="0"/>
              </a:spcBef>
            </a:pPr>
            <a:r>
              <a:rPr lang="en-US" altLang="zh-CN"/>
              <a:t>    for (int i = l; i &lt; r; i++)</a:t>
            </a:r>
          </a:p>
          <a:p>
            <a:pPr>
              <a:spcBef>
                <a:spcPct val="0"/>
              </a:spcBef>
            </a:pPr>
            <a:r>
              <a:rPr lang="en-US" altLang="zh-CN"/>
              <a:t>        res = res * 10 + (num[i] - '0');</a:t>
            </a:r>
          </a:p>
          <a:p>
            <a:pPr>
              <a:spcBef>
                <a:spcPct val="0"/>
              </a:spcBef>
            </a:pPr>
            <a:r>
              <a:rPr lang="en-US" altLang="zh-CN"/>
              <a:t>    return res;</a:t>
            </a:r>
          </a:p>
          <a:p>
            <a:pPr>
              <a:spcBef>
                <a:spcPct val="0"/>
              </a:spcBef>
            </a:pPr>
            <a:r>
              <a:rPr lang="en-US" altLang="zh-CN"/>
              <a:t>}</a:t>
            </a:r>
            <a:endParaRPr lang="zh-CN" altLang="en-US"/>
          </a:p>
        </p:txBody>
      </p:sp>
      <p:sp>
        <p:nvSpPr>
          <p:cNvPr id="49154" name="标题 1"/>
          <p:cNvSpPr>
            <a:spLocks noGrp="1"/>
          </p:cNvSpPr>
          <p:nvPr>
            <p:ph type="title"/>
          </p:nvPr>
        </p:nvSpPr>
        <p:spPr/>
        <p:txBody>
          <a:bodyPr/>
          <a:lstStyle/>
          <a:p>
            <a:r>
              <a:rPr lang="zh-CN" altLang="en-US"/>
              <a:t>任务</a:t>
            </a:r>
            <a:r>
              <a:rPr lang="en-US" altLang="zh-CN"/>
              <a:t>4</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a:t>任务</a:t>
            </a:r>
            <a:r>
              <a:rPr lang="en-US" altLang="zh-CN"/>
              <a:t>4</a:t>
            </a:r>
            <a:r>
              <a:rPr lang="zh-CN" altLang="en-US"/>
              <a:t>思考</a:t>
            </a:r>
          </a:p>
        </p:txBody>
      </p:sp>
      <p:sp>
        <p:nvSpPr>
          <p:cNvPr id="6" name="内容占位符 5"/>
          <p:cNvSpPr>
            <a:spLocks noGrp="1"/>
          </p:cNvSpPr>
          <p:nvPr>
            <p:ph idx="1"/>
          </p:nvPr>
        </p:nvSpPr>
        <p:spPr/>
        <p:txBody>
          <a:bodyPr/>
          <a:lstStyle/>
          <a:p>
            <a:r>
              <a:rPr lang="zh-CN" altLang="en-US"/>
              <a:t>这个算法的运行时间如何分析？</a:t>
            </a:r>
            <a:endParaRPr lang="en-US" altLang="zh-CN"/>
          </a:p>
          <a:p>
            <a:r>
              <a:rPr lang="zh-CN" altLang="en-US"/>
              <a:t>如何改为递推写法？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a:t>小结</a:t>
            </a:r>
          </a:p>
        </p:txBody>
      </p:sp>
      <p:sp>
        <p:nvSpPr>
          <p:cNvPr id="51203" name="内容占位符 2"/>
          <p:cNvSpPr>
            <a:spLocks noGrp="1"/>
          </p:cNvSpPr>
          <p:nvPr>
            <p:ph idx="1"/>
          </p:nvPr>
        </p:nvSpPr>
        <p:spPr/>
        <p:txBody>
          <a:bodyPr/>
          <a:lstStyle/>
          <a:p>
            <a:r>
              <a:rPr lang="zh-CN" altLang="en-US"/>
              <a:t>一般有两大类写法</a:t>
            </a:r>
            <a:endParaRPr lang="en-US" altLang="zh-CN"/>
          </a:p>
          <a:p>
            <a:pPr lvl="1"/>
            <a:r>
              <a:rPr lang="zh-CN" altLang="en-US"/>
              <a:t>利用递推，由初始状态向后推</a:t>
            </a:r>
            <a:endParaRPr lang="en-US" altLang="zh-CN"/>
          </a:p>
          <a:p>
            <a:pPr lvl="1"/>
            <a:r>
              <a:rPr lang="zh-CN" altLang="en-US"/>
              <a:t>利用递归，由终止状态向回推</a:t>
            </a:r>
            <a:endParaRPr lang="en-US" altLang="zh-CN"/>
          </a:p>
          <a:p>
            <a:r>
              <a:rPr lang="zh-CN" altLang="en-US"/>
              <a:t>两种方法各有利弊</a:t>
            </a:r>
            <a:endParaRPr lang="en-US" altLang="zh-CN"/>
          </a:p>
          <a:p>
            <a:pPr lvl="1"/>
            <a:r>
              <a:rPr lang="zh-CN" altLang="en-US"/>
              <a:t>递推方法，需要谨慎考虑阶段问题（或者处理状态的顺序），保证递推到某一状态时其前序状态均已完成</a:t>
            </a:r>
          </a:p>
          <a:p>
            <a:pPr lvl="1"/>
            <a:r>
              <a:rPr lang="zh-CN" altLang="en-US"/>
              <a:t>递归方法直接利用状态转移方程写出，加上已有结果记录的辅助，不会造成冗余操作；但当状态转移中存在“循环”时很难处理阶段问题</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a:t>任务</a:t>
            </a:r>
            <a:r>
              <a:rPr lang="en-US" altLang="zh-CN"/>
              <a:t>1</a:t>
            </a:r>
            <a:r>
              <a:rPr lang="zh-CN" altLang="en-US"/>
              <a:t>改</a:t>
            </a:r>
          </a:p>
        </p:txBody>
      </p:sp>
      <p:sp>
        <p:nvSpPr>
          <p:cNvPr id="3" name="内容占位符 2"/>
          <p:cNvSpPr>
            <a:spLocks noGrp="1"/>
          </p:cNvSpPr>
          <p:nvPr>
            <p:ph idx="1"/>
          </p:nvPr>
        </p:nvSpPr>
        <p:spPr/>
        <p:txBody>
          <a:bodyPr/>
          <a:lstStyle/>
          <a:p>
            <a:r>
              <a:rPr lang="zh-CN" altLang="en-US"/>
              <a:t>给定一幅图，求给定两点之间的最短路径</a:t>
            </a:r>
            <a:endParaRPr lang="en-US" altLang="zh-CN"/>
          </a:p>
          <a:p>
            <a:r>
              <a:rPr lang="zh-CN" altLang="en-US"/>
              <a:t>跟任务</a:t>
            </a:r>
            <a:r>
              <a:rPr lang="en-US" altLang="zh-CN"/>
              <a:t>1</a:t>
            </a:r>
            <a:r>
              <a:rPr lang="zh-CN" altLang="en-US"/>
              <a:t>有何区别？</a:t>
            </a:r>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2581226"/>
            <a:ext cx="6157912"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575" y="2420888"/>
            <a:ext cx="4514850"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a:t>Edsger Dijkstra</a:t>
            </a:r>
            <a:endParaRPr lang="zh-CN" altLang="en-US"/>
          </a:p>
        </p:txBody>
      </p:sp>
      <p:sp>
        <p:nvSpPr>
          <p:cNvPr id="53251" name="内容占位符 2"/>
          <p:cNvSpPr>
            <a:spLocks noGrp="1"/>
          </p:cNvSpPr>
          <p:nvPr>
            <p:ph idx="1"/>
          </p:nvPr>
        </p:nvSpPr>
        <p:spPr/>
        <p:txBody>
          <a:bodyPr/>
          <a:lstStyle/>
          <a:p>
            <a:r>
              <a:rPr lang="en-US" altLang="zh-CN"/>
              <a:t>1930-2002</a:t>
            </a:r>
          </a:p>
          <a:p>
            <a:r>
              <a:rPr lang="zh-CN" altLang="en-US"/>
              <a:t>荷兰系统科学家</a:t>
            </a:r>
            <a:endParaRPr lang="en-US" altLang="zh-CN"/>
          </a:p>
          <a:p>
            <a:r>
              <a:rPr lang="zh-CN" altLang="en-US"/>
              <a:t>计算机科学先驱之一</a:t>
            </a:r>
          </a:p>
        </p:txBody>
      </p:sp>
      <p:pic>
        <p:nvPicPr>
          <p:cNvPr id="53254" name="Picture 2" descr="Edsger Wybe Dijkstr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6275" y="1497013"/>
            <a:ext cx="319722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a:t>扩展知识：</a:t>
            </a:r>
            <a:r>
              <a:rPr lang="en-US" altLang="zh-CN"/>
              <a:t>Dijkstra</a:t>
            </a:r>
            <a:r>
              <a:rPr lang="zh-CN" altLang="en-US"/>
              <a:t>算法</a:t>
            </a:r>
          </a:p>
        </p:txBody>
      </p:sp>
      <p:sp>
        <p:nvSpPr>
          <p:cNvPr id="54275" name="内容占位符 2"/>
          <p:cNvSpPr>
            <a:spLocks noGrp="1"/>
          </p:cNvSpPr>
          <p:nvPr>
            <p:ph idx="1"/>
          </p:nvPr>
        </p:nvSpPr>
        <p:spPr/>
        <p:txBody>
          <a:bodyPr/>
          <a:lstStyle/>
          <a:p>
            <a:r>
              <a:rPr lang="zh-CN" altLang="en-US"/>
              <a:t>在任意给定的图中，不能很明显的看出顶点的顺序，必须谨慎考虑“阶段”问题</a:t>
            </a:r>
          </a:p>
        </p:txBody>
      </p:sp>
      <p:pic>
        <p:nvPicPr>
          <p:cNvPr id="542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225" y="2755900"/>
            <a:ext cx="4514850"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a:t>扩展知识：</a:t>
            </a:r>
            <a:r>
              <a:rPr lang="en-US" altLang="zh-CN"/>
              <a:t>Dijkstra</a:t>
            </a:r>
            <a:r>
              <a:rPr lang="zh-CN" altLang="en-US"/>
              <a:t>算法</a:t>
            </a:r>
          </a:p>
        </p:txBody>
      </p:sp>
      <p:sp>
        <p:nvSpPr>
          <p:cNvPr id="3" name="内容占位符 2"/>
          <p:cNvSpPr>
            <a:spLocks noGrp="1"/>
          </p:cNvSpPr>
          <p:nvPr>
            <p:ph idx="1"/>
          </p:nvPr>
        </p:nvSpPr>
        <p:spPr/>
        <p:txBody>
          <a:bodyPr/>
          <a:lstStyle/>
          <a:p>
            <a:pPr>
              <a:defRPr/>
            </a:pPr>
            <a:r>
              <a:rPr lang="en-US" altLang="zh-CN" dirty="0" err="1"/>
              <a:t>Dijkstra</a:t>
            </a:r>
            <a:r>
              <a:rPr lang="zh-CN" altLang="en-US" dirty="0"/>
              <a:t>算法是递推思路：</a:t>
            </a:r>
            <a:endParaRPr lang="en-US" altLang="zh-CN" dirty="0"/>
          </a:p>
          <a:p>
            <a:pPr>
              <a:defRPr/>
            </a:pPr>
            <a:r>
              <a:rPr lang="zh-CN" altLang="en-US" dirty="0"/>
              <a:t>给每个结点标记当前最短距离</a:t>
            </a:r>
            <a:r>
              <a:rPr lang="en-US" altLang="zh-CN" dirty="0"/>
              <a:t>(</a:t>
            </a:r>
            <a:r>
              <a:rPr lang="zh-CN" altLang="en-US" dirty="0"/>
              <a:t>状态</a:t>
            </a:r>
            <a:r>
              <a:rPr lang="en-US" altLang="zh-CN" dirty="0"/>
              <a:t>)</a:t>
            </a:r>
          </a:p>
          <a:p>
            <a:pPr>
              <a:defRPr/>
            </a:pPr>
            <a:r>
              <a:rPr lang="zh-CN" altLang="en-US" dirty="0"/>
              <a:t>每次用当前结点更</a:t>
            </a:r>
            <a:endParaRPr lang="en-US" altLang="zh-CN" dirty="0"/>
          </a:p>
          <a:p>
            <a:pPr marL="0" indent="0">
              <a:buFont typeface="Wingdings" panose="05000000000000000000" pitchFamily="2" charset="2"/>
              <a:buNone/>
              <a:defRPr/>
            </a:pPr>
            <a:r>
              <a:rPr lang="en-US" altLang="zh-CN" dirty="0"/>
              <a:t>  </a:t>
            </a:r>
            <a:r>
              <a:rPr lang="zh-CN" altLang="en-US" dirty="0"/>
              <a:t>新其他结点的最短</a:t>
            </a:r>
            <a:endParaRPr lang="en-US" altLang="zh-CN" dirty="0"/>
          </a:p>
          <a:p>
            <a:pPr marL="0" indent="0">
              <a:buFont typeface="Wingdings" panose="05000000000000000000" pitchFamily="2" charset="2"/>
              <a:buNone/>
              <a:defRPr/>
            </a:pPr>
            <a:r>
              <a:rPr lang="en-US" altLang="zh-CN" dirty="0"/>
              <a:t>  </a:t>
            </a:r>
            <a:r>
              <a:rPr lang="zh-CN" altLang="en-US" dirty="0"/>
              <a:t>距离</a:t>
            </a:r>
            <a:endParaRPr lang="en-US" altLang="zh-CN" dirty="0"/>
          </a:p>
          <a:p>
            <a:pPr>
              <a:defRPr/>
            </a:pPr>
            <a:r>
              <a:rPr lang="zh-CN" altLang="en-US" dirty="0"/>
              <a:t>找新更新的结点中</a:t>
            </a:r>
            <a:endParaRPr lang="en-US" altLang="zh-CN" dirty="0"/>
          </a:p>
          <a:p>
            <a:pPr marL="0" indent="0">
              <a:buFont typeface="Wingdings" panose="05000000000000000000" pitchFamily="2" charset="2"/>
              <a:buNone/>
              <a:defRPr/>
            </a:pPr>
            <a:r>
              <a:rPr lang="en-US" altLang="zh-CN" dirty="0"/>
              <a:t>  </a:t>
            </a:r>
            <a:r>
              <a:rPr lang="zh-CN" altLang="en-US" dirty="0"/>
              <a:t>距离最短的作为新</a:t>
            </a:r>
            <a:endParaRPr lang="en-US" altLang="zh-CN" dirty="0"/>
          </a:p>
          <a:p>
            <a:pPr marL="0" indent="0">
              <a:buFont typeface="Wingdings" panose="05000000000000000000" pitchFamily="2" charset="2"/>
              <a:buNone/>
              <a:defRPr/>
            </a:pPr>
            <a:r>
              <a:rPr lang="en-US" altLang="zh-CN" dirty="0"/>
              <a:t>  </a:t>
            </a:r>
            <a:r>
              <a:rPr lang="zh-CN" altLang="en-US" dirty="0"/>
              <a:t>的当前结点</a:t>
            </a:r>
            <a:r>
              <a:rPr lang="en-US" altLang="zh-CN" dirty="0"/>
              <a:t>(</a:t>
            </a:r>
            <a:r>
              <a:rPr lang="zh-CN" altLang="en-US" dirty="0"/>
              <a:t>决策</a:t>
            </a:r>
            <a:r>
              <a:rPr lang="en-US" altLang="zh-CN" dirty="0"/>
              <a:t>)</a:t>
            </a:r>
            <a:endParaRPr lang="zh-CN" altLang="en-US" dirty="0"/>
          </a:p>
        </p:txBody>
      </p:sp>
      <p:pic>
        <p:nvPicPr>
          <p:cNvPr id="553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2755900"/>
            <a:ext cx="4514850"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多阶段决策问题</a:t>
            </a:r>
          </a:p>
        </p:txBody>
      </p:sp>
      <p:sp>
        <p:nvSpPr>
          <p:cNvPr id="11267" name="内容占位符 5"/>
          <p:cNvSpPr>
            <a:spLocks noGrp="1"/>
          </p:cNvSpPr>
          <p:nvPr>
            <p:ph idx="1"/>
          </p:nvPr>
        </p:nvSpPr>
        <p:spPr/>
        <p:txBody>
          <a:bodyPr/>
          <a:lstStyle/>
          <a:p>
            <a:r>
              <a:rPr lang="zh-CN" altLang="en-US"/>
              <a:t>多阶段决策问题，问题解决过程可以分成若干阶段，每个阶段做出相应的决策</a:t>
            </a:r>
          </a:p>
          <a:p>
            <a:r>
              <a:rPr lang="zh-CN" altLang="en-US"/>
              <a:t>动态规划（</a:t>
            </a:r>
            <a:r>
              <a:rPr lang="en-US" altLang="zh-CN"/>
              <a:t>Dynamic Programming</a:t>
            </a:r>
            <a:r>
              <a:rPr lang="zh-CN" altLang="en-US"/>
              <a:t>）适用于一大类的多阶段决策问题，只要满足最优性原理（</a:t>
            </a:r>
            <a:r>
              <a:rPr lang="en-US" altLang="zh-CN"/>
              <a:t>Principle of Optimality</a:t>
            </a:r>
            <a:r>
              <a:rPr lang="zh-CN" altLang="en-US"/>
              <a:t>）即可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fade">
                                      <p:cBhvr>
                                        <p:cTn id="7" dur="500"/>
                                        <p:tgtEl>
                                          <p:spTgt spid="112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a:t>扩展知识：</a:t>
            </a:r>
            <a:r>
              <a:rPr lang="en-US" altLang="zh-CN"/>
              <a:t>Dijkstra</a:t>
            </a:r>
            <a:r>
              <a:rPr lang="zh-CN" altLang="en-US"/>
              <a:t>算法</a:t>
            </a:r>
          </a:p>
        </p:txBody>
      </p:sp>
      <p:pic>
        <p:nvPicPr>
          <p:cNvPr id="56325" name="Picture 2" descr="Dijkstra's algorithm runtime"/>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a:xfrm>
            <a:off x="2314575" y="2060575"/>
            <a:ext cx="4514850" cy="3543300"/>
          </a:xfr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a:t>扩展知识：</a:t>
            </a:r>
            <a:r>
              <a:rPr lang="en-US" altLang="zh-CN"/>
              <a:t>Dijkstra</a:t>
            </a:r>
            <a:r>
              <a:rPr lang="zh-CN" altLang="en-US"/>
              <a:t>算法</a:t>
            </a:r>
          </a:p>
        </p:txBody>
      </p:sp>
      <p:sp>
        <p:nvSpPr>
          <p:cNvPr id="57347" name="内容占位符 2"/>
          <p:cNvSpPr>
            <a:spLocks noGrp="1"/>
          </p:cNvSpPr>
          <p:nvPr>
            <p:ph idx="1"/>
          </p:nvPr>
        </p:nvSpPr>
        <p:spPr/>
        <p:txBody>
          <a:bodyPr/>
          <a:lstStyle/>
          <a:p>
            <a:r>
              <a:rPr lang="zh-CN" altLang="en-US"/>
              <a:t>该算法的复杂度取决于具体实现</a:t>
            </a:r>
            <a:endParaRPr lang="en-US" altLang="zh-CN"/>
          </a:p>
          <a:p>
            <a:pPr lvl="1"/>
            <a:r>
              <a:rPr lang="zh-CN" altLang="en-US"/>
              <a:t>“更新”步骤</a:t>
            </a:r>
            <a:r>
              <a:rPr lang="en-US" altLang="zh-CN"/>
              <a:t>O(E)</a:t>
            </a:r>
          </a:p>
          <a:p>
            <a:pPr lvl="1"/>
            <a:r>
              <a:rPr lang="zh-CN" altLang="en-US"/>
              <a:t>找新的当前结点颇有技巧</a:t>
            </a:r>
            <a:r>
              <a:rPr lang="en-US" altLang="zh-CN"/>
              <a:t>O(V logV)</a:t>
            </a:r>
            <a:endParaRPr lang="zh-CN" altLang="en-US"/>
          </a:p>
        </p:txBody>
      </p:sp>
      <p:pic>
        <p:nvPicPr>
          <p:cNvPr id="573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2905125"/>
            <a:ext cx="4514850"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61D42-66A1-40FE-BE06-6E13A23B77A4}"/>
              </a:ext>
            </a:extLst>
          </p:cNvPr>
          <p:cNvSpPr>
            <a:spLocks noGrp="1"/>
          </p:cNvSpPr>
          <p:nvPr>
            <p:ph type="ctrTitle"/>
          </p:nvPr>
        </p:nvSpPr>
        <p:spPr/>
        <p:txBody>
          <a:bodyPr/>
          <a:lstStyle/>
          <a:p>
            <a:pPr algn="ctr"/>
            <a:r>
              <a:rPr lang="zh-CN" altLang="en-US" dirty="0"/>
              <a:t>结束</a:t>
            </a:r>
          </a:p>
        </p:txBody>
      </p:sp>
      <p:sp>
        <p:nvSpPr>
          <p:cNvPr id="3" name="副标题 2">
            <a:extLst>
              <a:ext uri="{FF2B5EF4-FFF2-40B4-BE49-F238E27FC236}">
                <a16:creationId xmlns:a16="http://schemas.microsoft.com/office/drawing/2014/main" id="{BA740748-5173-41C0-969E-BCF105E70FE6}"/>
              </a:ext>
            </a:extLst>
          </p:cNvPr>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a:t>Richard Bellman</a:t>
            </a:r>
            <a:endParaRPr lang="zh-CN" altLang="en-US"/>
          </a:p>
        </p:txBody>
      </p:sp>
      <p:sp>
        <p:nvSpPr>
          <p:cNvPr id="3" name="内容占位符 2"/>
          <p:cNvSpPr>
            <a:spLocks noGrp="1"/>
          </p:cNvSpPr>
          <p:nvPr>
            <p:ph idx="1"/>
          </p:nvPr>
        </p:nvSpPr>
        <p:spPr>
          <a:xfrm>
            <a:off x="177800" y="952500"/>
            <a:ext cx="4402138" cy="4953000"/>
          </a:xfrm>
        </p:spPr>
        <p:txBody>
          <a:bodyPr/>
          <a:lstStyle/>
          <a:p>
            <a:r>
              <a:rPr lang="en-US" altLang="zh-CN" dirty="0"/>
              <a:t>1920-1984</a:t>
            </a:r>
          </a:p>
          <a:p>
            <a:r>
              <a:rPr lang="zh-CN" altLang="en-US" dirty="0"/>
              <a:t>美国应用数学家</a:t>
            </a:r>
            <a:endParaRPr lang="en-US" altLang="zh-CN" dirty="0"/>
          </a:p>
          <a:p>
            <a:r>
              <a:rPr lang="en-US" altLang="zh-CN" dirty="0"/>
              <a:t>1953</a:t>
            </a:r>
            <a:r>
              <a:rPr lang="zh-CN" altLang="en-US" dirty="0"/>
              <a:t>年提出动态规划</a:t>
            </a:r>
            <a:endParaRPr lang="en-US" altLang="zh-CN" dirty="0"/>
          </a:p>
          <a:p>
            <a:pPr lvl="1"/>
            <a:r>
              <a:rPr lang="zh-CN" altLang="en-US" dirty="0"/>
              <a:t>最初被用于控制论</a:t>
            </a:r>
            <a:endParaRPr lang="en-US" altLang="zh-CN" dirty="0"/>
          </a:p>
          <a:p>
            <a:pPr lvl="1"/>
            <a:r>
              <a:rPr lang="zh-CN" altLang="en-US" dirty="0"/>
              <a:t>后广泛应用到包括经济学领域</a:t>
            </a:r>
            <a:endParaRPr lang="en-US" altLang="zh-CN" dirty="0"/>
          </a:p>
          <a:p>
            <a:r>
              <a:rPr lang="zh-CN" altLang="en-US" dirty="0"/>
              <a:t>发表</a:t>
            </a:r>
            <a:r>
              <a:rPr lang="en-US" altLang="zh-CN" dirty="0"/>
              <a:t>619</a:t>
            </a:r>
            <a:r>
              <a:rPr lang="zh-CN" altLang="en-US" dirty="0"/>
              <a:t>篇论文、</a:t>
            </a:r>
            <a:r>
              <a:rPr lang="en-US" altLang="zh-CN" dirty="0"/>
              <a:t>39</a:t>
            </a:r>
            <a:r>
              <a:rPr lang="zh-CN" altLang="en-US" dirty="0"/>
              <a:t>本书</a:t>
            </a:r>
            <a:endParaRPr lang="en-US" altLang="zh-CN" dirty="0"/>
          </a:p>
          <a:p>
            <a:endParaRPr lang="zh-CN" altLang="en-US" dirty="0"/>
          </a:p>
        </p:txBody>
      </p:sp>
      <p:pic>
        <p:nvPicPr>
          <p:cNvPr id="11270" name="Picture 2" descr="Richard Ernest Bell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4675" y="1563688"/>
            <a:ext cx="329882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a:t>Dynamic Programming</a:t>
            </a:r>
            <a:endParaRPr lang="zh-CN" altLang="en-US"/>
          </a:p>
        </p:txBody>
      </p:sp>
      <p:sp>
        <p:nvSpPr>
          <p:cNvPr id="12291" name="内容占位符 2"/>
          <p:cNvSpPr>
            <a:spLocks noGrp="1"/>
          </p:cNvSpPr>
          <p:nvPr>
            <p:ph idx="1"/>
          </p:nvPr>
        </p:nvSpPr>
        <p:spPr/>
        <p:txBody>
          <a:bodyPr/>
          <a:lstStyle/>
          <a:p>
            <a:r>
              <a:rPr lang="en-US" altLang="zh-CN"/>
              <a:t>Bellman equation</a:t>
            </a:r>
          </a:p>
          <a:p>
            <a:pPr lvl="1"/>
            <a:r>
              <a:rPr lang="en-US" altLang="zh-CN"/>
              <a:t>It writes the "value" of a decision problem at a certain point in time in terms of the payoff from some initial choices and the "value" of the remaining decision problem that results from those initial choices.</a:t>
            </a:r>
          </a:p>
          <a:p>
            <a:pPr lvl="1"/>
            <a:r>
              <a:rPr lang="en-US" altLang="zh-CN"/>
              <a:t>This breaks a dynamic optimization problem into a sequence of simpler subproblems.</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a:t>Dynamic Programming</a:t>
            </a:r>
            <a:endParaRPr lang="zh-CN" altLang="en-US"/>
          </a:p>
        </p:txBody>
      </p:sp>
      <p:sp>
        <p:nvSpPr>
          <p:cNvPr id="13315" name="内容占位符 2"/>
          <p:cNvSpPr>
            <a:spLocks noGrp="1"/>
          </p:cNvSpPr>
          <p:nvPr>
            <p:ph idx="1"/>
          </p:nvPr>
        </p:nvSpPr>
        <p:spPr/>
        <p:txBody>
          <a:bodyPr/>
          <a:lstStyle/>
          <a:p>
            <a:r>
              <a:rPr lang="en-US" altLang="zh-CN"/>
              <a:t>Principle of Optimality</a:t>
            </a:r>
          </a:p>
          <a:p>
            <a:pPr lvl="1"/>
            <a:r>
              <a:rPr lang="en-US" altLang="zh-CN"/>
              <a:t>An optimal policy has the property that whatever the initial state and initial decision are, the remaining decisions must constitute an optimal policy with regard to the state resulting from the first decision</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a:t>最优性原理</a:t>
            </a:r>
          </a:p>
        </p:txBody>
      </p:sp>
      <p:sp>
        <p:nvSpPr>
          <p:cNvPr id="14339" name="内容占位符 2"/>
          <p:cNvSpPr>
            <a:spLocks noGrp="1"/>
          </p:cNvSpPr>
          <p:nvPr>
            <p:ph idx="1"/>
          </p:nvPr>
        </p:nvSpPr>
        <p:spPr/>
        <p:txBody>
          <a:bodyPr/>
          <a:lstStyle/>
          <a:p>
            <a:r>
              <a:rPr lang="zh-CN" altLang="en-US"/>
              <a:t>最优性原理：最优决策序列的子序列，一定是子问题的最优决策序列</a:t>
            </a:r>
          </a:p>
          <a:p>
            <a:r>
              <a:rPr lang="zh-CN" altLang="en-US"/>
              <a:t>因此，为得到最优决策序列，应先得到多个子问题的最优决策序列</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a36c6e1c-6321-466d-8a64-a6476ca48f78&quot;,&quot;Name&quot;:&quot;留边&quot;,&quot;Kind&quot;:&quot;Custom&quot;,&quot;OldGuidesSetting&quot;:{&quot;HeaderHeight&quot;:12.0,&quot;FooterHeight&quot;:6.0,&quot;SideMargin&quot;:2.0,&quot;TopMargin&quot;:0.0,&quot;BottomMargin&quot;:0.0,&quot;IntervalMargin&quot;:2.0}}"/>
</p:tagLst>
</file>

<file path=ppt/theme/theme1.xml><?xml version="1.0" encoding="utf-8"?>
<a:theme xmlns:a="http://schemas.openxmlformats.org/drawingml/2006/main" name="tsinghua BW">
  <a:themeElements>
    <a:clrScheme name="自定义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60593</TotalTime>
  <Words>3489</Words>
  <Application>Microsoft Office PowerPoint</Application>
  <PresentationFormat>全屏显示(4:3)</PresentationFormat>
  <Paragraphs>348</Paragraphs>
  <Slides>52</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微软雅黑</vt:lpstr>
      <vt:lpstr>Arial</vt:lpstr>
      <vt:lpstr>Consolas</vt:lpstr>
      <vt:lpstr>Garamond</vt:lpstr>
      <vt:lpstr>Times New Roman</vt:lpstr>
      <vt:lpstr>Wingdings</vt:lpstr>
      <vt:lpstr>仿宋</vt:lpstr>
      <vt:lpstr>tsinghua BW</vt:lpstr>
      <vt:lpstr>第12节、动态规划 教材第14章</vt:lpstr>
      <vt:lpstr>任务1</vt:lpstr>
      <vt:lpstr>任务1</vt:lpstr>
      <vt:lpstr>任务1</vt:lpstr>
      <vt:lpstr>多阶段决策问题</vt:lpstr>
      <vt:lpstr>Richard Bellman</vt:lpstr>
      <vt:lpstr>Dynamic Programming</vt:lpstr>
      <vt:lpstr>Dynamic Programming</vt:lpstr>
      <vt:lpstr>最优性原理</vt:lpstr>
      <vt:lpstr>动态规划的要素</vt:lpstr>
      <vt:lpstr>任务1(动态规划思路)</vt:lpstr>
      <vt:lpstr>回忆：递归算法</vt:lpstr>
      <vt:lpstr>任务1</vt:lpstr>
      <vt:lpstr>任务1</vt:lpstr>
      <vt:lpstr>任务1</vt:lpstr>
      <vt:lpstr>任务1</vt:lpstr>
      <vt:lpstr>任务1</vt:lpstr>
      <vt:lpstr>任务1</vt:lpstr>
      <vt:lpstr>任务1</vt:lpstr>
      <vt:lpstr>任务1</vt:lpstr>
      <vt:lpstr>任务1(动态规划思路)</vt:lpstr>
      <vt:lpstr>任务1（递推写法）</vt:lpstr>
      <vt:lpstr>动态规划注意事项</vt:lpstr>
      <vt:lpstr>任务2</vt:lpstr>
      <vt:lpstr>任务2</vt:lpstr>
      <vt:lpstr>任务2</vt:lpstr>
      <vt:lpstr>任务2</vt:lpstr>
      <vt:lpstr>任务2改</vt:lpstr>
      <vt:lpstr>任务2改</vt:lpstr>
      <vt:lpstr>任务2改</vt:lpstr>
      <vt:lpstr>任务2改</vt:lpstr>
      <vt:lpstr>任务3</vt:lpstr>
      <vt:lpstr>什么是难题？</vt:lpstr>
      <vt:lpstr>任务3改</vt:lpstr>
      <vt:lpstr>任务3</vt:lpstr>
      <vt:lpstr>任务3</vt:lpstr>
      <vt:lpstr>任务3</vt:lpstr>
      <vt:lpstr>任务3思考</vt:lpstr>
      <vt:lpstr>任务4</vt:lpstr>
      <vt:lpstr>任务4</vt:lpstr>
      <vt:lpstr>任务4</vt:lpstr>
      <vt:lpstr>任务4</vt:lpstr>
      <vt:lpstr>任务4</vt:lpstr>
      <vt:lpstr>任务4思考</vt:lpstr>
      <vt:lpstr>小结</vt:lpstr>
      <vt:lpstr>任务1改</vt:lpstr>
      <vt:lpstr>Edsger Dijkstra</vt:lpstr>
      <vt:lpstr>扩展知识：Dijkstra算法</vt:lpstr>
      <vt:lpstr>扩展知识：Dijkstra算法</vt:lpstr>
      <vt:lpstr>扩展知识：Dijkstra算法</vt:lpstr>
      <vt:lpstr>扩展知识：Dijkstra算法</vt:lpstr>
      <vt:lpstr>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Wang Yu-Ping</cp:lastModifiedBy>
  <cp:revision>4695</cp:revision>
  <cp:lastPrinted>2021-05-12T04:01:31Z</cp:lastPrinted>
  <dcterms:created xsi:type="dcterms:W3CDTF">2004-01-03T01:02:19Z</dcterms:created>
  <dcterms:modified xsi:type="dcterms:W3CDTF">2021-11-10T02:32:39Z</dcterms:modified>
</cp:coreProperties>
</file>