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76" r:id="rId1"/>
  </p:sldMasterIdLst>
  <p:notesMasterIdLst>
    <p:notesMasterId r:id="rId33"/>
  </p:notesMasterIdLst>
  <p:handoutMasterIdLst>
    <p:handoutMasterId r:id="rId34"/>
  </p:handoutMasterIdLst>
  <p:sldIdLst>
    <p:sldId id="1241" r:id="rId2"/>
    <p:sldId id="317" r:id="rId3"/>
    <p:sldId id="318" r:id="rId4"/>
    <p:sldId id="320" r:id="rId5"/>
    <p:sldId id="321" r:id="rId6"/>
    <p:sldId id="346" r:id="rId7"/>
    <p:sldId id="347" r:id="rId8"/>
    <p:sldId id="322" r:id="rId9"/>
    <p:sldId id="342" r:id="rId10"/>
    <p:sldId id="323" r:id="rId11"/>
    <p:sldId id="324" r:id="rId12"/>
    <p:sldId id="325" r:id="rId13"/>
    <p:sldId id="326" r:id="rId14"/>
    <p:sldId id="328" r:id="rId15"/>
    <p:sldId id="329" r:id="rId16"/>
    <p:sldId id="330" r:id="rId17"/>
    <p:sldId id="331" r:id="rId18"/>
    <p:sldId id="332" r:id="rId19"/>
    <p:sldId id="327" r:id="rId20"/>
    <p:sldId id="333" r:id="rId21"/>
    <p:sldId id="334" r:id="rId22"/>
    <p:sldId id="335" r:id="rId23"/>
    <p:sldId id="336" r:id="rId24"/>
    <p:sldId id="337" r:id="rId25"/>
    <p:sldId id="338" r:id="rId26"/>
    <p:sldId id="339" r:id="rId27"/>
    <p:sldId id="340" r:id="rId28"/>
    <p:sldId id="341" r:id="rId29"/>
    <p:sldId id="343" r:id="rId30"/>
    <p:sldId id="345" r:id="rId31"/>
    <p:sldId id="278" r:id="rId32"/>
  </p:sldIdLst>
  <p:sldSz cx="9144000" cy="6858000" type="screen4x3"/>
  <p:notesSz cx="6797675" cy="9929813"/>
  <p:custDataLst>
    <p:tags r:id="rId35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rgbClr val="FFFF00"/>
        </a:solidFill>
        <a:latin typeface="Garamond" panose="02020404030301010803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rgbClr val="FFFF00"/>
        </a:solidFill>
        <a:latin typeface="Garamond" panose="02020404030301010803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rgbClr val="FFFF00"/>
        </a:solidFill>
        <a:latin typeface="Garamond" panose="02020404030301010803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rgbClr val="FFFF00"/>
        </a:solidFill>
        <a:latin typeface="Garamond" panose="02020404030301010803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rgbClr val="FFFF00"/>
        </a:solidFill>
        <a:latin typeface="Garamond" panose="02020404030301010803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800" kern="1200">
        <a:solidFill>
          <a:srgbClr val="FFFF00"/>
        </a:solidFill>
        <a:latin typeface="Garamond" panose="02020404030301010803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800" kern="1200">
        <a:solidFill>
          <a:srgbClr val="FFFF00"/>
        </a:solidFill>
        <a:latin typeface="Garamond" panose="02020404030301010803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800" kern="1200">
        <a:solidFill>
          <a:srgbClr val="FFFF00"/>
        </a:solidFill>
        <a:latin typeface="Garamond" panose="02020404030301010803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800" kern="1200">
        <a:solidFill>
          <a:srgbClr val="FFFF00"/>
        </a:solidFill>
        <a:latin typeface="Garamond" panose="02020404030301010803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112" userDrawn="1">
          <p15:clr>
            <a:srgbClr val="A4A3A4"/>
          </p15:clr>
        </p15:guide>
        <p15:guide id="2" pos="5640" userDrawn="1">
          <p15:clr>
            <a:srgbClr val="A4A3A4"/>
          </p15:clr>
        </p15:guide>
        <p15:guide id="3" orient="horz" pos="512" userDrawn="1">
          <p15:clr>
            <a:srgbClr val="A4A3A4"/>
          </p15:clr>
        </p15:guide>
        <p15:guide id="4" orient="horz" pos="600" userDrawn="1">
          <p15:clr>
            <a:srgbClr val="A4A3A4"/>
          </p15:clr>
        </p15:guide>
        <p15:guide id="5" orient="horz" pos="4056" userDrawn="1">
          <p15:clr>
            <a:srgbClr val="A4A3A4"/>
          </p15:clr>
        </p15:guide>
        <p15:guide id="6" orient="horz" pos="39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00FF00"/>
    <a:srgbClr val="55861D"/>
    <a:srgbClr val="598925"/>
    <a:srgbClr val="458925"/>
    <a:srgbClr val="457705"/>
    <a:srgbClr val="057745"/>
    <a:srgbClr val="EBEBFF"/>
    <a:srgbClr val="EBFFFA"/>
    <a:srgbClr val="FFFF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中度样式 3 - 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1E171933-4619-4E11-9A3F-F7608DF75F80}" styleName="中度样式 1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09" autoAdjust="0"/>
    <p:restoredTop sz="84670" autoAdjust="0"/>
  </p:normalViewPr>
  <p:slideViewPr>
    <p:cSldViewPr>
      <p:cViewPr>
        <p:scale>
          <a:sx n="75" d="100"/>
          <a:sy n="75" d="100"/>
        </p:scale>
        <p:origin x="211" y="106"/>
      </p:cViewPr>
      <p:guideLst>
        <p:guide pos="112"/>
        <p:guide pos="5640"/>
        <p:guide orient="horz" pos="512"/>
        <p:guide orient="horz" pos="600"/>
        <p:guide orient="horz" pos="4056"/>
        <p:guide orient="horz" pos="39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844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gs" Target="tags/tag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oleObject" Target="Book1" TargetMode="External"/><Relationship Id="rId1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0</c:v>
                </c:pt>
              </c:strCache>
            </c:strRef>
          </c:tx>
          <c:spPr>
            <a:ln w="63500"/>
          </c:spPr>
          <c:marker>
            <c:symbol val="none"/>
          </c:marker>
          <c:cat>
            <c:numRef>
              <c:f>Sheet1!$B$1:$V$1</c:f>
              <c:numCache>
                <c:formatCode>General</c:formatCode>
                <c:ptCount val="2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</c:numCache>
            </c:numRef>
          </c:cat>
          <c:val>
            <c:numRef>
              <c:f>Sheet1!$B$2:$V$2</c:f>
              <c:numCache>
                <c:formatCode>General</c:formatCode>
                <c:ptCount val="21"/>
                <c:pt idx="1">
                  <c:v>0.05</c:v>
                </c:pt>
                <c:pt idx="2">
                  <c:v>0.05</c:v>
                </c:pt>
                <c:pt idx="3">
                  <c:v>0.05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D50-4730-A9D4-0ED4FA5CC002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1</c:v>
                </c:pt>
              </c:strCache>
            </c:strRef>
          </c:tx>
          <c:spPr>
            <a:ln w="63500"/>
          </c:spPr>
          <c:marker>
            <c:symbol val="none"/>
          </c:marker>
          <c:cat>
            <c:numRef>
              <c:f>Sheet1!$B$1:$V$1</c:f>
              <c:numCache>
                <c:formatCode>General</c:formatCode>
                <c:ptCount val="2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</c:numCache>
            </c:numRef>
          </c:cat>
          <c:val>
            <c:numRef>
              <c:f>Sheet1!$B$3:$V$3</c:f>
              <c:numCache>
                <c:formatCode>General</c:formatCode>
                <c:ptCount val="21"/>
                <c:pt idx="3">
                  <c:v>1</c:v>
                </c:pt>
                <c:pt idx="4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D50-4730-A9D4-0ED4FA5CC002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2</c:v>
                </c:pt>
              </c:strCache>
            </c:strRef>
          </c:tx>
          <c:spPr>
            <a:ln w="63500"/>
          </c:spPr>
          <c:marker>
            <c:symbol val="none"/>
          </c:marker>
          <c:cat>
            <c:numRef>
              <c:f>Sheet1!$B$1:$V$1</c:f>
              <c:numCache>
                <c:formatCode>General</c:formatCode>
                <c:ptCount val="2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</c:numCache>
            </c:numRef>
          </c:cat>
          <c:val>
            <c:numRef>
              <c:f>Sheet1!$B$4:$V$4</c:f>
              <c:numCache>
                <c:formatCode>General</c:formatCode>
                <c:ptCount val="21"/>
                <c:pt idx="0">
                  <c:v>2</c:v>
                </c:pt>
                <c:pt idx="1">
                  <c:v>2</c:v>
                </c:pt>
                <c:pt idx="2">
                  <c:v>2</c:v>
                </c:pt>
                <c:pt idx="3">
                  <c:v>2</c:v>
                </c:pt>
                <c:pt idx="4">
                  <c:v>2</c:v>
                </c:pt>
                <c:pt idx="5">
                  <c:v>2</c:v>
                </c:pt>
                <c:pt idx="6">
                  <c:v>2</c:v>
                </c:pt>
                <c:pt idx="7">
                  <c:v>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D50-4730-A9D4-0ED4FA5CC002}"/>
            </c:ext>
          </c:extLst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3</c:v>
                </c:pt>
              </c:strCache>
            </c:strRef>
          </c:tx>
          <c:spPr>
            <a:ln w="63500"/>
          </c:spPr>
          <c:marker>
            <c:symbol val="none"/>
          </c:marker>
          <c:cat>
            <c:numRef>
              <c:f>Sheet1!$B$1:$V$1</c:f>
              <c:numCache>
                <c:formatCode>General</c:formatCode>
                <c:ptCount val="2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</c:numCache>
            </c:numRef>
          </c:cat>
          <c:val>
            <c:numRef>
              <c:f>Sheet1!$B$5:$V$5</c:f>
              <c:numCache>
                <c:formatCode>General</c:formatCode>
                <c:ptCount val="21"/>
                <c:pt idx="3">
                  <c:v>3</c:v>
                </c:pt>
                <c:pt idx="4">
                  <c:v>3</c:v>
                </c:pt>
                <c:pt idx="5">
                  <c:v>3</c:v>
                </c:pt>
                <c:pt idx="6">
                  <c:v>3</c:v>
                </c:pt>
                <c:pt idx="7">
                  <c:v>3</c:v>
                </c:pt>
                <c:pt idx="8">
                  <c:v>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4D50-4730-A9D4-0ED4FA5CC002}"/>
            </c:ext>
          </c:extLst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4</c:v>
                </c:pt>
              </c:strCache>
            </c:strRef>
          </c:tx>
          <c:spPr>
            <a:ln w="63500"/>
          </c:spPr>
          <c:marker>
            <c:symbol val="none"/>
          </c:marker>
          <c:cat>
            <c:numRef>
              <c:f>Sheet1!$B$1:$V$1</c:f>
              <c:numCache>
                <c:formatCode>General</c:formatCode>
                <c:ptCount val="2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</c:numCache>
            </c:numRef>
          </c:cat>
          <c:val>
            <c:numRef>
              <c:f>Sheet1!$B$6:$V$6</c:f>
              <c:numCache>
                <c:formatCode>General</c:formatCode>
                <c:ptCount val="21"/>
                <c:pt idx="2">
                  <c:v>4</c:v>
                </c:pt>
                <c:pt idx="3">
                  <c:v>4</c:v>
                </c:pt>
                <c:pt idx="4">
                  <c:v>4</c:v>
                </c:pt>
                <c:pt idx="5">
                  <c:v>4</c:v>
                </c:pt>
                <c:pt idx="6">
                  <c:v>4</c:v>
                </c:pt>
                <c:pt idx="7">
                  <c:v>4</c:v>
                </c:pt>
                <c:pt idx="8">
                  <c:v>4</c:v>
                </c:pt>
                <c:pt idx="9">
                  <c:v>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4D50-4730-A9D4-0ED4FA5CC002}"/>
            </c:ext>
          </c:extLst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5</c:v>
                </c:pt>
              </c:strCache>
            </c:strRef>
          </c:tx>
          <c:spPr>
            <a:ln w="63500"/>
          </c:spPr>
          <c:marker>
            <c:symbol val="none"/>
          </c:marker>
          <c:cat>
            <c:numRef>
              <c:f>Sheet1!$B$1:$V$1</c:f>
              <c:numCache>
                <c:formatCode>General</c:formatCode>
                <c:ptCount val="2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</c:numCache>
            </c:numRef>
          </c:cat>
          <c:val>
            <c:numRef>
              <c:f>Sheet1!$B$7:$V$7</c:f>
              <c:numCache>
                <c:formatCode>General</c:formatCode>
                <c:ptCount val="21"/>
                <c:pt idx="5">
                  <c:v>5</c:v>
                </c:pt>
                <c:pt idx="6">
                  <c:v>5</c:v>
                </c:pt>
                <c:pt idx="7">
                  <c:v>5</c:v>
                </c:pt>
                <c:pt idx="8">
                  <c:v>5</c:v>
                </c:pt>
                <c:pt idx="9">
                  <c:v>5</c:v>
                </c:pt>
                <c:pt idx="10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4D50-4730-A9D4-0ED4FA5CC002}"/>
            </c:ext>
          </c:extLst>
        </c:ser>
        <c:ser>
          <c:idx val="6"/>
          <c:order val="6"/>
          <c:tx>
            <c:strRef>
              <c:f>Sheet1!$A$8</c:f>
              <c:strCache>
                <c:ptCount val="1"/>
                <c:pt idx="0">
                  <c:v>6</c:v>
                </c:pt>
              </c:strCache>
            </c:strRef>
          </c:tx>
          <c:spPr>
            <a:ln w="63500"/>
          </c:spPr>
          <c:marker>
            <c:symbol val="none"/>
          </c:marker>
          <c:cat>
            <c:numRef>
              <c:f>Sheet1!$B$1:$V$1</c:f>
              <c:numCache>
                <c:formatCode>General</c:formatCode>
                <c:ptCount val="2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</c:numCache>
            </c:numRef>
          </c:cat>
          <c:val>
            <c:numRef>
              <c:f>Sheet1!$B$8:$V$8</c:f>
              <c:numCache>
                <c:formatCode>General</c:formatCode>
                <c:ptCount val="21"/>
                <c:pt idx="6">
                  <c:v>6</c:v>
                </c:pt>
                <c:pt idx="7">
                  <c:v>6</c:v>
                </c:pt>
                <c:pt idx="8">
                  <c:v>6</c:v>
                </c:pt>
                <c:pt idx="9">
                  <c:v>6</c:v>
                </c:pt>
                <c:pt idx="10">
                  <c:v>6</c:v>
                </c:pt>
                <c:pt idx="11">
                  <c:v>6</c:v>
                </c:pt>
                <c:pt idx="12">
                  <c:v>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4D50-4730-A9D4-0ED4FA5CC002}"/>
            </c:ext>
          </c:extLst>
        </c:ser>
        <c:ser>
          <c:idx val="7"/>
          <c:order val="7"/>
          <c:tx>
            <c:strRef>
              <c:f>Sheet1!$A$9</c:f>
              <c:strCache>
                <c:ptCount val="1"/>
                <c:pt idx="0">
                  <c:v>7</c:v>
                </c:pt>
              </c:strCache>
            </c:strRef>
          </c:tx>
          <c:spPr>
            <a:ln w="63500"/>
          </c:spPr>
          <c:marker>
            <c:symbol val="none"/>
          </c:marker>
          <c:cat>
            <c:numRef>
              <c:f>Sheet1!$B$1:$V$1</c:f>
              <c:numCache>
                <c:formatCode>General</c:formatCode>
                <c:ptCount val="2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</c:numCache>
            </c:numRef>
          </c:cat>
          <c:val>
            <c:numRef>
              <c:f>Sheet1!$B$9:$V$9</c:f>
              <c:numCache>
                <c:formatCode>General</c:formatCode>
                <c:ptCount val="21"/>
                <c:pt idx="4">
                  <c:v>7</c:v>
                </c:pt>
                <c:pt idx="5">
                  <c:v>7</c:v>
                </c:pt>
                <c:pt idx="6">
                  <c:v>7</c:v>
                </c:pt>
                <c:pt idx="7">
                  <c:v>7</c:v>
                </c:pt>
                <c:pt idx="8">
                  <c:v>7</c:v>
                </c:pt>
                <c:pt idx="9">
                  <c:v>7</c:v>
                </c:pt>
                <c:pt idx="10">
                  <c:v>7</c:v>
                </c:pt>
                <c:pt idx="11">
                  <c:v>7</c:v>
                </c:pt>
                <c:pt idx="12">
                  <c:v>7</c:v>
                </c:pt>
                <c:pt idx="13">
                  <c:v>7</c:v>
                </c:pt>
                <c:pt idx="14">
                  <c:v>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4D50-4730-A9D4-0ED4FA5CC002}"/>
            </c:ext>
          </c:extLst>
        </c:ser>
        <c:ser>
          <c:idx val="8"/>
          <c:order val="8"/>
          <c:tx>
            <c:strRef>
              <c:f>Sheet1!$A$10</c:f>
              <c:strCache>
                <c:ptCount val="1"/>
                <c:pt idx="0">
                  <c:v>8</c:v>
                </c:pt>
              </c:strCache>
            </c:strRef>
          </c:tx>
          <c:spPr>
            <a:ln w="63500"/>
          </c:spPr>
          <c:marker>
            <c:symbol val="none"/>
          </c:marker>
          <c:cat>
            <c:numRef>
              <c:f>Sheet1!$B$1:$V$1</c:f>
              <c:numCache>
                <c:formatCode>General</c:formatCode>
                <c:ptCount val="2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</c:numCache>
            </c:numRef>
          </c:cat>
          <c:val>
            <c:numRef>
              <c:f>Sheet1!$B$10:$V$10</c:f>
              <c:numCache>
                <c:formatCode>General</c:formatCode>
                <c:ptCount val="21"/>
                <c:pt idx="10">
                  <c:v>8</c:v>
                </c:pt>
                <c:pt idx="11">
                  <c:v>8</c:v>
                </c:pt>
                <c:pt idx="12">
                  <c:v>8</c:v>
                </c:pt>
                <c:pt idx="13">
                  <c:v>8</c:v>
                </c:pt>
                <c:pt idx="14">
                  <c:v>8</c:v>
                </c:pt>
                <c:pt idx="15">
                  <c:v>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4D50-4730-A9D4-0ED4FA5CC002}"/>
            </c:ext>
          </c:extLst>
        </c:ser>
        <c:ser>
          <c:idx val="9"/>
          <c:order val="9"/>
          <c:tx>
            <c:strRef>
              <c:f>Sheet1!$A$11</c:f>
              <c:strCache>
                <c:ptCount val="1"/>
                <c:pt idx="0">
                  <c:v>9</c:v>
                </c:pt>
              </c:strCache>
            </c:strRef>
          </c:tx>
          <c:spPr>
            <a:ln w="63500"/>
          </c:spPr>
          <c:marker>
            <c:symbol val="none"/>
          </c:marker>
          <c:cat>
            <c:numRef>
              <c:f>Sheet1!$B$1:$V$1</c:f>
              <c:numCache>
                <c:formatCode>General</c:formatCode>
                <c:ptCount val="2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</c:numCache>
            </c:numRef>
          </c:cat>
          <c:val>
            <c:numRef>
              <c:f>Sheet1!$B$11:$V$11</c:f>
              <c:numCache>
                <c:formatCode>General</c:formatCode>
                <c:ptCount val="21"/>
                <c:pt idx="8">
                  <c:v>9</c:v>
                </c:pt>
                <c:pt idx="9">
                  <c:v>9</c:v>
                </c:pt>
                <c:pt idx="10">
                  <c:v>9</c:v>
                </c:pt>
                <c:pt idx="11">
                  <c:v>9</c:v>
                </c:pt>
                <c:pt idx="12">
                  <c:v>9</c:v>
                </c:pt>
                <c:pt idx="13">
                  <c:v>9</c:v>
                </c:pt>
                <c:pt idx="14">
                  <c:v>9</c:v>
                </c:pt>
                <c:pt idx="15">
                  <c:v>9</c:v>
                </c:pt>
                <c:pt idx="16">
                  <c:v>9</c:v>
                </c:pt>
                <c:pt idx="17">
                  <c:v>9</c:v>
                </c:pt>
                <c:pt idx="18">
                  <c:v>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4D50-4730-A9D4-0ED4FA5CC002}"/>
            </c:ext>
          </c:extLst>
        </c:ser>
        <c:ser>
          <c:idx val="10"/>
          <c:order val="10"/>
          <c:tx>
            <c:strRef>
              <c:f>Sheet1!$A$12</c:f>
              <c:strCache>
                <c:ptCount val="1"/>
                <c:pt idx="0">
                  <c:v>10</c:v>
                </c:pt>
              </c:strCache>
            </c:strRef>
          </c:tx>
          <c:spPr>
            <a:ln w="63500"/>
          </c:spPr>
          <c:marker>
            <c:symbol val="none"/>
          </c:marker>
          <c:cat>
            <c:numRef>
              <c:f>Sheet1!$B$1:$V$1</c:f>
              <c:numCache>
                <c:formatCode>General</c:formatCode>
                <c:ptCount val="2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</c:numCache>
            </c:numRef>
          </c:cat>
          <c:val>
            <c:numRef>
              <c:f>Sheet1!$B$12:$V$12</c:f>
              <c:numCache>
                <c:formatCode>General</c:formatCode>
                <c:ptCount val="21"/>
                <c:pt idx="15">
                  <c:v>10</c:v>
                </c:pt>
                <c:pt idx="16">
                  <c:v>10</c:v>
                </c:pt>
                <c:pt idx="17">
                  <c:v>10</c:v>
                </c:pt>
                <c:pt idx="18">
                  <c:v>10</c:v>
                </c:pt>
                <c:pt idx="19">
                  <c:v>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A-4D50-4730-A9D4-0ED4FA5CC002}"/>
            </c:ext>
          </c:extLst>
        </c:ser>
        <c:ser>
          <c:idx val="11"/>
          <c:order val="11"/>
          <c:tx>
            <c:strRef>
              <c:f>Sheet1!$A$13</c:f>
              <c:strCache>
                <c:ptCount val="1"/>
                <c:pt idx="0">
                  <c:v>11</c:v>
                </c:pt>
              </c:strCache>
            </c:strRef>
          </c:tx>
          <c:spPr>
            <a:ln w="63500"/>
          </c:spPr>
          <c:marker>
            <c:symbol val="none"/>
          </c:marker>
          <c:cat>
            <c:numRef>
              <c:f>Sheet1!$B$1:$V$1</c:f>
              <c:numCache>
                <c:formatCode>General</c:formatCode>
                <c:ptCount val="2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</c:numCache>
            </c:numRef>
          </c:cat>
          <c:val>
            <c:numRef>
              <c:f>Sheet1!$B$13:$V$13</c:f>
              <c:numCache>
                <c:formatCode>General</c:formatCode>
                <c:ptCount val="21"/>
                <c:pt idx="15">
                  <c:v>10.950000000000001</c:v>
                </c:pt>
                <c:pt idx="16">
                  <c:v>10.950000000000001</c:v>
                </c:pt>
                <c:pt idx="17">
                  <c:v>10.950000000000001</c:v>
                </c:pt>
                <c:pt idx="18">
                  <c:v>10.950000000000001</c:v>
                </c:pt>
                <c:pt idx="19">
                  <c:v>10.950000000000001</c:v>
                </c:pt>
                <c:pt idx="20">
                  <c:v>10.950000000000001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B-4D50-4730-A9D4-0ED4FA5CC0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1480704"/>
        <c:axId val="81482496"/>
      </c:lineChart>
      <c:catAx>
        <c:axId val="81480704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81482496"/>
        <c:crosses val="autoZero"/>
        <c:auto val="1"/>
        <c:lblAlgn val="ctr"/>
        <c:lblOffset val="100"/>
        <c:noMultiLvlLbl val="0"/>
      </c:catAx>
      <c:valAx>
        <c:axId val="81482496"/>
        <c:scaling>
          <c:orientation val="minMax"/>
          <c:max val="11"/>
          <c:min val="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81480704"/>
        <c:crosses val="autoZero"/>
        <c:crossBetween val="midCat"/>
        <c:majorUnit val="1"/>
      </c:valAx>
    </c:plotArea>
    <c:plotVisOnly val="1"/>
    <c:dispBlanksAs val="gap"/>
    <c:showDLblsOverMax val="0"/>
  </c:chart>
  <c:externalData r:id="rId2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5"/>
            <a:ext cx="2945450" cy="496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228" y="5"/>
            <a:ext cx="2945448" cy="496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9433486"/>
            <a:ext cx="2945450" cy="4963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27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2228" y="9433486"/>
            <a:ext cx="2945448" cy="4963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A6464EB5-FCC0-410E-A77A-22E4C8194E0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5"/>
            <a:ext cx="2945450" cy="496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9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653" y="5"/>
            <a:ext cx="2945450" cy="496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5700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9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0085" y="4715940"/>
            <a:ext cx="5437511" cy="4468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79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431874"/>
            <a:ext cx="2945450" cy="496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95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653" y="9431874"/>
            <a:ext cx="2945450" cy="496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E17F9885-8AD0-493C-ABA4-D0D9CA67225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黑体" pitchFamily="2" charset="-122"/>
        <a:cs typeface="黑体" panose="02010609060101010101" pitchFamily="49" charset="-122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黑体" pitchFamily="2" charset="-122"/>
        <a:cs typeface="黑体" panose="02010609060101010101" pitchFamily="49" charset="-122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黑体" pitchFamily="2" charset="-122"/>
        <a:cs typeface="黑体" panose="02010609060101010101" pitchFamily="49" charset="-122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黑体" pitchFamily="2" charset="-122"/>
        <a:cs typeface="黑体" panose="02010609060101010101" pitchFamily="49" charset="-122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黑体" pitchFamily="2" charset="-122"/>
        <a:cs typeface="黑体" panose="02010609060101010101" pitchFamily="49" charset="-122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>
            <a:extLst>
              <a:ext uri="{FF2B5EF4-FFF2-40B4-BE49-F238E27FC236}">
                <a16:creationId xmlns:a16="http://schemas.microsoft.com/office/drawing/2014/main" id="{90A31C39-2CC1-4FCC-839F-8ACAF79CD4F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备注占位符 2">
            <a:extLst>
              <a:ext uri="{FF2B5EF4-FFF2-40B4-BE49-F238E27FC236}">
                <a16:creationId xmlns:a16="http://schemas.microsoft.com/office/drawing/2014/main" id="{D2CD1246-E9DF-4A74-B340-C504ABBD059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6084" name="灯片编号占位符 3">
            <a:extLst>
              <a:ext uri="{FF2B5EF4-FFF2-40B4-BE49-F238E27FC236}">
                <a16:creationId xmlns:a16="http://schemas.microsoft.com/office/drawing/2014/main" id="{1496F128-60C6-4344-B757-1C4842BB155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61ED9DD-7427-4E25-B56E-4097410F5FCE}" type="slidenum">
              <a:rPr lang="zh-CN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31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4" descr="ba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97771"/>
            <a:ext cx="9144000" cy="12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22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948408"/>
            <a:ext cx="7772400" cy="1143000"/>
          </a:xfrm>
        </p:spPr>
        <p:txBody>
          <a:bodyPr/>
          <a:lstStyle>
            <a:lvl1pPr>
              <a:defRPr sz="440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2222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548608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sz="4000" b="0"/>
            </a:lvl1pPr>
          </a:lstStyle>
          <a:p>
            <a:r>
              <a:rPr lang="zh-CN" altLang="en-US" dirty="0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748201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B0560C90-5430-4B3D-A268-8D896A223BA5}"/>
              </a:ext>
            </a:extLst>
          </p:cNvPr>
          <p:cNvSpPr>
            <a:spLocks/>
          </p:cNvSpPr>
          <p:nvPr userDrawn="1"/>
        </p:nvSpPr>
        <p:spPr bwMode="auto">
          <a:xfrm>
            <a:off x="-6709" y="6438899"/>
            <a:ext cx="9150709" cy="4191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C65C3174-AA85-4DAC-BFEE-959C470ADEB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858125" y="6519864"/>
            <a:ext cx="11430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rgbClr val="FFFF00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rgbClr val="FFFF00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rgbClr val="FFFF00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rgbClr val="FFFF00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rgbClr val="FFFF00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defRPr/>
            </a:pPr>
            <a:fld id="{C5E4CE50-40E5-4EF9-B5B8-04C497FD67B9}" type="slidenum">
              <a:rPr lang="zh-CN" altLang="en-US" sz="16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algn="r" eaLnBrk="1" hangingPunct="1">
                <a:defRPr/>
              </a:pPr>
              <a:t>‹#›</a:t>
            </a:fld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AD8035B8-F57A-42F8-A7E3-48076D68112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177800" y="6438899"/>
            <a:ext cx="87757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2"/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2"/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2"/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2"/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defRPr>
            </a:lvl5pPr>
            <a:lvl6pPr marL="457189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914377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371566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828754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 sz="1800" kern="0" dirty="0">
                <a:solidFill>
                  <a:schemeClr val="bg1"/>
                </a:solidFill>
              </a:rPr>
              <a:t>程序设计基础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F68125C-1C36-44CA-8678-6142D97E4784}"/>
              </a:ext>
            </a:extLst>
          </p:cNvPr>
          <p:cNvSpPr/>
          <p:nvPr userDrawn="1"/>
        </p:nvSpPr>
        <p:spPr bwMode="auto">
          <a:xfrm>
            <a:off x="-6709" y="0"/>
            <a:ext cx="9150709" cy="8128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6055B3EC-A512-4978-9D6F-E696C33853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800" y="952500"/>
            <a:ext cx="8775700" cy="5346700"/>
          </a:xfrm>
        </p:spPr>
        <p:txBody>
          <a:bodyPr/>
          <a:lstStyle>
            <a:lvl1pPr>
              <a:buClr>
                <a:srgbClr val="000066"/>
              </a:buClr>
              <a:buSzPct val="80000"/>
              <a:buFont typeface="Wingdings" pitchFamily="2" charset="2"/>
              <a:buChar char="n"/>
              <a:defRPr sz="3200" b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>
              <a:buClr>
                <a:srgbClr val="000066"/>
              </a:buClr>
              <a:buSzPct val="80000"/>
              <a:defRPr sz="2800" b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>
              <a:buClr>
                <a:srgbClr val="000066"/>
              </a:buClr>
              <a:buSzPct val="80000"/>
              <a:defRPr sz="2400" b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>
              <a:buClr>
                <a:srgbClr val="000066"/>
              </a:buClr>
              <a:buSzPct val="80000"/>
              <a:defRPr sz="2400" b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>
              <a:buClr>
                <a:srgbClr val="000066"/>
              </a:buClr>
              <a:buSzPct val="80000"/>
              <a:defRPr sz="2400" b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7800" y="0"/>
            <a:ext cx="8775700" cy="812800"/>
          </a:xfrm>
        </p:spPr>
        <p:txBody>
          <a:bodyPr/>
          <a:lstStyle>
            <a:lvl1pPr>
              <a:defRPr sz="4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940081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B0560C90-5430-4B3D-A268-8D896A223BA5}"/>
              </a:ext>
            </a:extLst>
          </p:cNvPr>
          <p:cNvSpPr>
            <a:spLocks/>
          </p:cNvSpPr>
          <p:nvPr userDrawn="1"/>
        </p:nvSpPr>
        <p:spPr bwMode="auto">
          <a:xfrm>
            <a:off x="-6709" y="6438899"/>
            <a:ext cx="9150709" cy="4191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C65C3174-AA85-4DAC-BFEE-959C470ADEB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858125" y="6519864"/>
            <a:ext cx="11430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rgbClr val="FFFF00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rgbClr val="FFFF00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rgbClr val="FFFF00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rgbClr val="FFFF00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rgbClr val="FFFF00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defRPr/>
            </a:pPr>
            <a:fld id="{C5E4CE50-40E5-4EF9-B5B8-04C497FD67B9}" type="slidenum">
              <a:rPr lang="zh-CN" altLang="en-US" sz="16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algn="r" eaLnBrk="1" hangingPunct="1">
                <a:defRPr/>
              </a:pPr>
              <a:t>‹#›</a:t>
            </a:fld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AD8035B8-F57A-42F8-A7E3-48076D68112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177800" y="6438899"/>
            <a:ext cx="87757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2"/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2"/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2"/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2"/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defRPr>
            </a:lvl5pPr>
            <a:lvl6pPr marL="457189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914377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371566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828754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 sz="1800" kern="0" dirty="0">
                <a:solidFill>
                  <a:schemeClr val="bg1"/>
                </a:solidFill>
              </a:rPr>
              <a:t>程序设计基础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F68125C-1C36-44CA-8678-6142D97E4784}"/>
              </a:ext>
            </a:extLst>
          </p:cNvPr>
          <p:cNvSpPr/>
          <p:nvPr userDrawn="1"/>
        </p:nvSpPr>
        <p:spPr bwMode="auto">
          <a:xfrm>
            <a:off x="-6709" y="0"/>
            <a:ext cx="9150709" cy="8128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6055B3EC-A512-4978-9D6F-E696C33853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800" y="952500"/>
            <a:ext cx="8775700" cy="5346700"/>
          </a:xfrm>
        </p:spPr>
        <p:txBody>
          <a:bodyPr/>
          <a:lstStyle>
            <a:lvl1pPr marL="0" indent="0">
              <a:buClr>
                <a:srgbClr val="000066"/>
              </a:buClr>
              <a:buSzPct val="80000"/>
              <a:buFont typeface="Wingdings" pitchFamily="2" charset="2"/>
              <a:buNone/>
              <a:defRPr sz="2000" b="0">
                <a:latin typeface="Consolas" panose="020B0609020204030204" pitchFamily="49" charset="0"/>
                <a:ea typeface="+mn-ea"/>
                <a:cs typeface="Arial" panose="020B0604020202020204" pitchFamily="34" charset="0"/>
              </a:defRPr>
            </a:lvl1pPr>
            <a:lvl2pPr>
              <a:buClr>
                <a:srgbClr val="000066"/>
              </a:buClr>
              <a:buSzPct val="80000"/>
              <a:defRPr sz="2800" b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>
              <a:buClr>
                <a:srgbClr val="000066"/>
              </a:buClr>
              <a:buSzPct val="80000"/>
              <a:defRPr sz="2400" b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>
              <a:buClr>
                <a:srgbClr val="000066"/>
              </a:buClr>
              <a:buSzPct val="80000"/>
              <a:defRPr sz="2400" b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>
              <a:buClr>
                <a:srgbClr val="000066"/>
              </a:buClr>
              <a:buSzPct val="80000"/>
              <a:defRPr sz="2400" b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7800" y="0"/>
            <a:ext cx="8775700" cy="812800"/>
          </a:xfrm>
        </p:spPr>
        <p:txBody>
          <a:bodyPr/>
          <a:lstStyle>
            <a:lvl1pPr>
              <a:defRPr sz="4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233852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2"/>
          </p:nvPr>
        </p:nvSpPr>
        <p:spPr>
          <a:xfrm>
            <a:off x="285750" y="1214438"/>
            <a:ext cx="8572500" cy="521493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2000" b="0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程序设计基础</a:t>
            </a:r>
          </a:p>
        </p:txBody>
      </p:sp>
      <p:sp>
        <p:nvSpPr>
          <p:cNvPr id="5" name="灯片编号占位符 17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C265C2-273E-4E46-A187-46C89F5F254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4790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6629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单击此处插入标题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828800"/>
            <a:ext cx="77724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535" r:id="rId1"/>
    <p:sldLayoutId id="2147485536" r:id="rId2"/>
    <p:sldLayoutId id="2147485538" r:id="rId3"/>
    <p:sldLayoutId id="2147485539" r:id="rId4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仿宋" panose="02010609060101010101" pitchFamily="49" charset="-122"/>
          <a:ea typeface="仿宋" panose="02010609060101010101" pitchFamily="49" charset="-122"/>
          <a:cs typeface="仿宋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仿宋" panose="02010609060101010101" pitchFamily="49" charset="-122"/>
          <a:ea typeface="仿宋" panose="02010609060101010101" pitchFamily="49" charset="-122"/>
          <a:cs typeface="仿宋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仿宋" panose="02010609060101010101" pitchFamily="49" charset="-122"/>
          <a:ea typeface="仿宋" panose="02010609060101010101" pitchFamily="49" charset="-122"/>
          <a:cs typeface="仿宋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仿宋" panose="02010609060101010101" pitchFamily="49" charset="-122"/>
          <a:ea typeface="仿宋" panose="02010609060101010101" pitchFamily="49" charset="-122"/>
          <a:cs typeface="仿宋" panose="02010609060101010101" pitchFamily="49" charset="-122"/>
        </a:defRPr>
      </a:lvl5pPr>
      <a:lvl6pPr marL="457189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377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566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754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891" indent="-342891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0000FF"/>
        </a:buClr>
        <a:buSzPct val="80000"/>
        <a:buBlip>
          <a:blip r:embed="rId6"/>
        </a:buBlip>
        <a:defRPr kumimoji="1" sz="3200" b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marL="742932" indent="-285744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0000FF"/>
        </a:buClr>
        <a:buSzPct val="80000"/>
        <a:buBlip>
          <a:blip r:embed="rId7"/>
        </a:buBlip>
        <a:defRPr kumimoji="1" sz="2800" b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marL="1142971" indent="-228594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0000FF"/>
        </a:buClr>
        <a:buSzPct val="80000"/>
        <a:buBlip>
          <a:blip r:embed="rId6"/>
        </a:buBlip>
        <a:defRPr kumimoji="1" sz="2400" b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marL="1600160" indent="-228594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0000FF"/>
        </a:buClr>
        <a:buSzPct val="80000"/>
        <a:buBlip>
          <a:blip r:embed="rId7"/>
        </a:buBlip>
        <a:defRPr kumimoji="1" sz="2400" b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marL="2057349" indent="-228594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0000FF"/>
        </a:buClr>
        <a:buSzPct val="80000"/>
        <a:buBlip>
          <a:blip r:embed="rId6"/>
        </a:buBlip>
        <a:defRPr kumimoji="1" sz="2400" b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5pPr>
      <a:lvl6pPr marL="2514537" indent="-228594" algn="l" rtl="0" eaLnBrk="1" fontAlgn="base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6pPr>
      <a:lvl7pPr marL="2971726" indent="-228594" algn="l" rtl="0" eaLnBrk="1" fontAlgn="base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7pPr>
      <a:lvl8pPr marL="3428914" indent="-228594" algn="l" rtl="0" eaLnBrk="1" fontAlgn="base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8pPr>
      <a:lvl9pPr marL="3886103" indent="-228594" algn="l" rtl="0" eaLnBrk="1" fontAlgn="base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12" userDrawn="1">
          <p15:clr>
            <a:srgbClr val="F26B43"/>
          </p15:clr>
        </p15:guide>
        <p15:guide id="2" pos="5640" userDrawn="1">
          <p15:clr>
            <a:srgbClr val="F26B43"/>
          </p15:clr>
        </p15:guide>
        <p15:guide id="3" orient="horz" pos="512" userDrawn="1">
          <p15:clr>
            <a:srgbClr val="F26B43"/>
          </p15:clr>
        </p15:guide>
        <p15:guide id="4" orient="horz" pos="600" userDrawn="1">
          <p15:clr>
            <a:srgbClr val="F26B43"/>
          </p15:clr>
        </p15:guide>
        <p15:guide id="5" orient="horz" pos="4056" userDrawn="1">
          <p15:clr>
            <a:srgbClr val="F26B43"/>
          </p15:clr>
        </p15:guide>
        <p15:guide id="6" orient="horz" pos="396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623E51-9D78-4A6C-B209-5E2E79447B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800" y="952500"/>
            <a:ext cx="8775700" cy="2138908"/>
          </a:xfrm>
        </p:spPr>
        <p:txBody>
          <a:bodyPr/>
          <a:lstStyle/>
          <a:p>
            <a:pPr algn="ctr"/>
            <a:r>
              <a:rPr lang="zh-CN" altLang="en-US" sz="4000" dirty="0"/>
              <a:t>第</a:t>
            </a:r>
            <a:r>
              <a:rPr lang="en-US" altLang="zh-CN" sz="4000" dirty="0"/>
              <a:t>13</a:t>
            </a:r>
            <a:r>
              <a:rPr lang="zh-CN" altLang="en-US" sz="4000" dirty="0"/>
              <a:t>节、贪心法</a:t>
            </a:r>
            <a:br>
              <a:rPr lang="en-US" altLang="zh-CN" sz="4400" dirty="0"/>
            </a:br>
            <a:r>
              <a:rPr lang="zh-CN" altLang="en-US" sz="2800" dirty="0"/>
              <a:t>教材第</a:t>
            </a:r>
            <a:r>
              <a:rPr lang="en-US" altLang="zh-CN" sz="2800" dirty="0"/>
              <a:t>13</a:t>
            </a:r>
            <a:r>
              <a:rPr lang="zh-CN" altLang="en-US" sz="2800" dirty="0"/>
              <a:t>章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46981BF-0EA6-4150-A868-CBAF29E174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4546600"/>
            <a:ext cx="6400800" cy="1752600"/>
          </a:xfrm>
        </p:spPr>
        <p:txBody>
          <a:bodyPr anchor="ctr"/>
          <a:lstStyle/>
          <a:p>
            <a:r>
              <a:rPr lang="zh-CN" altLang="en-US" sz="2800" dirty="0"/>
              <a:t>计算机系 王瑀屏</a:t>
            </a:r>
            <a:endParaRPr lang="en-US" altLang="zh-CN" sz="2800" dirty="0"/>
          </a:p>
          <a:p>
            <a:r>
              <a:rPr lang="en-US" altLang="zh-CN" sz="2800" dirty="0"/>
              <a:t>wyp@tsinghua.edu.cn</a:t>
            </a:r>
            <a:endParaRPr lang="zh-CN" altLang="en-US" sz="28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7DD2DE2-54EE-4059-B0EE-08A0BC544AF6}"/>
              </a:ext>
            </a:extLst>
          </p:cNvPr>
          <p:cNvSpPr txBox="1"/>
          <p:nvPr/>
        </p:nvSpPr>
        <p:spPr>
          <a:xfrm>
            <a:off x="177800" y="228025"/>
            <a:ext cx="87757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3200" b="1" kern="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程序设计基础</a:t>
            </a:r>
          </a:p>
        </p:txBody>
      </p:sp>
    </p:spTree>
    <p:extLst>
      <p:ext uri="{BB962C8B-B14F-4D97-AF65-F5344CB8AC3E}">
        <p14:creationId xmlns:p14="http://schemas.microsoft.com/office/powerpoint/2010/main" val="438523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任务</a:t>
            </a:r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乍看之下没思路，先想想“笨办法”？</a:t>
            </a:r>
            <a:endParaRPr lang="en-US" altLang="zh-CN"/>
          </a:p>
          <a:p>
            <a:r>
              <a:rPr lang="zh-CN" altLang="en-US"/>
              <a:t>枚举！每个节目选择看或者不看，共</a:t>
            </a:r>
            <a:r>
              <a:rPr lang="en-US" altLang="zh-CN"/>
              <a:t>2</a:t>
            </a:r>
            <a:r>
              <a:rPr lang="en-US" altLang="zh-CN" baseline="30000"/>
              <a:t>12</a:t>
            </a:r>
            <a:r>
              <a:rPr lang="zh-CN" altLang="en-US"/>
              <a:t>种情况，判断会不会冲突，再取节目数最多的情况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任务</a:t>
            </a:r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进一步分析：假如选择了</a:t>
            </a:r>
            <a:r>
              <a:rPr lang="en-US" altLang="zh-CN"/>
              <a:t>2</a:t>
            </a:r>
            <a:r>
              <a:rPr lang="zh-CN" altLang="en-US"/>
              <a:t>号节目，则</a:t>
            </a:r>
            <a:r>
              <a:rPr lang="en-US" altLang="zh-CN"/>
              <a:t>7:00</a:t>
            </a:r>
            <a:r>
              <a:rPr lang="zh-CN" altLang="en-US"/>
              <a:t>之前的其他节目都不能选了，就变成了在</a:t>
            </a:r>
            <a:r>
              <a:rPr lang="en-US" altLang="zh-CN"/>
              <a:t>7:00</a:t>
            </a:r>
            <a:r>
              <a:rPr lang="zh-CN" altLang="en-US"/>
              <a:t>之后的节目中找最多的情况再加</a:t>
            </a:r>
            <a:r>
              <a:rPr lang="en-US" altLang="zh-CN"/>
              <a:t>1</a:t>
            </a:r>
          </a:p>
          <a:p>
            <a:r>
              <a:rPr lang="zh-CN" altLang="en-US"/>
              <a:t>变为了递归？！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任务</a:t>
            </a:r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再分析：如果</a:t>
            </a:r>
            <a:r>
              <a:rPr lang="en-US" altLang="zh-CN"/>
              <a:t>7:00</a:t>
            </a:r>
            <a:r>
              <a:rPr lang="zh-CN" altLang="en-US"/>
              <a:t>之后能够看到最多节目的选法已知，</a:t>
            </a:r>
            <a:r>
              <a:rPr lang="en-US" altLang="zh-CN"/>
              <a:t>7:00</a:t>
            </a:r>
            <a:r>
              <a:rPr lang="zh-CN" altLang="en-US"/>
              <a:t>之前的节目有没有比选择</a:t>
            </a:r>
            <a:r>
              <a:rPr lang="en-US" altLang="zh-CN"/>
              <a:t>2</a:t>
            </a:r>
            <a:r>
              <a:rPr lang="zh-CN" altLang="en-US"/>
              <a:t>号节目更好的选法呢？</a:t>
            </a:r>
          </a:p>
          <a:p>
            <a:r>
              <a:rPr lang="zh-CN" altLang="en-US"/>
              <a:t>有！选择</a:t>
            </a:r>
            <a:r>
              <a:rPr lang="en-US" altLang="zh-CN"/>
              <a:t>0</a:t>
            </a:r>
            <a:r>
              <a:rPr lang="zh-CN" altLang="en-US"/>
              <a:t>号和</a:t>
            </a:r>
            <a:r>
              <a:rPr lang="en-US" altLang="zh-CN"/>
              <a:t>1</a:t>
            </a:r>
            <a:r>
              <a:rPr lang="zh-CN" altLang="en-US"/>
              <a:t>号节目</a:t>
            </a:r>
          </a:p>
          <a:p>
            <a:r>
              <a:rPr lang="zh-CN" altLang="en-US"/>
              <a:t>就算没有</a:t>
            </a:r>
            <a:r>
              <a:rPr lang="en-US" altLang="zh-CN"/>
              <a:t>1</a:t>
            </a:r>
            <a:r>
              <a:rPr lang="zh-CN" altLang="en-US"/>
              <a:t>号节目，选择</a:t>
            </a:r>
            <a:r>
              <a:rPr lang="en-US" altLang="zh-CN"/>
              <a:t>0</a:t>
            </a:r>
            <a:r>
              <a:rPr lang="zh-CN" altLang="en-US"/>
              <a:t>号节目也会比选择</a:t>
            </a:r>
            <a:r>
              <a:rPr lang="en-US" altLang="zh-CN"/>
              <a:t>2</a:t>
            </a:r>
            <a:r>
              <a:rPr lang="zh-CN" altLang="en-US"/>
              <a:t>号节目之后的情况要好</a:t>
            </a:r>
          </a:p>
          <a:p>
            <a:r>
              <a:rPr lang="zh-CN" altLang="en-US"/>
              <a:t>因为</a:t>
            </a:r>
            <a:r>
              <a:rPr lang="en-US" altLang="zh-CN"/>
              <a:t>2</a:t>
            </a:r>
            <a:r>
              <a:rPr lang="zh-CN" altLang="en-US"/>
              <a:t>号节目的结束时间比</a:t>
            </a:r>
            <a:r>
              <a:rPr lang="en-US" altLang="zh-CN"/>
              <a:t>0</a:t>
            </a:r>
            <a:r>
              <a:rPr lang="zh-CN" altLang="en-US"/>
              <a:t>号节目晚</a:t>
            </a:r>
          </a:p>
          <a:p>
            <a:r>
              <a:rPr lang="zh-CN" altLang="en-US"/>
              <a:t>所以按照结束时间依次选就可以了！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文本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 altLang="zh-CN"/>
              <a:t>struct show {</a:t>
            </a:r>
          </a:p>
          <a:p>
            <a:pPr>
              <a:spcBef>
                <a:spcPct val="0"/>
              </a:spcBef>
            </a:pPr>
            <a:r>
              <a:rPr lang="en-US" altLang="zh-CN"/>
              <a:t>    int begin;	// </a:t>
            </a:r>
            <a:r>
              <a:rPr lang="zh-CN" altLang="en-US"/>
              <a:t>开始时间</a:t>
            </a:r>
            <a:endParaRPr lang="en-US" altLang="zh-CN"/>
          </a:p>
          <a:p>
            <a:pPr>
              <a:spcBef>
                <a:spcPct val="0"/>
              </a:spcBef>
            </a:pPr>
            <a:r>
              <a:rPr lang="en-US" altLang="zh-CN"/>
              <a:t>    int end;		// </a:t>
            </a:r>
            <a:r>
              <a:rPr lang="zh-CN" altLang="en-US"/>
              <a:t>结束时间</a:t>
            </a:r>
            <a:endParaRPr lang="en-US" altLang="zh-CN"/>
          </a:p>
          <a:p>
            <a:pPr>
              <a:spcBef>
                <a:spcPct val="0"/>
              </a:spcBef>
            </a:pPr>
            <a:r>
              <a:rPr lang="en-US" altLang="zh-CN"/>
              <a:t>    int index;	// </a:t>
            </a:r>
            <a:r>
              <a:rPr lang="zh-CN" altLang="en-US"/>
              <a:t>标识</a:t>
            </a:r>
            <a:endParaRPr lang="en-US" altLang="zh-CN"/>
          </a:p>
          <a:p>
            <a:pPr>
              <a:spcBef>
                <a:spcPct val="0"/>
              </a:spcBef>
            </a:pPr>
            <a:r>
              <a:rPr lang="en-US" altLang="zh-CN"/>
              <a:t>};</a:t>
            </a:r>
          </a:p>
          <a:p>
            <a:pPr>
              <a:spcBef>
                <a:spcPct val="0"/>
              </a:spcBef>
            </a:pPr>
            <a:r>
              <a:rPr lang="en-US" altLang="zh-CN"/>
              <a:t>int schedule(int n, show * p) {</a:t>
            </a:r>
          </a:p>
          <a:p>
            <a:pPr>
              <a:spcBef>
                <a:spcPct val="0"/>
              </a:spcBef>
            </a:pPr>
            <a:r>
              <a:rPr lang="en-US" altLang="zh-CN"/>
              <a:t>    // </a:t>
            </a:r>
            <a:r>
              <a:rPr lang="zh-CN" altLang="en-US"/>
              <a:t>按结束时间从早到晚对节目进行排序</a:t>
            </a:r>
            <a:endParaRPr lang="en-US" altLang="zh-CN"/>
          </a:p>
          <a:p>
            <a:pPr>
              <a:spcBef>
                <a:spcPct val="0"/>
              </a:spcBef>
            </a:pPr>
            <a:r>
              <a:rPr lang="en-US" altLang="zh-CN"/>
              <a:t>    // </a:t>
            </a:r>
            <a:r>
              <a:rPr lang="zh-CN" altLang="en-US"/>
              <a:t>记录当前总节目数、当前结束时间</a:t>
            </a:r>
            <a:endParaRPr lang="en-US" altLang="zh-CN"/>
          </a:p>
          <a:p>
            <a:pPr>
              <a:spcBef>
                <a:spcPct val="0"/>
              </a:spcBef>
            </a:pPr>
            <a:r>
              <a:rPr lang="en-US" altLang="zh-CN"/>
              <a:t>    // </a:t>
            </a:r>
            <a:r>
              <a:rPr lang="zh-CN" altLang="en-US"/>
              <a:t>枚举所有的节目</a:t>
            </a:r>
            <a:endParaRPr lang="en-US" altLang="zh-CN"/>
          </a:p>
          <a:p>
            <a:pPr>
              <a:spcBef>
                <a:spcPct val="0"/>
              </a:spcBef>
            </a:pPr>
            <a:r>
              <a:rPr lang="en-US" altLang="zh-CN"/>
              <a:t>        // </a:t>
            </a:r>
            <a:r>
              <a:rPr lang="zh-CN" altLang="en-US"/>
              <a:t>选择节目开始时间在当前结束时间之后的节目</a:t>
            </a:r>
            <a:endParaRPr lang="en-US" altLang="zh-CN"/>
          </a:p>
          <a:p>
            <a:pPr>
              <a:spcBef>
                <a:spcPct val="0"/>
              </a:spcBef>
            </a:pPr>
            <a:r>
              <a:rPr lang="en-US" altLang="zh-CN"/>
              <a:t>    // </a:t>
            </a:r>
            <a:r>
              <a:rPr lang="zh-CN" altLang="en-US"/>
              <a:t>返回总节目数</a:t>
            </a:r>
            <a:endParaRPr lang="en-US" altLang="zh-CN"/>
          </a:p>
          <a:p>
            <a:pPr>
              <a:spcBef>
                <a:spcPct val="0"/>
              </a:spcBef>
            </a:pPr>
            <a:r>
              <a:rPr lang="en-US" altLang="zh-CN"/>
              <a:t>}</a:t>
            </a:r>
          </a:p>
        </p:txBody>
      </p:sp>
      <p:sp>
        <p:nvSpPr>
          <p:cNvPr id="27650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任务</a:t>
            </a:r>
            <a:r>
              <a:rPr lang="en-US" altLang="zh-CN"/>
              <a:t>2</a:t>
            </a:r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文本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 altLang="zh-CN"/>
              <a:t>int schedule(int n, show * p) {</a:t>
            </a:r>
          </a:p>
          <a:p>
            <a:pPr>
              <a:spcBef>
                <a:spcPct val="0"/>
              </a:spcBef>
            </a:pPr>
            <a:r>
              <a:rPr lang="en-US" altLang="zh-CN"/>
              <a:t>    // </a:t>
            </a:r>
            <a:r>
              <a:rPr lang="zh-CN" altLang="en-US"/>
              <a:t>按结束时间从早到晚节目进行排序</a:t>
            </a:r>
          </a:p>
          <a:p>
            <a:pPr>
              <a:spcBef>
                <a:spcPct val="0"/>
              </a:spcBef>
            </a:pPr>
            <a:r>
              <a:rPr lang="zh-CN" altLang="en-US"/>
              <a:t>    </a:t>
            </a:r>
            <a:r>
              <a:rPr lang="en-US" altLang="zh-CN"/>
              <a:t>// </a:t>
            </a:r>
            <a:r>
              <a:rPr lang="zh-CN" altLang="en-US"/>
              <a:t>记录当前总节目数、当前结束时间</a:t>
            </a:r>
          </a:p>
          <a:p>
            <a:pPr>
              <a:spcBef>
                <a:spcPct val="0"/>
              </a:spcBef>
            </a:pPr>
            <a:r>
              <a:rPr lang="zh-CN" altLang="en-US"/>
              <a:t>    </a:t>
            </a:r>
            <a:r>
              <a:rPr lang="en-US" altLang="zh-CN"/>
              <a:t>// </a:t>
            </a:r>
            <a:r>
              <a:rPr lang="zh-CN" altLang="en-US"/>
              <a:t>枚举所有的节目</a:t>
            </a:r>
          </a:p>
          <a:p>
            <a:pPr>
              <a:spcBef>
                <a:spcPct val="0"/>
              </a:spcBef>
            </a:pPr>
            <a:endParaRPr lang="zh-CN" altLang="en-US"/>
          </a:p>
          <a:p>
            <a:pPr>
              <a:spcBef>
                <a:spcPct val="0"/>
              </a:spcBef>
            </a:pPr>
            <a:r>
              <a:rPr lang="zh-CN" altLang="en-US"/>
              <a:t>        </a:t>
            </a:r>
            <a:r>
              <a:rPr lang="en-US" altLang="zh-CN"/>
              <a:t>// </a:t>
            </a:r>
            <a:r>
              <a:rPr lang="zh-CN" altLang="en-US"/>
              <a:t>选择节目开始时间在当前结束时间之后的节目</a:t>
            </a:r>
          </a:p>
          <a:p>
            <a:pPr>
              <a:spcBef>
                <a:spcPct val="0"/>
              </a:spcBef>
            </a:pPr>
            <a:endParaRPr lang="zh-CN" altLang="en-US"/>
          </a:p>
          <a:p>
            <a:pPr>
              <a:spcBef>
                <a:spcPct val="0"/>
              </a:spcBef>
            </a:pPr>
            <a:endParaRPr lang="zh-CN" altLang="en-US"/>
          </a:p>
          <a:p>
            <a:pPr>
              <a:spcBef>
                <a:spcPct val="0"/>
              </a:spcBef>
            </a:pPr>
            <a:endParaRPr lang="zh-CN" altLang="en-US"/>
          </a:p>
          <a:p>
            <a:pPr>
              <a:spcBef>
                <a:spcPct val="0"/>
              </a:spcBef>
            </a:pPr>
            <a:r>
              <a:rPr lang="zh-CN" altLang="en-US"/>
              <a:t>    </a:t>
            </a:r>
            <a:r>
              <a:rPr lang="en-US" altLang="zh-CN"/>
              <a:t>// </a:t>
            </a:r>
            <a:r>
              <a:rPr lang="zh-CN" altLang="en-US"/>
              <a:t>返回总节目数</a:t>
            </a:r>
          </a:p>
          <a:p>
            <a:pPr>
              <a:spcBef>
                <a:spcPct val="0"/>
              </a:spcBef>
            </a:pPr>
            <a:r>
              <a:rPr lang="en-US" altLang="zh-CN"/>
              <a:t>}</a:t>
            </a:r>
          </a:p>
        </p:txBody>
      </p:sp>
      <p:sp>
        <p:nvSpPr>
          <p:cNvPr id="2867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任务</a:t>
            </a:r>
            <a:r>
              <a:rPr lang="en-US" altLang="zh-CN"/>
              <a:t>2</a:t>
            </a:r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文本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 altLang="zh-CN"/>
              <a:t>int schedule(int n, show * p) {</a:t>
            </a:r>
          </a:p>
          <a:p>
            <a:pPr>
              <a:spcBef>
                <a:spcPct val="0"/>
              </a:spcBef>
            </a:pPr>
            <a:r>
              <a:rPr lang="en-US" altLang="zh-CN"/>
              <a:t>    </a:t>
            </a:r>
            <a:r>
              <a:rPr lang="en-US" altLang="zh-CN">
                <a:solidFill>
                  <a:srgbClr val="FF0000"/>
                </a:solidFill>
              </a:rPr>
              <a:t>sort(n, p);</a:t>
            </a:r>
            <a:endParaRPr lang="zh-CN" altLang="en-US">
              <a:solidFill>
                <a:srgbClr val="FF0000"/>
              </a:solidFill>
            </a:endParaRPr>
          </a:p>
          <a:p>
            <a:pPr>
              <a:spcBef>
                <a:spcPct val="0"/>
              </a:spcBef>
            </a:pPr>
            <a:r>
              <a:rPr lang="zh-CN" altLang="en-US"/>
              <a:t>    </a:t>
            </a:r>
            <a:r>
              <a:rPr lang="en-US" altLang="zh-CN"/>
              <a:t>// </a:t>
            </a:r>
            <a:r>
              <a:rPr lang="zh-CN" altLang="en-US"/>
              <a:t>记录当前总节目数、当前结束时间</a:t>
            </a:r>
          </a:p>
          <a:p>
            <a:pPr>
              <a:spcBef>
                <a:spcPct val="0"/>
              </a:spcBef>
            </a:pPr>
            <a:r>
              <a:rPr lang="zh-CN" altLang="en-US"/>
              <a:t>    </a:t>
            </a:r>
            <a:r>
              <a:rPr lang="en-US" altLang="zh-CN"/>
              <a:t>// </a:t>
            </a:r>
            <a:r>
              <a:rPr lang="zh-CN" altLang="en-US"/>
              <a:t>枚举所有的节目</a:t>
            </a:r>
          </a:p>
          <a:p>
            <a:pPr>
              <a:spcBef>
                <a:spcPct val="0"/>
              </a:spcBef>
            </a:pPr>
            <a:endParaRPr lang="zh-CN" altLang="en-US"/>
          </a:p>
          <a:p>
            <a:pPr>
              <a:spcBef>
                <a:spcPct val="0"/>
              </a:spcBef>
            </a:pPr>
            <a:r>
              <a:rPr lang="zh-CN" altLang="en-US"/>
              <a:t>        </a:t>
            </a:r>
            <a:r>
              <a:rPr lang="en-US" altLang="zh-CN"/>
              <a:t>// </a:t>
            </a:r>
            <a:r>
              <a:rPr lang="zh-CN" altLang="en-US"/>
              <a:t>选择节目开始时间在当前结束时间之后的节目</a:t>
            </a:r>
          </a:p>
          <a:p>
            <a:pPr>
              <a:spcBef>
                <a:spcPct val="0"/>
              </a:spcBef>
            </a:pPr>
            <a:endParaRPr lang="zh-CN" altLang="en-US"/>
          </a:p>
          <a:p>
            <a:pPr>
              <a:spcBef>
                <a:spcPct val="0"/>
              </a:spcBef>
            </a:pPr>
            <a:endParaRPr lang="zh-CN" altLang="en-US"/>
          </a:p>
          <a:p>
            <a:pPr>
              <a:spcBef>
                <a:spcPct val="0"/>
              </a:spcBef>
            </a:pPr>
            <a:endParaRPr lang="zh-CN" altLang="en-US"/>
          </a:p>
          <a:p>
            <a:pPr>
              <a:spcBef>
                <a:spcPct val="0"/>
              </a:spcBef>
            </a:pPr>
            <a:r>
              <a:rPr lang="zh-CN" altLang="en-US"/>
              <a:t>    </a:t>
            </a:r>
            <a:r>
              <a:rPr lang="en-US" altLang="zh-CN"/>
              <a:t>// </a:t>
            </a:r>
            <a:r>
              <a:rPr lang="zh-CN" altLang="en-US"/>
              <a:t>返回总节目数</a:t>
            </a:r>
          </a:p>
          <a:p>
            <a:pPr>
              <a:spcBef>
                <a:spcPct val="0"/>
              </a:spcBef>
            </a:pPr>
            <a:r>
              <a:rPr lang="en-US" altLang="zh-CN"/>
              <a:t>}</a:t>
            </a:r>
          </a:p>
        </p:txBody>
      </p:sp>
      <p:sp>
        <p:nvSpPr>
          <p:cNvPr id="296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任务</a:t>
            </a:r>
            <a:r>
              <a:rPr lang="en-US" altLang="zh-CN"/>
              <a:t>2</a:t>
            </a:r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文本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 altLang="zh-CN"/>
              <a:t>int schedule(int n, show * p) {</a:t>
            </a:r>
          </a:p>
          <a:p>
            <a:pPr>
              <a:spcBef>
                <a:spcPct val="0"/>
              </a:spcBef>
            </a:pPr>
            <a:r>
              <a:rPr lang="en-US" altLang="zh-CN"/>
              <a:t>    sort(n, p);</a:t>
            </a:r>
            <a:endParaRPr lang="zh-CN" altLang="en-US"/>
          </a:p>
          <a:p>
            <a:pPr>
              <a:spcBef>
                <a:spcPct val="0"/>
              </a:spcBef>
            </a:pPr>
            <a:r>
              <a:rPr lang="en-US" altLang="zh-CN"/>
              <a:t>    </a:t>
            </a:r>
            <a:r>
              <a:rPr lang="en-US" altLang="zh-CN">
                <a:solidFill>
                  <a:srgbClr val="FF0000"/>
                </a:solidFill>
              </a:rPr>
              <a:t>int cnt = 0, end = 0;</a:t>
            </a:r>
          </a:p>
          <a:p>
            <a:pPr>
              <a:spcBef>
                <a:spcPct val="0"/>
              </a:spcBef>
            </a:pPr>
            <a:r>
              <a:rPr lang="zh-CN" altLang="en-US"/>
              <a:t>    </a:t>
            </a:r>
            <a:r>
              <a:rPr lang="en-US" altLang="zh-CN"/>
              <a:t>// </a:t>
            </a:r>
            <a:r>
              <a:rPr lang="zh-CN" altLang="en-US"/>
              <a:t>枚举所有的节目</a:t>
            </a:r>
          </a:p>
          <a:p>
            <a:pPr>
              <a:spcBef>
                <a:spcPct val="0"/>
              </a:spcBef>
            </a:pPr>
            <a:endParaRPr lang="zh-CN" altLang="en-US"/>
          </a:p>
          <a:p>
            <a:pPr>
              <a:spcBef>
                <a:spcPct val="0"/>
              </a:spcBef>
            </a:pPr>
            <a:r>
              <a:rPr lang="zh-CN" altLang="en-US"/>
              <a:t>        </a:t>
            </a:r>
            <a:r>
              <a:rPr lang="en-US" altLang="zh-CN"/>
              <a:t>// </a:t>
            </a:r>
            <a:r>
              <a:rPr lang="zh-CN" altLang="en-US"/>
              <a:t>选择节目开始时间在当前结束时间之后的节目</a:t>
            </a:r>
          </a:p>
          <a:p>
            <a:pPr>
              <a:spcBef>
                <a:spcPct val="0"/>
              </a:spcBef>
            </a:pPr>
            <a:endParaRPr lang="zh-CN" altLang="en-US"/>
          </a:p>
          <a:p>
            <a:pPr>
              <a:spcBef>
                <a:spcPct val="0"/>
              </a:spcBef>
            </a:pPr>
            <a:endParaRPr lang="zh-CN" altLang="en-US"/>
          </a:p>
          <a:p>
            <a:pPr>
              <a:spcBef>
                <a:spcPct val="0"/>
              </a:spcBef>
            </a:pPr>
            <a:endParaRPr lang="zh-CN" altLang="en-US"/>
          </a:p>
          <a:p>
            <a:pPr>
              <a:spcBef>
                <a:spcPct val="0"/>
              </a:spcBef>
            </a:pPr>
            <a:r>
              <a:rPr lang="zh-CN" altLang="en-US"/>
              <a:t>    </a:t>
            </a:r>
            <a:r>
              <a:rPr lang="en-US" altLang="zh-CN"/>
              <a:t>// </a:t>
            </a:r>
            <a:r>
              <a:rPr lang="zh-CN" altLang="en-US"/>
              <a:t>返回总节目数</a:t>
            </a:r>
          </a:p>
          <a:p>
            <a:pPr>
              <a:spcBef>
                <a:spcPct val="0"/>
              </a:spcBef>
            </a:pPr>
            <a:r>
              <a:rPr lang="en-US" altLang="zh-CN"/>
              <a:t>}</a:t>
            </a:r>
          </a:p>
        </p:txBody>
      </p:sp>
      <p:sp>
        <p:nvSpPr>
          <p:cNvPr id="307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任务</a:t>
            </a:r>
            <a:r>
              <a:rPr lang="en-US" altLang="zh-CN"/>
              <a:t>2</a:t>
            </a:r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文本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 altLang="zh-CN"/>
              <a:t>int schedule(int n, show * p) {</a:t>
            </a:r>
          </a:p>
          <a:p>
            <a:pPr>
              <a:spcBef>
                <a:spcPct val="0"/>
              </a:spcBef>
            </a:pPr>
            <a:r>
              <a:rPr lang="en-US" altLang="zh-CN"/>
              <a:t>    sort(n, p);</a:t>
            </a:r>
            <a:endParaRPr lang="zh-CN" altLang="en-US"/>
          </a:p>
          <a:p>
            <a:pPr>
              <a:spcBef>
                <a:spcPct val="0"/>
              </a:spcBef>
            </a:pPr>
            <a:r>
              <a:rPr lang="en-US" altLang="zh-CN"/>
              <a:t>    int cnt = 0, end = 0;</a:t>
            </a:r>
          </a:p>
          <a:p>
            <a:pPr>
              <a:spcBef>
                <a:spcPct val="0"/>
              </a:spcBef>
            </a:pPr>
            <a:r>
              <a:rPr lang="zh-CN" altLang="en-US"/>
              <a:t>    </a:t>
            </a:r>
            <a:r>
              <a:rPr lang="en-US" altLang="zh-CN"/>
              <a:t>// </a:t>
            </a:r>
            <a:r>
              <a:rPr lang="zh-CN" altLang="en-US"/>
              <a:t>枚举所有的节目</a:t>
            </a:r>
          </a:p>
          <a:p>
            <a:pPr>
              <a:spcBef>
                <a:spcPct val="0"/>
              </a:spcBef>
            </a:pPr>
            <a:endParaRPr lang="zh-CN" altLang="en-US"/>
          </a:p>
          <a:p>
            <a:pPr>
              <a:spcBef>
                <a:spcPct val="0"/>
              </a:spcBef>
            </a:pPr>
            <a:r>
              <a:rPr lang="zh-CN" altLang="en-US"/>
              <a:t>        </a:t>
            </a:r>
            <a:r>
              <a:rPr lang="en-US" altLang="zh-CN"/>
              <a:t>// </a:t>
            </a:r>
            <a:r>
              <a:rPr lang="zh-CN" altLang="en-US"/>
              <a:t>选择节目开始时间在当前结束时间之后的节目</a:t>
            </a:r>
          </a:p>
          <a:p>
            <a:pPr>
              <a:spcBef>
                <a:spcPct val="0"/>
              </a:spcBef>
            </a:pPr>
            <a:endParaRPr lang="zh-CN" altLang="en-US"/>
          </a:p>
          <a:p>
            <a:pPr>
              <a:spcBef>
                <a:spcPct val="0"/>
              </a:spcBef>
            </a:pPr>
            <a:endParaRPr lang="zh-CN" altLang="en-US"/>
          </a:p>
          <a:p>
            <a:pPr>
              <a:spcBef>
                <a:spcPct val="0"/>
              </a:spcBef>
            </a:pPr>
            <a:endParaRPr lang="zh-CN" altLang="en-US"/>
          </a:p>
          <a:p>
            <a:pPr>
              <a:spcBef>
                <a:spcPct val="0"/>
              </a:spcBef>
            </a:pPr>
            <a:r>
              <a:rPr lang="en-US" altLang="zh-CN"/>
              <a:t>    </a:t>
            </a:r>
            <a:r>
              <a:rPr lang="en-US" altLang="zh-CN">
                <a:solidFill>
                  <a:srgbClr val="FF0000"/>
                </a:solidFill>
              </a:rPr>
              <a:t>return cnt;</a:t>
            </a:r>
          </a:p>
          <a:p>
            <a:pPr>
              <a:spcBef>
                <a:spcPct val="0"/>
              </a:spcBef>
            </a:pPr>
            <a:r>
              <a:rPr lang="en-US" altLang="zh-CN"/>
              <a:t>}</a:t>
            </a:r>
          </a:p>
        </p:txBody>
      </p:sp>
      <p:sp>
        <p:nvSpPr>
          <p:cNvPr id="317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任务</a:t>
            </a:r>
            <a:r>
              <a:rPr lang="en-US" altLang="zh-CN"/>
              <a:t>2</a:t>
            </a:r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文本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 altLang="zh-CN"/>
              <a:t>int schedule(int n, show * p) {</a:t>
            </a:r>
          </a:p>
          <a:p>
            <a:pPr>
              <a:spcBef>
                <a:spcPct val="0"/>
              </a:spcBef>
            </a:pPr>
            <a:r>
              <a:rPr lang="en-US" altLang="zh-CN"/>
              <a:t>    sort(n, p);</a:t>
            </a:r>
            <a:endParaRPr lang="zh-CN" altLang="en-US"/>
          </a:p>
          <a:p>
            <a:pPr>
              <a:spcBef>
                <a:spcPct val="0"/>
              </a:spcBef>
            </a:pPr>
            <a:r>
              <a:rPr lang="en-US" altLang="zh-CN"/>
              <a:t>    int cnt = 0, end = 0;</a:t>
            </a:r>
          </a:p>
          <a:p>
            <a:pPr>
              <a:spcBef>
                <a:spcPct val="0"/>
              </a:spcBef>
            </a:pPr>
            <a:r>
              <a:rPr lang="en-US" altLang="zh-CN"/>
              <a:t>    </a:t>
            </a:r>
            <a:r>
              <a:rPr lang="en-US" altLang="zh-CN">
                <a:solidFill>
                  <a:srgbClr val="FF0000"/>
                </a:solidFill>
              </a:rPr>
              <a:t>for (int i = 0; i &lt; n; i++) {</a:t>
            </a:r>
          </a:p>
          <a:p>
            <a:pPr>
              <a:spcBef>
                <a:spcPct val="0"/>
              </a:spcBef>
            </a:pPr>
            <a:endParaRPr lang="zh-CN" altLang="en-US"/>
          </a:p>
          <a:p>
            <a:pPr>
              <a:spcBef>
                <a:spcPct val="0"/>
              </a:spcBef>
            </a:pPr>
            <a:r>
              <a:rPr lang="zh-CN" altLang="en-US"/>
              <a:t>        </a:t>
            </a:r>
            <a:r>
              <a:rPr lang="en-US" altLang="zh-CN"/>
              <a:t>// </a:t>
            </a:r>
            <a:r>
              <a:rPr lang="zh-CN" altLang="en-US"/>
              <a:t>选择节目开始时间在当前结束时间之后的节目</a:t>
            </a:r>
          </a:p>
          <a:p>
            <a:pPr>
              <a:spcBef>
                <a:spcPct val="0"/>
              </a:spcBef>
            </a:pPr>
            <a:endParaRPr lang="zh-CN" altLang="en-US"/>
          </a:p>
          <a:p>
            <a:pPr>
              <a:spcBef>
                <a:spcPct val="0"/>
              </a:spcBef>
            </a:pPr>
            <a:endParaRPr lang="zh-CN" altLang="en-US"/>
          </a:p>
          <a:p>
            <a:pPr>
              <a:spcBef>
                <a:spcPct val="0"/>
              </a:spcBef>
            </a:pPr>
            <a:r>
              <a:rPr lang="en-US" altLang="zh-CN"/>
              <a:t>    </a:t>
            </a:r>
            <a:r>
              <a:rPr lang="en-US" altLang="zh-CN">
                <a:solidFill>
                  <a:srgbClr val="FF0000"/>
                </a:solidFill>
              </a:rPr>
              <a:t>}</a:t>
            </a:r>
            <a:endParaRPr lang="zh-CN" altLang="en-US">
              <a:solidFill>
                <a:srgbClr val="FF0000"/>
              </a:solidFill>
            </a:endParaRPr>
          </a:p>
          <a:p>
            <a:pPr>
              <a:spcBef>
                <a:spcPct val="0"/>
              </a:spcBef>
            </a:pPr>
            <a:r>
              <a:rPr lang="en-US" altLang="zh-CN"/>
              <a:t>    return cnt;</a:t>
            </a:r>
          </a:p>
          <a:p>
            <a:pPr>
              <a:spcBef>
                <a:spcPct val="0"/>
              </a:spcBef>
            </a:pPr>
            <a:r>
              <a:rPr lang="en-US" altLang="zh-CN"/>
              <a:t>}</a:t>
            </a:r>
          </a:p>
        </p:txBody>
      </p:sp>
      <p:sp>
        <p:nvSpPr>
          <p:cNvPr id="327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任务</a:t>
            </a:r>
            <a:r>
              <a:rPr lang="en-US" altLang="zh-CN"/>
              <a:t>2</a:t>
            </a:r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文本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 altLang="zh-CN"/>
              <a:t>int schedule(int n, show * p) {</a:t>
            </a:r>
          </a:p>
          <a:p>
            <a:pPr>
              <a:spcBef>
                <a:spcPct val="0"/>
              </a:spcBef>
            </a:pPr>
            <a:r>
              <a:rPr lang="en-US" altLang="zh-CN"/>
              <a:t>    sort(n, p);</a:t>
            </a:r>
          </a:p>
          <a:p>
            <a:pPr>
              <a:spcBef>
                <a:spcPct val="0"/>
              </a:spcBef>
            </a:pPr>
            <a:r>
              <a:rPr lang="en-US" altLang="zh-CN"/>
              <a:t>    int cnt = 0, end = 0;</a:t>
            </a:r>
          </a:p>
          <a:p>
            <a:pPr>
              <a:spcBef>
                <a:spcPct val="0"/>
              </a:spcBef>
            </a:pPr>
            <a:r>
              <a:rPr lang="en-US" altLang="zh-CN"/>
              <a:t>    for (int i = 0; i &lt; n; i++) {</a:t>
            </a:r>
          </a:p>
          <a:p>
            <a:pPr>
              <a:spcBef>
                <a:spcPct val="0"/>
              </a:spcBef>
            </a:pPr>
            <a:r>
              <a:rPr lang="en-US" altLang="zh-CN"/>
              <a:t>        </a:t>
            </a:r>
            <a:r>
              <a:rPr lang="en-US" altLang="zh-CN">
                <a:solidFill>
                  <a:srgbClr val="FF0000"/>
                </a:solidFill>
              </a:rPr>
              <a:t>if (p[i].begin &gt;= end) {</a:t>
            </a:r>
          </a:p>
          <a:p>
            <a:pPr>
              <a:spcBef>
                <a:spcPct val="0"/>
              </a:spcBef>
            </a:pPr>
            <a:r>
              <a:rPr lang="en-US" altLang="zh-CN">
                <a:solidFill>
                  <a:srgbClr val="FF0000"/>
                </a:solidFill>
              </a:rPr>
              <a:t>            end = p[i].end;</a:t>
            </a:r>
          </a:p>
          <a:p>
            <a:pPr>
              <a:spcBef>
                <a:spcPct val="0"/>
              </a:spcBef>
            </a:pPr>
            <a:r>
              <a:rPr lang="en-US" altLang="zh-CN">
                <a:solidFill>
                  <a:srgbClr val="FF0000"/>
                </a:solidFill>
              </a:rPr>
              <a:t>            cnt++;</a:t>
            </a:r>
          </a:p>
          <a:p>
            <a:pPr>
              <a:spcBef>
                <a:spcPct val="0"/>
              </a:spcBef>
            </a:pPr>
            <a:r>
              <a:rPr lang="en-US" altLang="zh-CN">
                <a:solidFill>
                  <a:srgbClr val="FF0000"/>
                </a:solidFill>
              </a:rPr>
              <a:t>        }</a:t>
            </a:r>
          </a:p>
          <a:p>
            <a:pPr>
              <a:spcBef>
                <a:spcPct val="0"/>
              </a:spcBef>
            </a:pPr>
            <a:r>
              <a:rPr lang="en-US" altLang="zh-CN"/>
              <a:t>    }</a:t>
            </a:r>
          </a:p>
          <a:p>
            <a:pPr>
              <a:spcBef>
                <a:spcPct val="0"/>
              </a:spcBef>
            </a:pPr>
            <a:r>
              <a:rPr lang="en-US" altLang="zh-CN"/>
              <a:t>    return cnt;</a:t>
            </a:r>
          </a:p>
          <a:p>
            <a:pPr>
              <a:spcBef>
                <a:spcPct val="0"/>
              </a:spcBef>
            </a:pPr>
            <a:r>
              <a:rPr lang="en-US" altLang="zh-CN"/>
              <a:t>}</a:t>
            </a:r>
          </a:p>
        </p:txBody>
      </p:sp>
      <p:sp>
        <p:nvSpPr>
          <p:cNvPr id="337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任务</a:t>
            </a:r>
            <a:r>
              <a:rPr lang="en-US" altLang="zh-CN"/>
              <a:t>2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装船问题：</a:t>
            </a:r>
            <a:endParaRPr lang="en-US" altLang="zh-CN" dirty="0"/>
          </a:p>
          <a:p>
            <a:r>
              <a:rPr lang="zh-CN" altLang="en-US" dirty="0"/>
              <a:t>王小二毕业后从事船运规划工作</a:t>
            </a:r>
            <a:endParaRPr lang="en-US" altLang="zh-CN" dirty="0"/>
          </a:p>
          <a:p>
            <a:r>
              <a:rPr lang="zh-CN" altLang="en-US" dirty="0"/>
              <a:t>吉祥号货轮最大载重量为</a:t>
            </a:r>
            <a:r>
              <a:rPr lang="en-US" altLang="zh-CN" dirty="0"/>
              <a:t>M</a:t>
            </a:r>
            <a:r>
              <a:rPr lang="zh-CN" altLang="en-US" dirty="0"/>
              <a:t>吨，有</a:t>
            </a:r>
            <a:r>
              <a:rPr lang="en-US" altLang="zh-CN" dirty="0"/>
              <a:t>N</a:t>
            </a:r>
            <a:r>
              <a:rPr lang="zh-CN" altLang="en-US" dirty="0"/>
              <a:t>件货物供选择装船，每件货物的重量和价值是不同的</a:t>
            </a:r>
          </a:p>
          <a:p>
            <a:r>
              <a:rPr lang="zh-CN" altLang="en-US" dirty="0"/>
              <a:t>王小二的任务是从</a:t>
            </a:r>
            <a:r>
              <a:rPr lang="en-US" altLang="zh-CN" dirty="0"/>
              <a:t>N</a:t>
            </a:r>
            <a:r>
              <a:rPr lang="zh-CN" altLang="en-US" dirty="0"/>
              <a:t>件货物中挑选若干件上船，在满足货物总重量不大于</a:t>
            </a:r>
            <a:r>
              <a:rPr lang="en-US" altLang="zh-CN" dirty="0"/>
              <a:t>M</a:t>
            </a:r>
            <a:r>
              <a:rPr lang="zh-CN" altLang="en-US" dirty="0"/>
              <a:t>的前提下，运走的货物的总价值最大</a:t>
            </a:r>
            <a:endParaRPr lang="en-US" altLang="zh-CN" dirty="0"/>
          </a:p>
          <a:p>
            <a:r>
              <a:rPr lang="zh-CN" altLang="en-US" dirty="0"/>
              <a:t>一件货物可以部分装船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任务</a:t>
            </a:r>
            <a:r>
              <a:rPr lang="en-US" altLang="zh-CN"/>
              <a:t>2</a:t>
            </a:r>
            <a:r>
              <a:rPr lang="zh-CN" altLang="en-US"/>
              <a:t>小结</a:t>
            </a:r>
          </a:p>
        </p:txBody>
      </p:sp>
      <p:sp>
        <p:nvSpPr>
          <p:cNvPr id="34819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贪心法并不是唯一的方法</a:t>
            </a:r>
            <a:endParaRPr lang="en-US" altLang="zh-CN"/>
          </a:p>
          <a:p>
            <a:r>
              <a:rPr lang="zh-CN" altLang="en-US"/>
              <a:t>用贪心法要选好“贪心”的原则</a:t>
            </a:r>
            <a:endParaRPr lang="en-US" altLang="zh-CN"/>
          </a:p>
          <a:p>
            <a:r>
              <a:rPr lang="zh-CN" altLang="en-US"/>
              <a:t>如果问题适合使用贪心法求解，贪心法通常能够很快给出最优解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任务</a:t>
            </a:r>
            <a:r>
              <a:rPr lang="en-US" altLang="zh-CN"/>
              <a:t>3</a:t>
            </a:r>
            <a:endParaRPr lang="zh-CN" altLang="en-US"/>
          </a:p>
        </p:txBody>
      </p:sp>
      <p:sp>
        <p:nvSpPr>
          <p:cNvPr id="3584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删数问题：输入一个由</a:t>
            </a:r>
            <a:r>
              <a:rPr lang="en-US" altLang="zh-CN"/>
              <a:t>N</a:t>
            </a:r>
            <a:r>
              <a:rPr lang="zh-CN" altLang="en-US"/>
              <a:t>位数字组成的数字串，要从中删去</a:t>
            </a:r>
            <a:r>
              <a:rPr lang="en-US" altLang="zh-CN"/>
              <a:t>M</a:t>
            </a:r>
            <a:r>
              <a:rPr lang="zh-CN" altLang="en-US"/>
              <a:t>个数字，使剩下的数字串所表示的正整数数值最小，请问该最小数值多少？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任务</a:t>
            </a:r>
            <a:r>
              <a:rPr lang="en-US" altLang="zh-CN"/>
              <a:t>3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没思路？先举个例子吧</a:t>
            </a:r>
            <a:endParaRPr lang="en-US" altLang="zh-CN"/>
          </a:p>
          <a:p>
            <a:pPr lvl="1"/>
            <a:r>
              <a:rPr lang="zh-CN" altLang="en-US"/>
              <a:t>从</a:t>
            </a:r>
            <a:r>
              <a:rPr lang="en-US" altLang="zh-CN"/>
              <a:t>50267539</a:t>
            </a:r>
            <a:r>
              <a:rPr lang="zh-CN" altLang="en-US"/>
              <a:t>中去掉</a:t>
            </a:r>
            <a:r>
              <a:rPr lang="en-US" altLang="zh-CN"/>
              <a:t>1</a:t>
            </a:r>
            <a:r>
              <a:rPr lang="zh-CN" altLang="en-US"/>
              <a:t>个数字</a:t>
            </a:r>
            <a:endParaRPr lang="en-US" altLang="zh-CN"/>
          </a:p>
          <a:p>
            <a:pPr lvl="2"/>
            <a:r>
              <a:rPr lang="en-US" altLang="zh-CN"/>
              <a:t>0267539</a:t>
            </a:r>
          </a:p>
          <a:p>
            <a:pPr lvl="1"/>
            <a:r>
              <a:rPr lang="zh-CN" altLang="en-US"/>
              <a:t>从</a:t>
            </a:r>
            <a:r>
              <a:rPr lang="en-US" altLang="zh-CN"/>
              <a:t>50267539</a:t>
            </a:r>
            <a:r>
              <a:rPr lang="zh-CN" altLang="en-US"/>
              <a:t>中去掉</a:t>
            </a:r>
            <a:r>
              <a:rPr lang="en-US" altLang="zh-CN"/>
              <a:t>2</a:t>
            </a:r>
            <a:r>
              <a:rPr lang="zh-CN" altLang="en-US"/>
              <a:t>个数字</a:t>
            </a:r>
            <a:endParaRPr lang="en-US" altLang="zh-CN"/>
          </a:p>
          <a:p>
            <a:pPr lvl="2"/>
            <a:r>
              <a:rPr lang="en-US" altLang="zh-CN"/>
              <a:t>026539</a:t>
            </a:r>
          </a:p>
          <a:p>
            <a:pPr lvl="1"/>
            <a:r>
              <a:rPr lang="zh-CN" altLang="en-US"/>
              <a:t>从</a:t>
            </a:r>
            <a:r>
              <a:rPr lang="en-US" altLang="zh-CN"/>
              <a:t>50267539</a:t>
            </a:r>
            <a:r>
              <a:rPr lang="zh-CN" altLang="en-US"/>
              <a:t>中去掉</a:t>
            </a:r>
            <a:r>
              <a:rPr lang="en-US" altLang="zh-CN"/>
              <a:t>3</a:t>
            </a:r>
            <a:r>
              <a:rPr lang="zh-CN" altLang="en-US"/>
              <a:t>个数字</a:t>
            </a:r>
            <a:endParaRPr lang="en-US" altLang="zh-CN"/>
          </a:p>
          <a:p>
            <a:pPr lvl="2"/>
            <a:r>
              <a:rPr lang="en-US" altLang="zh-CN"/>
              <a:t>02539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任务</a:t>
            </a:r>
            <a:r>
              <a:rPr lang="en-US" altLang="zh-CN"/>
              <a:t>3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发现规律：</a:t>
            </a:r>
            <a:endParaRPr lang="en-US" altLang="zh-CN"/>
          </a:p>
          <a:p>
            <a:pPr lvl="1"/>
            <a:r>
              <a:rPr lang="zh-CN" altLang="en-US"/>
              <a:t>要去掉</a:t>
            </a:r>
            <a:r>
              <a:rPr lang="en-US" altLang="zh-CN"/>
              <a:t>M</a:t>
            </a:r>
            <a:r>
              <a:rPr lang="zh-CN" altLang="en-US"/>
              <a:t>个数字，可以一个一个去掉</a:t>
            </a:r>
            <a:endParaRPr lang="en-US" altLang="zh-CN"/>
          </a:p>
          <a:p>
            <a:pPr lvl="1"/>
            <a:r>
              <a:rPr lang="zh-CN" altLang="en-US"/>
              <a:t>去掉一个数字时，从高位向低位找，找一个比下一位大的数去掉</a:t>
            </a:r>
            <a:endParaRPr lang="en-US" altLang="zh-CN"/>
          </a:p>
          <a:p>
            <a:r>
              <a:rPr lang="zh-CN" altLang="en-US"/>
              <a:t>证明？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文本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 altLang="zh-CN"/>
              <a:t>void delete_digits(char * num, int m) {</a:t>
            </a:r>
          </a:p>
          <a:p>
            <a:pPr>
              <a:spcBef>
                <a:spcPct val="0"/>
              </a:spcBef>
            </a:pPr>
            <a:r>
              <a:rPr lang="en-US" altLang="zh-CN"/>
              <a:t>    if (m &gt; 1) {</a:t>
            </a:r>
          </a:p>
          <a:p>
            <a:pPr>
              <a:spcBef>
                <a:spcPct val="0"/>
              </a:spcBef>
            </a:pPr>
            <a:r>
              <a:rPr lang="en-US" altLang="zh-CN"/>
              <a:t>        for (int i = 0; i &lt; m; i++)</a:t>
            </a:r>
          </a:p>
          <a:p>
            <a:pPr>
              <a:spcBef>
                <a:spcPct val="0"/>
              </a:spcBef>
            </a:pPr>
            <a:r>
              <a:rPr lang="en-US" altLang="zh-CN"/>
              <a:t>            delete_digits(num, 1);</a:t>
            </a:r>
          </a:p>
          <a:p>
            <a:pPr>
              <a:spcBef>
                <a:spcPct val="0"/>
              </a:spcBef>
            </a:pPr>
            <a:r>
              <a:rPr lang="en-US" altLang="zh-CN"/>
              <a:t>    } else {</a:t>
            </a:r>
          </a:p>
          <a:p>
            <a:pPr>
              <a:spcBef>
                <a:spcPct val="0"/>
              </a:spcBef>
            </a:pPr>
            <a:r>
              <a:rPr lang="en-US" altLang="zh-CN"/>
              <a:t>        // </a:t>
            </a:r>
            <a:r>
              <a:rPr lang="zh-CN" altLang="en-US"/>
              <a:t>枚举</a:t>
            </a:r>
            <a:r>
              <a:rPr lang="en-US" altLang="zh-CN"/>
              <a:t>num</a:t>
            </a:r>
            <a:r>
              <a:rPr lang="zh-CN" altLang="en-US"/>
              <a:t>中每一个字符</a:t>
            </a:r>
          </a:p>
          <a:p>
            <a:pPr>
              <a:spcBef>
                <a:spcPct val="0"/>
              </a:spcBef>
            </a:pPr>
            <a:r>
              <a:rPr lang="zh-CN" altLang="en-US"/>
              <a:t>            </a:t>
            </a:r>
            <a:r>
              <a:rPr lang="en-US" altLang="zh-CN"/>
              <a:t>// </a:t>
            </a:r>
            <a:r>
              <a:rPr lang="zh-CN" altLang="en-US"/>
              <a:t>如果一个字符比后面的字符大，删掉它</a:t>
            </a:r>
          </a:p>
          <a:p>
            <a:pPr>
              <a:spcBef>
                <a:spcPct val="0"/>
              </a:spcBef>
            </a:pPr>
            <a:r>
              <a:rPr lang="zh-CN" altLang="en-US"/>
              <a:t>    </a:t>
            </a:r>
            <a:r>
              <a:rPr lang="en-US" altLang="zh-CN"/>
              <a:t>}</a:t>
            </a:r>
          </a:p>
          <a:p>
            <a:pPr>
              <a:spcBef>
                <a:spcPct val="0"/>
              </a:spcBef>
            </a:pPr>
            <a:r>
              <a:rPr lang="en-US" altLang="zh-CN"/>
              <a:t>}</a:t>
            </a:r>
          </a:p>
        </p:txBody>
      </p:sp>
      <p:sp>
        <p:nvSpPr>
          <p:cNvPr id="389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任务</a:t>
            </a:r>
            <a:r>
              <a:rPr lang="en-US" altLang="zh-CN"/>
              <a:t>3</a:t>
            </a:r>
            <a:endParaRPr lang="zh-CN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文本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 altLang="zh-CN"/>
              <a:t>void delete_digits(char * num, int m) {</a:t>
            </a:r>
          </a:p>
          <a:p>
            <a:pPr>
              <a:spcBef>
                <a:spcPct val="0"/>
              </a:spcBef>
            </a:pPr>
            <a:r>
              <a:rPr lang="en-US" altLang="zh-CN"/>
              <a:t>    for (int i = 0; i &lt; m; i++) {</a:t>
            </a:r>
          </a:p>
          <a:p>
            <a:pPr>
              <a:spcBef>
                <a:spcPct val="0"/>
              </a:spcBef>
            </a:pPr>
            <a:r>
              <a:rPr lang="en-US" altLang="zh-CN"/>
              <a:t>        // </a:t>
            </a:r>
            <a:r>
              <a:rPr lang="zh-CN" altLang="en-US"/>
              <a:t>枚举</a:t>
            </a:r>
            <a:r>
              <a:rPr lang="en-US" altLang="zh-CN"/>
              <a:t>num</a:t>
            </a:r>
            <a:r>
              <a:rPr lang="zh-CN" altLang="en-US"/>
              <a:t>中每一个字符</a:t>
            </a:r>
            <a:endParaRPr lang="en-US" altLang="zh-CN"/>
          </a:p>
          <a:p>
            <a:pPr>
              <a:spcBef>
                <a:spcPct val="0"/>
              </a:spcBef>
            </a:pPr>
            <a:r>
              <a:rPr lang="en-US" altLang="zh-CN"/>
              <a:t>            // </a:t>
            </a:r>
            <a:r>
              <a:rPr lang="zh-CN" altLang="en-US"/>
              <a:t>如果一个字符比后面的字符大，删掉它</a:t>
            </a:r>
            <a:endParaRPr lang="en-US" altLang="zh-CN"/>
          </a:p>
          <a:p>
            <a:pPr>
              <a:spcBef>
                <a:spcPct val="0"/>
              </a:spcBef>
            </a:pPr>
            <a:r>
              <a:rPr lang="en-US" altLang="zh-CN"/>
              <a:t>    }</a:t>
            </a:r>
          </a:p>
          <a:p>
            <a:pPr>
              <a:spcBef>
                <a:spcPct val="0"/>
              </a:spcBef>
            </a:pPr>
            <a:r>
              <a:rPr lang="en-US" altLang="zh-CN"/>
              <a:t>}</a:t>
            </a:r>
            <a:endParaRPr lang="zh-CN" altLang="en-US"/>
          </a:p>
        </p:txBody>
      </p:sp>
      <p:sp>
        <p:nvSpPr>
          <p:cNvPr id="399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任务</a:t>
            </a:r>
            <a:r>
              <a:rPr lang="en-US" altLang="zh-CN"/>
              <a:t>3</a:t>
            </a:r>
            <a:endParaRPr lang="zh-CN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文本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 altLang="zh-CN"/>
              <a:t>void delete_digits(char * num, int m) {</a:t>
            </a:r>
          </a:p>
          <a:p>
            <a:pPr>
              <a:spcBef>
                <a:spcPct val="0"/>
              </a:spcBef>
            </a:pPr>
            <a:r>
              <a:rPr lang="en-US" altLang="zh-CN"/>
              <a:t>    for (int i = 0; i &lt; m; i++) {</a:t>
            </a:r>
          </a:p>
          <a:p>
            <a:pPr>
              <a:spcBef>
                <a:spcPct val="0"/>
              </a:spcBef>
            </a:pPr>
            <a:r>
              <a:rPr lang="en-US" altLang="zh-CN"/>
              <a:t>        for (int j = 0; num[j] != '\0'; j++) {</a:t>
            </a:r>
          </a:p>
          <a:p>
            <a:pPr>
              <a:spcBef>
                <a:spcPct val="0"/>
              </a:spcBef>
            </a:pPr>
            <a:r>
              <a:rPr lang="en-US" altLang="zh-CN"/>
              <a:t>            if (num[j] &gt; num[j + 1])</a:t>
            </a:r>
          </a:p>
          <a:p>
            <a:pPr>
              <a:spcBef>
                <a:spcPct val="0"/>
              </a:spcBef>
            </a:pPr>
            <a:r>
              <a:rPr lang="en-US" altLang="zh-CN"/>
              <a:t>                delete_num(num, j); // </a:t>
            </a:r>
            <a:r>
              <a:rPr lang="zh-CN" altLang="en-US"/>
              <a:t>删掉它</a:t>
            </a:r>
            <a:endParaRPr lang="en-US" altLang="zh-CN"/>
          </a:p>
          <a:p>
            <a:pPr>
              <a:spcBef>
                <a:spcPct val="0"/>
              </a:spcBef>
            </a:pPr>
            <a:r>
              <a:rPr lang="en-US" altLang="zh-CN"/>
              <a:t>        }</a:t>
            </a:r>
          </a:p>
          <a:p>
            <a:pPr>
              <a:spcBef>
                <a:spcPct val="0"/>
              </a:spcBef>
            </a:pPr>
            <a:r>
              <a:rPr lang="en-US" altLang="zh-CN"/>
              <a:t>    }</a:t>
            </a:r>
          </a:p>
          <a:p>
            <a:pPr>
              <a:spcBef>
                <a:spcPct val="0"/>
              </a:spcBef>
            </a:pPr>
            <a:r>
              <a:rPr lang="en-US" altLang="zh-CN"/>
              <a:t>}</a:t>
            </a:r>
            <a:endParaRPr lang="zh-CN" altLang="en-US"/>
          </a:p>
        </p:txBody>
      </p:sp>
      <p:sp>
        <p:nvSpPr>
          <p:cNvPr id="409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任务</a:t>
            </a:r>
            <a:r>
              <a:rPr lang="en-US" altLang="zh-CN"/>
              <a:t>3</a:t>
            </a:r>
            <a:endParaRPr lang="zh-CN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文本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 altLang="zh-CN"/>
              <a:t>// </a:t>
            </a:r>
            <a:r>
              <a:rPr lang="zh-CN" altLang="en-US"/>
              <a:t>删掉</a:t>
            </a:r>
            <a:r>
              <a:rPr lang="en-US" altLang="zh-CN"/>
              <a:t>num</a:t>
            </a:r>
            <a:r>
              <a:rPr lang="zh-CN" altLang="en-US"/>
              <a:t>中的第</a:t>
            </a:r>
            <a:r>
              <a:rPr lang="en-US" altLang="zh-CN"/>
              <a:t>id</a:t>
            </a:r>
            <a:r>
              <a:rPr lang="zh-CN" altLang="en-US"/>
              <a:t>个字符，后面的字符向前移</a:t>
            </a:r>
            <a:endParaRPr lang="en-US" altLang="zh-CN"/>
          </a:p>
          <a:p>
            <a:pPr>
              <a:spcBef>
                <a:spcPct val="0"/>
              </a:spcBef>
            </a:pPr>
            <a:r>
              <a:rPr lang="en-US" altLang="zh-CN"/>
              <a:t>void delete_num(char * num, int id) {</a:t>
            </a:r>
          </a:p>
          <a:p>
            <a:pPr>
              <a:spcBef>
                <a:spcPct val="0"/>
              </a:spcBef>
            </a:pPr>
            <a:r>
              <a:rPr lang="en-US" altLang="zh-CN"/>
              <a:t>    for (int i = id; num[i] != '\0'; i++) {</a:t>
            </a:r>
          </a:p>
          <a:p>
            <a:pPr>
              <a:spcBef>
                <a:spcPct val="0"/>
              </a:spcBef>
            </a:pPr>
            <a:r>
              <a:rPr lang="en-US" altLang="zh-CN"/>
              <a:t>        num[i] = num[i + 1];</a:t>
            </a:r>
          </a:p>
          <a:p>
            <a:pPr>
              <a:spcBef>
                <a:spcPct val="0"/>
              </a:spcBef>
            </a:pPr>
            <a:r>
              <a:rPr lang="en-US" altLang="zh-CN"/>
              <a:t>    }</a:t>
            </a:r>
          </a:p>
          <a:p>
            <a:pPr>
              <a:spcBef>
                <a:spcPct val="0"/>
              </a:spcBef>
            </a:pPr>
            <a:r>
              <a:rPr lang="en-US" altLang="zh-CN"/>
              <a:t>}</a:t>
            </a:r>
            <a:endParaRPr lang="zh-CN" altLang="en-US"/>
          </a:p>
        </p:txBody>
      </p:sp>
      <p:sp>
        <p:nvSpPr>
          <p:cNvPr id="419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任务</a:t>
            </a:r>
            <a:r>
              <a:rPr lang="en-US" altLang="zh-CN"/>
              <a:t>3</a:t>
            </a:r>
            <a:endParaRPr lang="zh-CN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任务</a:t>
            </a:r>
            <a:r>
              <a:rPr lang="en-US" altLang="zh-CN"/>
              <a:t>3</a:t>
            </a:r>
            <a:r>
              <a:rPr lang="zh-CN" altLang="en-US"/>
              <a:t>思考</a:t>
            </a:r>
          </a:p>
        </p:txBody>
      </p:sp>
      <p:sp>
        <p:nvSpPr>
          <p:cNvPr id="43011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本任务是否用了贪心法？</a:t>
            </a:r>
            <a:endParaRPr lang="en-US" altLang="zh-CN"/>
          </a:p>
          <a:p>
            <a:r>
              <a:rPr lang="zh-CN" altLang="en-US"/>
              <a:t>“贪”在了哪里？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贪心法小结</a:t>
            </a:r>
          </a:p>
        </p:txBody>
      </p:sp>
      <p:sp>
        <p:nvSpPr>
          <p:cNvPr id="4505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贪心法的每一步都采取局部最优策略，期望获得全局最优</a:t>
            </a:r>
            <a:endParaRPr lang="en-US" altLang="zh-CN"/>
          </a:p>
          <a:p>
            <a:r>
              <a:rPr lang="zh-CN" altLang="en-US"/>
              <a:t>但这一点并不是总能够保证，这也是应用贪心法需要注意的地方</a:t>
            </a:r>
            <a:endParaRPr lang="en-US" altLang="zh-CN"/>
          </a:p>
          <a:p>
            <a:r>
              <a:rPr lang="zh-CN" altLang="en-US"/>
              <a:t>一旦发现了合适的“贪心”原则，则可以使用贪心法很快得到最优解</a:t>
            </a: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举个例子</a:t>
            </a:r>
          </a:p>
          <a:p>
            <a:pPr lvl="1"/>
            <a:r>
              <a:rPr lang="zh-CN" altLang="en-US" dirty="0"/>
              <a:t>重量上限是</a:t>
            </a:r>
            <a:r>
              <a:rPr lang="en-US" altLang="zh-CN" dirty="0"/>
              <a:t>100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货物</a:t>
            </a:r>
            <a:r>
              <a:rPr lang="en-US" altLang="zh-CN" dirty="0"/>
              <a:t>3 + </a:t>
            </a:r>
            <a:r>
              <a:rPr lang="zh-CN" altLang="en-US" dirty="0"/>
              <a:t>货物</a:t>
            </a:r>
            <a:r>
              <a:rPr lang="en-US" altLang="zh-CN" dirty="0"/>
              <a:t>2 + 60%</a:t>
            </a:r>
            <a:r>
              <a:rPr lang="zh-CN" altLang="en-US" dirty="0"/>
              <a:t>的货物</a:t>
            </a:r>
            <a:r>
              <a:rPr lang="en-US" altLang="zh-CN" dirty="0"/>
              <a:t>1</a:t>
            </a:r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7461180"/>
              </p:ext>
            </p:extLst>
          </p:nvPr>
        </p:nvGraphicFramePr>
        <p:xfrm>
          <a:off x="642938" y="2348880"/>
          <a:ext cx="7929564" cy="18288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9823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23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23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823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rgbClr val="000000"/>
                        </a:solidFill>
                        <a:latin typeface="仿宋" pitchFamily="49" charset="-122"/>
                        <a:ea typeface="仿宋" pitchFamily="49" charset="-122"/>
                        <a:cs typeface="+mn-cs"/>
                      </a:endParaRP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  <a:cs typeface="+mn-cs"/>
                        </a:rPr>
                        <a:t>重量</a:t>
                      </a: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  <a:cs typeface="+mn-cs"/>
                        </a:rPr>
                        <a:t>价值</a:t>
                      </a: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  <a:cs typeface="+mn-cs"/>
                        </a:rPr>
                        <a:t>价值</a:t>
                      </a:r>
                      <a:r>
                        <a:rPr lang="en-US" altLang="zh-CN" sz="2400" b="1" dirty="0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  <a:cs typeface="+mn-cs"/>
                        </a:rPr>
                        <a:t>/</a:t>
                      </a:r>
                      <a:r>
                        <a:rPr lang="zh-CN" altLang="en-US" sz="2400" b="1" dirty="0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  <a:cs typeface="+mn-cs"/>
                        </a:rPr>
                        <a:t>重量比</a:t>
                      </a:r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  <a:cs typeface="+mn-cs"/>
                        </a:rPr>
                        <a:t>货物</a:t>
                      </a:r>
                      <a:r>
                        <a:rPr lang="en-US" altLang="zh-CN" sz="2400" b="1" dirty="0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  <a:cs typeface="+mn-cs"/>
                        </a:rPr>
                        <a:t>1</a:t>
                      </a:r>
                      <a:endParaRPr lang="zh-CN" altLang="en-US" sz="2400" b="1" dirty="0">
                        <a:solidFill>
                          <a:srgbClr val="000000"/>
                        </a:solidFill>
                        <a:latin typeface="仿宋" pitchFamily="49" charset="-122"/>
                        <a:ea typeface="仿宋" pitchFamily="49" charset="-122"/>
                        <a:cs typeface="+mn-cs"/>
                      </a:endParaRP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  <a:cs typeface="+mn-cs"/>
                        </a:rPr>
                        <a:t>50</a:t>
                      </a:r>
                      <a:endParaRPr lang="zh-CN" altLang="en-US" sz="2400" b="1" dirty="0">
                        <a:solidFill>
                          <a:srgbClr val="000000"/>
                        </a:solidFill>
                        <a:latin typeface="仿宋" pitchFamily="49" charset="-122"/>
                        <a:ea typeface="仿宋" pitchFamily="49" charset="-122"/>
                        <a:cs typeface="+mn-cs"/>
                      </a:endParaRP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  <a:cs typeface="+mn-cs"/>
                        </a:rPr>
                        <a:t>60</a:t>
                      </a:r>
                      <a:endParaRPr lang="zh-CN" altLang="en-US" sz="2400" b="1" dirty="0">
                        <a:solidFill>
                          <a:srgbClr val="000000"/>
                        </a:solidFill>
                        <a:latin typeface="仿宋" pitchFamily="49" charset="-122"/>
                        <a:ea typeface="仿宋" pitchFamily="49" charset="-122"/>
                        <a:cs typeface="+mn-cs"/>
                      </a:endParaRP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  <a:cs typeface="+mn-cs"/>
                        </a:rPr>
                        <a:t>1.2</a:t>
                      </a:r>
                      <a:endParaRPr lang="zh-CN" altLang="en-US" sz="2400" b="1" dirty="0">
                        <a:solidFill>
                          <a:srgbClr val="000000"/>
                        </a:solidFill>
                        <a:latin typeface="仿宋" pitchFamily="49" charset="-122"/>
                        <a:ea typeface="仿宋" pitchFamily="49" charset="-122"/>
                        <a:cs typeface="+mn-cs"/>
                      </a:endParaRPr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  <a:cs typeface="+mn-cs"/>
                        </a:rPr>
                        <a:t>货物</a:t>
                      </a:r>
                      <a:r>
                        <a:rPr lang="en-US" altLang="zh-CN" sz="2400" b="1" dirty="0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  <a:cs typeface="+mn-cs"/>
                        </a:rPr>
                        <a:t>2</a:t>
                      </a:r>
                      <a:endParaRPr lang="zh-CN" altLang="en-US" sz="2400" b="1" dirty="0">
                        <a:solidFill>
                          <a:srgbClr val="000000"/>
                        </a:solidFill>
                        <a:latin typeface="仿宋" pitchFamily="49" charset="-122"/>
                        <a:ea typeface="仿宋" pitchFamily="49" charset="-122"/>
                        <a:cs typeface="+mn-cs"/>
                      </a:endParaRP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  <a:cs typeface="+mn-cs"/>
                        </a:rPr>
                        <a:t>40</a:t>
                      </a:r>
                      <a:endParaRPr lang="zh-CN" altLang="en-US" sz="2400" b="1" dirty="0">
                        <a:solidFill>
                          <a:srgbClr val="000000"/>
                        </a:solidFill>
                        <a:latin typeface="仿宋" pitchFamily="49" charset="-122"/>
                        <a:ea typeface="仿宋" pitchFamily="49" charset="-122"/>
                        <a:cs typeface="+mn-cs"/>
                      </a:endParaRP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  <a:cs typeface="+mn-cs"/>
                        </a:rPr>
                        <a:t>50</a:t>
                      </a:r>
                      <a:endParaRPr lang="zh-CN" altLang="en-US" sz="2400" b="1" dirty="0">
                        <a:solidFill>
                          <a:srgbClr val="000000"/>
                        </a:solidFill>
                        <a:latin typeface="仿宋" pitchFamily="49" charset="-122"/>
                        <a:ea typeface="仿宋" pitchFamily="49" charset="-122"/>
                        <a:cs typeface="+mn-cs"/>
                      </a:endParaRP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  <a:cs typeface="+mn-cs"/>
                        </a:rPr>
                        <a:t>1.25</a:t>
                      </a:r>
                      <a:endParaRPr lang="zh-CN" altLang="en-US" sz="2400" b="1" dirty="0">
                        <a:solidFill>
                          <a:srgbClr val="000000"/>
                        </a:solidFill>
                        <a:latin typeface="仿宋" pitchFamily="49" charset="-122"/>
                        <a:ea typeface="仿宋" pitchFamily="49" charset="-122"/>
                        <a:cs typeface="+mn-cs"/>
                      </a:endParaRPr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  <a:cs typeface="+mn-cs"/>
                        </a:rPr>
                        <a:t>货物</a:t>
                      </a:r>
                      <a:r>
                        <a:rPr lang="en-US" altLang="zh-CN" sz="2400" b="1" dirty="0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  <a:cs typeface="+mn-cs"/>
                        </a:rPr>
                        <a:t>3</a:t>
                      </a:r>
                      <a:endParaRPr lang="zh-CN" altLang="en-US" sz="2400" b="1" dirty="0">
                        <a:solidFill>
                          <a:srgbClr val="000000"/>
                        </a:solidFill>
                        <a:latin typeface="仿宋" pitchFamily="49" charset="-122"/>
                        <a:ea typeface="仿宋" pitchFamily="49" charset="-122"/>
                        <a:cs typeface="+mn-cs"/>
                      </a:endParaRP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  <a:cs typeface="+mn-cs"/>
                        </a:rPr>
                        <a:t>30</a:t>
                      </a:r>
                      <a:endParaRPr lang="zh-CN" altLang="en-US" sz="2400" b="1" dirty="0">
                        <a:solidFill>
                          <a:srgbClr val="000000"/>
                        </a:solidFill>
                        <a:latin typeface="仿宋" pitchFamily="49" charset="-122"/>
                        <a:ea typeface="仿宋" pitchFamily="49" charset="-122"/>
                        <a:cs typeface="+mn-cs"/>
                      </a:endParaRP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  <a:cs typeface="+mn-cs"/>
                        </a:rPr>
                        <a:t>40</a:t>
                      </a:r>
                      <a:endParaRPr lang="zh-CN" altLang="en-US" sz="2400" b="1" dirty="0">
                        <a:solidFill>
                          <a:srgbClr val="000000"/>
                        </a:solidFill>
                        <a:latin typeface="仿宋" pitchFamily="49" charset="-122"/>
                        <a:ea typeface="仿宋" pitchFamily="49" charset="-122"/>
                        <a:cs typeface="+mn-cs"/>
                      </a:endParaRP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  <a:cs typeface="+mn-cs"/>
                        </a:rPr>
                        <a:t>1.33</a:t>
                      </a:r>
                      <a:endParaRPr lang="zh-CN" altLang="en-US" sz="2400" b="1" dirty="0">
                        <a:solidFill>
                          <a:srgbClr val="000000"/>
                        </a:solidFill>
                        <a:latin typeface="仿宋" pitchFamily="49" charset="-122"/>
                        <a:ea typeface="仿宋" pitchFamily="49" charset="-122"/>
                        <a:cs typeface="+mn-cs"/>
                      </a:endParaRPr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亚当</a:t>
            </a:r>
            <a:r>
              <a:rPr lang="en-US" altLang="zh-CN"/>
              <a:t>·</a:t>
            </a:r>
            <a:r>
              <a:rPr lang="zh-CN" altLang="en-US"/>
              <a:t>斯密（</a:t>
            </a:r>
            <a:r>
              <a:rPr lang="en-US" altLang="zh-CN"/>
              <a:t>Adam Smith</a:t>
            </a:r>
            <a:r>
              <a:rPr lang="zh-CN" altLang="en-US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7800" y="952500"/>
            <a:ext cx="5122863" cy="4953000"/>
          </a:xfrm>
        </p:spPr>
        <p:txBody>
          <a:bodyPr/>
          <a:lstStyle/>
          <a:p>
            <a:r>
              <a:rPr lang="en-US" altLang="zh-CN" dirty="0"/>
              <a:t>1723-1790</a:t>
            </a:r>
          </a:p>
          <a:p>
            <a:r>
              <a:rPr lang="zh-CN" altLang="en-US" dirty="0"/>
              <a:t>英国经济学家、哲学家、作家</a:t>
            </a:r>
            <a:endParaRPr lang="en-US" altLang="zh-CN" dirty="0"/>
          </a:p>
          <a:p>
            <a:r>
              <a:rPr lang="zh-CN" altLang="en-US" dirty="0"/>
              <a:t>“经济学之父”</a:t>
            </a:r>
            <a:endParaRPr lang="en-US" altLang="zh-CN" dirty="0"/>
          </a:p>
          <a:p>
            <a:r>
              <a:rPr lang="zh-CN" altLang="en-US" dirty="0"/>
              <a:t>每个人在追求自身利益时，都会“被一只看不见的手引导着去达到并非出于其本意的目的”</a:t>
            </a:r>
          </a:p>
        </p:txBody>
      </p:sp>
      <p:pic>
        <p:nvPicPr>
          <p:cNvPr id="46086" name="Picture 4" descr="A drawing of a man standing up, with one hand holding a cane and the other pointing at a boo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9950" y="1391444"/>
            <a:ext cx="3003550" cy="4468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D61D42-66A1-40FE-BE06-6E13A23B77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CN" altLang="en-US" dirty="0"/>
              <a:t>结束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A740748-5173-41C0-969E-BCF105E70F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文本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spcBef>
                <a:spcPct val="0"/>
              </a:spcBef>
              <a:buClr>
                <a:srgbClr val="000066"/>
              </a:buClr>
              <a:buSzPct val="80000"/>
            </a:pPr>
            <a:r>
              <a:rPr kumimoji="1"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double shipment(</a:t>
            </a:r>
            <a:r>
              <a:rPr kumimoji="1"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int</a:t>
            </a:r>
            <a:r>
              <a:rPr kumimoji="1"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n, double m, goods * p) {</a:t>
            </a:r>
          </a:p>
          <a:p>
            <a:pPr marL="342900" indent="-342900">
              <a:spcBef>
                <a:spcPct val="0"/>
              </a:spcBef>
              <a:buClr>
                <a:srgbClr val="000066"/>
              </a:buClr>
              <a:buSzPct val="80000"/>
            </a:pPr>
            <a:r>
              <a:rPr kumimoji="1"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   sort(n, p);</a:t>
            </a:r>
          </a:p>
          <a:p>
            <a:pPr marL="342900" indent="-342900">
              <a:spcBef>
                <a:spcPct val="0"/>
              </a:spcBef>
              <a:buClr>
                <a:srgbClr val="000066"/>
              </a:buClr>
              <a:buSzPct val="80000"/>
            </a:pPr>
            <a:r>
              <a:rPr kumimoji="1"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   double </a:t>
            </a:r>
            <a:r>
              <a:rPr kumimoji="1"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total_weight</a:t>
            </a:r>
            <a:r>
              <a:rPr kumimoji="1"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= 0.0, </a:t>
            </a:r>
            <a:r>
              <a:rPr kumimoji="1"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total_value</a:t>
            </a:r>
            <a:r>
              <a:rPr kumimoji="1"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= 0.0;</a:t>
            </a:r>
          </a:p>
          <a:p>
            <a:pPr marL="342900" indent="-342900">
              <a:spcBef>
                <a:spcPct val="0"/>
              </a:spcBef>
              <a:buClr>
                <a:srgbClr val="000066"/>
              </a:buClr>
              <a:buSzPct val="80000"/>
            </a:pPr>
            <a:r>
              <a:rPr kumimoji="1"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   for (</a:t>
            </a:r>
            <a:r>
              <a:rPr kumimoji="1"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int</a:t>
            </a:r>
            <a:r>
              <a:rPr kumimoji="1"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kumimoji="1"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kumimoji="1"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= 0; </a:t>
            </a:r>
            <a:r>
              <a:rPr kumimoji="1"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kumimoji="1"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&lt; n; </a:t>
            </a:r>
            <a:r>
              <a:rPr kumimoji="1"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kumimoji="1"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++) {</a:t>
            </a:r>
          </a:p>
          <a:p>
            <a:pPr marL="342900" indent="-342900">
              <a:spcBef>
                <a:spcPct val="0"/>
              </a:spcBef>
              <a:buClr>
                <a:srgbClr val="000066"/>
              </a:buClr>
              <a:buSzPct val="80000"/>
            </a:pPr>
            <a:r>
              <a:rPr kumimoji="1" lang="en-US" altLang="zh-CN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if (</a:t>
            </a:r>
            <a:r>
              <a:rPr kumimoji="1" lang="en-US" altLang="zh-CN" dirty="0" err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total_weight</a:t>
            </a:r>
            <a:r>
              <a:rPr kumimoji="1" lang="en-US" altLang="zh-CN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+ p[</a:t>
            </a:r>
            <a:r>
              <a:rPr kumimoji="1" lang="en-US" altLang="zh-CN" dirty="0" err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kumimoji="1" lang="en-US" altLang="zh-CN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].weight &gt; m) {</a:t>
            </a:r>
          </a:p>
          <a:p>
            <a:pPr marL="342900" indent="-342900">
              <a:spcBef>
                <a:spcPct val="0"/>
              </a:spcBef>
              <a:buClr>
                <a:srgbClr val="000066"/>
              </a:buClr>
              <a:buSzPct val="80000"/>
            </a:pPr>
            <a:r>
              <a:rPr kumimoji="1" lang="en-US" altLang="zh-CN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</a:t>
            </a:r>
            <a:r>
              <a:rPr kumimoji="1" lang="en-US" altLang="zh-CN" dirty="0" err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total_value</a:t>
            </a:r>
            <a:r>
              <a:rPr kumimoji="1" lang="en-US" altLang="zh-CN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+= p[</a:t>
            </a:r>
            <a:r>
              <a:rPr kumimoji="1" lang="en-US" altLang="zh-CN" dirty="0" err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kumimoji="1" lang="en-US" altLang="zh-CN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].value *</a:t>
            </a:r>
          </a:p>
          <a:p>
            <a:pPr marL="342900" indent="-342900">
              <a:spcBef>
                <a:spcPct val="0"/>
              </a:spcBef>
              <a:buClr>
                <a:srgbClr val="000066"/>
              </a:buClr>
              <a:buSzPct val="80000"/>
            </a:pPr>
            <a:r>
              <a:rPr kumimoji="1" lang="en-US" altLang="zh-CN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        (m - </a:t>
            </a:r>
            <a:r>
              <a:rPr kumimoji="1" lang="en-US" altLang="zh-CN" dirty="0" err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total_weight</a:t>
            </a:r>
            <a:r>
              <a:rPr kumimoji="1" lang="en-US" altLang="zh-CN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 / p[</a:t>
            </a:r>
            <a:r>
              <a:rPr kumimoji="1" lang="en-US" altLang="zh-CN" dirty="0" err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kumimoji="1" lang="en-US" altLang="zh-CN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].weight;</a:t>
            </a:r>
          </a:p>
          <a:p>
            <a:pPr marL="342900" indent="-342900">
              <a:spcBef>
                <a:spcPct val="0"/>
              </a:spcBef>
              <a:buClr>
                <a:srgbClr val="000066"/>
              </a:buClr>
              <a:buSzPct val="80000"/>
            </a:pPr>
            <a:r>
              <a:rPr kumimoji="1" lang="en-US" altLang="zh-CN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break;</a:t>
            </a:r>
          </a:p>
          <a:p>
            <a:pPr marL="342900" indent="-342900">
              <a:spcBef>
                <a:spcPct val="0"/>
              </a:spcBef>
              <a:buClr>
                <a:srgbClr val="000066"/>
              </a:buClr>
              <a:buSzPct val="80000"/>
            </a:pPr>
            <a:r>
              <a:rPr kumimoji="1" lang="en-US" altLang="zh-CN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}</a:t>
            </a:r>
          </a:p>
          <a:p>
            <a:pPr marL="342900" indent="-342900">
              <a:spcBef>
                <a:spcPct val="0"/>
              </a:spcBef>
              <a:buClr>
                <a:srgbClr val="000066"/>
              </a:buClr>
              <a:buSzPct val="80000"/>
            </a:pPr>
            <a:r>
              <a:rPr kumimoji="1"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       </a:t>
            </a:r>
            <a:r>
              <a:rPr kumimoji="1"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total_weight</a:t>
            </a:r>
            <a:r>
              <a:rPr kumimoji="1"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+= p[</a:t>
            </a:r>
            <a:r>
              <a:rPr kumimoji="1"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kumimoji="1"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].weight;</a:t>
            </a:r>
          </a:p>
          <a:p>
            <a:pPr marL="342900" indent="-342900">
              <a:spcBef>
                <a:spcPct val="0"/>
              </a:spcBef>
              <a:buClr>
                <a:srgbClr val="000066"/>
              </a:buClr>
              <a:buSzPct val="80000"/>
            </a:pPr>
            <a:r>
              <a:rPr kumimoji="1"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       </a:t>
            </a:r>
            <a:r>
              <a:rPr kumimoji="1"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total_value</a:t>
            </a:r>
            <a:r>
              <a:rPr kumimoji="1"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+= p[</a:t>
            </a:r>
            <a:r>
              <a:rPr kumimoji="1"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kumimoji="1"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].value;</a:t>
            </a:r>
          </a:p>
          <a:p>
            <a:pPr marL="342900" indent="-342900">
              <a:spcBef>
                <a:spcPct val="0"/>
              </a:spcBef>
              <a:buClr>
                <a:srgbClr val="000066"/>
              </a:buClr>
              <a:buSzPct val="80000"/>
            </a:pPr>
            <a:r>
              <a:rPr kumimoji="1"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   }</a:t>
            </a:r>
          </a:p>
          <a:p>
            <a:pPr marL="342900" indent="-342900">
              <a:spcBef>
                <a:spcPct val="0"/>
              </a:spcBef>
              <a:buClr>
                <a:srgbClr val="000066"/>
              </a:buClr>
              <a:buSzPct val="80000"/>
            </a:pPr>
            <a:r>
              <a:rPr kumimoji="1"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   return </a:t>
            </a:r>
            <a:r>
              <a:rPr kumimoji="1"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total_value</a:t>
            </a:r>
            <a:r>
              <a:rPr kumimoji="1"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;</a:t>
            </a:r>
          </a:p>
          <a:p>
            <a:pPr marL="342900" indent="-342900">
              <a:spcBef>
                <a:spcPct val="0"/>
              </a:spcBef>
              <a:buClr>
                <a:srgbClr val="000066"/>
              </a:buClr>
              <a:buSzPct val="80000"/>
            </a:pPr>
            <a:r>
              <a:rPr kumimoji="1"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}</a:t>
            </a:r>
            <a:endParaRPr kumimoji="1"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4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任务</a:t>
            </a:r>
            <a:r>
              <a:rPr lang="en-US" altLang="zh-CN"/>
              <a:t>1</a:t>
            </a:r>
            <a:r>
              <a:rPr lang="zh-CN" altLang="en-US"/>
              <a:t>小结</a:t>
            </a:r>
          </a:p>
        </p:txBody>
      </p:sp>
      <p:sp>
        <p:nvSpPr>
          <p:cNvPr id="21507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这种思路不考虑一次选择对以后选择的影响，只考虑当前能够“最快”达到目标的方法，称为“贪心法”</a:t>
            </a:r>
            <a:endParaRPr lang="en-US" altLang="zh-CN" dirty="0"/>
          </a:p>
          <a:p>
            <a:r>
              <a:rPr lang="zh-CN" altLang="en-US" dirty="0"/>
              <a:t>贪心法的适用范围：一类多阶段决策问题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任务</a:t>
            </a:r>
            <a:r>
              <a:rPr lang="en-US" altLang="zh-CN"/>
              <a:t>1</a:t>
            </a:r>
            <a:r>
              <a:rPr lang="zh-CN" altLang="en-US"/>
              <a:t>小结</a:t>
            </a:r>
          </a:p>
        </p:txBody>
      </p:sp>
      <p:sp>
        <p:nvSpPr>
          <p:cNvPr id="21507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多阶段决策问题：问题的解决过程可以分成若干阶段，每个阶段做出相应的决策</a:t>
            </a:r>
            <a:endParaRPr lang="en-US" altLang="zh-CN" dirty="0"/>
          </a:p>
          <a:p>
            <a:r>
              <a:rPr lang="zh-CN" altLang="en-US" dirty="0"/>
              <a:t>很多实际问题的解决过程可以分成若干阶段，每个阶段做出相应的决策，每个决策会使得问题从一个状态变为另一个状态</a:t>
            </a:r>
            <a:endParaRPr lang="en-US" altLang="zh-CN" dirty="0"/>
          </a:p>
          <a:p>
            <a:pPr lvl="1"/>
            <a:r>
              <a:rPr lang="zh-CN" altLang="en-US" dirty="0"/>
              <a:t>下棋</a:t>
            </a:r>
            <a:endParaRPr lang="en-US" altLang="zh-CN" dirty="0"/>
          </a:p>
          <a:p>
            <a:pPr lvl="1"/>
            <a:r>
              <a:rPr lang="zh-CN" altLang="en-US" dirty="0"/>
              <a:t>行程预定</a:t>
            </a:r>
            <a:endParaRPr lang="en-US" altLang="zh-CN" dirty="0"/>
          </a:p>
          <a:p>
            <a:pPr lvl="1"/>
            <a:r>
              <a:rPr lang="zh-CN" altLang="en-US" dirty="0"/>
              <a:t>选课</a:t>
            </a:r>
            <a:endParaRPr lang="en-US" altLang="zh-CN" dirty="0"/>
          </a:p>
          <a:p>
            <a:pPr lvl="1"/>
            <a:r>
              <a:rPr lang="en-US" altLang="zh-CN" dirty="0"/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1119689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贪心法小结</a:t>
            </a:r>
          </a:p>
        </p:txBody>
      </p:sp>
      <p:sp>
        <p:nvSpPr>
          <p:cNvPr id="4198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贪心法只适用于，子问题的最优解一定包括当前阶段的最优解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23598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任务</a:t>
            </a:r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2253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已知</a:t>
            </a:r>
            <a:r>
              <a:rPr lang="en-US" altLang="zh-CN"/>
              <a:t>12</a:t>
            </a:r>
            <a:r>
              <a:rPr lang="zh-CN" altLang="en-US"/>
              <a:t>个电视节目的开始和结束时间，但是你同时只能观看一个电视节目，为了完整的看到更多的电视节目，你决定编程解决看哪些节目的问题</a:t>
            </a:r>
          </a:p>
        </p:txBody>
      </p:sp>
      <p:graphicFrame>
        <p:nvGraphicFramePr>
          <p:cNvPr id="22534" name="Object 2"/>
          <p:cNvGraphicFramePr>
            <a:graphicFrameLocks noChangeAspect="1"/>
          </p:cNvGraphicFramePr>
          <p:nvPr/>
        </p:nvGraphicFramePr>
        <p:xfrm>
          <a:off x="971550" y="3929063"/>
          <a:ext cx="7243763" cy="2078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工作表" r:id="rId3" imgW="7153380" imgH="2066835" progId="Excel.Sheet.12">
                  <p:embed/>
                </p:oleObj>
              </mc:Choice>
              <mc:Fallback>
                <p:oleObj name="工作表" r:id="rId3" imgW="7153380" imgH="2066835" progId="Excel.Sheet.12">
                  <p:embed/>
                  <p:pic>
                    <p:nvPicPr>
                      <p:cNvPr id="2253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3929063"/>
                        <a:ext cx="7243763" cy="2078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任务</a:t>
            </a:r>
            <a:r>
              <a:rPr lang="en-US" altLang="zh-CN"/>
              <a:t>2</a:t>
            </a:r>
            <a:endParaRPr lang="zh-CN" altLang="en-US"/>
          </a:p>
        </p:txBody>
      </p:sp>
      <p:graphicFrame>
        <p:nvGraphicFramePr>
          <p:cNvPr id="22" name="内容占位符 21"/>
          <p:cNvGraphicFramePr>
            <a:graphicFrameLocks noGrp="1"/>
          </p:cNvGraphicFramePr>
          <p:nvPr>
            <p:ph idx="1"/>
          </p:nvPr>
        </p:nvGraphicFramePr>
        <p:xfrm>
          <a:off x="457200" y="1371600"/>
          <a:ext cx="8229600" cy="4953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&quot;a36c6e1c-6321-466d-8a64-a6476ca48f78&quot;,&quot;Name&quot;:&quot;留边&quot;,&quot;Kind&quot;:&quot;Custom&quot;,&quot;OldGuidesSetting&quot;:{&quot;HeaderHeight&quot;:12.0,&quot;FooterHeight&quot;:6.0,&quot;SideMargin&quot;:2.0,&quot;TopMargin&quot;:0.0,&quot;BottomMargin&quot;:0.0,&quot;IntervalMargin&quot;:2.0}}"/>
</p:tagLst>
</file>

<file path=ppt/theme/theme1.xml><?xml version="1.0" encoding="utf-8"?>
<a:theme xmlns:a="http://schemas.openxmlformats.org/drawingml/2006/main" name="tsinghua BW">
  <a:themeElements>
    <a:clrScheme name="自定义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2D2DB9"/>
      </a:hlink>
      <a:folHlink>
        <a:srgbClr val="2D2DB9"/>
      </a:folHlink>
    </a:clrScheme>
    <a:fontScheme name="tsinghua BW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tsinghua BW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singhua BW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singhua BW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singhua BW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singhua BW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singhua BW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singhua BW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60596</TotalTime>
  <Words>1595</Words>
  <Application>Microsoft Office PowerPoint</Application>
  <PresentationFormat>全屏显示(4:3)</PresentationFormat>
  <Paragraphs>226</Paragraphs>
  <Slides>31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1" baseType="lpstr">
      <vt:lpstr>微软雅黑</vt:lpstr>
      <vt:lpstr>Arial</vt:lpstr>
      <vt:lpstr>Consolas</vt:lpstr>
      <vt:lpstr>Garamond</vt:lpstr>
      <vt:lpstr>Times New Roman</vt:lpstr>
      <vt:lpstr>Wingdings</vt:lpstr>
      <vt:lpstr>仿宋</vt:lpstr>
      <vt:lpstr>黑体</vt:lpstr>
      <vt:lpstr>tsinghua BW</vt:lpstr>
      <vt:lpstr>工作表</vt:lpstr>
      <vt:lpstr>第13节、贪心法 教材第13章</vt:lpstr>
      <vt:lpstr>任务1</vt:lpstr>
      <vt:lpstr>任务1</vt:lpstr>
      <vt:lpstr>任务1</vt:lpstr>
      <vt:lpstr>任务1小结</vt:lpstr>
      <vt:lpstr>任务1小结</vt:lpstr>
      <vt:lpstr>贪心法小结</vt:lpstr>
      <vt:lpstr>任务2</vt:lpstr>
      <vt:lpstr>任务2</vt:lpstr>
      <vt:lpstr>任务2</vt:lpstr>
      <vt:lpstr>任务2</vt:lpstr>
      <vt:lpstr>任务2</vt:lpstr>
      <vt:lpstr>任务2</vt:lpstr>
      <vt:lpstr>任务2</vt:lpstr>
      <vt:lpstr>任务2</vt:lpstr>
      <vt:lpstr>任务2</vt:lpstr>
      <vt:lpstr>任务2</vt:lpstr>
      <vt:lpstr>任务2</vt:lpstr>
      <vt:lpstr>任务2</vt:lpstr>
      <vt:lpstr>任务2小结</vt:lpstr>
      <vt:lpstr>任务3</vt:lpstr>
      <vt:lpstr>任务3</vt:lpstr>
      <vt:lpstr>任务3</vt:lpstr>
      <vt:lpstr>任务3</vt:lpstr>
      <vt:lpstr>任务3</vt:lpstr>
      <vt:lpstr>任务3</vt:lpstr>
      <vt:lpstr>任务3</vt:lpstr>
      <vt:lpstr>任务3思考</vt:lpstr>
      <vt:lpstr>贪心法小结</vt:lpstr>
      <vt:lpstr>亚当·斯密（Adam Smith）</vt:lpstr>
      <vt:lpstr>结束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123</dc:creator>
  <cp:lastModifiedBy>Wang Yu-Ping</cp:lastModifiedBy>
  <cp:revision>4696</cp:revision>
  <cp:lastPrinted>2021-05-12T04:01:31Z</cp:lastPrinted>
  <dcterms:created xsi:type="dcterms:W3CDTF">2004-01-03T01:02:19Z</dcterms:created>
  <dcterms:modified xsi:type="dcterms:W3CDTF">2021-11-10T02:37:14Z</dcterms:modified>
</cp:coreProperties>
</file>