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6" r:id="rId1"/>
  </p:sldMasterIdLst>
  <p:notesMasterIdLst>
    <p:notesMasterId r:id="rId49"/>
  </p:notesMasterIdLst>
  <p:handoutMasterIdLst>
    <p:handoutMasterId r:id="rId50"/>
  </p:handoutMasterIdLst>
  <p:sldIdLst>
    <p:sldId id="1241" r:id="rId2"/>
    <p:sldId id="279" r:id="rId3"/>
    <p:sldId id="327" r:id="rId4"/>
    <p:sldId id="303" r:id="rId5"/>
    <p:sldId id="304" r:id="rId6"/>
    <p:sldId id="282" r:id="rId7"/>
    <p:sldId id="283" r:id="rId8"/>
    <p:sldId id="286" r:id="rId9"/>
    <p:sldId id="285" r:id="rId10"/>
    <p:sldId id="284" r:id="rId11"/>
    <p:sldId id="287" r:id="rId12"/>
    <p:sldId id="288" r:id="rId13"/>
    <p:sldId id="291" r:id="rId14"/>
    <p:sldId id="289" r:id="rId15"/>
    <p:sldId id="292" r:id="rId16"/>
    <p:sldId id="290" r:id="rId17"/>
    <p:sldId id="293" r:id="rId18"/>
    <p:sldId id="294" r:id="rId19"/>
    <p:sldId id="296" r:id="rId20"/>
    <p:sldId id="297" r:id="rId21"/>
    <p:sldId id="298" r:id="rId22"/>
    <p:sldId id="299" r:id="rId23"/>
    <p:sldId id="300" r:id="rId24"/>
    <p:sldId id="295" r:id="rId25"/>
    <p:sldId id="301" r:id="rId26"/>
    <p:sldId id="302" r:id="rId27"/>
    <p:sldId id="305" r:id="rId28"/>
    <p:sldId id="306" r:id="rId29"/>
    <p:sldId id="307" r:id="rId30"/>
    <p:sldId id="308" r:id="rId31"/>
    <p:sldId id="309" r:id="rId32"/>
    <p:sldId id="310" r:id="rId33"/>
    <p:sldId id="311" r:id="rId34"/>
    <p:sldId id="312" r:id="rId35"/>
    <p:sldId id="313" r:id="rId36"/>
    <p:sldId id="315" r:id="rId37"/>
    <p:sldId id="317" r:id="rId38"/>
    <p:sldId id="318" r:id="rId39"/>
    <p:sldId id="319" r:id="rId40"/>
    <p:sldId id="321" r:id="rId41"/>
    <p:sldId id="323" r:id="rId42"/>
    <p:sldId id="324" r:id="rId43"/>
    <p:sldId id="316" r:id="rId44"/>
    <p:sldId id="325" r:id="rId45"/>
    <p:sldId id="326" r:id="rId46"/>
    <p:sldId id="328" r:id="rId47"/>
    <p:sldId id="278" r:id="rId48"/>
  </p:sldIdLst>
  <p:sldSz cx="9144000" cy="6858000" type="screen4x3"/>
  <p:notesSz cx="6797675" cy="9929813"/>
  <p:custDataLst>
    <p:tags r:id="rId51"/>
  </p:custDataLst>
  <p:defaultTextStyle>
    <a:defPPr>
      <a:defRPr lang="zh-CN"/>
    </a:defPPr>
    <a:lvl1pPr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rgbClr val="FFFF00"/>
        </a:solidFill>
        <a:latin typeface="Garamond" panose="02020404030301010803" pitchFamily="18" charset="0"/>
        <a:ea typeface="宋体" panose="02010600030101010101" pitchFamily="2" charset="-122"/>
        <a:cs typeface="+mn-cs"/>
      </a:defRPr>
    </a:lvl5pPr>
    <a:lvl6pPr marL="22860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6pPr>
    <a:lvl7pPr marL="27432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7pPr>
    <a:lvl8pPr marL="32004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8pPr>
    <a:lvl9pPr marL="3657600" algn="l" defTabSz="914400" rtl="0" eaLnBrk="1" latinLnBrk="0" hangingPunct="1">
      <a:defRPr sz="2800" kern="1200">
        <a:solidFill>
          <a:srgbClr val="FFFF00"/>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pos="112" userDrawn="1">
          <p15:clr>
            <a:srgbClr val="A4A3A4"/>
          </p15:clr>
        </p15:guide>
        <p15:guide id="2" pos="5640" userDrawn="1">
          <p15:clr>
            <a:srgbClr val="A4A3A4"/>
          </p15:clr>
        </p15:guide>
        <p15:guide id="3" orient="horz" pos="512" userDrawn="1">
          <p15:clr>
            <a:srgbClr val="A4A3A4"/>
          </p15:clr>
        </p15:guide>
        <p15:guide id="4" orient="horz" pos="600" userDrawn="1">
          <p15:clr>
            <a:srgbClr val="A4A3A4"/>
          </p15:clr>
        </p15:guide>
        <p15:guide id="5" orient="horz" pos="4056" userDrawn="1">
          <p15:clr>
            <a:srgbClr val="A4A3A4"/>
          </p15:clr>
        </p15:guide>
        <p15:guide id="6" orient="horz" pos="3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FF00"/>
    <a:srgbClr val="55861D"/>
    <a:srgbClr val="598925"/>
    <a:srgbClr val="458925"/>
    <a:srgbClr val="457705"/>
    <a:srgbClr val="057745"/>
    <a:srgbClr val="EBEBFF"/>
    <a:srgbClr val="EBFFF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9" autoAdjust="0"/>
    <p:restoredTop sz="84670" autoAdjust="0"/>
  </p:normalViewPr>
  <p:slideViewPr>
    <p:cSldViewPr>
      <p:cViewPr>
        <p:scale>
          <a:sx n="75" d="100"/>
          <a:sy n="75" d="100"/>
        </p:scale>
        <p:origin x="763" y="106"/>
      </p:cViewPr>
      <p:guideLst>
        <p:guide pos="112"/>
        <p:guide pos="5640"/>
        <p:guide orient="horz" pos="512"/>
        <p:guide orient="horz" pos="600"/>
        <p:guide orient="horz" pos="4056"/>
        <p:guide orient="horz" pos="3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4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2"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1" name="Rectangle 3"/>
          <p:cNvSpPr>
            <a:spLocks noGrp="1" noChangeArrowheads="1"/>
          </p:cNvSpPr>
          <p:nvPr>
            <p:ph type="dt" sz="quarter" idx="1"/>
          </p:nvPr>
        </p:nvSpPr>
        <p:spPr bwMode="auto">
          <a:xfrm>
            <a:off x="3852228" y="5"/>
            <a:ext cx="2945448"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2" name="Rectangle 4"/>
          <p:cNvSpPr>
            <a:spLocks noGrp="1" noChangeArrowheads="1"/>
          </p:cNvSpPr>
          <p:nvPr>
            <p:ph type="ftr" sz="quarter" idx="2"/>
          </p:nvPr>
        </p:nvSpPr>
        <p:spPr bwMode="auto">
          <a:xfrm>
            <a:off x="2" y="9433486"/>
            <a:ext cx="2945450" cy="4963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Arial" panose="020B0604020202020204" pitchFamily="34"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3852228" y="9433486"/>
            <a:ext cx="2945448" cy="49632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Arial" panose="020B0604020202020204" pitchFamily="34" charset="0"/>
              </a:defRPr>
            </a:lvl1pPr>
          </a:lstStyle>
          <a:p>
            <a:pPr>
              <a:defRPr/>
            </a:pPr>
            <a:fld id="{A6464EB5-FCC0-410E-A77A-22E4C8194E0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bwMode="auto">
          <a:xfrm>
            <a:off x="2"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279555" name="Rectangle 3"/>
          <p:cNvSpPr>
            <a:spLocks noGrp="1" noChangeArrowheads="1"/>
          </p:cNvSpPr>
          <p:nvPr>
            <p:ph type="dt" idx="1"/>
          </p:nvPr>
        </p:nvSpPr>
        <p:spPr bwMode="auto">
          <a:xfrm>
            <a:off x="3850653" y="5"/>
            <a:ext cx="2945450" cy="496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17575"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7" name="Rectangle 5"/>
          <p:cNvSpPr>
            <a:spLocks noGrp="1" noChangeArrowheads="1"/>
          </p:cNvSpPr>
          <p:nvPr>
            <p:ph type="body" sz="quarter" idx="3"/>
          </p:nvPr>
        </p:nvSpPr>
        <p:spPr bwMode="auto">
          <a:xfrm>
            <a:off x="680085" y="4715940"/>
            <a:ext cx="5437511" cy="4468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9558" name="Rectangle 6"/>
          <p:cNvSpPr>
            <a:spLocks noGrp="1" noChangeArrowheads="1"/>
          </p:cNvSpPr>
          <p:nvPr>
            <p:ph type="ftr" sz="quarter" idx="4"/>
          </p:nvPr>
        </p:nvSpPr>
        <p:spPr bwMode="auto">
          <a:xfrm>
            <a:off x="2" y="9431874"/>
            <a:ext cx="2945450" cy="4963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solidFill>
                  <a:schemeClr val="tx1"/>
                </a:solidFill>
                <a:latin typeface="Times New Roman" panose="02020603050405020304" pitchFamily="18" charset="0"/>
              </a:defRPr>
            </a:lvl1pPr>
          </a:lstStyle>
          <a:p>
            <a:pPr>
              <a:defRPr/>
            </a:pPr>
            <a:endParaRPr lang="en-US" altLang="zh-CN"/>
          </a:p>
        </p:txBody>
      </p:sp>
      <p:sp>
        <p:nvSpPr>
          <p:cNvPr id="279559" name="Rectangle 7"/>
          <p:cNvSpPr>
            <a:spLocks noGrp="1" noChangeArrowheads="1"/>
          </p:cNvSpPr>
          <p:nvPr>
            <p:ph type="sldNum" sz="quarter" idx="5"/>
          </p:nvPr>
        </p:nvSpPr>
        <p:spPr bwMode="auto">
          <a:xfrm>
            <a:off x="3850653" y="9431874"/>
            <a:ext cx="2945450" cy="4963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defRPr>
            </a:lvl1pPr>
          </a:lstStyle>
          <a:p>
            <a:pPr>
              <a:defRPr/>
            </a:pPr>
            <a:fld id="{E17F9885-8AD0-493C-ABA4-D0D9CA6722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1pPr>
    <a:lvl2pPr marL="4572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2pPr>
    <a:lvl3pPr marL="9144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3pPr>
    <a:lvl4pPr marL="13716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4pPr>
    <a:lvl5pPr marL="1828800" algn="l" rtl="0" eaLnBrk="0" fontAlgn="base" hangingPunct="0">
      <a:spcBef>
        <a:spcPct val="30000"/>
      </a:spcBef>
      <a:spcAft>
        <a:spcPct val="0"/>
      </a:spcAft>
      <a:defRPr sz="1200" kern="1200">
        <a:solidFill>
          <a:schemeClr val="tx1"/>
        </a:solidFill>
        <a:latin typeface="Times New Roman" pitchFamily="18" charset="0"/>
        <a:ea typeface="黑体" pitchFamily="2" charset="-122"/>
        <a:cs typeface="黑体" panose="02010609060101010101" pitchFamily="49"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90A31C39-2CC1-4FCC-839F-8ACAF79CD4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D2CD1246-E9DF-4A74-B340-C504ABBD05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1496F128-60C6-4344-B757-1C4842BB15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1ED9DD-7427-4E25-B56E-4097410F5FCE}" type="slidenum">
              <a:rPr lang="zh-CN" altLang="en-US">
                <a:latin typeface="Arial" panose="020B0604020202020204" pitchFamily="34" charset="0"/>
              </a:rPr>
              <a:pPr>
                <a:spcBef>
                  <a:spcPct val="0"/>
                </a:spcBef>
              </a:pPr>
              <a:t>47</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197771"/>
            <a:ext cx="9144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0" name="Rectangle 2"/>
          <p:cNvSpPr>
            <a:spLocks noGrp="1" noChangeArrowheads="1"/>
          </p:cNvSpPr>
          <p:nvPr>
            <p:ph type="ctrTitle"/>
          </p:nvPr>
        </p:nvSpPr>
        <p:spPr>
          <a:xfrm>
            <a:off x="685800" y="1948408"/>
            <a:ext cx="7772400" cy="1143000"/>
          </a:xfrm>
        </p:spPr>
        <p:txBody>
          <a:bodyPr/>
          <a:lstStyle>
            <a:lvl1pPr>
              <a:defRPr sz="4400">
                <a:solidFill>
                  <a:schemeClr val="accent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22211" name="Rectangle 3"/>
          <p:cNvSpPr>
            <a:spLocks noGrp="1" noChangeArrowheads="1"/>
          </p:cNvSpPr>
          <p:nvPr>
            <p:ph type="subTitle" idx="1"/>
          </p:nvPr>
        </p:nvSpPr>
        <p:spPr>
          <a:xfrm>
            <a:off x="1371600" y="3548608"/>
            <a:ext cx="6400800" cy="1752600"/>
          </a:xfrm>
        </p:spPr>
        <p:txBody>
          <a:bodyPr/>
          <a:lstStyle>
            <a:lvl1pPr marL="0" indent="0" algn="ctr">
              <a:buFontTx/>
              <a:buNone/>
              <a:defRPr sz="4000" b="0"/>
            </a:lvl1pPr>
          </a:lstStyle>
          <a:p>
            <a:r>
              <a:rPr lang="zh-CN" altLang="en-US" dirty="0"/>
              <a:t>单击此处编辑母版副标题样式</a:t>
            </a:r>
          </a:p>
        </p:txBody>
      </p:sp>
    </p:spTree>
    <p:extLst>
      <p:ext uri="{BB962C8B-B14F-4D97-AF65-F5344CB8AC3E}">
        <p14:creationId xmlns:p14="http://schemas.microsoft.com/office/powerpoint/2010/main" val="174820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0560C90-5430-4B3D-A268-8D896A223BA5}"/>
              </a:ext>
            </a:extLst>
          </p:cNvPr>
          <p:cNvSpPr>
            <a:spLocks/>
          </p:cNvSpPr>
          <p:nvPr userDrawn="1"/>
        </p:nvSpPr>
        <p:spPr bwMode="auto">
          <a:xfrm>
            <a:off x="-6709" y="6438899"/>
            <a:ext cx="9150709" cy="4191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3">
            <a:extLst>
              <a:ext uri="{FF2B5EF4-FFF2-40B4-BE49-F238E27FC236}">
                <a16:creationId xmlns:a16="http://schemas.microsoft.com/office/drawing/2014/main" id="{C65C3174-AA85-4DAC-BFEE-959C470ADEB0}"/>
              </a:ext>
            </a:extLst>
          </p:cNvPr>
          <p:cNvSpPr txBox="1">
            <a:spLocks noChangeArrowheads="1"/>
          </p:cNvSpPr>
          <p:nvPr userDrawn="1"/>
        </p:nvSpPr>
        <p:spPr bwMode="auto">
          <a:xfrm>
            <a:off x="7858125" y="65198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Garamond" panose="02020404030301010803" pitchFamily="18" charset="0"/>
                <a:ea typeface="宋体" panose="02010600030101010101" pitchFamily="2" charset="-122"/>
              </a:defRPr>
            </a:lvl1pPr>
            <a:lvl2pPr marL="742950" indent="-285750">
              <a:defRPr sz="2800">
                <a:solidFill>
                  <a:srgbClr val="FFFF00"/>
                </a:solidFill>
                <a:latin typeface="Garamond" panose="02020404030301010803" pitchFamily="18" charset="0"/>
                <a:ea typeface="宋体" panose="02010600030101010101" pitchFamily="2" charset="-122"/>
              </a:defRPr>
            </a:lvl2pPr>
            <a:lvl3pPr marL="1143000" indent="-228600">
              <a:defRPr sz="2800">
                <a:solidFill>
                  <a:srgbClr val="FFFF00"/>
                </a:solidFill>
                <a:latin typeface="Garamond" panose="02020404030301010803" pitchFamily="18" charset="0"/>
                <a:ea typeface="宋体" panose="02010600030101010101" pitchFamily="2" charset="-122"/>
              </a:defRPr>
            </a:lvl3pPr>
            <a:lvl4pPr marL="1600200" indent="-228600">
              <a:defRPr sz="2800">
                <a:solidFill>
                  <a:srgbClr val="FFFF00"/>
                </a:solidFill>
                <a:latin typeface="Garamond" panose="02020404030301010803" pitchFamily="18" charset="0"/>
                <a:ea typeface="宋体" panose="02010600030101010101" pitchFamily="2" charset="-122"/>
              </a:defRPr>
            </a:lvl4pPr>
            <a:lvl5pPr marL="2057400" indent="-228600">
              <a:defRPr sz="2800">
                <a:solidFill>
                  <a:srgbClr val="FFFF00"/>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9pPr>
          </a:lstStyle>
          <a:p>
            <a:pPr algn="r" eaLnBrk="1" hangingPunct="1">
              <a:defRPr/>
            </a:pPr>
            <a:fld id="{C5E4CE50-40E5-4EF9-B5B8-04C497FD67B9}" type="slidenum">
              <a:rPr lang="zh-CN" altLang="en-US" sz="1600" smtClean="0">
                <a:solidFill>
                  <a:schemeClr val="bg1"/>
                </a:solidFill>
                <a:latin typeface="微软雅黑" panose="020B0503020204020204" pitchFamily="34" charset="-122"/>
                <a:ea typeface="微软雅黑" panose="020B0503020204020204" pitchFamily="34" charset="-122"/>
              </a:rPr>
              <a:pPr algn="r" eaLnBrk="1" hangingPunct="1">
                <a:defRPr/>
              </a:pPr>
              <a:t>‹#›</a:t>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AD8035B8-F57A-42F8-A7E3-48076D681120}"/>
              </a:ext>
            </a:extLst>
          </p:cNvPr>
          <p:cNvSpPr txBox="1">
            <a:spLocks/>
          </p:cNvSpPr>
          <p:nvPr userDrawn="1"/>
        </p:nvSpPr>
        <p:spPr bwMode="auto">
          <a:xfrm>
            <a:off x="177800" y="6438899"/>
            <a:ext cx="877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a:lstStyle>
          <a:p>
            <a:r>
              <a:rPr lang="zh-CN" altLang="en-US" sz="1800" kern="0" dirty="0">
                <a:solidFill>
                  <a:schemeClr val="bg1"/>
                </a:solidFill>
              </a:rPr>
              <a:t>程序设计基础</a:t>
            </a:r>
          </a:p>
        </p:txBody>
      </p:sp>
      <p:sp>
        <p:nvSpPr>
          <p:cNvPr id="9" name="矩形 8">
            <a:extLst>
              <a:ext uri="{FF2B5EF4-FFF2-40B4-BE49-F238E27FC236}">
                <a16:creationId xmlns:a16="http://schemas.microsoft.com/office/drawing/2014/main" id="{4F68125C-1C36-44CA-8678-6142D97E4784}"/>
              </a:ext>
            </a:extLst>
          </p:cNvPr>
          <p:cNvSpPr/>
          <p:nvPr userDrawn="1"/>
        </p:nvSpPr>
        <p:spPr bwMode="auto">
          <a:xfrm>
            <a:off x="-6709" y="0"/>
            <a:ext cx="9150709" cy="812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内容占位符 2">
            <a:extLst>
              <a:ext uri="{FF2B5EF4-FFF2-40B4-BE49-F238E27FC236}">
                <a16:creationId xmlns:a16="http://schemas.microsoft.com/office/drawing/2014/main" id="{6055B3EC-A512-4978-9D6F-E696C3385311}"/>
              </a:ext>
            </a:extLst>
          </p:cNvPr>
          <p:cNvSpPr>
            <a:spLocks noGrp="1"/>
          </p:cNvSpPr>
          <p:nvPr>
            <p:ph idx="1"/>
          </p:nvPr>
        </p:nvSpPr>
        <p:spPr>
          <a:xfrm>
            <a:off x="177800" y="952500"/>
            <a:ext cx="8775700" cy="5346700"/>
          </a:xfrm>
        </p:spPr>
        <p:txBody>
          <a:bodyPr/>
          <a:lstStyle>
            <a:lvl1pPr>
              <a:buClr>
                <a:srgbClr val="000066"/>
              </a:buClr>
              <a:buSzPct val="80000"/>
              <a:buFont typeface="Wingdings" pitchFamily="2" charset="2"/>
              <a:buChar char="n"/>
              <a:defRPr sz="3200" b="0">
                <a:latin typeface="Arial" panose="020B0604020202020204" pitchFamily="34" charset="0"/>
                <a:ea typeface="+mn-ea"/>
                <a:cs typeface="Arial" panose="020B0604020202020204" pitchFamily="34" charset="0"/>
              </a:defRPr>
            </a:lvl1pPr>
            <a:lvl2pPr>
              <a:buClr>
                <a:srgbClr val="000066"/>
              </a:buClr>
              <a:buSzPct val="80000"/>
              <a:defRPr sz="2800" b="0">
                <a:latin typeface="Arial" panose="020B0604020202020204" pitchFamily="34" charset="0"/>
                <a:ea typeface="+mn-ea"/>
                <a:cs typeface="Arial" panose="020B0604020202020204" pitchFamily="34" charset="0"/>
              </a:defRPr>
            </a:lvl2pPr>
            <a:lvl3pPr>
              <a:buClr>
                <a:srgbClr val="000066"/>
              </a:buClr>
              <a:buSzPct val="80000"/>
              <a:defRPr sz="2400" b="0">
                <a:latin typeface="Arial" panose="020B0604020202020204" pitchFamily="34" charset="0"/>
                <a:ea typeface="+mn-ea"/>
                <a:cs typeface="Arial" panose="020B0604020202020204" pitchFamily="34" charset="0"/>
              </a:defRPr>
            </a:lvl3pPr>
            <a:lvl4pPr>
              <a:buClr>
                <a:srgbClr val="000066"/>
              </a:buClr>
              <a:buSzPct val="80000"/>
              <a:defRPr sz="2400" b="0">
                <a:latin typeface="Arial" panose="020B0604020202020204" pitchFamily="34" charset="0"/>
                <a:ea typeface="+mn-ea"/>
                <a:cs typeface="Arial" panose="020B0604020202020204" pitchFamily="34" charset="0"/>
              </a:defRPr>
            </a:lvl4pPr>
            <a:lvl5pPr>
              <a:buClr>
                <a:srgbClr val="000066"/>
              </a:buClr>
              <a:buSzPct val="80000"/>
              <a:defRPr sz="2400" b="0">
                <a:latin typeface="Arial" panose="020B0604020202020204" pitchFamily="34" charset="0"/>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177800" y="0"/>
            <a:ext cx="8775700" cy="812800"/>
          </a:xfrm>
        </p:spPr>
        <p:txBody>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94008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B0560C90-5430-4B3D-A268-8D896A223BA5}"/>
              </a:ext>
            </a:extLst>
          </p:cNvPr>
          <p:cNvSpPr>
            <a:spLocks/>
          </p:cNvSpPr>
          <p:nvPr userDrawn="1"/>
        </p:nvSpPr>
        <p:spPr bwMode="auto">
          <a:xfrm>
            <a:off x="-6709" y="6438899"/>
            <a:ext cx="9150709" cy="4191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TextBox 3">
            <a:extLst>
              <a:ext uri="{FF2B5EF4-FFF2-40B4-BE49-F238E27FC236}">
                <a16:creationId xmlns:a16="http://schemas.microsoft.com/office/drawing/2014/main" id="{C65C3174-AA85-4DAC-BFEE-959C470ADEB0}"/>
              </a:ext>
            </a:extLst>
          </p:cNvPr>
          <p:cNvSpPr txBox="1">
            <a:spLocks noChangeArrowheads="1"/>
          </p:cNvSpPr>
          <p:nvPr userDrawn="1"/>
        </p:nvSpPr>
        <p:spPr bwMode="auto">
          <a:xfrm>
            <a:off x="7858125" y="6519864"/>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rgbClr val="FFFF00"/>
                </a:solidFill>
                <a:latin typeface="Garamond" panose="02020404030301010803" pitchFamily="18" charset="0"/>
                <a:ea typeface="宋体" panose="02010600030101010101" pitchFamily="2" charset="-122"/>
              </a:defRPr>
            </a:lvl1pPr>
            <a:lvl2pPr marL="742950" indent="-285750">
              <a:defRPr sz="2800">
                <a:solidFill>
                  <a:srgbClr val="FFFF00"/>
                </a:solidFill>
                <a:latin typeface="Garamond" panose="02020404030301010803" pitchFamily="18" charset="0"/>
                <a:ea typeface="宋体" panose="02010600030101010101" pitchFamily="2" charset="-122"/>
              </a:defRPr>
            </a:lvl2pPr>
            <a:lvl3pPr marL="1143000" indent="-228600">
              <a:defRPr sz="2800">
                <a:solidFill>
                  <a:srgbClr val="FFFF00"/>
                </a:solidFill>
                <a:latin typeface="Garamond" panose="02020404030301010803" pitchFamily="18" charset="0"/>
                <a:ea typeface="宋体" panose="02010600030101010101" pitchFamily="2" charset="-122"/>
              </a:defRPr>
            </a:lvl3pPr>
            <a:lvl4pPr marL="1600200" indent="-228600">
              <a:defRPr sz="2800">
                <a:solidFill>
                  <a:srgbClr val="FFFF00"/>
                </a:solidFill>
                <a:latin typeface="Garamond" panose="02020404030301010803" pitchFamily="18" charset="0"/>
                <a:ea typeface="宋体" panose="02010600030101010101" pitchFamily="2" charset="-122"/>
              </a:defRPr>
            </a:lvl4pPr>
            <a:lvl5pPr marL="2057400" indent="-228600">
              <a:defRPr sz="2800">
                <a:solidFill>
                  <a:srgbClr val="FFFF00"/>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800">
                <a:solidFill>
                  <a:srgbClr val="FFFF00"/>
                </a:solidFill>
                <a:latin typeface="Garamond" panose="02020404030301010803" pitchFamily="18" charset="0"/>
                <a:ea typeface="宋体" panose="02010600030101010101" pitchFamily="2" charset="-122"/>
              </a:defRPr>
            </a:lvl9pPr>
          </a:lstStyle>
          <a:p>
            <a:pPr algn="r" eaLnBrk="1" hangingPunct="1">
              <a:defRPr/>
            </a:pPr>
            <a:fld id="{C5E4CE50-40E5-4EF9-B5B8-04C497FD67B9}" type="slidenum">
              <a:rPr lang="zh-CN" altLang="en-US" sz="1600" smtClean="0">
                <a:solidFill>
                  <a:schemeClr val="bg1"/>
                </a:solidFill>
                <a:latin typeface="微软雅黑" panose="020B0503020204020204" pitchFamily="34" charset="-122"/>
                <a:ea typeface="微软雅黑" panose="020B0503020204020204" pitchFamily="34" charset="-122"/>
              </a:rPr>
              <a:pPr algn="r" eaLnBrk="1" hangingPunct="1">
                <a:defRPr/>
              </a:pPr>
              <a:t>‹#›</a:t>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标题 1">
            <a:extLst>
              <a:ext uri="{FF2B5EF4-FFF2-40B4-BE49-F238E27FC236}">
                <a16:creationId xmlns:a16="http://schemas.microsoft.com/office/drawing/2014/main" id="{AD8035B8-F57A-42F8-A7E3-48076D681120}"/>
              </a:ext>
            </a:extLst>
          </p:cNvPr>
          <p:cNvSpPr txBox="1">
            <a:spLocks/>
          </p:cNvSpPr>
          <p:nvPr userDrawn="1"/>
        </p:nvSpPr>
        <p:spPr bwMode="auto">
          <a:xfrm>
            <a:off x="177800" y="6438899"/>
            <a:ext cx="8775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a:lstStyle>
          <a:p>
            <a:r>
              <a:rPr lang="zh-CN" altLang="en-US" sz="1800" kern="0" dirty="0">
                <a:solidFill>
                  <a:schemeClr val="bg1"/>
                </a:solidFill>
              </a:rPr>
              <a:t>程序设计基础</a:t>
            </a:r>
          </a:p>
        </p:txBody>
      </p:sp>
      <p:sp>
        <p:nvSpPr>
          <p:cNvPr id="9" name="矩形 8">
            <a:extLst>
              <a:ext uri="{FF2B5EF4-FFF2-40B4-BE49-F238E27FC236}">
                <a16:creationId xmlns:a16="http://schemas.microsoft.com/office/drawing/2014/main" id="{4F68125C-1C36-44CA-8678-6142D97E4784}"/>
              </a:ext>
            </a:extLst>
          </p:cNvPr>
          <p:cNvSpPr/>
          <p:nvPr userDrawn="1"/>
        </p:nvSpPr>
        <p:spPr bwMode="auto">
          <a:xfrm>
            <a:off x="-6709" y="0"/>
            <a:ext cx="9150709" cy="8128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内容占位符 2">
            <a:extLst>
              <a:ext uri="{FF2B5EF4-FFF2-40B4-BE49-F238E27FC236}">
                <a16:creationId xmlns:a16="http://schemas.microsoft.com/office/drawing/2014/main" id="{6055B3EC-A512-4978-9D6F-E696C3385311}"/>
              </a:ext>
            </a:extLst>
          </p:cNvPr>
          <p:cNvSpPr>
            <a:spLocks noGrp="1"/>
          </p:cNvSpPr>
          <p:nvPr>
            <p:ph idx="1"/>
          </p:nvPr>
        </p:nvSpPr>
        <p:spPr>
          <a:xfrm>
            <a:off x="177800" y="952500"/>
            <a:ext cx="8775700" cy="5346700"/>
          </a:xfrm>
        </p:spPr>
        <p:txBody>
          <a:bodyPr/>
          <a:lstStyle>
            <a:lvl1pPr marL="0" indent="0">
              <a:buClr>
                <a:srgbClr val="000066"/>
              </a:buClr>
              <a:buSzPct val="80000"/>
              <a:buFont typeface="Wingdings" pitchFamily="2" charset="2"/>
              <a:buNone/>
              <a:defRPr sz="2000" b="0">
                <a:latin typeface="Consolas" panose="020B0609020204030204" pitchFamily="49" charset="0"/>
                <a:ea typeface="+mn-ea"/>
                <a:cs typeface="Arial" panose="020B0604020202020204" pitchFamily="34" charset="0"/>
              </a:defRPr>
            </a:lvl1pPr>
            <a:lvl2pPr>
              <a:buClr>
                <a:srgbClr val="000066"/>
              </a:buClr>
              <a:buSzPct val="80000"/>
              <a:defRPr sz="2800" b="0">
                <a:latin typeface="Arial" panose="020B0604020202020204" pitchFamily="34" charset="0"/>
                <a:ea typeface="+mn-ea"/>
                <a:cs typeface="Arial" panose="020B0604020202020204" pitchFamily="34" charset="0"/>
              </a:defRPr>
            </a:lvl2pPr>
            <a:lvl3pPr>
              <a:buClr>
                <a:srgbClr val="000066"/>
              </a:buClr>
              <a:buSzPct val="80000"/>
              <a:defRPr sz="2400" b="0">
                <a:latin typeface="Arial" panose="020B0604020202020204" pitchFamily="34" charset="0"/>
                <a:ea typeface="+mn-ea"/>
                <a:cs typeface="Arial" panose="020B0604020202020204" pitchFamily="34" charset="0"/>
              </a:defRPr>
            </a:lvl3pPr>
            <a:lvl4pPr>
              <a:buClr>
                <a:srgbClr val="000066"/>
              </a:buClr>
              <a:buSzPct val="80000"/>
              <a:defRPr sz="2400" b="0">
                <a:latin typeface="Arial" panose="020B0604020202020204" pitchFamily="34" charset="0"/>
                <a:ea typeface="+mn-ea"/>
                <a:cs typeface="Arial" panose="020B0604020202020204" pitchFamily="34" charset="0"/>
              </a:defRPr>
            </a:lvl4pPr>
            <a:lvl5pPr>
              <a:buClr>
                <a:srgbClr val="000066"/>
              </a:buClr>
              <a:buSzPct val="80000"/>
              <a:defRPr sz="2400" b="0">
                <a:latin typeface="Arial" panose="020B0604020202020204" pitchFamily="34" charset="0"/>
                <a:ea typeface="+mn-ea"/>
                <a:cs typeface="Arial" panose="020B0604020202020204" pitchFamily="34" charset="0"/>
              </a:defRPr>
            </a:lvl5pPr>
          </a:lstStyle>
          <a:p>
            <a:pPr lvl="0"/>
            <a:endParaRPr lang="zh-CN" altLang="en-US" dirty="0"/>
          </a:p>
        </p:txBody>
      </p:sp>
      <p:sp>
        <p:nvSpPr>
          <p:cNvPr id="2" name="标题 1"/>
          <p:cNvSpPr>
            <a:spLocks noGrp="1"/>
          </p:cNvSpPr>
          <p:nvPr>
            <p:ph type="title"/>
          </p:nvPr>
        </p:nvSpPr>
        <p:spPr>
          <a:xfrm>
            <a:off x="177800" y="0"/>
            <a:ext cx="8775700" cy="812800"/>
          </a:xfrm>
        </p:spPr>
        <p:txBody>
          <a:bodyPr/>
          <a:lstStyle>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23385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8" name="文本占位符 7"/>
          <p:cNvSpPr>
            <a:spLocks noGrp="1"/>
          </p:cNvSpPr>
          <p:nvPr>
            <p:ph type="body" sz="quarter" idx="12"/>
          </p:nvPr>
        </p:nvSpPr>
        <p:spPr>
          <a:xfrm>
            <a:off x="285750" y="1214438"/>
            <a:ext cx="8572500" cy="5214937"/>
          </a:xfrm>
        </p:spPr>
        <p:txBody>
          <a:bodyPr/>
          <a:lstStyle>
            <a:lvl1pPr marL="0" indent="0">
              <a:lnSpc>
                <a:spcPct val="120000"/>
              </a:lnSpc>
              <a:spcBef>
                <a:spcPts val="0"/>
              </a:spcBef>
              <a:buNone/>
              <a:defRPr sz="2000" b="0">
                <a:latin typeface="Consolas" pitchFamily="49" charset="0"/>
                <a:cs typeface="Consolas" pitchFamily="49" charset="0"/>
              </a:defRPr>
            </a:lvl1pPr>
          </a:lstStyle>
          <a:p>
            <a:pPr lvl="0"/>
            <a:endParaRPr lang="zh-CN" altLang="en-US" dirty="0"/>
          </a:p>
        </p:txBody>
      </p:sp>
      <p:sp>
        <p:nvSpPr>
          <p:cNvPr id="4" name="Rectangle 5"/>
          <p:cNvSpPr>
            <a:spLocks noGrp="1" noChangeArrowheads="1"/>
          </p:cNvSpPr>
          <p:nvPr>
            <p:ph type="ftr" sz="quarter" idx="13"/>
          </p:nvPr>
        </p:nvSpPr>
        <p:spPr>
          <a:ln/>
        </p:spPr>
        <p:txBody>
          <a:bodyPr/>
          <a:lstStyle>
            <a:lvl1pPr>
              <a:defRPr/>
            </a:lvl1pPr>
          </a:lstStyle>
          <a:p>
            <a:pPr>
              <a:defRPr/>
            </a:pPr>
            <a:r>
              <a:rPr lang="zh-CN" altLang="en-US"/>
              <a:t>程序设计基础</a:t>
            </a:r>
          </a:p>
        </p:txBody>
      </p:sp>
      <p:sp>
        <p:nvSpPr>
          <p:cNvPr id="5" name="灯片编号占位符 17"/>
          <p:cNvSpPr>
            <a:spLocks noGrp="1"/>
          </p:cNvSpPr>
          <p:nvPr>
            <p:ph type="sldNum" sz="quarter" idx="14"/>
          </p:nvPr>
        </p:nvSpPr>
        <p:spPr/>
        <p:txBody>
          <a:bodyPr/>
          <a:lstStyle>
            <a:lvl1pPr>
              <a:defRPr/>
            </a:lvl1pPr>
          </a:lstStyle>
          <a:p>
            <a:pPr>
              <a:defRPr/>
            </a:pPr>
            <a:fld id="{F9C265C2-273E-4E46-A187-46C89F5F2541}" type="slidenum">
              <a:rPr lang="zh-CN" altLang="en-US"/>
              <a:pPr>
                <a:defRPr/>
              </a:pPr>
              <a:t>‹#›</a:t>
            </a:fld>
            <a:endParaRPr lang="zh-CN" altLang="en-US"/>
          </a:p>
        </p:txBody>
      </p:sp>
    </p:spTree>
    <p:extLst>
      <p:ext uri="{BB962C8B-B14F-4D97-AF65-F5344CB8AC3E}">
        <p14:creationId xmlns:p14="http://schemas.microsoft.com/office/powerpoint/2010/main" val="9747900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04800"/>
            <a:ext cx="6629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单击此处插入标题</a:t>
            </a:r>
          </a:p>
        </p:txBody>
      </p:sp>
      <p:sp>
        <p:nvSpPr>
          <p:cNvPr id="1027" name="Rectangle 3"/>
          <p:cNvSpPr>
            <a:spLocks noGrp="1" noChangeArrowheads="1"/>
          </p:cNvSpPr>
          <p:nvPr>
            <p:ph type="body" idx="1"/>
          </p:nvPr>
        </p:nvSpPr>
        <p:spPr bwMode="auto">
          <a:xfrm>
            <a:off x="685800" y="18288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5535" r:id="rId1"/>
    <p:sldLayoutId id="2147485536" r:id="rId2"/>
    <p:sldLayoutId id="2147485538" r:id="rId3"/>
    <p:sldLayoutId id="2147485539" r:id="rId4"/>
  </p:sldLayoutIdLst>
  <p:hf hdr="0" ftr="0" dt="0"/>
  <p:txStyles>
    <p:titleStyle>
      <a:lvl1pPr algn="l" rtl="0" eaLnBrk="0" fontAlgn="base" hangingPunct="0">
        <a:spcBef>
          <a:spcPct val="0"/>
        </a:spcBef>
        <a:spcAft>
          <a:spcPct val="0"/>
        </a:spcAft>
        <a:defRPr kumimoji="1"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2pPr>
      <a:lvl3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3pPr>
      <a:lvl4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4pPr>
      <a:lvl5pPr algn="l" rtl="0" eaLnBrk="0" fontAlgn="base" hangingPunct="0">
        <a:spcBef>
          <a:spcPct val="0"/>
        </a:spcBef>
        <a:spcAft>
          <a:spcPct val="0"/>
        </a:spcAft>
        <a:defRPr kumimoji="1" sz="4000" b="1">
          <a:solidFill>
            <a:schemeClr val="tx2"/>
          </a:solidFill>
          <a:latin typeface="仿宋" panose="02010609060101010101" pitchFamily="49" charset="-122"/>
          <a:ea typeface="仿宋" panose="02010609060101010101" pitchFamily="49" charset="-122"/>
          <a:cs typeface="仿宋" panose="02010609060101010101" pitchFamily="49" charset="-122"/>
        </a:defRPr>
      </a:lvl5pPr>
      <a:lvl6pPr marL="457189"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6pPr>
      <a:lvl7pPr marL="914377"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7pPr>
      <a:lvl8pPr marL="1371566"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8pPr>
      <a:lvl9pPr marL="1828754" algn="l" rtl="0" eaLnBrk="1" fontAlgn="base" hangingPunct="1">
        <a:spcBef>
          <a:spcPct val="0"/>
        </a:spcBef>
        <a:spcAft>
          <a:spcPct val="0"/>
        </a:spcAft>
        <a:defRPr kumimoji="1" sz="3600">
          <a:solidFill>
            <a:schemeClr val="tx2"/>
          </a:solidFill>
          <a:latin typeface="Times New Roman" pitchFamily="18" charset="0"/>
          <a:ea typeface="宋体" pitchFamily="2" charset="-122"/>
        </a:defRPr>
      </a:lvl9pPr>
    </p:titleStyle>
    <p:bodyStyle>
      <a:lvl1pPr marL="342891" indent="-342891" algn="l" rtl="0" eaLnBrk="0" fontAlgn="base" hangingPunct="0">
        <a:lnSpc>
          <a:spcPct val="110000"/>
        </a:lnSpc>
        <a:spcBef>
          <a:spcPct val="20000"/>
        </a:spcBef>
        <a:spcAft>
          <a:spcPct val="0"/>
        </a:spcAft>
        <a:buClr>
          <a:srgbClr val="0000FF"/>
        </a:buClr>
        <a:buSzPct val="80000"/>
        <a:buBlip>
          <a:blip r:embed="rId6"/>
        </a:buBlip>
        <a:defRPr kumimoji="1" sz="32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32" indent="-285744" algn="l" rtl="0" eaLnBrk="0" fontAlgn="base" hangingPunct="0">
        <a:lnSpc>
          <a:spcPct val="110000"/>
        </a:lnSpc>
        <a:spcBef>
          <a:spcPct val="20000"/>
        </a:spcBef>
        <a:spcAft>
          <a:spcPct val="0"/>
        </a:spcAft>
        <a:buClr>
          <a:srgbClr val="0000FF"/>
        </a:buClr>
        <a:buSzPct val="80000"/>
        <a:buBlip>
          <a:blip r:embed="rId7"/>
        </a:buBlip>
        <a:defRPr kumimoji="1" sz="28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2971" indent="-228594" algn="l" rtl="0" eaLnBrk="0" fontAlgn="base" hangingPunct="0">
        <a:lnSpc>
          <a:spcPct val="110000"/>
        </a:lnSpc>
        <a:spcBef>
          <a:spcPct val="20000"/>
        </a:spcBef>
        <a:spcAft>
          <a:spcPct val="0"/>
        </a:spcAft>
        <a:buClr>
          <a:srgbClr val="0000FF"/>
        </a:buClr>
        <a:buSzPct val="80000"/>
        <a:buBlip>
          <a:blip r:embed="rId6"/>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160" indent="-228594" algn="l" rtl="0" eaLnBrk="0" fontAlgn="base" hangingPunct="0">
        <a:lnSpc>
          <a:spcPct val="110000"/>
        </a:lnSpc>
        <a:spcBef>
          <a:spcPct val="20000"/>
        </a:spcBef>
        <a:spcAft>
          <a:spcPct val="0"/>
        </a:spcAft>
        <a:buClr>
          <a:srgbClr val="0000FF"/>
        </a:buClr>
        <a:buSzPct val="80000"/>
        <a:buBlip>
          <a:blip r:embed="rId7"/>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349" indent="-228594" algn="l" rtl="0" eaLnBrk="0" fontAlgn="base" hangingPunct="0">
        <a:lnSpc>
          <a:spcPct val="110000"/>
        </a:lnSpc>
        <a:spcBef>
          <a:spcPct val="20000"/>
        </a:spcBef>
        <a:spcAft>
          <a:spcPct val="0"/>
        </a:spcAft>
        <a:buClr>
          <a:srgbClr val="0000FF"/>
        </a:buClr>
        <a:buSzPct val="80000"/>
        <a:buBlip>
          <a:blip r:embed="rId6"/>
        </a:buBlip>
        <a:defRPr kumimoji="1" sz="24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537" indent="-228594" algn="l" rtl="0" eaLnBrk="1" fontAlgn="base" hangingPunct="1">
        <a:spcBef>
          <a:spcPct val="20000"/>
        </a:spcBef>
        <a:spcAft>
          <a:spcPct val="0"/>
        </a:spcAft>
        <a:buChar char="»"/>
        <a:defRPr kumimoji="1" sz="1600">
          <a:solidFill>
            <a:schemeClr val="tx1"/>
          </a:solidFill>
          <a:latin typeface="+mn-lt"/>
          <a:ea typeface="+mn-ea"/>
        </a:defRPr>
      </a:lvl6pPr>
      <a:lvl7pPr marL="2971726" indent="-228594" algn="l" rtl="0" eaLnBrk="1" fontAlgn="base" hangingPunct="1">
        <a:spcBef>
          <a:spcPct val="20000"/>
        </a:spcBef>
        <a:spcAft>
          <a:spcPct val="0"/>
        </a:spcAft>
        <a:buChar char="»"/>
        <a:defRPr kumimoji="1" sz="1600">
          <a:solidFill>
            <a:schemeClr val="tx1"/>
          </a:solidFill>
          <a:latin typeface="+mn-lt"/>
          <a:ea typeface="+mn-ea"/>
        </a:defRPr>
      </a:lvl7pPr>
      <a:lvl8pPr marL="3428914" indent="-228594" algn="l" rtl="0" eaLnBrk="1" fontAlgn="base" hangingPunct="1">
        <a:spcBef>
          <a:spcPct val="20000"/>
        </a:spcBef>
        <a:spcAft>
          <a:spcPct val="0"/>
        </a:spcAft>
        <a:buChar char="»"/>
        <a:defRPr kumimoji="1" sz="1600">
          <a:solidFill>
            <a:schemeClr val="tx1"/>
          </a:solidFill>
          <a:latin typeface="+mn-lt"/>
          <a:ea typeface="+mn-ea"/>
        </a:defRPr>
      </a:lvl8pPr>
      <a:lvl9pPr marL="3886103" indent="-228594"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2" userDrawn="1">
          <p15:clr>
            <a:srgbClr val="F26B43"/>
          </p15:clr>
        </p15:guide>
        <p15:guide id="2" pos="5640" userDrawn="1">
          <p15:clr>
            <a:srgbClr val="F26B43"/>
          </p15:clr>
        </p15:guide>
        <p15:guide id="3" orient="horz" pos="512" userDrawn="1">
          <p15:clr>
            <a:srgbClr val="F26B43"/>
          </p15:clr>
        </p15:guide>
        <p15:guide id="4" orient="horz" pos="600" userDrawn="1">
          <p15:clr>
            <a:srgbClr val="F26B43"/>
          </p15:clr>
        </p15:guide>
        <p15:guide id="5" orient="horz" pos="4056" userDrawn="1">
          <p15:clr>
            <a:srgbClr val="F26B43"/>
          </p15:clr>
        </p15:guide>
        <p15:guide id="6" orient="horz" pos="39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34.emf"/><Relationship Id="rId18" Type="http://schemas.openxmlformats.org/officeDocument/2006/relationships/image" Target="../media/image39.emf"/><Relationship Id="rId26" Type="http://schemas.openxmlformats.org/officeDocument/2006/relationships/image" Target="../media/image47.emf"/><Relationship Id="rId3" Type="http://schemas.openxmlformats.org/officeDocument/2006/relationships/image" Target="../media/image24.emf"/><Relationship Id="rId21" Type="http://schemas.openxmlformats.org/officeDocument/2006/relationships/image" Target="../media/image42.emf"/><Relationship Id="rId7" Type="http://schemas.openxmlformats.org/officeDocument/2006/relationships/image" Target="../media/image28.emf"/><Relationship Id="rId12" Type="http://schemas.openxmlformats.org/officeDocument/2006/relationships/image" Target="../media/image33.emf"/><Relationship Id="rId17" Type="http://schemas.openxmlformats.org/officeDocument/2006/relationships/image" Target="../media/image38.emf"/><Relationship Id="rId25" Type="http://schemas.openxmlformats.org/officeDocument/2006/relationships/image" Target="../media/image46.emf"/><Relationship Id="rId2" Type="http://schemas.openxmlformats.org/officeDocument/2006/relationships/image" Target="../media/image23.emf"/><Relationship Id="rId16" Type="http://schemas.openxmlformats.org/officeDocument/2006/relationships/image" Target="../media/image37.emf"/><Relationship Id="rId20"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27.emf"/><Relationship Id="rId11" Type="http://schemas.openxmlformats.org/officeDocument/2006/relationships/image" Target="../media/image32.emf"/><Relationship Id="rId24" Type="http://schemas.openxmlformats.org/officeDocument/2006/relationships/image" Target="../media/image45.emf"/><Relationship Id="rId5" Type="http://schemas.openxmlformats.org/officeDocument/2006/relationships/image" Target="../media/image26.emf"/><Relationship Id="rId15" Type="http://schemas.openxmlformats.org/officeDocument/2006/relationships/image" Target="../media/image36.emf"/><Relationship Id="rId23" Type="http://schemas.openxmlformats.org/officeDocument/2006/relationships/image" Target="../media/image44.emf"/><Relationship Id="rId10" Type="http://schemas.openxmlformats.org/officeDocument/2006/relationships/image" Target="../media/image31.emf"/><Relationship Id="rId19" Type="http://schemas.openxmlformats.org/officeDocument/2006/relationships/image" Target="../media/image40.emf"/><Relationship Id="rId4" Type="http://schemas.openxmlformats.org/officeDocument/2006/relationships/image" Target="../media/image25.emf"/><Relationship Id="rId9" Type="http://schemas.openxmlformats.org/officeDocument/2006/relationships/image" Target="../media/image30.emf"/><Relationship Id="rId14" Type="http://schemas.openxmlformats.org/officeDocument/2006/relationships/image" Target="../media/image35.emf"/><Relationship Id="rId22" Type="http://schemas.openxmlformats.org/officeDocument/2006/relationships/image" Target="../media/image43.emf"/><Relationship Id="rId27" Type="http://schemas.openxmlformats.org/officeDocument/2006/relationships/image" Target="../media/image48.emf"/></Relationships>
</file>

<file path=ppt/slides/_rels/slide3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3E51-9D78-4A6C-B209-5E2E79447B03}"/>
              </a:ext>
            </a:extLst>
          </p:cNvPr>
          <p:cNvSpPr>
            <a:spLocks noGrp="1"/>
          </p:cNvSpPr>
          <p:nvPr>
            <p:ph type="ctrTitle"/>
          </p:nvPr>
        </p:nvSpPr>
        <p:spPr>
          <a:xfrm>
            <a:off x="177800" y="952500"/>
            <a:ext cx="8775700" cy="2138908"/>
          </a:xfrm>
        </p:spPr>
        <p:txBody>
          <a:bodyPr/>
          <a:lstStyle/>
          <a:p>
            <a:pPr algn="ctr"/>
            <a:r>
              <a:rPr lang="zh-CN" altLang="en-US" sz="4000" dirty="0"/>
              <a:t>第</a:t>
            </a:r>
            <a:r>
              <a:rPr lang="en-US" altLang="zh-CN" sz="4000" dirty="0"/>
              <a:t>14</a:t>
            </a:r>
            <a:r>
              <a:rPr lang="zh-CN" altLang="en-US" sz="4000" dirty="0"/>
              <a:t>节、深度</a:t>
            </a:r>
            <a:r>
              <a:rPr lang="en-US" altLang="zh-CN" sz="4000" dirty="0"/>
              <a:t>/</a:t>
            </a:r>
            <a:r>
              <a:rPr lang="zh-CN" altLang="en-US" sz="4000" dirty="0"/>
              <a:t>宽度优先搜索</a:t>
            </a:r>
            <a:br>
              <a:rPr lang="en-US" altLang="zh-CN" sz="4400" dirty="0"/>
            </a:br>
            <a:r>
              <a:rPr lang="zh-CN" altLang="en-US" sz="2800" dirty="0"/>
              <a:t>教材第</a:t>
            </a:r>
            <a:r>
              <a:rPr lang="en-US" altLang="zh-CN" sz="2800" dirty="0"/>
              <a:t>11</a:t>
            </a:r>
            <a:r>
              <a:rPr lang="zh-CN" altLang="en-US" sz="2800" dirty="0"/>
              <a:t>、</a:t>
            </a:r>
            <a:r>
              <a:rPr lang="en-US" altLang="zh-CN" sz="2800" dirty="0"/>
              <a:t>12</a:t>
            </a:r>
            <a:r>
              <a:rPr lang="zh-CN" altLang="en-US" sz="2800" dirty="0"/>
              <a:t>章</a:t>
            </a:r>
            <a:endParaRPr lang="zh-CN" altLang="en-US" dirty="0"/>
          </a:p>
        </p:txBody>
      </p:sp>
      <p:sp>
        <p:nvSpPr>
          <p:cNvPr id="3" name="副标题 2">
            <a:extLst>
              <a:ext uri="{FF2B5EF4-FFF2-40B4-BE49-F238E27FC236}">
                <a16:creationId xmlns:a16="http://schemas.microsoft.com/office/drawing/2014/main" id="{746981BF-0EA6-4150-A868-CBAF29E17448}"/>
              </a:ext>
            </a:extLst>
          </p:cNvPr>
          <p:cNvSpPr>
            <a:spLocks noGrp="1"/>
          </p:cNvSpPr>
          <p:nvPr>
            <p:ph type="subTitle" idx="1"/>
          </p:nvPr>
        </p:nvSpPr>
        <p:spPr>
          <a:xfrm>
            <a:off x="1371600" y="4546600"/>
            <a:ext cx="6400800" cy="1752600"/>
          </a:xfrm>
        </p:spPr>
        <p:txBody>
          <a:bodyPr anchor="ctr"/>
          <a:lstStyle/>
          <a:p>
            <a:r>
              <a:rPr lang="zh-CN" altLang="en-US" sz="2800" dirty="0"/>
              <a:t>计算机系 王瑀屏</a:t>
            </a:r>
            <a:endParaRPr lang="en-US" altLang="zh-CN" sz="2800" dirty="0"/>
          </a:p>
          <a:p>
            <a:r>
              <a:rPr lang="en-US" altLang="zh-CN" sz="2800" dirty="0"/>
              <a:t>wyp@tsinghua.edu.cn</a:t>
            </a:r>
            <a:endParaRPr lang="zh-CN" altLang="en-US" sz="2800" dirty="0"/>
          </a:p>
        </p:txBody>
      </p:sp>
      <p:sp>
        <p:nvSpPr>
          <p:cNvPr id="4" name="文本框 3">
            <a:extLst>
              <a:ext uri="{FF2B5EF4-FFF2-40B4-BE49-F238E27FC236}">
                <a16:creationId xmlns:a16="http://schemas.microsoft.com/office/drawing/2014/main" id="{27DD2DE2-54EE-4059-B0EE-08A0BC544AF6}"/>
              </a:ext>
            </a:extLst>
          </p:cNvPr>
          <p:cNvSpPr txBox="1"/>
          <p:nvPr/>
        </p:nvSpPr>
        <p:spPr>
          <a:xfrm>
            <a:off x="177800" y="228025"/>
            <a:ext cx="8775700" cy="584775"/>
          </a:xfrm>
          <a:prstGeom prst="rect">
            <a:avLst/>
          </a:prstGeom>
          <a:noFill/>
        </p:spPr>
        <p:txBody>
          <a:bodyPr wrap="square">
            <a:spAutoFit/>
          </a:bodyPr>
          <a:lstStyle/>
          <a:p>
            <a:pPr algn="ctr"/>
            <a:r>
              <a:rPr lang="zh-CN" altLang="en-US" sz="3200" b="1" kern="0" dirty="0">
                <a:solidFill>
                  <a:srgbClr val="FF0000"/>
                </a:solidFill>
                <a:latin typeface="仿宋" panose="02010609060101010101" pitchFamily="49" charset="-122"/>
                <a:ea typeface="仿宋" panose="02010609060101010101" pitchFamily="49" charset="-122"/>
              </a:rPr>
              <a:t>程序设计基础</a:t>
            </a:r>
          </a:p>
        </p:txBody>
      </p:sp>
    </p:spTree>
    <p:extLst>
      <p:ext uri="{BB962C8B-B14F-4D97-AF65-F5344CB8AC3E}">
        <p14:creationId xmlns:p14="http://schemas.microsoft.com/office/powerpoint/2010/main" val="4385239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r>
              <a:rPr lang="zh-CN" altLang="en-US"/>
              <a:t>任务</a:t>
            </a:r>
            <a:r>
              <a:rPr lang="en-US" altLang="zh-CN"/>
              <a:t>1</a:t>
            </a:r>
            <a:r>
              <a:rPr lang="zh-CN" altLang="en-US"/>
              <a:t>：举例子</a:t>
            </a:r>
          </a:p>
        </p:txBody>
      </p:sp>
      <p:sp>
        <p:nvSpPr>
          <p:cNvPr id="15363" name="内容占位符 2"/>
          <p:cNvSpPr>
            <a:spLocks noGrp="1" noChangeArrowheads="1"/>
          </p:cNvSpPr>
          <p:nvPr>
            <p:ph idx="1"/>
          </p:nvPr>
        </p:nvSpPr>
        <p:spPr/>
        <p:txBody>
          <a:bodyPr/>
          <a:lstStyle/>
          <a:p>
            <a:endParaRPr lang="zh-CN" altLang="en-US"/>
          </a:p>
        </p:txBody>
      </p:sp>
      <p:pic>
        <p:nvPicPr>
          <p:cNvPr id="1536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205038"/>
            <a:ext cx="75184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任务</a:t>
            </a:r>
            <a:r>
              <a:rPr lang="en-US" altLang="zh-CN"/>
              <a:t>1</a:t>
            </a:r>
            <a:r>
              <a:rPr lang="zh-CN" altLang="en-US"/>
              <a:t>：举例子</a:t>
            </a:r>
          </a:p>
        </p:txBody>
      </p:sp>
      <p:graphicFrame>
        <p:nvGraphicFramePr>
          <p:cNvPr id="6" name="内容占位符 5"/>
          <p:cNvGraphicFramePr>
            <a:graphicFrameLocks noGrp="1"/>
          </p:cNvGraphicFramePr>
          <p:nvPr>
            <p:ph idx="1"/>
          </p:nvPr>
        </p:nvGraphicFramePr>
        <p:xfrm>
          <a:off x="457200" y="1371600"/>
          <a:ext cx="8229600" cy="4937125"/>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987425">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人数</a:t>
                      </a:r>
                    </a:p>
                  </a:txBody>
                  <a:tcPr marT="45714" marB="45714"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登山者</a:t>
                      </a:r>
                    </a:p>
                  </a:txBody>
                  <a:tcPr marT="45714" marB="45714"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需给养</a:t>
                      </a:r>
                    </a:p>
                  </a:txBody>
                  <a:tcPr marT="45714" marB="45714"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携带给养</a:t>
                      </a:r>
                    </a:p>
                  </a:txBody>
                  <a:tcPr marT="45714" marB="45714"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给养差</a:t>
                      </a:r>
                    </a:p>
                  </a:txBody>
                  <a:tcPr marT="45714" marB="45714"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支援高度</a:t>
                      </a:r>
                    </a:p>
                  </a:txBody>
                  <a:tcPr marT="45714" marB="45714" anchor="ctr"/>
                </a:tc>
                <a:extLst>
                  <a:ext uri="{0D108BD9-81ED-4DB2-BD59-A6C34878D82A}">
                    <a16:rowId xmlns:a16="http://schemas.microsoft.com/office/drawing/2014/main" val="10000"/>
                  </a:ext>
                </a:extLst>
              </a:tr>
              <a:tr h="987425">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8</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5</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extLst>
                  <a:ext uri="{0D108BD9-81ED-4DB2-BD59-A6C34878D82A}">
                    <a16:rowId xmlns:a16="http://schemas.microsoft.com/office/drawing/2014/main" val="10001"/>
                  </a:ext>
                </a:extLst>
              </a:tr>
              <a:tr h="987425">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2</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1#2#</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14</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10</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4</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2</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extLst>
                  <a:ext uri="{0D108BD9-81ED-4DB2-BD59-A6C34878D82A}">
                    <a16:rowId xmlns:a16="http://schemas.microsoft.com/office/drawing/2014/main" val="10002"/>
                  </a:ext>
                </a:extLst>
              </a:tr>
              <a:tr h="987425">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1#2#3#</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18</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15</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extLst>
                  <a:ext uri="{0D108BD9-81ED-4DB2-BD59-A6C34878D82A}">
                    <a16:rowId xmlns:a16="http://schemas.microsoft.com/office/drawing/2014/main" val="10003"/>
                  </a:ext>
                </a:extLst>
              </a:tr>
              <a:tr h="987425">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4</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1#2#3#4#</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20</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20</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0</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0</a:t>
                      </a:r>
                      <a:endParaRPr lang="zh-CN" altLang="en-US" sz="2000" dirty="0">
                        <a:solidFill>
                          <a:srgbClr val="000000"/>
                        </a:solidFill>
                        <a:latin typeface="仿宋" panose="02010609060101010101" pitchFamily="49" charset="-122"/>
                        <a:ea typeface="仿宋" panose="02010609060101010101" pitchFamily="49" charset="-122"/>
                      </a:endParaRPr>
                    </a:p>
                  </a:txBody>
                  <a:tcPr marT="45714" marB="45714"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任务</a:t>
            </a:r>
            <a:r>
              <a:rPr lang="en-US" altLang="zh-CN"/>
              <a:t>1</a:t>
            </a:r>
            <a:r>
              <a:rPr lang="zh-CN" altLang="en-US"/>
              <a:t>：举例总结</a:t>
            </a:r>
          </a:p>
        </p:txBody>
      </p:sp>
      <p:sp>
        <p:nvSpPr>
          <p:cNvPr id="17411" name="内容占位符 2"/>
          <p:cNvSpPr>
            <a:spLocks noGrp="1" noChangeArrowheads="1"/>
          </p:cNvSpPr>
          <p:nvPr>
            <p:ph idx="1"/>
          </p:nvPr>
        </p:nvSpPr>
        <p:spPr/>
        <p:txBody>
          <a:bodyPr/>
          <a:lstStyle/>
          <a:p>
            <a:r>
              <a:rPr lang="zh-CN" altLang="en-US"/>
              <a:t>每个队员的携带量与消耗量相同，所以实际上计算的是</a:t>
            </a:r>
            <a:r>
              <a:rPr lang="zh-CN" altLang="en-US">
                <a:solidFill>
                  <a:srgbClr val="FF0000"/>
                </a:solidFill>
              </a:rPr>
              <a:t>给养如何分配</a:t>
            </a:r>
            <a:endParaRPr lang="en-US" altLang="zh-CN"/>
          </a:p>
          <a:p>
            <a:r>
              <a:rPr lang="zh-CN" altLang="en-US"/>
              <a:t>根据给养情况做决策：谁是登顶者？谁第一支援？谁第二支援？</a:t>
            </a:r>
            <a:r>
              <a:rPr lang="en-US" altLang="zh-CN"/>
              <a:t>……</a:t>
            </a:r>
          </a:p>
          <a:p>
            <a:r>
              <a:rPr lang="zh-CN" altLang="en-US"/>
              <a:t>不同的登顶者会造成不同的支援高度，对后续的决策有很大影响</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任务</a:t>
            </a:r>
            <a:r>
              <a:rPr lang="en-US" altLang="zh-CN"/>
              <a:t>1</a:t>
            </a:r>
            <a:r>
              <a:rPr lang="zh-CN" altLang="en-US"/>
              <a:t>：举例总结</a:t>
            </a:r>
          </a:p>
        </p:txBody>
      </p:sp>
      <p:sp>
        <p:nvSpPr>
          <p:cNvPr id="18435" name="内容占位符 2"/>
          <p:cNvSpPr>
            <a:spLocks noGrp="1" noChangeArrowheads="1"/>
          </p:cNvSpPr>
          <p:nvPr>
            <p:ph idx="1"/>
          </p:nvPr>
        </p:nvSpPr>
        <p:spPr/>
        <p:txBody>
          <a:bodyPr/>
          <a:lstStyle/>
          <a:p>
            <a:r>
              <a:rPr lang="zh-CN" altLang="en-US"/>
              <a:t>另外，要求得出给养消耗最低的最优解</a:t>
            </a:r>
            <a:endParaRPr lang="en-US" altLang="zh-CN"/>
          </a:p>
          <a:p>
            <a:r>
              <a:rPr lang="zh-CN" altLang="en-US"/>
              <a:t>注意到，每步决策都将导致给养消耗在增加，如果某个不完全的方案已经比已知的完整方案的给养消耗还高，就不必再继续组队了</a:t>
            </a:r>
            <a:endParaRPr lang="en-US" altLang="zh-CN"/>
          </a:p>
          <a:p>
            <a:r>
              <a:rPr lang="zh-CN" altLang="en-US"/>
              <a:t>尽快得到一个可行解将有助于删掉不可能形成最优解的方案</a:t>
            </a:r>
            <a:r>
              <a:rPr lang="en-US" altLang="zh-CN"/>
              <a:t>——</a:t>
            </a:r>
            <a:r>
              <a:rPr lang="zh-CN" altLang="en-US">
                <a:solidFill>
                  <a:srgbClr val="FF0000"/>
                </a:solidFill>
              </a:rPr>
              <a:t>深度优先搜索</a:t>
            </a:r>
            <a:endParaRPr lang="en-US" altLang="zh-CN">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任务</a:t>
            </a:r>
            <a:r>
              <a:rPr lang="en-US" altLang="zh-CN"/>
              <a:t>1</a:t>
            </a:r>
            <a:r>
              <a:rPr lang="zh-CN" altLang="en-US"/>
              <a:t>：复杂例子</a:t>
            </a:r>
          </a:p>
        </p:txBody>
      </p:sp>
      <p:sp>
        <p:nvSpPr>
          <p:cNvPr id="19459" name="内容占位符 2"/>
          <p:cNvSpPr>
            <a:spLocks noGrp="1" noChangeArrowheads="1"/>
          </p:cNvSpPr>
          <p:nvPr>
            <p:ph idx="1"/>
          </p:nvPr>
        </p:nvSpPr>
        <p:spPr/>
        <p:txBody>
          <a:bodyPr/>
          <a:lstStyle/>
          <a:p>
            <a:r>
              <a:rPr lang="zh-CN" altLang="en-US"/>
              <a:t>复杂一些的例子：</a:t>
            </a:r>
            <a:endParaRPr lang="en-US" altLang="zh-CN"/>
          </a:p>
          <a:p>
            <a:pPr lvl="1"/>
            <a:r>
              <a:rPr lang="zh-CN" altLang="en-US"/>
              <a:t>高度</a:t>
            </a:r>
            <a:r>
              <a:rPr lang="en-US" altLang="zh-CN"/>
              <a:t>6</a:t>
            </a:r>
            <a:r>
              <a:rPr lang="zh-CN" altLang="en-US"/>
              <a:t>，人数</a:t>
            </a:r>
            <a:r>
              <a:rPr lang="en-US" altLang="zh-CN"/>
              <a:t>6</a:t>
            </a:r>
            <a:endParaRPr lang="zh-CN" altLang="en-US"/>
          </a:p>
        </p:txBody>
      </p:sp>
      <p:graphicFrame>
        <p:nvGraphicFramePr>
          <p:cNvPr id="7" name="表格 6"/>
          <p:cNvGraphicFramePr>
            <a:graphicFrameLocks noGrp="1"/>
          </p:cNvGraphicFramePr>
          <p:nvPr/>
        </p:nvGraphicFramePr>
        <p:xfrm>
          <a:off x="323850" y="3068638"/>
          <a:ext cx="8569323" cy="2016126"/>
        </p:xfrm>
        <a:graphic>
          <a:graphicData uri="http://schemas.openxmlformats.org/drawingml/2006/table">
            <a:tbl>
              <a:tblPr firstRow="1" bandRow="1">
                <a:tableStyleId>{5940675A-B579-460E-94D1-54222C63F5DA}</a:tableStyleId>
              </a:tblPr>
              <a:tblGrid>
                <a:gridCol w="1224189">
                  <a:extLst>
                    <a:ext uri="{9D8B030D-6E8A-4147-A177-3AD203B41FA5}">
                      <a16:colId xmlns:a16="http://schemas.microsoft.com/office/drawing/2014/main" val="20000"/>
                    </a:ext>
                  </a:extLst>
                </a:gridCol>
                <a:gridCol w="1224189">
                  <a:extLst>
                    <a:ext uri="{9D8B030D-6E8A-4147-A177-3AD203B41FA5}">
                      <a16:colId xmlns:a16="http://schemas.microsoft.com/office/drawing/2014/main" val="20001"/>
                    </a:ext>
                  </a:extLst>
                </a:gridCol>
                <a:gridCol w="1224189">
                  <a:extLst>
                    <a:ext uri="{9D8B030D-6E8A-4147-A177-3AD203B41FA5}">
                      <a16:colId xmlns:a16="http://schemas.microsoft.com/office/drawing/2014/main" val="20002"/>
                    </a:ext>
                  </a:extLst>
                </a:gridCol>
                <a:gridCol w="1224189">
                  <a:extLst>
                    <a:ext uri="{9D8B030D-6E8A-4147-A177-3AD203B41FA5}">
                      <a16:colId xmlns:a16="http://schemas.microsoft.com/office/drawing/2014/main" val="20003"/>
                    </a:ext>
                  </a:extLst>
                </a:gridCol>
                <a:gridCol w="1224189">
                  <a:extLst>
                    <a:ext uri="{9D8B030D-6E8A-4147-A177-3AD203B41FA5}">
                      <a16:colId xmlns:a16="http://schemas.microsoft.com/office/drawing/2014/main" val="20004"/>
                    </a:ext>
                  </a:extLst>
                </a:gridCol>
                <a:gridCol w="1224189">
                  <a:extLst>
                    <a:ext uri="{9D8B030D-6E8A-4147-A177-3AD203B41FA5}">
                      <a16:colId xmlns:a16="http://schemas.microsoft.com/office/drawing/2014/main" val="20005"/>
                    </a:ext>
                  </a:extLst>
                </a:gridCol>
                <a:gridCol w="1224189">
                  <a:extLst>
                    <a:ext uri="{9D8B030D-6E8A-4147-A177-3AD203B41FA5}">
                      <a16:colId xmlns:a16="http://schemas.microsoft.com/office/drawing/2014/main" val="20006"/>
                    </a:ext>
                  </a:extLst>
                </a:gridCol>
              </a:tblGrid>
              <a:tr h="672042">
                <a:tc>
                  <a:txBody>
                    <a:bodyPr/>
                    <a:lstStyle/>
                    <a:p>
                      <a:pPr algn="ct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1#</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2#</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3#</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4#</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5#</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6#</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extLst>
                  <a:ext uri="{0D108BD9-81ED-4DB2-BD59-A6C34878D82A}">
                    <a16:rowId xmlns:a16="http://schemas.microsoft.com/office/drawing/2014/main" val="10000"/>
                  </a:ext>
                </a:extLst>
              </a:tr>
              <a:tr h="672042">
                <a:tc>
                  <a:txBody>
                    <a:bodyPr/>
                    <a:lstStyle/>
                    <a:p>
                      <a:pPr algn="ctr"/>
                      <a:r>
                        <a:rPr lang="zh-CN" altLang="en-US" sz="2000" dirty="0">
                          <a:latin typeface="仿宋" panose="02010609060101010101" pitchFamily="49" charset="-122"/>
                          <a:ea typeface="仿宋" panose="02010609060101010101" pitchFamily="49" charset="-122"/>
                        </a:rPr>
                        <a:t>每日消耗</a:t>
                      </a: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1</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2</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2</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2</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3</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3</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extLst>
                  <a:ext uri="{0D108BD9-81ED-4DB2-BD59-A6C34878D82A}">
                    <a16:rowId xmlns:a16="http://schemas.microsoft.com/office/drawing/2014/main" val="10001"/>
                  </a:ext>
                </a:extLst>
              </a:tr>
              <a:tr h="672042">
                <a:tc>
                  <a:txBody>
                    <a:bodyPr/>
                    <a:lstStyle/>
                    <a:p>
                      <a:pPr algn="ctr"/>
                      <a:r>
                        <a:rPr lang="zh-CN" altLang="en-US" sz="2000" dirty="0">
                          <a:latin typeface="仿宋" panose="02010609060101010101" pitchFamily="49" charset="-122"/>
                          <a:ea typeface="仿宋" panose="02010609060101010101" pitchFamily="49" charset="-122"/>
                        </a:rPr>
                        <a:t>携带给养</a:t>
                      </a: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7</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8</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17</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18</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22</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tc>
                  <a:txBody>
                    <a:bodyPr/>
                    <a:lstStyle/>
                    <a:p>
                      <a:pPr algn="ctr"/>
                      <a:r>
                        <a:rPr lang="en-US" altLang="zh-CN" sz="2000" dirty="0">
                          <a:latin typeface="仿宋" panose="02010609060101010101" pitchFamily="49" charset="-122"/>
                          <a:ea typeface="仿宋" panose="02010609060101010101" pitchFamily="49" charset="-122"/>
                        </a:rPr>
                        <a:t>25</a:t>
                      </a:r>
                      <a:endParaRPr lang="zh-CN" altLang="en-US" sz="2000" dirty="0">
                        <a:latin typeface="仿宋" panose="02010609060101010101" pitchFamily="49" charset="-122"/>
                        <a:ea typeface="仿宋" panose="02010609060101010101" pitchFamily="49" charset="-122"/>
                      </a:endParaRPr>
                    </a:p>
                  </a:txBody>
                  <a:tcPr marL="91444" marR="91444" marT="45718" marB="45718"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任务</a:t>
            </a:r>
            <a:r>
              <a:rPr lang="en-US" altLang="zh-CN"/>
              <a:t>1</a:t>
            </a:r>
            <a:r>
              <a:rPr lang="zh-CN" altLang="en-US"/>
              <a:t>：复杂例子</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566140960"/>
              </p:ext>
            </p:extLst>
          </p:nvPr>
        </p:nvGraphicFramePr>
        <p:xfrm>
          <a:off x="450850" y="1193007"/>
          <a:ext cx="8229600" cy="4865686"/>
        </p:xfrm>
        <a:graphic>
          <a:graphicData uri="http://schemas.openxmlformats.org/drawingml/2006/table">
            <a:tbl>
              <a:tblPr firstRow="1" bandRow="1">
                <a:tableStyleId>{5940675A-B579-460E-94D1-54222C63F5DA}</a:tableStyleId>
              </a:tblPr>
              <a:tblGrid>
                <a:gridCol w="1018456">
                  <a:extLst>
                    <a:ext uri="{9D8B030D-6E8A-4147-A177-3AD203B41FA5}">
                      <a16:colId xmlns:a16="http://schemas.microsoft.com/office/drawing/2014/main" val="20000"/>
                    </a:ext>
                  </a:extLst>
                </a:gridCol>
                <a:gridCol w="1724744">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695098">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人数</a:t>
                      </a:r>
                    </a:p>
                  </a:txBody>
                  <a:tcPr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登山者</a:t>
                      </a:r>
                    </a:p>
                  </a:txBody>
                  <a:tcPr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需给养</a:t>
                      </a:r>
                    </a:p>
                  </a:txBody>
                  <a:tcPr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携带给养</a:t>
                      </a:r>
                    </a:p>
                  </a:txBody>
                  <a:tcPr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给养差</a:t>
                      </a:r>
                    </a:p>
                  </a:txBody>
                  <a:tcPr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支援高度</a:t>
                      </a:r>
                    </a:p>
                  </a:txBody>
                  <a:tcPr anchor="ctr"/>
                </a:tc>
                <a:extLst>
                  <a:ext uri="{0D108BD9-81ED-4DB2-BD59-A6C34878D82A}">
                    <a16:rowId xmlns:a16="http://schemas.microsoft.com/office/drawing/2014/main" val="10000"/>
                  </a:ext>
                </a:extLst>
              </a:tr>
              <a:tr h="695098">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7</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5</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5</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10001"/>
                  </a:ext>
                </a:extLst>
              </a:tr>
              <a:tr h="695098">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zh-CN" altLang="en-US" sz="2000" dirty="0">
                          <a:solidFill>
                            <a:srgbClr val="000000"/>
                          </a:solidFill>
                          <a:latin typeface="仿宋" panose="02010609060101010101" pitchFamily="49" charset="-122"/>
                          <a:ea typeface="仿宋" panose="02010609060101010101" pitchFamily="49" charset="-122"/>
                        </a:rPr>
                        <a:t>无法到达</a:t>
                      </a:r>
                      <a:r>
                        <a:rPr lang="en-US" altLang="zh-CN" sz="2000" dirty="0">
                          <a:solidFill>
                            <a:srgbClr val="000000"/>
                          </a:solidFill>
                          <a:latin typeface="仿宋" panose="02010609060101010101" pitchFamily="49" charset="-122"/>
                          <a:ea typeface="仿宋" panose="02010609060101010101" pitchFamily="49" charset="-122"/>
                        </a:rPr>
                        <a:t>5</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10002"/>
                  </a:ext>
                </a:extLst>
              </a:tr>
              <a:tr h="695098">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1#3#</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24</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8</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10003"/>
                  </a:ext>
                </a:extLst>
              </a:tr>
              <a:tr h="695098">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1#3#2#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44</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3</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10004"/>
                  </a:ext>
                </a:extLst>
              </a:tr>
              <a:tr h="695098">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4</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1#3#2#4#</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56</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50</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6</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10005"/>
                  </a:ext>
                </a:extLst>
              </a:tr>
              <a:tr h="695098">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5</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1#3#2#4#5#</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62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62</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0</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tc>
                  <a:txBody>
                    <a:bodyPr/>
                    <a:lstStyle/>
                    <a:p>
                      <a:pPr algn="ctr"/>
                      <a:r>
                        <a:rPr lang="en-US" altLang="zh-CN" sz="2000" dirty="0">
                          <a:solidFill>
                            <a:srgbClr val="000000"/>
                          </a:solidFill>
                          <a:latin typeface="仿宋" panose="02010609060101010101" pitchFamily="49" charset="-122"/>
                          <a:ea typeface="仿宋" panose="02010609060101010101" pitchFamily="49" charset="-122"/>
                        </a:rPr>
                        <a:t>0</a:t>
                      </a:r>
                      <a:endParaRPr lang="zh-CN" altLang="en-US" sz="2000" dirty="0">
                        <a:solidFill>
                          <a:srgbClr val="000000"/>
                        </a:solidFill>
                        <a:latin typeface="仿宋" panose="02010609060101010101" pitchFamily="49" charset="-122"/>
                        <a:ea typeface="仿宋" panose="02010609060101010101" pitchFamily="49" charset="-122"/>
                      </a:endParaRP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任务</a:t>
            </a:r>
            <a:r>
              <a:rPr lang="en-US" altLang="zh-CN"/>
              <a:t>1</a:t>
            </a:r>
            <a:r>
              <a:rPr lang="zh-CN" altLang="en-US"/>
              <a:t>：复杂例子</a:t>
            </a:r>
          </a:p>
        </p:txBody>
      </p:sp>
      <p:pic>
        <p:nvPicPr>
          <p:cNvPr id="21509" name="内容占位符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1844675"/>
            <a:ext cx="8232775" cy="3822700"/>
          </a:xfr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844675"/>
            <a:ext cx="82327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844675"/>
            <a:ext cx="82327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844675"/>
            <a:ext cx="82327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844675"/>
            <a:ext cx="82327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844675"/>
            <a:ext cx="82327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8313" y="1844675"/>
            <a:ext cx="82327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68313" y="1844675"/>
            <a:ext cx="8262937"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1844675"/>
            <a:ext cx="8262937"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任务</a:t>
            </a:r>
            <a:r>
              <a:rPr lang="en-US" altLang="zh-CN"/>
              <a:t>1</a:t>
            </a:r>
            <a:endParaRPr lang="zh-CN" altLang="en-US"/>
          </a:p>
        </p:txBody>
      </p:sp>
      <p:sp>
        <p:nvSpPr>
          <p:cNvPr id="22533" name="内容占位符 2"/>
          <p:cNvSpPr>
            <a:spLocks noGrp="1" noChangeArrowheads="1"/>
          </p:cNvSpPr>
          <p:nvPr>
            <p:ph idx="1"/>
          </p:nvPr>
        </p:nvSpPr>
        <p:spPr/>
        <p:txBody>
          <a:bodyPr/>
          <a:lstStyle/>
          <a:p>
            <a:r>
              <a:rPr lang="zh-CN" altLang="en-US"/>
              <a:t>深度优先搜索（</a:t>
            </a:r>
            <a:r>
              <a:rPr lang="en-US" altLang="zh-CN"/>
              <a:t>Depth First Search</a:t>
            </a:r>
            <a:r>
              <a:rPr lang="zh-CN" altLang="en-US"/>
              <a:t>）</a:t>
            </a:r>
            <a:endParaRPr lang="en-US" altLang="zh-CN"/>
          </a:p>
          <a:p>
            <a:pPr lvl="1"/>
            <a:r>
              <a:rPr lang="zh-CN" altLang="en-US"/>
              <a:t>通常使用递归实现</a:t>
            </a:r>
            <a:endParaRPr lang="en-US" altLang="zh-CN"/>
          </a:p>
          <a:p>
            <a:pPr lvl="1"/>
            <a:r>
              <a:rPr lang="zh-CN" altLang="en-US"/>
              <a:t>函数中负责对解空间实现一层扩展</a:t>
            </a:r>
            <a:endParaRPr lang="en-US" altLang="zh-CN"/>
          </a:p>
          <a:p>
            <a:pPr lvl="1"/>
            <a:r>
              <a:rPr lang="zh-CN" altLang="en-US"/>
              <a:t>利用递归的运行特点，实现深度优先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占位符 5"/>
          <p:cNvSpPr>
            <a:spLocks noGrp="1" noChangeArrowheads="1"/>
          </p:cNvSpPr>
          <p:nvPr>
            <p:ph idx="1"/>
          </p:nvPr>
        </p:nvSpPr>
        <p:spPr/>
        <p:txBody>
          <a:bodyPr/>
          <a:lstStyle/>
          <a:p>
            <a:pPr>
              <a:spcBef>
                <a:spcPct val="0"/>
              </a:spcBef>
            </a:pPr>
            <a:r>
              <a:rPr lang="en-US" altLang="zh-CN"/>
              <a:t>const int MAXP = 10;</a:t>
            </a:r>
          </a:p>
          <a:p>
            <a:pPr>
              <a:spcBef>
                <a:spcPct val="0"/>
              </a:spcBef>
            </a:pPr>
            <a:r>
              <a:rPr lang="en-US" altLang="zh-CN"/>
              <a:t>int N = 6, P = 6;</a:t>
            </a:r>
          </a:p>
          <a:p>
            <a:pPr>
              <a:spcBef>
                <a:spcPct val="0"/>
              </a:spcBef>
            </a:pPr>
            <a:r>
              <a:rPr lang="en-US" altLang="zh-CN"/>
              <a:t>int E[MAXP] = {0, 1, 2, 2, 2, 3, 3}; // </a:t>
            </a:r>
            <a:r>
              <a:rPr lang="zh-CN" altLang="en-US"/>
              <a:t>日消耗给养</a:t>
            </a:r>
            <a:endParaRPr lang="en-US" altLang="zh-CN"/>
          </a:p>
          <a:p>
            <a:pPr>
              <a:spcBef>
                <a:spcPct val="0"/>
              </a:spcBef>
            </a:pPr>
            <a:r>
              <a:rPr lang="en-US" altLang="zh-CN"/>
              <a:t>int M[MAXP] = {0, 7, 8, 17, 18, 22, 25}; // </a:t>
            </a:r>
            <a:r>
              <a:rPr lang="zh-CN" altLang="en-US"/>
              <a:t>携带给养</a:t>
            </a:r>
            <a:endParaRPr lang="en-US" altLang="zh-CN"/>
          </a:p>
          <a:p>
            <a:pPr>
              <a:spcBef>
                <a:spcPct val="0"/>
              </a:spcBef>
            </a:pPr>
            <a:r>
              <a:rPr lang="en-US" altLang="zh-CN"/>
              <a:t>int minNeed = 10000; // </a:t>
            </a:r>
            <a:r>
              <a:rPr lang="zh-CN" altLang="en-US"/>
              <a:t>最少消耗给养</a:t>
            </a:r>
            <a:endParaRPr lang="en-US" altLang="zh-CN"/>
          </a:p>
          <a:p>
            <a:pPr>
              <a:spcBef>
                <a:spcPct val="0"/>
              </a:spcBef>
            </a:pPr>
            <a:r>
              <a:rPr lang="en-US" altLang="zh-CN"/>
              <a:t>bool sel[MAXP] = {}; // </a:t>
            </a:r>
            <a:r>
              <a:rPr lang="zh-CN" altLang="en-US"/>
              <a:t>每个队员是否已经被选中的状态</a:t>
            </a:r>
            <a:endParaRPr lang="en-US" altLang="zh-CN"/>
          </a:p>
          <a:p>
            <a:pPr>
              <a:spcBef>
                <a:spcPct val="0"/>
              </a:spcBef>
            </a:pPr>
            <a:r>
              <a:rPr lang="en-US" altLang="zh-CN"/>
              <a:t>int who[MAXP] = {};  // </a:t>
            </a:r>
            <a:r>
              <a:rPr lang="zh-CN" altLang="en-US"/>
              <a:t>每步所选队员的记录</a:t>
            </a:r>
            <a:endParaRPr lang="en-US" altLang="zh-CN"/>
          </a:p>
          <a:p>
            <a:pPr>
              <a:spcBef>
                <a:spcPct val="0"/>
              </a:spcBef>
            </a:pPr>
            <a:r>
              <a:rPr lang="en-US" altLang="zh-CN"/>
              <a:t>int need[MAXP] = {}; // </a:t>
            </a:r>
            <a:r>
              <a:rPr lang="zh-CN" altLang="en-US"/>
              <a:t>每步需要总给养的记录</a:t>
            </a:r>
            <a:endParaRPr lang="en-US" altLang="zh-CN"/>
          </a:p>
          <a:p>
            <a:pPr>
              <a:spcBef>
                <a:spcPct val="0"/>
              </a:spcBef>
            </a:pPr>
            <a:r>
              <a:rPr lang="en-US" altLang="zh-CN"/>
              <a:t>int take[MAXP] = {}; // </a:t>
            </a:r>
            <a:r>
              <a:rPr lang="zh-CN" altLang="en-US"/>
              <a:t>每步携带给养的记录</a:t>
            </a:r>
            <a:endParaRPr lang="en-US" altLang="zh-CN"/>
          </a:p>
          <a:p>
            <a:pPr>
              <a:spcBef>
                <a:spcPct val="0"/>
              </a:spcBef>
            </a:pPr>
            <a:r>
              <a:rPr lang="en-US" altLang="zh-CN"/>
              <a:t>int dayn[MAXP] = {}; // </a:t>
            </a:r>
            <a:r>
              <a:rPr lang="zh-CN" altLang="en-US"/>
              <a:t>每步单日消耗给养的记录</a:t>
            </a:r>
            <a:endParaRPr lang="en-US" altLang="zh-CN"/>
          </a:p>
          <a:p>
            <a:pPr>
              <a:spcBef>
                <a:spcPct val="0"/>
              </a:spcBef>
            </a:pPr>
            <a:r>
              <a:rPr lang="en-US" altLang="zh-CN"/>
              <a:t>int high[MAXP] = {}; // </a:t>
            </a:r>
            <a:r>
              <a:rPr lang="zh-CN" altLang="en-US"/>
              <a:t>每步支援高度的记录</a:t>
            </a:r>
            <a:endParaRPr lang="en-US" altLang="zh-CN"/>
          </a:p>
        </p:txBody>
      </p:sp>
      <p:sp>
        <p:nvSpPr>
          <p:cNvPr id="23554" name="标题 1"/>
          <p:cNvSpPr>
            <a:spLocks noGrp="1" noChangeArrowheads="1"/>
          </p:cNvSpPr>
          <p:nvPr>
            <p:ph type="title"/>
          </p:nvPr>
        </p:nvSpPr>
        <p:spPr/>
        <p:txBody>
          <a:bodyPr/>
          <a:lstStyle/>
          <a:p>
            <a:r>
              <a:rPr lang="zh-CN" altLang="en-US"/>
              <a:t>任务</a:t>
            </a:r>
            <a:r>
              <a:rPr lang="en-US" altLang="zh-CN"/>
              <a:t>1</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noChangeArrowheads="1"/>
          </p:cNvSpPr>
          <p:nvPr>
            <p:ph idx="1"/>
          </p:nvPr>
        </p:nvSpPr>
        <p:spPr/>
        <p:txBody>
          <a:bodyPr/>
          <a:lstStyle/>
          <a:p>
            <a:pPr>
              <a:lnSpc>
                <a:spcPct val="100000"/>
              </a:lnSpc>
              <a:spcBef>
                <a:spcPct val="0"/>
              </a:spcBef>
            </a:pPr>
            <a:r>
              <a:rPr lang="en-US" altLang="zh-CN" sz="1800"/>
              <a:t>void dfs(int k) {</a:t>
            </a:r>
          </a:p>
          <a:p>
            <a:pPr>
              <a:lnSpc>
                <a:spcPct val="100000"/>
              </a:lnSpc>
              <a:spcBef>
                <a:spcPct val="0"/>
              </a:spcBef>
            </a:pPr>
            <a:r>
              <a:rPr lang="en-US" altLang="zh-CN" sz="1800"/>
              <a:t>  </a:t>
            </a:r>
            <a:r>
              <a:rPr lang="zh-CN" altLang="en-US" sz="1800"/>
              <a:t>枚举每位队员</a:t>
            </a:r>
            <a:endParaRPr lang="en-US" altLang="zh-CN" sz="1800"/>
          </a:p>
          <a:p>
            <a:pPr>
              <a:lnSpc>
                <a:spcPct val="100000"/>
              </a:lnSpc>
              <a:spcBef>
                <a:spcPct val="0"/>
              </a:spcBef>
            </a:pPr>
            <a:r>
              <a:rPr lang="en-US" altLang="zh-CN" sz="1800"/>
              <a:t>    </a:t>
            </a:r>
            <a:r>
              <a:rPr lang="zh-CN" altLang="en-US" sz="1800"/>
              <a:t>如果该队员已被选过，跳过</a:t>
            </a:r>
            <a:endParaRPr lang="en-US" altLang="zh-CN" sz="1800"/>
          </a:p>
          <a:p>
            <a:pPr>
              <a:lnSpc>
                <a:spcPct val="100000"/>
              </a:lnSpc>
              <a:spcBef>
                <a:spcPct val="0"/>
              </a:spcBef>
            </a:pPr>
            <a:r>
              <a:rPr lang="en-US" altLang="zh-CN" sz="1800"/>
              <a:t>    </a:t>
            </a:r>
            <a:r>
              <a:rPr lang="zh-CN" altLang="en-US" sz="1800"/>
              <a:t>选中该队员</a:t>
            </a:r>
            <a:endParaRPr lang="en-US" altLang="zh-CN" sz="1800"/>
          </a:p>
          <a:p>
            <a:pPr>
              <a:lnSpc>
                <a:spcPct val="100000"/>
              </a:lnSpc>
              <a:spcBef>
                <a:spcPct val="0"/>
              </a:spcBef>
            </a:pPr>
            <a:r>
              <a:rPr lang="en-US" altLang="zh-CN" sz="1800"/>
              <a:t>    </a:t>
            </a:r>
            <a:r>
              <a:rPr lang="zh-CN" altLang="en-US" sz="1800"/>
              <a:t>如果该队员可以独立走到所需的支援高度</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更新记录</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如果已经可以登顶</a:t>
            </a:r>
            <a:endParaRPr lang="en-US" altLang="zh-CN" sz="1800"/>
          </a:p>
          <a:p>
            <a:pPr>
              <a:lnSpc>
                <a:spcPct val="100000"/>
              </a:lnSpc>
              <a:spcBef>
                <a:spcPct val="0"/>
              </a:spcBef>
            </a:pPr>
            <a:r>
              <a:rPr lang="en-US" altLang="zh-CN" sz="1800"/>
              <a:t>        </a:t>
            </a:r>
            <a:r>
              <a:rPr lang="zh-CN" altLang="en-US" sz="1800"/>
              <a:t>更新最小总消耗</a:t>
            </a:r>
            <a:endParaRPr lang="en-US" altLang="zh-CN" sz="1800"/>
          </a:p>
          <a:p>
            <a:pPr>
              <a:lnSpc>
                <a:spcPct val="100000"/>
              </a:lnSpc>
              <a:spcBef>
                <a:spcPct val="0"/>
              </a:spcBef>
            </a:pPr>
            <a:r>
              <a:rPr lang="en-US" altLang="zh-CN" sz="1800"/>
              <a:t>      </a:t>
            </a:r>
            <a:r>
              <a:rPr lang="zh-CN" altLang="en-US" sz="1800"/>
              <a:t>否则</a:t>
            </a:r>
            <a:endParaRPr lang="en-US" altLang="zh-CN" sz="1800"/>
          </a:p>
          <a:p>
            <a:pPr>
              <a:lnSpc>
                <a:spcPct val="100000"/>
              </a:lnSpc>
              <a:spcBef>
                <a:spcPct val="0"/>
              </a:spcBef>
            </a:pPr>
            <a:r>
              <a:rPr lang="en-US" altLang="zh-CN" sz="1800"/>
              <a:t>        </a:t>
            </a:r>
            <a:r>
              <a:rPr lang="zh-CN" altLang="en-US" sz="1800"/>
              <a:t>选下一位队员</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回溯，取消选中该队员</a:t>
            </a:r>
            <a:endParaRPr lang="en-US" altLang="zh-CN" sz="1800"/>
          </a:p>
          <a:p>
            <a:pPr>
              <a:lnSpc>
                <a:spcPct val="100000"/>
              </a:lnSpc>
              <a:spcBef>
                <a:spcPct val="0"/>
              </a:spcBef>
            </a:pPr>
            <a:endParaRPr lang="en-US" altLang="zh-CN" sz="1800"/>
          </a:p>
          <a:p>
            <a:pPr>
              <a:lnSpc>
                <a:spcPct val="100000"/>
              </a:lnSpc>
              <a:spcBef>
                <a:spcPct val="0"/>
              </a:spcBef>
            </a:pPr>
            <a:r>
              <a:rPr lang="en-US" altLang="zh-CN" sz="1800"/>
              <a:t>}</a:t>
            </a:r>
          </a:p>
        </p:txBody>
      </p:sp>
      <p:sp>
        <p:nvSpPr>
          <p:cNvPr id="24578" name="标题 1"/>
          <p:cNvSpPr>
            <a:spLocks noGrp="1" noChangeArrowheads="1"/>
          </p:cNvSpPr>
          <p:nvPr>
            <p:ph type="title"/>
          </p:nvPr>
        </p:nvSpPr>
        <p:spPr/>
        <p:txBody>
          <a:bodyPr/>
          <a:lstStyle/>
          <a:p>
            <a:r>
              <a:rPr lang="zh-CN" altLang="en-US"/>
              <a:t>任务</a:t>
            </a:r>
            <a:r>
              <a:rPr lang="en-US" altLang="zh-CN"/>
              <a:t>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搜索问题</a:t>
            </a:r>
          </a:p>
        </p:txBody>
      </p:sp>
      <p:sp>
        <p:nvSpPr>
          <p:cNvPr id="7171" name="内容占位符 2"/>
          <p:cNvSpPr>
            <a:spLocks noGrp="1" noChangeArrowheads="1"/>
          </p:cNvSpPr>
          <p:nvPr>
            <p:ph idx="1"/>
          </p:nvPr>
        </p:nvSpPr>
        <p:spPr/>
        <p:txBody>
          <a:bodyPr/>
          <a:lstStyle/>
          <a:p>
            <a:r>
              <a:rPr lang="zh-CN" altLang="en-US"/>
              <a:t>搜索问题是一大类现实问题的抽象</a:t>
            </a:r>
            <a:endParaRPr lang="en-US" altLang="zh-CN"/>
          </a:p>
          <a:p>
            <a:pPr lvl="1"/>
            <a:r>
              <a:rPr lang="zh-CN" altLang="en-US"/>
              <a:t>一个状态集合</a:t>
            </a:r>
            <a:endParaRPr lang="en-US" altLang="zh-CN"/>
          </a:p>
          <a:p>
            <a:pPr lvl="1"/>
            <a:r>
              <a:rPr lang="zh-CN" altLang="en-US"/>
              <a:t>一个初始状态</a:t>
            </a:r>
            <a:endParaRPr lang="en-US" altLang="zh-CN"/>
          </a:p>
          <a:p>
            <a:pPr lvl="1"/>
            <a:r>
              <a:rPr lang="zh-CN" altLang="en-US"/>
              <a:t>状态转移关系</a:t>
            </a:r>
          </a:p>
          <a:p>
            <a:pPr lvl="1"/>
            <a:r>
              <a:rPr lang="zh-CN" altLang="en-US"/>
              <a:t>终止状态（</a:t>
            </a:r>
            <a:r>
              <a:rPr lang="zh-CN" altLang="en-US">
                <a:solidFill>
                  <a:srgbClr val="FF0000"/>
                </a:solidFill>
              </a:rPr>
              <a:t>可行解</a:t>
            </a:r>
            <a:r>
              <a:rPr lang="zh-CN" altLang="en-US"/>
              <a:t>）的判定条件</a:t>
            </a:r>
            <a:endParaRPr lang="en-US" altLang="zh-CN"/>
          </a:p>
          <a:p>
            <a:pPr lvl="1"/>
            <a:r>
              <a:rPr lang="zh-CN" altLang="en-US"/>
              <a:t>目标是满足特定条件的终止状态（</a:t>
            </a:r>
            <a:r>
              <a:rPr lang="zh-CN" altLang="en-US">
                <a:solidFill>
                  <a:srgbClr val="FF0000"/>
                </a:solidFill>
              </a:rPr>
              <a:t>最优解</a:t>
            </a:r>
            <a:r>
              <a:rPr lang="zh-CN" altLang="en-US"/>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noChangeArrowheads="1"/>
          </p:cNvSpPr>
          <p:nvPr>
            <p:ph idx="1"/>
          </p:nvPr>
        </p:nvSpPr>
        <p:spPr/>
        <p:txBody>
          <a:bodyPr/>
          <a:lstStyle/>
          <a:p>
            <a:pPr>
              <a:lnSpc>
                <a:spcPct val="100000"/>
              </a:lnSpc>
              <a:spcBef>
                <a:spcPct val="0"/>
              </a:spcBef>
            </a:pPr>
            <a:r>
              <a:rPr lang="en-US" altLang="zh-CN" sz="1800"/>
              <a:t>void dfs(int k) {</a:t>
            </a:r>
          </a:p>
          <a:p>
            <a:pPr>
              <a:lnSpc>
                <a:spcPct val="100000"/>
              </a:lnSpc>
              <a:spcBef>
                <a:spcPct val="0"/>
              </a:spcBef>
            </a:pPr>
            <a:r>
              <a:rPr lang="en-US" altLang="zh-CN" sz="1800"/>
              <a:t>  for (int p = 1; p &lt;= P; p++) {</a:t>
            </a:r>
          </a:p>
          <a:p>
            <a:pPr>
              <a:lnSpc>
                <a:spcPct val="100000"/>
              </a:lnSpc>
              <a:spcBef>
                <a:spcPct val="0"/>
              </a:spcBef>
            </a:pPr>
            <a:r>
              <a:rPr lang="en-US" altLang="zh-CN" sz="1800"/>
              <a:t>    </a:t>
            </a:r>
            <a:r>
              <a:rPr lang="zh-CN" altLang="en-US" sz="1800"/>
              <a:t>如果该队员已被选过，跳过</a:t>
            </a:r>
            <a:endParaRPr lang="en-US" altLang="zh-CN" sz="1800"/>
          </a:p>
          <a:p>
            <a:pPr>
              <a:lnSpc>
                <a:spcPct val="100000"/>
              </a:lnSpc>
              <a:spcBef>
                <a:spcPct val="0"/>
              </a:spcBef>
            </a:pPr>
            <a:r>
              <a:rPr lang="en-US" altLang="zh-CN" sz="1800"/>
              <a:t>    </a:t>
            </a:r>
            <a:r>
              <a:rPr lang="zh-CN" altLang="en-US" sz="1800"/>
              <a:t>选中该队员</a:t>
            </a:r>
            <a:endParaRPr lang="en-US" altLang="zh-CN" sz="1800"/>
          </a:p>
          <a:p>
            <a:pPr>
              <a:lnSpc>
                <a:spcPct val="100000"/>
              </a:lnSpc>
              <a:spcBef>
                <a:spcPct val="0"/>
              </a:spcBef>
            </a:pPr>
            <a:r>
              <a:rPr lang="en-US" altLang="zh-CN" sz="1800"/>
              <a:t>    </a:t>
            </a:r>
            <a:r>
              <a:rPr lang="zh-CN" altLang="en-US" sz="1800"/>
              <a:t>如果该队员可以独立走到所需的支援高度</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更新记录</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如果已经可以登顶</a:t>
            </a:r>
            <a:endParaRPr lang="en-US" altLang="zh-CN" sz="1800"/>
          </a:p>
          <a:p>
            <a:pPr>
              <a:lnSpc>
                <a:spcPct val="100000"/>
              </a:lnSpc>
              <a:spcBef>
                <a:spcPct val="0"/>
              </a:spcBef>
            </a:pPr>
            <a:r>
              <a:rPr lang="en-US" altLang="zh-CN" sz="1800"/>
              <a:t>        </a:t>
            </a:r>
            <a:r>
              <a:rPr lang="zh-CN" altLang="en-US" sz="1800"/>
              <a:t>更新最小总消耗</a:t>
            </a:r>
            <a:endParaRPr lang="en-US" altLang="zh-CN" sz="1800"/>
          </a:p>
          <a:p>
            <a:pPr>
              <a:lnSpc>
                <a:spcPct val="100000"/>
              </a:lnSpc>
              <a:spcBef>
                <a:spcPct val="0"/>
              </a:spcBef>
            </a:pPr>
            <a:r>
              <a:rPr lang="en-US" altLang="zh-CN" sz="1800"/>
              <a:t>      </a:t>
            </a:r>
            <a:r>
              <a:rPr lang="zh-CN" altLang="en-US" sz="1800"/>
              <a:t>否则</a:t>
            </a:r>
            <a:endParaRPr lang="en-US" altLang="zh-CN" sz="1800"/>
          </a:p>
          <a:p>
            <a:pPr>
              <a:lnSpc>
                <a:spcPct val="100000"/>
              </a:lnSpc>
              <a:spcBef>
                <a:spcPct val="0"/>
              </a:spcBef>
            </a:pPr>
            <a:r>
              <a:rPr lang="en-US" altLang="zh-CN" sz="1800"/>
              <a:t>        </a:t>
            </a:r>
            <a:r>
              <a:rPr lang="zh-CN" altLang="en-US" sz="1800"/>
              <a:t>选下一位队员</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回溯，取消选中该队员</a:t>
            </a:r>
            <a:endParaRPr lang="en-US" altLang="zh-CN" sz="1800"/>
          </a:p>
          <a:p>
            <a:pPr>
              <a:lnSpc>
                <a:spcPct val="100000"/>
              </a:lnSpc>
              <a:spcBef>
                <a:spcPct val="0"/>
              </a:spcBef>
            </a:pPr>
            <a:r>
              <a:rPr lang="en-US" altLang="zh-CN" sz="1800"/>
              <a:t>  }</a:t>
            </a:r>
          </a:p>
          <a:p>
            <a:pPr>
              <a:lnSpc>
                <a:spcPct val="100000"/>
              </a:lnSpc>
              <a:spcBef>
                <a:spcPct val="0"/>
              </a:spcBef>
            </a:pPr>
            <a:r>
              <a:rPr lang="en-US" altLang="zh-CN" sz="1800"/>
              <a:t>}</a:t>
            </a:r>
          </a:p>
        </p:txBody>
      </p:sp>
      <p:sp>
        <p:nvSpPr>
          <p:cNvPr id="25602" name="标题 1"/>
          <p:cNvSpPr>
            <a:spLocks noGrp="1" noChangeArrowheads="1"/>
          </p:cNvSpPr>
          <p:nvPr>
            <p:ph type="title"/>
          </p:nvPr>
        </p:nvSpPr>
        <p:spPr/>
        <p:txBody>
          <a:bodyPr/>
          <a:lstStyle/>
          <a:p>
            <a:r>
              <a:rPr lang="zh-CN" altLang="en-US"/>
              <a:t>任务</a:t>
            </a:r>
            <a:r>
              <a:rPr lang="en-US" altLang="zh-CN"/>
              <a:t>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6" end="16"/>
                                            </p:txEl>
                                          </p:spTgt>
                                        </p:tgtEl>
                                        <p:attrNameLst>
                                          <p:attrName>style.color</p:attrName>
                                        </p:attrNameLst>
                                      </p:cBhvr>
                                      <p:to>
                                        <a:srgbClr val="FF0000"/>
                                      </p:to>
                                    </p:animClr>
                                    <p:animClr clrSpc="rgb" dir="cw">
                                      <p:cBhvr>
                                        <p:cTn id="7" dur="500" fill="hold"/>
                                        <p:tgtEl>
                                          <p:spTgt spid="3">
                                            <p:txEl>
                                              <p:pRg st="16" end="16"/>
                                            </p:txEl>
                                          </p:spTgt>
                                        </p:tgtEl>
                                        <p:attrNameLst>
                                          <p:attrName>fillcolor</p:attrName>
                                        </p:attrNameLst>
                                      </p:cBhvr>
                                      <p:to>
                                        <a:srgbClr val="FF0000"/>
                                      </p:to>
                                    </p:animClr>
                                    <p:set>
                                      <p:cBhvr>
                                        <p:cTn id="8" dur="500" fill="hold"/>
                                        <p:tgtEl>
                                          <p:spTgt spid="3">
                                            <p:txEl>
                                              <p:pRg st="16" end="16"/>
                                            </p:txEl>
                                          </p:spTgt>
                                        </p:tgtEl>
                                        <p:attrNameLst>
                                          <p:attrName>fill.type</p:attrName>
                                        </p:attrNameLst>
                                      </p:cBhvr>
                                      <p:to>
                                        <p:strVal val="solid"/>
                                      </p:to>
                                    </p:set>
                                    <p:set>
                                      <p:cBhvr>
                                        <p:cTn id="9" dur="500" fill="hold"/>
                                        <p:tgtEl>
                                          <p:spTgt spid="3">
                                            <p:txEl>
                                              <p:pRg st="16" end="16"/>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2" end="2"/>
                                            </p:txEl>
                                          </p:spTgt>
                                        </p:tgtEl>
                                        <p:attrNameLst>
                                          <p:attrName>style.color</p:attrName>
                                        </p:attrNameLst>
                                      </p:cBhvr>
                                      <p:to>
                                        <a:srgbClr val="FF0000"/>
                                      </p:to>
                                    </p:animClr>
                                    <p:animClr clrSpc="rgb" dir="cw">
                                      <p:cBhvr>
                                        <p:cTn id="12" dur="500" fill="hold"/>
                                        <p:tgtEl>
                                          <p:spTgt spid="3">
                                            <p:txEl>
                                              <p:pRg st="2" end="2"/>
                                            </p:txEl>
                                          </p:spTgt>
                                        </p:tgtEl>
                                        <p:attrNameLst>
                                          <p:attrName>fillcolor</p:attrName>
                                        </p:attrNameLst>
                                      </p:cBhvr>
                                      <p:to>
                                        <a:srgbClr val="FF0000"/>
                                      </p:to>
                                    </p:animClr>
                                    <p:set>
                                      <p:cBhvr>
                                        <p:cTn id="13" dur="500" fill="hold"/>
                                        <p:tgtEl>
                                          <p:spTgt spid="3">
                                            <p:txEl>
                                              <p:pRg st="2" end="2"/>
                                            </p:txEl>
                                          </p:spTgt>
                                        </p:tgtEl>
                                        <p:attrNameLst>
                                          <p:attrName>fill.type</p:attrName>
                                        </p:attrNameLst>
                                      </p:cBhvr>
                                      <p:to>
                                        <p:strVal val="solid"/>
                                      </p:to>
                                    </p:set>
                                    <p:set>
                                      <p:cBhvr>
                                        <p:cTn id="14" dur="500" fill="hold"/>
                                        <p:tgtEl>
                                          <p:spTgt spid="3">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FF0000"/>
                                      </p:to>
                                    </p:animClr>
                                    <p:animClr clrSpc="rgb" dir="cw">
                                      <p:cBhvr>
                                        <p:cTn id="17" dur="500" fill="hold"/>
                                        <p:tgtEl>
                                          <p:spTgt spid="3">
                                            <p:txEl>
                                              <p:pRg st="3" end="3"/>
                                            </p:txEl>
                                          </p:spTgt>
                                        </p:tgtEl>
                                        <p:attrNameLst>
                                          <p:attrName>fillcolor</p:attrName>
                                        </p:attrNameLst>
                                      </p:cBhvr>
                                      <p:to>
                                        <a:srgbClr val="FF0000"/>
                                      </p:to>
                                    </p:animClr>
                                    <p:set>
                                      <p:cBhvr>
                                        <p:cTn id="18" dur="500" fill="hold"/>
                                        <p:tgtEl>
                                          <p:spTgt spid="3">
                                            <p:txEl>
                                              <p:pRg st="3" end="3"/>
                                            </p:txEl>
                                          </p:spTgt>
                                        </p:tgtEl>
                                        <p:attrNameLst>
                                          <p:attrName>fill.type</p:attrName>
                                        </p:attrNameLst>
                                      </p:cBhvr>
                                      <p:to>
                                        <p:strVal val="solid"/>
                                      </p:to>
                                    </p:set>
                                    <p:set>
                                      <p:cBhvr>
                                        <p:cTn id="1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noChangeArrowheads="1"/>
          </p:cNvSpPr>
          <p:nvPr>
            <p:ph idx="1"/>
          </p:nvPr>
        </p:nvSpPr>
        <p:spPr/>
        <p:txBody>
          <a:bodyPr/>
          <a:lstStyle/>
          <a:p>
            <a:pPr>
              <a:lnSpc>
                <a:spcPct val="100000"/>
              </a:lnSpc>
              <a:spcBef>
                <a:spcPct val="0"/>
              </a:spcBef>
            </a:pPr>
            <a:r>
              <a:rPr lang="en-US" altLang="zh-CN" sz="1800"/>
              <a:t>void dfs(int k) {</a:t>
            </a:r>
          </a:p>
          <a:p>
            <a:pPr>
              <a:lnSpc>
                <a:spcPct val="100000"/>
              </a:lnSpc>
              <a:spcBef>
                <a:spcPct val="0"/>
              </a:spcBef>
            </a:pPr>
            <a:r>
              <a:rPr lang="en-US" altLang="zh-CN" sz="1800"/>
              <a:t>  for (int p = 1; p &lt;= P; p++) {</a:t>
            </a:r>
          </a:p>
          <a:p>
            <a:pPr>
              <a:lnSpc>
                <a:spcPct val="100000"/>
              </a:lnSpc>
              <a:spcBef>
                <a:spcPct val="0"/>
              </a:spcBef>
            </a:pPr>
            <a:r>
              <a:rPr lang="en-US" altLang="zh-CN" sz="1800"/>
              <a:t>    if (sel[p]) continue;</a:t>
            </a:r>
          </a:p>
          <a:p>
            <a:pPr>
              <a:lnSpc>
                <a:spcPct val="100000"/>
              </a:lnSpc>
              <a:spcBef>
                <a:spcPct val="0"/>
              </a:spcBef>
            </a:pPr>
            <a:r>
              <a:rPr lang="en-US" altLang="zh-CN" sz="1800"/>
              <a:t>    sel[p] = true;</a:t>
            </a:r>
          </a:p>
          <a:p>
            <a:pPr>
              <a:lnSpc>
                <a:spcPct val="100000"/>
              </a:lnSpc>
              <a:spcBef>
                <a:spcPct val="0"/>
              </a:spcBef>
            </a:pPr>
            <a:r>
              <a:rPr lang="en-US" altLang="zh-CN" sz="1800"/>
              <a:t>    </a:t>
            </a:r>
            <a:r>
              <a:rPr lang="zh-CN" altLang="en-US" sz="1800"/>
              <a:t>如果该队员可以独立走到所需的支援高度</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更新记录</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如果已经可以登顶</a:t>
            </a:r>
            <a:endParaRPr lang="en-US" altLang="zh-CN" sz="1800"/>
          </a:p>
          <a:p>
            <a:pPr>
              <a:lnSpc>
                <a:spcPct val="100000"/>
              </a:lnSpc>
              <a:spcBef>
                <a:spcPct val="0"/>
              </a:spcBef>
            </a:pPr>
            <a:r>
              <a:rPr lang="en-US" altLang="zh-CN" sz="1800"/>
              <a:t>        </a:t>
            </a:r>
            <a:r>
              <a:rPr lang="zh-CN" altLang="en-US" sz="1800"/>
              <a:t>更新最小总消耗</a:t>
            </a:r>
            <a:endParaRPr lang="en-US" altLang="zh-CN" sz="1800"/>
          </a:p>
          <a:p>
            <a:pPr>
              <a:lnSpc>
                <a:spcPct val="100000"/>
              </a:lnSpc>
              <a:spcBef>
                <a:spcPct val="0"/>
              </a:spcBef>
            </a:pPr>
            <a:r>
              <a:rPr lang="en-US" altLang="zh-CN" sz="1800"/>
              <a:t>      </a:t>
            </a:r>
            <a:r>
              <a:rPr lang="zh-CN" altLang="en-US" sz="1800"/>
              <a:t>否则</a:t>
            </a:r>
            <a:endParaRPr lang="en-US" altLang="zh-CN" sz="1800"/>
          </a:p>
          <a:p>
            <a:pPr>
              <a:lnSpc>
                <a:spcPct val="100000"/>
              </a:lnSpc>
              <a:spcBef>
                <a:spcPct val="0"/>
              </a:spcBef>
            </a:pPr>
            <a:r>
              <a:rPr lang="en-US" altLang="zh-CN" sz="1800"/>
              <a:t>        </a:t>
            </a:r>
            <a:r>
              <a:rPr lang="zh-CN" altLang="en-US" sz="1800"/>
              <a:t>选下一位队员</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sel[p] = false;</a:t>
            </a:r>
          </a:p>
          <a:p>
            <a:pPr>
              <a:lnSpc>
                <a:spcPct val="100000"/>
              </a:lnSpc>
              <a:spcBef>
                <a:spcPct val="0"/>
              </a:spcBef>
            </a:pPr>
            <a:r>
              <a:rPr lang="en-US" altLang="zh-CN" sz="1800"/>
              <a:t>  }</a:t>
            </a:r>
          </a:p>
          <a:p>
            <a:pPr>
              <a:lnSpc>
                <a:spcPct val="100000"/>
              </a:lnSpc>
              <a:spcBef>
                <a:spcPct val="0"/>
              </a:spcBef>
            </a:pPr>
            <a:r>
              <a:rPr lang="en-US" altLang="zh-CN" sz="1800"/>
              <a:t>}</a:t>
            </a:r>
          </a:p>
        </p:txBody>
      </p:sp>
      <p:sp>
        <p:nvSpPr>
          <p:cNvPr id="26626" name="标题 1"/>
          <p:cNvSpPr>
            <a:spLocks noGrp="1" noChangeArrowheads="1"/>
          </p:cNvSpPr>
          <p:nvPr>
            <p:ph type="title"/>
          </p:nvPr>
        </p:nvSpPr>
        <p:spPr/>
        <p:txBody>
          <a:bodyPr/>
          <a:lstStyle/>
          <a:p>
            <a:r>
              <a:rPr lang="zh-CN" altLang="en-US"/>
              <a:t>任务</a:t>
            </a:r>
            <a:r>
              <a:rPr lang="en-US" altLang="zh-CN"/>
              <a:t>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0000"/>
                                      </p:to>
                                    </p:animClr>
                                    <p:animClr clrSpc="rgb" dir="cw">
                                      <p:cBhvr>
                                        <p:cTn id="7" dur="500" fill="hold"/>
                                        <p:tgtEl>
                                          <p:spTgt spid="3">
                                            <p:txEl>
                                              <p:pRg st="4" end="4"/>
                                            </p:txEl>
                                          </p:spTgt>
                                        </p:tgtEl>
                                        <p:attrNameLst>
                                          <p:attrName>fillcolor</p:attrName>
                                        </p:attrNameLst>
                                      </p:cBhvr>
                                      <p:to>
                                        <a:srgbClr val="FF0000"/>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noChangeArrowheads="1"/>
          </p:cNvSpPr>
          <p:nvPr>
            <p:ph idx="1"/>
          </p:nvPr>
        </p:nvSpPr>
        <p:spPr/>
        <p:txBody>
          <a:bodyPr/>
          <a:lstStyle/>
          <a:p>
            <a:pPr>
              <a:lnSpc>
                <a:spcPct val="100000"/>
              </a:lnSpc>
              <a:spcBef>
                <a:spcPct val="0"/>
              </a:spcBef>
            </a:pPr>
            <a:r>
              <a:rPr lang="en-US" altLang="zh-CN" sz="1800"/>
              <a:t>void dfs(int k) {</a:t>
            </a:r>
          </a:p>
          <a:p>
            <a:pPr>
              <a:lnSpc>
                <a:spcPct val="100000"/>
              </a:lnSpc>
              <a:spcBef>
                <a:spcPct val="0"/>
              </a:spcBef>
            </a:pPr>
            <a:r>
              <a:rPr lang="en-US" altLang="zh-CN" sz="1800"/>
              <a:t>  for (int p = 1; p &lt;= P; p++) {</a:t>
            </a:r>
          </a:p>
          <a:p>
            <a:pPr>
              <a:lnSpc>
                <a:spcPct val="100000"/>
              </a:lnSpc>
              <a:spcBef>
                <a:spcPct val="0"/>
              </a:spcBef>
            </a:pPr>
            <a:r>
              <a:rPr lang="en-US" altLang="zh-CN" sz="1800"/>
              <a:t>    if (sel[p]) continue;</a:t>
            </a:r>
          </a:p>
          <a:p>
            <a:pPr>
              <a:lnSpc>
                <a:spcPct val="100000"/>
              </a:lnSpc>
              <a:spcBef>
                <a:spcPct val="0"/>
              </a:spcBef>
            </a:pPr>
            <a:r>
              <a:rPr lang="en-US" altLang="zh-CN" sz="1800"/>
              <a:t>    sel[p] = true;</a:t>
            </a:r>
          </a:p>
          <a:p>
            <a:pPr>
              <a:lnSpc>
                <a:spcPct val="100000"/>
              </a:lnSpc>
              <a:spcBef>
                <a:spcPct val="0"/>
              </a:spcBef>
            </a:pPr>
            <a:r>
              <a:rPr lang="en-US" altLang="zh-CN" sz="1800"/>
              <a:t>    if (M[p] &gt;= high[k - 1] * E[p]) {</a:t>
            </a:r>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更新记录</a:t>
            </a:r>
            <a:endParaRPr lang="en-US" altLang="zh-CN" sz="1800"/>
          </a:p>
          <a:p>
            <a:pPr>
              <a:lnSpc>
                <a:spcPct val="100000"/>
              </a:lnSpc>
              <a:spcBef>
                <a:spcPct val="0"/>
              </a:spcBef>
            </a:pP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r>
              <a:rPr lang="zh-CN" altLang="en-US" sz="1800"/>
              <a:t>如果已经可以登顶</a:t>
            </a:r>
            <a:endParaRPr lang="en-US" altLang="zh-CN" sz="1800"/>
          </a:p>
          <a:p>
            <a:pPr>
              <a:lnSpc>
                <a:spcPct val="100000"/>
              </a:lnSpc>
              <a:spcBef>
                <a:spcPct val="0"/>
              </a:spcBef>
            </a:pPr>
            <a:r>
              <a:rPr lang="en-US" altLang="zh-CN" sz="1800"/>
              <a:t>        </a:t>
            </a:r>
            <a:r>
              <a:rPr lang="zh-CN" altLang="en-US" sz="1800"/>
              <a:t>更新最小总消耗</a:t>
            </a:r>
            <a:endParaRPr lang="en-US" altLang="zh-CN" sz="1800"/>
          </a:p>
          <a:p>
            <a:pPr>
              <a:lnSpc>
                <a:spcPct val="100000"/>
              </a:lnSpc>
              <a:spcBef>
                <a:spcPct val="0"/>
              </a:spcBef>
            </a:pPr>
            <a:r>
              <a:rPr lang="en-US" altLang="zh-CN" sz="1800"/>
              <a:t>      </a:t>
            </a:r>
            <a:r>
              <a:rPr lang="zh-CN" altLang="en-US" sz="1800"/>
              <a:t>否则</a:t>
            </a:r>
            <a:endParaRPr lang="en-US" altLang="zh-CN" sz="1800"/>
          </a:p>
          <a:p>
            <a:pPr>
              <a:lnSpc>
                <a:spcPct val="100000"/>
              </a:lnSpc>
              <a:spcBef>
                <a:spcPct val="0"/>
              </a:spcBef>
            </a:pPr>
            <a:r>
              <a:rPr lang="en-US" altLang="zh-CN" sz="1800"/>
              <a:t>        </a:t>
            </a:r>
            <a:r>
              <a:rPr lang="zh-CN" altLang="en-US" sz="1800"/>
              <a:t>选下一位队员</a:t>
            </a: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p>
          <a:p>
            <a:pPr>
              <a:lnSpc>
                <a:spcPct val="100000"/>
              </a:lnSpc>
              <a:spcBef>
                <a:spcPct val="0"/>
              </a:spcBef>
            </a:pPr>
            <a:r>
              <a:rPr lang="en-US" altLang="zh-CN" sz="1800"/>
              <a:t>    sel[p] = false;</a:t>
            </a:r>
          </a:p>
          <a:p>
            <a:pPr>
              <a:lnSpc>
                <a:spcPct val="100000"/>
              </a:lnSpc>
              <a:spcBef>
                <a:spcPct val="0"/>
              </a:spcBef>
            </a:pPr>
            <a:r>
              <a:rPr lang="en-US" altLang="zh-CN" sz="1800"/>
              <a:t>  }</a:t>
            </a:r>
          </a:p>
          <a:p>
            <a:pPr>
              <a:lnSpc>
                <a:spcPct val="100000"/>
              </a:lnSpc>
              <a:spcBef>
                <a:spcPct val="0"/>
              </a:spcBef>
            </a:pPr>
            <a:r>
              <a:rPr lang="en-US" altLang="zh-CN" sz="1800"/>
              <a:t>}</a:t>
            </a:r>
          </a:p>
        </p:txBody>
      </p:sp>
      <p:sp>
        <p:nvSpPr>
          <p:cNvPr id="27650" name="标题 1"/>
          <p:cNvSpPr>
            <a:spLocks noGrp="1" noChangeArrowheads="1"/>
          </p:cNvSpPr>
          <p:nvPr>
            <p:ph type="title"/>
          </p:nvPr>
        </p:nvSpPr>
        <p:spPr/>
        <p:txBody>
          <a:bodyPr/>
          <a:lstStyle/>
          <a:p>
            <a:r>
              <a:rPr lang="zh-CN" altLang="en-US"/>
              <a:t>任务</a:t>
            </a:r>
            <a:r>
              <a:rPr lang="en-US" altLang="zh-CN"/>
              <a:t>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0000"/>
                                      </p:to>
                                    </p:animClr>
                                    <p:animClr clrSpc="rgb" dir="cw">
                                      <p:cBhvr>
                                        <p:cTn id="7" dur="500" fill="hold"/>
                                        <p:tgtEl>
                                          <p:spTgt spid="3">
                                            <p:txEl>
                                              <p:pRg st="7" end="7"/>
                                            </p:txEl>
                                          </p:spTgt>
                                        </p:tgtEl>
                                        <p:attrNameLst>
                                          <p:attrName>fillcolor</p:attrName>
                                        </p:attrNameLst>
                                      </p:cBhvr>
                                      <p:to>
                                        <a:srgbClr val="FF0000"/>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noChangeArrowheads="1"/>
          </p:cNvSpPr>
          <p:nvPr>
            <p:ph idx="1"/>
          </p:nvPr>
        </p:nvSpPr>
        <p:spPr/>
        <p:txBody>
          <a:bodyPr/>
          <a:lstStyle/>
          <a:p>
            <a:pPr>
              <a:lnSpc>
                <a:spcPct val="100000"/>
              </a:lnSpc>
              <a:spcBef>
                <a:spcPct val="0"/>
              </a:spcBef>
            </a:pPr>
            <a:r>
              <a:rPr lang="en-US" altLang="zh-CN" sz="1800"/>
              <a:t>void dfs(int k) {</a:t>
            </a:r>
          </a:p>
          <a:p>
            <a:pPr>
              <a:lnSpc>
                <a:spcPct val="100000"/>
              </a:lnSpc>
              <a:spcBef>
                <a:spcPct val="0"/>
              </a:spcBef>
            </a:pPr>
            <a:r>
              <a:rPr lang="en-US" altLang="zh-CN" sz="1800"/>
              <a:t>  for (int p = 1; p &lt;= P; p++) {</a:t>
            </a:r>
          </a:p>
          <a:p>
            <a:pPr>
              <a:lnSpc>
                <a:spcPct val="100000"/>
              </a:lnSpc>
              <a:spcBef>
                <a:spcPct val="0"/>
              </a:spcBef>
            </a:pPr>
            <a:r>
              <a:rPr lang="en-US" altLang="zh-CN" sz="1800"/>
              <a:t>    if (sel[p]) continue;</a:t>
            </a:r>
          </a:p>
          <a:p>
            <a:pPr>
              <a:lnSpc>
                <a:spcPct val="100000"/>
              </a:lnSpc>
              <a:spcBef>
                <a:spcPct val="0"/>
              </a:spcBef>
            </a:pPr>
            <a:r>
              <a:rPr lang="en-US" altLang="zh-CN" sz="1800"/>
              <a:t>    sel[p] = true;</a:t>
            </a:r>
          </a:p>
          <a:p>
            <a:pPr>
              <a:lnSpc>
                <a:spcPct val="100000"/>
              </a:lnSpc>
              <a:spcBef>
                <a:spcPct val="0"/>
              </a:spcBef>
            </a:pPr>
            <a:r>
              <a:rPr lang="en-US" altLang="zh-CN" sz="1800"/>
              <a:t>    if (M[p] &gt;= high[k - 1] * E[p]) {</a:t>
            </a:r>
          </a:p>
          <a:p>
            <a:pPr>
              <a:lnSpc>
                <a:spcPct val="100000"/>
              </a:lnSpc>
              <a:spcBef>
                <a:spcPct val="0"/>
              </a:spcBef>
            </a:pPr>
            <a:r>
              <a:rPr lang="en-US" altLang="zh-CN" sz="1800"/>
              <a:t>      who[k] = p;</a:t>
            </a:r>
          </a:p>
          <a:p>
            <a:pPr>
              <a:lnSpc>
                <a:spcPct val="100000"/>
              </a:lnSpc>
              <a:spcBef>
                <a:spcPct val="0"/>
              </a:spcBef>
            </a:pPr>
            <a:r>
              <a:rPr lang="en-US" altLang="zh-CN" sz="1800"/>
              <a:t>      need[k] = need[k - 1] + 2 * high[k - 1] * E[p];</a:t>
            </a:r>
          </a:p>
          <a:p>
            <a:pPr>
              <a:lnSpc>
                <a:spcPct val="100000"/>
              </a:lnSpc>
              <a:spcBef>
                <a:spcPct val="0"/>
              </a:spcBef>
            </a:pPr>
            <a:r>
              <a:rPr lang="en-US" altLang="zh-CN" sz="1800"/>
              <a:t>      take[k] = take[k - 1] + M[p];</a:t>
            </a:r>
          </a:p>
          <a:p>
            <a:pPr>
              <a:lnSpc>
                <a:spcPct val="100000"/>
              </a:lnSpc>
              <a:spcBef>
                <a:spcPct val="0"/>
              </a:spcBef>
            </a:pPr>
            <a:r>
              <a:rPr lang="en-US" altLang="zh-CN" sz="1800"/>
              <a:t>      dayn[k] = dayn[k - 1] + E[p];</a:t>
            </a:r>
          </a:p>
          <a:p>
            <a:pPr>
              <a:lnSpc>
                <a:spcPct val="100000"/>
              </a:lnSpc>
              <a:spcBef>
                <a:spcPct val="0"/>
              </a:spcBef>
            </a:pPr>
            <a:r>
              <a:rPr lang="en-US" altLang="zh-CN" sz="1800"/>
              <a:t>      high[k] = (need[k] – take[k] + dayn[k] – 1) / dayn[k];      </a:t>
            </a:r>
          </a:p>
          <a:p>
            <a:pPr>
              <a:lnSpc>
                <a:spcPct val="100000"/>
              </a:lnSpc>
              <a:spcBef>
                <a:spcPct val="0"/>
              </a:spcBef>
            </a:pPr>
            <a:r>
              <a:rPr lang="en-US" altLang="zh-CN" sz="1800"/>
              <a:t>      </a:t>
            </a:r>
            <a:r>
              <a:rPr lang="zh-CN" altLang="en-US" sz="1800"/>
              <a:t>如果已经可以登顶</a:t>
            </a:r>
            <a:endParaRPr lang="en-US" altLang="zh-CN" sz="1800"/>
          </a:p>
          <a:p>
            <a:pPr>
              <a:lnSpc>
                <a:spcPct val="100000"/>
              </a:lnSpc>
              <a:spcBef>
                <a:spcPct val="0"/>
              </a:spcBef>
            </a:pPr>
            <a:r>
              <a:rPr lang="en-US" altLang="zh-CN" sz="1800"/>
              <a:t>        </a:t>
            </a:r>
            <a:r>
              <a:rPr lang="zh-CN" altLang="en-US" sz="1800"/>
              <a:t>更新最小总消耗</a:t>
            </a:r>
            <a:endParaRPr lang="en-US" altLang="zh-CN" sz="1800"/>
          </a:p>
          <a:p>
            <a:pPr>
              <a:lnSpc>
                <a:spcPct val="100000"/>
              </a:lnSpc>
              <a:spcBef>
                <a:spcPct val="0"/>
              </a:spcBef>
            </a:pPr>
            <a:r>
              <a:rPr lang="en-US" altLang="zh-CN" sz="1800"/>
              <a:t>      </a:t>
            </a:r>
            <a:r>
              <a:rPr lang="zh-CN" altLang="en-US" sz="1800"/>
              <a:t>否则</a:t>
            </a:r>
            <a:endParaRPr lang="en-US" altLang="zh-CN" sz="1800"/>
          </a:p>
          <a:p>
            <a:pPr>
              <a:lnSpc>
                <a:spcPct val="100000"/>
              </a:lnSpc>
              <a:spcBef>
                <a:spcPct val="0"/>
              </a:spcBef>
            </a:pPr>
            <a:r>
              <a:rPr lang="en-US" altLang="zh-CN" sz="1800"/>
              <a:t>        </a:t>
            </a:r>
            <a:r>
              <a:rPr lang="zh-CN" altLang="en-US" sz="1800"/>
              <a:t>选下一位队员</a:t>
            </a:r>
            <a:endParaRPr lang="en-US" altLang="zh-CN" sz="1800"/>
          </a:p>
          <a:p>
            <a:pPr>
              <a:lnSpc>
                <a:spcPct val="100000"/>
              </a:lnSpc>
              <a:spcBef>
                <a:spcPct val="0"/>
              </a:spcBef>
            </a:pPr>
            <a:endParaRPr lang="en-US" altLang="zh-CN" sz="1800"/>
          </a:p>
          <a:p>
            <a:pPr>
              <a:lnSpc>
                <a:spcPct val="100000"/>
              </a:lnSpc>
              <a:spcBef>
                <a:spcPct val="0"/>
              </a:spcBef>
            </a:pPr>
            <a:r>
              <a:rPr lang="en-US" altLang="zh-CN" sz="1800"/>
              <a:t>    }</a:t>
            </a:r>
          </a:p>
          <a:p>
            <a:pPr>
              <a:lnSpc>
                <a:spcPct val="100000"/>
              </a:lnSpc>
              <a:spcBef>
                <a:spcPct val="0"/>
              </a:spcBef>
            </a:pPr>
            <a:r>
              <a:rPr lang="en-US" altLang="zh-CN" sz="1800"/>
              <a:t>    sel[p] = false;</a:t>
            </a:r>
          </a:p>
          <a:p>
            <a:pPr>
              <a:lnSpc>
                <a:spcPct val="100000"/>
              </a:lnSpc>
              <a:spcBef>
                <a:spcPct val="0"/>
              </a:spcBef>
            </a:pPr>
            <a:r>
              <a:rPr lang="en-US" altLang="zh-CN" sz="1800"/>
              <a:t>  }</a:t>
            </a:r>
          </a:p>
          <a:p>
            <a:pPr>
              <a:lnSpc>
                <a:spcPct val="100000"/>
              </a:lnSpc>
              <a:spcBef>
                <a:spcPct val="0"/>
              </a:spcBef>
            </a:pPr>
            <a:r>
              <a:rPr lang="en-US" altLang="zh-CN" sz="1800"/>
              <a:t>}</a:t>
            </a:r>
          </a:p>
        </p:txBody>
      </p:sp>
      <p:sp>
        <p:nvSpPr>
          <p:cNvPr id="28674" name="标题 1"/>
          <p:cNvSpPr>
            <a:spLocks noGrp="1" noChangeArrowheads="1"/>
          </p:cNvSpPr>
          <p:nvPr>
            <p:ph type="title"/>
          </p:nvPr>
        </p:nvSpPr>
        <p:spPr/>
        <p:txBody>
          <a:bodyPr/>
          <a:lstStyle/>
          <a:p>
            <a:r>
              <a:rPr lang="zh-CN" altLang="en-US"/>
              <a:t>任务</a:t>
            </a:r>
            <a:r>
              <a:rPr lang="en-US" altLang="zh-CN"/>
              <a:t>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0" end="10"/>
                                            </p:txEl>
                                          </p:spTgt>
                                        </p:tgtEl>
                                        <p:attrNameLst>
                                          <p:attrName>style.color</p:attrName>
                                        </p:attrNameLst>
                                      </p:cBhvr>
                                      <p:to>
                                        <a:srgbClr val="FF0000"/>
                                      </p:to>
                                    </p:animClr>
                                    <p:animClr clrSpc="rgb" dir="cw">
                                      <p:cBhvr>
                                        <p:cTn id="7" dur="500" fill="hold"/>
                                        <p:tgtEl>
                                          <p:spTgt spid="3">
                                            <p:txEl>
                                              <p:pRg st="10" end="10"/>
                                            </p:txEl>
                                          </p:spTgt>
                                        </p:tgtEl>
                                        <p:attrNameLst>
                                          <p:attrName>fillcolor</p:attrName>
                                        </p:attrNameLst>
                                      </p:cBhvr>
                                      <p:to>
                                        <a:srgbClr val="FF0000"/>
                                      </p:to>
                                    </p:animClr>
                                    <p:set>
                                      <p:cBhvr>
                                        <p:cTn id="8" dur="500" fill="hold"/>
                                        <p:tgtEl>
                                          <p:spTgt spid="3">
                                            <p:txEl>
                                              <p:pRg st="10" end="10"/>
                                            </p:txEl>
                                          </p:spTgt>
                                        </p:tgtEl>
                                        <p:attrNameLst>
                                          <p:attrName>fill.type</p:attrName>
                                        </p:attrNameLst>
                                      </p:cBhvr>
                                      <p:to>
                                        <p:strVal val="solid"/>
                                      </p:to>
                                    </p:set>
                                    <p:set>
                                      <p:cBhvr>
                                        <p:cTn id="9" dur="500" fill="hold"/>
                                        <p:tgtEl>
                                          <p:spTgt spid="3">
                                            <p:txEl>
                                              <p:pRg st="10" end="1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1" end="11"/>
                                            </p:txEl>
                                          </p:spTgt>
                                        </p:tgtEl>
                                        <p:attrNameLst>
                                          <p:attrName>style.color</p:attrName>
                                        </p:attrNameLst>
                                      </p:cBhvr>
                                      <p:to>
                                        <a:srgbClr val="FF0000"/>
                                      </p:to>
                                    </p:animClr>
                                    <p:animClr clrSpc="rgb" dir="cw">
                                      <p:cBhvr>
                                        <p:cTn id="12" dur="500" fill="hold"/>
                                        <p:tgtEl>
                                          <p:spTgt spid="3">
                                            <p:txEl>
                                              <p:pRg st="11" end="11"/>
                                            </p:txEl>
                                          </p:spTgt>
                                        </p:tgtEl>
                                        <p:attrNameLst>
                                          <p:attrName>fillcolor</p:attrName>
                                        </p:attrNameLst>
                                      </p:cBhvr>
                                      <p:to>
                                        <a:srgbClr val="FF0000"/>
                                      </p:to>
                                    </p:animClr>
                                    <p:set>
                                      <p:cBhvr>
                                        <p:cTn id="13" dur="500" fill="hold"/>
                                        <p:tgtEl>
                                          <p:spTgt spid="3">
                                            <p:txEl>
                                              <p:pRg st="11" end="11"/>
                                            </p:txEl>
                                          </p:spTgt>
                                        </p:tgtEl>
                                        <p:attrNameLst>
                                          <p:attrName>fill.type</p:attrName>
                                        </p:attrNameLst>
                                      </p:cBhvr>
                                      <p:to>
                                        <p:strVal val="solid"/>
                                      </p:to>
                                    </p:set>
                                    <p:set>
                                      <p:cBhvr>
                                        <p:cTn id="14" dur="500" fill="hold"/>
                                        <p:tgtEl>
                                          <p:spTgt spid="3">
                                            <p:txEl>
                                              <p:pRg st="11" end="1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12" end="12"/>
                                            </p:txEl>
                                          </p:spTgt>
                                        </p:tgtEl>
                                        <p:attrNameLst>
                                          <p:attrName>style.color</p:attrName>
                                        </p:attrNameLst>
                                      </p:cBhvr>
                                      <p:to>
                                        <a:srgbClr val="FF0000"/>
                                      </p:to>
                                    </p:animClr>
                                    <p:animClr clrSpc="rgb" dir="cw">
                                      <p:cBhvr>
                                        <p:cTn id="17" dur="500" fill="hold"/>
                                        <p:tgtEl>
                                          <p:spTgt spid="3">
                                            <p:txEl>
                                              <p:pRg st="12" end="12"/>
                                            </p:txEl>
                                          </p:spTgt>
                                        </p:tgtEl>
                                        <p:attrNameLst>
                                          <p:attrName>fillcolor</p:attrName>
                                        </p:attrNameLst>
                                      </p:cBhvr>
                                      <p:to>
                                        <a:srgbClr val="FF0000"/>
                                      </p:to>
                                    </p:animClr>
                                    <p:set>
                                      <p:cBhvr>
                                        <p:cTn id="18" dur="500" fill="hold"/>
                                        <p:tgtEl>
                                          <p:spTgt spid="3">
                                            <p:txEl>
                                              <p:pRg st="12" end="12"/>
                                            </p:txEl>
                                          </p:spTgt>
                                        </p:tgtEl>
                                        <p:attrNameLst>
                                          <p:attrName>fill.type</p:attrName>
                                        </p:attrNameLst>
                                      </p:cBhvr>
                                      <p:to>
                                        <p:strVal val="solid"/>
                                      </p:to>
                                    </p:set>
                                    <p:set>
                                      <p:cBhvr>
                                        <p:cTn id="19" dur="500" fill="hold"/>
                                        <p:tgtEl>
                                          <p:spTgt spid="3">
                                            <p:txEl>
                                              <p:pRg st="12" end="1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
                                            <p:txEl>
                                              <p:pRg st="13" end="13"/>
                                            </p:txEl>
                                          </p:spTgt>
                                        </p:tgtEl>
                                        <p:attrNameLst>
                                          <p:attrName>style.color</p:attrName>
                                        </p:attrNameLst>
                                      </p:cBhvr>
                                      <p:to>
                                        <a:srgbClr val="FF0000"/>
                                      </p:to>
                                    </p:animClr>
                                    <p:animClr clrSpc="rgb" dir="cw">
                                      <p:cBhvr>
                                        <p:cTn id="22" dur="500" fill="hold"/>
                                        <p:tgtEl>
                                          <p:spTgt spid="3">
                                            <p:txEl>
                                              <p:pRg st="13" end="13"/>
                                            </p:txEl>
                                          </p:spTgt>
                                        </p:tgtEl>
                                        <p:attrNameLst>
                                          <p:attrName>fillcolor</p:attrName>
                                        </p:attrNameLst>
                                      </p:cBhvr>
                                      <p:to>
                                        <a:srgbClr val="FF0000"/>
                                      </p:to>
                                    </p:animClr>
                                    <p:set>
                                      <p:cBhvr>
                                        <p:cTn id="23" dur="500" fill="hold"/>
                                        <p:tgtEl>
                                          <p:spTgt spid="3">
                                            <p:txEl>
                                              <p:pRg st="13" end="13"/>
                                            </p:txEl>
                                          </p:spTgt>
                                        </p:tgtEl>
                                        <p:attrNameLst>
                                          <p:attrName>fill.type</p:attrName>
                                        </p:attrNameLst>
                                      </p:cBhvr>
                                      <p:to>
                                        <p:strVal val="solid"/>
                                      </p:to>
                                    </p:set>
                                    <p:set>
                                      <p:cBhvr>
                                        <p:cTn id="2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文本占位符 2"/>
          <p:cNvSpPr>
            <a:spLocks noGrp="1" noChangeArrowheads="1"/>
          </p:cNvSpPr>
          <p:nvPr>
            <p:ph idx="1"/>
          </p:nvPr>
        </p:nvSpPr>
        <p:spPr/>
        <p:txBody>
          <a:bodyPr/>
          <a:lstStyle/>
          <a:p>
            <a:pPr>
              <a:lnSpc>
                <a:spcPct val="100000"/>
              </a:lnSpc>
              <a:spcBef>
                <a:spcPct val="0"/>
              </a:spcBef>
            </a:pPr>
            <a:r>
              <a:rPr lang="en-US" altLang="zh-CN" sz="1800"/>
              <a:t>void dfs(int k) {</a:t>
            </a:r>
          </a:p>
          <a:p>
            <a:pPr>
              <a:lnSpc>
                <a:spcPct val="100000"/>
              </a:lnSpc>
              <a:spcBef>
                <a:spcPct val="0"/>
              </a:spcBef>
            </a:pPr>
            <a:r>
              <a:rPr lang="en-US" altLang="zh-CN" sz="1800"/>
              <a:t>  for (int p = 1; p &lt;= P; p++) {</a:t>
            </a:r>
          </a:p>
          <a:p>
            <a:pPr>
              <a:lnSpc>
                <a:spcPct val="100000"/>
              </a:lnSpc>
              <a:spcBef>
                <a:spcPct val="0"/>
              </a:spcBef>
            </a:pPr>
            <a:r>
              <a:rPr lang="en-US" altLang="zh-CN" sz="1800"/>
              <a:t>    if (sel[p]) continue;</a:t>
            </a:r>
          </a:p>
          <a:p>
            <a:pPr>
              <a:lnSpc>
                <a:spcPct val="100000"/>
              </a:lnSpc>
              <a:spcBef>
                <a:spcPct val="0"/>
              </a:spcBef>
            </a:pPr>
            <a:r>
              <a:rPr lang="en-US" altLang="zh-CN" sz="1800"/>
              <a:t>    sel[p] = true;</a:t>
            </a:r>
          </a:p>
          <a:p>
            <a:pPr>
              <a:lnSpc>
                <a:spcPct val="100000"/>
              </a:lnSpc>
              <a:spcBef>
                <a:spcPct val="0"/>
              </a:spcBef>
            </a:pPr>
            <a:r>
              <a:rPr lang="en-US" altLang="zh-CN" sz="1800"/>
              <a:t>    if (M[p] &gt;= high[k - 1] * E[p]) {</a:t>
            </a:r>
          </a:p>
          <a:p>
            <a:pPr>
              <a:lnSpc>
                <a:spcPct val="100000"/>
              </a:lnSpc>
              <a:spcBef>
                <a:spcPct val="0"/>
              </a:spcBef>
            </a:pPr>
            <a:r>
              <a:rPr lang="en-US" altLang="zh-CN" sz="1800"/>
              <a:t>      who[k] = p;</a:t>
            </a:r>
          </a:p>
          <a:p>
            <a:pPr>
              <a:lnSpc>
                <a:spcPct val="100000"/>
              </a:lnSpc>
              <a:spcBef>
                <a:spcPct val="0"/>
              </a:spcBef>
            </a:pPr>
            <a:r>
              <a:rPr lang="en-US" altLang="zh-CN" sz="1800"/>
              <a:t>      need[k] = need[k - 1] + 2 * high[k - 1] * E[p];</a:t>
            </a:r>
          </a:p>
          <a:p>
            <a:pPr>
              <a:lnSpc>
                <a:spcPct val="100000"/>
              </a:lnSpc>
              <a:spcBef>
                <a:spcPct val="0"/>
              </a:spcBef>
            </a:pPr>
            <a:r>
              <a:rPr lang="en-US" altLang="zh-CN" sz="1800"/>
              <a:t>      take[k] = take[k - 1] + M[p];</a:t>
            </a:r>
          </a:p>
          <a:p>
            <a:pPr>
              <a:lnSpc>
                <a:spcPct val="100000"/>
              </a:lnSpc>
              <a:spcBef>
                <a:spcPct val="0"/>
              </a:spcBef>
            </a:pPr>
            <a:r>
              <a:rPr lang="en-US" altLang="zh-CN" sz="1800"/>
              <a:t>      dayn[k] = dayn[k - 1] + E[p];</a:t>
            </a:r>
          </a:p>
          <a:p>
            <a:pPr>
              <a:lnSpc>
                <a:spcPct val="100000"/>
              </a:lnSpc>
              <a:spcBef>
                <a:spcPct val="0"/>
              </a:spcBef>
            </a:pPr>
            <a:r>
              <a:rPr lang="en-US" altLang="zh-CN" sz="1800"/>
              <a:t>      high[k] = (need[k] – take[k] + dayn[k] – 1) / dayn[k];</a:t>
            </a:r>
          </a:p>
          <a:p>
            <a:pPr>
              <a:lnSpc>
                <a:spcPct val="100000"/>
              </a:lnSpc>
              <a:spcBef>
                <a:spcPct val="0"/>
              </a:spcBef>
            </a:pPr>
            <a:r>
              <a:rPr lang="en-US" altLang="zh-CN" sz="1800"/>
              <a:t>      if (need[k] &lt;= take[k]) {</a:t>
            </a:r>
          </a:p>
          <a:p>
            <a:pPr>
              <a:lnSpc>
                <a:spcPct val="100000"/>
              </a:lnSpc>
              <a:spcBef>
                <a:spcPct val="0"/>
              </a:spcBef>
            </a:pPr>
            <a:r>
              <a:rPr lang="en-US" altLang="zh-CN" sz="1800"/>
              <a:t>        if (need[k] &lt; minNeed) minNeed = need[k];</a:t>
            </a:r>
          </a:p>
          <a:p>
            <a:pPr>
              <a:lnSpc>
                <a:spcPct val="100000"/>
              </a:lnSpc>
              <a:spcBef>
                <a:spcPct val="0"/>
              </a:spcBef>
            </a:pPr>
            <a:r>
              <a:rPr lang="en-US" altLang="zh-CN" sz="1800"/>
              <a:t>      } else {</a:t>
            </a:r>
          </a:p>
          <a:p>
            <a:pPr>
              <a:lnSpc>
                <a:spcPct val="100000"/>
              </a:lnSpc>
              <a:spcBef>
                <a:spcPct val="0"/>
              </a:spcBef>
            </a:pPr>
            <a:r>
              <a:rPr lang="en-US" altLang="zh-CN" sz="1800"/>
              <a:t>        dfs(k + 1);</a:t>
            </a:r>
          </a:p>
          <a:p>
            <a:pPr>
              <a:lnSpc>
                <a:spcPct val="100000"/>
              </a:lnSpc>
              <a:spcBef>
                <a:spcPct val="0"/>
              </a:spcBef>
            </a:pPr>
            <a:r>
              <a:rPr lang="en-US" altLang="zh-CN" sz="1800"/>
              <a:t>      }</a:t>
            </a:r>
          </a:p>
          <a:p>
            <a:pPr>
              <a:lnSpc>
                <a:spcPct val="100000"/>
              </a:lnSpc>
              <a:spcBef>
                <a:spcPct val="0"/>
              </a:spcBef>
            </a:pPr>
            <a:r>
              <a:rPr lang="en-US" altLang="zh-CN" sz="1800"/>
              <a:t>    }</a:t>
            </a:r>
          </a:p>
          <a:p>
            <a:pPr>
              <a:lnSpc>
                <a:spcPct val="100000"/>
              </a:lnSpc>
              <a:spcBef>
                <a:spcPct val="0"/>
              </a:spcBef>
            </a:pPr>
            <a:r>
              <a:rPr lang="en-US" altLang="zh-CN" sz="1800"/>
              <a:t>    sel[p] = false;</a:t>
            </a:r>
          </a:p>
          <a:p>
            <a:pPr>
              <a:lnSpc>
                <a:spcPct val="100000"/>
              </a:lnSpc>
              <a:spcBef>
                <a:spcPct val="0"/>
              </a:spcBef>
            </a:pPr>
            <a:r>
              <a:rPr lang="en-US" altLang="zh-CN" sz="1800"/>
              <a:t>  }</a:t>
            </a:r>
          </a:p>
          <a:p>
            <a:pPr>
              <a:lnSpc>
                <a:spcPct val="100000"/>
              </a:lnSpc>
              <a:spcBef>
                <a:spcPct val="0"/>
              </a:spcBef>
            </a:pPr>
            <a:r>
              <a:rPr lang="en-US" altLang="zh-CN" sz="1800"/>
              <a:t>}</a:t>
            </a:r>
          </a:p>
        </p:txBody>
      </p:sp>
      <p:sp>
        <p:nvSpPr>
          <p:cNvPr id="29698" name="标题 1"/>
          <p:cNvSpPr>
            <a:spLocks noGrp="1" noChangeArrowheads="1"/>
          </p:cNvSpPr>
          <p:nvPr>
            <p:ph type="title"/>
          </p:nvPr>
        </p:nvSpPr>
        <p:spPr/>
        <p:txBody>
          <a:bodyPr/>
          <a:lstStyle/>
          <a:p>
            <a:r>
              <a:rPr lang="zh-CN" altLang="en-US"/>
              <a:t>任务</a:t>
            </a:r>
            <a:r>
              <a:rPr lang="en-US" altLang="zh-CN"/>
              <a:t>1</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5"/>
          <p:cNvSpPr>
            <a:spLocks noGrp="1" noChangeArrowheads="1"/>
          </p:cNvSpPr>
          <p:nvPr>
            <p:ph type="title"/>
          </p:nvPr>
        </p:nvSpPr>
        <p:spPr/>
        <p:txBody>
          <a:bodyPr/>
          <a:lstStyle/>
          <a:p>
            <a:r>
              <a:rPr lang="zh-CN" altLang="en-US"/>
              <a:t>任务</a:t>
            </a:r>
            <a:r>
              <a:rPr lang="en-US" altLang="zh-CN"/>
              <a:t>1</a:t>
            </a:r>
            <a:r>
              <a:rPr lang="zh-CN" altLang="en-US"/>
              <a:t>：改进思考</a:t>
            </a:r>
          </a:p>
        </p:txBody>
      </p:sp>
      <p:sp>
        <p:nvSpPr>
          <p:cNvPr id="30723" name="内容占位符 6"/>
          <p:cNvSpPr>
            <a:spLocks noGrp="1" noChangeArrowheads="1"/>
          </p:cNvSpPr>
          <p:nvPr>
            <p:ph idx="1"/>
          </p:nvPr>
        </p:nvSpPr>
        <p:spPr/>
        <p:txBody>
          <a:bodyPr/>
          <a:lstStyle/>
          <a:p>
            <a:r>
              <a:rPr lang="zh-CN" altLang="en-US"/>
              <a:t>其他计划目标？</a:t>
            </a:r>
            <a:endParaRPr lang="en-US" altLang="zh-CN"/>
          </a:p>
          <a:p>
            <a:pPr lvl="1"/>
            <a:r>
              <a:rPr lang="zh-CN" altLang="en-US"/>
              <a:t>队员人数更少？</a:t>
            </a:r>
            <a:endParaRPr lang="en-US" altLang="zh-CN"/>
          </a:p>
          <a:p>
            <a:r>
              <a:rPr lang="zh-CN" altLang="en-US"/>
              <a:t>输出方案信息？</a:t>
            </a:r>
            <a:endParaRPr lang="en-US" altLang="zh-CN"/>
          </a:p>
          <a:p>
            <a:pPr lvl="1"/>
            <a:r>
              <a:rPr lang="zh-CN" altLang="en-US"/>
              <a:t>输出人选？</a:t>
            </a:r>
            <a:endParaRPr lang="en-US" altLang="zh-CN"/>
          </a:p>
          <a:p>
            <a:pPr lvl="1"/>
            <a:r>
              <a:rPr lang="zh-CN" altLang="en-US"/>
              <a:t>输出哪位队员在多高开始下山？</a:t>
            </a:r>
            <a:endParaRPr lang="en-US" altLang="zh-CN"/>
          </a:p>
          <a:p>
            <a:r>
              <a:rPr lang="zh-CN" altLang="en-US"/>
              <a:t>让代码可读性更好？</a:t>
            </a:r>
            <a:endParaRPr lang="en-US" altLang="zh-CN"/>
          </a:p>
          <a:p>
            <a:pPr lvl="1"/>
            <a:r>
              <a:rPr lang="zh-CN" altLang="en-US"/>
              <a:t>把全局记录整理成</a:t>
            </a:r>
            <a:r>
              <a:rPr lang="en-US" altLang="zh-CN"/>
              <a:t>struct</a:t>
            </a:r>
            <a:r>
              <a:rPr lang="zh-CN" altLang="en-US"/>
              <a:t>数组？</a:t>
            </a:r>
            <a:endParaRPr lang="en-US" altLang="zh-CN"/>
          </a:p>
          <a:p>
            <a:r>
              <a:rPr lang="zh-CN" altLang="en-US"/>
              <a:t>如何更快找到尽量好的可行解？</a:t>
            </a:r>
            <a:endParaRPr lang="en-US" altLang="zh-CN"/>
          </a:p>
          <a:p>
            <a:pPr lvl="1"/>
            <a:r>
              <a:rPr lang="zh-CN" altLang="en-US"/>
              <a:t>事先按独行能力排序？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500"/>
                                        <p:tgtEl>
                                          <p:spTgt spid="30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fade">
                                      <p:cBhvr>
                                        <p:cTn id="32" dur="500"/>
                                        <p:tgtEl>
                                          <p:spTgt spid="30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fade">
                                      <p:cBhvr>
                                        <p:cTn id="37" dur="500"/>
                                        <p:tgtEl>
                                          <p:spTgt spid="307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fade">
                                      <p:cBhvr>
                                        <p:cTn id="42" dur="500"/>
                                        <p:tgtEl>
                                          <p:spTgt spid="307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30723">
                                            <p:txEl>
                                              <p:pRg st="8" end="8"/>
                                            </p:txEl>
                                          </p:spTgt>
                                        </p:tgtEl>
                                        <p:attrNameLst>
                                          <p:attrName>style.visibility</p:attrName>
                                        </p:attrNameLst>
                                      </p:cBhvr>
                                      <p:to>
                                        <p:strVal val="visible"/>
                                      </p:to>
                                    </p:set>
                                    <p:animEffect transition="in" filter="fade">
                                      <p:cBhvr>
                                        <p:cTn id="47" dur="500"/>
                                        <p:tgtEl>
                                          <p:spTgt spid="30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小结：深度优先搜索</a:t>
            </a:r>
          </a:p>
        </p:txBody>
      </p:sp>
      <p:sp>
        <p:nvSpPr>
          <p:cNvPr id="31747" name="内容占位符 2"/>
          <p:cNvSpPr>
            <a:spLocks noGrp="1" noChangeArrowheads="1"/>
          </p:cNvSpPr>
          <p:nvPr>
            <p:ph idx="1"/>
          </p:nvPr>
        </p:nvSpPr>
        <p:spPr/>
        <p:txBody>
          <a:bodyPr/>
          <a:lstStyle/>
          <a:p>
            <a:r>
              <a:rPr lang="zh-CN" altLang="en-US"/>
              <a:t>适用于希望尽快获得可行解，以求对后续搜索起到剪枝作用的问题</a:t>
            </a:r>
            <a:endParaRPr lang="en-US" altLang="zh-CN"/>
          </a:p>
          <a:p>
            <a:r>
              <a:rPr lang="zh-CN" altLang="en-US"/>
              <a:t>通常采用递归实现</a:t>
            </a:r>
            <a:endParaRPr lang="en-US" altLang="zh-CN"/>
          </a:p>
          <a:p>
            <a:r>
              <a:rPr lang="zh-CN" altLang="en-US"/>
              <a:t>其实，八皇后问题的求解过程就是深度优先搜索算法的朴素应用</a:t>
            </a:r>
            <a:endParaRPr lang="en-US" altLang="zh-CN"/>
          </a:p>
          <a:p>
            <a:r>
              <a:rPr lang="zh-CN" altLang="en-US"/>
              <a:t>但在时间效率上，最差情况与枚举法没有差别</a:t>
            </a:r>
            <a:endParaRPr lang="en-US" altLang="zh-CN"/>
          </a:p>
          <a:p>
            <a:r>
              <a:rPr lang="zh-CN" altLang="en-US"/>
              <a:t>因此，面对实际问题，通常会针对问题进行特殊的优化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500"/>
                                        <p:tgtEl>
                                          <p:spTgt spid="31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fade">
                                      <p:cBhvr>
                                        <p:cTn id="22" dur="500"/>
                                        <p:tgtEl>
                                          <p:spTgt spid="31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fade">
                                      <p:cBhvr>
                                        <p:cTn id="27"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a:t>任务</a:t>
            </a:r>
            <a:r>
              <a:rPr lang="en-US" altLang="zh-CN"/>
              <a:t>2</a:t>
            </a:r>
            <a:r>
              <a:rPr lang="zh-CN" altLang="en-US"/>
              <a:t>：骑士聚会问题</a:t>
            </a:r>
          </a:p>
        </p:txBody>
      </p:sp>
      <p:sp>
        <p:nvSpPr>
          <p:cNvPr id="32771" name="内容占位符 2"/>
          <p:cNvSpPr>
            <a:spLocks noGrp="1" noChangeArrowheads="1"/>
          </p:cNvSpPr>
          <p:nvPr>
            <p:ph idx="1"/>
          </p:nvPr>
        </p:nvSpPr>
        <p:spPr/>
        <p:txBody>
          <a:bodyPr/>
          <a:lstStyle/>
          <a:p>
            <a:r>
              <a:rPr lang="zh-CN" altLang="en-US"/>
              <a:t>在</a:t>
            </a:r>
            <a:r>
              <a:rPr lang="en-US" altLang="zh-CN"/>
              <a:t>T×T</a:t>
            </a:r>
            <a:r>
              <a:rPr lang="zh-CN" altLang="en-US"/>
              <a:t>的棋盘上有</a:t>
            </a:r>
            <a:r>
              <a:rPr lang="en-US" altLang="zh-CN"/>
              <a:t>N</a:t>
            </a:r>
            <a:r>
              <a:rPr lang="zh-CN" altLang="en-US"/>
              <a:t>名骑士（马），他们的初始位置已知</a:t>
            </a:r>
            <a:endParaRPr lang="en-US" altLang="zh-CN"/>
          </a:p>
          <a:p>
            <a:r>
              <a:rPr lang="zh-CN" altLang="en-US"/>
              <a:t>问：各自跳多少步才能在某处聚在一起？允许骑士不移动，即呆在原处，步数为</a:t>
            </a:r>
            <a:r>
              <a:rPr lang="en-US" altLang="zh-CN"/>
              <a:t>0</a:t>
            </a:r>
          </a:p>
          <a:p>
            <a:r>
              <a:rPr lang="zh-CN" altLang="en-US"/>
              <a:t>希望给出的聚会方案满足：聚会时间越早越好，即最晚到达聚会地点的骑士所用的步数最少</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a:t>任务</a:t>
            </a:r>
            <a:r>
              <a:rPr lang="en-US" altLang="zh-CN"/>
              <a:t>2</a:t>
            </a:r>
            <a:r>
              <a:rPr lang="zh-CN" altLang="en-US"/>
              <a:t>：举例子</a:t>
            </a:r>
          </a:p>
        </p:txBody>
      </p:sp>
      <p:sp>
        <p:nvSpPr>
          <p:cNvPr id="33795" name="内容占位符 2"/>
          <p:cNvSpPr>
            <a:spLocks noGrp="1" noChangeArrowheads="1"/>
          </p:cNvSpPr>
          <p:nvPr>
            <p:ph idx="1"/>
          </p:nvPr>
        </p:nvSpPr>
        <p:spPr>
          <a:xfrm>
            <a:off x="177800" y="952500"/>
            <a:ext cx="4546600" cy="4953000"/>
          </a:xfrm>
        </p:spPr>
        <p:txBody>
          <a:bodyPr/>
          <a:lstStyle/>
          <a:p>
            <a:r>
              <a:rPr lang="en-US" altLang="zh-CN" dirty="0"/>
              <a:t>5×5</a:t>
            </a:r>
            <a:r>
              <a:rPr lang="zh-CN" altLang="en-US" dirty="0"/>
              <a:t>的棋盘，</a:t>
            </a:r>
            <a:r>
              <a:rPr lang="en-US" altLang="zh-CN" dirty="0"/>
              <a:t>4</a:t>
            </a:r>
            <a:r>
              <a:rPr lang="zh-CN" altLang="en-US" dirty="0"/>
              <a:t>个骑士</a:t>
            </a:r>
            <a:endParaRPr lang="en-US" altLang="zh-CN" dirty="0"/>
          </a:p>
          <a:p>
            <a:pPr lvl="1"/>
            <a:r>
              <a:rPr lang="en-US" altLang="zh-CN" dirty="0"/>
              <a:t>(0, 0)</a:t>
            </a:r>
          </a:p>
          <a:p>
            <a:pPr lvl="1"/>
            <a:r>
              <a:rPr lang="en-US" altLang="zh-CN" dirty="0"/>
              <a:t>(1, 4)</a:t>
            </a:r>
          </a:p>
          <a:p>
            <a:pPr lvl="1"/>
            <a:r>
              <a:rPr lang="en-US" altLang="zh-CN" dirty="0"/>
              <a:t>(1, 2)</a:t>
            </a:r>
          </a:p>
          <a:p>
            <a:pPr lvl="1"/>
            <a:r>
              <a:rPr lang="en-US" altLang="zh-CN" dirty="0"/>
              <a:t>(3, 4)</a:t>
            </a:r>
          </a:p>
          <a:p>
            <a:r>
              <a:rPr lang="zh-CN" altLang="en-US" dirty="0"/>
              <a:t>显然，关键问题是</a:t>
            </a:r>
            <a:endParaRPr lang="en-US" altLang="zh-CN" dirty="0"/>
          </a:p>
          <a:p>
            <a:pPr lvl="1"/>
            <a:r>
              <a:rPr lang="zh-CN" altLang="en-US" dirty="0"/>
              <a:t>每位骑士到每个位置最快需要多少步？</a:t>
            </a:r>
          </a:p>
        </p:txBody>
      </p:sp>
      <p:pic>
        <p:nvPicPr>
          <p:cNvPr id="33798"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1025" y="1981994"/>
            <a:ext cx="3292475"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任务</a:t>
            </a:r>
            <a:r>
              <a:rPr lang="en-US" altLang="zh-CN"/>
              <a:t>2</a:t>
            </a:r>
            <a:r>
              <a:rPr lang="zh-CN" altLang="en-US"/>
              <a:t>：举例子</a:t>
            </a:r>
          </a:p>
        </p:txBody>
      </p:sp>
      <p:sp>
        <p:nvSpPr>
          <p:cNvPr id="34819" name="内容占位符 2"/>
          <p:cNvSpPr>
            <a:spLocks noGrp="1" noChangeArrowheads="1"/>
          </p:cNvSpPr>
          <p:nvPr>
            <p:ph idx="1"/>
          </p:nvPr>
        </p:nvSpPr>
        <p:spPr/>
        <p:txBody>
          <a:bodyPr/>
          <a:lstStyle/>
          <a:p>
            <a:r>
              <a:rPr lang="en-US" altLang="zh-CN"/>
              <a:t>0#</a:t>
            </a:r>
            <a:r>
              <a:rPr lang="zh-CN" altLang="en-US"/>
              <a:t>骑士</a:t>
            </a:r>
          </a:p>
        </p:txBody>
      </p:sp>
      <p:pic>
        <p:nvPicPr>
          <p:cNvPr id="3482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133600"/>
            <a:ext cx="3951287"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133600"/>
            <a:ext cx="3951287"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133600"/>
            <a:ext cx="3951287"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133600"/>
            <a:ext cx="3951287"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133600"/>
            <a:ext cx="3951287"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搜索问题</a:t>
            </a:r>
          </a:p>
        </p:txBody>
      </p:sp>
      <p:sp>
        <p:nvSpPr>
          <p:cNvPr id="8195" name="内容占位符 2"/>
          <p:cNvSpPr>
            <a:spLocks noGrp="1" noChangeArrowheads="1"/>
          </p:cNvSpPr>
          <p:nvPr>
            <p:ph idx="1"/>
          </p:nvPr>
        </p:nvSpPr>
        <p:spPr/>
        <p:txBody>
          <a:bodyPr/>
          <a:lstStyle/>
          <a:p>
            <a:r>
              <a:rPr lang="zh-CN" altLang="en-US"/>
              <a:t>依据状态转移关系，状态之间会形成复杂的图结构</a:t>
            </a:r>
            <a:endParaRPr lang="en-US" altLang="zh-CN"/>
          </a:p>
          <a:p>
            <a:r>
              <a:rPr lang="zh-CN" altLang="en-US"/>
              <a:t>枚举法：枚举所有状态，根据终止状态的判定条件，从中找到所有可行解，再从中得到最优解</a:t>
            </a:r>
            <a:endParaRPr lang="en-US" altLang="zh-CN"/>
          </a:p>
          <a:p>
            <a:r>
              <a:rPr lang="zh-CN" altLang="en-US"/>
              <a:t>出于时间效率考虑，在枚举过程中通常会进行</a:t>
            </a:r>
            <a:r>
              <a:rPr lang="zh-CN" altLang="en-US">
                <a:solidFill>
                  <a:srgbClr val="FF0000"/>
                </a:solidFill>
              </a:rPr>
              <a:t>剪枝</a:t>
            </a:r>
            <a:r>
              <a:rPr lang="zh-CN" altLang="en-US"/>
              <a:t>，删掉不可能产生最优解的状态</a:t>
            </a:r>
            <a:endParaRPr lang="en-US" altLang="zh-CN"/>
          </a:p>
          <a:p>
            <a:pPr lvl="1"/>
            <a:r>
              <a:rPr lang="zh-CN" altLang="en-US"/>
              <a:t>深度优先搜索算法（</a:t>
            </a:r>
            <a:r>
              <a:rPr lang="en-US" altLang="zh-CN"/>
              <a:t>Depth-First Search</a:t>
            </a:r>
            <a:r>
              <a:rPr lang="zh-CN" altLang="en-US"/>
              <a:t>）</a:t>
            </a:r>
            <a:endParaRPr lang="en-US" altLang="zh-CN"/>
          </a:p>
          <a:p>
            <a:pPr lvl="1"/>
            <a:r>
              <a:rPr lang="zh-CN" altLang="en-US"/>
              <a:t>宽度优先搜索算法（</a:t>
            </a:r>
            <a:r>
              <a:rPr lang="en-US" altLang="zh-CN"/>
              <a:t>Breadth-First Search</a:t>
            </a:r>
            <a:r>
              <a:rPr lang="zh-CN" altLang="en-US"/>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fade">
                                      <p:cBhvr>
                                        <p:cTn id="20" dur="500"/>
                                        <p:tgtEl>
                                          <p:spTgt spid="819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Effect transition="in" filter="fade">
                                      <p:cBhvr>
                                        <p:cTn id="23"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a:t>任务</a:t>
            </a:r>
            <a:r>
              <a:rPr lang="en-US" altLang="zh-CN"/>
              <a:t>2</a:t>
            </a:r>
            <a:r>
              <a:rPr lang="zh-CN" altLang="en-US"/>
              <a:t>：举例子</a:t>
            </a:r>
          </a:p>
        </p:txBody>
      </p:sp>
      <p:sp>
        <p:nvSpPr>
          <p:cNvPr id="35843" name="内容占位符 2"/>
          <p:cNvSpPr>
            <a:spLocks noGrp="1" noChangeArrowheads="1"/>
          </p:cNvSpPr>
          <p:nvPr>
            <p:ph idx="1"/>
          </p:nvPr>
        </p:nvSpPr>
        <p:spPr/>
        <p:txBody>
          <a:bodyPr/>
          <a:lstStyle/>
          <a:p>
            <a:r>
              <a:rPr lang="en-US" altLang="zh-CN"/>
              <a:t>0#</a:t>
            </a:r>
            <a:r>
              <a:rPr lang="zh-CN" altLang="en-US"/>
              <a:t>骑士</a:t>
            </a:r>
          </a:p>
        </p:txBody>
      </p:sp>
      <p:pic>
        <p:nvPicPr>
          <p:cNvPr id="3584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92375"/>
            <a:ext cx="7605713"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a:t>任务</a:t>
            </a:r>
            <a:r>
              <a:rPr lang="en-US" altLang="zh-CN"/>
              <a:t>2</a:t>
            </a:r>
            <a:endParaRPr lang="zh-CN" altLang="en-US"/>
          </a:p>
        </p:txBody>
      </p:sp>
      <p:sp>
        <p:nvSpPr>
          <p:cNvPr id="3" name="内容占位符 2"/>
          <p:cNvSpPr>
            <a:spLocks noGrp="1" noChangeArrowheads="1"/>
          </p:cNvSpPr>
          <p:nvPr>
            <p:ph idx="1"/>
          </p:nvPr>
        </p:nvSpPr>
        <p:spPr/>
        <p:txBody>
          <a:bodyPr/>
          <a:lstStyle/>
          <a:p>
            <a:r>
              <a:rPr lang="zh-CN" altLang="en-US"/>
              <a:t>宽度优先搜索（</a:t>
            </a:r>
            <a:r>
              <a:rPr lang="en-US" altLang="zh-CN"/>
              <a:t>Breadth First Search</a:t>
            </a:r>
            <a:r>
              <a:rPr lang="zh-CN" altLang="en-US"/>
              <a:t>）</a:t>
            </a:r>
            <a:endParaRPr lang="en-US" altLang="zh-CN"/>
          </a:p>
          <a:p>
            <a:r>
              <a:rPr lang="zh-CN" altLang="en-US"/>
              <a:t>怎样实现这样的搜索顺序？</a:t>
            </a:r>
            <a:endParaRPr lang="en-US" altLang="zh-CN"/>
          </a:p>
          <a:p>
            <a:pPr lvl="1"/>
            <a:r>
              <a:rPr lang="zh-CN" altLang="en-US"/>
              <a:t>递归？</a:t>
            </a:r>
            <a:endParaRPr lang="en-US" altLang="zh-CN"/>
          </a:p>
          <a:p>
            <a:pPr lvl="1"/>
            <a:r>
              <a:rPr lang="zh-CN" altLang="en-US"/>
              <a:t>队列！</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4365625"/>
            <a:ext cx="66071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zh-CN" altLang="en-US"/>
              <a:t>任务</a:t>
            </a:r>
            <a:r>
              <a:rPr lang="en-US" altLang="zh-CN"/>
              <a:t>2</a:t>
            </a:r>
            <a:r>
              <a:rPr lang="zh-CN" altLang="en-US"/>
              <a:t>：举例子</a:t>
            </a:r>
          </a:p>
        </p:txBody>
      </p:sp>
      <p:sp>
        <p:nvSpPr>
          <p:cNvPr id="37891" name="内容占位符 2"/>
          <p:cNvSpPr>
            <a:spLocks noGrp="1" noChangeArrowheads="1"/>
          </p:cNvSpPr>
          <p:nvPr>
            <p:ph idx="1"/>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916113"/>
            <a:ext cx="294481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6950" y="1916113"/>
            <a:ext cx="5080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8538" y="1916113"/>
            <a:ext cx="682625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916113"/>
            <a:ext cx="721518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916113"/>
            <a:ext cx="721518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1188" y="1916113"/>
            <a:ext cx="721518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916113"/>
            <a:ext cx="721518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1188" y="1916113"/>
            <a:ext cx="721518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1916113"/>
            <a:ext cx="721518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1916113"/>
            <a:ext cx="7605712"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1916113"/>
            <a:ext cx="760571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1916113"/>
            <a:ext cx="760571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95288" y="5373688"/>
            <a:ext cx="7207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9775" y="5373688"/>
            <a:ext cx="21177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89025" y="5373688"/>
            <a:ext cx="31638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435100" y="5373688"/>
            <a:ext cx="31654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85938" y="5373688"/>
            <a:ext cx="3863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135188" y="5373688"/>
            <a:ext cx="42116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5"/>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484438" y="5373688"/>
            <a:ext cx="42116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3688" y="5373688"/>
            <a:ext cx="42116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81350" y="5373688"/>
            <a:ext cx="42116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524250" y="5373688"/>
            <a:ext cx="42116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876675" y="5373688"/>
            <a:ext cx="3863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p:cNvPicPr>
            <a:picLocks noChangeAspect="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222750" y="5373688"/>
            <a:ext cx="35131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p:cNvPicPr>
            <a:picLocks noChangeAspect="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4572000" y="5373688"/>
            <a:ext cx="3863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4"/>
          <p:cNvPicPr>
            <a:picLocks noChangeAspect="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921250" y="5373688"/>
            <a:ext cx="38639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xit" presetSubtype="0" fill="hold" nodeType="withEffect">
                                  <p:stCondLst>
                                    <p:cond delay="0"/>
                                  </p:stCondLst>
                                  <p:childTnLst>
                                    <p:animEffect transition="out" filter="fade">
                                      <p:cBhvr>
                                        <p:cTn id="20" dur="500"/>
                                        <p:tgtEl>
                                          <p:spTgt spid="20"/>
                                        </p:tgtEl>
                                      </p:cBhvr>
                                    </p:animEffect>
                                    <p:set>
                                      <p:cBhvr>
                                        <p:cTn id="21" dur="1" fill="hold">
                                          <p:stCondLst>
                                            <p:cond delay="499"/>
                                          </p:stCondLst>
                                        </p:cTn>
                                        <p:tgtEl>
                                          <p:spTgt spid="20"/>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xit" presetSubtype="0" fill="hold" nodeType="withEffect">
                                  <p:stCondLst>
                                    <p:cond delay="0"/>
                                  </p:stCondLst>
                                  <p:childTnLst>
                                    <p:animEffect transition="out" filter="fade">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xit" presetSubtype="0" fill="hold" nodeType="with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xit" presetSubtype="0" fill="hold" nodeType="withEffect">
                                  <p:stCondLst>
                                    <p:cond delay="0"/>
                                  </p:stCondLst>
                                  <p:childTnLst>
                                    <p:animEffect transition="out" filter="fad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par>
                                <p:cTn id="63" presetID="10" presetClass="exit" presetSubtype="0" fill="hold" nodeType="withEffect">
                                  <p:stCondLst>
                                    <p:cond delay="0"/>
                                  </p:stCondLst>
                                  <p:childTnLst>
                                    <p:animEffect transition="out" filter="fade">
                                      <p:cBhvr>
                                        <p:cTn id="64" dur="500"/>
                                        <p:tgtEl>
                                          <p:spTgt spid="24"/>
                                        </p:tgtEl>
                                      </p:cBhvr>
                                    </p:animEffect>
                                    <p:set>
                                      <p:cBhvr>
                                        <p:cTn id="65" dur="1" fill="hold">
                                          <p:stCondLst>
                                            <p:cond delay="499"/>
                                          </p:stCondLst>
                                        </p:cTn>
                                        <p:tgtEl>
                                          <p:spTgt spid="24"/>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xit" presetSubtype="0" fill="hold" nodeType="withEffect">
                                  <p:stCondLst>
                                    <p:cond delay="0"/>
                                  </p:stCondLst>
                                  <p:childTnLst>
                                    <p:animEffect transition="out" filter="fade">
                                      <p:cBhvr>
                                        <p:cTn id="75" dur="500"/>
                                        <p:tgtEl>
                                          <p:spTgt spid="25"/>
                                        </p:tgtEl>
                                      </p:cBhvr>
                                    </p:animEffect>
                                    <p:set>
                                      <p:cBhvr>
                                        <p:cTn id="76" dur="1" fill="hold">
                                          <p:stCondLst>
                                            <p:cond delay="499"/>
                                          </p:stCondLst>
                                        </p:cTn>
                                        <p:tgtEl>
                                          <p:spTgt spid="25"/>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500"/>
                                        <p:tgtEl>
                                          <p:spTgt spid="15"/>
                                        </p:tgtEl>
                                      </p:cBhvr>
                                    </p:animEffect>
                                  </p:childTnLst>
                                </p:cTn>
                              </p:par>
                              <p:par>
                                <p:cTn id="82" presetID="10" presetClass="entr" presetSubtype="0" fill="hold"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par>
                                <p:cTn id="85" presetID="10" presetClass="exit" presetSubtype="0" fill="hold" nodeType="withEffect">
                                  <p:stCondLst>
                                    <p:cond delay="0"/>
                                  </p:stCondLst>
                                  <p:childTnLst>
                                    <p:animEffect transition="out" filter="fade">
                                      <p:cBhvr>
                                        <p:cTn id="86" dur="500"/>
                                        <p:tgtEl>
                                          <p:spTgt spid="26"/>
                                        </p:tgtEl>
                                      </p:cBhvr>
                                    </p:animEffect>
                                    <p:set>
                                      <p:cBhvr>
                                        <p:cTn id="87" dur="1" fill="hold">
                                          <p:stCondLst>
                                            <p:cond delay="499"/>
                                          </p:stCondLst>
                                        </p:cTn>
                                        <p:tgtEl>
                                          <p:spTgt spid="26"/>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par>
                                <p:cTn id="93" presetID="10"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xit" presetSubtype="0" fill="hold" nodeType="withEffect">
                                  <p:stCondLst>
                                    <p:cond delay="0"/>
                                  </p:stCondLst>
                                  <p:childTnLst>
                                    <p:animEffect transition="out" filter="fade">
                                      <p:cBhvr>
                                        <p:cTn id="97" dur="500"/>
                                        <p:tgtEl>
                                          <p:spTgt spid="27"/>
                                        </p:tgtEl>
                                      </p:cBhvr>
                                    </p:animEffect>
                                    <p:set>
                                      <p:cBhvr>
                                        <p:cTn id="98" dur="1" fill="hold">
                                          <p:stCondLst>
                                            <p:cond delay="499"/>
                                          </p:stCondLst>
                                        </p:cTn>
                                        <p:tgtEl>
                                          <p:spTgt spid="27"/>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fade">
                                      <p:cBhvr>
                                        <p:cTn id="103" dur="500"/>
                                        <p:tgtEl>
                                          <p:spTgt spid="17"/>
                                        </p:tgtEl>
                                      </p:cBhvr>
                                    </p:animEffect>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500"/>
                                        <p:tgtEl>
                                          <p:spTgt spid="31"/>
                                        </p:tgtEl>
                                      </p:cBhvr>
                                    </p:animEffect>
                                  </p:childTnLst>
                                </p:cTn>
                              </p:par>
                              <p:par>
                                <p:cTn id="107" presetID="10" presetClass="exit" presetSubtype="0" fill="hold" nodeType="withEffect">
                                  <p:stCondLst>
                                    <p:cond delay="0"/>
                                  </p:stCondLst>
                                  <p:childTnLst>
                                    <p:animEffect transition="out" filter="fade">
                                      <p:cBhvr>
                                        <p:cTn id="108" dur="500"/>
                                        <p:tgtEl>
                                          <p:spTgt spid="29"/>
                                        </p:tgtEl>
                                      </p:cBhvr>
                                    </p:animEffect>
                                    <p:set>
                                      <p:cBhvr>
                                        <p:cTn id="109" dur="1" fill="hold">
                                          <p:stCondLst>
                                            <p:cond delay="499"/>
                                          </p:stCondLst>
                                        </p:cTn>
                                        <p:tgtEl>
                                          <p:spTgt spid="29"/>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nodeType="click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fade">
                                      <p:cBhvr>
                                        <p:cTn id="114" dur="500"/>
                                        <p:tgtEl>
                                          <p:spTgt spid="32"/>
                                        </p:tgtEl>
                                      </p:cBhvr>
                                    </p:animEffect>
                                  </p:childTnLst>
                                </p:cTn>
                              </p:par>
                              <p:par>
                                <p:cTn id="115" presetID="10" presetClass="exit" presetSubtype="0" fill="hold" nodeType="withEffect">
                                  <p:stCondLst>
                                    <p:cond delay="0"/>
                                  </p:stCondLst>
                                  <p:childTnLst>
                                    <p:animEffect transition="out" filter="fade">
                                      <p:cBhvr>
                                        <p:cTn id="116" dur="500"/>
                                        <p:tgtEl>
                                          <p:spTgt spid="31"/>
                                        </p:tgtEl>
                                      </p:cBhvr>
                                    </p:animEffect>
                                    <p:set>
                                      <p:cBhvr>
                                        <p:cTn id="117" dur="1" fill="hold">
                                          <p:stCondLst>
                                            <p:cond delay="499"/>
                                          </p:stCondLst>
                                        </p:cTn>
                                        <p:tgtEl>
                                          <p:spTgt spid="31"/>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0" presetClass="entr" presetSubtype="0" fill="hold" nodeType="click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500"/>
                                        <p:tgtEl>
                                          <p:spTgt spid="33"/>
                                        </p:tgtEl>
                                      </p:cBhvr>
                                    </p:animEffect>
                                  </p:childTnLst>
                                </p:cTn>
                              </p:par>
                              <p:par>
                                <p:cTn id="123" presetID="10" presetClass="exit" presetSubtype="0" fill="hold" nodeType="withEffect">
                                  <p:stCondLst>
                                    <p:cond delay="0"/>
                                  </p:stCondLst>
                                  <p:childTnLst>
                                    <p:animEffect transition="out" filter="fade">
                                      <p:cBhvr>
                                        <p:cTn id="124" dur="500"/>
                                        <p:tgtEl>
                                          <p:spTgt spid="32"/>
                                        </p:tgtEl>
                                      </p:cBhvr>
                                    </p:animEffect>
                                    <p:set>
                                      <p:cBhvr>
                                        <p:cTn id="125" dur="1" fill="hold">
                                          <p:stCondLst>
                                            <p:cond delay="499"/>
                                          </p:stCondLst>
                                        </p:cTn>
                                        <p:tgtEl>
                                          <p:spTgt spid="32"/>
                                        </p:tgtEl>
                                        <p:attrNameLst>
                                          <p:attrName>style.visibility</p:attrName>
                                        </p:attrNameLst>
                                      </p:cBhvr>
                                      <p:to>
                                        <p:strVal val="hidden"/>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0" presetClass="entr" presetSubtype="0" fill="hold" nodeType="click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500"/>
                                        <p:tgtEl>
                                          <p:spTgt spid="18"/>
                                        </p:tgtEl>
                                      </p:cBhvr>
                                    </p:animEffect>
                                  </p:childTnLst>
                                </p:cTn>
                              </p:par>
                              <p:par>
                                <p:cTn id="131" presetID="10" presetClass="entr" presetSubtype="0" fill="hold"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fade">
                                      <p:cBhvr>
                                        <p:cTn id="133" dur="500"/>
                                        <p:tgtEl>
                                          <p:spTgt spid="34"/>
                                        </p:tgtEl>
                                      </p:cBhvr>
                                    </p:animEffect>
                                  </p:childTnLst>
                                </p:cTn>
                              </p:par>
                              <p:par>
                                <p:cTn id="134" presetID="10" presetClass="exit" presetSubtype="0" fill="hold" nodeType="withEffect">
                                  <p:stCondLst>
                                    <p:cond delay="0"/>
                                  </p:stCondLst>
                                  <p:childTnLst>
                                    <p:animEffect transition="out" filter="fade">
                                      <p:cBhvr>
                                        <p:cTn id="135" dur="500"/>
                                        <p:tgtEl>
                                          <p:spTgt spid="33"/>
                                        </p:tgtEl>
                                      </p:cBhvr>
                                    </p:animEffect>
                                    <p:set>
                                      <p:cBhvr>
                                        <p:cTn id="136" dur="1" fill="hold">
                                          <p:stCondLst>
                                            <p:cond delay="499"/>
                                          </p:stCondLst>
                                        </p:cTn>
                                        <p:tgtEl>
                                          <p:spTgt spid="33"/>
                                        </p:tgtEl>
                                        <p:attrNameLst>
                                          <p:attrName>style.visibility</p:attrName>
                                        </p:attrNameLst>
                                      </p:cBhvr>
                                      <p:to>
                                        <p:strVal val="hidden"/>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0" presetClass="entr" presetSubtype="0" fill="hold"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fade">
                                      <p:cBhvr>
                                        <p:cTn id="141" dur="500"/>
                                        <p:tgtEl>
                                          <p:spTgt spid="19"/>
                                        </p:tgtEl>
                                      </p:cBhvr>
                                    </p:animEffect>
                                  </p:childTnLst>
                                </p:cTn>
                              </p:par>
                              <p:par>
                                <p:cTn id="142" presetID="10" presetClass="entr" presetSubtype="0" fill="hold" nodeType="with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fade">
                                      <p:cBhvr>
                                        <p:cTn id="144" dur="500"/>
                                        <p:tgtEl>
                                          <p:spTgt spid="35"/>
                                        </p:tgtEl>
                                      </p:cBhvr>
                                    </p:animEffect>
                                  </p:childTnLst>
                                </p:cTn>
                              </p:par>
                              <p:par>
                                <p:cTn id="145" presetID="10" presetClass="exit" presetSubtype="0" fill="hold" nodeType="withEffect">
                                  <p:stCondLst>
                                    <p:cond delay="0"/>
                                  </p:stCondLst>
                                  <p:childTnLst>
                                    <p:animEffect transition="out" filter="fade">
                                      <p:cBhvr>
                                        <p:cTn id="146" dur="500"/>
                                        <p:tgtEl>
                                          <p:spTgt spid="34"/>
                                        </p:tgtEl>
                                      </p:cBhvr>
                                    </p:animEffect>
                                    <p:set>
                                      <p:cBhvr>
                                        <p:cTn id="147"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zh-CN" altLang="en-US"/>
              <a:t>任务</a:t>
            </a:r>
            <a:r>
              <a:rPr lang="en-US" altLang="zh-CN"/>
              <a:t>2</a:t>
            </a:r>
            <a:r>
              <a:rPr lang="zh-CN" altLang="en-US"/>
              <a:t>：举例子</a:t>
            </a:r>
          </a:p>
        </p:txBody>
      </p:sp>
      <p:sp>
        <p:nvSpPr>
          <p:cNvPr id="38915" name="内容占位符 2"/>
          <p:cNvSpPr>
            <a:spLocks noGrp="1" noChangeArrowheads="1"/>
          </p:cNvSpPr>
          <p:nvPr>
            <p:ph idx="1"/>
          </p:nvPr>
        </p:nvSpPr>
        <p:spPr/>
        <p:txBody>
          <a:bodyPr/>
          <a:lstStyle/>
          <a:p>
            <a:r>
              <a:rPr lang="en-US" altLang="zh-CN"/>
              <a:t>1#</a:t>
            </a:r>
            <a:r>
              <a:rPr lang="zh-CN" altLang="en-US"/>
              <a:t>骑士</a:t>
            </a:r>
          </a:p>
        </p:txBody>
      </p:sp>
      <p:pic>
        <p:nvPicPr>
          <p:cNvPr id="3891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133600"/>
            <a:ext cx="3951287"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noChangeArrowheads="1"/>
          </p:cNvSpPr>
          <p:nvPr>
            <p:ph idx="1"/>
          </p:nvPr>
        </p:nvSpPr>
        <p:spPr/>
        <p:txBody>
          <a:bodyPr/>
          <a:lstStyle/>
          <a:p>
            <a:r>
              <a:rPr lang="en-US" altLang="zh-CN"/>
              <a:t>2#</a:t>
            </a:r>
            <a:r>
              <a:rPr lang="zh-CN" altLang="en-US"/>
              <a:t>骑士</a:t>
            </a:r>
          </a:p>
        </p:txBody>
      </p:sp>
      <p:sp>
        <p:nvSpPr>
          <p:cNvPr id="39939" name="标题 1"/>
          <p:cNvSpPr>
            <a:spLocks noGrp="1" noChangeArrowheads="1"/>
          </p:cNvSpPr>
          <p:nvPr>
            <p:ph type="title"/>
          </p:nvPr>
        </p:nvSpPr>
        <p:spPr/>
        <p:txBody>
          <a:bodyPr/>
          <a:lstStyle/>
          <a:p>
            <a:r>
              <a:rPr lang="zh-CN" altLang="en-US"/>
              <a:t>任务</a:t>
            </a:r>
            <a:r>
              <a:rPr lang="en-US" altLang="zh-CN"/>
              <a:t>2</a:t>
            </a:r>
            <a:r>
              <a:rPr lang="zh-CN" altLang="en-US"/>
              <a:t>：举例子</a:t>
            </a:r>
          </a:p>
        </p:txBody>
      </p:sp>
      <p:pic>
        <p:nvPicPr>
          <p:cNvPr id="3994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133600"/>
            <a:ext cx="3951287"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noChangeArrowheads="1"/>
          </p:cNvSpPr>
          <p:nvPr>
            <p:ph idx="1"/>
          </p:nvPr>
        </p:nvSpPr>
        <p:spPr/>
        <p:txBody>
          <a:bodyPr/>
          <a:lstStyle/>
          <a:p>
            <a:r>
              <a:rPr lang="en-US" altLang="zh-CN"/>
              <a:t>3#</a:t>
            </a:r>
            <a:r>
              <a:rPr lang="zh-CN" altLang="en-US"/>
              <a:t>骑士</a:t>
            </a:r>
          </a:p>
        </p:txBody>
      </p:sp>
      <p:pic>
        <p:nvPicPr>
          <p:cNvPr id="4096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133600"/>
            <a:ext cx="3951287"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标题 1"/>
          <p:cNvSpPr>
            <a:spLocks noGrp="1" noChangeArrowheads="1"/>
          </p:cNvSpPr>
          <p:nvPr>
            <p:ph type="title"/>
          </p:nvPr>
        </p:nvSpPr>
        <p:spPr/>
        <p:txBody>
          <a:bodyPr/>
          <a:lstStyle/>
          <a:p>
            <a:r>
              <a:rPr lang="zh-CN" altLang="en-US"/>
              <a:t>任务</a:t>
            </a:r>
            <a:r>
              <a:rPr lang="en-US" altLang="zh-CN"/>
              <a:t>2</a:t>
            </a:r>
            <a:r>
              <a:rPr lang="zh-CN" altLang="en-US"/>
              <a:t>：举例子</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noChangeArrowheads="1"/>
          </p:cNvSpPr>
          <p:nvPr>
            <p:ph idx="1"/>
          </p:nvPr>
        </p:nvSpPr>
        <p:spPr/>
        <p:txBody>
          <a:bodyPr/>
          <a:lstStyle/>
          <a:p>
            <a:r>
              <a:rPr lang="zh-CN" altLang="en-US"/>
              <a:t>合在一起，选“最大值最小”的位置</a:t>
            </a:r>
          </a:p>
        </p:txBody>
      </p:sp>
      <p:pic>
        <p:nvPicPr>
          <p:cNvPr id="4198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6200" y="2071688"/>
            <a:ext cx="398145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标题 1"/>
          <p:cNvSpPr>
            <a:spLocks noGrp="1" noChangeArrowheads="1"/>
          </p:cNvSpPr>
          <p:nvPr>
            <p:ph type="title"/>
          </p:nvPr>
        </p:nvSpPr>
        <p:spPr/>
        <p:txBody>
          <a:bodyPr/>
          <a:lstStyle/>
          <a:p>
            <a:r>
              <a:rPr lang="zh-CN" altLang="en-US"/>
              <a:t>任务</a:t>
            </a:r>
            <a:r>
              <a:rPr lang="en-US" altLang="zh-CN"/>
              <a:t>2</a:t>
            </a:r>
            <a:r>
              <a:rPr lang="zh-CN" altLang="en-US"/>
              <a:t>：举例子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文本占位符 6"/>
          <p:cNvSpPr>
            <a:spLocks noGrp="1" noChangeArrowheads="1"/>
          </p:cNvSpPr>
          <p:nvPr>
            <p:ph idx="1"/>
          </p:nvPr>
        </p:nvSpPr>
        <p:spPr/>
        <p:txBody>
          <a:bodyPr/>
          <a:lstStyle/>
          <a:p>
            <a:pPr>
              <a:spcBef>
                <a:spcPct val="0"/>
              </a:spcBef>
            </a:pPr>
            <a:r>
              <a:rPr lang="en-US" altLang="zh-CN"/>
              <a:t>struct point { // </a:t>
            </a:r>
            <a:r>
              <a:rPr lang="zh-CN" altLang="en-US"/>
              <a:t>表示一个点</a:t>
            </a:r>
            <a:endParaRPr lang="en-US" altLang="zh-CN"/>
          </a:p>
          <a:p>
            <a:pPr>
              <a:spcBef>
                <a:spcPct val="0"/>
              </a:spcBef>
            </a:pPr>
            <a:r>
              <a:rPr lang="en-US" altLang="zh-CN"/>
              <a:t>  int x, y, step;</a:t>
            </a:r>
          </a:p>
          <a:p>
            <a:pPr>
              <a:spcBef>
                <a:spcPct val="0"/>
              </a:spcBef>
            </a:pPr>
            <a:r>
              <a:rPr lang="en-US" altLang="zh-CN"/>
              <a:t>} knight[MAXN]; // n</a:t>
            </a:r>
            <a:r>
              <a:rPr lang="zh-CN" altLang="en-US"/>
              <a:t>号骑士的初始位置</a:t>
            </a:r>
            <a:endParaRPr lang="en-US" altLang="zh-CN"/>
          </a:p>
          <a:p>
            <a:pPr>
              <a:spcBef>
                <a:spcPct val="0"/>
              </a:spcBef>
            </a:pPr>
            <a:r>
              <a:rPr lang="en-US" altLang="zh-CN"/>
              <a:t>struct queue { // </a:t>
            </a:r>
            <a:r>
              <a:rPr lang="zh-CN" altLang="en-US"/>
              <a:t>表示一个队列</a:t>
            </a:r>
            <a:endParaRPr lang="en-US" altLang="zh-CN"/>
          </a:p>
          <a:p>
            <a:pPr>
              <a:spcBef>
                <a:spcPct val="0"/>
              </a:spcBef>
            </a:pPr>
            <a:r>
              <a:rPr lang="en-US" altLang="zh-CN"/>
              <a:t>  int id_in, id_out;</a:t>
            </a:r>
          </a:p>
          <a:p>
            <a:pPr>
              <a:spcBef>
                <a:spcPct val="0"/>
              </a:spcBef>
            </a:pPr>
            <a:r>
              <a:rPr lang="en-US" altLang="zh-CN"/>
              <a:t>  point element[MAX];</a:t>
            </a:r>
          </a:p>
          <a:p>
            <a:pPr>
              <a:spcBef>
                <a:spcPct val="0"/>
              </a:spcBef>
            </a:pPr>
            <a:r>
              <a:rPr lang="en-US" altLang="zh-CN"/>
              <a:t>};</a:t>
            </a:r>
          </a:p>
          <a:p>
            <a:pPr>
              <a:spcBef>
                <a:spcPct val="0"/>
              </a:spcBef>
            </a:pPr>
            <a:r>
              <a:rPr lang="en-US" altLang="zh-CN"/>
              <a:t>int step[MAXN][MAXT][MAXT]; // n</a:t>
            </a:r>
            <a:r>
              <a:rPr lang="zh-CN" altLang="en-US"/>
              <a:t>号骑士到达</a:t>
            </a:r>
            <a:r>
              <a:rPr lang="en-US" altLang="zh-CN"/>
              <a:t>(x, y)</a:t>
            </a:r>
            <a:r>
              <a:rPr lang="zh-CN" altLang="en-US"/>
              <a:t>的最少步数</a:t>
            </a:r>
            <a:endParaRPr lang="en-US" altLang="zh-CN"/>
          </a:p>
          <a:p>
            <a:pPr>
              <a:spcBef>
                <a:spcPct val="0"/>
              </a:spcBef>
            </a:pPr>
            <a:r>
              <a:rPr lang="en-US" altLang="zh-CN"/>
              <a:t>// n</a:t>
            </a:r>
            <a:r>
              <a:rPr lang="zh-CN" altLang="en-US"/>
              <a:t>号骑士是否可以新走到</a:t>
            </a:r>
            <a:r>
              <a:rPr lang="en-US" altLang="zh-CN"/>
              <a:t>(x, y)</a:t>
            </a:r>
            <a:r>
              <a:rPr lang="zh-CN" altLang="en-US"/>
              <a:t>处</a:t>
            </a:r>
            <a:endParaRPr lang="en-US" altLang="zh-CN"/>
          </a:p>
          <a:p>
            <a:pPr>
              <a:spcBef>
                <a:spcPct val="0"/>
              </a:spcBef>
            </a:pPr>
            <a:r>
              <a:rPr lang="en-US" altLang="zh-CN"/>
              <a:t>bool is_available(int n, int x, int y);</a:t>
            </a:r>
          </a:p>
          <a:p>
            <a:pPr>
              <a:spcBef>
                <a:spcPct val="0"/>
              </a:spcBef>
            </a:pPr>
            <a:r>
              <a:rPr lang="en-US" altLang="zh-CN"/>
              <a:t>void init_queue(queue * q);		// </a:t>
            </a:r>
            <a:r>
              <a:rPr lang="zh-CN" altLang="en-US"/>
              <a:t>初始化队列</a:t>
            </a:r>
            <a:endParaRPr lang="en-US" altLang="zh-CN"/>
          </a:p>
          <a:p>
            <a:pPr>
              <a:spcBef>
                <a:spcPct val="0"/>
              </a:spcBef>
            </a:pPr>
            <a:r>
              <a:rPr lang="en-US" altLang="zh-CN"/>
              <a:t>bool is_empty(queue * q);			// </a:t>
            </a:r>
            <a:r>
              <a:rPr lang="zh-CN" altLang="en-US"/>
              <a:t>判断队列是否为空</a:t>
            </a:r>
            <a:endParaRPr lang="en-US" altLang="zh-CN"/>
          </a:p>
          <a:p>
            <a:pPr>
              <a:spcBef>
                <a:spcPct val="0"/>
              </a:spcBef>
            </a:pPr>
            <a:r>
              <a:rPr lang="en-US" altLang="zh-CN"/>
              <a:t>void enqueue(queue * q, point p);	// </a:t>
            </a:r>
            <a:r>
              <a:rPr lang="zh-CN" altLang="en-US"/>
              <a:t>入队</a:t>
            </a:r>
            <a:endParaRPr lang="en-US" altLang="zh-CN"/>
          </a:p>
          <a:p>
            <a:pPr>
              <a:spcBef>
                <a:spcPct val="0"/>
              </a:spcBef>
            </a:pPr>
            <a:r>
              <a:rPr lang="en-US" altLang="zh-CN"/>
              <a:t>point dequeue(queue * q);			// </a:t>
            </a:r>
            <a:r>
              <a:rPr lang="zh-CN" altLang="en-US"/>
              <a:t>出队</a:t>
            </a:r>
          </a:p>
        </p:txBody>
      </p:sp>
      <p:sp>
        <p:nvSpPr>
          <p:cNvPr id="43010" name="标题 1"/>
          <p:cNvSpPr>
            <a:spLocks noGrp="1" noChangeArrowheads="1"/>
          </p:cNvSpPr>
          <p:nvPr>
            <p:ph type="title"/>
          </p:nvPr>
        </p:nvSpPr>
        <p:spPr/>
        <p:txBody>
          <a:bodyPr/>
          <a:lstStyle/>
          <a:p>
            <a:r>
              <a:rPr lang="zh-CN" altLang="en-US"/>
              <a:t>任务</a:t>
            </a:r>
            <a:r>
              <a:rPr lang="en-US" altLang="zh-CN"/>
              <a:t>2</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noChangeArrowheads="1"/>
          </p:cNvSpPr>
          <p:nvPr>
            <p:ph idx="1"/>
          </p:nvPr>
        </p:nvSpPr>
        <p:spPr/>
        <p:txBody>
          <a:bodyPr/>
          <a:lstStyle/>
          <a:p>
            <a:pPr>
              <a:spcBef>
                <a:spcPct val="0"/>
              </a:spcBef>
            </a:pPr>
            <a:r>
              <a:rPr lang="en-US" altLang="zh-CN" sz="1800"/>
              <a:t>void bfs(int n) { // </a:t>
            </a:r>
            <a:r>
              <a:rPr lang="zh-CN" altLang="en-US" sz="1800"/>
              <a:t>针对第</a:t>
            </a:r>
            <a:r>
              <a:rPr lang="en-US" altLang="zh-CN" sz="1800"/>
              <a:t>n</a:t>
            </a:r>
            <a:r>
              <a:rPr lang="zh-CN" altLang="en-US" sz="1800"/>
              <a:t>位骑士的宽度优先搜索</a:t>
            </a:r>
            <a:endParaRPr lang="en-US" altLang="zh-CN" sz="1800"/>
          </a:p>
          <a:p>
            <a:pPr>
              <a:spcBef>
                <a:spcPct val="0"/>
              </a:spcBef>
            </a:pPr>
            <a:r>
              <a:rPr lang="en-US" altLang="zh-CN" sz="1800"/>
              <a:t>  </a:t>
            </a:r>
          </a:p>
          <a:p>
            <a:pPr>
              <a:spcBef>
                <a:spcPct val="0"/>
              </a:spcBef>
            </a:pPr>
            <a:r>
              <a:rPr lang="en-US" altLang="zh-CN" sz="1800"/>
              <a:t>  </a:t>
            </a:r>
            <a:r>
              <a:rPr lang="zh-CN" altLang="en-US" sz="1800"/>
              <a:t>初始化空队列</a:t>
            </a:r>
            <a:endParaRPr lang="en-US" altLang="zh-CN" sz="1800"/>
          </a:p>
          <a:p>
            <a:pPr>
              <a:spcBef>
                <a:spcPct val="0"/>
              </a:spcBef>
            </a:pPr>
            <a:r>
              <a:rPr lang="en-US" altLang="zh-CN" sz="1800"/>
              <a:t>  </a:t>
            </a:r>
            <a:r>
              <a:rPr lang="zh-CN" altLang="en-US" sz="1800"/>
              <a:t>将</a:t>
            </a:r>
            <a:r>
              <a:rPr lang="en-US" altLang="zh-CN" sz="1800"/>
              <a:t>n</a:t>
            </a:r>
            <a:r>
              <a:rPr lang="zh-CN" altLang="en-US" sz="1800"/>
              <a:t>号骑士的初始位置入队</a:t>
            </a:r>
            <a:endParaRPr lang="en-US" altLang="zh-CN" sz="1800"/>
          </a:p>
          <a:p>
            <a:pPr>
              <a:spcBef>
                <a:spcPct val="0"/>
              </a:spcBef>
            </a:pPr>
            <a:r>
              <a:rPr lang="en-US" altLang="zh-CN" sz="1800"/>
              <a:t>  </a:t>
            </a:r>
            <a:r>
              <a:rPr lang="zh-CN" altLang="en-US" sz="1800"/>
              <a:t>只要队列未空，一直做</a:t>
            </a:r>
            <a:endParaRPr lang="en-US" altLang="zh-CN" sz="1800"/>
          </a:p>
          <a:p>
            <a:pPr>
              <a:spcBef>
                <a:spcPct val="0"/>
              </a:spcBef>
            </a:pPr>
            <a:r>
              <a:rPr lang="en-US" altLang="zh-CN" sz="1800"/>
              <a:t>    </a:t>
            </a:r>
            <a:r>
              <a:rPr lang="zh-CN" altLang="en-US" sz="1800"/>
              <a:t>从队列中取出一项</a:t>
            </a:r>
            <a:endParaRPr lang="en-US" altLang="zh-CN" sz="1800"/>
          </a:p>
          <a:p>
            <a:pPr>
              <a:spcBef>
                <a:spcPct val="0"/>
              </a:spcBef>
            </a:pPr>
            <a:r>
              <a:rPr lang="en-US" altLang="zh-CN" sz="1800"/>
              <a:t>    </a:t>
            </a:r>
            <a:r>
              <a:rPr lang="zh-CN" altLang="en-US" sz="1800"/>
              <a:t>依次产生</a:t>
            </a:r>
            <a:r>
              <a:rPr lang="en-US" altLang="zh-CN" sz="1800"/>
              <a:t>8</a:t>
            </a:r>
            <a:r>
              <a:rPr lang="zh-CN" altLang="en-US" sz="1800"/>
              <a:t>个下一步备选的位置</a:t>
            </a:r>
            <a:endParaRPr lang="en-US" altLang="zh-CN" sz="1800"/>
          </a:p>
          <a:p>
            <a:pPr>
              <a:spcBef>
                <a:spcPct val="0"/>
              </a:spcBef>
            </a:pPr>
            <a:endParaRPr lang="en-US" altLang="zh-CN" sz="1800"/>
          </a:p>
          <a:p>
            <a:pPr>
              <a:spcBef>
                <a:spcPct val="0"/>
              </a:spcBef>
            </a:pPr>
            <a:r>
              <a:rPr lang="en-US" altLang="zh-CN" sz="1800"/>
              <a:t>      </a:t>
            </a:r>
            <a:r>
              <a:rPr lang="zh-CN" altLang="en-US" sz="1800"/>
              <a:t>如果该位置是合理的</a:t>
            </a:r>
            <a:endParaRPr lang="en-US" altLang="zh-CN" sz="1800"/>
          </a:p>
          <a:p>
            <a:pPr>
              <a:spcBef>
                <a:spcPct val="0"/>
              </a:spcBef>
            </a:pPr>
            <a:r>
              <a:rPr lang="en-US" altLang="zh-CN" sz="1800"/>
              <a:t>        </a:t>
            </a:r>
            <a:r>
              <a:rPr lang="zh-CN" altLang="en-US" sz="1800"/>
              <a:t>将其入队</a:t>
            </a:r>
            <a:endParaRPr lang="en-US" altLang="zh-CN" sz="1800"/>
          </a:p>
          <a:p>
            <a:pPr>
              <a:spcBef>
                <a:spcPct val="0"/>
              </a:spcBef>
            </a:pPr>
            <a:r>
              <a:rPr lang="en-US" altLang="zh-CN" sz="1800"/>
              <a:t>    </a:t>
            </a:r>
          </a:p>
          <a:p>
            <a:pPr>
              <a:spcBef>
                <a:spcPct val="0"/>
              </a:spcBef>
            </a:pPr>
            <a:endParaRPr lang="en-US" altLang="zh-CN" sz="1800"/>
          </a:p>
          <a:p>
            <a:pPr>
              <a:spcBef>
                <a:spcPct val="0"/>
              </a:spcBef>
            </a:pPr>
            <a:r>
              <a:rPr lang="en-US" altLang="zh-CN" sz="1800"/>
              <a:t>  </a:t>
            </a:r>
          </a:p>
          <a:p>
            <a:pPr>
              <a:spcBef>
                <a:spcPct val="0"/>
              </a:spcBef>
            </a:pPr>
            <a:endParaRPr lang="en-US" altLang="zh-CN" sz="1800"/>
          </a:p>
          <a:p>
            <a:pPr>
              <a:spcBef>
                <a:spcPct val="0"/>
              </a:spcBef>
            </a:pPr>
            <a:r>
              <a:rPr lang="en-US" altLang="zh-CN" sz="1800"/>
              <a:t>}</a:t>
            </a:r>
            <a:endParaRPr lang="zh-CN" altLang="en-US" sz="1800"/>
          </a:p>
        </p:txBody>
      </p:sp>
      <p:sp>
        <p:nvSpPr>
          <p:cNvPr id="44034" name="标题 1"/>
          <p:cNvSpPr>
            <a:spLocks noGrp="1" noChangeArrowheads="1"/>
          </p:cNvSpPr>
          <p:nvPr>
            <p:ph type="title"/>
          </p:nvPr>
        </p:nvSpPr>
        <p:spPr/>
        <p:txBody>
          <a:bodyPr/>
          <a:lstStyle/>
          <a:p>
            <a:r>
              <a:rPr lang="zh-CN" altLang="en-US"/>
              <a:t>任务</a:t>
            </a:r>
            <a:r>
              <a:rPr lang="en-US" altLang="zh-CN"/>
              <a:t>2</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2" end="2"/>
                                            </p:txEl>
                                          </p:spTgt>
                                        </p:tgtEl>
                                        <p:attrNameLst>
                                          <p:attrName>style.color</p:attrName>
                                        </p:attrNameLst>
                                      </p:cBhvr>
                                      <p:to>
                                        <a:srgbClr val="FF0000"/>
                                      </p:to>
                                    </p:animClr>
                                    <p:animClr clrSpc="rgb" dir="cw">
                                      <p:cBhvr>
                                        <p:cTn id="7" dur="500" fill="hold"/>
                                        <p:tgtEl>
                                          <p:spTgt spid="7">
                                            <p:txEl>
                                              <p:pRg st="2" end="2"/>
                                            </p:txEl>
                                          </p:spTgt>
                                        </p:tgtEl>
                                        <p:attrNameLst>
                                          <p:attrName>fillcolor</p:attrName>
                                        </p:attrNameLst>
                                      </p:cBhvr>
                                      <p:to>
                                        <a:srgbClr val="FF0000"/>
                                      </p:to>
                                    </p:animClr>
                                    <p:set>
                                      <p:cBhvr>
                                        <p:cTn id="8" dur="500" fill="hold"/>
                                        <p:tgtEl>
                                          <p:spTgt spid="7">
                                            <p:txEl>
                                              <p:pRg st="2" end="2"/>
                                            </p:txEl>
                                          </p:spTgt>
                                        </p:tgtEl>
                                        <p:attrNameLst>
                                          <p:attrName>fill.type</p:attrName>
                                        </p:attrNameLst>
                                      </p:cBhvr>
                                      <p:to>
                                        <p:strVal val="solid"/>
                                      </p:to>
                                    </p:set>
                                    <p:set>
                                      <p:cBhvr>
                                        <p:cTn id="9" dur="500" fill="hold"/>
                                        <p:tgtEl>
                                          <p:spTgt spid="7">
                                            <p:txEl>
                                              <p:pRg st="2" end="2"/>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7">
                                            <p:txEl>
                                              <p:pRg st="3" end="3"/>
                                            </p:txEl>
                                          </p:spTgt>
                                        </p:tgtEl>
                                        <p:attrNameLst>
                                          <p:attrName>style.color</p:attrName>
                                        </p:attrNameLst>
                                      </p:cBhvr>
                                      <p:to>
                                        <a:srgbClr val="FF0000"/>
                                      </p:to>
                                    </p:animClr>
                                    <p:animClr clrSpc="rgb" dir="cw">
                                      <p:cBhvr>
                                        <p:cTn id="12" dur="500" fill="hold"/>
                                        <p:tgtEl>
                                          <p:spTgt spid="7">
                                            <p:txEl>
                                              <p:pRg st="3" end="3"/>
                                            </p:txEl>
                                          </p:spTgt>
                                        </p:tgtEl>
                                        <p:attrNameLst>
                                          <p:attrName>fillcolor</p:attrName>
                                        </p:attrNameLst>
                                      </p:cBhvr>
                                      <p:to>
                                        <a:srgbClr val="FF0000"/>
                                      </p:to>
                                    </p:animClr>
                                    <p:set>
                                      <p:cBhvr>
                                        <p:cTn id="13" dur="500" fill="hold"/>
                                        <p:tgtEl>
                                          <p:spTgt spid="7">
                                            <p:txEl>
                                              <p:pRg st="3" end="3"/>
                                            </p:txEl>
                                          </p:spTgt>
                                        </p:tgtEl>
                                        <p:attrNameLst>
                                          <p:attrName>fill.type</p:attrName>
                                        </p:attrNameLst>
                                      </p:cBhvr>
                                      <p:to>
                                        <p:strVal val="solid"/>
                                      </p:to>
                                    </p:set>
                                    <p:set>
                                      <p:cBhvr>
                                        <p:cTn id="14" dur="5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noChangeArrowheads="1"/>
          </p:cNvSpPr>
          <p:nvPr>
            <p:ph idx="1"/>
          </p:nvPr>
        </p:nvSpPr>
        <p:spPr/>
        <p:txBody>
          <a:bodyPr/>
          <a:lstStyle/>
          <a:p>
            <a:pPr>
              <a:spcBef>
                <a:spcPct val="0"/>
              </a:spcBef>
            </a:pPr>
            <a:r>
              <a:rPr lang="en-US" altLang="zh-CN" sz="1800"/>
              <a:t>void bfs(int n) { // </a:t>
            </a:r>
            <a:r>
              <a:rPr lang="zh-CN" altLang="en-US" sz="1800"/>
              <a:t>针对第</a:t>
            </a:r>
            <a:r>
              <a:rPr lang="en-US" altLang="zh-CN" sz="1800"/>
              <a:t>n</a:t>
            </a:r>
            <a:r>
              <a:rPr lang="zh-CN" altLang="en-US" sz="1800"/>
              <a:t>位骑士的宽度优先搜索</a:t>
            </a:r>
            <a:endParaRPr lang="en-US" altLang="zh-CN" sz="1800"/>
          </a:p>
          <a:p>
            <a:pPr>
              <a:spcBef>
                <a:spcPct val="0"/>
              </a:spcBef>
            </a:pPr>
            <a:r>
              <a:rPr lang="en-US" altLang="zh-CN" sz="1800"/>
              <a:t>  queue q;</a:t>
            </a:r>
          </a:p>
          <a:p>
            <a:pPr>
              <a:spcBef>
                <a:spcPct val="0"/>
              </a:spcBef>
            </a:pPr>
            <a:r>
              <a:rPr lang="en-US" altLang="zh-CN" sz="1800"/>
              <a:t>  init_queue(&amp;q);</a:t>
            </a:r>
          </a:p>
          <a:p>
            <a:pPr>
              <a:spcBef>
                <a:spcPct val="0"/>
              </a:spcBef>
            </a:pPr>
            <a:r>
              <a:rPr lang="en-US" altLang="zh-CN" sz="1800"/>
              <a:t>  enqueue(&amp;q, knight[n]);</a:t>
            </a:r>
          </a:p>
          <a:p>
            <a:pPr>
              <a:spcBef>
                <a:spcPct val="0"/>
              </a:spcBef>
            </a:pPr>
            <a:r>
              <a:rPr lang="en-US" altLang="zh-CN" sz="1800"/>
              <a:t>  </a:t>
            </a:r>
            <a:r>
              <a:rPr lang="zh-CN" altLang="en-US" sz="1800"/>
              <a:t>只要队列未空，一直做</a:t>
            </a:r>
            <a:endParaRPr lang="en-US" altLang="zh-CN" sz="1800"/>
          </a:p>
          <a:p>
            <a:pPr>
              <a:spcBef>
                <a:spcPct val="0"/>
              </a:spcBef>
            </a:pPr>
            <a:r>
              <a:rPr lang="en-US" altLang="zh-CN" sz="1800"/>
              <a:t>    </a:t>
            </a:r>
            <a:r>
              <a:rPr lang="zh-CN" altLang="en-US" sz="1800"/>
              <a:t>从队列中取出一项</a:t>
            </a:r>
            <a:endParaRPr lang="en-US" altLang="zh-CN" sz="1800"/>
          </a:p>
          <a:p>
            <a:pPr>
              <a:spcBef>
                <a:spcPct val="0"/>
              </a:spcBef>
            </a:pPr>
            <a:r>
              <a:rPr lang="en-US" altLang="zh-CN" sz="1800"/>
              <a:t>    </a:t>
            </a:r>
            <a:r>
              <a:rPr lang="zh-CN" altLang="en-US" sz="1800"/>
              <a:t>依次产生</a:t>
            </a:r>
            <a:r>
              <a:rPr lang="en-US" altLang="zh-CN" sz="1800"/>
              <a:t>8</a:t>
            </a:r>
            <a:r>
              <a:rPr lang="zh-CN" altLang="en-US" sz="1800"/>
              <a:t>个下一步备选的位置</a:t>
            </a:r>
            <a:endParaRPr lang="en-US" altLang="zh-CN" sz="1800"/>
          </a:p>
          <a:p>
            <a:pPr>
              <a:spcBef>
                <a:spcPct val="0"/>
              </a:spcBef>
            </a:pPr>
            <a:endParaRPr lang="en-US" altLang="zh-CN" sz="1800"/>
          </a:p>
          <a:p>
            <a:pPr>
              <a:spcBef>
                <a:spcPct val="0"/>
              </a:spcBef>
            </a:pPr>
            <a:r>
              <a:rPr lang="en-US" altLang="zh-CN" sz="1800"/>
              <a:t>      </a:t>
            </a:r>
            <a:r>
              <a:rPr lang="zh-CN" altLang="en-US" sz="1800"/>
              <a:t>如果该位置是合理的</a:t>
            </a:r>
            <a:endParaRPr lang="en-US" altLang="zh-CN" sz="1800"/>
          </a:p>
          <a:p>
            <a:pPr>
              <a:spcBef>
                <a:spcPct val="0"/>
              </a:spcBef>
            </a:pPr>
            <a:r>
              <a:rPr lang="en-US" altLang="zh-CN" sz="1800"/>
              <a:t>        </a:t>
            </a:r>
            <a:r>
              <a:rPr lang="zh-CN" altLang="en-US" sz="1800"/>
              <a:t>将其入队</a:t>
            </a:r>
            <a:endParaRPr lang="en-US" altLang="zh-CN" sz="1800"/>
          </a:p>
          <a:p>
            <a:pPr>
              <a:spcBef>
                <a:spcPct val="0"/>
              </a:spcBef>
            </a:pPr>
            <a:r>
              <a:rPr lang="en-US" altLang="zh-CN" sz="1800"/>
              <a:t>    </a:t>
            </a:r>
          </a:p>
          <a:p>
            <a:pPr>
              <a:spcBef>
                <a:spcPct val="0"/>
              </a:spcBef>
            </a:pPr>
            <a:r>
              <a:rPr lang="en-US" altLang="zh-CN" sz="1800"/>
              <a:t>  </a:t>
            </a:r>
          </a:p>
          <a:p>
            <a:pPr>
              <a:spcBef>
                <a:spcPct val="0"/>
              </a:spcBef>
            </a:pPr>
            <a:endParaRPr lang="en-US" altLang="zh-CN" sz="1800"/>
          </a:p>
          <a:p>
            <a:pPr>
              <a:spcBef>
                <a:spcPct val="0"/>
              </a:spcBef>
            </a:pPr>
            <a:endParaRPr lang="en-US" altLang="zh-CN" sz="1800"/>
          </a:p>
          <a:p>
            <a:pPr>
              <a:spcBef>
                <a:spcPct val="0"/>
              </a:spcBef>
            </a:pPr>
            <a:r>
              <a:rPr lang="en-US" altLang="zh-CN" sz="1800"/>
              <a:t>}</a:t>
            </a:r>
            <a:endParaRPr lang="zh-CN" altLang="en-US" sz="1800"/>
          </a:p>
        </p:txBody>
      </p:sp>
      <p:sp>
        <p:nvSpPr>
          <p:cNvPr id="45058" name="标题 1"/>
          <p:cNvSpPr>
            <a:spLocks noGrp="1" noChangeArrowheads="1"/>
          </p:cNvSpPr>
          <p:nvPr>
            <p:ph type="title"/>
          </p:nvPr>
        </p:nvSpPr>
        <p:spPr/>
        <p:txBody>
          <a:bodyPr/>
          <a:lstStyle/>
          <a:p>
            <a:r>
              <a:rPr lang="zh-CN" altLang="en-US"/>
              <a:t>任务</a:t>
            </a:r>
            <a:r>
              <a:rPr lang="en-US" altLang="zh-CN"/>
              <a:t>2</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4" end="4"/>
                                            </p:txEl>
                                          </p:spTgt>
                                        </p:tgtEl>
                                        <p:attrNameLst>
                                          <p:attrName>style.color</p:attrName>
                                        </p:attrNameLst>
                                      </p:cBhvr>
                                      <p:to>
                                        <a:srgbClr val="FF0000"/>
                                      </p:to>
                                    </p:animClr>
                                    <p:animClr clrSpc="rgb" dir="cw">
                                      <p:cBhvr>
                                        <p:cTn id="7" dur="500" fill="hold"/>
                                        <p:tgtEl>
                                          <p:spTgt spid="7">
                                            <p:txEl>
                                              <p:pRg st="4" end="4"/>
                                            </p:txEl>
                                          </p:spTgt>
                                        </p:tgtEl>
                                        <p:attrNameLst>
                                          <p:attrName>fillcolor</p:attrName>
                                        </p:attrNameLst>
                                      </p:cBhvr>
                                      <p:to>
                                        <a:srgbClr val="FF0000"/>
                                      </p:to>
                                    </p:animClr>
                                    <p:set>
                                      <p:cBhvr>
                                        <p:cTn id="8" dur="500" fill="hold"/>
                                        <p:tgtEl>
                                          <p:spTgt spid="7">
                                            <p:txEl>
                                              <p:pRg st="4" end="4"/>
                                            </p:txEl>
                                          </p:spTgt>
                                        </p:tgtEl>
                                        <p:attrNameLst>
                                          <p:attrName>fill.type</p:attrName>
                                        </p:attrNameLst>
                                      </p:cBhvr>
                                      <p:to>
                                        <p:strVal val="solid"/>
                                      </p:to>
                                    </p:set>
                                    <p:set>
                                      <p:cBhvr>
                                        <p:cTn id="9" dur="500" fill="hold"/>
                                        <p:tgtEl>
                                          <p:spTgt spid="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任务</a:t>
            </a:r>
            <a:r>
              <a:rPr lang="en-US" altLang="zh-CN"/>
              <a:t>1</a:t>
            </a:r>
            <a:r>
              <a:rPr lang="zh-CN" altLang="en-US"/>
              <a:t>：登山人选问题</a:t>
            </a:r>
          </a:p>
        </p:txBody>
      </p:sp>
      <p:sp>
        <p:nvSpPr>
          <p:cNvPr id="9219" name="内容占位符 2"/>
          <p:cNvSpPr>
            <a:spLocks noGrp="1" noChangeArrowheads="1"/>
          </p:cNvSpPr>
          <p:nvPr>
            <p:ph idx="1"/>
          </p:nvPr>
        </p:nvSpPr>
        <p:spPr/>
        <p:txBody>
          <a:bodyPr/>
          <a:lstStyle/>
          <a:p>
            <a:r>
              <a:rPr lang="zh-CN" altLang="en-US"/>
              <a:t>攀登一座高山，假定匀速前进，从山脚登到山顶需走</a:t>
            </a:r>
            <a:r>
              <a:rPr lang="en-US" altLang="zh-CN"/>
              <a:t>N</a:t>
            </a:r>
            <a:r>
              <a:rPr lang="zh-CN" altLang="en-US"/>
              <a:t>天，下山也需</a:t>
            </a:r>
            <a:r>
              <a:rPr lang="en-US" altLang="zh-CN"/>
              <a:t>N</a:t>
            </a:r>
            <a:r>
              <a:rPr lang="zh-CN" altLang="en-US"/>
              <a:t>天。</a:t>
            </a:r>
          </a:p>
          <a:p>
            <a:r>
              <a:rPr lang="zh-CN" altLang="en-US"/>
              <a:t>山上没有水和食品，给养要靠登山队员携带，而每个队员所携带的给养量要少于他登顶再返回山脚所消耗的给养量。</a:t>
            </a:r>
          </a:p>
          <a:p>
            <a:r>
              <a:rPr lang="zh-CN" altLang="en-US"/>
              <a:t>因此，一定要组成一个登山队，在多人支援的情况下，保证有一个登顶。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noChangeArrowheads="1"/>
          </p:cNvSpPr>
          <p:nvPr>
            <p:ph idx="1"/>
          </p:nvPr>
        </p:nvSpPr>
        <p:spPr/>
        <p:txBody>
          <a:bodyPr/>
          <a:lstStyle/>
          <a:p>
            <a:pPr>
              <a:spcBef>
                <a:spcPct val="0"/>
              </a:spcBef>
            </a:pPr>
            <a:r>
              <a:rPr lang="en-US" altLang="zh-CN" sz="1800"/>
              <a:t>void bfs(int n) { // </a:t>
            </a:r>
            <a:r>
              <a:rPr lang="zh-CN" altLang="en-US" sz="1800"/>
              <a:t>针对第</a:t>
            </a:r>
            <a:r>
              <a:rPr lang="en-US" altLang="zh-CN" sz="1800"/>
              <a:t>n</a:t>
            </a:r>
            <a:r>
              <a:rPr lang="zh-CN" altLang="en-US" sz="1800"/>
              <a:t>位骑士的宽度优先搜索</a:t>
            </a:r>
            <a:endParaRPr lang="en-US" altLang="zh-CN" sz="1800"/>
          </a:p>
          <a:p>
            <a:pPr>
              <a:spcBef>
                <a:spcPct val="0"/>
              </a:spcBef>
            </a:pPr>
            <a:r>
              <a:rPr lang="en-US" altLang="zh-CN" sz="1800"/>
              <a:t>  queue q;</a:t>
            </a:r>
          </a:p>
          <a:p>
            <a:pPr>
              <a:spcBef>
                <a:spcPct val="0"/>
              </a:spcBef>
            </a:pPr>
            <a:r>
              <a:rPr lang="en-US" altLang="zh-CN" sz="1800"/>
              <a:t>  init_queue(&amp;q);</a:t>
            </a:r>
          </a:p>
          <a:p>
            <a:pPr>
              <a:spcBef>
                <a:spcPct val="0"/>
              </a:spcBef>
            </a:pPr>
            <a:r>
              <a:rPr lang="en-US" altLang="zh-CN" sz="1800"/>
              <a:t>  enqueue(&amp;q, knight[n]);</a:t>
            </a:r>
          </a:p>
          <a:p>
            <a:pPr>
              <a:spcBef>
                <a:spcPct val="0"/>
              </a:spcBef>
            </a:pPr>
            <a:r>
              <a:rPr lang="en-US" altLang="zh-CN" sz="1800"/>
              <a:t>  while (!is_empty(&amp;q)) {</a:t>
            </a:r>
          </a:p>
          <a:p>
            <a:pPr>
              <a:spcBef>
                <a:spcPct val="0"/>
              </a:spcBef>
            </a:pPr>
            <a:r>
              <a:rPr lang="en-US" altLang="zh-CN" sz="1800"/>
              <a:t>    </a:t>
            </a:r>
            <a:r>
              <a:rPr lang="zh-CN" altLang="en-US" sz="1800"/>
              <a:t>从队列中取出一项</a:t>
            </a:r>
            <a:endParaRPr lang="en-US" altLang="zh-CN" sz="1800"/>
          </a:p>
          <a:p>
            <a:pPr>
              <a:spcBef>
                <a:spcPct val="0"/>
              </a:spcBef>
            </a:pPr>
            <a:r>
              <a:rPr lang="en-US" altLang="zh-CN" sz="1800"/>
              <a:t>    </a:t>
            </a:r>
            <a:r>
              <a:rPr lang="zh-CN" altLang="en-US" sz="1800"/>
              <a:t>依次产生</a:t>
            </a:r>
            <a:r>
              <a:rPr lang="en-US" altLang="zh-CN" sz="1800"/>
              <a:t>8</a:t>
            </a:r>
            <a:r>
              <a:rPr lang="zh-CN" altLang="en-US" sz="1800"/>
              <a:t>个下一步备选的位置</a:t>
            </a:r>
            <a:endParaRPr lang="en-US" altLang="zh-CN" sz="1800"/>
          </a:p>
          <a:p>
            <a:pPr>
              <a:spcBef>
                <a:spcPct val="0"/>
              </a:spcBef>
            </a:pPr>
            <a:endParaRPr lang="en-US" altLang="zh-CN" sz="1800"/>
          </a:p>
          <a:p>
            <a:pPr>
              <a:spcBef>
                <a:spcPct val="0"/>
              </a:spcBef>
            </a:pPr>
            <a:r>
              <a:rPr lang="en-US" altLang="zh-CN" sz="1800"/>
              <a:t>      </a:t>
            </a:r>
            <a:r>
              <a:rPr lang="zh-CN" altLang="en-US" sz="1800"/>
              <a:t>如果该位置是合理的</a:t>
            </a:r>
            <a:endParaRPr lang="en-US" altLang="zh-CN" sz="1800"/>
          </a:p>
          <a:p>
            <a:pPr>
              <a:spcBef>
                <a:spcPct val="0"/>
              </a:spcBef>
            </a:pPr>
            <a:r>
              <a:rPr lang="en-US" altLang="zh-CN" sz="1800"/>
              <a:t>        </a:t>
            </a:r>
            <a:r>
              <a:rPr lang="zh-CN" altLang="en-US" sz="1800"/>
              <a:t>将其入队</a:t>
            </a:r>
            <a:endParaRPr lang="en-US" altLang="zh-CN" sz="1800"/>
          </a:p>
          <a:p>
            <a:pPr>
              <a:spcBef>
                <a:spcPct val="0"/>
              </a:spcBef>
            </a:pPr>
            <a:r>
              <a:rPr lang="en-US" altLang="zh-CN" sz="1800"/>
              <a:t>    </a:t>
            </a:r>
          </a:p>
          <a:p>
            <a:pPr>
              <a:spcBef>
                <a:spcPct val="0"/>
              </a:spcBef>
            </a:pPr>
            <a:endParaRPr lang="en-US" altLang="zh-CN" sz="1800"/>
          </a:p>
          <a:p>
            <a:pPr>
              <a:spcBef>
                <a:spcPct val="0"/>
              </a:spcBef>
            </a:pPr>
            <a:endParaRPr lang="en-US" altLang="zh-CN" sz="1800"/>
          </a:p>
          <a:p>
            <a:pPr>
              <a:spcBef>
                <a:spcPct val="0"/>
              </a:spcBef>
            </a:pPr>
            <a:r>
              <a:rPr lang="en-US" altLang="zh-CN" sz="1800"/>
              <a:t>  }</a:t>
            </a:r>
          </a:p>
          <a:p>
            <a:pPr>
              <a:spcBef>
                <a:spcPct val="0"/>
              </a:spcBef>
            </a:pPr>
            <a:r>
              <a:rPr lang="en-US" altLang="zh-CN" sz="1800"/>
              <a:t>}</a:t>
            </a:r>
            <a:endParaRPr lang="zh-CN" altLang="en-US" sz="1800"/>
          </a:p>
        </p:txBody>
      </p:sp>
      <p:sp>
        <p:nvSpPr>
          <p:cNvPr id="46082" name="标题 1"/>
          <p:cNvSpPr>
            <a:spLocks noGrp="1" noChangeArrowheads="1"/>
          </p:cNvSpPr>
          <p:nvPr>
            <p:ph type="title"/>
          </p:nvPr>
        </p:nvSpPr>
        <p:spPr/>
        <p:txBody>
          <a:bodyPr/>
          <a:lstStyle/>
          <a:p>
            <a:r>
              <a:rPr lang="zh-CN" altLang="en-US"/>
              <a:t>任务</a:t>
            </a:r>
            <a:r>
              <a:rPr lang="en-US" altLang="zh-CN"/>
              <a:t>2</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5" end="5"/>
                                            </p:txEl>
                                          </p:spTgt>
                                        </p:tgtEl>
                                        <p:attrNameLst>
                                          <p:attrName>style.color</p:attrName>
                                        </p:attrNameLst>
                                      </p:cBhvr>
                                      <p:to>
                                        <a:srgbClr val="FF0000"/>
                                      </p:to>
                                    </p:animClr>
                                    <p:animClr clrSpc="rgb" dir="cw">
                                      <p:cBhvr>
                                        <p:cTn id="7" dur="500" fill="hold"/>
                                        <p:tgtEl>
                                          <p:spTgt spid="7">
                                            <p:txEl>
                                              <p:pRg st="5" end="5"/>
                                            </p:txEl>
                                          </p:spTgt>
                                        </p:tgtEl>
                                        <p:attrNameLst>
                                          <p:attrName>fillcolor</p:attrName>
                                        </p:attrNameLst>
                                      </p:cBhvr>
                                      <p:to>
                                        <a:srgbClr val="FF0000"/>
                                      </p:to>
                                    </p:animClr>
                                    <p:set>
                                      <p:cBhvr>
                                        <p:cTn id="8" dur="500" fill="hold"/>
                                        <p:tgtEl>
                                          <p:spTgt spid="7">
                                            <p:txEl>
                                              <p:pRg st="5" end="5"/>
                                            </p:txEl>
                                          </p:spTgt>
                                        </p:tgtEl>
                                        <p:attrNameLst>
                                          <p:attrName>fill.type</p:attrName>
                                        </p:attrNameLst>
                                      </p:cBhvr>
                                      <p:to>
                                        <p:strVal val="solid"/>
                                      </p:to>
                                    </p:set>
                                    <p:set>
                                      <p:cBhvr>
                                        <p:cTn id="9" dur="500" fill="hold"/>
                                        <p:tgtEl>
                                          <p:spTgt spid="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noChangeArrowheads="1"/>
          </p:cNvSpPr>
          <p:nvPr>
            <p:ph idx="1"/>
          </p:nvPr>
        </p:nvSpPr>
        <p:spPr/>
        <p:txBody>
          <a:bodyPr/>
          <a:lstStyle/>
          <a:p>
            <a:pPr>
              <a:spcBef>
                <a:spcPct val="0"/>
              </a:spcBef>
            </a:pPr>
            <a:r>
              <a:rPr lang="en-US" altLang="zh-CN" sz="1800"/>
              <a:t>void bfs(int n) { // </a:t>
            </a:r>
            <a:r>
              <a:rPr lang="zh-CN" altLang="en-US" sz="1800"/>
              <a:t>针对第</a:t>
            </a:r>
            <a:r>
              <a:rPr lang="en-US" altLang="zh-CN" sz="1800"/>
              <a:t>n</a:t>
            </a:r>
            <a:r>
              <a:rPr lang="zh-CN" altLang="en-US" sz="1800"/>
              <a:t>位骑士的宽度优先搜索</a:t>
            </a:r>
            <a:endParaRPr lang="en-US" altLang="zh-CN" sz="1800"/>
          </a:p>
          <a:p>
            <a:pPr>
              <a:spcBef>
                <a:spcPct val="0"/>
              </a:spcBef>
            </a:pPr>
            <a:r>
              <a:rPr lang="en-US" altLang="zh-CN" sz="1800"/>
              <a:t>  queue q;</a:t>
            </a:r>
          </a:p>
          <a:p>
            <a:pPr>
              <a:spcBef>
                <a:spcPct val="0"/>
              </a:spcBef>
            </a:pPr>
            <a:r>
              <a:rPr lang="en-US" altLang="zh-CN" sz="1800"/>
              <a:t>  init_queue(&amp;q);</a:t>
            </a:r>
          </a:p>
          <a:p>
            <a:pPr>
              <a:spcBef>
                <a:spcPct val="0"/>
              </a:spcBef>
            </a:pPr>
            <a:r>
              <a:rPr lang="en-US" altLang="zh-CN" sz="1800"/>
              <a:t>  enqueue(&amp;q, knight[n]);</a:t>
            </a:r>
          </a:p>
          <a:p>
            <a:pPr>
              <a:spcBef>
                <a:spcPct val="0"/>
              </a:spcBef>
            </a:pPr>
            <a:r>
              <a:rPr lang="en-US" altLang="zh-CN" sz="1800"/>
              <a:t>  while (!is_empty(&amp;q)) {</a:t>
            </a:r>
          </a:p>
          <a:p>
            <a:pPr>
              <a:spcBef>
                <a:spcPct val="0"/>
              </a:spcBef>
            </a:pPr>
            <a:r>
              <a:rPr lang="en-US" altLang="zh-CN" sz="1800"/>
              <a:t>    point p = dequeue(&amp;q);</a:t>
            </a:r>
          </a:p>
          <a:p>
            <a:pPr>
              <a:spcBef>
                <a:spcPct val="0"/>
              </a:spcBef>
            </a:pPr>
            <a:r>
              <a:rPr lang="en-US" altLang="zh-CN" sz="1800"/>
              <a:t>    </a:t>
            </a:r>
            <a:r>
              <a:rPr lang="zh-CN" altLang="en-US" sz="1800"/>
              <a:t>依次产生</a:t>
            </a:r>
            <a:r>
              <a:rPr lang="en-US" altLang="zh-CN" sz="1800"/>
              <a:t>8</a:t>
            </a:r>
            <a:r>
              <a:rPr lang="zh-CN" altLang="en-US" sz="1800"/>
              <a:t>个下一步备选的位置</a:t>
            </a:r>
            <a:endParaRPr lang="en-US" altLang="zh-CN" sz="1800"/>
          </a:p>
          <a:p>
            <a:pPr>
              <a:spcBef>
                <a:spcPct val="0"/>
              </a:spcBef>
            </a:pPr>
            <a:endParaRPr lang="en-US" altLang="zh-CN" sz="1800"/>
          </a:p>
          <a:p>
            <a:pPr>
              <a:spcBef>
                <a:spcPct val="0"/>
              </a:spcBef>
            </a:pPr>
            <a:r>
              <a:rPr lang="en-US" altLang="zh-CN" sz="1800"/>
              <a:t>      </a:t>
            </a:r>
            <a:r>
              <a:rPr lang="zh-CN" altLang="en-US" sz="1800"/>
              <a:t>如果该位置是合理的</a:t>
            </a:r>
            <a:endParaRPr lang="en-US" altLang="zh-CN" sz="1800"/>
          </a:p>
          <a:p>
            <a:pPr>
              <a:spcBef>
                <a:spcPct val="0"/>
              </a:spcBef>
            </a:pPr>
            <a:r>
              <a:rPr lang="en-US" altLang="zh-CN" sz="1800"/>
              <a:t>        </a:t>
            </a:r>
            <a:r>
              <a:rPr lang="zh-CN" altLang="en-US" sz="1800"/>
              <a:t>将其入队</a:t>
            </a:r>
            <a:endParaRPr lang="en-US" altLang="zh-CN" sz="1800"/>
          </a:p>
          <a:p>
            <a:pPr>
              <a:spcBef>
                <a:spcPct val="0"/>
              </a:spcBef>
            </a:pPr>
            <a:r>
              <a:rPr lang="en-US" altLang="zh-CN" sz="1800"/>
              <a:t>    </a:t>
            </a:r>
          </a:p>
          <a:p>
            <a:pPr>
              <a:spcBef>
                <a:spcPct val="0"/>
              </a:spcBef>
            </a:pPr>
            <a:endParaRPr lang="en-US" altLang="zh-CN" sz="1800"/>
          </a:p>
          <a:p>
            <a:pPr>
              <a:spcBef>
                <a:spcPct val="0"/>
              </a:spcBef>
            </a:pPr>
            <a:endParaRPr lang="en-US" altLang="zh-CN" sz="1800"/>
          </a:p>
          <a:p>
            <a:pPr>
              <a:spcBef>
                <a:spcPct val="0"/>
              </a:spcBef>
            </a:pPr>
            <a:r>
              <a:rPr lang="en-US" altLang="zh-CN" sz="1800"/>
              <a:t>  }</a:t>
            </a:r>
          </a:p>
          <a:p>
            <a:pPr>
              <a:spcBef>
                <a:spcPct val="0"/>
              </a:spcBef>
            </a:pPr>
            <a:r>
              <a:rPr lang="en-US" altLang="zh-CN" sz="1800"/>
              <a:t>}</a:t>
            </a:r>
            <a:endParaRPr lang="zh-CN" altLang="en-US" sz="1800"/>
          </a:p>
        </p:txBody>
      </p:sp>
      <p:sp>
        <p:nvSpPr>
          <p:cNvPr id="47106" name="标题 1"/>
          <p:cNvSpPr>
            <a:spLocks noGrp="1" noChangeArrowheads="1"/>
          </p:cNvSpPr>
          <p:nvPr>
            <p:ph type="title"/>
          </p:nvPr>
        </p:nvSpPr>
        <p:spPr/>
        <p:txBody>
          <a:bodyPr/>
          <a:lstStyle/>
          <a:p>
            <a:r>
              <a:rPr lang="zh-CN" altLang="en-US"/>
              <a:t>任务</a:t>
            </a:r>
            <a:r>
              <a:rPr lang="en-US" altLang="zh-CN"/>
              <a:t>2</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6" end="6"/>
                                            </p:txEl>
                                          </p:spTgt>
                                        </p:tgtEl>
                                        <p:attrNameLst>
                                          <p:attrName>style.color</p:attrName>
                                        </p:attrNameLst>
                                      </p:cBhvr>
                                      <p:to>
                                        <a:srgbClr val="FF0000"/>
                                      </p:to>
                                    </p:animClr>
                                    <p:animClr clrSpc="rgb" dir="cw">
                                      <p:cBhvr>
                                        <p:cTn id="7" dur="500" fill="hold"/>
                                        <p:tgtEl>
                                          <p:spTgt spid="7">
                                            <p:txEl>
                                              <p:pRg st="6" end="6"/>
                                            </p:txEl>
                                          </p:spTgt>
                                        </p:tgtEl>
                                        <p:attrNameLst>
                                          <p:attrName>fillcolor</p:attrName>
                                        </p:attrNameLst>
                                      </p:cBhvr>
                                      <p:to>
                                        <a:srgbClr val="FF0000"/>
                                      </p:to>
                                    </p:animClr>
                                    <p:set>
                                      <p:cBhvr>
                                        <p:cTn id="8" dur="500" fill="hold"/>
                                        <p:tgtEl>
                                          <p:spTgt spid="7">
                                            <p:txEl>
                                              <p:pRg st="6" end="6"/>
                                            </p:txEl>
                                          </p:spTgt>
                                        </p:tgtEl>
                                        <p:attrNameLst>
                                          <p:attrName>fill.type</p:attrName>
                                        </p:attrNameLst>
                                      </p:cBhvr>
                                      <p:to>
                                        <p:strVal val="solid"/>
                                      </p:to>
                                    </p:set>
                                    <p:set>
                                      <p:cBhvr>
                                        <p:cTn id="9" dur="500" fill="hold"/>
                                        <p:tgtEl>
                                          <p:spTgt spid="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noChangeArrowheads="1"/>
          </p:cNvSpPr>
          <p:nvPr>
            <p:ph idx="1"/>
          </p:nvPr>
        </p:nvSpPr>
        <p:spPr/>
        <p:txBody>
          <a:bodyPr/>
          <a:lstStyle/>
          <a:p>
            <a:pPr>
              <a:spcBef>
                <a:spcPct val="0"/>
              </a:spcBef>
            </a:pPr>
            <a:r>
              <a:rPr lang="en-US" altLang="zh-CN" sz="1800"/>
              <a:t>void bfs(int n) { // </a:t>
            </a:r>
            <a:r>
              <a:rPr lang="zh-CN" altLang="en-US" sz="1800"/>
              <a:t>针对第</a:t>
            </a:r>
            <a:r>
              <a:rPr lang="en-US" altLang="zh-CN" sz="1800"/>
              <a:t>n</a:t>
            </a:r>
            <a:r>
              <a:rPr lang="zh-CN" altLang="en-US" sz="1800"/>
              <a:t>位骑士的宽度优先搜索</a:t>
            </a:r>
            <a:endParaRPr lang="en-US" altLang="zh-CN" sz="1800"/>
          </a:p>
          <a:p>
            <a:pPr>
              <a:spcBef>
                <a:spcPct val="0"/>
              </a:spcBef>
            </a:pPr>
            <a:r>
              <a:rPr lang="en-US" altLang="zh-CN" sz="1800"/>
              <a:t>  queue q;</a:t>
            </a:r>
          </a:p>
          <a:p>
            <a:pPr>
              <a:spcBef>
                <a:spcPct val="0"/>
              </a:spcBef>
            </a:pPr>
            <a:r>
              <a:rPr lang="en-US" altLang="zh-CN" sz="1800"/>
              <a:t>  init_queue(&amp;q);</a:t>
            </a:r>
          </a:p>
          <a:p>
            <a:pPr>
              <a:spcBef>
                <a:spcPct val="0"/>
              </a:spcBef>
            </a:pPr>
            <a:r>
              <a:rPr lang="en-US" altLang="zh-CN" sz="1800"/>
              <a:t>  enqueue(&amp;q, knight[n]);</a:t>
            </a:r>
          </a:p>
          <a:p>
            <a:pPr>
              <a:spcBef>
                <a:spcPct val="0"/>
              </a:spcBef>
            </a:pPr>
            <a:r>
              <a:rPr lang="en-US" altLang="zh-CN" sz="1800"/>
              <a:t>  while (!is_empty(&amp;q)) {</a:t>
            </a:r>
          </a:p>
          <a:p>
            <a:pPr>
              <a:spcBef>
                <a:spcPct val="0"/>
              </a:spcBef>
            </a:pPr>
            <a:r>
              <a:rPr lang="en-US" altLang="zh-CN" sz="1800"/>
              <a:t>    point p = dequeue(&amp;q);</a:t>
            </a:r>
          </a:p>
          <a:p>
            <a:pPr>
              <a:spcBef>
                <a:spcPct val="0"/>
              </a:spcBef>
            </a:pPr>
            <a:r>
              <a:rPr lang="en-US" altLang="zh-CN" sz="1800"/>
              <a:t>    for (int d = 0; d &lt; 8; d++) {</a:t>
            </a:r>
          </a:p>
          <a:p>
            <a:pPr>
              <a:spcBef>
                <a:spcPct val="0"/>
              </a:spcBef>
            </a:pPr>
            <a:r>
              <a:rPr lang="en-US" altLang="zh-CN" sz="1800"/>
              <a:t>      point np = {p.x + dx[d], p.y + dy[d], p.step + 1};      </a:t>
            </a:r>
          </a:p>
          <a:p>
            <a:pPr>
              <a:spcBef>
                <a:spcPct val="0"/>
              </a:spcBef>
            </a:pPr>
            <a:r>
              <a:rPr lang="en-US" altLang="zh-CN" sz="1800"/>
              <a:t>      </a:t>
            </a:r>
            <a:r>
              <a:rPr lang="zh-CN" altLang="en-US" sz="1800"/>
              <a:t>如果该位置是合理的</a:t>
            </a:r>
            <a:endParaRPr lang="en-US" altLang="zh-CN" sz="1800"/>
          </a:p>
          <a:p>
            <a:pPr>
              <a:spcBef>
                <a:spcPct val="0"/>
              </a:spcBef>
            </a:pPr>
            <a:r>
              <a:rPr lang="en-US" altLang="zh-CN" sz="1800"/>
              <a:t>        </a:t>
            </a:r>
            <a:r>
              <a:rPr lang="zh-CN" altLang="en-US" sz="1800"/>
              <a:t>将其入队</a:t>
            </a:r>
            <a:endParaRPr lang="en-US" altLang="zh-CN" sz="1800"/>
          </a:p>
          <a:p>
            <a:pPr>
              <a:spcBef>
                <a:spcPct val="0"/>
              </a:spcBef>
            </a:pPr>
            <a:endParaRPr lang="en-US" altLang="zh-CN" sz="1800"/>
          </a:p>
          <a:p>
            <a:pPr>
              <a:spcBef>
                <a:spcPct val="0"/>
              </a:spcBef>
            </a:pPr>
            <a:endParaRPr lang="en-US" altLang="zh-CN" sz="1800"/>
          </a:p>
          <a:p>
            <a:pPr>
              <a:spcBef>
                <a:spcPct val="0"/>
              </a:spcBef>
            </a:pPr>
            <a:r>
              <a:rPr lang="en-US" altLang="zh-CN" sz="1800"/>
              <a:t>    }</a:t>
            </a:r>
          </a:p>
          <a:p>
            <a:pPr>
              <a:spcBef>
                <a:spcPct val="0"/>
              </a:spcBef>
            </a:pPr>
            <a:r>
              <a:rPr lang="en-US" altLang="zh-CN" sz="1800"/>
              <a:t>  }</a:t>
            </a:r>
          </a:p>
          <a:p>
            <a:pPr>
              <a:spcBef>
                <a:spcPct val="0"/>
              </a:spcBef>
            </a:pPr>
            <a:r>
              <a:rPr lang="en-US" altLang="zh-CN" sz="1800"/>
              <a:t>}</a:t>
            </a:r>
            <a:endParaRPr lang="zh-CN" altLang="en-US" sz="1800"/>
          </a:p>
        </p:txBody>
      </p:sp>
      <p:sp>
        <p:nvSpPr>
          <p:cNvPr id="48130" name="标题 1"/>
          <p:cNvSpPr>
            <a:spLocks noGrp="1" noChangeArrowheads="1"/>
          </p:cNvSpPr>
          <p:nvPr>
            <p:ph type="title"/>
          </p:nvPr>
        </p:nvSpPr>
        <p:spPr/>
        <p:txBody>
          <a:bodyPr/>
          <a:lstStyle/>
          <a:p>
            <a:r>
              <a:rPr lang="zh-CN" altLang="en-US"/>
              <a:t>任务</a:t>
            </a:r>
            <a:r>
              <a:rPr lang="en-US" altLang="zh-CN"/>
              <a:t>2</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7">
                                            <p:txEl>
                                              <p:pRg st="8" end="8"/>
                                            </p:txEl>
                                          </p:spTgt>
                                        </p:tgtEl>
                                        <p:attrNameLst>
                                          <p:attrName>style.color</p:attrName>
                                        </p:attrNameLst>
                                      </p:cBhvr>
                                      <p:to>
                                        <a:srgbClr val="FF0000"/>
                                      </p:to>
                                    </p:animClr>
                                    <p:animClr clrSpc="rgb" dir="cw">
                                      <p:cBhvr>
                                        <p:cTn id="7" dur="500" fill="hold"/>
                                        <p:tgtEl>
                                          <p:spTgt spid="7">
                                            <p:txEl>
                                              <p:pRg st="8" end="8"/>
                                            </p:txEl>
                                          </p:spTgt>
                                        </p:tgtEl>
                                        <p:attrNameLst>
                                          <p:attrName>fillcolor</p:attrName>
                                        </p:attrNameLst>
                                      </p:cBhvr>
                                      <p:to>
                                        <a:srgbClr val="FF0000"/>
                                      </p:to>
                                    </p:animClr>
                                    <p:set>
                                      <p:cBhvr>
                                        <p:cTn id="8" dur="500" fill="hold"/>
                                        <p:tgtEl>
                                          <p:spTgt spid="7">
                                            <p:txEl>
                                              <p:pRg st="8" end="8"/>
                                            </p:txEl>
                                          </p:spTgt>
                                        </p:tgtEl>
                                        <p:attrNameLst>
                                          <p:attrName>fill.type</p:attrName>
                                        </p:attrNameLst>
                                      </p:cBhvr>
                                      <p:to>
                                        <p:strVal val="solid"/>
                                      </p:to>
                                    </p:set>
                                    <p:set>
                                      <p:cBhvr>
                                        <p:cTn id="9" dur="500" fill="hold"/>
                                        <p:tgtEl>
                                          <p:spTgt spid="7">
                                            <p:txEl>
                                              <p:pRg st="8" end="8"/>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7">
                                            <p:txEl>
                                              <p:pRg st="9" end="9"/>
                                            </p:txEl>
                                          </p:spTgt>
                                        </p:tgtEl>
                                        <p:attrNameLst>
                                          <p:attrName>style.color</p:attrName>
                                        </p:attrNameLst>
                                      </p:cBhvr>
                                      <p:to>
                                        <a:srgbClr val="FF0000"/>
                                      </p:to>
                                    </p:animClr>
                                    <p:animClr clrSpc="rgb" dir="cw">
                                      <p:cBhvr>
                                        <p:cTn id="12" dur="500" fill="hold"/>
                                        <p:tgtEl>
                                          <p:spTgt spid="7">
                                            <p:txEl>
                                              <p:pRg st="9" end="9"/>
                                            </p:txEl>
                                          </p:spTgt>
                                        </p:tgtEl>
                                        <p:attrNameLst>
                                          <p:attrName>fillcolor</p:attrName>
                                        </p:attrNameLst>
                                      </p:cBhvr>
                                      <p:to>
                                        <a:srgbClr val="FF0000"/>
                                      </p:to>
                                    </p:animClr>
                                    <p:set>
                                      <p:cBhvr>
                                        <p:cTn id="13" dur="500" fill="hold"/>
                                        <p:tgtEl>
                                          <p:spTgt spid="7">
                                            <p:txEl>
                                              <p:pRg st="9" end="9"/>
                                            </p:txEl>
                                          </p:spTgt>
                                        </p:tgtEl>
                                        <p:attrNameLst>
                                          <p:attrName>fill.type</p:attrName>
                                        </p:attrNameLst>
                                      </p:cBhvr>
                                      <p:to>
                                        <p:strVal val="solid"/>
                                      </p:to>
                                    </p:set>
                                    <p:set>
                                      <p:cBhvr>
                                        <p:cTn id="14" dur="500" fill="hold"/>
                                        <p:tgtEl>
                                          <p:spTgt spid="7">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文本占位符 6"/>
          <p:cNvSpPr>
            <a:spLocks noGrp="1" noChangeArrowheads="1"/>
          </p:cNvSpPr>
          <p:nvPr>
            <p:ph idx="1"/>
          </p:nvPr>
        </p:nvSpPr>
        <p:spPr/>
        <p:txBody>
          <a:bodyPr/>
          <a:lstStyle/>
          <a:p>
            <a:pPr>
              <a:spcBef>
                <a:spcPct val="0"/>
              </a:spcBef>
            </a:pPr>
            <a:r>
              <a:rPr lang="en-US" altLang="zh-CN" sz="1800"/>
              <a:t>void bfs(int n) { // </a:t>
            </a:r>
            <a:r>
              <a:rPr lang="zh-CN" altLang="en-US" sz="1800"/>
              <a:t>针对第</a:t>
            </a:r>
            <a:r>
              <a:rPr lang="en-US" altLang="zh-CN" sz="1800"/>
              <a:t>n</a:t>
            </a:r>
            <a:r>
              <a:rPr lang="zh-CN" altLang="en-US" sz="1800"/>
              <a:t>位骑士的宽度优先搜索</a:t>
            </a:r>
            <a:endParaRPr lang="en-US" altLang="zh-CN" sz="1800"/>
          </a:p>
          <a:p>
            <a:pPr>
              <a:spcBef>
                <a:spcPct val="0"/>
              </a:spcBef>
            </a:pPr>
            <a:r>
              <a:rPr lang="en-US" altLang="zh-CN" sz="1800"/>
              <a:t>  queue q;</a:t>
            </a:r>
          </a:p>
          <a:p>
            <a:pPr>
              <a:spcBef>
                <a:spcPct val="0"/>
              </a:spcBef>
            </a:pPr>
            <a:r>
              <a:rPr lang="en-US" altLang="zh-CN" sz="1800"/>
              <a:t>  init_queue(&amp;q);</a:t>
            </a:r>
          </a:p>
          <a:p>
            <a:pPr>
              <a:spcBef>
                <a:spcPct val="0"/>
              </a:spcBef>
            </a:pPr>
            <a:r>
              <a:rPr lang="en-US" altLang="zh-CN" sz="1800"/>
              <a:t>  enqueue(&amp;q, knight[n]);</a:t>
            </a:r>
          </a:p>
          <a:p>
            <a:pPr>
              <a:spcBef>
                <a:spcPct val="0"/>
              </a:spcBef>
            </a:pPr>
            <a:r>
              <a:rPr lang="en-US" altLang="zh-CN" sz="1800"/>
              <a:t>  while (!is_empty(&amp;q)) {</a:t>
            </a:r>
          </a:p>
          <a:p>
            <a:pPr>
              <a:spcBef>
                <a:spcPct val="0"/>
              </a:spcBef>
            </a:pPr>
            <a:r>
              <a:rPr lang="en-US" altLang="zh-CN" sz="1800"/>
              <a:t>    point p = dequeue(&amp;q);</a:t>
            </a:r>
          </a:p>
          <a:p>
            <a:pPr>
              <a:spcBef>
                <a:spcPct val="0"/>
              </a:spcBef>
            </a:pPr>
            <a:r>
              <a:rPr lang="en-US" altLang="zh-CN" sz="1800"/>
              <a:t>    for (int d = 0; d &lt; 8; d++) {</a:t>
            </a:r>
          </a:p>
          <a:p>
            <a:pPr>
              <a:spcBef>
                <a:spcPct val="0"/>
              </a:spcBef>
            </a:pPr>
            <a:r>
              <a:rPr lang="en-US" altLang="zh-CN" sz="1800"/>
              <a:t>      point np = {p.x + dx[d], p.y + dy[d], p.step + 1};</a:t>
            </a:r>
          </a:p>
          <a:p>
            <a:pPr>
              <a:spcBef>
                <a:spcPct val="0"/>
              </a:spcBef>
            </a:pPr>
            <a:r>
              <a:rPr lang="en-US" altLang="zh-CN" sz="1800"/>
              <a:t>      if (is_available(n, np.x, np.y)) {</a:t>
            </a:r>
          </a:p>
          <a:p>
            <a:pPr>
              <a:spcBef>
                <a:spcPct val="0"/>
              </a:spcBef>
            </a:pPr>
            <a:r>
              <a:rPr lang="en-US" altLang="zh-CN" sz="1800"/>
              <a:t>        step[n][np.x][np.y] = np.step;</a:t>
            </a:r>
          </a:p>
          <a:p>
            <a:pPr>
              <a:spcBef>
                <a:spcPct val="0"/>
              </a:spcBef>
            </a:pPr>
            <a:r>
              <a:rPr lang="en-US" altLang="zh-CN" sz="1800"/>
              <a:t>        enqueue(&amp;q, np);</a:t>
            </a:r>
          </a:p>
          <a:p>
            <a:pPr>
              <a:spcBef>
                <a:spcPct val="0"/>
              </a:spcBef>
            </a:pPr>
            <a:r>
              <a:rPr lang="en-US" altLang="zh-CN" sz="1800"/>
              <a:t>      }</a:t>
            </a:r>
          </a:p>
          <a:p>
            <a:pPr>
              <a:spcBef>
                <a:spcPct val="0"/>
              </a:spcBef>
            </a:pPr>
            <a:r>
              <a:rPr lang="en-US" altLang="zh-CN" sz="1800"/>
              <a:t>    }</a:t>
            </a:r>
          </a:p>
          <a:p>
            <a:pPr>
              <a:spcBef>
                <a:spcPct val="0"/>
              </a:spcBef>
            </a:pPr>
            <a:r>
              <a:rPr lang="en-US" altLang="zh-CN" sz="1800"/>
              <a:t>  }</a:t>
            </a:r>
          </a:p>
          <a:p>
            <a:pPr>
              <a:spcBef>
                <a:spcPct val="0"/>
              </a:spcBef>
            </a:pPr>
            <a:r>
              <a:rPr lang="en-US" altLang="zh-CN" sz="1800"/>
              <a:t>}</a:t>
            </a:r>
            <a:endParaRPr lang="zh-CN" altLang="en-US" sz="1800"/>
          </a:p>
        </p:txBody>
      </p:sp>
      <p:sp>
        <p:nvSpPr>
          <p:cNvPr id="49154" name="标题 1"/>
          <p:cNvSpPr>
            <a:spLocks noGrp="1" noChangeArrowheads="1"/>
          </p:cNvSpPr>
          <p:nvPr>
            <p:ph type="title"/>
          </p:nvPr>
        </p:nvSpPr>
        <p:spPr/>
        <p:txBody>
          <a:bodyPr/>
          <a:lstStyle/>
          <a:p>
            <a:r>
              <a:rPr lang="zh-CN" altLang="en-US"/>
              <a:t>任务</a:t>
            </a:r>
            <a:r>
              <a:rPr lang="en-US" altLang="zh-CN"/>
              <a:t>2</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7"/>
          <p:cNvSpPr>
            <a:spLocks noGrp="1" noChangeArrowheads="1"/>
          </p:cNvSpPr>
          <p:nvPr>
            <p:ph type="title"/>
          </p:nvPr>
        </p:nvSpPr>
        <p:spPr/>
        <p:txBody>
          <a:bodyPr/>
          <a:lstStyle/>
          <a:p>
            <a:r>
              <a:rPr lang="zh-CN" altLang="en-US"/>
              <a:t>任务</a:t>
            </a:r>
            <a:r>
              <a:rPr lang="en-US" altLang="zh-CN"/>
              <a:t>2</a:t>
            </a:r>
            <a:r>
              <a:rPr lang="zh-CN" altLang="en-US"/>
              <a:t>：改进思考</a:t>
            </a:r>
          </a:p>
        </p:txBody>
      </p:sp>
      <p:sp>
        <p:nvSpPr>
          <p:cNvPr id="50179" name="内容占位符 8"/>
          <p:cNvSpPr>
            <a:spLocks noGrp="1" noChangeArrowheads="1"/>
          </p:cNvSpPr>
          <p:nvPr>
            <p:ph idx="1"/>
          </p:nvPr>
        </p:nvSpPr>
        <p:spPr/>
        <p:txBody>
          <a:bodyPr/>
          <a:lstStyle/>
          <a:p>
            <a:r>
              <a:rPr lang="zh-CN" altLang="en-US"/>
              <a:t>改为其他目标？</a:t>
            </a:r>
            <a:endParaRPr lang="en-US" altLang="zh-CN"/>
          </a:p>
          <a:p>
            <a:pPr lvl="1"/>
            <a:r>
              <a:rPr lang="zh-CN" altLang="en-US"/>
              <a:t>总步数最少？</a:t>
            </a:r>
            <a:endParaRPr lang="en-US" altLang="zh-CN"/>
          </a:p>
          <a:p>
            <a:r>
              <a:rPr lang="zh-CN" altLang="en-US"/>
              <a:t>输出更多信息？</a:t>
            </a:r>
            <a:endParaRPr lang="en-US" altLang="zh-CN"/>
          </a:p>
          <a:p>
            <a:pPr lvl="1"/>
            <a:r>
              <a:rPr lang="zh-CN" altLang="en-US"/>
              <a:t>每位骑士是如何到达目的地的？</a:t>
            </a:r>
            <a:endParaRPr lang="en-US" altLang="zh-CN"/>
          </a:p>
          <a:p>
            <a:r>
              <a:rPr lang="zh-CN" altLang="en-US"/>
              <a:t>如果问题有多处最优解？</a:t>
            </a:r>
            <a:endParaRPr lang="en-US" altLang="zh-CN"/>
          </a:p>
          <a:p>
            <a:pPr lvl="1"/>
            <a:r>
              <a:rPr lang="zh-CN" altLang="en-US"/>
              <a:t>能否输出所有最优方案？</a:t>
            </a:r>
          </a:p>
          <a:p>
            <a:r>
              <a:rPr lang="zh-CN" altLang="en-US"/>
              <a:t>如何更快找到最优解？</a:t>
            </a:r>
            <a:endParaRPr lang="en-US" altLang="zh-CN"/>
          </a:p>
          <a:p>
            <a:pPr lvl="1"/>
            <a:r>
              <a:rPr lang="zh-CN" altLang="en-US"/>
              <a:t>能否</a:t>
            </a:r>
            <a:r>
              <a:rPr lang="en-US" altLang="zh-CN"/>
              <a:t>N</a:t>
            </a:r>
            <a:r>
              <a:rPr lang="zh-CN" altLang="en-US"/>
              <a:t>位骑士同时</a:t>
            </a:r>
            <a:r>
              <a:rPr lang="en-US" altLang="zh-CN"/>
              <a:t>BFS</a:t>
            </a:r>
            <a:r>
              <a:rPr lang="zh-CN" altLang="en-US"/>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fade">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fade">
                                      <p:cBhvr>
                                        <p:cTn id="12" dur="500"/>
                                        <p:tgtEl>
                                          <p:spTgt spid="5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fade">
                                      <p:cBhvr>
                                        <p:cTn id="17" dur="500"/>
                                        <p:tgtEl>
                                          <p:spTgt spid="50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fade">
                                      <p:cBhvr>
                                        <p:cTn id="22" dur="500"/>
                                        <p:tgtEl>
                                          <p:spTgt spid="501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Effect transition="in" filter="fade">
                                      <p:cBhvr>
                                        <p:cTn id="27" dur="500"/>
                                        <p:tgtEl>
                                          <p:spTgt spid="501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0179">
                                            <p:txEl>
                                              <p:pRg st="5" end="5"/>
                                            </p:txEl>
                                          </p:spTgt>
                                        </p:tgtEl>
                                        <p:attrNameLst>
                                          <p:attrName>style.visibility</p:attrName>
                                        </p:attrNameLst>
                                      </p:cBhvr>
                                      <p:to>
                                        <p:strVal val="visible"/>
                                      </p:to>
                                    </p:set>
                                    <p:animEffect transition="in" filter="fade">
                                      <p:cBhvr>
                                        <p:cTn id="32" dur="500"/>
                                        <p:tgtEl>
                                          <p:spTgt spid="501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50179">
                                            <p:txEl>
                                              <p:pRg st="6" end="6"/>
                                            </p:txEl>
                                          </p:spTgt>
                                        </p:tgtEl>
                                        <p:attrNameLst>
                                          <p:attrName>style.visibility</p:attrName>
                                        </p:attrNameLst>
                                      </p:cBhvr>
                                      <p:to>
                                        <p:strVal val="visible"/>
                                      </p:to>
                                    </p:set>
                                    <p:animEffect transition="in" filter="fade">
                                      <p:cBhvr>
                                        <p:cTn id="37" dur="500"/>
                                        <p:tgtEl>
                                          <p:spTgt spid="501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50179">
                                            <p:txEl>
                                              <p:pRg st="7" end="7"/>
                                            </p:txEl>
                                          </p:spTgt>
                                        </p:tgtEl>
                                        <p:attrNameLst>
                                          <p:attrName>style.visibility</p:attrName>
                                        </p:attrNameLst>
                                      </p:cBhvr>
                                      <p:to>
                                        <p:strVal val="visible"/>
                                      </p:to>
                                    </p:set>
                                    <p:animEffect transition="in" filter="fade">
                                      <p:cBhvr>
                                        <p:cTn id="42" dur="5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p:txBody>
          <a:bodyPr/>
          <a:lstStyle/>
          <a:p>
            <a:r>
              <a:rPr lang="zh-CN" altLang="en-US"/>
              <a:t>宽度优先搜索</a:t>
            </a:r>
          </a:p>
        </p:txBody>
      </p:sp>
      <p:sp>
        <p:nvSpPr>
          <p:cNvPr id="51203" name="内容占位符 2"/>
          <p:cNvSpPr>
            <a:spLocks noGrp="1" noChangeArrowheads="1"/>
          </p:cNvSpPr>
          <p:nvPr>
            <p:ph idx="1"/>
          </p:nvPr>
        </p:nvSpPr>
        <p:spPr/>
        <p:txBody>
          <a:bodyPr/>
          <a:lstStyle/>
          <a:p>
            <a:r>
              <a:rPr lang="zh-CN" altLang="en-US"/>
              <a:t>适用于希望得到最少步数方案，并对后续搜索起到剪枝作用的问题</a:t>
            </a:r>
            <a:endParaRPr lang="en-US" altLang="zh-CN"/>
          </a:p>
          <a:p>
            <a:r>
              <a:rPr lang="zh-CN" altLang="en-US"/>
              <a:t>通常采用队列实现</a:t>
            </a:r>
            <a:endParaRPr lang="en-US" altLang="zh-CN"/>
          </a:p>
          <a:p>
            <a:r>
              <a:rPr lang="zh-CN" altLang="en-US"/>
              <a:t>但在时间效率上，可能与枚举法没有差别</a:t>
            </a:r>
            <a:endParaRPr lang="en-US" altLang="zh-CN"/>
          </a:p>
          <a:p>
            <a:r>
              <a:rPr lang="zh-CN" altLang="en-US"/>
              <a:t>因此，面对实际问题，需要分析问题特性进行选择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fade">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fade">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fade">
                                      <p:cBhvr>
                                        <p:cTn id="22"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lang="en-US" altLang="zh-CN"/>
              <a:t>John Edward Hopcroft</a:t>
            </a:r>
            <a:endParaRPr lang="zh-CN" altLang="en-US"/>
          </a:p>
        </p:txBody>
      </p:sp>
      <p:sp>
        <p:nvSpPr>
          <p:cNvPr id="52227" name="内容占位符 2"/>
          <p:cNvSpPr>
            <a:spLocks noGrp="1" noChangeArrowheads="1"/>
          </p:cNvSpPr>
          <p:nvPr>
            <p:ph idx="1"/>
          </p:nvPr>
        </p:nvSpPr>
        <p:spPr>
          <a:xfrm>
            <a:off x="177800" y="952500"/>
            <a:ext cx="5051425" cy="4953000"/>
          </a:xfrm>
        </p:spPr>
        <p:txBody>
          <a:bodyPr/>
          <a:lstStyle/>
          <a:p>
            <a:r>
              <a:rPr lang="en-US" altLang="zh-CN" dirty="0"/>
              <a:t>1939.10.7-</a:t>
            </a:r>
          </a:p>
          <a:p>
            <a:r>
              <a:rPr lang="zh-CN" altLang="en-US" dirty="0"/>
              <a:t>康奈尔大学</a:t>
            </a:r>
            <a:endParaRPr lang="en-US" altLang="zh-CN" dirty="0"/>
          </a:p>
          <a:p>
            <a:r>
              <a:rPr lang="zh-CN" altLang="en-US" dirty="0"/>
              <a:t>工程与应用数学教授</a:t>
            </a:r>
            <a:endParaRPr lang="en-US" altLang="zh-CN" dirty="0"/>
          </a:p>
          <a:p>
            <a:r>
              <a:rPr lang="zh-CN" altLang="en-US" dirty="0"/>
              <a:t>因其在算法与数据结构的设计与分析方面的奠基性贡献，获得</a:t>
            </a:r>
            <a:r>
              <a:rPr lang="en-US" altLang="zh-CN" dirty="0"/>
              <a:t>1986</a:t>
            </a:r>
            <a:r>
              <a:rPr lang="zh-CN" altLang="en-US" dirty="0"/>
              <a:t>年图灵奖</a:t>
            </a:r>
            <a:endParaRPr lang="en-US" altLang="zh-CN" dirty="0"/>
          </a:p>
          <a:p>
            <a:endParaRPr lang="zh-CN" altLang="en-US" dirty="0"/>
          </a:p>
        </p:txBody>
      </p:sp>
      <p:pic>
        <p:nvPicPr>
          <p:cNvPr id="52230" name="Picture 4" descr="Hopcrof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9475" y="1629569"/>
            <a:ext cx="299402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1D42-66A1-40FE-BE06-6E13A23B77A4}"/>
              </a:ext>
            </a:extLst>
          </p:cNvPr>
          <p:cNvSpPr>
            <a:spLocks noGrp="1"/>
          </p:cNvSpPr>
          <p:nvPr>
            <p:ph type="ctrTitle"/>
          </p:nvPr>
        </p:nvSpPr>
        <p:spPr/>
        <p:txBody>
          <a:bodyPr/>
          <a:lstStyle/>
          <a:p>
            <a:pPr algn="ctr"/>
            <a:r>
              <a:rPr lang="zh-CN" altLang="en-US" dirty="0"/>
              <a:t>结束</a:t>
            </a:r>
          </a:p>
        </p:txBody>
      </p:sp>
      <p:sp>
        <p:nvSpPr>
          <p:cNvPr id="3" name="副标题 2">
            <a:extLst>
              <a:ext uri="{FF2B5EF4-FFF2-40B4-BE49-F238E27FC236}">
                <a16:creationId xmlns:a16="http://schemas.microsoft.com/office/drawing/2014/main" id="{BA740748-5173-41C0-969E-BCF105E70FE6}"/>
              </a:ext>
            </a:extLst>
          </p:cNvPr>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p:txBody>
          <a:bodyPr/>
          <a:lstStyle/>
          <a:p>
            <a:r>
              <a:rPr lang="zh-CN" altLang="en-US"/>
              <a:t>任务</a:t>
            </a:r>
            <a:r>
              <a:rPr lang="en-US" altLang="zh-CN"/>
              <a:t>1</a:t>
            </a:r>
            <a:r>
              <a:rPr lang="zh-CN" altLang="en-US"/>
              <a:t>：登山人选问题</a:t>
            </a:r>
          </a:p>
        </p:txBody>
      </p:sp>
      <p:sp>
        <p:nvSpPr>
          <p:cNvPr id="10243" name="内容占位符 2"/>
          <p:cNvSpPr>
            <a:spLocks noGrp="1" noChangeArrowheads="1"/>
          </p:cNvSpPr>
          <p:nvPr>
            <p:ph idx="1"/>
          </p:nvPr>
        </p:nvSpPr>
        <p:spPr/>
        <p:txBody>
          <a:bodyPr/>
          <a:lstStyle/>
          <a:p>
            <a:r>
              <a:rPr lang="zh-CN" altLang="en-US"/>
              <a:t>现在登山俱乐部有</a:t>
            </a:r>
            <a:r>
              <a:rPr lang="en-US" altLang="zh-CN"/>
              <a:t>P</a:t>
            </a:r>
            <a:r>
              <a:rPr lang="zh-CN" altLang="en-US"/>
              <a:t>个人待选，我们将</a:t>
            </a:r>
            <a:r>
              <a:rPr lang="en-US" altLang="zh-CN"/>
              <a:t>P</a:t>
            </a:r>
            <a:r>
              <a:rPr lang="zh-CN" altLang="en-US"/>
              <a:t>个人依次编号为 </a:t>
            </a:r>
            <a:r>
              <a:rPr lang="en-US" altLang="zh-CN"/>
              <a:t>k=1, 2, …, P</a:t>
            </a:r>
            <a:r>
              <a:rPr lang="zh-CN" altLang="en-US"/>
              <a:t>。令</a:t>
            </a:r>
            <a:r>
              <a:rPr lang="en-US" altLang="zh-CN"/>
              <a:t>E[k]</a:t>
            </a:r>
            <a:r>
              <a:rPr lang="zh-CN" altLang="en-US"/>
              <a:t>表示编号为</a:t>
            </a:r>
            <a:r>
              <a:rPr lang="en-US" altLang="zh-CN"/>
              <a:t>k</a:t>
            </a:r>
            <a:r>
              <a:rPr lang="zh-CN" altLang="en-US"/>
              <a:t>的人每日消耗的给养量，</a:t>
            </a:r>
            <a:r>
              <a:rPr lang="en-US" altLang="zh-CN"/>
              <a:t>M[k]</a:t>
            </a:r>
            <a:r>
              <a:rPr lang="zh-CN" altLang="en-US"/>
              <a:t>表示编号为</a:t>
            </a:r>
            <a:r>
              <a:rPr lang="en-US" altLang="zh-CN"/>
              <a:t>k</a:t>
            </a:r>
            <a:r>
              <a:rPr lang="zh-CN" altLang="en-US"/>
              <a:t>的人最多可携带的给养量</a:t>
            </a:r>
          </a:p>
          <a:p>
            <a:r>
              <a:rPr lang="zh-CN" altLang="en-US"/>
              <a:t>登山计划要求所组成的登山队所有成员同时出发，其中一些人分别在启程若干天后返回，出发</a:t>
            </a:r>
            <a:r>
              <a:rPr lang="en-US" altLang="zh-CN"/>
              <a:t>N</a:t>
            </a:r>
            <a:r>
              <a:rPr lang="zh-CN" altLang="en-US"/>
              <a:t>天后至少有一人登顶，出发</a:t>
            </a:r>
            <a:r>
              <a:rPr lang="en-US" altLang="zh-CN"/>
              <a:t>2N</a:t>
            </a:r>
            <a:r>
              <a:rPr lang="zh-CN" altLang="en-US"/>
              <a:t>天后所有人都已返回山脚，无人滞留山上</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p:txBody>
          <a:bodyPr/>
          <a:lstStyle/>
          <a:p>
            <a:r>
              <a:rPr lang="zh-CN" altLang="en-US"/>
              <a:t>任务</a:t>
            </a:r>
            <a:r>
              <a:rPr lang="en-US" altLang="zh-CN"/>
              <a:t>1</a:t>
            </a:r>
            <a:r>
              <a:rPr lang="zh-CN" altLang="en-US"/>
              <a:t>：登山人选问题</a:t>
            </a:r>
          </a:p>
        </p:txBody>
      </p:sp>
      <p:sp>
        <p:nvSpPr>
          <p:cNvPr id="11267" name="内容占位符 2"/>
          <p:cNvSpPr>
            <a:spLocks noGrp="1" noChangeArrowheads="1"/>
          </p:cNvSpPr>
          <p:nvPr>
            <p:ph idx="1"/>
          </p:nvPr>
        </p:nvSpPr>
        <p:spPr/>
        <p:txBody>
          <a:bodyPr/>
          <a:lstStyle/>
          <a:p>
            <a:r>
              <a:rPr lang="zh-CN" altLang="en-US"/>
              <a:t>计划目标，消耗的总给养量最少</a:t>
            </a:r>
            <a:endParaRPr lang="en-US" altLang="zh-CN"/>
          </a:p>
          <a:p>
            <a:r>
              <a:rPr lang="zh-CN" altLang="en-US"/>
              <a:t>输出有多少队员参加登山，消耗的总给养量，在出发时每人分别携带多少给养，每人分别在出发几天后返回（几天后开始下山）</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p:nvPr>
        </p:nvSpPr>
        <p:spPr/>
        <p:txBody>
          <a:bodyPr/>
          <a:lstStyle/>
          <a:p>
            <a:r>
              <a:rPr lang="zh-CN" altLang="en-US"/>
              <a:t>任务</a:t>
            </a:r>
            <a:r>
              <a:rPr lang="en-US" altLang="zh-CN"/>
              <a:t>1</a:t>
            </a:r>
            <a:r>
              <a:rPr lang="zh-CN" altLang="en-US"/>
              <a:t>：举例子</a:t>
            </a:r>
          </a:p>
        </p:txBody>
      </p:sp>
      <p:sp>
        <p:nvSpPr>
          <p:cNvPr id="12291" name="内容占位符 2"/>
          <p:cNvSpPr>
            <a:spLocks noGrp="1" noChangeArrowheads="1"/>
          </p:cNvSpPr>
          <p:nvPr>
            <p:ph idx="1"/>
          </p:nvPr>
        </p:nvSpPr>
        <p:spPr/>
        <p:txBody>
          <a:bodyPr/>
          <a:lstStyle/>
          <a:p>
            <a:r>
              <a:rPr lang="en-US" altLang="zh-CN"/>
              <a:t>N = 4</a:t>
            </a:r>
          </a:p>
          <a:p>
            <a:pPr lvl="1"/>
            <a:r>
              <a:rPr lang="zh-CN" altLang="en-US"/>
              <a:t>登山需要</a:t>
            </a:r>
            <a:r>
              <a:rPr lang="en-US" altLang="zh-CN"/>
              <a:t>4</a:t>
            </a:r>
            <a:r>
              <a:rPr lang="zh-CN" altLang="en-US"/>
              <a:t>天</a:t>
            </a:r>
            <a:endParaRPr lang="en-US" altLang="zh-CN"/>
          </a:p>
          <a:p>
            <a:r>
              <a:rPr lang="en-US" altLang="zh-CN"/>
              <a:t>P = 6, E[i] = 1, M[i] = 5</a:t>
            </a:r>
          </a:p>
          <a:p>
            <a:pPr lvl="1"/>
            <a:r>
              <a:rPr lang="zh-CN" altLang="en-US"/>
              <a:t>俱乐部</a:t>
            </a:r>
            <a:r>
              <a:rPr lang="en-US" altLang="zh-CN"/>
              <a:t>6</a:t>
            </a:r>
            <a:r>
              <a:rPr lang="zh-CN" altLang="en-US"/>
              <a:t>人，每人每天消耗</a:t>
            </a:r>
            <a:r>
              <a:rPr lang="en-US" altLang="zh-CN"/>
              <a:t>1</a:t>
            </a:r>
            <a:r>
              <a:rPr lang="zh-CN" altLang="en-US"/>
              <a:t>份给养，每人最多携带</a:t>
            </a:r>
            <a:r>
              <a:rPr lang="en-US" altLang="zh-CN"/>
              <a:t>5</a:t>
            </a:r>
            <a:r>
              <a:rPr lang="zh-CN" altLang="en-US"/>
              <a:t>份给养</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zh-CN" altLang="en-US"/>
              <a:t>任务</a:t>
            </a:r>
            <a:r>
              <a:rPr lang="en-US" altLang="zh-CN"/>
              <a:t>1</a:t>
            </a:r>
            <a:r>
              <a:rPr lang="zh-CN" altLang="en-US"/>
              <a:t>：举例子</a:t>
            </a:r>
          </a:p>
        </p:txBody>
      </p:sp>
      <p:sp>
        <p:nvSpPr>
          <p:cNvPr id="15363" name="内容占位符 2"/>
          <p:cNvSpPr>
            <a:spLocks noGrp="1" noChangeArrowheads="1"/>
          </p:cNvSpPr>
          <p:nvPr>
            <p:ph idx="1"/>
          </p:nvPr>
        </p:nvSpPr>
        <p:spPr/>
        <p:txBody>
          <a:bodyPr/>
          <a:lstStyle/>
          <a:p>
            <a:r>
              <a:rPr lang="zh-CN" altLang="en-US"/>
              <a:t>登顶者，单枪匹马上下山共须</a:t>
            </a:r>
            <a:r>
              <a:rPr lang="en-US" altLang="zh-CN"/>
              <a:t>8</a:t>
            </a:r>
            <a:r>
              <a:rPr lang="zh-CN" altLang="en-US"/>
              <a:t>份给养，但只能携带</a:t>
            </a:r>
            <a:r>
              <a:rPr lang="en-US" altLang="zh-CN"/>
              <a:t>5</a:t>
            </a:r>
            <a:r>
              <a:rPr lang="zh-CN" altLang="en-US"/>
              <a:t>份给养，因此前</a:t>
            </a:r>
            <a:r>
              <a:rPr lang="en-US" altLang="zh-CN"/>
              <a:t>3</a:t>
            </a:r>
            <a:r>
              <a:rPr lang="zh-CN" altLang="en-US"/>
              <a:t>份给养须从队友处获取，也就须在被支援的情况下上到高度</a:t>
            </a:r>
            <a:r>
              <a:rPr lang="en-US" altLang="zh-CN"/>
              <a:t>3</a:t>
            </a:r>
          </a:p>
          <a:p>
            <a:r>
              <a:rPr lang="zh-CN" altLang="en-US"/>
              <a:t>支援者</a:t>
            </a:r>
            <a:r>
              <a:rPr lang="en-US" altLang="zh-CN"/>
              <a:t>1</a:t>
            </a:r>
            <a:r>
              <a:rPr lang="zh-CN" altLang="en-US"/>
              <a:t>，上到高度</a:t>
            </a:r>
            <a:r>
              <a:rPr lang="en-US" altLang="zh-CN"/>
              <a:t>3</a:t>
            </a:r>
            <a:r>
              <a:rPr lang="zh-CN" altLang="en-US"/>
              <a:t>再下山，须</a:t>
            </a:r>
            <a:r>
              <a:rPr lang="en-US" altLang="zh-CN"/>
              <a:t>6</a:t>
            </a:r>
            <a:r>
              <a:rPr lang="zh-CN" altLang="en-US"/>
              <a:t>份给养，还须给登顶者提供</a:t>
            </a:r>
            <a:r>
              <a:rPr lang="en-US" altLang="zh-CN"/>
              <a:t>3</a:t>
            </a:r>
            <a:r>
              <a:rPr lang="zh-CN" altLang="en-US"/>
              <a:t>份，共</a:t>
            </a:r>
            <a:r>
              <a:rPr lang="en-US" altLang="zh-CN"/>
              <a:t>9</a:t>
            </a:r>
            <a:r>
              <a:rPr lang="zh-CN" altLang="en-US"/>
              <a:t>份，但只能携带</a:t>
            </a:r>
            <a:r>
              <a:rPr lang="en-US" altLang="zh-CN"/>
              <a:t>5</a:t>
            </a:r>
            <a:r>
              <a:rPr lang="zh-CN" altLang="en-US"/>
              <a:t>份，因此前</a:t>
            </a:r>
            <a:r>
              <a:rPr lang="en-US" altLang="zh-CN"/>
              <a:t>4</a:t>
            </a:r>
            <a:r>
              <a:rPr lang="zh-CN" altLang="en-US"/>
              <a:t>份给养须从队友处获取，也就须在被支援的情况下上到高度</a:t>
            </a:r>
            <a:r>
              <a:rPr lang="en-US" altLang="zh-CN"/>
              <a:t>2</a:t>
            </a:r>
          </a:p>
          <a:p>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p:txBody>
          <a:bodyPr/>
          <a:lstStyle/>
          <a:p>
            <a:r>
              <a:rPr lang="zh-CN" altLang="en-US"/>
              <a:t>任务</a:t>
            </a:r>
            <a:r>
              <a:rPr lang="en-US" altLang="zh-CN"/>
              <a:t>1</a:t>
            </a:r>
            <a:r>
              <a:rPr lang="zh-CN" altLang="en-US"/>
              <a:t>：举例子</a:t>
            </a:r>
          </a:p>
        </p:txBody>
      </p:sp>
      <p:sp>
        <p:nvSpPr>
          <p:cNvPr id="14339" name="内容占位符 2"/>
          <p:cNvSpPr>
            <a:spLocks noGrp="1" noChangeArrowheads="1"/>
          </p:cNvSpPr>
          <p:nvPr>
            <p:ph idx="1"/>
          </p:nvPr>
        </p:nvSpPr>
        <p:spPr/>
        <p:txBody>
          <a:bodyPr/>
          <a:lstStyle/>
          <a:p>
            <a:endParaRPr lang="zh-CN" altLang="en-US"/>
          </a:p>
        </p:txBody>
      </p:sp>
      <p:pic>
        <p:nvPicPr>
          <p:cNvPr id="1434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060575"/>
            <a:ext cx="739457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a36c6e1c-6321-466d-8a64-a6476ca48f78&quot;,&quot;Name&quot;:&quot;留边&quot;,&quot;Kind&quot;:&quot;Custom&quot;,&quot;OldGuidesSetting&quot;:{&quot;HeaderHeight&quot;:12.0,&quot;FooterHeight&quot;:6.0,&quot;SideMargin&quot;:2.0,&quot;TopMargin&quot;:0.0,&quot;BottomMargin&quot;:0.0,&quot;IntervalMargin&quot;:2.0}}"/>
</p:tagLst>
</file>

<file path=ppt/theme/theme1.xml><?xml version="1.0" encoding="utf-8"?>
<a:theme xmlns:a="http://schemas.openxmlformats.org/drawingml/2006/main" name="tsinghua BW">
  <a:themeElements>
    <a:clrScheme name="自定义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60599</TotalTime>
  <Words>2931</Words>
  <Application>Microsoft Office PowerPoint</Application>
  <PresentationFormat>全屏显示(4:3)</PresentationFormat>
  <Paragraphs>456</Paragraphs>
  <Slides>47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微软雅黑</vt:lpstr>
      <vt:lpstr>Arial</vt:lpstr>
      <vt:lpstr>Consolas</vt:lpstr>
      <vt:lpstr>Garamond</vt:lpstr>
      <vt:lpstr>Times New Roman</vt:lpstr>
      <vt:lpstr>Wingdings</vt:lpstr>
      <vt:lpstr>仿宋</vt:lpstr>
      <vt:lpstr>tsinghua BW</vt:lpstr>
      <vt:lpstr>第14节、深度/宽度优先搜索 教材第11、12章</vt:lpstr>
      <vt:lpstr>搜索问题</vt:lpstr>
      <vt:lpstr>搜索问题</vt:lpstr>
      <vt:lpstr>任务1：登山人选问题</vt:lpstr>
      <vt:lpstr>任务1：登山人选问题</vt:lpstr>
      <vt:lpstr>任务1：登山人选问题</vt:lpstr>
      <vt:lpstr>任务1：举例子</vt:lpstr>
      <vt:lpstr>任务1：举例子</vt:lpstr>
      <vt:lpstr>任务1：举例子</vt:lpstr>
      <vt:lpstr>任务1：举例子</vt:lpstr>
      <vt:lpstr>任务1：举例子</vt:lpstr>
      <vt:lpstr>任务1：举例总结</vt:lpstr>
      <vt:lpstr>任务1：举例总结</vt:lpstr>
      <vt:lpstr>任务1：复杂例子</vt:lpstr>
      <vt:lpstr>任务1：复杂例子</vt:lpstr>
      <vt:lpstr>任务1：复杂例子</vt:lpstr>
      <vt:lpstr>任务1</vt:lpstr>
      <vt:lpstr>任务1</vt:lpstr>
      <vt:lpstr>任务1</vt:lpstr>
      <vt:lpstr>任务1</vt:lpstr>
      <vt:lpstr>任务1</vt:lpstr>
      <vt:lpstr>任务1</vt:lpstr>
      <vt:lpstr>任务1</vt:lpstr>
      <vt:lpstr>任务1</vt:lpstr>
      <vt:lpstr>任务1：改进思考</vt:lpstr>
      <vt:lpstr>小结：深度优先搜索</vt:lpstr>
      <vt:lpstr>任务2：骑士聚会问题</vt:lpstr>
      <vt:lpstr>任务2：举例子</vt:lpstr>
      <vt:lpstr>任务2：举例子</vt:lpstr>
      <vt:lpstr>任务2：举例子</vt:lpstr>
      <vt:lpstr>任务2</vt:lpstr>
      <vt:lpstr>任务2：举例子</vt:lpstr>
      <vt:lpstr>任务2：举例子</vt:lpstr>
      <vt:lpstr>任务2：举例子</vt:lpstr>
      <vt:lpstr>任务2：举例子</vt:lpstr>
      <vt:lpstr>任务2：举例子</vt:lpstr>
      <vt:lpstr>任务2</vt:lpstr>
      <vt:lpstr>任务2</vt:lpstr>
      <vt:lpstr>任务2</vt:lpstr>
      <vt:lpstr>任务2</vt:lpstr>
      <vt:lpstr>任务2</vt:lpstr>
      <vt:lpstr>任务2</vt:lpstr>
      <vt:lpstr>任务2</vt:lpstr>
      <vt:lpstr>任务2：改进思考</vt:lpstr>
      <vt:lpstr>宽度优先搜索</vt:lpstr>
      <vt:lpstr>John Edward Hopcroft</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Wang Yu-Ping</cp:lastModifiedBy>
  <cp:revision>4699</cp:revision>
  <cp:lastPrinted>2021-05-12T04:01:31Z</cp:lastPrinted>
  <dcterms:created xsi:type="dcterms:W3CDTF">2004-01-03T01:02:19Z</dcterms:created>
  <dcterms:modified xsi:type="dcterms:W3CDTF">2021-11-10T02:41:22Z</dcterms:modified>
</cp:coreProperties>
</file>