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82" r:id="rId4"/>
    <p:sldId id="283" r:id="rId5"/>
    <p:sldId id="295" r:id="rId6"/>
    <p:sldId id="296" r:id="rId7"/>
    <p:sldId id="297" r:id="rId8"/>
    <p:sldId id="293" r:id="rId9"/>
    <p:sldId id="291" r:id="rId10"/>
    <p:sldId id="292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杜敏" initials="杜敏" lastIdx="1" clrIdx="0">
    <p:extLst>
      <p:ext uri="{19B8F6BF-5375-455C-9EA6-DF929625EA0E}">
        <p15:presenceInfo xmlns:p15="http://schemas.microsoft.com/office/powerpoint/2012/main" userId="杜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235787"/>
    <a:srgbClr val="303689"/>
    <a:srgbClr val="DA3C49"/>
    <a:srgbClr val="010E19"/>
    <a:srgbClr val="6EC3AD"/>
    <a:srgbClr val="258A8F"/>
    <a:srgbClr val="67B1AA"/>
    <a:srgbClr val="79BAB4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6201" autoAdjust="0"/>
  </p:normalViewPr>
  <p:slideViewPr>
    <p:cSldViewPr snapToGrid="0">
      <p:cViewPr varScale="1">
        <p:scale>
          <a:sx n="94" d="100"/>
          <a:sy n="94" d="100"/>
        </p:scale>
        <p:origin x="106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4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7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2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4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19167" y="2420788"/>
            <a:ext cx="438853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4019167" y="1687589"/>
            <a:ext cx="4388530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191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191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822700" y="4040923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010E19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828473" y="3144646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10E1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5F279-5126-495E-8E30-9336773E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0B17F-9D1E-411C-A79D-468AF9C7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EE5E5-D20B-4E28-A55A-B64A15ED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C8F923-28DF-42FB-AFCC-03CE2D82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AAD67-0CDF-4821-95E6-07C13D2E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BBC552-393A-45B1-97BC-D6E942AC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2962924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3764096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079730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1438" y="1735644"/>
            <a:ext cx="10969124" cy="1826817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rgbClr val="FFFF00"/>
                </a:solidFill>
              </a:rPr>
              <a:t>Attention-based Group Recommendation</a:t>
            </a:r>
            <a:endParaRPr lang="zh-CN" altLang="en-US" b="0" dirty="0">
              <a:solidFill>
                <a:srgbClr val="FFFF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019167" y="4343027"/>
            <a:ext cx="4388530" cy="296271"/>
          </a:xfrm>
        </p:spPr>
        <p:txBody>
          <a:bodyPr/>
          <a:lstStyle/>
          <a:p>
            <a:r>
              <a:rPr lang="zh-CN" altLang="en-US" sz="2400" dirty="0"/>
              <a:t>杜敏</a:t>
            </a:r>
            <a:endParaRPr lang="en-US" altLang="zh-CN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019167" y="4835239"/>
            <a:ext cx="4388530" cy="296271"/>
          </a:xfrm>
        </p:spPr>
        <p:txBody>
          <a:bodyPr/>
          <a:lstStyle/>
          <a:p>
            <a:r>
              <a:rPr lang="en-US" altLang="zh-CN" sz="2400" dirty="0"/>
              <a:t>2018/11/13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C23CAF-9C81-40C5-9C5C-71FE847A16E4}"/>
              </a:ext>
            </a:extLst>
          </p:cNvPr>
          <p:cNvSpPr txBox="1"/>
          <p:nvPr/>
        </p:nvSpPr>
        <p:spPr>
          <a:xfrm>
            <a:off x="3466682" y="2705725"/>
            <a:ext cx="6179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Thank you</a:t>
            </a:r>
            <a:r>
              <a:rPr lang="zh-CN" altLang="en-US" sz="8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3169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8B2930-42ED-448D-A4CF-8C52E39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252123"/>
            <a:ext cx="7254658" cy="63537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41C9A9-DF2F-4549-BBE7-95E078E22D8A}"/>
              </a:ext>
            </a:extLst>
          </p:cNvPr>
          <p:cNvSpPr/>
          <p:nvPr/>
        </p:nvSpPr>
        <p:spPr>
          <a:xfrm>
            <a:off x="572684" y="672584"/>
            <a:ext cx="3796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https://arxiv.org/pdf/1804.04327.pdf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1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7BBAE-333A-424E-9983-C18089F47118}"/>
              </a:ext>
            </a:extLst>
          </p:cNvPr>
          <p:cNvSpPr txBox="1"/>
          <p:nvPr/>
        </p:nvSpPr>
        <p:spPr>
          <a:xfrm>
            <a:off x="683289" y="1337005"/>
            <a:ext cx="1082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作者提出了一种新的推荐模型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——AGR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，基于注意力机制和贝叶斯个性化排序算法。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3F3D24-31B1-468F-A2C3-288D55B06612}"/>
              </a:ext>
            </a:extLst>
          </p:cNvPr>
          <p:cNvSpPr/>
          <p:nvPr/>
        </p:nvSpPr>
        <p:spPr>
          <a:xfrm>
            <a:off x="683289" y="291402"/>
            <a:ext cx="2296675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AGR</a:t>
            </a:r>
            <a:r>
              <a:rPr lang="zh-CN" altLang="en-US" sz="2800" b="1" dirty="0"/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13B73-7474-4409-B884-6B01E3FA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2768671"/>
            <a:ext cx="10676545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1521068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子网络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2BD243-DEE0-4213-8ADE-2A0D5113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07" y="1557563"/>
            <a:ext cx="4610500" cy="4183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4CEC2B-30EC-4769-A9DD-581AD6E11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0" y="3335565"/>
            <a:ext cx="5799323" cy="6629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4E127E-F53A-46A0-A404-A3083B6F1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60" y="4555626"/>
            <a:ext cx="3871295" cy="10287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45E9DB0-2AE5-4350-BA0E-54DD40B7F7FC}"/>
              </a:ext>
            </a:extLst>
          </p:cNvPr>
          <p:cNvSpPr txBox="1"/>
          <p:nvPr/>
        </p:nvSpPr>
        <p:spPr>
          <a:xfrm>
            <a:off x="683289" y="1792087"/>
            <a:ext cx="549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（</a:t>
            </a:r>
            <a:r>
              <a:rPr lang="en-US" altLang="zh-CN" dirty="0"/>
              <a:t>i, l, m</a:t>
            </a:r>
            <a:r>
              <a:rPr lang="zh-CN" altLang="en-US" dirty="0"/>
              <a:t>）表示组</a:t>
            </a:r>
            <a:r>
              <a:rPr lang="en-US" altLang="zh-CN" dirty="0"/>
              <a:t>i</a:t>
            </a:r>
            <a:r>
              <a:rPr lang="zh-CN" altLang="en-US" dirty="0"/>
              <a:t>中用户</a:t>
            </a:r>
            <a:r>
              <a:rPr lang="en-US" altLang="zh-CN" dirty="0"/>
              <a:t>l</a:t>
            </a:r>
            <a:r>
              <a:rPr lang="zh-CN" altLang="en-US" dirty="0"/>
              <a:t>对用户</a:t>
            </a:r>
            <a:r>
              <a:rPr lang="en-US" altLang="zh-CN" dirty="0"/>
              <a:t>m</a:t>
            </a:r>
            <a:r>
              <a:rPr lang="zh-CN" altLang="en-US" dirty="0"/>
              <a:t>的偏好打分</a:t>
            </a:r>
            <a:r>
              <a:rPr lang="en-US" altLang="zh-CN" dirty="0"/>
              <a:t>-</a:t>
            </a:r>
            <a:r>
              <a:rPr lang="zh-CN" altLang="en-US" dirty="0"/>
              <a:t>权重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</a:t>
            </a:r>
            <a:r>
              <a:rPr lang="zh-CN" altLang="en-US" dirty="0"/>
              <a:t>表示用户</a:t>
            </a:r>
            <a:r>
              <a:rPr lang="en-US" altLang="zh-CN" dirty="0"/>
              <a:t>-</a:t>
            </a:r>
            <a:r>
              <a:rPr lang="zh-CN" altLang="en-US" dirty="0"/>
              <a:t>上下文向量（采用算数平均）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A776AFE-C4A0-4C90-A50A-CFD73182C559}"/>
              </a:ext>
            </a:extLst>
          </p:cNvPr>
          <p:cNvSpPr/>
          <p:nvPr/>
        </p:nvSpPr>
        <p:spPr>
          <a:xfrm>
            <a:off x="530679" y="179208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2435468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整模型体框架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C8A56-0417-4F0B-8209-4F0A4468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83" y="1378319"/>
            <a:ext cx="9661033" cy="52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1700682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目标函数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7BA077-EBA4-4D13-A61D-9CC94340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58" y="1219008"/>
            <a:ext cx="3497883" cy="2209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7185B7-E273-4797-A372-60AE98C8C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" y="4769574"/>
            <a:ext cx="10783234" cy="11278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7A57C3-E2E8-4805-9FC8-339693ECB216}"/>
              </a:ext>
            </a:extLst>
          </p:cNvPr>
          <p:cNvSpPr txBox="1"/>
          <p:nvPr/>
        </p:nvSpPr>
        <p:spPr>
          <a:xfrm>
            <a:off x="683289" y="147297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Rij</a:t>
            </a:r>
            <a:r>
              <a:rPr lang="zh-CN" altLang="en-US" dirty="0">
                <a:solidFill>
                  <a:srgbClr val="FF0000"/>
                </a:solidFill>
              </a:rPr>
              <a:t>表示对组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和项目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0000"/>
                </a:solidFill>
              </a:rPr>
              <a:t>的预测分值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B2C999-2715-43F5-86B5-481D60A6456F}"/>
              </a:ext>
            </a:extLst>
          </p:cNvPr>
          <p:cNvSpPr txBox="1"/>
          <p:nvPr/>
        </p:nvSpPr>
        <p:spPr>
          <a:xfrm>
            <a:off x="683289" y="43032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目标函数：</a:t>
            </a:r>
          </a:p>
        </p:txBody>
      </p:sp>
    </p:spTree>
    <p:extLst>
      <p:ext uri="{BB962C8B-B14F-4D97-AF65-F5344CB8AC3E}">
        <p14:creationId xmlns:p14="http://schemas.microsoft.com/office/powerpoint/2010/main" val="62290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196194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实验设置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DEC1C8-5DDA-42AD-8801-901CA164C711}"/>
              </a:ext>
            </a:extLst>
          </p:cNvPr>
          <p:cNvSpPr/>
          <p:nvPr/>
        </p:nvSpPr>
        <p:spPr>
          <a:xfrm>
            <a:off x="683289" y="1260412"/>
            <a:ext cx="88362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数据集：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来自于基于事件的社交网络 </a:t>
            </a:r>
            <a:r>
              <a:rPr lang="en-US" altLang="zh-CN" dirty="0"/>
              <a:t>EBSN</a:t>
            </a:r>
            <a:r>
              <a:rPr lang="zh-CN" altLang="en-US" dirty="0"/>
              <a:t>的数据：</a:t>
            </a:r>
            <a:r>
              <a:rPr lang="en-US" altLang="zh-CN" dirty="0"/>
              <a:t>Plancast2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EBSN Meetup3</a:t>
            </a:r>
            <a:r>
              <a:rPr lang="zh-CN" altLang="en-US" dirty="0"/>
              <a:t>中爬取的数据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来自于</a:t>
            </a:r>
            <a:r>
              <a:rPr lang="en-US" altLang="zh-CN" dirty="0"/>
              <a:t>MovieLens 1M Data4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评价指标：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准确度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召回率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NDCG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六种基线推荐方法：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CF-AVG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CF-LM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CF-RD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PIT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COM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MF-AVG</a:t>
            </a:r>
          </a:p>
        </p:txBody>
      </p:sp>
    </p:spTree>
    <p:extLst>
      <p:ext uri="{BB962C8B-B14F-4D97-AF65-F5344CB8AC3E}">
        <p14:creationId xmlns:p14="http://schemas.microsoft.com/office/powerpoint/2010/main" val="34761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1774161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3050F-714A-4018-8FE7-0F4FDD46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0" y="1492416"/>
            <a:ext cx="11846379" cy="3686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9C804A-E24F-48DE-9B7C-5266E7C6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15" y="1492416"/>
            <a:ext cx="11673567" cy="3593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3B0932-C9AE-4C94-89A4-0A8D374B5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32" y="1540699"/>
            <a:ext cx="11529332" cy="36385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BBD635-E901-40AA-BFCC-3B74D2E8F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94" y="1492416"/>
            <a:ext cx="10699407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A30E719-0C16-4287-A1B6-1618DB733BCC}"/>
              </a:ext>
            </a:extLst>
          </p:cNvPr>
          <p:cNvSpPr/>
          <p:nvPr/>
        </p:nvSpPr>
        <p:spPr>
          <a:xfrm>
            <a:off x="636816" y="381783"/>
            <a:ext cx="1624692" cy="52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模型改进方案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BBAE90-CFD2-418C-A8BD-91FB4CA6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6" y="1616761"/>
            <a:ext cx="11446328" cy="44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27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10ceaae-da68-42cd-90ba-9783286befec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155</Words>
  <Application>Microsoft Office PowerPoint</Application>
  <PresentationFormat>宽屏</PresentationFormat>
  <Paragraphs>40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华文新魏</vt:lpstr>
      <vt:lpstr>宋体</vt:lpstr>
      <vt:lpstr>微软雅黑</vt:lpstr>
      <vt:lpstr>Arial</vt:lpstr>
      <vt:lpstr>Calibri</vt:lpstr>
      <vt:lpstr>Wingdings</vt:lpstr>
      <vt:lpstr>主题5</vt:lpstr>
      <vt:lpstr>Attention-based Group Recommendation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杜敏</cp:lastModifiedBy>
  <cp:revision>192</cp:revision>
  <cp:lastPrinted>2017-12-17T16:00:00Z</cp:lastPrinted>
  <dcterms:created xsi:type="dcterms:W3CDTF">2017-12-17T16:00:00Z</dcterms:created>
  <dcterms:modified xsi:type="dcterms:W3CDTF">2018-11-19T14:49:10Z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2018-09-05T06:39:37.2235767Z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