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81" r:id="rId3"/>
    <p:sldId id="288" r:id="rId4"/>
    <p:sldId id="293" r:id="rId5"/>
    <p:sldId id="294" r:id="rId6"/>
    <p:sldId id="305" r:id="rId7"/>
    <p:sldId id="295" r:id="rId8"/>
    <p:sldId id="296" r:id="rId9"/>
    <p:sldId id="297" r:id="rId10"/>
    <p:sldId id="298" r:id="rId11"/>
    <p:sldId id="299" r:id="rId12"/>
    <p:sldId id="300" r:id="rId13"/>
    <p:sldId id="301" r:id="rId14"/>
    <p:sldId id="302" r:id="rId15"/>
    <p:sldId id="290" r:id="rId16"/>
    <p:sldId id="291" r:id="rId17"/>
    <p:sldId id="287" r:id="rId18"/>
    <p:sldId id="303" r:id="rId19"/>
    <p:sldId id="304"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杜敏" initials="杜敏" lastIdx="1" clrIdx="0">
    <p:extLst>
      <p:ext uri="{19B8F6BF-5375-455C-9EA6-DF929625EA0E}">
        <p15:presenceInfo xmlns:p15="http://schemas.microsoft.com/office/powerpoint/2012/main" userId="杜敏"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B159"/>
    <a:srgbClr val="235787"/>
    <a:srgbClr val="303689"/>
    <a:srgbClr val="DA3C49"/>
    <a:srgbClr val="010E19"/>
    <a:srgbClr val="6EC3AD"/>
    <a:srgbClr val="258A8F"/>
    <a:srgbClr val="67B1AA"/>
    <a:srgbClr val="79BAB4"/>
    <a:srgbClr val="66B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96201" autoAdjust="0"/>
  </p:normalViewPr>
  <p:slideViewPr>
    <p:cSldViewPr snapToGrid="0">
      <p:cViewPr varScale="1">
        <p:scale>
          <a:sx n="94" d="100"/>
          <a:sy n="94" d="100"/>
        </p:scale>
        <p:origin x="106" y="53"/>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3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202" y="0"/>
            <a:ext cx="12237202" cy="6858000"/>
          </a:xfrm>
          <a:prstGeom prst="rect">
            <a:avLst/>
          </a:prstGeom>
        </p:spPr>
      </p:pic>
      <p:sp>
        <p:nvSpPr>
          <p:cNvPr id="47" name="Freeform 47"/>
          <p:cNvSpPr>
            <a:spLocks/>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9801" name="副标题 2"/>
          <p:cNvSpPr>
            <a:spLocks noGrp="1"/>
          </p:cNvSpPr>
          <p:nvPr>
            <p:ph type="subTitle" idx="1" hasCustomPrompt="1"/>
          </p:nvPr>
        </p:nvSpPr>
        <p:spPr>
          <a:xfrm>
            <a:off x="4019167" y="2420788"/>
            <a:ext cx="4388530"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p:ph type="ctrTitle" hasCustomPrompt="1"/>
          </p:nvPr>
        </p:nvSpPr>
        <p:spPr>
          <a:xfrm>
            <a:off x="4019167" y="1687589"/>
            <a:ext cx="4388530" cy="698591"/>
          </a:xfrm>
        </p:spPr>
        <p:txBody>
          <a:bodyPr anchor="ctr">
            <a:normAutofit/>
          </a:bodyPr>
          <a:lstStyle>
            <a:lvl1pPr algn="ctr">
              <a:defRPr sz="4000">
                <a:solidFill>
                  <a:schemeClr val="bg1"/>
                </a:solidFill>
              </a:defRPr>
            </a:lvl1pPr>
          </a:lstStyle>
          <a:p>
            <a:r>
              <a:rPr lang="en-US" altLang="zh-CN" dirty="0"/>
              <a:t>Click to edit Master title style</a:t>
            </a:r>
            <a:endParaRPr lang="zh-CN" altLang="en-US" dirty="0"/>
          </a:p>
        </p:txBody>
      </p:sp>
      <p:sp>
        <p:nvSpPr>
          <p:cNvPr id="12" name="文本占位符 13"/>
          <p:cNvSpPr>
            <a:spLocks noGrp="1"/>
          </p:cNvSpPr>
          <p:nvPr>
            <p:ph type="body" sz="quarter" idx="10" hasCustomPrompt="1"/>
          </p:nvPr>
        </p:nvSpPr>
        <p:spPr>
          <a:xfrm>
            <a:off x="4019167" y="3341902"/>
            <a:ext cx="438853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4019167" y="3638173"/>
            <a:ext cx="438853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5" name="矩形 4"/>
          <p:cNvSpPr/>
          <p:nvPr userDrawn="1"/>
        </p:nvSpPr>
        <p:spPr>
          <a:xfrm>
            <a:off x="1504950" y="2571750"/>
            <a:ext cx="2809472" cy="4286250"/>
          </a:xfrm>
          <a:prstGeom prst="rect">
            <a:avLst/>
          </a:prstGeom>
          <a:blipFill>
            <a:blip r:embed="rId3"/>
            <a:srcRect/>
            <a:stretch>
              <a:fillRect l="-12865" t="18036" r="1637" b="-65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solidFill>
          <a:schemeClr val="accent1"/>
        </a:solidFill>
        <a:effectLst/>
      </p:bgPr>
    </p:bg>
    <p:spTree>
      <p:nvGrpSpPr>
        <p:cNvPr id="1" name=""/>
        <p:cNvGrpSpPr/>
        <p:nvPr/>
      </p:nvGrpSpPr>
      <p:grpSpPr>
        <a:xfrm>
          <a:off x="0" y="0"/>
          <a:ext cx="0" cy="0"/>
          <a:chOff x="0" y="0"/>
          <a:chExt cx="0" cy="0"/>
        </a:xfrm>
      </p:grpSpPr>
      <p:sp>
        <p:nvSpPr>
          <p:cNvPr id="8" name="矩形 7"/>
          <p:cNvSpPr/>
          <p:nvPr userDrawn="1"/>
        </p:nvSpPr>
        <p:spPr>
          <a:xfrm>
            <a:off x="679450" y="478971"/>
            <a:ext cx="10833100" cy="5900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2"/>
          <p:cNvSpPr>
            <a:spLocks noGrp="1"/>
          </p:cNvSpPr>
          <p:nvPr userDrawn="1">
            <p:ph type="body" idx="1" hasCustomPrompt="1"/>
          </p:nvPr>
        </p:nvSpPr>
        <p:spPr>
          <a:xfrm>
            <a:off x="3822700" y="4040923"/>
            <a:ext cx="4546600" cy="1015623"/>
          </a:xfrm>
        </p:spPr>
        <p:txBody>
          <a:bodyPr anchor="t">
            <a:normAutofit/>
          </a:bodyPr>
          <a:lstStyle>
            <a:lvl1pPr marL="0" indent="0" algn="ctr">
              <a:buNone/>
              <a:defRPr sz="1100">
                <a:solidFill>
                  <a:srgbClr val="010E19"/>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20" name="标题 1"/>
          <p:cNvSpPr>
            <a:spLocks noGrp="1"/>
          </p:cNvSpPr>
          <p:nvPr userDrawn="1">
            <p:ph type="title" hasCustomPrompt="1"/>
          </p:nvPr>
        </p:nvSpPr>
        <p:spPr>
          <a:xfrm>
            <a:off x="3828473" y="3144646"/>
            <a:ext cx="4535055" cy="656792"/>
          </a:xfrm>
        </p:spPr>
        <p:txBody>
          <a:bodyPr anchor="ctr">
            <a:normAutofit/>
          </a:bodyPr>
          <a:lstStyle>
            <a:lvl1pPr algn="ctr">
              <a:defRPr sz="2400" b="1">
                <a:solidFill>
                  <a:srgbClr val="010E19"/>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3404075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C435F279-5126-495E-8E30-9336773E73AB}"/>
              </a:ext>
            </a:extLst>
          </p:cNvPr>
          <p:cNvSpPr>
            <a:spLocks noGrp="1"/>
          </p:cNvSpPr>
          <p:nvPr>
            <p:ph type="dt" sz="half" idx="10"/>
          </p:nvPr>
        </p:nvSpPr>
        <p:spPr/>
        <p:txBody>
          <a:bodyPr/>
          <a:lstStyle/>
          <a:p>
            <a:fld id="{6489D9C7-5DC6-4263-87FF-7C99F6FB63C3}" type="datetime1">
              <a:rPr lang="zh-CN" altLang="en-US" smtClean="0"/>
              <a:pPr/>
              <a:t>2018/10/16</a:t>
            </a:fld>
            <a:endParaRPr lang="zh-CN" altLang="en-US"/>
          </a:p>
        </p:txBody>
      </p:sp>
      <p:sp>
        <p:nvSpPr>
          <p:cNvPr id="5" name="页脚占位符 4">
            <a:extLst>
              <a:ext uri="{FF2B5EF4-FFF2-40B4-BE49-F238E27FC236}">
                <a16:creationId xmlns:a16="http://schemas.microsoft.com/office/drawing/2014/main" id="{A4C0B17F-9D1E-411C-A79D-468AF9C700CD}"/>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A27EE5E5-D20B-4E28-A55A-B64A15ED0961}"/>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53C8F923-28DF-42FB-AFCC-03CE2D825F98}"/>
              </a:ext>
            </a:extLst>
          </p:cNvPr>
          <p:cNvSpPr>
            <a:spLocks noGrp="1"/>
          </p:cNvSpPr>
          <p:nvPr>
            <p:ph type="dt" sz="half" idx="10"/>
          </p:nvPr>
        </p:nvSpPr>
        <p:spPr/>
        <p:txBody>
          <a:bodyPr/>
          <a:lstStyle/>
          <a:p>
            <a:fld id="{6489D9C7-5DC6-4263-87FF-7C99F6FB63C3}" type="datetime1">
              <a:rPr lang="zh-CN" altLang="en-US" smtClean="0"/>
              <a:pPr/>
              <a:t>2018/10/16</a:t>
            </a:fld>
            <a:endParaRPr lang="zh-CN" altLang="en-US"/>
          </a:p>
        </p:txBody>
      </p:sp>
      <p:sp>
        <p:nvSpPr>
          <p:cNvPr id="4" name="页脚占位符 3">
            <a:extLst>
              <a:ext uri="{FF2B5EF4-FFF2-40B4-BE49-F238E27FC236}">
                <a16:creationId xmlns:a16="http://schemas.microsoft.com/office/drawing/2014/main" id="{F26AAD67-0CDF-4821-95E6-07C13D2E2D64}"/>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2BBC552-393A-45B1-97BC-D6E942ACA8B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45202" y="0"/>
            <a:ext cx="12237202" cy="6858000"/>
          </a:xfrm>
          <a:prstGeom prst="rect">
            <a:avLst/>
          </a:prstGeom>
        </p:spPr>
      </p:pic>
      <p:sp>
        <p:nvSpPr>
          <p:cNvPr id="13" name="标题 1"/>
          <p:cNvSpPr>
            <a:spLocks noGrp="1"/>
          </p:cNvSpPr>
          <p:nvPr userDrawn="1">
            <p:ph type="ctrTitle" hasCustomPrompt="1"/>
          </p:nvPr>
        </p:nvSpPr>
        <p:spPr>
          <a:xfrm>
            <a:off x="4137478" y="2962924"/>
            <a:ext cx="3917045" cy="742950"/>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4137477" y="3764096"/>
            <a:ext cx="391704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4137477" y="4079730"/>
            <a:ext cx="391704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2018/10/16</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713969" y="1273038"/>
            <a:ext cx="10998926" cy="1255908"/>
          </a:xfrm>
        </p:spPr>
        <p:txBody>
          <a:bodyPr>
            <a:normAutofit/>
          </a:bodyPr>
          <a:lstStyle/>
          <a:p>
            <a:r>
              <a:rPr lang="zh-CN" altLang="en-US" dirty="0"/>
              <a:t>推荐系统综述报告</a:t>
            </a:r>
            <a:endParaRPr lang="en-US" altLang="zh-CN" dirty="0"/>
          </a:p>
        </p:txBody>
      </p:sp>
      <p:sp>
        <p:nvSpPr>
          <p:cNvPr id="6" name="文本占位符 5"/>
          <p:cNvSpPr>
            <a:spLocks noGrp="1"/>
          </p:cNvSpPr>
          <p:nvPr>
            <p:ph type="body" sz="quarter" idx="10"/>
          </p:nvPr>
        </p:nvSpPr>
        <p:spPr>
          <a:xfrm>
            <a:off x="4019167" y="3280864"/>
            <a:ext cx="4388530" cy="296271"/>
          </a:xfrm>
        </p:spPr>
        <p:txBody>
          <a:bodyPr/>
          <a:lstStyle/>
          <a:p>
            <a:r>
              <a:rPr lang="zh-CN" altLang="en-US" sz="3200" dirty="0"/>
              <a:t>杜敏</a:t>
            </a:r>
            <a:endParaRPr lang="en-US" altLang="zh-CN" sz="3200" dirty="0"/>
          </a:p>
        </p:txBody>
      </p:sp>
      <p:sp>
        <p:nvSpPr>
          <p:cNvPr id="7" name="文本占位符 6"/>
          <p:cNvSpPr>
            <a:spLocks noGrp="1"/>
          </p:cNvSpPr>
          <p:nvPr>
            <p:ph type="body" sz="quarter" idx="11"/>
          </p:nvPr>
        </p:nvSpPr>
        <p:spPr>
          <a:xfrm>
            <a:off x="4019167" y="4329053"/>
            <a:ext cx="4388530" cy="296271"/>
          </a:xfrm>
        </p:spPr>
        <p:txBody>
          <a:bodyPr/>
          <a:lstStyle/>
          <a:p>
            <a:r>
              <a:rPr lang="en-US" altLang="zh-CN" sz="2400" dirty="0"/>
              <a:t>2018/10/16</a:t>
            </a:r>
            <a:endParaRPr lang="en-US" altLang="en-US" sz="2400"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AB0FE8-8504-43C0-86D3-F1CA90030D8D}"/>
              </a:ext>
            </a:extLst>
          </p:cNvPr>
          <p:cNvSpPr txBox="1"/>
          <p:nvPr/>
        </p:nvSpPr>
        <p:spPr>
          <a:xfrm>
            <a:off x="625150" y="634484"/>
            <a:ext cx="5470850"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基于循环神经网络</a:t>
            </a:r>
            <a:r>
              <a:rPr lang="en-US" altLang="zh-CN" sz="2400" dirty="0"/>
              <a:t>(RNN)</a:t>
            </a:r>
            <a:r>
              <a:rPr lang="zh-CN" altLang="en-US" sz="2400" dirty="0"/>
              <a:t>的推荐系统</a:t>
            </a:r>
            <a:endParaRPr lang="en-US" altLang="zh-CN" sz="2400" dirty="0"/>
          </a:p>
        </p:txBody>
      </p:sp>
      <p:sp>
        <p:nvSpPr>
          <p:cNvPr id="3" name="文本框 2">
            <a:extLst>
              <a:ext uri="{FF2B5EF4-FFF2-40B4-BE49-F238E27FC236}">
                <a16:creationId xmlns:a16="http://schemas.microsoft.com/office/drawing/2014/main" id="{6714C99D-67E7-400A-B08F-5E8C1F111F19}"/>
              </a:ext>
            </a:extLst>
          </p:cNvPr>
          <p:cNvSpPr txBox="1"/>
          <p:nvPr/>
        </p:nvSpPr>
        <p:spPr>
          <a:xfrm>
            <a:off x="789168" y="1679024"/>
            <a:ext cx="3916457" cy="369332"/>
          </a:xfrm>
          <a:prstGeom prst="rect">
            <a:avLst/>
          </a:prstGeom>
          <a:noFill/>
        </p:spPr>
        <p:txBody>
          <a:bodyPr wrap="none" rtlCol="0">
            <a:spAutoFit/>
          </a:bodyPr>
          <a:lstStyle/>
          <a:p>
            <a:r>
              <a:rPr lang="en-US" altLang="zh-CN" dirty="0"/>
              <a:t>RNN</a:t>
            </a:r>
            <a:r>
              <a:rPr lang="zh-CN" altLang="en-US" dirty="0"/>
              <a:t>擅长处理动态特征和序列特征。</a:t>
            </a:r>
          </a:p>
        </p:txBody>
      </p:sp>
      <p:sp>
        <p:nvSpPr>
          <p:cNvPr id="8" name="AutoShape 2" descr="https://img-blog.csdn.net/20171204173707812?watermark/2/text/aHR0cDovL2Jsb2cuY3Nkbi5uZXQvY3NreXdpdA==/font/5a6L5L2T/fontsize/400/fill/I0JBQkFCMA==/dissolve/70/gravity/Center">
            <a:extLst>
              <a:ext uri="{FF2B5EF4-FFF2-40B4-BE49-F238E27FC236}">
                <a16:creationId xmlns:a16="http://schemas.microsoft.com/office/drawing/2014/main" id="{0AB325FB-3B56-439D-9987-C7500E6CB8C1}"/>
              </a:ext>
            </a:extLst>
          </p:cNvPr>
          <p:cNvSpPr>
            <a:spLocks noChangeAspect="1" noChangeArrowheads="1"/>
          </p:cNvSpPr>
          <p:nvPr/>
        </p:nvSpPr>
        <p:spPr bwMode="auto">
          <a:xfrm>
            <a:off x="5943600" y="3079102"/>
            <a:ext cx="304800" cy="5022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7ACD87A1-15CC-4FBA-8595-A82DD9404E10}"/>
              </a:ext>
            </a:extLst>
          </p:cNvPr>
          <p:cNvPicPr>
            <a:picLocks noChangeAspect="1"/>
          </p:cNvPicPr>
          <p:nvPr/>
        </p:nvPicPr>
        <p:blipFill>
          <a:blip r:embed="rId2"/>
          <a:stretch>
            <a:fillRect/>
          </a:stretch>
        </p:blipFill>
        <p:spPr>
          <a:xfrm>
            <a:off x="855864" y="2384544"/>
            <a:ext cx="10480272" cy="3419096"/>
          </a:xfrm>
          <a:prstGeom prst="rect">
            <a:avLst/>
          </a:prstGeom>
        </p:spPr>
      </p:pic>
    </p:spTree>
    <p:extLst>
      <p:ext uri="{BB962C8B-B14F-4D97-AF65-F5344CB8AC3E}">
        <p14:creationId xmlns:p14="http://schemas.microsoft.com/office/powerpoint/2010/main" val="2640311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AB0FE8-8504-43C0-86D3-F1CA90030D8D}"/>
              </a:ext>
            </a:extLst>
          </p:cNvPr>
          <p:cNvSpPr txBox="1"/>
          <p:nvPr/>
        </p:nvSpPr>
        <p:spPr>
          <a:xfrm>
            <a:off x="625150" y="634484"/>
            <a:ext cx="6550091"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基于深层语义相似性模型</a:t>
            </a:r>
            <a:r>
              <a:rPr lang="en-US" altLang="zh-CN" sz="2400" dirty="0"/>
              <a:t>(DSSM)</a:t>
            </a:r>
            <a:r>
              <a:rPr lang="zh-CN" altLang="en-US" sz="2400" dirty="0"/>
              <a:t>的推荐系统</a:t>
            </a:r>
            <a:endParaRPr lang="en-US" altLang="zh-CN" sz="2400" dirty="0"/>
          </a:p>
        </p:txBody>
      </p:sp>
      <p:sp>
        <p:nvSpPr>
          <p:cNvPr id="3" name="文本框 2">
            <a:extLst>
              <a:ext uri="{FF2B5EF4-FFF2-40B4-BE49-F238E27FC236}">
                <a16:creationId xmlns:a16="http://schemas.microsoft.com/office/drawing/2014/main" id="{6714C99D-67E7-400A-B08F-5E8C1F111F19}"/>
              </a:ext>
            </a:extLst>
          </p:cNvPr>
          <p:cNvSpPr txBox="1"/>
          <p:nvPr/>
        </p:nvSpPr>
        <p:spPr>
          <a:xfrm>
            <a:off x="951093" y="1621874"/>
            <a:ext cx="8712642" cy="923330"/>
          </a:xfrm>
          <a:prstGeom prst="rect">
            <a:avLst/>
          </a:prstGeom>
          <a:noFill/>
        </p:spPr>
        <p:txBody>
          <a:bodyPr wrap="none" rtlCol="0">
            <a:spAutoFit/>
          </a:bodyPr>
          <a:lstStyle/>
          <a:p>
            <a:r>
              <a:rPr lang="zh-CN" altLang="en-US" dirty="0"/>
              <a:t>深层语义相似度模型被广泛用于信息检索领域。</a:t>
            </a:r>
            <a:endParaRPr lang="en-US" altLang="zh-CN" dirty="0"/>
          </a:p>
          <a:p>
            <a:r>
              <a:rPr lang="zh-CN" altLang="en-US" dirty="0"/>
              <a:t>它将不同的条目映射进共同的低维空间，用</a:t>
            </a:r>
            <a:r>
              <a:rPr lang="en-US" altLang="zh-CN" dirty="0"/>
              <a:t>Cosine</a:t>
            </a:r>
            <a:r>
              <a:rPr lang="zh-CN" altLang="en-US" dirty="0"/>
              <a:t>函数计算他们的相似度。</a:t>
            </a:r>
            <a:endParaRPr lang="en-US" altLang="zh-CN" dirty="0"/>
          </a:p>
          <a:p>
            <a:r>
              <a:rPr lang="zh-CN" altLang="en-US" dirty="0"/>
              <a:t>基本的</a:t>
            </a:r>
            <a:r>
              <a:rPr lang="en-US" altLang="zh-CN" dirty="0"/>
              <a:t>DSSM</a:t>
            </a:r>
            <a:r>
              <a:rPr lang="zh-CN" altLang="en-US" dirty="0"/>
              <a:t>由</a:t>
            </a:r>
            <a:r>
              <a:rPr lang="en-US" altLang="zh-CN" dirty="0"/>
              <a:t>MLP</a:t>
            </a:r>
            <a:r>
              <a:rPr lang="zh-CN" altLang="en-US" dirty="0"/>
              <a:t>组成，卷积和池化层也可以很容易的加入以实现更复杂的功能。</a:t>
            </a:r>
          </a:p>
        </p:txBody>
      </p:sp>
      <p:sp>
        <p:nvSpPr>
          <p:cNvPr id="8" name="AutoShape 2" descr="https://img-blog.csdn.net/20171204173707812?watermark/2/text/aHR0cDovL2Jsb2cuY3Nkbi5uZXQvY3NreXdpdA==/font/5a6L5L2T/fontsize/400/fill/I0JBQkFCMA==/dissolve/70/gravity/Center">
            <a:extLst>
              <a:ext uri="{FF2B5EF4-FFF2-40B4-BE49-F238E27FC236}">
                <a16:creationId xmlns:a16="http://schemas.microsoft.com/office/drawing/2014/main" id="{0AB325FB-3B56-439D-9987-C7500E6CB8C1}"/>
              </a:ext>
            </a:extLst>
          </p:cNvPr>
          <p:cNvSpPr>
            <a:spLocks noChangeAspect="1" noChangeArrowheads="1"/>
          </p:cNvSpPr>
          <p:nvPr/>
        </p:nvSpPr>
        <p:spPr bwMode="auto">
          <a:xfrm>
            <a:off x="5943600" y="3079102"/>
            <a:ext cx="304800" cy="5022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FEE298E9-028E-4F12-893D-6C877B8B2026}"/>
              </a:ext>
            </a:extLst>
          </p:cNvPr>
          <p:cNvPicPr>
            <a:picLocks noChangeAspect="1"/>
          </p:cNvPicPr>
          <p:nvPr/>
        </p:nvPicPr>
        <p:blipFill>
          <a:blip r:embed="rId2"/>
          <a:stretch>
            <a:fillRect/>
          </a:stretch>
        </p:blipFill>
        <p:spPr>
          <a:xfrm>
            <a:off x="805604" y="2935557"/>
            <a:ext cx="10275992" cy="3243360"/>
          </a:xfrm>
          <a:prstGeom prst="rect">
            <a:avLst/>
          </a:prstGeom>
        </p:spPr>
      </p:pic>
    </p:spTree>
    <p:extLst>
      <p:ext uri="{BB962C8B-B14F-4D97-AF65-F5344CB8AC3E}">
        <p14:creationId xmlns:p14="http://schemas.microsoft.com/office/powerpoint/2010/main" val="353166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AB0FE8-8504-43C0-86D3-F1CA90030D8D}"/>
              </a:ext>
            </a:extLst>
          </p:cNvPr>
          <p:cNvSpPr txBox="1"/>
          <p:nvPr/>
        </p:nvSpPr>
        <p:spPr>
          <a:xfrm>
            <a:off x="625150" y="634484"/>
            <a:ext cx="5887617"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基于受限波尔茨曼机</a:t>
            </a:r>
            <a:r>
              <a:rPr lang="en-US" altLang="zh-CN" sz="2400" dirty="0"/>
              <a:t>(RBM)</a:t>
            </a:r>
            <a:r>
              <a:rPr lang="zh-CN" altLang="en-US" sz="2400" dirty="0"/>
              <a:t>的推荐系统</a:t>
            </a:r>
            <a:endParaRPr lang="en-US" altLang="zh-CN" sz="2400" dirty="0"/>
          </a:p>
        </p:txBody>
      </p:sp>
      <p:sp>
        <p:nvSpPr>
          <p:cNvPr id="8" name="AutoShape 2" descr="https://img-blog.csdn.net/20171204173707812?watermark/2/text/aHR0cDovL2Jsb2cuY3Nkbi5uZXQvY3NreXdpdA==/font/5a6L5L2T/fontsize/400/fill/I0JBQkFCMA==/dissolve/70/gravity/Center">
            <a:extLst>
              <a:ext uri="{FF2B5EF4-FFF2-40B4-BE49-F238E27FC236}">
                <a16:creationId xmlns:a16="http://schemas.microsoft.com/office/drawing/2014/main" id="{0AB325FB-3B56-439D-9987-C7500E6CB8C1}"/>
              </a:ext>
            </a:extLst>
          </p:cNvPr>
          <p:cNvSpPr>
            <a:spLocks noChangeAspect="1" noChangeArrowheads="1"/>
          </p:cNvSpPr>
          <p:nvPr/>
        </p:nvSpPr>
        <p:spPr bwMode="auto">
          <a:xfrm>
            <a:off x="5943600" y="3079102"/>
            <a:ext cx="304800" cy="5022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8B866AE7-BC77-4E23-8D3D-3CEB6CDA7601}"/>
              </a:ext>
            </a:extLst>
          </p:cNvPr>
          <p:cNvPicPr>
            <a:picLocks noChangeAspect="1"/>
          </p:cNvPicPr>
          <p:nvPr/>
        </p:nvPicPr>
        <p:blipFill>
          <a:blip r:embed="rId2"/>
          <a:stretch>
            <a:fillRect/>
          </a:stretch>
        </p:blipFill>
        <p:spPr>
          <a:xfrm>
            <a:off x="875356" y="1789136"/>
            <a:ext cx="10746087" cy="3584528"/>
          </a:xfrm>
          <a:prstGeom prst="rect">
            <a:avLst/>
          </a:prstGeom>
        </p:spPr>
      </p:pic>
    </p:spTree>
    <p:extLst>
      <p:ext uri="{BB962C8B-B14F-4D97-AF65-F5344CB8AC3E}">
        <p14:creationId xmlns:p14="http://schemas.microsoft.com/office/powerpoint/2010/main" val="2934059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AB0FE8-8504-43C0-86D3-F1CA90030D8D}"/>
              </a:ext>
            </a:extLst>
          </p:cNvPr>
          <p:cNvSpPr txBox="1"/>
          <p:nvPr/>
        </p:nvSpPr>
        <p:spPr>
          <a:xfrm>
            <a:off x="625150" y="634484"/>
            <a:ext cx="9778483"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基于神经自回归分布估计</a:t>
            </a:r>
            <a:r>
              <a:rPr lang="en-US" altLang="zh-CN" sz="2400" dirty="0"/>
              <a:t>(NADE)</a:t>
            </a:r>
            <a:r>
              <a:rPr lang="zh-CN" altLang="en-US" sz="2400" dirty="0"/>
              <a:t>和生成式对抗网络</a:t>
            </a:r>
            <a:r>
              <a:rPr lang="en-US" altLang="zh-CN" sz="2400" dirty="0"/>
              <a:t>(GAN)</a:t>
            </a:r>
            <a:r>
              <a:rPr lang="zh-CN" altLang="en-US" sz="2400" dirty="0"/>
              <a:t>的推荐系统</a:t>
            </a:r>
            <a:endParaRPr lang="en-US" altLang="zh-CN" sz="2400" dirty="0"/>
          </a:p>
        </p:txBody>
      </p:sp>
      <p:sp>
        <p:nvSpPr>
          <p:cNvPr id="8" name="AutoShape 2" descr="https://img-blog.csdn.net/20171204173707812?watermark/2/text/aHR0cDovL2Jsb2cuY3Nkbi5uZXQvY3NreXdpdA==/font/5a6L5L2T/fontsize/400/fill/I0JBQkFCMA==/dissolve/70/gravity/Center">
            <a:extLst>
              <a:ext uri="{FF2B5EF4-FFF2-40B4-BE49-F238E27FC236}">
                <a16:creationId xmlns:a16="http://schemas.microsoft.com/office/drawing/2014/main" id="{0AB325FB-3B56-439D-9987-C7500E6CB8C1}"/>
              </a:ext>
            </a:extLst>
          </p:cNvPr>
          <p:cNvSpPr>
            <a:spLocks noChangeAspect="1" noChangeArrowheads="1"/>
          </p:cNvSpPr>
          <p:nvPr/>
        </p:nvSpPr>
        <p:spPr bwMode="auto">
          <a:xfrm>
            <a:off x="5943600" y="3079102"/>
            <a:ext cx="304800" cy="5022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6301C4A9-6018-44F3-A381-18472CCED516}"/>
              </a:ext>
            </a:extLst>
          </p:cNvPr>
          <p:cNvPicPr>
            <a:picLocks noChangeAspect="1"/>
          </p:cNvPicPr>
          <p:nvPr/>
        </p:nvPicPr>
        <p:blipFill>
          <a:blip r:embed="rId2"/>
          <a:stretch>
            <a:fillRect/>
          </a:stretch>
        </p:blipFill>
        <p:spPr>
          <a:xfrm>
            <a:off x="802432" y="1530482"/>
            <a:ext cx="10587135" cy="4431461"/>
          </a:xfrm>
          <a:prstGeom prst="rect">
            <a:avLst/>
          </a:prstGeom>
        </p:spPr>
      </p:pic>
    </p:spTree>
    <p:extLst>
      <p:ext uri="{BB962C8B-B14F-4D97-AF65-F5344CB8AC3E}">
        <p14:creationId xmlns:p14="http://schemas.microsoft.com/office/powerpoint/2010/main" val="1502624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AB0FE8-8504-43C0-86D3-F1CA90030D8D}"/>
              </a:ext>
            </a:extLst>
          </p:cNvPr>
          <p:cNvSpPr txBox="1"/>
          <p:nvPr/>
        </p:nvSpPr>
        <p:spPr>
          <a:xfrm>
            <a:off x="625150" y="634484"/>
            <a:ext cx="515982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基于混合模型的推荐系统</a:t>
            </a:r>
            <a:endParaRPr lang="en-US" altLang="zh-CN" sz="2400" dirty="0"/>
          </a:p>
        </p:txBody>
      </p:sp>
      <p:sp>
        <p:nvSpPr>
          <p:cNvPr id="8" name="AutoShape 2" descr="https://img-blog.csdn.net/20171204173707812?watermark/2/text/aHR0cDovL2Jsb2cuY3Nkbi5uZXQvY3NreXdpdA==/font/5a6L5L2T/fontsize/400/fill/I0JBQkFCMA==/dissolve/70/gravity/Center">
            <a:extLst>
              <a:ext uri="{FF2B5EF4-FFF2-40B4-BE49-F238E27FC236}">
                <a16:creationId xmlns:a16="http://schemas.microsoft.com/office/drawing/2014/main" id="{0AB325FB-3B56-439D-9987-C7500E6CB8C1}"/>
              </a:ext>
            </a:extLst>
          </p:cNvPr>
          <p:cNvSpPr>
            <a:spLocks noChangeAspect="1" noChangeArrowheads="1"/>
          </p:cNvSpPr>
          <p:nvPr/>
        </p:nvSpPr>
        <p:spPr bwMode="auto">
          <a:xfrm>
            <a:off x="5943600" y="3079102"/>
            <a:ext cx="304800" cy="5022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a:extLst>
              <a:ext uri="{FF2B5EF4-FFF2-40B4-BE49-F238E27FC236}">
                <a16:creationId xmlns:a16="http://schemas.microsoft.com/office/drawing/2014/main" id="{06D3A2B1-9134-4324-9747-CABB9F093EDB}"/>
              </a:ext>
            </a:extLst>
          </p:cNvPr>
          <p:cNvSpPr txBox="1"/>
          <p:nvPr/>
        </p:nvSpPr>
        <p:spPr>
          <a:xfrm>
            <a:off x="1017037" y="1576874"/>
            <a:ext cx="3416320" cy="369332"/>
          </a:xfrm>
          <a:prstGeom prst="rect">
            <a:avLst/>
          </a:prstGeom>
          <a:noFill/>
        </p:spPr>
        <p:txBody>
          <a:bodyPr wrap="none" rtlCol="0">
            <a:spAutoFit/>
          </a:bodyPr>
          <a:lstStyle/>
          <a:p>
            <a:r>
              <a:rPr lang="zh-CN" altLang="en-US" dirty="0"/>
              <a:t>同时使用多种以上模型进行推荐</a:t>
            </a:r>
          </a:p>
        </p:txBody>
      </p:sp>
    </p:spTree>
    <p:extLst>
      <p:ext uri="{BB962C8B-B14F-4D97-AF65-F5344CB8AC3E}">
        <p14:creationId xmlns:p14="http://schemas.microsoft.com/office/powerpoint/2010/main" val="1530817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EA04F05-E280-456D-B6F3-2AC3B5D9E43E}"/>
              </a:ext>
            </a:extLst>
          </p:cNvPr>
          <p:cNvSpPr txBox="1"/>
          <p:nvPr/>
        </p:nvSpPr>
        <p:spPr>
          <a:xfrm>
            <a:off x="3657599" y="1063689"/>
            <a:ext cx="4493538" cy="523220"/>
          </a:xfrm>
          <a:prstGeom prst="rect">
            <a:avLst/>
          </a:prstGeom>
          <a:noFill/>
        </p:spPr>
        <p:txBody>
          <a:bodyPr wrap="none" rtlCol="0">
            <a:spAutoFit/>
          </a:bodyPr>
          <a:lstStyle/>
          <a:p>
            <a:pPr algn="ctr"/>
            <a:r>
              <a:rPr lang="zh-CN" altLang="en-US" sz="2800" dirty="0">
                <a:solidFill>
                  <a:srgbClr val="00B050"/>
                </a:solidFill>
                <a:latin typeface="华文彩云" panose="02010800040101010101" pitchFamily="2" charset="-122"/>
                <a:ea typeface="华文彩云" panose="02010800040101010101" pitchFamily="2" charset="-122"/>
              </a:rPr>
              <a:t>推荐系统的评价</a:t>
            </a:r>
            <a:r>
              <a:rPr lang="zh-CN" altLang="en-US" sz="2800" dirty="0">
                <a:solidFill>
                  <a:srgbClr val="C00000"/>
                </a:solidFill>
                <a:latin typeface="华文彩云" panose="02010800040101010101" pitchFamily="2" charset="-122"/>
                <a:ea typeface="华文彩云" panose="02010800040101010101" pitchFamily="2" charset="-122"/>
              </a:rPr>
              <a:t>方法</a:t>
            </a:r>
            <a:r>
              <a:rPr lang="zh-CN" altLang="en-US" sz="2800" dirty="0">
                <a:solidFill>
                  <a:srgbClr val="00B050"/>
                </a:solidFill>
                <a:latin typeface="华文彩云" panose="02010800040101010101" pitchFamily="2" charset="-122"/>
                <a:ea typeface="华文彩云" panose="02010800040101010101" pitchFamily="2" charset="-122"/>
              </a:rPr>
              <a:t>和</a:t>
            </a:r>
            <a:r>
              <a:rPr lang="zh-CN" altLang="en-US" sz="2800" dirty="0">
                <a:solidFill>
                  <a:srgbClr val="C00000"/>
                </a:solidFill>
                <a:latin typeface="华文彩云" panose="02010800040101010101" pitchFamily="2" charset="-122"/>
                <a:ea typeface="华文彩云" panose="02010800040101010101" pitchFamily="2" charset="-122"/>
              </a:rPr>
              <a:t>指标</a:t>
            </a:r>
          </a:p>
        </p:txBody>
      </p:sp>
      <p:sp>
        <p:nvSpPr>
          <p:cNvPr id="5" name="矩形: 圆角 4">
            <a:extLst>
              <a:ext uri="{FF2B5EF4-FFF2-40B4-BE49-F238E27FC236}">
                <a16:creationId xmlns:a16="http://schemas.microsoft.com/office/drawing/2014/main" id="{453C9BB8-FA5E-4C99-8928-2E68E15F57D4}"/>
              </a:ext>
            </a:extLst>
          </p:cNvPr>
          <p:cNvSpPr/>
          <p:nvPr/>
        </p:nvSpPr>
        <p:spPr>
          <a:xfrm>
            <a:off x="1567542" y="3191069"/>
            <a:ext cx="1194318" cy="475861"/>
          </a:xfrm>
          <a:prstGeom prst="roundRect">
            <a:avLst/>
          </a:prstGeom>
          <a:solidFill>
            <a:srgbClr val="235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离线评测</a:t>
            </a:r>
          </a:p>
        </p:txBody>
      </p:sp>
      <p:sp>
        <p:nvSpPr>
          <p:cNvPr id="6" name="矩形: 圆角 5">
            <a:extLst>
              <a:ext uri="{FF2B5EF4-FFF2-40B4-BE49-F238E27FC236}">
                <a16:creationId xmlns:a16="http://schemas.microsoft.com/office/drawing/2014/main" id="{ED1A9CBC-7A91-4A61-B441-A13498FDDF57}"/>
              </a:ext>
            </a:extLst>
          </p:cNvPr>
          <p:cNvSpPr/>
          <p:nvPr/>
        </p:nvSpPr>
        <p:spPr>
          <a:xfrm>
            <a:off x="3623387" y="3191069"/>
            <a:ext cx="1194318" cy="475861"/>
          </a:xfrm>
          <a:prstGeom prst="roundRect">
            <a:avLst/>
          </a:prstGeom>
          <a:solidFill>
            <a:srgbClr val="235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在线评测</a:t>
            </a:r>
          </a:p>
        </p:txBody>
      </p:sp>
      <p:sp>
        <p:nvSpPr>
          <p:cNvPr id="7" name="矩形: 圆角 6">
            <a:extLst>
              <a:ext uri="{FF2B5EF4-FFF2-40B4-BE49-F238E27FC236}">
                <a16:creationId xmlns:a16="http://schemas.microsoft.com/office/drawing/2014/main" id="{D90F2B24-87BD-45CE-A356-9CEEE848F448}"/>
              </a:ext>
            </a:extLst>
          </p:cNvPr>
          <p:cNvSpPr/>
          <p:nvPr/>
        </p:nvSpPr>
        <p:spPr>
          <a:xfrm>
            <a:off x="5607698" y="3191068"/>
            <a:ext cx="1194318" cy="475861"/>
          </a:xfrm>
          <a:prstGeom prst="roundRect">
            <a:avLst/>
          </a:prstGeom>
          <a:solidFill>
            <a:srgbClr val="235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用户调研</a:t>
            </a:r>
          </a:p>
        </p:txBody>
      </p:sp>
      <p:sp>
        <p:nvSpPr>
          <p:cNvPr id="8" name="矩形: 圆角 7">
            <a:extLst>
              <a:ext uri="{FF2B5EF4-FFF2-40B4-BE49-F238E27FC236}">
                <a16:creationId xmlns:a16="http://schemas.microsoft.com/office/drawing/2014/main" id="{72767235-43C8-4E6D-88E9-6036C34D8205}"/>
              </a:ext>
            </a:extLst>
          </p:cNvPr>
          <p:cNvSpPr/>
          <p:nvPr/>
        </p:nvSpPr>
        <p:spPr>
          <a:xfrm>
            <a:off x="7831494" y="3191068"/>
            <a:ext cx="1194318" cy="475861"/>
          </a:xfrm>
          <a:prstGeom prst="roundRect">
            <a:avLst/>
          </a:prstGeom>
          <a:solidFill>
            <a:srgbClr val="235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准确度</a:t>
            </a:r>
          </a:p>
        </p:txBody>
      </p:sp>
      <p:sp>
        <p:nvSpPr>
          <p:cNvPr id="9" name="矩形: 圆角 8">
            <a:extLst>
              <a:ext uri="{FF2B5EF4-FFF2-40B4-BE49-F238E27FC236}">
                <a16:creationId xmlns:a16="http://schemas.microsoft.com/office/drawing/2014/main" id="{655BB4A1-1BD7-4C33-87DF-392D1173FFA1}"/>
              </a:ext>
            </a:extLst>
          </p:cNvPr>
          <p:cNvSpPr/>
          <p:nvPr/>
        </p:nvSpPr>
        <p:spPr>
          <a:xfrm>
            <a:off x="9647854" y="3191068"/>
            <a:ext cx="1194318" cy="475861"/>
          </a:xfrm>
          <a:prstGeom prst="roundRect">
            <a:avLst/>
          </a:prstGeom>
          <a:solidFill>
            <a:srgbClr val="235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可用性</a:t>
            </a:r>
          </a:p>
        </p:txBody>
      </p:sp>
      <p:cxnSp>
        <p:nvCxnSpPr>
          <p:cNvPr id="11" name="直接箭头连接符 10">
            <a:extLst>
              <a:ext uri="{FF2B5EF4-FFF2-40B4-BE49-F238E27FC236}">
                <a16:creationId xmlns:a16="http://schemas.microsoft.com/office/drawing/2014/main" id="{ACC71A40-0723-4C6F-BC2D-A9EA8198E9F5}"/>
              </a:ext>
            </a:extLst>
          </p:cNvPr>
          <p:cNvCxnSpPr>
            <a:cxnSpLocks/>
          </p:cNvCxnSpPr>
          <p:nvPr/>
        </p:nvCxnSpPr>
        <p:spPr>
          <a:xfrm flipH="1">
            <a:off x="2341985" y="1586909"/>
            <a:ext cx="4002831" cy="1482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5CA99FF-34FC-4E4B-8F51-4BFC2303E467}"/>
              </a:ext>
            </a:extLst>
          </p:cNvPr>
          <p:cNvCxnSpPr/>
          <p:nvPr/>
        </p:nvCxnSpPr>
        <p:spPr>
          <a:xfrm flipH="1">
            <a:off x="4721290" y="1647557"/>
            <a:ext cx="1623526" cy="1394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E833A274-9FF7-4D62-9BC7-4B55F2BC764A}"/>
              </a:ext>
            </a:extLst>
          </p:cNvPr>
          <p:cNvCxnSpPr/>
          <p:nvPr/>
        </p:nvCxnSpPr>
        <p:spPr>
          <a:xfrm flipH="1">
            <a:off x="6279502" y="1631228"/>
            <a:ext cx="223935" cy="1438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1FB64224-8FC3-4567-8E35-5C2B658B6BB4}"/>
              </a:ext>
            </a:extLst>
          </p:cNvPr>
          <p:cNvCxnSpPr/>
          <p:nvPr/>
        </p:nvCxnSpPr>
        <p:spPr>
          <a:xfrm>
            <a:off x="7557796" y="1586909"/>
            <a:ext cx="1045028" cy="1370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26FA2C3-00F5-4CB2-8A4F-053EBA4B456D}"/>
              </a:ext>
            </a:extLst>
          </p:cNvPr>
          <p:cNvCxnSpPr/>
          <p:nvPr/>
        </p:nvCxnSpPr>
        <p:spPr>
          <a:xfrm>
            <a:off x="7707934" y="1586909"/>
            <a:ext cx="2313144" cy="1454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54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EA04F05-E280-456D-B6F3-2AC3B5D9E43E}"/>
              </a:ext>
            </a:extLst>
          </p:cNvPr>
          <p:cNvSpPr txBox="1"/>
          <p:nvPr/>
        </p:nvSpPr>
        <p:spPr>
          <a:xfrm>
            <a:off x="3855795" y="727435"/>
            <a:ext cx="4905649" cy="584775"/>
          </a:xfrm>
          <a:prstGeom prst="rect">
            <a:avLst/>
          </a:prstGeom>
          <a:noFill/>
        </p:spPr>
        <p:txBody>
          <a:bodyPr wrap="square" rtlCol="0">
            <a:spAutoFit/>
          </a:bodyPr>
          <a:lstStyle/>
          <a:p>
            <a:pPr algn="ctr"/>
            <a:r>
              <a:rPr lang="zh-CN" altLang="en-US" sz="3200" dirty="0">
                <a:solidFill>
                  <a:srgbClr val="00B050"/>
                </a:solidFill>
                <a:latin typeface="华文彩云" panose="02010800040101010101" pitchFamily="2" charset="-122"/>
                <a:ea typeface="华文彩云" panose="02010800040101010101" pitchFamily="2" charset="-122"/>
              </a:rPr>
              <a:t>推荐系统目前面临的问题</a:t>
            </a:r>
            <a:endParaRPr lang="zh-CN" altLang="en-US" sz="3200" dirty="0">
              <a:solidFill>
                <a:srgbClr val="C00000"/>
              </a:solidFill>
              <a:latin typeface="华文彩云" panose="02010800040101010101" pitchFamily="2" charset="-122"/>
              <a:ea typeface="华文彩云" panose="02010800040101010101" pitchFamily="2" charset="-122"/>
            </a:endParaRPr>
          </a:p>
        </p:txBody>
      </p:sp>
      <p:sp>
        <p:nvSpPr>
          <p:cNvPr id="15" name="文本框 14">
            <a:extLst>
              <a:ext uri="{FF2B5EF4-FFF2-40B4-BE49-F238E27FC236}">
                <a16:creationId xmlns:a16="http://schemas.microsoft.com/office/drawing/2014/main" id="{7E56CA49-2A45-4031-8639-4A1DE62B1763}"/>
              </a:ext>
            </a:extLst>
          </p:cNvPr>
          <p:cNvSpPr txBox="1"/>
          <p:nvPr/>
        </p:nvSpPr>
        <p:spPr>
          <a:xfrm>
            <a:off x="1632857" y="1786039"/>
            <a:ext cx="9395928" cy="4493538"/>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7030A0"/>
                </a:solidFill>
              </a:rPr>
              <a:t>数据稀疏性：</a:t>
            </a:r>
            <a:endParaRPr lang="en-US" altLang="zh-CN" sz="2000" b="1" dirty="0">
              <a:solidFill>
                <a:srgbClr val="7030A0"/>
              </a:solidFill>
            </a:endParaRPr>
          </a:p>
          <a:p>
            <a:r>
              <a:rPr lang="en-US" altLang="zh-CN" sz="2000" b="1" dirty="0">
                <a:solidFill>
                  <a:srgbClr val="7030A0"/>
                </a:solidFill>
              </a:rPr>
              <a:t>     </a:t>
            </a:r>
            <a:r>
              <a:rPr lang="zh-CN" altLang="en-US" dirty="0"/>
              <a:t>可以采用降维技术，比如奇异值分解（</a:t>
            </a:r>
            <a:r>
              <a:rPr lang="en-US" altLang="zh-CN" dirty="0"/>
              <a:t>SVD</a:t>
            </a:r>
            <a:r>
              <a:rPr lang="zh-CN" altLang="en-US" dirty="0"/>
              <a:t>）来解决。</a:t>
            </a:r>
            <a:endParaRPr lang="en-US" altLang="zh-CN" dirty="0"/>
          </a:p>
          <a:p>
            <a:endParaRPr lang="en-US" altLang="zh-CN" dirty="0"/>
          </a:p>
          <a:p>
            <a:pPr marL="342900" indent="-342900">
              <a:buFont typeface="Wingdings" panose="05000000000000000000" pitchFamily="2" charset="2"/>
              <a:buChar char="n"/>
            </a:pPr>
            <a:r>
              <a:rPr lang="zh-CN" altLang="en-US" sz="2000" b="1" dirty="0">
                <a:solidFill>
                  <a:srgbClr val="7030A0"/>
                </a:solidFill>
              </a:rPr>
              <a:t>冷启动问题：</a:t>
            </a:r>
            <a:endParaRPr lang="en-US" altLang="zh-CN" sz="2000" b="1" dirty="0">
              <a:solidFill>
                <a:srgbClr val="7030A0"/>
              </a:solidFill>
            </a:endParaRPr>
          </a:p>
          <a:p>
            <a:r>
              <a:rPr lang="zh-CN" altLang="en-US" dirty="0"/>
              <a:t>    </a:t>
            </a:r>
            <a:r>
              <a:rPr lang="en-US" altLang="zh-CN" dirty="0"/>
              <a:t>  </a:t>
            </a:r>
            <a:r>
              <a:rPr lang="zh-CN" altLang="en-US" dirty="0"/>
              <a:t>可以分为用户冷启动、物品冷启动、系统冷启动三类。</a:t>
            </a:r>
            <a:endParaRPr lang="en-US" altLang="zh-CN" dirty="0"/>
          </a:p>
          <a:p>
            <a:endParaRPr lang="en-US" altLang="zh-CN" dirty="0"/>
          </a:p>
          <a:p>
            <a:pPr marL="342900" indent="-342900">
              <a:buFont typeface="Wingdings" panose="05000000000000000000" pitchFamily="2" charset="2"/>
              <a:buChar char="n"/>
            </a:pPr>
            <a:r>
              <a:rPr lang="zh-CN" altLang="en-US" sz="2000" b="1" dirty="0">
                <a:solidFill>
                  <a:srgbClr val="7030A0"/>
                </a:solidFill>
              </a:rPr>
              <a:t>同义词问题：</a:t>
            </a:r>
            <a:endParaRPr lang="en-US" altLang="zh-CN" sz="2000" b="1" dirty="0">
              <a:solidFill>
                <a:srgbClr val="7030A0"/>
              </a:solidFill>
            </a:endParaRPr>
          </a:p>
          <a:p>
            <a:r>
              <a:rPr lang="en-US" altLang="zh-CN" sz="2000" b="1" dirty="0">
                <a:solidFill>
                  <a:srgbClr val="7030A0"/>
                </a:solidFill>
              </a:rPr>
              <a:t>     </a:t>
            </a:r>
            <a:r>
              <a:rPr lang="zh-CN" altLang="en-US" dirty="0"/>
              <a:t>可以用同义词挖掘、利用 </a:t>
            </a:r>
            <a:r>
              <a:rPr lang="en-US" altLang="zh-CN" dirty="0"/>
              <a:t>SVD </a:t>
            </a:r>
            <a:r>
              <a:rPr lang="zh-CN" altLang="en-US" dirty="0"/>
              <a:t>进行语义分析来解决。</a:t>
            </a:r>
            <a:endParaRPr lang="en-US" altLang="zh-CN" dirty="0"/>
          </a:p>
          <a:p>
            <a:pPr marL="342900" indent="-342900">
              <a:buAutoNum type="arabicPeriod"/>
            </a:pPr>
            <a:endParaRPr lang="en-US" altLang="zh-CN" dirty="0"/>
          </a:p>
          <a:p>
            <a:pPr marL="342900" indent="-342900">
              <a:buFont typeface="Wingdings" panose="05000000000000000000" pitchFamily="2" charset="2"/>
              <a:buChar char="n"/>
            </a:pPr>
            <a:r>
              <a:rPr lang="en-US" altLang="zh-CN" sz="2000" b="1" dirty="0">
                <a:solidFill>
                  <a:srgbClr val="7030A0"/>
                </a:solidFill>
              </a:rPr>
              <a:t>Gray Sheep(</a:t>
            </a:r>
            <a:r>
              <a:rPr lang="zh-CN" altLang="en-US" sz="2000" b="1" dirty="0">
                <a:solidFill>
                  <a:srgbClr val="7030A0"/>
                </a:solidFill>
              </a:rPr>
              <a:t>灰羊问题</a:t>
            </a:r>
            <a:r>
              <a:rPr lang="en-US" altLang="zh-CN" sz="2000" b="1" dirty="0">
                <a:solidFill>
                  <a:srgbClr val="7030A0"/>
                </a:solidFill>
              </a:rPr>
              <a:t>)</a:t>
            </a:r>
            <a:r>
              <a:rPr lang="zh-CN" altLang="en-US" sz="2000" b="1" dirty="0">
                <a:solidFill>
                  <a:srgbClr val="7030A0"/>
                </a:solidFill>
              </a:rPr>
              <a:t>： </a:t>
            </a:r>
            <a:r>
              <a:rPr lang="en-US" altLang="zh-CN" sz="1400" dirty="0"/>
              <a:t>(</a:t>
            </a:r>
            <a:r>
              <a:rPr lang="zh-CN" altLang="en-US" sz="1400" dirty="0"/>
              <a:t>异类</a:t>
            </a:r>
            <a:r>
              <a:rPr lang="en-US" altLang="zh-CN" sz="1400" dirty="0"/>
              <a:t>)</a:t>
            </a:r>
          </a:p>
          <a:p>
            <a:r>
              <a:rPr lang="en-US" altLang="zh-CN" sz="2000" b="1" dirty="0">
                <a:solidFill>
                  <a:srgbClr val="7030A0"/>
                </a:solidFill>
              </a:rPr>
              <a:t>     </a:t>
            </a:r>
            <a:r>
              <a:rPr lang="zh-CN" altLang="en-US" dirty="0"/>
              <a:t>一般采用混合推荐技术来解决。</a:t>
            </a:r>
            <a:endParaRPr lang="en-US" altLang="zh-CN" dirty="0"/>
          </a:p>
          <a:p>
            <a:pPr marL="342900" indent="-342900">
              <a:buAutoNum type="arabicPeriod"/>
            </a:pPr>
            <a:endParaRPr lang="en-US" altLang="zh-CN" dirty="0"/>
          </a:p>
          <a:p>
            <a:pPr marL="342900" indent="-342900">
              <a:buFont typeface="Wingdings" panose="05000000000000000000" pitchFamily="2" charset="2"/>
              <a:buChar char="n"/>
            </a:pPr>
            <a:r>
              <a:rPr lang="en-US" altLang="zh-CN" sz="2000" b="1" dirty="0">
                <a:solidFill>
                  <a:srgbClr val="7030A0"/>
                </a:solidFill>
              </a:rPr>
              <a:t>Shilling Attack(</a:t>
            </a:r>
            <a:r>
              <a:rPr lang="zh-CN" altLang="en-US" sz="2000" b="1" dirty="0">
                <a:solidFill>
                  <a:srgbClr val="7030A0"/>
                </a:solidFill>
              </a:rPr>
              <a:t>先令攻击</a:t>
            </a:r>
            <a:r>
              <a:rPr lang="en-US" altLang="zh-CN" sz="2000" b="1" dirty="0">
                <a:solidFill>
                  <a:srgbClr val="7030A0"/>
                </a:solidFill>
              </a:rPr>
              <a:t>)</a:t>
            </a:r>
            <a:r>
              <a:rPr lang="zh-CN" altLang="en-US" dirty="0"/>
              <a:t>：</a:t>
            </a:r>
            <a:r>
              <a:rPr lang="zh-CN" altLang="en-US" sz="1400" dirty="0"/>
              <a:t>（对自己有利的东西打高分，对竞争者的东西打低分）</a:t>
            </a:r>
            <a:endParaRPr lang="en-US" altLang="zh-CN" sz="1400" dirty="0"/>
          </a:p>
          <a:p>
            <a:r>
              <a:rPr lang="en-US" altLang="zh-CN" dirty="0"/>
              <a:t>     </a:t>
            </a:r>
            <a:r>
              <a:rPr lang="zh-CN" altLang="en-US" dirty="0"/>
              <a:t>被动的方法可以采用 </a:t>
            </a:r>
            <a:r>
              <a:rPr lang="en-US" altLang="zh-CN" dirty="0"/>
              <a:t>Item-Based</a:t>
            </a:r>
            <a:r>
              <a:rPr lang="zh-CN" altLang="en-US" dirty="0"/>
              <a:t>或者混合模型；</a:t>
            </a:r>
            <a:endParaRPr lang="en-US" altLang="zh-CN" dirty="0"/>
          </a:p>
          <a:p>
            <a:r>
              <a:rPr lang="en-US" altLang="zh-CN" dirty="0"/>
              <a:t>     </a:t>
            </a:r>
            <a:r>
              <a:rPr lang="zh-CN" altLang="en-US" dirty="0"/>
              <a:t>主动地方法可以用</a:t>
            </a:r>
            <a:r>
              <a:rPr lang="en-US" altLang="zh-CN" dirty="0"/>
              <a:t>AntiSpam(</a:t>
            </a:r>
            <a:r>
              <a:rPr lang="zh-CN" altLang="en-US" dirty="0"/>
              <a:t>反垃圾邮件</a:t>
            </a:r>
            <a:r>
              <a:rPr lang="en-US" altLang="zh-CN" dirty="0"/>
              <a:t>)</a:t>
            </a:r>
            <a:r>
              <a:rPr lang="zh-CN" altLang="en-US" dirty="0"/>
              <a:t>去识别和去除作弊者的影响。</a:t>
            </a:r>
            <a:endParaRPr lang="en-US" altLang="zh-CN" dirty="0"/>
          </a:p>
        </p:txBody>
      </p:sp>
    </p:spTree>
    <p:extLst>
      <p:ext uri="{BB962C8B-B14F-4D97-AF65-F5344CB8AC3E}">
        <p14:creationId xmlns:p14="http://schemas.microsoft.com/office/powerpoint/2010/main" val="255718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C517CB8-6957-4607-AFCF-B1FE0DBBFC47}"/>
              </a:ext>
            </a:extLst>
          </p:cNvPr>
          <p:cNvSpPr txBox="1"/>
          <p:nvPr/>
        </p:nvSpPr>
        <p:spPr>
          <a:xfrm>
            <a:off x="903925" y="2082788"/>
            <a:ext cx="10975291" cy="4278094"/>
          </a:xfrm>
          <a:prstGeom prst="rect">
            <a:avLst/>
          </a:prstGeom>
          <a:noFill/>
        </p:spPr>
        <p:txBody>
          <a:bodyPr wrap="square" rtlCol="0">
            <a:spAutoFit/>
          </a:bodyPr>
          <a:lstStyle/>
          <a:p>
            <a:pPr marL="285750" indent="-285750">
              <a:buFont typeface="Wingdings" panose="05000000000000000000" pitchFamily="2" charset="2"/>
              <a:buChar char="p"/>
            </a:pPr>
            <a:r>
              <a:rPr lang="zh-CN" altLang="en-US" sz="1600" dirty="0"/>
              <a:t>更深层次的理解</a:t>
            </a:r>
            <a:r>
              <a:rPr lang="zh-CN" altLang="en-US" sz="1600" b="1" dirty="0">
                <a:solidFill>
                  <a:srgbClr val="7030A0"/>
                </a:solidFill>
              </a:rPr>
              <a:t>用户意图</a:t>
            </a:r>
            <a:r>
              <a:rPr lang="zh-CN" altLang="en-US" sz="1600" dirty="0"/>
              <a:t>，从社交媒体及现实世界提取并研究用户足迹目前研究还很少，</a:t>
            </a:r>
            <a:endParaRPr lang="en-US" altLang="zh-CN" sz="1600" dirty="0"/>
          </a:p>
          <a:p>
            <a:r>
              <a:rPr lang="zh-CN" altLang="en-US" sz="1600" dirty="0"/>
              <a:t>     充分利用这些次要的信息将有助于实现更加精确的推荐系统。比如</a:t>
            </a:r>
            <a:r>
              <a:rPr lang="zh-CN" altLang="en-US" sz="1600" dirty="0">
                <a:solidFill>
                  <a:srgbClr val="FF0000"/>
                </a:solidFill>
              </a:rPr>
              <a:t>基于用户评论的推荐</a:t>
            </a:r>
            <a:r>
              <a:rPr lang="zh-CN" altLang="en-US" sz="1600" dirty="0"/>
              <a:t>。</a:t>
            </a:r>
            <a:endParaRPr lang="en-US" altLang="zh-CN" sz="1600" dirty="0"/>
          </a:p>
          <a:p>
            <a:endParaRPr lang="zh-CN" altLang="en-US" sz="1600" dirty="0"/>
          </a:p>
          <a:p>
            <a:pPr marL="285750" indent="-285750">
              <a:buFont typeface="Wingdings" panose="05000000000000000000" pitchFamily="2" charset="2"/>
              <a:buChar char="p"/>
            </a:pPr>
            <a:r>
              <a:rPr lang="zh-CN" altLang="en-US" sz="1600" dirty="0"/>
              <a:t>推荐系统中的</a:t>
            </a:r>
            <a:r>
              <a:rPr lang="zh-CN" altLang="en-US" sz="1600" b="1" dirty="0">
                <a:solidFill>
                  <a:srgbClr val="7030A0"/>
                </a:solidFill>
              </a:rPr>
              <a:t>特征工程</a:t>
            </a:r>
            <a:r>
              <a:rPr lang="zh-CN" altLang="en-US" sz="1600" dirty="0"/>
              <a:t>研究还较少，目前主要通过手工选择特征，而深度神经网络是一个比较有潜力的特征工程工具。</a:t>
            </a:r>
            <a:endParaRPr lang="en-US" altLang="zh-CN" sz="1600" dirty="0"/>
          </a:p>
          <a:p>
            <a:pPr marL="285750" indent="-285750">
              <a:buFont typeface="Wingdings" panose="05000000000000000000" pitchFamily="2" charset="2"/>
              <a:buChar char="p"/>
            </a:pPr>
            <a:endParaRPr lang="zh-CN" altLang="en-US" sz="1600" dirty="0"/>
          </a:p>
          <a:p>
            <a:pPr marL="285750" indent="-285750">
              <a:buFont typeface="Wingdings" panose="05000000000000000000" pitchFamily="2" charset="2"/>
              <a:buChar char="p"/>
            </a:pPr>
            <a:r>
              <a:rPr lang="zh-CN" altLang="en-US" sz="1600" b="1" dirty="0">
                <a:solidFill>
                  <a:srgbClr val="7030A0"/>
                </a:solidFill>
              </a:rPr>
              <a:t>动态时间</a:t>
            </a:r>
            <a:r>
              <a:rPr lang="en-US" altLang="zh-CN" sz="1600" dirty="0"/>
              <a:t>(Temporal Dynamics)</a:t>
            </a:r>
          </a:p>
          <a:p>
            <a:r>
              <a:rPr lang="en-US" altLang="zh-CN" sz="1600" dirty="0"/>
              <a:t>     </a:t>
            </a:r>
            <a:r>
              <a:rPr lang="zh-CN" altLang="en-US" sz="1600" dirty="0"/>
              <a:t>长时间跟踪用户交互不太可行，但是跟踪用户短期交互是可行的，</a:t>
            </a:r>
            <a:r>
              <a:rPr lang="en-US" altLang="zh-CN" sz="1600" dirty="0"/>
              <a:t>RNN</a:t>
            </a:r>
            <a:r>
              <a:rPr lang="zh-CN" altLang="en-US" sz="1600" dirty="0"/>
              <a:t>在会话建模</a:t>
            </a:r>
            <a:r>
              <a:rPr lang="en-US" altLang="zh-CN" sz="1600" dirty="0"/>
              <a:t>(session modeling)</a:t>
            </a:r>
            <a:r>
              <a:rPr lang="zh-CN" altLang="en-US" sz="1600" dirty="0"/>
              <a:t>上的优势可以做  这一工作。另外深度序列建模对于系统演变的时间动态性建模也很有潜力。</a:t>
            </a:r>
            <a:endParaRPr lang="en-US" altLang="zh-CN" sz="1600" dirty="0"/>
          </a:p>
          <a:p>
            <a:endParaRPr lang="zh-CN" altLang="en-US" sz="1600" dirty="0"/>
          </a:p>
          <a:p>
            <a:pPr marL="285750" indent="-285750">
              <a:buFont typeface="Wingdings" panose="05000000000000000000" pitchFamily="2" charset="2"/>
              <a:buChar char="p"/>
            </a:pPr>
            <a:r>
              <a:rPr lang="zh-CN" altLang="en-US" sz="1600" b="1" dirty="0">
                <a:solidFill>
                  <a:srgbClr val="7030A0"/>
                </a:solidFill>
              </a:rPr>
              <a:t>跨领域的推荐系统</a:t>
            </a:r>
            <a:endParaRPr lang="en-US" altLang="zh-CN" sz="1600" b="1" dirty="0">
              <a:solidFill>
                <a:srgbClr val="7030A0"/>
              </a:solidFill>
            </a:endParaRPr>
          </a:p>
          <a:p>
            <a:r>
              <a:rPr lang="en-US" altLang="zh-CN" sz="1600" dirty="0"/>
              <a:t>     </a:t>
            </a:r>
            <a:r>
              <a:rPr lang="zh-CN" altLang="en-US" sz="1600" dirty="0"/>
              <a:t>如使用迁移学习，将在一个领域学习到的推荐模型演变应用在另一个推荐领域，目前这一方式的研究还很少。</a:t>
            </a:r>
            <a:endParaRPr lang="en-US" altLang="zh-CN" sz="1600" dirty="0"/>
          </a:p>
          <a:p>
            <a:endParaRPr lang="en-US" altLang="zh-CN" sz="1600" dirty="0"/>
          </a:p>
          <a:p>
            <a:pPr marL="285750" indent="-285750">
              <a:buFont typeface="Wingdings" panose="05000000000000000000" pitchFamily="2" charset="2"/>
              <a:buChar char="p"/>
            </a:pPr>
            <a:r>
              <a:rPr lang="zh-CN" altLang="en-US" sz="1600" b="1" dirty="0">
                <a:solidFill>
                  <a:srgbClr val="7030A0"/>
                </a:solidFill>
              </a:rPr>
              <a:t>可解释性</a:t>
            </a:r>
            <a:endParaRPr lang="en-US" altLang="zh-CN" sz="1600" b="1" dirty="0">
              <a:solidFill>
                <a:srgbClr val="7030A0"/>
              </a:solidFill>
            </a:endParaRPr>
          </a:p>
          <a:p>
            <a:pPr marL="285750" indent="-285750">
              <a:buFont typeface="Wingdings" panose="05000000000000000000" pitchFamily="2" charset="2"/>
              <a:buChar char="p"/>
            </a:pPr>
            <a:endParaRPr lang="en-US" altLang="zh-CN" sz="1600" b="1" dirty="0">
              <a:solidFill>
                <a:srgbClr val="7030A0"/>
              </a:solidFill>
            </a:endParaRPr>
          </a:p>
          <a:p>
            <a:pPr marL="285750" indent="-285750">
              <a:buFont typeface="Wingdings" panose="05000000000000000000" pitchFamily="2" charset="2"/>
              <a:buChar char="p"/>
            </a:pPr>
            <a:r>
              <a:rPr lang="zh-CN" altLang="en-US" sz="1600" b="1" dirty="0">
                <a:solidFill>
                  <a:srgbClr val="7030A0"/>
                </a:solidFill>
              </a:rPr>
              <a:t>用户交互</a:t>
            </a:r>
            <a:endParaRPr lang="en-US" altLang="zh-CN" sz="1600" b="1" dirty="0">
              <a:solidFill>
                <a:srgbClr val="7030A0"/>
              </a:solidFill>
            </a:endParaRPr>
          </a:p>
          <a:p>
            <a:pPr marL="285750" indent="-285750">
              <a:buFont typeface="Wingdings" panose="05000000000000000000" pitchFamily="2" charset="2"/>
              <a:buChar char="p"/>
            </a:pPr>
            <a:endParaRPr lang="en-US" altLang="zh-CN" sz="1600" b="1" dirty="0">
              <a:solidFill>
                <a:srgbClr val="7030A0"/>
              </a:solidFill>
            </a:endParaRPr>
          </a:p>
          <a:p>
            <a:pPr marL="285750" indent="-285750">
              <a:buFont typeface="Wingdings" panose="05000000000000000000" pitchFamily="2" charset="2"/>
              <a:buChar char="p"/>
            </a:pPr>
            <a:r>
              <a:rPr lang="zh-CN" altLang="en-US" sz="1600" b="1" dirty="0">
                <a:solidFill>
                  <a:srgbClr val="7030A0"/>
                </a:solidFill>
              </a:rPr>
              <a:t>长尾效应（</a:t>
            </a:r>
            <a:r>
              <a:rPr lang="zh-CN" altLang="en-US" sz="1400" b="1" dirty="0"/>
              <a:t>小群体容易被忽略的问题</a:t>
            </a:r>
            <a:r>
              <a:rPr lang="zh-CN" altLang="en-US" sz="1600" b="1" dirty="0">
                <a:solidFill>
                  <a:srgbClr val="7030A0"/>
                </a:solidFill>
              </a:rPr>
              <a:t>）</a:t>
            </a:r>
          </a:p>
        </p:txBody>
      </p:sp>
      <p:sp>
        <p:nvSpPr>
          <p:cNvPr id="2" name="矩形 1">
            <a:extLst>
              <a:ext uri="{FF2B5EF4-FFF2-40B4-BE49-F238E27FC236}">
                <a16:creationId xmlns:a16="http://schemas.microsoft.com/office/drawing/2014/main" id="{0B0325FB-203E-48ED-AC64-46F80FC40878}"/>
              </a:ext>
            </a:extLst>
          </p:cNvPr>
          <p:cNvSpPr/>
          <p:nvPr/>
        </p:nvSpPr>
        <p:spPr>
          <a:xfrm>
            <a:off x="4862946" y="497118"/>
            <a:ext cx="3057247" cy="584775"/>
          </a:xfrm>
          <a:prstGeom prst="rect">
            <a:avLst/>
          </a:prstGeom>
        </p:spPr>
        <p:txBody>
          <a:bodyPr wrap="none">
            <a:spAutoFit/>
          </a:bodyPr>
          <a:lstStyle/>
          <a:p>
            <a:r>
              <a:rPr lang="zh-CN" altLang="en-US" sz="3200" dirty="0">
                <a:solidFill>
                  <a:srgbClr val="00B050"/>
                </a:solidFill>
                <a:latin typeface="华文彩云" panose="02010800040101010101" pitchFamily="2" charset="-122"/>
                <a:ea typeface="华文彩云" panose="02010800040101010101" pitchFamily="2" charset="-122"/>
              </a:rPr>
              <a:t>未来的研究方向</a:t>
            </a:r>
          </a:p>
        </p:txBody>
      </p:sp>
    </p:spTree>
    <p:extLst>
      <p:ext uri="{BB962C8B-B14F-4D97-AF65-F5344CB8AC3E}">
        <p14:creationId xmlns:p14="http://schemas.microsoft.com/office/powerpoint/2010/main" val="1745120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223C966-66EA-4082-B2DA-0E9494FDABD5}"/>
              </a:ext>
            </a:extLst>
          </p:cNvPr>
          <p:cNvSpPr txBox="1"/>
          <p:nvPr/>
        </p:nvSpPr>
        <p:spPr>
          <a:xfrm>
            <a:off x="671804" y="1859339"/>
            <a:ext cx="11103725" cy="3139321"/>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a:solidFill>
                  <a:srgbClr val="7030A0"/>
                </a:solidFill>
              </a:rPr>
              <a:t>多任务学习</a:t>
            </a:r>
            <a:endParaRPr lang="en-US" altLang="zh-CN" dirty="0">
              <a:solidFill>
                <a:srgbClr val="7030A0"/>
              </a:solidFill>
            </a:endParaRPr>
          </a:p>
          <a:p>
            <a:pPr marL="285750" indent="-285750">
              <a:buFont typeface="Wingdings" panose="05000000000000000000" pitchFamily="2" charset="2"/>
              <a:buChar char="p"/>
            </a:pPr>
            <a:endParaRPr lang="zh-CN" altLang="en-US" dirty="0"/>
          </a:p>
          <a:p>
            <a:pPr marL="285750" indent="-285750">
              <a:buFont typeface="Wingdings" panose="05000000000000000000" pitchFamily="2" charset="2"/>
              <a:buChar char="p"/>
            </a:pPr>
            <a:r>
              <a:rPr lang="zh-CN" altLang="en-US" dirty="0">
                <a:solidFill>
                  <a:srgbClr val="7030A0"/>
                </a:solidFill>
              </a:rPr>
              <a:t>注意力机制</a:t>
            </a:r>
            <a:endParaRPr lang="en-US" altLang="zh-CN" dirty="0">
              <a:solidFill>
                <a:srgbClr val="7030A0"/>
              </a:solidFill>
            </a:endParaRPr>
          </a:p>
          <a:p>
            <a:r>
              <a:rPr lang="zh-CN" altLang="en-US" dirty="0"/>
              <a:t>     可以帮助网络用来更好的记忆输入信息，通过将信息量较少的信息过滤，保留最值得关注的信息，</a:t>
            </a:r>
            <a:endParaRPr lang="en-US" altLang="zh-CN" dirty="0"/>
          </a:p>
          <a:p>
            <a:r>
              <a:rPr lang="en-US" altLang="zh-CN" dirty="0"/>
              <a:t>     </a:t>
            </a:r>
            <a:r>
              <a:rPr lang="zh-CN" altLang="en-US" dirty="0"/>
              <a:t>给模型提供更好的可解释性。</a:t>
            </a:r>
            <a:endParaRPr lang="en-US" altLang="zh-CN" dirty="0"/>
          </a:p>
          <a:p>
            <a:endParaRPr lang="zh-CN" altLang="en-US" dirty="0"/>
          </a:p>
          <a:p>
            <a:pPr marL="285750" indent="-285750">
              <a:buFont typeface="Wingdings" panose="05000000000000000000" pitchFamily="2" charset="2"/>
              <a:buChar char="p"/>
            </a:pPr>
            <a:r>
              <a:rPr lang="zh-CN" altLang="en-US" dirty="0">
                <a:solidFill>
                  <a:srgbClr val="7030A0"/>
                </a:solidFill>
              </a:rPr>
              <a:t>可测量性</a:t>
            </a:r>
            <a:endParaRPr lang="en-US" altLang="zh-CN" dirty="0">
              <a:solidFill>
                <a:srgbClr val="7030A0"/>
              </a:solidFill>
            </a:endParaRPr>
          </a:p>
          <a:p>
            <a:r>
              <a:rPr lang="zh-CN" altLang="en-US" dirty="0"/>
              <a:t>     为了使推荐系统更加高效，未来需要探索以下问题：</a:t>
            </a:r>
            <a:endParaRPr lang="en-US" altLang="zh-CN" dirty="0"/>
          </a:p>
          <a:p>
            <a:pPr marL="742950" lvl="1" indent="-285750">
              <a:buFont typeface="Wingdings" panose="05000000000000000000" pitchFamily="2" charset="2"/>
              <a:buChar char="Ø"/>
            </a:pPr>
            <a:r>
              <a:rPr lang="zh-CN" altLang="en-US" dirty="0"/>
              <a:t>对于如持续不断到来的用户选择数据和选项数据之类的流数据进行增量学习的方法</a:t>
            </a:r>
            <a:endParaRPr lang="en-US" altLang="zh-CN" dirty="0"/>
          </a:p>
          <a:p>
            <a:pPr marL="742950" lvl="1" indent="-285750">
              <a:buFont typeface="Wingdings" panose="05000000000000000000" pitchFamily="2" charset="2"/>
              <a:buChar char="Ø"/>
            </a:pPr>
            <a:r>
              <a:rPr lang="zh-CN" altLang="en-US" dirty="0"/>
              <a:t>对于高维传感器和多媒体数据如何进行高效计算</a:t>
            </a:r>
            <a:endParaRPr lang="en-US" altLang="zh-CN" dirty="0"/>
          </a:p>
          <a:p>
            <a:pPr marL="742950" lvl="1" indent="-285750">
              <a:buFont typeface="Wingdings" panose="05000000000000000000" pitchFamily="2" charset="2"/>
              <a:buChar char="Ø"/>
            </a:pPr>
            <a:r>
              <a:rPr lang="zh-CN" altLang="en-US" dirty="0"/>
              <a:t>随着模型参数的增长，如何平衡模型复杂度和可测量性</a:t>
            </a:r>
          </a:p>
        </p:txBody>
      </p:sp>
      <p:sp>
        <p:nvSpPr>
          <p:cNvPr id="3" name="矩形 2">
            <a:extLst>
              <a:ext uri="{FF2B5EF4-FFF2-40B4-BE49-F238E27FC236}">
                <a16:creationId xmlns:a16="http://schemas.microsoft.com/office/drawing/2014/main" id="{66B0BB8A-9AD6-4C78-9BA9-8CE10C2A027D}"/>
              </a:ext>
            </a:extLst>
          </p:cNvPr>
          <p:cNvSpPr/>
          <p:nvPr/>
        </p:nvSpPr>
        <p:spPr>
          <a:xfrm>
            <a:off x="4079489" y="425279"/>
            <a:ext cx="4288353" cy="584775"/>
          </a:xfrm>
          <a:prstGeom prst="rect">
            <a:avLst/>
          </a:prstGeom>
        </p:spPr>
        <p:txBody>
          <a:bodyPr wrap="none">
            <a:spAutoFit/>
          </a:bodyPr>
          <a:lstStyle/>
          <a:p>
            <a:pPr algn="ctr"/>
            <a:r>
              <a:rPr lang="zh-CN" altLang="en-US" sz="3200" dirty="0">
                <a:solidFill>
                  <a:srgbClr val="00B050"/>
                </a:solidFill>
                <a:latin typeface="华文彩云" panose="02010800040101010101" pitchFamily="2" charset="-122"/>
                <a:ea typeface="华文彩云" panose="02010800040101010101" pitchFamily="2" charset="-122"/>
              </a:rPr>
              <a:t>未来的研究方向（续）</a:t>
            </a:r>
          </a:p>
        </p:txBody>
      </p:sp>
    </p:spTree>
    <p:extLst>
      <p:ext uri="{BB962C8B-B14F-4D97-AF65-F5344CB8AC3E}">
        <p14:creationId xmlns:p14="http://schemas.microsoft.com/office/powerpoint/2010/main" val="329646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358794D-4872-479A-830F-287956A7F29D}"/>
              </a:ext>
            </a:extLst>
          </p:cNvPr>
          <p:cNvSpPr txBox="1"/>
          <p:nvPr/>
        </p:nvSpPr>
        <p:spPr>
          <a:xfrm>
            <a:off x="5088294" y="1660849"/>
            <a:ext cx="2015412" cy="584775"/>
          </a:xfrm>
          <a:prstGeom prst="rect">
            <a:avLst/>
          </a:prstGeom>
          <a:noFill/>
        </p:spPr>
        <p:txBody>
          <a:bodyPr wrap="square" rtlCol="0">
            <a:spAutoFit/>
          </a:bodyPr>
          <a:lstStyle/>
          <a:p>
            <a:pPr algn="ctr"/>
            <a:r>
              <a:rPr lang="en-US" altLang="zh-CN" sz="3200" dirty="0"/>
              <a:t>Thanks</a:t>
            </a:r>
            <a:endParaRPr lang="zh-CN" altLang="en-US" sz="3200" dirty="0"/>
          </a:p>
        </p:txBody>
      </p:sp>
    </p:spTree>
    <p:extLst>
      <p:ext uri="{BB962C8B-B14F-4D97-AF65-F5344CB8AC3E}">
        <p14:creationId xmlns:p14="http://schemas.microsoft.com/office/powerpoint/2010/main" val="3656270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01F2F56-C2E5-4F5E-8A80-8F1DFFDEFEE5}"/>
              </a:ext>
            </a:extLst>
          </p:cNvPr>
          <p:cNvSpPr txBox="1"/>
          <p:nvPr/>
        </p:nvSpPr>
        <p:spPr>
          <a:xfrm>
            <a:off x="3695343" y="875834"/>
            <a:ext cx="4801314" cy="646331"/>
          </a:xfrm>
          <a:prstGeom prst="rect">
            <a:avLst/>
          </a:prstGeom>
          <a:noFill/>
        </p:spPr>
        <p:txBody>
          <a:bodyPr wrap="none" rtlCol="0">
            <a:spAutoFit/>
          </a:bodyPr>
          <a:lstStyle/>
          <a:p>
            <a:r>
              <a:rPr lang="zh-CN" altLang="en-US" sz="3600" dirty="0">
                <a:solidFill>
                  <a:srgbClr val="00B050"/>
                </a:solidFill>
                <a:latin typeface="华文彩云" panose="02010800040101010101" pitchFamily="2" charset="-122"/>
                <a:ea typeface="华文彩云" panose="02010800040101010101" pitchFamily="2" charset="-122"/>
              </a:rPr>
              <a:t>推荐系统两大核心问题</a:t>
            </a:r>
          </a:p>
        </p:txBody>
      </p:sp>
      <p:sp>
        <p:nvSpPr>
          <p:cNvPr id="6" name="椭圆 5">
            <a:extLst>
              <a:ext uri="{FF2B5EF4-FFF2-40B4-BE49-F238E27FC236}">
                <a16:creationId xmlns:a16="http://schemas.microsoft.com/office/drawing/2014/main" id="{92912388-7ABA-4826-A363-0A976942CAE0}"/>
              </a:ext>
            </a:extLst>
          </p:cNvPr>
          <p:cNvSpPr/>
          <p:nvPr/>
        </p:nvSpPr>
        <p:spPr>
          <a:xfrm>
            <a:off x="2593910" y="3004457"/>
            <a:ext cx="1987420" cy="103103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预测</a:t>
            </a:r>
          </a:p>
        </p:txBody>
      </p:sp>
      <p:sp>
        <p:nvSpPr>
          <p:cNvPr id="7" name="椭圆 6">
            <a:extLst>
              <a:ext uri="{FF2B5EF4-FFF2-40B4-BE49-F238E27FC236}">
                <a16:creationId xmlns:a16="http://schemas.microsoft.com/office/drawing/2014/main" id="{FA546EA5-C45C-464F-854B-9B64569F61CA}"/>
              </a:ext>
            </a:extLst>
          </p:cNvPr>
          <p:cNvSpPr/>
          <p:nvPr/>
        </p:nvSpPr>
        <p:spPr>
          <a:xfrm>
            <a:off x="7610670" y="3004457"/>
            <a:ext cx="1987420" cy="103103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推荐</a:t>
            </a:r>
          </a:p>
        </p:txBody>
      </p:sp>
      <p:cxnSp>
        <p:nvCxnSpPr>
          <p:cNvPr id="9" name="直接箭头连接符 8">
            <a:extLst>
              <a:ext uri="{FF2B5EF4-FFF2-40B4-BE49-F238E27FC236}">
                <a16:creationId xmlns:a16="http://schemas.microsoft.com/office/drawing/2014/main" id="{416ACC02-81D6-4C5E-8B19-8C2BE463DEF0}"/>
              </a:ext>
            </a:extLst>
          </p:cNvPr>
          <p:cNvCxnSpPr/>
          <p:nvPr/>
        </p:nvCxnSpPr>
        <p:spPr>
          <a:xfrm flipH="1">
            <a:off x="4030824" y="1642188"/>
            <a:ext cx="737119" cy="1268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ECD09AE9-FFEE-4BAD-9973-BED35A8A743F}"/>
              </a:ext>
            </a:extLst>
          </p:cNvPr>
          <p:cNvCxnSpPr/>
          <p:nvPr/>
        </p:nvCxnSpPr>
        <p:spPr>
          <a:xfrm>
            <a:off x="7343192" y="1595535"/>
            <a:ext cx="1035698" cy="1259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01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682B6E-7AAA-4BD9-94B0-CF444C7FD52E}"/>
              </a:ext>
            </a:extLst>
          </p:cNvPr>
          <p:cNvSpPr txBox="1"/>
          <p:nvPr/>
        </p:nvSpPr>
        <p:spPr>
          <a:xfrm>
            <a:off x="2183363" y="2780528"/>
            <a:ext cx="184731" cy="369332"/>
          </a:xfrm>
          <a:prstGeom prst="rect">
            <a:avLst/>
          </a:prstGeom>
          <a:noFill/>
        </p:spPr>
        <p:txBody>
          <a:bodyPr wrap="none" rtlCol="0">
            <a:spAutoFit/>
          </a:bodyPr>
          <a:lstStyle/>
          <a:p>
            <a:endParaRPr lang="zh-CN" altLang="en-US" dirty="0"/>
          </a:p>
        </p:txBody>
      </p:sp>
      <p:sp>
        <p:nvSpPr>
          <p:cNvPr id="3" name="文本框 2">
            <a:extLst>
              <a:ext uri="{FF2B5EF4-FFF2-40B4-BE49-F238E27FC236}">
                <a16:creationId xmlns:a16="http://schemas.microsoft.com/office/drawing/2014/main" id="{883D60A9-CACF-473C-BAB5-70AA89100F52}"/>
              </a:ext>
            </a:extLst>
          </p:cNvPr>
          <p:cNvSpPr txBox="1"/>
          <p:nvPr/>
        </p:nvSpPr>
        <p:spPr>
          <a:xfrm>
            <a:off x="597159" y="3102634"/>
            <a:ext cx="10636898" cy="369332"/>
          </a:xfrm>
          <a:prstGeom prst="rect">
            <a:avLst/>
          </a:prstGeom>
          <a:noFill/>
        </p:spPr>
        <p:txBody>
          <a:bodyPr wrap="square" rtlCol="0">
            <a:spAutoFit/>
          </a:bodyPr>
          <a:lstStyle/>
          <a:p>
            <a:pPr algn="ctr"/>
            <a:r>
              <a:rPr lang="zh-CN" altLang="en-US" dirty="0"/>
              <a:t>该方法所基于的基本假设是“一个用户有可能会喜欢与其相似的用户所喜欢的物品”。</a:t>
            </a:r>
            <a:endParaRPr lang="en-US" altLang="zh-CN" dirty="0"/>
          </a:p>
        </p:txBody>
      </p:sp>
      <p:sp>
        <p:nvSpPr>
          <p:cNvPr id="5" name="矩形: 圆角 4">
            <a:extLst>
              <a:ext uri="{FF2B5EF4-FFF2-40B4-BE49-F238E27FC236}">
                <a16:creationId xmlns:a16="http://schemas.microsoft.com/office/drawing/2014/main" id="{62EB3865-0E75-410C-87E9-93C5FAAA5AB8}"/>
              </a:ext>
            </a:extLst>
          </p:cNvPr>
          <p:cNvSpPr/>
          <p:nvPr/>
        </p:nvSpPr>
        <p:spPr>
          <a:xfrm>
            <a:off x="4044821" y="2099388"/>
            <a:ext cx="2813180" cy="52251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t>基于人口统计学的推荐</a:t>
            </a:r>
          </a:p>
        </p:txBody>
      </p:sp>
      <p:sp>
        <p:nvSpPr>
          <p:cNvPr id="6" name="矩形: 圆角 5">
            <a:extLst>
              <a:ext uri="{FF2B5EF4-FFF2-40B4-BE49-F238E27FC236}">
                <a16:creationId xmlns:a16="http://schemas.microsoft.com/office/drawing/2014/main" id="{57A05FCC-8046-4AE9-8350-86FE9E6124A9}"/>
              </a:ext>
            </a:extLst>
          </p:cNvPr>
          <p:cNvSpPr/>
          <p:nvPr/>
        </p:nvSpPr>
        <p:spPr>
          <a:xfrm>
            <a:off x="4128797" y="4586207"/>
            <a:ext cx="2654559" cy="48519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t>基于内容的推荐</a:t>
            </a:r>
          </a:p>
        </p:txBody>
      </p:sp>
      <p:sp>
        <p:nvSpPr>
          <p:cNvPr id="7" name="文本框 6">
            <a:extLst>
              <a:ext uri="{FF2B5EF4-FFF2-40B4-BE49-F238E27FC236}">
                <a16:creationId xmlns:a16="http://schemas.microsoft.com/office/drawing/2014/main" id="{EC9CAEB7-A7A5-48C7-8405-E916DEFA7EF0}"/>
              </a:ext>
            </a:extLst>
          </p:cNvPr>
          <p:cNvSpPr txBox="1"/>
          <p:nvPr/>
        </p:nvSpPr>
        <p:spPr>
          <a:xfrm>
            <a:off x="597159" y="5627338"/>
            <a:ext cx="10636898" cy="369332"/>
          </a:xfrm>
          <a:prstGeom prst="rect">
            <a:avLst/>
          </a:prstGeom>
          <a:noFill/>
        </p:spPr>
        <p:txBody>
          <a:bodyPr wrap="square" rtlCol="0">
            <a:spAutoFit/>
          </a:bodyPr>
          <a:lstStyle/>
          <a:p>
            <a:pPr algn="ctr"/>
            <a:r>
              <a:rPr lang="zh-CN" altLang="en-US" dirty="0"/>
              <a:t>该方法所基于的基本假设是“一个用户可能会喜欢和他曾经喜欢过的物品相似的物品”。</a:t>
            </a:r>
            <a:endParaRPr lang="en-US" altLang="zh-CN" dirty="0"/>
          </a:p>
        </p:txBody>
      </p:sp>
      <p:sp>
        <p:nvSpPr>
          <p:cNvPr id="8" name="文本框 7">
            <a:extLst>
              <a:ext uri="{FF2B5EF4-FFF2-40B4-BE49-F238E27FC236}">
                <a16:creationId xmlns:a16="http://schemas.microsoft.com/office/drawing/2014/main" id="{5695F0E2-C23F-4BE1-AC01-408B5149869A}"/>
              </a:ext>
            </a:extLst>
          </p:cNvPr>
          <p:cNvSpPr txBox="1"/>
          <p:nvPr/>
        </p:nvSpPr>
        <p:spPr>
          <a:xfrm>
            <a:off x="3743909" y="375371"/>
            <a:ext cx="3415004" cy="646331"/>
          </a:xfrm>
          <a:prstGeom prst="rect">
            <a:avLst/>
          </a:prstGeom>
          <a:noFill/>
        </p:spPr>
        <p:txBody>
          <a:bodyPr wrap="square" rtlCol="0">
            <a:spAutoFit/>
          </a:bodyPr>
          <a:lstStyle/>
          <a:p>
            <a:pPr algn="ctr"/>
            <a:r>
              <a:rPr lang="zh-CN" altLang="en-US" sz="3600" dirty="0">
                <a:solidFill>
                  <a:srgbClr val="00B050"/>
                </a:solidFill>
                <a:latin typeface="华文彩云" panose="02010800040101010101" pitchFamily="2" charset="-122"/>
                <a:ea typeface="华文彩云" panose="02010800040101010101" pitchFamily="2" charset="-122"/>
              </a:rPr>
              <a:t>典型推荐算法</a:t>
            </a:r>
          </a:p>
        </p:txBody>
      </p:sp>
    </p:spTree>
    <p:extLst>
      <p:ext uri="{BB962C8B-B14F-4D97-AF65-F5344CB8AC3E}">
        <p14:creationId xmlns:p14="http://schemas.microsoft.com/office/powerpoint/2010/main" val="36682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C035F8F-61FA-4307-BA69-272A3A1F84EF}"/>
              </a:ext>
            </a:extLst>
          </p:cNvPr>
          <p:cNvSpPr/>
          <p:nvPr/>
        </p:nvSpPr>
        <p:spPr>
          <a:xfrm>
            <a:off x="4556447" y="419883"/>
            <a:ext cx="3079105" cy="66246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t>基于协同过滤的推荐</a:t>
            </a:r>
          </a:p>
        </p:txBody>
      </p:sp>
      <p:sp>
        <p:nvSpPr>
          <p:cNvPr id="3" name="椭圆 2">
            <a:extLst>
              <a:ext uri="{FF2B5EF4-FFF2-40B4-BE49-F238E27FC236}">
                <a16:creationId xmlns:a16="http://schemas.microsoft.com/office/drawing/2014/main" id="{9A7E5D3C-55D6-45FC-A30A-C83B648D46DC}"/>
              </a:ext>
            </a:extLst>
          </p:cNvPr>
          <p:cNvSpPr/>
          <p:nvPr/>
        </p:nvSpPr>
        <p:spPr>
          <a:xfrm>
            <a:off x="1119673" y="3041779"/>
            <a:ext cx="2062066" cy="68113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基于历史记录的推荐</a:t>
            </a:r>
          </a:p>
        </p:txBody>
      </p:sp>
      <p:sp>
        <p:nvSpPr>
          <p:cNvPr id="5" name="矩形 4">
            <a:extLst>
              <a:ext uri="{FF2B5EF4-FFF2-40B4-BE49-F238E27FC236}">
                <a16:creationId xmlns:a16="http://schemas.microsoft.com/office/drawing/2014/main" id="{C1E1FC8D-CD7C-4C3E-89DE-4E6D49EF6BBE}"/>
              </a:ext>
            </a:extLst>
          </p:cNvPr>
          <p:cNvSpPr/>
          <p:nvPr/>
        </p:nvSpPr>
        <p:spPr>
          <a:xfrm>
            <a:off x="1119673" y="5127170"/>
            <a:ext cx="2062066" cy="10077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基于用户的推荐</a:t>
            </a:r>
            <a:endParaRPr lang="en-US" altLang="zh-CN" dirty="0"/>
          </a:p>
          <a:p>
            <a:pPr algn="ctr"/>
            <a:r>
              <a:rPr lang="zh-CN" altLang="en-US" dirty="0"/>
              <a:t>基于物品的推荐</a:t>
            </a:r>
            <a:endParaRPr lang="en-US" altLang="zh-CN" dirty="0"/>
          </a:p>
        </p:txBody>
      </p:sp>
      <p:sp>
        <p:nvSpPr>
          <p:cNvPr id="6" name="椭圆 5">
            <a:extLst>
              <a:ext uri="{FF2B5EF4-FFF2-40B4-BE49-F238E27FC236}">
                <a16:creationId xmlns:a16="http://schemas.microsoft.com/office/drawing/2014/main" id="{B1136923-384E-40F9-813F-43189041F869}"/>
              </a:ext>
            </a:extLst>
          </p:cNvPr>
          <p:cNvSpPr/>
          <p:nvPr/>
        </p:nvSpPr>
        <p:spPr>
          <a:xfrm>
            <a:off x="4914897" y="3041778"/>
            <a:ext cx="2362203" cy="68113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基于模型的推荐</a:t>
            </a:r>
          </a:p>
        </p:txBody>
      </p:sp>
      <p:sp>
        <p:nvSpPr>
          <p:cNvPr id="7" name="椭圆 6">
            <a:extLst>
              <a:ext uri="{FF2B5EF4-FFF2-40B4-BE49-F238E27FC236}">
                <a16:creationId xmlns:a16="http://schemas.microsoft.com/office/drawing/2014/main" id="{407A8E40-FB1C-4C31-BB43-441D8C3DA1C4}"/>
              </a:ext>
            </a:extLst>
          </p:cNvPr>
          <p:cNvSpPr/>
          <p:nvPr/>
        </p:nvSpPr>
        <p:spPr>
          <a:xfrm>
            <a:off x="8787879" y="3041779"/>
            <a:ext cx="2362203" cy="68113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混合型推荐</a:t>
            </a:r>
          </a:p>
        </p:txBody>
      </p:sp>
      <p:sp>
        <p:nvSpPr>
          <p:cNvPr id="8" name="矩形 7">
            <a:extLst>
              <a:ext uri="{FF2B5EF4-FFF2-40B4-BE49-F238E27FC236}">
                <a16:creationId xmlns:a16="http://schemas.microsoft.com/office/drawing/2014/main" id="{0A803F3E-81D0-4B3F-8B97-2E26C3ECEA41}"/>
              </a:ext>
            </a:extLst>
          </p:cNvPr>
          <p:cNvSpPr/>
          <p:nvPr/>
        </p:nvSpPr>
        <p:spPr>
          <a:xfrm>
            <a:off x="4460033" y="5127171"/>
            <a:ext cx="3175519" cy="100770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先用历史数据训练得到一个模型，再用此模型进行预测</a:t>
            </a:r>
          </a:p>
        </p:txBody>
      </p:sp>
      <p:sp>
        <p:nvSpPr>
          <p:cNvPr id="9" name="矩形 8">
            <a:extLst>
              <a:ext uri="{FF2B5EF4-FFF2-40B4-BE49-F238E27FC236}">
                <a16:creationId xmlns:a16="http://schemas.microsoft.com/office/drawing/2014/main" id="{91BA54FA-A75A-4311-9E4A-6B96511A3669}"/>
              </a:ext>
            </a:extLst>
          </p:cNvPr>
          <p:cNvSpPr/>
          <p:nvPr/>
        </p:nvSpPr>
        <p:spPr>
          <a:xfrm>
            <a:off x="8429428" y="5127171"/>
            <a:ext cx="3079104" cy="100770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加权融合、切换、混合</a:t>
            </a:r>
            <a:endParaRPr lang="en-US" altLang="zh-CN" dirty="0"/>
          </a:p>
          <a:p>
            <a:pPr algn="ctr"/>
            <a:r>
              <a:rPr lang="zh-CN" altLang="en-US" dirty="0"/>
              <a:t>特征组合、级联型、</a:t>
            </a:r>
            <a:endParaRPr lang="en-US" altLang="zh-CN" dirty="0"/>
          </a:p>
          <a:p>
            <a:pPr algn="ctr"/>
            <a:r>
              <a:rPr lang="zh-CN" altLang="en-US" dirty="0"/>
              <a:t>特征递增、元层次混合</a:t>
            </a:r>
          </a:p>
        </p:txBody>
      </p:sp>
      <p:cxnSp>
        <p:nvCxnSpPr>
          <p:cNvPr id="14" name="直接箭头连接符 13">
            <a:extLst>
              <a:ext uri="{FF2B5EF4-FFF2-40B4-BE49-F238E27FC236}">
                <a16:creationId xmlns:a16="http://schemas.microsoft.com/office/drawing/2014/main" id="{C63EA56F-D461-47E1-830A-94DABD106A12}"/>
              </a:ext>
            </a:extLst>
          </p:cNvPr>
          <p:cNvCxnSpPr/>
          <p:nvPr/>
        </p:nvCxnSpPr>
        <p:spPr>
          <a:xfrm flipH="1">
            <a:off x="2873829" y="1250302"/>
            <a:ext cx="2041068" cy="1688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96AFFDD-E50C-4246-ABD0-265D6F7474E1}"/>
              </a:ext>
            </a:extLst>
          </p:cNvPr>
          <p:cNvCxnSpPr/>
          <p:nvPr/>
        </p:nvCxnSpPr>
        <p:spPr>
          <a:xfrm>
            <a:off x="6096000" y="1250302"/>
            <a:ext cx="0" cy="1688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9DCE5EE-7ED7-467A-923B-0A0482699523}"/>
              </a:ext>
            </a:extLst>
          </p:cNvPr>
          <p:cNvCxnSpPr/>
          <p:nvPr/>
        </p:nvCxnSpPr>
        <p:spPr>
          <a:xfrm>
            <a:off x="7277100" y="1343608"/>
            <a:ext cx="2277447" cy="145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箭头: 下 18">
            <a:extLst>
              <a:ext uri="{FF2B5EF4-FFF2-40B4-BE49-F238E27FC236}">
                <a16:creationId xmlns:a16="http://schemas.microsoft.com/office/drawing/2014/main" id="{2179A185-8F40-408C-8FBF-08C0AB08EBAA}"/>
              </a:ext>
            </a:extLst>
          </p:cNvPr>
          <p:cNvSpPr/>
          <p:nvPr/>
        </p:nvSpPr>
        <p:spPr>
          <a:xfrm>
            <a:off x="2015412" y="4096139"/>
            <a:ext cx="279919" cy="755779"/>
          </a:xfrm>
          <a:prstGeom prst="down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下 19">
            <a:extLst>
              <a:ext uri="{FF2B5EF4-FFF2-40B4-BE49-F238E27FC236}">
                <a16:creationId xmlns:a16="http://schemas.microsoft.com/office/drawing/2014/main" id="{CE5512E5-40E6-4187-A62E-FA05768FB395}"/>
              </a:ext>
            </a:extLst>
          </p:cNvPr>
          <p:cNvSpPr/>
          <p:nvPr/>
        </p:nvSpPr>
        <p:spPr>
          <a:xfrm>
            <a:off x="5956038" y="4142791"/>
            <a:ext cx="279919" cy="755779"/>
          </a:xfrm>
          <a:prstGeom prst="down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下 20">
            <a:extLst>
              <a:ext uri="{FF2B5EF4-FFF2-40B4-BE49-F238E27FC236}">
                <a16:creationId xmlns:a16="http://schemas.microsoft.com/office/drawing/2014/main" id="{363E20C7-B08F-44AF-A8CB-19EEE2125998}"/>
              </a:ext>
            </a:extLst>
          </p:cNvPr>
          <p:cNvSpPr/>
          <p:nvPr/>
        </p:nvSpPr>
        <p:spPr>
          <a:xfrm>
            <a:off x="9925434" y="4061148"/>
            <a:ext cx="279919" cy="755779"/>
          </a:xfrm>
          <a:prstGeom prst="down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712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EA6C5FD-5883-40F0-B4A4-1F007C1C69D6}"/>
              </a:ext>
            </a:extLst>
          </p:cNvPr>
          <p:cNvSpPr/>
          <p:nvPr/>
        </p:nvSpPr>
        <p:spPr>
          <a:xfrm>
            <a:off x="3464765" y="625151"/>
            <a:ext cx="5262465" cy="989045"/>
          </a:xfrm>
          <a:prstGeom prst="roundRect">
            <a:avLst/>
          </a:prstGeom>
          <a:solidFill>
            <a:srgbClr val="235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Deep Learning based Recommender System: A Survey and New Perspectives</a:t>
            </a:r>
          </a:p>
        </p:txBody>
      </p:sp>
      <p:sp>
        <p:nvSpPr>
          <p:cNvPr id="5" name="文本框 4">
            <a:extLst>
              <a:ext uri="{FF2B5EF4-FFF2-40B4-BE49-F238E27FC236}">
                <a16:creationId xmlns:a16="http://schemas.microsoft.com/office/drawing/2014/main" id="{65F8804A-CDCF-49DC-B1FA-CBE1A2BEE57F}"/>
              </a:ext>
            </a:extLst>
          </p:cNvPr>
          <p:cNvSpPr txBox="1"/>
          <p:nvPr/>
        </p:nvSpPr>
        <p:spPr>
          <a:xfrm>
            <a:off x="3332762" y="2090057"/>
            <a:ext cx="5526475" cy="461665"/>
          </a:xfrm>
          <a:prstGeom prst="rect">
            <a:avLst/>
          </a:prstGeom>
          <a:noFill/>
        </p:spPr>
        <p:txBody>
          <a:bodyPr wrap="square" rtlCol="0">
            <a:spAutoFit/>
          </a:bodyPr>
          <a:lstStyle/>
          <a:p>
            <a:pPr algn="ctr"/>
            <a:r>
              <a:rPr lang="zh-CN" altLang="en-US" sz="2400" dirty="0"/>
              <a:t>基于深度学习的推荐系统综述</a:t>
            </a:r>
          </a:p>
        </p:txBody>
      </p:sp>
      <p:sp>
        <p:nvSpPr>
          <p:cNvPr id="6" name="文本框 5">
            <a:extLst>
              <a:ext uri="{FF2B5EF4-FFF2-40B4-BE49-F238E27FC236}">
                <a16:creationId xmlns:a16="http://schemas.microsoft.com/office/drawing/2014/main" id="{6980B47E-3995-427D-BB0D-7835DF37FD02}"/>
              </a:ext>
            </a:extLst>
          </p:cNvPr>
          <p:cNvSpPr txBox="1"/>
          <p:nvPr/>
        </p:nvSpPr>
        <p:spPr>
          <a:xfrm>
            <a:off x="1293065" y="3429000"/>
            <a:ext cx="10384585" cy="2092881"/>
          </a:xfrm>
          <a:prstGeom prst="rect">
            <a:avLst/>
          </a:prstGeom>
          <a:noFill/>
        </p:spPr>
        <p:txBody>
          <a:bodyPr wrap="square" rtlCol="0">
            <a:spAutoFit/>
          </a:bodyPr>
          <a:lstStyle/>
          <a:p>
            <a:r>
              <a:rPr lang="zh-CN" altLang="en-US" sz="2000" b="1" dirty="0">
                <a:solidFill>
                  <a:srgbClr val="0070C0"/>
                </a:solidFill>
              </a:rPr>
              <a:t>摘要：</a:t>
            </a:r>
            <a:endParaRPr lang="en-US" altLang="zh-CN" sz="2000" b="1" dirty="0">
              <a:solidFill>
                <a:srgbClr val="0070C0"/>
              </a:solidFill>
            </a:endParaRPr>
          </a:p>
          <a:p>
            <a:endParaRPr lang="en-US" altLang="zh-CN" sz="2000" b="1" dirty="0">
              <a:solidFill>
                <a:srgbClr val="0070C0"/>
              </a:solidFill>
            </a:endParaRPr>
          </a:p>
          <a:p>
            <a:r>
              <a:rPr lang="zh-CN" altLang="en-US" dirty="0"/>
              <a:t>      随着线上信息的体量、复杂度和动态性的不断增长，推荐系统已经成为了一种可以有效解决这种信息过载问题的关键性解决方案。近几年，深度学习的革命性进步在语音识别、图像分析和自然语言处理方面都受到了广泛关注。与此同时，近期的一些研究也说明了深度学习在处理信息检索和推荐任务中的有效性。由于其一流的性能表现和高质量的推荐结果，将深度学习应用于推荐系统已经获得了动力。与传统推荐模型相比，深度学习可以更好的理解用户需求、项目特征及其之间的历史性互动。</a:t>
            </a:r>
          </a:p>
        </p:txBody>
      </p:sp>
      <p:sp>
        <p:nvSpPr>
          <p:cNvPr id="9" name="文本框 8">
            <a:extLst>
              <a:ext uri="{FF2B5EF4-FFF2-40B4-BE49-F238E27FC236}">
                <a16:creationId xmlns:a16="http://schemas.microsoft.com/office/drawing/2014/main" id="{790D35C8-1502-4D8D-BBBB-71B8BAEB6945}"/>
              </a:ext>
            </a:extLst>
          </p:cNvPr>
          <p:cNvSpPr txBox="1"/>
          <p:nvPr/>
        </p:nvSpPr>
        <p:spPr>
          <a:xfrm>
            <a:off x="294114" y="381897"/>
            <a:ext cx="461665" cy="1938992"/>
          </a:xfrm>
          <a:prstGeom prst="rect">
            <a:avLst/>
          </a:prstGeom>
          <a:noFill/>
        </p:spPr>
        <p:txBody>
          <a:bodyPr vert="eaVert" wrap="none" rtlCol="0">
            <a:spAutoFit/>
          </a:bodyPr>
          <a:lstStyle/>
          <a:p>
            <a:r>
              <a:rPr lang="zh-CN" altLang="en-US" dirty="0">
                <a:solidFill>
                  <a:srgbClr val="EDB159"/>
                </a:solidFill>
              </a:rPr>
              <a:t>推荐系统最新动态</a:t>
            </a:r>
          </a:p>
        </p:txBody>
      </p:sp>
    </p:spTree>
    <p:extLst>
      <p:ext uri="{BB962C8B-B14F-4D97-AF65-F5344CB8AC3E}">
        <p14:creationId xmlns:p14="http://schemas.microsoft.com/office/powerpoint/2010/main" val="3559860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BE2077C-25B5-4558-B337-8A3E344219D1}"/>
              </a:ext>
            </a:extLst>
          </p:cNvPr>
          <p:cNvPicPr>
            <a:picLocks noChangeAspect="1"/>
          </p:cNvPicPr>
          <p:nvPr/>
        </p:nvPicPr>
        <p:blipFill>
          <a:blip r:embed="rId2"/>
          <a:stretch>
            <a:fillRect/>
          </a:stretch>
        </p:blipFill>
        <p:spPr>
          <a:xfrm>
            <a:off x="1878436" y="462060"/>
            <a:ext cx="8435128" cy="5126976"/>
          </a:xfrm>
          <a:prstGeom prst="rect">
            <a:avLst/>
          </a:prstGeom>
        </p:spPr>
      </p:pic>
      <p:sp>
        <p:nvSpPr>
          <p:cNvPr id="3" name="文本框 2">
            <a:extLst>
              <a:ext uri="{FF2B5EF4-FFF2-40B4-BE49-F238E27FC236}">
                <a16:creationId xmlns:a16="http://schemas.microsoft.com/office/drawing/2014/main" id="{0BAB3EF9-C6C6-4C0E-ADA3-A10AFC2B87E2}"/>
              </a:ext>
            </a:extLst>
          </p:cNvPr>
          <p:cNvSpPr txBox="1"/>
          <p:nvPr/>
        </p:nvSpPr>
        <p:spPr>
          <a:xfrm>
            <a:off x="3310622" y="5756210"/>
            <a:ext cx="5570756" cy="523220"/>
          </a:xfrm>
          <a:prstGeom prst="rect">
            <a:avLst/>
          </a:prstGeom>
          <a:noFill/>
        </p:spPr>
        <p:txBody>
          <a:bodyPr wrap="none" rtlCol="0">
            <a:spAutoFit/>
          </a:bodyPr>
          <a:lstStyle/>
          <a:p>
            <a:pPr algn="ctr"/>
            <a:r>
              <a:rPr lang="zh-CN" altLang="en-US" sz="1400" dirty="0"/>
              <a:t>图</a:t>
            </a:r>
            <a:r>
              <a:rPr lang="en-US" altLang="zh-CN" sz="1400" dirty="0"/>
              <a:t>1. </a:t>
            </a:r>
            <a:r>
              <a:rPr lang="zh-CN" altLang="en-US" sz="1400" dirty="0"/>
              <a:t>基于深度学习的推荐系统分类的二维体系</a:t>
            </a:r>
            <a:endParaRPr lang="en-US" altLang="zh-CN" sz="1400" dirty="0"/>
          </a:p>
          <a:p>
            <a:pPr algn="ctr"/>
            <a:r>
              <a:rPr lang="zh-CN" altLang="en-US" sz="1400" dirty="0"/>
              <a:t>左侧部分对神经网络模型进行了说明，右侧部分则说明了整合模型。</a:t>
            </a:r>
          </a:p>
        </p:txBody>
      </p:sp>
    </p:spTree>
    <p:extLst>
      <p:ext uri="{BB962C8B-B14F-4D97-AF65-F5344CB8AC3E}">
        <p14:creationId xmlns:p14="http://schemas.microsoft.com/office/powerpoint/2010/main" val="2069413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AB0FE8-8504-43C0-86D3-F1CA90030D8D}"/>
              </a:ext>
            </a:extLst>
          </p:cNvPr>
          <p:cNvSpPr txBox="1"/>
          <p:nvPr/>
        </p:nvSpPr>
        <p:spPr>
          <a:xfrm>
            <a:off x="625150" y="634484"/>
            <a:ext cx="515982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基于多层感知机</a:t>
            </a:r>
            <a:r>
              <a:rPr lang="en-US" altLang="zh-CN" sz="2400" dirty="0"/>
              <a:t>(MLP)</a:t>
            </a:r>
            <a:r>
              <a:rPr lang="zh-CN" altLang="en-US" sz="2400" dirty="0"/>
              <a:t>的推荐系统</a:t>
            </a:r>
            <a:endParaRPr lang="en-US" altLang="zh-CN" sz="2400" dirty="0"/>
          </a:p>
        </p:txBody>
      </p:sp>
      <p:pic>
        <p:nvPicPr>
          <p:cNvPr id="4" name="图片 3">
            <a:extLst>
              <a:ext uri="{FF2B5EF4-FFF2-40B4-BE49-F238E27FC236}">
                <a16:creationId xmlns:a16="http://schemas.microsoft.com/office/drawing/2014/main" id="{AAA3C56F-2417-446F-9DBF-698BCA12CCF1}"/>
              </a:ext>
            </a:extLst>
          </p:cNvPr>
          <p:cNvPicPr>
            <a:picLocks noChangeAspect="1"/>
          </p:cNvPicPr>
          <p:nvPr/>
        </p:nvPicPr>
        <p:blipFill>
          <a:blip r:embed="rId2"/>
          <a:stretch>
            <a:fillRect/>
          </a:stretch>
        </p:blipFill>
        <p:spPr>
          <a:xfrm>
            <a:off x="1384041" y="1894466"/>
            <a:ext cx="8767665" cy="2555654"/>
          </a:xfrm>
          <a:prstGeom prst="rect">
            <a:avLst/>
          </a:prstGeom>
        </p:spPr>
      </p:pic>
      <p:sp>
        <p:nvSpPr>
          <p:cNvPr id="5" name="文本框 4">
            <a:extLst>
              <a:ext uri="{FF2B5EF4-FFF2-40B4-BE49-F238E27FC236}">
                <a16:creationId xmlns:a16="http://schemas.microsoft.com/office/drawing/2014/main" id="{652B8920-E906-42F2-ABAD-62A7F8CC98C2}"/>
              </a:ext>
            </a:extLst>
          </p:cNvPr>
          <p:cNvSpPr txBox="1"/>
          <p:nvPr/>
        </p:nvSpPr>
        <p:spPr>
          <a:xfrm>
            <a:off x="1296955" y="1310641"/>
            <a:ext cx="3025187" cy="369332"/>
          </a:xfrm>
          <a:prstGeom prst="rect">
            <a:avLst/>
          </a:prstGeom>
          <a:noFill/>
        </p:spPr>
        <p:txBody>
          <a:bodyPr wrap="none" rtlCol="0">
            <a:spAutoFit/>
          </a:bodyPr>
          <a:lstStyle/>
          <a:p>
            <a:pPr marL="285750" indent="-285750">
              <a:buFont typeface="Wingdings" panose="05000000000000000000" pitchFamily="2" charset="2"/>
              <a:buChar char="p"/>
            </a:pPr>
            <a:r>
              <a:rPr lang="zh-CN" altLang="en-US" dirty="0"/>
              <a:t>仅仅基于</a:t>
            </a:r>
            <a:r>
              <a:rPr lang="en-US" altLang="zh-CN" dirty="0"/>
              <a:t>MLP</a:t>
            </a:r>
            <a:r>
              <a:rPr lang="zh-CN" altLang="en-US" dirty="0"/>
              <a:t>的推荐系统</a:t>
            </a:r>
          </a:p>
        </p:txBody>
      </p:sp>
      <p:sp>
        <p:nvSpPr>
          <p:cNvPr id="6" name="文本框 5">
            <a:extLst>
              <a:ext uri="{FF2B5EF4-FFF2-40B4-BE49-F238E27FC236}">
                <a16:creationId xmlns:a16="http://schemas.microsoft.com/office/drawing/2014/main" id="{3F2CA4A8-7A4E-46C4-B8BE-4EE56D5AEDA5}"/>
              </a:ext>
            </a:extLst>
          </p:cNvPr>
          <p:cNvSpPr txBox="1"/>
          <p:nvPr/>
        </p:nvSpPr>
        <p:spPr>
          <a:xfrm>
            <a:off x="1296954" y="4879105"/>
            <a:ext cx="3717684" cy="369332"/>
          </a:xfrm>
          <a:prstGeom prst="rect">
            <a:avLst/>
          </a:prstGeom>
          <a:noFill/>
        </p:spPr>
        <p:txBody>
          <a:bodyPr wrap="none" rtlCol="0">
            <a:spAutoFit/>
          </a:bodyPr>
          <a:lstStyle/>
          <a:p>
            <a:pPr marL="285750" indent="-285750">
              <a:buFont typeface="Wingdings" panose="05000000000000000000" pitchFamily="2" charset="2"/>
              <a:buChar char="p"/>
            </a:pPr>
            <a:r>
              <a:rPr lang="zh-CN" altLang="en-US" dirty="0"/>
              <a:t>传统推荐系统与</a:t>
            </a:r>
            <a:r>
              <a:rPr lang="en-US" altLang="zh-CN" dirty="0"/>
              <a:t>MLP</a:t>
            </a:r>
            <a:r>
              <a:rPr lang="zh-CN" altLang="en-US" dirty="0"/>
              <a:t>整合的系统</a:t>
            </a:r>
          </a:p>
        </p:txBody>
      </p:sp>
      <p:sp>
        <p:nvSpPr>
          <p:cNvPr id="7" name="文本框 6">
            <a:extLst>
              <a:ext uri="{FF2B5EF4-FFF2-40B4-BE49-F238E27FC236}">
                <a16:creationId xmlns:a16="http://schemas.microsoft.com/office/drawing/2014/main" id="{67567988-974B-4698-B1A6-421295830EFE}"/>
              </a:ext>
            </a:extLst>
          </p:cNvPr>
          <p:cNvSpPr txBox="1"/>
          <p:nvPr/>
        </p:nvSpPr>
        <p:spPr>
          <a:xfrm>
            <a:off x="1483566" y="5462929"/>
            <a:ext cx="10315644" cy="923330"/>
          </a:xfrm>
          <a:prstGeom prst="rect">
            <a:avLst/>
          </a:prstGeom>
          <a:noFill/>
        </p:spPr>
        <p:txBody>
          <a:bodyPr wrap="none" rtlCol="0">
            <a:spAutoFit/>
          </a:bodyPr>
          <a:lstStyle/>
          <a:p>
            <a:r>
              <a:rPr lang="zh-CN" altLang="en-US" dirty="0"/>
              <a:t>       使用引入注意力模型的协同过滤。注意力模型是一个</a:t>
            </a:r>
            <a:r>
              <a:rPr lang="en-US" altLang="zh-CN" dirty="0"/>
              <a:t>MLP</a:t>
            </a:r>
            <a:r>
              <a:rPr lang="zh-CN" altLang="en-US" dirty="0"/>
              <a:t>，包含</a:t>
            </a:r>
            <a:r>
              <a:rPr lang="en-US" altLang="zh-CN" dirty="0"/>
              <a:t>item-level </a:t>
            </a:r>
            <a:r>
              <a:rPr lang="zh-CN" altLang="en-US" dirty="0"/>
              <a:t>和</a:t>
            </a:r>
            <a:r>
              <a:rPr lang="en-US" altLang="zh-CN" dirty="0"/>
              <a:t>component-level</a:t>
            </a:r>
            <a:r>
              <a:rPr lang="zh-CN" altLang="en-US" dirty="0"/>
              <a:t>。</a:t>
            </a:r>
            <a:endParaRPr lang="en-US" altLang="zh-CN" dirty="0"/>
          </a:p>
          <a:p>
            <a:r>
              <a:rPr lang="zh-CN" altLang="en-US" dirty="0"/>
              <a:t>其中</a:t>
            </a:r>
            <a:r>
              <a:rPr lang="en-US" altLang="zh-CN" dirty="0"/>
              <a:t>item-level</a:t>
            </a:r>
            <a:r>
              <a:rPr lang="zh-CN" altLang="en-US" dirty="0"/>
              <a:t>用于选择最具用标识用户特征的</a:t>
            </a:r>
            <a:r>
              <a:rPr lang="en-US" altLang="zh-CN" dirty="0"/>
              <a:t>item</a:t>
            </a:r>
            <a:r>
              <a:rPr lang="zh-CN" altLang="en-US" dirty="0"/>
              <a:t>。</a:t>
            </a:r>
            <a:endParaRPr lang="en-US" altLang="zh-CN" dirty="0"/>
          </a:p>
          <a:p>
            <a:r>
              <a:rPr lang="en-US" altLang="zh-CN" dirty="0"/>
              <a:t>component-level</a:t>
            </a:r>
            <a:r>
              <a:rPr lang="zh-CN" altLang="en-US" dirty="0"/>
              <a:t>用于从每个用户的多媒体辅助信息中捕获最具信息量的特征。</a:t>
            </a:r>
          </a:p>
        </p:txBody>
      </p:sp>
    </p:spTree>
    <p:extLst>
      <p:ext uri="{BB962C8B-B14F-4D97-AF65-F5344CB8AC3E}">
        <p14:creationId xmlns:p14="http://schemas.microsoft.com/office/powerpoint/2010/main" val="321322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AB0FE8-8504-43C0-86D3-F1CA90030D8D}"/>
              </a:ext>
            </a:extLst>
          </p:cNvPr>
          <p:cNvSpPr txBox="1"/>
          <p:nvPr/>
        </p:nvSpPr>
        <p:spPr>
          <a:xfrm>
            <a:off x="625150" y="634484"/>
            <a:ext cx="515982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基于自动编码器</a:t>
            </a:r>
            <a:r>
              <a:rPr lang="en-US" altLang="zh-CN" sz="2400" dirty="0"/>
              <a:t>(AE)</a:t>
            </a:r>
            <a:r>
              <a:rPr lang="zh-CN" altLang="en-US" sz="2400" dirty="0"/>
              <a:t>的推荐系统</a:t>
            </a:r>
            <a:endParaRPr lang="en-US" altLang="zh-CN" sz="2400" dirty="0"/>
          </a:p>
        </p:txBody>
      </p:sp>
      <p:sp>
        <p:nvSpPr>
          <p:cNvPr id="3" name="文本框 2">
            <a:extLst>
              <a:ext uri="{FF2B5EF4-FFF2-40B4-BE49-F238E27FC236}">
                <a16:creationId xmlns:a16="http://schemas.microsoft.com/office/drawing/2014/main" id="{6714C99D-67E7-400A-B08F-5E8C1F111F19}"/>
              </a:ext>
            </a:extLst>
          </p:cNvPr>
          <p:cNvSpPr txBox="1"/>
          <p:nvPr/>
        </p:nvSpPr>
        <p:spPr>
          <a:xfrm>
            <a:off x="1156186" y="1474237"/>
            <a:ext cx="9879628" cy="369332"/>
          </a:xfrm>
          <a:prstGeom prst="rect">
            <a:avLst/>
          </a:prstGeom>
          <a:noFill/>
        </p:spPr>
        <p:txBody>
          <a:bodyPr wrap="none" rtlCol="0">
            <a:spAutoFit/>
          </a:bodyPr>
          <a:lstStyle/>
          <a:p>
            <a:r>
              <a:rPr lang="zh-CN" altLang="en-US" dirty="0"/>
              <a:t>基于自动编码器的推荐系统通常在模型中加入随机噪声和正则化项进行训练以增强模型鲁棒性。</a:t>
            </a:r>
          </a:p>
        </p:txBody>
      </p:sp>
      <p:sp>
        <p:nvSpPr>
          <p:cNvPr id="8" name="AutoShape 2" descr="https://img-blog.csdn.net/20171204173707812?watermark/2/text/aHR0cDovL2Jsb2cuY3Nkbi5uZXQvY3NreXdpdA==/font/5a6L5L2T/fontsize/400/fill/I0JBQkFCMA==/dissolve/70/gravity/Center">
            <a:extLst>
              <a:ext uri="{FF2B5EF4-FFF2-40B4-BE49-F238E27FC236}">
                <a16:creationId xmlns:a16="http://schemas.microsoft.com/office/drawing/2014/main" id="{0AB325FB-3B56-439D-9987-C7500E6CB8C1}"/>
              </a:ext>
            </a:extLst>
          </p:cNvPr>
          <p:cNvSpPr>
            <a:spLocks noChangeAspect="1" noChangeArrowheads="1"/>
          </p:cNvSpPr>
          <p:nvPr/>
        </p:nvSpPr>
        <p:spPr bwMode="auto">
          <a:xfrm>
            <a:off x="5943600" y="3079102"/>
            <a:ext cx="304800" cy="5022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B6CC3B2E-BE70-46EB-90F2-F16FA4DB973B}"/>
              </a:ext>
            </a:extLst>
          </p:cNvPr>
          <p:cNvPicPr>
            <a:picLocks noChangeAspect="1"/>
          </p:cNvPicPr>
          <p:nvPr/>
        </p:nvPicPr>
        <p:blipFill>
          <a:blip r:embed="rId2"/>
          <a:stretch>
            <a:fillRect/>
          </a:stretch>
        </p:blipFill>
        <p:spPr>
          <a:xfrm>
            <a:off x="1156186" y="2811922"/>
            <a:ext cx="9879628" cy="2202510"/>
          </a:xfrm>
          <a:prstGeom prst="rect">
            <a:avLst/>
          </a:prstGeom>
        </p:spPr>
      </p:pic>
    </p:spTree>
    <p:extLst>
      <p:ext uri="{BB962C8B-B14F-4D97-AF65-F5344CB8AC3E}">
        <p14:creationId xmlns:p14="http://schemas.microsoft.com/office/powerpoint/2010/main" val="257505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AB0FE8-8504-43C0-86D3-F1CA90030D8D}"/>
              </a:ext>
            </a:extLst>
          </p:cNvPr>
          <p:cNvSpPr txBox="1"/>
          <p:nvPr/>
        </p:nvSpPr>
        <p:spPr>
          <a:xfrm>
            <a:off x="625150" y="634484"/>
            <a:ext cx="515982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基于卷积神经网络</a:t>
            </a:r>
            <a:r>
              <a:rPr lang="en-US" altLang="zh-CN" sz="2400" dirty="0"/>
              <a:t>(CNN)</a:t>
            </a:r>
          </a:p>
        </p:txBody>
      </p:sp>
      <p:sp>
        <p:nvSpPr>
          <p:cNvPr id="3" name="文本框 2">
            <a:extLst>
              <a:ext uri="{FF2B5EF4-FFF2-40B4-BE49-F238E27FC236}">
                <a16:creationId xmlns:a16="http://schemas.microsoft.com/office/drawing/2014/main" id="{6714C99D-67E7-400A-B08F-5E8C1F111F19}"/>
              </a:ext>
            </a:extLst>
          </p:cNvPr>
          <p:cNvSpPr txBox="1"/>
          <p:nvPr/>
        </p:nvSpPr>
        <p:spPr>
          <a:xfrm>
            <a:off x="1003773" y="1408437"/>
            <a:ext cx="3454792" cy="369332"/>
          </a:xfrm>
          <a:prstGeom prst="rect">
            <a:avLst/>
          </a:prstGeom>
          <a:noFill/>
        </p:spPr>
        <p:txBody>
          <a:bodyPr wrap="none" rtlCol="0">
            <a:spAutoFit/>
          </a:bodyPr>
          <a:lstStyle/>
          <a:p>
            <a:r>
              <a:rPr lang="en-US" altLang="zh-CN" dirty="0"/>
              <a:t>CNN</a:t>
            </a:r>
            <a:r>
              <a:rPr lang="zh-CN" altLang="en-US" dirty="0"/>
              <a:t>在其中主要用于特征提取。</a:t>
            </a:r>
          </a:p>
        </p:txBody>
      </p:sp>
      <p:sp>
        <p:nvSpPr>
          <p:cNvPr id="8" name="AutoShape 2" descr="https://img-blog.csdn.net/20171204173707812?watermark/2/text/aHR0cDovL2Jsb2cuY3Nkbi5uZXQvY3NreXdpdA==/font/5a6L5L2T/fontsize/400/fill/I0JBQkFCMA==/dissolve/70/gravity/Center">
            <a:extLst>
              <a:ext uri="{FF2B5EF4-FFF2-40B4-BE49-F238E27FC236}">
                <a16:creationId xmlns:a16="http://schemas.microsoft.com/office/drawing/2014/main" id="{0AB325FB-3B56-439D-9987-C7500E6CB8C1}"/>
              </a:ext>
            </a:extLst>
          </p:cNvPr>
          <p:cNvSpPr>
            <a:spLocks noChangeAspect="1" noChangeArrowheads="1"/>
          </p:cNvSpPr>
          <p:nvPr/>
        </p:nvSpPr>
        <p:spPr bwMode="auto">
          <a:xfrm>
            <a:off x="5943600" y="3079102"/>
            <a:ext cx="304800" cy="5022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18CA4AEA-EA57-4C5B-9878-8ADDE8BCD880}"/>
              </a:ext>
            </a:extLst>
          </p:cNvPr>
          <p:cNvPicPr>
            <a:picLocks noChangeAspect="1"/>
          </p:cNvPicPr>
          <p:nvPr/>
        </p:nvPicPr>
        <p:blipFill>
          <a:blip r:embed="rId2"/>
          <a:stretch>
            <a:fillRect/>
          </a:stretch>
        </p:blipFill>
        <p:spPr>
          <a:xfrm>
            <a:off x="1003773" y="2090057"/>
            <a:ext cx="10184454" cy="3572713"/>
          </a:xfrm>
          <a:prstGeom prst="rect">
            <a:avLst/>
          </a:prstGeom>
        </p:spPr>
      </p:pic>
    </p:spTree>
    <p:extLst>
      <p:ext uri="{BB962C8B-B14F-4D97-AF65-F5344CB8AC3E}">
        <p14:creationId xmlns:p14="http://schemas.microsoft.com/office/powerpoint/2010/main" val="27378118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f10ceaae-da68-42cd-90ba-9783286befec"/>
</p:tagLst>
</file>

<file path=ppt/theme/theme1.xml><?xml version="1.0" encoding="utf-8"?>
<a:theme xmlns:a="http://schemas.openxmlformats.org/drawingml/2006/main" name="主题5">
  <a:themeElements>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iSlide</Template>
  <TotalTime>753</TotalTime>
  <Words>1011</Words>
  <Application>Microsoft Office PowerPoint</Application>
  <PresentationFormat>宽屏</PresentationFormat>
  <Paragraphs>101</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华文彩云</vt:lpstr>
      <vt:lpstr>宋体</vt:lpstr>
      <vt:lpstr>微软雅黑</vt:lpstr>
      <vt:lpstr>Arial</vt:lpstr>
      <vt:lpstr>Calibri</vt:lpstr>
      <vt:lpstr>Wingdings</vt:lpstr>
      <vt:lpstr>主题5</vt:lpstr>
      <vt:lpstr>推荐系统综述报告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杜敏</cp:lastModifiedBy>
  <cp:revision>77</cp:revision>
  <cp:lastPrinted>2017-12-17T16:00:00Z</cp:lastPrinted>
  <dcterms:created xsi:type="dcterms:W3CDTF">2017-12-17T16:00:00Z</dcterms:created>
  <dcterms:modified xsi:type="dcterms:W3CDTF">2018-10-16T01:39:35Z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2018-09-05T06:39:37.2235767Z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