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81" r:id="rId3"/>
    <p:sldId id="282" r:id="rId4"/>
    <p:sldId id="283" r:id="rId5"/>
    <p:sldId id="295" r:id="rId6"/>
    <p:sldId id="296" r:id="rId7"/>
    <p:sldId id="297" r:id="rId8"/>
    <p:sldId id="293" r:id="rId9"/>
    <p:sldId id="298" r:id="rId10"/>
    <p:sldId id="299" r:id="rId11"/>
    <p:sldId id="300" r:id="rId12"/>
    <p:sldId id="294" r:id="rId13"/>
    <p:sldId id="301" r:id="rId14"/>
    <p:sldId id="302" r:id="rId15"/>
    <p:sldId id="304" r:id="rId16"/>
    <p:sldId id="305" r:id="rId17"/>
    <p:sldId id="303" r:id="rId18"/>
    <p:sldId id="306" r:id="rId19"/>
    <p:sldId id="291" r:id="rId20"/>
    <p:sldId id="292" r:id="rId21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杜敏" initials="杜敏" lastIdx="1" clrIdx="0">
    <p:extLst>
      <p:ext uri="{19B8F6BF-5375-455C-9EA6-DF929625EA0E}">
        <p15:presenceInfo xmlns:p15="http://schemas.microsoft.com/office/powerpoint/2012/main" userId="杜敏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B159"/>
    <a:srgbClr val="235787"/>
    <a:srgbClr val="303689"/>
    <a:srgbClr val="DA3C49"/>
    <a:srgbClr val="010E19"/>
    <a:srgbClr val="6EC3AD"/>
    <a:srgbClr val="258A8F"/>
    <a:srgbClr val="67B1AA"/>
    <a:srgbClr val="79BAB4"/>
    <a:srgbClr val="66B5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52" autoAdjust="0"/>
    <p:restoredTop sz="96201" autoAdjust="0"/>
  </p:normalViewPr>
  <p:slideViewPr>
    <p:cSldViewPr snapToGrid="0">
      <p:cViewPr varScale="1">
        <p:scale>
          <a:sx n="94" d="100"/>
          <a:sy n="94" d="100"/>
        </p:scale>
        <p:origin x="106" y="9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83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246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170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61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329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141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130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479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296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5202" y="0"/>
            <a:ext cx="12237202" cy="6858000"/>
          </a:xfrm>
          <a:prstGeom prst="rect">
            <a:avLst/>
          </a:prstGeom>
        </p:spPr>
      </p:pic>
      <p:sp>
        <p:nvSpPr>
          <p:cNvPr id="47" name="Freeform 47"/>
          <p:cNvSpPr>
            <a:spLocks/>
          </p:cNvSpPr>
          <p:nvPr userDrawn="1"/>
        </p:nvSpPr>
        <p:spPr bwMode="auto">
          <a:xfrm>
            <a:off x="-1588" y="4826208"/>
            <a:ext cx="12206288" cy="2449512"/>
          </a:xfrm>
          <a:custGeom>
            <a:avLst/>
            <a:gdLst>
              <a:gd name="T0" fmla="*/ 7689 w 7689"/>
              <a:gd name="T1" fmla="*/ 1543 h 1543"/>
              <a:gd name="T2" fmla="*/ 7689 w 7689"/>
              <a:gd name="T3" fmla="*/ 1485 h 1543"/>
              <a:gd name="T4" fmla="*/ 4821 w 7689"/>
              <a:gd name="T5" fmla="*/ 568 h 1543"/>
              <a:gd name="T6" fmla="*/ 3065 w 7689"/>
              <a:gd name="T7" fmla="*/ 0 h 1543"/>
              <a:gd name="T8" fmla="*/ 582 w 7689"/>
              <a:gd name="T9" fmla="*/ 597 h 1543"/>
              <a:gd name="T10" fmla="*/ 0 w 7689"/>
              <a:gd name="T11" fmla="*/ 717 h 1543"/>
              <a:gd name="T12" fmla="*/ 0 w 7689"/>
              <a:gd name="T13" fmla="*/ 1543 h 1543"/>
              <a:gd name="T14" fmla="*/ 7689 w 7689"/>
              <a:gd name="T15" fmla="*/ 1543 h 1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689" h="1543">
                <a:moveTo>
                  <a:pt x="7689" y="1543"/>
                </a:moveTo>
                <a:lnTo>
                  <a:pt x="7689" y="1485"/>
                </a:lnTo>
                <a:lnTo>
                  <a:pt x="4821" y="568"/>
                </a:lnTo>
                <a:lnTo>
                  <a:pt x="3065" y="0"/>
                </a:lnTo>
                <a:lnTo>
                  <a:pt x="582" y="597"/>
                </a:lnTo>
                <a:lnTo>
                  <a:pt x="0" y="717"/>
                </a:lnTo>
                <a:lnTo>
                  <a:pt x="0" y="1543"/>
                </a:lnTo>
                <a:lnTo>
                  <a:pt x="7689" y="154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980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019167" y="2420788"/>
            <a:ext cx="4388530" cy="5587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>
            <p:ph type="ctrTitle" hasCustomPrompt="1"/>
          </p:nvPr>
        </p:nvSpPr>
        <p:spPr>
          <a:xfrm>
            <a:off x="4019167" y="1687589"/>
            <a:ext cx="4388530" cy="698591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4019167" y="3341902"/>
            <a:ext cx="4388530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4019167" y="3638173"/>
            <a:ext cx="4388530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1504950" y="2571750"/>
            <a:ext cx="2809472" cy="4286250"/>
          </a:xfrm>
          <a:prstGeom prst="rect">
            <a:avLst/>
          </a:prstGeom>
          <a:blipFill>
            <a:blip r:embed="rId3"/>
            <a:srcRect/>
            <a:stretch>
              <a:fillRect l="-12865" t="18036" r="1637" b="-65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679450" y="478971"/>
            <a:ext cx="10833100" cy="5900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3822700" y="4040923"/>
            <a:ext cx="4546600" cy="1015623"/>
          </a:xfrm>
        </p:spPr>
        <p:txBody>
          <a:bodyPr anchor="t">
            <a:normAutofit/>
          </a:bodyPr>
          <a:lstStyle>
            <a:lvl1pPr marL="0" indent="0" algn="ctr">
              <a:buNone/>
              <a:defRPr sz="1100">
                <a:solidFill>
                  <a:srgbClr val="010E19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3828473" y="3144646"/>
            <a:ext cx="4535055" cy="656792"/>
          </a:xfrm>
        </p:spPr>
        <p:txBody>
          <a:bodyPr anchor="ctr">
            <a:normAutofit/>
          </a:bodyPr>
          <a:lstStyle>
            <a:lvl1pPr algn="ctr">
              <a:defRPr sz="2400" b="1">
                <a:solidFill>
                  <a:srgbClr val="010E19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04075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35F279-5126-495E-8E30-9336773E7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C0B17F-9D1E-411C-A79D-468AF9C70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7EE5E5-D20B-4E28-A55A-B64A15ED0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3C8F923-28DF-42FB-AFCC-03CE2D825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2018/11/13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6AAD67-0CDF-4821-95E6-07C13D2E2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2BBC552-393A-45B1-97BC-D6E942ACA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5202" y="0"/>
            <a:ext cx="12237202" cy="6858000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4137478" y="2962924"/>
            <a:ext cx="3917045" cy="742950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4137477" y="3764096"/>
            <a:ext cx="391704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137477" y="4079730"/>
            <a:ext cx="391704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encilGrayscale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11438" y="1735644"/>
            <a:ext cx="10969124" cy="1826817"/>
          </a:xfrm>
        </p:spPr>
        <p:txBody>
          <a:bodyPr>
            <a:normAutofit/>
          </a:bodyPr>
          <a:lstStyle/>
          <a:p>
            <a:r>
              <a:rPr lang="en-US" altLang="zh-CN" b="0" dirty="0">
                <a:solidFill>
                  <a:srgbClr val="FFFF00"/>
                </a:solidFill>
              </a:rPr>
              <a:t>Attentive Group Recommendation</a:t>
            </a:r>
            <a:endParaRPr lang="zh-CN" altLang="en-US" b="0" dirty="0">
              <a:solidFill>
                <a:srgbClr val="FFFF00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4019167" y="4343027"/>
            <a:ext cx="4388530" cy="296271"/>
          </a:xfrm>
        </p:spPr>
        <p:txBody>
          <a:bodyPr/>
          <a:lstStyle/>
          <a:p>
            <a:r>
              <a:rPr lang="zh-CN" altLang="en-US" sz="2400" dirty="0"/>
              <a:t>杜敏</a:t>
            </a:r>
            <a:endParaRPr lang="en-US" altLang="zh-CN" sz="24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4019167" y="4835239"/>
            <a:ext cx="4388530" cy="296271"/>
          </a:xfrm>
        </p:spPr>
        <p:txBody>
          <a:bodyPr/>
          <a:lstStyle/>
          <a:p>
            <a:r>
              <a:rPr lang="en-US" altLang="zh-CN" sz="2400" dirty="0"/>
              <a:t>2018/11/13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D2A9E52B-B4D7-407B-A59C-2439CFFAC44B}"/>
              </a:ext>
            </a:extLst>
          </p:cNvPr>
          <p:cNvSpPr/>
          <p:nvPr/>
        </p:nvSpPr>
        <p:spPr>
          <a:xfrm>
            <a:off x="683289" y="291402"/>
            <a:ext cx="3643782" cy="6205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基于</a:t>
            </a:r>
            <a:r>
              <a:rPr lang="en-US" altLang="zh-CN" sz="2800" b="1" dirty="0"/>
              <a:t>NCF</a:t>
            </a:r>
            <a:r>
              <a:rPr lang="zh-CN" altLang="en-US" sz="2800" b="1" dirty="0"/>
              <a:t>的交互学习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E2D0039-60FB-415A-BB79-9222751BFE2F}"/>
              </a:ext>
            </a:extLst>
          </p:cNvPr>
          <p:cNvSpPr/>
          <p:nvPr/>
        </p:nvSpPr>
        <p:spPr>
          <a:xfrm>
            <a:off x="683289" y="1345282"/>
            <a:ext cx="10656904" cy="5153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+mn-ea"/>
              </a:rPr>
              <a:t>NCF</a:t>
            </a:r>
            <a:r>
              <a:rPr lang="zh-CN" altLang="en-US" b="1" dirty="0">
                <a:latin typeface="+mn-ea"/>
              </a:rPr>
              <a:t>过程：</a:t>
            </a:r>
            <a:endParaRPr lang="en-US" altLang="zh-CN" b="1" dirty="0">
              <a:latin typeface="+mn-ea"/>
            </a:endParaRPr>
          </a:p>
          <a:p>
            <a:endParaRPr lang="zh-CN" altLang="en-US" b="1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rgbClr val="7030A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共享隐藏层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：</a:t>
            </a:r>
            <a:endParaRPr lang="en-US" altLang="zh-CN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     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全连接层，这样可以捕获用户、组和项目之间的非线性和高阶相关性。</a:t>
            </a:r>
            <a:endParaRPr lang="en-US" altLang="zh-CN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endParaRPr lang="en-US" altLang="zh-CN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endParaRPr lang="en-US" altLang="zh-CN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endParaRPr lang="en-US" altLang="zh-CN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endParaRPr lang="en-US" altLang="zh-CN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endParaRPr lang="en-US" altLang="zh-CN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endParaRPr lang="en-US" altLang="zh-CN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endParaRPr lang="en-US" altLang="zh-CN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endParaRPr lang="en-US" altLang="zh-CN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endParaRPr lang="en-US" altLang="zh-CN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endParaRPr lang="en-US" altLang="zh-CN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endParaRPr lang="en-US" altLang="zh-CN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        作者有目的地设计了两个任务共享同一隐含层的预测。这是因为组嵌入是从用户嵌入聚合而来的，这使得它们本质上处于相同的语义空间中。此外，利用用户项目交互数据可以增强组项目交互功能的训练，反之亦然，这有利于两个任务相互加强。</a:t>
            </a:r>
            <a:endParaRPr lang="en-US" altLang="zh-CN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1B8628E-686C-41D8-A595-DA348CD7A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813" y="2712771"/>
            <a:ext cx="2930936" cy="151167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DFB72F5-74DC-4D56-8DB3-89FE9A2BDA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813" y="4224447"/>
            <a:ext cx="4703993" cy="1038919"/>
          </a:xfrm>
          <a:prstGeom prst="rect">
            <a:avLst/>
          </a:prstGeom>
        </p:spPr>
      </p:pic>
      <p:sp>
        <p:nvSpPr>
          <p:cNvPr id="8" name="左大括号 7">
            <a:extLst>
              <a:ext uri="{FF2B5EF4-FFF2-40B4-BE49-F238E27FC236}">
                <a16:creationId xmlns:a16="http://schemas.microsoft.com/office/drawing/2014/main" id="{19A9AAD6-D800-4FE5-AC4F-546A2DDC870B}"/>
              </a:ext>
            </a:extLst>
          </p:cNvPr>
          <p:cNvSpPr/>
          <p:nvPr/>
        </p:nvSpPr>
        <p:spPr>
          <a:xfrm>
            <a:off x="6723671" y="3147271"/>
            <a:ext cx="281286" cy="16771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DADD45-68C8-423E-815C-7F0AE76F27C2}"/>
              </a:ext>
            </a:extLst>
          </p:cNvPr>
          <p:cNvSpPr/>
          <p:nvPr/>
        </p:nvSpPr>
        <p:spPr>
          <a:xfrm>
            <a:off x="7127966" y="3165801"/>
            <a:ext cx="2004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  <a:cs typeface="DejaVu Sans Mono" panose="020B0609030804020204" pitchFamily="49" charset="0"/>
              </a:rPr>
              <a:t>W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  <a:cs typeface="DejaVu Sans Mono" panose="020B0609030804020204" pitchFamily="49" charset="0"/>
              </a:rPr>
              <a:t>为预测层的权重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EC38FAD-72DF-4DCD-8B50-A57E15C9E476}"/>
              </a:ext>
            </a:extLst>
          </p:cNvPr>
          <p:cNvSpPr/>
          <p:nvPr/>
        </p:nvSpPr>
        <p:spPr>
          <a:xfrm>
            <a:off x="7127966" y="3467026"/>
            <a:ext cx="1939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  <a:cs typeface="DejaVu Sans Mono" panose="020B0609030804020204" pitchFamily="49" charset="0"/>
              </a:rPr>
              <a:t>b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  <a:cs typeface="DejaVu Sans Mono" panose="020B0609030804020204" pitchFamily="49" charset="0"/>
              </a:rPr>
              <a:t>为预测层的偏差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A085BFE-6B80-4D0E-9F9C-E086405F8F1F}"/>
              </a:ext>
            </a:extLst>
          </p:cNvPr>
          <p:cNvSpPr/>
          <p:nvPr/>
        </p:nvSpPr>
        <p:spPr>
          <a:xfrm>
            <a:off x="7127966" y="3804092"/>
            <a:ext cx="2863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  <a:cs typeface="DejaVu Sans Mono" panose="020B0609030804020204" pitchFamily="49" charset="0"/>
              </a:rPr>
              <a:t>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  <a:cs typeface="DejaVu Sans Mono" panose="020B0609030804020204" pitchFamily="49" charset="0"/>
              </a:rPr>
              <a:t>为上层隐藏神经元的输出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0262012-4F35-40FB-9D59-4C59C5327BBB}"/>
              </a:ext>
            </a:extLst>
          </p:cNvPr>
          <p:cNvSpPr/>
          <p:nvPr/>
        </p:nvSpPr>
        <p:spPr>
          <a:xfrm>
            <a:off x="7127966" y="4137583"/>
            <a:ext cx="2555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  <a:cs typeface="DejaVu Sans Mono" panose="020B0609030804020204" pitchFamily="49" charset="0"/>
              </a:rPr>
              <a:t>rij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  <a:cs typeface="DejaVu Sans Mono" panose="020B0609030804020204" pitchFamily="49" charset="0"/>
              </a:rPr>
              <a:t>表示对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  <a:cs typeface="DejaVu Sans Mono" panose="020B0609030804020204" pitchFamily="49" charset="0"/>
              </a:rPr>
              <a:t>(ui ,vj)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  <a:cs typeface="DejaVu Sans Mono" panose="020B0609030804020204" pitchFamily="49" charset="0"/>
              </a:rPr>
              <a:t>对的预测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89B9392-20E0-42F8-A5DC-AEE851B34CD8}"/>
              </a:ext>
            </a:extLst>
          </p:cNvPr>
          <p:cNvSpPr/>
          <p:nvPr/>
        </p:nvSpPr>
        <p:spPr>
          <a:xfrm>
            <a:off x="7127965" y="4474649"/>
            <a:ext cx="2507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  <a:cs typeface="DejaVu Sans Mono" panose="020B0609030804020204" pitchFamily="49" charset="0"/>
              </a:rPr>
              <a:t>ylj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  <a:cs typeface="DejaVu Sans Mono" panose="020B0609030804020204" pitchFamily="49" charset="0"/>
              </a:rPr>
              <a:t>表示对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  <a:cs typeface="DejaVu Sans Mono" panose="020B0609030804020204" pitchFamily="49" charset="0"/>
              </a:rPr>
              <a:t>(gl,vj)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  <a:cs typeface="DejaVu Sans Mono" panose="020B0609030804020204" pitchFamily="49" charset="0"/>
              </a:rPr>
              <a:t>对的预测</a:t>
            </a:r>
          </a:p>
        </p:txBody>
      </p:sp>
    </p:spTree>
    <p:extLst>
      <p:ext uri="{BB962C8B-B14F-4D97-AF65-F5344CB8AC3E}">
        <p14:creationId xmlns:p14="http://schemas.microsoft.com/office/powerpoint/2010/main" val="2844991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D2A9E52B-B4D7-407B-A59C-2439CFFAC44B}"/>
              </a:ext>
            </a:extLst>
          </p:cNvPr>
          <p:cNvSpPr/>
          <p:nvPr/>
        </p:nvSpPr>
        <p:spPr>
          <a:xfrm>
            <a:off x="683289" y="291402"/>
            <a:ext cx="1733340" cy="6205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模型优化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83350A9-21E9-4FDD-BC37-DA43B76EEAFC}"/>
              </a:ext>
            </a:extLst>
          </p:cNvPr>
          <p:cNvSpPr/>
          <p:nvPr/>
        </p:nvSpPr>
        <p:spPr>
          <a:xfrm>
            <a:off x="683289" y="1293070"/>
            <a:ext cx="3082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）目标函数：成对排序：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DA86AB7-CFEF-448A-BF54-04430599A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199" y="1885950"/>
            <a:ext cx="5271675" cy="647544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4DCCD454-DA6B-4893-8DA6-5633B8E1E2DF}"/>
              </a:ext>
            </a:extLst>
          </p:cNvPr>
          <p:cNvSpPr/>
          <p:nvPr/>
        </p:nvSpPr>
        <p:spPr>
          <a:xfrm>
            <a:off x="778328" y="2592951"/>
            <a:ext cx="1093742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        其中，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O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表示训练集，每个实例是三元组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(i, j, s)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，这意味着用户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ui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已经与项目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vj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交互，但是没有与项目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vs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交互（即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vs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是从未观察到的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ui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交互中采样的负实例）；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rijs = rij – ris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表示观察到的交互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(ui, vj)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和未观察到的交互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(ui, vs)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的差距。由于我们主要关注隐式反馈，其中每个观察到的交互作用都有一个值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1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，而未观察到的交互作用有一个值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0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，因此我们有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rijs = rij – ris = 1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。</a:t>
            </a:r>
          </a:p>
          <a:p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         我们知道推荐中另一种流行的成对学习方法是贝叶斯个性化排序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(BPR)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。值得指出的是，与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BPR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相比，</a:t>
            </a:r>
            <a:r>
              <a:rPr lang="zh-CN" altLang="en-US" b="1" dirty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上述基于回归的成对损失的优点在于</a:t>
            </a:r>
            <a:r>
              <a:rPr lang="zh-CN" altLang="en-US" dirty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：</a:t>
            </a:r>
            <a:r>
              <a:rPr lang="zh-CN" altLang="en-US" b="1" dirty="0">
                <a:solidFill>
                  <a:srgbClr val="7030A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它消除了对隐藏层</a:t>
            </a:r>
            <a:r>
              <a:rPr lang="en-US" altLang="zh-CN" b="1" dirty="0">
                <a:solidFill>
                  <a:srgbClr val="7030A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(</a:t>
            </a:r>
            <a:r>
              <a:rPr lang="zh-CN" altLang="en-US" b="1" dirty="0">
                <a:solidFill>
                  <a:srgbClr val="7030A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即</a:t>
            </a:r>
            <a:r>
              <a:rPr lang="en-US" altLang="zh-CN" b="1" dirty="0">
                <a:solidFill>
                  <a:srgbClr val="7030A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{Wh}</a:t>
            </a:r>
            <a:r>
              <a:rPr lang="zh-CN" altLang="en-US" b="1" dirty="0">
                <a:solidFill>
                  <a:srgbClr val="7030A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和</a:t>
            </a:r>
            <a:r>
              <a:rPr lang="en-US" altLang="zh-CN" b="1" dirty="0">
                <a:solidFill>
                  <a:srgbClr val="7030A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w)</a:t>
            </a:r>
            <a:r>
              <a:rPr lang="zh-CN" altLang="en-US" b="1" dirty="0">
                <a:solidFill>
                  <a:srgbClr val="7030A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中的权重调整</a:t>
            </a:r>
            <a:r>
              <a:rPr lang="en-US" altLang="zh-CN" b="1" dirty="0">
                <a:solidFill>
                  <a:srgbClr val="7030A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L2</a:t>
            </a:r>
            <a:r>
              <a:rPr lang="zh-CN" altLang="en-US" b="1" dirty="0">
                <a:solidFill>
                  <a:srgbClr val="7030A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正则化的需要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。</a:t>
            </a:r>
            <a:endParaRPr lang="en-US" altLang="zh-CN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FE24273-A544-4706-B348-7F05F9A9BE06}"/>
              </a:ext>
            </a:extLst>
          </p:cNvPr>
          <p:cNvSpPr/>
          <p:nvPr/>
        </p:nvSpPr>
        <p:spPr>
          <a:xfrm>
            <a:off x="683289" y="4511369"/>
            <a:ext cx="1928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）学习细节：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8E6C7CE-11A6-44F9-9867-18DF03558A19}"/>
              </a:ext>
            </a:extLst>
          </p:cNvPr>
          <p:cNvSpPr/>
          <p:nvPr/>
        </p:nvSpPr>
        <p:spPr>
          <a:xfrm>
            <a:off x="1227365" y="4963132"/>
            <a:ext cx="104883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小批量训练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(each mini-batch contain user-item and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 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group-item; shuffle; fixed number of negative instances to form the training instances)</a:t>
            </a:r>
            <a:endParaRPr lang="zh-CN" altLang="en-US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预训练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(pre-train it removes the attention network; pre-train use Adam; after pre-train use SGD)</a:t>
            </a:r>
            <a:endParaRPr lang="zh-CN" altLang="en-US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Dropout(in the pooling layer, randomly drop p percent of the e0 vector; drop on hidden layers of neural attention network and NCF)</a:t>
            </a:r>
            <a:endParaRPr lang="zh-CN" altLang="en-US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7ED6A7D5-1BEC-41F3-87B3-842A0017DB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3314" y="1884560"/>
            <a:ext cx="4914900" cy="64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97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29AD2C7-C90F-42A2-85D8-B4BA1EEFFA42}"/>
              </a:ext>
            </a:extLst>
          </p:cNvPr>
          <p:cNvSpPr/>
          <p:nvPr/>
        </p:nvSpPr>
        <p:spPr>
          <a:xfrm>
            <a:off x="648951" y="1260413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）数据集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022C69C-56DB-43BE-BA08-74081D70007D}"/>
              </a:ext>
            </a:extLst>
          </p:cNvPr>
          <p:cNvSpPr/>
          <p:nvPr/>
        </p:nvSpPr>
        <p:spPr>
          <a:xfrm>
            <a:off x="1214714" y="1629745"/>
            <a:ext cx="18026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/>
              <a:t>马蜂窝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/>
              <a:t>CAMRA2011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01111D9-9FE6-41C4-99AE-0A90284B6D95}"/>
              </a:ext>
            </a:extLst>
          </p:cNvPr>
          <p:cNvSpPr/>
          <p:nvPr/>
        </p:nvSpPr>
        <p:spPr>
          <a:xfrm>
            <a:off x="661306" y="2445932"/>
            <a:ext cx="1697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）评价标准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DC9CE3D-E997-43A7-BD98-5C01A0EF9EF3}"/>
              </a:ext>
            </a:extLst>
          </p:cNvPr>
          <p:cNvSpPr/>
          <p:nvPr/>
        </p:nvSpPr>
        <p:spPr>
          <a:xfrm>
            <a:off x="1214713" y="2827599"/>
            <a:ext cx="97907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7030A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方法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：留一法（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leave-one-out)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 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, 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留一法交叉验证是一种用来训练和测试分类器的方法。用来评价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top-k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推荐性能。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7030A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标准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：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Hit Ratio (HR) and Normalized Discounted Cumulative Gain (NDCG)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。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9D0A4042-E388-4B1E-AAD9-EBA7E7A8FDC8}"/>
              </a:ext>
            </a:extLst>
          </p:cNvPr>
          <p:cNvSpPr/>
          <p:nvPr/>
        </p:nvSpPr>
        <p:spPr>
          <a:xfrm>
            <a:off x="661306" y="383721"/>
            <a:ext cx="1802609" cy="5551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实验结果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930DF25-0E70-4FB7-A281-89A61CC05F9C}"/>
              </a:ext>
            </a:extLst>
          </p:cNvPr>
          <p:cNvSpPr/>
          <p:nvPr/>
        </p:nvSpPr>
        <p:spPr>
          <a:xfrm>
            <a:off x="648950" y="3888600"/>
            <a:ext cx="1697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）基线模型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717453C-6D8A-4D8D-B4EA-994EB7D1C46C}"/>
              </a:ext>
            </a:extLst>
          </p:cNvPr>
          <p:cNvSpPr/>
          <p:nvPr/>
        </p:nvSpPr>
        <p:spPr>
          <a:xfrm>
            <a:off x="1214713" y="426931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NCF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Popularity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COM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GREE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4641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>
            <a:extLst>
              <a:ext uri="{FF2B5EF4-FFF2-40B4-BE49-F238E27FC236}">
                <a16:creationId xmlns:a16="http://schemas.microsoft.com/office/drawing/2014/main" id="{9D0A4042-E388-4B1E-AAD9-EBA7E7A8FDC8}"/>
              </a:ext>
            </a:extLst>
          </p:cNvPr>
          <p:cNvSpPr/>
          <p:nvPr/>
        </p:nvSpPr>
        <p:spPr>
          <a:xfrm>
            <a:off x="661306" y="383721"/>
            <a:ext cx="1802609" cy="5551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实验结果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0284BB8-9B9E-4901-A0C7-61A94AB37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868" y="2183320"/>
            <a:ext cx="11048263" cy="296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431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>
            <a:extLst>
              <a:ext uri="{FF2B5EF4-FFF2-40B4-BE49-F238E27FC236}">
                <a16:creationId xmlns:a16="http://schemas.microsoft.com/office/drawing/2014/main" id="{9D0A4042-E388-4B1E-AAD9-EBA7E7A8FDC8}"/>
              </a:ext>
            </a:extLst>
          </p:cNvPr>
          <p:cNvSpPr/>
          <p:nvPr/>
        </p:nvSpPr>
        <p:spPr>
          <a:xfrm>
            <a:off x="661306" y="383721"/>
            <a:ext cx="1802609" cy="5551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实验结果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8F3FA64-BD12-470F-8FA7-F2687BEE5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955" y="1396093"/>
            <a:ext cx="6344089" cy="521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429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>
            <a:extLst>
              <a:ext uri="{FF2B5EF4-FFF2-40B4-BE49-F238E27FC236}">
                <a16:creationId xmlns:a16="http://schemas.microsoft.com/office/drawing/2014/main" id="{9D0A4042-E388-4B1E-AAD9-EBA7E7A8FDC8}"/>
              </a:ext>
            </a:extLst>
          </p:cNvPr>
          <p:cNvSpPr/>
          <p:nvPr/>
        </p:nvSpPr>
        <p:spPr>
          <a:xfrm>
            <a:off x="661306" y="383721"/>
            <a:ext cx="1802609" cy="5551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实验结果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6B53446-5106-4BFC-A70A-889BE7383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173" y="1860953"/>
            <a:ext cx="11407652" cy="382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629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>
            <a:extLst>
              <a:ext uri="{FF2B5EF4-FFF2-40B4-BE49-F238E27FC236}">
                <a16:creationId xmlns:a16="http://schemas.microsoft.com/office/drawing/2014/main" id="{9D0A4042-E388-4B1E-AAD9-EBA7E7A8FDC8}"/>
              </a:ext>
            </a:extLst>
          </p:cNvPr>
          <p:cNvSpPr/>
          <p:nvPr/>
        </p:nvSpPr>
        <p:spPr>
          <a:xfrm>
            <a:off x="661306" y="383721"/>
            <a:ext cx="1802609" cy="5551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实验结果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0D53F7F-DFC4-46A3-A6B4-D9EC4D788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59" y="1671245"/>
            <a:ext cx="11333081" cy="382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173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>
            <a:extLst>
              <a:ext uri="{FF2B5EF4-FFF2-40B4-BE49-F238E27FC236}">
                <a16:creationId xmlns:a16="http://schemas.microsoft.com/office/drawing/2014/main" id="{9D0A4042-E388-4B1E-AAD9-EBA7E7A8FDC8}"/>
              </a:ext>
            </a:extLst>
          </p:cNvPr>
          <p:cNvSpPr/>
          <p:nvPr/>
        </p:nvSpPr>
        <p:spPr>
          <a:xfrm>
            <a:off x="661306" y="383721"/>
            <a:ext cx="1802609" cy="5551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实验结果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BC91C13-8870-4BBF-966F-4C8AC2ED9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771" y="1692124"/>
            <a:ext cx="11256458" cy="478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216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>
            <a:extLst>
              <a:ext uri="{FF2B5EF4-FFF2-40B4-BE49-F238E27FC236}">
                <a16:creationId xmlns:a16="http://schemas.microsoft.com/office/drawing/2014/main" id="{9D0A4042-E388-4B1E-AAD9-EBA7E7A8FDC8}"/>
              </a:ext>
            </a:extLst>
          </p:cNvPr>
          <p:cNvSpPr/>
          <p:nvPr/>
        </p:nvSpPr>
        <p:spPr>
          <a:xfrm>
            <a:off x="661306" y="383721"/>
            <a:ext cx="1802609" cy="5551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实验结果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B55F03D-9573-45F2-89A3-A7F3C138F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900" y="2061116"/>
            <a:ext cx="7124199" cy="273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293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7562D4A-AEF7-4657-A54C-7167269C3902}"/>
              </a:ext>
            </a:extLst>
          </p:cNvPr>
          <p:cNvSpPr txBox="1"/>
          <p:nvPr/>
        </p:nvSpPr>
        <p:spPr>
          <a:xfrm>
            <a:off x="636815" y="1507672"/>
            <a:ext cx="69365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/>
              <a:t>在该框架下，评估一个群体对某个项目的偏好有两个关键因素：</a:t>
            </a:r>
            <a:endParaRPr lang="en-US" altLang="zh-CN" dirty="0"/>
          </a:p>
          <a:p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如何获取一个群体的语义表示。</a:t>
            </a:r>
            <a:endParaRPr lang="en-US" altLang="zh-CN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如何建模一个群体与一个项目的交互。</a:t>
            </a:r>
            <a:endParaRPr lang="zh-CN" altLang="en-US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7A30E719-0C16-4287-A1B6-1618DB733BCC}"/>
              </a:ext>
            </a:extLst>
          </p:cNvPr>
          <p:cNvSpPr/>
          <p:nvPr/>
        </p:nvSpPr>
        <p:spPr>
          <a:xfrm>
            <a:off x="636815" y="381783"/>
            <a:ext cx="1869621" cy="5225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总结与未来工作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14A998-9673-419F-AEFA-F31D41E68010}"/>
              </a:ext>
            </a:extLst>
          </p:cNvPr>
          <p:cNvSpPr txBox="1"/>
          <p:nvPr/>
        </p:nvSpPr>
        <p:spPr>
          <a:xfrm>
            <a:off x="636815" y="3126318"/>
            <a:ext cx="110914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/>
              <a:t>未来的工作：</a:t>
            </a:r>
            <a:endParaRPr lang="en-US" altLang="zh-CN" dirty="0"/>
          </a:p>
          <a:p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探索社会网络的效用，因为它包含有价值的信息在“用户如何形成组以及用户如何相信彼此”方面。</a:t>
            </a:r>
            <a:endParaRPr lang="en-US" altLang="zh-CN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用一种在线的形式实现组推荐系统（在线学习、推荐）。</a:t>
            </a:r>
            <a:endParaRPr lang="zh-CN" altLang="en-US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3427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89D2BC9-A782-4BCE-993D-D16DC005F8EA}"/>
              </a:ext>
            </a:extLst>
          </p:cNvPr>
          <p:cNvSpPr txBox="1"/>
          <p:nvPr/>
        </p:nvSpPr>
        <p:spPr>
          <a:xfrm>
            <a:off x="481694" y="3553395"/>
            <a:ext cx="5012871" cy="2166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本文所做的主要贡献：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第一个使用神经网络学习融合策略的组推荐。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不仅包含</a:t>
            </a:r>
            <a:r>
              <a:rPr lang="en-US" altLang="zh-CN" dirty="0"/>
              <a:t>group-item</a:t>
            </a:r>
            <a:r>
              <a:rPr lang="zh-CN" altLang="en-US" dirty="0"/>
              <a:t>的交互，而且进一步整合</a:t>
            </a:r>
            <a:r>
              <a:rPr lang="en-US" altLang="zh-CN" dirty="0"/>
              <a:t>user-item</a:t>
            </a:r>
            <a:r>
              <a:rPr lang="zh-CN" altLang="en-US" dirty="0"/>
              <a:t>交互改进组推荐。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减轻冷启动问题。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F366FE0-B598-4EF3-AC8D-67399EBC9F45}"/>
              </a:ext>
            </a:extLst>
          </p:cNvPr>
          <p:cNvSpPr/>
          <p:nvPr/>
        </p:nvSpPr>
        <p:spPr>
          <a:xfrm>
            <a:off x="628651" y="359230"/>
            <a:ext cx="1885950" cy="604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研究意义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31A08E5-209D-483B-960F-10C5848CA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017" y="1307868"/>
            <a:ext cx="5745333" cy="478699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2054333-8231-48B2-A386-CBAC537A1FF5}"/>
              </a:ext>
            </a:extLst>
          </p:cNvPr>
          <p:cNvSpPr txBox="1"/>
          <p:nvPr/>
        </p:nvSpPr>
        <p:spPr>
          <a:xfrm>
            <a:off x="481694" y="1401664"/>
            <a:ext cx="5094514" cy="1895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之前工作存在的问题：</a:t>
            </a:r>
            <a:endParaRPr lang="en-US" altLang="zh-CN" sz="2000" b="1" dirty="0">
              <a:solidFill>
                <a:srgbClr val="FF0000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  <a:cs typeface="Arial" panose="020B0604020202020204" pitchFamily="34" charset="0"/>
              </a:rPr>
              <a:t>       </a:t>
            </a:r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  <a:cs typeface="Arial" panose="020B0604020202020204" pitchFamily="34" charset="0"/>
              </a:rPr>
              <a:t>当前存在的大多数的组推荐系统使用预定义好的策略</a:t>
            </a:r>
            <a:r>
              <a:rPr lang="zh-CN" altLang="en-US" sz="2000">
                <a:latin typeface="华文宋体" panose="02010600040101010101" pitchFamily="2" charset="-122"/>
                <a:ea typeface="华文宋体" panose="02010600040101010101" pitchFamily="2" charset="-122"/>
                <a:cs typeface="Arial" panose="020B0604020202020204" pitchFamily="34" charset="0"/>
              </a:rPr>
              <a:t>来进行组推荐</a:t>
            </a:r>
            <a:r>
              <a:rPr lang="en-US" altLang="zh-CN" sz="2000" dirty="0">
                <a:latin typeface="华文宋体" panose="02010600040101010101" pitchFamily="2" charset="-122"/>
                <a:ea typeface="华文宋体" panose="02010600040101010101" pitchFamily="2" charset="-122"/>
                <a:cs typeface="Arial" panose="020B0604020202020204" pitchFamily="34" charset="0"/>
              </a:rPr>
              <a:t>(</a:t>
            </a:r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  <a:cs typeface="Arial" panose="020B0604020202020204" pitchFamily="34" charset="0"/>
              </a:rPr>
              <a:t>比如</a:t>
            </a:r>
            <a:r>
              <a:rPr lang="en-US" altLang="zh-CN" sz="2000" dirty="0">
                <a:latin typeface="华文宋体" panose="02010600040101010101" pitchFamily="2" charset="-122"/>
                <a:ea typeface="华文宋体" panose="02010600040101010101" pitchFamily="2" charset="-122"/>
                <a:cs typeface="Arial" panose="020B0604020202020204" pitchFamily="34" charset="0"/>
              </a:rPr>
              <a:t>average,</a:t>
            </a:r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华文宋体" panose="02010600040101010101" pitchFamily="2" charset="-122"/>
                <a:ea typeface="华文宋体" panose="02010600040101010101" pitchFamily="2" charset="-122"/>
                <a:cs typeface="Arial" panose="020B0604020202020204" pitchFamily="34" charset="0"/>
              </a:rPr>
              <a:t>least misery, maximum satisfaction)</a:t>
            </a:r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  <a:cs typeface="Arial" panose="020B0604020202020204" pitchFamily="34" charset="0"/>
              </a:rPr>
              <a:t>效果不佳。</a:t>
            </a:r>
          </a:p>
        </p:txBody>
      </p:sp>
    </p:spTree>
    <p:extLst>
      <p:ext uri="{BB962C8B-B14F-4D97-AF65-F5344CB8AC3E}">
        <p14:creationId xmlns:p14="http://schemas.microsoft.com/office/powerpoint/2010/main" val="11370113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FC23CAF-9C81-40C5-9C5C-71FE847A16E4}"/>
              </a:ext>
            </a:extLst>
          </p:cNvPr>
          <p:cNvSpPr txBox="1"/>
          <p:nvPr/>
        </p:nvSpPr>
        <p:spPr>
          <a:xfrm>
            <a:off x="3466682" y="2705725"/>
            <a:ext cx="617973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/>
              <a:t>Thank you</a:t>
            </a:r>
            <a:r>
              <a:rPr lang="zh-CN" altLang="en-US" sz="8800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2131690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687BBAE-333A-424E-9983-C18089F47118}"/>
              </a:ext>
            </a:extLst>
          </p:cNvPr>
          <p:cNvSpPr txBox="1"/>
          <p:nvPr/>
        </p:nvSpPr>
        <p:spPr>
          <a:xfrm>
            <a:off x="683289" y="1337005"/>
            <a:ext cx="101196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作者提出了一种新的推荐模型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——AGREE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，基于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neural attention network </a:t>
            </a:r>
          </a:p>
          <a:p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and neural collaborative filtering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B22E8FF-DF05-4C87-B882-365DD51E8F20}"/>
              </a:ext>
            </a:extLst>
          </p:cNvPr>
          <p:cNvSpPr txBox="1"/>
          <p:nvPr/>
        </p:nvSpPr>
        <p:spPr>
          <a:xfrm>
            <a:off x="266910" y="2444115"/>
            <a:ext cx="670539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采用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attention mechanism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来适应组的表示。</a:t>
            </a:r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通过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NCF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来学习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group-item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之间的交互作用。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进一步整合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user-item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之间的作用关系到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AGREE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中。</a:t>
            </a:r>
          </a:p>
          <a:p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693F3D24-31B1-468F-A2C3-288D55B06612}"/>
              </a:ext>
            </a:extLst>
          </p:cNvPr>
          <p:cNvSpPr/>
          <p:nvPr/>
        </p:nvSpPr>
        <p:spPr>
          <a:xfrm>
            <a:off x="683289" y="291402"/>
            <a:ext cx="2296675" cy="6205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AGREE</a:t>
            </a:r>
            <a:r>
              <a:rPr lang="zh-CN" altLang="en-US" sz="2800" b="1" dirty="0"/>
              <a:t>模型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FE57496-BD58-40AD-85AB-CD81C5DACAC1}"/>
              </a:ext>
            </a:extLst>
          </p:cNvPr>
          <p:cNvSpPr txBox="1"/>
          <p:nvPr/>
        </p:nvSpPr>
        <p:spPr>
          <a:xfrm>
            <a:off x="763698" y="4126002"/>
            <a:ext cx="48013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实验表明，该模型不仅提高了</a:t>
            </a:r>
            <a:r>
              <a:rPr lang="zh-CN" altLang="en-US" dirty="0">
                <a:solidFill>
                  <a:srgbClr val="FF0000"/>
                </a:solidFill>
              </a:rPr>
              <a:t>组</a:t>
            </a:r>
            <a:r>
              <a:rPr lang="zh-CN" altLang="en-US" dirty="0"/>
              <a:t>的推荐效果，</a:t>
            </a:r>
            <a:endParaRPr lang="en-US" altLang="zh-CN" dirty="0"/>
          </a:p>
          <a:p>
            <a:r>
              <a:rPr lang="zh-CN" altLang="en-US" dirty="0"/>
              <a:t>而且提高了</a:t>
            </a:r>
            <a:r>
              <a:rPr lang="zh-CN" altLang="en-US" dirty="0">
                <a:solidFill>
                  <a:srgbClr val="FF0000"/>
                </a:solidFill>
              </a:rPr>
              <a:t>用户</a:t>
            </a:r>
            <a:r>
              <a:rPr lang="zh-CN" altLang="en-US" dirty="0"/>
              <a:t>的推荐效果，特别是那些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冷启动用户</a:t>
            </a:r>
            <a:r>
              <a:rPr lang="en-US" altLang="zh-CN" dirty="0"/>
              <a:t>(</a:t>
            </a:r>
            <a:r>
              <a:rPr lang="zh-CN" altLang="en-US" dirty="0"/>
              <a:t>没有历史记录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C42F6872-1E17-4070-A38F-C9892F761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300" y="2634809"/>
            <a:ext cx="4537889" cy="298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505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D2A9E52B-B4D7-407B-A59C-2439CFFAC44B}"/>
              </a:ext>
            </a:extLst>
          </p:cNvPr>
          <p:cNvSpPr/>
          <p:nvPr/>
        </p:nvSpPr>
        <p:spPr>
          <a:xfrm>
            <a:off x="683289" y="291402"/>
            <a:ext cx="3504990" cy="6205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注意力群组表征学习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35C30AE-CF92-4B1B-9A55-0C17B5A08126}"/>
              </a:ext>
            </a:extLst>
          </p:cNvPr>
          <p:cNvSpPr txBox="1"/>
          <p:nvPr/>
        </p:nvSpPr>
        <p:spPr>
          <a:xfrm>
            <a:off x="1102179" y="1674674"/>
            <a:ext cx="103441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        传统的群组偏好融合策略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(AVG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、最小痛苦、最大满意度等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是数据独立的，缺乏动态调整组成员权重的灵活性。采用注意力来学习融合策略，它的基本思想是将一组表示压缩层一个加权和的表示。权重学习来自于神经网络。</a:t>
            </a:r>
            <a:endParaRPr lang="en-US" altLang="zh-CN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        具体地说：平均数等于给所有成员赋予一个统一的权重，最小痛苦和最大满意对应于只给部分成员分配权重。注意力的权重是给所有成员都分配权重。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E9EE66A-C582-4252-9277-94ADE468D668}"/>
              </a:ext>
            </a:extLst>
          </p:cNvPr>
          <p:cNvSpPr txBox="1"/>
          <p:nvPr/>
        </p:nvSpPr>
        <p:spPr>
          <a:xfrm>
            <a:off x="683289" y="130534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 Black" panose="020B0A04020102020204" pitchFamily="34" charset="0"/>
              </a:rPr>
              <a:t>(1)</a:t>
            </a:r>
            <a:r>
              <a:rPr lang="zh-CN" altLang="en-US" dirty="0">
                <a:latin typeface="Arial Black" panose="020B0A04020102020204" pitchFamily="34" charset="0"/>
              </a:rPr>
              <a:t> 动机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492ED73-503C-4F15-B230-28FA5F7904FC}"/>
              </a:ext>
            </a:extLst>
          </p:cNvPr>
          <p:cNvSpPr txBox="1"/>
          <p:nvPr/>
        </p:nvSpPr>
        <p:spPr>
          <a:xfrm>
            <a:off x="683289" y="3509505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 Black" panose="020B0A04020102020204" pitchFamily="34" charset="0"/>
              </a:rPr>
              <a:t>(2)</a:t>
            </a:r>
            <a:r>
              <a:rPr lang="zh-CN" altLang="en-US" dirty="0">
                <a:latin typeface="Arial Black" panose="020B0A04020102020204" pitchFamily="34" charset="0"/>
              </a:rPr>
              <a:t> 方法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1F777D5-C5EA-4281-8B76-B78F87C612B1}"/>
              </a:ext>
            </a:extLst>
          </p:cNvPr>
          <p:cNvSpPr/>
          <p:nvPr/>
        </p:nvSpPr>
        <p:spPr>
          <a:xfrm>
            <a:off x="2027165" y="3830975"/>
            <a:ext cx="46346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组的嵌入向量 </a:t>
            </a:r>
            <a:r>
              <a:rPr lang="en-US" altLang="zh-CN" dirty="0">
                <a:solidFill>
                  <a:srgbClr val="FF0000"/>
                </a:solidFill>
              </a:rPr>
              <a:t>= </a:t>
            </a:r>
            <a:r>
              <a:rPr lang="zh-CN" altLang="en-US" dirty="0">
                <a:solidFill>
                  <a:srgbClr val="FF0000"/>
                </a:solidFill>
              </a:rPr>
              <a:t>用户特征融合 </a:t>
            </a:r>
            <a:r>
              <a:rPr lang="en-US" altLang="zh-CN" dirty="0">
                <a:solidFill>
                  <a:srgbClr val="FF0000"/>
                </a:solidFill>
              </a:rPr>
              <a:t>+ </a:t>
            </a:r>
            <a:r>
              <a:rPr lang="zh-CN" altLang="en-US" dirty="0">
                <a:solidFill>
                  <a:srgbClr val="FF0000"/>
                </a:solidFill>
              </a:rPr>
              <a:t>组偏好特征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AAF13A0-A00D-4DB6-B235-3E37BAE19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7165" y="4438530"/>
            <a:ext cx="8137670" cy="1627534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E778B3DB-E321-431A-AB10-A16CAAD15440}"/>
              </a:ext>
            </a:extLst>
          </p:cNvPr>
          <p:cNvSpPr/>
          <p:nvPr/>
        </p:nvSpPr>
        <p:spPr>
          <a:xfrm>
            <a:off x="2027165" y="6256425"/>
            <a:ext cx="6261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注：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gl(j) 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表示嵌入组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gl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专门用来预测其在目标项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Vj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上的偏好。</a:t>
            </a:r>
          </a:p>
        </p:txBody>
      </p:sp>
    </p:spTree>
    <p:extLst>
      <p:ext uri="{BB962C8B-B14F-4D97-AF65-F5344CB8AC3E}">
        <p14:creationId xmlns:p14="http://schemas.microsoft.com/office/powerpoint/2010/main" val="1918227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D2A9E52B-B4D7-407B-A59C-2439CFFAC44B}"/>
              </a:ext>
            </a:extLst>
          </p:cNvPr>
          <p:cNvSpPr/>
          <p:nvPr/>
        </p:nvSpPr>
        <p:spPr>
          <a:xfrm>
            <a:off x="683289" y="291402"/>
            <a:ext cx="3504990" cy="6205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注意力群组表征学习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0DEC1C8-5DDA-42AD-8801-901CA164C711}"/>
              </a:ext>
            </a:extLst>
          </p:cNvPr>
          <p:cNvSpPr/>
          <p:nvPr/>
        </p:nvSpPr>
        <p:spPr>
          <a:xfrm>
            <a:off x="762546" y="1244084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用户特征融合：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28C7681-7270-4BD0-A912-3F17254ED1C2}"/>
              </a:ext>
            </a:extLst>
          </p:cNvPr>
          <p:cNvSpPr/>
          <p:nvPr/>
        </p:nvSpPr>
        <p:spPr>
          <a:xfrm>
            <a:off x="1031966" y="2086532"/>
            <a:ext cx="69771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对群组成员用户特征嵌入进行加权求和，其中系数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α(j , t 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表示</a:t>
            </a:r>
            <a:endParaRPr lang="en-US" altLang="zh-CN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成员用户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Ut 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在决定群组对项 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Vj 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的选择时的影响权重参数。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F529008-8B62-4642-8708-9E6C18DE0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773" y="3342892"/>
            <a:ext cx="5153025" cy="1285875"/>
          </a:xfrm>
          <a:prstGeom prst="rect">
            <a:avLst/>
          </a:prstGeom>
        </p:spPr>
      </p:pic>
      <p:sp>
        <p:nvSpPr>
          <p:cNvPr id="13" name="左大括号 12">
            <a:extLst>
              <a:ext uri="{FF2B5EF4-FFF2-40B4-BE49-F238E27FC236}">
                <a16:creationId xmlns:a16="http://schemas.microsoft.com/office/drawing/2014/main" id="{C12E25AC-3731-4FC6-A5F0-E0A89409630A}"/>
              </a:ext>
            </a:extLst>
          </p:cNvPr>
          <p:cNvSpPr/>
          <p:nvPr/>
        </p:nvSpPr>
        <p:spPr>
          <a:xfrm>
            <a:off x="6723671" y="3147271"/>
            <a:ext cx="281286" cy="16771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A60337B-E95E-4F05-BB0E-ECD7EA350BB7}"/>
              </a:ext>
            </a:extLst>
          </p:cNvPr>
          <p:cNvSpPr/>
          <p:nvPr/>
        </p:nvSpPr>
        <p:spPr>
          <a:xfrm>
            <a:off x="7127966" y="3165801"/>
            <a:ext cx="4493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Pv </a:t>
            </a:r>
            <a:r>
              <a:rPr lang="zh-CN" altLang="en-US" dirty="0">
                <a:latin typeface="DejaVu Sans Mono" panose="020B0609030804020204" pitchFamily="49" charset="0"/>
                <a:ea typeface="华文宋体" panose="02010600040101010101" pitchFamily="2" charset="-122"/>
                <a:cs typeface="DejaVu Sans Mono" panose="020B0609030804020204" pitchFamily="49" charset="0"/>
              </a:rPr>
              <a:t>和 </a:t>
            </a:r>
            <a:r>
              <a:rPr lang="en-US" altLang="zh-CN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Pu </a:t>
            </a:r>
            <a:r>
              <a:rPr lang="zh-CN" altLang="en-US" dirty="0">
                <a:latin typeface="DejaVu Sans Mono" panose="020B0609030804020204" pitchFamily="49" charset="0"/>
                <a:ea typeface="华文宋体" panose="02010600040101010101" pitchFamily="2" charset="-122"/>
                <a:cs typeface="DejaVu Sans Mono" panose="020B0609030804020204" pitchFamily="49" charset="0"/>
              </a:rPr>
              <a:t>是</a:t>
            </a:r>
            <a:r>
              <a:rPr lang="en-US" altLang="zh-CN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attention</a:t>
            </a:r>
            <a:r>
              <a:rPr lang="zh-CN" altLang="en-US" dirty="0">
                <a:latin typeface="DejaVu Sans Mono" panose="020B0609030804020204" pitchFamily="49" charset="0"/>
                <a:ea typeface="华文宋体" panose="02010600040101010101" pitchFamily="2" charset="-122"/>
                <a:cs typeface="DejaVu Sans Mono" panose="020B0609030804020204" pitchFamily="49" charset="0"/>
              </a:rPr>
              <a:t>网络的权重矩阵</a:t>
            </a:r>
            <a:endParaRPr lang="zh-CN" altLang="en-US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8104659-87F4-4079-93E8-CE0C66F32783}"/>
              </a:ext>
            </a:extLst>
          </p:cNvPr>
          <p:cNvSpPr/>
          <p:nvPr/>
        </p:nvSpPr>
        <p:spPr>
          <a:xfrm>
            <a:off x="7127966" y="3467026"/>
            <a:ext cx="1939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</a:t>
            </a:r>
            <a:r>
              <a:rPr lang="zh-CN" altLang="en-US" dirty="0">
                <a:latin typeface="DejaVu Sans Mono" panose="020B0609030804020204" pitchFamily="49" charset="0"/>
                <a:ea typeface="华文宋体" panose="02010600040101010101" pitchFamily="2" charset="-122"/>
                <a:cs typeface="DejaVu Sans Mono" panose="020B0609030804020204" pitchFamily="49" charset="0"/>
              </a:rPr>
              <a:t>为隐藏层的偏差</a:t>
            </a:r>
            <a:endParaRPr lang="zh-CN" altLang="en-US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7EB4AD9-673E-4626-8D0E-9CD62CAE4778}"/>
              </a:ext>
            </a:extLst>
          </p:cNvPr>
          <p:cNvSpPr/>
          <p:nvPr/>
        </p:nvSpPr>
        <p:spPr>
          <a:xfrm>
            <a:off x="7127966" y="3804092"/>
            <a:ext cx="1478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</a:t>
            </a:r>
            <a:r>
              <a:rPr lang="zh-CN" altLang="en-US" dirty="0">
                <a:latin typeface="DejaVu Sans Mono" panose="020B0609030804020204" pitchFamily="49" charset="0"/>
                <a:ea typeface="华文宋体" panose="02010600040101010101" pitchFamily="2" charset="-122"/>
                <a:cs typeface="DejaVu Sans Mono" panose="020B0609030804020204" pitchFamily="49" charset="0"/>
              </a:rPr>
              <a:t>为权重向量</a:t>
            </a:r>
            <a:endParaRPr lang="zh-CN" altLang="en-US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3D6DBED-BBF4-45C2-8163-76B82B37CB52}"/>
              </a:ext>
            </a:extLst>
          </p:cNvPr>
          <p:cNvSpPr/>
          <p:nvPr/>
        </p:nvSpPr>
        <p:spPr>
          <a:xfrm>
            <a:off x="7127966" y="4137583"/>
            <a:ext cx="1896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ReLU</a:t>
            </a:r>
            <a:r>
              <a:rPr lang="zh-CN" altLang="en-US" dirty="0">
                <a:latin typeface="DejaVu Sans Mono" panose="020B0609030804020204" pitchFamily="49" charset="0"/>
                <a:ea typeface="华文宋体" panose="02010600040101010101" pitchFamily="2" charset="-122"/>
                <a:cs typeface="DejaVu Sans Mono" panose="020B0609030804020204" pitchFamily="49" charset="0"/>
              </a:rPr>
              <a:t>为激活函数</a:t>
            </a:r>
            <a:endParaRPr lang="zh-CN" altLang="en-US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5C8B036-BF45-4E93-AC8D-7B33462B342F}"/>
              </a:ext>
            </a:extLst>
          </p:cNvPr>
          <p:cNvSpPr/>
          <p:nvPr/>
        </p:nvSpPr>
        <p:spPr>
          <a:xfrm>
            <a:off x="7127965" y="4474649"/>
            <a:ext cx="2680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Kl</a:t>
            </a:r>
            <a:r>
              <a:rPr lang="zh-CN" altLang="en-US" dirty="0">
                <a:latin typeface="DejaVu Sans Mono" panose="020B0609030804020204" pitchFamily="49" charset="0"/>
                <a:ea typeface="华文宋体" panose="02010600040101010101" pitchFamily="2" charset="-122"/>
                <a:cs typeface="DejaVu Sans Mono" panose="020B0609030804020204" pitchFamily="49" charset="0"/>
              </a:rPr>
              <a:t>包含了组</a:t>
            </a:r>
            <a:r>
              <a:rPr lang="en-US" altLang="zh-CN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</a:t>
            </a:r>
            <a:r>
              <a:rPr lang="zh-CN" altLang="en-US" dirty="0">
                <a:latin typeface="DejaVu Sans Mono" panose="020B0609030804020204" pitchFamily="49" charset="0"/>
                <a:ea typeface="华文宋体" panose="02010600040101010101" pitchFamily="2" charset="-122"/>
                <a:cs typeface="DejaVu Sans Mono" panose="020B0609030804020204" pitchFamily="49" charset="0"/>
              </a:rPr>
              <a:t>的用户索引</a:t>
            </a:r>
            <a:endParaRPr lang="zh-CN" altLang="en-US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41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D2A9E52B-B4D7-407B-A59C-2439CFFAC44B}"/>
              </a:ext>
            </a:extLst>
          </p:cNvPr>
          <p:cNvSpPr/>
          <p:nvPr/>
        </p:nvSpPr>
        <p:spPr>
          <a:xfrm>
            <a:off x="683289" y="291402"/>
            <a:ext cx="3504990" cy="6205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注意力群组表征学习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0DEC1C8-5DDA-42AD-8801-901CA164C711}"/>
              </a:ext>
            </a:extLst>
          </p:cNvPr>
          <p:cNvSpPr/>
          <p:nvPr/>
        </p:nvSpPr>
        <p:spPr>
          <a:xfrm>
            <a:off x="683289" y="1244084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用户嵌入特征融合策略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CA7F81C-457A-4913-9B0A-C95C33FB3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8192" y="1613416"/>
            <a:ext cx="7499661" cy="465968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7190F7A-606A-4C3F-A429-A6D7FCBAE1B3}"/>
              </a:ext>
            </a:extLst>
          </p:cNvPr>
          <p:cNvSpPr/>
          <p:nvPr/>
        </p:nvSpPr>
        <p:spPr>
          <a:xfrm>
            <a:off x="683289" y="1945557"/>
            <a:ext cx="325189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右图为用户嵌入特征融合策略。利用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attention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，允许每个成员用户在组决策中作出贡献，其中用户贡献取决于其历史偏好和目标性的属性，这些属性是从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group—item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交互和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user—item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交互的历史数据中学到的。</a:t>
            </a:r>
          </a:p>
        </p:txBody>
      </p:sp>
    </p:spTree>
    <p:extLst>
      <p:ext uri="{BB962C8B-B14F-4D97-AF65-F5344CB8AC3E}">
        <p14:creationId xmlns:p14="http://schemas.microsoft.com/office/powerpoint/2010/main" val="622902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D2A9E52B-B4D7-407B-A59C-2439CFFAC44B}"/>
              </a:ext>
            </a:extLst>
          </p:cNvPr>
          <p:cNvSpPr/>
          <p:nvPr/>
        </p:nvSpPr>
        <p:spPr>
          <a:xfrm>
            <a:off x="683289" y="291402"/>
            <a:ext cx="3504990" cy="6205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注意力群组表征学习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0DEC1C8-5DDA-42AD-8801-901CA164C711}"/>
              </a:ext>
            </a:extLst>
          </p:cNvPr>
          <p:cNvSpPr/>
          <p:nvPr/>
        </p:nvSpPr>
        <p:spPr>
          <a:xfrm>
            <a:off x="683289" y="1244084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组偏好嵌入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3A66F5E-B854-405A-96C6-BCDE8DCDADBF}"/>
              </a:ext>
            </a:extLst>
          </p:cNvPr>
          <p:cNvSpPr/>
          <p:nvPr/>
        </p:nvSpPr>
        <p:spPr>
          <a:xfrm>
            <a:off x="683289" y="1826683"/>
            <a:ext cx="10820190" cy="1165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华文宋体" panose="02010600040101010101" pitchFamily="2" charset="-122"/>
                <a:ea typeface="华文宋体" panose="02010600040101010101" pitchFamily="2" charset="-122"/>
              </a:rPr>
              <a:t>        目的是考虑一个群体的一般偏好，在某些情况下，当用户组成一个组时，他们可能追求一个与每个用户偏好不同的目标。例如：一个三口之家，孩子喜欢卡通片，父母喜欢浪漫片，但他们去看电影时，最后选择的电影可能是一部教育片。将组偏好嵌入和用户嵌入融合进行组合，采用了一个</a:t>
            </a:r>
            <a:r>
              <a:rPr lang="zh-CN" altLang="en-US" sz="1600" dirty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简单的加法操作</a:t>
            </a:r>
            <a:r>
              <a:rPr lang="zh-CN" altLang="en-US" sz="1600" dirty="0">
                <a:latin typeface="华文宋体" panose="02010600040101010101" pitchFamily="2" charset="-122"/>
                <a:ea typeface="华文宋体" panose="0201060004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476170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D2A9E52B-B4D7-407B-A59C-2439CFFAC44B}"/>
              </a:ext>
            </a:extLst>
          </p:cNvPr>
          <p:cNvSpPr/>
          <p:nvPr/>
        </p:nvSpPr>
        <p:spPr>
          <a:xfrm>
            <a:off x="683289" y="291402"/>
            <a:ext cx="3643782" cy="6205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基于</a:t>
            </a:r>
            <a:r>
              <a:rPr lang="en-US" altLang="zh-CN" sz="2800" b="1" dirty="0"/>
              <a:t>NCF</a:t>
            </a:r>
            <a:r>
              <a:rPr lang="zh-CN" altLang="en-US" sz="2800" b="1" dirty="0"/>
              <a:t>的交互学习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842B7F4-9371-4CDD-8D88-81F57E5A335E}"/>
              </a:ext>
            </a:extLst>
          </p:cNvPr>
          <p:cNvSpPr/>
          <p:nvPr/>
        </p:nvSpPr>
        <p:spPr>
          <a:xfrm>
            <a:off x="683289" y="1312039"/>
            <a:ext cx="449286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j-lt"/>
              </a:rPr>
              <a:t>选择</a:t>
            </a:r>
            <a:r>
              <a:rPr lang="en-US" altLang="zh-CN" dirty="0">
                <a:latin typeface="+mj-lt"/>
              </a:rPr>
              <a:t>NCF</a:t>
            </a:r>
            <a:r>
              <a:rPr lang="zh-CN" altLang="en-US" dirty="0">
                <a:latin typeface="+mj-lt"/>
              </a:rPr>
              <a:t>的原因：</a:t>
            </a:r>
          </a:p>
          <a:p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        NCF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是用于项目推荐的多层神经网络框架。</a:t>
            </a:r>
            <a:r>
              <a:rPr lang="zh-CN" altLang="en-US" dirty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其思想是将用户嵌入和项目嵌入 输入专用的神经网络，以从数据中学习交互功能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。由于神经网络具有较强的数据拟合能力，因此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NCF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框架比传统的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MF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模型具有更强的泛化能力，而传统的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MF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模型仅仅才要看过数据无关的内积函数作为交互函数。因此，选择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NCF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框架对嵌入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表示用户、项目和组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和交互功能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预测用户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—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项目 和 组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—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项目交互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执行端对端学习。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2594EEB-4120-4E0E-AF0D-ECB8813F3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003" y="1556967"/>
            <a:ext cx="6265029" cy="484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907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D2A9E52B-B4D7-407B-A59C-2439CFFAC44B}"/>
              </a:ext>
            </a:extLst>
          </p:cNvPr>
          <p:cNvSpPr/>
          <p:nvPr/>
        </p:nvSpPr>
        <p:spPr>
          <a:xfrm>
            <a:off x="683289" y="291402"/>
            <a:ext cx="3643782" cy="6205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基于</a:t>
            </a:r>
            <a:r>
              <a:rPr lang="en-US" altLang="zh-CN" sz="2800" b="1" dirty="0"/>
              <a:t>NCF</a:t>
            </a:r>
            <a:r>
              <a:rPr lang="zh-CN" altLang="en-US" sz="2800" b="1" dirty="0"/>
              <a:t>的交互学习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E2D0039-60FB-415A-BB79-9222751BFE2F}"/>
              </a:ext>
            </a:extLst>
          </p:cNvPr>
          <p:cNvSpPr/>
          <p:nvPr/>
        </p:nvSpPr>
        <p:spPr>
          <a:xfrm>
            <a:off x="683289" y="1345283"/>
            <a:ext cx="930979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+mn-ea"/>
              </a:rPr>
              <a:t>NCF</a:t>
            </a:r>
            <a:r>
              <a:rPr lang="zh-CN" altLang="en-US" b="1" dirty="0">
                <a:latin typeface="+mn-ea"/>
              </a:rPr>
              <a:t>过程：</a:t>
            </a:r>
            <a:endParaRPr lang="en-US" altLang="zh-CN" b="1" dirty="0">
              <a:latin typeface="+mn-ea"/>
            </a:endParaRPr>
          </a:p>
          <a:p>
            <a:endParaRPr lang="zh-CN" altLang="en-US" b="1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rgbClr val="7030A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目标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：</a:t>
            </a:r>
            <a:endParaRPr lang="en-US" altLang="zh-CN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algn="just"/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             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同时为组和用户进行推荐，故设计了将用户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—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项目和组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—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项目交互功能一起学习。</a:t>
            </a:r>
            <a:endParaRPr lang="en-US" altLang="zh-CN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algn="just"/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     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给定用户项对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(Ui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，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Vj)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或组项对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(Gl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，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Vj)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，表示层首先返回每个给定实体的嵌入向量。</a:t>
            </a:r>
            <a:endParaRPr lang="en-US" altLang="zh-CN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algn="just"/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     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然后进入池化层和隐藏层，最后获得预测分数。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rgbClr val="7030A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池化层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：</a:t>
            </a:r>
            <a:endParaRPr lang="en-US" altLang="zh-CN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             输入是组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—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项目对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(Gl(j)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，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Vj)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，池化层首先在他们的嵌入上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即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Gl(j)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和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Vj) 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进行点积，</a:t>
            </a:r>
            <a:endParaRPr lang="en-US" altLang="zh-CN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      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然后将它们和原始嵌入连接成矩阵。</a:t>
            </a:r>
            <a:endParaRPr lang="en-US" altLang="zh-CN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endParaRPr lang="en-US" altLang="zh-CN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endParaRPr lang="en-US" altLang="zh-CN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endParaRPr lang="en-US" altLang="zh-CN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endParaRPr lang="en-US" altLang="zh-CN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C0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使用点积的</a:t>
            </a:r>
            <a:r>
              <a:rPr lang="en-US" altLang="zh-CN" b="1" dirty="0">
                <a:solidFill>
                  <a:srgbClr val="C0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2</a:t>
            </a:r>
            <a:r>
              <a:rPr lang="zh-CN" altLang="en-US" b="1" dirty="0">
                <a:solidFill>
                  <a:srgbClr val="C0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个理由：</a:t>
            </a:r>
            <a:endParaRPr lang="en-US" altLang="zh-CN" b="1" dirty="0">
              <a:solidFill>
                <a:srgbClr val="C00000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点积包含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MF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，使用乘法来体现每个嵌入维度的交互作用，</a:t>
            </a:r>
            <a:endParaRPr lang="en-US" altLang="zh-CN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lvl="2">
              <a:lnSpc>
                <a:spcPct val="150000"/>
              </a:lnSpc>
            </a:pP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     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而且点积在神经网络低层特征交互中是高效的。</a:t>
            </a:r>
            <a:endParaRPr lang="en-US" altLang="zh-CN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点积可能丢失一些信息，所以将原始信息保留。</a:t>
            </a:r>
            <a:endParaRPr lang="en-US" altLang="zh-CN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endParaRPr lang="en-US" altLang="zh-CN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4C00C13-2816-4813-B5C7-BC7C6DC34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2000" y="3837215"/>
            <a:ext cx="4094704" cy="133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9779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f10ceaae-da68-42cd-90ba-9783286befec"/>
</p:tagLst>
</file>

<file path=ppt/theme/theme1.xml><?xml version="1.0" encoding="utf-8"?>
<a:theme xmlns:a="http://schemas.openxmlformats.org/drawingml/2006/main" name="主题5">
  <a:themeElements>
    <a:clrScheme name="地铁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10E23"/>
      </a:accent1>
      <a:accent2>
        <a:srgbClr val="05132C"/>
      </a:accent2>
      <a:accent3>
        <a:srgbClr val="145579"/>
      </a:accent3>
      <a:accent4>
        <a:srgbClr val="0A6799"/>
      </a:accent4>
      <a:accent5>
        <a:srgbClr val="4586A5"/>
      </a:accent5>
      <a:accent6>
        <a:srgbClr val="215E8B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地铁">
    <a:dk1>
      <a:srgbClr val="000000"/>
    </a:dk1>
    <a:lt1>
      <a:srgbClr val="FFFFFF"/>
    </a:lt1>
    <a:dk2>
      <a:srgbClr val="44546A"/>
    </a:dk2>
    <a:lt2>
      <a:srgbClr val="E7E6E6"/>
    </a:lt2>
    <a:accent1>
      <a:srgbClr val="010E23"/>
    </a:accent1>
    <a:accent2>
      <a:srgbClr val="05132C"/>
    </a:accent2>
    <a:accent3>
      <a:srgbClr val="145579"/>
    </a:accent3>
    <a:accent4>
      <a:srgbClr val="0A6799"/>
    </a:accent4>
    <a:accent5>
      <a:srgbClr val="4586A5"/>
    </a:accent5>
    <a:accent6>
      <a:srgbClr val="215E8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1366</TotalTime>
  <Words>1467</Words>
  <Application>Microsoft Office PowerPoint</Application>
  <PresentationFormat>宽屏</PresentationFormat>
  <Paragraphs>128</Paragraphs>
  <Slides>20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等线</vt:lpstr>
      <vt:lpstr>华文宋体</vt:lpstr>
      <vt:lpstr>华文新魏</vt:lpstr>
      <vt:lpstr>宋体</vt:lpstr>
      <vt:lpstr>微软雅黑</vt:lpstr>
      <vt:lpstr>Arial</vt:lpstr>
      <vt:lpstr>Arial Black</vt:lpstr>
      <vt:lpstr>Calibri</vt:lpstr>
      <vt:lpstr>DejaVu Sans Mono</vt:lpstr>
      <vt:lpstr>Wingdings</vt:lpstr>
      <vt:lpstr>主题5</vt:lpstr>
      <vt:lpstr>Attentive Group Recommendation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杜敏</cp:lastModifiedBy>
  <cp:revision>180</cp:revision>
  <cp:lastPrinted>2017-12-17T16:00:00Z</cp:lastPrinted>
  <dcterms:created xsi:type="dcterms:W3CDTF">2017-12-17T16:00:00Z</dcterms:created>
  <dcterms:modified xsi:type="dcterms:W3CDTF">2018-11-13T02:16:16Z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t-shyu@microsoft.com</vt:lpwstr>
  </property>
  <property fmtid="{D5CDD505-2E9C-101B-9397-08002B2CF9AE}" pid="6" name="MSIP_Label_f42aa342-8706-4288-bd11-ebb85995028c_SetDate">
    <vt:lpwstr>2018-09-05T06:39:37.2235767Z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