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81" r:id="rId3"/>
    <p:sldId id="282" r:id="rId4"/>
    <p:sldId id="283" r:id="rId5"/>
    <p:sldId id="293" r:id="rId6"/>
    <p:sldId id="284" r:id="rId7"/>
    <p:sldId id="294" r:id="rId8"/>
    <p:sldId id="285" r:id="rId9"/>
    <p:sldId id="286" r:id="rId10"/>
    <p:sldId id="287" r:id="rId11"/>
    <p:sldId id="288" r:id="rId12"/>
    <p:sldId id="289" r:id="rId13"/>
    <p:sldId id="290" r:id="rId14"/>
    <p:sldId id="291" r:id="rId15"/>
    <p:sldId id="292"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杜敏" initials="杜敏" lastIdx="1" clrIdx="0">
    <p:extLst>
      <p:ext uri="{19B8F6BF-5375-455C-9EA6-DF929625EA0E}">
        <p15:presenceInfo xmlns:p15="http://schemas.microsoft.com/office/powerpoint/2012/main" userId="杜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B159"/>
    <a:srgbClr val="235787"/>
    <a:srgbClr val="303689"/>
    <a:srgbClr val="DA3C49"/>
    <a:srgbClr val="010E19"/>
    <a:srgbClr val="6EC3AD"/>
    <a:srgbClr val="258A8F"/>
    <a:srgbClr val="67B1AA"/>
    <a:srgbClr val="79BAB4"/>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96201" autoAdjust="0"/>
  </p:normalViewPr>
  <p:slideViewPr>
    <p:cSldViewPr snapToGrid="0">
      <p:cViewPr varScale="1">
        <p:scale>
          <a:sx n="94" d="100"/>
          <a:sy n="94" d="100"/>
        </p:scale>
        <p:origin x="106" y="53"/>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3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08824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371141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202" y="0"/>
            <a:ext cx="12237202" cy="6858000"/>
          </a:xfrm>
          <a:prstGeom prst="rect">
            <a:avLst/>
          </a:prstGeom>
        </p:spPr>
      </p:pic>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801" name="副标题 2"/>
          <p:cNvSpPr>
            <a:spLocks noGrp="1"/>
          </p:cNvSpPr>
          <p:nvPr>
            <p:ph type="subTitle" idx="1" hasCustomPrompt="1"/>
          </p:nvPr>
        </p:nvSpPr>
        <p:spPr>
          <a:xfrm>
            <a:off x="4019167" y="2420788"/>
            <a:ext cx="438853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hasCustomPrompt="1"/>
          </p:nvPr>
        </p:nvSpPr>
        <p:spPr>
          <a:xfrm>
            <a:off x="4019167" y="1687589"/>
            <a:ext cx="4388530" cy="698591"/>
          </a:xfrm>
        </p:spPr>
        <p:txBody>
          <a:bodyPr anchor="ctr">
            <a:normAutofit/>
          </a:bodyPr>
          <a:lstStyle>
            <a:lvl1pPr algn="ctr">
              <a:defRPr sz="4000">
                <a:solidFill>
                  <a:schemeClr val="bg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4019167" y="3341902"/>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4019167" y="3638173"/>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5" name="矩形 4"/>
          <p:cNvSpPr/>
          <p:nvPr userDrawn="1"/>
        </p:nvSpPr>
        <p:spPr>
          <a:xfrm>
            <a:off x="1504950" y="2571750"/>
            <a:ext cx="2809472" cy="4286250"/>
          </a:xfrm>
          <a:prstGeom prst="rect">
            <a:avLst/>
          </a:prstGeom>
          <a:blipFill>
            <a:blip r:embed="rId3"/>
            <a:srcRect/>
            <a:stretch>
              <a:fillRect l="-12865" t="18036" r="1637" b="-6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8" name="矩形 7"/>
          <p:cNvSpPr/>
          <p:nvPr userDrawn="1"/>
        </p:nvSpPr>
        <p:spPr>
          <a:xfrm>
            <a:off x="679450" y="478971"/>
            <a:ext cx="10833100" cy="590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hasCustomPrompt="1"/>
          </p:nvPr>
        </p:nvSpPr>
        <p:spPr>
          <a:xfrm>
            <a:off x="3822700" y="4040923"/>
            <a:ext cx="4546600" cy="1015623"/>
          </a:xfrm>
        </p:spPr>
        <p:txBody>
          <a:bodyPr anchor="t">
            <a:normAutofit/>
          </a:bodyPr>
          <a:lstStyle>
            <a:lvl1pPr marL="0" indent="0" algn="ctr">
              <a:buNone/>
              <a:defRPr sz="1100">
                <a:solidFill>
                  <a:srgbClr val="010E19"/>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0" name="标题 1"/>
          <p:cNvSpPr>
            <a:spLocks noGrp="1"/>
          </p:cNvSpPr>
          <p:nvPr userDrawn="1">
            <p:ph type="title" hasCustomPrompt="1"/>
          </p:nvPr>
        </p:nvSpPr>
        <p:spPr>
          <a:xfrm>
            <a:off x="3828473" y="3144646"/>
            <a:ext cx="4535055" cy="656792"/>
          </a:xfrm>
        </p:spPr>
        <p:txBody>
          <a:bodyPr anchor="ctr">
            <a:normAutofit/>
          </a:bodyPr>
          <a:lstStyle>
            <a:lvl1pPr algn="ctr">
              <a:defRPr sz="2400" b="1">
                <a:solidFill>
                  <a:srgbClr val="010E19"/>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C435F279-5126-495E-8E30-9336773E73AB}"/>
              </a:ext>
            </a:extLst>
          </p:cNvPr>
          <p:cNvSpPr>
            <a:spLocks noGrp="1"/>
          </p:cNvSpPr>
          <p:nvPr>
            <p:ph type="dt" sz="half" idx="10"/>
          </p:nvPr>
        </p:nvSpPr>
        <p:spPr/>
        <p:txBody>
          <a:bodyPr/>
          <a:lstStyle/>
          <a:p>
            <a:fld id="{6489D9C7-5DC6-4263-87FF-7C99F6FB63C3}" type="datetime1">
              <a:rPr lang="zh-CN" altLang="en-US" smtClean="0"/>
              <a:pPr/>
              <a:t>2018/11/6</a:t>
            </a:fld>
            <a:endParaRPr lang="zh-CN" altLang="en-US"/>
          </a:p>
        </p:txBody>
      </p:sp>
      <p:sp>
        <p:nvSpPr>
          <p:cNvPr id="5" name="页脚占位符 4">
            <a:extLst>
              <a:ext uri="{FF2B5EF4-FFF2-40B4-BE49-F238E27FC236}">
                <a16:creationId xmlns:a16="http://schemas.microsoft.com/office/drawing/2014/main" id="{A4C0B17F-9D1E-411C-A79D-468AF9C700CD}"/>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A27EE5E5-D20B-4E28-A55A-B64A15ED0961}"/>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53C8F923-28DF-42FB-AFCC-03CE2D825F98}"/>
              </a:ext>
            </a:extLst>
          </p:cNvPr>
          <p:cNvSpPr>
            <a:spLocks noGrp="1"/>
          </p:cNvSpPr>
          <p:nvPr>
            <p:ph type="dt" sz="half" idx="10"/>
          </p:nvPr>
        </p:nvSpPr>
        <p:spPr/>
        <p:txBody>
          <a:bodyPr/>
          <a:lstStyle/>
          <a:p>
            <a:fld id="{6489D9C7-5DC6-4263-87FF-7C99F6FB63C3}" type="datetime1">
              <a:rPr lang="zh-CN" altLang="en-US" smtClean="0"/>
              <a:pPr/>
              <a:t>2018/11/6</a:t>
            </a:fld>
            <a:endParaRPr lang="zh-CN" altLang="en-US"/>
          </a:p>
        </p:txBody>
      </p:sp>
      <p:sp>
        <p:nvSpPr>
          <p:cNvPr id="4" name="页脚占位符 3">
            <a:extLst>
              <a:ext uri="{FF2B5EF4-FFF2-40B4-BE49-F238E27FC236}">
                <a16:creationId xmlns:a16="http://schemas.microsoft.com/office/drawing/2014/main" id="{F26AAD67-0CDF-4821-95E6-07C13D2E2D64}"/>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2BBC552-393A-45B1-97BC-D6E942ACA8B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5202" y="0"/>
            <a:ext cx="12237202" cy="6858000"/>
          </a:xfrm>
          <a:prstGeom prst="rect">
            <a:avLst/>
          </a:prstGeom>
        </p:spPr>
      </p:pic>
      <p:sp>
        <p:nvSpPr>
          <p:cNvPr id="13" name="标题 1"/>
          <p:cNvSpPr>
            <a:spLocks noGrp="1"/>
          </p:cNvSpPr>
          <p:nvPr userDrawn="1">
            <p:ph type="ctrTitle" hasCustomPrompt="1"/>
          </p:nvPr>
        </p:nvSpPr>
        <p:spPr>
          <a:xfrm>
            <a:off x="4137478" y="2962924"/>
            <a:ext cx="3917045" cy="742950"/>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137477" y="3764096"/>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137477" y="4079730"/>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extLst>
              <a:ext uri="{BEBA8EAE-BF5A-486C-A8C5-ECC9F3942E4B}">
                <a14:imgProps xmlns:a14="http://schemas.microsoft.com/office/drawing/2010/main">
                  <a14:imgLayer r:embed="rId9">
                    <a14:imgEffect>
                      <a14:artisticPencilGrayscale/>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2018/11/6</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13969" y="1689416"/>
            <a:ext cx="10998926" cy="1255908"/>
          </a:xfrm>
        </p:spPr>
        <p:txBody>
          <a:bodyPr>
            <a:normAutofit fontScale="90000"/>
          </a:bodyPr>
          <a:lstStyle/>
          <a:p>
            <a:r>
              <a:rPr lang="zh-CN" altLang="en-US" b="0" dirty="0"/>
              <a:t>推荐系统</a:t>
            </a:r>
            <a:br>
              <a:rPr lang="en-US" altLang="zh-CN" b="0" dirty="0"/>
            </a:br>
            <a:br>
              <a:rPr lang="en-US" altLang="zh-CN" b="0" dirty="0"/>
            </a:br>
            <a:r>
              <a:rPr lang="zh-CN" altLang="en-US" sz="2800" b="0" dirty="0">
                <a:solidFill>
                  <a:srgbClr val="FFFF00"/>
                </a:solidFill>
              </a:rPr>
              <a:t>极深因子分解机模型</a:t>
            </a:r>
            <a:endParaRPr lang="zh-CN" altLang="en-US" b="0" dirty="0">
              <a:solidFill>
                <a:srgbClr val="FFFF00"/>
              </a:solidFill>
            </a:endParaRPr>
          </a:p>
        </p:txBody>
      </p:sp>
      <p:sp>
        <p:nvSpPr>
          <p:cNvPr id="6" name="文本占位符 5"/>
          <p:cNvSpPr>
            <a:spLocks noGrp="1"/>
          </p:cNvSpPr>
          <p:nvPr>
            <p:ph type="body" sz="quarter" idx="10"/>
          </p:nvPr>
        </p:nvSpPr>
        <p:spPr>
          <a:xfrm>
            <a:off x="4019167" y="4343027"/>
            <a:ext cx="4388530" cy="296271"/>
          </a:xfrm>
        </p:spPr>
        <p:txBody>
          <a:bodyPr/>
          <a:lstStyle/>
          <a:p>
            <a:r>
              <a:rPr lang="zh-CN" altLang="en-US" sz="2400" dirty="0"/>
              <a:t>杜敏</a:t>
            </a:r>
            <a:endParaRPr lang="en-US" altLang="zh-CN" sz="2400" dirty="0"/>
          </a:p>
        </p:txBody>
      </p:sp>
      <p:sp>
        <p:nvSpPr>
          <p:cNvPr id="7" name="文本占位符 6"/>
          <p:cNvSpPr>
            <a:spLocks noGrp="1"/>
          </p:cNvSpPr>
          <p:nvPr>
            <p:ph type="body" sz="quarter" idx="11"/>
          </p:nvPr>
        </p:nvSpPr>
        <p:spPr>
          <a:xfrm>
            <a:off x="4019167" y="4835239"/>
            <a:ext cx="4388530" cy="296271"/>
          </a:xfrm>
        </p:spPr>
        <p:txBody>
          <a:bodyPr/>
          <a:lstStyle/>
          <a:p>
            <a:r>
              <a:rPr lang="en-US" altLang="zh-CN" sz="2400" dirty="0"/>
              <a:t>2018/11/06</a:t>
            </a:r>
            <a:endParaRPr lang="en-US" altLang="en-US" sz="2400"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4404D7-8C8B-4564-9EB3-6506639BABCF}"/>
              </a:ext>
            </a:extLst>
          </p:cNvPr>
          <p:cNvSpPr txBox="1"/>
          <p:nvPr/>
        </p:nvSpPr>
        <p:spPr>
          <a:xfrm>
            <a:off x="767444" y="1240822"/>
            <a:ext cx="10363744"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将</a:t>
            </a:r>
            <a:r>
              <a:rPr lang="en-US" altLang="zh-CN" b="1" dirty="0">
                <a:solidFill>
                  <a:srgbClr val="FF0000"/>
                </a:solidFill>
                <a:latin typeface="宋体" panose="02010600030101010101" pitchFamily="2" charset="-122"/>
                <a:ea typeface="宋体" panose="02010600030101010101" pitchFamily="2" charset="-122"/>
              </a:rPr>
              <a:t>CIN</a:t>
            </a:r>
            <a:r>
              <a:rPr lang="zh-CN" altLang="en-US" b="1" dirty="0">
                <a:solidFill>
                  <a:srgbClr val="FF0000"/>
                </a:solidFill>
                <a:latin typeface="宋体" panose="02010600030101010101" pitchFamily="2" charset="-122"/>
                <a:ea typeface="宋体" panose="02010600030101010101" pitchFamily="2" charset="-122"/>
              </a:rPr>
              <a:t>与线性回归单元、全连接神经网络</a:t>
            </a:r>
            <a:r>
              <a:rPr lang="zh-CN" altLang="en-US" dirty="0">
                <a:latin typeface="宋体" panose="02010600030101010101" pitchFamily="2" charset="-122"/>
                <a:ea typeface="宋体" panose="02010600030101010101" pitchFamily="2" charset="-122"/>
              </a:rPr>
              <a:t>单元组合在一起，得到最终的模型并命名为极深因子分解机</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，其结构如图所示。</a:t>
            </a:r>
          </a:p>
        </p:txBody>
      </p:sp>
      <p:pic>
        <p:nvPicPr>
          <p:cNvPr id="4" name="图片 3">
            <a:extLst>
              <a:ext uri="{FF2B5EF4-FFF2-40B4-BE49-F238E27FC236}">
                <a16:creationId xmlns:a16="http://schemas.microsoft.com/office/drawing/2014/main" id="{EA2E3544-BA41-4A46-B60C-FE6BA9936D3D}"/>
              </a:ext>
            </a:extLst>
          </p:cNvPr>
          <p:cNvPicPr>
            <a:picLocks noChangeAspect="1"/>
          </p:cNvPicPr>
          <p:nvPr/>
        </p:nvPicPr>
        <p:blipFill>
          <a:blip r:embed="rId2"/>
          <a:stretch>
            <a:fillRect/>
          </a:stretch>
        </p:blipFill>
        <p:spPr>
          <a:xfrm>
            <a:off x="6096000" y="2040391"/>
            <a:ext cx="5789244" cy="3565010"/>
          </a:xfrm>
          <a:prstGeom prst="rect">
            <a:avLst/>
          </a:prstGeom>
        </p:spPr>
      </p:pic>
      <p:sp>
        <p:nvSpPr>
          <p:cNvPr id="5" name="文本框 4">
            <a:extLst>
              <a:ext uri="{FF2B5EF4-FFF2-40B4-BE49-F238E27FC236}">
                <a16:creationId xmlns:a16="http://schemas.microsoft.com/office/drawing/2014/main" id="{07B88D04-165F-4A88-99F8-3A2F18B92BB3}"/>
              </a:ext>
            </a:extLst>
          </p:cNvPr>
          <p:cNvSpPr txBox="1"/>
          <p:nvPr/>
        </p:nvSpPr>
        <p:spPr>
          <a:xfrm>
            <a:off x="489857" y="2189081"/>
            <a:ext cx="5606143" cy="341632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    集成的</a:t>
            </a:r>
            <a:r>
              <a:rPr lang="en-US" altLang="zh-CN" b="1" dirty="0">
                <a:latin typeface="宋体" panose="02010600030101010101" pitchFamily="2" charset="-122"/>
                <a:ea typeface="宋体" panose="02010600030101010101" pitchFamily="2" charset="-122"/>
              </a:rPr>
              <a:t>CIN</a:t>
            </a:r>
            <a:r>
              <a:rPr lang="zh-CN" altLang="en-US" b="1" dirty="0">
                <a:latin typeface="宋体" panose="02010600030101010101" pitchFamily="2" charset="-122"/>
                <a:ea typeface="宋体" panose="02010600030101010101" pitchFamily="2" charset="-122"/>
              </a:rPr>
              <a:t>和</a:t>
            </a:r>
            <a:r>
              <a:rPr lang="en-US" altLang="zh-CN" b="1" dirty="0">
                <a:latin typeface="宋体" panose="02010600030101010101" pitchFamily="2" charset="-122"/>
                <a:ea typeface="宋体" panose="02010600030101010101" pitchFamily="2" charset="-122"/>
              </a:rPr>
              <a:t>DNN</a:t>
            </a:r>
            <a:r>
              <a:rPr lang="zh-CN" altLang="en-US" b="1" dirty="0">
                <a:latin typeface="宋体" panose="02010600030101010101" pitchFamily="2" charset="-122"/>
                <a:ea typeface="宋体" panose="02010600030101010101" pitchFamily="2" charset="-122"/>
              </a:rPr>
              <a:t>两个模块能够帮助模型同时以显式和隐式的方式学习高阶的特征交互，而集成的线性模块和深度神经模块也让模型兼具记忆与泛化的学习能力。</a:t>
            </a:r>
            <a:endParaRPr lang="en-US" altLang="zh-CN" b="1"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值得一提的是</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为了提高模型的通用性</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中不同的模块共享相同的输入数据。而在具体的应用场景下，不同的模块也可以接入各自不同的输入数据，例如，线性模块中依旧可以接入很多根据先验知识提取的交叉特征来提高记忆能力，而在</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或者</a:t>
            </a:r>
            <a:r>
              <a:rPr lang="en-US" altLang="zh-CN" dirty="0">
                <a:latin typeface="宋体" panose="02010600030101010101" pitchFamily="2" charset="-122"/>
                <a:ea typeface="宋体" panose="02010600030101010101" pitchFamily="2" charset="-122"/>
              </a:rPr>
              <a:t>DNN</a:t>
            </a:r>
            <a:r>
              <a:rPr lang="zh-CN" altLang="en-US" dirty="0">
                <a:latin typeface="宋体" panose="02010600030101010101" pitchFamily="2" charset="-122"/>
                <a:ea typeface="宋体" panose="02010600030101010101" pitchFamily="2" charset="-122"/>
              </a:rPr>
              <a:t>中，为了减少模型的计算复杂度，可以只导入一部分稀疏的特征子集。</a:t>
            </a:r>
          </a:p>
        </p:txBody>
      </p:sp>
      <p:sp>
        <p:nvSpPr>
          <p:cNvPr id="6" name="矩形: 圆角 5">
            <a:extLst>
              <a:ext uri="{FF2B5EF4-FFF2-40B4-BE49-F238E27FC236}">
                <a16:creationId xmlns:a16="http://schemas.microsoft.com/office/drawing/2014/main" id="{2AF0C1B9-2133-4A37-909F-065F98A58EEB}"/>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xDeepFM</a:t>
            </a:r>
            <a:r>
              <a:rPr lang="zh-CN" altLang="en-US" sz="2000" b="1" dirty="0"/>
              <a:t>模型</a:t>
            </a:r>
            <a:endParaRPr lang="zh-CN" altLang="en-US" sz="2000" dirty="0"/>
          </a:p>
        </p:txBody>
      </p:sp>
    </p:spTree>
    <p:extLst>
      <p:ext uri="{BB962C8B-B14F-4D97-AF65-F5344CB8AC3E}">
        <p14:creationId xmlns:p14="http://schemas.microsoft.com/office/powerpoint/2010/main" val="91455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9B744106-28B1-49FE-B587-766E36831040}"/>
              </a:ext>
            </a:extLst>
          </p:cNvPr>
          <p:cNvSpPr/>
          <p:nvPr/>
        </p:nvSpPr>
        <p:spPr>
          <a:xfrm>
            <a:off x="636815" y="293914"/>
            <a:ext cx="1314450" cy="498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实验结果</a:t>
            </a:r>
            <a:endParaRPr lang="zh-CN" altLang="en-US" dirty="0"/>
          </a:p>
        </p:txBody>
      </p:sp>
      <p:sp>
        <p:nvSpPr>
          <p:cNvPr id="3" name="文本框 2">
            <a:extLst>
              <a:ext uri="{FF2B5EF4-FFF2-40B4-BE49-F238E27FC236}">
                <a16:creationId xmlns:a16="http://schemas.microsoft.com/office/drawing/2014/main" id="{BE62400E-4345-4138-8C3B-222DDCDEE8EA}"/>
              </a:ext>
            </a:extLst>
          </p:cNvPr>
          <p:cNvSpPr txBox="1"/>
          <p:nvPr/>
        </p:nvSpPr>
        <p:spPr>
          <a:xfrm>
            <a:off x="636815" y="1306286"/>
            <a:ext cx="10379527"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作者在</a:t>
            </a:r>
            <a:r>
              <a:rPr lang="en-US" altLang="zh-CN" b="1" dirty="0">
                <a:solidFill>
                  <a:srgbClr val="FF0000"/>
                </a:solidFill>
                <a:latin typeface="宋体" panose="02010600030101010101" pitchFamily="2" charset="-122"/>
                <a:ea typeface="宋体" panose="02010600030101010101" pitchFamily="2" charset="-122"/>
              </a:rPr>
              <a:t>Criteo</a:t>
            </a:r>
            <a:r>
              <a:rPr lang="zh-CN" altLang="en-US" b="1" dirty="0">
                <a:solidFill>
                  <a:srgbClr val="FF0000"/>
                </a:solidFill>
                <a:latin typeface="宋体" panose="02010600030101010101" pitchFamily="2" charset="-122"/>
                <a:ea typeface="宋体" panose="02010600030101010101" pitchFamily="2" charset="-122"/>
              </a:rPr>
              <a:t>、大众点评和必应新闻</a:t>
            </a:r>
            <a:r>
              <a:rPr lang="zh-CN" altLang="en-US" dirty="0">
                <a:latin typeface="宋体" panose="02010600030101010101" pitchFamily="2" charset="-122"/>
                <a:ea typeface="宋体" panose="02010600030101010101" pitchFamily="2" charset="-122"/>
              </a:rPr>
              <a:t>等三个数据集上对上述模型进行评测，这三个数据集分别对应广告推荐、餐馆推荐和新闻推荐等不同的应用场景。所采用的</a:t>
            </a:r>
            <a:r>
              <a:rPr lang="zh-CN" altLang="en-US" b="1" dirty="0">
                <a:solidFill>
                  <a:srgbClr val="FF0000"/>
                </a:solidFill>
                <a:latin typeface="宋体" panose="02010600030101010101" pitchFamily="2" charset="-122"/>
                <a:ea typeface="宋体" panose="02010600030101010101" pitchFamily="2" charset="-122"/>
              </a:rPr>
              <a:t>评测指标为</a:t>
            </a:r>
            <a:r>
              <a:rPr lang="en-US" altLang="zh-CN" b="1" dirty="0">
                <a:solidFill>
                  <a:srgbClr val="FF0000"/>
                </a:solidFill>
                <a:latin typeface="宋体" panose="02010600030101010101" pitchFamily="2" charset="-122"/>
                <a:ea typeface="宋体" panose="02010600030101010101" pitchFamily="2" charset="-122"/>
              </a:rPr>
              <a:t>AUC</a:t>
            </a:r>
            <a:r>
              <a:rPr lang="zh-CN" altLang="en-US" b="1" dirty="0">
                <a:solidFill>
                  <a:srgbClr val="FF0000"/>
                </a:solidFill>
                <a:latin typeface="宋体" panose="02010600030101010101" pitchFamily="2" charset="-122"/>
                <a:ea typeface="宋体" panose="02010600030101010101" pitchFamily="2" charset="-122"/>
              </a:rPr>
              <a:t>和</a:t>
            </a:r>
            <a:r>
              <a:rPr lang="en-US" altLang="zh-CN" b="1" dirty="0">
                <a:solidFill>
                  <a:srgbClr val="FF0000"/>
                </a:solidFill>
                <a:latin typeface="宋体" panose="02010600030101010101" pitchFamily="2" charset="-122"/>
                <a:ea typeface="宋体" panose="02010600030101010101" pitchFamily="2" charset="-122"/>
              </a:rPr>
              <a:t>LogLoss</a:t>
            </a:r>
            <a:r>
              <a:rPr lang="zh-CN" altLang="en-US" dirty="0">
                <a:latin typeface="宋体" panose="02010600030101010101" pitchFamily="2" charset="-122"/>
                <a:ea typeface="宋体" panose="02010600030101010101" pitchFamily="2" charset="-122"/>
              </a:rPr>
              <a:t>。我们将</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与多种当前主流的深度推荐模型进行对比，结果如表所示。在三个数据集上，</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模型在</a:t>
            </a:r>
            <a:r>
              <a:rPr lang="en-US" altLang="zh-CN" dirty="0">
                <a:latin typeface="宋体" panose="02010600030101010101" pitchFamily="2" charset="-122"/>
                <a:ea typeface="宋体" panose="02010600030101010101" pitchFamily="2" charset="-122"/>
              </a:rPr>
              <a:t>AUC</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LogLoss</a:t>
            </a:r>
            <a:r>
              <a:rPr lang="zh-CN" altLang="en-US" dirty="0">
                <a:latin typeface="宋体" panose="02010600030101010101" pitchFamily="2" charset="-122"/>
                <a:ea typeface="宋体" panose="02010600030101010101" pitchFamily="2" charset="-122"/>
              </a:rPr>
              <a:t>上均超过了其它基准模型。这说明，</a:t>
            </a:r>
            <a:r>
              <a:rPr lang="zh-CN" altLang="en-US" b="1" dirty="0">
                <a:solidFill>
                  <a:srgbClr val="FF0000"/>
                </a:solidFill>
                <a:latin typeface="宋体" panose="02010600030101010101" pitchFamily="2" charset="-122"/>
                <a:ea typeface="宋体" panose="02010600030101010101" pitchFamily="2" charset="-122"/>
              </a:rPr>
              <a:t>结合显式和隐式的特征交互能够有效提高推荐系统的准确性</a:t>
            </a:r>
            <a:r>
              <a:rPr lang="zh-CN" altLang="en-US" dirty="0">
                <a:latin typeface="宋体" panose="02010600030101010101" pitchFamily="2" charset="-122"/>
                <a:ea typeface="宋体" panose="02010600030101010101" pitchFamily="2" charset="-122"/>
              </a:rPr>
              <a:t>。</a:t>
            </a:r>
          </a:p>
        </p:txBody>
      </p:sp>
      <p:pic>
        <p:nvPicPr>
          <p:cNvPr id="4" name="图片 3">
            <a:extLst>
              <a:ext uri="{FF2B5EF4-FFF2-40B4-BE49-F238E27FC236}">
                <a16:creationId xmlns:a16="http://schemas.microsoft.com/office/drawing/2014/main" id="{D1EA390C-0403-4E06-81CB-9A223C3F9966}"/>
              </a:ext>
            </a:extLst>
          </p:cNvPr>
          <p:cNvPicPr>
            <a:picLocks noChangeAspect="1"/>
          </p:cNvPicPr>
          <p:nvPr/>
        </p:nvPicPr>
        <p:blipFill>
          <a:blip r:embed="rId2"/>
          <a:stretch>
            <a:fillRect/>
          </a:stretch>
        </p:blipFill>
        <p:spPr>
          <a:xfrm>
            <a:off x="353599" y="2957142"/>
            <a:ext cx="11484801" cy="3105150"/>
          </a:xfrm>
          <a:prstGeom prst="rect">
            <a:avLst/>
          </a:prstGeom>
        </p:spPr>
      </p:pic>
      <p:sp>
        <p:nvSpPr>
          <p:cNvPr id="5" name="矩形 4">
            <a:extLst>
              <a:ext uri="{FF2B5EF4-FFF2-40B4-BE49-F238E27FC236}">
                <a16:creationId xmlns:a16="http://schemas.microsoft.com/office/drawing/2014/main" id="{FF93987F-566C-4912-AF31-C5EAE0938A5C}"/>
              </a:ext>
            </a:extLst>
          </p:cNvPr>
          <p:cNvSpPr/>
          <p:nvPr/>
        </p:nvSpPr>
        <p:spPr>
          <a:xfrm>
            <a:off x="2416629" y="5608864"/>
            <a:ext cx="8507185" cy="23676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315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41402-C623-43F9-B325-6CBA5F3B1FE9}"/>
              </a:ext>
            </a:extLst>
          </p:cNvPr>
          <p:cNvSpPr txBox="1"/>
          <p:nvPr/>
        </p:nvSpPr>
        <p:spPr>
          <a:xfrm>
            <a:off x="555171" y="1087997"/>
            <a:ext cx="11081656"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同时，作者还</a:t>
            </a:r>
            <a:r>
              <a:rPr lang="zh-CN" altLang="en-US" b="1" dirty="0">
                <a:solidFill>
                  <a:srgbClr val="FF0000"/>
                </a:solidFill>
                <a:latin typeface="宋体" panose="02010600030101010101" pitchFamily="2" charset="-122"/>
                <a:ea typeface="宋体" panose="02010600030101010101" pitchFamily="2" charset="-122"/>
              </a:rPr>
              <a:t>关注不同的基本单元模型的学习能力</a:t>
            </a:r>
            <a:r>
              <a:rPr lang="zh-CN" altLang="en-US" dirty="0">
                <a:latin typeface="宋体" panose="02010600030101010101" pitchFamily="2" charset="-122"/>
                <a:ea typeface="宋体" panose="02010600030101010101" pitchFamily="2" charset="-122"/>
              </a:rPr>
              <a:t>。作者对比了</a:t>
            </a:r>
            <a:r>
              <a:rPr lang="en-US" altLang="zh-CN" dirty="0">
                <a:latin typeface="宋体" panose="02010600030101010101" pitchFamily="2" charset="-122"/>
                <a:ea typeface="宋体" panose="02010600030101010101" pitchFamily="2" charset="-122"/>
              </a:rPr>
              <a:t>FM</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DNN</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CrossNet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在三个数据集上单独学习的结果，它们分别对应只有二阶特征交互、隐式特征交互、特殊的显式特征交互和基于向量的显式特征交互模式。实验结果如表所示。</a:t>
            </a:r>
            <a:r>
              <a:rPr lang="zh-CN" altLang="en-US" b="1" dirty="0">
                <a:latin typeface="宋体" panose="02010600030101010101" pitchFamily="2" charset="-122"/>
                <a:ea typeface="宋体" panose="02010600030101010101" pitchFamily="2" charset="-122"/>
              </a:rPr>
              <a:t>在</a:t>
            </a:r>
            <a:r>
              <a:rPr lang="en-US" altLang="zh-CN" b="1" dirty="0">
                <a:latin typeface="宋体" panose="02010600030101010101" pitchFamily="2" charset="-122"/>
                <a:ea typeface="宋体" panose="02010600030101010101" pitchFamily="2" charset="-122"/>
              </a:rPr>
              <a:t>Criteo</a:t>
            </a:r>
            <a:r>
              <a:rPr lang="zh-CN" altLang="en-US" b="1" dirty="0">
                <a:latin typeface="宋体" panose="02010600030101010101" pitchFamily="2" charset="-122"/>
                <a:ea typeface="宋体" panose="02010600030101010101" pitchFamily="2" charset="-122"/>
              </a:rPr>
              <a:t>上，</a:t>
            </a:r>
            <a:r>
              <a:rPr lang="en-US" altLang="zh-CN" b="1" dirty="0">
                <a:latin typeface="宋体" panose="02010600030101010101" pitchFamily="2" charset="-122"/>
                <a:ea typeface="宋体" panose="02010600030101010101" pitchFamily="2" charset="-122"/>
              </a:rPr>
              <a:t>CIN</a:t>
            </a:r>
            <a:r>
              <a:rPr lang="zh-CN" altLang="en-US" b="1" dirty="0">
                <a:latin typeface="宋体" panose="02010600030101010101" pitchFamily="2" charset="-122"/>
                <a:ea typeface="宋体" panose="02010600030101010101" pitchFamily="2" charset="-122"/>
              </a:rPr>
              <a:t>和</a:t>
            </a:r>
            <a:r>
              <a:rPr lang="en-US" altLang="zh-CN" b="1" dirty="0">
                <a:latin typeface="宋体" panose="02010600030101010101" pitchFamily="2" charset="-122"/>
                <a:ea typeface="宋体" panose="02010600030101010101" pitchFamily="2" charset="-122"/>
              </a:rPr>
              <a:t>DNN</a:t>
            </a:r>
            <a:r>
              <a:rPr lang="zh-CN" altLang="en-US" b="1" dirty="0">
                <a:latin typeface="宋体" panose="02010600030101010101" pitchFamily="2" charset="-122"/>
                <a:ea typeface="宋体" panose="02010600030101010101" pitchFamily="2" charset="-122"/>
              </a:rPr>
              <a:t>的表现比较接近，而在大众点评和必应新闻数据集上，</a:t>
            </a:r>
            <a:r>
              <a:rPr lang="en-US" altLang="zh-CN" b="1" dirty="0">
                <a:latin typeface="宋体" panose="02010600030101010101" pitchFamily="2" charset="-122"/>
                <a:ea typeface="宋体" panose="02010600030101010101" pitchFamily="2" charset="-122"/>
              </a:rPr>
              <a:t>CIN</a:t>
            </a:r>
            <a:r>
              <a:rPr lang="zh-CN" altLang="en-US" b="1" dirty="0">
                <a:latin typeface="宋体" panose="02010600030101010101" pitchFamily="2" charset="-122"/>
                <a:ea typeface="宋体" panose="02010600030101010101" pitchFamily="2" charset="-122"/>
              </a:rPr>
              <a:t>比其它三个单元模型表现的要好</a:t>
            </a:r>
            <a:r>
              <a:rPr lang="zh-CN" altLang="en-US" dirty="0">
                <a:latin typeface="宋体" panose="02010600030101010101" pitchFamily="2" charset="-122"/>
                <a:ea typeface="宋体" panose="02010600030101010101" pitchFamily="2" charset="-122"/>
              </a:rPr>
              <a:t>。</a:t>
            </a:r>
          </a:p>
        </p:txBody>
      </p:sp>
      <p:pic>
        <p:nvPicPr>
          <p:cNvPr id="3" name="图片 2">
            <a:extLst>
              <a:ext uri="{FF2B5EF4-FFF2-40B4-BE49-F238E27FC236}">
                <a16:creationId xmlns:a16="http://schemas.microsoft.com/office/drawing/2014/main" id="{4CF73F51-5F60-463B-B08A-59BD00D03992}"/>
              </a:ext>
            </a:extLst>
          </p:cNvPr>
          <p:cNvPicPr>
            <a:picLocks noChangeAspect="1"/>
          </p:cNvPicPr>
          <p:nvPr/>
        </p:nvPicPr>
        <p:blipFill>
          <a:blip r:embed="rId2"/>
          <a:stretch>
            <a:fillRect/>
          </a:stretch>
        </p:blipFill>
        <p:spPr>
          <a:xfrm>
            <a:off x="4100511" y="2388450"/>
            <a:ext cx="3990975" cy="4362450"/>
          </a:xfrm>
          <a:prstGeom prst="rect">
            <a:avLst/>
          </a:prstGeom>
        </p:spPr>
      </p:pic>
      <p:sp>
        <p:nvSpPr>
          <p:cNvPr id="4" name="矩形: 圆角 3">
            <a:extLst>
              <a:ext uri="{FF2B5EF4-FFF2-40B4-BE49-F238E27FC236}">
                <a16:creationId xmlns:a16="http://schemas.microsoft.com/office/drawing/2014/main" id="{70113A2C-7D2F-4DC2-A3D3-9348657E3AD4}"/>
              </a:ext>
            </a:extLst>
          </p:cNvPr>
          <p:cNvSpPr/>
          <p:nvPr/>
        </p:nvSpPr>
        <p:spPr>
          <a:xfrm>
            <a:off x="636815" y="293914"/>
            <a:ext cx="1314450" cy="498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实验结果</a:t>
            </a:r>
            <a:endParaRPr lang="zh-CN" altLang="en-US" dirty="0"/>
          </a:p>
        </p:txBody>
      </p:sp>
      <p:sp>
        <p:nvSpPr>
          <p:cNvPr id="6" name="矩形 5">
            <a:extLst>
              <a:ext uri="{FF2B5EF4-FFF2-40B4-BE49-F238E27FC236}">
                <a16:creationId xmlns:a16="http://schemas.microsoft.com/office/drawing/2014/main" id="{39CD7815-878D-4C2B-87B3-EDED9EFDEFFA}"/>
              </a:ext>
            </a:extLst>
          </p:cNvPr>
          <p:cNvSpPr/>
          <p:nvPr/>
        </p:nvSpPr>
        <p:spPr>
          <a:xfrm>
            <a:off x="5568044" y="3829050"/>
            <a:ext cx="2286000" cy="29391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CB0F424-F681-4429-B248-A84FAF60276D}"/>
              </a:ext>
            </a:extLst>
          </p:cNvPr>
          <p:cNvSpPr/>
          <p:nvPr/>
        </p:nvSpPr>
        <p:spPr>
          <a:xfrm>
            <a:off x="5568044" y="5059136"/>
            <a:ext cx="2286000" cy="29391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101F7D1-4FA4-4A63-A930-3EC40143D575}"/>
              </a:ext>
            </a:extLst>
          </p:cNvPr>
          <p:cNvSpPr/>
          <p:nvPr/>
        </p:nvSpPr>
        <p:spPr>
          <a:xfrm>
            <a:off x="5568044" y="6289222"/>
            <a:ext cx="2286000" cy="29391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190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D9AA6F-3590-49E3-ADFC-9A9E469A01E8}"/>
              </a:ext>
            </a:extLst>
          </p:cNvPr>
          <p:cNvSpPr txBox="1"/>
          <p:nvPr/>
        </p:nvSpPr>
        <p:spPr>
          <a:xfrm>
            <a:off x="910318" y="1133604"/>
            <a:ext cx="10948305"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除此之外，作者还</a:t>
            </a:r>
            <a:r>
              <a:rPr lang="zh-CN" altLang="en-US" b="1" dirty="0">
                <a:solidFill>
                  <a:srgbClr val="FF0000"/>
                </a:solidFill>
                <a:latin typeface="宋体" panose="02010600030101010101" pitchFamily="2" charset="-122"/>
                <a:ea typeface="宋体" panose="02010600030101010101" pitchFamily="2" charset="-122"/>
              </a:rPr>
              <a:t>探讨了神经网络中的超参数对模型的影响</a:t>
            </a:r>
            <a:r>
              <a:rPr lang="zh-CN" altLang="en-US" dirty="0">
                <a:latin typeface="宋体" panose="02010600030101010101" pitchFamily="2" charset="-122"/>
                <a:ea typeface="宋体" panose="02010600030101010101" pitchFamily="2" charset="-122"/>
              </a:rPr>
              <a:t>，例如网络的深度、网络的宽度以及激活函数的选取等等。值得一提的是，目前最优的网络结构并不需要做到很深，通常在</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层左右即可，原因可能是现实环境中需要的有效特征交互阶数本质上并不高，也有可能是神经网络的优化方法还不足以训练出良好的更深层次的网络。</a:t>
            </a:r>
          </a:p>
        </p:txBody>
      </p:sp>
      <p:pic>
        <p:nvPicPr>
          <p:cNvPr id="3" name="图片 2">
            <a:extLst>
              <a:ext uri="{FF2B5EF4-FFF2-40B4-BE49-F238E27FC236}">
                <a16:creationId xmlns:a16="http://schemas.microsoft.com/office/drawing/2014/main" id="{99F74024-45E5-49D5-AA74-114F847ACB0D}"/>
              </a:ext>
            </a:extLst>
          </p:cNvPr>
          <p:cNvPicPr>
            <a:picLocks noChangeAspect="1"/>
          </p:cNvPicPr>
          <p:nvPr/>
        </p:nvPicPr>
        <p:blipFill>
          <a:blip r:embed="rId2"/>
          <a:stretch>
            <a:fillRect/>
          </a:stretch>
        </p:blipFill>
        <p:spPr>
          <a:xfrm>
            <a:off x="413180" y="2675601"/>
            <a:ext cx="5415986" cy="3192414"/>
          </a:xfrm>
          <a:prstGeom prst="rect">
            <a:avLst/>
          </a:prstGeom>
        </p:spPr>
      </p:pic>
      <p:pic>
        <p:nvPicPr>
          <p:cNvPr id="4" name="图片 3">
            <a:extLst>
              <a:ext uri="{FF2B5EF4-FFF2-40B4-BE49-F238E27FC236}">
                <a16:creationId xmlns:a16="http://schemas.microsoft.com/office/drawing/2014/main" id="{1CA5EF17-E7D0-4EEC-A751-05CF75CB5A8C}"/>
              </a:ext>
            </a:extLst>
          </p:cNvPr>
          <p:cNvPicPr>
            <a:picLocks noChangeAspect="1"/>
          </p:cNvPicPr>
          <p:nvPr/>
        </p:nvPicPr>
        <p:blipFill>
          <a:blip r:embed="rId3"/>
          <a:stretch>
            <a:fillRect/>
          </a:stretch>
        </p:blipFill>
        <p:spPr>
          <a:xfrm>
            <a:off x="6362836" y="2675601"/>
            <a:ext cx="5394349" cy="3223453"/>
          </a:xfrm>
          <a:prstGeom prst="rect">
            <a:avLst/>
          </a:prstGeom>
        </p:spPr>
      </p:pic>
      <p:sp>
        <p:nvSpPr>
          <p:cNvPr id="5" name="矩形: 圆角 4">
            <a:extLst>
              <a:ext uri="{FF2B5EF4-FFF2-40B4-BE49-F238E27FC236}">
                <a16:creationId xmlns:a16="http://schemas.microsoft.com/office/drawing/2014/main" id="{C641286E-4F6F-48B7-8986-1FF6863D639C}"/>
              </a:ext>
            </a:extLst>
          </p:cNvPr>
          <p:cNvSpPr/>
          <p:nvPr/>
        </p:nvSpPr>
        <p:spPr>
          <a:xfrm>
            <a:off x="636815" y="293914"/>
            <a:ext cx="1314450" cy="498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实验结果</a:t>
            </a:r>
            <a:endParaRPr lang="zh-CN" altLang="en-US" dirty="0"/>
          </a:p>
        </p:txBody>
      </p:sp>
    </p:spTree>
    <p:extLst>
      <p:ext uri="{BB962C8B-B14F-4D97-AF65-F5344CB8AC3E}">
        <p14:creationId xmlns:p14="http://schemas.microsoft.com/office/powerpoint/2010/main" val="146444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7562D4A-AEF7-4657-A54C-7167269C3902}"/>
              </a:ext>
            </a:extLst>
          </p:cNvPr>
          <p:cNvSpPr txBox="1"/>
          <p:nvPr/>
        </p:nvSpPr>
        <p:spPr>
          <a:xfrm>
            <a:off x="636815" y="1450522"/>
            <a:ext cx="2056973" cy="369332"/>
          </a:xfrm>
          <a:prstGeom prst="rect">
            <a:avLst/>
          </a:prstGeom>
          <a:noFill/>
        </p:spPr>
        <p:txBody>
          <a:bodyPr wrap="none" rtlCol="0">
            <a:spAutoFit/>
          </a:bodyPr>
          <a:lstStyle/>
          <a:p>
            <a:r>
              <a:rPr lang="en-US" altLang="zh-CN" dirty="0"/>
              <a:t>1.</a:t>
            </a:r>
            <a:r>
              <a:rPr lang="zh-CN" altLang="en-US" dirty="0"/>
              <a:t> 计算复杂度偏高</a:t>
            </a:r>
          </a:p>
        </p:txBody>
      </p:sp>
      <p:sp>
        <p:nvSpPr>
          <p:cNvPr id="4" name="矩形: 圆角 3">
            <a:extLst>
              <a:ext uri="{FF2B5EF4-FFF2-40B4-BE49-F238E27FC236}">
                <a16:creationId xmlns:a16="http://schemas.microsoft.com/office/drawing/2014/main" id="{7A30E719-0C16-4287-A1B6-1618DB733BCC}"/>
              </a:ext>
            </a:extLst>
          </p:cNvPr>
          <p:cNvSpPr/>
          <p:nvPr/>
        </p:nvSpPr>
        <p:spPr>
          <a:xfrm>
            <a:off x="636815" y="236763"/>
            <a:ext cx="2277835"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该模型存在的问题</a:t>
            </a:r>
          </a:p>
        </p:txBody>
      </p:sp>
    </p:spTree>
    <p:extLst>
      <p:ext uri="{BB962C8B-B14F-4D97-AF65-F5344CB8AC3E}">
        <p14:creationId xmlns:p14="http://schemas.microsoft.com/office/powerpoint/2010/main" val="184342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C23CAF-9C81-40C5-9C5C-71FE847A16E4}"/>
              </a:ext>
            </a:extLst>
          </p:cNvPr>
          <p:cNvSpPr txBox="1"/>
          <p:nvPr/>
        </p:nvSpPr>
        <p:spPr>
          <a:xfrm>
            <a:off x="3466682" y="2705725"/>
            <a:ext cx="6179736" cy="1446550"/>
          </a:xfrm>
          <a:prstGeom prst="rect">
            <a:avLst/>
          </a:prstGeom>
          <a:noFill/>
        </p:spPr>
        <p:txBody>
          <a:bodyPr wrap="square" rtlCol="0">
            <a:spAutoFit/>
          </a:bodyPr>
          <a:lstStyle/>
          <a:p>
            <a:r>
              <a:rPr lang="en-US" altLang="zh-CN" sz="8800" dirty="0"/>
              <a:t>Thank you</a:t>
            </a:r>
            <a:r>
              <a:rPr lang="zh-CN" altLang="en-US" sz="8800" dirty="0"/>
              <a:t>！</a:t>
            </a:r>
          </a:p>
        </p:txBody>
      </p:sp>
    </p:spTree>
    <p:extLst>
      <p:ext uri="{BB962C8B-B14F-4D97-AF65-F5344CB8AC3E}">
        <p14:creationId xmlns:p14="http://schemas.microsoft.com/office/powerpoint/2010/main" val="213169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ADFF282-BFB8-4FC2-A3C7-3C3327D42D81}"/>
              </a:ext>
            </a:extLst>
          </p:cNvPr>
          <p:cNvPicPr>
            <a:picLocks noChangeAspect="1"/>
          </p:cNvPicPr>
          <p:nvPr/>
        </p:nvPicPr>
        <p:blipFill>
          <a:blip r:embed="rId2"/>
          <a:stretch>
            <a:fillRect/>
          </a:stretch>
        </p:blipFill>
        <p:spPr>
          <a:xfrm>
            <a:off x="6517688" y="1067775"/>
            <a:ext cx="4863326" cy="5716746"/>
          </a:xfrm>
          <a:prstGeom prst="rect">
            <a:avLst/>
          </a:prstGeom>
        </p:spPr>
      </p:pic>
      <p:sp>
        <p:nvSpPr>
          <p:cNvPr id="3" name="文本框 2">
            <a:extLst>
              <a:ext uri="{FF2B5EF4-FFF2-40B4-BE49-F238E27FC236}">
                <a16:creationId xmlns:a16="http://schemas.microsoft.com/office/drawing/2014/main" id="{E89D2BC9-A782-4BCE-993D-D16DC005F8EA}"/>
              </a:ext>
            </a:extLst>
          </p:cNvPr>
          <p:cNvSpPr txBox="1"/>
          <p:nvPr/>
        </p:nvSpPr>
        <p:spPr>
          <a:xfrm>
            <a:off x="326572" y="1397675"/>
            <a:ext cx="5902778" cy="2031325"/>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    </a:t>
            </a:r>
            <a:r>
              <a:rPr lang="zh-CN" altLang="en-US" b="1" dirty="0">
                <a:solidFill>
                  <a:srgbClr val="FF0000"/>
                </a:solidFill>
                <a:latin typeface="宋体" panose="02010600030101010101" pitchFamily="2" charset="-122"/>
                <a:ea typeface="宋体" panose="02010600030101010101" pitchFamily="2" charset="-122"/>
              </a:rPr>
              <a:t>对于搭建精准的推荐系统而言，特征是至关重要的</a:t>
            </a:r>
            <a:r>
              <a:rPr lang="zh-CN" altLang="en-US" dirty="0">
                <a:latin typeface="宋体" panose="02010600030101010101" pitchFamily="2" charset="-122"/>
                <a:ea typeface="宋体" panose="02010600030101010101" pitchFamily="2" charset="-122"/>
              </a:rPr>
              <a:t>。从特征构建的层面而言，现阶段深度学习技术在推荐系统中的应用可以大致分为</a:t>
            </a:r>
            <a:r>
              <a:rPr lang="zh-CN" altLang="en-US" dirty="0">
                <a:solidFill>
                  <a:srgbClr val="FF0000"/>
                </a:solidFill>
                <a:latin typeface="宋体" panose="02010600030101010101" pitchFamily="2" charset="-122"/>
                <a:ea typeface="宋体" panose="02010600030101010101" pitchFamily="2" charset="-122"/>
              </a:rPr>
              <a:t>两类</a:t>
            </a:r>
            <a:r>
              <a:rPr lang="zh-CN" altLang="en-US" dirty="0">
                <a:latin typeface="宋体" panose="02010600030101010101" pitchFamily="2" charset="-122"/>
                <a:ea typeface="宋体" panose="02010600030101010101" pitchFamily="2" charset="-122"/>
              </a:rPr>
              <a:t>：</a:t>
            </a:r>
          </a:p>
          <a:p>
            <a:pPr marL="285750" indent="-285750">
              <a:buFont typeface="Wingdings" panose="05000000000000000000" pitchFamily="2" charset="2"/>
              <a:buChar char="p"/>
            </a:pPr>
            <a:r>
              <a:rPr lang="zh-CN" altLang="en-US" b="1" dirty="0">
                <a:latin typeface="宋体" panose="02010600030101010101" pitchFamily="2" charset="-122"/>
                <a:ea typeface="宋体" panose="02010600030101010101" pitchFamily="2" charset="-122"/>
              </a:rPr>
              <a:t>从原始数据中自动学习出蕴含语义的隐特征，例如从本文、图像或者知识网络中提取出有效的隐特征。</a:t>
            </a:r>
          </a:p>
          <a:p>
            <a:pPr marL="285750" indent="-285750">
              <a:buFont typeface="Wingdings" panose="05000000000000000000" pitchFamily="2" charset="2"/>
              <a:buChar char="p"/>
            </a:pPr>
            <a:r>
              <a:rPr lang="zh-CN" altLang="en-US" b="1" dirty="0">
                <a:latin typeface="宋体" panose="02010600030101010101" pitchFamily="2" charset="-122"/>
                <a:ea typeface="宋体" panose="02010600030101010101" pitchFamily="2" charset="-122"/>
              </a:rPr>
              <a:t>自动学习多个相关特征之间的交互关系</a:t>
            </a:r>
            <a:r>
              <a:rPr lang="zh-CN" altLang="en-US" dirty="0">
                <a:latin typeface="宋体" panose="02010600030101010101" pitchFamily="2" charset="-122"/>
                <a:ea typeface="宋体" panose="02010600030101010101" pitchFamily="2" charset="-122"/>
              </a:rPr>
              <a:t>。</a:t>
            </a:r>
          </a:p>
          <a:p>
            <a:endParaRPr lang="zh-CN" altLang="en-US" dirty="0"/>
          </a:p>
        </p:txBody>
      </p:sp>
      <p:sp>
        <p:nvSpPr>
          <p:cNvPr id="5" name="矩形: 圆角 4">
            <a:extLst>
              <a:ext uri="{FF2B5EF4-FFF2-40B4-BE49-F238E27FC236}">
                <a16:creationId xmlns:a16="http://schemas.microsoft.com/office/drawing/2014/main" id="{2F366FE0-B598-4EF3-AC8D-67399EBC9F45}"/>
              </a:ext>
            </a:extLst>
          </p:cNvPr>
          <p:cNvSpPr/>
          <p:nvPr/>
        </p:nvSpPr>
        <p:spPr>
          <a:xfrm>
            <a:off x="628650" y="359230"/>
            <a:ext cx="9903279" cy="522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xDeepFM: Combining Explicit and Implicit Feature Interactions for Recommender Systems</a:t>
            </a:r>
            <a:endParaRPr lang="zh-CN" altLang="en-US" dirty="0"/>
          </a:p>
        </p:txBody>
      </p:sp>
    </p:spTree>
    <p:extLst>
      <p:ext uri="{BB962C8B-B14F-4D97-AF65-F5344CB8AC3E}">
        <p14:creationId xmlns:p14="http://schemas.microsoft.com/office/powerpoint/2010/main" val="113701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87BBAE-333A-424E-9983-C18089F47118}"/>
              </a:ext>
            </a:extLst>
          </p:cNvPr>
          <p:cNvSpPr txBox="1"/>
          <p:nvPr/>
        </p:nvSpPr>
        <p:spPr>
          <a:xfrm>
            <a:off x="395969" y="1222704"/>
            <a:ext cx="11400064"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    在传统的推荐系统中，高阶交叉特征通常由工程师手工提取，不仅人力成本高昂、维度空间极大，而且不可泛化。</a:t>
            </a:r>
          </a:p>
        </p:txBody>
      </p:sp>
      <p:sp>
        <p:nvSpPr>
          <p:cNvPr id="3" name="文本框 2">
            <a:extLst>
              <a:ext uri="{FF2B5EF4-FFF2-40B4-BE49-F238E27FC236}">
                <a16:creationId xmlns:a16="http://schemas.microsoft.com/office/drawing/2014/main" id="{7B22E8FF-DF05-4C87-B882-365DD51E8F20}"/>
              </a:ext>
            </a:extLst>
          </p:cNvPr>
          <p:cNvSpPr txBox="1"/>
          <p:nvPr/>
        </p:nvSpPr>
        <p:spPr>
          <a:xfrm>
            <a:off x="683289" y="2516484"/>
            <a:ext cx="10737606" cy="283154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latin typeface="+mj-ea"/>
                <a:ea typeface="+mj-ea"/>
              </a:rPr>
              <a:t>人工提取的三种缺点：</a:t>
            </a:r>
            <a:endParaRPr lang="en-US" altLang="zh-CN" sz="2000" b="1" dirty="0">
              <a:latin typeface="+mj-ea"/>
              <a:ea typeface="+mj-ea"/>
            </a:endParaRPr>
          </a:p>
          <a:p>
            <a:pPr marL="285750" indent="-285750">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重要的特征都是与应用场景息息相关的，针对每一种应用场景，工程师们都需要首先花费大量时间和精力深入了解数据的规律之后才能设计、提取出高效的高阶交叉特征，因此</a:t>
            </a:r>
            <a:r>
              <a:rPr lang="zh-CN" altLang="en-US" sz="2000" b="1" dirty="0">
                <a:solidFill>
                  <a:srgbClr val="C00000"/>
                </a:solidFill>
                <a:latin typeface="宋体" panose="02010600030101010101" pitchFamily="2" charset="-122"/>
                <a:ea typeface="宋体" panose="02010600030101010101" pitchFamily="2" charset="-122"/>
              </a:rPr>
              <a:t>人力成本高昂。</a:t>
            </a:r>
            <a:endParaRPr lang="zh-CN" altLang="en-US" sz="2000"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原始数据中往往包含大量稀疏的特征，例如用户和物品的</a:t>
            </a:r>
            <a:r>
              <a:rPr lang="en-US" altLang="zh-CN" sz="2000" dirty="0">
                <a:latin typeface="宋体" panose="02010600030101010101" pitchFamily="2" charset="-122"/>
                <a:ea typeface="宋体" panose="02010600030101010101" pitchFamily="2" charset="-122"/>
              </a:rPr>
              <a:t>ID</a:t>
            </a:r>
            <a:r>
              <a:rPr lang="zh-CN" altLang="en-US" sz="2000" dirty="0">
                <a:latin typeface="宋体" panose="02010600030101010101" pitchFamily="2" charset="-122"/>
                <a:ea typeface="宋体" panose="02010600030101010101" pitchFamily="2" charset="-122"/>
              </a:rPr>
              <a:t>，交叉特征的维度空间是原始特征维度的乘积，因此很容易带来</a:t>
            </a:r>
            <a:r>
              <a:rPr lang="zh-CN" altLang="en-US" sz="2000" b="1" dirty="0">
                <a:solidFill>
                  <a:srgbClr val="C00000"/>
                </a:solidFill>
                <a:latin typeface="宋体" panose="02010600030101010101" pitchFamily="2" charset="-122"/>
                <a:ea typeface="宋体" panose="02010600030101010101" pitchFamily="2" charset="-122"/>
              </a:rPr>
              <a:t>维度灾难</a:t>
            </a:r>
            <a:r>
              <a:rPr lang="zh-CN" altLang="en-US" sz="2000" dirty="0">
                <a:latin typeface="宋体" panose="02010600030101010101" pitchFamily="2" charset="-122"/>
                <a:ea typeface="宋体" panose="02010600030101010101" pitchFamily="2" charset="-122"/>
              </a:rPr>
              <a:t>的问题。</a:t>
            </a:r>
          </a:p>
          <a:p>
            <a:pPr marL="742950" lvl="1" indent="-28575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人工提取的交叉特征</a:t>
            </a:r>
            <a:r>
              <a:rPr lang="zh-CN" altLang="en-US" sz="2000" b="1" dirty="0">
                <a:solidFill>
                  <a:srgbClr val="C00000"/>
                </a:solidFill>
                <a:latin typeface="宋体" panose="02010600030101010101" pitchFamily="2" charset="-122"/>
                <a:ea typeface="宋体" panose="02010600030101010101" pitchFamily="2" charset="-122"/>
              </a:rPr>
              <a:t>无法泛化</a:t>
            </a:r>
            <a:r>
              <a:rPr lang="zh-CN" altLang="en-US" sz="2000" dirty="0">
                <a:latin typeface="宋体" panose="02010600030101010101" pitchFamily="2" charset="-122"/>
                <a:ea typeface="宋体" panose="02010600030101010101" pitchFamily="2" charset="-122"/>
              </a:rPr>
              <a:t>到未曾在训练样本中出现过的模式中。</a:t>
            </a:r>
          </a:p>
          <a:p>
            <a:endParaRPr lang="zh-CN" altLang="en-US" dirty="0"/>
          </a:p>
        </p:txBody>
      </p:sp>
      <p:sp>
        <p:nvSpPr>
          <p:cNvPr id="4" name="矩形: 圆角 3">
            <a:extLst>
              <a:ext uri="{FF2B5EF4-FFF2-40B4-BE49-F238E27FC236}">
                <a16:creationId xmlns:a16="http://schemas.microsoft.com/office/drawing/2014/main" id="{693F3D24-31B1-468F-A2C3-288D55B06612}"/>
              </a:ext>
            </a:extLst>
          </p:cNvPr>
          <p:cNvSpPr/>
          <p:nvPr/>
        </p:nvSpPr>
        <p:spPr>
          <a:xfrm>
            <a:off x="683289" y="291402"/>
            <a:ext cx="2737547" cy="620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模型的产生由来</a:t>
            </a:r>
          </a:p>
        </p:txBody>
      </p:sp>
    </p:spTree>
    <p:extLst>
      <p:ext uri="{BB962C8B-B14F-4D97-AF65-F5344CB8AC3E}">
        <p14:creationId xmlns:p14="http://schemas.microsoft.com/office/powerpoint/2010/main" val="196850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3D3624-E3BE-4615-8774-8271D3A8EE83}"/>
              </a:ext>
            </a:extLst>
          </p:cNvPr>
          <p:cNvSpPr txBox="1"/>
          <p:nvPr/>
        </p:nvSpPr>
        <p:spPr>
          <a:xfrm>
            <a:off x="683289" y="2098095"/>
            <a:ext cx="10834006"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以上模型的缺点：</a:t>
            </a:r>
            <a:endParaRPr lang="en-US" altLang="zh-CN" b="1" dirty="0"/>
          </a:p>
          <a:p>
            <a:pPr marL="742950" lvl="1" indent="-28575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模型学习出的是隐式的交互特征，其形式是未知的、不可控的。</a:t>
            </a:r>
            <a:endParaRPr lang="en-US" altLang="zh-CN"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它们的特征交互是发生在元素级而不是特征向量之间。</a:t>
            </a:r>
            <a:endParaRPr lang="en-US" altLang="zh-CN" dirty="0">
              <a:latin typeface="宋体" panose="02010600030101010101" pitchFamily="2" charset="-122"/>
              <a:ea typeface="宋体" panose="02010600030101010101" pitchFamily="2" charset="-122"/>
            </a:endParaRPr>
          </a:p>
          <a:p>
            <a:endParaRPr lang="en-US" altLang="zh-CN" dirty="0"/>
          </a:p>
          <a:p>
            <a:r>
              <a:rPr lang="zh-CN" altLang="en-US" sz="2000" b="1" dirty="0">
                <a:solidFill>
                  <a:srgbClr val="C00000"/>
                </a:solidFill>
                <a:latin typeface="宋体" panose="02010600030101010101" pitchFamily="2" charset="-122"/>
                <a:ea typeface="宋体" panose="02010600030101010101" pitchFamily="2" charset="-122"/>
              </a:rPr>
              <a:t>元素级</a:t>
            </a:r>
            <a:r>
              <a:rPr lang="en-US" altLang="zh-CN" sz="2000" b="1" dirty="0">
                <a:solidFill>
                  <a:srgbClr val="C00000"/>
                </a:solidFill>
                <a:latin typeface="宋体" panose="02010600030101010101" pitchFamily="2" charset="-122"/>
                <a:ea typeface="宋体" panose="02010600030101010101" pitchFamily="2" charset="-122"/>
              </a:rPr>
              <a:t> VS </a:t>
            </a:r>
            <a:r>
              <a:rPr lang="zh-CN" altLang="en-US" sz="2000" b="1" dirty="0">
                <a:solidFill>
                  <a:srgbClr val="C00000"/>
                </a:solidFill>
                <a:latin typeface="宋体" panose="02010600030101010101" pitchFamily="2" charset="-122"/>
                <a:ea typeface="宋体" panose="02010600030101010101" pitchFamily="2" charset="-122"/>
              </a:rPr>
              <a:t>特征向量级：</a:t>
            </a:r>
            <a:endParaRPr lang="en-US" altLang="zh-CN" sz="2000" b="1" dirty="0">
              <a:solidFill>
                <a:srgbClr val="C00000"/>
              </a:solidFill>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假设隐向量的维度为</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维，如果两个特征对应的向量分别为</a:t>
            </a:r>
            <a:r>
              <a:rPr lang="en-US" altLang="zh-CN" dirty="0">
                <a:latin typeface="宋体" panose="02010600030101010101" pitchFamily="2" charset="-122"/>
                <a:ea typeface="宋体" panose="02010600030101010101" pitchFamily="2" charset="-122"/>
              </a:rPr>
              <a:t>(a1,b1,c1)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(a2,b2,c2)</a:t>
            </a:r>
            <a:r>
              <a:rPr lang="zh-CN" altLang="en-US" dirty="0">
                <a:latin typeface="宋体" panose="02010600030101010101" pitchFamily="2" charset="-122"/>
                <a:ea typeface="宋体" panose="02010600030101010101" pitchFamily="2" charset="-122"/>
              </a:rPr>
              <a:t>的话，在进行交互时，交互的形式类似于</a:t>
            </a:r>
            <a:r>
              <a:rPr lang="en-US" altLang="zh-CN" dirty="0">
                <a:latin typeface="宋体" panose="02010600030101010101" pitchFamily="2" charset="-122"/>
                <a:ea typeface="宋体" panose="02010600030101010101" pitchFamily="2" charset="-122"/>
              </a:rPr>
              <a:t>f(w1 * a1 * a2,w2 * b1 * b2 ,w3 * c1 * c2)</a:t>
            </a:r>
            <a:r>
              <a:rPr lang="zh-CN" altLang="en-US" dirty="0">
                <a:latin typeface="宋体" panose="02010600030101010101" pitchFamily="2" charset="-122"/>
                <a:ea typeface="宋体" panose="02010600030101010101" pitchFamily="2" charset="-122"/>
              </a:rPr>
              <a:t>的话，此时我们认为特征交互是发生在元素级（</a:t>
            </a:r>
            <a:r>
              <a:rPr lang="en-US" altLang="zh-CN" dirty="0">
                <a:latin typeface="宋体" panose="02010600030101010101" pitchFamily="2" charset="-122"/>
                <a:ea typeface="宋体" panose="02010600030101010101" pitchFamily="2" charset="-122"/>
              </a:rPr>
              <a:t>bit-wise</a:t>
            </a:r>
            <a:r>
              <a:rPr lang="zh-CN" altLang="en-US" dirty="0">
                <a:latin typeface="宋体" panose="02010600030101010101" pitchFamily="2" charset="-122"/>
                <a:ea typeface="宋体" panose="02010600030101010101" pitchFamily="2" charset="-122"/>
              </a:rPr>
              <a:t>）上。如果特征交互形式类似于 </a:t>
            </a:r>
            <a:r>
              <a:rPr lang="en-US" altLang="zh-CN" dirty="0">
                <a:latin typeface="宋体" panose="02010600030101010101" pitchFamily="2" charset="-122"/>
                <a:ea typeface="宋体" panose="02010600030101010101" pitchFamily="2" charset="-122"/>
              </a:rPr>
              <a:t>f(w * (a1 * a2 ,b1 * b2,c1 * c2))</a:t>
            </a:r>
            <a:r>
              <a:rPr lang="zh-CN" altLang="en-US" dirty="0">
                <a:latin typeface="宋体" panose="02010600030101010101" pitchFamily="2" charset="-122"/>
                <a:ea typeface="宋体" panose="02010600030101010101" pitchFamily="2" charset="-122"/>
              </a:rPr>
              <a:t>的话，那么我们认为特征交互是发生在特征向量级（</a:t>
            </a:r>
            <a:r>
              <a:rPr lang="en-US" altLang="zh-CN" dirty="0">
                <a:latin typeface="宋体" panose="02010600030101010101" pitchFamily="2" charset="-122"/>
                <a:ea typeface="宋体" panose="02010600030101010101" pitchFamily="2" charset="-122"/>
              </a:rPr>
              <a:t>vector-wise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endParaRPr lang="en-US" altLang="zh-CN" dirty="0">
              <a:latin typeface="宋体" panose="02010600030101010101" pitchFamily="2" charset="-122"/>
              <a:ea typeface="宋体" panose="02010600030101010101" pitchFamily="2" charset="-122"/>
            </a:endParaRPr>
          </a:p>
          <a:p>
            <a:r>
              <a:rPr lang="zh-CN" altLang="en-US" dirty="0">
                <a:solidFill>
                  <a:srgbClr val="C00000"/>
                </a:solidFill>
              </a:rPr>
              <a:t>显示</a:t>
            </a:r>
            <a:r>
              <a:rPr lang="en-US" altLang="zh-CN" dirty="0">
                <a:solidFill>
                  <a:srgbClr val="C00000"/>
                </a:solidFill>
              </a:rPr>
              <a:t> VS </a:t>
            </a:r>
            <a:r>
              <a:rPr lang="zh-CN" altLang="en-US" dirty="0">
                <a:solidFill>
                  <a:srgbClr val="C00000"/>
                </a:solidFill>
              </a:rPr>
              <a:t>隐式：</a:t>
            </a:r>
            <a:endParaRPr lang="en-US" altLang="zh-CN" dirty="0">
              <a:solidFill>
                <a:srgbClr val="C00000"/>
              </a:solidFill>
            </a:endParaRPr>
          </a:p>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以两个特征为例，</a:t>
            </a:r>
            <a:r>
              <a:rPr lang="en-US" altLang="zh-CN" dirty="0">
                <a:latin typeface="宋体" panose="02010600030101010101" pitchFamily="2" charset="-122"/>
                <a:ea typeface="宋体" panose="02010600030101010101" pitchFamily="2" charset="-122"/>
              </a:rPr>
              <a:t>xi</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xj</a:t>
            </a:r>
            <a:r>
              <a:rPr lang="zh-CN" altLang="en-US" dirty="0">
                <a:latin typeface="宋体" panose="02010600030101010101" pitchFamily="2" charset="-122"/>
                <a:ea typeface="宋体" panose="02010600030101010101" pitchFamily="2" charset="-122"/>
              </a:rPr>
              <a:t>，在经过一系列变换后，我们可以表示成 </a:t>
            </a:r>
            <a:r>
              <a:rPr lang="en-US" altLang="zh-CN" dirty="0">
                <a:latin typeface="宋体" panose="02010600030101010101" pitchFamily="2" charset="-122"/>
                <a:ea typeface="宋体" panose="02010600030101010101" pitchFamily="2" charset="-122"/>
              </a:rPr>
              <a:t>wij * (xi * xj)</a:t>
            </a:r>
            <a:r>
              <a:rPr lang="zh-CN" altLang="en-US" dirty="0">
                <a:latin typeface="宋体" panose="02010600030101010101" pitchFamily="2" charset="-122"/>
                <a:ea typeface="宋体" panose="02010600030101010101" pitchFamily="2" charset="-122"/>
              </a:rPr>
              <a:t>的形式，就可以认为是显式特征交互，否则的话，是隐式的特征交互。</a:t>
            </a:r>
          </a:p>
        </p:txBody>
      </p:sp>
      <p:sp>
        <p:nvSpPr>
          <p:cNvPr id="4" name="矩形: 圆角 3">
            <a:extLst>
              <a:ext uri="{FF2B5EF4-FFF2-40B4-BE49-F238E27FC236}">
                <a16:creationId xmlns:a16="http://schemas.microsoft.com/office/drawing/2014/main" id="{D2A9E52B-B4D7-407B-A59C-2439CFFAC44B}"/>
              </a:ext>
            </a:extLst>
          </p:cNvPr>
          <p:cNvSpPr/>
          <p:nvPr/>
        </p:nvSpPr>
        <p:spPr>
          <a:xfrm>
            <a:off x="683289" y="291402"/>
            <a:ext cx="4264268" cy="620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当前研究工作存在的问题</a:t>
            </a:r>
          </a:p>
        </p:txBody>
      </p:sp>
      <p:sp>
        <p:nvSpPr>
          <p:cNvPr id="5" name="文本框 4">
            <a:extLst>
              <a:ext uri="{FF2B5EF4-FFF2-40B4-BE49-F238E27FC236}">
                <a16:creationId xmlns:a16="http://schemas.microsoft.com/office/drawing/2014/main" id="{435C30AE-CF92-4B1B-9A55-0C17B5A08126}"/>
              </a:ext>
            </a:extLst>
          </p:cNvPr>
          <p:cNvSpPr txBox="1"/>
          <p:nvPr/>
        </p:nvSpPr>
        <p:spPr>
          <a:xfrm>
            <a:off x="816430" y="1235045"/>
            <a:ext cx="10352313" cy="646331"/>
          </a:xfrm>
          <a:prstGeom prst="rect">
            <a:avLst/>
          </a:prstGeom>
          <a:noFill/>
        </p:spPr>
        <p:txBody>
          <a:bodyPr wrap="square" rtlCol="0">
            <a:spAutoFit/>
          </a:bodyPr>
          <a:lstStyle/>
          <a:p>
            <a:r>
              <a:rPr lang="zh-CN" altLang="en-US" dirty="0"/>
              <a:t>       目前大部分相关的研究工作是</a:t>
            </a:r>
            <a:r>
              <a:rPr lang="zh-CN" altLang="en-US" b="1" dirty="0"/>
              <a:t>基于因子分解机的框架</a:t>
            </a:r>
            <a:r>
              <a:rPr lang="zh-CN" altLang="en-US" dirty="0"/>
              <a:t>，利用多层全连接神经网络去自动学习特征间的高阶交互关系，例如</a:t>
            </a:r>
            <a:r>
              <a:rPr lang="en-US" altLang="zh-CN" dirty="0"/>
              <a:t>FNN</a:t>
            </a:r>
            <a:r>
              <a:rPr lang="zh-CN" altLang="en-US" dirty="0"/>
              <a:t>、</a:t>
            </a:r>
            <a:r>
              <a:rPr lang="en-US" altLang="zh-CN" dirty="0"/>
              <a:t>PNN</a:t>
            </a:r>
            <a:r>
              <a:rPr lang="zh-CN" altLang="en-US" dirty="0"/>
              <a:t>（基于乘法的神经网络）和</a:t>
            </a:r>
            <a:r>
              <a:rPr lang="en-US" altLang="zh-CN" dirty="0"/>
              <a:t>DeepFM</a:t>
            </a:r>
            <a:r>
              <a:rPr lang="zh-CN" altLang="en-US" dirty="0"/>
              <a:t>等。</a:t>
            </a:r>
            <a:endParaRPr lang="en-US" altLang="zh-CN" dirty="0"/>
          </a:p>
        </p:txBody>
      </p:sp>
    </p:spTree>
    <p:extLst>
      <p:ext uri="{BB962C8B-B14F-4D97-AF65-F5344CB8AC3E}">
        <p14:creationId xmlns:p14="http://schemas.microsoft.com/office/powerpoint/2010/main" val="191822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D2A9E52B-B4D7-407B-A59C-2439CFFAC44B}"/>
              </a:ext>
            </a:extLst>
          </p:cNvPr>
          <p:cNvSpPr/>
          <p:nvPr/>
        </p:nvSpPr>
        <p:spPr>
          <a:xfrm>
            <a:off x="683289" y="291402"/>
            <a:ext cx="3643782" cy="620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该模型解决的问题</a:t>
            </a:r>
          </a:p>
        </p:txBody>
      </p:sp>
      <p:sp>
        <p:nvSpPr>
          <p:cNvPr id="6" name="文本框 5">
            <a:extLst>
              <a:ext uri="{FF2B5EF4-FFF2-40B4-BE49-F238E27FC236}">
                <a16:creationId xmlns:a16="http://schemas.microsoft.com/office/drawing/2014/main" id="{E64531CB-377A-4CE3-850D-86E361CDA3F3}"/>
              </a:ext>
            </a:extLst>
          </p:cNvPr>
          <p:cNvSpPr txBox="1"/>
          <p:nvPr/>
        </p:nvSpPr>
        <p:spPr>
          <a:xfrm>
            <a:off x="1069521" y="1567543"/>
            <a:ext cx="9802684" cy="646331"/>
          </a:xfrm>
          <a:prstGeom prst="rect">
            <a:avLst/>
          </a:prstGeom>
          <a:noFill/>
        </p:spPr>
        <p:txBody>
          <a:bodyPr wrap="none" rtlCol="0">
            <a:spAutoFit/>
          </a:bodyPr>
          <a:lstStyle/>
          <a:p>
            <a:r>
              <a:rPr lang="zh-CN" altLang="en-US" dirty="0"/>
              <a:t>       极深因子分解机模型</a:t>
            </a:r>
            <a:r>
              <a:rPr lang="en-US" altLang="zh-CN" dirty="0"/>
              <a:t>(xDeepFM)</a:t>
            </a:r>
            <a:r>
              <a:rPr lang="zh-CN" altLang="en-US" dirty="0"/>
              <a:t>不仅能同时以</a:t>
            </a:r>
            <a:r>
              <a:rPr lang="zh-CN" altLang="en-US" dirty="0">
                <a:solidFill>
                  <a:srgbClr val="FF0000"/>
                </a:solidFill>
              </a:rPr>
              <a:t>显式和隐式的方式自动学习高阶的特征交互，</a:t>
            </a:r>
            <a:endParaRPr lang="en-US" altLang="zh-CN" dirty="0">
              <a:solidFill>
                <a:srgbClr val="FF0000"/>
              </a:solidFill>
            </a:endParaRPr>
          </a:p>
          <a:p>
            <a:r>
              <a:rPr lang="zh-CN" altLang="en-US" dirty="0">
                <a:solidFill>
                  <a:srgbClr val="FF0000"/>
                </a:solidFill>
              </a:rPr>
              <a:t>使特征交互发生在向量级，还兼具记忆与泛化的学习能力</a:t>
            </a:r>
            <a:r>
              <a:rPr lang="zh-CN" altLang="en-US" dirty="0"/>
              <a:t>。</a:t>
            </a:r>
            <a:endParaRPr lang="en-US" altLang="zh-CN" dirty="0"/>
          </a:p>
        </p:txBody>
      </p:sp>
    </p:spTree>
    <p:extLst>
      <p:ext uri="{BB962C8B-B14F-4D97-AF65-F5344CB8AC3E}">
        <p14:creationId xmlns:p14="http://schemas.microsoft.com/office/powerpoint/2010/main" val="15909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B58EAE0-6A80-4DBE-BD47-140DB493F692}"/>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sp>
        <p:nvSpPr>
          <p:cNvPr id="4" name="文本框 3">
            <a:extLst>
              <a:ext uri="{FF2B5EF4-FFF2-40B4-BE49-F238E27FC236}">
                <a16:creationId xmlns:a16="http://schemas.microsoft.com/office/drawing/2014/main" id="{792612E1-D02E-47D2-BFD8-73E769BB29DF}"/>
              </a:ext>
            </a:extLst>
          </p:cNvPr>
          <p:cNvSpPr txBox="1"/>
          <p:nvPr/>
        </p:nvSpPr>
        <p:spPr>
          <a:xfrm>
            <a:off x="661307" y="1295221"/>
            <a:ext cx="6457950" cy="132343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CIN</a:t>
            </a:r>
            <a:r>
              <a:rPr lang="zh-CN" altLang="en-US" sz="2000" dirty="0">
                <a:latin typeface="宋体" panose="02010600030101010101" pitchFamily="2" charset="-122"/>
                <a:ea typeface="宋体" panose="02010600030101010101" pitchFamily="2" charset="-122"/>
              </a:rPr>
              <a:t>中，隐向量是一个单元对象，因此我们将输入的原特征和神经网络中的隐层都分别组织成一个矩阵，记为</a:t>
            </a:r>
            <a:r>
              <a:rPr lang="en-US" altLang="zh-CN" sz="2000" dirty="0">
                <a:latin typeface="宋体" panose="02010600030101010101" pitchFamily="2" charset="-122"/>
                <a:ea typeface="宋体" panose="02010600030101010101" pitchFamily="2" charset="-122"/>
              </a:rPr>
              <a:t>X^0 </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X^k</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CIN</a:t>
            </a:r>
            <a:r>
              <a:rPr lang="zh-CN" altLang="en-US" sz="2000" dirty="0">
                <a:latin typeface="宋体" panose="02010600030101010101" pitchFamily="2" charset="-122"/>
                <a:ea typeface="宋体" panose="02010600030101010101" pitchFamily="2" charset="-122"/>
              </a:rPr>
              <a:t>中每一层的神经元都是根据前一层的隐层以及原特征向量推算而来，</a:t>
            </a:r>
            <a:r>
              <a:rPr lang="zh-CN" altLang="en-US" sz="2000" b="1" dirty="0">
                <a:solidFill>
                  <a:srgbClr val="FF0000"/>
                </a:solidFill>
                <a:latin typeface="宋体" panose="02010600030101010101" pitchFamily="2" charset="-122"/>
                <a:ea typeface="宋体" panose="02010600030101010101" pitchFamily="2" charset="-122"/>
              </a:rPr>
              <a:t>其计算公式如下</a:t>
            </a:r>
            <a:r>
              <a:rPr lang="zh-CN" altLang="en-US" sz="2000"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FCAAA52F-03F4-458F-8C26-CE1999D250FC}"/>
              </a:ext>
            </a:extLst>
          </p:cNvPr>
          <p:cNvPicPr>
            <a:picLocks noChangeAspect="1"/>
          </p:cNvPicPr>
          <p:nvPr/>
        </p:nvPicPr>
        <p:blipFill>
          <a:blip r:embed="rId2"/>
          <a:stretch>
            <a:fillRect/>
          </a:stretch>
        </p:blipFill>
        <p:spPr>
          <a:xfrm>
            <a:off x="824594" y="3162766"/>
            <a:ext cx="5956526" cy="1466850"/>
          </a:xfrm>
          <a:prstGeom prst="rect">
            <a:avLst/>
          </a:prstGeom>
        </p:spPr>
      </p:pic>
    </p:spTree>
    <p:extLst>
      <p:ext uri="{BB962C8B-B14F-4D97-AF65-F5344CB8AC3E}">
        <p14:creationId xmlns:p14="http://schemas.microsoft.com/office/powerpoint/2010/main" val="218198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B58EAE0-6A80-4DBE-BD47-140DB493F692}"/>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pic>
        <p:nvPicPr>
          <p:cNvPr id="3" name="图片 2">
            <a:extLst>
              <a:ext uri="{FF2B5EF4-FFF2-40B4-BE49-F238E27FC236}">
                <a16:creationId xmlns:a16="http://schemas.microsoft.com/office/drawing/2014/main" id="{ABC09465-CD32-4C95-A044-93E2CA17B824}"/>
              </a:ext>
            </a:extLst>
          </p:cNvPr>
          <p:cNvPicPr>
            <a:picLocks noChangeAspect="1"/>
          </p:cNvPicPr>
          <p:nvPr/>
        </p:nvPicPr>
        <p:blipFill>
          <a:blip r:embed="rId2"/>
          <a:stretch>
            <a:fillRect/>
          </a:stretch>
        </p:blipFill>
        <p:spPr>
          <a:xfrm>
            <a:off x="3990634" y="2359698"/>
            <a:ext cx="4210731" cy="4122745"/>
          </a:xfrm>
          <a:prstGeom prst="rect">
            <a:avLst/>
          </a:prstGeom>
        </p:spPr>
      </p:pic>
      <p:sp>
        <p:nvSpPr>
          <p:cNvPr id="4" name="文本框 3">
            <a:extLst>
              <a:ext uri="{FF2B5EF4-FFF2-40B4-BE49-F238E27FC236}">
                <a16:creationId xmlns:a16="http://schemas.microsoft.com/office/drawing/2014/main" id="{792612E1-D02E-47D2-BFD8-73E769BB29DF}"/>
              </a:ext>
            </a:extLst>
          </p:cNvPr>
          <p:cNvSpPr txBox="1"/>
          <p:nvPr/>
        </p:nvSpPr>
        <p:spPr>
          <a:xfrm>
            <a:off x="661306" y="1295222"/>
            <a:ext cx="8368393"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其中，第</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层隐层含有</a:t>
            </a:r>
            <a:r>
              <a:rPr lang="en-US" altLang="zh-CN" dirty="0">
                <a:latin typeface="宋体" panose="02010600030101010101" pitchFamily="2" charset="-122"/>
                <a:ea typeface="宋体" panose="02010600030101010101" pitchFamily="2" charset="-122"/>
              </a:rPr>
              <a:t>H_k</a:t>
            </a:r>
            <a:r>
              <a:rPr lang="zh-CN" altLang="en-US" dirty="0">
                <a:latin typeface="宋体" panose="02010600030101010101" pitchFamily="2" charset="-122"/>
                <a:ea typeface="宋体" panose="02010600030101010101" pitchFamily="2" charset="-122"/>
              </a:rPr>
              <a:t>条神经元向量。隐层的计算可以分成两个步骤：</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）根据前一层隐层的状态</a:t>
            </a:r>
            <a:r>
              <a:rPr lang="en-US" altLang="zh-CN" dirty="0">
                <a:latin typeface="宋体" panose="02010600030101010101" pitchFamily="2" charset="-122"/>
                <a:ea typeface="宋体" panose="02010600030101010101" pitchFamily="2" charset="-122"/>
              </a:rPr>
              <a:t>X^k</a:t>
            </a:r>
            <a:r>
              <a:rPr lang="zh-CN" altLang="en-US" dirty="0">
                <a:latin typeface="宋体" panose="02010600030101010101" pitchFamily="2" charset="-122"/>
                <a:ea typeface="宋体" panose="02010600030101010101" pitchFamily="2" charset="-122"/>
              </a:rPr>
              <a:t>和原特征矩阵</a:t>
            </a:r>
            <a:r>
              <a:rPr lang="en-US" altLang="zh-CN" dirty="0">
                <a:latin typeface="宋体" panose="02010600030101010101" pitchFamily="2" charset="-122"/>
                <a:ea typeface="宋体" panose="02010600030101010101" pitchFamily="2" charset="-122"/>
              </a:rPr>
              <a:t>X^0</a:t>
            </a:r>
            <a:r>
              <a:rPr lang="zh-CN" altLang="en-US" dirty="0">
                <a:latin typeface="宋体" panose="02010600030101010101" pitchFamily="2" charset="-122"/>
                <a:ea typeface="宋体" panose="02010600030101010101" pitchFamily="2" charset="-122"/>
              </a:rPr>
              <a:t>，计算出一个中间结果</a:t>
            </a:r>
            <a:r>
              <a:rPr lang="en-US" altLang="zh-CN" dirty="0">
                <a:latin typeface="宋体" panose="02010600030101010101" pitchFamily="2" charset="-122"/>
                <a:ea typeface="宋体" panose="02010600030101010101" pitchFamily="2" charset="-122"/>
              </a:rPr>
              <a:t>Z^k+1</a:t>
            </a:r>
            <a:r>
              <a:rPr lang="zh-CN" altLang="en-US" dirty="0">
                <a:latin typeface="宋体" panose="02010600030101010101" pitchFamily="2" charset="-122"/>
                <a:ea typeface="宋体" panose="02010600030101010101" pitchFamily="2" charset="-122"/>
              </a:rPr>
              <a:t>，  它是一个三维的张量，如下图所示：</a:t>
            </a:r>
          </a:p>
        </p:txBody>
      </p:sp>
    </p:spTree>
    <p:extLst>
      <p:ext uri="{BB962C8B-B14F-4D97-AF65-F5344CB8AC3E}">
        <p14:creationId xmlns:p14="http://schemas.microsoft.com/office/powerpoint/2010/main" val="256464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173406-843A-41C6-81AF-52265714B5A1}"/>
              </a:ext>
            </a:extLst>
          </p:cNvPr>
          <p:cNvSpPr txBox="1"/>
          <p:nvPr/>
        </p:nvSpPr>
        <p:spPr>
          <a:xfrm>
            <a:off x="547008" y="1110344"/>
            <a:ext cx="8967948"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）在这个中间结果上，我们用</a:t>
            </a:r>
            <a:r>
              <a:rPr lang="en-US" altLang="zh-CN" dirty="0">
                <a:latin typeface="宋体" panose="02010600030101010101" pitchFamily="2" charset="-122"/>
                <a:ea typeface="宋体" panose="02010600030101010101" pitchFamily="2" charset="-122"/>
              </a:rPr>
              <a:t>H^k+1</a:t>
            </a:r>
            <a:r>
              <a:rPr lang="zh-CN" altLang="en-US" dirty="0">
                <a:latin typeface="宋体" panose="02010600030101010101" pitchFamily="2" charset="-122"/>
                <a:ea typeface="宋体" panose="02010600030101010101" pitchFamily="2" charset="-122"/>
              </a:rPr>
              <a:t>个尺寸为</a:t>
            </a:r>
            <a:r>
              <a:rPr lang="en-US" altLang="zh-CN" dirty="0">
                <a:latin typeface="宋体" panose="02010600030101010101" pitchFamily="2" charset="-122"/>
                <a:ea typeface="宋体" panose="02010600030101010101" pitchFamily="2" charset="-122"/>
              </a:rPr>
              <a:t>m * H^k</a:t>
            </a:r>
            <a:r>
              <a:rPr lang="zh-CN" altLang="en-US" dirty="0">
                <a:latin typeface="宋体" panose="02010600030101010101" pitchFamily="2" charset="-122"/>
                <a:ea typeface="宋体" panose="02010600030101010101" pitchFamily="2" charset="-122"/>
              </a:rPr>
              <a:t>的卷积核生成下一层隐层的状态，该过程如图所示。这一操作与计算机视觉中最流行的卷积神经网络大体是一致的，唯一的区别在于卷积核的设计。</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中一个神经元相关的接受域是垂直于特征维度</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的整个平面，而</a:t>
            </a:r>
            <a:r>
              <a:rPr lang="en-US" altLang="zh-CN" dirty="0">
                <a:latin typeface="宋体" panose="02010600030101010101" pitchFamily="2" charset="-122"/>
                <a:ea typeface="宋体" panose="02010600030101010101" pitchFamily="2" charset="-122"/>
              </a:rPr>
              <a:t>CNN</a:t>
            </a:r>
            <a:r>
              <a:rPr lang="zh-CN" altLang="en-US" dirty="0">
                <a:latin typeface="宋体" panose="02010600030101010101" pitchFamily="2" charset="-122"/>
                <a:ea typeface="宋体" panose="02010600030101010101" pitchFamily="2" charset="-122"/>
              </a:rPr>
              <a:t>中的接受域是当前神经元周围的局部小范围区域，因此</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中经过卷积操作得到的特征图是一个向量，而不是一个矩阵。</a:t>
            </a:r>
          </a:p>
        </p:txBody>
      </p:sp>
      <p:pic>
        <p:nvPicPr>
          <p:cNvPr id="3" name="图片 2">
            <a:extLst>
              <a:ext uri="{FF2B5EF4-FFF2-40B4-BE49-F238E27FC236}">
                <a16:creationId xmlns:a16="http://schemas.microsoft.com/office/drawing/2014/main" id="{D02F1523-7C74-449A-A84C-FB266FF4BE8A}"/>
              </a:ext>
            </a:extLst>
          </p:cNvPr>
          <p:cNvPicPr>
            <a:picLocks noChangeAspect="1"/>
          </p:cNvPicPr>
          <p:nvPr/>
        </p:nvPicPr>
        <p:blipFill>
          <a:blip r:embed="rId2"/>
          <a:stretch>
            <a:fillRect/>
          </a:stretch>
        </p:blipFill>
        <p:spPr>
          <a:xfrm>
            <a:off x="3903889" y="2587672"/>
            <a:ext cx="4384221" cy="3973578"/>
          </a:xfrm>
          <a:prstGeom prst="rect">
            <a:avLst/>
          </a:prstGeom>
        </p:spPr>
      </p:pic>
      <p:sp>
        <p:nvSpPr>
          <p:cNvPr id="4" name="矩形: 圆角 3">
            <a:extLst>
              <a:ext uri="{FF2B5EF4-FFF2-40B4-BE49-F238E27FC236}">
                <a16:creationId xmlns:a16="http://schemas.microsoft.com/office/drawing/2014/main" id="{6B0E7E04-E6ED-4978-9102-512A52770CAE}"/>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spTree>
    <p:extLst>
      <p:ext uri="{BB962C8B-B14F-4D97-AF65-F5344CB8AC3E}">
        <p14:creationId xmlns:p14="http://schemas.microsoft.com/office/powerpoint/2010/main" val="73025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4404D7-8C8B-4564-9EB3-6506639BABCF}"/>
              </a:ext>
            </a:extLst>
          </p:cNvPr>
          <p:cNvSpPr txBox="1"/>
          <p:nvPr/>
        </p:nvSpPr>
        <p:spPr>
          <a:xfrm>
            <a:off x="612322" y="1110070"/>
            <a:ext cx="10363744" cy="1477328"/>
          </a:xfrm>
          <a:prstGeom prst="rect">
            <a:avLst/>
          </a:prstGeom>
          <a:noFill/>
        </p:spPr>
        <p:txBody>
          <a:bodyPr wrap="square" rtlCol="0">
            <a:spAutoFit/>
          </a:bodyPr>
          <a:lstStyle/>
          <a:p>
            <a:r>
              <a:rPr lang="en-US" altLang="zh-CN" dirty="0"/>
              <a:t>       </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的宏观框架可以总结为如下图所示。它的特点是，最终学习出的特征交互的阶数是由网络的层数决定的，每一层隐层都通过一个池化操作连接到输出层，从而保证了输出单元可以见到不同阶数的特征交互模式。同时不难看出，</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的结构与循环神经网络</a:t>
            </a:r>
            <a:r>
              <a:rPr lang="en-US" altLang="zh-CN" dirty="0">
                <a:latin typeface="宋体" panose="02010600030101010101" pitchFamily="2" charset="-122"/>
                <a:ea typeface="宋体" panose="02010600030101010101" pitchFamily="2" charset="-122"/>
              </a:rPr>
              <a:t>RNN</a:t>
            </a:r>
            <a:r>
              <a:rPr lang="zh-CN" altLang="en-US" dirty="0">
                <a:latin typeface="宋体" panose="02010600030101010101" pitchFamily="2" charset="-122"/>
                <a:ea typeface="宋体" panose="02010600030101010101" pitchFamily="2" charset="-122"/>
              </a:rPr>
              <a:t>是很类似的，即每一层的状态是由前一层隐层的值与一个额外的输入数据计算所得。不同的是，</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中不同层的参数是不一样的，而在</a:t>
            </a:r>
            <a:r>
              <a:rPr lang="en-US" altLang="zh-CN" dirty="0">
                <a:latin typeface="宋体" panose="02010600030101010101" pitchFamily="2" charset="-122"/>
                <a:ea typeface="宋体" panose="02010600030101010101" pitchFamily="2" charset="-122"/>
              </a:rPr>
              <a:t>RNN</a:t>
            </a:r>
            <a:r>
              <a:rPr lang="zh-CN" altLang="en-US" dirty="0">
                <a:latin typeface="宋体" panose="02010600030101010101" pitchFamily="2" charset="-122"/>
                <a:ea typeface="宋体" panose="02010600030101010101" pitchFamily="2" charset="-122"/>
              </a:rPr>
              <a:t>中是相同的；</a:t>
            </a:r>
            <a:r>
              <a:rPr lang="en-US" altLang="zh-CN" dirty="0">
                <a:latin typeface="宋体" panose="02010600030101010101" pitchFamily="2" charset="-122"/>
                <a:ea typeface="宋体" panose="02010600030101010101" pitchFamily="2" charset="-122"/>
              </a:rPr>
              <a:t>RNN</a:t>
            </a:r>
            <a:r>
              <a:rPr lang="zh-CN" altLang="en-US" dirty="0">
                <a:latin typeface="宋体" panose="02010600030101010101" pitchFamily="2" charset="-122"/>
                <a:ea typeface="宋体" panose="02010600030101010101" pitchFamily="2" charset="-122"/>
              </a:rPr>
              <a:t>中每次额外的输入数据是不一样的，而</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中额外的输入数据是固定的，始终是</a:t>
            </a:r>
            <a:r>
              <a:rPr lang="en-US" altLang="zh-CN" dirty="0">
                <a:latin typeface="宋体" panose="02010600030101010101" pitchFamily="2" charset="-122"/>
                <a:ea typeface="宋体" panose="02010600030101010101" pitchFamily="2" charset="-122"/>
              </a:rPr>
              <a:t>X^0</a:t>
            </a:r>
            <a:r>
              <a:rPr lang="zh-CN" altLang="en-US" dirty="0">
                <a:latin typeface="宋体" panose="02010600030101010101" pitchFamily="2" charset="-122"/>
                <a:ea typeface="宋体" panose="02010600030101010101" pitchFamily="2" charset="-122"/>
              </a:rPr>
              <a:t>。</a:t>
            </a:r>
          </a:p>
        </p:txBody>
      </p:sp>
      <p:pic>
        <p:nvPicPr>
          <p:cNvPr id="3" name="图片 2">
            <a:extLst>
              <a:ext uri="{FF2B5EF4-FFF2-40B4-BE49-F238E27FC236}">
                <a16:creationId xmlns:a16="http://schemas.microsoft.com/office/drawing/2014/main" id="{09CDB7E6-54EE-4C31-82B4-5CB0CD2F3631}"/>
              </a:ext>
            </a:extLst>
          </p:cNvPr>
          <p:cNvPicPr>
            <a:picLocks noChangeAspect="1"/>
          </p:cNvPicPr>
          <p:nvPr/>
        </p:nvPicPr>
        <p:blipFill>
          <a:blip r:embed="rId2"/>
          <a:stretch>
            <a:fillRect/>
          </a:stretch>
        </p:blipFill>
        <p:spPr>
          <a:xfrm>
            <a:off x="4267199" y="2758574"/>
            <a:ext cx="3853651" cy="3683047"/>
          </a:xfrm>
          <a:prstGeom prst="rect">
            <a:avLst/>
          </a:prstGeom>
        </p:spPr>
      </p:pic>
      <p:sp>
        <p:nvSpPr>
          <p:cNvPr id="4" name="矩形: 圆角 3">
            <a:extLst>
              <a:ext uri="{FF2B5EF4-FFF2-40B4-BE49-F238E27FC236}">
                <a16:creationId xmlns:a16="http://schemas.microsoft.com/office/drawing/2014/main" id="{A8BB73B8-BF2A-4D0E-85CC-7A81896A4E94}"/>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spTree>
    <p:extLst>
      <p:ext uri="{BB962C8B-B14F-4D97-AF65-F5344CB8AC3E}">
        <p14:creationId xmlns:p14="http://schemas.microsoft.com/office/powerpoint/2010/main" val="28727693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10ceaae-da68-42cd-90ba-9783286befec"/>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iSlide</Template>
  <TotalTime>969</TotalTime>
  <Words>1512</Words>
  <Application>Microsoft Office PowerPoint</Application>
  <PresentationFormat>宽屏</PresentationFormat>
  <Paragraphs>53</Paragraphs>
  <Slides>15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宋体</vt:lpstr>
      <vt:lpstr>微软雅黑</vt:lpstr>
      <vt:lpstr>Arial</vt:lpstr>
      <vt:lpstr>Calibri</vt:lpstr>
      <vt:lpstr>Wingdings</vt:lpstr>
      <vt:lpstr>主题5</vt:lpstr>
      <vt:lpstr>推荐系统  极深因子分解机模型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杜敏</cp:lastModifiedBy>
  <cp:revision>114</cp:revision>
  <cp:lastPrinted>2017-12-17T16:00:00Z</cp:lastPrinted>
  <dcterms:created xsi:type="dcterms:W3CDTF">2017-12-17T16:00:00Z</dcterms:created>
  <dcterms:modified xsi:type="dcterms:W3CDTF">2018-11-06T02:20:09Z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2018-09-05T06:39:37.2235767Z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