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2" r:id="rId4"/>
    <p:sldId id="283" r:id="rId5"/>
    <p:sldId id="295" r:id="rId6"/>
    <p:sldId id="296" r:id="rId7"/>
    <p:sldId id="297" r:id="rId8"/>
    <p:sldId id="293" r:id="rId9"/>
    <p:sldId id="298" r:id="rId10"/>
    <p:sldId id="299" r:id="rId11"/>
    <p:sldId id="300" r:id="rId12"/>
    <p:sldId id="294" r:id="rId13"/>
    <p:sldId id="301" r:id="rId14"/>
    <p:sldId id="302" r:id="rId15"/>
    <p:sldId id="304" r:id="rId16"/>
    <p:sldId id="305" r:id="rId17"/>
    <p:sldId id="303" r:id="rId18"/>
    <p:sldId id="306" r:id="rId19"/>
    <p:sldId id="291" r:id="rId20"/>
    <p:sldId id="29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杜敏" initials="杜敏" lastIdx="1" clrIdx="0">
    <p:extLst>
      <p:ext uri="{19B8F6BF-5375-455C-9EA6-DF929625EA0E}">
        <p15:presenceInfo xmlns:p15="http://schemas.microsoft.com/office/powerpoint/2012/main" userId="杜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303689"/>
    <a:srgbClr val="DA3C49"/>
    <a:srgbClr val="010E19"/>
    <a:srgbClr val="6EC3AD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6201" autoAdjust="0"/>
  </p:normalViewPr>
  <p:slideViewPr>
    <p:cSldViewPr snapToGrid="0">
      <p:cViewPr varScale="1">
        <p:scale>
          <a:sx n="94" d="100"/>
          <a:sy n="94" d="100"/>
        </p:scale>
        <p:origin x="10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2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4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3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F279-5126-495E-8E30-9336773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B17F-9D1E-411C-A79D-468AF9C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E5E5-D20B-4E28-A55A-B64A15ED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8F923-28DF-42FB-AFCC-03CE2D82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AAD67-0CDF-4821-95E6-07C13D2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BBC552-393A-45B1-97BC-D6E942AC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1438" y="1735644"/>
            <a:ext cx="10969124" cy="1826817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FFF00"/>
                </a:solidFill>
              </a:rPr>
              <a:t>Attentive Group Recommendation</a:t>
            </a:r>
            <a:endParaRPr lang="zh-CN" altLang="en-US" b="0" dirty="0">
              <a:solidFill>
                <a:srgbClr val="FFFF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19167" y="4343027"/>
            <a:ext cx="4388530" cy="296271"/>
          </a:xfrm>
        </p:spPr>
        <p:txBody>
          <a:bodyPr/>
          <a:lstStyle/>
          <a:p>
            <a:r>
              <a:rPr lang="zh-CN" altLang="en-US" sz="2400" dirty="0"/>
              <a:t>杜敏</a:t>
            </a:r>
            <a:endParaRPr lang="en-US" altLang="zh-CN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019167" y="4835239"/>
            <a:ext cx="4388530" cy="296271"/>
          </a:xfrm>
        </p:spPr>
        <p:txBody>
          <a:bodyPr/>
          <a:lstStyle/>
          <a:p>
            <a:r>
              <a:rPr lang="en-US" altLang="zh-CN" sz="2400" dirty="0"/>
              <a:t>2018/11/20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6437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基于</a:t>
            </a:r>
            <a:r>
              <a:rPr lang="en-US" altLang="zh-CN" sz="2800" b="1" dirty="0"/>
              <a:t>NCF</a:t>
            </a:r>
            <a:r>
              <a:rPr lang="zh-CN" altLang="en-US" sz="2800" b="1" dirty="0"/>
              <a:t>的交互学习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2D0039-60FB-415A-BB79-9222751BFE2F}"/>
              </a:ext>
            </a:extLst>
          </p:cNvPr>
          <p:cNvSpPr/>
          <p:nvPr/>
        </p:nvSpPr>
        <p:spPr>
          <a:xfrm>
            <a:off x="683289" y="1345282"/>
            <a:ext cx="10656904" cy="515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NCF</a:t>
            </a:r>
            <a:r>
              <a:rPr lang="zh-CN" altLang="en-US" b="1" dirty="0">
                <a:latin typeface="+mn-ea"/>
              </a:rPr>
              <a:t>过程：</a:t>
            </a:r>
            <a:endParaRPr lang="en-US" altLang="zh-CN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共享隐藏层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全连接层，这样可以捕获用户、组和项目之间的非线性和高阶相关性。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作者有目的地设计了两个任务共享同一隐含层的预测。这是因为组嵌入是从用户嵌入聚合而来的，这使得它们本质上处于相同的语义空间中。此外，利用用户项目交互数据可以增强组项目交互功能的训练，反之亦然，这有利于两个任务相互加强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B8628E-686C-41D8-A595-DA348CD7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13" y="2712771"/>
            <a:ext cx="2930936" cy="1511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B72F5-74DC-4D56-8DB3-89FE9A2B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13" y="4224447"/>
            <a:ext cx="4703993" cy="1038919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19A9AAD6-D800-4FE5-AC4F-546A2DDC870B}"/>
              </a:ext>
            </a:extLst>
          </p:cNvPr>
          <p:cNvSpPr/>
          <p:nvPr/>
        </p:nvSpPr>
        <p:spPr>
          <a:xfrm>
            <a:off x="6723671" y="3147271"/>
            <a:ext cx="281286" cy="167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DADD45-68C8-423E-815C-7F0AE76F27C2}"/>
              </a:ext>
            </a:extLst>
          </p:cNvPr>
          <p:cNvSpPr/>
          <p:nvPr/>
        </p:nvSpPr>
        <p:spPr>
          <a:xfrm>
            <a:off x="7127966" y="3165801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为预测层的权重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C38FAD-72DF-4DCD-8B50-A57E15C9E476}"/>
              </a:ext>
            </a:extLst>
          </p:cNvPr>
          <p:cNvSpPr/>
          <p:nvPr/>
        </p:nvSpPr>
        <p:spPr>
          <a:xfrm>
            <a:off x="7127966" y="346702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b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为预测层的偏差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085BFE-6B80-4D0E-9F9C-E086405F8F1F}"/>
              </a:ext>
            </a:extLst>
          </p:cNvPr>
          <p:cNvSpPr/>
          <p:nvPr/>
        </p:nvSpPr>
        <p:spPr>
          <a:xfrm>
            <a:off x="7127966" y="3804092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为上层隐藏神经元的输出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262012-4F35-40FB-9D59-4C59C5327BBB}"/>
              </a:ext>
            </a:extLst>
          </p:cNvPr>
          <p:cNvSpPr/>
          <p:nvPr/>
        </p:nvSpPr>
        <p:spPr>
          <a:xfrm>
            <a:off x="7127966" y="4137583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rij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表示对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(ui ,vj)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对的预测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9B9392-20E0-42F8-A5DC-AEE851B34CD8}"/>
              </a:ext>
            </a:extLst>
          </p:cNvPr>
          <p:cNvSpPr/>
          <p:nvPr/>
        </p:nvSpPr>
        <p:spPr>
          <a:xfrm>
            <a:off x="7127965" y="447464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ylj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表示对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(gl,vj)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对的预测</a:t>
            </a:r>
          </a:p>
        </p:txBody>
      </p:sp>
    </p:spTree>
    <p:extLst>
      <p:ext uri="{BB962C8B-B14F-4D97-AF65-F5344CB8AC3E}">
        <p14:creationId xmlns:p14="http://schemas.microsoft.com/office/powerpoint/2010/main" val="28449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173334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模型优化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3350A9-21E9-4FDD-BC37-DA43B76EEAFC}"/>
              </a:ext>
            </a:extLst>
          </p:cNvPr>
          <p:cNvSpPr/>
          <p:nvPr/>
        </p:nvSpPr>
        <p:spPr>
          <a:xfrm>
            <a:off x="683289" y="129307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）目标函数：成对排序：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A86AB7-CFEF-448A-BF54-04430599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885950"/>
            <a:ext cx="5271675" cy="64754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DCCD454-DA6B-4893-8DA6-5633B8E1E2DF}"/>
              </a:ext>
            </a:extLst>
          </p:cNvPr>
          <p:cNvSpPr/>
          <p:nvPr/>
        </p:nvSpPr>
        <p:spPr>
          <a:xfrm>
            <a:off x="778328" y="2592951"/>
            <a:ext cx="109374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其中，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表示训练集，每个实例是三元组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(i, j, s)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，这意味着用户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已经与项目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交互，但是没有与项目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交互（即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是从未观察到的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交互中采样的负实例）；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rijs = rij – ris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表示观察到的交互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(ui, 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和未观察到的交互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(ui, vs)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的差距。由于我们主要关注隐式反馈，其中每个观察到的交互作用都有一个值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，而未观察到的交互作用有一个值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，因此我们有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rijs = rij – ris = 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我们知道推荐中另一种流行的成对学习方法是贝叶斯个性化排序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(BPR)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。值得指出的是，与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BPR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相比，</a:t>
            </a:r>
            <a:r>
              <a:rPr lang="zh-CN" altLang="en-US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上述基于回归的成对损失的优点在于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它消除了对隐藏层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即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{Wh}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w)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中的权重调整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L2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正则化的需要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4273-A544-4706-B348-7F05F9A9BE06}"/>
              </a:ext>
            </a:extLst>
          </p:cNvPr>
          <p:cNvSpPr/>
          <p:nvPr/>
        </p:nvSpPr>
        <p:spPr>
          <a:xfrm>
            <a:off x="683289" y="451136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）学习细节：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E6C7CE-11A6-44F9-9867-18DF03558A19}"/>
              </a:ext>
            </a:extLst>
          </p:cNvPr>
          <p:cNvSpPr/>
          <p:nvPr/>
        </p:nvSpPr>
        <p:spPr>
          <a:xfrm>
            <a:off x="1227365" y="4963132"/>
            <a:ext cx="1048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小批量训练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(each mini-batch contain user-item 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group-item; shuffle; fixed number of negative instances to form the training instances)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预训练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(pre-train it removes the attention network; pre-train use Adam; after pre-train use SGD)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Dropout(in the pooling layer, randomly drop p percent of the e0 vector; drop on hidden layers of neural attention network and NCF)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6A7D5-1BEC-41F3-87B3-842A0017D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884560"/>
            <a:ext cx="4914900" cy="6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9AD2C7-C90F-42A2-85D8-B4BA1EEFFA42}"/>
              </a:ext>
            </a:extLst>
          </p:cNvPr>
          <p:cNvSpPr/>
          <p:nvPr/>
        </p:nvSpPr>
        <p:spPr>
          <a:xfrm>
            <a:off x="648951" y="126041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2C69C-56DB-43BE-BA08-74081D70007D}"/>
              </a:ext>
            </a:extLst>
          </p:cNvPr>
          <p:cNvSpPr/>
          <p:nvPr/>
        </p:nvSpPr>
        <p:spPr>
          <a:xfrm>
            <a:off x="1214714" y="1629745"/>
            <a:ext cx="1802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马蜂窝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CAMRA2011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1111D9-9FE6-41C4-99AE-0A90284B6D95}"/>
              </a:ext>
            </a:extLst>
          </p:cNvPr>
          <p:cNvSpPr/>
          <p:nvPr/>
        </p:nvSpPr>
        <p:spPr>
          <a:xfrm>
            <a:off x="661306" y="2445932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）评价标准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C9CE3D-E997-43A7-BD98-5C01A0EF9EF3}"/>
              </a:ext>
            </a:extLst>
          </p:cNvPr>
          <p:cNvSpPr/>
          <p:nvPr/>
        </p:nvSpPr>
        <p:spPr>
          <a:xfrm>
            <a:off x="1214713" y="2827599"/>
            <a:ext cx="97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：留一法（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leave-one-out)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留一法交叉验证是一种用来训练和测试分类器的方法。用来评价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top-k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推荐性能。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标准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Hit Ratio (HR) and Normalized Discounted Cumulative Gain (NDCG)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0DF25-0E70-4FB7-A281-89A61CC05F9C}"/>
              </a:ext>
            </a:extLst>
          </p:cNvPr>
          <p:cNvSpPr/>
          <p:nvPr/>
        </p:nvSpPr>
        <p:spPr>
          <a:xfrm>
            <a:off x="648950" y="388860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）基线模型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17453C-6D8A-4D8D-B4EA-994EB7D1C46C}"/>
              </a:ext>
            </a:extLst>
          </p:cNvPr>
          <p:cNvSpPr/>
          <p:nvPr/>
        </p:nvSpPr>
        <p:spPr>
          <a:xfrm>
            <a:off x="1214713" y="42693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NCF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Popularity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COM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GREE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64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284BB8-9B9E-4901-A0C7-61A94AB3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8" y="2183320"/>
            <a:ext cx="11048263" cy="29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F3FA64-BD12-470F-8FA7-F2687BEE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55" y="1396093"/>
            <a:ext cx="6344089" cy="52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53446-5106-4BFC-A70A-889BE738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" y="1860953"/>
            <a:ext cx="11407652" cy="38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53F7F-DFC4-46A3-A6B4-D9EC4D7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9" y="1671245"/>
            <a:ext cx="11333081" cy="38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C91C13-8870-4BBF-966F-4C8AC2ED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" y="1692124"/>
            <a:ext cx="11256458" cy="47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5F03D-9573-45F2-89A3-A7F3C138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0" y="2061116"/>
            <a:ext cx="7124199" cy="27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562D4A-AEF7-4657-A54C-7167269C3902}"/>
              </a:ext>
            </a:extLst>
          </p:cNvPr>
          <p:cNvSpPr txBox="1"/>
          <p:nvPr/>
        </p:nvSpPr>
        <p:spPr>
          <a:xfrm>
            <a:off x="636815" y="1507672"/>
            <a:ext cx="6936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在该框架下，评估一个群体对某个项目的偏好有两个关键因素：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如何获取一个群体的语义表示。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如何建模一个群体与一个项目的交互。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30E719-0C16-4287-A1B6-1618DB733BCC}"/>
              </a:ext>
            </a:extLst>
          </p:cNvPr>
          <p:cNvSpPr/>
          <p:nvPr/>
        </p:nvSpPr>
        <p:spPr>
          <a:xfrm>
            <a:off x="636815" y="381783"/>
            <a:ext cx="1869621" cy="52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总结与未来工作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14A998-9673-419F-AEFA-F31D41E68010}"/>
              </a:ext>
            </a:extLst>
          </p:cNvPr>
          <p:cNvSpPr txBox="1"/>
          <p:nvPr/>
        </p:nvSpPr>
        <p:spPr>
          <a:xfrm>
            <a:off x="636815" y="3126318"/>
            <a:ext cx="1109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未来的工作：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探索社会网络的效用，因为它包含有价值的信息在“用户如何形成组以及用户如何相信彼此”方面。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用一种在线的形式实现组推荐系统（在线学习、推荐）。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4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9D2BC9-A782-4BCE-993D-D16DC005F8EA}"/>
              </a:ext>
            </a:extLst>
          </p:cNvPr>
          <p:cNvSpPr txBox="1"/>
          <p:nvPr/>
        </p:nvSpPr>
        <p:spPr>
          <a:xfrm>
            <a:off x="481694" y="3553395"/>
            <a:ext cx="5012871" cy="216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本文所做的主要贡献：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第一个使用神经网络学习融合策略的组推荐。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不仅包含</a:t>
            </a:r>
            <a:r>
              <a:rPr lang="en-US" altLang="zh-CN" dirty="0"/>
              <a:t>group-item</a:t>
            </a:r>
            <a:r>
              <a:rPr lang="zh-CN" altLang="en-US" dirty="0"/>
              <a:t>的交互，而且进一步整合</a:t>
            </a:r>
            <a:r>
              <a:rPr lang="en-US" altLang="zh-CN" dirty="0"/>
              <a:t>user-item</a:t>
            </a:r>
            <a:r>
              <a:rPr lang="zh-CN" altLang="en-US" dirty="0"/>
              <a:t>交互改进组推荐。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减轻冷启动问题。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366FE0-B598-4EF3-AC8D-67399EBC9F45}"/>
              </a:ext>
            </a:extLst>
          </p:cNvPr>
          <p:cNvSpPr/>
          <p:nvPr/>
        </p:nvSpPr>
        <p:spPr>
          <a:xfrm>
            <a:off x="628651" y="359230"/>
            <a:ext cx="1885950" cy="6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研究意义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A08E5-209D-483B-960F-10C5848C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17" y="1307868"/>
            <a:ext cx="5745333" cy="47869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054333-8231-48B2-A386-CBAC537A1FF5}"/>
              </a:ext>
            </a:extLst>
          </p:cNvPr>
          <p:cNvSpPr txBox="1"/>
          <p:nvPr/>
        </p:nvSpPr>
        <p:spPr>
          <a:xfrm>
            <a:off x="481694" y="1401664"/>
            <a:ext cx="5094514" cy="189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之前工作存在的问题：</a:t>
            </a:r>
            <a:endParaRPr lang="en-US" altLang="zh-CN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     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当前存在的大多数的组推荐系统使用预定义好的策略来进行推荐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比如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average,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least misery, maximum satisfaction)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效果不佳。</a:t>
            </a:r>
          </a:p>
        </p:txBody>
      </p:sp>
    </p:spTree>
    <p:extLst>
      <p:ext uri="{BB962C8B-B14F-4D97-AF65-F5344CB8AC3E}">
        <p14:creationId xmlns:p14="http://schemas.microsoft.com/office/powerpoint/2010/main" val="113701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C23CAF-9C81-40C5-9C5C-71FE847A16E4}"/>
              </a:ext>
            </a:extLst>
          </p:cNvPr>
          <p:cNvSpPr txBox="1"/>
          <p:nvPr/>
        </p:nvSpPr>
        <p:spPr>
          <a:xfrm>
            <a:off x="3466682" y="2705725"/>
            <a:ext cx="6179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 you</a:t>
            </a:r>
            <a:r>
              <a:rPr lang="zh-CN" altLang="en-US" sz="8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316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7BBAE-333A-424E-9983-C18089F47118}"/>
              </a:ext>
            </a:extLst>
          </p:cNvPr>
          <p:cNvSpPr txBox="1"/>
          <p:nvPr/>
        </p:nvSpPr>
        <p:spPr>
          <a:xfrm>
            <a:off x="683289" y="1337005"/>
            <a:ext cx="1011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作者提出了一种新的推荐模型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——AGREE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neural attention network 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and neural collaborative filtering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2E8FF-DF05-4C87-B882-365DD51E8F20}"/>
              </a:ext>
            </a:extLst>
          </p:cNvPr>
          <p:cNvSpPr txBox="1"/>
          <p:nvPr/>
        </p:nvSpPr>
        <p:spPr>
          <a:xfrm>
            <a:off x="266910" y="2444115"/>
            <a:ext cx="67053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attention mechanism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来适应组的表示。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NCF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来学习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group-item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之间的交互作用。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进一步整合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user-item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之间的作用关系到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AGREE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3F3D24-31B1-468F-A2C3-288D55B06612}"/>
              </a:ext>
            </a:extLst>
          </p:cNvPr>
          <p:cNvSpPr/>
          <p:nvPr/>
        </p:nvSpPr>
        <p:spPr>
          <a:xfrm>
            <a:off x="683289" y="291402"/>
            <a:ext cx="2296675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AGREE</a:t>
            </a:r>
            <a:r>
              <a:rPr lang="zh-CN" altLang="en-US" sz="2800" b="1" dirty="0"/>
              <a:t>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E57496-BD58-40AD-85AB-CD81C5DACAC1}"/>
              </a:ext>
            </a:extLst>
          </p:cNvPr>
          <p:cNvSpPr txBox="1"/>
          <p:nvPr/>
        </p:nvSpPr>
        <p:spPr>
          <a:xfrm>
            <a:off x="763698" y="412600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实验表明，该模型不仅提高了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/>
              <a:t>的推荐效果，</a:t>
            </a:r>
            <a:endParaRPr lang="en-US" altLang="zh-CN" dirty="0"/>
          </a:p>
          <a:p>
            <a:r>
              <a:rPr lang="zh-CN" altLang="en-US" dirty="0"/>
              <a:t>而且提高了</a:t>
            </a:r>
            <a:r>
              <a:rPr lang="zh-CN" altLang="en-US" dirty="0">
                <a:solidFill>
                  <a:srgbClr val="FF0000"/>
                </a:solidFill>
              </a:rPr>
              <a:t>用户</a:t>
            </a:r>
            <a:r>
              <a:rPr lang="zh-CN" altLang="en-US" dirty="0"/>
              <a:t>的推荐效果，特别是那些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冷启动用户</a:t>
            </a:r>
            <a:r>
              <a:rPr lang="en-US" altLang="zh-CN" dirty="0"/>
              <a:t>(</a:t>
            </a:r>
            <a:r>
              <a:rPr lang="zh-CN" altLang="en-US" dirty="0"/>
              <a:t>没有历史记录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42F6872-1E17-4070-A38F-C9892F76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634809"/>
            <a:ext cx="4537889" cy="29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5C30AE-CF92-4B1B-9A55-0C17B5A08126}"/>
              </a:ext>
            </a:extLst>
          </p:cNvPr>
          <p:cNvSpPr txBox="1"/>
          <p:nvPr/>
        </p:nvSpPr>
        <p:spPr>
          <a:xfrm>
            <a:off x="1102179" y="1674674"/>
            <a:ext cx="103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传统的群组偏好融合策略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(AVG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、最小痛苦、最大满意度等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是数据独立的，缺乏动态调整组成员权重的灵活性。采用注意力来学习融合策略，它的基本思想是将一组表示压缩层一个加权和的表示。权重学习来自于神经网络。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具体地说：平均数等于给所有成员赋予一个统一的权重，最小痛苦和最大满意对应于只给部分成员分配权重。注意力的权重是给所有成员都分配权重。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EE66A-C582-4252-9277-94ADE468D668}"/>
              </a:ext>
            </a:extLst>
          </p:cNvPr>
          <p:cNvSpPr txBox="1"/>
          <p:nvPr/>
        </p:nvSpPr>
        <p:spPr>
          <a:xfrm>
            <a:off x="683289" y="130534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(1)</a:t>
            </a:r>
            <a:r>
              <a:rPr lang="zh-CN" altLang="en-US" dirty="0">
                <a:latin typeface="Arial Black" panose="020B0A04020102020204" pitchFamily="34" charset="0"/>
              </a:rPr>
              <a:t> 动机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92ED73-503C-4F15-B230-28FA5F7904FC}"/>
              </a:ext>
            </a:extLst>
          </p:cNvPr>
          <p:cNvSpPr txBox="1"/>
          <p:nvPr/>
        </p:nvSpPr>
        <p:spPr>
          <a:xfrm>
            <a:off x="683289" y="35095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(2)</a:t>
            </a:r>
            <a:r>
              <a:rPr lang="zh-CN" altLang="en-US" dirty="0">
                <a:latin typeface="Arial Black" panose="020B0A04020102020204" pitchFamily="34" charset="0"/>
              </a:rPr>
              <a:t> 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777D5-C5EA-4281-8B76-B78F87C612B1}"/>
              </a:ext>
            </a:extLst>
          </p:cNvPr>
          <p:cNvSpPr/>
          <p:nvPr/>
        </p:nvSpPr>
        <p:spPr>
          <a:xfrm>
            <a:off x="2027165" y="3830975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组的嵌入向量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用户特征融合 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组偏好特征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AF13A0-A00D-4DB6-B235-3E37BAE1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65" y="4438530"/>
            <a:ext cx="8137670" cy="16275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778B3DB-E321-431A-AB10-A16CAAD15440}"/>
              </a:ext>
            </a:extLst>
          </p:cNvPr>
          <p:cNvSpPr/>
          <p:nvPr/>
        </p:nvSpPr>
        <p:spPr>
          <a:xfrm>
            <a:off x="2027165" y="6256425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gl(j)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表示嵌入组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专门用来预测其在目标项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上的偏好。</a:t>
            </a:r>
          </a:p>
        </p:txBody>
      </p:sp>
    </p:spTree>
    <p:extLst>
      <p:ext uri="{BB962C8B-B14F-4D97-AF65-F5344CB8AC3E}">
        <p14:creationId xmlns:p14="http://schemas.microsoft.com/office/powerpoint/2010/main" val="19182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762546" y="12440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用户特征融合：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8C7681-7270-4BD0-A912-3F17254ED1C2}"/>
              </a:ext>
            </a:extLst>
          </p:cNvPr>
          <p:cNvSpPr/>
          <p:nvPr/>
        </p:nvSpPr>
        <p:spPr>
          <a:xfrm>
            <a:off x="1031966" y="2086532"/>
            <a:ext cx="6977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对群组成员用户特征嵌入进行加权求和，其中系数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α(j , t 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成员用户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Ut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在决定群组对项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的选择时的影响权重参数。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529008-8B62-4642-8708-9E6C18D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73" y="3342892"/>
            <a:ext cx="5153025" cy="1285875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C12E25AC-3731-4FC6-A5F0-E0A89409630A}"/>
              </a:ext>
            </a:extLst>
          </p:cNvPr>
          <p:cNvSpPr/>
          <p:nvPr/>
        </p:nvSpPr>
        <p:spPr>
          <a:xfrm>
            <a:off x="6723671" y="3147271"/>
            <a:ext cx="281286" cy="167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60337B-E95E-4F05-BB0E-ECD7EA350BB7}"/>
              </a:ext>
            </a:extLst>
          </p:cNvPr>
          <p:cNvSpPr/>
          <p:nvPr/>
        </p:nvSpPr>
        <p:spPr>
          <a:xfrm>
            <a:off x="7127966" y="3165801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 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和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 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是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attention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网络的权重矩阵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04659-87F4-4079-93E8-CE0C66F32783}"/>
              </a:ext>
            </a:extLst>
          </p:cNvPr>
          <p:cNvSpPr/>
          <p:nvPr/>
        </p:nvSpPr>
        <p:spPr>
          <a:xfrm>
            <a:off x="7127966" y="346702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为隐藏层的偏差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EB4AD9-673E-4626-8D0E-9CD62CAE4778}"/>
              </a:ext>
            </a:extLst>
          </p:cNvPr>
          <p:cNvSpPr/>
          <p:nvPr/>
        </p:nvSpPr>
        <p:spPr>
          <a:xfrm>
            <a:off x="7127966" y="380409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为权重向量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D6DBED-BBF4-45C2-8163-76B82B37CB52}"/>
              </a:ext>
            </a:extLst>
          </p:cNvPr>
          <p:cNvSpPr/>
          <p:nvPr/>
        </p:nvSpPr>
        <p:spPr>
          <a:xfrm>
            <a:off x="7127966" y="4137583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ReLU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为激活函数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C8B036-BF45-4E93-AC8D-7B33462B342F}"/>
              </a:ext>
            </a:extLst>
          </p:cNvPr>
          <p:cNvSpPr/>
          <p:nvPr/>
        </p:nvSpPr>
        <p:spPr>
          <a:xfrm>
            <a:off x="7127965" y="4474649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Kl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包含了组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的用户索引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683289" y="12440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用户嵌入特征融合策略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A7F81C-457A-4913-9B0A-C95C33FB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92" y="1613416"/>
            <a:ext cx="7499661" cy="4659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190F7A-606A-4C3F-A429-A6D7FCBAE1B3}"/>
              </a:ext>
            </a:extLst>
          </p:cNvPr>
          <p:cNvSpPr/>
          <p:nvPr/>
        </p:nvSpPr>
        <p:spPr>
          <a:xfrm>
            <a:off x="683289" y="1945557"/>
            <a:ext cx="32518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右图为用户嵌入特征融合策略。利用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attention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，允许每个成员用户在组决策中作出贡献，其中用户贡献取决于其历史偏好和目标性的属性，这些属性是从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group—item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user—item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交互的历史数据中学到的。</a:t>
            </a:r>
          </a:p>
        </p:txBody>
      </p:sp>
    </p:spTree>
    <p:extLst>
      <p:ext uri="{BB962C8B-B14F-4D97-AF65-F5344CB8AC3E}">
        <p14:creationId xmlns:p14="http://schemas.microsoft.com/office/powerpoint/2010/main" val="6229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683289" y="12440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组偏好嵌入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66F5E-B854-405A-96C6-BCDE8DCDADBF}"/>
              </a:ext>
            </a:extLst>
          </p:cNvPr>
          <p:cNvSpPr/>
          <p:nvPr/>
        </p:nvSpPr>
        <p:spPr>
          <a:xfrm>
            <a:off x="683289" y="1826683"/>
            <a:ext cx="10820190" cy="116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目的是考虑一个群体的一般偏好，在某些情况下，当用户组成一个组时，他们可能追求一个与每个用户偏好不同的目标。例如：一个三口之家，孩子喜欢卡通片，父母喜欢浪漫片，但他们去看电影时，最后选择的电影可能是一部教育片。将组偏好嵌入和用户嵌入融合进行组合，采用了一个</a:t>
            </a:r>
            <a:r>
              <a:rPr lang="zh-CN" altLang="en-US" sz="16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简单的加法操作</a:t>
            </a:r>
            <a:r>
              <a:rPr lang="zh-CN" alt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761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6437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基于</a:t>
            </a:r>
            <a:r>
              <a:rPr lang="en-US" altLang="zh-CN" sz="2800" b="1" dirty="0"/>
              <a:t>NCF</a:t>
            </a:r>
            <a:r>
              <a:rPr lang="zh-CN" altLang="en-US" sz="2800" b="1" dirty="0"/>
              <a:t>的交互学习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42B7F4-9371-4CDD-8D88-81F57E5A335E}"/>
              </a:ext>
            </a:extLst>
          </p:cNvPr>
          <p:cNvSpPr/>
          <p:nvPr/>
        </p:nvSpPr>
        <p:spPr>
          <a:xfrm>
            <a:off x="683289" y="1312039"/>
            <a:ext cx="44928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选择</a:t>
            </a:r>
            <a:r>
              <a:rPr lang="en-US" altLang="zh-CN" dirty="0">
                <a:latin typeface="+mj-lt"/>
              </a:rPr>
              <a:t>NCF</a:t>
            </a:r>
            <a:r>
              <a:rPr lang="zh-CN" altLang="en-US" dirty="0">
                <a:latin typeface="+mj-lt"/>
              </a:rPr>
              <a:t>的原因：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NCF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是用于项目推荐的多层神经网络框架。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其思想是将用户嵌入和项目嵌入 输入专用的神经网络，以从数据中学习交互功能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。由于神经网络具有较强的数据拟合能力，因此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NCF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框架比传统的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模型具有更强的泛化能力，而传统的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模型仅仅才要看过数据无关的内积函数作为交互函数。因此，选择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NCF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框架对嵌入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表示用户、项目和组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和交互功能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预测用户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 和 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项目交互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执行端对端学习。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94EEB-4120-4E0E-AF0D-ECB8813F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03" y="1556967"/>
            <a:ext cx="6265029" cy="48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6437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基于</a:t>
            </a:r>
            <a:r>
              <a:rPr lang="en-US" altLang="zh-CN" sz="2800" b="1" dirty="0"/>
              <a:t>NCF</a:t>
            </a:r>
            <a:r>
              <a:rPr lang="zh-CN" altLang="en-US" sz="2800" b="1" dirty="0"/>
              <a:t>的交互学习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2D0039-60FB-415A-BB79-9222751BFE2F}"/>
              </a:ext>
            </a:extLst>
          </p:cNvPr>
          <p:cNvSpPr/>
          <p:nvPr/>
        </p:nvSpPr>
        <p:spPr>
          <a:xfrm>
            <a:off x="683289" y="1345283"/>
            <a:ext cx="93097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NCF</a:t>
            </a:r>
            <a:r>
              <a:rPr lang="zh-CN" altLang="en-US" b="1" dirty="0">
                <a:latin typeface="+mn-ea"/>
              </a:rPr>
              <a:t>过程：</a:t>
            </a:r>
            <a:endParaRPr lang="en-US" altLang="zh-CN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目标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同时为组和用户进行推荐，故设计了将用户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项目和组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项目交互功能一起学习。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给定用户项对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或组项对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(Gl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，表示层首先返回每个给定实体的嵌入向量。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然后进入池化层和隐藏层，最后获得预测分数。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池化层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输入是组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(Gl(j)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，池化层首先在他们的嵌入上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即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Gl(j)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 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进行点积，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然后将它们和原始嵌入连接成矩阵。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使用点积的</a:t>
            </a:r>
            <a:r>
              <a:rPr lang="en-US" altLang="zh-CN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个理由：</a:t>
            </a:r>
            <a:endParaRPr lang="en-US" altLang="zh-CN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点积包含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，使用乘法来体现每个嵌入维度的交互作用，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而且点积在神经网络低层特征交互中是高效的。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点积可能丢失一些信息，所以将原始信息保留。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C00C13-2816-4813-B5C7-BC7C6DC3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00" y="3837215"/>
            <a:ext cx="4094704" cy="13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7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1466</Words>
  <Application>Microsoft Office PowerPoint</Application>
  <PresentationFormat>宽屏</PresentationFormat>
  <Paragraphs>128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华文宋体</vt:lpstr>
      <vt:lpstr>华文新魏</vt:lpstr>
      <vt:lpstr>宋体</vt:lpstr>
      <vt:lpstr>微软雅黑</vt:lpstr>
      <vt:lpstr>Arial</vt:lpstr>
      <vt:lpstr>Arial Black</vt:lpstr>
      <vt:lpstr>Calibri</vt:lpstr>
      <vt:lpstr>DejaVu Sans Mono</vt:lpstr>
      <vt:lpstr>Wingdings</vt:lpstr>
      <vt:lpstr>主题5</vt:lpstr>
      <vt:lpstr>Attentive Group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杜敏</cp:lastModifiedBy>
  <cp:revision>179</cp:revision>
  <cp:lastPrinted>2017-12-17T16:00:00Z</cp:lastPrinted>
  <dcterms:created xsi:type="dcterms:W3CDTF">2017-12-17T16:00:00Z</dcterms:created>
  <dcterms:modified xsi:type="dcterms:W3CDTF">2018-11-11T09:06:26Z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2018-09-05T06:39:37.2235767Z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