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99">
          <p15:clr>
            <a:srgbClr val="A4A3A4"/>
          </p15:clr>
        </p15:guide>
        <p15:guide id="2" pos="3840">
          <p15:clr>
            <a:srgbClr val="A4A3A4"/>
          </p15:clr>
        </p15:guide>
        <p15:guide id="3" pos="1141">
          <p15:clr>
            <a:srgbClr val="A4A3A4"/>
          </p15:clr>
        </p15:guide>
        <p15:guide id="4" pos="5632">
          <p15:clr>
            <a:srgbClr val="A4A3A4"/>
          </p15:clr>
        </p15:guide>
        <p15:guide id="5" pos="7038">
          <p15:clr>
            <a:srgbClr val="A4A3A4"/>
          </p15:clr>
        </p15:guide>
        <p15:guide id="6" orient="horz" pos="1366">
          <p15:clr>
            <a:srgbClr val="A4A3A4"/>
          </p15:clr>
        </p15:guide>
        <p15:guide id="7" orient="horz" pos="2682">
          <p15:clr>
            <a:srgbClr val="A4A3A4"/>
          </p15:clr>
        </p15:guide>
        <p15:guide id="8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9" orient="horz"/>
        <p:guide pos="3840"/>
        <p:guide pos="1141"/>
        <p:guide pos="5632"/>
        <p:guide pos="7038"/>
        <p:guide pos="1366" orient="horz"/>
        <p:guide pos="2682" orient="horz"/>
        <p:guide pos="288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regular.fntdata"/><Relationship Id="rId25" Type="http://schemas.openxmlformats.org/officeDocument/2006/relationships/slide" Target="slides/slide20.xml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23529" y="339509"/>
            <a:ext cx="115731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8E8">
            <a:alpha val="21568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rot="2700000">
            <a:off x="-436148" y="6200721"/>
            <a:ext cx="1716663" cy="414787"/>
          </a:xfrm>
          <a:custGeom>
            <a:rect b="b" l="l" r="r" t="t"/>
            <a:pathLst>
              <a:path extrusionOk="0" h="414787" w="1716663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87273" y="3536759"/>
            <a:ext cx="692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Методы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Тестирования</a:t>
            </a:r>
            <a:endParaRPr b="0" i="0" sz="6000" u="none" cap="none" strike="noStrike">
              <a:solidFill>
                <a:srgbClr val="FFC0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1175765" y="799005"/>
            <a:ext cx="1351597" cy="1280840"/>
            <a:chOff x="5264362" y="1921322"/>
            <a:chExt cx="1203960" cy="1203960"/>
          </a:xfrm>
        </p:grpSpPr>
        <p:sp>
          <p:nvSpPr>
            <p:cNvPr id="98" name="Google Shape;98;p15"/>
            <p:cNvSpPr/>
            <p:nvPr/>
          </p:nvSpPr>
          <p:spPr>
            <a:xfrm>
              <a:off x="5264362" y="1921322"/>
              <a:ext cx="1203960" cy="1203960"/>
            </a:xfrm>
            <a:prstGeom prst="ellipse">
              <a:avLst/>
            </a:prstGeom>
            <a:noFill/>
            <a:ln cap="flat" cmpd="sng" w="12700">
              <a:solidFill>
                <a:srgbClr val="3A3A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5394578" y="2292448"/>
              <a:ext cx="9435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C00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0" i="0" sz="2400" u="none" cap="none" strike="noStrike">
                <a:solidFill>
                  <a:srgbClr val="FFC00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 rot="2700000">
            <a:off x="-337104" y="6508630"/>
            <a:ext cx="925070" cy="462535"/>
          </a:xfrm>
          <a:custGeom>
            <a:rect b="b" l="l" r="r" t="t"/>
            <a:pathLst>
              <a:path extrusionOk="0" h="462535" w="925070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4398075" y="233125"/>
            <a:ext cx="2436300" cy="2412600"/>
          </a:xfrm>
          <a:prstGeom prst="straightConnector1">
            <a:avLst/>
          </a:prstGeom>
          <a:noFill/>
          <a:ln cap="flat" cmpd="sng" w="9525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6635502" y="2282916"/>
            <a:ext cx="1259473" cy="1259473"/>
          </a:xfrm>
          <a:prstGeom prst="straightConnector1">
            <a:avLst/>
          </a:prstGeom>
          <a:noFill/>
          <a:ln cap="flat" cmpd="sng" w="9525">
            <a:solidFill>
              <a:srgbClr val="3A3A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8490519" y="4133042"/>
            <a:ext cx="3014169" cy="2959980"/>
          </a:xfrm>
          <a:prstGeom prst="straightConnector1">
            <a:avLst/>
          </a:prstGeom>
          <a:noFill/>
          <a:ln cap="flat" cmpd="sng" w="9525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6150598" y="191594"/>
            <a:ext cx="36267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Пименов И.Н.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3/11ИП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611273" y="2282916"/>
            <a:ext cx="36267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Сянина Т.Г.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9424623" y="4133042"/>
            <a:ext cx="252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МАДК имени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Николаева А.А.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/>
        </p:nvSpPr>
        <p:spPr>
          <a:xfrm>
            <a:off x="586749" y="1818456"/>
            <a:ext cx="116052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может </a:t>
            </a:r>
            <a:r>
              <a:rPr lang="en-US" sz="2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проводиться</a:t>
            </a: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ранних этапах</a:t>
            </a:r>
            <a:endParaRPr/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провести более тщательное тестирование с покрытием большого количества путей выполнения программы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586740" y="465575"/>
            <a:ext cx="429300" cy="461400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016046" y="434675"/>
            <a:ext cx="47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Преимущества White Box</a:t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586749" y="1818456"/>
            <a:ext cx="11605251" cy="249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выполнения тестирования белого ящика необходимо большое количество специальных знаний</a:t>
            </a:r>
            <a:endParaRPr/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использовании автоматизации тестирования на этом уровне поддержка тестовых скриптов может оказаться достаточно накладно, если программа часто меняется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586740" y="465575"/>
            <a:ext cx="429300" cy="461400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016046" y="434675"/>
            <a:ext cx="47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Недостатки White Box</a:t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580998" y="1533831"/>
            <a:ext cx="4374069" cy="6011724"/>
          </a:xfrm>
          <a:prstGeom prst="rect">
            <a:avLst/>
          </a:prstGeom>
          <a:noFill/>
          <a:ln cap="flat" cmpd="sng" w="76200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983536" y="2452581"/>
            <a:ext cx="5806500" cy="153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Сводка: Нам известны только некоторые особенности реализации тестируемой программы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177790" y="1744695"/>
            <a:ext cx="661224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серого ящика</a:t>
            </a:r>
            <a:endParaRPr b="0" i="0" sz="40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683818" y="1746187"/>
            <a:ext cx="415406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683818" y="2577143"/>
            <a:ext cx="4154064" cy="345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Написание эффективных тест-кейсов</a:t>
            </a:r>
            <a:endParaRPr/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проводится с позиции черного ящика</a:t>
            </a:r>
            <a:endParaRPr/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Данный метод предполагает комбинацию белого и черного ящиков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983536" y="4032771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8082116" y="458519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>
            <a:off x="10312256" y="4706605"/>
            <a:ext cx="1415845" cy="0"/>
          </a:xfrm>
          <a:prstGeom prst="straightConnector1">
            <a:avLst/>
          </a:prstGeom>
          <a:noFill/>
          <a:ln cap="flat" cmpd="sng" w="9525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26"/>
          <p:cNvSpPr txBox="1"/>
          <p:nvPr/>
        </p:nvSpPr>
        <p:spPr>
          <a:xfrm>
            <a:off x="6699751" y="5155039"/>
            <a:ext cx="43740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GREYBOXGREYBOX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GREYBOXGREYBOX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80999" y="-136184"/>
            <a:ext cx="43740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GREYBOXGREYBOX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GREYBOXGREYBOX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6699751" y="6523370"/>
            <a:ext cx="43740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GREYBOXGREYBOX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GREYBOXGREYBOX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>
            <a:off x="4519275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5208052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6553018" y="-97530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8605512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9294289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4">
            <a:alphaModFix/>
          </a:blip>
          <a:srcRect b="25299" l="55554" r="36773" t="27613"/>
          <a:stretch/>
        </p:blipFill>
        <p:spPr>
          <a:xfrm flipH="1" rot="8008215">
            <a:off x="10639255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442671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1131448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82713" y="3491379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Внутренняя работа приложения не должна быть известна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549315" y="3491379"/>
            <a:ext cx="3125560" cy="1717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Тестер имеет ограниченные знания о внутренней работе приложения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4">
            <a:alphaModFix/>
          </a:blip>
          <a:srcRect b="25299" l="55554" r="36773" t="27613"/>
          <a:stretch/>
        </p:blipFill>
        <p:spPr>
          <a:xfrm flipH="1" rot="8008215">
            <a:off x="2476414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/>
          <p:nvPr/>
        </p:nvSpPr>
        <p:spPr>
          <a:xfrm>
            <a:off x="1436660" y="1850776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1015999" y="434750"/>
            <a:ext cx="66588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Сравнение методов тестирования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8644951" y="3491378"/>
            <a:ext cx="3125560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Тестер обладает полным знанием внутренней работы приложения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5484876" y="1846470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9599501" y="1846147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4519275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5208052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6553018" y="-97530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/>
          <p:nvPr/>
        </p:nvSpPr>
        <p:spPr>
          <a:xfrm>
            <a:off x="8605512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9294289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10639255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/>
          <p:nvPr/>
        </p:nvSpPr>
        <p:spPr>
          <a:xfrm>
            <a:off x="442671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1131448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482713" y="3491379"/>
            <a:ext cx="3125560" cy="1717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на основе данных или функциональное тестирование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4549315" y="3491379"/>
            <a:ext cx="3125560" cy="1717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Тестер имеет ограниченные знания о внутренней работе приложения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2476414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 txBox="1"/>
          <p:nvPr/>
        </p:nvSpPr>
        <p:spPr>
          <a:xfrm>
            <a:off x="1436660" y="1850776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1015999" y="434750"/>
            <a:ext cx="66588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Сравнение методов тестирования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8644951" y="3491378"/>
            <a:ext cx="3125560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Структурное тестирование или тестирование на основе кода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5484876" y="1846470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9599501" y="1846147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/>
          <p:nvPr/>
        </p:nvSpPr>
        <p:spPr>
          <a:xfrm>
            <a:off x="4519275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208052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6553018" y="-97530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/>
          <p:nvPr/>
        </p:nvSpPr>
        <p:spPr>
          <a:xfrm>
            <a:off x="8605512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9294289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10639255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/>
          <p:nvPr/>
        </p:nvSpPr>
        <p:spPr>
          <a:xfrm>
            <a:off x="442671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1131448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482713" y="3491379"/>
            <a:ext cx="3125560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Выполняется конечным пользователем, а также тестерами и разработчиками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4549315" y="3491379"/>
            <a:ext cx="3125560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Выполняется конечным пользователем, а также тестерами и разработчиками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2476414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9"/>
          <p:cNvSpPr txBox="1"/>
          <p:nvPr/>
        </p:nvSpPr>
        <p:spPr>
          <a:xfrm>
            <a:off x="1436660" y="1850776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1015999" y="434750"/>
            <a:ext cx="66588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Сравнение методов тестирования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8644951" y="3491378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Делается тестерами и разработчиками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5484876" y="1846470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9599501" y="1846147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4519275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5208052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6553018" y="-97530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0"/>
          <p:cNvSpPr/>
          <p:nvPr/>
        </p:nvSpPr>
        <p:spPr>
          <a:xfrm>
            <a:off x="8605512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9294289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10639255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/>
          <p:nvPr/>
        </p:nvSpPr>
        <p:spPr>
          <a:xfrm>
            <a:off x="442671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1131448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482713" y="3491379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основано на внешних ожиданиях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4549315" y="3491379"/>
            <a:ext cx="3125560" cy="2529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проводится на основе высокоуровневых диаграмм БД и диаграмм поток данных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2476414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 txBox="1"/>
          <p:nvPr/>
        </p:nvSpPr>
        <p:spPr>
          <a:xfrm>
            <a:off x="1436660" y="1850776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1015999" y="434750"/>
            <a:ext cx="66588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Сравнение методов тестирования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8644951" y="3491378"/>
            <a:ext cx="3125560" cy="2529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Внутренняя работа полностью известна и тестировщик может разработать тестовые данные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5484876" y="1846470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9599501" y="1846147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/>
          <p:nvPr/>
        </p:nvSpPr>
        <p:spPr>
          <a:xfrm>
            <a:off x="4519275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5208052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1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6553018" y="-97530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/>
          <p:nvPr/>
        </p:nvSpPr>
        <p:spPr>
          <a:xfrm>
            <a:off x="8605512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9294289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10639255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1"/>
          <p:cNvSpPr/>
          <p:nvPr/>
        </p:nvSpPr>
        <p:spPr>
          <a:xfrm>
            <a:off x="442671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1131448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482713" y="3491379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исчерпывающий и наименее трудоемкий процесс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4549315" y="3491379"/>
            <a:ext cx="3125560" cy="90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Частично трудоемкий и счерпывающий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2476414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1"/>
          <p:cNvSpPr txBox="1"/>
          <p:nvPr/>
        </p:nvSpPr>
        <p:spPr>
          <a:xfrm>
            <a:off x="1436660" y="1850776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1015999" y="434750"/>
            <a:ext cx="66588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Сравнение методов тестирования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8644951" y="3491378"/>
            <a:ext cx="3125560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Самый исчерпывающий и трудоемкий тип тестирования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5484876" y="1846470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9599501" y="1846147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/>
          <p:nvPr/>
        </p:nvSpPr>
        <p:spPr>
          <a:xfrm>
            <a:off x="4519275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5208052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2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6553018" y="-97530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2"/>
          <p:cNvSpPr/>
          <p:nvPr/>
        </p:nvSpPr>
        <p:spPr>
          <a:xfrm>
            <a:off x="8605512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9294289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32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10639255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2"/>
          <p:cNvSpPr/>
          <p:nvPr/>
        </p:nvSpPr>
        <p:spPr>
          <a:xfrm>
            <a:off x="442671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1131448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482713" y="3491379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подходит для тестирования алгоритмов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4549315" y="3491379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подходит для тестирования алгоритмов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2476414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2"/>
          <p:cNvSpPr txBox="1"/>
          <p:nvPr/>
        </p:nvSpPr>
        <p:spPr>
          <a:xfrm>
            <a:off x="1436660" y="1850776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1015999" y="434750"/>
            <a:ext cx="66588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Сравнение методов тестирования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8644951" y="3491378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Подходит для тестирования алгоритмов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5484876" y="1846470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9599501" y="1846147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/>
          <p:nvPr/>
        </p:nvSpPr>
        <p:spPr>
          <a:xfrm>
            <a:off x="4519275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5208052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33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6553018" y="-97530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3"/>
          <p:cNvSpPr/>
          <p:nvPr/>
        </p:nvSpPr>
        <p:spPr>
          <a:xfrm>
            <a:off x="8605512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9294289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3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10639255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/>
          <p:nvPr/>
        </p:nvSpPr>
        <p:spPr>
          <a:xfrm>
            <a:off x="442671" y="2035280"/>
            <a:ext cx="3242416" cy="4509899"/>
          </a:xfrm>
          <a:custGeom>
            <a:rect b="b" l="l" r="r" t="t"/>
            <a:pathLst>
              <a:path extrusionOk="0" h="4041058" w="2536723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1131448" y="1681967"/>
            <a:ext cx="1734316" cy="799242"/>
          </a:xfrm>
          <a:custGeom>
            <a:rect b="b" l="l" r="r" t="t"/>
            <a:pathLst>
              <a:path extrusionOk="0" h="716154" w="1356852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482713" y="3491379"/>
            <a:ext cx="3125560" cy="131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быть сделано только методом проб и ошибок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4549315" y="3491379"/>
            <a:ext cx="3125560" cy="212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Домены данных и внутренние границы могут быть проверены если они известны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" name="Google Shape;417;p33"/>
          <p:cNvPicPr preferRelativeResize="0"/>
          <p:nvPr/>
        </p:nvPicPr>
        <p:blipFill rotWithShape="1">
          <a:blip r:embed="rId3">
            <a:alphaModFix/>
          </a:blip>
          <a:srcRect b="25299" l="55554" r="36773" t="27613"/>
          <a:stretch/>
        </p:blipFill>
        <p:spPr>
          <a:xfrm flipH="1" rot="8008215">
            <a:off x="2476414" y="-990546"/>
            <a:ext cx="251106" cy="571262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3"/>
          <p:cNvSpPr txBox="1"/>
          <p:nvPr/>
        </p:nvSpPr>
        <p:spPr>
          <a:xfrm>
            <a:off x="1436660" y="1850776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1015999" y="434750"/>
            <a:ext cx="66588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Сравнение методов тестирования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8644951" y="3491378"/>
            <a:ext cx="3125560" cy="1717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Домены данных и внутренние границы могут быть лучше проверены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5484876" y="1846470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9599501" y="1846147"/>
            <a:ext cx="125443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0" y="6590351"/>
            <a:ext cx="327660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 rot="-9629929">
            <a:off x="10945284" y="164557"/>
            <a:ext cx="2328185" cy="7272245"/>
          </a:xfrm>
          <a:custGeom>
            <a:rect b="b" l="l" r="r" t="t"/>
            <a:pathLst>
              <a:path extrusionOk="0" h="7272245" w="2328185">
                <a:moveTo>
                  <a:pt x="2328185" y="7258061"/>
                </a:moveTo>
                <a:lnTo>
                  <a:pt x="2287556" y="7272245"/>
                </a:lnTo>
                <a:lnTo>
                  <a:pt x="0" y="812809"/>
                </a:lnTo>
                <a:lnTo>
                  <a:pt x="2328185" y="0"/>
                </a:lnTo>
                <a:lnTo>
                  <a:pt x="2328185" y="725806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 rot="-9625972">
            <a:off x="7396727" y="-439588"/>
            <a:ext cx="5775814" cy="8498762"/>
          </a:xfrm>
          <a:custGeom>
            <a:rect b="b" l="l" r="r" t="t"/>
            <a:pathLst>
              <a:path extrusionOk="0" h="8476540" w="5774280">
                <a:moveTo>
                  <a:pt x="5774280" y="7275353"/>
                </a:moveTo>
                <a:lnTo>
                  <a:pt x="2333635" y="8476540"/>
                </a:lnTo>
                <a:lnTo>
                  <a:pt x="2333635" y="1218479"/>
                </a:lnTo>
                <a:lnTo>
                  <a:pt x="5450" y="2031288"/>
                </a:lnTo>
                <a:lnTo>
                  <a:pt x="0" y="2015898"/>
                </a:lnTo>
                <a:lnTo>
                  <a:pt x="5774279" y="0"/>
                </a:lnTo>
                <a:lnTo>
                  <a:pt x="5774280" y="72753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8139510" y="2404583"/>
            <a:ext cx="1371961" cy="1371961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651560" y="3983979"/>
            <a:ext cx="43824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8569493" y="4507199"/>
            <a:ext cx="653121" cy="0"/>
          </a:xfrm>
          <a:prstGeom prst="straightConnector1">
            <a:avLst/>
          </a:prstGeom>
          <a:noFill/>
          <a:ln cap="flat" cmpd="sng" w="222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1350425" y="3068150"/>
            <a:ext cx="6246900" cy="1200288"/>
          </a:xfrm>
          <a:prstGeom prst="rect">
            <a:avLst/>
          </a:prstGeom>
          <a:solidFill>
            <a:srgbClr val="FFC00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понимания подходов тестирования необходимо знать какие типы и виды тестирования бывают</a:t>
            </a:r>
            <a:endParaRPr b="1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67116" y="2404575"/>
            <a:ext cx="6332400" cy="523200"/>
          </a:xfrm>
          <a:prstGeom prst="rect">
            <a:avLst/>
          </a:prstGeom>
          <a:solidFill>
            <a:srgbClr val="56565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White/Black/Grey Box-тестирование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/>
          <p:nvPr/>
        </p:nvSpPr>
        <p:spPr>
          <a:xfrm rot="2266971">
            <a:off x="8593678" y="2555938"/>
            <a:ext cx="601162" cy="870103"/>
          </a:xfrm>
          <a:custGeom>
            <a:rect b="b" l="l" r="r" t="t"/>
            <a:pathLst>
              <a:path extrusionOk="0" h="558" w="386">
                <a:moveTo>
                  <a:pt x="311" y="518"/>
                </a:moveTo>
                <a:cubicBezTo>
                  <a:pt x="311" y="518"/>
                  <a:pt x="316" y="486"/>
                  <a:pt x="283" y="447"/>
                </a:cubicBezTo>
                <a:cubicBezTo>
                  <a:pt x="315" y="357"/>
                  <a:pt x="320" y="275"/>
                  <a:pt x="320" y="275"/>
                </a:cubicBezTo>
                <a:cubicBezTo>
                  <a:pt x="320" y="275"/>
                  <a:pt x="386" y="290"/>
                  <a:pt x="386" y="355"/>
                </a:cubicBezTo>
                <a:cubicBezTo>
                  <a:pt x="386" y="467"/>
                  <a:pt x="311" y="518"/>
                  <a:pt x="311" y="518"/>
                </a:cubicBezTo>
                <a:close/>
                <a:moveTo>
                  <a:pt x="129" y="479"/>
                </a:moveTo>
                <a:cubicBezTo>
                  <a:pt x="129" y="479"/>
                  <a:pt x="84" y="337"/>
                  <a:pt x="84" y="278"/>
                </a:cubicBezTo>
                <a:cubicBezTo>
                  <a:pt x="84" y="252"/>
                  <a:pt x="87" y="228"/>
                  <a:pt x="92" y="207"/>
                </a:cubicBezTo>
                <a:cubicBezTo>
                  <a:pt x="294" y="207"/>
                  <a:pt x="294" y="207"/>
                  <a:pt x="294" y="207"/>
                </a:cubicBezTo>
                <a:cubicBezTo>
                  <a:pt x="298" y="228"/>
                  <a:pt x="301" y="252"/>
                  <a:pt x="301" y="278"/>
                </a:cubicBezTo>
                <a:cubicBezTo>
                  <a:pt x="301" y="336"/>
                  <a:pt x="257" y="479"/>
                  <a:pt x="257" y="479"/>
                </a:cubicBezTo>
                <a:lnTo>
                  <a:pt x="129" y="479"/>
                </a:lnTo>
                <a:close/>
                <a:moveTo>
                  <a:pt x="193" y="239"/>
                </a:moveTo>
                <a:cubicBezTo>
                  <a:pt x="170" y="239"/>
                  <a:pt x="152" y="258"/>
                  <a:pt x="152" y="280"/>
                </a:cubicBezTo>
                <a:cubicBezTo>
                  <a:pt x="152" y="303"/>
                  <a:pt x="170" y="321"/>
                  <a:pt x="193" y="321"/>
                </a:cubicBezTo>
                <a:cubicBezTo>
                  <a:pt x="216" y="321"/>
                  <a:pt x="234" y="303"/>
                  <a:pt x="234" y="280"/>
                </a:cubicBezTo>
                <a:cubicBezTo>
                  <a:pt x="234" y="258"/>
                  <a:pt x="216" y="239"/>
                  <a:pt x="193" y="239"/>
                </a:cubicBezTo>
                <a:close/>
                <a:moveTo>
                  <a:pt x="184" y="56"/>
                </a:moveTo>
                <a:cubicBezTo>
                  <a:pt x="184" y="0"/>
                  <a:pt x="184" y="0"/>
                  <a:pt x="184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00" y="54"/>
                  <a:pt x="200" y="54"/>
                  <a:pt x="200" y="54"/>
                </a:cubicBezTo>
                <a:cubicBezTo>
                  <a:pt x="218" y="67"/>
                  <a:pt x="268" y="110"/>
                  <a:pt x="290" y="191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117" y="112"/>
                  <a:pt x="164" y="70"/>
                  <a:pt x="184" y="56"/>
                </a:cubicBezTo>
                <a:close/>
                <a:moveTo>
                  <a:pt x="75" y="518"/>
                </a:moveTo>
                <a:cubicBezTo>
                  <a:pt x="75" y="518"/>
                  <a:pt x="0" y="467"/>
                  <a:pt x="0" y="355"/>
                </a:cubicBezTo>
                <a:cubicBezTo>
                  <a:pt x="0" y="290"/>
                  <a:pt x="66" y="275"/>
                  <a:pt x="66" y="275"/>
                </a:cubicBezTo>
                <a:cubicBezTo>
                  <a:pt x="66" y="275"/>
                  <a:pt x="71" y="357"/>
                  <a:pt x="103" y="447"/>
                </a:cubicBezTo>
                <a:cubicBezTo>
                  <a:pt x="70" y="486"/>
                  <a:pt x="75" y="518"/>
                  <a:pt x="75" y="518"/>
                </a:cubicBezTo>
                <a:close/>
                <a:moveTo>
                  <a:pt x="220" y="527"/>
                </a:moveTo>
                <a:cubicBezTo>
                  <a:pt x="207" y="513"/>
                  <a:pt x="207" y="513"/>
                  <a:pt x="207" y="513"/>
                </a:cubicBezTo>
                <a:cubicBezTo>
                  <a:pt x="192" y="558"/>
                  <a:pt x="192" y="558"/>
                  <a:pt x="192" y="558"/>
                </a:cubicBezTo>
                <a:cubicBezTo>
                  <a:pt x="175" y="513"/>
                  <a:pt x="175" y="513"/>
                  <a:pt x="175" y="513"/>
                </a:cubicBezTo>
                <a:cubicBezTo>
                  <a:pt x="164" y="537"/>
                  <a:pt x="164" y="537"/>
                  <a:pt x="164" y="537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239" y="495"/>
                  <a:pt x="239" y="495"/>
                  <a:pt x="239" y="495"/>
                </a:cubicBezTo>
                <a:lnTo>
                  <a:pt x="220" y="5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2E2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016000" y="434750"/>
            <a:ext cx="423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Описание проблемы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328972" y="4374400"/>
            <a:ext cx="5454300" cy="2215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Самым высоким уровнем в иерархии подходов к тестированию будет понятие типа, которое может охватывать сразу несколько смежных техник тестирования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/>
          <p:nvPr/>
        </p:nvSpPr>
        <p:spPr>
          <a:xfrm>
            <a:off x="1" y="3917302"/>
            <a:ext cx="3560361" cy="2940699"/>
          </a:xfrm>
          <a:custGeom>
            <a:rect b="b" l="l" r="r" t="t"/>
            <a:pathLst>
              <a:path extrusionOk="0" h="2940699" w="3560361">
                <a:moveTo>
                  <a:pt x="0" y="0"/>
                </a:moveTo>
                <a:lnTo>
                  <a:pt x="3560361" y="2940699"/>
                </a:lnTo>
                <a:lnTo>
                  <a:pt x="0" y="2940699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1" y="1962831"/>
            <a:ext cx="5926677" cy="4895169"/>
          </a:xfrm>
          <a:custGeom>
            <a:rect b="b" l="l" r="r" t="t"/>
            <a:pathLst>
              <a:path extrusionOk="0" h="4895169" w="5926677">
                <a:moveTo>
                  <a:pt x="0" y="0"/>
                </a:moveTo>
                <a:lnTo>
                  <a:pt x="5926677" y="4895169"/>
                </a:lnTo>
                <a:lnTo>
                  <a:pt x="2558518" y="4895169"/>
                </a:lnTo>
                <a:lnTo>
                  <a:pt x="0" y="278194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4411579" y="2901680"/>
            <a:ext cx="6849979" cy="150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3/11ИП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Пименов Илья Николаевич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naik171@yandex.ru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580998" y="1533831"/>
            <a:ext cx="4374069" cy="6011724"/>
          </a:xfrm>
          <a:prstGeom prst="rect">
            <a:avLst/>
          </a:prstGeom>
          <a:noFill/>
          <a:ln cap="flat" cmpd="sng" w="76200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983536" y="2452581"/>
            <a:ext cx="5806500" cy="1052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Сводка: Мы не знаем, как устроена тестируемая система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177790" y="1744695"/>
            <a:ext cx="661224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черного ящика</a:t>
            </a:r>
            <a:endParaRPr b="0" i="0" sz="40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83818" y="1746187"/>
            <a:ext cx="4154064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поиск ошибок в категориях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683818" y="2577143"/>
            <a:ext cx="4154064" cy="405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Неправильно реализованные или недостающие функции</a:t>
            </a:r>
            <a:endParaRPr/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Ошибки интерфейса</a:t>
            </a:r>
            <a:endParaRPr/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Ошибки в структурах данных или организации доступа к внешним БД</a:t>
            </a:r>
            <a:endParaRPr b="0" i="0" sz="22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Ошибки поведения или недостаточная производительность системы</a:t>
            </a:r>
            <a:endParaRPr b="0" i="0" sz="22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983536" y="3711931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8082116" y="426435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10312256" y="4706605"/>
            <a:ext cx="1415845" cy="0"/>
          </a:xfrm>
          <a:prstGeom prst="straightConnector1">
            <a:avLst/>
          </a:prstGeom>
          <a:noFill/>
          <a:ln cap="flat" cmpd="sng" w="9525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6699751" y="4834199"/>
            <a:ext cx="43740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BLACKBOXBLACKBOX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BLACKBOXBLACKBOX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80999" y="-136184"/>
            <a:ext cx="43740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BLACKBOXBLACKBOX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BLACKBOXBLACKBOX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699751" y="6202530"/>
            <a:ext cx="4374069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BLACKBOXBLACKBOX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BLACKBOXBLACKBOX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1" y="3917302"/>
            <a:ext cx="3560361" cy="2940699"/>
          </a:xfrm>
          <a:custGeom>
            <a:rect b="b" l="l" r="r" t="t"/>
            <a:pathLst>
              <a:path extrusionOk="0" h="2940699" w="3560361">
                <a:moveTo>
                  <a:pt x="0" y="0"/>
                </a:moveTo>
                <a:lnTo>
                  <a:pt x="3560361" y="2940699"/>
                </a:lnTo>
                <a:lnTo>
                  <a:pt x="0" y="2940699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" y="1962832"/>
            <a:ext cx="5926677" cy="4895169"/>
          </a:xfrm>
          <a:custGeom>
            <a:rect b="b" l="l" r="r" t="t"/>
            <a:pathLst>
              <a:path extrusionOk="0" h="4895169" w="5926677">
                <a:moveTo>
                  <a:pt x="0" y="0"/>
                </a:moveTo>
                <a:lnTo>
                  <a:pt x="5926677" y="4895169"/>
                </a:lnTo>
                <a:lnTo>
                  <a:pt x="2558518" y="4895169"/>
                </a:lnTo>
                <a:lnTo>
                  <a:pt x="0" y="278194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86740" y="465575"/>
            <a:ext cx="429300" cy="461400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85062" y="434727"/>
            <a:ext cx="854289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Согласно ISTQB тестирование черного ящика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764632" y="1744695"/>
            <a:ext cx="10427368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Тестирование, как функциональное, так и нефункциональное, не предполагающее знания внутреннего устройства компонента или системы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695074" y="3011364"/>
            <a:ext cx="9496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Тест-дизайн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процедура написания или выбора тест-кейсов на основе анализа не функциональной спецификации компонента или системы без знания внутреннего устройства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flipH="1">
            <a:off x="8420848" y="2184441"/>
            <a:ext cx="3969900" cy="3970500"/>
          </a:xfrm>
          <a:prstGeom prst="arc">
            <a:avLst>
              <a:gd fmla="val 16200000" name="adj1"/>
              <a:gd fmla="val 5433205" name="adj2"/>
            </a:avLst>
          </a:prstGeom>
          <a:noFill/>
          <a:ln cap="flat" cmpd="sng" w="5397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 flipH="1">
            <a:off x="8610428" y="1968456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 flipH="1">
            <a:off x="6349828" y="1825365"/>
            <a:ext cx="549600" cy="5496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 flipH="1">
            <a:off x="5404201" y="3661611"/>
            <a:ext cx="549600" cy="5496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 flipH="1">
            <a:off x="6473655" y="5497857"/>
            <a:ext cx="549600" cy="5496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 flipH="1">
            <a:off x="5654133" y="2743488"/>
            <a:ext cx="549600" cy="5496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 flipH="1">
            <a:off x="5629750" y="4579734"/>
            <a:ext cx="549600" cy="5496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 flipH="1">
            <a:off x="7581372" y="2886580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 flipH="1">
            <a:off x="7348496" y="3804702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 flipH="1">
            <a:off x="7601824" y="4722826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 flipH="1">
            <a:off x="8610428" y="5640948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7214616" y="2076563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6352240" y="2994686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70" name="Google Shape;170;p19"/>
          <p:cNvCxnSpPr/>
          <p:nvPr/>
        </p:nvCxnSpPr>
        <p:spPr>
          <a:xfrm rot="10800000">
            <a:off x="6110836" y="3912809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71" name="Google Shape;171;p19"/>
          <p:cNvCxnSpPr/>
          <p:nvPr/>
        </p:nvCxnSpPr>
        <p:spPr>
          <a:xfrm rot="10800000">
            <a:off x="6350274" y="4830932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72" name="Google Shape;172;p19"/>
          <p:cNvCxnSpPr/>
          <p:nvPr/>
        </p:nvCxnSpPr>
        <p:spPr>
          <a:xfrm rot="10800000">
            <a:off x="7276530" y="5749055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173" name="Google Shape;173;p19"/>
          <p:cNvSpPr txBox="1"/>
          <p:nvPr/>
        </p:nvSpPr>
        <p:spPr>
          <a:xfrm>
            <a:off x="1016050" y="434675"/>
            <a:ext cx="61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Техники тест дизайна</a:t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86740" y="465575"/>
            <a:ext cx="429300" cy="461400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9460235" y="3250458"/>
            <a:ext cx="1371900" cy="1371900"/>
          </a:xfrm>
          <a:prstGeom prst="ellipse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848477" y="1845646"/>
            <a:ext cx="350135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Классы эквивалентности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688184" y="2763768"/>
            <a:ext cx="396525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граничных значений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711116" y="3681892"/>
            <a:ext cx="2693085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Таблицы решений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016040" y="4600281"/>
            <a:ext cx="463740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Диаграммы изменения состояния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288632" y="5518349"/>
            <a:ext cx="318502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всех пар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586749" y="1818456"/>
            <a:ext cx="11605251" cy="345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производится с позиции конечного пользователя и может помочь обнаружить неточности и противоречия в спецификации</a:t>
            </a:r>
            <a:endParaRPr/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Таксировщику нет необходимости знать языки программирования и углубляться в особенности реализации программы</a:t>
            </a:r>
            <a:endParaRPr/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может производиться специалистами, независимыми от отдела разработки</a:t>
            </a:r>
            <a:endParaRPr/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начать писать тест-кейсы, как только готова спецификация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86740" y="465575"/>
            <a:ext cx="429300" cy="461400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016046" y="434675"/>
            <a:ext cx="47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Преимущества Black Box</a:t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586749" y="1818456"/>
            <a:ext cx="11605251" cy="2012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Тестируется только очень ограниченное количество путей выполнения программы</a:t>
            </a:r>
            <a:endParaRPr/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 четкой спецификации достаточно трудно составить эффективные тест-кейсы</a:t>
            </a:r>
            <a:endParaRPr/>
          </a:p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6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Некоторые тесты могут оказаться избыточными, если они уже были проведены разработчиком на уровне модульного тестирования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586740" y="465575"/>
            <a:ext cx="429300" cy="461400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016046" y="434675"/>
            <a:ext cx="47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Недостатки Black Box</a:t>
            </a:r>
            <a:endParaRPr b="0" i="0" sz="28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580998" y="1533831"/>
            <a:ext cx="4374069" cy="6011724"/>
          </a:xfrm>
          <a:prstGeom prst="rect">
            <a:avLst/>
          </a:prstGeom>
          <a:noFill/>
          <a:ln cap="flat" cmpd="sng" w="76200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983536" y="2452581"/>
            <a:ext cx="5806500" cy="1052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Сводка: Нам известны все детали реализации тестируемой программы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177790" y="1744695"/>
            <a:ext cx="661224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белого ящика</a:t>
            </a:r>
            <a:endParaRPr b="0" i="0" sz="40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683818" y="1746187"/>
            <a:ext cx="415406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683818" y="2577143"/>
            <a:ext cx="4154064" cy="2012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Углубление во внутреннее устройство системы за пределы её внешних интерфейсов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983536" y="3711931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8082116" y="426435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2"/>
          <p:cNvCxnSpPr/>
          <p:nvPr/>
        </p:nvCxnSpPr>
        <p:spPr>
          <a:xfrm>
            <a:off x="10312256" y="4706605"/>
            <a:ext cx="1415845" cy="0"/>
          </a:xfrm>
          <a:prstGeom prst="straightConnector1">
            <a:avLst/>
          </a:prstGeom>
          <a:noFill/>
          <a:ln cap="flat" cmpd="sng" w="9525">
            <a:solidFill>
              <a:srgbClr val="FFC00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2"/>
          <p:cNvSpPr txBox="1"/>
          <p:nvPr/>
        </p:nvSpPr>
        <p:spPr>
          <a:xfrm>
            <a:off x="6699751" y="4834199"/>
            <a:ext cx="44976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WHITEBOXWHITEBOX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WHITEBOXWHITEBOX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80999" y="-136184"/>
            <a:ext cx="459679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WHITEBOXWHITEBOX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WHITEBOXWHITEBOX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6699751" y="6202530"/>
            <a:ext cx="44976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WHITEBOXWHITEBOX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TEST TEST TEST TEST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WHITEBOXWHITEBOX</a:t>
            </a:r>
            <a:endParaRPr b="0" i="0" sz="30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1" y="3917302"/>
            <a:ext cx="3560361" cy="2940699"/>
          </a:xfrm>
          <a:custGeom>
            <a:rect b="b" l="l" r="r" t="t"/>
            <a:pathLst>
              <a:path extrusionOk="0" h="2940699" w="3560361">
                <a:moveTo>
                  <a:pt x="0" y="0"/>
                </a:moveTo>
                <a:lnTo>
                  <a:pt x="3560361" y="2940699"/>
                </a:lnTo>
                <a:lnTo>
                  <a:pt x="0" y="2940699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1" y="1962832"/>
            <a:ext cx="5926677" cy="4895169"/>
          </a:xfrm>
          <a:custGeom>
            <a:rect b="b" l="l" r="r" t="t"/>
            <a:pathLst>
              <a:path extrusionOk="0" h="4895169" w="5926677">
                <a:moveTo>
                  <a:pt x="0" y="0"/>
                </a:moveTo>
                <a:lnTo>
                  <a:pt x="5926677" y="4895169"/>
                </a:lnTo>
                <a:lnTo>
                  <a:pt x="2558518" y="4895169"/>
                </a:lnTo>
                <a:lnTo>
                  <a:pt x="0" y="278194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586740" y="465575"/>
            <a:ext cx="429300" cy="461400"/>
          </a:xfrm>
          <a:prstGeom prst="homePlate">
            <a:avLst>
              <a:gd fmla="val 32249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585062" y="434727"/>
            <a:ext cx="854289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Согласно ISTQB тестирование белого ящика</a:t>
            </a:r>
            <a:endParaRPr b="0" i="0" sz="2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1764632" y="1744695"/>
            <a:ext cx="10427368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Calibri"/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Тестирование, основанное на анализе внутренней структуры компонента или системы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2695074" y="3011364"/>
            <a:ext cx="949692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Тест-дизайн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процедура написания или выбора тест-кейсов на основе анализа внутреннего устройства системы или компонента</a:t>
            </a:r>
            <a:endParaRPr b="0" i="0" sz="2400" u="none" cap="none" strike="noStrike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0" y="6590351"/>
            <a:ext cx="278611" cy="269071"/>
          </a:xfrm>
          <a:prstGeom prst="homePlate">
            <a:avLst>
              <a:gd fmla="val 0" name="adj"/>
            </a:avLst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ww.freeppt7.com-Best powerpoint templates free download-slideshow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