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sldIdLst>
    <p:sldId id="259" r:id="rId2"/>
    <p:sldId id="265" r:id="rId3"/>
    <p:sldId id="266" r:id="rId4"/>
    <p:sldId id="273" r:id="rId5"/>
    <p:sldId id="267" r:id="rId6"/>
    <p:sldId id="276" r:id="rId7"/>
    <p:sldId id="275" r:id="rId8"/>
    <p:sldId id="290" r:id="rId9"/>
    <p:sldId id="268" r:id="rId10"/>
    <p:sldId id="278" r:id="rId11"/>
    <p:sldId id="279" r:id="rId12"/>
    <p:sldId id="291" r:id="rId13"/>
    <p:sldId id="277" r:id="rId14"/>
    <p:sldId id="269" r:id="rId15"/>
    <p:sldId id="282" r:id="rId16"/>
    <p:sldId id="270" r:id="rId17"/>
    <p:sldId id="274" r:id="rId18"/>
    <p:sldId id="287" r:id="rId19"/>
    <p:sldId id="271" r:id="rId20"/>
    <p:sldId id="292" r:id="rId2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7" autoAdjust="0"/>
    <p:restoredTop sz="94674"/>
  </p:normalViewPr>
  <p:slideViewPr>
    <p:cSldViewPr snapToGrid="0" snapToObjects="1">
      <p:cViewPr>
        <p:scale>
          <a:sx n="66" d="100"/>
          <a:sy n="66" d="100"/>
        </p:scale>
        <p:origin x="620" y="164"/>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smtClean="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a:t>
            </a:r>
            <a:r>
              <a:rPr lang="en-US" altLang="zh-CN" sz="1400" dirty="0" smtClean="0">
                <a:solidFill>
                  <a:srgbClr val="FFFFFF"/>
                </a:solidFill>
                <a:latin typeface="Segoe UI Light" charset="0"/>
                <a:ea typeface="Segoe UI Light" charset="0"/>
                <a:cs typeface="Segoe UI Light" charset="0"/>
              </a:rPr>
              <a:t>UI</a:t>
            </a:r>
            <a:endParaRPr lang="zh-CN" altLang="en-US" sz="1400" dirty="0" smtClean="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 id="2147483663" r:id="rId9"/>
    <p:sldLayoutId id="21474836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Routing_Information_Protocol" TargetMode="External"/><Relationship Id="rId2" Type="http://schemas.openxmlformats.org/officeDocument/2006/relationships/hyperlink" Target="https://en.wikipedia.org/wiki/Open_Shortest_Path_First" TargetMode="External"/><Relationship Id="rId1" Type="http://schemas.openxmlformats.org/officeDocument/2006/relationships/slideLayout" Target="../slideLayouts/slideLayout4.xml"/><Relationship Id="rId5" Type="http://schemas.openxmlformats.org/officeDocument/2006/relationships/hyperlink" Target="https://blog.csdn.net/friendbkf/article/details/48808533" TargetMode="External"/><Relationship Id="rId4" Type="http://schemas.openxmlformats.org/officeDocument/2006/relationships/hyperlink" Target="http://www.clnchina.com.cn/discussion_forum/2010/0721/8402.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49235" y="2360410"/>
            <a:ext cx="4493539" cy="830997"/>
          </a:xfrm>
          <a:prstGeom prst="rect">
            <a:avLst/>
          </a:prstGeom>
        </p:spPr>
        <p:txBody>
          <a:bodyPr wrap="none">
            <a:spAutoFit/>
          </a:bodyPr>
          <a:lstStyle/>
          <a:p>
            <a:pPr algn="ctr"/>
            <a:r>
              <a:rPr lang="zh-CN" altLang="en-US" sz="4800" b="1" dirty="0" smtClean="0"/>
              <a:t>模拟网络层路由</a:t>
            </a:r>
            <a:endParaRPr lang="en-US" altLang="zh-CN" sz="4800" b="1" dirty="0"/>
          </a:p>
        </p:txBody>
      </p:sp>
      <p:sp>
        <p:nvSpPr>
          <p:cNvPr id="7" name="矩形 6"/>
          <p:cNvSpPr/>
          <p:nvPr/>
        </p:nvSpPr>
        <p:spPr>
          <a:xfrm>
            <a:off x="0" y="60523"/>
            <a:ext cx="902811" cy="307777"/>
          </a:xfrm>
          <a:prstGeom prst="rect">
            <a:avLst/>
          </a:prstGeom>
        </p:spPr>
        <p:txBody>
          <a:bodyPr wrap="none">
            <a:spAutoFit/>
          </a:bodyPr>
          <a:lstStyle/>
          <a:p>
            <a:r>
              <a:rPr lang="zh-CN" altLang="en-US" sz="1400" b="1" dirty="0" smtClean="0"/>
              <a:t>中山大学</a:t>
            </a:r>
            <a:endParaRPr lang="zh-CN" altLang="en-US" sz="1400" b="1" dirty="0"/>
          </a:p>
        </p:txBody>
      </p:sp>
      <p:sp>
        <p:nvSpPr>
          <p:cNvPr id="14" name="矩形 13"/>
          <p:cNvSpPr/>
          <p:nvPr/>
        </p:nvSpPr>
        <p:spPr>
          <a:xfrm>
            <a:off x="4754037" y="3321169"/>
            <a:ext cx="2683933" cy="146310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solidFill>
                  <a:schemeClr val="tx1"/>
                </a:solidFill>
              </a:rPr>
              <a:t>报告人</a:t>
            </a:r>
            <a:endParaRPr lang="en-US" altLang="zh-CN" sz="1400" dirty="0" smtClean="0">
              <a:solidFill>
                <a:schemeClr val="tx1"/>
              </a:solidFill>
            </a:endParaRPr>
          </a:p>
          <a:p>
            <a:pPr algn="ctr"/>
            <a:endParaRPr lang="en-US" altLang="zh-CN" sz="1400" dirty="0" smtClean="0">
              <a:solidFill>
                <a:schemeClr val="tx1"/>
              </a:solidFill>
            </a:endParaRPr>
          </a:p>
          <a:p>
            <a:pPr algn="ctr"/>
            <a:r>
              <a:rPr lang="zh-CN" altLang="en-US" sz="1400" dirty="0">
                <a:solidFill>
                  <a:schemeClr val="tx1"/>
                </a:solidFill>
              </a:rPr>
              <a:t>王锡</a:t>
            </a:r>
            <a:r>
              <a:rPr lang="zh-CN" altLang="en-US" sz="1400" dirty="0" smtClean="0">
                <a:solidFill>
                  <a:schemeClr val="tx1"/>
                </a:solidFill>
              </a:rPr>
              <a:t>淮</a:t>
            </a:r>
            <a:endParaRPr lang="en-US" altLang="zh-CN" sz="1400" dirty="0" smtClean="0">
              <a:solidFill>
                <a:schemeClr val="tx1"/>
              </a:solidFill>
            </a:endParaRPr>
          </a:p>
          <a:p>
            <a:pPr algn="ctr"/>
            <a:r>
              <a:rPr lang="zh-CN" altLang="en-US" sz="1400" dirty="0">
                <a:solidFill>
                  <a:schemeClr val="tx1"/>
                </a:solidFill>
              </a:rPr>
              <a:t>杨陈</a:t>
            </a:r>
            <a:r>
              <a:rPr lang="zh-CN" altLang="en-US" sz="1400" dirty="0" smtClean="0">
                <a:solidFill>
                  <a:schemeClr val="tx1"/>
                </a:solidFill>
              </a:rPr>
              <a:t>泽</a:t>
            </a:r>
            <a:endParaRPr lang="en-US" altLang="zh-CN" sz="1400" dirty="0" smtClean="0">
              <a:solidFill>
                <a:schemeClr val="tx1"/>
              </a:solidFill>
            </a:endParaRPr>
          </a:p>
          <a:p>
            <a:pPr algn="ctr"/>
            <a:r>
              <a:rPr lang="zh-CN" altLang="en-US" sz="1400" dirty="0">
                <a:solidFill>
                  <a:schemeClr val="tx1"/>
                </a:solidFill>
              </a:rPr>
              <a:t>肖遥</a:t>
            </a:r>
            <a:endParaRPr lang="en-US" altLang="zh-CN" sz="1400" dirty="0" smtClean="0">
              <a:solidFill>
                <a:schemeClr val="tx1"/>
              </a:solidFill>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100" name="矩形 99"/>
          <p:cNvSpPr/>
          <p:nvPr/>
        </p:nvSpPr>
        <p:spPr>
          <a:xfrm>
            <a:off x="3876094" y="375895"/>
            <a:ext cx="2514022" cy="769441"/>
          </a:xfrm>
          <a:prstGeom prst="rect">
            <a:avLst/>
          </a:prstGeom>
        </p:spPr>
        <p:txBody>
          <a:bodyPr wrap="none">
            <a:spAutoFit/>
          </a:bodyPr>
          <a:lstStyle/>
          <a:p>
            <a:r>
              <a:rPr lang="zh-CN" altLang="en-US" sz="4400" dirty="0" smtClean="0"/>
              <a:t>协议概述</a:t>
            </a:r>
            <a:endParaRPr lang="en-US" altLang="zh-CN" sz="4400" dirty="0"/>
          </a:p>
        </p:txBody>
      </p:sp>
      <p:sp>
        <p:nvSpPr>
          <p:cNvPr id="102" name="矩形 101"/>
          <p:cNvSpPr/>
          <p:nvPr/>
        </p:nvSpPr>
        <p:spPr>
          <a:xfrm>
            <a:off x="3876094" y="1169874"/>
            <a:ext cx="6550312" cy="2973122"/>
          </a:xfrm>
          <a:prstGeom prst="rect">
            <a:avLst/>
          </a:prstGeom>
        </p:spPr>
        <p:txBody>
          <a:bodyPr wrap="square">
            <a:spAutoFit/>
          </a:bodyPr>
          <a:lstStyle/>
          <a:p>
            <a:pPr>
              <a:lnSpc>
                <a:spcPct val="130000"/>
              </a:lnSpc>
            </a:pPr>
            <a:r>
              <a:rPr lang="zh-CN" altLang="en-US" sz="2400" dirty="0">
                <a:solidFill>
                  <a:schemeClr val="bg1">
                    <a:lumMod val="50000"/>
                  </a:schemeClr>
                </a:solidFill>
                <a:latin typeface="微软雅黑" charset="0"/>
                <a:ea typeface="微软雅黑" charset="0"/>
              </a:rPr>
              <a:t>本项目中实现的</a:t>
            </a:r>
            <a:r>
              <a:rPr lang="en-US" altLang="zh-CN" sz="2400" dirty="0">
                <a:solidFill>
                  <a:schemeClr val="bg1">
                    <a:lumMod val="50000"/>
                  </a:schemeClr>
                </a:solidFill>
                <a:latin typeface="微软雅黑" charset="0"/>
                <a:ea typeface="微软雅黑" charset="0"/>
              </a:rPr>
              <a:t>OSPF </a:t>
            </a:r>
            <a:r>
              <a:rPr lang="zh-CN" altLang="en-US" sz="2400" dirty="0">
                <a:solidFill>
                  <a:schemeClr val="bg1">
                    <a:lumMod val="50000"/>
                  </a:schemeClr>
                </a:solidFill>
                <a:latin typeface="微软雅黑" charset="0"/>
                <a:ea typeface="微软雅黑" charset="0"/>
              </a:rPr>
              <a:t>协议是一个基于链路状态的路由协议，运行该协议的每个路由器</a:t>
            </a:r>
            <a:r>
              <a:rPr lang="zh-CN" altLang="en-US" sz="2400" dirty="0" smtClean="0">
                <a:solidFill>
                  <a:schemeClr val="bg1">
                    <a:lumMod val="50000"/>
                  </a:schemeClr>
                </a:solidFill>
                <a:latin typeface="微软雅黑" charset="0"/>
                <a:ea typeface="微软雅黑" charset="0"/>
              </a:rPr>
              <a:t>能够</a:t>
            </a:r>
            <a:r>
              <a:rPr lang="zh-CN" altLang="en-US" sz="2400" dirty="0">
                <a:solidFill>
                  <a:schemeClr val="bg1">
                    <a:lumMod val="50000"/>
                  </a:schemeClr>
                </a:solidFill>
                <a:latin typeface="微软雅黑" charset="0"/>
                <a:ea typeface="微软雅黑" charset="0"/>
              </a:rPr>
              <a:t>根据收到的所有链路信息计算出一个最短路径树，构造对应的转发表。算法使用的是</a:t>
            </a:r>
            <a:r>
              <a:rPr lang="en-US" altLang="zh-CN" sz="2400" dirty="0" err="1">
                <a:solidFill>
                  <a:schemeClr val="bg1">
                    <a:lumMod val="50000"/>
                  </a:schemeClr>
                </a:solidFill>
                <a:latin typeface="微软雅黑" charset="0"/>
                <a:ea typeface="微软雅黑" charset="0"/>
              </a:rPr>
              <a:t>Dijkstra</a:t>
            </a:r>
            <a:r>
              <a:rPr lang="en-US" altLang="zh-CN" sz="2400" dirty="0">
                <a:solidFill>
                  <a:schemeClr val="bg1">
                    <a:lumMod val="50000"/>
                  </a:schemeClr>
                </a:solidFill>
                <a:latin typeface="微软雅黑" charset="0"/>
                <a:ea typeface="微软雅黑" charset="0"/>
              </a:rPr>
              <a:t> </a:t>
            </a:r>
            <a:r>
              <a:rPr lang="zh-CN" altLang="en-US" sz="2400" dirty="0">
                <a:solidFill>
                  <a:schemeClr val="bg1">
                    <a:lumMod val="50000"/>
                  </a:schemeClr>
                </a:solidFill>
                <a:latin typeface="微软雅黑" charset="0"/>
                <a:ea typeface="微软雅黑" charset="0"/>
              </a:rPr>
              <a:t>算法和</a:t>
            </a:r>
            <a:r>
              <a:rPr lang="en-US" altLang="zh-CN" sz="2400" dirty="0">
                <a:solidFill>
                  <a:schemeClr val="bg1">
                    <a:lumMod val="50000"/>
                  </a:schemeClr>
                </a:solidFill>
                <a:latin typeface="微软雅黑" charset="0"/>
                <a:ea typeface="微软雅黑" charset="0"/>
              </a:rPr>
              <a:t>RPF </a:t>
            </a:r>
            <a:r>
              <a:rPr lang="zh-CN" altLang="en-US" sz="2400" dirty="0">
                <a:solidFill>
                  <a:schemeClr val="bg1">
                    <a:lumMod val="50000"/>
                  </a:schemeClr>
                </a:solidFill>
                <a:latin typeface="微软雅黑" charset="0"/>
                <a:ea typeface="微软雅黑" charset="0"/>
              </a:rPr>
              <a:t>广播算法，实现了多条等费用路径的</a:t>
            </a:r>
            <a:r>
              <a:rPr lang="zh-CN" altLang="en-US" sz="2400" dirty="0" smtClean="0">
                <a:solidFill>
                  <a:schemeClr val="bg1">
                    <a:lumMod val="50000"/>
                  </a:schemeClr>
                </a:solidFill>
                <a:latin typeface="微软雅黑" charset="0"/>
                <a:ea typeface="微软雅黑" charset="0"/>
              </a:rPr>
              <a:t>路由选择，改善了路由环路问题。</a:t>
            </a:r>
            <a:endParaRPr lang="zh-CN" altLang="en-US" sz="2400" dirty="0">
              <a:solidFill>
                <a:schemeClr val="bg1">
                  <a:lumMod val="50000"/>
                </a:schemeClr>
              </a:solidFill>
              <a:latin typeface="微软雅黑" charset="0"/>
              <a:ea typeface="微软雅黑" charset="0"/>
            </a:endParaRPr>
          </a:p>
        </p:txBody>
      </p:sp>
      <p:sp>
        <p:nvSpPr>
          <p:cNvPr id="78" name="矩形 77"/>
          <p:cNvSpPr/>
          <p:nvPr/>
        </p:nvSpPr>
        <p:spPr>
          <a:xfrm>
            <a:off x="0" y="60523"/>
            <a:ext cx="2033827" cy="307777"/>
          </a:xfrm>
          <a:prstGeom prst="rect">
            <a:avLst/>
          </a:prstGeom>
        </p:spPr>
        <p:txBody>
          <a:bodyPr wrap="none">
            <a:spAutoFit/>
          </a:bodyPr>
          <a:lstStyle/>
          <a:p>
            <a:r>
              <a:rPr lang="en-US" altLang="zh-CN" sz="1400" b="1" dirty="0" smtClean="0"/>
              <a:t>PART TWO </a:t>
            </a:r>
            <a:r>
              <a:rPr lang="en-US" altLang="zh-CN" sz="1400" b="1" dirty="0" smtClean="0"/>
              <a:t>OSPF</a:t>
            </a:r>
            <a:r>
              <a:rPr lang="zh-CN" altLang="en-US" sz="1400" b="1" dirty="0" smtClean="0"/>
              <a:t>协议</a:t>
            </a:r>
            <a:endParaRPr lang="zh-CN" altLang="en-US" sz="1400" b="1" dirty="0"/>
          </a:p>
        </p:txBody>
      </p:sp>
      <p:sp>
        <p:nvSpPr>
          <p:cNvPr id="81" name="椭圆 80"/>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16093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0523"/>
            <a:ext cx="2033827" cy="307777"/>
          </a:xfrm>
          <a:prstGeom prst="rect">
            <a:avLst/>
          </a:prstGeom>
        </p:spPr>
        <p:txBody>
          <a:bodyPr wrap="none">
            <a:spAutoFit/>
          </a:bodyPr>
          <a:lstStyle/>
          <a:p>
            <a:r>
              <a:rPr lang="en-US" altLang="zh-CN" sz="1400" b="1" dirty="0" smtClean="0"/>
              <a:t>PART TWO </a:t>
            </a:r>
            <a:r>
              <a:rPr lang="en-US" altLang="zh-CN" sz="1400" b="1" dirty="0" smtClean="0"/>
              <a:t>OSPF</a:t>
            </a:r>
            <a:r>
              <a:rPr lang="zh-CN" altLang="en-US" sz="1400" b="1" dirty="0" smtClean="0"/>
              <a:t>协议</a:t>
            </a:r>
            <a:endParaRPr lang="zh-CN" altLang="en-US" sz="1400" b="1" dirty="0"/>
          </a:p>
        </p:txBody>
      </p:sp>
      <p:sp>
        <p:nvSpPr>
          <p:cNvPr id="20" name="椭圆 19"/>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21" name="矩形 20"/>
          <p:cNvSpPr/>
          <p:nvPr/>
        </p:nvSpPr>
        <p:spPr>
          <a:xfrm>
            <a:off x="2533703" y="553174"/>
            <a:ext cx="4128353" cy="769441"/>
          </a:xfrm>
          <a:prstGeom prst="rect">
            <a:avLst/>
          </a:prstGeom>
        </p:spPr>
        <p:txBody>
          <a:bodyPr wrap="square">
            <a:spAutoFit/>
          </a:bodyPr>
          <a:lstStyle/>
          <a:p>
            <a:r>
              <a:rPr lang="zh-CN" altLang="en-US" sz="4400" dirty="0" smtClean="0"/>
              <a:t>路由计算算法</a:t>
            </a:r>
            <a:endParaRPr lang="en-US" altLang="zh-CN" sz="4400" dirty="0"/>
          </a:p>
        </p:txBody>
      </p:sp>
      <p:pic>
        <p:nvPicPr>
          <p:cNvPr id="6" name="图片 5"/>
          <p:cNvPicPr>
            <a:picLocks noChangeAspect="1"/>
          </p:cNvPicPr>
          <p:nvPr/>
        </p:nvPicPr>
        <p:blipFill>
          <a:blip r:embed="rId2"/>
          <a:stretch>
            <a:fillRect/>
          </a:stretch>
        </p:blipFill>
        <p:spPr>
          <a:xfrm>
            <a:off x="0" y="1322615"/>
            <a:ext cx="9732142" cy="4747547"/>
          </a:xfrm>
          <a:prstGeom prst="rect">
            <a:avLst/>
          </a:prstGeom>
        </p:spPr>
      </p:pic>
    </p:spTree>
    <p:extLst>
      <p:ext uri="{BB962C8B-B14F-4D97-AF65-F5344CB8AC3E}">
        <p14:creationId xmlns:p14="http://schemas.microsoft.com/office/powerpoint/2010/main" val="164507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8985" y="60523"/>
            <a:ext cx="2033827" cy="307777"/>
          </a:xfrm>
          <a:prstGeom prst="rect">
            <a:avLst/>
          </a:prstGeom>
        </p:spPr>
        <p:txBody>
          <a:bodyPr wrap="none">
            <a:spAutoFit/>
          </a:bodyPr>
          <a:lstStyle/>
          <a:p>
            <a:r>
              <a:rPr lang="en-US" altLang="zh-CN" sz="1400" b="1" dirty="0" smtClean="0"/>
              <a:t>PART TWO </a:t>
            </a:r>
            <a:r>
              <a:rPr lang="en-US" altLang="zh-CN" sz="1400" b="1" dirty="0" smtClean="0"/>
              <a:t>OSPF</a:t>
            </a:r>
            <a:r>
              <a:rPr lang="zh-CN" altLang="en-US" sz="1400" b="1" dirty="0" smtClean="0"/>
              <a:t>协议</a:t>
            </a:r>
            <a:endParaRPr lang="zh-CN" altLang="en-US" sz="1400" b="1" dirty="0"/>
          </a:p>
        </p:txBody>
      </p:sp>
      <p:sp>
        <p:nvSpPr>
          <p:cNvPr id="20" name="椭圆 19"/>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21" name="矩形 20"/>
          <p:cNvSpPr/>
          <p:nvPr/>
        </p:nvSpPr>
        <p:spPr>
          <a:xfrm>
            <a:off x="2533703" y="553174"/>
            <a:ext cx="4128353" cy="769441"/>
          </a:xfrm>
          <a:prstGeom prst="rect">
            <a:avLst/>
          </a:prstGeom>
        </p:spPr>
        <p:txBody>
          <a:bodyPr wrap="square">
            <a:spAutoFit/>
          </a:bodyPr>
          <a:lstStyle/>
          <a:p>
            <a:r>
              <a:rPr lang="zh-CN" altLang="en-US" sz="4400" dirty="0" smtClean="0"/>
              <a:t>广播算法</a:t>
            </a:r>
            <a:endParaRPr lang="en-US" altLang="zh-CN" sz="4400" dirty="0"/>
          </a:p>
        </p:txBody>
      </p:sp>
      <p:sp>
        <p:nvSpPr>
          <p:cNvPr id="3" name="矩形 2"/>
          <p:cNvSpPr/>
          <p:nvPr/>
        </p:nvSpPr>
        <p:spPr>
          <a:xfrm>
            <a:off x="1016913" y="1669508"/>
            <a:ext cx="6096000" cy="3046988"/>
          </a:xfrm>
          <a:prstGeom prst="rect">
            <a:avLst/>
          </a:prstGeom>
        </p:spPr>
        <p:txBody>
          <a:bodyPr>
            <a:spAutoFit/>
          </a:bodyPr>
          <a:lstStyle/>
          <a:p>
            <a:r>
              <a:rPr lang="zh-CN" altLang="en-US" sz="3200" dirty="0">
                <a:solidFill>
                  <a:schemeClr val="tx1">
                    <a:lumMod val="50000"/>
                    <a:lumOff val="50000"/>
                  </a:schemeClr>
                </a:solidFill>
                <a:latin typeface="+mn-ea"/>
              </a:rPr>
              <a:t>使用了</a:t>
            </a:r>
            <a:r>
              <a:rPr lang="en-US" altLang="zh-CN" sz="3200" dirty="0">
                <a:solidFill>
                  <a:schemeClr val="tx1">
                    <a:lumMod val="50000"/>
                    <a:lumOff val="50000"/>
                  </a:schemeClr>
                </a:solidFill>
                <a:latin typeface="+mn-ea"/>
              </a:rPr>
              <a:t>RPF</a:t>
            </a:r>
            <a:r>
              <a:rPr lang="zh-CN" altLang="en-US" sz="3200" dirty="0">
                <a:solidFill>
                  <a:schemeClr val="tx1">
                    <a:lumMod val="50000"/>
                    <a:lumOff val="50000"/>
                  </a:schemeClr>
                </a:solidFill>
                <a:latin typeface="+mn-ea"/>
              </a:rPr>
              <a:t>（</a:t>
            </a:r>
            <a:r>
              <a:rPr lang="en-US" altLang="zh-CN" sz="3200" dirty="0">
                <a:solidFill>
                  <a:schemeClr val="tx1">
                    <a:lumMod val="50000"/>
                    <a:lumOff val="50000"/>
                  </a:schemeClr>
                </a:solidFill>
                <a:latin typeface="+mn-ea"/>
              </a:rPr>
              <a:t>Reverse Path First</a:t>
            </a:r>
            <a:r>
              <a:rPr lang="zh-CN" altLang="en-US" sz="3200" dirty="0">
                <a:solidFill>
                  <a:schemeClr val="tx1">
                    <a:lumMod val="50000"/>
                    <a:lumOff val="50000"/>
                  </a:schemeClr>
                </a:solidFill>
                <a:latin typeface="+mn-ea"/>
              </a:rPr>
              <a:t>）算法，收到一个广播数据包的路由器会向来路以外的</a:t>
            </a:r>
            <a:r>
              <a:rPr lang="zh-CN" altLang="en-US" sz="3200" dirty="0" smtClean="0">
                <a:solidFill>
                  <a:schemeClr val="tx1">
                    <a:lumMod val="50000"/>
                    <a:lumOff val="50000"/>
                  </a:schemeClr>
                </a:solidFill>
                <a:latin typeface="+mn-ea"/>
              </a:rPr>
              <a:t>路由器</a:t>
            </a:r>
            <a:r>
              <a:rPr lang="zh-CN" altLang="en-US" sz="3200" dirty="0">
                <a:solidFill>
                  <a:schemeClr val="tx1">
                    <a:lumMod val="50000"/>
                    <a:lumOff val="50000"/>
                  </a:schemeClr>
                </a:solidFill>
                <a:latin typeface="+mn-ea"/>
              </a:rPr>
              <a:t>转发该广播数据包当且仅当来路位于广播源和当前路有器的任一条最短路径上。</a:t>
            </a:r>
          </a:p>
        </p:txBody>
      </p:sp>
    </p:spTree>
    <p:extLst>
      <p:ext uri="{BB962C8B-B14F-4D97-AF65-F5344CB8AC3E}">
        <p14:creationId xmlns:p14="http://schemas.microsoft.com/office/powerpoint/2010/main" val="95621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33827" cy="307777"/>
          </a:xfrm>
          <a:prstGeom prst="rect">
            <a:avLst/>
          </a:prstGeom>
        </p:spPr>
        <p:txBody>
          <a:bodyPr wrap="none">
            <a:spAutoFit/>
          </a:bodyPr>
          <a:lstStyle/>
          <a:p>
            <a:r>
              <a:rPr lang="en-US" altLang="zh-CN" sz="1400" b="1" dirty="0" smtClean="0"/>
              <a:t>PART TWO </a:t>
            </a:r>
            <a:r>
              <a:rPr lang="en-US" altLang="zh-CN" sz="1400" b="1" dirty="0" smtClean="0"/>
              <a:t>OSPF</a:t>
            </a:r>
            <a:r>
              <a:rPr lang="zh-CN" altLang="en-US" sz="1400" b="1" dirty="0" smtClean="0"/>
              <a:t>协议</a:t>
            </a:r>
            <a:endParaRPr lang="zh-CN" altLang="en-US" sz="1400" b="1" dirty="0"/>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8" name="矩形 7"/>
          <p:cNvSpPr/>
          <p:nvPr/>
        </p:nvSpPr>
        <p:spPr>
          <a:xfrm>
            <a:off x="2119110" y="1228542"/>
            <a:ext cx="2496819" cy="400110"/>
          </a:xfrm>
          <a:prstGeom prst="rect">
            <a:avLst/>
          </a:prstGeom>
        </p:spPr>
        <p:txBody>
          <a:bodyPr wrap="square">
            <a:spAutoFit/>
          </a:bodyPr>
          <a:lstStyle/>
          <a:p>
            <a:r>
              <a:rPr lang="zh-CN" altLang="en-US" sz="2000" b="1" dirty="0" smtClean="0"/>
              <a:t>应对路由循环</a:t>
            </a:r>
            <a:endParaRPr lang="zh-CN" altLang="en-US" sz="2000" b="1" dirty="0"/>
          </a:p>
        </p:txBody>
      </p:sp>
      <p:sp>
        <p:nvSpPr>
          <p:cNvPr id="9" name="矩形 8"/>
          <p:cNvSpPr/>
          <p:nvPr/>
        </p:nvSpPr>
        <p:spPr>
          <a:xfrm>
            <a:off x="697818" y="1807455"/>
            <a:ext cx="5588682" cy="2973122"/>
          </a:xfrm>
          <a:prstGeom prst="rect">
            <a:avLst/>
          </a:prstGeom>
        </p:spPr>
        <p:txBody>
          <a:bodyPr wrap="square">
            <a:spAutoFit/>
          </a:bodyPr>
          <a:lstStyle/>
          <a:p>
            <a:pPr lvl="0">
              <a:lnSpc>
                <a:spcPct val="130000"/>
              </a:lnSpc>
            </a:pPr>
            <a:r>
              <a:rPr lang="en-US" altLang="zh-CN" dirty="0">
                <a:solidFill>
                  <a:schemeClr val="bg1">
                    <a:lumMod val="50000"/>
                  </a:schemeClr>
                </a:solidFill>
                <a:latin typeface="微软雅黑" charset="0"/>
                <a:ea typeface="微软雅黑" charset="0"/>
              </a:rPr>
              <a:t>LS </a:t>
            </a:r>
            <a:r>
              <a:rPr lang="zh-CN" altLang="en-US" dirty="0">
                <a:solidFill>
                  <a:schemeClr val="bg1">
                    <a:lumMod val="50000"/>
                  </a:schemeClr>
                </a:solidFill>
                <a:latin typeface="微软雅黑" charset="0"/>
                <a:ea typeface="微软雅黑" charset="0"/>
              </a:rPr>
              <a:t>算法本身是不会产生路由自环的，因为上述路由环路会在各个路由器发出的</a:t>
            </a:r>
            <a:r>
              <a:rPr lang="zh-CN" altLang="en-US" dirty="0" smtClean="0">
                <a:solidFill>
                  <a:schemeClr val="bg1">
                    <a:lumMod val="50000"/>
                  </a:schemeClr>
                </a:solidFill>
                <a:latin typeface="微软雅黑" charset="0"/>
                <a:ea typeface="微软雅黑" charset="0"/>
              </a:rPr>
              <a:t>链路信息</a:t>
            </a:r>
            <a:r>
              <a:rPr lang="zh-CN" altLang="en-US" dirty="0">
                <a:solidFill>
                  <a:schemeClr val="bg1">
                    <a:lumMod val="50000"/>
                  </a:schemeClr>
                </a:solidFill>
                <a:latin typeface="微软雅黑" charset="0"/>
                <a:ea typeface="微软雅黑" charset="0"/>
              </a:rPr>
              <a:t>通告完全到达其他路由器后消失。但在完成信息通告之前，需要有一定的</a:t>
            </a:r>
            <a:r>
              <a:rPr lang="zh-CN" altLang="en-US" dirty="0" smtClean="0">
                <a:solidFill>
                  <a:schemeClr val="bg1">
                    <a:lumMod val="50000"/>
                  </a:schemeClr>
                </a:solidFill>
                <a:latin typeface="微软雅黑" charset="0"/>
                <a:ea typeface="微软雅黑" charset="0"/>
              </a:rPr>
              <a:t>方法避免</a:t>
            </a:r>
            <a:r>
              <a:rPr lang="zh-CN" altLang="en-US" dirty="0">
                <a:solidFill>
                  <a:schemeClr val="bg1">
                    <a:lumMod val="50000"/>
                  </a:schemeClr>
                </a:solidFill>
                <a:latin typeface="微软雅黑" charset="0"/>
                <a:ea typeface="微软雅黑" charset="0"/>
              </a:rPr>
              <a:t>因为环路造成的拥塞。</a:t>
            </a:r>
          </a:p>
          <a:p>
            <a:pPr lvl="0">
              <a:lnSpc>
                <a:spcPct val="130000"/>
              </a:lnSpc>
            </a:pPr>
            <a:r>
              <a:rPr lang="zh-CN" altLang="en-US" dirty="0" smtClean="0">
                <a:solidFill>
                  <a:schemeClr val="bg1">
                    <a:lumMod val="50000"/>
                  </a:schemeClr>
                </a:solidFill>
                <a:latin typeface="微软雅黑" charset="0"/>
                <a:ea typeface="微软雅黑" charset="0"/>
              </a:rPr>
              <a:t>本</a:t>
            </a:r>
            <a:r>
              <a:rPr lang="zh-CN" altLang="en-US" dirty="0">
                <a:solidFill>
                  <a:schemeClr val="bg1">
                    <a:lumMod val="50000"/>
                  </a:schemeClr>
                </a:solidFill>
                <a:latin typeface="微软雅黑" charset="0"/>
                <a:ea typeface="微软雅黑" charset="0"/>
              </a:rPr>
              <a:t>项目中的解决方法是每个路由器缓存最近</a:t>
            </a:r>
            <a:r>
              <a:rPr lang="en-US" altLang="zh-CN" dirty="0">
                <a:solidFill>
                  <a:schemeClr val="bg1">
                    <a:lumMod val="50000"/>
                  </a:schemeClr>
                </a:solidFill>
                <a:latin typeface="微软雅黑" charset="0"/>
                <a:ea typeface="微软雅黑" charset="0"/>
              </a:rPr>
              <a:t>10 </a:t>
            </a:r>
            <a:r>
              <a:rPr lang="zh-CN" altLang="en-US" dirty="0">
                <a:solidFill>
                  <a:schemeClr val="bg1">
                    <a:lumMod val="50000"/>
                  </a:schemeClr>
                </a:solidFill>
                <a:latin typeface="微软雅黑" charset="0"/>
                <a:ea typeface="微软雅黑" charset="0"/>
              </a:rPr>
              <a:t>个到达数据包的</a:t>
            </a:r>
            <a:r>
              <a:rPr lang="en-US" altLang="zh-CN" dirty="0">
                <a:solidFill>
                  <a:schemeClr val="bg1">
                    <a:lumMod val="50000"/>
                  </a:schemeClr>
                </a:solidFill>
                <a:latin typeface="微软雅黑" charset="0"/>
                <a:ea typeface="微软雅黑" charset="0"/>
              </a:rPr>
              <a:t>md5 </a:t>
            </a:r>
            <a:r>
              <a:rPr lang="zh-CN" altLang="en-US" dirty="0">
                <a:solidFill>
                  <a:schemeClr val="bg1">
                    <a:lumMod val="50000"/>
                  </a:schemeClr>
                </a:solidFill>
                <a:latin typeface="微软雅黑" charset="0"/>
                <a:ea typeface="微软雅黑" charset="0"/>
              </a:rPr>
              <a:t>码，如果一</a:t>
            </a:r>
            <a:r>
              <a:rPr lang="zh-CN" altLang="en-US" dirty="0" smtClean="0">
                <a:solidFill>
                  <a:schemeClr val="bg1">
                    <a:lumMod val="50000"/>
                  </a:schemeClr>
                </a:solidFill>
                <a:latin typeface="微软雅黑" charset="0"/>
                <a:ea typeface="微软雅黑" charset="0"/>
              </a:rPr>
              <a:t>个新到</a:t>
            </a:r>
            <a:r>
              <a:rPr lang="zh-CN" altLang="en-US" dirty="0">
                <a:solidFill>
                  <a:schemeClr val="bg1">
                    <a:lumMod val="50000"/>
                  </a:schemeClr>
                </a:solidFill>
                <a:latin typeface="微软雅黑" charset="0"/>
                <a:ea typeface="微软雅黑" charset="0"/>
              </a:rPr>
              <a:t>数据包的</a:t>
            </a:r>
            <a:r>
              <a:rPr lang="en-US" altLang="zh-CN" dirty="0">
                <a:solidFill>
                  <a:schemeClr val="bg1">
                    <a:lumMod val="50000"/>
                  </a:schemeClr>
                </a:solidFill>
                <a:latin typeface="微软雅黑" charset="0"/>
                <a:ea typeface="微软雅黑" charset="0"/>
              </a:rPr>
              <a:t>md5 </a:t>
            </a:r>
            <a:r>
              <a:rPr lang="zh-CN" altLang="en-US" dirty="0">
                <a:solidFill>
                  <a:schemeClr val="bg1">
                    <a:lumMod val="50000"/>
                  </a:schemeClr>
                </a:solidFill>
                <a:latin typeface="微软雅黑" charset="0"/>
                <a:ea typeface="微软雅黑" charset="0"/>
              </a:rPr>
              <a:t>码与缓存的重复，则将其丢弃。缓存</a:t>
            </a:r>
            <a:r>
              <a:rPr lang="en-US" altLang="zh-CN" dirty="0">
                <a:solidFill>
                  <a:schemeClr val="bg1">
                    <a:lumMod val="50000"/>
                  </a:schemeClr>
                </a:solidFill>
                <a:latin typeface="微软雅黑" charset="0"/>
                <a:ea typeface="微软雅黑" charset="0"/>
              </a:rPr>
              <a:t>md5 </a:t>
            </a:r>
            <a:r>
              <a:rPr lang="zh-CN" altLang="en-US" dirty="0">
                <a:solidFill>
                  <a:schemeClr val="bg1">
                    <a:lumMod val="50000"/>
                  </a:schemeClr>
                </a:solidFill>
                <a:latin typeface="微软雅黑" charset="0"/>
                <a:ea typeface="微软雅黑" charset="0"/>
              </a:rPr>
              <a:t>码的数量不能太多是</a:t>
            </a:r>
            <a:r>
              <a:rPr lang="zh-CN" altLang="en-US" dirty="0" smtClean="0">
                <a:solidFill>
                  <a:schemeClr val="bg1">
                    <a:lumMod val="50000"/>
                  </a:schemeClr>
                </a:solidFill>
                <a:latin typeface="微软雅黑" charset="0"/>
                <a:ea typeface="微软雅黑" charset="0"/>
              </a:rPr>
              <a:t>因为</a:t>
            </a:r>
            <a:r>
              <a:rPr lang="zh-CN" altLang="en-US" dirty="0">
                <a:solidFill>
                  <a:schemeClr val="bg1">
                    <a:lumMod val="50000"/>
                  </a:schemeClr>
                </a:solidFill>
                <a:latin typeface="微软雅黑" charset="0"/>
                <a:ea typeface="微软雅黑" charset="0"/>
              </a:rPr>
              <a:t>数据包可能在之后</a:t>
            </a:r>
            <a:r>
              <a:rPr lang="zh-CN" altLang="en-US" dirty="0" smtClean="0">
                <a:solidFill>
                  <a:schemeClr val="bg1">
                    <a:lumMod val="50000"/>
                  </a:schemeClr>
                </a:solidFill>
                <a:latin typeface="微软雅黑" charset="0"/>
                <a:ea typeface="微软雅黑" charset="0"/>
              </a:rPr>
              <a:t>重传。</a:t>
            </a:r>
            <a:endParaRPr lang="zh-CN" altLang="en-US" dirty="0">
              <a:solidFill>
                <a:schemeClr val="bg1">
                  <a:lumMod val="50000"/>
                </a:schemeClr>
              </a:solidFill>
              <a:latin typeface="微软雅黑" charset="0"/>
              <a:ea typeface="微软雅黑" charset="0"/>
            </a:endParaRPr>
          </a:p>
        </p:txBody>
      </p:sp>
      <p:sp>
        <p:nvSpPr>
          <p:cNvPr id="10" name="矩形 9"/>
          <p:cNvSpPr/>
          <p:nvPr/>
        </p:nvSpPr>
        <p:spPr>
          <a:xfrm>
            <a:off x="8525073" y="1228542"/>
            <a:ext cx="1620957" cy="400110"/>
          </a:xfrm>
          <a:prstGeom prst="rect">
            <a:avLst/>
          </a:prstGeom>
        </p:spPr>
        <p:txBody>
          <a:bodyPr wrap="square">
            <a:spAutoFit/>
          </a:bodyPr>
          <a:lstStyle/>
          <a:p>
            <a:r>
              <a:rPr lang="en-US" altLang="zh-CN" sz="2000" b="1" dirty="0" err="1" smtClean="0"/>
              <a:t>TraceRoute</a:t>
            </a:r>
            <a:endParaRPr lang="zh-CN" altLang="en-US" sz="2000" b="1" dirty="0"/>
          </a:p>
        </p:txBody>
      </p:sp>
      <p:sp>
        <p:nvSpPr>
          <p:cNvPr id="11" name="矩形 10"/>
          <p:cNvSpPr/>
          <p:nvPr/>
        </p:nvSpPr>
        <p:spPr>
          <a:xfrm>
            <a:off x="7364186" y="1807456"/>
            <a:ext cx="4569918" cy="1892826"/>
          </a:xfrm>
          <a:prstGeom prst="rect">
            <a:avLst/>
          </a:prstGeom>
        </p:spPr>
        <p:txBody>
          <a:bodyPr wrap="square">
            <a:spAutoFit/>
          </a:bodyPr>
          <a:lstStyle/>
          <a:p>
            <a:pPr lvl="0">
              <a:lnSpc>
                <a:spcPct val="130000"/>
              </a:lnSpc>
            </a:pPr>
            <a:r>
              <a:rPr lang="zh-CN" altLang="en-US" dirty="0">
                <a:solidFill>
                  <a:schemeClr val="bg1">
                    <a:lumMod val="50000"/>
                  </a:schemeClr>
                </a:solidFill>
                <a:latin typeface="微软雅黑" charset="0"/>
                <a:ea typeface="微软雅黑" charset="0"/>
              </a:rPr>
              <a:t>如果跳数为</a:t>
            </a:r>
            <a:r>
              <a:rPr lang="en-US" altLang="zh-CN" dirty="0">
                <a:solidFill>
                  <a:schemeClr val="bg1">
                    <a:lumMod val="50000"/>
                  </a:schemeClr>
                </a:solidFill>
                <a:latin typeface="微软雅黑" charset="0"/>
                <a:ea typeface="微软雅黑" charset="0"/>
              </a:rPr>
              <a:t>0</a:t>
            </a:r>
            <a:r>
              <a:rPr lang="zh-CN" altLang="en-US" dirty="0">
                <a:solidFill>
                  <a:schemeClr val="bg1">
                    <a:lumMod val="50000"/>
                  </a:schemeClr>
                </a:solidFill>
                <a:latin typeface="微软雅黑" charset="0"/>
                <a:ea typeface="微软雅黑" charset="0"/>
              </a:rPr>
              <a:t>，则向报文的源地址返回一个</a:t>
            </a:r>
            <a:r>
              <a:rPr lang="en-US" altLang="zh-CN" dirty="0">
                <a:solidFill>
                  <a:schemeClr val="bg1">
                    <a:lumMod val="50000"/>
                  </a:schemeClr>
                </a:solidFill>
                <a:latin typeface="微软雅黑" charset="0"/>
                <a:ea typeface="微软雅黑" charset="0"/>
              </a:rPr>
              <a:t>Echo </a:t>
            </a:r>
            <a:r>
              <a:rPr lang="zh-CN" altLang="en-US" dirty="0">
                <a:solidFill>
                  <a:schemeClr val="bg1">
                    <a:lumMod val="50000"/>
                  </a:schemeClr>
                </a:solidFill>
                <a:latin typeface="微软雅黑" charset="0"/>
                <a:ea typeface="微软雅黑" charset="0"/>
              </a:rPr>
              <a:t>报文；如果跳数大于</a:t>
            </a:r>
            <a:r>
              <a:rPr lang="en-US" altLang="zh-CN" dirty="0">
                <a:solidFill>
                  <a:schemeClr val="bg1">
                    <a:lumMod val="50000"/>
                  </a:schemeClr>
                </a:solidFill>
                <a:latin typeface="微软雅黑" charset="0"/>
                <a:ea typeface="微软雅黑" charset="0"/>
              </a:rPr>
              <a:t>0 </a:t>
            </a:r>
            <a:r>
              <a:rPr lang="zh-CN" altLang="en-US" dirty="0">
                <a:solidFill>
                  <a:schemeClr val="bg1">
                    <a:lumMod val="50000"/>
                  </a:schemeClr>
                </a:solidFill>
                <a:latin typeface="微软雅黑" charset="0"/>
                <a:ea typeface="微软雅黑" charset="0"/>
              </a:rPr>
              <a:t>且报文的目</a:t>
            </a:r>
          </a:p>
          <a:p>
            <a:pPr lvl="0">
              <a:lnSpc>
                <a:spcPct val="130000"/>
              </a:lnSpc>
            </a:pPr>
            <a:r>
              <a:rPr lang="zh-CN" altLang="en-US" dirty="0">
                <a:solidFill>
                  <a:schemeClr val="bg1">
                    <a:lumMod val="50000"/>
                  </a:schemeClr>
                </a:solidFill>
                <a:latin typeface="微软雅黑" charset="0"/>
                <a:ea typeface="微软雅黑" charset="0"/>
              </a:rPr>
              <a:t>的地址不等于当前路由的地址，将跳数打包进原报文中，继续向目的地转发；否则，</a:t>
            </a:r>
          </a:p>
          <a:p>
            <a:pPr lvl="0">
              <a:lnSpc>
                <a:spcPct val="130000"/>
              </a:lnSpc>
            </a:pPr>
            <a:r>
              <a:rPr lang="zh-CN" altLang="en-US" dirty="0">
                <a:solidFill>
                  <a:schemeClr val="bg1">
                    <a:lumMod val="50000"/>
                  </a:schemeClr>
                </a:solidFill>
                <a:latin typeface="微软雅黑" charset="0"/>
                <a:ea typeface="微软雅黑" charset="0"/>
              </a:rPr>
              <a:t>判定为多余的</a:t>
            </a:r>
            <a:r>
              <a:rPr lang="en-US" altLang="zh-CN" dirty="0" err="1">
                <a:solidFill>
                  <a:schemeClr val="bg1">
                    <a:lumMod val="50000"/>
                  </a:schemeClr>
                </a:solidFill>
                <a:latin typeface="微软雅黑" charset="0"/>
                <a:ea typeface="微软雅黑" charset="0"/>
              </a:rPr>
              <a:t>traceRoute</a:t>
            </a:r>
            <a:r>
              <a:rPr lang="en-US" altLang="zh-CN" dirty="0">
                <a:solidFill>
                  <a:schemeClr val="bg1">
                    <a:lumMod val="50000"/>
                  </a:schemeClr>
                </a:solidFill>
                <a:latin typeface="微软雅黑" charset="0"/>
                <a:ea typeface="微软雅黑" charset="0"/>
              </a:rPr>
              <a:t> </a:t>
            </a:r>
            <a:r>
              <a:rPr lang="zh-CN" altLang="en-US" dirty="0">
                <a:solidFill>
                  <a:schemeClr val="bg1">
                    <a:lumMod val="50000"/>
                  </a:schemeClr>
                </a:solidFill>
                <a:latin typeface="微软雅黑" charset="0"/>
                <a:ea typeface="微软雅黑" charset="0"/>
              </a:rPr>
              <a:t>报文，将之舍弃。</a:t>
            </a:r>
            <a:endParaRPr lang="zh-CN" altLang="en-US" dirty="0">
              <a:solidFill>
                <a:schemeClr val="bg1">
                  <a:lumMod val="50000"/>
                </a:schemeClr>
              </a:solidFill>
              <a:latin typeface="微软雅黑" charset="0"/>
              <a:ea typeface="微软雅黑" charset="0"/>
            </a:endParaRPr>
          </a:p>
        </p:txBody>
      </p:sp>
      <p:sp>
        <p:nvSpPr>
          <p:cNvPr id="41" name="矩形 40"/>
          <p:cNvSpPr/>
          <p:nvPr/>
        </p:nvSpPr>
        <p:spPr>
          <a:xfrm>
            <a:off x="5044739" y="368300"/>
            <a:ext cx="4128353" cy="769441"/>
          </a:xfrm>
          <a:prstGeom prst="rect">
            <a:avLst/>
          </a:prstGeom>
        </p:spPr>
        <p:txBody>
          <a:bodyPr wrap="square">
            <a:spAutoFit/>
          </a:bodyPr>
          <a:lstStyle/>
          <a:p>
            <a:r>
              <a:rPr lang="zh-CN" altLang="en-US" sz="4400" dirty="0" smtClean="0"/>
              <a:t>协议扩展</a:t>
            </a:r>
            <a:endParaRPr lang="en-US" altLang="zh-CN" sz="4400" dirty="0"/>
          </a:p>
        </p:txBody>
      </p:sp>
    </p:spTree>
    <p:extLst>
      <p:ext uri="{BB962C8B-B14F-4D97-AF65-F5344CB8AC3E}">
        <p14:creationId xmlns:p14="http://schemas.microsoft.com/office/powerpoint/2010/main" val="42676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FOUR</a:t>
            </a:r>
          </a:p>
        </p:txBody>
      </p:sp>
      <p:sp>
        <p:nvSpPr>
          <p:cNvPr id="3" name="文本框 2"/>
          <p:cNvSpPr txBox="1"/>
          <p:nvPr/>
        </p:nvSpPr>
        <p:spPr>
          <a:xfrm>
            <a:off x="2973350" y="2417412"/>
            <a:ext cx="6186981" cy="1292662"/>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中心化路由协议</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0" y="60523"/>
            <a:ext cx="902811" cy="307777"/>
          </a:xfrm>
          <a:prstGeom prst="rect">
            <a:avLst/>
          </a:prstGeom>
        </p:spPr>
        <p:txBody>
          <a:bodyPr wrap="none">
            <a:spAutoFit/>
          </a:bodyPr>
          <a:lstStyle/>
          <a:p>
            <a:r>
              <a:rPr lang="zh-CN" altLang="en-US" sz="1400" b="1" dirty="0" smtClean="0"/>
              <a:t>中山大学</a:t>
            </a:r>
            <a:endParaRPr lang="zh-CN" altLang="en-US" sz="1400" b="1" dirty="0"/>
          </a:p>
        </p:txBody>
      </p:sp>
      <p:pic>
        <p:nvPicPr>
          <p:cNvPr id="6" name="图片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Tree>
    <p:extLst>
      <p:ext uri="{BB962C8B-B14F-4D97-AF65-F5344CB8AC3E}">
        <p14:creationId xmlns:p14="http://schemas.microsoft.com/office/powerpoint/2010/main" val="19786030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44645" cy="307777"/>
          </a:xfrm>
          <a:prstGeom prst="rect">
            <a:avLst/>
          </a:prstGeom>
        </p:spPr>
        <p:txBody>
          <a:bodyPr wrap="none">
            <a:spAutoFit/>
          </a:bodyPr>
          <a:lstStyle/>
          <a:p>
            <a:r>
              <a:rPr lang="en-US" altLang="zh-CN" sz="1400" b="1" dirty="0" smtClean="0"/>
              <a:t>PART FOUR </a:t>
            </a:r>
            <a:r>
              <a:rPr lang="zh-CN" altLang="en-US" sz="1400" b="1" dirty="0"/>
              <a:t>中心化</a:t>
            </a:r>
            <a:endParaRPr lang="zh-CN" altLang="en-US" sz="1400" b="1" dirty="0"/>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24" name="矩形 23"/>
          <p:cNvSpPr/>
          <p:nvPr/>
        </p:nvSpPr>
        <p:spPr>
          <a:xfrm>
            <a:off x="4003275" y="749117"/>
            <a:ext cx="4128353" cy="769441"/>
          </a:xfrm>
          <a:prstGeom prst="rect">
            <a:avLst/>
          </a:prstGeom>
        </p:spPr>
        <p:txBody>
          <a:bodyPr wrap="square">
            <a:spAutoFit/>
          </a:bodyPr>
          <a:lstStyle/>
          <a:p>
            <a:r>
              <a:rPr lang="en-US" altLang="zh-CN" sz="4400" dirty="0" smtClean="0"/>
              <a:t>Twisted</a:t>
            </a:r>
            <a:r>
              <a:rPr lang="zh-CN" altLang="en-US" sz="4400" dirty="0" smtClean="0"/>
              <a:t>框架</a:t>
            </a:r>
            <a:endParaRPr lang="en-US" altLang="zh-CN" sz="4400" dirty="0"/>
          </a:p>
        </p:txBody>
      </p:sp>
      <p:sp>
        <p:nvSpPr>
          <p:cNvPr id="25" name="矩形 24"/>
          <p:cNvSpPr/>
          <p:nvPr/>
        </p:nvSpPr>
        <p:spPr>
          <a:xfrm>
            <a:off x="3074313" y="1865451"/>
            <a:ext cx="6096000" cy="3046988"/>
          </a:xfrm>
          <a:prstGeom prst="rect">
            <a:avLst/>
          </a:prstGeom>
        </p:spPr>
        <p:txBody>
          <a:bodyPr>
            <a:spAutoFit/>
          </a:bodyPr>
          <a:lstStyle/>
          <a:p>
            <a:r>
              <a:rPr lang="zh-CN" altLang="en-US" sz="3200" dirty="0">
                <a:solidFill>
                  <a:schemeClr val="tx1">
                    <a:lumMod val="50000"/>
                    <a:lumOff val="50000"/>
                  </a:schemeClr>
                </a:solidFill>
                <a:latin typeface="+mn-ea"/>
              </a:rPr>
              <a:t>使用</a:t>
            </a:r>
            <a:r>
              <a:rPr lang="en-US" altLang="zh-CN" sz="3200" dirty="0">
                <a:solidFill>
                  <a:schemeClr val="tx1">
                    <a:lumMod val="50000"/>
                    <a:lumOff val="50000"/>
                  </a:schemeClr>
                </a:solidFill>
                <a:latin typeface="+mn-ea"/>
              </a:rPr>
              <a:t>Twisted </a:t>
            </a:r>
            <a:r>
              <a:rPr lang="zh-CN" altLang="en-US" sz="3200" dirty="0">
                <a:solidFill>
                  <a:schemeClr val="tx1">
                    <a:lumMod val="50000"/>
                    <a:lumOff val="50000"/>
                  </a:schemeClr>
                </a:solidFill>
                <a:latin typeface="+mn-ea"/>
              </a:rPr>
              <a:t>异步编程框架编写服务器端。使用</a:t>
            </a:r>
            <a:r>
              <a:rPr lang="en-US" altLang="zh-CN" sz="3200" dirty="0">
                <a:solidFill>
                  <a:schemeClr val="tx1">
                    <a:lumMod val="50000"/>
                    <a:lumOff val="50000"/>
                  </a:schemeClr>
                </a:solidFill>
                <a:latin typeface="+mn-ea"/>
              </a:rPr>
              <a:t>Twisted </a:t>
            </a:r>
            <a:r>
              <a:rPr lang="zh-CN" altLang="en-US" sz="3200" dirty="0">
                <a:solidFill>
                  <a:schemeClr val="tx1">
                    <a:lumMod val="50000"/>
                    <a:lumOff val="50000"/>
                  </a:schemeClr>
                </a:solidFill>
                <a:latin typeface="+mn-ea"/>
              </a:rPr>
              <a:t>框架编写的服务器端具有低功耗</a:t>
            </a:r>
            <a:r>
              <a:rPr lang="zh-CN" altLang="en-US" sz="3200" dirty="0" smtClean="0">
                <a:solidFill>
                  <a:schemeClr val="tx1">
                    <a:lumMod val="50000"/>
                    <a:lumOff val="50000"/>
                  </a:schemeClr>
                </a:solidFill>
                <a:latin typeface="+mn-ea"/>
              </a:rPr>
              <a:t>、资源</a:t>
            </a:r>
            <a:r>
              <a:rPr lang="zh-CN" altLang="en-US" sz="3200" dirty="0">
                <a:solidFill>
                  <a:schemeClr val="tx1">
                    <a:lumMod val="50000"/>
                    <a:lumOff val="50000"/>
                  </a:schemeClr>
                </a:solidFill>
                <a:latin typeface="+mn-ea"/>
              </a:rPr>
              <a:t>利用率高的特点，同时事件驱动的内在逻辑也符合该服务器的功能特性。</a:t>
            </a:r>
          </a:p>
        </p:txBody>
      </p:sp>
    </p:spTree>
    <p:extLst>
      <p:ext uri="{BB962C8B-B14F-4D97-AF65-F5344CB8AC3E}">
        <p14:creationId xmlns:p14="http://schemas.microsoft.com/office/powerpoint/2010/main" val="152968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FIVE</a:t>
            </a:r>
          </a:p>
        </p:txBody>
      </p:sp>
      <p:sp>
        <p:nvSpPr>
          <p:cNvPr id="3" name="文本框 2"/>
          <p:cNvSpPr txBox="1"/>
          <p:nvPr/>
        </p:nvSpPr>
        <p:spPr>
          <a:xfrm>
            <a:off x="2369187" y="2417412"/>
            <a:ext cx="7672881" cy="1166794"/>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主要结论</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0" y="60523"/>
            <a:ext cx="902811" cy="307777"/>
          </a:xfrm>
          <a:prstGeom prst="rect">
            <a:avLst/>
          </a:prstGeom>
        </p:spPr>
        <p:txBody>
          <a:bodyPr wrap="none">
            <a:spAutoFit/>
          </a:bodyPr>
          <a:lstStyle/>
          <a:p>
            <a:r>
              <a:rPr lang="zh-CN" altLang="en-US" sz="1400" b="1" dirty="0" smtClean="0"/>
              <a:t>中山大学</a:t>
            </a:r>
            <a:endParaRPr lang="zh-CN" altLang="en-US" sz="1400" b="1" dirty="0"/>
          </a:p>
        </p:txBody>
      </p:sp>
      <p:pic>
        <p:nvPicPr>
          <p:cNvPr id="6" name="图片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Tree>
    <p:extLst>
      <p:ext uri="{BB962C8B-B14F-4D97-AF65-F5344CB8AC3E}">
        <p14:creationId xmlns:p14="http://schemas.microsoft.com/office/powerpoint/2010/main" val="16048432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选题</a:t>
            </a:r>
            <a:r>
              <a:rPr lang="zh-CN" altLang="en-US" sz="1400" b="1" dirty="0"/>
              <a:t>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pic>
        <p:nvPicPr>
          <p:cNvPr id="11" name="图片 10"/>
          <p:cNvPicPr>
            <a:picLocks noChangeAspect="1"/>
          </p:cNvPicPr>
          <p:nvPr/>
        </p:nvPicPr>
        <p:blipFill>
          <a:blip r:embed="rId4"/>
          <a:stretch>
            <a:fillRect/>
          </a:stretch>
        </p:blipFill>
        <p:spPr>
          <a:xfrm>
            <a:off x="0" y="1514007"/>
            <a:ext cx="12011011" cy="4123313"/>
          </a:xfrm>
          <a:prstGeom prst="rect">
            <a:avLst/>
          </a:prstGeom>
        </p:spPr>
      </p:pic>
    </p:spTree>
    <p:extLst>
      <p:ext uri="{BB962C8B-B14F-4D97-AF65-F5344CB8AC3E}">
        <p14:creationId xmlns:p14="http://schemas.microsoft.com/office/powerpoint/2010/main" val="197668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主要结论</a:t>
            </a:r>
            <a:endParaRPr lang="zh-CN" altLang="en-US" sz="1400" b="1" dirty="0"/>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pic>
        <p:nvPicPr>
          <p:cNvPr id="5" name="图片 4"/>
          <p:cNvPicPr>
            <a:picLocks noChangeAspect="1"/>
          </p:cNvPicPr>
          <p:nvPr/>
        </p:nvPicPr>
        <p:blipFill rotWithShape="1">
          <a:blip r:embed="rId4"/>
          <a:srcRect l="54115" t="14479" r="4250" b="12370"/>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tx1">
                    <a:lumMod val="75000"/>
                    <a:lumOff val="25000"/>
                  </a:schemeClr>
                </a:solidFill>
              </a:rPr>
              <a:t>结论</a:t>
            </a:r>
            <a:endParaRPr lang="zh-CN" altLang="en-US" sz="6600" b="1" dirty="0">
              <a:solidFill>
                <a:schemeClr val="tx1">
                  <a:lumMod val="75000"/>
                  <a:lumOff val="25000"/>
                </a:schemeClr>
              </a:solidFill>
            </a:endParaRPr>
          </a:p>
        </p:txBody>
      </p:sp>
      <p:grpSp>
        <p:nvGrpSpPr>
          <p:cNvPr id="7" name="组合 6"/>
          <p:cNvGrpSpPr/>
          <p:nvPr/>
        </p:nvGrpSpPr>
        <p:grpSpPr>
          <a:xfrm>
            <a:off x="329049" y="540378"/>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3" name="矩形 12"/>
          <p:cNvSpPr/>
          <p:nvPr/>
        </p:nvSpPr>
        <p:spPr>
          <a:xfrm>
            <a:off x="455627" y="615754"/>
            <a:ext cx="513282" cy="369332"/>
          </a:xfrm>
          <a:prstGeom prst="rect">
            <a:avLst/>
          </a:prstGeom>
        </p:spPr>
        <p:txBody>
          <a:bodyPr wrap="none">
            <a:spAutoFit/>
          </a:bodyPr>
          <a:lstStyle/>
          <a:p>
            <a:r>
              <a:rPr lang="en-US" altLang="zh-CN" dirty="0" smtClean="0"/>
              <a:t>RIP</a:t>
            </a:r>
            <a:endParaRPr lang="zh-CN" altLang="en-US" dirty="0"/>
          </a:p>
        </p:txBody>
      </p:sp>
      <p:sp>
        <p:nvSpPr>
          <p:cNvPr id="14" name="矩形 13"/>
          <p:cNvSpPr/>
          <p:nvPr/>
        </p:nvSpPr>
        <p:spPr>
          <a:xfrm>
            <a:off x="211217" y="1101112"/>
            <a:ext cx="4128421" cy="2973122"/>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dirty="0">
                <a:solidFill>
                  <a:schemeClr val="bg1">
                    <a:lumMod val="50000"/>
                  </a:schemeClr>
                </a:solidFill>
                <a:latin typeface="微软雅黑" charset="0"/>
                <a:ea typeface="微软雅黑" charset="0"/>
              </a:rPr>
              <a:t>RIP </a:t>
            </a:r>
            <a:r>
              <a:rPr lang="zh-CN" altLang="en-US" dirty="0">
                <a:solidFill>
                  <a:schemeClr val="bg1">
                    <a:lumMod val="50000"/>
                  </a:schemeClr>
                </a:solidFill>
                <a:latin typeface="微软雅黑" charset="0"/>
                <a:ea typeface="微软雅黑" charset="0"/>
              </a:rPr>
              <a:t>协议最大的优点就是</a:t>
            </a:r>
            <a:r>
              <a:rPr lang="zh-CN" altLang="en-US" dirty="0" smtClean="0">
                <a:solidFill>
                  <a:schemeClr val="bg1">
                    <a:lumMod val="50000"/>
                  </a:schemeClr>
                </a:solidFill>
                <a:latin typeface="微软雅黑" charset="0"/>
                <a:ea typeface="微软雅黑" charset="0"/>
              </a:rPr>
              <a:t>简单</a:t>
            </a:r>
            <a:endParaRPr lang="en-US" altLang="zh-CN" dirty="0" smtClean="0">
              <a:solidFill>
                <a:schemeClr val="bg1">
                  <a:lumMod val="50000"/>
                </a:schemeClr>
              </a:solidFill>
              <a:latin typeface="微软雅黑" charset="0"/>
              <a:ea typeface="微软雅黑" charset="0"/>
            </a:endParaRPr>
          </a:p>
          <a:p>
            <a:pPr marL="171450" indent="-171450">
              <a:lnSpc>
                <a:spcPct val="130000"/>
              </a:lnSpc>
              <a:buFont typeface="Arial" panose="020B0604020202020204" pitchFamily="34" charset="0"/>
              <a:buChar char="•"/>
            </a:pPr>
            <a:r>
              <a:rPr lang="zh-CN" altLang="en-US" dirty="0">
                <a:solidFill>
                  <a:schemeClr val="bg1">
                    <a:lumMod val="50000"/>
                  </a:schemeClr>
                </a:solidFill>
                <a:latin typeface="微软雅黑" charset="0"/>
                <a:ea typeface="微软雅黑" charset="0"/>
              </a:rPr>
              <a:t>路由跳数的限制与路由器之间</a:t>
            </a:r>
            <a:r>
              <a:rPr lang="zh-CN" altLang="en-US" dirty="0" smtClean="0">
                <a:solidFill>
                  <a:schemeClr val="bg1">
                    <a:lumMod val="50000"/>
                  </a:schemeClr>
                </a:solidFill>
                <a:latin typeface="微软雅黑" charset="0"/>
                <a:ea typeface="微软雅黑" charset="0"/>
              </a:rPr>
              <a:t>交换完整</a:t>
            </a:r>
            <a:r>
              <a:rPr lang="zh-CN" altLang="en-US" dirty="0">
                <a:solidFill>
                  <a:schemeClr val="bg1">
                    <a:lumMod val="50000"/>
                  </a:schemeClr>
                </a:solidFill>
                <a:latin typeface="微软雅黑" charset="0"/>
                <a:ea typeface="微软雅黑" charset="0"/>
              </a:rPr>
              <a:t>的路由信息的开销太</a:t>
            </a:r>
            <a:r>
              <a:rPr lang="zh-CN" altLang="en-US" dirty="0" smtClean="0">
                <a:solidFill>
                  <a:schemeClr val="bg1">
                    <a:lumMod val="50000"/>
                  </a:schemeClr>
                </a:solidFill>
                <a:latin typeface="微软雅黑" charset="0"/>
                <a:ea typeface="微软雅黑" charset="0"/>
              </a:rPr>
              <a:t>大</a:t>
            </a:r>
            <a:endParaRPr lang="en-US" altLang="zh-CN" dirty="0" smtClean="0">
              <a:solidFill>
                <a:schemeClr val="bg1">
                  <a:lumMod val="50000"/>
                </a:schemeClr>
              </a:solidFill>
              <a:latin typeface="微软雅黑" charset="0"/>
              <a:ea typeface="微软雅黑" charset="0"/>
            </a:endParaRPr>
          </a:p>
          <a:p>
            <a:pPr marL="171450" indent="-171450">
              <a:lnSpc>
                <a:spcPct val="130000"/>
              </a:lnSpc>
              <a:buFont typeface="Arial" panose="020B0604020202020204" pitchFamily="34" charset="0"/>
              <a:buChar char="•"/>
            </a:pPr>
            <a:r>
              <a:rPr lang="zh-CN" altLang="en-US" dirty="0">
                <a:solidFill>
                  <a:schemeClr val="bg1">
                    <a:lumMod val="50000"/>
                  </a:schemeClr>
                </a:solidFill>
                <a:latin typeface="微软雅黑" charset="0"/>
                <a:ea typeface="微软雅黑" charset="0"/>
              </a:rPr>
              <a:t>原本的</a:t>
            </a:r>
            <a:r>
              <a:rPr lang="en-US" altLang="zh-CN" dirty="0">
                <a:solidFill>
                  <a:schemeClr val="bg1">
                    <a:lumMod val="50000"/>
                  </a:schemeClr>
                </a:solidFill>
                <a:latin typeface="微软雅黑" charset="0"/>
                <a:ea typeface="微软雅黑" charset="0"/>
              </a:rPr>
              <a:t>DV </a:t>
            </a:r>
            <a:r>
              <a:rPr lang="zh-CN" altLang="en-US" dirty="0">
                <a:solidFill>
                  <a:schemeClr val="bg1">
                    <a:lumMod val="50000"/>
                  </a:schemeClr>
                </a:solidFill>
                <a:latin typeface="微软雅黑" charset="0"/>
                <a:ea typeface="微软雅黑" charset="0"/>
              </a:rPr>
              <a:t>算法还有其“坏消息传播慢”的特点</a:t>
            </a:r>
            <a:r>
              <a:rPr lang="zh-CN" altLang="en-US" dirty="0" smtClean="0">
                <a:solidFill>
                  <a:schemeClr val="bg1">
                    <a:lumMod val="50000"/>
                  </a:schemeClr>
                </a:solidFill>
                <a:latin typeface="微软雅黑" charset="0"/>
                <a:ea typeface="微软雅黑" charset="0"/>
              </a:rPr>
              <a:t>，但是</a:t>
            </a:r>
            <a:r>
              <a:rPr lang="zh-CN" altLang="en-US" dirty="0">
                <a:solidFill>
                  <a:schemeClr val="bg1">
                    <a:lumMod val="50000"/>
                  </a:schemeClr>
                </a:solidFill>
                <a:latin typeface="微软雅黑" charset="0"/>
                <a:ea typeface="微软雅黑" charset="0"/>
              </a:rPr>
              <a:t>本项目中实现的</a:t>
            </a:r>
            <a:r>
              <a:rPr lang="en-US" altLang="zh-CN" dirty="0">
                <a:solidFill>
                  <a:schemeClr val="bg1">
                    <a:lumMod val="50000"/>
                  </a:schemeClr>
                </a:solidFill>
                <a:latin typeface="微软雅黑" charset="0"/>
                <a:ea typeface="微软雅黑" charset="0"/>
              </a:rPr>
              <a:t>RIP </a:t>
            </a:r>
            <a:r>
              <a:rPr lang="zh-CN" altLang="en-US" dirty="0">
                <a:solidFill>
                  <a:schemeClr val="bg1">
                    <a:lumMod val="50000"/>
                  </a:schemeClr>
                </a:solidFill>
                <a:latin typeface="微软雅黑" charset="0"/>
                <a:ea typeface="微软雅黑" charset="0"/>
              </a:rPr>
              <a:t>协议通过解决无穷计数的策略使得“坏消息”</a:t>
            </a:r>
            <a:r>
              <a:rPr lang="zh-CN" altLang="en-US" dirty="0" smtClean="0">
                <a:solidFill>
                  <a:schemeClr val="bg1">
                    <a:lumMod val="50000"/>
                  </a:schemeClr>
                </a:solidFill>
                <a:latin typeface="微软雅黑" charset="0"/>
                <a:ea typeface="微软雅黑" charset="0"/>
              </a:rPr>
              <a:t>传播也快</a:t>
            </a:r>
            <a:endParaRPr lang="en-US" altLang="zh-CN" dirty="0" smtClean="0">
              <a:solidFill>
                <a:schemeClr val="bg1">
                  <a:lumMod val="50000"/>
                </a:schemeClr>
              </a:solidFill>
              <a:latin typeface="微软雅黑" charset="0"/>
              <a:ea typeface="微软雅黑" charset="0"/>
            </a:endParaRPr>
          </a:p>
          <a:p>
            <a:pPr marL="171450" indent="-171450">
              <a:lnSpc>
                <a:spcPct val="130000"/>
              </a:lnSpc>
              <a:buFont typeface="Arial" panose="020B0604020202020204" pitchFamily="34" charset="0"/>
              <a:buChar char="•"/>
            </a:pPr>
            <a:r>
              <a:rPr lang="zh-CN" altLang="en-US" dirty="0">
                <a:solidFill>
                  <a:schemeClr val="bg1">
                    <a:lumMod val="50000"/>
                  </a:schemeClr>
                </a:solidFill>
                <a:latin typeface="微软雅黑" charset="0"/>
                <a:ea typeface="微软雅黑" charset="0"/>
              </a:rPr>
              <a:t>适合使用在小型</a:t>
            </a:r>
            <a:r>
              <a:rPr lang="zh-CN" altLang="en-US" dirty="0" smtClean="0">
                <a:solidFill>
                  <a:schemeClr val="bg1">
                    <a:lumMod val="50000"/>
                  </a:schemeClr>
                </a:solidFill>
                <a:latin typeface="微软雅黑" charset="0"/>
                <a:ea typeface="微软雅黑" charset="0"/>
              </a:rPr>
              <a:t>网络中</a:t>
            </a:r>
            <a:endParaRPr lang="zh-CN" altLang="en-US" dirty="0">
              <a:solidFill>
                <a:schemeClr val="bg1">
                  <a:lumMod val="50000"/>
                </a:schemeClr>
              </a:solidFill>
              <a:latin typeface="微软雅黑" charset="0"/>
              <a:ea typeface="微软雅黑" charset="0"/>
            </a:endParaRPr>
          </a:p>
        </p:txBody>
      </p:sp>
      <p:grpSp>
        <p:nvGrpSpPr>
          <p:cNvPr id="15" name="组合 14"/>
          <p:cNvGrpSpPr/>
          <p:nvPr/>
        </p:nvGrpSpPr>
        <p:grpSpPr>
          <a:xfrm>
            <a:off x="368600" y="4552098"/>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 name="矩形 20"/>
          <p:cNvSpPr/>
          <p:nvPr/>
        </p:nvSpPr>
        <p:spPr>
          <a:xfrm>
            <a:off x="499507" y="4627474"/>
            <a:ext cx="724878" cy="369332"/>
          </a:xfrm>
          <a:prstGeom prst="rect">
            <a:avLst/>
          </a:prstGeom>
        </p:spPr>
        <p:txBody>
          <a:bodyPr wrap="none">
            <a:spAutoFit/>
          </a:bodyPr>
          <a:lstStyle/>
          <a:p>
            <a:r>
              <a:rPr lang="en-US" altLang="zh-CN" dirty="0" smtClean="0"/>
              <a:t>OSPF</a:t>
            </a:r>
            <a:endParaRPr lang="zh-CN" altLang="en-US" dirty="0"/>
          </a:p>
        </p:txBody>
      </p:sp>
      <p:sp>
        <p:nvSpPr>
          <p:cNvPr id="22" name="矩形 21"/>
          <p:cNvSpPr/>
          <p:nvPr/>
        </p:nvSpPr>
        <p:spPr>
          <a:xfrm>
            <a:off x="417427" y="5104182"/>
            <a:ext cx="5852065" cy="1532727"/>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dirty="0" smtClean="0">
                <a:solidFill>
                  <a:schemeClr val="bg1">
                    <a:lumMod val="50000"/>
                  </a:schemeClr>
                </a:solidFill>
                <a:latin typeface="微软雅黑" charset="0"/>
                <a:ea typeface="微软雅黑" charset="0"/>
              </a:rPr>
              <a:t>长期</a:t>
            </a:r>
            <a:r>
              <a:rPr lang="zh-CN" altLang="en-US" dirty="0">
                <a:solidFill>
                  <a:schemeClr val="bg1">
                    <a:lumMod val="50000"/>
                  </a:schemeClr>
                </a:solidFill>
                <a:latin typeface="微软雅黑" charset="0"/>
                <a:ea typeface="微软雅黑" charset="0"/>
              </a:rPr>
              <a:t>来看不存在路由环路</a:t>
            </a:r>
            <a:r>
              <a:rPr lang="zh-CN" altLang="en-US" dirty="0" smtClean="0">
                <a:solidFill>
                  <a:schemeClr val="bg1">
                    <a:lumMod val="50000"/>
                  </a:schemeClr>
                </a:solidFill>
                <a:latin typeface="微软雅黑" charset="0"/>
                <a:ea typeface="微软雅黑" charset="0"/>
              </a:rPr>
              <a:t>问题</a:t>
            </a:r>
            <a:endParaRPr lang="en-US" altLang="zh-CN" dirty="0" smtClean="0">
              <a:solidFill>
                <a:schemeClr val="bg1">
                  <a:lumMod val="50000"/>
                </a:schemeClr>
              </a:solidFill>
              <a:latin typeface="微软雅黑" charset="0"/>
              <a:ea typeface="微软雅黑" charset="0"/>
            </a:endParaRPr>
          </a:p>
          <a:p>
            <a:pPr marL="285750" indent="-285750">
              <a:lnSpc>
                <a:spcPct val="130000"/>
              </a:lnSpc>
              <a:buFont typeface="Arial" panose="020B0604020202020204" pitchFamily="34" charset="0"/>
              <a:buChar char="•"/>
            </a:pPr>
            <a:r>
              <a:rPr lang="zh-CN" altLang="en-US" dirty="0" smtClean="0">
                <a:solidFill>
                  <a:schemeClr val="bg1">
                    <a:lumMod val="50000"/>
                  </a:schemeClr>
                </a:solidFill>
                <a:latin typeface="微软雅黑" charset="0"/>
                <a:ea typeface="微软雅黑" charset="0"/>
              </a:rPr>
              <a:t>短期</a:t>
            </a:r>
            <a:r>
              <a:rPr lang="zh-CN" altLang="en-US" dirty="0">
                <a:solidFill>
                  <a:schemeClr val="bg1">
                    <a:lumMod val="50000"/>
                  </a:schemeClr>
                </a:solidFill>
                <a:latin typeface="微软雅黑" charset="0"/>
                <a:ea typeface="微软雅黑" charset="0"/>
              </a:rPr>
              <a:t>的路由环路</a:t>
            </a:r>
            <a:r>
              <a:rPr lang="zh-CN" altLang="en-US" dirty="0" smtClean="0">
                <a:solidFill>
                  <a:schemeClr val="bg1">
                    <a:lumMod val="50000"/>
                  </a:schemeClr>
                </a:solidFill>
                <a:latin typeface="微软雅黑" charset="0"/>
                <a:ea typeface="微软雅黑" charset="0"/>
              </a:rPr>
              <a:t>现象也</a:t>
            </a:r>
            <a:r>
              <a:rPr lang="zh-CN" altLang="en-US" dirty="0">
                <a:solidFill>
                  <a:schemeClr val="bg1">
                    <a:lumMod val="50000"/>
                  </a:schemeClr>
                </a:solidFill>
                <a:latin typeface="微软雅黑" charset="0"/>
                <a:ea typeface="微软雅黑" charset="0"/>
              </a:rPr>
              <a:t>采取了措施进行</a:t>
            </a:r>
            <a:r>
              <a:rPr lang="zh-CN" altLang="en-US" dirty="0" smtClean="0">
                <a:solidFill>
                  <a:schemeClr val="bg1">
                    <a:lumMod val="50000"/>
                  </a:schemeClr>
                </a:solidFill>
                <a:latin typeface="微软雅黑" charset="0"/>
                <a:ea typeface="微软雅黑" charset="0"/>
              </a:rPr>
              <a:t>缓解</a:t>
            </a:r>
            <a:endParaRPr lang="en-US" altLang="zh-CN" dirty="0" smtClean="0">
              <a:solidFill>
                <a:schemeClr val="bg1">
                  <a:lumMod val="50000"/>
                </a:schemeClr>
              </a:solidFill>
              <a:latin typeface="微软雅黑" charset="0"/>
              <a:ea typeface="微软雅黑" charset="0"/>
            </a:endParaRPr>
          </a:p>
          <a:p>
            <a:pPr marL="285750" indent="-285750">
              <a:lnSpc>
                <a:spcPct val="130000"/>
              </a:lnSpc>
              <a:buFont typeface="Arial" panose="020B0604020202020204" pitchFamily="34" charset="0"/>
              <a:buChar char="•"/>
            </a:pPr>
            <a:r>
              <a:rPr lang="zh-CN" altLang="en-US" dirty="0" smtClean="0">
                <a:solidFill>
                  <a:schemeClr val="bg1">
                    <a:lumMod val="50000"/>
                  </a:schemeClr>
                </a:solidFill>
                <a:latin typeface="微软雅黑" charset="0"/>
                <a:ea typeface="微软雅黑" charset="0"/>
              </a:rPr>
              <a:t>可以</a:t>
            </a:r>
            <a:r>
              <a:rPr lang="zh-CN" altLang="en-US" dirty="0">
                <a:solidFill>
                  <a:schemeClr val="bg1">
                    <a:lumMod val="50000"/>
                  </a:schemeClr>
                </a:solidFill>
                <a:latin typeface="微软雅黑" charset="0"/>
                <a:ea typeface="微软雅黑" charset="0"/>
              </a:rPr>
              <a:t>采用多条等费用</a:t>
            </a:r>
            <a:r>
              <a:rPr lang="zh-CN" altLang="en-US" dirty="0" smtClean="0">
                <a:solidFill>
                  <a:schemeClr val="bg1">
                    <a:lumMod val="50000"/>
                  </a:schemeClr>
                </a:solidFill>
                <a:latin typeface="微软雅黑" charset="0"/>
                <a:ea typeface="微软雅黑" charset="0"/>
              </a:rPr>
              <a:t>路径</a:t>
            </a:r>
            <a:endParaRPr lang="en-US" altLang="zh-CN" dirty="0" smtClean="0">
              <a:solidFill>
                <a:schemeClr val="bg1">
                  <a:lumMod val="50000"/>
                </a:schemeClr>
              </a:solidFill>
              <a:latin typeface="微软雅黑" charset="0"/>
              <a:ea typeface="微软雅黑" charset="0"/>
            </a:endParaRPr>
          </a:p>
          <a:p>
            <a:pPr marL="285750" indent="-285750">
              <a:lnSpc>
                <a:spcPct val="130000"/>
              </a:lnSpc>
              <a:buFont typeface="Arial" panose="020B0604020202020204" pitchFamily="34" charset="0"/>
              <a:buChar char="•"/>
            </a:pPr>
            <a:r>
              <a:rPr lang="zh-CN" altLang="en-US" dirty="0" smtClean="0">
                <a:solidFill>
                  <a:schemeClr val="bg1">
                    <a:lumMod val="50000"/>
                  </a:schemeClr>
                </a:solidFill>
                <a:latin typeface="微软雅黑" charset="0"/>
                <a:ea typeface="微软雅黑" charset="0"/>
              </a:rPr>
              <a:t>其主要缺点</a:t>
            </a:r>
            <a:r>
              <a:rPr lang="zh-CN" altLang="en-US" dirty="0">
                <a:solidFill>
                  <a:schemeClr val="bg1">
                    <a:lumMod val="50000"/>
                  </a:schemeClr>
                </a:solidFill>
                <a:latin typeface="微软雅黑" charset="0"/>
                <a:ea typeface="微软雅黑" charset="0"/>
              </a:rPr>
              <a:t>是实现较为</a:t>
            </a:r>
            <a:r>
              <a:rPr lang="zh-CN" altLang="en-US" dirty="0" smtClean="0">
                <a:solidFill>
                  <a:schemeClr val="bg1">
                    <a:lumMod val="50000"/>
                  </a:schemeClr>
                </a:solidFill>
                <a:latin typeface="微软雅黑" charset="0"/>
                <a:ea typeface="微软雅黑" charset="0"/>
              </a:rPr>
              <a:t>复杂</a:t>
            </a:r>
            <a:endParaRPr lang="zh-CN" altLang="en-US" dirty="0">
              <a:solidFill>
                <a:schemeClr val="bg1">
                  <a:lumMod val="50000"/>
                </a:schemeClr>
              </a:solidFill>
              <a:latin typeface="微软雅黑" charset="0"/>
              <a:ea typeface="微软雅黑" charset="0"/>
            </a:endParaRPr>
          </a:p>
        </p:txBody>
      </p:sp>
      <p:grpSp>
        <p:nvGrpSpPr>
          <p:cNvPr id="23" name="组合 22"/>
          <p:cNvGrpSpPr/>
          <p:nvPr/>
        </p:nvGrpSpPr>
        <p:grpSpPr>
          <a:xfrm>
            <a:off x="8436360" y="621762"/>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9" name="矩形 28"/>
          <p:cNvSpPr/>
          <p:nvPr/>
        </p:nvSpPr>
        <p:spPr>
          <a:xfrm>
            <a:off x="8567267" y="697138"/>
            <a:ext cx="1338828" cy="369332"/>
          </a:xfrm>
          <a:prstGeom prst="rect">
            <a:avLst/>
          </a:prstGeom>
        </p:spPr>
        <p:txBody>
          <a:bodyPr wrap="none">
            <a:spAutoFit/>
          </a:bodyPr>
          <a:lstStyle/>
          <a:p>
            <a:r>
              <a:rPr lang="zh-CN" altLang="en-US" dirty="0" smtClean="0"/>
              <a:t>中心化路由</a:t>
            </a:r>
            <a:endParaRPr lang="zh-CN" altLang="en-US" dirty="0"/>
          </a:p>
        </p:txBody>
      </p:sp>
      <p:sp>
        <p:nvSpPr>
          <p:cNvPr id="30" name="矩形 29"/>
          <p:cNvSpPr/>
          <p:nvPr/>
        </p:nvSpPr>
        <p:spPr>
          <a:xfrm>
            <a:off x="8108950" y="1122328"/>
            <a:ext cx="2945629" cy="1892826"/>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en-US" dirty="0">
                <a:solidFill>
                  <a:schemeClr val="bg1">
                    <a:lumMod val="50000"/>
                  </a:schemeClr>
                </a:solidFill>
                <a:latin typeface="微软雅黑" charset="0"/>
                <a:ea typeface="微软雅黑" charset="0"/>
              </a:rPr>
              <a:t>不存在路由循环、路由震荡等</a:t>
            </a:r>
            <a:r>
              <a:rPr lang="zh-CN" altLang="en-US" dirty="0" smtClean="0">
                <a:solidFill>
                  <a:schemeClr val="bg1">
                    <a:lumMod val="50000"/>
                  </a:schemeClr>
                </a:solidFill>
                <a:latin typeface="微软雅黑" charset="0"/>
                <a:ea typeface="微软雅黑" charset="0"/>
              </a:rPr>
              <a:t>问题</a:t>
            </a:r>
            <a:endParaRPr lang="en-US" altLang="zh-CN" dirty="0" smtClean="0">
              <a:solidFill>
                <a:schemeClr val="bg1">
                  <a:lumMod val="50000"/>
                </a:schemeClr>
              </a:solidFill>
              <a:latin typeface="微软雅黑" charset="0"/>
              <a:ea typeface="微软雅黑" charset="0"/>
            </a:endParaRPr>
          </a:p>
          <a:p>
            <a:pPr marL="171450" indent="-171450">
              <a:lnSpc>
                <a:spcPct val="130000"/>
              </a:lnSpc>
              <a:buFont typeface="Arial" panose="020B0604020202020204" pitchFamily="34" charset="0"/>
              <a:buChar char="•"/>
            </a:pPr>
            <a:r>
              <a:rPr lang="zh-CN" altLang="en-US" dirty="0" smtClean="0">
                <a:solidFill>
                  <a:schemeClr val="bg1">
                    <a:lumMod val="50000"/>
                  </a:schemeClr>
                </a:solidFill>
                <a:latin typeface="微软雅黑" charset="0"/>
                <a:ea typeface="微软雅黑" charset="0"/>
              </a:rPr>
              <a:t>对服务器的符合较大，运作完全依赖于服务器</a:t>
            </a:r>
            <a:endParaRPr lang="en-US" altLang="zh-CN" dirty="0" smtClean="0">
              <a:solidFill>
                <a:schemeClr val="bg1">
                  <a:lumMod val="50000"/>
                </a:schemeClr>
              </a:solidFill>
              <a:latin typeface="微软雅黑" charset="0"/>
              <a:ea typeface="微软雅黑" charset="0"/>
            </a:endParaRPr>
          </a:p>
          <a:p>
            <a:pPr>
              <a:lnSpc>
                <a:spcPct val="130000"/>
              </a:lnSpc>
            </a:pPr>
            <a:endParaRPr lang="zh-CN" altLang="en-US" dirty="0">
              <a:solidFill>
                <a:schemeClr val="bg1">
                  <a:lumMod val="50000"/>
                </a:schemeClr>
              </a:solidFill>
              <a:latin typeface="微软雅黑" charset="0"/>
              <a:ea typeface="微软雅黑" charset="0"/>
            </a:endParaRPr>
          </a:p>
        </p:txBody>
      </p:sp>
    </p:spTree>
    <p:extLst>
      <p:ext uri="{BB962C8B-B14F-4D97-AF65-F5344CB8AC3E}">
        <p14:creationId xmlns:p14="http://schemas.microsoft.com/office/powerpoint/2010/main" val="414959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结果展示</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0" y="60523"/>
            <a:ext cx="902811" cy="307777"/>
          </a:xfrm>
          <a:prstGeom prst="rect">
            <a:avLst/>
          </a:prstGeom>
        </p:spPr>
        <p:txBody>
          <a:bodyPr wrap="none">
            <a:spAutoFit/>
          </a:bodyPr>
          <a:lstStyle/>
          <a:p>
            <a:r>
              <a:rPr lang="zh-CN" altLang="en-US" sz="1400" b="1" dirty="0" smtClean="0"/>
              <a:t>中山大学</a:t>
            </a:r>
            <a:endParaRPr lang="zh-CN" altLang="en-US" sz="1400" b="1" dirty="0"/>
          </a:p>
        </p:txBody>
      </p:sp>
      <p:pic>
        <p:nvPicPr>
          <p:cNvPr id="6" name="图片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Tree>
    <p:extLst>
      <p:ext uri="{BB962C8B-B14F-4D97-AF65-F5344CB8AC3E}">
        <p14:creationId xmlns:p14="http://schemas.microsoft.com/office/powerpoint/2010/main" val="34439414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r>
              <a:rPr lang="en-US" altLang="zh-CN" sz="2400" dirty="0" smtClean="0">
                <a:latin typeface="+mj-lt"/>
              </a:rPr>
              <a:t>CONTENT</a:t>
            </a:r>
            <a:endParaRPr lang="en-US" altLang="zh-CN" sz="2400" dirty="0">
              <a:latin typeface="+mj-lt"/>
            </a:endParaRPr>
          </a:p>
        </p:txBody>
      </p:sp>
      <p:sp>
        <p:nvSpPr>
          <p:cNvPr id="16" name="文本框 15"/>
          <p:cNvSpPr txBox="1"/>
          <p:nvPr/>
        </p:nvSpPr>
        <p:spPr>
          <a:xfrm>
            <a:off x="2623866" y="2901506"/>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7430861" y="2901506"/>
            <a:ext cx="1587032" cy="452432"/>
          </a:xfrm>
          <a:prstGeom prst="rect">
            <a:avLst/>
          </a:prstGeom>
          <a:noFill/>
        </p:spPr>
        <p:txBody>
          <a:bodyPr wrap="square" rtlCol="0" anchor="ctr">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2489583" y="4182329"/>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7606887" y="4197049"/>
            <a:ext cx="1405108" cy="452432"/>
          </a:xfrm>
          <a:prstGeom prst="rect">
            <a:avLst/>
          </a:prstGeom>
          <a:noFill/>
        </p:spPr>
        <p:txBody>
          <a:bodyPr wrap="square" rtlCol="0" anchor="ctr">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FOUR</a:t>
            </a:r>
            <a:endParaRPr kumimoji="1" lang="zh-CN" altLang="en-US" dirty="0">
              <a:latin typeface="+mj-lt"/>
              <a:ea typeface="微软雅黑" charset="0"/>
            </a:endParaRPr>
          </a:p>
        </p:txBody>
      </p:sp>
      <p:sp>
        <p:nvSpPr>
          <p:cNvPr id="20" name="文本框 19"/>
          <p:cNvSpPr txBox="1"/>
          <p:nvPr/>
        </p:nvSpPr>
        <p:spPr>
          <a:xfrm>
            <a:off x="2755591" y="5568567"/>
            <a:ext cx="1214679" cy="452432"/>
          </a:xfrm>
          <a:prstGeom prst="rect">
            <a:avLst/>
          </a:prstGeom>
          <a:noFill/>
        </p:spPr>
        <p:txBody>
          <a:bodyPr wrap="square" rtlCol="0">
            <a:spAutoFit/>
          </a:bodyPr>
          <a:lstStyle/>
          <a:p>
            <a:pPr algn="ctr" defTabSz="609585">
              <a:lnSpc>
                <a:spcPct val="130000"/>
              </a:lnSpc>
            </a:pPr>
            <a:r>
              <a:rPr lang="en-US" altLang="zh-CN" dirty="0" smtClean="0">
                <a:latin typeface="+mj-lt"/>
                <a:ea typeface="微软雅黑" charset="0"/>
              </a:rPr>
              <a:t>PART</a:t>
            </a:r>
            <a:r>
              <a:rPr lang="zh-CN" altLang="en-US" dirty="0" smtClean="0">
                <a:latin typeface="+mj-lt"/>
                <a:ea typeface="微软雅黑" charset="0"/>
              </a:rPr>
              <a:t> </a:t>
            </a:r>
            <a:r>
              <a:rPr lang="en-US" altLang="zh-CN" dirty="0" smtClean="0">
                <a:latin typeface="+mj-lt"/>
                <a:ea typeface="微软雅黑" charset="0"/>
              </a:rPr>
              <a:t>FIVE</a:t>
            </a:r>
            <a:endParaRPr kumimoji="1" lang="zh-CN" altLang="en-US" dirty="0">
              <a:latin typeface="+mj-lt"/>
              <a:ea typeface="微软雅黑" charset="0"/>
            </a:endParaRPr>
          </a:p>
        </p:txBody>
      </p:sp>
      <p:sp>
        <p:nvSpPr>
          <p:cNvPr id="21" name="文本框 20"/>
          <p:cNvSpPr txBox="1"/>
          <p:nvPr/>
        </p:nvSpPr>
        <p:spPr>
          <a:xfrm>
            <a:off x="7701563" y="5616840"/>
            <a:ext cx="1221273" cy="452432"/>
          </a:xfrm>
          <a:prstGeom prst="rect">
            <a:avLst/>
          </a:prstGeom>
          <a:noFill/>
        </p:spPr>
        <p:txBody>
          <a:bodyPr wrap="square" rtlCol="0" anchor="ctr">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SIX</a:t>
            </a:r>
            <a:endParaRPr kumimoji="1" lang="zh-CN" altLang="en-US" dirty="0">
              <a:latin typeface="+mj-lt"/>
              <a:ea typeface="微软雅黑" charset="0"/>
            </a:endParaRPr>
          </a:p>
        </p:txBody>
      </p:sp>
      <p:sp>
        <p:nvSpPr>
          <p:cNvPr id="22" name="文本框 21"/>
          <p:cNvSpPr txBox="1"/>
          <p:nvPr/>
        </p:nvSpPr>
        <p:spPr>
          <a:xfrm>
            <a:off x="2478566" y="2436749"/>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项目概述</a:t>
            </a:r>
            <a:endParaRPr lang="zh-CN" altLang="en-US" sz="2800" b="1" dirty="0">
              <a:latin typeface="+mj-lt"/>
              <a:ea typeface="微软雅黑" charset="0"/>
            </a:endParaRPr>
          </a:p>
        </p:txBody>
      </p:sp>
      <p:sp>
        <p:nvSpPr>
          <p:cNvPr id="23" name="文本框 22"/>
          <p:cNvSpPr txBox="1"/>
          <p:nvPr/>
        </p:nvSpPr>
        <p:spPr>
          <a:xfrm>
            <a:off x="7326464" y="2436749"/>
            <a:ext cx="1751798" cy="652486"/>
          </a:xfrm>
          <a:prstGeom prst="rect">
            <a:avLst/>
          </a:prstGeom>
          <a:noFill/>
        </p:spPr>
        <p:txBody>
          <a:bodyPr wrap="square" rtlCol="0" anchor="ctr">
            <a:spAutoFit/>
          </a:bodyPr>
          <a:lstStyle/>
          <a:p>
            <a:pPr algn="ctr" defTabSz="609585">
              <a:lnSpc>
                <a:spcPct val="130000"/>
              </a:lnSpc>
            </a:pPr>
            <a:r>
              <a:rPr lang="en-US" altLang="zh-CN" sz="2800" b="1" dirty="0" smtClean="0">
                <a:latin typeface="+mj-lt"/>
                <a:ea typeface="微软雅黑" charset="0"/>
              </a:rPr>
              <a:t>RIP</a:t>
            </a:r>
            <a:r>
              <a:rPr lang="zh-CN" altLang="en-US" sz="2800" b="1" dirty="0" smtClean="0">
                <a:latin typeface="+mj-lt"/>
                <a:ea typeface="微软雅黑" charset="0"/>
              </a:rPr>
              <a:t>协议</a:t>
            </a:r>
            <a:endParaRPr lang="zh-CN" altLang="en-US" sz="2800" b="1" dirty="0">
              <a:latin typeface="+mj-lt"/>
              <a:ea typeface="微软雅黑" charset="0"/>
            </a:endParaRPr>
          </a:p>
        </p:txBody>
      </p:sp>
      <p:sp>
        <p:nvSpPr>
          <p:cNvPr id="24" name="文本框 23"/>
          <p:cNvSpPr txBox="1"/>
          <p:nvPr/>
        </p:nvSpPr>
        <p:spPr>
          <a:xfrm>
            <a:off x="2040680" y="3717572"/>
            <a:ext cx="2475326" cy="652486"/>
          </a:xfrm>
          <a:prstGeom prst="rect">
            <a:avLst/>
          </a:prstGeom>
          <a:noFill/>
        </p:spPr>
        <p:txBody>
          <a:bodyPr wrap="square" rtlCol="0">
            <a:spAutoFit/>
          </a:bodyPr>
          <a:lstStyle/>
          <a:p>
            <a:pPr algn="ctr" defTabSz="609585">
              <a:lnSpc>
                <a:spcPct val="130000"/>
              </a:lnSpc>
            </a:pPr>
            <a:r>
              <a:rPr lang="en-US" altLang="zh-CN" sz="2800" b="1" dirty="0" smtClean="0">
                <a:latin typeface="+mj-lt"/>
                <a:ea typeface="微软雅黑" charset="0"/>
              </a:rPr>
              <a:t>OSPF</a:t>
            </a:r>
            <a:r>
              <a:rPr lang="zh-CN" altLang="en-US" sz="2800" b="1" dirty="0" smtClean="0">
                <a:latin typeface="+mj-lt"/>
                <a:ea typeface="微软雅黑" charset="0"/>
              </a:rPr>
              <a:t>协议</a:t>
            </a:r>
            <a:endParaRPr lang="zh-CN" altLang="en-US" sz="2800" b="1" dirty="0">
              <a:latin typeface="+mj-lt"/>
              <a:ea typeface="微软雅黑" charset="0"/>
            </a:endParaRPr>
          </a:p>
        </p:txBody>
      </p:sp>
      <p:sp>
        <p:nvSpPr>
          <p:cNvPr id="25" name="文本框 24"/>
          <p:cNvSpPr txBox="1"/>
          <p:nvPr/>
        </p:nvSpPr>
        <p:spPr>
          <a:xfrm>
            <a:off x="6827833" y="3717572"/>
            <a:ext cx="2963215" cy="652486"/>
          </a:xfrm>
          <a:prstGeom prst="rect">
            <a:avLst/>
          </a:prstGeom>
          <a:noFill/>
        </p:spPr>
        <p:txBody>
          <a:bodyPr wrap="square" rtlCol="0" anchor="ctr">
            <a:spAutoFit/>
          </a:bodyPr>
          <a:lstStyle/>
          <a:p>
            <a:pPr algn="ctr" defTabSz="609585">
              <a:lnSpc>
                <a:spcPct val="130000"/>
              </a:lnSpc>
            </a:pPr>
            <a:r>
              <a:rPr kumimoji="1" lang="en-US" altLang="zh-CN" sz="2800" b="1" dirty="0" smtClean="0">
                <a:latin typeface="+mj-lt"/>
                <a:ea typeface="微软雅黑" charset="0"/>
              </a:rPr>
              <a:t>Centralized</a:t>
            </a:r>
            <a:r>
              <a:rPr kumimoji="1" lang="zh-CN" altLang="en-US" sz="2800" b="1" dirty="0" smtClean="0">
                <a:latin typeface="+mj-lt"/>
                <a:ea typeface="微软雅黑" charset="0"/>
              </a:rPr>
              <a:t>协议</a:t>
            </a:r>
            <a:endParaRPr kumimoji="1" lang="zh-CN" altLang="en-US" sz="2800" b="1" dirty="0">
              <a:latin typeface="+mj-lt"/>
              <a:ea typeface="微软雅黑" charset="0"/>
            </a:endParaRPr>
          </a:p>
        </p:txBody>
      </p:sp>
      <p:sp>
        <p:nvSpPr>
          <p:cNvPr id="26" name="文本框 25"/>
          <p:cNvSpPr txBox="1"/>
          <p:nvPr/>
        </p:nvSpPr>
        <p:spPr>
          <a:xfrm>
            <a:off x="2487032" y="5103810"/>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主要结论</a:t>
            </a:r>
            <a:endParaRPr kumimoji="1" lang="zh-CN" altLang="en-US" sz="2800" b="1" dirty="0">
              <a:latin typeface="+mj-lt"/>
              <a:ea typeface="微软雅黑" charset="0"/>
            </a:endParaRPr>
          </a:p>
        </p:txBody>
      </p:sp>
      <p:sp>
        <p:nvSpPr>
          <p:cNvPr id="27" name="文本框 26"/>
          <p:cNvSpPr txBox="1"/>
          <p:nvPr/>
        </p:nvSpPr>
        <p:spPr>
          <a:xfrm>
            <a:off x="7433004" y="5152082"/>
            <a:ext cx="1751798" cy="597087"/>
          </a:xfrm>
          <a:prstGeom prst="rect">
            <a:avLst/>
          </a:prstGeom>
          <a:noFill/>
        </p:spPr>
        <p:txBody>
          <a:bodyPr wrap="square" rtlCol="0" anchor="ctr">
            <a:spAutoFit/>
          </a:bodyPr>
          <a:lstStyle/>
          <a:p>
            <a:pPr algn="ctr" defTabSz="609585">
              <a:lnSpc>
                <a:spcPct val="130000"/>
              </a:lnSpc>
            </a:pPr>
            <a:r>
              <a:rPr lang="zh-CN" altLang="en-US" sz="2800" b="1" dirty="0">
                <a:latin typeface="+mj-lt"/>
                <a:ea typeface="微软雅黑" charset="0"/>
              </a:rPr>
              <a:t>结果展示</a:t>
            </a:r>
            <a:endParaRPr kumimoji="1" lang="zh-CN" altLang="en-US" sz="2800" b="1" dirty="0">
              <a:latin typeface="+mj-lt"/>
              <a:ea typeface="微软雅黑" charset="0"/>
            </a:endParaRPr>
          </a:p>
        </p:txBody>
      </p:sp>
      <p:sp>
        <p:nvSpPr>
          <p:cNvPr id="30" name="矩形 29"/>
          <p:cNvSpPr/>
          <p:nvPr/>
        </p:nvSpPr>
        <p:spPr>
          <a:xfrm>
            <a:off x="2558977" y="3376790"/>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p:cNvSpPr/>
          <p:nvPr/>
        </p:nvSpPr>
        <p:spPr>
          <a:xfrm>
            <a:off x="7467978" y="3376790"/>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p:cNvSpPr/>
          <p:nvPr/>
        </p:nvSpPr>
        <p:spPr>
          <a:xfrm>
            <a:off x="2563444" y="4657613"/>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7509044" y="4672333"/>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2600530" y="6043851"/>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p:cNvSpPr/>
          <p:nvPr/>
        </p:nvSpPr>
        <p:spPr>
          <a:xfrm>
            <a:off x="7546502" y="6092124"/>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p:nvPr/>
        </p:nvSpPr>
        <p:spPr>
          <a:xfrm>
            <a:off x="0" y="60523"/>
            <a:ext cx="902811" cy="307777"/>
          </a:xfrm>
          <a:prstGeom prst="rect">
            <a:avLst/>
          </a:prstGeom>
        </p:spPr>
        <p:txBody>
          <a:bodyPr wrap="none">
            <a:spAutoFit/>
          </a:bodyPr>
          <a:lstStyle/>
          <a:p>
            <a:r>
              <a:rPr lang="zh-CN" altLang="en-US" sz="1400" b="1" dirty="0" smtClean="0"/>
              <a:t>中山大学</a:t>
            </a:r>
            <a:endParaRPr lang="zh-CN" altLang="en-US" sz="1400" b="1" dirty="0"/>
          </a:p>
        </p:txBody>
      </p:sp>
    </p:spTree>
    <p:extLst>
      <p:ext uri="{BB962C8B-B14F-4D97-AF65-F5344CB8AC3E}">
        <p14:creationId xmlns:p14="http://schemas.microsoft.com/office/powerpoint/2010/main" val="23616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8985" y="60523"/>
            <a:ext cx="2033827" cy="307777"/>
          </a:xfrm>
          <a:prstGeom prst="rect">
            <a:avLst/>
          </a:prstGeom>
        </p:spPr>
        <p:txBody>
          <a:bodyPr wrap="none">
            <a:spAutoFit/>
          </a:bodyPr>
          <a:lstStyle/>
          <a:p>
            <a:r>
              <a:rPr lang="en-US" altLang="zh-CN" sz="1400" b="1" dirty="0" smtClean="0"/>
              <a:t>PART TWO </a:t>
            </a:r>
            <a:r>
              <a:rPr lang="en-US" altLang="zh-CN" sz="1400" b="1" dirty="0" smtClean="0"/>
              <a:t>OSPF</a:t>
            </a:r>
            <a:r>
              <a:rPr lang="zh-CN" altLang="en-US" sz="1400" b="1" dirty="0" smtClean="0"/>
              <a:t>协议</a:t>
            </a:r>
            <a:endParaRPr lang="zh-CN" altLang="en-US" sz="1400" b="1" dirty="0"/>
          </a:p>
        </p:txBody>
      </p:sp>
      <p:sp>
        <p:nvSpPr>
          <p:cNvPr id="20" name="椭圆 19"/>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21" name="矩形 20"/>
          <p:cNvSpPr/>
          <p:nvPr/>
        </p:nvSpPr>
        <p:spPr>
          <a:xfrm>
            <a:off x="2533703" y="553174"/>
            <a:ext cx="4128353" cy="769441"/>
          </a:xfrm>
          <a:prstGeom prst="rect">
            <a:avLst/>
          </a:prstGeom>
        </p:spPr>
        <p:txBody>
          <a:bodyPr wrap="square">
            <a:spAutoFit/>
          </a:bodyPr>
          <a:lstStyle/>
          <a:p>
            <a:r>
              <a:rPr lang="zh-CN" altLang="en-US" sz="4400" dirty="0" smtClean="0"/>
              <a:t>参考文献</a:t>
            </a:r>
            <a:endParaRPr lang="en-US" altLang="zh-CN" sz="4400" dirty="0"/>
          </a:p>
        </p:txBody>
      </p:sp>
      <p:sp>
        <p:nvSpPr>
          <p:cNvPr id="3" name="矩形 2"/>
          <p:cNvSpPr/>
          <p:nvPr/>
        </p:nvSpPr>
        <p:spPr>
          <a:xfrm>
            <a:off x="331112" y="1673502"/>
            <a:ext cx="11049901" cy="2554545"/>
          </a:xfrm>
          <a:prstGeom prst="rect">
            <a:avLst/>
          </a:prstGeom>
        </p:spPr>
        <p:txBody>
          <a:bodyPr wrap="square">
            <a:spAutoFit/>
          </a:bodyPr>
          <a:lstStyle/>
          <a:p>
            <a:r>
              <a:rPr lang="en-US" altLang="zh-CN" sz="2000" dirty="0">
                <a:solidFill>
                  <a:schemeClr val="tx1">
                    <a:lumMod val="50000"/>
                    <a:lumOff val="50000"/>
                  </a:schemeClr>
                </a:solidFill>
                <a:latin typeface="+mn-ea"/>
              </a:rPr>
              <a:t>1. RFC2328, Open </a:t>
            </a:r>
            <a:r>
              <a:rPr lang="en-US" altLang="zh-CN" sz="2000" dirty="0" err="1">
                <a:solidFill>
                  <a:schemeClr val="tx1">
                    <a:lumMod val="50000"/>
                    <a:lumOff val="50000"/>
                  </a:schemeClr>
                </a:solidFill>
                <a:latin typeface="+mn-ea"/>
              </a:rPr>
              <a:t>Shorst</a:t>
            </a:r>
            <a:r>
              <a:rPr lang="en-US" altLang="zh-CN" sz="2000" dirty="0">
                <a:solidFill>
                  <a:schemeClr val="tx1">
                    <a:lumMod val="50000"/>
                    <a:lumOff val="50000"/>
                  </a:schemeClr>
                </a:solidFill>
                <a:latin typeface="+mn-ea"/>
              </a:rPr>
              <a:t> Path First Protocol.</a:t>
            </a:r>
          </a:p>
          <a:p>
            <a:r>
              <a:rPr lang="en-US" altLang="zh-CN" sz="2000" dirty="0">
                <a:solidFill>
                  <a:schemeClr val="tx1">
                    <a:lumMod val="50000"/>
                    <a:lumOff val="50000"/>
                  </a:schemeClr>
                </a:solidFill>
                <a:latin typeface="+mn-ea"/>
              </a:rPr>
              <a:t>2. RFC2453, Route Information Protocol.</a:t>
            </a:r>
          </a:p>
          <a:p>
            <a:r>
              <a:rPr lang="en-US" altLang="zh-CN" sz="2000" dirty="0">
                <a:solidFill>
                  <a:schemeClr val="tx1">
                    <a:lumMod val="50000"/>
                    <a:lumOff val="50000"/>
                  </a:schemeClr>
                </a:solidFill>
                <a:latin typeface="+mn-ea"/>
              </a:rPr>
              <a:t>3. </a:t>
            </a:r>
            <a:r>
              <a:rPr lang="en-US" altLang="zh-CN" sz="2000" dirty="0">
                <a:solidFill>
                  <a:schemeClr val="tx1">
                    <a:lumMod val="50000"/>
                    <a:lumOff val="50000"/>
                  </a:schemeClr>
                </a:solidFill>
                <a:latin typeface="+mn-ea"/>
                <a:hlinkClick r:id="rId2"/>
              </a:rPr>
              <a:t>https://</a:t>
            </a:r>
            <a:r>
              <a:rPr lang="en-US" altLang="zh-CN" sz="2000" dirty="0" smtClean="0">
                <a:solidFill>
                  <a:schemeClr val="tx1">
                    <a:lumMod val="50000"/>
                    <a:lumOff val="50000"/>
                  </a:schemeClr>
                </a:solidFill>
                <a:latin typeface="+mn-ea"/>
                <a:hlinkClick r:id="rId2"/>
              </a:rPr>
              <a:t>en.wikipedia.org/wiki/Open_Shortest_Path_First</a:t>
            </a:r>
            <a:r>
              <a:rPr lang="en-US" altLang="zh-CN" sz="2000" dirty="0" smtClean="0">
                <a:solidFill>
                  <a:schemeClr val="tx1">
                    <a:lumMod val="50000"/>
                    <a:lumOff val="50000"/>
                  </a:schemeClr>
                </a:solidFill>
                <a:latin typeface="+mn-ea"/>
              </a:rPr>
              <a:t> , </a:t>
            </a:r>
            <a:r>
              <a:rPr lang="en-US" altLang="zh-CN" sz="2000" dirty="0">
                <a:solidFill>
                  <a:schemeClr val="tx1">
                    <a:lumMod val="50000"/>
                    <a:lumOff val="50000"/>
                  </a:schemeClr>
                </a:solidFill>
                <a:latin typeface="+mn-ea"/>
              </a:rPr>
              <a:t>Wikipedia for OSPF.</a:t>
            </a:r>
          </a:p>
          <a:p>
            <a:r>
              <a:rPr lang="en-US" altLang="zh-CN" sz="2000" dirty="0">
                <a:solidFill>
                  <a:schemeClr val="tx1">
                    <a:lumMod val="50000"/>
                    <a:lumOff val="50000"/>
                  </a:schemeClr>
                </a:solidFill>
                <a:latin typeface="+mn-ea"/>
              </a:rPr>
              <a:t>4. </a:t>
            </a:r>
            <a:r>
              <a:rPr lang="en-US" altLang="zh-CN" sz="2000" dirty="0">
                <a:solidFill>
                  <a:schemeClr val="tx1">
                    <a:lumMod val="50000"/>
                    <a:lumOff val="50000"/>
                  </a:schemeClr>
                </a:solidFill>
                <a:latin typeface="+mn-ea"/>
                <a:hlinkClick r:id="rId3"/>
              </a:rPr>
              <a:t>https://</a:t>
            </a:r>
            <a:r>
              <a:rPr lang="en-US" altLang="zh-CN" sz="2000" dirty="0" smtClean="0">
                <a:solidFill>
                  <a:schemeClr val="tx1">
                    <a:lumMod val="50000"/>
                    <a:lumOff val="50000"/>
                  </a:schemeClr>
                </a:solidFill>
                <a:latin typeface="+mn-ea"/>
                <a:hlinkClick r:id="rId3"/>
              </a:rPr>
              <a:t>en.wikipedia.org/wiki/Routing_Information_Protocol</a:t>
            </a:r>
            <a:r>
              <a:rPr lang="en-US" altLang="zh-CN" sz="2000" dirty="0" smtClean="0">
                <a:solidFill>
                  <a:schemeClr val="tx1">
                    <a:lumMod val="50000"/>
                    <a:lumOff val="50000"/>
                  </a:schemeClr>
                </a:solidFill>
                <a:latin typeface="+mn-ea"/>
              </a:rPr>
              <a:t> , </a:t>
            </a:r>
            <a:r>
              <a:rPr lang="en-US" altLang="zh-CN" sz="2000" dirty="0">
                <a:solidFill>
                  <a:schemeClr val="tx1">
                    <a:lumMod val="50000"/>
                    <a:lumOff val="50000"/>
                  </a:schemeClr>
                </a:solidFill>
                <a:latin typeface="+mn-ea"/>
              </a:rPr>
              <a:t>Wikipedia for RIP.</a:t>
            </a:r>
          </a:p>
          <a:p>
            <a:r>
              <a:rPr lang="en-US" altLang="zh-CN" sz="2000" dirty="0">
                <a:solidFill>
                  <a:schemeClr val="tx1">
                    <a:lumMod val="50000"/>
                    <a:lumOff val="50000"/>
                  </a:schemeClr>
                </a:solidFill>
                <a:latin typeface="+mn-ea"/>
              </a:rPr>
              <a:t>5. </a:t>
            </a:r>
            <a:r>
              <a:rPr lang="en-US" altLang="zh-CN" sz="2000" dirty="0">
                <a:solidFill>
                  <a:schemeClr val="tx1">
                    <a:lumMod val="50000"/>
                    <a:lumOff val="50000"/>
                  </a:schemeClr>
                </a:solidFill>
                <a:latin typeface="+mn-ea"/>
                <a:hlinkClick r:id="rId4"/>
              </a:rPr>
              <a:t>http://</a:t>
            </a:r>
            <a:r>
              <a:rPr lang="en-US" altLang="zh-CN" sz="2000" dirty="0" smtClean="0">
                <a:solidFill>
                  <a:schemeClr val="tx1">
                    <a:lumMod val="50000"/>
                    <a:lumOff val="50000"/>
                  </a:schemeClr>
                </a:solidFill>
                <a:latin typeface="+mn-ea"/>
                <a:hlinkClick r:id="rId4"/>
              </a:rPr>
              <a:t>www.clnchina.com.cn/discussion_forum/2010/0721/8402.shtml</a:t>
            </a:r>
            <a:r>
              <a:rPr lang="en-US" altLang="zh-CN" sz="2000" dirty="0" smtClean="0">
                <a:solidFill>
                  <a:schemeClr val="tx1">
                    <a:lumMod val="50000"/>
                    <a:lumOff val="50000"/>
                  </a:schemeClr>
                </a:solidFill>
                <a:latin typeface="+mn-ea"/>
              </a:rPr>
              <a:t> , </a:t>
            </a:r>
            <a:r>
              <a:rPr lang="en-US" altLang="zh-CN" sz="2000" dirty="0">
                <a:solidFill>
                  <a:schemeClr val="tx1">
                    <a:lumMod val="50000"/>
                    <a:lumOff val="50000"/>
                  </a:schemeClr>
                </a:solidFill>
                <a:latin typeface="+mn-ea"/>
              </a:rPr>
              <a:t>Four Timer</a:t>
            </a:r>
          </a:p>
          <a:p>
            <a:r>
              <a:rPr lang="en-US" altLang="zh-CN" sz="2000" dirty="0">
                <a:solidFill>
                  <a:schemeClr val="tx1">
                    <a:lumMod val="50000"/>
                    <a:lumOff val="50000"/>
                  </a:schemeClr>
                </a:solidFill>
                <a:latin typeface="+mn-ea"/>
              </a:rPr>
              <a:t>in RIP.</a:t>
            </a:r>
          </a:p>
          <a:p>
            <a:r>
              <a:rPr lang="en-US" altLang="zh-CN" sz="2000" dirty="0">
                <a:solidFill>
                  <a:schemeClr val="tx1">
                    <a:lumMod val="50000"/>
                    <a:lumOff val="50000"/>
                  </a:schemeClr>
                </a:solidFill>
                <a:latin typeface="+mn-ea"/>
              </a:rPr>
              <a:t>6. </a:t>
            </a:r>
            <a:r>
              <a:rPr lang="en-US" altLang="zh-CN" sz="2000" dirty="0">
                <a:solidFill>
                  <a:schemeClr val="tx1">
                    <a:lumMod val="50000"/>
                    <a:lumOff val="50000"/>
                  </a:schemeClr>
                </a:solidFill>
                <a:latin typeface="+mn-ea"/>
                <a:hlinkClick r:id="rId5"/>
              </a:rPr>
              <a:t>https://</a:t>
            </a:r>
            <a:r>
              <a:rPr lang="en-US" altLang="zh-CN" sz="2000" dirty="0" smtClean="0">
                <a:solidFill>
                  <a:schemeClr val="tx1">
                    <a:lumMod val="50000"/>
                    <a:lumOff val="50000"/>
                  </a:schemeClr>
                </a:solidFill>
                <a:latin typeface="+mn-ea"/>
                <a:hlinkClick r:id="rId5"/>
              </a:rPr>
              <a:t>blog.csdn.net/friendbkf/article/details/48808533</a:t>
            </a:r>
            <a:r>
              <a:rPr lang="en-US" altLang="zh-CN" sz="2000" dirty="0" smtClean="0">
                <a:solidFill>
                  <a:schemeClr val="tx1">
                    <a:lumMod val="50000"/>
                    <a:lumOff val="50000"/>
                  </a:schemeClr>
                </a:solidFill>
                <a:latin typeface="+mn-ea"/>
              </a:rPr>
              <a:t> , </a:t>
            </a:r>
            <a:r>
              <a:rPr lang="en-US" altLang="zh-CN" sz="2000" dirty="0">
                <a:solidFill>
                  <a:schemeClr val="tx1">
                    <a:lumMod val="50000"/>
                    <a:lumOff val="50000"/>
                  </a:schemeClr>
                </a:solidFill>
                <a:latin typeface="+mn-ea"/>
              </a:rPr>
              <a:t>LS </a:t>
            </a:r>
            <a:r>
              <a:rPr lang="zh-CN" altLang="en-US" sz="2000" dirty="0">
                <a:solidFill>
                  <a:schemeClr val="tx1">
                    <a:lumMod val="50000"/>
                    <a:lumOff val="50000"/>
                  </a:schemeClr>
                </a:solidFill>
                <a:latin typeface="+mn-ea"/>
              </a:rPr>
              <a:t>和</a:t>
            </a:r>
            <a:r>
              <a:rPr lang="en-US" altLang="zh-CN" sz="2000" dirty="0">
                <a:solidFill>
                  <a:schemeClr val="tx1">
                    <a:lumMod val="50000"/>
                    <a:lumOff val="50000"/>
                  </a:schemeClr>
                </a:solidFill>
                <a:latin typeface="+mn-ea"/>
              </a:rPr>
              <a:t>DV </a:t>
            </a:r>
            <a:r>
              <a:rPr lang="zh-CN" altLang="en-US" sz="2000" dirty="0">
                <a:solidFill>
                  <a:schemeClr val="tx1">
                    <a:lumMod val="50000"/>
                    <a:lumOff val="50000"/>
                  </a:schemeClr>
                </a:solidFill>
                <a:latin typeface="+mn-ea"/>
              </a:rPr>
              <a:t>路由协议</a:t>
            </a:r>
          </a:p>
          <a:p>
            <a:r>
              <a:rPr lang="zh-CN" altLang="en-US" sz="2000" dirty="0">
                <a:solidFill>
                  <a:schemeClr val="tx1">
                    <a:lumMod val="50000"/>
                    <a:lumOff val="50000"/>
                  </a:schemeClr>
                </a:solidFill>
                <a:latin typeface="+mn-ea"/>
              </a:rPr>
              <a:t>的分析与比较</a:t>
            </a:r>
            <a:r>
              <a:rPr lang="en-US" altLang="zh-CN" sz="2000" dirty="0">
                <a:solidFill>
                  <a:schemeClr val="tx1">
                    <a:lumMod val="50000"/>
                    <a:lumOff val="50000"/>
                  </a:schemeClr>
                </a:solidFill>
                <a:latin typeface="+mn-ea"/>
              </a:rPr>
              <a:t>.</a:t>
            </a:r>
            <a:endParaRPr lang="zh-CN" altLang="en-US" sz="2000" dirty="0">
              <a:solidFill>
                <a:schemeClr val="tx1">
                  <a:lumMod val="50000"/>
                  <a:lumOff val="50000"/>
                </a:schemeClr>
              </a:solidFill>
              <a:latin typeface="+mn-ea"/>
            </a:endParaRPr>
          </a:p>
        </p:txBody>
      </p:sp>
    </p:spTree>
    <p:extLst>
      <p:ext uri="{BB962C8B-B14F-4D97-AF65-F5344CB8AC3E}">
        <p14:creationId xmlns:p14="http://schemas.microsoft.com/office/powerpoint/2010/main" val="80432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smtClean="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项目概述</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0" y="60523"/>
            <a:ext cx="902811" cy="307777"/>
          </a:xfrm>
          <a:prstGeom prst="rect">
            <a:avLst/>
          </a:prstGeom>
        </p:spPr>
        <p:txBody>
          <a:bodyPr wrap="none">
            <a:spAutoFit/>
          </a:bodyPr>
          <a:lstStyle/>
          <a:p>
            <a:r>
              <a:rPr lang="zh-CN" altLang="en-US" sz="1400" b="1" dirty="0" smtClean="0"/>
              <a:t>中山大学</a:t>
            </a:r>
            <a:endParaRPr lang="zh-CN" altLang="en-US" sz="1400" b="1" dirty="0"/>
          </a:p>
        </p:txBody>
      </p:sp>
    </p:spTree>
    <p:extLst>
      <p:ext uri="{BB962C8B-B14F-4D97-AF65-F5344CB8AC3E}">
        <p14:creationId xmlns:p14="http://schemas.microsoft.com/office/powerpoint/2010/main" val="383136084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a:t>
            </a:r>
            <a:r>
              <a:rPr lang="en-US" altLang="zh-CN" sz="1400" b="1" dirty="0" smtClean="0"/>
              <a:t>ONE </a:t>
            </a:r>
            <a:r>
              <a:rPr lang="zh-CN" altLang="en-US" sz="1400" b="1" dirty="0"/>
              <a:t>项目概述</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7" name="矩形 16"/>
          <p:cNvSpPr/>
          <p:nvPr/>
        </p:nvSpPr>
        <p:spPr>
          <a:xfrm>
            <a:off x="1041701" y="1004322"/>
            <a:ext cx="1107996" cy="369332"/>
          </a:xfrm>
          <a:prstGeom prst="rect">
            <a:avLst/>
          </a:prstGeom>
        </p:spPr>
        <p:txBody>
          <a:bodyPr wrap="none">
            <a:spAutoFit/>
          </a:bodyPr>
          <a:lstStyle/>
          <a:p>
            <a:r>
              <a:rPr lang="zh-CN" altLang="en-US" dirty="0" smtClean="0"/>
              <a:t>项目介绍</a:t>
            </a:r>
            <a:endParaRPr lang="zh-CN" altLang="en-US" dirty="0"/>
          </a:p>
        </p:txBody>
      </p:sp>
      <p:sp>
        <p:nvSpPr>
          <p:cNvPr id="18" name="矩形 17"/>
          <p:cNvSpPr/>
          <p:nvPr/>
        </p:nvSpPr>
        <p:spPr>
          <a:xfrm>
            <a:off x="910794" y="1620116"/>
            <a:ext cx="6550312" cy="1692771"/>
          </a:xfrm>
          <a:prstGeom prst="rect">
            <a:avLst/>
          </a:prstGeom>
        </p:spPr>
        <p:txBody>
          <a:bodyPr wrap="square">
            <a:spAutoFit/>
          </a:bodyPr>
          <a:lstStyle/>
          <a:p>
            <a:pPr>
              <a:lnSpc>
                <a:spcPct val="130000"/>
              </a:lnSpc>
            </a:pPr>
            <a:r>
              <a:rPr lang="zh-CN" altLang="en-US" sz="1600" dirty="0" smtClean="0">
                <a:solidFill>
                  <a:schemeClr val="bg1">
                    <a:lumMod val="50000"/>
                  </a:schemeClr>
                </a:solidFill>
                <a:latin typeface="微软雅黑" charset="0"/>
                <a:ea typeface="微软雅黑" charset="0"/>
              </a:rPr>
              <a:t>本项目是在应用层上模拟网络层路由协议，并且支持路由的查询。分为</a:t>
            </a:r>
            <a:r>
              <a:rPr lang="en-US" altLang="zh-CN" sz="1600" dirty="0" smtClean="0">
                <a:solidFill>
                  <a:schemeClr val="bg1">
                    <a:lumMod val="50000"/>
                  </a:schemeClr>
                </a:solidFill>
                <a:latin typeface="微软雅黑" charset="0"/>
                <a:ea typeface="微软雅黑" charset="0"/>
              </a:rPr>
              <a:t>3</a:t>
            </a:r>
            <a:r>
              <a:rPr lang="zh-CN" altLang="en-US" sz="1600" dirty="0" smtClean="0">
                <a:solidFill>
                  <a:schemeClr val="bg1">
                    <a:lumMod val="50000"/>
                  </a:schemeClr>
                </a:solidFill>
                <a:latin typeface="微软雅黑" charset="0"/>
                <a:ea typeface="微软雅黑" charset="0"/>
              </a:rPr>
              <a:t>部分：</a:t>
            </a:r>
            <a:endParaRPr lang="en-US" altLang="zh-CN" sz="1600" dirty="0" smtClean="0">
              <a:solidFill>
                <a:schemeClr val="bg1">
                  <a:lumMod val="50000"/>
                </a:schemeClr>
              </a:solidFill>
              <a:latin typeface="微软雅黑" charset="0"/>
              <a:ea typeface="微软雅黑" charset="0"/>
            </a:endParaRPr>
          </a:p>
          <a:p>
            <a:pPr marL="285750" indent="-285750">
              <a:lnSpc>
                <a:spcPct val="130000"/>
              </a:lnSpc>
              <a:buFont typeface="Wingdings" panose="05000000000000000000" pitchFamily="2" charset="2"/>
              <a:buChar char="l"/>
            </a:pPr>
            <a:r>
              <a:rPr lang="zh-CN" altLang="en-US" sz="1600" dirty="0" smtClean="0">
                <a:solidFill>
                  <a:schemeClr val="bg1">
                    <a:lumMod val="50000"/>
                  </a:schemeClr>
                </a:solidFill>
                <a:latin typeface="微软雅黑" charset="0"/>
                <a:ea typeface="微软雅黑" charset="0"/>
              </a:rPr>
              <a:t>基本的</a:t>
            </a:r>
            <a:r>
              <a:rPr lang="en-US" altLang="zh-CN" sz="1600" dirty="0" smtClean="0">
                <a:solidFill>
                  <a:schemeClr val="bg1">
                    <a:lumMod val="50000"/>
                  </a:schemeClr>
                </a:solidFill>
                <a:latin typeface="微软雅黑" charset="0"/>
                <a:ea typeface="微软雅黑" charset="0"/>
              </a:rPr>
              <a:t>RIP</a:t>
            </a:r>
            <a:r>
              <a:rPr lang="zh-CN" altLang="en-US" sz="1600" dirty="0" smtClean="0">
                <a:solidFill>
                  <a:schemeClr val="bg1">
                    <a:lumMod val="50000"/>
                  </a:schemeClr>
                </a:solidFill>
                <a:latin typeface="微软雅黑" charset="0"/>
                <a:ea typeface="微软雅黑" charset="0"/>
              </a:rPr>
              <a:t>协议</a:t>
            </a:r>
            <a:endParaRPr lang="en-US" altLang="zh-CN" sz="1600" dirty="0" smtClean="0">
              <a:solidFill>
                <a:schemeClr val="bg1">
                  <a:lumMod val="50000"/>
                </a:schemeClr>
              </a:solidFill>
              <a:latin typeface="微软雅黑" charset="0"/>
              <a:ea typeface="微软雅黑" charset="0"/>
            </a:endParaRPr>
          </a:p>
          <a:p>
            <a:pPr marL="285750" indent="-285750">
              <a:lnSpc>
                <a:spcPct val="130000"/>
              </a:lnSpc>
              <a:buFont typeface="Wingdings" panose="05000000000000000000" pitchFamily="2" charset="2"/>
              <a:buChar char="l"/>
            </a:pPr>
            <a:r>
              <a:rPr lang="zh-CN" altLang="en-US" sz="1600" dirty="0">
                <a:solidFill>
                  <a:schemeClr val="bg1">
                    <a:lumMod val="50000"/>
                  </a:schemeClr>
                </a:solidFill>
                <a:latin typeface="微软雅黑" charset="0"/>
                <a:ea typeface="微软雅黑" charset="0"/>
              </a:rPr>
              <a:t>基本</a:t>
            </a:r>
            <a:r>
              <a:rPr lang="zh-CN" altLang="en-US" sz="1600" dirty="0" smtClean="0">
                <a:solidFill>
                  <a:schemeClr val="bg1">
                    <a:lumMod val="50000"/>
                  </a:schemeClr>
                </a:solidFill>
                <a:latin typeface="微软雅黑" charset="0"/>
                <a:ea typeface="微软雅黑" charset="0"/>
              </a:rPr>
              <a:t>的</a:t>
            </a:r>
            <a:r>
              <a:rPr lang="en-US" altLang="zh-CN" sz="1600" dirty="0" smtClean="0">
                <a:solidFill>
                  <a:schemeClr val="bg1">
                    <a:lumMod val="50000"/>
                  </a:schemeClr>
                </a:solidFill>
                <a:latin typeface="微软雅黑" charset="0"/>
                <a:ea typeface="微软雅黑" charset="0"/>
              </a:rPr>
              <a:t>OSPF</a:t>
            </a:r>
            <a:r>
              <a:rPr lang="zh-CN" altLang="en-US" sz="1600" dirty="0" smtClean="0">
                <a:solidFill>
                  <a:schemeClr val="bg1">
                    <a:lumMod val="50000"/>
                  </a:schemeClr>
                </a:solidFill>
                <a:latin typeface="微软雅黑" charset="0"/>
                <a:ea typeface="微软雅黑" charset="0"/>
              </a:rPr>
              <a:t>协议</a:t>
            </a:r>
            <a:endParaRPr lang="en-US" altLang="zh-CN" sz="1600" dirty="0" smtClean="0">
              <a:solidFill>
                <a:schemeClr val="bg1">
                  <a:lumMod val="50000"/>
                </a:schemeClr>
              </a:solidFill>
              <a:latin typeface="微软雅黑" charset="0"/>
              <a:ea typeface="微软雅黑" charset="0"/>
            </a:endParaRPr>
          </a:p>
          <a:p>
            <a:pPr marL="285750" indent="-285750">
              <a:lnSpc>
                <a:spcPct val="130000"/>
              </a:lnSpc>
              <a:buFont typeface="Wingdings" panose="05000000000000000000" pitchFamily="2" charset="2"/>
              <a:buChar char="l"/>
            </a:pPr>
            <a:r>
              <a:rPr lang="zh-CN" altLang="en-US" sz="1600" dirty="0">
                <a:solidFill>
                  <a:schemeClr val="bg1">
                    <a:lumMod val="50000"/>
                  </a:schemeClr>
                </a:solidFill>
                <a:latin typeface="微软雅黑" charset="0"/>
                <a:ea typeface="微软雅黑" charset="0"/>
              </a:rPr>
              <a:t>基本</a:t>
            </a:r>
            <a:r>
              <a:rPr lang="zh-CN" altLang="en-US" sz="1600" dirty="0" smtClean="0">
                <a:solidFill>
                  <a:schemeClr val="bg1">
                    <a:lumMod val="50000"/>
                  </a:schemeClr>
                </a:solidFill>
                <a:latin typeface="微软雅黑" charset="0"/>
                <a:ea typeface="微软雅黑" charset="0"/>
              </a:rPr>
              <a:t>的中心化路由协议</a:t>
            </a:r>
            <a:endParaRPr lang="en-US" altLang="zh-CN" sz="1600" dirty="0" smtClean="0">
              <a:solidFill>
                <a:schemeClr val="bg1">
                  <a:lumMod val="50000"/>
                </a:schemeClr>
              </a:solidFill>
              <a:latin typeface="微软雅黑" charset="0"/>
              <a:ea typeface="微软雅黑" charset="0"/>
            </a:endParaRPr>
          </a:p>
        </p:txBody>
      </p:sp>
      <p:sp>
        <p:nvSpPr>
          <p:cNvPr id="26" name="矩形 25"/>
          <p:cNvSpPr/>
          <p:nvPr/>
        </p:nvSpPr>
        <p:spPr>
          <a:xfrm>
            <a:off x="910794" y="3149675"/>
            <a:ext cx="6550312" cy="2973122"/>
          </a:xfrm>
          <a:prstGeom prst="rect">
            <a:avLst/>
          </a:prstGeom>
        </p:spPr>
        <p:txBody>
          <a:bodyPr wrap="square">
            <a:spAutoFit/>
          </a:bodyPr>
          <a:lstStyle/>
          <a:p>
            <a:pPr>
              <a:lnSpc>
                <a:spcPct val="130000"/>
              </a:lnSpc>
            </a:pPr>
            <a:r>
              <a:rPr lang="zh-CN" altLang="en-US" sz="1600" dirty="0">
                <a:solidFill>
                  <a:schemeClr val="bg1">
                    <a:lumMod val="50000"/>
                  </a:schemeClr>
                </a:solidFill>
                <a:latin typeface="微软雅黑" charset="0"/>
                <a:ea typeface="微软雅黑" charset="0"/>
              </a:rPr>
              <a:t>在</a:t>
            </a:r>
            <a:r>
              <a:rPr lang="zh-CN" altLang="en-US" sz="1600" dirty="0" smtClean="0">
                <a:solidFill>
                  <a:schemeClr val="bg1">
                    <a:lumMod val="50000"/>
                  </a:schemeClr>
                </a:solidFill>
                <a:latin typeface="微软雅黑" charset="0"/>
                <a:ea typeface="微软雅黑" charset="0"/>
              </a:rPr>
              <a:t>以上的各个协议的设计中，都考虑了基本算法的不足以及对这些不足的改进。</a:t>
            </a:r>
            <a:endParaRPr lang="en-US" altLang="zh-CN" sz="1600" dirty="0" smtClean="0">
              <a:solidFill>
                <a:schemeClr val="bg1">
                  <a:lumMod val="50000"/>
                </a:schemeClr>
              </a:solidFill>
              <a:latin typeface="微软雅黑" charset="0"/>
              <a:ea typeface="微软雅黑" charset="0"/>
            </a:endParaRPr>
          </a:p>
          <a:p>
            <a:pPr>
              <a:lnSpc>
                <a:spcPct val="130000"/>
              </a:lnSpc>
            </a:pPr>
            <a:r>
              <a:rPr lang="zh-CN" altLang="en-US" sz="1600" dirty="0">
                <a:solidFill>
                  <a:schemeClr val="bg1">
                    <a:lumMod val="50000"/>
                  </a:schemeClr>
                </a:solidFill>
                <a:latin typeface="微软雅黑" charset="0"/>
                <a:ea typeface="微软雅黑" charset="0"/>
              </a:rPr>
              <a:t>比如，在基本</a:t>
            </a:r>
            <a:r>
              <a:rPr lang="en-US" altLang="zh-CN" sz="1600" dirty="0">
                <a:solidFill>
                  <a:schemeClr val="bg1">
                    <a:lumMod val="50000"/>
                  </a:schemeClr>
                </a:solidFill>
                <a:latin typeface="微软雅黑" charset="0"/>
                <a:ea typeface="微软雅黑" charset="0"/>
              </a:rPr>
              <a:t>RIP </a:t>
            </a:r>
            <a:r>
              <a:rPr lang="zh-CN" altLang="en-US" sz="1600" dirty="0">
                <a:solidFill>
                  <a:schemeClr val="bg1">
                    <a:lumMod val="50000"/>
                  </a:schemeClr>
                </a:solidFill>
                <a:latin typeface="微软雅黑" charset="0"/>
                <a:ea typeface="微软雅黑" charset="0"/>
              </a:rPr>
              <a:t>协议中，使用毒性逆转（</a:t>
            </a:r>
            <a:r>
              <a:rPr lang="en-US" altLang="zh-CN" sz="1600" dirty="0">
                <a:solidFill>
                  <a:schemeClr val="bg1">
                    <a:lumMod val="50000"/>
                  </a:schemeClr>
                </a:solidFill>
                <a:latin typeface="微软雅黑" charset="0"/>
                <a:ea typeface="微软雅黑" charset="0"/>
              </a:rPr>
              <a:t>split-horizon with poison inverse</a:t>
            </a:r>
            <a:r>
              <a:rPr lang="zh-CN" altLang="en-US" sz="1600" dirty="0">
                <a:solidFill>
                  <a:schemeClr val="bg1">
                    <a:lumMod val="50000"/>
                  </a:schemeClr>
                </a:solidFill>
                <a:latin typeface="微软雅黑" charset="0"/>
                <a:ea typeface="微软雅黑" charset="0"/>
              </a:rPr>
              <a:t>）、延时刷新（</a:t>
            </a:r>
            <a:r>
              <a:rPr lang="en-US" altLang="zh-CN" sz="1600" dirty="0" smtClean="0">
                <a:solidFill>
                  <a:schemeClr val="bg1">
                    <a:lumMod val="50000"/>
                  </a:schemeClr>
                </a:solidFill>
                <a:latin typeface="微软雅黑" charset="0"/>
                <a:ea typeface="微软雅黑" charset="0"/>
              </a:rPr>
              <a:t>flush timer</a:t>
            </a:r>
            <a:r>
              <a:rPr lang="zh-CN" altLang="en-US" sz="1600" dirty="0">
                <a:solidFill>
                  <a:schemeClr val="bg1">
                    <a:lumMod val="50000"/>
                  </a:schemeClr>
                </a:solidFill>
                <a:latin typeface="微软雅黑" charset="0"/>
                <a:ea typeface="微软雅黑" charset="0"/>
              </a:rPr>
              <a:t>）、触发更新（</a:t>
            </a:r>
            <a:r>
              <a:rPr lang="en-US" altLang="zh-CN" sz="1600" dirty="0">
                <a:solidFill>
                  <a:schemeClr val="bg1">
                    <a:lumMod val="50000"/>
                  </a:schemeClr>
                </a:solidFill>
                <a:latin typeface="微软雅黑" charset="0"/>
                <a:ea typeface="微软雅黑" charset="0"/>
              </a:rPr>
              <a:t>triggered update</a:t>
            </a:r>
            <a:r>
              <a:rPr lang="zh-CN" altLang="en-US" sz="1600" dirty="0">
                <a:solidFill>
                  <a:schemeClr val="bg1">
                    <a:lumMod val="50000"/>
                  </a:schemeClr>
                </a:solidFill>
                <a:latin typeface="微软雅黑" charset="0"/>
                <a:ea typeface="微软雅黑" charset="0"/>
              </a:rPr>
              <a:t>）、抑制更新（</a:t>
            </a:r>
            <a:r>
              <a:rPr lang="en-US" altLang="zh-CN" sz="1600" dirty="0" err="1">
                <a:solidFill>
                  <a:schemeClr val="bg1">
                    <a:lumMod val="50000"/>
                  </a:schemeClr>
                </a:solidFill>
                <a:latin typeface="微软雅黑" charset="0"/>
                <a:ea typeface="微软雅黑" charset="0"/>
              </a:rPr>
              <a:t>holddown</a:t>
            </a:r>
            <a:r>
              <a:rPr lang="zh-CN" altLang="en-US" sz="1600" dirty="0">
                <a:solidFill>
                  <a:schemeClr val="bg1">
                    <a:lumMod val="50000"/>
                  </a:schemeClr>
                </a:solidFill>
                <a:latin typeface="微软雅黑" charset="0"/>
                <a:ea typeface="微软雅黑" charset="0"/>
              </a:rPr>
              <a:t>）方法缓解了无穷计数问题；在</a:t>
            </a:r>
            <a:r>
              <a:rPr lang="zh-CN" altLang="en-US" sz="1600" dirty="0" smtClean="0">
                <a:solidFill>
                  <a:schemeClr val="bg1">
                    <a:lumMod val="50000"/>
                  </a:schemeClr>
                </a:solidFill>
                <a:latin typeface="微软雅黑" charset="0"/>
                <a:ea typeface="微软雅黑" charset="0"/>
              </a:rPr>
              <a:t>基本</a:t>
            </a:r>
            <a:r>
              <a:rPr lang="en-US" altLang="zh-CN" sz="1600" dirty="0">
                <a:solidFill>
                  <a:schemeClr val="bg1">
                    <a:lumMod val="50000"/>
                  </a:schemeClr>
                </a:solidFill>
                <a:latin typeface="微软雅黑" charset="0"/>
                <a:ea typeface="微软雅黑" charset="0"/>
              </a:rPr>
              <a:t>OSPF </a:t>
            </a:r>
            <a:r>
              <a:rPr lang="zh-CN" altLang="en-US" sz="1600" dirty="0">
                <a:solidFill>
                  <a:schemeClr val="bg1">
                    <a:lumMod val="50000"/>
                  </a:schemeClr>
                </a:solidFill>
                <a:latin typeface="微软雅黑" charset="0"/>
                <a:ea typeface="微软雅黑" charset="0"/>
              </a:rPr>
              <a:t>协议中，实现了多条等费用路径的路由选择，并且解决了路由循环问题和改善了</a:t>
            </a:r>
            <a:r>
              <a:rPr lang="zh-CN" altLang="en-US" sz="1600" dirty="0" smtClean="0">
                <a:solidFill>
                  <a:schemeClr val="bg1">
                    <a:lumMod val="50000"/>
                  </a:schemeClr>
                </a:solidFill>
                <a:latin typeface="微软雅黑" charset="0"/>
                <a:ea typeface="微软雅黑" charset="0"/>
              </a:rPr>
              <a:t>路由震荡</a:t>
            </a:r>
            <a:r>
              <a:rPr lang="zh-CN" altLang="en-US" sz="1600" dirty="0">
                <a:solidFill>
                  <a:schemeClr val="bg1">
                    <a:lumMod val="50000"/>
                  </a:schemeClr>
                </a:solidFill>
                <a:latin typeface="微软雅黑" charset="0"/>
                <a:ea typeface="微软雅黑" charset="0"/>
              </a:rPr>
              <a:t>问题；在中心化路由协议中使用</a:t>
            </a:r>
            <a:r>
              <a:rPr lang="en-US" altLang="zh-CN" sz="1600" dirty="0">
                <a:solidFill>
                  <a:schemeClr val="bg1">
                    <a:lumMod val="50000"/>
                  </a:schemeClr>
                </a:solidFill>
                <a:latin typeface="微软雅黑" charset="0"/>
                <a:ea typeface="微软雅黑" charset="0"/>
              </a:rPr>
              <a:t>Twisted </a:t>
            </a:r>
            <a:r>
              <a:rPr lang="zh-CN" altLang="en-US" sz="1600" dirty="0">
                <a:solidFill>
                  <a:schemeClr val="bg1">
                    <a:lumMod val="50000"/>
                  </a:schemeClr>
                </a:solidFill>
                <a:latin typeface="微软雅黑" charset="0"/>
                <a:ea typeface="微软雅黑" charset="0"/>
              </a:rPr>
              <a:t>异步编程框架以减轻服务器进程的资源消耗；</a:t>
            </a:r>
            <a:r>
              <a:rPr lang="zh-CN" altLang="en-US" sz="1600" dirty="0" smtClean="0">
                <a:solidFill>
                  <a:schemeClr val="bg1">
                    <a:lumMod val="50000"/>
                  </a:schemeClr>
                </a:solidFill>
                <a:latin typeface="微软雅黑" charset="0"/>
                <a:ea typeface="微软雅黑" charset="0"/>
              </a:rPr>
              <a:t>等等</a:t>
            </a:r>
            <a:r>
              <a:rPr lang="zh-CN" altLang="en-US" sz="1600" dirty="0">
                <a:solidFill>
                  <a:schemeClr val="bg1">
                    <a:lumMod val="50000"/>
                  </a:schemeClr>
                </a:solidFill>
                <a:latin typeface="微软雅黑" charset="0"/>
                <a:ea typeface="微软雅黑" charset="0"/>
              </a:rPr>
              <a:t>。项目中</a:t>
            </a:r>
            <a:r>
              <a:rPr lang="en-US" altLang="zh-CN" sz="1600" dirty="0">
                <a:solidFill>
                  <a:schemeClr val="bg1">
                    <a:lumMod val="50000"/>
                  </a:schemeClr>
                </a:solidFill>
                <a:latin typeface="微软雅黑" charset="0"/>
                <a:ea typeface="微软雅黑" charset="0"/>
              </a:rPr>
              <a:t>3 </a:t>
            </a:r>
            <a:r>
              <a:rPr lang="zh-CN" altLang="en-US" sz="1600" dirty="0">
                <a:solidFill>
                  <a:schemeClr val="bg1">
                    <a:lumMod val="50000"/>
                  </a:schemeClr>
                </a:solidFill>
                <a:latin typeface="微软雅黑" charset="0"/>
                <a:ea typeface="微软雅黑" charset="0"/>
              </a:rPr>
              <a:t>个部分使用的都是</a:t>
            </a:r>
            <a:r>
              <a:rPr lang="en-US" altLang="zh-CN" sz="1600" dirty="0">
                <a:solidFill>
                  <a:schemeClr val="bg1">
                    <a:lumMod val="50000"/>
                  </a:schemeClr>
                </a:solidFill>
                <a:latin typeface="微软雅黑" charset="0"/>
                <a:ea typeface="微软雅黑" charset="0"/>
              </a:rPr>
              <a:t>UDP </a:t>
            </a:r>
            <a:r>
              <a:rPr lang="zh-CN" altLang="en-US" sz="1600" dirty="0">
                <a:solidFill>
                  <a:schemeClr val="bg1">
                    <a:lumMod val="50000"/>
                  </a:schemeClr>
                </a:solidFill>
                <a:latin typeface="微软雅黑" charset="0"/>
                <a:ea typeface="微软雅黑" charset="0"/>
              </a:rPr>
              <a:t>协议以传输路由信息，使用</a:t>
            </a:r>
            <a:r>
              <a:rPr lang="en-US" altLang="zh-CN" sz="1600" dirty="0">
                <a:solidFill>
                  <a:schemeClr val="bg1">
                    <a:lumMod val="50000"/>
                  </a:schemeClr>
                </a:solidFill>
                <a:latin typeface="微软雅黑" charset="0"/>
                <a:ea typeface="微软雅黑" charset="0"/>
              </a:rPr>
              <a:t>UDP </a:t>
            </a:r>
            <a:r>
              <a:rPr lang="zh-CN" altLang="en-US" sz="1600" dirty="0">
                <a:solidFill>
                  <a:schemeClr val="bg1">
                    <a:lumMod val="50000"/>
                  </a:schemeClr>
                </a:solidFill>
                <a:latin typeface="微软雅黑" charset="0"/>
                <a:ea typeface="微软雅黑" charset="0"/>
              </a:rPr>
              <a:t>也节约了网络资源。</a:t>
            </a:r>
            <a:endParaRPr lang="zh-CN" altLang="en-US" sz="1600" dirty="0">
              <a:solidFill>
                <a:schemeClr val="bg1">
                  <a:lumMod val="50000"/>
                </a:schemeClr>
              </a:solidFill>
              <a:latin typeface="微软雅黑" charset="0"/>
              <a:ea typeface="微软雅黑" charset="0"/>
            </a:endParaRPr>
          </a:p>
        </p:txBody>
      </p:sp>
      <p:sp>
        <p:nvSpPr>
          <p:cNvPr id="11" name="矩形 10"/>
          <p:cNvSpPr/>
          <p:nvPr/>
        </p:nvSpPr>
        <p:spPr>
          <a:xfrm>
            <a:off x="910794" y="6126203"/>
            <a:ext cx="5692584" cy="338554"/>
          </a:xfrm>
          <a:prstGeom prst="rect">
            <a:avLst/>
          </a:prstGeom>
        </p:spPr>
        <p:txBody>
          <a:bodyPr wrap="none">
            <a:spAutoFit/>
          </a:bodyPr>
          <a:lstStyle/>
          <a:p>
            <a:r>
              <a:rPr lang="zh-CN" altLang="en-US" sz="1600" dirty="0">
                <a:solidFill>
                  <a:schemeClr val="tx1">
                    <a:lumMod val="50000"/>
                    <a:lumOff val="50000"/>
                  </a:schemeClr>
                </a:solidFill>
                <a:latin typeface="+mn-ea"/>
              </a:rPr>
              <a:t>项目主页</a:t>
            </a:r>
            <a:r>
              <a:rPr lang="zh-CN" altLang="en-US" sz="1600" dirty="0" smtClean="0">
                <a:solidFill>
                  <a:schemeClr val="tx1">
                    <a:lumMod val="50000"/>
                    <a:lumOff val="50000"/>
                  </a:schemeClr>
                </a:solidFill>
                <a:latin typeface="+mn-ea"/>
              </a:rPr>
              <a:t>见 </a:t>
            </a:r>
            <a:r>
              <a:rPr lang="en-US" altLang="zh-CN" sz="1600" dirty="0" smtClean="0">
                <a:solidFill>
                  <a:srgbClr val="FF0000"/>
                </a:solidFill>
                <a:latin typeface="+mn-ea"/>
              </a:rPr>
              <a:t>https</a:t>
            </a:r>
            <a:r>
              <a:rPr lang="en-US" altLang="zh-CN" sz="1600" dirty="0">
                <a:solidFill>
                  <a:srgbClr val="FF0000"/>
                </a:solidFill>
                <a:latin typeface="+mn-ea"/>
              </a:rPr>
              <a:t>://github.com/Leo-xh/Virtual-Routing</a:t>
            </a:r>
            <a:r>
              <a:rPr lang="zh-CN" altLang="en-US" sz="1600" dirty="0">
                <a:solidFill>
                  <a:schemeClr val="tx1">
                    <a:lumMod val="50000"/>
                    <a:lumOff val="50000"/>
                  </a:schemeClr>
                </a:solidFill>
                <a:latin typeface="+mn-ea"/>
              </a:rPr>
              <a:t>。</a:t>
            </a:r>
          </a:p>
        </p:txBody>
      </p:sp>
    </p:spTree>
    <p:extLst>
      <p:ext uri="{BB962C8B-B14F-4D97-AF65-F5344CB8AC3E}">
        <p14:creationId xmlns:p14="http://schemas.microsoft.com/office/powerpoint/2010/main" val="298852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基本</a:t>
            </a:r>
            <a:r>
              <a:rPr lang="en-US" altLang="zh-CN" sz="6000" dirty="0" smtClean="0">
                <a:latin typeface="+mj-lt"/>
                <a:ea typeface="微软雅黑" charset="0"/>
              </a:rPr>
              <a:t>RIP</a:t>
            </a:r>
            <a:r>
              <a:rPr lang="zh-CN" altLang="en-US" sz="6000" dirty="0" smtClean="0">
                <a:latin typeface="+mj-lt"/>
                <a:ea typeface="微软雅黑" charset="0"/>
              </a:rPr>
              <a:t>协议</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0" y="60523"/>
            <a:ext cx="902811" cy="307777"/>
          </a:xfrm>
          <a:prstGeom prst="rect">
            <a:avLst/>
          </a:prstGeom>
        </p:spPr>
        <p:txBody>
          <a:bodyPr wrap="none">
            <a:spAutoFit/>
          </a:bodyPr>
          <a:lstStyle/>
          <a:p>
            <a:r>
              <a:rPr lang="zh-CN" altLang="en-US" sz="1400" b="1" dirty="0" smtClean="0"/>
              <a:t>中山大学</a:t>
            </a:r>
            <a:endParaRPr lang="zh-CN" altLang="en-US" sz="1400" b="1" dirty="0"/>
          </a:p>
        </p:txBody>
      </p:sp>
    </p:spTree>
    <p:extLst>
      <p:ext uri="{BB962C8B-B14F-4D97-AF65-F5344CB8AC3E}">
        <p14:creationId xmlns:p14="http://schemas.microsoft.com/office/powerpoint/2010/main" val="395282512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论文</a:t>
            </a:r>
            <a:r>
              <a:rPr lang="zh-CN" altLang="en-US" sz="1400" b="1" dirty="0"/>
              <a:t>结构</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5" y="291304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flipH="1">
            <a:off x="787151" y="3823548"/>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flipH="1">
            <a:off x="1320799" y="29083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flipH="1">
            <a:off x="2387599" y="29083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flipH="1">
            <a:off x="3454399" y="29083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椭圆 27"/>
          <p:cNvSpPr/>
          <p:nvPr/>
        </p:nvSpPr>
        <p:spPr>
          <a:xfrm flipH="1">
            <a:off x="4521199" y="2581725"/>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9" name="椭圆 28"/>
          <p:cNvSpPr/>
          <p:nvPr/>
        </p:nvSpPr>
        <p:spPr>
          <a:xfrm flipH="1">
            <a:off x="5587999" y="2581725"/>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 name="椭圆 29"/>
          <p:cNvSpPr/>
          <p:nvPr/>
        </p:nvSpPr>
        <p:spPr>
          <a:xfrm flipH="1">
            <a:off x="6654799" y="2581725"/>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1" name="椭圆 30"/>
          <p:cNvSpPr/>
          <p:nvPr/>
        </p:nvSpPr>
        <p:spPr>
          <a:xfrm flipH="1">
            <a:off x="7721599" y="2581725"/>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2" name="椭圆 31"/>
          <p:cNvSpPr/>
          <p:nvPr/>
        </p:nvSpPr>
        <p:spPr>
          <a:xfrm flipH="1">
            <a:off x="8788399" y="29083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3" name="椭圆 32"/>
          <p:cNvSpPr/>
          <p:nvPr/>
        </p:nvSpPr>
        <p:spPr>
          <a:xfrm flipH="1">
            <a:off x="9855199" y="29083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4" name="椭圆 33"/>
          <p:cNvSpPr/>
          <p:nvPr/>
        </p:nvSpPr>
        <p:spPr>
          <a:xfrm flipH="1">
            <a:off x="10921999" y="29083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199" y="38227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8" name="椭圆 47"/>
          <p:cNvSpPr/>
          <p:nvPr/>
        </p:nvSpPr>
        <p:spPr>
          <a:xfrm flipH="1">
            <a:off x="2920999" y="38227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flipH="1">
            <a:off x="3987799" y="38227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flipH="1">
            <a:off x="5054599" y="38227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flipH="1">
            <a:off x="6121399" y="38227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flipH="1">
            <a:off x="7188199" y="38227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flipH="1">
            <a:off x="8254999" y="38227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flipH="1">
            <a:off x="9321799" y="38227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5" name="椭圆 54"/>
          <p:cNvSpPr/>
          <p:nvPr/>
        </p:nvSpPr>
        <p:spPr>
          <a:xfrm flipH="1">
            <a:off x="10388599" y="3822700"/>
            <a:ext cx="168545"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3367739"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grpSp>
      <p:grpSp>
        <p:nvGrpSpPr>
          <p:cNvPr id="68" name="组合 67"/>
          <p:cNvGrpSpPr/>
          <p:nvPr/>
        </p:nvGrpSpPr>
        <p:grpSpPr>
          <a:xfrm>
            <a:off x="4556575" y="766823"/>
            <a:ext cx="3367739" cy="1811939"/>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grpSp>
      <p:grpSp>
        <p:nvGrpSpPr>
          <p:cNvPr id="80" name="组合 79"/>
          <p:cNvGrpSpPr/>
          <p:nvPr/>
        </p:nvGrpSpPr>
        <p:grpSpPr>
          <a:xfrm>
            <a:off x="1907479" y="4038186"/>
            <a:ext cx="3367739" cy="1952936"/>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grpSp>
      <p:grpSp>
        <p:nvGrpSpPr>
          <p:cNvPr id="86" name="组合 85"/>
          <p:cNvGrpSpPr/>
          <p:nvPr/>
        </p:nvGrpSpPr>
        <p:grpSpPr>
          <a:xfrm>
            <a:off x="6176433" y="4038186"/>
            <a:ext cx="4604037" cy="1970728"/>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grpSp>
      <p:grpSp>
        <p:nvGrpSpPr>
          <p:cNvPr id="92" name="组合 91"/>
          <p:cNvGrpSpPr/>
          <p:nvPr/>
        </p:nvGrpSpPr>
        <p:grpSpPr>
          <a:xfrm>
            <a:off x="8950597" y="1093399"/>
            <a:ext cx="3038204" cy="1419534"/>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grpSp>
      <p:sp>
        <p:nvSpPr>
          <p:cNvPr id="98" name="矩形 97"/>
          <p:cNvSpPr/>
          <p:nvPr/>
        </p:nvSpPr>
        <p:spPr>
          <a:xfrm>
            <a:off x="339446" y="1215813"/>
            <a:ext cx="1471661" cy="338554"/>
          </a:xfrm>
          <a:prstGeom prst="rect">
            <a:avLst/>
          </a:prstGeom>
        </p:spPr>
        <p:txBody>
          <a:bodyPr wrap="square">
            <a:spAutoFit/>
          </a:bodyPr>
          <a:lstStyle/>
          <a:p>
            <a:r>
              <a:rPr lang="zh-CN" altLang="en-US" sz="1600" b="1" dirty="0" smtClean="0"/>
              <a:t>协议概述</a:t>
            </a:r>
            <a:endParaRPr lang="zh-CN" altLang="en-US" sz="1600" b="1" dirty="0"/>
          </a:p>
        </p:txBody>
      </p:sp>
      <p:sp>
        <p:nvSpPr>
          <p:cNvPr id="99" name="矩形 98"/>
          <p:cNvSpPr/>
          <p:nvPr/>
        </p:nvSpPr>
        <p:spPr>
          <a:xfrm>
            <a:off x="339445" y="1460337"/>
            <a:ext cx="3203879" cy="1052596"/>
          </a:xfrm>
          <a:prstGeom prst="rect">
            <a:avLst/>
          </a:prstGeom>
        </p:spPr>
        <p:txBody>
          <a:bodyPr wrap="square">
            <a:spAutoFit/>
          </a:bodyPr>
          <a:lstStyle/>
          <a:p>
            <a:pPr lvl="0">
              <a:lnSpc>
                <a:spcPct val="130000"/>
              </a:lnSpc>
            </a:pPr>
            <a:r>
              <a:rPr lang="zh-CN" altLang="en-US" sz="1600" dirty="0" smtClean="0">
                <a:solidFill>
                  <a:schemeClr val="bg1">
                    <a:lumMod val="50000"/>
                  </a:schemeClr>
                </a:solidFill>
                <a:latin typeface="微软雅黑" charset="0"/>
                <a:ea typeface="微软雅黑" charset="0"/>
              </a:rPr>
              <a:t>本项目中的</a:t>
            </a:r>
            <a:r>
              <a:rPr lang="en-US" altLang="zh-CN" sz="1600" dirty="0" smtClean="0">
                <a:solidFill>
                  <a:schemeClr val="bg1">
                    <a:lumMod val="50000"/>
                  </a:schemeClr>
                </a:solidFill>
                <a:latin typeface="微软雅黑" charset="0"/>
                <a:ea typeface="微软雅黑" charset="0"/>
              </a:rPr>
              <a:t>RIP</a:t>
            </a:r>
            <a:r>
              <a:rPr lang="zh-CN" altLang="en-US" sz="1600" dirty="0" smtClean="0">
                <a:solidFill>
                  <a:schemeClr val="bg1">
                    <a:lumMod val="50000"/>
                  </a:schemeClr>
                </a:solidFill>
                <a:latin typeface="微软雅黑" charset="0"/>
                <a:ea typeface="微软雅黑" charset="0"/>
              </a:rPr>
              <a:t>协议参考了</a:t>
            </a:r>
            <a:r>
              <a:rPr lang="en-US" altLang="zh-CN" sz="1600" dirty="0" smtClean="0">
                <a:solidFill>
                  <a:schemeClr val="bg1">
                    <a:lumMod val="50000"/>
                  </a:schemeClr>
                </a:solidFill>
                <a:latin typeface="微软雅黑" charset="0"/>
                <a:ea typeface="微软雅黑" charset="0"/>
              </a:rPr>
              <a:t>RIPv1</a:t>
            </a:r>
            <a:r>
              <a:rPr lang="zh-CN" altLang="en-US" sz="1600" dirty="0" smtClean="0">
                <a:solidFill>
                  <a:schemeClr val="bg1">
                    <a:lumMod val="50000"/>
                  </a:schemeClr>
                </a:solidFill>
                <a:latin typeface="微软雅黑" charset="0"/>
                <a:ea typeface="微软雅黑" charset="0"/>
              </a:rPr>
              <a:t>和</a:t>
            </a:r>
            <a:r>
              <a:rPr lang="en-US" altLang="zh-CN" sz="1600" dirty="0" smtClean="0">
                <a:solidFill>
                  <a:schemeClr val="bg1">
                    <a:lumMod val="50000"/>
                  </a:schemeClr>
                </a:solidFill>
                <a:latin typeface="微软雅黑" charset="0"/>
                <a:ea typeface="微软雅黑" charset="0"/>
              </a:rPr>
              <a:t>RIPv2</a:t>
            </a:r>
            <a:r>
              <a:rPr lang="zh-CN" altLang="en-US" sz="1600" dirty="0" smtClean="0">
                <a:solidFill>
                  <a:schemeClr val="bg1">
                    <a:lumMod val="50000"/>
                  </a:schemeClr>
                </a:solidFill>
                <a:latin typeface="微软雅黑" charset="0"/>
                <a:ea typeface="微软雅黑" charset="0"/>
              </a:rPr>
              <a:t>，是一个基于</a:t>
            </a:r>
            <a:r>
              <a:rPr lang="en-US" altLang="zh-CN" sz="1600" dirty="0" smtClean="0">
                <a:solidFill>
                  <a:schemeClr val="bg1">
                    <a:lumMod val="50000"/>
                  </a:schemeClr>
                </a:solidFill>
                <a:latin typeface="微软雅黑" charset="0"/>
                <a:ea typeface="微软雅黑" charset="0"/>
              </a:rPr>
              <a:t>DV</a:t>
            </a:r>
            <a:r>
              <a:rPr lang="zh-CN" altLang="en-US" sz="1600" dirty="0" smtClean="0">
                <a:solidFill>
                  <a:schemeClr val="bg1">
                    <a:lumMod val="50000"/>
                  </a:schemeClr>
                </a:solidFill>
                <a:latin typeface="微软雅黑" charset="0"/>
                <a:ea typeface="微软雅黑" charset="0"/>
              </a:rPr>
              <a:t>算法的协议。</a:t>
            </a:r>
            <a:endParaRPr lang="zh-CN" altLang="en-US" sz="1600" dirty="0">
              <a:solidFill>
                <a:schemeClr val="bg1">
                  <a:lumMod val="50000"/>
                </a:schemeClr>
              </a:solidFill>
              <a:latin typeface="微软雅黑" charset="0"/>
              <a:ea typeface="微软雅黑" charset="0"/>
            </a:endParaRPr>
          </a:p>
        </p:txBody>
      </p:sp>
      <p:sp>
        <p:nvSpPr>
          <p:cNvPr id="102" name="矩形 101"/>
          <p:cNvSpPr/>
          <p:nvPr/>
        </p:nvSpPr>
        <p:spPr>
          <a:xfrm>
            <a:off x="4620120" y="889238"/>
            <a:ext cx="3574036" cy="338554"/>
          </a:xfrm>
          <a:prstGeom prst="rect">
            <a:avLst/>
          </a:prstGeom>
        </p:spPr>
        <p:txBody>
          <a:bodyPr wrap="square">
            <a:spAutoFit/>
          </a:bodyPr>
          <a:lstStyle/>
          <a:p>
            <a:r>
              <a:rPr lang="zh-CN" altLang="en-US" sz="1600" b="1" dirty="0" smtClean="0"/>
              <a:t>环路与无穷计数避免机制</a:t>
            </a:r>
            <a:endParaRPr lang="zh-CN" altLang="en-US" sz="1600" b="1" dirty="0"/>
          </a:p>
        </p:txBody>
      </p:sp>
      <p:sp>
        <p:nvSpPr>
          <p:cNvPr id="103" name="矩形 102"/>
          <p:cNvSpPr/>
          <p:nvPr/>
        </p:nvSpPr>
        <p:spPr>
          <a:xfrm>
            <a:off x="4620119" y="1133762"/>
            <a:ext cx="3203879" cy="1692771"/>
          </a:xfrm>
          <a:prstGeom prst="rect">
            <a:avLst/>
          </a:prstGeom>
        </p:spPr>
        <p:txBody>
          <a:bodyPr wrap="square">
            <a:spAutoFit/>
          </a:bodyPr>
          <a:lstStyle/>
          <a:p>
            <a:pPr marL="171450" lvl="0" indent="-171450">
              <a:lnSpc>
                <a:spcPct val="130000"/>
              </a:lnSpc>
              <a:buFont typeface="Arial" panose="020B0604020202020204" pitchFamily="34" charset="0"/>
              <a:buChar char="•"/>
            </a:pPr>
            <a:r>
              <a:rPr lang="zh-CN" altLang="en-US" sz="1600" dirty="0" smtClean="0">
                <a:solidFill>
                  <a:schemeClr val="bg1">
                    <a:lumMod val="50000"/>
                  </a:schemeClr>
                </a:solidFill>
                <a:latin typeface="微软雅黑" charset="0"/>
                <a:ea typeface="微软雅黑" charset="0"/>
              </a:rPr>
              <a:t>带毒性逆转</a:t>
            </a:r>
            <a:r>
              <a:rPr lang="zh-CN" altLang="en-US" sz="1600" dirty="0">
                <a:solidFill>
                  <a:schemeClr val="bg1">
                    <a:lumMod val="50000"/>
                  </a:schemeClr>
                </a:solidFill>
                <a:latin typeface="微软雅黑" charset="0"/>
                <a:ea typeface="微软雅黑" charset="0"/>
              </a:rPr>
              <a:t>的</a:t>
            </a:r>
            <a:r>
              <a:rPr lang="zh-CN" altLang="en-US" sz="1600" dirty="0" smtClean="0">
                <a:solidFill>
                  <a:schemeClr val="bg1">
                    <a:lumMod val="50000"/>
                  </a:schemeClr>
                </a:solidFill>
                <a:latin typeface="微软雅黑" charset="0"/>
                <a:ea typeface="微软雅黑" charset="0"/>
              </a:rPr>
              <a:t>水平分割</a:t>
            </a:r>
            <a:endParaRPr lang="en-US" altLang="zh-CN" sz="1600" dirty="0" smtClean="0">
              <a:solidFill>
                <a:schemeClr val="bg1">
                  <a:lumMod val="50000"/>
                </a:schemeClr>
              </a:solidFill>
              <a:latin typeface="微软雅黑" charset="0"/>
              <a:ea typeface="微软雅黑" charset="0"/>
            </a:endParaRPr>
          </a:p>
          <a:p>
            <a:pPr marL="171450" lvl="0" indent="-171450">
              <a:lnSpc>
                <a:spcPct val="130000"/>
              </a:lnSpc>
              <a:buFont typeface="Arial" panose="020B0604020202020204" pitchFamily="34" charset="0"/>
              <a:buChar char="•"/>
            </a:pPr>
            <a:r>
              <a:rPr lang="zh-CN" altLang="en-US" sz="1600" dirty="0" smtClean="0">
                <a:solidFill>
                  <a:schemeClr val="bg1">
                    <a:lumMod val="50000"/>
                  </a:schemeClr>
                </a:solidFill>
                <a:latin typeface="微软雅黑" charset="0"/>
                <a:ea typeface="微软雅黑" charset="0"/>
              </a:rPr>
              <a:t>延迟刷新</a:t>
            </a:r>
            <a:endParaRPr lang="en-US" altLang="zh-CN" sz="1600" dirty="0" smtClean="0">
              <a:solidFill>
                <a:schemeClr val="bg1">
                  <a:lumMod val="50000"/>
                </a:schemeClr>
              </a:solidFill>
              <a:latin typeface="微软雅黑" charset="0"/>
              <a:ea typeface="微软雅黑" charset="0"/>
            </a:endParaRPr>
          </a:p>
          <a:p>
            <a:pPr marL="171450" lvl="0" indent="-171450">
              <a:lnSpc>
                <a:spcPct val="130000"/>
              </a:lnSpc>
              <a:buFont typeface="Arial" panose="020B0604020202020204" pitchFamily="34" charset="0"/>
              <a:buChar char="•"/>
            </a:pPr>
            <a:r>
              <a:rPr lang="zh-CN" altLang="en-US" sz="1600" dirty="0">
                <a:solidFill>
                  <a:schemeClr val="bg1">
                    <a:lumMod val="50000"/>
                  </a:schemeClr>
                </a:solidFill>
                <a:latin typeface="微软雅黑" charset="0"/>
                <a:ea typeface="微软雅黑" charset="0"/>
              </a:rPr>
              <a:t>触发</a:t>
            </a:r>
            <a:r>
              <a:rPr lang="zh-CN" altLang="en-US" sz="1600" dirty="0" smtClean="0">
                <a:solidFill>
                  <a:schemeClr val="bg1">
                    <a:lumMod val="50000"/>
                  </a:schemeClr>
                </a:solidFill>
                <a:latin typeface="微软雅黑" charset="0"/>
                <a:ea typeface="微软雅黑" charset="0"/>
              </a:rPr>
              <a:t>更新</a:t>
            </a:r>
            <a:endParaRPr lang="en-US" altLang="zh-CN" sz="1600" dirty="0" smtClean="0">
              <a:solidFill>
                <a:schemeClr val="bg1">
                  <a:lumMod val="50000"/>
                </a:schemeClr>
              </a:solidFill>
              <a:latin typeface="微软雅黑" charset="0"/>
              <a:ea typeface="微软雅黑" charset="0"/>
            </a:endParaRPr>
          </a:p>
          <a:p>
            <a:pPr marL="171450" lvl="0" indent="-171450">
              <a:lnSpc>
                <a:spcPct val="130000"/>
              </a:lnSpc>
              <a:buFont typeface="Arial" panose="020B0604020202020204" pitchFamily="34" charset="0"/>
              <a:buChar char="•"/>
            </a:pPr>
            <a:r>
              <a:rPr lang="zh-CN" altLang="en-US" sz="1600" dirty="0" smtClean="0">
                <a:solidFill>
                  <a:schemeClr val="bg1">
                    <a:lumMod val="50000"/>
                  </a:schemeClr>
                </a:solidFill>
                <a:latin typeface="微软雅黑" charset="0"/>
                <a:ea typeface="微软雅黑" charset="0"/>
              </a:rPr>
              <a:t>抑制更新</a:t>
            </a:r>
            <a:endParaRPr lang="en-US" altLang="zh-CN" sz="1600" dirty="0" smtClean="0">
              <a:solidFill>
                <a:schemeClr val="bg1">
                  <a:lumMod val="50000"/>
                </a:schemeClr>
              </a:solidFill>
              <a:latin typeface="微软雅黑" charset="0"/>
              <a:ea typeface="微软雅黑" charset="0"/>
            </a:endParaRPr>
          </a:p>
          <a:p>
            <a:pPr lvl="0">
              <a:lnSpc>
                <a:spcPct val="130000"/>
              </a:lnSpc>
            </a:pPr>
            <a:endParaRPr lang="zh-CN" altLang="en-US" sz="1600" dirty="0">
              <a:solidFill>
                <a:schemeClr val="bg1">
                  <a:lumMod val="50000"/>
                </a:schemeClr>
              </a:solidFill>
              <a:latin typeface="微软雅黑" charset="0"/>
              <a:ea typeface="微软雅黑" charset="0"/>
            </a:endParaRPr>
          </a:p>
        </p:txBody>
      </p:sp>
      <p:sp>
        <p:nvSpPr>
          <p:cNvPr id="104" name="矩形 103"/>
          <p:cNvSpPr/>
          <p:nvPr/>
        </p:nvSpPr>
        <p:spPr>
          <a:xfrm>
            <a:off x="8892784" y="1215813"/>
            <a:ext cx="1841548" cy="338554"/>
          </a:xfrm>
          <a:prstGeom prst="rect">
            <a:avLst/>
          </a:prstGeom>
        </p:spPr>
        <p:txBody>
          <a:bodyPr wrap="square">
            <a:spAutoFit/>
          </a:bodyPr>
          <a:lstStyle/>
          <a:p>
            <a:r>
              <a:rPr lang="en-US" altLang="zh-CN" sz="1600" b="1" dirty="0" err="1" smtClean="0"/>
              <a:t>TraceRoute</a:t>
            </a:r>
            <a:endParaRPr lang="zh-CN" altLang="en-US" sz="1600" b="1" dirty="0"/>
          </a:p>
        </p:txBody>
      </p:sp>
      <p:sp>
        <p:nvSpPr>
          <p:cNvPr id="105" name="矩形 104"/>
          <p:cNvSpPr/>
          <p:nvPr/>
        </p:nvSpPr>
        <p:spPr>
          <a:xfrm>
            <a:off x="8892783" y="1460337"/>
            <a:ext cx="3203879" cy="412421"/>
          </a:xfrm>
          <a:prstGeom prst="rect">
            <a:avLst/>
          </a:prstGeom>
        </p:spPr>
        <p:txBody>
          <a:bodyPr wrap="square">
            <a:spAutoFit/>
          </a:bodyPr>
          <a:lstStyle/>
          <a:p>
            <a:pPr lvl="0">
              <a:lnSpc>
                <a:spcPct val="130000"/>
              </a:lnSpc>
            </a:pPr>
            <a:r>
              <a:rPr lang="zh-CN" altLang="en-US" sz="1600" dirty="0" smtClean="0">
                <a:solidFill>
                  <a:schemeClr val="bg1">
                    <a:lumMod val="50000"/>
                  </a:schemeClr>
                </a:solidFill>
                <a:latin typeface="微软雅黑" charset="0"/>
                <a:ea typeface="微软雅黑" charset="0"/>
              </a:rPr>
              <a:t>实现了适用的</a:t>
            </a:r>
            <a:r>
              <a:rPr lang="en-US" altLang="zh-CN" sz="1600" dirty="0" err="1" smtClean="0">
                <a:solidFill>
                  <a:schemeClr val="bg1">
                    <a:lumMod val="50000"/>
                  </a:schemeClr>
                </a:solidFill>
                <a:latin typeface="微软雅黑" charset="0"/>
                <a:ea typeface="微软雅黑" charset="0"/>
              </a:rPr>
              <a:t>TraceRoute</a:t>
            </a:r>
            <a:r>
              <a:rPr lang="zh-CN" altLang="en-US" sz="1600" dirty="0" smtClean="0">
                <a:solidFill>
                  <a:schemeClr val="bg1">
                    <a:lumMod val="50000"/>
                  </a:schemeClr>
                </a:solidFill>
                <a:latin typeface="微软雅黑" charset="0"/>
                <a:ea typeface="微软雅黑" charset="0"/>
              </a:rPr>
              <a:t>函数</a:t>
            </a:r>
            <a:endParaRPr lang="zh-CN" altLang="en-US" sz="1600" dirty="0">
              <a:solidFill>
                <a:schemeClr val="bg1">
                  <a:lumMod val="50000"/>
                </a:schemeClr>
              </a:solidFill>
              <a:latin typeface="微软雅黑" charset="0"/>
              <a:ea typeface="微软雅黑" charset="0"/>
            </a:endParaRPr>
          </a:p>
        </p:txBody>
      </p:sp>
      <p:sp>
        <p:nvSpPr>
          <p:cNvPr id="106" name="矩形 105"/>
          <p:cNvSpPr/>
          <p:nvPr/>
        </p:nvSpPr>
        <p:spPr>
          <a:xfrm>
            <a:off x="1960403" y="4158503"/>
            <a:ext cx="870984" cy="338554"/>
          </a:xfrm>
          <a:prstGeom prst="rect">
            <a:avLst/>
          </a:prstGeom>
        </p:spPr>
        <p:txBody>
          <a:bodyPr wrap="square">
            <a:spAutoFit/>
          </a:bodyPr>
          <a:lstStyle/>
          <a:p>
            <a:r>
              <a:rPr lang="zh-CN" altLang="en-US" sz="1600" b="1" dirty="0" smtClean="0"/>
              <a:t>算法</a:t>
            </a:r>
            <a:endParaRPr lang="zh-CN" altLang="en-US" sz="1600" b="1" dirty="0"/>
          </a:p>
        </p:txBody>
      </p:sp>
      <p:sp>
        <p:nvSpPr>
          <p:cNvPr id="107" name="矩形 106"/>
          <p:cNvSpPr/>
          <p:nvPr/>
        </p:nvSpPr>
        <p:spPr>
          <a:xfrm>
            <a:off x="1960402" y="4403027"/>
            <a:ext cx="3203879" cy="1372683"/>
          </a:xfrm>
          <a:prstGeom prst="rect">
            <a:avLst/>
          </a:prstGeom>
        </p:spPr>
        <p:txBody>
          <a:bodyPr wrap="square">
            <a:spAutoFit/>
          </a:bodyPr>
          <a:lstStyle/>
          <a:p>
            <a:pPr lvl="0">
              <a:lnSpc>
                <a:spcPct val="130000"/>
              </a:lnSpc>
            </a:pPr>
            <a:r>
              <a:rPr lang="zh-CN" altLang="en-US" sz="1600" dirty="0" smtClean="0">
                <a:solidFill>
                  <a:schemeClr val="bg1">
                    <a:lumMod val="50000"/>
                  </a:schemeClr>
                </a:solidFill>
                <a:latin typeface="微软雅黑" charset="0"/>
                <a:ea typeface="微软雅黑" charset="0"/>
              </a:rPr>
              <a:t>本协议中地路由表计算算法基于</a:t>
            </a:r>
            <a:r>
              <a:rPr lang="en-US" altLang="zh-CN" sz="1600" dirty="0" smtClean="0">
                <a:solidFill>
                  <a:schemeClr val="bg1">
                    <a:lumMod val="50000"/>
                  </a:schemeClr>
                </a:solidFill>
                <a:latin typeface="微软雅黑" charset="0"/>
                <a:ea typeface="微软雅黑" charset="0"/>
              </a:rPr>
              <a:t>Bellman-ford</a:t>
            </a:r>
            <a:r>
              <a:rPr lang="zh-CN" altLang="en-US" sz="1600" dirty="0" smtClean="0">
                <a:solidFill>
                  <a:schemeClr val="bg1">
                    <a:lumMod val="50000"/>
                  </a:schemeClr>
                </a:solidFill>
                <a:latin typeface="微软雅黑" charset="0"/>
                <a:ea typeface="微软雅黑" charset="0"/>
              </a:rPr>
              <a:t>算法，并在其上进行了改进。路由地费用定义为跳数。</a:t>
            </a:r>
            <a:endParaRPr lang="zh-CN" altLang="en-US" sz="1600" dirty="0">
              <a:solidFill>
                <a:schemeClr val="bg1">
                  <a:lumMod val="50000"/>
                </a:schemeClr>
              </a:solidFill>
              <a:latin typeface="微软雅黑" charset="0"/>
              <a:ea typeface="微软雅黑" charset="0"/>
            </a:endParaRPr>
          </a:p>
        </p:txBody>
      </p:sp>
      <p:sp>
        <p:nvSpPr>
          <p:cNvPr id="108" name="矩形 107"/>
          <p:cNvSpPr/>
          <p:nvPr/>
        </p:nvSpPr>
        <p:spPr>
          <a:xfrm>
            <a:off x="6233067" y="4158503"/>
            <a:ext cx="1471661" cy="338554"/>
          </a:xfrm>
          <a:prstGeom prst="rect">
            <a:avLst/>
          </a:prstGeom>
        </p:spPr>
        <p:txBody>
          <a:bodyPr wrap="square">
            <a:spAutoFit/>
          </a:bodyPr>
          <a:lstStyle/>
          <a:p>
            <a:r>
              <a:rPr lang="zh-CN" altLang="en-US" sz="1600" b="1" dirty="0" smtClean="0"/>
              <a:t>协议流程</a:t>
            </a:r>
            <a:endParaRPr lang="zh-CN" altLang="en-US" sz="1600" b="1" dirty="0"/>
          </a:p>
        </p:txBody>
      </p:sp>
      <p:sp>
        <p:nvSpPr>
          <p:cNvPr id="109" name="矩形 108"/>
          <p:cNvSpPr/>
          <p:nvPr/>
        </p:nvSpPr>
        <p:spPr>
          <a:xfrm>
            <a:off x="6233066" y="4403027"/>
            <a:ext cx="4324078" cy="1372683"/>
          </a:xfrm>
          <a:prstGeom prst="rect">
            <a:avLst/>
          </a:prstGeom>
        </p:spPr>
        <p:txBody>
          <a:bodyPr wrap="square">
            <a:spAutoFit/>
          </a:bodyPr>
          <a:lstStyle/>
          <a:p>
            <a:pPr marL="171450" lvl="0" indent="-171450">
              <a:lnSpc>
                <a:spcPct val="130000"/>
              </a:lnSpc>
              <a:buFont typeface="Arial" panose="020B0604020202020204" pitchFamily="34" charset="0"/>
              <a:buChar char="•"/>
            </a:pPr>
            <a:r>
              <a:rPr lang="zh-CN" altLang="en-US" sz="1600" dirty="0" smtClean="0">
                <a:solidFill>
                  <a:schemeClr val="bg1">
                    <a:lumMod val="50000"/>
                  </a:schemeClr>
                </a:solidFill>
                <a:latin typeface="微软雅黑" charset="0"/>
                <a:ea typeface="微软雅黑" charset="0"/>
              </a:rPr>
              <a:t>向所有邻居组播</a:t>
            </a:r>
            <a:r>
              <a:rPr lang="en-US" altLang="zh-CN" sz="1600" dirty="0" smtClean="0">
                <a:solidFill>
                  <a:schemeClr val="bg1">
                    <a:lumMod val="50000"/>
                  </a:schemeClr>
                </a:solidFill>
                <a:latin typeface="微软雅黑" charset="0"/>
                <a:ea typeface="微软雅黑" charset="0"/>
              </a:rPr>
              <a:t>Request</a:t>
            </a:r>
            <a:r>
              <a:rPr lang="zh-CN" altLang="en-US" sz="1600" dirty="0" smtClean="0">
                <a:solidFill>
                  <a:schemeClr val="bg1">
                    <a:lumMod val="50000"/>
                  </a:schemeClr>
                </a:solidFill>
                <a:latin typeface="微软雅黑" charset="0"/>
                <a:ea typeface="微软雅黑" charset="0"/>
              </a:rPr>
              <a:t>报文</a:t>
            </a:r>
            <a:endParaRPr lang="en-US" altLang="zh-CN" sz="1600" dirty="0" smtClean="0">
              <a:solidFill>
                <a:schemeClr val="bg1">
                  <a:lumMod val="50000"/>
                </a:schemeClr>
              </a:solidFill>
              <a:latin typeface="微软雅黑" charset="0"/>
              <a:ea typeface="微软雅黑" charset="0"/>
            </a:endParaRPr>
          </a:p>
          <a:p>
            <a:pPr marL="171450" lvl="0" indent="-171450">
              <a:lnSpc>
                <a:spcPct val="130000"/>
              </a:lnSpc>
              <a:buFont typeface="Arial" panose="020B0604020202020204" pitchFamily="34" charset="0"/>
              <a:buChar char="•"/>
            </a:pPr>
            <a:r>
              <a:rPr lang="zh-CN" altLang="en-US" sz="1600" dirty="0" smtClean="0">
                <a:solidFill>
                  <a:schemeClr val="bg1">
                    <a:lumMod val="50000"/>
                  </a:schemeClr>
                </a:solidFill>
                <a:latin typeface="微软雅黑" charset="0"/>
                <a:ea typeface="微软雅黑" charset="0"/>
              </a:rPr>
              <a:t>向所有邻居发送</a:t>
            </a:r>
            <a:r>
              <a:rPr lang="en-US" altLang="zh-CN" sz="1600" dirty="0" smtClean="0">
                <a:solidFill>
                  <a:schemeClr val="bg1">
                    <a:lumMod val="50000"/>
                  </a:schemeClr>
                </a:solidFill>
                <a:latin typeface="微软雅黑" charset="0"/>
                <a:ea typeface="微软雅黑" charset="0"/>
              </a:rPr>
              <a:t>Response</a:t>
            </a:r>
            <a:r>
              <a:rPr lang="zh-CN" altLang="en-US" sz="1600" dirty="0" smtClean="0">
                <a:solidFill>
                  <a:schemeClr val="bg1">
                    <a:lumMod val="50000"/>
                  </a:schemeClr>
                </a:solidFill>
                <a:latin typeface="微软雅黑" charset="0"/>
                <a:ea typeface="微软雅黑" charset="0"/>
              </a:rPr>
              <a:t>报文</a:t>
            </a:r>
            <a:endParaRPr lang="en-US" altLang="zh-CN" sz="1600" dirty="0" smtClean="0">
              <a:solidFill>
                <a:schemeClr val="bg1">
                  <a:lumMod val="50000"/>
                </a:schemeClr>
              </a:solidFill>
              <a:latin typeface="微软雅黑" charset="0"/>
              <a:ea typeface="微软雅黑" charset="0"/>
            </a:endParaRPr>
          </a:p>
          <a:p>
            <a:pPr marL="171450" lvl="0" indent="-171450">
              <a:lnSpc>
                <a:spcPct val="130000"/>
              </a:lnSpc>
              <a:buFont typeface="Arial" panose="020B0604020202020204" pitchFamily="34" charset="0"/>
              <a:buChar char="•"/>
            </a:pPr>
            <a:r>
              <a:rPr lang="zh-CN" altLang="en-US" sz="1600" dirty="0" smtClean="0">
                <a:solidFill>
                  <a:schemeClr val="bg1">
                    <a:lumMod val="50000"/>
                  </a:schemeClr>
                </a:solidFill>
                <a:latin typeface="微软雅黑" charset="0"/>
                <a:ea typeface="微软雅黑" charset="0"/>
              </a:rPr>
              <a:t>根据收到的</a:t>
            </a:r>
            <a:r>
              <a:rPr lang="en-US" altLang="zh-CN" sz="1600" dirty="0" smtClean="0">
                <a:solidFill>
                  <a:schemeClr val="bg1">
                    <a:lumMod val="50000"/>
                  </a:schemeClr>
                </a:solidFill>
                <a:latin typeface="微软雅黑" charset="0"/>
                <a:ea typeface="微软雅黑" charset="0"/>
              </a:rPr>
              <a:t>Response</a:t>
            </a:r>
            <a:r>
              <a:rPr lang="zh-CN" altLang="en-US" sz="1600" dirty="0" smtClean="0">
                <a:solidFill>
                  <a:schemeClr val="bg1">
                    <a:lumMod val="50000"/>
                  </a:schemeClr>
                </a:solidFill>
                <a:latin typeface="微软雅黑" charset="0"/>
                <a:ea typeface="微软雅黑" charset="0"/>
              </a:rPr>
              <a:t>报文更新路由表</a:t>
            </a:r>
            <a:endParaRPr lang="en-US" altLang="zh-CN" sz="1600" dirty="0" smtClean="0">
              <a:solidFill>
                <a:schemeClr val="bg1">
                  <a:lumMod val="50000"/>
                </a:schemeClr>
              </a:solidFill>
              <a:latin typeface="微软雅黑" charset="0"/>
              <a:ea typeface="微软雅黑" charset="0"/>
            </a:endParaRPr>
          </a:p>
          <a:p>
            <a:pPr marL="171450" lvl="0" indent="-171450">
              <a:lnSpc>
                <a:spcPct val="130000"/>
              </a:lnSpc>
              <a:buFont typeface="Arial" panose="020B0604020202020204" pitchFamily="34" charset="0"/>
              <a:buChar char="•"/>
            </a:pPr>
            <a:r>
              <a:rPr lang="zh-CN" altLang="en-US" sz="1600" dirty="0" smtClean="0">
                <a:solidFill>
                  <a:schemeClr val="bg1">
                    <a:lumMod val="50000"/>
                  </a:schemeClr>
                </a:solidFill>
                <a:latin typeface="微软雅黑" charset="0"/>
                <a:ea typeface="微软雅黑" charset="0"/>
              </a:rPr>
              <a:t>维护邻居的有效状态</a:t>
            </a:r>
            <a:endParaRPr lang="zh-CN" altLang="en-US" sz="1600" dirty="0">
              <a:solidFill>
                <a:schemeClr val="bg1">
                  <a:lumMod val="50000"/>
                </a:schemeClr>
              </a:solidFill>
              <a:latin typeface="微软雅黑" charset="0"/>
              <a:ea typeface="微软雅黑" charset="0"/>
            </a:endParaRPr>
          </a:p>
        </p:txBody>
      </p:sp>
    </p:spTree>
    <p:extLst>
      <p:ext uri="{BB962C8B-B14F-4D97-AF65-F5344CB8AC3E}">
        <p14:creationId xmlns:p14="http://schemas.microsoft.com/office/powerpoint/2010/main" val="156823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19" y="1499422"/>
            <a:ext cx="11990181" cy="1160339"/>
          </a:xfrm>
          <a:prstGeom prst="rect">
            <a:avLst/>
          </a:prstGeom>
        </p:spPr>
      </p:pic>
      <p:sp>
        <p:nvSpPr>
          <p:cNvPr id="5" name="矩形 4"/>
          <p:cNvSpPr/>
          <p:nvPr/>
        </p:nvSpPr>
        <p:spPr>
          <a:xfrm>
            <a:off x="4069024" y="869168"/>
            <a:ext cx="2698175" cy="523220"/>
          </a:xfrm>
          <a:prstGeom prst="rect">
            <a:avLst/>
          </a:prstGeom>
        </p:spPr>
        <p:txBody>
          <a:bodyPr wrap="none">
            <a:spAutoFit/>
          </a:bodyPr>
          <a:lstStyle/>
          <a:p>
            <a:r>
              <a:rPr lang="zh-CN" altLang="en-US" sz="2800" b="1" dirty="0" smtClean="0"/>
              <a:t>距离矢量表更新</a:t>
            </a:r>
            <a:endParaRPr lang="zh-CN" altLang="en-US" sz="2800" b="1" dirty="0"/>
          </a:p>
        </p:txBody>
      </p:sp>
      <p:sp>
        <p:nvSpPr>
          <p:cNvPr id="32" name="矩形 31"/>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论文</a:t>
            </a:r>
            <a:r>
              <a:rPr lang="zh-CN" altLang="en-US" sz="1400" b="1" dirty="0"/>
              <a:t>结构</a:t>
            </a:r>
          </a:p>
        </p:txBody>
      </p:sp>
      <p:sp>
        <p:nvSpPr>
          <p:cNvPr id="33" name="椭圆 3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35" name="矩形 34"/>
          <p:cNvSpPr/>
          <p:nvPr/>
        </p:nvSpPr>
        <p:spPr>
          <a:xfrm>
            <a:off x="3719199" y="3028890"/>
            <a:ext cx="6096000" cy="2554545"/>
          </a:xfrm>
          <a:prstGeom prst="rect">
            <a:avLst/>
          </a:prstGeom>
        </p:spPr>
        <p:txBody>
          <a:bodyPr>
            <a:spAutoFit/>
          </a:bodyPr>
          <a:lstStyle/>
          <a:p>
            <a:r>
              <a:rPr lang="zh-CN" altLang="en-US" sz="2000" dirty="0">
                <a:solidFill>
                  <a:schemeClr val="tx1">
                    <a:lumMod val="50000"/>
                    <a:lumOff val="50000"/>
                  </a:schemeClr>
                </a:solidFill>
                <a:latin typeface="+mn-ea"/>
              </a:rPr>
              <a:t>在</a:t>
            </a:r>
            <a:r>
              <a:rPr lang="en-US" altLang="zh-CN" sz="2000" dirty="0">
                <a:solidFill>
                  <a:schemeClr val="tx1">
                    <a:lumMod val="50000"/>
                    <a:lumOff val="50000"/>
                  </a:schemeClr>
                </a:solidFill>
                <a:latin typeface="+mn-ea"/>
              </a:rPr>
              <a:t>RIP </a:t>
            </a:r>
            <a:r>
              <a:rPr lang="zh-CN" altLang="en-US" sz="2000" dirty="0">
                <a:solidFill>
                  <a:schemeClr val="tx1">
                    <a:lumMod val="50000"/>
                    <a:lumOff val="50000"/>
                  </a:schemeClr>
                </a:solidFill>
                <a:latin typeface="+mn-ea"/>
              </a:rPr>
              <a:t>协议中，路由器只需保存和维护自己的距离矢量表。在收到邻居发来的距离矢量</a:t>
            </a:r>
          </a:p>
          <a:p>
            <a:r>
              <a:rPr lang="zh-CN" altLang="en-US" sz="2000" dirty="0">
                <a:solidFill>
                  <a:schemeClr val="tx1">
                    <a:lumMod val="50000"/>
                    <a:lumOff val="50000"/>
                  </a:schemeClr>
                </a:solidFill>
                <a:latin typeface="+mn-ea"/>
              </a:rPr>
              <a:t>时，会将其与自己当前的距离矢量表进行比较，而不是用所有邻居的距离矢量表重新计算和</a:t>
            </a:r>
            <a:r>
              <a:rPr lang="zh-CN" altLang="en-US" sz="2000" dirty="0" smtClean="0">
                <a:solidFill>
                  <a:schemeClr val="tx1">
                    <a:lumMod val="50000"/>
                    <a:lumOff val="50000"/>
                  </a:schemeClr>
                </a:solidFill>
                <a:latin typeface="+mn-ea"/>
              </a:rPr>
              <a:t>比较。</a:t>
            </a:r>
            <a:endParaRPr lang="en-US" altLang="zh-CN" sz="2000" dirty="0" smtClean="0">
              <a:solidFill>
                <a:schemeClr val="tx1">
                  <a:lumMod val="50000"/>
                  <a:lumOff val="50000"/>
                </a:schemeClr>
              </a:solidFill>
              <a:latin typeface="+mn-ea"/>
            </a:endParaRPr>
          </a:p>
          <a:p>
            <a:r>
              <a:rPr lang="zh-CN" altLang="en-US" sz="2000" dirty="0">
                <a:solidFill>
                  <a:schemeClr val="tx1">
                    <a:lumMod val="50000"/>
                    <a:lumOff val="50000"/>
                  </a:schemeClr>
                </a:solidFill>
                <a:latin typeface="+mn-ea"/>
              </a:rPr>
              <a:t>采用这种更新方式避免了路由器存储邻居距离矢量表的开销，也减少了更新所需的计算量。</a:t>
            </a:r>
            <a:r>
              <a:rPr lang="zh-CN" altLang="en-US" sz="2000" dirty="0" smtClean="0">
                <a:solidFill>
                  <a:schemeClr val="tx1">
                    <a:lumMod val="50000"/>
                    <a:lumOff val="50000"/>
                  </a:schemeClr>
                </a:solidFill>
                <a:latin typeface="+mn-ea"/>
              </a:rPr>
              <a:t>不足</a:t>
            </a:r>
            <a:r>
              <a:rPr lang="zh-CN" altLang="en-US" sz="2000" dirty="0">
                <a:solidFill>
                  <a:schemeClr val="tx1">
                    <a:lumMod val="50000"/>
                    <a:lumOff val="50000"/>
                  </a:schemeClr>
                </a:solidFill>
                <a:latin typeface="+mn-ea"/>
              </a:rPr>
              <a:t>之处在于最短路径费用增加时，不能马上从其余路径中找到更优的并将其替代，需要等待</a:t>
            </a:r>
            <a:r>
              <a:rPr lang="zh-CN" altLang="en-US" sz="2000" dirty="0" smtClean="0">
                <a:solidFill>
                  <a:schemeClr val="tx1">
                    <a:lumMod val="50000"/>
                    <a:lumOff val="50000"/>
                  </a:schemeClr>
                </a:solidFill>
                <a:latin typeface="+mn-ea"/>
              </a:rPr>
              <a:t>其他</a:t>
            </a:r>
            <a:r>
              <a:rPr lang="zh-CN" altLang="en-US" sz="2000" dirty="0">
                <a:solidFill>
                  <a:schemeClr val="tx1">
                    <a:lumMod val="50000"/>
                    <a:lumOff val="50000"/>
                  </a:schemeClr>
                </a:solidFill>
                <a:latin typeface="+mn-ea"/>
              </a:rPr>
              <a:t>邻居发送距离</a:t>
            </a:r>
            <a:r>
              <a:rPr lang="zh-CN" altLang="en-US" sz="2000" dirty="0" smtClean="0">
                <a:solidFill>
                  <a:schemeClr val="tx1">
                    <a:lumMod val="50000"/>
                    <a:lumOff val="50000"/>
                  </a:schemeClr>
                </a:solidFill>
                <a:latin typeface="+mn-ea"/>
              </a:rPr>
              <a:t>矢量。</a:t>
            </a:r>
            <a:endParaRPr lang="zh-CN" altLang="en-US" sz="2000" dirty="0">
              <a:solidFill>
                <a:schemeClr val="tx1">
                  <a:lumMod val="50000"/>
                  <a:lumOff val="50000"/>
                </a:schemeClr>
              </a:solidFill>
              <a:latin typeface="+mn-ea"/>
            </a:endParaRPr>
          </a:p>
        </p:txBody>
      </p:sp>
    </p:spTree>
    <p:extLst>
      <p:ext uri="{BB962C8B-B14F-4D97-AF65-F5344CB8AC3E}">
        <p14:creationId xmlns:p14="http://schemas.microsoft.com/office/powerpoint/2010/main" val="201108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9024" y="869168"/>
            <a:ext cx="4217821" cy="523220"/>
          </a:xfrm>
          <a:prstGeom prst="rect">
            <a:avLst/>
          </a:prstGeom>
        </p:spPr>
        <p:txBody>
          <a:bodyPr wrap="none">
            <a:spAutoFit/>
          </a:bodyPr>
          <a:lstStyle/>
          <a:p>
            <a:r>
              <a:rPr lang="zh-CN" altLang="en-US" sz="2800" b="1" dirty="0" smtClean="0"/>
              <a:t>环路与无穷计数避免机制</a:t>
            </a:r>
            <a:endParaRPr lang="zh-CN" altLang="en-US" sz="2800" b="1" dirty="0"/>
          </a:p>
        </p:txBody>
      </p:sp>
      <p:sp>
        <p:nvSpPr>
          <p:cNvPr id="8" name="矩形 7"/>
          <p:cNvSpPr/>
          <p:nvPr/>
        </p:nvSpPr>
        <p:spPr>
          <a:xfrm>
            <a:off x="4029444" y="1392388"/>
            <a:ext cx="7039406" cy="732508"/>
          </a:xfrm>
          <a:prstGeom prst="rect">
            <a:avLst/>
          </a:prstGeom>
        </p:spPr>
        <p:txBody>
          <a:bodyPr wrap="square">
            <a:spAutoFit/>
          </a:bodyPr>
          <a:lstStyle/>
          <a:p>
            <a:pPr lvl="0">
              <a:lnSpc>
                <a:spcPct val="130000"/>
              </a:lnSpc>
            </a:pPr>
            <a:r>
              <a:rPr lang="zh-CN" altLang="en-US" sz="1600" dirty="0">
                <a:solidFill>
                  <a:schemeClr val="bg1">
                    <a:lumMod val="50000"/>
                  </a:schemeClr>
                </a:solidFill>
                <a:latin typeface="微软雅黑" charset="0"/>
                <a:ea typeface="微软雅黑" charset="0"/>
              </a:rPr>
              <a:t>在本项目的实现中，为了尽可能避免环路与无限计数问题，使用了以下</a:t>
            </a:r>
            <a:r>
              <a:rPr lang="en-US" altLang="zh-CN" sz="1600" dirty="0">
                <a:solidFill>
                  <a:schemeClr val="bg1">
                    <a:lumMod val="50000"/>
                  </a:schemeClr>
                </a:solidFill>
                <a:latin typeface="微软雅黑" charset="0"/>
                <a:ea typeface="微软雅黑" charset="0"/>
              </a:rPr>
              <a:t>4 </a:t>
            </a:r>
            <a:r>
              <a:rPr lang="zh-CN" altLang="en-US" sz="1600" dirty="0">
                <a:solidFill>
                  <a:schemeClr val="bg1">
                    <a:lumMod val="50000"/>
                  </a:schemeClr>
                </a:solidFill>
                <a:latin typeface="微软雅黑" charset="0"/>
                <a:ea typeface="微软雅黑" charset="0"/>
              </a:rPr>
              <a:t>种机制：</a:t>
            </a:r>
            <a:endParaRPr lang="zh-CN" altLang="en-US" sz="1600" dirty="0">
              <a:solidFill>
                <a:schemeClr val="bg1">
                  <a:lumMod val="50000"/>
                </a:schemeClr>
              </a:solidFill>
              <a:latin typeface="微软雅黑" charset="0"/>
              <a:ea typeface="微软雅黑" charset="0"/>
            </a:endParaRPr>
          </a:p>
        </p:txBody>
      </p:sp>
      <p:grpSp>
        <p:nvGrpSpPr>
          <p:cNvPr id="9" name="Group 4"/>
          <p:cNvGrpSpPr>
            <a:grpSpLocks noChangeAspect="1"/>
          </p:cNvGrpSpPr>
          <p:nvPr/>
        </p:nvGrpSpPr>
        <p:grpSpPr bwMode="auto">
          <a:xfrm>
            <a:off x="5188751" y="1972269"/>
            <a:ext cx="515028" cy="515938"/>
            <a:chOff x="611" y="1151"/>
            <a:chExt cx="566" cy="567"/>
          </a:xfrm>
        </p:grpSpPr>
        <p:sp>
          <p:nvSpPr>
            <p:cNvPr id="10" name="Oval 5"/>
            <p:cNvSpPr>
              <a:spLocks noChangeArrowheads="1"/>
            </p:cNvSpPr>
            <p:nvPr/>
          </p:nvSpPr>
          <p:spPr bwMode="auto">
            <a:xfrm>
              <a:off x="611"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noEditPoints="1"/>
            </p:cNvSpPr>
            <p:nvPr/>
          </p:nvSpPr>
          <p:spPr bwMode="auto">
            <a:xfrm>
              <a:off x="741" y="1293"/>
              <a:ext cx="306" cy="307"/>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Group 9"/>
          <p:cNvGrpSpPr>
            <a:grpSpLocks noChangeAspect="1"/>
          </p:cNvGrpSpPr>
          <p:nvPr/>
        </p:nvGrpSpPr>
        <p:grpSpPr bwMode="auto">
          <a:xfrm>
            <a:off x="8876704" y="1983188"/>
            <a:ext cx="515028" cy="515938"/>
            <a:chOff x="1587" y="1151"/>
            <a:chExt cx="566" cy="567"/>
          </a:xfrm>
        </p:grpSpPr>
        <p:sp>
          <p:nvSpPr>
            <p:cNvPr id="13" name="Oval 10"/>
            <p:cNvSpPr>
              <a:spLocks noChangeArrowheads="1"/>
            </p:cNvSpPr>
            <p:nvPr/>
          </p:nvSpPr>
          <p:spPr bwMode="auto">
            <a:xfrm>
              <a:off x="1587"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Group 24"/>
          <p:cNvGrpSpPr>
            <a:grpSpLocks noChangeAspect="1"/>
          </p:cNvGrpSpPr>
          <p:nvPr/>
        </p:nvGrpSpPr>
        <p:grpSpPr bwMode="auto">
          <a:xfrm>
            <a:off x="5188751" y="4137654"/>
            <a:ext cx="515028" cy="515938"/>
            <a:chOff x="4516" y="1151"/>
            <a:chExt cx="566" cy="567"/>
          </a:xfrm>
        </p:grpSpPr>
        <p:sp>
          <p:nvSpPr>
            <p:cNvPr id="16" name="Oval 25"/>
            <p:cNvSpPr>
              <a:spLocks noChangeArrowheads="1"/>
            </p:cNvSpPr>
            <p:nvPr/>
          </p:nvSpPr>
          <p:spPr bwMode="auto">
            <a:xfrm>
              <a:off x="4516"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Freeform 26"/>
            <p:cNvSpPr>
              <a:spLocks noEditPoints="1"/>
            </p:cNvSpPr>
            <p:nvPr/>
          </p:nvSpPr>
          <p:spPr bwMode="auto">
            <a:xfrm>
              <a:off x="4625" y="1260"/>
              <a:ext cx="349" cy="349"/>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8" name="Group 34"/>
          <p:cNvGrpSpPr>
            <a:grpSpLocks noChangeAspect="1"/>
          </p:cNvGrpSpPr>
          <p:nvPr/>
        </p:nvGrpSpPr>
        <p:grpSpPr bwMode="auto">
          <a:xfrm>
            <a:off x="8872154" y="4137654"/>
            <a:ext cx="515028" cy="515938"/>
            <a:chOff x="6469" y="1151"/>
            <a:chExt cx="566" cy="567"/>
          </a:xfrm>
        </p:grpSpPr>
        <p:sp>
          <p:nvSpPr>
            <p:cNvPr id="19" name="Oval 35"/>
            <p:cNvSpPr>
              <a:spLocks noChangeArrowheads="1"/>
            </p:cNvSpPr>
            <p:nvPr/>
          </p:nvSpPr>
          <p:spPr bwMode="auto">
            <a:xfrm>
              <a:off x="6469"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Freeform 36"/>
            <p:cNvSpPr>
              <a:spLocks/>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1" name="矩形 20"/>
          <p:cNvSpPr/>
          <p:nvPr/>
        </p:nvSpPr>
        <p:spPr>
          <a:xfrm>
            <a:off x="4635786" y="2625965"/>
            <a:ext cx="2236510" cy="338554"/>
          </a:xfrm>
          <a:prstGeom prst="rect">
            <a:avLst/>
          </a:prstGeom>
        </p:spPr>
        <p:txBody>
          <a:bodyPr wrap="none">
            <a:spAutoFit/>
          </a:bodyPr>
          <a:lstStyle/>
          <a:p>
            <a:r>
              <a:rPr lang="zh-CN" altLang="en-US" sz="1600" b="1" dirty="0" smtClean="0"/>
              <a:t>带毒性逆转的水平分割</a:t>
            </a:r>
            <a:endParaRPr lang="zh-CN" altLang="en-US" sz="1600" b="1" dirty="0"/>
          </a:p>
        </p:txBody>
      </p:sp>
      <p:sp>
        <p:nvSpPr>
          <p:cNvPr id="22" name="矩形 21"/>
          <p:cNvSpPr/>
          <p:nvPr/>
        </p:nvSpPr>
        <p:spPr>
          <a:xfrm>
            <a:off x="3620699" y="2888345"/>
            <a:ext cx="3492710" cy="1052596"/>
          </a:xfrm>
          <a:prstGeom prst="rect">
            <a:avLst/>
          </a:prstGeom>
        </p:spPr>
        <p:txBody>
          <a:bodyPr wrap="square">
            <a:spAutoFit/>
          </a:bodyPr>
          <a:lstStyle/>
          <a:p>
            <a:pPr lvl="0" algn="just">
              <a:lnSpc>
                <a:spcPct val="130000"/>
              </a:lnSpc>
            </a:pPr>
            <a:r>
              <a:rPr lang="zh-CN" altLang="en-US" sz="1600" dirty="0">
                <a:solidFill>
                  <a:schemeClr val="bg1">
                    <a:lumMod val="50000"/>
                  </a:schemeClr>
                </a:solidFill>
                <a:latin typeface="微软雅黑" charset="0"/>
                <a:ea typeface="微软雅黑" charset="0"/>
              </a:rPr>
              <a:t>一个路由器向邻居发的距离矢量中，下一跳为该邻居的项费用改为无穷（</a:t>
            </a:r>
            <a:r>
              <a:rPr lang="en-US" altLang="zh-CN" sz="1600" dirty="0">
                <a:solidFill>
                  <a:schemeClr val="bg1">
                    <a:lumMod val="50000"/>
                  </a:schemeClr>
                </a:solidFill>
                <a:latin typeface="微软雅黑" charset="0"/>
                <a:ea typeface="微软雅黑" charset="0"/>
              </a:rPr>
              <a:t>16</a:t>
            </a:r>
            <a:r>
              <a:rPr lang="zh-CN" altLang="en-US" sz="1600" dirty="0">
                <a:solidFill>
                  <a:schemeClr val="bg1">
                    <a:lumMod val="50000"/>
                  </a:schemeClr>
                </a:solidFill>
                <a:latin typeface="微软雅黑" charset="0"/>
                <a:ea typeface="微软雅黑" charset="0"/>
              </a:rPr>
              <a:t>）。</a:t>
            </a:r>
            <a:endParaRPr lang="zh-CN" altLang="en-US" sz="1600" dirty="0">
              <a:solidFill>
                <a:schemeClr val="bg1">
                  <a:lumMod val="50000"/>
                </a:schemeClr>
              </a:solidFill>
              <a:latin typeface="微软雅黑" charset="0"/>
              <a:ea typeface="微软雅黑" charset="0"/>
            </a:endParaRPr>
          </a:p>
        </p:txBody>
      </p:sp>
      <p:sp>
        <p:nvSpPr>
          <p:cNvPr id="23" name="矩形 22"/>
          <p:cNvSpPr/>
          <p:nvPr/>
        </p:nvSpPr>
        <p:spPr>
          <a:xfrm>
            <a:off x="8327972" y="2625965"/>
            <a:ext cx="1005403" cy="338554"/>
          </a:xfrm>
          <a:prstGeom prst="rect">
            <a:avLst/>
          </a:prstGeom>
        </p:spPr>
        <p:txBody>
          <a:bodyPr wrap="none">
            <a:spAutoFit/>
          </a:bodyPr>
          <a:lstStyle/>
          <a:p>
            <a:r>
              <a:rPr lang="zh-CN" altLang="en-US" sz="1600" b="1" dirty="0" smtClean="0"/>
              <a:t>延迟刷新</a:t>
            </a:r>
            <a:endParaRPr lang="zh-CN" altLang="en-US" sz="1600" b="1" dirty="0"/>
          </a:p>
        </p:txBody>
      </p:sp>
      <p:sp>
        <p:nvSpPr>
          <p:cNvPr id="24" name="矩形 23"/>
          <p:cNvSpPr/>
          <p:nvPr/>
        </p:nvSpPr>
        <p:spPr>
          <a:xfrm>
            <a:off x="7303441" y="2852348"/>
            <a:ext cx="4176582" cy="1372683"/>
          </a:xfrm>
          <a:prstGeom prst="rect">
            <a:avLst/>
          </a:prstGeom>
        </p:spPr>
        <p:txBody>
          <a:bodyPr wrap="square">
            <a:spAutoFit/>
          </a:bodyPr>
          <a:lstStyle/>
          <a:p>
            <a:pPr lvl="0" algn="just">
              <a:lnSpc>
                <a:spcPct val="130000"/>
              </a:lnSpc>
            </a:pPr>
            <a:r>
              <a:rPr lang="zh-CN" altLang="en-US" sz="1600" dirty="0">
                <a:solidFill>
                  <a:schemeClr val="bg1">
                    <a:lumMod val="50000"/>
                  </a:schemeClr>
                </a:solidFill>
                <a:latin typeface="微软雅黑" charset="0"/>
                <a:ea typeface="微软雅黑" charset="0"/>
              </a:rPr>
              <a:t>一个路由器在与一个邻居失去连接（链路中断）后，不立即将其从距离矢量</a:t>
            </a:r>
            <a:r>
              <a:rPr lang="zh-CN" altLang="en-US" sz="1600" dirty="0" smtClean="0">
                <a:solidFill>
                  <a:schemeClr val="bg1">
                    <a:lumMod val="50000"/>
                  </a:schemeClr>
                </a:solidFill>
                <a:latin typeface="微软雅黑" charset="0"/>
                <a:ea typeface="微软雅黑" charset="0"/>
              </a:rPr>
              <a:t>表中</a:t>
            </a:r>
            <a:r>
              <a:rPr lang="zh-CN" altLang="en-US" sz="1600" dirty="0">
                <a:solidFill>
                  <a:schemeClr val="bg1">
                    <a:lumMod val="50000"/>
                  </a:schemeClr>
                </a:solidFill>
                <a:latin typeface="微软雅黑" charset="0"/>
                <a:ea typeface="微软雅黑" charset="0"/>
              </a:rPr>
              <a:t>清除，而是延迟一段时间。在这段时间里，链路中断的信息能够告知其他路由。</a:t>
            </a:r>
            <a:endParaRPr lang="zh-CN" altLang="en-US" sz="1600" dirty="0">
              <a:solidFill>
                <a:schemeClr val="bg1">
                  <a:lumMod val="50000"/>
                </a:schemeClr>
              </a:solidFill>
              <a:latin typeface="微软雅黑" charset="0"/>
              <a:ea typeface="微软雅黑" charset="0"/>
            </a:endParaRPr>
          </a:p>
        </p:txBody>
      </p:sp>
      <p:sp>
        <p:nvSpPr>
          <p:cNvPr id="25" name="矩形 24"/>
          <p:cNvSpPr/>
          <p:nvPr/>
        </p:nvSpPr>
        <p:spPr>
          <a:xfrm>
            <a:off x="4635786" y="4794294"/>
            <a:ext cx="1005403" cy="338554"/>
          </a:xfrm>
          <a:prstGeom prst="rect">
            <a:avLst/>
          </a:prstGeom>
        </p:spPr>
        <p:txBody>
          <a:bodyPr wrap="none">
            <a:spAutoFit/>
          </a:bodyPr>
          <a:lstStyle/>
          <a:p>
            <a:r>
              <a:rPr lang="zh-CN" altLang="en-US" sz="1600" b="1" dirty="0" smtClean="0"/>
              <a:t>触发更新</a:t>
            </a:r>
            <a:endParaRPr lang="zh-CN" altLang="en-US" sz="1600" b="1" dirty="0"/>
          </a:p>
        </p:txBody>
      </p:sp>
      <p:sp>
        <p:nvSpPr>
          <p:cNvPr id="26" name="矩形 25"/>
          <p:cNvSpPr/>
          <p:nvPr/>
        </p:nvSpPr>
        <p:spPr>
          <a:xfrm>
            <a:off x="2437210" y="5060823"/>
            <a:ext cx="4962282" cy="1692771"/>
          </a:xfrm>
          <a:prstGeom prst="rect">
            <a:avLst/>
          </a:prstGeom>
        </p:spPr>
        <p:txBody>
          <a:bodyPr wrap="square">
            <a:spAutoFit/>
          </a:bodyPr>
          <a:lstStyle/>
          <a:p>
            <a:pPr lvl="0" algn="just">
              <a:lnSpc>
                <a:spcPct val="130000"/>
              </a:lnSpc>
            </a:pPr>
            <a:r>
              <a:rPr lang="zh-CN" altLang="en-US" sz="1600" dirty="0">
                <a:solidFill>
                  <a:schemeClr val="bg1">
                    <a:lumMod val="50000"/>
                  </a:schemeClr>
                </a:solidFill>
                <a:latin typeface="微软雅黑" charset="0"/>
                <a:ea typeface="微软雅黑" charset="0"/>
              </a:rPr>
              <a:t>一个路由器在距离矢量表更新后，将更新的项立即向所有邻居发送。特别地</a:t>
            </a:r>
            <a:r>
              <a:rPr lang="zh-CN" altLang="en-US" sz="1600" dirty="0" smtClean="0">
                <a:solidFill>
                  <a:schemeClr val="bg1">
                    <a:lumMod val="50000"/>
                  </a:schemeClr>
                </a:solidFill>
                <a:latin typeface="微软雅黑" charset="0"/>
                <a:ea typeface="微软雅黑" charset="0"/>
              </a:rPr>
              <a:t>，当</a:t>
            </a:r>
            <a:r>
              <a:rPr lang="zh-CN" altLang="en-US" sz="1600" dirty="0">
                <a:solidFill>
                  <a:schemeClr val="bg1">
                    <a:lumMod val="50000"/>
                  </a:schemeClr>
                </a:solidFill>
                <a:latin typeface="微软雅黑" charset="0"/>
                <a:ea typeface="微软雅黑" charset="0"/>
              </a:rPr>
              <a:t>一条链路断开后，触发更新会沿着包含这一链路的所有最短路径传播，从而使这些</a:t>
            </a:r>
            <a:r>
              <a:rPr lang="zh-CN" altLang="en-US" sz="1600" dirty="0" smtClean="0">
                <a:solidFill>
                  <a:schemeClr val="bg1">
                    <a:lumMod val="50000"/>
                  </a:schemeClr>
                </a:solidFill>
                <a:latin typeface="微软雅黑" charset="0"/>
                <a:ea typeface="微软雅黑" charset="0"/>
              </a:rPr>
              <a:t>路径</a:t>
            </a:r>
            <a:r>
              <a:rPr lang="zh-CN" altLang="en-US" sz="1600" dirty="0">
                <a:solidFill>
                  <a:schemeClr val="bg1">
                    <a:lumMod val="50000"/>
                  </a:schemeClr>
                </a:solidFill>
                <a:latin typeface="微软雅黑" charset="0"/>
                <a:ea typeface="微软雅黑" charset="0"/>
              </a:rPr>
              <a:t>被毒化（即在路由器的转发表中费用为无穷）。</a:t>
            </a:r>
            <a:endParaRPr lang="zh-CN" altLang="en-US" sz="1600" dirty="0">
              <a:solidFill>
                <a:schemeClr val="bg1">
                  <a:lumMod val="50000"/>
                </a:schemeClr>
              </a:solidFill>
              <a:latin typeface="微软雅黑" charset="0"/>
              <a:ea typeface="微软雅黑" charset="0"/>
            </a:endParaRPr>
          </a:p>
        </p:txBody>
      </p:sp>
      <p:sp>
        <p:nvSpPr>
          <p:cNvPr id="27" name="矩形 26"/>
          <p:cNvSpPr/>
          <p:nvPr/>
        </p:nvSpPr>
        <p:spPr>
          <a:xfrm>
            <a:off x="8327972" y="4794294"/>
            <a:ext cx="1005403" cy="338554"/>
          </a:xfrm>
          <a:prstGeom prst="rect">
            <a:avLst/>
          </a:prstGeom>
        </p:spPr>
        <p:txBody>
          <a:bodyPr wrap="none">
            <a:spAutoFit/>
          </a:bodyPr>
          <a:lstStyle/>
          <a:p>
            <a:r>
              <a:rPr lang="zh-CN" altLang="en-US" sz="1600" b="1" dirty="0" smtClean="0"/>
              <a:t>以制更新</a:t>
            </a:r>
            <a:endParaRPr lang="zh-CN" altLang="en-US" sz="1600" b="1" dirty="0"/>
          </a:p>
        </p:txBody>
      </p:sp>
      <p:sp>
        <p:nvSpPr>
          <p:cNvPr id="28" name="矩形 27"/>
          <p:cNvSpPr/>
          <p:nvPr/>
        </p:nvSpPr>
        <p:spPr>
          <a:xfrm>
            <a:off x="7399492" y="5038818"/>
            <a:ext cx="4143924" cy="1341521"/>
          </a:xfrm>
          <a:prstGeom prst="rect">
            <a:avLst/>
          </a:prstGeom>
        </p:spPr>
        <p:txBody>
          <a:bodyPr wrap="square">
            <a:spAutoFit/>
          </a:bodyPr>
          <a:lstStyle/>
          <a:p>
            <a:pPr lvl="0" algn="just">
              <a:lnSpc>
                <a:spcPct val="130000"/>
              </a:lnSpc>
            </a:pPr>
            <a:r>
              <a:rPr lang="zh-CN" altLang="en-US" sz="1600" dirty="0">
                <a:solidFill>
                  <a:schemeClr val="bg1">
                    <a:lumMod val="50000"/>
                  </a:schemeClr>
                </a:solidFill>
                <a:latin typeface="微软雅黑" charset="0"/>
                <a:ea typeface="微软雅黑" charset="0"/>
              </a:rPr>
              <a:t>一个路由器在其一条最短路径被毒化后的一段时间内，忽略收到的一切</a:t>
            </a:r>
            <a:r>
              <a:rPr lang="zh-CN" altLang="en-US" sz="1600" dirty="0" smtClean="0">
                <a:solidFill>
                  <a:schemeClr val="bg1">
                    <a:lumMod val="50000"/>
                  </a:schemeClr>
                </a:solidFill>
                <a:latin typeface="微软雅黑" charset="0"/>
                <a:ea typeface="微软雅黑" charset="0"/>
              </a:rPr>
              <a:t>声称能</a:t>
            </a:r>
            <a:r>
              <a:rPr lang="zh-CN" altLang="en-US" sz="1600" dirty="0">
                <a:solidFill>
                  <a:schemeClr val="bg1">
                    <a:lumMod val="50000"/>
                  </a:schemeClr>
                </a:solidFill>
                <a:latin typeface="微软雅黑" charset="0"/>
                <a:ea typeface="微软雅黑" charset="0"/>
              </a:rPr>
              <a:t>到达该路径目的地的距离矢量。这是为了避免在网络不稳定时使用邻居过时的路由</a:t>
            </a:r>
            <a:r>
              <a:rPr lang="zh-CN" altLang="en-US" sz="1600" dirty="0" smtClean="0">
                <a:solidFill>
                  <a:schemeClr val="bg1">
                    <a:lumMod val="50000"/>
                  </a:schemeClr>
                </a:solidFill>
                <a:latin typeface="微软雅黑" charset="0"/>
                <a:ea typeface="微软雅黑" charset="0"/>
              </a:rPr>
              <a:t>信息</a:t>
            </a:r>
            <a:r>
              <a:rPr lang="zh-CN" altLang="en-US" sz="1600" dirty="0">
                <a:solidFill>
                  <a:schemeClr val="bg1">
                    <a:lumMod val="50000"/>
                  </a:schemeClr>
                </a:solidFill>
                <a:latin typeface="微软雅黑" charset="0"/>
                <a:ea typeface="微软雅黑" charset="0"/>
              </a:rPr>
              <a:t>进行更新。</a:t>
            </a:r>
            <a:endParaRPr lang="zh-CN" altLang="en-US" sz="1600" dirty="0">
              <a:solidFill>
                <a:schemeClr val="bg1">
                  <a:lumMod val="50000"/>
                </a:schemeClr>
              </a:solidFill>
              <a:latin typeface="微软雅黑" charset="0"/>
              <a:ea typeface="微软雅黑" charset="0"/>
            </a:endParaRPr>
          </a:p>
        </p:txBody>
      </p:sp>
      <p:sp>
        <p:nvSpPr>
          <p:cNvPr id="32" name="矩形 31"/>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论文</a:t>
            </a:r>
            <a:r>
              <a:rPr lang="zh-CN" altLang="en-US" sz="1400" b="1" dirty="0"/>
              <a:t>结构</a:t>
            </a:r>
          </a:p>
        </p:txBody>
      </p:sp>
      <p:sp>
        <p:nvSpPr>
          <p:cNvPr id="33" name="椭圆 3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37731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THREE</a:t>
            </a:r>
          </a:p>
        </p:txBody>
      </p:sp>
      <p:sp>
        <p:nvSpPr>
          <p:cNvPr id="3" name="文本框 2"/>
          <p:cNvSpPr txBox="1"/>
          <p:nvPr/>
        </p:nvSpPr>
        <p:spPr>
          <a:xfrm>
            <a:off x="2842722" y="2417412"/>
            <a:ext cx="6252296" cy="1292662"/>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基本</a:t>
            </a:r>
            <a:r>
              <a:rPr lang="en-US" altLang="zh-CN" sz="6000" dirty="0" smtClean="0">
                <a:latin typeface="+mj-lt"/>
                <a:ea typeface="微软雅黑" charset="0"/>
              </a:rPr>
              <a:t>OSPF</a:t>
            </a:r>
            <a:r>
              <a:rPr lang="zh-CN" altLang="en-US" sz="6000" dirty="0" smtClean="0">
                <a:latin typeface="+mj-lt"/>
                <a:ea typeface="微软雅黑" charset="0"/>
              </a:rPr>
              <a:t>协议</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0" y="60523"/>
            <a:ext cx="902811" cy="307777"/>
          </a:xfrm>
          <a:prstGeom prst="rect">
            <a:avLst/>
          </a:prstGeom>
        </p:spPr>
        <p:txBody>
          <a:bodyPr wrap="none">
            <a:spAutoFit/>
          </a:bodyPr>
          <a:lstStyle/>
          <a:p>
            <a:r>
              <a:rPr lang="zh-CN" altLang="en-US" sz="1400" b="1" dirty="0" smtClean="0"/>
              <a:t>中山大学</a:t>
            </a:r>
            <a:endParaRPr lang="zh-CN" altLang="en-US" sz="1400" b="1" dirty="0"/>
          </a:p>
        </p:txBody>
      </p:sp>
      <p:pic>
        <p:nvPicPr>
          <p:cNvPr id="6" name="图片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Tree>
    <p:extLst>
      <p:ext uri="{BB962C8B-B14F-4D97-AF65-F5344CB8AC3E}">
        <p14:creationId xmlns:p14="http://schemas.microsoft.com/office/powerpoint/2010/main" val="1550049376"/>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1269</Words>
  <Application>Microsoft Office PowerPoint</Application>
  <PresentationFormat>宽屏</PresentationFormat>
  <Paragraphs>128</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微软雅黑</vt:lpstr>
      <vt:lpstr>Arial</vt:lpstr>
      <vt:lpstr>Century Gothic</vt:lpstr>
      <vt:lpstr>Segoe UI</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T ake</cp:lastModifiedBy>
  <cp:revision>70</cp:revision>
  <dcterms:created xsi:type="dcterms:W3CDTF">2015-08-18T02:51:41Z</dcterms:created>
  <dcterms:modified xsi:type="dcterms:W3CDTF">2018-05-15T13:19:05Z</dcterms:modified>
  <cp:category/>
</cp:coreProperties>
</file>