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935" r:id="rId2"/>
  </p:sldMasterIdLst>
  <p:sldIdLst>
    <p:sldId id="256" r:id="rId3"/>
    <p:sldId id="370" r:id="rId4"/>
    <p:sldId id="371" r:id="rId5"/>
    <p:sldId id="260" r:id="rId6"/>
    <p:sldId id="330" r:id="rId7"/>
    <p:sldId id="389" r:id="rId8"/>
    <p:sldId id="392" r:id="rId9"/>
    <p:sldId id="391" r:id="rId10"/>
    <p:sldId id="394" r:id="rId11"/>
    <p:sldId id="397" r:id="rId12"/>
    <p:sldId id="396" r:id="rId13"/>
    <p:sldId id="37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8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842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1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83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86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6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76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35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70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35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749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05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6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6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4A346F3-71CF-48D1-BD88-A9CD27962564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303A5707-8EE3-48F7-98A4-4F6C295421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86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cap="none" dirty="0">
                <a:latin typeface="+mj-ea"/>
              </a:rPr>
              <a:t>Lab 6</a:t>
            </a:r>
            <a:endParaRPr lang="zh-TW" altLang="en-US" b="1" cap="none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b="1" dirty="0">
                <a:latin typeface="+mj-ea"/>
                <a:ea typeface="+mj-ea"/>
              </a:rPr>
              <a:t>2019/04/29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93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401" y="320257"/>
            <a:ext cx="7200900" cy="710738"/>
          </a:xfrm>
        </p:spPr>
        <p:txBody>
          <a:bodyPr/>
          <a:lstStyle/>
          <a:p>
            <a:r>
              <a:rPr lang="en-US" altLang="zh-TW" dirty="0" smtClean="0"/>
              <a:t>Q2 – </a:t>
            </a:r>
            <a:r>
              <a:rPr lang="en-US" altLang="zh-TW" dirty="0" err="1" smtClean="0"/>
              <a:t>FindSum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755009" y="3621578"/>
            <a:ext cx="8305101" cy="2485296"/>
            <a:chOff x="755009" y="1219203"/>
            <a:chExt cx="8305101" cy="2485296"/>
          </a:xfrm>
        </p:grpSpPr>
        <p:sp>
          <p:nvSpPr>
            <p:cNvPr id="5" name="文字方塊 4"/>
            <p:cNvSpPr txBox="1"/>
            <p:nvPr/>
          </p:nvSpPr>
          <p:spPr>
            <a:xfrm>
              <a:off x="1168401" y="1219203"/>
              <a:ext cx="44071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latin typeface="Perpetua" panose="02020502060401020303" pitchFamily="18" charset="0"/>
                </a:rPr>
                <a:t>Description of </a:t>
              </a:r>
              <a:r>
                <a:rPr lang="en-US" altLang="zh-TW" sz="2800" b="1" dirty="0" smtClean="0">
                  <a:latin typeface="Perpetua" panose="02020502060401020303" pitchFamily="18" charset="0"/>
                </a:rPr>
                <a:t>output </a:t>
              </a:r>
              <a:r>
                <a:rPr lang="en-US" altLang="zh-TW" sz="2800" b="1" dirty="0">
                  <a:latin typeface="Perpetua" panose="02020502060401020303" pitchFamily="18" charset="0"/>
                </a:rPr>
                <a:t>value</a:t>
              </a:r>
              <a:endParaRPr lang="zh-TW" altLang="en-US" sz="2800" b="1" dirty="0">
                <a:latin typeface="Perpetua" panose="02020502060401020303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55009" y="1742423"/>
              <a:ext cx="8305101" cy="196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100" dirty="0"/>
                <a:t>　</a:t>
              </a:r>
              <a:r>
                <a:rPr lang="en-US" altLang="zh-TW" sz="2100" dirty="0" smtClean="0"/>
                <a:t>The output should show all the possible pairs with the following requirement.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/>
                <a:t>Add “_” (an underline) between the elements in each pair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/>
                <a:t>Need line feed in the end(</a:t>
              </a:r>
              <a:r>
                <a:rPr lang="zh-TW" altLang="en-US" sz="2000" dirty="0" smtClean="0"/>
                <a:t>需要換行</a:t>
              </a:r>
              <a:r>
                <a:rPr lang="en-US" altLang="zh-TW" sz="2000" dirty="0" smtClean="0"/>
                <a:t>)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/>
                <a:t>Show total amount of pairs</a:t>
              </a:r>
              <a:endParaRPr lang="en-US" altLang="zh-TW" sz="20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55009" y="1111336"/>
            <a:ext cx="8305101" cy="2508379"/>
            <a:chOff x="755009" y="1219203"/>
            <a:chExt cx="8305101" cy="2508379"/>
          </a:xfrm>
        </p:grpSpPr>
        <p:sp>
          <p:nvSpPr>
            <p:cNvPr id="8" name="文字方塊 7"/>
            <p:cNvSpPr txBox="1"/>
            <p:nvPr/>
          </p:nvSpPr>
          <p:spPr>
            <a:xfrm>
              <a:off x="1168401" y="1219203"/>
              <a:ext cx="4193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latin typeface="Perpetua" panose="02020502060401020303" pitchFamily="18" charset="0"/>
                </a:rPr>
                <a:t>Description of </a:t>
              </a:r>
              <a:r>
                <a:rPr lang="en-US" altLang="zh-TW" sz="2800" b="1" dirty="0" smtClean="0">
                  <a:latin typeface="Perpetua" panose="02020502060401020303" pitchFamily="18" charset="0"/>
                </a:rPr>
                <a:t>input </a:t>
              </a:r>
              <a:r>
                <a:rPr lang="en-US" altLang="zh-TW" sz="2800" b="1" dirty="0">
                  <a:latin typeface="Perpetua" panose="02020502060401020303" pitchFamily="18" charset="0"/>
                </a:rPr>
                <a:t>value</a:t>
              </a:r>
              <a:endParaRPr lang="zh-TW" altLang="en-US" sz="2800" b="1" dirty="0">
                <a:latin typeface="Perpetua" panose="02020502060401020303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5009" y="1742423"/>
              <a:ext cx="8305101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100" dirty="0"/>
                <a:t>　</a:t>
              </a:r>
              <a:r>
                <a:rPr lang="en-US" altLang="zh-TW" sz="2100" dirty="0" smtClean="0"/>
                <a:t>The input will ask user to type 1 or 0, which stands for finding sum for </a:t>
              </a:r>
              <a:r>
                <a:rPr lang="en-US" altLang="zh-TW" sz="2100" dirty="0" err="1" smtClean="0"/>
                <a:t>int</a:t>
              </a:r>
              <a:r>
                <a:rPr lang="en-US" altLang="zh-TW" sz="2100" dirty="0" smtClean="0"/>
                <a:t> array     and double array respectively. Also, it will ask user to enter the sum.  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/>
                <a:t>The range for element in </a:t>
              </a:r>
              <a:r>
                <a:rPr lang="en-US" altLang="zh-TW" sz="2000" dirty="0" err="1" smtClean="0"/>
                <a:t>int</a:t>
              </a:r>
              <a:r>
                <a:rPr lang="en-US" altLang="zh-TW" sz="2000" dirty="0" smtClean="0"/>
                <a:t> array is (-500~500)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/>
                <a:t>The range for element in double array is (-500.0~500.0)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4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112221"/>
            <a:ext cx="6587951" cy="6707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26BD220-48D2-4FEB-8840-D8B85B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814" y="794110"/>
            <a:ext cx="3733392" cy="3774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81BA0768-63B7-4710-92E5-80FC41CF76C8}"/>
              </a:ext>
            </a:extLst>
          </p:cNvPr>
          <p:cNvSpPr txBox="1">
            <a:spLocks/>
          </p:cNvSpPr>
          <p:nvPr/>
        </p:nvSpPr>
        <p:spPr>
          <a:xfrm>
            <a:off x="1160661" y="2188478"/>
            <a:ext cx="333584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3B2249-0719-4AE6-BD04-DC77FC749C96}"/>
              </a:ext>
            </a:extLst>
          </p:cNvPr>
          <p:cNvSpPr txBox="1"/>
          <p:nvPr/>
        </p:nvSpPr>
        <p:spPr>
          <a:xfrm>
            <a:off x="1359322" y="1070898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4 6 3 7 1 5 8 2 9 20 4 3 7 3 6</a:t>
            </a:r>
          </a:p>
          <a:p>
            <a:r>
              <a:rPr lang="en-US" altLang="zh-TW" dirty="0" smtClean="0"/>
              <a:t>10  </a:t>
            </a:r>
            <a:endParaRPr lang="en-US" altLang="zh-TW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95B323-703B-4843-B6F6-54C55F739AD5}"/>
              </a:ext>
            </a:extLst>
          </p:cNvPr>
          <p:cNvSpPr/>
          <p:nvPr/>
        </p:nvSpPr>
        <p:spPr>
          <a:xfrm>
            <a:off x="913814" y="3815543"/>
            <a:ext cx="7764379" cy="2923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14">
            <a:extLst>
              <a:ext uri="{FF2B5EF4-FFF2-40B4-BE49-F238E27FC236}">
                <a16:creationId xmlns:a16="http://schemas.microsoft.com/office/drawing/2014/main" id="{026BD220-48D2-4FEB-8840-D8B85B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814" y="3841801"/>
            <a:ext cx="3733392" cy="408301"/>
          </a:xfrm>
        </p:spPr>
        <p:txBody>
          <a:bodyPr/>
          <a:lstStyle/>
          <a:p>
            <a:r>
              <a:rPr lang="en-US" altLang="zh-TW" dirty="0"/>
              <a:t>Sample </a:t>
            </a:r>
            <a:r>
              <a:rPr lang="en-US" altLang="zh-TW" dirty="0" smtClean="0"/>
              <a:t>Input2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C3B2249-0719-4AE6-BD04-DC77FC749C96}"/>
              </a:ext>
            </a:extLst>
          </p:cNvPr>
          <p:cNvSpPr txBox="1"/>
          <p:nvPr/>
        </p:nvSpPr>
        <p:spPr>
          <a:xfrm>
            <a:off x="1359322" y="4136691"/>
            <a:ext cx="593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2.5 8.5 6.5 15.5 26.0 31.5 4.5 6.5 17.0 23.5 15.5 30.0 2.5 17.0 1.0</a:t>
            </a:r>
          </a:p>
          <a:p>
            <a:r>
              <a:rPr lang="en-US" altLang="zh-TW" dirty="0" smtClean="0"/>
              <a:t>32.5  </a:t>
            </a:r>
            <a:endParaRPr lang="en-US" altLang="zh-TW" dirty="0"/>
          </a:p>
        </p:txBody>
      </p:sp>
      <p:sp>
        <p:nvSpPr>
          <p:cNvPr id="23" name="內容版面配置區 14">
            <a:extLst>
              <a:ext uri="{FF2B5EF4-FFF2-40B4-BE49-F238E27FC236}">
                <a16:creationId xmlns:a16="http://schemas.microsoft.com/office/drawing/2014/main" id="{026BD220-48D2-4FEB-8840-D8B85B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814" y="4946143"/>
            <a:ext cx="3733392" cy="408301"/>
          </a:xfrm>
        </p:spPr>
        <p:txBody>
          <a:bodyPr/>
          <a:lstStyle/>
          <a:p>
            <a:r>
              <a:rPr lang="en-US" altLang="zh-TW" dirty="0"/>
              <a:t>Sample </a:t>
            </a:r>
            <a:r>
              <a:rPr lang="en-US" altLang="zh-TW" dirty="0" smtClean="0"/>
              <a:t>Output2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3B2249-0719-4AE6-BD04-DC77FC749C96}"/>
              </a:ext>
            </a:extLst>
          </p:cNvPr>
          <p:cNvSpPr txBox="1"/>
          <p:nvPr/>
        </p:nvSpPr>
        <p:spPr>
          <a:xfrm>
            <a:off x="1370405" y="5261680"/>
            <a:ext cx="896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2.5_30</a:t>
            </a:r>
          </a:p>
          <a:p>
            <a:r>
              <a:rPr lang="en-US" altLang="zh-TW" dirty="0" smtClean="0"/>
              <a:t>6.5_26</a:t>
            </a:r>
          </a:p>
          <a:p>
            <a:r>
              <a:rPr lang="en-US" altLang="zh-TW" dirty="0" smtClean="0"/>
              <a:t>15.5_17</a:t>
            </a:r>
          </a:p>
          <a:p>
            <a:r>
              <a:rPr lang="en-US" altLang="zh-TW" dirty="0" smtClean="0"/>
              <a:t>31.5_1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5" name="內容版面配置區 14">
            <a:extLst>
              <a:ext uri="{FF2B5EF4-FFF2-40B4-BE49-F238E27FC236}">
                <a16:creationId xmlns:a16="http://schemas.microsoft.com/office/drawing/2014/main" id="{026BD220-48D2-4FEB-8840-D8B85B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812" y="1970006"/>
            <a:ext cx="3733392" cy="3774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</a:t>
            </a:r>
            <a:r>
              <a:rPr lang="en-US" altLang="zh-TW" dirty="0" smtClean="0"/>
              <a:t>Output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995B323-703B-4843-B6F6-54C55F739AD5}"/>
              </a:ext>
            </a:extLst>
          </p:cNvPr>
          <p:cNvSpPr/>
          <p:nvPr/>
        </p:nvSpPr>
        <p:spPr>
          <a:xfrm>
            <a:off x="913813" y="687552"/>
            <a:ext cx="7764379" cy="303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3B2249-0719-4AE6-BD04-DC77FC749C96}"/>
              </a:ext>
            </a:extLst>
          </p:cNvPr>
          <p:cNvSpPr txBox="1"/>
          <p:nvPr/>
        </p:nvSpPr>
        <p:spPr>
          <a:xfrm>
            <a:off x="1359322" y="2221272"/>
            <a:ext cx="5116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4_6</a:t>
            </a:r>
          </a:p>
          <a:p>
            <a:r>
              <a:rPr lang="en-US" altLang="zh-TW" dirty="0" smtClean="0"/>
              <a:t>3_7</a:t>
            </a:r>
          </a:p>
          <a:p>
            <a:r>
              <a:rPr lang="en-US" altLang="zh-TW" dirty="0" smtClean="0"/>
              <a:t>1_9</a:t>
            </a:r>
          </a:p>
          <a:p>
            <a:r>
              <a:rPr lang="en-US" altLang="zh-TW" dirty="0" smtClean="0"/>
              <a:t>8_2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93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5860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上機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429789"/>
            <a:ext cx="7200900" cy="4437611"/>
          </a:xfrm>
        </p:spPr>
        <p:txBody>
          <a:bodyPr/>
          <a:lstStyle/>
          <a:p>
            <a:r>
              <a:rPr lang="en-US" altLang="zh-TW" dirty="0"/>
              <a:t>New E3</a:t>
            </a:r>
            <a:r>
              <a:rPr lang="zh-TW" altLang="en-US" dirty="0"/>
              <a:t> 課程網頁內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93" y="2123054"/>
            <a:ext cx="4953693" cy="432952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4289366" y="4887883"/>
            <a:ext cx="515389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84020" y="4912822"/>
            <a:ext cx="1205346" cy="2244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754598" y="4589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考試時間到才會開啟，</a:t>
            </a:r>
            <a:endParaRPr lang="en-US" altLang="zh-TW" dirty="0"/>
          </a:p>
          <a:p>
            <a:r>
              <a:rPr lang="en-US" altLang="zh-TW" dirty="0"/>
              <a:t>10</a:t>
            </a:r>
            <a:r>
              <a:rPr lang="zh-TW" altLang="en-US" dirty="0"/>
              <a:t>分鐘內下載完畢</a:t>
            </a:r>
            <a:endParaRPr lang="en-US" altLang="zh-TW" dirty="0"/>
          </a:p>
        </p:txBody>
      </p:sp>
      <p:sp>
        <p:nvSpPr>
          <p:cNvPr id="9" name="爆炸 2 8"/>
          <p:cNvSpPr/>
          <p:nvPr/>
        </p:nvSpPr>
        <p:spPr>
          <a:xfrm>
            <a:off x="4946073" y="5004262"/>
            <a:ext cx="4197927" cy="1812174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遲到超過</a:t>
            </a:r>
            <a:r>
              <a:rPr lang="en-US" altLang="zh-TW" dirty="0"/>
              <a:t>10</a:t>
            </a:r>
            <a:r>
              <a:rPr lang="zh-TW" altLang="en-US" dirty="0"/>
              <a:t>分鐘，該次以</a:t>
            </a:r>
            <a:r>
              <a:rPr lang="en-US" altLang="zh-TW" dirty="0"/>
              <a:t>0</a:t>
            </a:r>
            <a:r>
              <a:rPr lang="zh-TW" altLang="en-US" dirty="0"/>
              <a:t>分計</a:t>
            </a:r>
          </a:p>
        </p:txBody>
      </p:sp>
    </p:spTree>
    <p:extLst>
      <p:ext uri="{BB962C8B-B14F-4D97-AF65-F5344CB8AC3E}">
        <p14:creationId xmlns:p14="http://schemas.microsoft.com/office/powerpoint/2010/main" val="26872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7748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上機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471353"/>
            <a:ext cx="7200900" cy="439604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91" y="1363287"/>
            <a:ext cx="6374200" cy="531183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6200000">
            <a:off x="3624349" y="4455621"/>
            <a:ext cx="515389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28045" y="4885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點擊下載</a:t>
            </a:r>
          </a:p>
        </p:txBody>
      </p:sp>
      <p:sp>
        <p:nvSpPr>
          <p:cNvPr id="8" name="爆炸 2 7"/>
          <p:cNvSpPr/>
          <p:nvPr/>
        </p:nvSpPr>
        <p:spPr>
          <a:xfrm>
            <a:off x="4497499" y="4592781"/>
            <a:ext cx="3866456" cy="192855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下載完記得先解壓縮，再開始編寫程式</a:t>
            </a:r>
          </a:p>
        </p:txBody>
      </p:sp>
    </p:spTree>
    <p:extLst>
      <p:ext uri="{BB962C8B-B14F-4D97-AF65-F5344CB8AC3E}">
        <p14:creationId xmlns:p14="http://schemas.microsoft.com/office/powerpoint/2010/main" val="295236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450966"/>
            <a:ext cx="7483533" cy="852055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考試規則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8700" y="1130959"/>
            <a:ext cx="7551466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可以翻閱你覺得有幫助的書、講義 </a:t>
            </a:r>
            <a:r>
              <a:rPr lang="en-US" altLang="zh-TW" sz="2000" dirty="0"/>
              <a:t>(</a:t>
            </a:r>
            <a:r>
              <a:rPr lang="zh-TW" altLang="en-US" sz="2000" dirty="0"/>
              <a:t>教室會斷網</a:t>
            </a:r>
            <a:r>
              <a:rPr lang="en-US" altLang="zh-TW" sz="2000" dirty="0"/>
              <a:t>!!)</a:t>
            </a:r>
            <a:endParaRPr lang="zh-TW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不得作弊，違者依校規論處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若有格式錯誤的情形，會將該題分數 </a:t>
            </a:r>
            <a:r>
              <a:rPr lang="en-US" altLang="zh-TW" sz="2000" dirty="0">
                <a:solidFill>
                  <a:srgbClr val="FF0000"/>
                </a:solidFill>
              </a:rPr>
              <a:t>×0.8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/>
              <a:t>計算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/>
              <a:t>本次練習都只需繳交 </a:t>
            </a:r>
            <a:r>
              <a:rPr lang="en-US" altLang="zh-TW" sz="2000" b="1" dirty="0">
                <a:solidFill>
                  <a:srgbClr val="FF0000"/>
                </a:solidFill>
              </a:rPr>
              <a:t>Header file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zh-TW" altLang="en-US" sz="2000" b="1" dirty="0"/>
              <a:t>不得更該 </a:t>
            </a:r>
            <a:r>
              <a:rPr lang="en-US" altLang="zh-TW" sz="2000" b="1" dirty="0"/>
              <a:t>main_Q1.c</a:t>
            </a:r>
            <a:r>
              <a:rPr lang="zh-TW" altLang="en-US" sz="2000" b="1" dirty="0"/>
              <a:t> 中任何內容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zh-TW" altLang="en-US" sz="2000" b="1" dirty="0"/>
              <a:t>繳交時請自行將 </a:t>
            </a:r>
            <a:r>
              <a:rPr lang="en-US" altLang="zh-TW" sz="2000" b="1" dirty="0"/>
              <a:t>Header file </a:t>
            </a:r>
            <a:r>
              <a:rPr lang="zh-TW" altLang="en-US" sz="2000" b="1" dirty="0"/>
              <a:t>檔名改為 學號 </a:t>
            </a:r>
            <a:r>
              <a:rPr lang="en-US" altLang="zh-TW" sz="2000" b="1" dirty="0">
                <a:latin typeface="+mj-ea"/>
                <a:cs typeface="Arial" panose="020B0604020202020204" pitchFamily="34" charset="0"/>
              </a:rPr>
              <a:t>–</a:t>
            </a:r>
            <a:r>
              <a:rPr lang="zh-TW" altLang="en-US" sz="2000" b="1" dirty="0"/>
              <a:t> 題號</a:t>
            </a:r>
            <a:r>
              <a:rPr lang="en-US" altLang="zh-TW" sz="2000" b="1" dirty="0"/>
              <a:t/>
            </a:r>
            <a:br>
              <a:rPr lang="en-US" altLang="zh-TW" sz="2000" b="1" dirty="0"/>
            </a:br>
            <a:r>
              <a:rPr lang="zh-TW" altLang="en-US" sz="2000" b="1" dirty="0"/>
              <a:t>如：</a:t>
            </a:r>
            <a:r>
              <a:rPr lang="en-US" altLang="zh-TW" sz="2000" b="1" dirty="0"/>
              <a:t>0756704-1.h</a:t>
            </a:r>
            <a:br>
              <a:rPr lang="en-US" altLang="zh-TW" sz="2000" b="1" dirty="0"/>
            </a:br>
            <a:r>
              <a:rPr lang="zh-TW" altLang="en-US" sz="2000" b="1" dirty="0"/>
              <a:t>註：不需變更 </a:t>
            </a:r>
            <a:r>
              <a:rPr lang="en-US" altLang="zh-TW" sz="2000" b="1" dirty="0"/>
              <a:t>ifndef, define, include</a:t>
            </a:r>
            <a:r>
              <a:rPr lang="zh-TW" altLang="en-US" sz="2000" b="1" dirty="0"/>
              <a:t> 的檔名</a:t>
            </a:r>
            <a:endParaRPr lang="en-US" altLang="zh-TW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總共只有</a:t>
            </a:r>
            <a:r>
              <a:rPr lang="zh-TW" altLang="en-US" sz="2000" dirty="0">
                <a:solidFill>
                  <a:srgbClr val="FF0000"/>
                </a:solidFill>
              </a:rPr>
              <a:t>一次</a:t>
            </a:r>
            <a:r>
              <a:rPr lang="zh-TW" altLang="en-US" sz="2000" dirty="0"/>
              <a:t>繳交機會，請務必確認格式正確後，再舉手找助教繳交。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</a:rPr>
              <a:t>行動電子產品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手機、平板電腦等等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請收在包包內，不要放在桌面上或使用它。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2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85553"/>
          </a:xfrm>
        </p:spPr>
        <p:txBody>
          <a:bodyPr/>
          <a:lstStyle/>
          <a:p>
            <a:r>
              <a:rPr lang="en-US" altLang="zh-TW" dirty="0"/>
              <a:t>Header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38349"/>
            <a:ext cx="7200900" cy="5403273"/>
          </a:xfrm>
        </p:spPr>
        <p:txBody>
          <a:bodyPr>
            <a:normAutofit/>
          </a:bodyPr>
          <a:lstStyle/>
          <a:p>
            <a:r>
              <a:rPr lang="en-US" altLang="zh-TW" dirty="0"/>
              <a:t>Header file contains function declarations and macro definitions to be shared between several source files.</a:t>
            </a:r>
          </a:p>
          <a:p>
            <a:r>
              <a:rPr lang="en-US" altLang="zh-TW" dirty="0"/>
              <a:t>For 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Header file (*.h) </a:t>
            </a:r>
            <a:r>
              <a:rPr lang="en-US" altLang="zh-TW" u="sng" dirty="0"/>
              <a:t>, </a:t>
            </a:r>
            <a:r>
              <a:rPr lang="en-US" altLang="zh-TW" b="1" u="sng" dirty="0"/>
              <a:t>you can add any function or declaration </a:t>
            </a:r>
            <a:r>
              <a:rPr lang="en-US" altLang="zh-TW" b="1" u="sng" dirty="0">
                <a:solidFill>
                  <a:srgbClr val="FF0000"/>
                </a:solidFill>
              </a:rPr>
              <a:t>except</a:t>
            </a:r>
            <a:r>
              <a:rPr lang="en-US" altLang="zh-TW" b="1" u="sng" dirty="0"/>
              <a:t> main function</a:t>
            </a:r>
            <a:endParaRPr lang="zh-TW" altLang="en-US" b="1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6" y="2685833"/>
            <a:ext cx="3052548" cy="23711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672671"/>
            <a:ext cx="2741250" cy="1672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2124" y="485463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984269" y="2851265"/>
            <a:ext cx="2435629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081549" y="3557847"/>
            <a:ext cx="1163782" cy="556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401" y="320257"/>
            <a:ext cx="7200900" cy="710738"/>
          </a:xfrm>
        </p:spPr>
        <p:txBody>
          <a:bodyPr/>
          <a:lstStyle/>
          <a:p>
            <a:r>
              <a:rPr lang="en-US" altLang="zh-TW" dirty="0"/>
              <a:t>Q1 – Array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8401" y="1219203"/>
            <a:ext cx="1996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Perpetua" panose="02020502060401020303" pitchFamily="18" charset="0"/>
              </a:rPr>
              <a:t>Description</a:t>
            </a:r>
            <a:endParaRPr lang="zh-TW" altLang="en-US" sz="2800" b="1" dirty="0">
              <a:latin typeface="Perpetua" panose="02020502060401020303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009" y="1742423"/>
            <a:ext cx="83051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/>
              <a:t>　</a:t>
            </a:r>
            <a:r>
              <a:rPr lang="en-US" altLang="zh-TW" sz="2100" dirty="0"/>
              <a:t>Create a simple class template name Array which contains functions below: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100" dirty="0"/>
              <a:t>Constructor: set the initial array value and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100" dirty="0" smtClean="0"/>
              <a:t>Destructor</a:t>
            </a:r>
            <a:endParaRPr lang="en-US" altLang="zh-TW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100" dirty="0" err="1" smtClean="0"/>
              <a:t>find_max</a:t>
            </a:r>
            <a:r>
              <a:rPr lang="en" altLang="zh-TW" sz="2100" dirty="0" smtClean="0"/>
              <a:t>: return the biggest value in the array.</a:t>
            </a:r>
            <a:endParaRPr lang="en" altLang="zh-TW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100" dirty="0" err="1"/>
              <a:t>find_min</a:t>
            </a:r>
            <a:r>
              <a:rPr lang="en" altLang="zh-TW" sz="2100" dirty="0"/>
              <a:t>: return the </a:t>
            </a:r>
            <a:r>
              <a:rPr lang="en" altLang="zh-TW" sz="2100" dirty="0" smtClean="0"/>
              <a:t>smallest </a:t>
            </a:r>
            <a:r>
              <a:rPr lang="en" altLang="zh-TW" sz="2100" dirty="0"/>
              <a:t>value in the array. </a:t>
            </a:r>
            <a:endParaRPr lang="en" altLang="zh-TW" sz="2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TW" sz="2100" dirty="0" smtClean="0"/>
              <a:t>seek_index</a:t>
            </a:r>
            <a:r>
              <a:rPr lang="en" altLang="zh-TW" sz="2100" dirty="0"/>
              <a:t>: seek and return the index of the input parameter, if the parameter isn’t exist return -1.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TW" sz="2100" dirty="0"/>
              <a:t>calculate: calculate and return a special value by summing up the value in odd and even position </a:t>
            </a:r>
            <a:r>
              <a:rPr lang="en" altLang="zh-TW" sz="2100" b="1" dirty="0"/>
              <a:t>(not </a:t>
            </a:r>
            <a:r>
              <a:rPr lang="en" altLang="zh-TW" sz="2100" b="1" dirty="0" smtClean="0"/>
              <a:t>index</a:t>
            </a:r>
            <a:r>
              <a:rPr lang="en-US" altLang="zh-TW" sz="2100" b="1" dirty="0" smtClean="0"/>
              <a:t>!!!!</a:t>
            </a:r>
            <a:r>
              <a:rPr lang="en" altLang="zh-TW" sz="2100" b="1" dirty="0" smtClean="0"/>
              <a:t>) </a:t>
            </a:r>
            <a:r>
              <a:rPr lang="en" altLang="zh-TW" sz="2100" dirty="0" smtClean="0"/>
              <a:t>separately, </a:t>
            </a:r>
            <a:r>
              <a:rPr lang="en" altLang="zh-TW" sz="2100" dirty="0"/>
              <a:t>and subtracts the sum of even position from the sum of odd position.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TW" sz="2100" dirty="0"/>
              <a:t>display: print all the value in the array with following format: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" altLang="zh-TW" sz="2100" dirty="0"/>
              <a:t>Add “_” (an underline) between each output value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" altLang="zh-TW" sz="2100" dirty="0"/>
              <a:t>Need line feed in the end(</a:t>
            </a:r>
            <a:r>
              <a:rPr lang="zh-CN" altLang="en-US" sz="2100" dirty="0"/>
              <a:t>需要換行</a:t>
            </a:r>
            <a:r>
              <a:rPr lang="en" altLang="zh-TW" sz="2100" dirty="0"/>
              <a:t>)</a:t>
            </a:r>
            <a:r>
              <a:rPr lang="en-US" altLang="zh-TW" sz="2100" dirty="0"/>
              <a:t>.</a:t>
            </a:r>
            <a:endParaRPr lang="en" altLang="zh-TW" sz="2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28872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401" y="320257"/>
            <a:ext cx="7200900" cy="710738"/>
          </a:xfrm>
        </p:spPr>
        <p:txBody>
          <a:bodyPr/>
          <a:lstStyle/>
          <a:p>
            <a:r>
              <a:rPr lang="en-US" altLang="zh-TW" dirty="0"/>
              <a:t>Q1 – Array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8401" y="1219203"/>
            <a:ext cx="428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Perpetua" panose="02020502060401020303" pitchFamily="18" charset="0"/>
              </a:rPr>
              <a:t>Description of input value</a:t>
            </a:r>
            <a:endParaRPr lang="zh-TW" altLang="en-US" sz="2800" b="1" dirty="0">
              <a:latin typeface="Perpetua" panose="02020502060401020303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009" y="1742423"/>
            <a:ext cx="83051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dirty="0"/>
              <a:t>　</a:t>
            </a:r>
            <a:r>
              <a:rPr lang="en-US" altLang="zh-TW" sz="2100" dirty="0"/>
              <a:t>Your program </a:t>
            </a:r>
            <a:r>
              <a:rPr lang="en-US" altLang="zh-TW" sz="2100" dirty="0" smtClean="0"/>
              <a:t>is supposed </a:t>
            </a:r>
            <a:r>
              <a:rPr lang="en-US" altLang="zh-TW" sz="2100" dirty="0"/>
              <a:t>to be able to handle “ </a:t>
            </a:r>
            <a:r>
              <a:rPr lang="en-US" altLang="zh-TW" sz="2100" dirty="0" err="1"/>
              <a:t>int</a:t>
            </a:r>
            <a:r>
              <a:rPr lang="en-US" altLang="zh-TW" sz="2100" dirty="0"/>
              <a:t> ” and “ double ” </a:t>
            </a:r>
            <a:r>
              <a:rPr lang="en-US" altLang="zh-TW" sz="2100" dirty="0" smtClean="0"/>
              <a:t>format</a:t>
            </a:r>
            <a:endParaRPr lang="en-US" altLang="zh-TW" sz="2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/>
              <a:t>First value represents the datatype of test data : </a:t>
            </a:r>
          </a:p>
          <a:p>
            <a:pPr>
              <a:lnSpc>
                <a:spcPct val="150000"/>
              </a:lnSpc>
            </a:pPr>
            <a:r>
              <a:rPr lang="en-US" altLang="zh-TW" sz="2100" dirty="0"/>
              <a:t>	if it’s 1, the input will be </a:t>
            </a:r>
            <a:r>
              <a:rPr lang="en-US" altLang="zh-TW" sz="2100" dirty="0" smtClean="0"/>
              <a:t>integer; otherwise, double</a:t>
            </a:r>
            <a:endParaRPr lang="en-US" altLang="zh-TW" sz="2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/>
              <a:t>Second value represents the length of the </a:t>
            </a:r>
            <a:r>
              <a:rPr lang="en-US" altLang="zh-TW" sz="2100" dirty="0" smtClean="0"/>
              <a:t>array</a:t>
            </a:r>
            <a:endParaRPr lang="en-US" altLang="zh-TW" sz="2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/>
              <a:t>Then the following </a:t>
            </a:r>
            <a:r>
              <a:rPr lang="en-US" altLang="zh-TW" sz="2100" dirty="0" smtClean="0"/>
              <a:t>values are the values </a:t>
            </a:r>
            <a:r>
              <a:rPr lang="en-US" altLang="zh-TW" sz="2100" dirty="0"/>
              <a:t>of </a:t>
            </a:r>
            <a:r>
              <a:rPr lang="en-US" altLang="zh-TW" sz="2100" dirty="0" smtClean="0"/>
              <a:t>array</a:t>
            </a:r>
            <a:endParaRPr lang="en-US" altLang="zh-TW" sz="2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/>
              <a:t>Last two values </a:t>
            </a:r>
            <a:r>
              <a:rPr lang="en-US" altLang="zh-TW" sz="2100" dirty="0" smtClean="0"/>
              <a:t>are </a:t>
            </a:r>
            <a:r>
              <a:rPr lang="en-US" altLang="zh-TW" sz="2100" dirty="0"/>
              <a:t>the </a:t>
            </a:r>
            <a:r>
              <a:rPr lang="en-US" altLang="zh-TW" sz="2100" dirty="0" smtClean="0"/>
              <a:t>values </a:t>
            </a:r>
            <a:r>
              <a:rPr lang="en-US" altLang="zh-TW" sz="2100" dirty="0"/>
              <a:t>which are going to be </a:t>
            </a:r>
            <a:r>
              <a:rPr lang="en-US" altLang="zh-TW" dirty="0" smtClean="0"/>
              <a:t>sought</a:t>
            </a: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1554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587951" cy="6707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26BD220-48D2-4FEB-8840-D8B85B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814" y="1711354"/>
            <a:ext cx="3733392" cy="4521666"/>
          </a:xfrm>
        </p:spPr>
        <p:txBody>
          <a:bodyPr/>
          <a:lstStyle/>
          <a:p>
            <a:r>
              <a:rPr lang="en-US" altLang="zh-TW" dirty="0"/>
              <a:t>Sample Input1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Sample Input2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95B323-703B-4843-B6F6-54C55F739AD5}"/>
              </a:ext>
            </a:extLst>
          </p:cNvPr>
          <p:cNvSpPr/>
          <p:nvPr/>
        </p:nvSpPr>
        <p:spPr>
          <a:xfrm>
            <a:off x="914108" y="1644242"/>
            <a:ext cx="3582393" cy="466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81BA0768-63B7-4710-92E5-80FC41CF76C8}"/>
              </a:ext>
            </a:extLst>
          </p:cNvPr>
          <p:cNvSpPr txBox="1">
            <a:spLocks/>
          </p:cNvSpPr>
          <p:nvPr/>
        </p:nvSpPr>
        <p:spPr>
          <a:xfrm>
            <a:off x="1160661" y="2188478"/>
            <a:ext cx="333584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3B2249-0719-4AE6-BD04-DC77FC749C96}"/>
              </a:ext>
            </a:extLst>
          </p:cNvPr>
          <p:cNvSpPr txBox="1"/>
          <p:nvPr/>
        </p:nvSpPr>
        <p:spPr>
          <a:xfrm>
            <a:off x="1392573" y="2188478"/>
            <a:ext cx="22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  </a:t>
            </a:r>
            <a:r>
              <a:rPr lang="en-US" altLang="zh-TW" dirty="0" smtClean="0"/>
              <a:t>235 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 </a:t>
            </a:r>
            <a:r>
              <a:rPr lang="zh-TW" altLang="en-US" dirty="0" smtClean="0"/>
              <a:t> </a:t>
            </a:r>
            <a:r>
              <a:rPr lang="en-US" altLang="zh-TW" dirty="0" smtClean="0"/>
              <a:t>497 </a:t>
            </a:r>
            <a:r>
              <a:rPr lang="zh-TW" altLang="en-US" dirty="0" smtClean="0"/>
              <a:t> </a:t>
            </a:r>
            <a:r>
              <a:rPr lang="en-US" altLang="zh-TW" dirty="0" smtClean="0"/>
              <a:t>32 </a:t>
            </a:r>
            <a:r>
              <a:rPr lang="zh-TW" altLang="en-US" dirty="0" smtClean="0"/>
              <a:t> </a:t>
            </a:r>
            <a:r>
              <a:rPr lang="en-US" altLang="zh-TW" dirty="0" smtClean="0"/>
              <a:t>331</a:t>
            </a:r>
            <a:endParaRPr lang="en-US" altLang="zh-TW" dirty="0"/>
          </a:p>
          <a:p>
            <a:r>
              <a:rPr lang="en-US" altLang="zh-TW" dirty="0"/>
              <a:t>497 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endParaRPr lang="en-US" altLang="zh-TW" dirty="0"/>
          </a:p>
        </p:txBody>
      </p:sp>
      <p:sp>
        <p:nvSpPr>
          <p:cNvPr id="8" name="內容版面配置區 14">
            <a:extLst>
              <a:ext uri="{FF2B5EF4-FFF2-40B4-BE49-F238E27FC236}">
                <a16:creationId xmlns:a16="http://schemas.microsoft.com/office/drawing/2014/main" id="{BDFF3247-DEA8-4157-8220-33B65D5F7234}"/>
              </a:ext>
            </a:extLst>
          </p:cNvPr>
          <p:cNvSpPr txBox="1">
            <a:spLocks/>
          </p:cNvSpPr>
          <p:nvPr/>
        </p:nvSpPr>
        <p:spPr>
          <a:xfrm>
            <a:off x="4532613" y="1712752"/>
            <a:ext cx="3733392" cy="452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Sample Output1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Sample Output2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432A58-ECF5-4552-96F2-17F7477E37F6}"/>
              </a:ext>
            </a:extLst>
          </p:cNvPr>
          <p:cNvSpPr/>
          <p:nvPr/>
        </p:nvSpPr>
        <p:spPr>
          <a:xfrm>
            <a:off x="4532907" y="1645640"/>
            <a:ext cx="3582393" cy="466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14">
            <a:extLst>
              <a:ext uri="{FF2B5EF4-FFF2-40B4-BE49-F238E27FC236}">
                <a16:creationId xmlns:a16="http://schemas.microsoft.com/office/drawing/2014/main" id="{52E00D4C-D603-41BA-BA30-DF715A7D7DBB}"/>
              </a:ext>
            </a:extLst>
          </p:cNvPr>
          <p:cNvSpPr txBox="1">
            <a:spLocks/>
          </p:cNvSpPr>
          <p:nvPr/>
        </p:nvSpPr>
        <p:spPr>
          <a:xfrm>
            <a:off x="4779460" y="2189876"/>
            <a:ext cx="3335840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637E3F-A70B-425E-BEE9-8D36E56B4D5E}"/>
              </a:ext>
            </a:extLst>
          </p:cNvPr>
          <p:cNvSpPr txBox="1"/>
          <p:nvPr/>
        </p:nvSpPr>
        <p:spPr>
          <a:xfrm>
            <a:off x="4879118" y="2199021"/>
            <a:ext cx="333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7_235_128_497_32_331</a:t>
            </a:r>
          </a:p>
          <a:p>
            <a:r>
              <a:rPr lang="en-US" altLang="zh-TW" dirty="0"/>
              <a:t>-896</a:t>
            </a:r>
          </a:p>
          <a:p>
            <a:r>
              <a:rPr lang="en-US" altLang="zh-TW" dirty="0"/>
              <a:t>3_0</a:t>
            </a:r>
          </a:p>
          <a:p>
            <a:r>
              <a:rPr lang="en-US" altLang="zh-TW" dirty="0"/>
              <a:t>7_497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B07D2B-085B-4547-A3EF-AB7D2C299C98}"/>
              </a:ext>
            </a:extLst>
          </p:cNvPr>
          <p:cNvSpPr txBox="1"/>
          <p:nvPr/>
        </p:nvSpPr>
        <p:spPr>
          <a:xfrm>
            <a:off x="1392572" y="4470277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 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 smtClean="0"/>
              <a:t>0.5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9.5 </a:t>
            </a:r>
            <a:r>
              <a:rPr lang="zh-TW" altLang="en-US" dirty="0" smtClean="0"/>
              <a:t> </a:t>
            </a:r>
            <a:r>
              <a:rPr lang="en-US" altLang="zh-TW" dirty="0" smtClean="0"/>
              <a:t>4.77 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2.55</a:t>
            </a:r>
          </a:p>
          <a:p>
            <a:r>
              <a:rPr lang="en-US" altLang="zh-TW" dirty="0" smtClean="0"/>
              <a:t>12.7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0.5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2F113C-7D06-9244-A71B-CC000CFFF8E9}"/>
              </a:ext>
            </a:extLst>
          </p:cNvPr>
          <p:cNvSpPr txBox="1"/>
          <p:nvPr/>
        </p:nvSpPr>
        <p:spPr>
          <a:xfrm>
            <a:off x="4911714" y="4470276"/>
            <a:ext cx="333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0.5_9.5_4.77_-2.55</a:t>
            </a:r>
          </a:p>
          <a:p>
            <a:r>
              <a:rPr lang="en-US" altLang="zh-TW" dirty="0"/>
              <a:t>-1.68</a:t>
            </a:r>
          </a:p>
          <a:p>
            <a:r>
              <a:rPr lang="en-US" altLang="zh-TW" dirty="0"/>
              <a:t>-1_0</a:t>
            </a:r>
          </a:p>
          <a:p>
            <a:r>
              <a:rPr lang="en-US" altLang="zh-TW" dirty="0"/>
              <a:t>-2.55_9.5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401" y="320257"/>
            <a:ext cx="7200900" cy="710738"/>
          </a:xfrm>
        </p:spPr>
        <p:txBody>
          <a:bodyPr/>
          <a:lstStyle/>
          <a:p>
            <a:r>
              <a:rPr lang="en-US" altLang="zh-TW" dirty="0" smtClean="0"/>
              <a:t>Q2 </a:t>
            </a:r>
            <a:r>
              <a:rPr lang="en-US" altLang="zh-TW" dirty="0"/>
              <a:t>– </a:t>
            </a:r>
            <a:r>
              <a:rPr lang="en-US" altLang="zh-TW" dirty="0" err="1" smtClean="0"/>
              <a:t>FindSum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8401" y="1219203"/>
            <a:ext cx="1996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Perpetua" panose="02020502060401020303" pitchFamily="18" charset="0"/>
              </a:rPr>
              <a:t>Description</a:t>
            </a:r>
            <a:endParaRPr lang="zh-TW" altLang="en-US" sz="2800" b="1" dirty="0">
              <a:latin typeface="Perpetua" panose="02020502060401020303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009" y="1742423"/>
            <a:ext cx="8305101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100" dirty="0"/>
              <a:t>　</a:t>
            </a:r>
            <a:r>
              <a:rPr lang="en-US" altLang="zh-TW" sz="2100" dirty="0" smtClean="0"/>
              <a:t>Given an array of numbers and a specific sum, print out the pairs whose </a:t>
            </a:r>
            <a:r>
              <a:rPr lang="en-US" altLang="zh-TW" sz="2100" dirty="0" smtClean="0"/>
              <a:t>value </a:t>
            </a:r>
            <a:r>
              <a:rPr lang="en-US" altLang="zh-TW" sz="2100" dirty="0" smtClean="0"/>
              <a:t>add</a:t>
            </a:r>
          </a:p>
          <a:p>
            <a:pPr>
              <a:lnSpc>
                <a:spcPct val="150000"/>
              </a:lnSpc>
            </a:pPr>
            <a:r>
              <a:rPr lang="en-US" altLang="zh-TW" sz="2100" dirty="0" smtClean="0"/>
              <a:t>up to the sum.  Your program </a:t>
            </a:r>
            <a:r>
              <a:rPr lang="en-US" altLang="zh-TW" sz="2100" dirty="0" smtClean="0"/>
              <a:t>is </a:t>
            </a:r>
            <a:r>
              <a:rPr lang="en-US" altLang="zh-TW" sz="2100" dirty="0" smtClean="0"/>
              <a:t>supposed to be able to handle “</a:t>
            </a:r>
            <a:r>
              <a:rPr lang="en-US" altLang="zh-TW" sz="2100" dirty="0" err="1" smtClean="0"/>
              <a:t>int</a:t>
            </a:r>
            <a:r>
              <a:rPr lang="en-US" altLang="zh-TW" sz="2100" dirty="0" smtClean="0"/>
              <a:t>” and “double” format. </a:t>
            </a:r>
            <a:endParaRPr lang="en-US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dirty="0"/>
              <a:t> </a:t>
            </a:r>
            <a:r>
              <a:rPr lang="en-US" altLang="zh-TW" sz="2100" dirty="0" smtClean="0"/>
              <a:t>   [Caution] In the following example, only consider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the first pair </a:t>
            </a:r>
            <a:r>
              <a:rPr lang="en-US" altLang="zh-TW" sz="2100" dirty="0" smtClean="0"/>
              <a:t>that adds up to the sum. </a:t>
            </a:r>
            <a:r>
              <a:rPr lang="en-US" altLang="zh-TW" sz="2100" dirty="0"/>
              <a:t>F</a:t>
            </a:r>
            <a:r>
              <a:rPr lang="en-US" altLang="zh-TW" sz="2100" dirty="0" smtClean="0"/>
              <a:t>rom the Sample Input 1,we know that 3 comes before 7. Thus, only consider the </a:t>
            </a:r>
            <a:r>
              <a:rPr lang="en-US" altLang="zh-TW" sz="2100" dirty="0" smtClean="0">
                <a:solidFill>
                  <a:srgbClr val="FF0000"/>
                </a:solidFill>
              </a:rPr>
              <a:t>(3,7) </a:t>
            </a:r>
            <a:r>
              <a:rPr lang="en-US" altLang="zh-TW" sz="2100" dirty="0" smtClean="0"/>
              <a:t>pair and </a:t>
            </a:r>
            <a:r>
              <a:rPr lang="en-US" altLang="zh-TW" sz="2100" dirty="0" smtClean="0">
                <a:solidFill>
                  <a:srgbClr val="FF0000"/>
                </a:solidFill>
              </a:rPr>
              <a:t>(7,3)  </a:t>
            </a:r>
            <a:r>
              <a:rPr lang="en-US" altLang="zh-TW" sz="2100" dirty="0" smtClean="0"/>
              <a:t>will not be considered. Also, only allow the pair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appears once</a:t>
            </a:r>
            <a:r>
              <a:rPr lang="en-US" altLang="zh-TW" sz="2100" dirty="0" smtClean="0"/>
              <a:t>.</a:t>
            </a:r>
            <a:endParaRPr lang="en-US" altLang="zh-TW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訂 2">
      <a:majorFont>
        <a:latin typeface="Perpetua"/>
        <a:ea typeface="微軟正黑體"/>
        <a:cs typeface=""/>
      </a:majorFont>
      <a:minorFont>
        <a:latin typeface="Perpetua"/>
        <a:ea typeface="微軟正黑體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6089</TotalTime>
  <Words>262</Words>
  <Application>Microsoft Office PowerPoint</Application>
  <PresentationFormat>如螢幕大小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Franklin Gothic Book</vt:lpstr>
      <vt:lpstr>Perpetua</vt:lpstr>
      <vt:lpstr>Wingdings 2</vt:lpstr>
      <vt:lpstr>HDOfficeLightV0</vt:lpstr>
      <vt:lpstr>Crop</vt:lpstr>
      <vt:lpstr>Lab 6</vt:lpstr>
      <vt:lpstr>上機 (1)</vt:lpstr>
      <vt:lpstr>上機 (1)</vt:lpstr>
      <vt:lpstr>考試規則</vt:lpstr>
      <vt:lpstr>Header file</vt:lpstr>
      <vt:lpstr>Q1 – Array</vt:lpstr>
      <vt:lpstr>Q1 – Array</vt:lpstr>
      <vt:lpstr>Example</vt:lpstr>
      <vt:lpstr>Q2 – FindSum</vt:lpstr>
      <vt:lpstr>Q2 – FindSum </vt:lpstr>
      <vt:lpstr>Example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Quiz</dc:title>
  <dc:creator>Yuki</dc:creator>
  <cp:lastModifiedBy>Todd</cp:lastModifiedBy>
  <cp:revision>285</cp:revision>
  <dcterms:created xsi:type="dcterms:W3CDTF">2018-10-26T04:47:53Z</dcterms:created>
  <dcterms:modified xsi:type="dcterms:W3CDTF">2019-04-29T10:14:04Z</dcterms:modified>
</cp:coreProperties>
</file>