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5" r:id="rId12"/>
    <p:sldId id="269" r:id="rId13"/>
    <p:sldId id="26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2" autoAdjust="0"/>
  </p:normalViewPr>
  <p:slideViewPr>
    <p:cSldViewPr snapToGrid="0">
      <p:cViewPr varScale="1">
        <p:scale>
          <a:sx n="77" d="100"/>
          <a:sy n="77"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6.xml"/><Relationship Id="rId5" Type="http://schemas.openxmlformats.org/officeDocument/2006/relationships/image" Target="../media/image5.jfif"/><Relationship Id="rId4" Type="http://schemas.openxmlformats.org/officeDocument/2006/relationships/image" Target="../media/image4.jf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Rohith.P</a:t>
            </a:r>
            <a:r>
              <a:rPr lang="en-US" sz="2000" b="1" dirty="0" smtClean="0">
                <a:solidFill>
                  <a:schemeClr val="accent1">
                    <a:lumMod val="75000"/>
                  </a:schemeClr>
                </a:solidFill>
                <a:latin typeface="Arial"/>
                <a:cs typeface="Arial"/>
              </a:rPr>
              <a:t>-PSV College of Engineering and Technology-Computer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dirty="0"/>
              <a:t>In conclusion, </a:t>
            </a:r>
            <a:r>
              <a:rPr lang="en-US" b="1" dirty="0" err="1"/>
              <a:t>keyloggers</a:t>
            </a:r>
            <a:r>
              <a:rPr lang="en-US" dirty="0"/>
              <a:t> occupy a complex space in the digital landscape. Let’s summarize</a:t>
            </a:r>
            <a:r>
              <a:rPr lang="en-US" dirty="0" smtClean="0"/>
              <a:t>:</a:t>
            </a:r>
          </a:p>
          <a:p>
            <a:pPr marL="305435" indent="-305435"/>
            <a:r>
              <a:rPr lang="en-US" sz="2000" dirty="0"/>
              <a:t> </a:t>
            </a:r>
            <a:r>
              <a:rPr lang="en-US" dirty="0"/>
              <a:t>Corporations and parents may use them legally and transparently.</a:t>
            </a:r>
          </a:p>
          <a:p>
            <a:pPr marL="305435" indent="-305435"/>
            <a:r>
              <a:rPr lang="en-US" dirty="0"/>
              <a:t>Unauthorized </a:t>
            </a:r>
            <a:r>
              <a:rPr lang="en-US" dirty="0" err="1"/>
              <a:t>keyloggers</a:t>
            </a:r>
            <a:r>
              <a:rPr lang="en-US" dirty="0"/>
              <a:t> can compromise sensitive data.</a:t>
            </a:r>
          </a:p>
          <a:p>
            <a:pPr marL="305435" indent="-305435"/>
            <a:r>
              <a:rPr lang="en-US" dirty="0"/>
              <a:t>Behavioral biometrics and AI will play a role.</a:t>
            </a:r>
          </a:p>
          <a:p>
            <a:pPr marL="305435" indent="-305435"/>
            <a:r>
              <a:rPr lang="en-US" dirty="0"/>
              <a:t>Educating users about </a:t>
            </a:r>
            <a:r>
              <a:rPr lang="en-US" dirty="0" err="1"/>
              <a:t>keyloggers</a:t>
            </a:r>
            <a:r>
              <a:rPr lang="en-US" dirty="0"/>
              <a:t> is crucial.</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IN" sz="3200" dirty="0">
                <a:solidFill>
                  <a:srgbClr val="0F0F0F"/>
                </a:solidFill>
                <a:ea typeface="+mn-lt"/>
                <a:cs typeface="+mn-lt"/>
              </a:rPr>
              <a:t>Example</a:t>
            </a:r>
            <a:r>
              <a:rPr lang="en-IN" sz="3200" dirty="0" smtClean="0">
                <a:solidFill>
                  <a:srgbClr val="0F0F0F"/>
                </a:solidFill>
                <a:ea typeface="+mn-lt"/>
                <a:cs typeface="+mn-lt"/>
              </a:rPr>
              <a:t>:</a:t>
            </a:r>
            <a:r>
              <a:rPr lang="en-US" dirty="0"/>
              <a:t>“</a:t>
            </a:r>
            <a:r>
              <a:rPr lang="en-US" dirty="0" err="1" smtClean="0"/>
              <a:t>Keyloggers</a:t>
            </a:r>
            <a:r>
              <a:rPr lang="en-US" dirty="0" smtClean="0"/>
              <a:t> </a:t>
            </a:r>
            <a:r>
              <a:rPr lang="en-US" dirty="0"/>
              <a:t>pose a significant threat to user privacy and data security. These stealthy programs or devices silently record keystrokes, capturing sensitive information such as passwords, credit card details, and personal messages. Detecting and preventing </a:t>
            </a:r>
            <a:r>
              <a:rPr lang="en-US" dirty="0" err="1" smtClean="0"/>
              <a:t>keyloggers</a:t>
            </a:r>
            <a:r>
              <a:rPr lang="en-US" dirty="0" smtClean="0"/>
              <a:t> </a:t>
            </a:r>
            <a:r>
              <a:rPr lang="en-US" dirty="0"/>
              <a:t>is essential to safeguard user data and maintain trust in digital systems.”</a:t>
            </a:r>
          </a:p>
          <a:p>
            <a:pPr marL="0" indent="0">
              <a:buNone/>
            </a:pPr>
            <a:r>
              <a:rPr lang="en-US" dirty="0"/>
              <a:t/>
            </a:r>
            <a:br>
              <a:rPr lang="en-US" dirty="0"/>
            </a:b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57562"/>
            <a:ext cx="11029616" cy="56871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8059" y="1126273"/>
            <a:ext cx="11842595" cy="5731728"/>
          </a:xfrm>
        </p:spPr>
        <p:txBody>
          <a:bodyPr vert="horz" lIns="91440" tIns="45720" rIns="91440" bIns="45720" rtlCol="0" anchor="ctr">
            <a:noAutofit/>
          </a:bodyPr>
          <a:lstStyle/>
          <a:p>
            <a:pPr>
              <a:buFont typeface="Wingdings" panose="05000000000000000000" pitchFamily="2" charset="2"/>
              <a:buChar char="v"/>
            </a:pPr>
            <a:r>
              <a:rPr lang="en-US" b="1" dirty="0"/>
              <a:t>Anti-Malware Software</a:t>
            </a:r>
            <a:r>
              <a:rPr lang="en-US" dirty="0"/>
              <a:t>:</a:t>
            </a:r>
          </a:p>
          <a:p>
            <a:pPr lvl="1"/>
            <a:r>
              <a:rPr lang="en-US" dirty="0"/>
              <a:t>Utilize robust anti-malware software that includes </a:t>
            </a:r>
            <a:r>
              <a:rPr lang="en-US" dirty="0" err="1"/>
              <a:t>keylogger</a:t>
            </a:r>
            <a:r>
              <a:rPr lang="en-US" dirty="0"/>
              <a:t> detection capabilities. Regularly update and scan your system to identify and remove any malicious software, including </a:t>
            </a:r>
            <a:r>
              <a:rPr lang="en-US" dirty="0" err="1" smtClean="0"/>
              <a:t>keylogger</a:t>
            </a:r>
            <a:r>
              <a:rPr lang="en-US" dirty="0" smtClean="0"/>
              <a:t>.</a:t>
            </a:r>
            <a:endParaRPr lang="en-US" dirty="0"/>
          </a:p>
          <a:p>
            <a:pPr lvl="1"/>
            <a:r>
              <a:rPr lang="en-US" b="1" dirty="0"/>
              <a:t>Advantages</a:t>
            </a:r>
            <a:r>
              <a:rPr lang="en-US" dirty="0"/>
              <a:t>: Provides real-time protection against known </a:t>
            </a:r>
            <a:r>
              <a:rPr lang="en-US" dirty="0" err="1" smtClean="0"/>
              <a:t>keylogger</a:t>
            </a:r>
            <a:r>
              <a:rPr lang="en-US" dirty="0" smtClean="0"/>
              <a:t> </a:t>
            </a:r>
            <a:r>
              <a:rPr lang="en-US" dirty="0"/>
              <a:t>and other malware.</a:t>
            </a:r>
          </a:p>
          <a:p>
            <a:pPr lvl="1"/>
            <a:r>
              <a:rPr lang="en-US" b="1" dirty="0"/>
              <a:t>Limitations</a:t>
            </a:r>
            <a:r>
              <a:rPr lang="en-US" dirty="0"/>
              <a:t>: May not detect new or custom-built </a:t>
            </a:r>
            <a:r>
              <a:rPr lang="en-US" dirty="0" err="1" smtClean="0"/>
              <a:t>keylogger</a:t>
            </a:r>
            <a:r>
              <a:rPr lang="en-US" dirty="0" smtClean="0"/>
              <a:t>.</a:t>
            </a:r>
            <a:endParaRPr lang="en-US" dirty="0"/>
          </a:p>
          <a:p>
            <a:pPr>
              <a:buFont typeface="Wingdings" panose="05000000000000000000" pitchFamily="2" charset="2"/>
              <a:buChar char="v"/>
            </a:pPr>
            <a:r>
              <a:rPr lang="en-US" b="1" dirty="0"/>
              <a:t>Behavioral Analysis</a:t>
            </a:r>
            <a:r>
              <a:rPr lang="en-US" dirty="0"/>
              <a:t>:</a:t>
            </a:r>
          </a:p>
          <a:p>
            <a:pPr lvl="1"/>
            <a:r>
              <a:rPr lang="en-US" dirty="0"/>
              <a:t>Monitor user behavior and identify anomalies. For instance, sudden changes in typing patterns or unexpected keystrokes can indicate the presence of a </a:t>
            </a:r>
            <a:r>
              <a:rPr lang="en-US" dirty="0" err="1"/>
              <a:t>keylogger</a:t>
            </a:r>
            <a:r>
              <a:rPr lang="en-US" dirty="0"/>
              <a:t>.</a:t>
            </a:r>
          </a:p>
          <a:p>
            <a:pPr lvl="1"/>
            <a:r>
              <a:rPr lang="en-US" b="1" dirty="0"/>
              <a:t>Advantages</a:t>
            </a:r>
            <a:r>
              <a:rPr lang="en-US" dirty="0"/>
              <a:t>: Can detect both known and unknown </a:t>
            </a:r>
            <a:r>
              <a:rPr lang="en-US" dirty="0" err="1" smtClean="0"/>
              <a:t>keylogger</a:t>
            </a:r>
            <a:r>
              <a:rPr lang="en-US" dirty="0" smtClean="0"/>
              <a:t>.</a:t>
            </a:r>
            <a:endParaRPr lang="en-US" dirty="0"/>
          </a:p>
          <a:p>
            <a:pPr lvl="1"/>
            <a:r>
              <a:rPr lang="en-US" b="1" dirty="0"/>
              <a:t>Limitations</a:t>
            </a:r>
            <a:r>
              <a:rPr lang="en-US" dirty="0"/>
              <a:t>: Requires continuous monitoring and may generate false positives.</a:t>
            </a:r>
          </a:p>
          <a:p>
            <a:pPr>
              <a:buFont typeface="Wingdings" panose="05000000000000000000" pitchFamily="2" charset="2"/>
              <a:buChar char="v"/>
            </a:pPr>
            <a:r>
              <a:rPr lang="en-US" b="1" dirty="0"/>
              <a:t>Virtual Keyboards</a:t>
            </a:r>
            <a:r>
              <a:rPr lang="en-US" dirty="0"/>
              <a:t>:</a:t>
            </a:r>
          </a:p>
          <a:p>
            <a:pPr lvl="1"/>
            <a:r>
              <a:rPr lang="en-US" dirty="0"/>
              <a:t>Use virtual keyboards (on-screen keyboards) for sensitive tasks like entering passwords. These keyboards bypass physical keystrokes and can help prevent </a:t>
            </a:r>
            <a:r>
              <a:rPr lang="en-US" dirty="0" err="1" smtClean="0"/>
              <a:t>keylogger</a:t>
            </a:r>
            <a:r>
              <a:rPr lang="en-US" dirty="0" smtClean="0"/>
              <a:t> </a:t>
            </a:r>
            <a:r>
              <a:rPr lang="en-US" dirty="0"/>
              <a:t>from capturing sensitive information.</a:t>
            </a:r>
          </a:p>
          <a:p>
            <a:pPr lvl="1"/>
            <a:r>
              <a:rPr lang="en-US" b="1" dirty="0"/>
              <a:t>Advantages</a:t>
            </a:r>
            <a:r>
              <a:rPr lang="en-US" dirty="0"/>
              <a:t>: Effective against hardware and software </a:t>
            </a:r>
            <a:r>
              <a:rPr lang="en-US" dirty="0" err="1" smtClean="0"/>
              <a:t>keylogger</a:t>
            </a:r>
            <a:r>
              <a:rPr lang="en-US" dirty="0" smtClean="0"/>
              <a:t>.</a:t>
            </a:r>
            <a:endParaRPr lang="en-US" dirty="0"/>
          </a:p>
          <a:p>
            <a:pPr lvl="1"/>
            <a:r>
              <a:rPr lang="en-US" b="1" dirty="0"/>
              <a:t>Limitations</a:t>
            </a:r>
            <a:r>
              <a:rPr lang="en-US" dirty="0"/>
              <a:t>: May be less convenient for regular use.</a:t>
            </a:r>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47016" y="1435841"/>
            <a:ext cx="11029615" cy="4673324"/>
          </a:xfrm>
        </p:spPr>
        <p:txBody>
          <a:bodyPr/>
          <a:lstStyle/>
          <a:p>
            <a:pPr>
              <a:buFont typeface="Wingdings" panose="05000000000000000000" pitchFamily="2" charset="2"/>
              <a:buChar char="q"/>
            </a:pPr>
            <a:r>
              <a:rPr lang="en-US" b="1" dirty="0"/>
              <a:t>Threat Modeling</a:t>
            </a:r>
            <a:r>
              <a:rPr lang="en-US" dirty="0"/>
              <a:t>:</a:t>
            </a:r>
          </a:p>
          <a:p>
            <a:pPr lvl="1"/>
            <a:r>
              <a:rPr lang="en-US" dirty="0"/>
              <a:t>Begin by understanding the context and potential threats related to </a:t>
            </a:r>
            <a:r>
              <a:rPr lang="en-US" dirty="0" err="1"/>
              <a:t>keyloggers</a:t>
            </a:r>
            <a:r>
              <a:rPr lang="en-US" dirty="0"/>
              <a:t>. Consider factors such as user behavior, system architecture, and attack vectors.</a:t>
            </a:r>
          </a:p>
          <a:p>
            <a:pPr lvl="1"/>
            <a:r>
              <a:rPr lang="en-US" dirty="0"/>
              <a:t>Identify the assets at risk (e.g., sensitive data, credentials) and the potential impact of </a:t>
            </a:r>
            <a:r>
              <a:rPr lang="en-US" dirty="0" err="1"/>
              <a:t>keylogger</a:t>
            </a:r>
            <a:r>
              <a:rPr lang="en-US" dirty="0"/>
              <a:t> attacks.</a:t>
            </a:r>
          </a:p>
          <a:p>
            <a:pPr>
              <a:buFont typeface="Wingdings" panose="05000000000000000000" pitchFamily="2" charset="2"/>
              <a:buChar char="q"/>
            </a:pPr>
            <a:r>
              <a:rPr lang="en-US" b="1" dirty="0"/>
              <a:t>Legal and Ethical Considerations</a:t>
            </a:r>
            <a:r>
              <a:rPr lang="en-US" dirty="0"/>
              <a:t>:</a:t>
            </a:r>
          </a:p>
          <a:p>
            <a:pPr lvl="1"/>
            <a:r>
              <a:rPr lang="en-US" dirty="0"/>
              <a:t>Understand the legal implications of deploying </a:t>
            </a:r>
            <a:r>
              <a:rPr lang="en-US" dirty="0" err="1"/>
              <a:t>keyloggers</a:t>
            </a:r>
            <a:r>
              <a:rPr lang="en-US" dirty="0"/>
              <a:t> (e.g., employee monitoring, consent requirements).</a:t>
            </a:r>
          </a:p>
          <a:p>
            <a:pPr lvl="1"/>
            <a:r>
              <a:rPr lang="en-US" dirty="0"/>
              <a:t>Ensure compliance with privacy laws and regulations.</a:t>
            </a:r>
          </a:p>
          <a:p>
            <a:pPr>
              <a:buFont typeface="Wingdings" panose="05000000000000000000" pitchFamily="2" charset="2"/>
              <a:buChar char="q"/>
            </a:pPr>
            <a:r>
              <a:rPr lang="en-US" b="1" dirty="0"/>
              <a:t>Detection and Response</a:t>
            </a:r>
            <a:r>
              <a:rPr lang="en-US" dirty="0"/>
              <a:t>:</a:t>
            </a:r>
          </a:p>
          <a:p>
            <a:pPr marL="0" indent="0">
              <a:buNone/>
            </a:pPr>
            <a:r>
              <a:rPr lang="en-US" b="1" dirty="0" smtClean="0"/>
              <a:t>          Log </a:t>
            </a:r>
            <a:r>
              <a:rPr lang="en-US" b="1" dirty="0"/>
              <a:t>Monitoring</a:t>
            </a:r>
            <a:r>
              <a:rPr lang="en-US" dirty="0"/>
              <a:t>:</a:t>
            </a:r>
          </a:p>
          <a:p>
            <a:pPr lvl="1"/>
            <a:r>
              <a:rPr lang="en-US" dirty="0"/>
              <a:t>Monitor system logs for unusual activity.</a:t>
            </a:r>
          </a:p>
          <a:p>
            <a:pPr lvl="1"/>
            <a:r>
              <a:rPr lang="en-US" dirty="0"/>
              <a:t>Set up alerts for suspicious behavior.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0" y="1137424"/>
            <a:ext cx="12021015" cy="5720576"/>
          </a:xfrm>
        </p:spPr>
        <p:txBody>
          <a:bodyPr>
            <a:normAutofit fontScale="85000" lnSpcReduction="10000"/>
          </a:bodyPr>
          <a:lstStyle/>
          <a:p>
            <a:pPr>
              <a:buFont typeface="Wingdings" panose="05000000000000000000" pitchFamily="2" charset="2"/>
              <a:buChar char="v"/>
            </a:pPr>
            <a:r>
              <a:rPr lang="en-US" b="1" dirty="0"/>
              <a:t>Algorithm for </a:t>
            </a:r>
            <a:r>
              <a:rPr lang="en-US" b="1" dirty="0" err="1"/>
              <a:t>Keylogger</a:t>
            </a:r>
            <a:r>
              <a:rPr lang="en-US" b="1" dirty="0"/>
              <a:t> Deployment</a:t>
            </a:r>
            <a:r>
              <a:rPr lang="en-US" dirty="0" smtClean="0"/>
              <a:t>:</a:t>
            </a:r>
          </a:p>
          <a:p>
            <a:pPr>
              <a:buFont typeface="Wingdings" panose="05000000000000000000" pitchFamily="2" charset="2"/>
              <a:buChar char="Ø"/>
            </a:pPr>
            <a:r>
              <a:rPr lang="en-US" dirty="0" smtClean="0"/>
              <a:t>When </a:t>
            </a:r>
            <a:r>
              <a:rPr lang="en-US" dirty="0"/>
              <a:t>creating a </a:t>
            </a:r>
            <a:r>
              <a:rPr lang="en-US" dirty="0" err="1"/>
              <a:t>K</a:t>
            </a:r>
            <a:r>
              <a:rPr lang="en-US" dirty="0" err="1" smtClean="0"/>
              <a:t>eylogger</a:t>
            </a:r>
            <a:r>
              <a:rPr lang="en-US" dirty="0"/>
              <a:t>, the primary goal is to capture keystrokes without detection. Here’s a high-level overview of the deployment algorithm</a:t>
            </a:r>
            <a:r>
              <a:rPr lang="en-US" dirty="0" smtClean="0"/>
              <a:t>:</a:t>
            </a:r>
          </a:p>
          <a:p>
            <a:pPr>
              <a:buFont typeface="Wingdings" panose="05000000000000000000" pitchFamily="2" charset="2"/>
              <a:buChar char="Ø"/>
            </a:pPr>
            <a:r>
              <a:rPr lang="en-US" dirty="0"/>
              <a:t> a. </a:t>
            </a:r>
            <a:r>
              <a:rPr lang="en-US" b="1" dirty="0"/>
              <a:t>Initialization</a:t>
            </a:r>
            <a:r>
              <a:rPr lang="en-US" dirty="0"/>
              <a:t>:</a:t>
            </a:r>
          </a:p>
          <a:p>
            <a:pPr>
              <a:buFont typeface="Courier New" panose="02070309020205020404" pitchFamily="49" charset="0"/>
              <a:buChar char="o"/>
            </a:pPr>
            <a:r>
              <a:rPr lang="en-US" dirty="0"/>
              <a:t>Wait for all system processes to initialize.</a:t>
            </a:r>
          </a:p>
          <a:p>
            <a:pPr>
              <a:buFont typeface="Courier New" panose="02070309020205020404" pitchFamily="49" charset="0"/>
              <a:buChar char="o"/>
            </a:pPr>
            <a:r>
              <a:rPr lang="en-US" dirty="0"/>
              <a:t>Initialize the </a:t>
            </a:r>
            <a:r>
              <a:rPr lang="en-US" dirty="0" err="1"/>
              <a:t>keylogger</a:t>
            </a:r>
            <a:r>
              <a:rPr lang="en-US" dirty="0"/>
              <a:t> daemon</a:t>
            </a:r>
            <a:r>
              <a:rPr lang="en-US" dirty="0" smtClean="0"/>
              <a:t>.</a:t>
            </a:r>
          </a:p>
          <a:p>
            <a:pPr>
              <a:buFont typeface="Wingdings" panose="05000000000000000000" pitchFamily="2" charset="2"/>
              <a:buChar char="Ø"/>
            </a:pPr>
            <a:r>
              <a:rPr lang="en-US" dirty="0"/>
              <a:t>b. </a:t>
            </a:r>
            <a:r>
              <a:rPr lang="en-US" b="1" dirty="0"/>
              <a:t>Monitoring Keystrokes</a:t>
            </a:r>
            <a:r>
              <a:rPr lang="en-US" dirty="0"/>
              <a:t>:</a:t>
            </a:r>
          </a:p>
          <a:p>
            <a:pPr>
              <a:buFont typeface="Courier New" panose="02070309020205020404" pitchFamily="49" charset="0"/>
              <a:buChar char="o"/>
            </a:pPr>
            <a:r>
              <a:rPr lang="en-US" dirty="0"/>
              <a:t>Continuously listen for keystrokes.</a:t>
            </a:r>
          </a:p>
          <a:p>
            <a:pPr>
              <a:buFont typeface="Courier New" panose="02070309020205020404" pitchFamily="49" charset="0"/>
              <a:buChar char="o"/>
            </a:pPr>
            <a:r>
              <a:rPr lang="en-US" dirty="0"/>
              <a:t>Create a log file to record all keystrokes during the current </a:t>
            </a:r>
            <a:r>
              <a:rPr lang="en-US" dirty="0" smtClean="0"/>
              <a:t>session.</a:t>
            </a:r>
          </a:p>
          <a:p>
            <a:pPr>
              <a:buFont typeface="Wingdings" panose="05000000000000000000" pitchFamily="2" charset="2"/>
              <a:buChar char="v"/>
            </a:pPr>
            <a:r>
              <a:rPr lang="en-US" b="1" dirty="0" smtClean="0"/>
              <a:t>Deployment</a:t>
            </a:r>
            <a:r>
              <a:rPr lang="en-US" dirty="0" smtClean="0">
                <a:solidFill>
                  <a:schemeClr val="tx1">
                    <a:lumMod val="85000"/>
                    <a:lumOff val="15000"/>
                  </a:schemeClr>
                </a:solidFill>
              </a:rPr>
              <a:t> :</a:t>
            </a:r>
          </a:p>
          <a:p>
            <a:pPr>
              <a:buFont typeface="Wingdings" panose="05000000000000000000" pitchFamily="2" charset="2"/>
              <a:buChar char="Ø"/>
            </a:pPr>
            <a:r>
              <a:rPr lang="en-US" dirty="0" err="1" smtClean="0"/>
              <a:t>Keyloggers</a:t>
            </a:r>
            <a:r>
              <a:rPr lang="en-US" dirty="0" smtClean="0"/>
              <a:t> </a:t>
            </a:r>
            <a:r>
              <a:rPr lang="en-US" dirty="0"/>
              <a:t>can be deployed in various ways</a:t>
            </a:r>
            <a:r>
              <a:rPr lang="en-US" dirty="0" smtClean="0"/>
              <a:t>: </a:t>
            </a:r>
            <a:endParaRPr lang="en-US" dirty="0"/>
          </a:p>
          <a:p>
            <a:pPr>
              <a:buFont typeface="Wingdings" panose="05000000000000000000" pitchFamily="2" charset="2"/>
              <a:buChar char="Ø"/>
            </a:pPr>
            <a:r>
              <a:rPr lang="en-US" b="1" dirty="0"/>
              <a:t>Software </a:t>
            </a:r>
            <a:r>
              <a:rPr lang="en-US" b="1" dirty="0" err="1" smtClean="0"/>
              <a:t>Keyloggers</a:t>
            </a:r>
            <a:r>
              <a:rPr lang="en-US" dirty="0" smtClean="0"/>
              <a:t>:</a:t>
            </a:r>
            <a:endParaRPr lang="en-US" dirty="0"/>
          </a:p>
          <a:p>
            <a:pPr lvl="1"/>
            <a:r>
              <a:rPr lang="en-US" dirty="0"/>
              <a:t>Embedded in legitimate software or sent as malicious scripts.</a:t>
            </a:r>
          </a:p>
          <a:p>
            <a:pPr lvl="1"/>
            <a:r>
              <a:rPr lang="en-US" dirty="0"/>
              <a:t>Exploit vulnerabilities or social engineering to install.</a:t>
            </a:r>
          </a:p>
          <a:p>
            <a:pPr>
              <a:buFont typeface="Wingdings" panose="05000000000000000000" pitchFamily="2" charset="2"/>
              <a:buChar char="Ø"/>
            </a:pPr>
            <a:r>
              <a:rPr lang="en-US" b="1" dirty="0"/>
              <a:t>Hardware </a:t>
            </a:r>
            <a:r>
              <a:rPr lang="en-US" b="1" dirty="0" err="1"/>
              <a:t>Keyloggers</a:t>
            </a:r>
            <a:r>
              <a:rPr lang="en-US" dirty="0"/>
              <a:t>:</a:t>
            </a:r>
          </a:p>
          <a:p>
            <a:pPr lvl="1"/>
            <a:r>
              <a:rPr lang="en-US" dirty="0"/>
              <a:t>Independent of software.</a:t>
            </a:r>
          </a:p>
          <a:p>
            <a:pPr lvl="1"/>
            <a:r>
              <a:rPr lang="en-US" dirty="0"/>
              <a:t>Installed physically (e.g., between keyboard and CPU) or built into devices.</a:t>
            </a:r>
          </a:p>
          <a:p>
            <a:pPr lvl="1"/>
            <a:r>
              <a:rPr lang="en-US" dirty="0"/>
              <a:t>USB connector </a:t>
            </a:r>
            <a:r>
              <a:rPr lang="en-US" dirty="0" err="1"/>
              <a:t>keyloggers</a:t>
            </a:r>
            <a:r>
              <a:rPr lang="en-US" dirty="0"/>
              <a:t> are discreet and effective.</a:t>
            </a:r>
          </a:p>
          <a:p>
            <a:pPr>
              <a:buFont typeface="Wingdings" panose="05000000000000000000" pitchFamily="2" charset="2"/>
              <a:buChar char="§"/>
            </a:pPr>
            <a:endParaRPr lang="en-US" dirty="0" smtClean="0">
              <a:solidFill>
                <a:schemeClr val="tx1">
                  <a:lumMod val="85000"/>
                  <a:lumOff val="1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992" y="1520080"/>
            <a:ext cx="2671286" cy="248066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15948"/>
          <a:stretch/>
        </p:blipFill>
        <p:spPr>
          <a:xfrm>
            <a:off x="1060993" y="4198918"/>
            <a:ext cx="2671286" cy="2491813"/>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r="10414" b="53808"/>
          <a:stretch/>
        </p:blipFill>
        <p:spPr>
          <a:xfrm>
            <a:off x="3865756" y="1520080"/>
            <a:ext cx="7831268" cy="2271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5756" y="4031242"/>
            <a:ext cx="7739754" cy="26594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r>
              <a:rPr lang="en-US" dirty="0"/>
              <a:t>With the increasing use of smartphones and tablets, mobile </a:t>
            </a:r>
            <a:r>
              <a:rPr lang="en-US" dirty="0" err="1"/>
              <a:t>keyloggers</a:t>
            </a:r>
            <a:r>
              <a:rPr lang="en-US" dirty="0"/>
              <a:t> will gain prominence. These will target Android and iOS devices, capturing sensitive information from mobile apps, messaging platforms, and browsers</a:t>
            </a:r>
            <a:r>
              <a:rPr lang="en-US" dirty="0" smtClean="0"/>
              <a:t>.</a:t>
            </a:r>
          </a:p>
          <a:p>
            <a:pPr>
              <a:buFont typeface="Wingdings" panose="05000000000000000000" pitchFamily="2" charset="2"/>
              <a:buChar char="§"/>
            </a:pPr>
            <a:r>
              <a:rPr lang="en-US" dirty="0"/>
              <a:t>Encrypted communication channels between the </a:t>
            </a:r>
            <a:r>
              <a:rPr lang="en-US" dirty="0" err="1"/>
              <a:t>keylogger</a:t>
            </a:r>
            <a:r>
              <a:rPr lang="en-US" dirty="0"/>
              <a:t> and the attacker’s server will become more common, making it harder to intercept and analyze the data flow</a:t>
            </a:r>
            <a:r>
              <a:rPr lang="en-US" dirty="0" smtClean="0"/>
              <a:t>.</a:t>
            </a:r>
            <a:r>
              <a:rPr lang="en-US" dirty="0"/>
              <a:t/>
            </a:r>
            <a:br>
              <a:rPr lang="en-US" dirty="0"/>
            </a:b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dirty="0"/>
              <a:t>This research paper discusses </a:t>
            </a:r>
            <a:r>
              <a:rPr lang="en-US" dirty="0" err="1"/>
              <a:t>keyloggers</a:t>
            </a:r>
            <a:r>
              <a:rPr lang="en-US" dirty="0"/>
              <a:t>, their types, characteristics, and detection methods.</a:t>
            </a:r>
          </a:p>
          <a:p>
            <a:r>
              <a:rPr lang="en-US" dirty="0"/>
              <a:t>It emphasizes the threat </a:t>
            </a:r>
            <a:r>
              <a:rPr lang="en-US" dirty="0" err="1"/>
              <a:t>keyloggers</a:t>
            </a:r>
            <a:r>
              <a:rPr lang="en-US" dirty="0"/>
              <a:t> pose to activities like e-commerce, internet banking, and email communication</a:t>
            </a:r>
            <a:r>
              <a:rPr lang="en-US" dirty="0" smtClean="0"/>
              <a:t>.</a:t>
            </a:r>
          </a:p>
          <a:p>
            <a:r>
              <a:rPr lang="en-US" dirty="0"/>
              <a:t>It considers strategies and criteria for selecting relevant publications.</a:t>
            </a:r>
          </a:p>
          <a:p>
            <a:r>
              <a:rPr lang="en-US" dirty="0"/>
              <a:t>It discusses cases where strong passwords alone are insufficient to prevent </a:t>
            </a:r>
            <a:r>
              <a:rPr lang="en-US" dirty="0" smtClean="0"/>
              <a:t>attacks. </a:t>
            </a:r>
            <a:endParaRPr lang="en-US"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9162bd5b-4ed9-4da3-b376-05204580ba3f"/>
    <ds:schemaRef ds:uri="http://www.w3.org/XML/1998/namespace"/>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c0fa2617-96bd-425d-8578-e93563fe37c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493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Franklin Gothic Book</vt:lpstr>
      <vt:lpstr>Franklin Gothic Demi</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PowerPoint Presentation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STUDENT076</cp:lastModifiedBy>
  <cp:revision>35</cp:revision>
  <dcterms:created xsi:type="dcterms:W3CDTF">2021-05-26T16:50:10Z</dcterms:created>
  <dcterms:modified xsi:type="dcterms:W3CDTF">2024-04-02T06:31:24Z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